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xml" ContentType="application/inkml+xml"/>
  <Override PartName="/ppt/ink/ink2.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06"/>
  </p:notesMasterIdLst>
  <p:sldIdLst>
    <p:sldId id="596" r:id="rId5"/>
    <p:sldId id="531" r:id="rId6"/>
    <p:sldId id="669" r:id="rId7"/>
    <p:sldId id="694" r:id="rId8"/>
    <p:sldId id="693" r:id="rId9"/>
    <p:sldId id="696" r:id="rId10"/>
    <p:sldId id="695" r:id="rId11"/>
    <p:sldId id="697" r:id="rId12"/>
    <p:sldId id="717" r:id="rId13"/>
    <p:sldId id="700" r:id="rId14"/>
    <p:sldId id="701" r:id="rId15"/>
    <p:sldId id="718" r:id="rId16"/>
    <p:sldId id="560" r:id="rId17"/>
    <p:sldId id="562" r:id="rId18"/>
    <p:sldId id="2146848178" r:id="rId19"/>
    <p:sldId id="2146848158" r:id="rId20"/>
    <p:sldId id="2146848170" r:id="rId21"/>
    <p:sldId id="564" r:id="rId22"/>
    <p:sldId id="568" r:id="rId23"/>
    <p:sldId id="569" r:id="rId24"/>
    <p:sldId id="674" r:id="rId25"/>
    <p:sldId id="570" r:id="rId26"/>
    <p:sldId id="2146848179" r:id="rId27"/>
    <p:sldId id="588" r:id="rId28"/>
    <p:sldId id="634" r:id="rId29"/>
    <p:sldId id="677" r:id="rId30"/>
    <p:sldId id="582" r:id="rId31"/>
    <p:sldId id="675" r:id="rId32"/>
    <p:sldId id="676" r:id="rId33"/>
    <p:sldId id="589" r:id="rId34"/>
    <p:sldId id="2146848157" r:id="rId35"/>
    <p:sldId id="593" r:id="rId36"/>
    <p:sldId id="670" r:id="rId37"/>
    <p:sldId id="723" r:id="rId38"/>
    <p:sldId id="2146848161" r:id="rId39"/>
    <p:sldId id="2146848162" r:id="rId40"/>
    <p:sldId id="599" r:id="rId41"/>
    <p:sldId id="602" r:id="rId42"/>
    <p:sldId id="601" r:id="rId43"/>
    <p:sldId id="640" r:id="rId44"/>
    <p:sldId id="2146848166" r:id="rId45"/>
    <p:sldId id="584" r:id="rId46"/>
    <p:sldId id="704" r:id="rId47"/>
    <p:sldId id="720" r:id="rId48"/>
    <p:sldId id="719" r:id="rId49"/>
    <p:sldId id="2146848163" r:id="rId50"/>
    <p:sldId id="608" r:id="rId51"/>
    <p:sldId id="643" r:id="rId52"/>
    <p:sldId id="658" r:id="rId53"/>
    <p:sldId id="692" r:id="rId54"/>
    <p:sldId id="2146848159" r:id="rId55"/>
    <p:sldId id="615" r:id="rId56"/>
    <p:sldId id="681" r:id="rId57"/>
    <p:sldId id="690" r:id="rId58"/>
    <p:sldId id="641" r:id="rId59"/>
    <p:sldId id="623" r:id="rId60"/>
    <p:sldId id="625" r:id="rId61"/>
    <p:sldId id="673" r:id="rId62"/>
    <p:sldId id="638" r:id="rId63"/>
    <p:sldId id="2146848171" r:id="rId64"/>
    <p:sldId id="659" r:id="rId65"/>
    <p:sldId id="547" r:id="rId66"/>
    <p:sldId id="548" r:id="rId67"/>
    <p:sldId id="2146848160" r:id="rId68"/>
    <p:sldId id="642" r:id="rId69"/>
    <p:sldId id="553" r:id="rId70"/>
    <p:sldId id="614" r:id="rId71"/>
    <p:sldId id="554" r:id="rId72"/>
    <p:sldId id="611" r:id="rId73"/>
    <p:sldId id="612" r:id="rId74"/>
    <p:sldId id="684" r:id="rId75"/>
    <p:sldId id="2146848172" r:id="rId76"/>
    <p:sldId id="691" r:id="rId77"/>
    <p:sldId id="617" r:id="rId78"/>
    <p:sldId id="629" r:id="rId79"/>
    <p:sldId id="722" r:id="rId80"/>
    <p:sldId id="2146848173" r:id="rId81"/>
    <p:sldId id="618" r:id="rId82"/>
    <p:sldId id="2146848167" r:id="rId83"/>
    <p:sldId id="707" r:id="rId84"/>
    <p:sldId id="619" r:id="rId85"/>
    <p:sldId id="621" r:id="rId86"/>
    <p:sldId id="637" r:id="rId87"/>
    <p:sldId id="620" r:id="rId88"/>
    <p:sldId id="667" r:id="rId89"/>
    <p:sldId id="622" r:id="rId90"/>
    <p:sldId id="630" r:id="rId91"/>
    <p:sldId id="2146848155" r:id="rId92"/>
    <p:sldId id="261" r:id="rId93"/>
    <p:sldId id="2146848156" r:id="rId94"/>
    <p:sldId id="256" r:id="rId95"/>
    <p:sldId id="2146848175" r:id="rId96"/>
    <p:sldId id="2146848174" r:id="rId97"/>
    <p:sldId id="633" r:id="rId98"/>
    <p:sldId id="668" r:id="rId99"/>
    <p:sldId id="727" r:id="rId100"/>
    <p:sldId id="2146848176" r:id="rId101"/>
    <p:sldId id="2146848177" r:id="rId102"/>
    <p:sldId id="702" r:id="rId103"/>
    <p:sldId id="1855" r:id="rId104"/>
    <p:sldId id="705"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689"/>
    <a:srgbClr val="2F21F3"/>
    <a:srgbClr val="E218A3"/>
    <a:srgbClr val="F01688"/>
    <a:srgbClr val="FEB52B"/>
    <a:srgbClr val="8822EE"/>
    <a:srgbClr val="6A23F1"/>
    <a:srgbClr val="6F22E3"/>
    <a:srgbClr val="BA20DB"/>
    <a:srgbClr val="2F2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78060" autoAdjust="0"/>
  </p:normalViewPr>
  <p:slideViewPr>
    <p:cSldViewPr snapToGrid="0">
      <p:cViewPr varScale="1">
        <p:scale>
          <a:sx n="69" d="100"/>
          <a:sy n="69" d="100"/>
        </p:scale>
        <p:origin x="90"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6/11/relationships/changesInfo" Target="changesInfos/changesInfo1.xml"/><Relationship Id="rId16" Type="http://schemas.openxmlformats.org/officeDocument/2006/relationships/slide" Target="slides/slide12.xml"/><Relationship Id="rId107" Type="http://schemas.openxmlformats.org/officeDocument/2006/relationships/commentAuthors" Target="commen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os Georgiopoulos" userId="e9fce1cf-115d-4cc8-8998-af27fca4f06c" providerId="ADAL" clId="{D0094734-1B81-451C-894E-EC81CB28019A}"/>
    <pc:docChg chg="modSld">
      <pc:chgData name="Georgios Georgiopoulos" userId="e9fce1cf-115d-4cc8-8998-af27fca4f06c" providerId="ADAL" clId="{D0094734-1B81-451C-894E-EC81CB28019A}" dt="2025-10-08T07:58:48.938" v="0" actId="6549"/>
      <pc:docMkLst>
        <pc:docMk/>
      </pc:docMkLst>
      <pc:sldChg chg="modNotesTx">
        <pc:chgData name="Georgios Georgiopoulos" userId="e9fce1cf-115d-4cc8-8998-af27fca4f06c" providerId="ADAL" clId="{D0094734-1B81-451C-894E-EC81CB28019A}" dt="2025-10-08T07:58:48.938" v="0" actId="6549"/>
        <pc:sldMkLst>
          <pc:docMk/>
          <pc:sldMk cId="1062335927" sldId="5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C7E44-36FA-4E78-A043-CEA99506BC1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DBADC8F0-28FF-408B-8C08-99C126B59DA8}">
      <dgm:prSet custT="1"/>
      <dgm:spPr>
        <a:solidFill>
          <a:srgbClr val="CBB513"/>
        </a:solidFill>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dirty="0">
              <a:solidFill>
                <a:schemeClr val="bg1"/>
              </a:solidFill>
            </a:rPr>
            <a:t>Decreased generation and transfer of energy influences all processes that require energy in heart cells, most notably </a:t>
          </a:r>
          <a:endParaRPr lang="en-US" sz="18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dirty="0">
              <a:solidFill>
                <a:schemeClr val="bg1"/>
              </a:solidFill>
            </a:rPr>
            <a:t>contraction and relaxation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dirty="0">
            <a:solidFill>
              <a:schemeClr val="bg1"/>
            </a:solidFill>
          </a:endParaRPr>
        </a:p>
      </dgm:t>
    </dgm:pt>
    <dgm:pt modelId="{94150030-A5A4-4506-8F25-73F25B54F112}" type="parTrans" cxnId="{7E9F6D03-6B6C-4AF0-B6D6-6BFC29820B2D}">
      <dgm:prSet/>
      <dgm:spPr/>
      <dgm:t>
        <a:bodyPr/>
        <a:lstStyle/>
        <a:p>
          <a:pPr algn="ctr"/>
          <a:endParaRPr lang="en-US"/>
        </a:p>
      </dgm:t>
    </dgm:pt>
    <dgm:pt modelId="{5554A365-5D07-47F7-85E7-D00872A3694C}" type="sibTrans" cxnId="{7E9F6D03-6B6C-4AF0-B6D6-6BFC29820B2D}">
      <dgm:prSet/>
      <dgm:spPr/>
      <dgm:t>
        <a:bodyPr/>
        <a:lstStyle/>
        <a:p>
          <a:pPr algn="ctr"/>
          <a:endParaRPr lang="en-US"/>
        </a:p>
      </dgm:t>
    </dgm:pt>
    <dgm:pt modelId="{58B4255D-A15F-4391-B0D2-029039B84CDB}">
      <dgm:prSet custT="1"/>
      <dgm:spPr>
        <a:solidFill>
          <a:srgbClr val="E88212"/>
        </a:solidFill>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C</a:t>
          </a:r>
          <a:r>
            <a:rPr lang="el-GR" sz="1800" dirty="0" err="1">
              <a:solidFill>
                <a:schemeClr val="bg1"/>
              </a:solidFill>
            </a:rPr>
            <a:t>hanges</a:t>
          </a:r>
          <a:r>
            <a:rPr lang="el-GR" sz="1800" dirty="0">
              <a:solidFill>
                <a:schemeClr val="bg1"/>
              </a:solidFill>
            </a:rPr>
            <a:t> in </a:t>
          </a:r>
          <a:r>
            <a:rPr lang="el-GR" sz="1800" dirty="0" err="1">
              <a:solidFill>
                <a:schemeClr val="bg1"/>
              </a:solidFill>
            </a:rPr>
            <a:t>cardiac</a:t>
          </a:r>
          <a:r>
            <a:rPr lang="el-GR" sz="1800" dirty="0">
              <a:solidFill>
                <a:schemeClr val="bg1"/>
              </a:solidFill>
            </a:rPr>
            <a:t> </a:t>
          </a:r>
          <a:r>
            <a:rPr lang="el-GR" sz="1800" dirty="0" err="1">
              <a:solidFill>
                <a:schemeClr val="bg1"/>
              </a:solidFill>
            </a:rPr>
            <a:t>energy</a:t>
          </a:r>
          <a:r>
            <a:rPr lang="el-GR" sz="1800" dirty="0">
              <a:solidFill>
                <a:schemeClr val="bg1"/>
              </a:solidFill>
            </a:rPr>
            <a:t> </a:t>
          </a:r>
          <a:r>
            <a:rPr lang="el-GR" sz="1800" dirty="0" err="1">
              <a:solidFill>
                <a:schemeClr val="bg1"/>
              </a:solidFill>
            </a:rPr>
            <a:t>metabolism</a:t>
          </a:r>
          <a:r>
            <a:rPr lang="el-GR" sz="1800" dirty="0">
              <a:solidFill>
                <a:schemeClr val="bg1"/>
              </a:solidFill>
            </a:rPr>
            <a:t> </a:t>
          </a:r>
          <a:r>
            <a:rPr lang="en-US" sz="1800" dirty="0">
              <a:solidFill>
                <a:schemeClr val="bg1"/>
              </a:solidFill>
            </a:rPr>
            <a:t>both</a:t>
          </a:r>
          <a:r>
            <a:rPr lang="el-GR" sz="1800" dirty="0">
              <a:solidFill>
                <a:schemeClr val="bg1"/>
              </a:solidFill>
            </a:rPr>
            <a:t> in </a:t>
          </a:r>
          <a:r>
            <a:rPr lang="el-GR" sz="1800" b="1" dirty="0">
              <a:solidFill>
                <a:schemeClr val="bg1"/>
              </a:solidFill>
            </a:rPr>
            <a:t>HFrEF</a:t>
          </a:r>
          <a:r>
            <a:rPr lang="el-GR" sz="1800" dirty="0">
              <a:solidFill>
                <a:schemeClr val="bg1"/>
              </a:solidFill>
            </a:rPr>
            <a:t> and </a:t>
          </a:r>
          <a:r>
            <a:rPr lang="el-GR" sz="1800" b="1" dirty="0">
              <a:solidFill>
                <a:schemeClr val="bg1"/>
              </a:solidFill>
            </a:rPr>
            <a:t>HFpEF. </a:t>
          </a:r>
          <a:endParaRPr lang="en-US" sz="18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In b</a:t>
          </a:r>
          <a:r>
            <a:rPr lang="el-GR" sz="1800" b="1" dirty="0" err="1">
              <a:solidFill>
                <a:schemeClr val="bg1"/>
              </a:solidFill>
            </a:rPr>
            <a:t>oth</a:t>
          </a:r>
          <a:r>
            <a:rPr lang="en-US" sz="1800" b="1" dirty="0">
              <a:solidFill>
                <a:schemeClr val="bg1"/>
              </a:solidFill>
            </a:rPr>
            <a:t>, </a:t>
          </a:r>
          <a:r>
            <a:rPr lang="el-GR" sz="1800" b="0" dirty="0" err="1">
              <a:solidFill>
                <a:schemeClr val="bg1"/>
              </a:solidFill>
            </a:rPr>
            <a:t>decreased</a:t>
          </a:r>
          <a:r>
            <a:rPr lang="el-GR" sz="1800" b="0" dirty="0">
              <a:solidFill>
                <a:schemeClr val="bg1"/>
              </a:solidFill>
            </a:rPr>
            <a:t> ATP </a:t>
          </a:r>
          <a:r>
            <a:rPr lang="el-GR" sz="1800" b="0" dirty="0" err="1">
              <a:solidFill>
                <a:schemeClr val="bg1"/>
              </a:solidFill>
            </a:rPr>
            <a:t>production</a:t>
          </a:r>
          <a:r>
            <a:rPr lang="el-GR" sz="1800" b="0" dirty="0">
              <a:solidFill>
                <a:schemeClr val="bg1"/>
              </a:solidFill>
            </a:rPr>
            <a:t> </a:t>
          </a:r>
          <a:r>
            <a:rPr lang="el-GR" sz="1800" b="0" dirty="0" err="1">
              <a:solidFill>
                <a:schemeClr val="bg1"/>
              </a:solidFill>
            </a:rPr>
            <a:t>from</a:t>
          </a:r>
          <a:r>
            <a:rPr lang="el-GR" sz="1800" b="0" dirty="0">
              <a:solidFill>
                <a:schemeClr val="bg1"/>
              </a:solidFill>
            </a:rPr>
            <a:t> </a:t>
          </a:r>
          <a:r>
            <a:rPr lang="el-GR" sz="1800" b="0" dirty="0" err="1">
              <a:solidFill>
                <a:schemeClr val="bg1"/>
              </a:solidFill>
            </a:rPr>
            <a:t>mitochondrial</a:t>
          </a:r>
          <a:r>
            <a:rPr lang="el-GR" sz="1800" b="0" dirty="0">
              <a:solidFill>
                <a:schemeClr val="bg1"/>
              </a:solidFill>
            </a:rPr>
            <a:t> </a:t>
          </a:r>
          <a:r>
            <a:rPr lang="el-GR" sz="1800" b="0" dirty="0" err="1">
              <a:solidFill>
                <a:schemeClr val="bg1"/>
              </a:solidFill>
            </a:rPr>
            <a:t>oxidative</a:t>
          </a:r>
          <a:r>
            <a:rPr lang="el-GR" sz="1800" b="0" dirty="0">
              <a:solidFill>
                <a:schemeClr val="bg1"/>
              </a:solidFill>
            </a:rPr>
            <a:t> </a:t>
          </a:r>
          <a:r>
            <a:rPr lang="el-GR" sz="1800" b="0" dirty="0" err="1">
              <a:solidFill>
                <a:schemeClr val="bg1"/>
              </a:solidFill>
            </a:rPr>
            <a:t>metabolism</a:t>
          </a:r>
          <a:r>
            <a:rPr lang="el-GR" sz="1800" b="0" dirty="0">
              <a:solidFill>
                <a:schemeClr val="bg1"/>
              </a:solidFill>
            </a:rPr>
            <a:t>, </a:t>
          </a:r>
          <a:r>
            <a:rPr lang="el-GR" sz="1800" b="0" dirty="0" err="1">
              <a:solidFill>
                <a:schemeClr val="bg1"/>
              </a:solidFill>
            </a:rPr>
            <a:t>to</a:t>
          </a:r>
          <a:r>
            <a:rPr lang="el-GR" sz="1800" b="0" dirty="0">
              <a:solidFill>
                <a:schemeClr val="bg1"/>
              </a:solidFill>
            </a:rPr>
            <a:t> </a:t>
          </a:r>
          <a:r>
            <a:rPr lang="el-GR" sz="1800" b="0" dirty="0" err="1">
              <a:solidFill>
                <a:schemeClr val="bg1"/>
              </a:solidFill>
            </a:rPr>
            <a:t>which</a:t>
          </a:r>
          <a:r>
            <a:rPr lang="el-GR" sz="1800" b="0" dirty="0">
              <a:solidFill>
                <a:schemeClr val="bg1"/>
              </a:solidFill>
            </a:rPr>
            <a:t> a </a:t>
          </a:r>
          <a:r>
            <a:rPr lang="el-GR" sz="1800" b="0" dirty="0" err="1">
              <a:solidFill>
                <a:schemeClr val="bg1"/>
              </a:solidFill>
            </a:rPr>
            <a:t>number</a:t>
          </a:r>
          <a:r>
            <a:rPr lang="el-GR" sz="1800" b="0" dirty="0">
              <a:solidFill>
                <a:schemeClr val="bg1"/>
              </a:solidFill>
            </a:rPr>
            <a:t> of </a:t>
          </a:r>
          <a:r>
            <a:rPr lang="el-GR" sz="1800" b="0" dirty="0" err="1">
              <a:solidFill>
                <a:schemeClr val="bg1"/>
              </a:solidFill>
            </a:rPr>
            <a:t>mitochondrial</a:t>
          </a:r>
          <a:r>
            <a:rPr lang="el-GR" sz="1800" b="0" dirty="0">
              <a:solidFill>
                <a:schemeClr val="bg1"/>
              </a:solidFill>
            </a:rPr>
            <a:t> </a:t>
          </a:r>
          <a:endParaRPr lang="en-US" sz="18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0" dirty="0" err="1">
              <a:solidFill>
                <a:schemeClr val="bg1"/>
              </a:solidFill>
            </a:rPr>
            <a:t>abnormalities</a:t>
          </a:r>
          <a:r>
            <a:rPr lang="el-GR" sz="1800" b="0" dirty="0">
              <a:solidFill>
                <a:schemeClr val="bg1"/>
              </a:solidFill>
            </a:rPr>
            <a:t> </a:t>
          </a:r>
          <a:r>
            <a:rPr lang="el-GR" sz="1800" b="0" dirty="0" err="1">
              <a:solidFill>
                <a:schemeClr val="bg1"/>
              </a:solidFill>
            </a:rPr>
            <a:t>contribute</a:t>
          </a:r>
          <a:r>
            <a:rPr lang="el-GR" sz="1800" b="0" dirty="0">
              <a:solidFill>
                <a:schemeClr val="bg1"/>
              </a:solidFill>
            </a:rPr>
            <a:t> </a:t>
          </a:r>
          <a:endParaRPr lang="el-GR" sz="18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b="0" dirty="0">
            <a:solidFill>
              <a:schemeClr val="tx1">
                <a:lumMod val="95000"/>
                <a:lumOff val="5000"/>
              </a:schemeClr>
            </a:solidFill>
          </a:endParaRPr>
        </a:p>
      </dgm:t>
    </dgm:pt>
    <dgm:pt modelId="{D9AED981-5A13-47C6-A537-E675AE73E222}" type="parTrans" cxnId="{233222E9-CEAA-43B5-B795-6D24CE450DA7}">
      <dgm:prSet/>
      <dgm:spPr/>
      <dgm:t>
        <a:bodyPr/>
        <a:lstStyle/>
        <a:p>
          <a:pPr algn="ctr"/>
          <a:endParaRPr lang="en-US"/>
        </a:p>
      </dgm:t>
    </dgm:pt>
    <dgm:pt modelId="{3E1119EF-4158-4B33-9899-26425E97AE2A}" type="sibTrans" cxnId="{233222E9-CEAA-43B5-B795-6D24CE450DA7}">
      <dgm:prSet/>
      <dgm:spPr/>
      <dgm:t>
        <a:bodyPr/>
        <a:lstStyle/>
        <a:p>
          <a:pPr algn="ctr"/>
          <a:endParaRPr lang="en-US"/>
        </a:p>
      </dgm:t>
    </dgm:pt>
    <dgm:pt modelId="{E13D81E1-D506-46B3-8FE9-CA98E7608DA9}">
      <dgm:prSet custT="1"/>
      <dgm:spPr>
        <a:solidFill>
          <a:srgbClr val="C00000"/>
        </a:solidFill>
      </dgm:spPr>
      <dgm:t>
        <a:bodyPr/>
        <a:lstStyle/>
        <a:p>
          <a:pPr lvl="0" algn="ctr"/>
          <a:r>
            <a:rPr lang="en-US" sz="2800" b="1" dirty="0">
              <a:solidFill>
                <a:schemeClr val="bg1"/>
              </a:solidFill>
            </a:rPr>
            <a:t> </a:t>
          </a:r>
          <a:r>
            <a:rPr lang="el-GR" sz="2800" dirty="0">
              <a:solidFill>
                <a:schemeClr val="bg1"/>
              </a:solidFill>
            </a:rPr>
            <a:t>y</a:t>
          </a:r>
        </a:p>
        <a:p>
          <a:pPr lvl="0" algn="ctr" rtl="0"/>
          <a:r>
            <a:rPr lang="el-GR" sz="1800" b="1" dirty="0">
              <a:solidFill>
                <a:schemeClr val="bg1"/>
              </a:solidFill>
            </a:rPr>
            <a:t>HFpEF</a:t>
          </a:r>
          <a:r>
            <a:rPr lang="el-GR" sz="1800" dirty="0">
              <a:solidFill>
                <a:schemeClr val="bg1"/>
              </a:solidFill>
            </a:rPr>
            <a:t> is associated with increased fatty acid oxidation, while  ketone oxidation is increased in </a:t>
          </a:r>
          <a:r>
            <a:rPr lang="el-GR" sz="1800" b="1" dirty="0">
              <a:solidFill>
                <a:schemeClr val="bg1"/>
              </a:solidFill>
            </a:rPr>
            <a:t>HFrEF</a:t>
          </a:r>
          <a:r>
            <a:rPr lang="el-GR" sz="1800" dirty="0">
              <a:solidFill>
                <a:schemeClr val="bg1"/>
              </a:solidFill>
            </a:rPr>
            <a:t> and appears to</a:t>
          </a:r>
          <a:endParaRPr lang="en-US" sz="1800" dirty="0">
            <a:solidFill>
              <a:schemeClr val="bg1"/>
            </a:solidFill>
          </a:endParaRPr>
        </a:p>
        <a:p>
          <a:pPr lvl="0" algn="ctr" rtl="0"/>
          <a:r>
            <a:rPr lang="el-GR" sz="1800" dirty="0">
              <a:solidFill>
                <a:schemeClr val="bg1"/>
              </a:solidFill>
            </a:rPr>
            <a:t> be decreased in </a:t>
          </a:r>
          <a:r>
            <a:rPr lang="el-GR" sz="1800" b="1" dirty="0">
              <a:solidFill>
                <a:schemeClr val="bg1"/>
              </a:solidFill>
            </a:rPr>
            <a:t>HFpEF</a:t>
          </a:r>
          <a:endParaRPr lang="el-GR" sz="1800" dirty="0">
            <a:solidFill>
              <a:schemeClr val="bg1"/>
            </a:solidFill>
          </a:endParaRPr>
        </a:p>
        <a:p>
          <a:pPr algn="ctr" rtl="0"/>
          <a:endParaRPr lang="el-GR" sz="2800" b="1" dirty="0">
            <a:solidFill>
              <a:schemeClr val="bg1"/>
            </a:solidFill>
          </a:endParaRPr>
        </a:p>
      </dgm:t>
    </dgm:pt>
    <dgm:pt modelId="{5CBA189E-0CC5-4610-A618-21027CDAF19A}" type="parTrans" cxnId="{CF848D1B-60C8-40BC-8F4E-7E4B80FAB34A}">
      <dgm:prSet/>
      <dgm:spPr/>
      <dgm:t>
        <a:bodyPr/>
        <a:lstStyle/>
        <a:p>
          <a:pPr algn="ctr"/>
          <a:endParaRPr lang="en-US"/>
        </a:p>
      </dgm:t>
    </dgm:pt>
    <dgm:pt modelId="{A8AB2F17-9B25-44A6-AB44-8F25F1AB6304}" type="sibTrans" cxnId="{CF848D1B-60C8-40BC-8F4E-7E4B80FAB34A}">
      <dgm:prSet/>
      <dgm:spPr/>
      <dgm:t>
        <a:bodyPr/>
        <a:lstStyle/>
        <a:p>
          <a:pPr algn="ctr"/>
          <a:endParaRPr lang="en-US"/>
        </a:p>
      </dgm:t>
    </dgm:pt>
    <dgm:pt modelId="{9AADD052-B079-4E56-9754-2B769DAF78E1}">
      <dgm:prSet custT="1"/>
      <dgm:spPr/>
      <dgm:t>
        <a:bodyPr/>
        <a:lstStyle/>
        <a:p>
          <a:pPr algn="ctr" rtl="0"/>
          <a:r>
            <a:rPr lang="en-US" sz="2800" b="1" dirty="0">
              <a:solidFill>
                <a:schemeClr val="bg1"/>
              </a:solidFill>
            </a:rPr>
            <a:t> </a:t>
          </a:r>
          <a:r>
            <a:rPr lang="el-GR" sz="1800" b="1" dirty="0" err="1">
              <a:solidFill>
                <a:schemeClr val="bg1"/>
              </a:solidFill>
            </a:rPr>
            <a:t>Both</a:t>
          </a:r>
          <a:r>
            <a:rPr lang="el-GR" sz="1800" dirty="0">
              <a:solidFill>
                <a:schemeClr val="bg1"/>
              </a:solidFill>
            </a:rPr>
            <a:t> </a:t>
          </a:r>
          <a:r>
            <a:rPr lang="en-US" sz="1800" dirty="0">
              <a:solidFill>
                <a:schemeClr val="bg1"/>
              </a:solidFill>
            </a:rPr>
            <a:t>HFrEF and HFpEF </a:t>
          </a:r>
          <a:r>
            <a:rPr lang="el-GR" sz="1800" dirty="0" err="1">
              <a:solidFill>
                <a:schemeClr val="bg1"/>
              </a:solidFill>
            </a:rPr>
            <a:t>are</a:t>
          </a:r>
          <a:r>
            <a:rPr lang="el-GR" sz="1800" dirty="0">
              <a:solidFill>
                <a:schemeClr val="bg1"/>
              </a:solidFill>
            </a:rPr>
            <a:t> </a:t>
          </a:r>
          <a:r>
            <a:rPr lang="el-GR" sz="1800" dirty="0" err="1">
              <a:solidFill>
                <a:schemeClr val="bg1"/>
              </a:solidFill>
            </a:rPr>
            <a:t>associated</a:t>
          </a:r>
          <a:r>
            <a:rPr lang="el-GR" sz="1800" dirty="0">
              <a:solidFill>
                <a:schemeClr val="bg1"/>
              </a:solidFill>
            </a:rPr>
            <a:t> </a:t>
          </a:r>
          <a:r>
            <a:rPr lang="el-GR" sz="1800" dirty="0" err="1">
              <a:solidFill>
                <a:schemeClr val="bg1"/>
              </a:solidFill>
            </a:rPr>
            <a:t>with</a:t>
          </a:r>
          <a:r>
            <a:rPr lang="el-GR" sz="1800" dirty="0">
              <a:solidFill>
                <a:schemeClr val="bg1"/>
              </a:solidFill>
            </a:rPr>
            <a:t> the </a:t>
          </a:r>
          <a:r>
            <a:rPr lang="el-GR" sz="1800" dirty="0" err="1">
              <a:solidFill>
                <a:schemeClr val="bg1"/>
              </a:solidFill>
            </a:rPr>
            <a:t>development</a:t>
          </a:r>
          <a:r>
            <a:rPr lang="el-GR" sz="1800" dirty="0">
              <a:solidFill>
                <a:schemeClr val="bg1"/>
              </a:solidFill>
            </a:rPr>
            <a:t> of </a:t>
          </a:r>
          <a:r>
            <a:rPr lang="el-GR" sz="1800" dirty="0" err="1">
              <a:solidFill>
                <a:schemeClr val="bg1"/>
              </a:solidFill>
            </a:rPr>
            <a:t>cardiac</a:t>
          </a:r>
          <a:r>
            <a:rPr lang="el-GR" sz="1800" dirty="0">
              <a:solidFill>
                <a:schemeClr val="bg1"/>
              </a:solidFill>
            </a:rPr>
            <a:t> </a:t>
          </a:r>
          <a:r>
            <a:rPr lang="el-GR" sz="1800" dirty="0" err="1">
              <a:solidFill>
                <a:schemeClr val="bg1"/>
              </a:solidFill>
            </a:rPr>
            <a:t>insulin</a:t>
          </a:r>
          <a:r>
            <a:rPr lang="el-GR" sz="1800" dirty="0">
              <a:solidFill>
                <a:schemeClr val="bg1"/>
              </a:solidFill>
            </a:rPr>
            <a:t> </a:t>
          </a:r>
          <a:r>
            <a:rPr lang="el-GR" sz="1800" dirty="0" err="1">
              <a:solidFill>
                <a:schemeClr val="bg1"/>
              </a:solidFill>
            </a:rPr>
            <a:t>resistance</a:t>
          </a:r>
          <a:r>
            <a:rPr lang="el-GR" sz="1800" dirty="0">
              <a:solidFill>
                <a:schemeClr val="bg1"/>
              </a:solidFill>
            </a:rPr>
            <a:t>, a </a:t>
          </a:r>
          <a:r>
            <a:rPr lang="el-GR" sz="1800" dirty="0" err="1">
              <a:solidFill>
                <a:schemeClr val="bg1"/>
              </a:solidFill>
            </a:rPr>
            <a:t>decrease</a:t>
          </a:r>
          <a:r>
            <a:rPr lang="el-GR" sz="1800" dirty="0">
              <a:solidFill>
                <a:schemeClr val="bg1"/>
              </a:solidFill>
            </a:rPr>
            <a:t> in </a:t>
          </a:r>
          <a:r>
            <a:rPr lang="el-GR" sz="1800" dirty="0" err="1">
              <a:solidFill>
                <a:schemeClr val="bg1"/>
              </a:solidFill>
            </a:rPr>
            <a:t>glucose</a:t>
          </a:r>
          <a:r>
            <a:rPr lang="el-GR" sz="1800" dirty="0">
              <a:solidFill>
                <a:schemeClr val="bg1"/>
              </a:solidFill>
            </a:rPr>
            <a:t> </a:t>
          </a:r>
          <a:r>
            <a:rPr lang="el-GR" sz="1800" dirty="0" err="1">
              <a:solidFill>
                <a:schemeClr val="bg1"/>
              </a:solidFill>
            </a:rPr>
            <a:t>oxidation</a:t>
          </a:r>
          <a:r>
            <a:rPr lang="el-GR" sz="1800" dirty="0">
              <a:solidFill>
                <a:schemeClr val="bg1"/>
              </a:solidFill>
            </a:rPr>
            <a:t> </a:t>
          </a:r>
          <a:r>
            <a:rPr lang="el-GR" sz="1800" dirty="0" err="1">
              <a:solidFill>
                <a:schemeClr val="bg1"/>
              </a:solidFill>
            </a:rPr>
            <a:t>rates</a:t>
          </a:r>
          <a:r>
            <a:rPr lang="el-GR" sz="1800" dirty="0">
              <a:solidFill>
                <a:schemeClr val="bg1"/>
              </a:solidFill>
            </a:rPr>
            <a:t>, a </a:t>
          </a:r>
          <a:r>
            <a:rPr lang="el-GR" sz="1800" dirty="0" err="1">
              <a:solidFill>
                <a:schemeClr val="bg1"/>
              </a:solidFill>
            </a:rPr>
            <a:t>decrease</a:t>
          </a:r>
          <a:r>
            <a:rPr lang="el-GR" sz="1800" dirty="0">
              <a:solidFill>
                <a:schemeClr val="bg1"/>
              </a:solidFill>
            </a:rPr>
            <a:t> in BCAA </a:t>
          </a:r>
          <a:r>
            <a:rPr lang="el-GR" sz="1800" dirty="0" err="1">
              <a:solidFill>
                <a:schemeClr val="bg1"/>
              </a:solidFill>
            </a:rPr>
            <a:t>oxidation</a:t>
          </a:r>
          <a:r>
            <a:rPr lang="el-GR" sz="1800" dirty="0">
              <a:solidFill>
                <a:schemeClr val="bg1"/>
              </a:solidFill>
            </a:rPr>
            <a:t>, and a </a:t>
          </a:r>
          <a:r>
            <a:rPr lang="el-GR" sz="1800" dirty="0" err="1">
              <a:solidFill>
                <a:schemeClr val="bg1"/>
              </a:solidFill>
            </a:rPr>
            <a:t>decrease</a:t>
          </a:r>
          <a:r>
            <a:rPr lang="el-GR" sz="1800" dirty="0">
              <a:solidFill>
                <a:schemeClr val="bg1"/>
              </a:solidFill>
            </a:rPr>
            <a:t> in </a:t>
          </a:r>
          <a:r>
            <a:rPr lang="el-GR" sz="1800" dirty="0" err="1">
              <a:solidFill>
                <a:schemeClr val="bg1"/>
              </a:solidFill>
            </a:rPr>
            <a:t>cardiac</a:t>
          </a:r>
          <a:r>
            <a:rPr lang="el-GR" sz="1800" dirty="0">
              <a:solidFill>
                <a:schemeClr val="bg1"/>
              </a:solidFill>
            </a:rPr>
            <a:t> </a:t>
          </a:r>
          <a:r>
            <a:rPr lang="el-GR" sz="1800" dirty="0" err="1">
              <a:solidFill>
                <a:schemeClr val="bg1"/>
              </a:solidFill>
            </a:rPr>
            <a:t>efficienc</a:t>
          </a:r>
          <a:r>
            <a:rPr lang="en-US" sz="1800" dirty="0">
              <a:solidFill>
                <a:schemeClr val="bg1"/>
              </a:solidFill>
            </a:rPr>
            <a:t>y</a:t>
          </a:r>
          <a:endParaRPr lang="el-GR" sz="1800" b="1" dirty="0">
            <a:solidFill>
              <a:schemeClr val="bg1"/>
            </a:solidFill>
          </a:endParaRPr>
        </a:p>
      </dgm:t>
    </dgm:pt>
    <dgm:pt modelId="{F8AAB2BE-BAA5-439C-8FF4-51493042F7D7}" type="parTrans" cxnId="{13980A0E-D8F3-4C49-B031-5B4653F03137}">
      <dgm:prSet/>
      <dgm:spPr/>
      <dgm:t>
        <a:bodyPr/>
        <a:lstStyle/>
        <a:p>
          <a:endParaRPr lang="en-US"/>
        </a:p>
      </dgm:t>
    </dgm:pt>
    <dgm:pt modelId="{D1E10CEC-B87C-45FE-864C-D317A0A89D23}" type="sibTrans" cxnId="{13980A0E-D8F3-4C49-B031-5B4653F03137}">
      <dgm:prSet/>
      <dgm:spPr/>
      <dgm:t>
        <a:bodyPr/>
        <a:lstStyle/>
        <a:p>
          <a:endParaRPr lang="en-US"/>
        </a:p>
      </dgm:t>
    </dgm:pt>
    <dgm:pt modelId="{B0D1D3BB-70AB-4717-8501-892E4A6B7621}">
      <dgm:prSet custT="1"/>
      <dgm:spPr>
        <a:solidFill>
          <a:srgbClr val="E88212"/>
        </a:solidFill>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u="none" dirty="0">
              <a:solidFill>
                <a:schemeClr val="bg1"/>
              </a:solidFill>
            </a:rPr>
            <a:t>Potential therapeutic strategies to treat </a:t>
          </a:r>
          <a:r>
            <a:rPr lang="en-US" sz="1800" u="none" dirty="0">
              <a:solidFill>
                <a:schemeClr val="bg1"/>
              </a:solidFill>
            </a:rPr>
            <a:t>energy </a:t>
          </a:r>
          <a:r>
            <a:rPr lang="en-US" sz="1800" u="none" dirty="0" err="1">
              <a:solidFill>
                <a:schemeClr val="bg1"/>
              </a:solidFill>
            </a:rPr>
            <a:t>pertubations</a:t>
          </a:r>
          <a:r>
            <a:rPr lang="en-US" sz="1800" u="none" dirty="0">
              <a:solidFill>
                <a:schemeClr val="bg1"/>
              </a:solidFill>
            </a:rPr>
            <a:t> in HF by bolstering mitochondrial </a:t>
          </a:r>
          <a:r>
            <a:rPr lang="en-US" sz="1800" u="none">
              <a:solidFill>
                <a:schemeClr val="bg1"/>
              </a:solidFill>
            </a:rPr>
            <a:t>energy production </a:t>
          </a:r>
          <a:r>
            <a:rPr lang="el-GR" sz="1800" u="none">
              <a:solidFill>
                <a:schemeClr val="bg1"/>
              </a:solidFill>
            </a:rPr>
            <a:t>would </a:t>
          </a:r>
          <a:r>
            <a:rPr lang="el-GR" sz="1800" u="none" dirty="0">
              <a:solidFill>
                <a:schemeClr val="bg1"/>
              </a:solidFill>
            </a:rPr>
            <a:t>improve</a:t>
          </a:r>
          <a:r>
            <a:rPr lang="en-US" sz="1800" u="none" dirty="0">
              <a:solidFill>
                <a:schemeClr val="bg1"/>
              </a:solidFill>
            </a:rPr>
            <a:t> existing standard-of-care therapies</a:t>
          </a:r>
          <a:endParaRPr lang="el-GR" sz="1800" u="none" dirty="0">
            <a:solidFill>
              <a:schemeClr val="bg1"/>
            </a:solidFill>
          </a:endParaRPr>
        </a:p>
        <a:p>
          <a:pPr marL="0" marR="0" defTabSz="222250" rtl="0" eaLnBrk="1" fontAlgn="auto" latinLnBrk="0" hangingPunct="1">
            <a:lnSpc>
              <a:spcPct val="90000"/>
            </a:lnSpc>
            <a:spcBef>
              <a:spcPct val="0"/>
            </a:spcBef>
            <a:spcAft>
              <a:spcPct val="35000"/>
            </a:spcAft>
            <a:buClrTx/>
            <a:buSzTx/>
            <a:buFontTx/>
            <a:buNone/>
            <a:tabLst/>
            <a:defRPr/>
          </a:pPr>
          <a:endParaRPr lang="el-GR" b="0" dirty="0">
            <a:solidFill>
              <a:schemeClr val="tx1">
                <a:lumMod val="95000"/>
                <a:lumOff val="5000"/>
              </a:schemeClr>
            </a:solidFill>
          </a:endParaRPr>
        </a:p>
      </dgm:t>
    </dgm:pt>
    <dgm:pt modelId="{4094F3C9-4275-4447-8A51-3443E95F97FB}" type="parTrans" cxnId="{BAB76B98-89E8-4EE4-A379-D46741A9DB96}">
      <dgm:prSet/>
      <dgm:spPr/>
      <dgm:t>
        <a:bodyPr/>
        <a:lstStyle/>
        <a:p>
          <a:endParaRPr lang="en-US"/>
        </a:p>
      </dgm:t>
    </dgm:pt>
    <dgm:pt modelId="{72D48A34-F9DC-4FBD-870F-4B31D99F3AE9}" type="sibTrans" cxnId="{BAB76B98-89E8-4EE4-A379-D46741A9DB96}">
      <dgm:prSet/>
      <dgm:spPr/>
      <dgm:t>
        <a:bodyPr/>
        <a:lstStyle/>
        <a:p>
          <a:endParaRPr lang="en-US"/>
        </a:p>
      </dgm:t>
    </dgm:pt>
    <dgm:pt modelId="{1AF111F5-CF47-4587-BA0A-3753B851A476}" type="pres">
      <dgm:prSet presAssocID="{7C0C7E44-36FA-4E78-A043-CEA99506BC1E}" presName="linear" presStyleCnt="0">
        <dgm:presLayoutVars>
          <dgm:animLvl val="lvl"/>
          <dgm:resizeHandles val="exact"/>
        </dgm:presLayoutVars>
      </dgm:prSet>
      <dgm:spPr/>
    </dgm:pt>
    <dgm:pt modelId="{CA06EC59-A9DC-497C-84DA-96CF8F310F06}" type="pres">
      <dgm:prSet presAssocID="{DBADC8F0-28FF-408B-8C08-99C126B59DA8}" presName="parentText" presStyleLbl="node1" presStyleIdx="0" presStyleCnt="5" custLinFactY="-4905" custLinFactNeighborX="359" custLinFactNeighborY="-100000">
        <dgm:presLayoutVars>
          <dgm:chMax val="0"/>
          <dgm:bulletEnabled val="1"/>
        </dgm:presLayoutVars>
      </dgm:prSet>
      <dgm:spPr/>
    </dgm:pt>
    <dgm:pt modelId="{D74033BD-1EB1-425F-AA44-C6FBC8334385}" type="pres">
      <dgm:prSet presAssocID="{5554A365-5D07-47F7-85E7-D00872A3694C}" presName="spacer" presStyleCnt="0"/>
      <dgm:spPr/>
    </dgm:pt>
    <dgm:pt modelId="{8660961C-C047-4BB2-BB1D-DC4963C01F0D}" type="pres">
      <dgm:prSet presAssocID="{58B4255D-A15F-4391-B0D2-029039B84CDB}" presName="parentText" presStyleLbl="node1" presStyleIdx="1" presStyleCnt="5" custLinFactNeighborX="359">
        <dgm:presLayoutVars>
          <dgm:chMax val="0"/>
          <dgm:bulletEnabled val="1"/>
        </dgm:presLayoutVars>
      </dgm:prSet>
      <dgm:spPr/>
    </dgm:pt>
    <dgm:pt modelId="{F6FB08A5-ADD6-4837-8373-007C2F5952B7}" type="pres">
      <dgm:prSet presAssocID="{3E1119EF-4158-4B33-9899-26425E97AE2A}" presName="spacer" presStyleCnt="0"/>
      <dgm:spPr/>
    </dgm:pt>
    <dgm:pt modelId="{C6DE3F87-5695-47E3-A2C8-F08B8C332BD6}" type="pres">
      <dgm:prSet presAssocID="{9AADD052-B079-4E56-9754-2B769DAF78E1}" presName="parentText" presStyleLbl="node1" presStyleIdx="2" presStyleCnt="5">
        <dgm:presLayoutVars>
          <dgm:chMax val="0"/>
          <dgm:bulletEnabled val="1"/>
        </dgm:presLayoutVars>
      </dgm:prSet>
      <dgm:spPr/>
    </dgm:pt>
    <dgm:pt modelId="{8080EDF3-07CC-427C-8110-8909AF722CB4}" type="pres">
      <dgm:prSet presAssocID="{D1E10CEC-B87C-45FE-864C-D317A0A89D23}" presName="spacer" presStyleCnt="0"/>
      <dgm:spPr/>
    </dgm:pt>
    <dgm:pt modelId="{28E2C8F8-1024-49DC-A03C-FB201E8E2EF2}" type="pres">
      <dgm:prSet presAssocID="{E13D81E1-D506-46B3-8FE9-CA98E7608DA9}" presName="parentText" presStyleLbl="node1" presStyleIdx="3" presStyleCnt="5">
        <dgm:presLayoutVars>
          <dgm:chMax val="0"/>
          <dgm:bulletEnabled val="1"/>
        </dgm:presLayoutVars>
      </dgm:prSet>
      <dgm:spPr/>
    </dgm:pt>
    <dgm:pt modelId="{FA41BFDB-AB58-44EE-A170-BE88F8EEF806}" type="pres">
      <dgm:prSet presAssocID="{A8AB2F17-9B25-44A6-AB44-8F25F1AB6304}" presName="spacer" presStyleCnt="0"/>
      <dgm:spPr/>
    </dgm:pt>
    <dgm:pt modelId="{4CBE378E-20ED-4697-BC5C-B59A2D6C2B93}" type="pres">
      <dgm:prSet presAssocID="{B0D1D3BB-70AB-4717-8501-892E4A6B7621}" presName="parentText" presStyleLbl="node1" presStyleIdx="4" presStyleCnt="5" custLinFactY="-1385" custLinFactNeighborX="-12327" custLinFactNeighborY="-100000">
        <dgm:presLayoutVars>
          <dgm:chMax val="0"/>
          <dgm:bulletEnabled val="1"/>
        </dgm:presLayoutVars>
      </dgm:prSet>
      <dgm:spPr/>
    </dgm:pt>
  </dgm:ptLst>
  <dgm:cxnLst>
    <dgm:cxn modelId="{7E9F6D03-6B6C-4AF0-B6D6-6BFC29820B2D}" srcId="{7C0C7E44-36FA-4E78-A043-CEA99506BC1E}" destId="{DBADC8F0-28FF-408B-8C08-99C126B59DA8}" srcOrd="0" destOrd="0" parTransId="{94150030-A5A4-4506-8F25-73F25B54F112}" sibTransId="{5554A365-5D07-47F7-85E7-D00872A3694C}"/>
    <dgm:cxn modelId="{13980A0E-D8F3-4C49-B031-5B4653F03137}" srcId="{7C0C7E44-36FA-4E78-A043-CEA99506BC1E}" destId="{9AADD052-B079-4E56-9754-2B769DAF78E1}" srcOrd="2" destOrd="0" parTransId="{F8AAB2BE-BAA5-439C-8FF4-51493042F7D7}" sibTransId="{D1E10CEC-B87C-45FE-864C-D317A0A89D23}"/>
    <dgm:cxn modelId="{CF848D1B-60C8-40BC-8F4E-7E4B80FAB34A}" srcId="{7C0C7E44-36FA-4E78-A043-CEA99506BC1E}" destId="{E13D81E1-D506-46B3-8FE9-CA98E7608DA9}" srcOrd="3" destOrd="0" parTransId="{5CBA189E-0CC5-4610-A618-21027CDAF19A}" sibTransId="{A8AB2F17-9B25-44A6-AB44-8F25F1AB6304}"/>
    <dgm:cxn modelId="{BAB76B98-89E8-4EE4-A379-D46741A9DB96}" srcId="{7C0C7E44-36FA-4E78-A043-CEA99506BC1E}" destId="{B0D1D3BB-70AB-4717-8501-892E4A6B7621}" srcOrd="4" destOrd="0" parTransId="{4094F3C9-4275-4447-8A51-3443E95F97FB}" sibTransId="{72D48A34-F9DC-4FBD-870F-4B31D99F3AE9}"/>
    <dgm:cxn modelId="{8B077E9A-7710-472E-A0E9-423C1D95620B}" type="presOf" srcId="{E13D81E1-D506-46B3-8FE9-CA98E7608DA9}" destId="{28E2C8F8-1024-49DC-A03C-FB201E8E2EF2}" srcOrd="0" destOrd="0" presId="urn:microsoft.com/office/officeart/2005/8/layout/vList2"/>
    <dgm:cxn modelId="{91D38DA5-6D46-4A74-B906-406F50C46B9B}" type="presOf" srcId="{9AADD052-B079-4E56-9754-2B769DAF78E1}" destId="{C6DE3F87-5695-47E3-A2C8-F08B8C332BD6}" srcOrd="0" destOrd="0" presId="urn:microsoft.com/office/officeart/2005/8/layout/vList2"/>
    <dgm:cxn modelId="{7E8ACAB3-63BC-4023-8847-66C48DA884D9}" type="presOf" srcId="{DBADC8F0-28FF-408B-8C08-99C126B59DA8}" destId="{CA06EC59-A9DC-497C-84DA-96CF8F310F06}" srcOrd="0" destOrd="0" presId="urn:microsoft.com/office/officeart/2005/8/layout/vList2"/>
    <dgm:cxn modelId="{F3821CBA-5CC2-4A17-B9B1-75FBED85913C}" type="presOf" srcId="{58B4255D-A15F-4391-B0D2-029039B84CDB}" destId="{8660961C-C047-4BB2-BB1D-DC4963C01F0D}" srcOrd="0" destOrd="0" presId="urn:microsoft.com/office/officeart/2005/8/layout/vList2"/>
    <dgm:cxn modelId="{6E12F1C2-00B4-47F2-8010-30B854570C33}" type="presOf" srcId="{7C0C7E44-36FA-4E78-A043-CEA99506BC1E}" destId="{1AF111F5-CF47-4587-BA0A-3753B851A476}" srcOrd="0" destOrd="0" presId="urn:microsoft.com/office/officeart/2005/8/layout/vList2"/>
    <dgm:cxn modelId="{5CA0F6D2-DD02-45D6-B832-D0C13C1E20F6}" type="presOf" srcId="{B0D1D3BB-70AB-4717-8501-892E4A6B7621}" destId="{4CBE378E-20ED-4697-BC5C-B59A2D6C2B93}" srcOrd="0" destOrd="0" presId="urn:microsoft.com/office/officeart/2005/8/layout/vList2"/>
    <dgm:cxn modelId="{233222E9-CEAA-43B5-B795-6D24CE450DA7}" srcId="{7C0C7E44-36FA-4E78-A043-CEA99506BC1E}" destId="{58B4255D-A15F-4391-B0D2-029039B84CDB}" srcOrd="1" destOrd="0" parTransId="{D9AED981-5A13-47C6-A537-E675AE73E222}" sibTransId="{3E1119EF-4158-4B33-9899-26425E97AE2A}"/>
    <dgm:cxn modelId="{649BE0B2-8F90-4A63-8DCA-47C4F6E75AF8}" type="presParOf" srcId="{1AF111F5-CF47-4587-BA0A-3753B851A476}" destId="{CA06EC59-A9DC-497C-84DA-96CF8F310F06}" srcOrd="0" destOrd="0" presId="urn:microsoft.com/office/officeart/2005/8/layout/vList2"/>
    <dgm:cxn modelId="{9F4B10E4-5E9D-4D1D-AD8B-B3E19E09767E}" type="presParOf" srcId="{1AF111F5-CF47-4587-BA0A-3753B851A476}" destId="{D74033BD-1EB1-425F-AA44-C6FBC8334385}" srcOrd="1" destOrd="0" presId="urn:microsoft.com/office/officeart/2005/8/layout/vList2"/>
    <dgm:cxn modelId="{29017200-38E8-4664-BE5F-B6E70B64ABB1}" type="presParOf" srcId="{1AF111F5-CF47-4587-BA0A-3753B851A476}" destId="{8660961C-C047-4BB2-BB1D-DC4963C01F0D}" srcOrd="2" destOrd="0" presId="urn:microsoft.com/office/officeart/2005/8/layout/vList2"/>
    <dgm:cxn modelId="{0BC74494-FF87-4A69-86B0-6841FA756184}" type="presParOf" srcId="{1AF111F5-CF47-4587-BA0A-3753B851A476}" destId="{F6FB08A5-ADD6-4837-8373-007C2F5952B7}" srcOrd="3" destOrd="0" presId="urn:microsoft.com/office/officeart/2005/8/layout/vList2"/>
    <dgm:cxn modelId="{1CE31B4D-4538-4F5F-B525-9EA77477642E}" type="presParOf" srcId="{1AF111F5-CF47-4587-BA0A-3753B851A476}" destId="{C6DE3F87-5695-47E3-A2C8-F08B8C332BD6}" srcOrd="4" destOrd="0" presId="urn:microsoft.com/office/officeart/2005/8/layout/vList2"/>
    <dgm:cxn modelId="{C3AD14C5-6565-4B5B-A893-FBB7525DDB07}" type="presParOf" srcId="{1AF111F5-CF47-4587-BA0A-3753B851A476}" destId="{8080EDF3-07CC-427C-8110-8909AF722CB4}" srcOrd="5" destOrd="0" presId="urn:microsoft.com/office/officeart/2005/8/layout/vList2"/>
    <dgm:cxn modelId="{2E019892-9E5D-4CF5-9281-7E91A27FFBCF}" type="presParOf" srcId="{1AF111F5-CF47-4587-BA0A-3753B851A476}" destId="{28E2C8F8-1024-49DC-A03C-FB201E8E2EF2}" srcOrd="6" destOrd="0" presId="urn:microsoft.com/office/officeart/2005/8/layout/vList2"/>
    <dgm:cxn modelId="{549CC108-3368-44CC-AA83-ABF5DA256EB8}" type="presParOf" srcId="{1AF111F5-CF47-4587-BA0A-3753B851A476}" destId="{FA41BFDB-AB58-44EE-A170-BE88F8EEF806}" srcOrd="7" destOrd="0" presId="urn:microsoft.com/office/officeart/2005/8/layout/vList2"/>
    <dgm:cxn modelId="{2235DAC0-EA79-43B1-95E1-5B8264818237}" type="presParOf" srcId="{1AF111F5-CF47-4587-BA0A-3753B851A476}" destId="{4CBE378E-20ED-4697-BC5C-B59A2D6C2B9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6EC59-A9DC-497C-84DA-96CF8F310F06}">
      <dsp:nvSpPr>
        <dsp:cNvPr id="0" name=""/>
        <dsp:cNvSpPr/>
      </dsp:nvSpPr>
      <dsp:spPr>
        <a:xfrm>
          <a:off x="0" y="0"/>
          <a:ext cx="11943008" cy="1188427"/>
        </a:xfrm>
        <a:prstGeom prst="roundRect">
          <a:avLst/>
        </a:prstGeom>
        <a:solidFill>
          <a:srgbClr val="CBB51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kern="1200" dirty="0">
              <a:solidFill>
                <a:schemeClr val="bg1"/>
              </a:solidFill>
            </a:rPr>
            <a:t>Decreased generation and transfer of energy influences all processes that require energy in heart cells, most notably </a:t>
          </a:r>
          <a:endParaRPr lang="en-US" sz="1800"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kern="1200" dirty="0">
              <a:solidFill>
                <a:schemeClr val="bg1"/>
              </a:solidFill>
            </a:rPr>
            <a:t>contraction and relaxation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kern="1200" dirty="0">
            <a:solidFill>
              <a:schemeClr val="bg1"/>
            </a:solidFill>
          </a:endParaRPr>
        </a:p>
      </dsp:txBody>
      <dsp:txXfrm>
        <a:off x="58014" y="58014"/>
        <a:ext cx="11826980" cy="1072399"/>
      </dsp:txXfrm>
    </dsp:sp>
    <dsp:sp modelId="{8660961C-C047-4BB2-BB1D-DC4963C01F0D}">
      <dsp:nvSpPr>
        <dsp:cNvPr id="0" name=""/>
        <dsp:cNvSpPr/>
      </dsp:nvSpPr>
      <dsp:spPr>
        <a:xfrm>
          <a:off x="0" y="1198473"/>
          <a:ext cx="11943008" cy="1188427"/>
        </a:xfrm>
        <a:prstGeom prst="roundRect">
          <a:avLst/>
        </a:prstGeom>
        <a:solidFill>
          <a:srgbClr val="E8821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rPr>
            <a:t>C</a:t>
          </a:r>
          <a:r>
            <a:rPr lang="el-GR" sz="1800" kern="1200" dirty="0" err="1">
              <a:solidFill>
                <a:schemeClr val="bg1"/>
              </a:solidFill>
            </a:rPr>
            <a:t>hanges</a:t>
          </a:r>
          <a:r>
            <a:rPr lang="el-GR" sz="1800" kern="1200" dirty="0">
              <a:solidFill>
                <a:schemeClr val="bg1"/>
              </a:solidFill>
            </a:rPr>
            <a:t> in </a:t>
          </a:r>
          <a:r>
            <a:rPr lang="el-GR" sz="1800" kern="1200" dirty="0" err="1">
              <a:solidFill>
                <a:schemeClr val="bg1"/>
              </a:solidFill>
            </a:rPr>
            <a:t>cardiac</a:t>
          </a:r>
          <a:r>
            <a:rPr lang="el-GR" sz="1800" kern="1200" dirty="0">
              <a:solidFill>
                <a:schemeClr val="bg1"/>
              </a:solidFill>
            </a:rPr>
            <a:t> </a:t>
          </a:r>
          <a:r>
            <a:rPr lang="el-GR" sz="1800" kern="1200" dirty="0" err="1">
              <a:solidFill>
                <a:schemeClr val="bg1"/>
              </a:solidFill>
            </a:rPr>
            <a:t>energy</a:t>
          </a:r>
          <a:r>
            <a:rPr lang="el-GR" sz="1800" kern="1200" dirty="0">
              <a:solidFill>
                <a:schemeClr val="bg1"/>
              </a:solidFill>
            </a:rPr>
            <a:t> </a:t>
          </a:r>
          <a:r>
            <a:rPr lang="el-GR" sz="1800" kern="1200" dirty="0" err="1">
              <a:solidFill>
                <a:schemeClr val="bg1"/>
              </a:solidFill>
            </a:rPr>
            <a:t>metabolism</a:t>
          </a:r>
          <a:r>
            <a:rPr lang="el-GR" sz="1800" kern="1200" dirty="0">
              <a:solidFill>
                <a:schemeClr val="bg1"/>
              </a:solidFill>
            </a:rPr>
            <a:t> </a:t>
          </a:r>
          <a:r>
            <a:rPr lang="en-US" sz="1800" kern="1200" dirty="0">
              <a:solidFill>
                <a:schemeClr val="bg1"/>
              </a:solidFill>
            </a:rPr>
            <a:t>both</a:t>
          </a:r>
          <a:r>
            <a:rPr lang="el-GR" sz="1800" kern="1200" dirty="0">
              <a:solidFill>
                <a:schemeClr val="bg1"/>
              </a:solidFill>
            </a:rPr>
            <a:t> in </a:t>
          </a:r>
          <a:r>
            <a:rPr lang="el-GR" sz="1800" b="1" kern="1200" dirty="0">
              <a:solidFill>
                <a:schemeClr val="bg1"/>
              </a:solidFill>
            </a:rPr>
            <a:t>HFrEF</a:t>
          </a:r>
          <a:r>
            <a:rPr lang="el-GR" sz="1800" kern="1200" dirty="0">
              <a:solidFill>
                <a:schemeClr val="bg1"/>
              </a:solidFill>
            </a:rPr>
            <a:t> and </a:t>
          </a:r>
          <a:r>
            <a:rPr lang="el-GR" sz="1800" b="1" kern="1200" dirty="0">
              <a:solidFill>
                <a:schemeClr val="bg1"/>
              </a:solidFill>
            </a:rPr>
            <a:t>HFpEF. </a:t>
          </a:r>
          <a:endParaRPr lang="en-US" sz="18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rPr>
            <a:t>In b</a:t>
          </a:r>
          <a:r>
            <a:rPr lang="el-GR" sz="1800" b="1" kern="1200" dirty="0" err="1">
              <a:solidFill>
                <a:schemeClr val="bg1"/>
              </a:solidFill>
            </a:rPr>
            <a:t>oth</a:t>
          </a:r>
          <a:r>
            <a:rPr lang="en-US" sz="1800" b="1" kern="1200" dirty="0">
              <a:solidFill>
                <a:schemeClr val="bg1"/>
              </a:solidFill>
            </a:rPr>
            <a:t>, </a:t>
          </a:r>
          <a:r>
            <a:rPr lang="el-GR" sz="1800" b="0" kern="1200" dirty="0" err="1">
              <a:solidFill>
                <a:schemeClr val="bg1"/>
              </a:solidFill>
            </a:rPr>
            <a:t>decreased</a:t>
          </a:r>
          <a:r>
            <a:rPr lang="el-GR" sz="1800" b="0" kern="1200" dirty="0">
              <a:solidFill>
                <a:schemeClr val="bg1"/>
              </a:solidFill>
            </a:rPr>
            <a:t> ATP </a:t>
          </a:r>
          <a:r>
            <a:rPr lang="el-GR" sz="1800" b="0" kern="1200" dirty="0" err="1">
              <a:solidFill>
                <a:schemeClr val="bg1"/>
              </a:solidFill>
            </a:rPr>
            <a:t>production</a:t>
          </a:r>
          <a:r>
            <a:rPr lang="el-GR" sz="1800" b="0" kern="1200" dirty="0">
              <a:solidFill>
                <a:schemeClr val="bg1"/>
              </a:solidFill>
            </a:rPr>
            <a:t> </a:t>
          </a:r>
          <a:r>
            <a:rPr lang="el-GR" sz="1800" b="0" kern="1200" dirty="0" err="1">
              <a:solidFill>
                <a:schemeClr val="bg1"/>
              </a:solidFill>
            </a:rPr>
            <a:t>from</a:t>
          </a:r>
          <a:r>
            <a:rPr lang="el-GR" sz="1800" b="0" kern="1200" dirty="0">
              <a:solidFill>
                <a:schemeClr val="bg1"/>
              </a:solidFill>
            </a:rPr>
            <a:t> </a:t>
          </a:r>
          <a:r>
            <a:rPr lang="el-GR" sz="1800" b="0" kern="1200" dirty="0" err="1">
              <a:solidFill>
                <a:schemeClr val="bg1"/>
              </a:solidFill>
            </a:rPr>
            <a:t>mitochondrial</a:t>
          </a:r>
          <a:r>
            <a:rPr lang="el-GR" sz="1800" b="0" kern="1200" dirty="0">
              <a:solidFill>
                <a:schemeClr val="bg1"/>
              </a:solidFill>
            </a:rPr>
            <a:t> </a:t>
          </a:r>
          <a:r>
            <a:rPr lang="el-GR" sz="1800" b="0" kern="1200" dirty="0" err="1">
              <a:solidFill>
                <a:schemeClr val="bg1"/>
              </a:solidFill>
            </a:rPr>
            <a:t>oxidative</a:t>
          </a:r>
          <a:r>
            <a:rPr lang="el-GR" sz="1800" b="0" kern="1200" dirty="0">
              <a:solidFill>
                <a:schemeClr val="bg1"/>
              </a:solidFill>
            </a:rPr>
            <a:t> </a:t>
          </a:r>
          <a:r>
            <a:rPr lang="el-GR" sz="1800" b="0" kern="1200" dirty="0" err="1">
              <a:solidFill>
                <a:schemeClr val="bg1"/>
              </a:solidFill>
            </a:rPr>
            <a:t>metabolism</a:t>
          </a:r>
          <a:r>
            <a:rPr lang="el-GR" sz="1800" b="0" kern="1200" dirty="0">
              <a:solidFill>
                <a:schemeClr val="bg1"/>
              </a:solidFill>
            </a:rPr>
            <a:t>, </a:t>
          </a:r>
          <a:r>
            <a:rPr lang="el-GR" sz="1800" b="0" kern="1200" dirty="0" err="1">
              <a:solidFill>
                <a:schemeClr val="bg1"/>
              </a:solidFill>
            </a:rPr>
            <a:t>to</a:t>
          </a:r>
          <a:r>
            <a:rPr lang="el-GR" sz="1800" b="0" kern="1200" dirty="0">
              <a:solidFill>
                <a:schemeClr val="bg1"/>
              </a:solidFill>
            </a:rPr>
            <a:t> </a:t>
          </a:r>
          <a:r>
            <a:rPr lang="el-GR" sz="1800" b="0" kern="1200" dirty="0" err="1">
              <a:solidFill>
                <a:schemeClr val="bg1"/>
              </a:solidFill>
            </a:rPr>
            <a:t>which</a:t>
          </a:r>
          <a:r>
            <a:rPr lang="el-GR" sz="1800" b="0" kern="1200" dirty="0">
              <a:solidFill>
                <a:schemeClr val="bg1"/>
              </a:solidFill>
            </a:rPr>
            <a:t> a </a:t>
          </a:r>
          <a:r>
            <a:rPr lang="el-GR" sz="1800" b="0" kern="1200" dirty="0" err="1">
              <a:solidFill>
                <a:schemeClr val="bg1"/>
              </a:solidFill>
            </a:rPr>
            <a:t>number</a:t>
          </a:r>
          <a:r>
            <a:rPr lang="el-GR" sz="1800" b="0" kern="1200" dirty="0">
              <a:solidFill>
                <a:schemeClr val="bg1"/>
              </a:solidFill>
            </a:rPr>
            <a:t> of </a:t>
          </a:r>
          <a:r>
            <a:rPr lang="el-GR" sz="1800" b="0" kern="1200" dirty="0" err="1">
              <a:solidFill>
                <a:schemeClr val="bg1"/>
              </a:solidFill>
            </a:rPr>
            <a:t>mitochondrial</a:t>
          </a:r>
          <a:r>
            <a:rPr lang="el-GR" sz="1800" b="0" kern="1200" dirty="0">
              <a:solidFill>
                <a:schemeClr val="bg1"/>
              </a:solidFill>
            </a:rPr>
            <a:t> </a:t>
          </a:r>
          <a:endParaRPr lang="en-US" sz="1800" b="0"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0" kern="1200" dirty="0" err="1">
              <a:solidFill>
                <a:schemeClr val="bg1"/>
              </a:solidFill>
            </a:rPr>
            <a:t>abnormalities</a:t>
          </a:r>
          <a:r>
            <a:rPr lang="el-GR" sz="1800" b="0" kern="1200" dirty="0">
              <a:solidFill>
                <a:schemeClr val="bg1"/>
              </a:solidFill>
            </a:rPr>
            <a:t> </a:t>
          </a:r>
          <a:r>
            <a:rPr lang="el-GR" sz="1800" b="0" kern="1200" dirty="0" err="1">
              <a:solidFill>
                <a:schemeClr val="bg1"/>
              </a:solidFill>
            </a:rPr>
            <a:t>contribute</a:t>
          </a:r>
          <a:r>
            <a:rPr lang="el-GR" sz="1800" b="0" kern="1200" dirty="0">
              <a:solidFill>
                <a:schemeClr val="bg1"/>
              </a:solidFill>
            </a:rPr>
            <a:t> </a:t>
          </a:r>
          <a:endParaRPr lang="el-GR" sz="18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b="0" kern="1200" dirty="0">
            <a:solidFill>
              <a:schemeClr val="tx1">
                <a:lumMod val="95000"/>
                <a:lumOff val="5000"/>
              </a:schemeClr>
            </a:solidFill>
          </a:endParaRPr>
        </a:p>
      </dsp:txBody>
      <dsp:txXfrm>
        <a:off x="58014" y="1256487"/>
        <a:ext cx="11826980" cy="1072399"/>
      </dsp:txXfrm>
    </dsp:sp>
    <dsp:sp modelId="{C6DE3F87-5695-47E3-A2C8-F08B8C332BD6}">
      <dsp:nvSpPr>
        <dsp:cNvPr id="0" name=""/>
        <dsp:cNvSpPr/>
      </dsp:nvSpPr>
      <dsp:spPr>
        <a:xfrm>
          <a:off x="0" y="2395170"/>
          <a:ext cx="11943008" cy="1188427"/>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rPr>
            <a:t> </a:t>
          </a:r>
          <a:r>
            <a:rPr lang="el-GR" sz="1800" b="1" kern="1200" dirty="0" err="1">
              <a:solidFill>
                <a:schemeClr val="bg1"/>
              </a:solidFill>
            </a:rPr>
            <a:t>Both</a:t>
          </a:r>
          <a:r>
            <a:rPr lang="el-GR" sz="1800" kern="1200" dirty="0">
              <a:solidFill>
                <a:schemeClr val="bg1"/>
              </a:solidFill>
            </a:rPr>
            <a:t> </a:t>
          </a:r>
          <a:r>
            <a:rPr lang="en-US" sz="1800" kern="1200" dirty="0">
              <a:solidFill>
                <a:schemeClr val="bg1"/>
              </a:solidFill>
            </a:rPr>
            <a:t>HFrEF and HFpEF </a:t>
          </a:r>
          <a:r>
            <a:rPr lang="el-GR" sz="1800" kern="1200" dirty="0" err="1">
              <a:solidFill>
                <a:schemeClr val="bg1"/>
              </a:solidFill>
            </a:rPr>
            <a:t>are</a:t>
          </a:r>
          <a:r>
            <a:rPr lang="el-GR" sz="1800" kern="1200" dirty="0">
              <a:solidFill>
                <a:schemeClr val="bg1"/>
              </a:solidFill>
            </a:rPr>
            <a:t> </a:t>
          </a:r>
          <a:r>
            <a:rPr lang="el-GR" sz="1800" kern="1200" dirty="0" err="1">
              <a:solidFill>
                <a:schemeClr val="bg1"/>
              </a:solidFill>
            </a:rPr>
            <a:t>associated</a:t>
          </a:r>
          <a:r>
            <a:rPr lang="el-GR" sz="1800" kern="1200" dirty="0">
              <a:solidFill>
                <a:schemeClr val="bg1"/>
              </a:solidFill>
            </a:rPr>
            <a:t> </a:t>
          </a:r>
          <a:r>
            <a:rPr lang="el-GR" sz="1800" kern="1200" dirty="0" err="1">
              <a:solidFill>
                <a:schemeClr val="bg1"/>
              </a:solidFill>
            </a:rPr>
            <a:t>with</a:t>
          </a:r>
          <a:r>
            <a:rPr lang="el-GR" sz="1800" kern="1200" dirty="0">
              <a:solidFill>
                <a:schemeClr val="bg1"/>
              </a:solidFill>
            </a:rPr>
            <a:t> the </a:t>
          </a:r>
          <a:r>
            <a:rPr lang="el-GR" sz="1800" kern="1200" dirty="0" err="1">
              <a:solidFill>
                <a:schemeClr val="bg1"/>
              </a:solidFill>
            </a:rPr>
            <a:t>development</a:t>
          </a:r>
          <a:r>
            <a:rPr lang="el-GR" sz="1800" kern="1200" dirty="0">
              <a:solidFill>
                <a:schemeClr val="bg1"/>
              </a:solidFill>
            </a:rPr>
            <a:t> of </a:t>
          </a:r>
          <a:r>
            <a:rPr lang="el-GR" sz="1800" kern="1200" dirty="0" err="1">
              <a:solidFill>
                <a:schemeClr val="bg1"/>
              </a:solidFill>
            </a:rPr>
            <a:t>cardiac</a:t>
          </a:r>
          <a:r>
            <a:rPr lang="el-GR" sz="1800" kern="1200" dirty="0">
              <a:solidFill>
                <a:schemeClr val="bg1"/>
              </a:solidFill>
            </a:rPr>
            <a:t> </a:t>
          </a:r>
          <a:r>
            <a:rPr lang="el-GR" sz="1800" kern="1200" dirty="0" err="1">
              <a:solidFill>
                <a:schemeClr val="bg1"/>
              </a:solidFill>
            </a:rPr>
            <a:t>insulin</a:t>
          </a:r>
          <a:r>
            <a:rPr lang="el-GR" sz="1800" kern="1200" dirty="0">
              <a:solidFill>
                <a:schemeClr val="bg1"/>
              </a:solidFill>
            </a:rPr>
            <a:t> </a:t>
          </a:r>
          <a:r>
            <a:rPr lang="el-GR" sz="1800" kern="1200" dirty="0" err="1">
              <a:solidFill>
                <a:schemeClr val="bg1"/>
              </a:solidFill>
            </a:rPr>
            <a:t>resistance</a:t>
          </a:r>
          <a:r>
            <a:rPr lang="el-GR" sz="1800" kern="1200" dirty="0">
              <a:solidFill>
                <a:schemeClr val="bg1"/>
              </a:solidFill>
            </a:rPr>
            <a:t>, a </a:t>
          </a:r>
          <a:r>
            <a:rPr lang="el-GR" sz="1800" kern="1200" dirty="0" err="1">
              <a:solidFill>
                <a:schemeClr val="bg1"/>
              </a:solidFill>
            </a:rPr>
            <a:t>decrease</a:t>
          </a:r>
          <a:r>
            <a:rPr lang="el-GR" sz="1800" kern="1200" dirty="0">
              <a:solidFill>
                <a:schemeClr val="bg1"/>
              </a:solidFill>
            </a:rPr>
            <a:t> in </a:t>
          </a:r>
          <a:r>
            <a:rPr lang="el-GR" sz="1800" kern="1200" dirty="0" err="1">
              <a:solidFill>
                <a:schemeClr val="bg1"/>
              </a:solidFill>
            </a:rPr>
            <a:t>glucose</a:t>
          </a:r>
          <a:r>
            <a:rPr lang="el-GR" sz="1800" kern="1200" dirty="0">
              <a:solidFill>
                <a:schemeClr val="bg1"/>
              </a:solidFill>
            </a:rPr>
            <a:t> </a:t>
          </a:r>
          <a:r>
            <a:rPr lang="el-GR" sz="1800" kern="1200" dirty="0" err="1">
              <a:solidFill>
                <a:schemeClr val="bg1"/>
              </a:solidFill>
            </a:rPr>
            <a:t>oxidation</a:t>
          </a:r>
          <a:r>
            <a:rPr lang="el-GR" sz="1800" kern="1200" dirty="0">
              <a:solidFill>
                <a:schemeClr val="bg1"/>
              </a:solidFill>
            </a:rPr>
            <a:t> </a:t>
          </a:r>
          <a:r>
            <a:rPr lang="el-GR" sz="1800" kern="1200" dirty="0" err="1">
              <a:solidFill>
                <a:schemeClr val="bg1"/>
              </a:solidFill>
            </a:rPr>
            <a:t>rates</a:t>
          </a:r>
          <a:r>
            <a:rPr lang="el-GR" sz="1800" kern="1200" dirty="0">
              <a:solidFill>
                <a:schemeClr val="bg1"/>
              </a:solidFill>
            </a:rPr>
            <a:t>, a </a:t>
          </a:r>
          <a:r>
            <a:rPr lang="el-GR" sz="1800" kern="1200" dirty="0" err="1">
              <a:solidFill>
                <a:schemeClr val="bg1"/>
              </a:solidFill>
            </a:rPr>
            <a:t>decrease</a:t>
          </a:r>
          <a:r>
            <a:rPr lang="el-GR" sz="1800" kern="1200" dirty="0">
              <a:solidFill>
                <a:schemeClr val="bg1"/>
              </a:solidFill>
            </a:rPr>
            <a:t> in BCAA </a:t>
          </a:r>
          <a:r>
            <a:rPr lang="el-GR" sz="1800" kern="1200" dirty="0" err="1">
              <a:solidFill>
                <a:schemeClr val="bg1"/>
              </a:solidFill>
            </a:rPr>
            <a:t>oxidation</a:t>
          </a:r>
          <a:r>
            <a:rPr lang="el-GR" sz="1800" kern="1200" dirty="0">
              <a:solidFill>
                <a:schemeClr val="bg1"/>
              </a:solidFill>
            </a:rPr>
            <a:t>, and a </a:t>
          </a:r>
          <a:r>
            <a:rPr lang="el-GR" sz="1800" kern="1200" dirty="0" err="1">
              <a:solidFill>
                <a:schemeClr val="bg1"/>
              </a:solidFill>
            </a:rPr>
            <a:t>decrease</a:t>
          </a:r>
          <a:r>
            <a:rPr lang="el-GR" sz="1800" kern="1200" dirty="0">
              <a:solidFill>
                <a:schemeClr val="bg1"/>
              </a:solidFill>
            </a:rPr>
            <a:t> in </a:t>
          </a:r>
          <a:r>
            <a:rPr lang="el-GR" sz="1800" kern="1200" dirty="0" err="1">
              <a:solidFill>
                <a:schemeClr val="bg1"/>
              </a:solidFill>
            </a:rPr>
            <a:t>cardiac</a:t>
          </a:r>
          <a:r>
            <a:rPr lang="el-GR" sz="1800" kern="1200" dirty="0">
              <a:solidFill>
                <a:schemeClr val="bg1"/>
              </a:solidFill>
            </a:rPr>
            <a:t> </a:t>
          </a:r>
          <a:r>
            <a:rPr lang="el-GR" sz="1800" kern="1200" dirty="0" err="1">
              <a:solidFill>
                <a:schemeClr val="bg1"/>
              </a:solidFill>
            </a:rPr>
            <a:t>efficienc</a:t>
          </a:r>
          <a:r>
            <a:rPr lang="en-US" sz="1800" kern="1200" dirty="0">
              <a:solidFill>
                <a:schemeClr val="bg1"/>
              </a:solidFill>
            </a:rPr>
            <a:t>y</a:t>
          </a:r>
          <a:endParaRPr lang="el-GR" sz="1800" b="1" kern="1200" dirty="0">
            <a:solidFill>
              <a:schemeClr val="bg1"/>
            </a:solidFill>
          </a:endParaRPr>
        </a:p>
      </dsp:txBody>
      <dsp:txXfrm>
        <a:off x="58014" y="2453184"/>
        <a:ext cx="11826980" cy="1072399"/>
      </dsp:txXfrm>
    </dsp:sp>
    <dsp:sp modelId="{28E2C8F8-1024-49DC-A03C-FB201E8E2EF2}">
      <dsp:nvSpPr>
        <dsp:cNvPr id="0" name=""/>
        <dsp:cNvSpPr/>
      </dsp:nvSpPr>
      <dsp:spPr>
        <a:xfrm>
          <a:off x="0" y="3591867"/>
          <a:ext cx="11943008" cy="1188427"/>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 </a:t>
          </a:r>
          <a:r>
            <a:rPr lang="el-GR" sz="2800" kern="1200" dirty="0">
              <a:solidFill>
                <a:schemeClr val="bg1"/>
              </a:solidFill>
            </a:rPr>
            <a:t>y</a:t>
          </a:r>
        </a:p>
        <a:p>
          <a:pPr marL="0" lvl="0" indent="0" algn="ctr" defTabSz="1244600" rtl="0">
            <a:lnSpc>
              <a:spcPct val="90000"/>
            </a:lnSpc>
            <a:spcBef>
              <a:spcPct val="0"/>
            </a:spcBef>
            <a:spcAft>
              <a:spcPct val="35000"/>
            </a:spcAft>
            <a:buNone/>
          </a:pPr>
          <a:r>
            <a:rPr lang="el-GR" sz="1800" b="1" kern="1200" dirty="0">
              <a:solidFill>
                <a:schemeClr val="bg1"/>
              </a:solidFill>
            </a:rPr>
            <a:t>HFpEF</a:t>
          </a:r>
          <a:r>
            <a:rPr lang="el-GR" sz="1800" kern="1200" dirty="0">
              <a:solidFill>
                <a:schemeClr val="bg1"/>
              </a:solidFill>
            </a:rPr>
            <a:t> is associated with increased fatty acid oxidation, while  ketone oxidation is increased in </a:t>
          </a:r>
          <a:r>
            <a:rPr lang="el-GR" sz="1800" b="1" kern="1200" dirty="0">
              <a:solidFill>
                <a:schemeClr val="bg1"/>
              </a:solidFill>
            </a:rPr>
            <a:t>HFrEF</a:t>
          </a:r>
          <a:r>
            <a:rPr lang="el-GR" sz="1800" kern="1200" dirty="0">
              <a:solidFill>
                <a:schemeClr val="bg1"/>
              </a:solidFill>
            </a:rPr>
            <a:t> and appears to</a:t>
          </a:r>
          <a:endParaRPr lang="en-US" sz="1800" kern="1200" dirty="0">
            <a:solidFill>
              <a:schemeClr val="bg1"/>
            </a:solidFill>
          </a:endParaRPr>
        </a:p>
        <a:p>
          <a:pPr marL="0" lvl="0" indent="0" algn="ctr" defTabSz="1244600" rtl="0">
            <a:lnSpc>
              <a:spcPct val="90000"/>
            </a:lnSpc>
            <a:spcBef>
              <a:spcPct val="0"/>
            </a:spcBef>
            <a:spcAft>
              <a:spcPct val="35000"/>
            </a:spcAft>
            <a:buNone/>
          </a:pPr>
          <a:r>
            <a:rPr lang="el-GR" sz="1800" kern="1200" dirty="0">
              <a:solidFill>
                <a:schemeClr val="bg1"/>
              </a:solidFill>
            </a:rPr>
            <a:t> be decreased in </a:t>
          </a:r>
          <a:r>
            <a:rPr lang="el-GR" sz="1800" b="1" kern="1200" dirty="0">
              <a:solidFill>
                <a:schemeClr val="bg1"/>
              </a:solidFill>
            </a:rPr>
            <a:t>HFpEF</a:t>
          </a:r>
          <a:endParaRPr lang="el-GR" sz="1800" kern="1200" dirty="0">
            <a:solidFill>
              <a:schemeClr val="bg1"/>
            </a:solidFill>
          </a:endParaRPr>
        </a:p>
        <a:p>
          <a:pPr marL="0" indent="0" algn="ctr" defTabSz="1244600" rtl="0">
            <a:lnSpc>
              <a:spcPct val="90000"/>
            </a:lnSpc>
            <a:spcBef>
              <a:spcPct val="0"/>
            </a:spcBef>
            <a:spcAft>
              <a:spcPct val="35000"/>
            </a:spcAft>
            <a:buNone/>
          </a:pPr>
          <a:endParaRPr lang="el-GR" sz="2800" b="1" kern="1200" dirty="0">
            <a:solidFill>
              <a:schemeClr val="bg1"/>
            </a:solidFill>
          </a:endParaRPr>
        </a:p>
      </dsp:txBody>
      <dsp:txXfrm>
        <a:off x="58014" y="3649881"/>
        <a:ext cx="11826980" cy="1072399"/>
      </dsp:txXfrm>
    </dsp:sp>
    <dsp:sp modelId="{4CBE378E-20ED-4697-BC5C-B59A2D6C2B93}">
      <dsp:nvSpPr>
        <dsp:cNvPr id="0" name=""/>
        <dsp:cNvSpPr/>
      </dsp:nvSpPr>
      <dsp:spPr>
        <a:xfrm>
          <a:off x="0" y="4763835"/>
          <a:ext cx="11943008" cy="1188427"/>
        </a:xfrm>
        <a:prstGeom prst="roundRect">
          <a:avLst/>
        </a:prstGeom>
        <a:solidFill>
          <a:srgbClr val="E8821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u="none" kern="1200" dirty="0">
              <a:solidFill>
                <a:schemeClr val="bg1"/>
              </a:solidFill>
            </a:rPr>
            <a:t>Potential therapeutic strategies to treat </a:t>
          </a:r>
          <a:r>
            <a:rPr lang="en-US" sz="1800" u="none" kern="1200" dirty="0">
              <a:solidFill>
                <a:schemeClr val="bg1"/>
              </a:solidFill>
            </a:rPr>
            <a:t>energy </a:t>
          </a:r>
          <a:r>
            <a:rPr lang="en-US" sz="1800" u="none" kern="1200" dirty="0" err="1">
              <a:solidFill>
                <a:schemeClr val="bg1"/>
              </a:solidFill>
            </a:rPr>
            <a:t>pertubations</a:t>
          </a:r>
          <a:r>
            <a:rPr lang="en-US" sz="1800" u="none" kern="1200" dirty="0">
              <a:solidFill>
                <a:schemeClr val="bg1"/>
              </a:solidFill>
            </a:rPr>
            <a:t> in HF by bolstering mitochondrial </a:t>
          </a:r>
          <a:r>
            <a:rPr lang="en-US" sz="1800" u="none" kern="1200">
              <a:solidFill>
                <a:schemeClr val="bg1"/>
              </a:solidFill>
            </a:rPr>
            <a:t>energy production </a:t>
          </a:r>
          <a:r>
            <a:rPr lang="el-GR" sz="1800" u="none" kern="1200">
              <a:solidFill>
                <a:schemeClr val="bg1"/>
              </a:solidFill>
            </a:rPr>
            <a:t>would </a:t>
          </a:r>
          <a:r>
            <a:rPr lang="el-GR" sz="1800" u="none" kern="1200" dirty="0">
              <a:solidFill>
                <a:schemeClr val="bg1"/>
              </a:solidFill>
            </a:rPr>
            <a:t>improve</a:t>
          </a:r>
          <a:r>
            <a:rPr lang="en-US" sz="1800" u="none" kern="1200" dirty="0">
              <a:solidFill>
                <a:schemeClr val="bg1"/>
              </a:solidFill>
            </a:rPr>
            <a:t> existing standard-of-care therapies</a:t>
          </a:r>
          <a:endParaRPr lang="el-GR" sz="1800" u="none" kern="1200" dirty="0">
            <a:solidFill>
              <a:schemeClr val="bg1"/>
            </a:solidFill>
          </a:endParaRPr>
        </a:p>
        <a:p>
          <a:pPr marL="0" marR="0" defTabSz="222250" rtl="0" eaLnBrk="1" fontAlgn="auto" latinLnBrk="0" hangingPunct="1">
            <a:lnSpc>
              <a:spcPct val="90000"/>
            </a:lnSpc>
            <a:spcBef>
              <a:spcPct val="0"/>
            </a:spcBef>
            <a:spcAft>
              <a:spcPct val="35000"/>
            </a:spcAft>
            <a:buClrTx/>
            <a:buSzTx/>
            <a:buFontTx/>
            <a:buNone/>
            <a:tabLst/>
            <a:defRPr/>
          </a:pPr>
          <a:endParaRPr lang="el-GR" b="0" kern="1200" dirty="0">
            <a:solidFill>
              <a:schemeClr val="tx1">
                <a:lumMod val="95000"/>
                <a:lumOff val="5000"/>
              </a:schemeClr>
            </a:solidFill>
          </a:endParaRPr>
        </a:p>
      </dsp:txBody>
      <dsp:txXfrm>
        <a:off x="58014" y="4821849"/>
        <a:ext cx="11826980" cy="10723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7T22:37:35.728"/>
    </inkml:context>
    <inkml:brush xml:id="br0">
      <inkml:brushProperty name="width" value="0.1" units="cm"/>
      <inkml:brushProperty name="height" value="0.1" units="cm"/>
      <inkml:brushProperty name="color" value="#E71224"/>
    </inkml:brush>
  </inkml:definitions>
  <inkml:trace contextRef="#ctx0" brushRef="#br0">8149 10425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7T22:37:35.729"/>
    </inkml:context>
    <inkml:brush xml:id="br0">
      <inkml:brushProperty name="width" value="0.1" units="cm"/>
      <inkml:brushProperty name="height" value="0.1" units="cm"/>
      <inkml:brushProperty name="color" value="#E71224"/>
    </inkml:brush>
  </inkml:definitions>
  <inkml:trace contextRef="#ctx0" brushRef="#br0">8202 10821 0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29"/>
    </inkml:context>
    <inkml:brush xml:id="br0">
      <inkml:brushProperty name="width" value="0.1" units="cm"/>
      <inkml:brushProperty name="height" value="0.1" units="cm"/>
      <inkml:brushProperty name="color" value="#E71224"/>
    </inkml:brush>
  </inkml:definitions>
  <inkml:trace contextRef="#ctx0" brushRef="#br0">17092 3572 0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30"/>
    </inkml:context>
    <inkml:brush xml:id="br0">
      <inkml:brushProperty name="width" value="0.1" units="cm"/>
      <inkml:brushProperty name="height" value="0.1" units="cm"/>
      <inkml:brushProperty name="color" value="#E71224"/>
    </inkml:brush>
  </inkml:definitions>
  <inkml:trace contextRef="#ctx0" brushRef="#br0">17013 3545 0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31"/>
    </inkml:context>
    <inkml:brush xml:id="br0">
      <inkml:brushProperty name="width" value="0.1" units="cm"/>
      <inkml:brushProperty name="height" value="0.1" units="cm"/>
      <inkml:brushProperty name="color" value="#E71224"/>
    </inkml:brush>
  </inkml:definitions>
  <inkml:trace contextRef="#ctx0" brushRef="#br0">16861 3360 0 0 0,'-7'0'0'0'0,"-4"0"0"0"0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32"/>
    </inkml:context>
    <inkml:brush xml:id="br0">
      <inkml:brushProperty name="width" value="0.1" units="cm"/>
      <inkml:brushProperty name="height" value="0.1" units="cm"/>
      <inkml:brushProperty name="color" value="#E71224"/>
    </inkml:brush>
  </inkml:definitions>
  <inkml:trace contextRef="#ctx0" brushRef="#br0">16695 3307 0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3-03T20:57:48.833"/>
    </inkml:context>
    <inkml:brush xml:id="br0">
      <inkml:brushProperty name="width" value="0.1" units="cm"/>
      <inkml:brushProperty name="height" value="0.1" units="cm"/>
      <inkml:brushProperty name="color" value="#E71224"/>
    </inkml:brush>
  </inkml:definitions>
  <inkml:trace contextRef="#ctx0" brushRef="#br0">16722 3493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0BCFC-AFFD-334C-A183-6116BAFDF92B}"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058E0-0852-DB43-83D6-BD76659FF1D8}" type="slidenum">
              <a:rPr lang="en-US" smtClean="0"/>
              <a:t>‹#›</a:t>
            </a:fld>
            <a:endParaRPr lang="en-US"/>
          </a:p>
        </p:txBody>
      </p:sp>
    </p:spTree>
    <p:extLst>
      <p:ext uri="{BB962C8B-B14F-4D97-AF65-F5344CB8AC3E}">
        <p14:creationId xmlns:p14="http://schemas.microsoft.com/office/powerpoint/2010/main" val="151930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ved=2ahUKEwi8h6281dWEAxUJhv0HHXcRAuAQFnoECBAQAQ&amp;url=https%3A%2F%2Fwww.ncbi.nlm.nih.gov%2Fpmc%2Farticles%2FPMC6937558%2F&amp;usg=AOvVaw3647y4o4Izc3JgiHJOFD-r&amp;opi=8997844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sciencedirect.com/topics/medicine-and-dentistry/sodium-glucose-cotransporter-2"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sciencedirect.com/topics/pharmacology-toxicology-and-pharmaceutical-science/heart-ventricle-remodeling" TargetMode="External"/><Relationship Id="rId5" Type="http://schemas.openxmlformats.org/officeDocument/2006/relationships/hyperlink" Target="https://www.sciencedirect.com/topics/pharmacology-toxicology-and-pharmaceutical-science/sodium-glucose-cotransporter-2" TargetMode="External"/><Relationship Id="rId4" Type="http://schemas.openxmlformats.org/officeDocument/2006/relationships/hyperlink" Target="https://www.sciencedirect.com/topics/medicine-and-dentistry/programmed-cell-death"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This implies that the PV loop cannot cross over the line defining ESPVR for any given contractile state. </a:t>
            </a:r>
            <a:r>
              <a:rPr lang="en-US" b="0" i="0" dirty="0">
                <a:solidFill>
                  <a:srgbClr val="040C28"/>
                </a:solidFill>
                <a:effectLst/>
                <a:latin typeface="Google Sans"/>
              </a:rPr>
              <a:t>The slope of ESPVR (</a:t>
            </a:r>
            <a:r>
              <a:rPr lang="en-US" b="0" i="0" dirty="0" err="1">
                <a:solidFill>
                  <a:srgbClr val="040C28"/>
                </a:solidFill>
                <a:effectLst/>
                <a:latin typeface="Google Sans"/>
              </a:rPr>
              <a:t>Ees</a:t>
            </a:r>
            <a:r>
              <a:rPr lang="en-US" b="0" i="0" dirty="0">
                <a:solidFill>
                  <a:srgbClr val="040C28"/>
                </a:solidFill>
                <a:effectLst/>
                <a:latin typeface="Google Sans"/>
              </a:rPr>
              <a:t>) represents the end-systolic elastance, which provides an index of myocardial contractility</a:t>
            </a:r>
            <a:r>
              <a:rPr lang="en-US" b="0" i="0" dirty="0">
                <a:solidFill>
                  <a:srgbClr val="202124"/>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5</a:t>
            </a:fld>
            <a:endParaRPr lang="en-US"/>
          </a:p>
        </p:txBody>
      </p:sp>
    </p:spTree>
    <p:extLst>
      <p:ext uri="{BB962C8B-B14F-4D97-AF65-F5344CB8AC3E}">
        <p14:creationId xmlns:p14="http://schemas.microsoft.com/office/powerpoint/2010/main" val="106493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1 </a:t>
            </a:r>
            <a:r>
              <a:rPr lang="en-US" altLang="en-US" dirty="0">
                <a:latin typeface="Arial" pitchFamily="34" charset="0"/>
                <a:ea typeface="Arial" pitchFamily="34" charset="0"/>
              </a:rPr>
              <a:t>Depiction of major metabolic pathways and its associated key enzymes involved in metabolism of glucose, fatty acids, ketones, and BCAA in the heart. Glucose metabolism can be divided as glycolysis and downstream pyruvate metabolism/glucose oxidation. Fatty acid oxidation can be regulated by the endogenous inhibitor malonyl-CoA. Ketone oxidation is depicted using the major form of ketone bodies, βOHB. BCAA oxidation includes oxidation of leucine, isoleucine, and valine. All four metabolic substrates are converted to acetyl-CoA for entering the TCA cycle to generate reduced equivalent NADH and FADH2, which will enter the ETC and generate a proton gradient across the mitochondrial membrane to drive the action of ATP synthase for ATP genesis. GLUT1/4, glucose transporter 1/4; MCT4, monocarboxylate transporter 4; PFK, phosphofructokinase; MPC, mitochondrial pyruvate carrier; PDH, pyruvate dehydrogenase; PDK, PDH kinase; ACC, acetyl-CoA carboxylase; MCD, malonyl-CoA decarboxylase; CD36/FAT, fatty acid transporter; CPT1, carnitine </a:t>
            </a:r>
            <a:r>
              <a:rPr lang="en-US" altLang="en-US" dirty="0" err="1">
                <a:latin typeface="Arial" pitchFamily="34" charset="0"/>
                <a:ea typeface="Arial" pitchFamily="34" charset="0"/>
              </a:rPr>
              <a:t>palmitoyltransferase</a:t>
            </a:r>
            <a:r>
              <a:rPr lang="en-US" altLang="en-US" dirty="0">
                <a:latin typeface="Arial" pitchFamily="34" charset="0"/>
                <a:ea typeface="Arial" pitchFamily="34" charset="0"/>
              </a:rPr>
              <a:t> 1; LCAD, long-chain acyl-CoA dehydrogenase; ECH, enoyl CoA hydratase; βHAD, 3-OH-acyl-CoA dehydrogenase; KAT, 3-ketoacyl-CoA </a:t>
            </a:r>
            <a:r>
              <a:rPr lang="en-US" altLang="en-US" dirty="0" err="1">
                <a:latin typeface="Arial" pitchFamily="34" charset="0"/>
                <a:ea typeface="Arial" pitchFamily="34" charset="0"/>
              </a:rPr>
              <a:t>thiolase</a:t>
            </a:r>
            <a:r>
              <a:rPr lang="en-US" altLang="en-US" dirty="0">
                <a:latin typeface="Arial" pitchFamily="34" charset="0"/>
                <a:ea typeface="Arial" pitchFamily="34" charset="0"/>
              </a:rPr>
              <a:t>; BCAA, branched-chain amino acids; </a:t>
            </a:r>
            <a:r>
              <a:rPr lang="en-US" altLang="en-US" dirty="0" err="1">
                <a:latin typeface="Arial" pitchFamily="34" charset="0"/>
                <a:ea typeface="Arial" pitchFamily="34" charset="0"/>
              </a:rPr>
              <a:t>BCATm</a:t>
            </a:r>
            <a:r>
              <a:rPr lang="en-US" altLang="en-US" dirty="0">
                <a:latin typeface="Arial" pitchFamily="34" charset="0"/>
                <a:ea typeface="Arial" pitchFamily="34" charset="0"/>
              </a:rPr>
              <a:t>, mitochondrial BCAA </a:t>
            </a:r>
            <a:r>
              <a:rPr lang="en-US" altLang="en-US" dirty="0" err="1">
                <a:latin typeface="Arial" pitchFamily="34" charset="0"/>
                <a:ea typeface="Arial" pitchFamily="34" charset="0"/>
              </a:rPr>
              <a:t>amimotransferase</a:t>
            </a:r>
            <a:r>
              <a:rPr lang="en-US" altLang="en-US" dirty="0">
                <a:latin typeface="Arial" pitchFamily="34" charset="0"/>
                <a:ea typeface="Arial" pitchFamily="34" charset="0"/>
              </a:rPr>
              <a:t>; BCKDH, branched-chain α-ketoacid dehydrogenase; LAT, L-type amino acid transporters; βOHB, β-hydroxybutyrate; BDH1, βOHB dehydrogenase 1; SCOT, succinyl-CoA:3-ketoacid CoA transferase; TCA, tricarboxylic acid; NADH, nicotinamide adenine dinucleotide; FADH2, flavin adenine dinucleotide; ETC, electron transport chain; ADP, adenosine diphosphate; ATP, adenosine triphosphate.
</a:t>
            </a:r>
          </a:p>
          <a:p>
            <a:pPr marL="0" lvl="0" indent="0"/>
            <a:r>
              <a:rPr lang="en-US" altLang="en-US" dirty="0">
                <a:latin typeface="Arial" pitchFamily="34" charset="0"/>
                <a:ea typeface="Arial" pitchFamily="34" charset="0"/>
              </a:rPr>
              <a:t>Unless provided in the caption above, the following copyright applies to the content of this slide: © The Author(s) 2024. Published by Oxford University Press on behalf of the European Society of </a:t>
            </a:r>
            <a:r>
              <a:rPr lang="en-US" altLang="en-US" dirty="0" err="1">
                <a:latin typeface="Arial" pitchFamily="34" charset="0"/>
                <a:ea typeface="Arial" pitchFamily="34" charset="0"/>
              </a:rPr>
              <a:t>Cardiology.This</a:t>
            </a:r>
            <a:r>
              <a:rPr lang="en-US" altLang="en-US" dirty="0">
                <a:latin typeface="Arial" pitchFamily="34" charset="0"/>
                <a:ea typeface="Arial" pitchFamily="34" charset="0"/>
              </a:rPr>
              <a:t> is an Open Access article distributed under the terms of the Creative Commons Attribution License (https://creativecommons.org/licenses/by/4.0/), which permits unrestricted reuse, distribution, and reproduction in any medium, provided the original work is properly cited.</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8234DDF-A057-4D02-AADB-2A1144E4DF37}" type="slidenum">
              <a:rPr lang="en-US" altLang="en-US" sz="1200"/>
              <a:t>17</a:t>
            </a:fld>
            <a:endParaRPr lang="en-US" altLang="en-US" sz="1200"/>
          </a:p>
        </p:txBody>
      </p:sp>
    </p:spTree>
    <p:extLst>
      <p:ext uri="{BB962C8B-B14F-4D97-AF65-F5344CB8AC3E}">
        <p14:creationId xmlns:p14="http://schemas.microsoft.com/office/powerpoint/2010/main" val="2870745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18</a:t>
            </a:fld>
            <a:endParaRPr lang="en-US"/>
          </a:p>
        </p:txBody>
      </p:sp>
    </p:spTree>
    <p:extLst>
      <p:ext uri="{BB962C8B-B14F-4D97-AF65-F5344CB8AC3E}">
        <p14:creationId xmlns:p14="http://schemas.microsoft.com/office/powerpoint/2010/main" val="252296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19</a:t>
            </a:fld>
            <a:endParaRPr lang="en-US"/>
          </a:p>
        </p:txBody>
      </p:sp>
    </p:spTree>
    <p:extLst>
      <p:ext uri="{BB962C8B-B14F-4D97-AF65-F5344CB8AC3E}">
        <p14:creationId xmlns:p14="http://schemas.microsoft.com/office/powerpoint/2010/main" val="2981596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20</a:t>
            </a:fld>
            <a:endParaRPr lang="en-US"/>
          </a:p>
        </p:txBody>
      </p:sp>
    </p:spTree>
    <p:extLst>
      <p:ext uri="{BB962C8B-B14F-4D97-AF65-F5344CB8AC3E}">
        <p14:creationId xmlns:p14="http://schemas.microsoft.com/office/powerpoint/2010/main" val="902245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21</a:t>
            </a:fld>
            <a:endParaRPr lang="en-US"/>
          </a:p>
        </p:txBody>
      </p:sp>
    </p:spTree>
    <p:extLst>
      <p:ext uri="{BB962C8B-B14F-4D97-AF65-F5344CB8AC3E}">
        <p14:creationId xmlns:p14="http://schemas.microsoft.com/office/powerpoint/2010/main" val="41217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22</a:t>
            </a:fld>
            <a:endParaRPr lang="en-US"/>
          </a:p>
        </p:txBody>
      </p:sp>
    </p:spTree>
    <p:extLst>
      <p:ext uri="{BB962C8B-B14F-4D97-AF65-F5344CB8AC3E}">
        <p14:creationId xmlns:p14="http://schemas.microsoft.com/office/powerpoint/2010/main" val="2045083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i="1" dirty="0">
                <a:ea typeface="Calibri"/>
                <a:cs typeface="Calibri"/>
              </a:rPr>
              <a:t>LDH: Lactate Dehydrogenase</a:t>
            </a:r>
            <a:endParaRPr lang="en-US" i="1" dirty="0">
              <a:cs typeface="Calibri"/>
            </a:endParaRPr>
          </a:p>
          <a:p>
            <a:r>
              <a:rPr lang="en-US" i="1" dirty="0">
                <a:hlinkClick r:id="rId3"/>
              </a:rPr>
              <a:t>MCT4: Monocarboxylate transporter 4 </a:t>
            </a:r>
            <a:endParaRPr lang="en-US" i="1" dirty="0">
              <a:cs typeface="Calibri"/>
            </a:endParaRPr>
          </a:p>
          <a:p>
            <a:r>
              <a:rPr lang="en-US" i="1" dirty="0"/>
              <a:t>MCT4:monocarboxylic anion transporters MCT4</a:t>
            </a:r>
          </a:p>
          <a:p>
            <a:r>
              <a:rPr lang="en-US" altLang="en-US" dirty="0">
                <a:latin typeface="Arial" pitchFamily="34" charset="0"/>
                <a:ea typeface="Arial" pitchFamily="34" charset="0"/>
              </a:rPr>
              <a:t>MPC, mitochondrial pyruvate carrier</a:t>
            </a:r>
            <a:endParaRPr lang="en-US" i="1" dirty="0"/>
          </a:p>
          <a:p>
            <a:endParaRPr lang="en-US" b="1" dirty="0">
              <a:cs typeface="Calibri"/>
            </a:endParaRPr>
          </a:p>
          <a:p>
            <a:endParaRPr lang="en-US" b="1" dirty="0">
              <a:cs typeface="Calibri"/>
            </a:endParaRPr>
          </a:p>
          <a:p>
            <a:endParaRPr lang="en-US" b="1" dirty="0">
              <a:ea typeface="Calibri"/>
              <a:cs typeface="Calibri"/>
            </a:endParaRPr>
          </a:p>
          <a:p>
            <a:endParaRPr lang="en-US" b="1" dirty="0">
              <a:ea typeface="Calibri"/>
              <a:cs typeface="Calibri"/>
            </a:endParaRPr>
          </a:p>
          <a:p>
            <a:endParaRPr lang="en-US" b="1" dirty="0">
              <a:ea typeface="Calibri"/>
              <a:cs typeface="Calibri"/>
            </a:endParaRPr>
          </a:p>
          <a:p>
            <a:endParaRPr lang="en-US"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24</a:t>
            </a:fld>
            <a:endParaRPr lang="en-US"/>
          </a:p>
        </p:txBody>
      </p:sp>
    </p:spTree>
    <p:extLst>
      <p:ext uri="{BB962C8B-B14F-4D97-AF65-F5344CB8AC3E}">
        <p14:creationId xmlns:p14="http://schemas.microsoft.com/office/powerpoint/2010/main" val="210178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Schematic summary of glucose uptake via GLUT1 and GLUT4 transporters and entry of glucose into the glycolytic pathway (purple arrows) leading to the generation of pyruvate. In heart failure, impaired entry of pyruvate into mitochondria or decreased mitochondrial pyruvate metabolism leads to accumulation of glycolytic intermediates and increased flux into accessory pathways (blue arrows) such as the polyol pathway, pentose phosphate pathway, hexosamine biosynthetic pathway, mannose and galactosamine synthetic pathways and one carbon metabolism pathways, products of which have been linked to the activation of </a:t>
            </a:r>
            <a:r>
              <a:rPr lang="en-GB" sz="1200" b="0" i="0" kern="1200" dirty="0" err="1">
                <a:solidFill>
                  <a:schemeClr val="tx1"/>
                </a:solidFill>
                <a:effectLst/>
                <a:latin typeface="+mn-lt"/>
                <a:ea typeface="+mn-ea"/>
                <a:cs typeface="+mn-cs"/>
              </a:rPr>
              <a:t>signaling</a:t>
            </a:r>
            <a:r>
              <a:rPr lang="en-GB" sz="1200" b="0" i="0" kern="1200" dirty="0">
                <a:solidFill>
                  <a:schemeClr val="tx1"/>
                </a:solidFill>
                <a:effectLst/>
                <a:latin typeface="+mn-lt"/>
                <a:ea typeface="+mn-ea"/>
                <a:cs typeface="+mn-cs"/>
              </a:rPr>
              <a:t> pathways that may contribute to left ventricular modelling. Regulatory steps in glycolysis that have been implicated in heart failure include phosphofructokinase (PFK), pyruvate kinase (PKM1), the mitochondrial pyruvate carrier (MPC) and pyruvate dehydrogenase (PDH).</a:t>
            </a:r>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25</a:t>
            </a:fld>
            <a:endParaRPr lang="en-US"/>
          </a:p>
        </p:txBody>
      </p:sp>
    </p:spTree>
    <p:extLst>
      <p:ext uri="{BB962C8B-B14F-4D97-AF65-F5344CB8AC3E}">
        <p14:creationId xmlns:p14="http://schemas.microsoft.com/office/powerpoint/2010/main" val="302198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a:t>
            </a:r>
            <a:r>
              <a:rPr lang="en-US" b="1" dirty="0"/>
              <a:t>Entner–</a:t>
            </a:r>
            <a:r>
              <a:rPr lang="en-US" b="1" dirty="0" err="1"/>
              <a:t>Doudoroff</a:t>
            </a:r>
            <a:r>
              <a:rPr lang="en-US" b="1" dirty="0"/>
              <a:t> (ED) pathway</a:t>
            </a:r>
            <a:r>
              <a:rPr lang="en-US" dirty="0"/>
              <a:t> is a </a:t>
            </a:r>
            <a:r>
              <a:rPr lang="en-US" b="1" dirty="0"/>
              <a:t>catabolic pathway for glucose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ED pathway</a:t>
            </a:r>
            <a:r>
              <a:rPr lang="en-US" dirty="0"/>
              <a:t> is an </a:t>
            </a:r>
            <a:r>
              <a:rPr lang="en-US" b="1" dirty="0"/>
              <a:t>alternative to glycolysis</a:t>
            </a:r>
            <a:r>
              <a:rPr lang="en-US" dirty="0"/>
              <a:t> found mainly in bacteria, yielding pyruvate, ATP, NADH, and NADPH. It plays a key role in microbial physiology but is </a:t>
            </a:r>
            <a:r>
              <a:rPr lang="en-US" b="1" dirty="0"/>
              <a:t>not a major pathway in human glucose metabolism</a:t>
            </a:r>
            <a:r>
              <a:rPr lang="en-US" dirty="0"/>
              <a:t>.</a:t>
            </a:r>
          </a:p>
          <a:p>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26</a:t>
            </a:fld>
            <a:endParaRPr lang="en-US"/>
          </a:p>
        </p:txBody>
      </p:sp>
    </p:spTree>
    <p:extLst>
      <p:ext uri="{BB962C8B-B14F-4D97-AF65-F5344CB8AC3E}">
        <p14:creationId xmlns:p14="http://schemas.microsoft.com/office/powerpoint/2010/main" val="3555113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err="1"/>
              <a:t>Pyruvate</a:t>
            </a:r>
            <a:r>
              <a:rPr lang="el-GR" b="1"/>
              <a:t> </a:t>
            </a:r>
            <a:r>
              <a:rPr lang="el-GR" b="1" err="1"/>
              <a:t>inside</a:t>
            </a:r>
            <a:r>
              <a:rPr lang="el-GR" b="1"/>
              <a:t> the </a:t>
            </a:r>
            <a:r>
              <a:rPr lang="el-GR" b="1" err="1"/>
              <a:t>mitochondrium</a:t>
            </a:r>
            <a:r>
              <a:rPr lang="el-GR" b="1"/>
              <a:t> </a:t>
            </a:r>
            <a:r>
              <a:rPr lang="el-GR" b="1" err="1"/>
              <a:t>is</a:t>
            </a:r>
            <a:r>
              <a:rPr lang="el-GR" b="1"/>
              <a:t> </a:t>
            </a:r>
            <a:r>
              <a:rPr lang="el-GR" b="1" err="1"/>
              <a:t>then</a:t>
            </a:r>
            <a:r>
              <a:rPr lang="el-GR" b="1"/>
              <a:t> </a:t>
            </a:r>
            <a:r>
              <a:rPr lang="el-GR" b="1" err="1"/>
              <a:t>converted</a:t>
            </a:r>
            <a:r>
              <a:rPr lang="el-GR" b="1"/>
              <a:t> </a:t>
            </a:r>
            <a:r>
              <a:rPr lang="el-GR" b="1" err="1"/>
              <a:t>to</a:t>
            </a:r>
            <a:r>
              <a:rPr lang="el-GR" b="1"/>
              <a:t> </a:t>
            </a:r>
            <a:r>
              <a:rPr lang="el-GR" b="1" err="1"/>
              <a:t>acetyl</a:t>
            </a:r>
            <a:r>
              <a:rPr lang="el-GR" b="1"/>
              <a:t> </a:t>
            </a:r>
            <a:r>
              <a:rPr lang="el-GR" b="1" err="1"/>
              <a:t>CoA</a:t>
            </a:r>
            <a:r>
              <a:rPr lang="el-GR" b="1"/>
              <a:t> </a:t>
            </a:r>
            <a:r>
              <a:rPr lang="el-GR" b="1" err="1"/>
              <a:t>by</a:t>
            </a:r>
            <a:r>
              <a:rPr lang="el-GR" b="1"/>
              <a:t> </a:t>
            </a:r>
            <a:r>
              <a:rPr lang="el-GR" b="1" err="1"/>
              <a:t>pyruvate</a:t>
            </a:r>
            <a:r>
              <a:rPr lang="el-GR" b="1"/>
              <a:t> </a:t>
            </a:r>
            <a:r>
              <a:rPr lang="el-GR" b="1" err="1"/>
              <a:t>dehydrogenase</a:t>
            </a:r>
            <a:r>
              <a:rPr lang="el-GR" b="1"/>
              <a:t> (PDH)</a:t>
            </a:r>
            <a:endParaRPr lang="el-GR" b="1">
              <a:ea typeface="Calibri"/>
              <a:cs typeface="Calibri"/>
            </a:endParaRPr>
          </a:p>
          <a:p>
            <a:r>
              <a:rPr lang="el-GR" b="1" err="1"/>
              <a:t>This</a:t>
            </a:r>
            <a:r>
              <a:rPr lang="el-GR" b="1"/>
              <a:t> </a:t>
            </a:r>
            <a:r>
              <a:rPr lang="el-GR" b="1" err="1"/>
              <a:t>acetyl</a:t>
            </a:r>
            <a:r>
              <a:rPr lang="el-GR" b="1"/>
              <a:t> </a:t>
            </a:r>
            <a:r>
              <a:rPr lang="el-GR" b="1" err="1"/>
              <a:t>CoA</a:t>
            </a:r>
            <a:r>
              <a:rPr lang="el-GR" b="1"/>
              <a:t> </a:t>
            </a:r>
            <a:r>
              <a:rPr lang="el-GR" b="1" err="1"/>
              <a:t>is</a:t>
            </a:r>
            <a:r>
              <a:rPr lang="el-GR" b="1"/>
              <a:t> </a:t>
            </a:r>
            <a:r>
              <a:rPr lang="el-GR" b="1" err="1"/>
              <a:t>then</a:t>
            </a:r>
            <a:r>
              <a:rPr lang="el-GR" b="1"/>
              <a:t> </a:t>
            </a:r>
            <a:r>
              <a:rPr lang="el-GR" b="1" err="1"/>
              <a:t>further</a:t>
            </a:r>
            <a:r>
              <a:rPr lang="el-GR" b="1"/>
              <a:t> </a:t>
            </a:r>
            <a:r>
              <a:rPr lang="el-GR" b="1" err="1"/>
              <a:t>metabolized</a:t>
            </a:r>
            <a:r>
              <a:rPr lang="el-GR" b="1"/>
              <a:t> in the TCA </a:t>
            </a:r>
            <a:r>
              <a:rPr lang="el-GR" b="1" err="1"/>
              <a:t>cycle</a:t>
            </a:r>
            <a:endParaRPr lang="el-GR" b="1">
              <a:ea typeface="Calibri" panose="020F0502020204030204"/>
              <a:cs typeface="Calibri" panose="020F0502020204030204"/>
            </a:endParaRPr>
          </a:p>
          <a:p>
            <a:r>
              <a:rPr lang="el-GR" b="1"/>
              <a:t>PDH </a:t>
            </a:r>
            <a:r>
              <a:rPr lang="el-GR" b="1" err="1"/>
              <a:t>is</a:t>
            </a:r>
            <a:r>
              <a:rPr lang="el-GR" b="1"/>
              <a:t> </a:t>
            </a:r>
            <a:r>
              <a:rPr lang="el-GR" b="1" err="1"/>
              <a:t>activated</a:t>
            </a:r>
            <a:r>
              <a:rPr lang="el-GR" b="1"/>
              <a:t> </a:t>
            </a:r>
            <a:r>
              <a:rPr lang="el-GR" b="1" err="1"/>
              <a:t>via</a:t>
            </a:r>
            <a:r>
              <a:rPr lang="el-GR" b="1"/>
              <a:t> </a:t>
            </a:r>
            <a:r>
              <a:rPr lang="el-GR" b="1" err="1"/>
              <a:t>dephosphorylation</a:t>
            </a:r>
            <a:r>
              <a:rPr lang="el-GR" b="1"/>
              <a:t> </a:t>
            </a:r>
            <a:r>
              <a:rPr lang="el-GR" b="1" err="1"/>
              <a:t>by</a:t>
            </a:r>
            <a:r>
              <a:rPr lang="el-GR" b="1"/>
              <a:t> PDH </a:t>
            </a:r>
            <a:r>
              <a:rPr lang="el-GR" b="1" err="1"/>
              <a:t>phosphatase</a:t>
            </a:r>
            <a:r>
              <a:rPr lang="el-GR" b="1"/>
              <a:t> and </a:t>
            </a:r>
            <a:r>
              <a:rPr lang="el-GR" b="1" err="1"/>
              <a:t>inhibited</a:t>
            </a:r>
            <a:r>
              <a:rPr lang="el-GR" b="1"/>
              <a:t> </a:t>
            </a:r>
            <a:r>
              <a:rPr lang="el-GR" b="1" err="1"/>
              <a:t>by</a:t>
            </a:r>
            <a:r>
              <a:rPr lang="el-GR" b="1"/>
              <a:t> PDH </a:t>
            </a:r>
            <a:r>
              <a:rPr lang="el-GR" b="1" err="1"/>
              <a:t>kinase</a:t>
            </a:r>
            <a:r>
              <a:rPr lang="el-GR" b="1"/>
              <a:t> (PDK)</a:t>
            </a:r>
            <a:endParaRPr lang="el-GR" b="1">
              <a:ea typeface="Calibri" panose="020F0502020204030204"/>
              <a:cs typeface="Calibri" panose="020F0502020204030204"/>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27</a:t>
            </a:fld>
            <a:endParaRPr lang="en-US"/>
          </a:p>
        </p:txBody>
      </p:sp>
    </p:spTree>
    <p:extLst>
      <p:ext uri="{BB962C8B-B14F-4D97-AF65-F5344CB8AC3E}">
        <p14:creationId xmlns:p14="http://schemas.microsoft.com/office/powerpoint/2010/main" val="201093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9</a:t>
            </a:fld>
            <a:endParaRPr lang="en-US"/>
          </a:p>
        </p:txBody>
      </p:sp>
    </p:spTree>
    <p:extLst>
      <p:ext uri="{BB962C8B-B14F-4D97-AF65-F5344CB8AC3E}">
        <p14:creationId xmlns:p14="http://schemas.microsoft.com/office/powerpoint/2010/main" val="156730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28</a:t>
            </a:fld>
            <a:endParaRPr lang="en-US"/>
          </a:p>
        </p:txBody>
      </p:sp>
    </p:spTree>
    <p:extLst>
      <p:ext uri="{BB962C8B-B14F-4D97-AF65-F5344CB8AC3E}">
        <p14:creationId xmlns:p14="http://schemas.microsoft.com/office/powerpoint/2010/main" val="1208223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i="1" dirty="0"/>
              <a:t>FIGURE 1. Lactate metabolism and redox homeostasis. Glycolytic flux from glucose to pyruvate generates NADH from NAD at the GAPDH reaction, while LDH-catalyzed pyruvate to lactate consumes NADH. The pyruvate–lactate ratio in some conditions reflects the NAD–NADH ratio. MCT-mediated proton-dependent lactate transport maintains the balance between intracellular and circulated lactate.</a:t>
            </a:r>
            <a:endParaRPr lang="el-GR" i="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29</a:t>
            </a:fld>
            <a:endParaRPr lang="en-US"/>
          </a:p>
        </p:txBody>
      </p:sp>
    </p:spTree>
    <p:extLst>
      <p:ext uri="{BB962C8B-B14F-4D97-AF65-F5344CB8AC3E}">
        <p14:creationId xmlns:p14="http://schemas.microsoft.com/office/powerpoint/2010/main" val="1854241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cs typeface="Calibri" panose="020F0502020204030204"/>
            </a:endParaRPr>
          </a:p>
          <a:p>
            <a:endParaRPr lang="en-US" dirty="0">
              <a:cs typeface="Calibri" panose="020F0502020204030204"/>
            </a:endParaRPr>
          </a:p>
          <a:p>
            <a:pPr marL="342900" indent="-342900">
              <a:buFont typeface="Courier New,monospace"/>
              <a:buChar char="o"/>
            </a:pPr>
            <a:endParaRPr lang="en-US" dirty="0">
              <a:ea typeface="Calibri"/>
              <a:cs typeface="Calibri"/>
            </a:endParaRPr>
          </a:p>
          <a:p>
            <a:pPr>
              <a:lnSpc>
                <a:spcPct val="150000"/>
              </a:lnSpc>
              <a:spcBef>
                <a:spcPts val="1000"/>
              </a:spcBef>
            </a:pPr>
            <a:endParaRPr lang="el-GR"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30</a:t>
            </a:fld>
            <a:endParaRPr lang="en-US"/>
          </a:p>
        </p:txBody>
      </p:sp>
    </p:spTree>
    <p:extLst>
      <p:ext uri="{BB962C8B-B14F-4D97-AF65-F5344CB8AC3E}">
        <p14:creationId xmlns:p14="http://schemas.microsoft.com/office/powerpoint/2010/main" val="3777650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i="1" dirty="0"/>
              <a:t>BDH1: D-beta-hydroxybutyrate dehydrogenase</a:t>
            </a:r>
          </a:p>
          <a:p>
            <a:r>
              <a:rPr lang="en-US" b="1" dirty="0"/>
              <a:t>Ketones are also an important source of energy for the heart. Ketone bodies are produced in the liver from acetyl CoA predominately derived by hepatic fatty acid ß-oxidation. β-hydroxybutyrate (βOHB) is the predominant ketone body oxidized in the heart.</a:t>
            </a:r>
            <a:r>
              <a:rPr lang="en-US" dirty="0"/>
              <a:t> </a:t>
            </a:r>
            <a:r>
              <a:rPr lang="en-US" b="1" dirty="0"/>
              <a:t>β-hydroxybutyrate dehydrogenase 1 (BDH1) catalyzes the oxidation of βOHB to acetoacetate (</a:t>
            </a:r>
            <a:r>
              <a:rPr lang="en-US" b="1" dirty="0" err="1"/>
              <a:t>AcAc</a:t>
            </a:r>
            <a:r>
              <a:rPr lang="en-US" b="1" dirty="0"/>
              <a:t>), which is then becomes </a:t>
            </a:r>
            <a:r>
              <a:rPr lang="en-US" b="1" dirty="0" err="1"/>
              <a:t>acetoacetyl</a:t>
            </a:r>
            <a:r>
              <a:rPr lang="en-US" b="1" dirty="0"/>
              <a:t> CoA (</a:t>
            </a:r>
            <a:r>
              <a:rPr lang="en-US" b="1" dirty="0" err="1"/>
              <a:t>AcAc</a:t>
            </a:r>
            <a:r>
              <a:rPr lang="en-US" b="1" dirty="0"/>
              <a:t> CoA). </a:t>
            </a:r>
            <a:r>
              <a:rPr lang="en-US" b="1" dirty="0" err="1"/>
              <a:t>AcAc</a:t>
            </a:r>
            <a:r>
              <a:rPr lang="en-US" b="1" dirty="0"/>
              <a:t> CoA then undergoes a </a:t>
            </a:r>
            <a:r>
              <a:rPr lang="en-US" b="1" dirty="0" err="1"/>
              <a:t>thiolysis</a:t>
            </a:r>
            <a:r>
              <a:rPr lang="en-US" b="1" dirty="0"/>
              <a:t> reaction from which acetyl CoA is produced, that then enters the TCA cycle</a:t>
            </a:r>
            <a:endParaRPr lang="en-US" b="1" dirty="0">
              <a:ea typeface="Calibri"/>
              <a:cs typeface="Calibri"/>
            </a:endParaRPr>
          </a:p>
          <a:p>
            <a:r>
              <a:rPr lang="en-US" b="1" dirty="0">
                <a:ea typeface="Calibri"/>
                <a:cs typeface="Calibri"/>
              </a:rPr>
              <a:t>Ketone metabolism is regulated by the circulating levels of ketone, the transcription rate of ketolytic enzymes and is increased also when fasting.</a:t>
            </a:r>
          </a:p>
          <a:p>
            <a:endParaRPr lang="en-US" b="1" dirty="0">
              <a:ea typeface="Calibri"/>
              <a:cs typeface="Calibri"/>
            </a:endParaRPr>
          </a:p>
          <a:p>
            <a:endParaRPr lang="en-US"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32</a:t>
            </a:fld>
            <a:endParaRPr lang="en-US"/>
          </a:p>
        </p:txBody>
      </p:sp>
    </p:spTree>
    <p:extLst>
      <p:ext uri="{BB962C8B-B14F-4D97-AF65-F5344CB8AC3E}">
        <p14:creationId xmlns:p14="http://schemas.microsoft.com/office/powerpoint/2010/main" val="7857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i="1" dirty="0"/>
              <a:t>Figure 1Outline of ketone body metabolism and regulation. The key irreversible step in ketogenesis is synthesis of 3-hydroxy-3-methylglutaryl-CoA by HMGCS2. Conversely, the rate limiting step in </a:t>
            </a:r>
            <a:r>
              <a:rPr lang="en-US" i="1" dirty="0" err="1"/>
              <a:t>ketolysis</a:t>
            </a:r>
            <a:r>
              <a:rPr lang="en-US" i="1" dirty="0"/>
              <a:t> is conversion of acetoacetate to </a:t>
            </a:r>
            <a:r>
              <a:rPr lang="en-US" i="1" dirty="0" err="1"/>
              <a:t>acetoacetyl</a:t>
            </a:r>
            <a:r>
              <a:rPr lang="en-US" i="1" dirty="0"/>
              <a:t>-CoA by OXCT1. HMGCS2 transcription is heavily regulated by FOXA2, mTOR, PPARα, and FGF21. HMGCS2 activity is post-translationally regulated by </a:t>
            </a:r>
            <a:r>
              <a:rPr lang="en-US" i="1" dirty="0" err="1"/>
              <a:t>succinylation</a:t>
            </a:r>
            <a:r>
              <a:rPr lang="en-US" i="1" dirty="0"/>
              <a:t> and acetylation/SIRT3 deacetylation. Other enzymes are regulated by cofactor availability (e.g., NAD/NADH2 ratio for BDH1). All enzymes involved in ketogenesis are acetylated and contain SIRT3 deacetylation targets, but the functional significance of this is unclear other than for HMGCS2. Although ketone bodies are thought to diffuse across most plasma membranes, the transporter SLC16A6 may be required for liver export, whereas several monocarboxylic acid transporters assist with transport across the blood–brain barrier. Abbreviations: BDH1, β-hydroxybutyrate dehydrogenase; FGF21, fibroblast growth factor 21; FOXA2, </a:t>
            </a:r>
            <a:r>
              <a:rPr lang="en-US" i="1" dirty="0" err="1"/>
              <a:t>forkhead</a:t>
            </a:r>
            <a:r>
              <a:rPr lang="en-US" i="1" dirty="0"/>
              <a:t> box A2; HMGCS2, 3-hydroxy-3-methylglutaryl (HMG)-CoA synthase 2; HMGCL, HMG-CoA lyase; MCT1/2, monocarboxylic acid transporters 1/2; mTOR, mechanistic target of rapamycin; OXCT1, succinyl-CoA:3-ketoacid coenzyme A transferase; PPARα, peroxisome proliferator-activated receptor α; SIRT3, sirtuin 3; SLC16A6, solute carrier family 16 (monocarboxylic acid transporter), member 6; TCA cycle, tricarboxylic acid cycle.</a:t>
            </a:r>
            <a:endParaRPr lang="el-GR" i="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33</a:t>
            </a:fld>
            <a:endParaRPr lang="en-US"/>
          </a:p>
        </p:txBody>
      </p:sp>
    </p:spTree>
    <p:extLst>
      <p:ext uri="{BB962C8B-B14F-4D97-AF65-F5344CB8AC3E}">
        <p14:creationId xmlns:p14="http://schemas.microsoft.com/office/powerpoint/2010/main" val="3046968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The complete oxidation of </a:t>
                </a:r>
                <a:r>
                  <a:rPr lang="en-GB" b="1" dirty="0"/>
                  <a:t>one glucose molecule (C₆H₁₂O₆)</a:t>
                </a:r>
                <a:r>
                  <a:rPr lang="en-GB" dirty="0"/>
                  <a:t> requires </a:t>
                </a:r>
                <a:r>
                  <a:rPr lang="en-GB" b="1" dirty="0"/>
                  <a:t>6 molecules of O₂</a:t>
                </a:r>
                <a:r>
                  <a:rPr lang="en-GB" dirty="0"/>
                  <a:t>:</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𝐶</m:t>
                          </m:r>
                        </m:e>
                        <m:sub>
                          <m:r>
                            <a:rPr lang="ar-AE" sz="1200" i="0" kern="1200">
                              <a:solidFill>
                                <a:schemeClr val="tx1"/>
                              </a:solidFill>
                              <a:latin typeface="Cambria Math" panose="02040503050406030204" pitchFamily="18" charset="0"/>
                              <a:ea typeface="+mn-ea"/>
                              <a:cs typeface="+mn-cs"/>
                            </a:rPr>
                            <m:t>6</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𝐻</m:t>
                          </m:r>
                        </m:e>
                        <m:sub>
                          <m:r>
                            <a:rPr lang="ar-AE" sz="1200" i="0" kern="1200">
                              <a:solidFill>
                                <a:schemeClr val="tx1"/>
                              </a:solidFill>
                              <a:latin typeface="Cambria Math" panose="02040503050406030204" pitchFamily="18" charset="0"/>
                              <a:ea typeface="+mn-ea"/>
                              <a:cs typeface="+mn-cs"/>
                            </a:rPr>
                            <m:t>12</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𝑂</m:t>
                          </m:r>
                        </m:e>
                        <m:sub>
                          <m:r>
                            <a:rPr lang="ar-AE" sz="1200" i="0" kern="1200">
                              <a:solidFill>
                                <a:schemeClr val="tx1"/>
                              </a:solidFill>
                              <a:latin typeface="Cambria Math" panose="02040503050406030204" pitchFamily="18" charset="0"/>
                              <a:ea typeface="+mn-ea"/>
                              <a:cs typeface="+mn-cs"/>
                            </a:rPr>
                            <m:t>6</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𝑂</m:t>
                          </m:r>
                        </m:e>
                        <m:sub>
                          <m:r>
                            <a:rPr lang="ar-AE" sz="1200" i="0" kern="1200">
                              <a:solidFill>
                                <a:schemeClr val="tx1"/>
                              </a:solidFill>
                              <a:latin typeface="Cambria Math" panose="02040503050406030204" pitchFamily="18" charset="0"/>
                              <a:ea typeface="+mn-ea"/>
                              <a:cs typeface="+mn-cs"/>
                            </a:rPr>
                            <m:t>2</m:t>
                          </m:r>
                        </m:sub>
                      </m:sSub>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6</m:t>
                      </m:r>
                      <m:r>
                        <a:rPr lang="ar-AE" sz="1200" b="0" i="1" kern="1200">
                          <a:solidFill>
                            <a:schemeClr val="tx1"/>
                          </a:solidFill>
                          <a:latin typeface="Cambria Math" panose="02040503050406030204" pitchFamily="18" charset="0"/>
                          <a:ea typeface="+mn-ea"/>
                          <a:cs typeface="+mn-cs"/>
                        </a:rPr>
                        <m:t>𝐶</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𝑂</m:t>
                          </m:r>
                        </m:e>
                        <m:sub>
                          <m:r>
                            <a:rPr lang="ar-AE" sz="1200" b="0" i="0" kern="1200">
                              <a:solidFill>
                                <a:schemeClr val="tx1"/>
                              </a:solidFill>
                              <a:latin typeface="Cambria Math" panose="02040503050406030204" pitchFamily="18" charset="0"/>
                              <a:ea typeface="+mn-ea"/>
                              <a:cs typeface="+mn-cs"/>
                            </a:rPr>
                            <m:t>2</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6</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𝐻</m:t>
                          </m:r>
                        </m:e>
                        <m:sub>
                          <m:r>
                            <a:rPr lang="ar-AE" sz="1200" b="0" i="0" kern="1200">
                              <a:solidFill>
                                <a:schemeClr val="tx1"/>
                              </a:solidFill>
                              <a:latin typeface="Cambria Math" panose="02040503050406030204" pitchFamily="18" charset="0"/>
                              <a:ea typeface="+mn-ea"/>
                              <a:cs typeface="+mn-cs"/>
                            </a:rPr>
                            <m:t>2</m:t>
                          </m:r>
                        </m:sub>
                      </m:sSub>
                      <m:r>
                        <a:rPr lang="ar-AE" sz="1200" b="0" i="1" kern="1200">
                          <a:solidFill>
                            <a:schemeClr val="tx1"/>
                          </a:solidFill>
                          <a:latin typeface="Cambria Math" panose="02040503050406030204" pitchFamily="18" charset="0"/>
                          <a:ea typeface="+mn-ea"/>
                          <a:cs typeface="+mn-cs"/>
                        </a:rPr>
                        <m:t>𝑂</m:t>
                      </m:r>
                    </m:oMath>
                  </m:oMathPara>
                </a14:m>
                <a:endParaRPr lang="ar-AE" b="0" dirty="0"/>
              </a:p>
              <a:p>
                <a:r>
                  <a:rPr lang="en-GB" dirty="0"/>
                  <a:t>This is the classical balanced equation for aerobic respiration.</a:t>
                </a:r>
              </a:p>
              <a:p>
                <a:br>
                  <a:rPr lang="en-GB" dirty="0"/>
                </a:br>
                <a:endParaRPr lang="en-GB" dirty="0"/>
              </a:p>
              <a:p>
                <a:r>
                  <a:rPr lang="en-GB" b="1" dirty="0"/>
                  <a:t>2. ATP yield (31 ATP)</a:t>
                </a:r>
              </a:p>
              <a:p>
                <a:r>
                  <a:rPr lang="en-GB" dirty="0"/>
                  <a:t>When glucose is oxidized:</a:t>
                </a:r>
              </a:p>
              <a:p>
                <a:r>
                  <a:rPr lang="en-GB" dirty="0"/>
                  <a:t>Glycolysis, pyruvate oxidation, TCA cycle, and oxidative phosphorylation together produce ~30–32 ATP per glucose (depending on the shuttle system and efficiency).</a:t>
                </a:r>
              </a:p>
              <a:p>
                <a:r>
                  <a:rPr lang="en-GB" dirty="0"/>
                  <a:t>Here, the assumption is </a:t>
                </a:r>
                <a:r>
                  <a:rPr lang="en-GB" b="1" dirty="0"/>
                  <a:t>31 ATP</a:t>
                </a:r>
                <a:r>
                  <a:rPr lang="en-GB" dirty="0"/>
                  <a:t> per glucose.</a:t>
                </a:r>
              </a:p>
              <a:p>
                <a:r>
                  <a:rPr lang="en-GB" dirty="0"/>
                  <a:t>So, we can say:</a:t>
                </a:r>
              </a:p>
              <a:p>
                <a:pPr/>
                <a14:m>
                  <m:oMathPara xmlns:m="http://schemas.openxmlformats.org/officeDocument/2006/math">
                    <m:oMathParaPr>
                      <m:jc m:val="centerGroup"/>
                    </m:oMathParaPr>
                    <m:oMath xmlns:m="http://schemas.openxmlformats.org/officeDocument/2006/math">
                      <m:r>
                        <a:rPr lang="en-GB" sz="1200" kern="1200">
                          <a:solidFill>
                            <a:schemeClr val="tx1"/>
                          </a:solidFill>
                          <a:latin typeface="Cambria Math" panose="02040503050406030204" pitchFamily="18" charset="0"/>
                          <a:ea typeface="+mn-ea"/>
                          <a:cs typeface="+mn-cs"/>
                        </a:rPr>
                        <m:t>1</m:t>
                      </m:r>
                      <m:r>
                        <m:rPr>
                          <m:nor/>
                        </m:rPr>
                        <a:rPr lang="en-GB"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glucose</m:t>
                      </m:r>
                      <m:r>
                        <m:rPr>
                          <m:nor/>
                        </m:rPr>
                        <a:rPr lang="en-GB" sz="1200" b="0" i="1" kern="1200">
                          <a:solidFill>
                            <a:schemeClr val="tx1"/>
                          </a:solidFill>
                          <a:latin typeface="+mn-lt"/>
                          <a:ea typeface="+mn-ea"/>
                          <a:cs typeface="+mn-cs"/>
                        </a:rPr>
                        <m:t>    </m:t>
                      </m:r>
                      <m:r>
                        <a:rPr lang="en-GB" sz="1200" b="0" i="0" kern="1200">
                          <a:solidFill>
                            <a:schemeClr val="tx1"/>
                          </a:solidFill>
                          <a:latin typeface="Cambria Math" panose="02040503050406030204" pitchFamily="18" charset="0"/>
                          <a:ea typeface="+mn-ea"/>
                          <a:cs typeface="+mn-cs"/>
                        </a:rPr>
                        <m:t>→</m:t>
                      </m:r>
                      <m:r>
                        <m:rPr>
                          <m:nor/>
                        </m:rPr>
                        <a:rPr lang="en-GB" sz="1200" b="0" i="1" kern="1200">
                          <a:solidFill>
                            <a:schemeClr val="tx1"/>
                          </a:solidFill>
                          <a:latin typeface="+mn-lt"/>
                          <a:ea typeface="+mn-ea"/>
                          <a:cs typeface="+mn-cs"/>
                        </a:rPr>
                        <m:t>    </m:t>
                      </m:r>
                      <m:r>
                        <a:rPr lang="en-GB" sz="1200" b="0" i="0" kern="1200">
                          <a:solidFill>
                            <a:schemeClr val="tx1"/>
                          </a:solidFill>
                          <a:latin typeface="Cambria Math" panose="02040503050406030204" pitchFamily="18" charset="0"/>
                          <a:ea typeface="+mn-ea"/>
                          <a:cs typeface="+mn-cs"/>
                        </a:rPr>
                        <m:t>31</m:t>
                      </m:r>
                      <m:r>
                        <m:rPr>
                          <m:nor/>
                        </m:rPr>
                        <a:rPr lang="en-GB"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ATP</m:t>
                      </m:r>
                    </m:oMath>
                  </m:oMathPara>
                </a14:m>
                <a:endParaRPr lang="en-GB" b="0" dirty="0"/>
              </a:p>
              <a:p>
                <a:br>
                  <a:rPr lang="en-GB" dirty="0"/>
                </a:br>
                <a:endParaRPr lang="en-GB" dirty="0"/>
              </a:p>
              <a:p>
                <a:r>
                  <a:rPr lang="en-GB" b="1" dirty="0"/>
                  <a:t>3. The P/O ratio</a:t>
                </a:r>
              </a:p>
              <a:p>
                <a:r>
                  <a:rPr lang="en-GB" dirty="0"/>
                  <a:t>The </a:t>
                </a:r>
                <a:r>
                  <a:rPr lang="en-GB" b="1" dirty="0"/>
                  <a:t>P/O ratio</a:t>
                </a:r>
                <a:r>
                  <a:rPr lang="en-GB" dirty="0"/>
                  <a:t> expresses how many </a:t>
                </a:r>
                <a:r>
                  <a:rPr lang="en-GB" b="1" dirty="0"/>
                  <a:t>ATP (“phosphates”) are synthesized per oxygen atom reduced</a:t>
                </a:r>
                <a:r>
                  <a:rPr lang="en-GB" dirty="0"/>
                  <a:t> in oxidative phosphorylation.</a:t>
                </a:r>
              </a:p>
              <a:p>
                <a:r>
                  <a:rPr lang="en-GB" dirty="0"/>
                  <a:t>Oxygen is reduced to water in the electron transport chain:</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𝑂</m:t>
                          </m:r>
                        </m:e>
                        <m:sub>
                          <m:r>
                            <a:rPr lang="ar-AE" sz="1200" i="0" kern="1200">
                              <a:solidFill>
                                <a:schemeClr val="tx1"/>
                              </a:solidFill>
                              <a:latin typeface="Cambria Math" panose="02040503050406030204" pitchFamily="18" charset="0"/>
                              <a:ea typeface="+mn-ea"/>
                              <a:cs typeface="+mn-cs"/>
                            </a:rPr>
                            <m:t>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𝑒</m:t>
                          </m:r>
                        </m:e>
                        <m:sup>
                          <m:r>
                            <a:rPr lang="ar-AE" sz="1200" i="0" kern="1200">
                              <a:solidFill>
                                <a:schemeClr val="tx1"/>
                              </a:solidFill>
                              <a:latin typeface="Cambria Math" panose="02040503050406030204" pitchFamily="18" charset="0"/>
                              <a:ea typeface="+mn-ea"/>
                              <a:cs typeface="+mn-cs"/>
                            </a:rPr>
                            <m:t>−</m:t>
                          </m:r>
                        </m:sup>
                      </m:s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𝐻</m:t>
                          </m:r>
                        </m:e>
                        <m:sup>
                          <m:r>
                            <a:rPr lang="ar-AE" sz="1200" i="0" kern="1200">
                              <a:solidFill>
                                <a:schemeClr val="tx1"/>
                              </a:solidFill>
                              <a:latin typeface="Cambria Math" panose="02040503050406030204" pitchFamily="18" charset="0"/>
                              <a:ea typeface="+mn-ea"/>
                              <a:cs typeface="+mn-cs"/>
                            </a:rPr>
                            <m:t>+</m:t>
                          </m:r>
                        </m:sup>
                      </m:sSup>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2</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𝐻</m:t>
                          </m:r>
                        </m:e>
                        <m:sub>
                          <m:r>
                            <a:rPr lang="ar-AE" sz="1200" b="0" i="0" kern="1200">
                              <a:solidFill>
                                <a:schemeClr val="tx1"/>
                              </a:solidFill>
                              <a:latin typeface="Cambria Math" panose="02040503050406030204" pitchFamily="18" charset="0"/>
                              <a:ea typeface="+mn-ea"/>
                              <a:cs typeface="+mn-cs"/>
                            </a:rPr>
                            <m:t>2</m:t>
                          </m:r>
                        </m:sub>
                      </m:sSub>
                      <m:r>
                        <a:rPr lang="ar-AE" sz="1200" b="0" i="1" kern="1200">
                          <a:solidFill>
                            <a:schemeClr val="tx1"/>
                          </a:solidFill>
                          <a:latin typeface="Cambria Math" panose="02040503050406030204" pitchFamily="18" charset="0"/>
                          <a:ea typeface="+mn-ea"/>
                          <a:cs typeface="+mn-cs"/>
                        </a:rPr>
                        <m:t>𝑂</m:t>
                      </m:r>
                    </m:oMath>
                  </m:oMathPara>
                </a14:m>
                <a:endParaRPr lang="ar-AE" b="0" dirty="0"/>
              </a:p>
              <a:p>
                <a:r>
                  <a:rPr lang="en-GB" dirty="0"/>
                  <a:t>Each </a:t>
                </a:r>
                <a:r>
                  <a:rPr lang="en-GB" b="1" dirty="0"/>
                  <a:t>O₂ molecule</a:t>
                </a:r>
                <a:r>
                  <a:rPr lang="en-GB" dirty="0"/>
                  <a:t> consumes </a:t>
                </a:r>
                <a:r>
                  <a:rPr lang="en-GB" b="1" dirty="0"/>
                  <a:t>2 oxygen atoms (O)</a:t>
                </a:r>
                <a:r>
                  <a:rPr lang="en-GB" dirty="0"/>
                  <a:t>.</a:t>
                </a:r>
              </a:p>
              <a:p>
                <a:br>
                  <a:rPr lang="en-GB" dirty="0"/>
                </a:br>
                <a:endParaRPr lang="en-GB" dirty="0"/>
              </a:p>
              <a:p>
                <a:r>
                  <a:rPr lang="en-GB" b="1" dirty="0"/>
                  <a:t>4. Calculating P/O ratio for glucose</a:t>
                </a:r>
              </a:p>
              <a:p>
                <a:r>
                  <a:rPr lang="en-GB" dirty="0"/>
                  <a:t>6 O₂ molecules are used → that means </a:t>
                </a:r>
                <a:r>
                  <a:rPr lang="en-GB" b="1" dirty="0"/>
                  <a:t>12 oxygen atoms</a:t>
                </a:r>
                <a:r>
                  <a:rPr lang="en-GB" dirty="0"/>
                  <a:t> are reduced.</a:t>
                </a:r>
              </a:p>
              <a:p>
                <a:r>
                  <a:rPr lang="en-GB" dirty="0"/>
                  <a:t>31 ATP are produced.</a:t>
                </a:r>
              </a:p>
              <a:p>
                <a:r>
                  <a:rPr lang="en-GB" dirty="0"/>
                  <a:t>So:</a:t>
                </a:r>
              </a:p>
              <a:p>
                <a:pPr/>
                <a14:m>
                  <m:oMathPara xmlns:m="http://schemas.openxmlformats.org/officeDocument/2006/math">
                    <m:oMathParaPr>
                      <m:jc m:val="centerGroup"/>
                    </m:oMathParaPr>
                    <m:oMath xmlns:m="http://schemas.openxmlformats.org/officeDocument/2006/math">
                      <m:r>
                        <m:rPr>
                          <m:nor/>
                        </m:rPr>
                        <a:rPr lang="en-GB" b="0"/>
                        <m:t>P</m:t>
                      </m:r>
                      <m:r>
                        <m:rPr>
                          <m:nor/>
                        </m:rPr>
                        <a:rPr lang="en-GB" b="0"/>
                        <m:t>/</m:t>
                      </m:r>
                      <m:r>
                        <m:rPr>
                          <m:nor/>
                        </m:rPr>
                        <a:rPr lang="en-GB" b="0"/>
                        <m:t>O</m:t>
                      </m:r>
                      <m:r>
                        <m:rPr>
                          <m:nor/>
                        </m:rPr>
                        <a:rPr lang="en-GB" b="0" i="1"/>
                        <m:t> </m:t>
                      </m:r>
                      <m:r>
                        <m:rPr>
                          <m:nor/>
                        </m:rPr>
                        <a:rPr lang="en-GB" b="0" i="1"/>
                        <m:t>ratio</m:t>
                      </m:r>
                      <m:r>
                        <a:rPr lang="en-GB"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31</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ATP</m:t>
                          </m:r>
                        </m:num>
                        <m:den>
                          <m:r>
                            <a:rPr lang="ar-AE" sz="1200" b="0" i="0" kern="1200">
                              <a:solidFill>
                                <a:schemeClr val="tx1"/>
                              </a:solidFill>
                              <a:latin typeface="Cambria Math" panose="02040503050406030204" pitchFamily="18" charset="0"/>
                              <a:ea typeface="+mn-ea"/>
                              <a:cs typeface="+mn-cs"/>
                            </a:rPr>
                            <m:t>12</m:t>
                          </m:r>
                          <m:r>
                            <m:rPr>
                              <m:nor/>
                            </m:rPr>
                            <a:rPr lang="ar-AE" sz="1200" b="0" i="1" kern="1200">
                              <a:solidFill>
                                <a:schemeClr val="tx1"/>
                              </a:solidFill>
                              <a:latin typeface="+mn-lt"/>
                              <a:ea typeface="+mn-ea"/>
                              <a:cs typeface="+mn-cs"/>
                            </a:rPr>
                            <m:t>  </m:t>
                          </m:r>
                          <m:r>
                            <a:rPr lang="ar-AE" sz="1200" b="0" i="1" kern="1200">
                              <a:solidFill>
                                <a:schemeClr val="tx1"/>
                              </a:solidFill>
                              <a:latin typeface="Cambria Math" panose="02040503050406030204" pitchFamily="18" charset="0"/>
                              <a:ea typeface="+mn-ea"/>
                              <a:cs typeface="+mn-cs"/>
                            </a:rPr>
                            <m:t>𝑂</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atoms</m:t>
                          </m:r>
                        </m:den>
                      </m:f>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2</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58</m:t>
                      </m:r>
                    </m:oMath>
                  </m:oMathPara>
                </a14:m>
                <a:endParaRPr lang="ar-AE" b="0" dirty="0"/>
              </a:p>
              <a:p>
                <a:endParaRPr lang="en-GB" dirty="0"/>
              </a:p>
            </p:txBody>
          </p:sp>
        </mc:Choice>
        <mc:Fallback xmlns="">
          <p:sp>
            <p:nvSpPr>
              <p:cNvPr id="3" name="Notes Placeholder 2"/>
              <p:cNvSpPr>
                <a:spLocks noGrp="1"/>
              </p:cNvSpPr>
              <p:nvPr>
                <p:ph type="body" idx="1"/>
              </p:nvPr>
            </p:nvSpPr>
            <p:spPr/>
            <p:txBody>
              <a:bodyPr/>
              <a:lstStyle/>
              <a:p>
                <a:r>
                  <a:rPr lang="en-GB" dirty="0"/>
                  <a:t>The complete oxidation of </a:t>
                </a:r>
                <a:r>
                  <a:rPr lang="en-GB" b="1" dirty="0"/>
                  <a:t>one glucose molecule (C₆H₁₂O₆)</a:t>
                </a:r>
                <a:r>
                  <a:rPr lang="en-GB" dirty="0"/>
                  <a:t> requires </a:t>
                </a:r>
                <a:r>
                  <a:rPr lang="en-GB" b="1" dirty="0"/>
                  <a:t>6 molecules of O₂</a:t>
                </a:r>
                <a:r>
                  <a:rPr lang="en-GB" dirty="0"/>
                  <a:t>:</a:t>
                </a:r>
              </a:p>
              <a:p>
                <a:r>
                  <a:rPr lang="ar-AE" sz="1200" i="0" kern="1200">
                    <a:solidFill>
                      <a:schemeClr val="tx1"/>
                    </a:solidFill>
                    <a:latin typeface="+mn-lt"/>
                    <a:ea typeface="+mn-ea"/>
                    <a:cs typeface="+mn-cs"/>
                  </a:rPr>
                  <a:t>𝐶_6 𝐻_12 𝑂_6+6𝑂_2</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6𝐶𝑂_2+6𝐻_2 𝑂</a:t>
                </a:r>
                <a:endParaRPr lang="ar-AE" b="0" dirty="0"/>
              </a:p>
              <a:p>
                <a:r>
                  <a:rPr lang="en-GB" dirty="0"/>
                  <a:t>This is the classical balanced equation for aerobic respiration.</a:t>
                </a:r>
              </a:p>
              <a:p>
                <a:br>
                  <a:rPr lang="en-GB" dirty="0"/>
                </a:br>
                <a:endParaRPr lang="en-GB" dirty="0"/>
              </a:p>
              <a:p>
                <a:r>
                  <a:rPr lang="en-GB" b="1" dirty="0"/>
                  <a:t>2. ATP yield (31 ATP)</a:t>
                </a:r>
              </a:p>
              <a:p>
                <a:r>
                  <a:rPr lang="en-GB" dirty="0"/>
                  <a:t>When glucose is oxidized:</a:t>
                </a:r>
              </a:p>
              <a:p>
                <a:r>
                  <a:rPr lang="en-GB" dirty="0"/>
                  <a:t>Glycolysis, pyruvate oxidation, TCA cycle, and oxidative phosphorylation together produce ~30–32 ATP per glucose (depending on the shuttle system and efficiency).</a:t>
                </a:r>
              </a:p>
              <a:p>
                <a:r>
                  <a:rPr lang="en-GB" dirty="0"/>
                  <a:t>Here, the assumption is </a:t>
                </a:r>
                <a:r>
                  <a:rPr lang="en-GB" b="1" dirty="0"/>
                  <a:t>31 ATP</a:t>
                </a:r>
                <a:r>
                  <a:rPr lang="en-GB" dirty="0"/>
                  <a:t> per glucose.</a:t>
                </a:r>
              </a:p>
              <a:p>
                <a:r>
                  <a:rPr lang="en-GB" dirty="0"/>
                  <a:t>So, we can say:</a:t>
                </a:r>
              </a:p>
              <a:p>
                <a:r>
                  <a:rPr lang="en-GB" sz="1200" i="0" kern="1200">
                    <a:solidFill>
                      <a:schemeClr val="tx1"/>
                    </a:solidFill>
                    <a:latin typeface="+mn-lt"/>
                    <a:ea typeface="+mn-ea"/>
                    <a:cs typeface="+mn-cs"/>
                  </a:rPr>
                  <a:t>1</a:t>
                </a:r>
                <a:r>
                  <a:rPr lang="en-GB" sz="1200" b="0" i="0" kern="1200">
                    <a:solidFill>
                      <a:schemeClr val="tx1"/>
                    </a:solidFill>
                    <a:latin typeface="Cambria Math" panose="02040503050406030204" pitchFamily="18" charset="0"/>
                    <a:ea typeface="+mn-ea"/>
                    <a:cs typeface="+mn-cs"/>
                  </a:rPr>
                  <a:t>"  glucose    </a:t>
                </a:r>
                <a:r>
                  <a:rPr lang="en-GB" sz="1200" b="0" i="0" kern="1200">
                    <a:solidFill>
                      <a:schemeClr val="tx1"/>
                    </a:solidFill>
                    <a:latin typeface="+mn-lt"/>
                    <a:ea typeface="+mn-ea"/>
                    <a:cs typeface="+mn-cs"/>
                  </a:rPr>
                  <a:t>"→</a:t>
                </a:r>
                <a:r>
                  <a:rPr lang="en-GB"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mn-lt"/>
                    <a:ea typeface="+mn-ea"/>
                    <a:cs typeface="+mn-cs"/>
                  </a:rPr>
                  <a:t>" 31</a:t>
                </a:r>
                <a:r>
                  <a:rPr lang="en-GB" sz="1200" b="0" i="0" kern="1200">
                    <a:solidFill>
                      <a:schemeClr val="tx1"/>
                    </a:solidFill>
                    <a:latin typeface="Cambria Math" panose="02040503050406030204" pitchFamily="18" charset="0"/>
                    <a:ea typeface="+mn-ea"/>
                    <a:cs typeface="+mn-cs"/>
                  </a:rPr>
                  <a:t>"  ATP</a:t>
                </a:r>
                <a:r>
                  <a:rPr lang="en-GB" sz="1200" b="0" i="0" kern="1200">
                    <a:solidFill>
                      <a:schemeClr val="tx1"/>
                    </a:solidFill>
                    <a:latin typeface="+mn-lt"/>
                    <a:ea typeface="+mn-ea"/>
                    <a:cs typeface="+mn-cs"/>
                  </a:rPr>
                  <a:t>"</a:t>
                </a:r>
                <a:endParaRPr lang="en-GB" b="0" dirty="0"/>
              </a:p>
              <a:p>
                <a:br>
                  <a:rPr lang="en-GB" dirty="0"/>
                </a:br>
                <a:endParaRPr lang="en-GB" dirty="0"/>
              </a:p>
              <a:p>
                <a:r>
                  <a:rPr lang="en-GB" b="1" dirty="0"/>
                  <a:t>3. The P/O ratio</a:t>
                </a:r>
              </a:p>
              <a:p>
                <a:r>
                  <a:rPr lang="en-GB" dirty="0"/>
                  <a:t>The </a:t>
                </a:r>
                <a:r>
                  <a:rPr lang="en-GB" b="1" dirty="0"/>
                  <a:t>P/O ratio</a:t>
                </a:r>
                <a:r>
                  <a:rPr lang="en-GB" dirty="0"/>
                  <a:t> expresses how many </a:t>
                </a:r>
                <a:r>
                  <a:rPr lang="en-GB" b="1" dirty="0"/>
                  <a:t>ATP (“phosphates”) are synthesized per oxygen atom reduced</a:t>
                </a:r>
                <a:r>
                  <a:rPr lang="en-GB" dirty="0"/>
                  <a:t> in oxidative phosphorylation.</a:t>
                </a:r>
              </a:p>
              <a:p>
                <a:r>
                  <a:rPr lang="en-GB" dirty="0"/>
                  <a:t>Oxygen is reduced to water in the electron transport chain:</a:t>
                </a:r>
              </a:p>
              <a:p>
                <a:r>
                  <a:rPr lang="ar-AE" sz="1200" i="0" kern="1200">
                    <a:solidFill>
                      <a:schemeClr val="tx1"/>
                    </a:solidFill>
                    <a:latin typeface="+mn-lt"/>
                    <a:ea typeface="+mn-ea"/>
                    <a:cs typeface="+mn-cs"/>
                  </a:rPr>
                  <a:t>𝑂_2+4𝑒^−+4𝐻^+</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2𝐻_2 𝑂</a:t>
                </a:r>
                <a:endParaRPr lang="ar-AE" b="0" dirty="0"/>
              </a:p>
              <a:p>
                <a:r>
                  <a:rPr lang="en-GB" dirty="0"/>
                  <a:t>Each </a:t>
                </a:r>
                <a:r>
                  <a:rPr lang="en-GB" b="1" dirty="0"/>
                  <a:t>O₂ molecule</a:t>
                </a:r>
                <a:r>
                  <a:rPr lang="en-GB" dirty="0"/>
                  <a:t> consumes </a:t>
                </a:r>
                <a:r>
                  <a:rPr lang="en-GB" b="1" dirty="0"/>
                  <a:t>2 oxygen atoms (O)</a:t>
                </a:r>
                <a:r>
                  <a:rPr lang="en-GB" dirty="0"/>
                  <a:t>.</a:t>
                </a:r>
              </a:p>
              <a:p>
                <a:br>
                  <a:rPr lang="en-GB" dirty="0"/>
                </a:br>
                <a:endParaRPr lang="en-GB" dirty="0"/>
              </a:p>
              <a:p>
                <a:r>
                  <a:rPr lang="en-GB" b="1" dirty="0"/>
                  <a:t>4. Calculating P/O ratio for glucose</a:t>
                </a:r>
              </a:p>
              <a:p>
                <a:r>
                  <a:rPr lang="en-GB" dirty="0"/>
                  <a:t>6 O₂ molecules are used → that means </a:t>
                </a:r>
                <a:r>
                  <a:rPr lang="en-GB" b="1" dirty="0"/>
                  <a:t>12 oxygen atoms</a:t>
                </a:r>
                <a:r>
                  <a:rPr lang="en-GB" dirty="0"/>
                  <a:t> are reduced.</a:t>
                </a:r>
              </a:p>
              <a:p>
                <a:r>
                  <a:rPr lang="en-GB" dirty="0"/>
                  <a:t>31 ATP are produced.</a:t>
                </a:r>
              </a:p>
              <a:p>
                <a:r>
                  <a:rPr lang="en-GB" dirty="0"/>
                  <a:t>So:</a:t>
                </a:r>
              </a:p>
              <a:p>
                <a:r>
                  <a:rPr lang="en-GB" b="0" i="0">
                    <a:latin typeface="Cambria Math" panose="02040503050406030204" pitchFamily="18" charset="0"/>
                  </a:rPr>
                  <a:t>"P/O ratio</a:t>
                </a:r>
                <a:r>
                  <a:rPr lang="en-GB" sz="1200" b="0" i="0" kern="1200">
                    <a:solidFill>
                      <a:schemeClr val="tx1"/>
                    </a:solidFill>
                    <a:latin typeface="+mn-lt"/>
                    <a:ea typeface="+mn-ea"/>
                    <a:cs typeface="+mn-cs"/>
                  </a:rPr>
                  <a:t>"=</a:t>
                </a:r>
                <a:r>
                  <a:rPr lang="ar-AE" sz="1200" b="0" i="0" kern="1200">
                    <a:solidFill>
                      <a:schemeClr val="tx1"/>
                    </a:solidFill>
                    <a:latin typeface="+mn-lt"/>
                    <a:ea typeface="+mn-ea"/>
                    <a:cs typeface="+mn-cs"/>
                  </a:rPr>
                  <a:t>31"  </a:t>
                </a:r>
                <a:r>
                  <a:rPr lang="en-GB" sz="1200" b="0" i="0" kern="1200">
                    <a:solidFill>
                      <a:schemeClr val="tx1"/>
                    </a:solidFill>
                    <a:latin typeface="+mn-lt"/>
                    <a:ea typeface="+mn-ea"/>
                    <a:cs typeface="+mn-cs"/>
                  </a:rPr>
                  <a:t>ATP</a:t>
                </a:r>
                <a:r>
                  <a:rPr lang="ar-AE" sz="1200" b="0" i="0" kern="1200">
                    <a:solidFill>
                      <a:schemeClr val="tx1"/>
                    </a:solidFill>
                    <a:latin typeface="+mn-lt"/>
                    <a:ea typeface="+mn-ea"/>
                    <a:cs typeface="+mn-cs"/>
                  </a:rPr>
                  <a:t>" /(12"  " 𝑂"  </a:t>
                </a:r>
                <a:r>
                  <a:rPr lang="en-GB" sz="1200" b="0" i="0" kern="1200">
                    <a:solidFill>
                      <a:schemeClr val="tx1"/>
                    </a:solidFill>
                    <a:latin typeface="+mn-lt"/>
                    <a:ea typeface="+mn-ea"/>
                    <a:cs typeface="+mn-cs"/>
                  </a:rPr>
                  <a:t>atoms</a:t>
                </a:r>
                <a:r>
                  <a:rPr lang="ar-AE" sz="1200" b="0" i="0" kern="1200">
                    <a:solidFill>
                      <a:schemeClr val="tx1"/>
                    </a:solidFill>
                    <a:latin typeface="+mn-lt"/>
                    <a:ea typeface="+mn-ea"/>
                    <a:cs typeface="+mn-cs"/>
                  </a:rPr>
                  <a:t>" )≈2.58</a:t>
                </a:r>
                <a:endParaRPr lang="ar-AE" b="0" dirty="0"/>
              </a:p>
              <a:p>
                <a:endParaRPr lang="en-GB" dirty="0"/>
              </a:p>
            </p:txBody>
          </p:sp>
        </mc:Fallback>
      </mc:AlternateContent>
      <p:sp>
        <p:nvSpPr>
          <p:cNvPr id="4" name="Slide Number Placeholder 3"/>
          <p:cNvSpPr>
            <a:spLocks noGrp="1"/>
          </p:cNvSpPr>
          <p:nvPr>
            <p:ph type="sldNum" sz="quarter" idx="5"/>
          </p:nvPr>
        </p:nvSpPr>
        <p:spPr/>
        <p:txBody>
          <a:bodyPr/>
          <a:lstStyle/>
          <a:p>
            <a:fld id="{23C058E0-0852-DB43-83D6-BD76659FF1D8}" type="slidenum">
              <a:rPr lang="en-US" smtClean="0"/>
              <a:t>34</a:t>
            </a:fld>
            <a:endParaRPr lang="en-US"/>
          </a:p>
        </p:txBody>
      </p:sp>
    </p:spTree>
    <p:extLst>
      <p:ext uri="{BB962C8B-B14F-4D97-AF65-F5344CB8AC3E}">
        <p14:creationId xmlns:p14="http://schemas.microsoft.com/office/powerpoint/2010/main" val="1019797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22A4E-E948-B675-A0F9-1277413D6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EC85D-231B-FD0D-DEFE-12EB3D3F0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A9916-FFBA-378D-66F6-DE3F91A2E571}"/>
              </a:ext>
            </a:extLst>
          </p:cNvPr>
          <p:cNvSpPr>
            <a:spLocks noGrp="1"/>
          </p:cNvSpPr>
          <p:nvPr>
            <p:ph type="body" idx="1"/>
          </p:nvPr>
        </p:nvSpPr>
        <p:spPr/>
        <p:txBody>
          <a:bodyPr/>
          <a:lstStyle/>
          <a:p>
            <a:endParaRPr lang="en-GB" sz="1200" dirty="0">
              <a:latin typeface="+mn-lt"/>
              <a:cs typeface="Helvetica"/>
            </a:endParaRPr>
          </a:p>
          <a:p>
            <a:endParaRPr lang="en-GB" sz="1200" dirty="0">
              <a:latin typeface="+mn-lt"/>
              <a:cs typeface="Helvetica"/>
            </a:endParaRPr>
          </a:p>
          <a:p>
            <a:endParaRPr lang="en-GB" sz="1200" dirty="0">
              <a:latin typeface="+mn-lt"/>
              <a:cs typeface="Helvetica"/>
            </a:endParaRPr>
          </a:p>
          <a:p>
            <a:endParaRPr lang="en-GB" dirty="0"/>
          </a:p>
        </p:txBody>
      </p:sp>
      <p:sp>
        <p:nvSpPr>
          <p:cNvPr id="4" name="Slide Number Placeholder 3">
            <a:extLst>
              <a:ext uri="{FF2B5EF4-FFF2-40B4-BE49-F238E27FC236}">
                <a16:creationId xmlns:a16="http://schemas.microsoft.com/office/drawing/2014/main" id="{1C80B4F6-B310-E84D-4F75-5CD954FA4028}"/>
              </a:ext>
            </a:extLst>
          </p:cNvPr>
          <p:cNvSpPr>
            <a:spLocks noGrp="1"/>
          </p:cNvSpPr>
          <p:nvPr>
            <p:ph type="sldNum" sz="quarter" idx="5"/>
          </p:nvPr>
        </p:nvSpPr>
        <p:spPr/>
        <p:txBody>
          <a:bodyPr/>
          <a:lstStyle/>
          <a:p>
            <a:fld id="{23C058E0-0852-DB43-83D6-BD76659FF1D8}" type="slidenum">
              <a:rPr lang="en-US" smtClean="0"/>
              <a:t>35</a:t>
            </a:fld>
            <a:endParaRPr lang="en-US"/>
          </a:p>
        </p:txBody>
      </p:sp>
    </p:spTree>
    <p:extLst>
      <p:ext uri="{BB962C8B-B14F-4D97-AF65-F5344CB8AC3E}">
        <p14:creationId xmlns:p14="http://schemas.microsoft.com/office/powerpoint/2010/main" val="384201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6884E-0161-D645-E006-86E0B517E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11DFE-3C7F-B452-AB62-678E3267B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5FB38-C2F0-E219-29B0-00156335CFBA}"/>
              </a:ext>
            </a:extLst>
          </p:cNvPr>
          <p:cNvSpPr>
            <a:spLocks noGrp="1"/>
          </p:cNvSpPr>
          <p:nvPr>
            <p:ph type="body" idx="1"/>
          </p:nvPr>
        </p:nvSpPr>
        <p:spPr/>
        <p:txBody>
          <a:bodyPr/>
          <a:lstStyle/>
          <a:p>
            <a:br>
              <a:rPr lang="en-US" dirty="0"/>
            </a:br>
            <a:endParaRPr lang="en-GB" dirty="0"/>
          </a:p>
        </p:txBody>
      </p:sp>
      <p:sp>
        <p:nvSpPr>
          <p:cNvPr id="4" name="Slide Number Placeholder 3">
            <a:extLst>
              <a:ext uri="{FF2B5EF4-FFF2-40B4-BE49-F238E27FC236}">
                <a16:creationId xmlns:a16="http://schemas.microsoft.com/office/drawing/2014/main" id="{F8509882-AA6B-02AB-21F5-F8AE9CC4B7EE}"/>
              </a:ext>
            </a:extLst>
          </p:cNvPr>
          <p:cNvSpPr>
            <a:spLocks noGrp="1"/>
          </p:cNvSpPr>
          <p:nvPr>
            <p:ph type="sldNum" sz="quarter" idx="5"/>
          </p:nvPr>
        </p:nvSpPr>
        <p:spPr/>
        <p:txBody>
          <a:bodyPr/>
          <a:lstStyle/>
          <a:p>
            <a:fld id="{23C058E0-0852-DB43-83D6-BD76659FF1D8}" type="slidenum">
              <a:rPr lang="en-US" smtClean="0"/>
              <a:t>36</a:t>
            </a:fld>
            <a:endParaRPr lang="en-US"/>
          </a:p>
        </p:txBody>
      </p:sp>
    </p:spTree>
    <p:extLst>
      <p:ext uri="{BB962C8B-B14F-4D97-AF65-F5344CB8AC3E}">
        <p14:creationId xmlns:p14="http://schemas.microsoft.com/office/powerpoint/2010/main" val="252430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a:t>Branched-chain amino acids (BCAAs) (leucine, isoleucine, and valine) can be oxidized by the heart. The contribution of BCAA oxidation to ATP production in the heart is small (2%). The first step of BCAA metabolism in the heart involves BCAA conversion to branched-chain α-keto- acids (BCKAs) by the mitochondrial branched-chain amino-transaminase (</a:t>
            </a:r>
            <a:r>
              <a:rPr lang="en-US" b="1" dirty="0" err="1"/>
              <a:t>BCATm</a:t>
            </a:r>
            <a:r>
              <a:rPr lang="en-US" b="1" dirty="0"/>
              <a:t>). These BCKAs are then decarboxylated by a mitochondrial branched-chain α-keto acid dehydrogenase (BCKDH). BCKDH activity is regulated by phosphorylation with BCKDH by a BCKDH kinase (BDK), which inhibits activity, and dephosphorylation by PPC2m, which activates BCKDH. The products of BCKDH either eventually provide acetyl CoA for the TCA cycle or succinyl-CoA for </a:t>
            </a:r>
            <a:r>
              <a:rPr lang="en-US" b="1" dirty="0" err="1"/>
              <a:t>anaplerosis</a:t>
            </a:r>
            <a:r>
              <a:rPr lang="en-US" b="1" dirty="0"/>
              <a:t>.</a:t>
            </a:r>
          </a:p>
          <a:p>
            <a:endParaRPr lang="en-US" b="1" dirty="0"/>
          </a:p>
          <a:p>
            <a:r>
              <a:rPr lang="en-US" b="0" i="0" dirty="0" err="1">
                <a:solidFill>
                  <a:srgbClr val="202124"/>
                </a:solidFill>
                <a:effectLst/>
                <a:latin typeface="Google Sans"/>
              </a:rPr>
              <a:t>Anaplerosis</a:t>
            </a:r>
            <a:r>
              <a:rPr lang="en-US" b="0" i="0" dirty="0">
                <a:solidFill>
                  <a:srgbClr val="202124"/>
                </a:solidFill>
                <a:effectLst/>
                <a:latin typeface="Google Sans"/>
              </a:rPr>
              <a:t> refers to </a:t>
            </a:r>
            <a:r>
              <a:rPr lang="en-US" b="0" i="0" dirty="0">
                <a:solidFill>
                  <a:srgbClr val="040C28"/>
                </a:solidFill>
                <a:effectLst/>
                <a:latin typeface="Google Sans"/>
              </a:rPr>
              <a:t>metabolic pathways that replenish the citric acid cycle intermediates</a:t>
            </a:r>
            <a:r>
              <a:rPr lang="en-US" b="0" i="0" dirty="0">
                <a:solidFill>
                  <a:srgbClr val="202124"/>
                </a:solidFill>
                <a:effectLst/>
                <a:latin typeface="Google Sans"/>
              </a:rPr>
              <a:t>, which are essential to energy metabolism; however, our understanding of the role and regulation of this process in the heart, particularly under pathophysiological conditions, is very limited.</a:t>
            </a:r>
            <a:endParaRPr lang="el-GR" b="1" dirty="0"/>
          </a:p>
          <a:p>
            <a:br>
              <a:rPr lang="en-US" dirty="0"/>
            </a:br>
            <a:endParaRPr lang="en-US" dirty="0"/>
          </a:p>
          <a:p>
            <a:endParaRPr lang="en-US"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37</a:t>
            </a:fld>
            <a:endParaRPr lang="en-US"/>
          </a:p>
        </p:txBody>
      </p:sp>
    </p:spTree>
    <p:extLst>
      <p:ext uri="{BB962C8B-B14F-4D97-AF65-F5344CB8AC3E}">
        <p14:creationId xmlns:p14="http://schemas.microsoft.com/office/powerpoint/2010/main" val="4147755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a:cs typeface="Calibri"/>
              </a:rPr>
              <a:t>ΕΙΚΟΝΑ</a:t>
            </a: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38</a:t>
            </a:fld>
            <a:endParaRPr lang="en-US"/>
          </a:p>
        </p:txBody>
      </p:sp>
    </p:spTree>
    <p:extLst>
      <p:ext uri="{BB962C8B-B14F-4D97-AF65-F5344CB8AC3E}">
        <p14:creationId xmlns:p14="http://schemas.microsoft.com/office/powerpoint/2010/main" val="367905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10</a:t>
            </a:fld>
            <a:endParaRPr lang="en-US"/>
          </a:p>
        </p:txBody>
      </p:sp>
    </p:spTree>
    <p:extLst>
      <p:ext uri="{BB962C8B-B14F-4D97-AF65-F5344CB8AC3E}">
        <p14:creationId xmlns:p14="http://schemas.microsoft.com/office/powerpoint/2010/main" val="3588787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39</a:t>
            </a:fld>
            <a:endParaRPr lang="en-US"/>
          </a:p>
        </p:txBody>
      </p:sp>
    </p:spTree>
    <p:extLst>
      <p:ext uri="{BB962C8B-B14F-4D97-AF65-F5344CB8AC3E}">
        <p14:creationId xmlns:p14="http://schemas.microsoft.com/office/powerpoint/2010/main" val="1975317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1" dirty="0">
                <a:latin typeface="Helvetica Neue"/>
              </a:rPr>
              <a:t>Figure 1.</a:t>
            </a:r>
            <a:r>
              <a:rPr lang="en-US" sz="1200" dirty="0">
                <a:latin typeface="Helvetica Neue"/>
              </a:rPr>
              <a:t> An overview of cardiac metabolism. Long chain fatty acids (LCFAs) enter the myocardium via CD36 and fatty acid transport protein (FAT). They then undergo esterification to form a fatty acyl coenzyme A (Acyl-CoA), which is either converted to lipotoxic intermediates such as triglycerides and ceramides or enters the mitochondrial via the carnitine </a:t>
            </a:r>
            <a:r>
              <a:rPr lang="en-US" sz="1200" dirty="0" err="1">
                <a:latin typeface="Helvetica Neue"/>
              </a:rPr>
              <a:t>palmitoyltransferase</a:t>
            </a:r>
            <a:r>
              <a:rPr lang="en-US" sz="1200" dirty="0">
                <a:latin typeface="Helvetica Neue"/>
              </a:rPr>
              <a:t> (CPT) system. Once inside the mitochondrial matrix, the fatty acyl-CoA undergoes beta oxidation with the resulting acetyl-CoA molecule entering the TCA cycle. Glucose enters the cardiomyocyte through glucose transporters (GLUT1/4). It then undergoes glycolysis producing pyruvate, which enters the mitochondria via the mitochondrial pyruvate carrier (MPC). Pyruvate dehydrogenase (PDH) governs the conversion of pyruvate into acetyl-CoA, and thus controls the balance between fatty acid and glucose use via the Randal cycle. Ketones are taken up via monocarboxylate transporters (MCT1/2) and are then converted to acetyl-CoA in the mitochondria by beta hydroxybutyrate dehydrogenase 1 (BDH1) and succinyl-CoA:3 oxoacid-CoA transferase (SCOT). Branched chain amino acids (BCCA) are taken up via the branched-chain amino acid–cation symporter family (LIVCS). Conversion to branched chain ketoacids (BCKA) occurs via the mitochondrial branched-chain aminotransferase (</a:t>
            </a:r>
            <a:r>
              <a:rPr lang="en-US" sz="1200" dirty="0" err="1">
                <a:latin typeface="Helvetica Neue"/>
              </a:rPr>
              <a:t>BCATm</a:t>
            </a:r>
            <a:r>
              <a:rPr lang="en-US" sz="1200" dirty="0">
                <a:latin typeface="Helvetica Neue"/>
              </a:rPr>
              <a:t>) before final conversion to acetyl-CoA via branched chain-alpha-ketoacid dehydrogenase (BCKDH). High-energy electron carriers (NADH and FADH2), produced via the tricarboxylic acid (TCA) cycle, deliver electrons to the electron transport chain, where they are used to generate a proton gradient across the inner mitochondrial membrane. ATP synthase th</a:t>
            </a:r>
            <a:r>
              <a:rPr lang="en-US" sz="1200" dirty="0">
                <a:solidFill>
                  <a:schemeClr val="bg1"/>
                </a:solidFill>
                <a:latin typeface="Helvetica Neue"/>
              </a:rPr>
              <a:t>en uses </a:t>
            </a:r>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40</a:t>
            </a:fld>
            <a:endParaRPr lang="en-US"/>
          </a:p>
        </p:txBody>
      </p:sp>
    </p:spTree>
    <p:extLst>
      <p:ext uri="{BB962C8B-B14F-4D97-AF65-F5344CB8AC3E}">
        <p14:creationId xmlns:p14="http://schemas.microsoft.com/office/powerpoint/2010/main" val="2062506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Font typeface="Arial"/>
              <a:buNone/>
            </a:pPr>
            <a:r>
              <a:rPr lang="en-GB" i="1">
                <a:ea typeface="Calibri"/>
                <a:cs typeface="Calibri"/>
              </a:rPr>
              <a:t>Mitophagy </a:t>
            </a:r>
            <a:r>
              <a:rPr lang="en-US"/>
              <a:t>is a specialized type of </a:t>
            </a:r>
            <a:r>
              <a:rPr lang="en-US" b="1"/>
              <a:t>autophagy</a:t>
            </a:r>
            <a:r>
              <a:rPr lang="en-US"/>
              <a:t> in which damaged, dysfunctional, or superfluous mitochondria are selectively degraded and recycled by the cell.</a:t>
            </a:r>
            <a:endParaRPr lang="el-GR" i="1" dirty="0">
              <a:ea typeface="Calibri"/>
              <a:cs typeface="Calibri"/>
            </a:endParaRPr>
          </a:p>
          <a:p>
            <a:pPr marL="342900" indent="-342900">
              <a:buFont typeface="Arial"/>
              <a:buChar char="•"/>
            </a:pPr>
            <a:endParaRPr lang="el-GR"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42</a:t>
            </a:fld>
            <a:endParaRPr lang="en-US"/>
          </a:p>
        </p:txBody>
      </p:sp>
    </p:spTree>
    <p:extLst>
      <p:ext uri="{BB962C8B-B14F-4D97-AF65-F5344CB8AC3E}">
        <p14:creationId xmlns:p14="http://schemas.microsoft.com/office/powerpoint/2010/main" val="1465735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43</a:t>
            </a:fld>
            <a:endParaRPr lang="en-US"/>
          </a:p>
        </p:txBody>
      </p:sp>
    </p:spTree>
    <p:extLst>
      <p:ext uri="{BB962C8B-B14F-4D97-AF65-F5344CB8AC3E}">
        <p14:creationId xmlns:p14="http://schemas.microsoft.com/office/powerpoint/2010/main" val="2760238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44</a:t>
            </a:fld>
            <a:endParaRPr lang="en-US"/>
          </a:p>
        </p:txBody>
      </p:sp>
    </p:spTree>
    <p:extLst>
      <p:ext uri="{BB962C8B-B14F-4D97-AF65-F5344CB8AC3E}">
        <p14:creationId xmlns:p14="http://schemas.microsoft.com/office/powerpoint/2010/main" val="1035779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45</a:t>
            </a:fld>
            <a:endParaRPr lang="en-US"/>
          </a:p>
        </p:txBody>
      </p:sp>
    </p:spTree>
    <p:extLst>
      <p:ext uri="{BB962C8B-B14F-4D97-AF65-F5344CB8AC3E}">
        <p14:creationId xmlns:p14="http://schemas.microsoft.com/office/powerpoint/2010/main" val="4106031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8266D-56F5-BE7A-DA03-20367978ACF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8ABC641-FB15-768E-2C45-5F5C0FC9B4CA}"/>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0E09DED6-E1D1-6A32-A059-4A75C777AE02}"/>
              </a:ext>
            </a:extLst>
          </p:cNvPr>
          <p:cNvSpPr>
            <a:spLocks noGrp="1"/>
          </p:cNvSpPr>
          <p:nvPr>
            <p:ph type="body" idx="1"/>
          </p:nvPr>
        </p:nvSpPr>
        <p:spPr/>
        <p:txBody>
          <a:bodyPr/>
          <a:lstStyle/>
          <a:p>
            <a:endParaRPr lang="el-GR" i="1" dirty="0">
              <a:ea typeface="Calibri"/>
              <a:cs typeface="Calibri"/>
            </a:endParaRPr>
          </a:p>
          <a:p>
            <a:pPr marL="342900" indent="-342900">
              <a:buFont typeface="Arial"/>
              <a:buChar char="•"/>
            </a:pPr>
            <a:endParaRPr lang="el-GR" i="1" dirty="0">
              <a:ea typeface="Calibri"/>
              <a:cs typeface="Calibri"/>
            </a:endParaRPr>
          </a:p>
          <a:p>
            <a:pPr marL="342900" indent="-342900">
              <a:buFont typeface="Arial"/>
              <a:buChar char="•"/>
            </a:pPr>
            <a:endParaRPr lang="el-GR" i="1" dirty="0">
              <a:ea typeface="Calibri"/>
              <a:cs typeface="Calibri"/>
            </a:endParaRPr>
          </a:p>
          <a:p>
            <a:pPr marL="342900" indent="-342900">
              <a:buFont typeface="Arial"/>
              <a:buChar char="•"/>
            </a:pPr>
            <a:endParaRPr lang="el-GR" dirty="0">
              <a:ea typeface="Calibri"/>
              <a:cs typeface="Calibri"/>
            </a:endParaRPr>
          </a:p>
          <a:p>
            <a:endParaRPr lang="en-US" dirty="0">
              <a:ea typeface="Calibri"/>
              <a:cs typeface="Calibri"/>
            </a:endParaRPr>
          </a:p>
        </p:txBody>
      </p:sp>
      <p:sp>
        <p:nvSpPr>
          <p:cNvPr id="4" name="Θέση αριθμού διαφάνειας 3">
            <a:extLst>
              <a:ext uri="{FF2B5EF4-FFF2-40B4-BE49-F238E27FC236}">
                <a16:creationId xmlns:a16="http://schemas.microsoft.com/office/drawing/2014/main" id="{C05DCE86-48C9-6743-E26C-42816C876667}"/>
              </a:ext>
            </a:extLst>
          </p:cNvPr>
          <p:cNvSpPr>
            <a:spLocks noGrp="1"/>
          </p:cNvSpPr>
          <p:nvPr>
            <p:ph type="sldNum" sz="quarter" idx="5"/>
          </p:nvPr>
        </p:nvSpPr>
        <p:spPr/>
        <p:txBody>
          <a:bodyPr/>
          <a:lstStyle/>
          <a:p>
            <a:fld id="{23C058E0-0852-DB43-83D6-BD76659FF1D8}" type="slidenum">
              <a:rPr lang="en-US" smtClean="0"/>
              <a:t>46</a:t>
            </a:fld>
            <a:endParaRPr lang="en-US"/>
          </a:p>
        </p:txBody>
      </p:sp>
    </p:spTree>
    <p:extLst>
      <p:ext uri="{BB962C8B-B14F-4D97-AF65-F5344CB8AC3E}">
        <p14:creationId xmlns:p14="http://schemas.microsoft.com/office/powerpoint/2010/main" val="3646919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Primary cardiac metabolites, glucose and fatty acids, directly alter NAD+/(NADH) ratios as well as the acetyl-CoA pool that signal to the nucleus to impact the epigenetic environment. Additionally, glucose can signal through the hexosamine biosynthetic pathway (HBP). Additional metabolic intermediates like à-hydroxybutyrate (àOHB), can also regulate activity of epigenetic regulating enzymes as can singlecarbon metabolism via folate and S-adenosylmethionine (SAM).  metabolites and metabolic pathways regulate the activity and/or substrate availability of epigenetic modifiers of histones </a:t>
            </a:r>
            <a:r>
              <a:rPr lang="el-GR" dirty="0"/>
              <a:t>(eg, HDAC [histone deacetylase]</a:t>
            </a:r>
            <a:r>
              <a:rPr lang="el-GR" b="1" dirty="0"/>
              <a:t>, HAT </a:t>
            </a:r>
            <a:r>
              <a:rPr lang="el-GR" dirty="0"/>
              <a:t>[histone acetyltransferase]</a:t>
            </a:r>
            <a:r>
              <a:rPr lang="el-GR" b="1" dirty="0"/>
              <a:t>, HDM </a:t>
            </a:r>
            <a:r>
              <a:rPr lang="el-GR" dirty="0"/>
              <a:t>[histone demethylase]</a:t>
            </a:r>
            <a:r>
              <a:rPr lang="el-GR" b="1" dirty="0"/>
              <a:t>, HMT </a:t>
            </a:r>
            <a:r>
              <a:rPr lang="el-GR" dirty="0"/>
              <a:t>[histone methyltransferase]),</a:t>
            </a:r>
            <a:r>
              <a:rPr lang="el-GR" b="1" dirty="0"/>
              <a:t> DNA </a:t>
            </a:r>
            <a:r>
              <a:rPr lang="el-GR" dirty="0"/>
              <a:t>(eg, DNMT [DNA methyltransferase]</a:t>
            </a:r>
            <a:r>
              <a:rPr lang="el-GR" b="1" dirty="0"/>
              <a:t> and </a:t>
            </a:r>
            <a:r>
              <a:rPr lang="el-GR" dirty="0"/>
              <a:t>ten-eleven translocation</a:t>
            </a:r>
            <a:r>
              <a:rPr lang="el-GR" b="1" dirty="0"/>
              <a:t> TET, ultimately altering gene expression.</a:t>
            </a:r>
            <a:br>
              <a:rPr lang="el-GR" dirty="0">
                <a:cs typeface="+mn-lt"/>
              </a:rPr>
            </a:br>
            <a:endParaRPr lang="el-GR" b="1" dirty="0"/>
          </a:p>
          <a:p>
            <a:r>
              <a:rPr lang="en-GB" sz="1200" b="0" i="1" kern="1200" dirty="0">
                <a:solidFill>
                  <a:schemeClr val="tx1"/>
                </a:solidFill>
                <a:effectLst/>
                <a:latin typeface="+mn-lt"/>
                <a:ea typeface="+mn-ea"/>
                <a:cs typeface="+mn-cs"/>
              </a:rPr>
              <a:t>Left</a:t>
            </a:r>
            <a:r>
              <a:rPr lang="en-GB" sz="1200" b="0" i="0" kern="1200" dirty="0">
                <a:solidFill>
                  <a:schemeClr val="tx1"/>
                </a:solidFill>
                <a:effectLst/>
                <a:latin typeface="+mn-lt"/>
                <a:ea typeface="+mn-ea"/>
                <a:cs typeface="+mn-cs"/>
              </a:rPr>
              <a:t>: Mitochondrial metabolic flux of primary cardiac metabolites, glucose and fatty acids, directly alter NAD+/NADH ratios as well as the Acetyl-CoA pool that signal to the nucleus to impact the epigenetic environment. Additionally, glucose that does not enter oxidative metabolism in the mitochondria can signal through the HBP. Additional metabolic intermediates discussed in the text, </a:t>
            </a:r>
            <a:r>
              <a:rPr lang="el-GR" sz="1200" b="0" i="0" kern="1200" dirty="0">
                <a:solidFill>
                  <a:schemeClr val="tx1"/>
                </a:solidFill>
                <a:effectLst/>
                <a:latin typeface="+mn-lt"/>
                <a:ea typeface="+mn-ea"/>
                <a:cs typeface="+mn-cs"/>
              </a:rPr>
              <a:t>β</a:t>
            </a:r>
            <a:r>
              <a:rPr lang="en-GB" sz="1200" b="0" i="0" kern="1200" dirty="0">
                <a:solidFill>
                  <a:schemeClr val="tx1"/>
                </a:solidFill>
                <a:effectLst/>
                <a:latin typeface="+mn-lt"/>
                <a:ea typeface="+mn-ea"/>
                <a:cs typeface="+mn-cs"/>
              </a:rPr>
              <a:t>OHB, can also regulate activity of epigenetic regulating enzymes as can single carbon metabolism via folate and SAM. </a:t>
            </a:r>
            <a:r>
              <a:rPr lang="en-GB" sz="1200" b="0" i="1" kern="1200" dirty="0">
                <a:solidFill>
                  <a:schemeClr val="tx1"/>
                </a:solidFill>
                <a:effectLst/>
                <a:latin typeface="+mn-lt"/>
                <a:ea typeface="+mn-ea"/>
                <a:cs typeface="+mn-cs"/>
              </a:rPr>
              <a:t>Middle</a:t>
            </a:r>
            <a:r>
              <a:rPr lang="en-GB" sz="1200" b="0" i="0" kern="1200" dirty="0">
                <a:solidFill>
                  <a:schemeClr val="tx1"/>
                </a:solidFill>
                <a:effectLst/>
                <a:latin typeface="+mn-lt"/>
                <a:ea typeface="+mn-ea"/>
                <a:cs typeface="+mn-cs"/>
              </a:rPr>
              <a:t>: Metabolites and metabolic pathways regulate the activity and/or substrate availability of epigenetic modifiers of histones (e.g., HDAC, HAT, HDM, HMT) and DNA (e.g., DNMT and TET). </a:t>
            </a:r>
            <a:r>
              <a:rPr lang="en-GB" sz="1200" b="0" i="1" kern="1200" dirty="0">
                <a:solidFill>
                  <a:schemeClr val="tx1"/>
                </a:solidFill>
                <a:effectLst/>
                <a:latin typeface="+mn-lt"/>
                <a:ea typeface="+mn-ea"/>
                <a:cs typeface="+mn-cs"/>
              </a:rPr>
              <a:t>Right</a:t>
            </a:r>
            <a:r>
              <a:rPr lang="en-GB" sz="1200" b="0" i="0" kern="1200" dirty="0">
                <a:solidFill>
                  <a:schemeClr val="tx1"/>
                </a:solidFill>
                <a:effectLst/>
                <a:latin typeface="+mn-lt"/>
                <a:ea typeface="+mn-ea"/>
                <a:cs typeface="+mn-cs"/>
              </a:rPr>
              <a:t>: A) Histone modifications include inhibitory tri-methylation as well as activating acetylation. B) DNA modifications such as DNA methylation (5mC) at CGI in promoters are associated with gene silencing while CGI demethylation and gene body DNA </a:t>
            </a:r>
            <a:r>
              <a:rPr lang="en-GB" sz="1200" b="0" i="0" kern="1200" dirty="0" err="1">
                <a:solidFill>
                  <a:schemeClr val="tx1"/>
                </a:solidFill>
                <a:effectLst/>
                <a:latin typeface="+mn-lt"/>
                <a:ea typeface="+mn-ea"/>
                <a:cs typeface="+mn-cs"/>
              </a:rPr>
              <a:t>hydroxymethylation</a:t>
            </a:r>
            <a:r>
              <a:rPr lang="en-GB" sz="1200" b="0" i="0" kern="1200" dirty="0">
                <a:solidFill>
                  <a:schemeClr val="tx1"/>
                </a:solidFill>
                <a:effectLst/>
                <a:latin typeface="+mn-lt"/>
                <a:ea typeface="+mn-ea"/>
                <a:cs typeface="+mn-cs"/>
              </a:rPr>
              <a:t> (5hmC) modifications are associated with gene activation. C) Although metabolites are not known to be directly regulated by metabolic intermediates, a number of metabolic genes are regulated by </a:t>
            </a:r>
            <a:r>
              <a:rPr lang="en-GB" sz="1200" b="0" i="0" kern="1200" dirty="0" err="1">
                <a:solidFill>
                  <a:schemeClr val="tx1"/>
                </a:solidFill>
                <a:effectLst/>
                <a:latin typeface="+mn-lt"/>
                <a:ea typeface="+mn-ea"/>
                <a:cs typeface="+mn-cs"/>
              </a:rPr>
              <a:t>miR</a:t>
            </a:r>
            <a:r>
              <a:rPr lang="en-GB" sz="1200" b="0" i="0" kern="1200" dirty="0">
                <a:solidFill>
                  <a:schemeClr val="tx1"/>
                </a:solidFill>
                <a:effectLst/>
                <a:latin typeface="+mn-lt"/>
                <a:ea typeface="+mn-ea"/>
                <a:cs typeface="+mn-cs"/>
              </a:rPr>
              <a:t> and lncRNA expression. Please see references included in the main text for additional details. (Illustration credit: Ben Smith).</a:t>
            </a:r>
          </a:p>
          <a:p>
            <a:r>
              <a:rPr lang="en-GB" sz="1200" b="0" i="0" kern="1200" dirty="0">
                <a:solidFill>
                  <a:schemeClr val="tx1"/>
                </a:solidFill>
                <a:effectLst/>
                <a:latin typeface="+mn-lt"/>
                <a:ea typeface="+mn-ea"/>
                <a:cs typeface="+mn-cs"/>
              </a:rPr>
              <a:t>Abbreviations: </a:t>
            </a:r>
            <a:r>
              <a:rPr lang="el-GR" sz="1200" b="0" i="0" kern="1200" dirty="0">
                <a:solidFill>
                  <a:schemeClr val="tx1"/>
                </a:solidFill>
                <a:effectLst/>
                <a:latin typeface="+mn-lt"/>
                <a:ea typeface="+mn-ea"/>
                <a:cs typeface="+mn-cs"/>
              </a:rPr>
              <a:t>α-</a:t>
            </a:r>
            <a:r>
              <a:rPr lang="en-GB" sz="1200" b="0" i="0" kern="1200" dirty="0">
                <a:solidFill>
                  <a:schemeClr val="tx1"/>
                </a:solidFill>
                <a:effectLst/>
                <a:latin typeface="+mn-lt"/>
                <a:ea typeface="+mn-ea"/>
                <a:cs typeface="+mn-cs"/>
              </a:rPr>
              <a:t>ketoglutarate (</a:t>
            </a:r>
            <a:r>
              <a:rPr lang="el-GR" sz="1200" b="0" i="0" kern="1200" dirty="0">
                <a:solidFill>
                  <a:schemeClr val="tx1"/>
                </a:solidFill>
                <a:effectLst/>
                <a:latin typeface="+mn-lt"/>
                <a:ea typeface="+mn-ea"/>
                <a:cs typeface="+mn-cs"/>
              </a:rPr>
              <a:t>α</a:t>
            </a:r>
            <a:r>
              <a:rPr lang="en-GB" sz="1200" b="0" i="0" kern="1200" dirty="0">
                <a:solidFill>
                  <a:schemeClr val="tx1"/>
                </a:solidFill>
                <a:effectLst/>
                <a:latin typeface="+mn-lt"/>
                <a:ea typeface="+mn-ea"/>
                <a:cs typeface="+mn-cs"/>
              </a:rPr>
              <a:t>KG), </a:t>
            </a:r>
            <a:r>
              <a:rPr lang="el-GR" sz="1200" b="0" i="0" kern="1200" dirty="0">
                <a:solidFill>
                  <a:schemeClr val="tx1"/>
                </a:solidFill>
                <a:effectLst/>
                <a:latin typeface="+mn-lt"/>
                <a:ea typeface="+mn-ea"/>
                <a:cs typeface="+mn-cs"/>
              </a:rPr>
              <a:t>β-</a:t>
            </a:r>
            <a:r>
              <a:rPr lang="en-GB" sz="1200" b="0" i="0" kern="1200" dirty="0">
                <a:solidFill>
                  <a:schemeClr val="tx1"/>
                </a:solidFill>
                <a:effectLst/>
                <a:latin typeface="+mn-lt"/>
                <a:ea typeface="+mn-ea"/>
                <a:cs typeface="+mn-cs"/>
              </a:rPr>
              <a:t>hydroxybutyrate (</a:t>
            </a:r>
            <a:r>
              <a:rPr lang="el-GR" sz="1200" b="0" i="0" kern="1200" dirty="0">
                <a:solidFill>
                  <a:schemeClr val="tx1"/>
                </a:solidFill>
                <a:effectLst/>
                <a:latin typeface="+mn-lt"/>
                <a:ea typeface="+mn-ea"/>
                <a:cs typeface="+mn-cs"/>
              </a:rPr>
              <a:t>β</a:t>
            </a:r>
            <a:r>
              <a:rPr lang="en-GB" sz="1200" b="0" i="0" kern="1200" dirty="0">
                <a:solidFill>
                  <a:schemeClr val="tx1"/>
                </a:solidFill>
                <a:effectLst/>
                <a:latin typeface="+mn-lt"/>
                <a:ea typeface="+mn-ea"/>
                <a:cs typeface="+mn-cs"/>
              </a:rPr>
              <a:t>OHB), CpG island (CGI), DNA methyltransferase (DNMT), fatty acid oxidation (FAO), hexosamine biosynthetic pathway (HBP), histones (H2A, H2B, H3, H4), histone acetyltransferase (HAT), histone deacetylase (HDAC), histone demethylase (HDM), histone methyltransferase (HMT), long noncoding RNA (lncRNA), microRNA (</a:t>
            </a:r>
            <a:r>
              <a:rPr lang="en-GB" sz="1200" b="0" i="0" kern="1200" dirty="0" err="1">
                <a:solidFill>
                  <a:schemeClr val="tx1"/>
                </a:solidFill>
                <a:effectLst/>
                <a:latin typeface="+mn-lt"/>
                <a:ea typeface="+mn-ea"/>
                <a:cs typeface="+mn-cs"/>
              </a:rPr>
              <a:t>miR</a:t>
            </a:r>
            <a:r>
              <a:rPr lang="en-GB" sz="1200" b="0" i="0" kern="1200" dirty="0">
                <a:solidFill>
                  <a:schemeClr val="tx1"/>
                </a:solidFill>
                <a:effectLst/>
                <a:latin typeface="+mn-lt"/>
                <a:ea typeface="+mn-ea"/>
                <a:cs typeface="+mn-cs"/>
              </a:rPr>
              <a:t>), oxidative phosphorylation (OXPHOS), pyruvate dehydrogenase (PDH) complex, S-adenosylmethionine (SAM), ten-eleven translocation (TET), and tricarboxylic acid (TCA) cycle.</a:t>
            </a: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47</a:t>
            </a:fld>
            <a:endParaRPr lang="en-US"/>
          </a:p>
        </p:txBody>
      </p:sp>
    </p:spTree>
    <p:extLst>
      <p:ext uri="{BB962C8B-B14F-4D97-AF65-F5344CB8AC3E}">
        <p14:creationId xmlns:p14="http://schemas.microsoft.com/office/powerpoint/2010/main" val="3522965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There is a decrease of NAD+ availability and a reduced NAD+/NADH ratio in HF</a:t>
            </a:r>
            <a:endParaRPr lang="en-US" b="1" dirty="0">
              <a:ea typeface="Calibri"/>
              <a:cs typeface="Calibri"/>
            </a:endParaRPr>
          </a:p>
          <a:p>
            <a:r>
              <a:rPr lang="el-GR" b="1" dirty="0"/>
              <a:t>Supplementation of NAD precursors improves the outcome of HF</a:t>
            </a:r>
            <a:endParaRPr lang="en-US" b="1" dirty="0"/>
          </a:p>
          <a:p>
            <a:r>
              <a:rPr lang="en-GB" sz="1200" b="0" i="0" kern="1200" dirty="0">
                <a:solidFill>
                  <a:schemeClr val="tx1"/>
                </a:solidFill>
                <a:effectLst/>
                <a:latin typeface="+mn-lt"/>
                <a:ea typeface="+mn-ea"/>
                <a:cs typeface="+mn-cs"/>
              </a:rPr>
              <a:t>NAD carries electrons generated from substrate catabolism, e.g. TCA cycle or glycolysis, to oxidative phosphorylation for ATP production. The NAD</a:t>
            </a:r>
            <a:r>
              <a:rPr lang="en-GB" sz="1200" b="0" i="0" kern="1200" baseline="300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/NADH ratio determines cellular redox and metabolic fluxes. NAD</a:t>
            </a:r>
            <a:r>
              <a:rPr lang="en-GB" sz="1200" b="0" i="0" kern="1200" baseline="300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is consumed by multiple enzymes, e.g. Sirtuins and PARPs, for protein and nucleotide modification thus regulating signal transduction. These reactions generate nicotinamide (NAM), which, through the salvage pathway, is converted into nicotinamide mononucleotide (NMN) by nicotinamide phosphoribosyl transferase (NAMPT). The NMN is converted to NAD</a:t>
            </a:r>
            <a:r>
              <a:rPr lang="en-GB" sz="1200" b="0" i="0" kern="1200" baseline="300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by nicotinamide mononucleotide </a:t>
            </a:r>
            <a:r>
              <a:rPr lang="en-GB" sz="1200" b="0" i="0" kern="1200" dirty="0" err="1">
                <a:solidFill>
                  <a:schemeClr val="tx1"/>
                </a:solidFill>
                <a:effectLst/>
                <a:latin typeface="+mn-lt"/>
                <a:ea typeface="+mn-ea"/>
                <a:cs typeface="+mn-cs"/>
              </a:rPr>
              <a:t>adenyltransferase</a:t>
            </a:r>
            <a:r>
              <a:rPr lang="en-GB" sz="1200" b="0" i="0" kern="1200" dirty="0">
                <a:solidFill>
                  <a:schemeClr val="tx1"/>
                </a:solidFill>
                <a:effectLst/>
                <a:latin typeface="+mn-lt"/>
                <a:ea typeface="+mn-ea"/>
                <a:cs typeface="+mn-cs"/>
              </a:rPr>
              <a:t> (NMNAT). Alternatively, nicotinamide riboside (NR) can be phosphorylated by nicotinamide riboside kinase (NRK) 1 or 2 to form NMN. NAD</a:t>
            </a:r>
            <a:r>
              <a:rPr lang="en-GB" sz="1200" b="0" i="0" kern="1200" baseline="300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can also be synthesized from nicotinic acid (NA) in the Preiss-Handler pathway or from tryptophan in the </a:t>
            </a:r>
            <a:r>
              <a:rPr lang="en-GB" sz="1200" b="0" i="1" kern="1200" dirty="0">
                <a:solidFill>
                  <a:schemeClr val="tx1"/>
                </a:solidFill>
                <a:effectLst/>
                <a:latin typeface="+mn-lt"/>
                <a:ea typeface="+mn-ea"/>
                <a:cs typeface="+mn-cs"/>
              </a:rPr>
              <a:t>de novo</a:t>
            </a:r>
            <a:r>
              <a:rPr lang="en-GB" sz="1200" b="0" i="0" kern="1200" dirty="0">
                <a:solidFill>
                  <a:schemeClr val="tx1"/>
                </a:solidFill>
                <a:effectLst/>
                <a:latin typeface="+mn-lt"/>
                <a:ea typeface="+mn-ea"/>
                <a:cs typeface="+mn-cs"/>
              </a:rPr>
              <a:t> pathway. Both pathways generate nicotinic acid mononucleotide (</a:t>
            </a:r>
            <a:r>
              <a:rPr lang="en-GB" sz="1200" b="0" i="0" kern="1200" dirty="0" err="1">
                <a:solidFill>
                  <a:schemeClr val="tx1"/>
                </a:solidFill>
                <a:effectLst/>
                <a:latin typeface="+mn-lt"/>
                <a:ea typeface="+mn-ea"/>
                <a:cs typeface="+mn-cs"/>
              </a:rPr>
              <a:t>NaMN</a:t>
            </a:r>
            <a:r>
              <a:rPr lang="en-GB" sz="1200" b="0" i="0" kern="1200" dirty="0">
                <a:solidFill>
                  <a:schemeClr val="tx1"/>
                </a:solidFill>
                <a:effectLst/>
                <a:latin typeface="+mn-lt"/>
                <a:ea typeface="+mn-ea"/>
                <a:cs typeface="+mn-cs"/>
              </a:rPr>
              <a:t>). NMNAT then converts </a:t>
            </a:r>
            <a:r>
              <a:rPr lang="en-GB" sz="1200" b="0" i="0" kern="1200" dirty="0" err="1">
                <a:solidFill>
                  <a:schemeClr val="tx1"/>
                </a:solidFill>
                <a:effectLst/>
                <a:latin typeface="+mn-lt"/>
                <a:ea typeface="+mn-ea"/>
                <a:cs typeface="+mn-cs"/>
              </a:rPr>
              <a:t>NaMN</a:t>
            </a:r>
            <a:r>
              <a:rPr lang="en-GB" sz="1200" b="0" i="0" kern="1200" dirty="0">
                <a:solidFill>
                  <a:schemeClr val="tx1"/>
                </a:solidFill>
                <a:effectLst/>
                <a:latin typeface="+mn-lt"/>
                <a:ea typeface="+mn-ea"/>
                <a:cs typeface="+mn-cs"/>
              </a:rPr>
              <a:t> to nicotinic acid adenine dinucleotide (</a:t>
            </a:r>
            <a:r>
              <a:rPr lang="en-GB" sz="1200" b="0" i="0" kern="1200" dirty="0" err="1">
                <a:solidFill>
                  <a:schemeClr val="tx1"/>
                </a:solidFill>
                <a:effectLst/>
                <a:latin typeface="+mn-lt"/>
                <a:ea typeface="+mn-ea"/>
                <a:cs typeface="+mn-cs"/>
              </a:rPr>
              <a:t>NaAD</a:t>
            </a:r>
            <a:r>
              <a:rPr lang="en-GB" sz="1200" b="0" i="0" kern="1200" dirty="0">
                <a:solidFill>
                  <a:schemeClr val="tx1"/>
                </a:solidFill>
                <a:effectLst/>
                <a:latin typeface="+mn-lt"/>
                <a:ea typeface="+mn-ea"/>
                <a:cs typeface="+mn-cs"/>
              </a:rPr>
              <a:t>) which is further metabolized into NAD</a:t>
            </a:r>
            <a:r>
              <a:rPr lang="en-GB" sz="1200" b="0" i="0" kern="1200" baseline="300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by NAD synthase (NADS).</a:t>
            </a:r>
            <a:endParaRPr lang="el-GR"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48</a:t>
            </a:fld>
            <a:endParaRPr lang="en-US"/>
          </a:p>
        </p:txBody>
      </p:sp>
    </p:spTree>
    <p:extLst>
      <p:ext uri="{BB962C8B-B14F-4D97-AF65-F5344CB8AC3E}">
        <p14:creationId xmlns:p14="http://schemas.microsoft.com/office/powerpoint/2010/main" val="2239668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90000"/>
              </a:lnSpc>
              <a:spcBef>
                <a:spcPts val="1000"/>
              </a:spcBef>
            </a:pPr>
            <a:endParaRPr lang="en-US" i="1" dirty="0">
              <a:ea typeface="Calibri"/>
              <a:cs typeface="Calibri"/>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ea typeface="Calibri" panose="020F0502020204030204"/>
              <a:cs typeface="Calibri" panose="020F0502020204030204"/>
            </a:endParaRPr>
          </a:p>
          <a:p>
            <a:pPr>
              <a:lnSpc>
                <a:spcPct val="90000"/>
              </a:lnSpc>
              <a:spcBef>
                <a:spcPts val="1000"/>
              </a:spcBef>
            </a:pPr>
            <a:endParaRPr lang="en-US" dirty="0"/>
          </a:p>
          <a:p>
            <a:pPr marL="285750" indent="-285750">
              <a:lnSpc>
                <a:spcPct val="90000"/>
              </a:lnSpc>
              <a:spcBef>
                <a:spcPts val="1000"/>
              </a:spcBef>
              <a:buFont typeface="Arial"/>
              <a:buChar char="•"/>
            </a:pPr>
            <a:r>
              <a:rPr lang="en-US" dirty="0"/>
              <a:t>New therapeutic strategies -&gt; cardiac energy metabolism </a:t>
            </a:r>
            <a:r>
              <a:rPr lang="en-US" dirty="0" err="1"/>
              <a:t>optimizatio</a:t>
            </a:r>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50</a:t>
            </a:fld>
            <a:endParaRPr lang="en-US"/>
          </a:p>
        </p:txBody>
      </p:sp>
    </p:spTree>
    <p:extLst>
      <p:ext uri="{BB962C8B-B14F-4D97-AF65-F5344CB8AC3E}">
        <p14:creationId xmlns:p14="http://schemas.microsoft.com/office/powerpoint/2010/main" val="403343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11</a:t>
            </a:fld>
            <a:endParaRPr lang="en-US"/>
          </a:p>
        </p:txBody>
      </p:sp>
    </p:spTree>
    <p:extLst>
      <p:ext uri="{BB962C8B-B14F-4D97-AF65-F5344CB8AC3E}">
        <p14:creationId xmlns:p14="http://schemas.microsoft.com/office/powerpoint/2010/main" val="218005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gl"/>
              </a:rPr>
              <a:t>Several energy metabolic changes occur in HFrEF, which include a decrease in cardiac</a:t>
            </a:r>
          </a:p>
          <a:p>
            <a:pPr algn="l"/>
            <a:r>
              <a:rPr lang="en-US" sz="1800" b="0" i="0" u="none" strike="noStrike" baseline="0" dirty="0">
                <a:latin typeface="AdvTgl"/>
              </a:rPr>
              <a:t>fatty acid ß-oxidation, a decrease in glucose oxidation, an increase in glycolysis, an</a:t>
            </a:r>
          </a:p>
          <a:p>
            <a:pPr algn="l"/>
            <a:r>
              <a:rPr lang="en-US" sz="1800" b="0" i="0" u="none" strike="noStrike" baseline="0" dirty="0">
                <a:latin typeface="AdvTgl"/>
              </a:rPr>
              <a:t>increase in ketone body oxidation, and a decrease in branched-chain amino acid</a:t>
            </a:r>
          </a:p>
          <a:p>
            <a:pPr algn="l"/>
            <a:r>
              <a:rPr lang="en-US" sz="1800" b="0" i="0" u="none" strike="noStrike" baseline="0" dirty="0">
                <a:latin typeface="AdvTgl"/>
              </a:rPr>
              <a:t>oxidation. Overall, these perturbations in overall cardiac energy metabolism contribute to</a:t>
            </a:r>
          </a:p>
          <a:p>
            <a:pPr algn="l"/>
            <a:r>
              <a:rPr lang="en-US" sz="1800" b="0" i="0" u="none" strike="noStrike" baseline="0" dirty="0">
                <a:latin typeface="AdvTgl"/>
              </a:rPr>
              <a:t>decreased energy (ATP) production. </a:t>
            </a:r>
            <a:r>
              <a:rPr lang="en-US" sz="1800" b="0" i="0" u="none" strike="noStrike" baseline="0" dirty="0">
                <a:latin typeface="AdvTglo"/>
              </a:rPr>
              <a:t>HFrEF</a:t>
            </a:r>
            <a:r>
              <a:rPr lang="en-US" sz="1800" b="0" i="0" u="none" strike="noStrike" baseline="0" dirty="0">
                <a:latin typeface="AdvTgl"/>
              </a:rPr>
              <a:t>, Heart failure with reduced ejection fraction.</a:t>
            </a:r>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51</a:t>
            </a:fld>
            <a:endParaRPr lang="en-US"/>
          </a:p>
        </p:txBody>
      </p:sp>
    </p:spTree>
    <p:extLst>
      <p:ext uri="{BB962C8B-B14F-4D97-AF65-F5344CB8AC3E}">
        <p14:creationId xmlns:p14="http://schemas.microsoft.com/office/powerpoint/2010/main" val="1565818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52</a:t>
            </a:fld>
            <a:endParaRPr lang="en-US"/>
          </a:p>
        </p:txBody>
      </p:sp>
    </p:spTree>
    <p:extLst>
      <p:ext uri="{BB962C8B-B14F-4D97-AF65-F5344CB8AC3E}">
        <p14:creationId xmlns:p14="http://schemas.microsoft.com/office/powerpoint/2010/main" val="1725287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GLUT1 (glucose transporter 1)</a:t>
            </a:r>
          </a:p>
          <a:p>
            <a:r>
              <a:rPr lang="en-US"/>
              <a:t>GLUT4 (glucose transporter 4)</a:t>
            </a:r>
            <a:endParaRPr lang="en-US">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53</a:t>
            </a:fld>
            <a:endParaRPr lang="en-US"/>
          </a:p>
        </p:txBody>
      </p:sp>
    </p:spTree>
    <p:extLst>
      <p:ext uri="{BB962C8B-B14F-4D97-AF65-F5344CB8AC3E}">
        <p14:creationId xmlns:p14="http://schemas.microsoft.com/office/powerpoint/2010/main" val="2324083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54</a:t>
            </a:fld>
            <a:endParaRPr lang="en-US"/>
          </a:p>
        </p:txBody>
      </p:sp>
    </p:spTree>
    <p:extLst>
      <p:ext uri="{BB962C8B-B14F-4D97-AF65-F5344CB8AC3E}">
        <p14:creationId xmlns:p14="http://schemas.microsoft.com/office/powerpoint/2010/main" val="1608652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a:t>The reduction in pyruvate utilization is not likely to contribute to energy starvation in heart failure but rather in adverse LV remodeling by nonoxidative metabolism of glycolytic metabolites into pathways such as the polyol pathway, the hexosamine biosynthetic pathway (altered flux through HBP leads to accumulation of O-</a:t>
            </a:r>
            <a:r>
              <a:rPr lang="en-US" b="1" dirty="0" err="1"/>
              <a:t>GlcNAc</a:t>
            </a:r>
            <a:r>
              <a:rPr lang="en-US" b="1" dirty="0"/>
              <a:t> modifications),the pentose phosphate pathway, and one carbon cycle pathways.</a:t>
            </a:r>
            <a:endParaRPr lang="el-GR" b="1" dirty="0">
              <a:ea typeface="Calibri"/>
              <a:cs typeface="Calibri"/>
            </a:endParaRPr>
          </a:p>
          <a:p>
            <a:r>
              <a:rPr lang="en-US" i="1" dirty="0">
                <a:ea typeface="Calibri"/>
                <a:cs typeface="Calibri"/>
              </a:rPr>
              <a:t>-</a:t>
            </a:r>
            <a:r>
              <a:rPr lang="en-US" i="1" dirty="0"/>
              <a:t>One potential mechanism for LVH (in animals) is oxidative stress arising in the cytosol and not the mitochondria, supporting the concept that increased availability of glycolytic intermediates could be maladaptive</a:t>
            </a:r>
          </a:p>
          <a:p>
            <a:r>
              <a:rPr lang="el-GR" sz="1200" dirty="0">
                <a:latin typeface="Calibri"/>
                <a:ea typeface="+mn-lt"/>
                <a:cs typeface="+mn-lt"/>
              </a:rPr>
              <a:t> O-GlcNAc </a:t>
            </a:r>
            <a:r>
              <a:rPr lang="en-US" sz="1200" i="1" dirty="0">
                <a:latin typeface="Calibri"/>
                <a:ea typeface="+mn-lt"/>
                <a:cs typeface="+mn-lt"/>
              </a:rPr>
              <a:t>---post </a:t>
            </a:r>
            <a:r>
              <a:rPr lang="en-US" sz="1200" i="1" dirty="0" err="1">
                <a:latin typeface="Calibri"/>
                <a:ea typeface="+mn-lt"/>
                <a:cs typeface="+mn-lt"/>
              </a:rPr>
              <a:t>translationation</a:t>
            </a:r>
            <a:r>
              <a:rPr lang="en-US" sz="1200" i="1" dirty="0">
                <a:latin typeface="Calibri"/>
                <a:ea typeface="+mn-lt"/>
                <a:cs typeface="+mn-lt"/>
              </a:rPr>
              <a:t> modification (</a:t>
            </a:r>
            <a:r>
              <a:rPr lang="en-US" sz="1200" i="1" dirty="0" err="1">
                <a:latin typeface="Calibri"/>
                <a:ea typeface="+mn-lt"/>
                <a:cs typeface="+mn-lt"/>
              </a:rPr>
              <a:t>glycosiliosis</a:t>
            </a:r>
            <a:r>
              <a:rPr lang="en-US" sz="1200" i="1" dirty="0">
                <a:latin typeface="Calibri"/>
                <a:ea typeface="+mn-lt"/>
                <a:cs typeface="+mn-lt"/>
              </a:rPr>
              <a:t>) </a:t>
            </a:r>
            <a:r>
              <a:rPr lang="en-GB" b="1" i="1" dirty="0">
                <a:solidFill>
                  <a:srgbClr val="202122"/>
                </a:solidFill>
                <a:effectLst/>
                <a:latin typeface="Arial" panose="020B0604020202020204" pitchFamily="34" charset="0"/>
              </a:rPr>
              <a:t>N</a:t>
            </a:r>
            <a:r>
              <a:rPr lang="en-GB" b="1" i="0" dirty="0">
                <a:solidFill>
                  <a:srgbClr val="202122"/>
                </a:solidFill>
                <a:effectLst/>
                <a:latin typeface="Arial" panose="020B0604020202020204" pitchFamily="34" charset="0"/>
              </a:rPr>
              <a:t>-Acetylglucosamine</a:t>
            </a:r>
            <a:r>
              <a:rPr lang="en-GB" b="0" i="0" dirty="0">
                <a:solidFill>
                  <a:srgbClr val="202122"/>
                </a:solidFill>
                <a:effectLst/>
                <a:latin typeface="Arial" panose="020B0604020202020204" pitchFamily="34" charset="0"/>
              </a:rPr>
              <a:t> (</a:t>
            </a:r>
            <a:endParaRPr lang="en-US" i="1" dirty="0">
              <a:ea typeface="Calibri"/>
              <a:cs typeface="Calibri"/>
            </a:endParaRPr>
          </a:p>
          <a:p>
            <a:endParaRPr lang="en-US"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55</a:t>
            </a:fld>
            <a:endParaRPr lang="en-US"/>
          </a:p>
        </p:txBody>
      </p:sp>
    </p:spTree>
    <p:extLst>
      <p:ext uri="{BB962C8B-B14F-4D97-AF65-F5344CB8AC3E}">
        <p14:creationId xmlns:p14="http://schemas.microsoft.com/office/powerpoint/2010/main" val="1196111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56</a:t>
            </a:fld>
            <a:endParaRPr lang="en-US"/>
          </a:p>
        </p:txBody>
      </p:sp>
    </p:spTree>
    <p:extLst>
      <p:ext uri="{BB962C8B-B14F-4D97-AF65-F5344CB8AC3E}">
        <p14:creationId xmlns:p14="http://schemas.microsoft.com/office/powerpoint/2010/main" val="39762362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57</a:t>
            </a:fld>
            <a:endParaRPr lang="en-US"/>
          </a:p>
        </p:txBody>
      </p:sp>
    </p:spTree>
    <p:extLst>
      <p:ext uri="{BB962C8B-B14F-4D97-AF65-F5344CB8AC3E}">
        <p14:creationId xmlns:p14="http://schemas.microsoft.com/office/powerpoint/2010/main" val="400854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err="1"/>
              <a:t>Increases</a:t>
            </a:r>
            <a:r>
              <a:rPr lang="el-GR" b="1"/>
              <a:t> in </a:t>
            </a:r>
            <a:r>
              <a:rPr lang="el-GR" b="1" err="1"/>
              <a:t>plasma</a:t>
            </a:r>
            <a:r>
              <a:rPr lang="el-GR" b="1"/>
              <a:t> BCAA </a:t>
            </a:r>
            <a:r>
              <a:rPr lang="el-GR" b="1" err="1"/>
              <a:t>levels</a:t>
            </a:r>
            <a:r>
              <a:rPr lang="el-GR" b="1"/>
              <a:t>, </a:t>
            </a:r>
            <a:r>
              <a:rPr lang="el-GR" b="1" err="1"/>
              <a:t>which</a:t>
            </a:r>
            <a:r>
              <a:rPr lang="el-GR" b="1"/>
              <a:t> </a:t>
            </a:r>
            <a:r>
              <a:rPr lang="el-GR" b="1" err="1"/>
              <a:t>occur</a:t>
            </a:r>
            <a:r>
              <a:rPr lang="el-GR" b="1"/>
              <a:t> in </a:t>
            </a:r>
            <a:r>
              <a:rPr lang="el-GR" b="1" err="1"/>
              <a:t>heart</a:t>
            </a:r>
            <a:r>
              <a:rPr lang="el-GR" b="1"/>
              <a:t> </a:t>
            </a:r>
            <a:r>
              <a:rPr lang="el-GR" b="1" err="1"/>
              <a:t>failure</a:t>
            </a:r>
            <a:r>
              <a:rPr lang="el-GR" b="1"/>
              <a:t>, </a:t>
            </a:r>
            <a:r>
              <a:rPr lang="el-GR" b="1" err="1"/>
              <a:t>may</a:t>
            </a:r>
            <a:r>
              <a:rPr lang="el-GR" b="1"/>
              <a:t> </a:t>
            </a:r>
            <a:r>
              <a:rPr lang="el-GR" b="1" err="1"/>
              <a:t>be</a:t>
            </a:r>
            <a:r>
              <a:rPr lang="el-GR" b="1"/>
              <a:t> </a:t>
            </a:r>
            <a:r>
              <a:rPr lang="el-GR" b="1" err="1"/>
              <a:t>due</a:t>
            </a:r>
            <a:r>
              <a:rPr lang="el-GR" b="1"/>
              <a:t> in </a:t>
            </a:r>
            <a:r>
              <a:rPr lang="el-GR" b="1" err="1"/>
              <a:t>part</a:t>
            </a:r>
            <a:r>
              <a:rPr lang="el-GR" b="1"/>
              <a:t> </a:t>
            </a:r>
            <a:r>
              <a:rPr lang="el-GR" b="1" err="1"/>
              <a:t>to</a:t>
            </a:r>
            <a:r>
              <a:rPr lang="el-GR" b="1"/>
              <a:t> </a:t>
            </a:r>
            <a:r>
              <a:rPr lang="el-GR" b="1" err="1"/>
              <a:t>impaired</a:t>
            </a:r>
            <a:r>
              <a:rPr lang="el-GR" b="1"/>
              <a:t> BCAA </a:t>
            </a:r>
            <a:r>
              <a:rPr lang="el-GR" b="1" err="1"/>
              <a:t>oxidation</a:t>
            </a:r>
            <a:r>
              <a:rPr lang="el-GR" b="1"/>
              <a:t>. The </a:t>
            </a:r>
            <a:r>
              <a:rPr lang="el-GR" b="1" err="1"/>
              <a:t>accumulation</a:t>
            </a:r>
            <a:r>
              <a:rPr lang="el-GR" b="1"/>
              <a:t> of </a:t>
            </a:r>
            <a:r>
              <a:rPr lang="el-GR" b="1" err="1"/>
              <a:t>BCAAs</a:t>
            </a:r>
            <a:r>
              <a:rPr lang="el-GR" b="1"/>
              <a:t> in </a:t>
            </a:r>
            <a:r>
              <a:rPr lang="el-GR" b="1" err="1"/>
              <a:t>heart</a:t>
            </a:r>
            <a:r>
              <a:rPr lang="el-GR" b="1"/>
              <a:t> </a:t>
            </a:r>
            <a:r>
              <a:rPr lang="el-GR" b="1" err="1"/>
              <a:t>failure</a:t>
            </a:r>
            <a:r>
              <a:rPr lang="el-GR" b="1"/>
              <a:t> </a:t>
            </a:r>
            <a:r>
              <a:rPr lang="el-GR" b="1" err="1"/>
              <a:t>may</a:t>
            </a:r>
            <a:r>
              <a:rPr lang="el-GR" b="1"/>
              <a:t> </a:t>
            </a:r>
            <a:r>
              <a:rPr lang="el-GR" b="1" err="1"/>
              <a:t>activate</a:t>
            </a:r>
            <a:r>
              <a:rPr lang="el-GR" b="1"/>
              <a:t> </a:t>
            </a:r>
            <a:r>
              <a:rPr lang="el-GR" b="1" err="1"/>
              <a:t>cardiac</a:t>
            </a:r>
            <a:r>
              <a:rPr lang="el-GR" b="1"/>
              <a:t> </a:t>
            </a:r>
            <a:r>
              <a:rPr lang="el-GR" b="1" err="1"/>
              <a:t>mTOR</a:t>
            </a:r>
            <a:r>
              <a:rPr lang="el-GR" b="1"/>
              <a:t> </a:t>
            </a:r>
            <a:r>
              <a:rPr lang="el-GR" b="1" err="1"/>
              <a:t>signaling</a:t>
            </a:r>
            <a:r>
              <a:rPr lang="el-GR" b="1"/>
              <a:t>, </a:t>
            </a:r>
            <a:r>
              <a:rPr lang="el-GR" b="1" err="1"/>
              <a:t>thereby</a:t>
            </a:r>
            <a:r>
              <a:rPr lang="el-GR" b="1"/>
              <a:t> </a:t>
            </a:r>
            <a:r>
              <a:rPr lang="el-GR" b="1" err="1"/>
              <a:t>promoting</a:t>
            </a:r>
            <a:r>
              <a:rPr lang="el-GR" b="1"/>
              <a:t> </a:t>
            </a:r>
            <a:r>
              <a:rPr lang="el-GR" b="1" err="1"/>
              <a:t>cardiac</a:t>
            </a:r>
            <a:r>
              <a:rPr lang="el-GR" b="1"/>
              <a:t> </a:t>
            </a:r>
            <a:r>
              <a:rPr lang="el-GR" b="1" err="1"/>
              <a:t>hypertrophy</a:t>
            </a:r>
            <a:r>
              <a:rPr lang="el-GR" b="1"/>
              <a:t>. </a:t>
            </a:r>
            <a:r>
              <a:rPr lang="el-GR" b="1" err="1"/>
              <a:t>There</a:t>
            </a:r>
            <a:r>
              <a:rPr lang="el-GR" b="1"/>
              <a:t> </a:t>
            </a:r>
            <a:r>
              <a:rPr lang="el-GR" b="1" err="1"/>
              <a:t>are</a:t>
            </a:r>
            <a:r>
              <a:rPr lang="el-GR" b="1"/>
              <a:t> </a:t>
            </a:r>
            <a:r>
              <a:rPr lang="el-GR" b="1" err="1"/>
              <a:t>also</a:t>
            </a:r>
            <a:r>
              <a:rPr lang="el-GR" b="1"/>
              <a:t> </a:t>
            </a:r>
            <a:r>
              <a:rPr lang="el-GR" b="1" err="1"/>
              <a:t>increases</a:t>
            </a:r>
            <a:r>
              <a:rPr lang="el-GR" b="1"/>
              <a:t> in </a:t>
            </a:r>
            <a:r>
              <a:rPr lang="el-GR" b="1" err="1"/>
              <a:t>BCKAs</a:t>
            </a:r>
            <a:r>
              <a:rPr lang="el-GR" b="1"/>
              <a:t>, </a:t>
            </a:r>
            <a:r>
              <a:rPr lang="el-GR" b="1" err="1"/>
              <a:t>which</a:t>
            </a:r>
            <a:r>
              <a:rPr lang="el-GR" b="1"/>
              <a:t> </a:t>
            </a:r>
            <a:r>
              <a:rPr lang="el-GR" b="1" err="1"/>
              <a:t>also</a:t>
            </a:r>
            <a:r>
              <a:rPr lang="el-GR" b="1"/>
              <a:t> </a:t>
            </a:r>
            <a:r>
              <a:rPr lang="el-GR" b="1" err="1"/>
              <a:t>lead</a:t>
            </a:r>
            <a:r>
              <a:rPr lang="el-GR" b="1"/>
              <a:t> </a:t>
            </a:r>
            <a:r>
              <a:rPr lang="el-GR" b="1" err="1"/>
              <a:t>to</a:t>
            </a:r>
            <a:r>
              <a:rPr lang="el-GR" b="1"/>
              <a:t> </a:t>
            </a:r>
            <a:r>
              <a:rPr lang="el-GR" b="1" err="1"/>
              <a:t>contractile</a:t>
            </a:r>
            <a:r>
              <a:rPr lang="el-GR" b="1"/>
              <a:t> </a:t>
            </a:r>
            <a:r>
              <a:rPr lang="el-GR" b="1" err="1"/>
              <a:t>dysfunction</a:t>
            </a:r>
            <a:r>
              <a:rPr lang="el-GR" b="1"/>
              <a:t>.</a:t>
            </a:r>
            <a:endParaRPr lang="el-GR"/>
          </a:p>
          <a:p>
            <a:r>
              <a:rPr lang="en-US" i="1"/>
              <a:t>*The first step of BCAA metabolism in the heart involves BCAA conversion to branched-chain α-keto- acids (BCKAs) by the mitochondrial branched-chain amino-transaminase (</a:t>
            </a:r>
            <a:r>
              <a:rPr lang="en-US" i="1" err="1"/>
              <a:t>BCATm</a:t>
            </a:r>
            <a:r>
              <a:rPr lang="en-US" i="1"/>
              <a:t>). These BCKAs are then decarboxylated by a mitochondrial branched-chain α-keto acid dehydrogenase (BCKDH). BCKDH activity is regulated by phosphorylation with BCKDH by a BCKDH kinase (BDK), which inhibits activity, and dephosphorylation by PPC2m, which activates BCKDH. The products of BCKDH either eventually provide acetyl CoA for the TCA cycle or succinyl-CoA for </a:t>
            </a:r>
            <a:r>
              <a:rPr lang="en-US" i="1" err="1"/>
              <a:t>anaplerosis</a:t>
            </a:r>
            <a:r>
              <a:rPr lang="en-US" i="1"/>
              <a:t>.</a:t>
            </a:r>
            <a:endParaRPr lang="el-GR" i="1">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58</a:t>
            </a:fld>
            <a:endParaRPr lang="en-US"/>
          </a:p>
        </p:txBody>
      </p:sp>
    </p:spTree>
    <p:extLst>
      <p:ext uri="{BB962C8B-B14F-4D97-AF65-F5344CB8AC3E}">
        <p14:creationId xmlns:p14="http://schemas.microsoft.com/office/powerpoint/2010/main" val="3855108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59</a:t>
            </a:fld>
            <a:endParaRPr lang="en-US"/>
          </a:p>
        </p:txBody>
      </p:sp>
    </p:spTree>
    <p:extLst>
      <p:ext uri="{BB962C8B-B14F-4D97-AF65-F5344CB8AC3E}">
        <p14:creationId xmlns:p14="http://schemas.microsoft.com/office/powerpoint/2010/main" val="303637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BCB79-D124-4F1F-E215-9CEEFEC02420}"/>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CF590C9-054F-15D3-4367-6E0DFC2FC375}"/>
              </a:ext>
            </a:extLst>
          </p:cNvPr>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a:extLst>
              <a:ext uri="{FF2B5EF4-FFF2-40B4-BE49-F238E27FC236}">
                <a16:creationId xmlns:a16="http://schemas.microsoft.com/office/drawing/2014/main" id="{3DA31577-67BD-C25B-0727-9BEEB0B34D1F}"/>
              </a:ext>
            </a:extLst>
          </p:cNvPr>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Alterations of myocardial energy metabolism in heart failure. Summary chart showing the alterations of five major energy metabolic pathways, including glycolysis, glucose oxidation, fatty acid oxidation, ketone oxidation, branched-chain amino acid (BCAA) oxidation in three different types of HFrEF, HFpEF, heart failure associated with obesity, and T2D. Arrow pointing upward indicates the corresponding pathway is stimulated, and arrow pointing downward indicates the corresponding pathway is suppressed.
</a:t>
            </a:r>
          </a:p>
          <a:p>
            <a:pPr marL="0" lvl="0" indent="0"/>
            <a:r>
              <a:rPr lang="en-US" altLang="en-US">
                <a:latin typeface="Arial" pitchFamily="34" charset="0"/>
                <a:ea typeface="Arial" pitchFamily="34" charset="0"/>
              </a:rPr>
              <a:t>Unless provided in the caption above, the following copyright applies to the content of this slide: © The Author(s) 2024. Published by Oxford University Press on behalf of the European Society of Cardiology.This is an Open Access article distributed under the terms of the Creative Commons Attribution License (https://creativecommons.org/licenses/by/4.0/), which permits unrestricted reuse, distribution, and reproduction in any medium, provided the original work is properly cited.</a:t>
            </a:r>
          </a:p>
        </p:txBody>
      </p:sp>
      <p:sp>
        <p:nvSpPr>
          <p:cNvPr id="6148" name="Slide Number Placeholder 3">
            <a:extLst>
              <a:ext uri="{FF2B5EF4-FFF2-40B4-BE49-F238E27FC236}">
                <a16:creationId xmlns:a16="http://schemas.microsoft.com/office/drawing/2014/main" id="{4370744A-4387-5A0A-F848-F5173520EA35}"/>
              </a:ext>
            </a:extLst>
          </p:cNvPr>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E365EEF-37F1-40F1-9633-2071F4A705A8}" type="slidenum">
              <a:rPr lang="en-US" altLang="en-US" sz="1200"/>
              <a:t>60</a:t>
            </a:fld>
            <a:endParaRPr lang="en-US" altLang="en-US" sz="1200"/>
          </a:p>
        </p:txBody>
      </p:sp>
    </p:spTree>
    <p:extLst>
      <p:ext uri="{BB962C8B-B14F-4D97-AF65-F5344CB8AC3E}">
        <p14:creationId xmlns:p14="http://schemas.microsoft.com/office/powerpoint/2010/main" val="3233538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12</a:t>
            </a:fld>
            <a:endParaRPr lang="en-US"/>
          </a:p>
        </p:txBody>
      </p:sp>
    </p:spTree>
    <p:extLst>
      <p:ext uri="{BB962C8B-B14F-4D97-AF65-F5344CB8AC3E}">
        <p14:creationId xmlns:p14="http://schemas.microsoft.com/office/powerpoint/2010/main" val="2990985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62</a:t>
            </a:fld>
            <a:endParaRPr lang="en-US"/>
          </a:p>
        </p:txBody>
      </p:sp>
    </p:spTree>
    <p:extLst>
      <p:ext uri="{BB962C8B-B14F-4D97-AF65-F5344CB8AC3E}">
        <p14:creationId xmlns:p14="http://schemas.microsoft.com/office/powerpoint/2010/main" val="639899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457200" indent="-457200">
              <a:buAutoNum type="arabicParenR"/>
            </a:pPr>
            <a:endParaRPr lang="el-GR" dirty="0">
              <a:ea typeface="Calibri"/>
              <a:cs typeface="Calibri"/>
            </a:endParaRPr>
          </a:p>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63</a:t>
            </a:fld>
            <a:endParaRPr lang="en-US"/>
          </a:p>
        </p:txBody>
      </p:sp>
    </p:spTree>
    <p:extLst>
      <p:ext uri="{BB962C8B-B14F-4D97-AF65-F5344CB8AC3E}">
        <p14:creationId xmlns:p14="http://schemas.microsoft.com/office/powerpoint/2010/main" val="2991402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gl"/>
              </a:rPr>
              <a:t>Several energy metabolic changes occur in HFpEF, which include an increase in cardiac</a:t>
            </a:r>
          </a:p>
          <a:p>
            <a:pPr algn="l"/>
            <a:r>
              <a:rPr lang="en-US" sz="1800" b="0" i="0" u="none" strike="noStrike" baseline="0" dirty="0">
                <a:latin typeface="AdvTgl"/>
              </a:rPr>
              <a:t>fatty acid ß-oxidation, a decrease in glucose oxidation, a decrease in ketone body</a:t>
            </a:r>
          </a:p>
          <a:p>
            <a:pPr algn="l"/>
            <a:r>
              <a:rPr lang="en-US" sz="1800" b="0" i="0" u="none" strike="noStrike" baseline="0" dirty="0">
                <a:latin typeface="AdvTgl"/>
              </a:rPr>
              <a:t>oxidation, and a decrease in branched-chain amino acid oxidation. Overall, these</a:t>
            </a:r>
          </a:p>
          <a:p>
            <a:pPr algn="l"/>
            <a:r>
              <a:rPr lang="en-US" sz="1800" b="0" i="0" u="none" strike="noStrike" baseline="0" dirty="0">
                <a:latin typeface="AdvTgl"/>
              </a:rPr>
              <a:t>perturbations in overall cardiac energy metabolism contribute to decreased energy (ATP)</a:t>
            </a:r>
          </a:p>
          <a:p>
            <a:pPr algn="l"/>
            <a:r>
              <a:rPr lang="en-US" sz="1800" b="0" i="0" u="none" strike="noStrike" baseline="0" dirty="0">
                <a:latin typeface="AdvTgl"/>
              </a:rPr>
              <a:t>production. </a:t>
            </a:r>
            <a:r>
              <a:rPr lang="en-US" sz="1800" b="0" i="0" u="none" strike="noStrike" baseline="0" dirty="0">
                <a:latin typeface="AdvTglo"/>
              </a:rPr>
              <a:t>HFpEF</a:t>
            </a:r>
            <a:r>
              <a:rPr lang="en-US" sz="1800" b="0" i="0" u="none" strike="noStrike" baseline="0" dirty="0">
                <a:latin typeface="AdvTgl"/>
              </a:rPr>
              <a:t>, Heart failure with preserved ejection fraction.</a:t>
            </a:r>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64</a:t>
            </a:fld>
            <a:endParaRPr lang="en-US"/>
          </a:p>
        </p:txBody>
      </p:sp>
    </p:spTree>
    <p:extLst>
      <p:ext uri="{BB962C8B-B14F-4D97-AF65-F5344CB8AC3E}">
        <p14:creationId xmlns:p14="http://schemas.microsoft.com/office/powerpoint/2010/main" val="32317654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65</a:t>
            </a:fld>
            <a:endParaRPr lang="en-US"/>
          </a:p>
        </p:txBody>
      </p:sp>
    </p:spTree>
    <p:extLst>
      <p:ext uri="{BB962C8B-B14F-4D97-AF65-F5344CB8AC3E}">
        <p14:creationId xmlns:p14="http://schemas.microsoft.com/office/powerpoint/2010/main" val="1709070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66</a:t>
            </a:fld>
            <a:endParaRPr lang="en-US"/>
          </a:p>
        </p:txBody>
      </p:sp>
    </p:spTree>
    <p:extLst>
      <p:ext uri="{BB962C8B-B14F-4D97-AF65-F5344CB8AC3E}">
        <p14:creationId xmlns:p14="http://schemas.microsoft.com/office/powerpoint/2010/main" val="14144239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67</a:t>
            </a:fld>
            <a:endParaRPr lang="en-US"/>
          </a:p>
        </p:txBody>
      </p:sp>
    </p:spTree>
    <p:extLst>
      <p:ext uri="{BB962C8B-B14F-4D97-AF65-F5344CB8AC3E}">
        <p14:creationId xmlns:p14="http://schemas.microsoft.com/office/powerpoint/2010/main" val="2792518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68</a:t>
            </a:fld>
            <a:endParaRPr lang="en-US"/>
          </a:p>
        </p:txBody>
      </p:sp>
    </p:spTree>
    <p:extLst>
      <p:ext uri="{BB962C8B-B14F-4D97-AF65-F5344CB8AC3E}">
        <p14:creationId xmlns:p14="http://schemas.microsoft.com/office/powerpoint/2010/main" val="1044359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69</a:t>
            </a:fld>
            <a:endParaRPr lang="en-US"/>
          </a:p>
        </p:txBody>
      </p:sp>
    </p:spTree>
    <p:extLst>
      <p:ext uri="{BB962C8B-B14F-4D97-AF65-F5344CB8AC3E}">
        <p14:creationId xmlns:p14="http://schemas.microsoft.com/office/powerpoint/2010/main" val="35824765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70</a:t>
            </a:fld>
            <a:endParaRPr lang="en-US"/>
          </a:p>
        </p:txBody>
      </p:sp>
    </p:spTree>
    <p:extLst>
      <p:ext uri="{BB962C8B-B14F-4D97-AF65-F5344CB8AC3E}">
        <p14:creationId xmlns:p14="http://schemas.microsoft.com/office/powerpoint/2010/main" val="4089163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71</a:t>
            </a:fld>
            <a:endParaRPr lang="en-US"/>
          </a:p>
        </p:txBody>
      </p:sp>
    </p:spTree>
    <p:extLst>
      <p:ext uri="{BB962C8B-B14F-4D97-AF65-F5344CB8AC3E}">
        <p14:creationId xmlns:p14="http://schemas.microsoft.com/office/powerpoint/2010/main" val="158641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13</a:t>
            </a:fld>
            <a:endParaRPr lang="en-US"/>
          </a:p>
        </p:txBody>
      </p:sp>
    </p:spTree>
    <p:extLst>
      <p:ext uri="{BB962C8B-B14F-4D97-AF65-F5344CB8AC3E}">
        <p14:creationId xmlns:p14="http://schemas.microsoft.com/office/powerpoint/2010/main" val="40465450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9AEF1-B552-4759-9966-DAD8B2510C7C}"/>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B8FADCC-224A-5D56-FC4C-B1074F055468}"/>
              </a:ext>
            </a:extLst>
          </p:cNvPr>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a:extLst>
              <a:ext uri="{FF2B5EF4-FFF2-40B4-BE49-F238E27FC236}">
                <a16:creationId xmlns:a16="http://schemas.microsoft.com/office/drawing/2014/main" id="{958F4B03-D9CE-8A80-33AD-F94B3E251AA5}"/>
              </a:ext>
            </a:extLst>
          </p:cNvPr>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Alterations of myocardial energy metabolism in heart failure. Summary chart showing the alterations of five major energy metabolic pathways, including glycolysis, glucose oxidation, fatty acid oxidation, ketone oxidation, branched-chain amino acid (BCAA) oxidation in three different types of HFrEF, HFpEF, heart failure associated with obesity, and T2D. Arrow pointing upward indicates the corresponding pathway is stimulated, and arrow pointing downward indicates the corresponding pathway is suppressed.
</a:t>
            </a:r>
          </a:p>
          <a:p>
            <a:pPr marL="0" lvl="0" indent="0"/>
            <a:r>
              <a:rPr lang="en-US" altLang="en-US">
                <a:latin typeface="Arial" pitchFamily="34" charset="0"/>
                <a:ea typeface="Arial" pitchFamily="34" charset="0"/>
              </a:rPr>
              <a:t>Unless provided in the caption above, the following copyright applies to the content of this slide: © The Author(s) 2024. Published by Oxford University Press on behalf of the European Society of Cardiology.This is an Open Access article distributed under the terms of the Creative Commons Attribution License (https://creativecommons.org/licenses/by/4.0/), which permits unrestricted reuse, distribution, and reproduction in any medium, provided the original work is properly cited.</a:t>
            </a:r>
          </a:p>
        </p:txBody>
      </p:sp>
      <p:sp>
        <p:nvSpPr>
          <p:cNvPr id="6148" name="Slide Number Placeholder 3">
            <a:extLst>
              <a:ext uri="{FF2B5EF4-FFF2-40B4-BE49-F238E27FC236}">
                <a16:creationId xmlns:a16="http://schemas.microsoft.com/office/drawing/2014/main" id="{B08966E7-DBC7-2D67-6532-39197934D0FB}"/>
              </a:ext>
            </a:extLst>
          </p:cNvPr>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E365EEF-37F1-40F1-9633-2071F4A705A8}" type="slidenum">
              <a:rPr lang="en-US" altLang="en-US" sz="1200"/>
              <a:t>72</a:t>
            </a:fld>
            <a:endParaRPr lang="en-US" altLang="en-US" sz="1200"/>
          </a:p>
        </p:txBody>
      </p:sp>
    </p:spTree>
    <p:extLst>
      <p:ext uri="{BB962C8B-B14F-4D97-AF65-F5344CB8AC3E}">
        <p14:creationId xmlns:p14="http://schemas.microsoft.com/office/powerpoint/2010/main" val="25908784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73</a:t>
            </a:fld>
            <a:endParaRPr lang="en-US"/>
          </a:p>
        </p:txBody>
      </p:sp>
    </p:spTree>
    <p:extLst>
      <p:ext uri="{BB962C8B-B14F-4D97-AF65-F5344CB8AC3E}">
        <p14:creationId xmlns:p14="http://schemas.microsoft.com/office/powerpoint/2010/main" val="38500026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i="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74</a:t>
            </a:fld>
            <a:endParaRPr lang="en-US"/>
          </a:p>
        </p:txBody>
      </p:sp>
    </p:spTree>
    <p:extLst>
      <p:ext uri="{BB962C8B-B14F-4D97-AF65-F5344CB8AC3E}">
        <p14:creationId xmlns:p14="http://schemas.microsoft.com/office/powerpoint/2010/main" val="22810681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90000"/>
              </a:lnSpc>
              <a:spcBef>
                <a:spcPts val="1000"/>
              </a:spcBef>
            </a:pPr>
            <a:endParaRPr lang="el-GR" i="1" dirty="0">
              <a:ea typeface="Calibri"/>
              <a:cs typeface="Calibri"/>
            </a:endParaRPr>
          </a:p>
          <a:p>
            <a:endParaRPr lang="el-GR" dirty="0">
              <a:ea typeface="Calibri"/>
              <a:cs typeface="Calibri"/>
            </a:endParaRPr>
          </a:p>
          <a:p>
            <a:endParaRPr lang="el-GR" dirty="0">
              <a:ea typeface="Calibri"/>
              <a:cs typeface="Calibri"/>
            </a:endParaRPr>
          </a:p>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75</a:t>
            </a:fld>
            <a:endParaRPr lang="en-US"/>
          </a:p>
        </p:txBody>
      </p:sp>
    </p:spTree>
    <p:extLst>
      <p:ext uri="{BB962C8B-B14F-4D97-AF65-F5344CB8AC3E}">
        <p14:creationId xmlns:p14="http://schemas.microsoft.com/office/powerpoint/2010/main" val="6787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insulin </a:t>
            </a:r>
            <a:r>
              <a:rPr lang="en-GB" dirty="0" err="1"/>
              <a:t>resistanceAdipocytes</a:t>
            </a:r>
            <a:r>
              <a:rPr lang="en-GB" dirty="0"/>
              <a:t> become less responsive to insulin’s antilipolytic effect.→ HSL activity remains high, so triacylglycerols (TAGs) in adipose tissue undergo excessive hydrolysis.→ Increased release of FFAs and glycerol into the </a:t>
            </a:r>
            <a:r>
              <a:rPr lang="en-GB" dirty="0" err="1"/>
              <a:t>circulation.ConsequencesElevated</a:t>
            </a:r>
            <a:r>
              <a:rPr lang="en-GB" dirty="0"/>
              <a:t> plasma FFA levels → hepatic uptake → promote gluconeogenesis and hepatic TAG </a:t>
            </a:r>
            <a:r>
              <a:rPr lang="en-GB" dirty="0" err="1"/>
              <a:t>synthesis.Increased</a:t>
            </a:r>
            <a:r>
              <a:rPr lang="en-GB" dirty="0"/>
              <a:t> VLDL secretion → </a:t>
            </a:r>
            <a:r>
              <a:rPr lang="en-GB" dirty="0" err="1"/>
              <a:t>dyslipidemia</a:t>
            </a:r>
            <a:r>
              <a:rPr lang="en-GB" dirty="0"/>
              <a:t> (↑TG, ↓HDL, small dense LDL).FFAs impair insulin </a:t>
            </a:r>
            <a:r>
              <a:rPr lang="en-GB" dirty="0" err="1"/>
              <a:t>signaling</a:t>
            </a:r>
            <a:r>
              <a:rPr lang="en-GB" dirty="0"/>
              <a:t> in muscle and liver → further worsening of insulin </a:t>
            </a:r>
            <a:r>
              <a:rPr lang="en-GB" dirty="0" err="1"/>
              <a:t>resistance.Chronic</a:t>
            </a:r>
            <a:r>
              <a:rPr lang="en-GB" dirty="0"/>
              <a:t> FFA excess contributes to ectopic fat deposition (liver, heart, skeletal muscle) and </a:t>
            </a:r>
            <a:r>
              <a:rPr lang="en-GB" dirty="0" err="1"/>
              <a:t>lipotoxicity</a:t>
            </a:r>
            <a:r>
              <a:rPr lang="en-GB" dirty="0"/>
              <a:t>.🔑 Key teaching </a:t>
            </a:r>
            <a:r>
              <a:rPr lang="en-GB" dirty="0" err="1"/>
              <a:t>phrase:“In</a:t>
            </a:r>
            <a:r>
              <a:rPr lang="en-GB" dirty="0"/>
              <a:t> insulin resistance, failure of insulin to suppress adipose tissue lipolysis leads to increased hydrolysis of triglycerides, elevated free fatty acid flux, and metabolic consequences in liver and muscle.</a:t>
            </a:r>
          </a:p>
        </p:txBody>
      </p:sp>
      <p:sp>
        <p:nvSpPr>
          <p:cNvPr id="4" name="Slide Number Placeholder 3"/>
          <p:cNvSpPr>
            <a:spLocks noGrp="1"/>
          </p:cNvSpPr>
          <p:nvPr>
            <p:ph type="sldNum" sz="quarter" idx="5"/>
          </p:nvPr>
        </p:nvSpPr>
        <p:spPr/>
        <p:txBody>
          <a:bodyPr/>
          <a:lstStyle/>
          <a:p>
            <a:fld id="{23C058E0-0852-DB43-83D6-BD76659FF1D8}" type="slidenum">
              <a:rPr lang="en-US" smtClean="0"/>
              <a:t>76</a:t>
            </a:fld>
            <a:endParaRPr lang="en-US"/>
          </a:p>
        </p:txBody>
      </p:sp>
    </p:spTree>
    <p:extLst>
      <p:ext uri="{BB962C8B-B14F-4D97-AF65-F5344CB8AC3E}">
        <p14:creationId xmlns:p14="http://schemas.microsoft.com/office/powerpoint/2010/main" val="38496760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A6D46-EAD1-BB58-D6F2-C9FC2785E1D9}"/>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6E7FF127-F5A6-D8F7-F9E2-9EB5D612F221}"/>
              </a:ext>
            </a:extLst>
          </p:cNvPr>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a:extLst>
              <a:ext uri="{FF2B5EF4-FFF2-40B4-BE49-F238E27FC236}">
                <a16:creationId xmlns:a16="http://schemas.microsoft.com/office/drawing/2014/main" id="{4583358F-FCAC-932B-0A13-4966C20C61E1}"/>
              </a:ext>
            </a:extLst>
          </p:cNvPr>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3 </a:t>
            </a:r>
            <a:r>
              <a:rPr lang="en-US" altLang="en-US" dirty="0">
                <a:latin typeface="Arial" pitchFamily="34" charset="0"/>
                <a:ea typeface="Arial" pitchFamily="34" charset="0"/>
              </a:rPr>
              <a:t>Molecular mechanisms contributing to altered energy metabolism in heart failure. Changes and disruptions in energy metabolism in heart failure are governed by four distinct molecular mechanisms: mitochondrial function, substrate control, transcriptional control, and post-translational modifications. (</a:t>
            </a:r>
            <a:r>
              <a:rPr lang="en-US" altLang="en-US" dirty="0" err="1">
                <a:latin typeface="Arial" pitchFamily="34" charset="0"/>
                <a:ea typeface="Arial" pitchFamily="34" charset="0"/>
              </a:rPr>
              <a:t>i</a:t>
            </a:r>
            <a:r>
              <a:rPr lang="en-US" altLang="en-US" dirty="0">
                <a:latin typeface="Arial" pitchFamily="34" charset="0"/>
                <a:ea typeface="Arial" pitchFamily="34" charset="0"/>
              </a:rPr>
              <a:t>) Mitochondrial dysfunction in heart failure encompasses reduced transcriptional regulation of mitochondrial biogenesis, increased ROS production, impaired </a:t>
            </a:r>
            <a:r>
              <a:rPr lang="en-US" altLang="en-US" dirty="0" err="1">
                <a:latin typeface="Arial" pitchFamily="34" charset="0"/>
                <a:ea typeface="Arial" pitchFamily="34" charset="0"/>
              </a:rPr>
              <a:t>mitofission</a:t>
            </a:r>
            <a:r>
              <a:rPr lang="en-US" altLang="en-US" dirty="0">
                <a:latin typeface="Arial" pitchFamily="34" charset="0"/>
                <a:ea typeface="Arial" pitchFamily="34" charset="0"/>
              </a:rPr>
              <a:t>, sustained mitophagy, and enhanced autophagic cell death of cardiomyocytes. (ii) Regulation of carbon flux through metabolic pathways in the heart relies on tight control of CoA and its derivatives. In heart failure, the acetyl-CoA pool resulting from fatty acid oxidation can allosterically inhibit metabolic pathways through enzymes like PDH, </a:t>
            </a:r>
            <a:r>
              <a:rPr lang="en-US" altLang="en-US" dirty="0" err="1">
                <a:latin typeface="Arial" pitchFamily="34" charset="0"/>
                <a:ea typeface="Arial" pitchFamily="34" charset="0"/>
              </a:rPr>
              <a:t>thiolase</a:t>
            </a:r>
            <a:r>
              <a:rPr lang="en-US" altLang="en-US" dirty="0">
                <a:latin typeface="Arial" pitchFamily="34" charset="0"/>
                <a:ea typeface="Arial" pitchFamily="34" charset="0"/>
              </a:rPr>
              <a:t>, and ACAT. (iii) Transcriptional regulation in cardiac metabolism involves PPARs, ERRs, PGC-1α, and HIF-1α. (iv) PTMs play a crucial role in modulating the activities of mitochondrial enzymes and are implicated in heart failure progression. The small bubbles attached to specific proteins with letters P, A, S, M are representing PTMs. The representation of each letter are phosphorylation, P; acetylation, A; </a:t>
            </a:r>
            <a:r>
              <a:rPr lang="en-US" altLang="en-US" dirty="0" err="1">
                <a:latin typeface="Arial" pitchFamily="34" charset="0"/>
                <a:ea typeface="Arial" pitchFamily="34" charset="0"/>
              </a:rPr>
              <a:t>succinylation</a:t>
            </a:r>
            <a:r>
              <a:rPr lang="en-US" altLang="en-US" dirty="0">
                <a:latin typeface="Arial" pitchFamily="34" charset="0"/>
                <a:ea typeface="Arial" pitchFamily="34" charset="0"/>
              </a:rPr>
              <a:t>, S; </a:t>
            </a:r>
            <a:r>
              <a:rPr lang="en-US" altLang="en-US" dirty="0" err="1">
                <a:latin typeface="Arial" pitchFamily="34" charset="0"/>
                <a:ea typeface="Arial" pitchFamily="34" charset="0"/>
              </a:rPr>
              <a:t>malonylation</a:t>
            </a:r>
            <a:r>
              <a:rPr lang="en-US" altLang="en-US" dirty="0">
                <a:latin typeface="Arial" pitchFamily="34" charset="0"/>
                <a:ea typeface="Arial" pitchFamily="34" charset="0"/>
              </a:rPr>
              <a:t>, M. GLUT1/4, glucose transporter 1/4; PFK, phosphofructokinase; MPC, mitochondrial pyruvate carrier; PDH, pyruvate dehydrogenase; PDK, PDH kinase; CD36/FAT, fatty acid transporter; CPT1, carnitine </a:t>
            </a:r>
            <a:r>
              <a:rPr lang="en-US" altLang="en-US" dirty="0" err="1">
                <a:latin typeface="Arial" pitchFamily="34" charset="0"/>
                <a:ea typeface="Arial" pitchFamily="34" charset="0"/>
              </a:rPr>
              <a:t>palmitoyltransferase</a:t>
            </a:r>
            <a:r>
              <a:rPr lang="en-US" altLang="en-US" dirty="0">
                <a:latin typeface="Arial" pitchFamily="34" charset="0"/>
                <a:ea typeface="Arial" pitchFamily="34" charset="0"/>
              </a:rPr>
              <a:t> 1; LCAD, long-chain acyl-CoA dehydrogenase; βHAD, 3-OH-acyl-CoA dehydrogenase; MCAD, medium chain acyl-CoA dehydrogenase; βOHB, β-hydroxybutyrate; BDH1, βOHB dehydrogenase 1; SCOT, succinyl-CoA:3-ketoacid CoA transferase; MCT1, monocarboxylate transporter 1; ROS, reactive oxygen species; TCA, tricarboxylic acid; NADH, nicotinamide adenine dinucleotide; FADH2, flavin adenine dinucleotide; ETC, electron transport chain; ADP, adenosine diphosphate; ATP, adenosine triphosphate; SDR, short chain dehydrogenase; IDH2, isocitrate dehydrogenase; NAMPT, nicotinamide </a:t>
            </a:r>
            <a:r>
              <a:rPr lang="en-US" altLang="en-US" dirty="0" err="1">
                <a:latin typeface="Arial" pitchFamily="34" charset="0"/>
                <a:ea typeface="Arial" pitchFamily="34" charset="0"/>
              </a:rPr>
              <a:t>phosphoribosyltransferase</a:t>
            </a:r>
            <a:r>
              <a:rPr lang="en-US" altLang="en-US" dirty="0">
                <a:latin typeface="Arial" pitchFamily="34" charset="0"/>
                <a:ea typeface="Arial" pitchFamily="34" charset="0"/>
              </a:rPr>
              <a:t>; NAM, nicotinamide; TFAM, transcription factor A, mitochondrial; PGC-1α, peroxisome proliferator-activated receptor-gamma coactivator (PGC)-1α; MAPK, mitogen-activated protein kinase; PPAR, peroxisome proliferator-activated receptors; RXR, the retinoid X receptor; ERR, </a:t>
            </a:r>
            <a:r>
              <a:rPr lang="en-US" altLang="en-US" dirty="0" err="1">
                <a:latin typeface="Arial" pitchFamily="34" charset="0"/>
                <a:ea typeface="Arial" pitchFamily="34" charset="0"/>
              </a:rPr>
              <a:t>oestrogen</a:t>
            </a:r>
            <a:r>
              <a:rPr lang="en-US" altLang="en-US" dirty="0">
                <a:latin typeface="Arial" pitchFamily="34" charset="0"/>
                <a:ea typeface="Arial" pitchFamily="34" charset="0"/>
              </a:rPr>
              <a:t>-related receptor; HIF1, hypoxia-induced factor-1; HRE, hypoxia-response element.
</a:t>
            </a:r>
          </a:p>
        </p:txBody>
      </p:sp>
      <p:sp>
        <p:nvSpPr>
          <p:cNvPr id="6148" name="Slide Number Placeholder 3">
            <a:extLst>
              <a:ext uri="{FF2B5EF4-FFF2-40B4-BE49-F238E27FC236}">
                <a16:creationId xmlns:a16="http://schemas.microsoft.com/office/drawing/2014/main" id="{4E2477AE-39FF-B33A-172D-15CC16122CA2}"/>
              </a:ext>
            </a:extLst>
          </p:cNvPr>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99D94A5-70CE-4D6A-93C7-5917300A0657}" type="slidenum">
              <a:rPr lang="en-US" altLang="en-US" sz="1200"/>
              <a:t>77</a:t>
            </a:fld>
            <a:endParaRPr lang="en-US" altLang="en-US" sz="1200"/>
          </a:p>
        </p:txBody>
      </p:sp>
    </p:spTree>
    <p:extLst>
      <p:ext uri="{BB962C8B-B14F-4D97-AF65-F5344CB8AC3E}">
        <p14:creationId xmlns:p14="http://schemas.microsoft.com/office/powerpoint/2010/main" val="21709607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78</a:t>
            </a:fld>
            <a:endParaRPr lang="en-US"/>
          </a:p>
        </p:txBody>
      </p:sp>
    </p:spTree>
    <p:extLst>
      <p:ext uri="{BB962C8B-B14F-4D97-AF65-F5344CB8AC3E}">
        <p14:creationId xmlns:p14="http://schemas.microsoft.com/office/powerpoint/2010/main" val="14754534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058A0-D601-E020-599C-A34E28BBB44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7515A6F3-6D8D-7052-FAFE-41704FEECFB1}"/>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BC5539C7-096E-72FA-8B8A-03EFFD950694}"/>
              </a:ext>
            </a:extLst>
          </p:cNvPr>
          <p:cNvSpPr>
            <a:spLocks noGrp="1"/>
          </p:cNvSpPr>
          <p:nvPr>
            <p:ph type="body" idx="1"/>
          </p:nvPr>
        </p:nvSpPr>
        <p:spPr/>
        <p:txBody>
          <a:bodyPr/>
          <a:lstStyle/>
          <a:p>
            <a:endParaRPr lang="el-GR" dirty="0"/>
          </a:p>
          <a:p>
            <a:endParaRPr lang="el-GR" dirty="0"/>
          </a:p>
          <a:p>
            <a:endParaRPr lang="en-US" dirty="0">
              <a:ea typeface="Calibri"/>
              <a:cs typeface="Calibri"/>
            </a:endParaRPr>
          </a:p>
        </p:txBody>
      </p:sp>
      <p:sp>
        <p:nvSpPr>
          <p:cNvPr id="4" name="Θέση αριθμού διαφάνειας 3">
            <a:extLst>
              <a:ext uri="{FF2B5EF4-FFF2-40B4-BE49-F238E27FC236}">
                <a16:creationId xmlns:a16="http://schemas.microsoft.com/office/drawing/2014/main" id="{33997324-BE12-3CC0-2F4C-7D85A52E4CCE}"/>
              </a:ext>
            </a:extLst>
          </p:cNvPr>
          <p:cNvSpPr>
            <a:spLocks noGrp="1"/>
          </p:cNvSpPr>
          <p:nvPr>
            <p:ph type="sldNum" sz="quarter" idx="5"/>
          </p:nvPr>
        </p:nvSpPr>
        <p:spPr/>
        <p:txBody>
          <a:bodyPr/>
          <a:lstStyle/>
          <a:p>
            <a:fld id="{23C058E0-0852-DB43-83D6-BD76659FF1D8}" type="slidenum">
              <a:rPr lang="en-US" smtClean="0"/>
              <a:t>79</a:t>
            </a:fld>
            <a:endParaRPr lang="en-US"/>
          </a:p>
        </p:txBody>
      </p:sp>
    </p:spTree>
    <p:extLst>
      <p:ext uri="{BB962C8B-B14F-4D97-AF65-F5344CB8AC3E}">
        <p14:creationId xmlns:p14="http://schemas.microsoft.com/office/powerpoint/2010/main" val="11388813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80</a:t>
            </a:fld>
            <a:endParaRPr lang="en-US"/>
          </a:p>
        </p:txBody>
      </p:sp>
    </p:spTree>
    <p:extLst>
      <p:ext uri="{BB962C8B-B14F-4D97-AF65-F5344CB8AC3E}">
        <p14:creationId xmlns:p14="http://schemas.microsoft.com/office/powerpoint/2010/main" val="25888550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200" b="0" i="0" u="none" strike="noStrike" baseline="0" dirty="0">
                <a:latin typeface="AdvTgl"/>
              </a:rPr>
              <a:t>), malonyl CoA decarboxylase</a:t>
            </a:r>
          </a:p>
          <a:p>
            <a:pPr algn="l"/>
            <a:r>
              <a:rPr lang="en-US" sz="1200" b="0" i="0" u="none" strike="noStrike" baseline="0" dirty="0">
                <a:latin typeface="AdvTgl"/>
              </a:rPr>
              <a:t>(MCD), </a:t>
            </a:r>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81</a:t>
            </a:fld>
            <a:endParaRPr lang="en-US"/>
          </a:p>
        </p:txBody>
      </p:sp>
    </p:spTree>
    <p:extLst>
      <p:ext uri="{BB962C8B-B14F-4D97-AF65-F5344CB8AC3E}">
        <p14:creationId xmlns:p14="http://schemas.microsoft.com/office/powerpoint/2010/main" val="2511919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14</a:t>
            </a:fld>
            <a:endParaRPr lang="en-US"/>
          </a:p>
        </p:txBody>
      </p:sp>
    </p:spTree>
    <p:extLst>
      <p:ext uri="{BB962C8B-B14F-4D97-AF65-F5344CB8AC3E}">
        <p14:creationId xmlns:p14="http://schemas.microsoft.com/office/powerpoint/2010/main" val="26474538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82</a:t>
            </a:fld>
            <a:endParaRPr lang="en-US"/>
          </a:p>
        </p:txBody>
      </p:sp>
    </p:spTree>
    <p:extLst>
      <p:ext uri="{BB962C8B-B14F-4D97-AF65-F5344CB8AC3E}">
        <p14:creationId xmlns:p14="http://schemas.microsoft.com/office/powerpoint/2010/main" val="353216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83</a:t>
            </a:fld>
            <a:endParaRPr lang="en-US"/>
          </a:p>
        </p:txBody>
      </p:sp>
    </p:spTree>
    <p:extLst>
      <p:ext uri="{BB962C8B-B14F-4D97-AF65-F5344CB8AC3E}">
        <p14:creationId xmlns:p14="http://schemas.microsoft.com/office/powerpoint/2010/main" val="9971865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84</a:t>
            </a:fld>
            <a:endParaRPr lang="en-US"/>
          </a:p>
        </p:txBody>
      </p:sp>
    </p:spTree>
    <p:extLst>
      <p:ext uri="{BB962C8B-B14F-4D97-AF65-F5344CB8AC3E}">
        <p14:creationId xmlns:p14="http://schemas.microsoft.com/office/powerpoint/2010/main" val="2318014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ea typeface="Calibri"/>
              <a:cs typeface="Calibri"/>
            </a:endParaRPr>
          </a:p>
          <a:p>
            <a:endParaRPr lang="el-GR" dirty="0">
              <a:ea typeface="Calibri"/>
              <a:cs typeface="Calibri"/>
            </a:endParaRPr>
          </a:p>
          <a:p>
            <a:endParaRPr lang="el-GR"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85</a:t>
            </a:fld>
            <a:endParaRPr lang="en-US"/>
          </a:p>
        </p:txBody>
      </p:sp>
    </p:spTree>
    <p:extLst>
      <p:ext uri="{BB962C8B-B14F-4D97-AF65-F5344CB8AC3E}">
        <p14:creationId xmlns:p14="http://schemas.microsoft.com/office/powerpoint/2010/main" val="2552393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86</a:t>
            </a:fld>
            <a:endParaRPr lang="en-US"/>
          </a:p>
        </p:txBody>
      </p:sp>
    </p:spTree>
    <p:extLst>
      <p:ext uri="{BB962C8B-B14F-4D97-AF65-F5344CB8AC3E}">
        <p14:creationId xmlns:p14="http://schemas.microsoft.com/office/powerpoint/2010/main" val="42310335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87</a:t>
            </a:fld>
            <a:endParaRPr lang="en-US"/>
          </a:p>
        </p:txBody>
      </p:sp>
    </p:spTree>
    <p:extLst>
      <p:ext uri="{BB962C8B-B14F-4D97-AF65-F5344CB8AC3E}">
        <p14:creationId xmlns:p14="http://schemas.microsoft.com/office/powerpoint/2010/main" val="23487346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4 </a:t>
            </a:r>
            <a:r>
              <a:rPr lang="en-US" altLang="en-US" dirty="0">
                <a:latin typeface="Arial" pitchFamily="34" charset="0"/>
                <a:ea typeface="Arial" pitchFamily="34" charset="0"/>
              </a:rPr>
              <a:t>Current available pharmacological therapies that target cardiac energy metabolism. Collection of drugs that target different metabolic pathways through modifying the action of key enzymes involved. PDK inhibitor alleviates the inhibitory action of PDK on PDH, thus can stimulate glucose oxidation. MCT4 inhibition decreases lactate efflux, which can redirect glycolytic carbon flux into mitochondrial pyruvate oxidation/glucose oxidation. CD36 inhibition decrease fatty acid uptake into myocardium. Both CPT1 inhibitors and MCD inhibitors decrease the action of CPT1 for uptake of fatty acids into mitochondria. β-oxidation inhibitors interferes with the action of KAT, one of the major β-oxidation enzymes. Ketone therapy includes, ketone ester, βOHB infusion, SGLT2 inhibitor all which increases circulating βOHB levels, thus elevated accessibility of βOHB for further uptake and oxidation by the heart. BCKDK inhibitors alleviate the inhibitory action of BCKDK, thus stimulating the action of BCKDH and inducing the flux of BCAA oxidation. GLUT1/4, glucose transporter 1/4; MCT4, monocarboxylate transporter 4; PFK, phosphofructokinase; MPC, mitochondrial pyruvate carrier; PDH, pyruvate dehydrogenase; PDK, PDH kinase; ACC, acetyl-CoA carboxylase; MCD, malonyl-CoA decarboxylase; CD36/FAT, fatty acid transporter; CPT1, carnitine </a:t>
            </a:r>
            <a:r>
              <a:rPr lang="en-US" altLang="en-US" dirty="0" err="1">
                <a:latin typeface="Arial" pitchFamily="34" charset="0"/>
                <a:ea typeface="Arial" pitchFamily="34" charset="0"/>
              </a:rPr>
              <a:t>palmitoyltransferase</a:t>
            </a:r>
            <a:r>
              <a:rPr lang="en-US" altLang="en-US" dirty="0">
                <a:latin typeface="Arial" pitchFamily="34" charset="0"/>
                <a:ea typeface="Arial" pitchFamily="34" charset="0"/>
              </a:rPr>
              <a:t> 1; LCAD, long-chain acyl-CoA dehydrogenase; ECH, enoyl CoA hydratase; βHAD, 3-OH-acyl-CoA dehydrogenase; KAT, 3-ketoacyl-CoA </a:t>
            </a:r>
            <a:r>
              <a:rPr lang="en-US" altLang="en-US" dirty="0" err="1">
                <a:latin typeface="Arial" pitchFamily="34" charset="0"/>
                <a:ea typeface="Arial" pitchFamily="34" charset="0"/>
              </a:rPr>
              <a:t>thiolase</a:t>
            </a:r>
            <a:r>
              <a:rPr lang="en-US" altLang="en-US" dirty="0">
                <a:latin typeface="Arial" pitchFamily="34" charset="0"/>
                <a:ea typeface="Arial" pitchFamily="34" charset="0"/>
              </a:rPr>
              <a:t>; BCAA, branched-chain amino acids; </a:t>
            </a:r>
            <a:r>
              <a:rPr lang="en-US" altLang="en-US" dirty="0" err="1">
                <a:latin typeface="Arial" pitchFamily="34" charset="0"/>
                <a:ea typeface="Arial" pitchFamily="34" charset="0"/>
              </a:rPr>
              <a:t>BCATm</a:t>
            </a:r>
            <a:r>
              <a:rPr lang="en-US" altLang="en-US" dirty="0">
                <a:latin typeface="Arial" pitchFamily="34" charset="0"/>
                <a:ea typeface="Arial" pitchFamily="34" charset="0"/>
              </a:rPr>
              <a:t>, mitochondrial BCAA </a:t>
            </a:r>
            <a:r>
              <a:rPr lang="en-US" altLang="en-US" dirty="0" err="1">
                <a:latin typeface="Arial" pitchFamily="34" charset="0"/>
                <a:ea typeface="Arial" pitchFamily="34" charset="0"/>
              </a:rPr>
              <a:t>amimotransferase</a:t>
            </a:r>
            <a:r>
              <a:rPr lang="en-US" altLang="en-US" dirty="0">
                <a:latin typeface="Arial" pitchFamily="34" charset="0"/>
                <a:ea typeface="Arial" pitchFamily="34" charset="0"/>
              </a:rPr>
              <a:t>; BCKDH, branched-chain α-ketoacid dehydrogenase; BCKDK, BCKDH kinase; LAT, L-type amino acid transporters; βOHB, β-hydroxybutyrate; BDH1, βOHB dehydrogenase 1; SCOT, succinyl-CoA:3-ketoacid CoA transferase; SGLT2, sodium-glucose co-transporter 2; TCA, tricarboxylic acid; NADH; nicotinamide adenine dinucleotide; FADH2, flavin adenine dinucleotide; ETC, electron transport chain; ADP, adenosine diphosphate; ATP, adenosine triphosphate.
</a:t>
            </a:r>
          </a:p>
          <a:p>
            <a:pPr marL="0" lvl="0" indent="0"/>
            <a:r>
              <a:rPr lang="en-US" altLang="en-US" dirty="0">
                <a:latin typeface="Arial" pitchFamily="34" charset="0"/>
                <a:ea typeface="Arial" pitchFamily="34" charset="0"/>
              </a:rPr>
              <a:t>Unless provided in the caption above, the following copyright applies to the content of this slide: © The Author(s) 2024. Published by Oxford University Press on behalf of the European Society of </a:t>
            </a:r>
            <a:r>
              <a:rPr lang="en-US" altLang="en-US" dirty="0" err="1">
                <a:latin typeface="Arial" pitchFamily="34" charset="0"/>
                <a:ea typeface="Arial" pitchFamily="34" charset="0"/>
              </a:rPr>
              <a:t>Cardiology.This</a:t>
            </a:r>
            <a:r>
              <a:rPr lang="en-US" altLang="en-US" dirty="0">
                <a:latin typeface="Arial" pitchFamily="34" charset="0"/>
                <a:ea typeface="Arial" pitchFamily="34" charset="0"/>
              </a:rPr>
              <a:t> is an Open Access article distributed under the terms of the Creative Commons Attribution License (https://creativecommons.org/licenses/by/4.0/), which permits unrestricted reuse, distribution, and reproduction in any medium, provided the original work is properly cited.</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FEA65A92-D601-4672-9CDA-A02998373259}" type="slidenum">
              <a:rPr lang="en-US" altLang="en-US" sz="1200"/>
              <a:t>89</a:t>
            </a:fld>
            <a:endParaRPr lang="en-US" alt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CAMKII = calmodulin-dependent protein kinase II; EPO = erythropoietin; NHE = sodium/hydrogen exchanger; NLRP3 = nucleotide-binding oligomerization domain, leucine-rich repeat, and pyrin domain-containing 3; SGLT2</a:t>
            </a:r>
            <a:r>
              <a:rPr lang="en-GB" sz="1200" b="0" i="0" kern="1200" baseline="-25000" dirty="0">
                <a:solidFill>
                  <a:schemeClr val="tx1"/>
                </a:solidFill>
                <a:effectLst/>
                <a:latin typeface="+mn-lt"/>
                <a:ea typeface="+mn-ea"/>
                <a:cs typeface="+mn-cs"/>
              </a:rPr>
              <a:t>i</a:t>
            </a:r>
            <a:r>
              <a:rPr lang="en-GB" sz="1200" b="0" i="0" kern="1200" dirty="0">
                <a:solidFill>
                  <a:schemeClr val="tx1"/>
                </a:solidFill>
                <a:effectLst/>
                <a:latin typeface="+mn-lt"/>
                <a:ea typeface="+mn-ea"/>
                <a:cs typeface="+mn-cs"/>
              </a:rPr>
              <a:t> = sodium glucose co-transporter 1(2) inhibitor; SNS = sympathetic nervous system.</a:t>
            </a:r>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91</a:t>
            </a:fld>
            <a:endParaRPr lang="en-US"/>
          </a:p>
        </p:txBody>
      </p:sp>
    </p:spTree>
    <p:extLst>
      <p:ext uri="{BB962C8B-B14F-4D97-AF65-F5344CB8AC3E}">
        <p14:creationId xmlns:p14="http://schemas.microsoft.com/office/powerpoint/2010/main" val="13458686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754B8-A627-E06C-3F25-1B71410BF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BA3BD-2E0F-1E4D-5E9F-04F0923BA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A6203-758B-6C7E-B1EA-329B122151F2}"/>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CAMKII = calmodulin-dependent protein kinase II; EPO = erythropoietin; NHE = sodium/hydrogen exchanger; NLRP3 = nucleotide-binding oligomerization domain, leucine-rich repeat, and pyrin domain-containing 3; SGLT2</a:t>
            </a:r>
            <a:r>
              <a:rPr lang="en-GB" sz="1200" b="0" i="0" kern="1200" baseline="-25000" dirty="0">
                <a:solidFill>
                  <a:schemeClr val="tx1"/>
                </a:solidFill>
                <a:effectLst/>
                <a:latin typeface="+mn-lt"/>
                <a:ea typeface="+mn-ea"/>
                <a:cs typeface="+mn-cs"/>
              </a:rPr>
              <a:t>i</a:t>
            </a:r>
            <a:r>
              <a:rPr lang="en-GB" sz="1200" b="0" i="0" kern="1200" dirty="0">
                <a:solidFill>
                  <a:schemeClr val="tx1"/>
                </a:solidFill>
                <a:effectLst/>
                <a:latin typeface="+mn-lt"/>
                <a:ea typeface="+mn-ea"/>
                <a:cs typeface="+mn-cs"/>
              </a:rPr>
              <a:t> = sodium glucose co-transporter 1(2) inhibitor; SNS = sympathetic nervous system.</a:t>
            </a:r>
            <a:endParaRPr lang="en-GB" dirty="0"/>
          </a:p>
        </p:txBody>
      </p:sp>
      <p:sp>
        <p:nvSpPr>
          <p:cNvPr id="4" name="Slide Number Placeholder 3">
            <a:extLst>
              <a:ext uri="{FF2B5EF4-FFF2-40B4-BE49-F238E27FC236}">
                <a16:creationId xmlns:a16="http://schemas.microsoft.com/office/drawing/2014/main" id="{DA5EF7C6-5FD8-205E-6F34-65E3C4A4EE4A}"/>
              </a:ext>
            </a:extLst>
          </p:cNvPr>
          <p:cNvSpPr>
            <a:spLocks noGrp="1"/>
          </p:cNvSpPr>
          <p:nvPr>
            <p:ph type="sldNum" sz="quarter" idx="5"/>
          </p:nvPr>
        </p:nvSpPr>
        <p:spPr/>
        <p:txBody>
          <a:bodyPr/>
          <a:lstStyle/>
          <a:p>
            <a:fld id="{23C058E0-0852-DB43-83D6-BD76659FF1D8}" type="slidenum">
              <a:rPr lang="en-US" smtClean="0"/>
              <a:t>92</a:t>
            </a:fld>
            <a:endParaRPr lang="en-US"/>
          </a:p>
        </p:txBody>
      </p:sp>
    </p:spTree>
    <p:extLst>
      <p:ext uri="{BB962C8B-B14F-4D97-AF65-F5344CB8AC3E}">
        <p14:creationId xmlns:p14="http://schemas.microsoft.com/office/powerpoint/2010/main" val="14533294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Impaired autophagy in heart failure and the potential role of </a:t>
            </a:r>
            <a:r>
              <a:rPr lang="en-US" sz="1200" b="0" i="0" kern="1200" dirty="0">
                <a:solidFill>
                  <a:schemeClr val="tx1"/>
                </a:solidFill>
                <a:effectLst/>
                <a:latin typeface="+mn-lt"/>
                <a:ea typeface="+mn-ea"/>
                <a:cs typeface="+mn-cs"/>
                <a:hlinkClick r:id="rId3" tooltip="Learn more about SGLT2 from ScienceDirect's AI-generated Topic Pages"/>
              </a:rPr>
              <a:t>SGLT2</a:t>
            </a:r>
            <a:r>
              <a:rPr lang="en-US" sz="1200" b="0" i="0" kern="1200" dirty="0">
                <a:solidFill>
                  <a:schemeClr val="tx1"/>
                </a:solidFill>
                <a:effectLst/>
                <a:latin typeface="+mn-lt"/>
                <a:ea typeface="+mn-ea"/>
                <a:cs typeface="+mn-cs"/>
              </a:rPr>
              <a:t> inhibition. A) Heart failure is a condition of nutrient excess leading to the accumulation of lipid and glucose intermediates in cardiomyocytes, ultimately resulting in impaired autophagy with ensuing </a:t>
            </a:r>
            <a:r>
              <a:rPr lang="en-US" sz="1200" b="0" i="0" kern="1200" dirty="0">
                <a:solidFill>
                  <a:schemeClr val="tx1"/>
                </a:solidFill>
                <a:effectLst/>
                <a:latin typeface="+mn-lt"/>
                <a:ea typeface="+mn-ea"/>
                <a:cs typeface="+mn-cs"/>
                <a:hlinkClick r:id="rId4" tooltip="Learn more about apoptosis from ScienceDirect's AI-generated Topic Pages"/>
              </a:rPr>
              <a:t>apoptosis</a:t>
            </a:r>
            <a:r>
              <a:rPr lang="en-US" sz="1200" b="0" i="0" kern="1200" dirty="0">
                <a:solidFill>
                  <a:schemeClr val="tx1"/>
                </a:solidFill>
                <a:effectLst/>
                <a:latin typeface="+mn-lt"/>
                <a:ea typeface="+mn-ea"/>
                <a:cs typeface="+mn-cs"/>
              </a:rPr>
              <a:t>, oxidative (OX) and endoplasmic reticulum (ER) stress, and inflammation. B) </a:t>
            </a:r>
            <a:r>
              <a:rPr lang="en-US" sz="1200" b="0" i="0" kern="1200" dirty="0">
                <a:solidFill>
                  <a:schemeClr val="tx1"/>
                </a:solidFill>
                <a:effectLst/>
                <a:latin typeface="+mn-lt"/>
                <a:ea typeface="+mn-ea"/>
                <a:cs typeface="+mn-cs"/>
                <a:hlinkClick r:id="rId5" tooltip="Learn more about SGLT2 from ScienceDirect's AI-generated Topic Pages"/>
              </a:rPr>
              <a:t>SGLT2</a:t>
            </a:r>
            <a:r>
              <a:rPr lang="en-US" sz="1200" b="0" i="0" kern="1200" dirty="0">
                <a:solidFill>
                  <a:schemeClr val="tx1"/>
                </a:solidFill>
                <a:effectLst/>
                <a:latin typeface="+mn-lt"/>
                <a:ea typeface="+mn-ea"/>
                <a:cs typeface="+mn-cs"/>
              </a:rPr>
              <a:t> inhibitors promote a state of perceived nutritional deprivation with an altered balance between the Sirtuin-1/Hypoxia-inducible factor (HIF)/ 5′ AMP-activated protein kinase (AMPK) pathway and the Akt/mammalian target of rapamycin complex 1 (mTORC1) pathway. Consequently, the restoration of autophagy aids the reversal of adverse </a:t>
            </a:r>
            <a:r>
              <a:rPr lang="en-US" sz="1200" b="0" i="0" kern="1200" dirty="0">
                <a:solidFill>
                  <a:schemeClr val="tx1"/>
                </a:solidFill>
                <a:effectLst/>
                <a:latin typeface="+mn-lt"/>
                <a:ea typeface="+mn-ea"/>
                <a:cs typeface="+mn-cs"/>
                <a:hlinkClick r:id="rId6" tooltip="Learn more about cardiac remodeling from ScienceDirect's AI-generated Topic Pages"/>
              </a:rPr>
              <a:t>cardiac remodeling</a:t>
            </a:r>
            <a:r>
              <a:rPr lang="en-US" sz="1200" b="0" i="0" kern="1200" dirty="0">
                <a:solidFill>
                  <a:schemeClr val="tx1"/>
                </a:solidFill>
                <a:effectLst/>
                <a:latin typeface="+mn-lt"/>
                <a:ea typeface="+mn-ea"/>
                <a:cs typeface="+mn-cs"/>
              </a:rPr>
              <a:t>.</a:t>
            </a:r>
          </a:p>
          <a:p>
            <a:r>
              <a:rPr lang="en-GB" b="1" dirty="0" err="1"/>
              <a:t>nsulin</a:t>
            </a:r>
            <a:r>
              <a:rPr lang="en-GB" b="1" dirty="0"/>
              <a:t> binding</a:t>
            </a:r>
            <a:r>
              <a:rPr lang="en-GB" dirty="0"/>
              <a:t> to its receptor → autophosphorylation of the receptor → recruitment of </a:t>
            </a:r>
            <a:r>
              <a:rPr lang="en-GB" b="1" dirty="0"/>
              <a:t>IRS (insulin receptor substrates)</a:t>
            </a:r>
            <a:r>
              <a:rPr lang="en-GB" dirty="0"/>
              <a:t>.</a:t>
            </a:r>
          </a:p>
          <a:p>
            <a:r>
              <a:rPr lang="en-GB" dirty="0"/>
              <a:t>IRS activates </a:t>
            </a:r>
            <a:r>
              <a:rPr lang="en-GB" b="1" dirty="0"/>
              <a:t>PI3K → PIP3 → Akt (protein kinase B)</a:t>
            </a:r>
            <a:r>
              <a:rPr lang="en-GB" dirty="0"/>
              <a:t>.</a:t>
            </a:r>
          </a:p>
          <a:p>
            <a:r>
              <a:rPr lang="en-GB" b="1" dirty="0"/>
              <a:t>Akt</a:t>
            </a:r>
            <a:r>
              <a:rPr lang="en-GB" dirty="0"/>
              <a:t> phosphorylates multiple targets, including </a:t>
            </a:r>
            <a:r>
              <a:rPr lang="en-GB" b="1" dirty="0"/>
              <a:t>TSC2</a:t>
            </a:r>
            <a:r>
              <a:rPr lang="en-GB" dirty="0"/>
              <a:t> (tuberous sclerosis complex), releasing inhibition of </a:t>
            </a:r>
            <a:r>
              <a:rPr lang="en-GB" b="1" dirty="0" err="1"/>
              <a:t>Rheb</a:t>
            </a:r>
            <a:r>
              <a:rPr lang="en-GB" dirty="0"/>
              <a:t>.</a:t>
            </a:r>
          </a:p>
          <a:p>
            <a:r>
              <a:rPr lang="en-GB" b="1" dirty="0" err="1"/>
              <a:t>Rheb</a:t>
            </a:r>
            <a:r>
              <a:rPr lang="en-GB" dirty="0"/>
              <a:t> activates </a:t>
            </a:r>
            <a:r>
              <a:rPr lang="en-GB" b="1" dirty="0"/>
              <a:t>mTORC1</a:t>
            </a:r>
            <a:r>
              <a:rPr lang="en-GB" dirty="0"/>
              <a:t> (mammalian target of rapamycin complex 1).</a:t>
            </a:r>
          </a:p>
          <a:p>
            <a:r>
              <a:rPr lang="en-GB" b="1" dirty="0"/>
              <a:t>mTORC1</a:t>
            </a:r>
            <a:r>
              <a:rPr lang="en-GB" dirty="0"/>
              <a:t> promotes:</a:t>
            </a:r>
          </a:p>
          <a:p>
            <a:r>
              <a:rPr lang="en-GB" dirty="0"/>
              <a:t>Protein synthesis (via S6K1, 4E-BP1).</a:t>
            </a:r>
          </a:p>
          <a:p>
            <a:r>
              <a:rPr lang="en-GB" dirty="0"/>
              <a:t>Lipogenesis (via SREBP1c).</a:t>
            </a:r>
          </a:p>
          <a:p>
            <a:r>
              <a:rPr lang="en-GB" dirty="0"/>
              <a:t>Cell growth and survival.</a:t>
            </a:r>
          </a:p>
          <a:p>
            <a:r>
              <a:rPr lang="en-GB" dirty="0"/>
              <a:t>Nutrient sensing and anabolic metabolism</a:t>
            </a:r>
          </a:p>
          <a:p>
            <a:r>
              <a:rPr lang="en-US" dirty="0"/>
              <a:t>In insulin resistance, the </a:t>
            </a:r>
            <a:r>
              <a:rPr lang="en-US" b="1" dirty="0"/>
              <a:t>Akt → mTORC1 pathway</a:t>
            </a:r>
            <a:r>
              <a:rPr lang="en-US" dirty="0"/>
              <a:t> is paradoxically </a:t>
            </a:r>
            <a:r>
              <a:rPr lang="en-US" b="1" dirty="0"/>
              <a:t>overstimulated</a:t>
            </a:r>
            <a:r>
              <a:rPr lang="en-US" dirty="0"/>
              <a:t> by nutrient excess, and instead of promoting healthy growth and metabolism, it generates </a:t>
            </a:r>
            <a:r>
              <a:rPr lang="en-US" b="1" dirty="0"/>
              <a:t>feedback inhibition of insulin signaling</a:t>
            </a:r>
            <a:r>
              <a:rPr lang="en-US" dirty="0"/>
              <a:t>, fueling a vicious cycle of hyperinsulinemia and metabolic dysfunction.</a:t>
            </a:r>
            <a:endParaRPr lang="en-GB" dirty="0"/>
          </a:p>
        </p:txBody>
      </p:sp>
      <p:sp>
        <p:nvSpPr>
          <p:cNvPr id="4" name="Slide Number Placeholder 3"/>
          <p:cNvSpPr>
            <a:spLocks noGrp="1"/>
          </p:cNvSpPr>
          <p:nvPr>
            <p:ph type="sldNum" sz="quarter" idx="5"/>
          </p:nvPr>
        </p:nvSpPr>
        <p:spPr/>
        <p:txBody>
          <a:bodyPr/>
          <a:lstStyle/>
          <a:p>
            <a:fld id="{23C058E0-0852-DB43-83D6-BD76659FF1D8}" type="slidenum">
              <a:rPr lang="en-US" smtClean="0"/>
              <a:t>93</a:t>
            </a:fld>
            <a:endParaRPr lang="en-US"/>
          </a:p>
        </p:txBody>
      </p:sp>
    </p:spTree>
    <p:extLst>
      <p:ext uri="{BB962C8B-B14F-4D97-AF65-F5344CB8AC3E}">
        <p14:creationId xmlns:p14="http://schemas.microsoft.com/office/powerpoint/2010/main" val="1528074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49A9-FE79-4653-A48C-951347E6B110}"/>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ED9963CA-0A5B-EB66-D97B-90E3D5997DDA}"/>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8700A51F-7C1D-0487-2FC5-3FECF5CB7E1F}"/>
              </a:ext>
            </a:extLst>
          </p:cNvPr>
          <p:cNvSpPr>
            <a:spLocks noGrp="1"/>
          </p:cNvSpPr>
          <p:nvPr>
            <p:ph type="body" idx="1"/>
          </p:nvPr>
        </p:nvSpPr>
        <p:spPr/>
        <p:txBody>
          <a:bodyPr/>
          <a:lstStyle/>
          <a:p>
            <a:endParaRPr lang="en-US" dirty="0">
              <a:ea typeface="Calibri"/>
              <a:cs typeface="Calibri"/>
            </a:endParaRPr>
          </a:p>
        </p:txBody>
      </p:sp>
      <p:sp>
        <p:nvSpPr>
          <p:cNvPr id="4" name="Θέση αριθμού διαφάνειας 3">
            <a:extLst>
              <a:ext uri="{FF2B5EF4-FFF2-40B4-BE49-F238E27FC236}">
                <a16:creationId xmlns:a16="http://schemas.microsoft.com/office/drawing/2014/main" id="{32BF3D08-5F52-59A2-18B1-28B1AF95A10B}"/>
              </a:ext>
            </a:extLst>
          </p:cNvPr>
          <p:cNvSpPr>
            <a:spLocks noGrp="1"/>
          </p:cNvSpPr>
          <p:nvPr>
            <p:ph type="sldNum" sz="quarter" idx="5"/>
          </p:nvPr>
        </p:nvSpPr>
        <p:spPr/>
        <p:txBody>
          <a:bodyPr/>
          <a:lstStyle/>
          <a:p>
            <a:fld id="{23C058E0-0852-DB43-83D6-BD76659FF1D8}" type="slidenum">
              <a:rPr lang="en-US" smtClean="0"/>
              <a:t>15</a:t>
            </a:fld>
            <a:endParaRPr lang="en-US"/>
          </a:p>
        </p:txBody>
      </p:sp>
    </p:spTree>
    <p:extLst>
      <p:ext uri="{BB962C8B-B14F-4D97-AF65-F5344CB8AC3E}">
        <p14:creationId xmlns:p14="http://schemas.microsoft.com/office/powerpoint/2010/main" val="35247070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457200" indent="-457200">
              <a:buFont typeface="Courier New,monospace"/>
              <a:buChar char="o"/>
            </a:pPr>
            <a:endParaRPr lang="el-GR" dirty="0"/>
          </a:p>
          <a:p>
            <a:endParaRPr lang="en-US" b="1" dirty="0">
              <a:ea typeface="Calibri"/>
              <a:cs typeface="Calibri"/>
            </a:endParaRPr>
          </a:p>
          <a:p>
            <a:endParaRPr lang="en-US" dirty="0">
              <a:ea typeface="Calibri"/>
              <a:cs typeface="Calibri"/>
            </a:endParaRPr>
          </a:p>
          <a:p>
            <a:endParaRPr lang="el-GR" dirty="0">
              <a:ea typeface="Calibri"/>
              <a:cs typeface="Calibri"/>
            </a:endParaRPr>
          </a:p>
          <a:p>
            <a:endParaRPr lang="el-GR"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94</a:t>
            </a:fld>
            <a:endParaRPr lang="en-US"/>
          </a:p>
        </p:txBody>
      </p:sp>
    </p:spTree>
    <p:extLst>
      <p:ext uri="{BB962C8B-B14F-4D97-AF65-F5344CB8AC3E}">
        <p14:creationId xmlns:p14="http://schemas.microsoft.com/office/powerpoint/2010/main" val="18238867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sz="1200" b="0" i="0" kern="1200" dirty="0">
                <a:solidFill>
                  <a:schemeClr val="tx1"/>
                </a:solidFill>
                <a:effectLst/>
                <a:latin typeface="+mn-lt"/>
                <a:ea typeface="+mn-ea"/>
                <a:cs typeface="+mn-cs"/>
              </a:rPr>
              <a:t>MCD, malonyl CoA decarboxylase; DCA, dichloroacetate; IRS, insulin receptor substrate; PI3K, phosphatidylinositol 3-kinase; PDK1, 3-phosphoinositide-dependent protein kinase-1; Akt, protein kinase B; PDH, pyruvate dehydrogenase; BCAA, branched chain amino acids; BT2, branched chain keto acid dehydrogenase kinase inhibitor; SGLT2i, sodium/glucose cotransporter-2 inhibitors. (Illustration credit: Ben Smith).</a:t>
            </a:r>
            <a:endParaRPr lang="en-US" b="1"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95</a:t>
            </a:fld>
            <a:endParaRPr lang="en-US"/>
          </a:p>
        </p:txBody>
      </p:sp>
    </p:spTree>
    <p:extLst>
      <p:ext uri="{BB962C8B-B14F-4D97-AF65-F5344CB8AC3E}">
        <p14:creationId xmlns:p14="http://schemas.microsoft.com/office/powerpoint/2010/main" val="3619243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Figure 1 Cardiovascular benefits of GLP-1RA, dual, or triple agonists. (A) Distribution of Glp1r or GLP1R (in black), </a:t>
            </a:r>
            <a:r>
              <a:rPr lang="en-US" altLang="en-US" sz="1200" dirty="0" err="1"/>
              <a:t>Gipr</a:t>
            </a:r>
            <a:r>
              <a:rPr lang="en-US" altLang="en-US" sz="1200" dirty="0"/>
              <a:t> or GIPR (in blue), and </a:t>
            </a:r>
            <a:r>
              <a:rPr lang="en-US" altLang="en-US" sz="1200" dirty="0" err="1"/>
              <a:t>Gcgr</a:t>
            </a:r>
            <a:r>
              <a:rPr lang="en-US" altLang="en-US" sz="1200" dirty="0"/>
              <a:t> or GCGR (in green) mRNA in the heart of humans and mice. (B) Mechanisms of action by which GLP-1RA (black), dual (blue), or triple agonists (green) improve cardiovascular outcomes. GLP-1RA, glucagon-like peptide 1 receptor agonist; GIPR, glucose-dependent insulinotropic peptide receptor; GCGR, glucagon receptor; TG, triglycerides; VLDL, very low-density lipoproteins; AMPK, 5' adenosine monophosphate-activated protein kinase.</a:t>
            </a:r>
          </a:p>
          <a:p>
            <a:endParaRPr lang="en-GB" dirty="0"/>
          </a:p>
        </p:txBody>
      </p:sp>
      <p:sp>
        <p:nvSpPr>
          <p:cNvPr id="4" name="Slide Number Placeholder 3"/>
          <p:cNvSpPr>
            <a:spLocks noGrp="1"/>
          </p:cNvSpPr>
          <p:nvPr>
            <p:ph type="sldNum" sz="quarter" idx="5"/>
          </p:nvPr>
        </p:nvSpPr>
        <p:spPr/>
        <p:txBody>
          <a:bodyPr/>
          <a:lstStyle/>
          <a:p>
            <a:fld id="{F22384B8-C7FE-410C-8FF0-5127FA217F86}" type="slidenum">
              <a:rPr lang="en-GB" smtClean="0"/>
              <a:t>98</a:t>
            </a:fld>
            <a:endParaRPr lang="en-GB"/>
          </a:p>
        </p:txBody>
      </p:sp>
    </p:spTree>
    <p:extLst>
      <p:ext uri="{BB962C8B-B14F-4D97-AF65-F5344CB8AC3E}">
        <p14:creationId xmlns:p14="http://schemas.microsoft.com/office/powerpoint/2010/main" val="27393700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a:t> </a:t>
            </a:r>
            <a:endParaRPr lang="el-GR" dirty="0">
              <a:cs typeface="Calibri"/>
            </a:endParaRPr>
          </a:p>
          <a:p>
            <a:endParaRPr lang="el-GR" dirty="0"/>
          </a:p>
          <a:p>
            <a:endParaRPr lang="el-GR" dirty="0">
              <a:cs typeface="Calibri"/>
            </a:endParaRPr>
          </a:p>
          <a:p>
            <a:endParaRPr lang="el-GR" dirty="0">
              <a:cs typeface="Calibri"/>
            </a:endParaRPr>
          </a:p>
          <a:p>
            <a:endParaRPr lang="en-US" dirty="0">
              <a:cs typeface="Calibri"/>
            </a:endParaRPr>
          </a:p>
        </p:txBody>
      </p:sp>
      <p:sp>
        <p:nvSpPr>
          <p:cNvPr id="4" name="Θέση αριθμού διαφάνειας 3"/>
          <p:cNvSpPr>
            <a:spLocks noGrp="1"/>
          </p:cNvSpPr>
          <p:nvPr>
            <p:ph type="sldNum" sz="quarter" idx="5"/>
          </p:nvPr>
        </p:nvSpPr>
        <p:spPr/>
        <p:txBody>
          <a:bodyPr/>
          <a:lstStyle/>
          <a:p>
            <a:fld id="{23C058E0-0852-DB43-83D6-BD76659FF1D8}" type="slidenum">
              <a:rPr lang="en-US" smtClean="0"/>
              <a:t>99</a:t>
            </a:fld>
            <a:endParaRPr lang="en-US"/>
          </a:p>
        </p:txBody>
      </p:sp>
    </p:spTree>
    <p:extLst>
      <p:ext uri="{BB962C8B-B14F-4D97-AF65-F5344CB8AC3E}">
        <p14:creationId xmlns:p14="http://schemas.microsoft.com/office/powerpoint/2010/main" val="30539216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F2EC5B17-4A7B-4BC9-FB8C-DBE79B96AE86}"/>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B66ACC25-54AB-E2FA-55CA-69CC50D816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ctr"/>
            <a:endParaRPr lang="el-GR" sz="1200" dirty="0">
              <a:solidFill>
                <a:schemeClr val="bg1"/>
              </a:solidFill>
            </a:endParaRPr>
          </a:p>
        </p:txBody>
      </p:sp>
      <p:sp>
        <p:nvSpPr>
          <p:cNvPr id="81924" name="Slide Number Placeholder 3">
            <a:extLst>
              <a:ext uri="{FF2B5EF4-FFF2-40B4-BE49-F238E27FC236}">
                <a16:creationId xmlns:a16="http://schemas.microsoft.com/office/drawing/2014/main" id="{F0C1B601-6B31-E81A-9D3D-8355D28EF5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7EC6DE9F-D04D-4109-BD3D-9BF637817178}" type="slidenum">
              <a:rPr lang="el-GR" altLang="en-US" b="0" smtClean="0"/>
              <a:pPr/>
              <a:t>100</a:t>
            </a:fld>
            <a:endParaRPr lang="el-GR" altLang="en-US" b="0"/>
          </a:p>
        </p:txBody>
      </p:sp>
    </p:spTree>
    <p:extLst>
      <p:ext uri="{BB962C8B-B14F-4D97-AF65-F5344CB8AC3E}">
        <p14:creationId xmlns:p14="http://schemas.microsoft.com/office/powerpoint/2010/main" val="1677320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gl"/>
              </a:rPr>
              <a:t>Fatty acids are taken</a:t>
            </a:r>
            <a:r>
              <a:rPr lang="el-GR" sz="1800" b="0" i="0" u="none" strike="noStrike" baseline="0" dirty="0">
                <a:latin typeface="AdvTgl"/>
              </a:rPr>
              <a:t> </a:t>
            </a:r>
            <a:r>
              <a:rPr lang="en-US" sz="1800" b="0" i="0" u="none" strike="noStrike" baseline="0" dirty="0">
                <a:latin typeface="AdvTgl"/>
              </a:rPr>
              <a:t>up by the cell via CD36 and are subsequently esterified and transported into the mitochondria</a:t>
            </a:r>
            <a:r>
              <a:rPr lang="el-GR" sz="1800" b="0" i="0" u="none" strike="noStrike" baseline="0" dirty="0">
                <a:latin typeface="AdvTgl"/>
              </a:rPr>
              <a:t> </a:t>
            </a:r>
            <a:r>
              <a:rPr lang="en-US" sz="1800" b="0" i="0" u="none" strike="noStrike" baseline="0" dirty="0">
                <a:latin typeface="AdvTgl"/>
              </a:rPr>
              <a:t>via the CPT-I and CPT-II enzymes. Once in the mitochondria, fatty acids are oxidized via</a:t>
            </a:r>
          </a:p>
          <a:p>
            <a:pPr algn="l"/>
            <a:r>
              <a:rPr lang="en-US" sz="1800" b="0" i="0" u="none" strike="noStrike" baseline="0" dirty="0">
                <a:latin typeface="AdvEucSymb"/>
              </a:rPr>
              <a:t>β</a:t>
            </a:r>
            <a:r>
              <a:rPr lang="en-US" sz="1800" b="0" i="0" u="none" strike="noStrike" baseline="0" dirty="0">
                <a:latin typeface="AdvTgl"/>
              </a:rPr>
              <a:t>-oxidation of which two key enzymes in this pathway are LCAD and </a:t>
            </a:r>
            <a:r>
              <a:rPr lang="el-GR" sz="1800" b="0" i="0" u="none" strike="noStrike" baseline="0" dirty="0">
                <a:latin typeface="AdvEucSymb"/>
              </a:rPr>
              <a:t>Β</a:t>
            </a:r>
            <a:r>
              <a:rPr lang="en-US" sz="1800" b="0" i="0" u="none" strike="noStrike" baseline="0" dirty="0">
                <a:latin typeface="AdvEucSymb"/>
              </a:rPr>
              <a:t>had</a:t>
            </a:r>
            <a:r>
              <a:rPr lang="el-GR" sz="1800" b="0" i="0" u="none" strike="noStrike" baseline="0" dirty="0">
                <a:latin typeface="AdvTgl"/>
              </a:rPr>
              <a:t> [</a:t>
            </a:r>
            <a:r>
              <a:rPr lang="en-US" altLang="en-US" sz="1800" dirty="0">
                <a:latin typeface="Arial" pitchFamily="34" charset="0"/>
                <a:ea typeface="Arial" pitchFamily="34" charset="0"/>
              </a:rPr>
              <a:t>LCAD, long-chain acyl-CoA dehydrogenase; ECH, enoyl CoA hydratase; βHAD, 3-OH-acyl-CoA dehydrogenase</a:t>
            </a:r>
            <a:r>
              <a:rPr lang="el-GR" altLang="en-US" sz="1800" dirty="0">
                <a:latin typeface="Arial" pitchFamily="34" charset="0"/>
                <a:ea typeface="Arial" pitchFamily="34" charset="0"/>
              </a:rPr>
              <a:t>]</a:t>
            </a:r>
            <a:r>
              <a:rPr lang="en-US" sz="1800" b="0" i="0" u="none" strike="noStrike" baseline="0" dirty="0">
                <a:latin typeface="AdvTgl"/>
              </a:rPr>
              <a:t>. Glucose is taken</a:t>
            </a:r>
            <a:r>
              <a:rPr lang="el-GR" sz="1800" b="0" i="0" u="none" strike="noStrike" baseline="0" dirty="0">
                <a:latin typeface="AdvTgl"/>
              </a:rPr>
              <a:t> </a:t>
            </a:r>
            <a:r>
              <a:rPr lang="en-US" sz="1800" b="0" i="0" u="none" strike="noStrike" baseline="0" dirty="0">
                <a:latin typeface="AdvTgl"/>
              </a:rPr>
              <a:t>up by the cell by GLUT4 or GLUT1 and subsequently converted into pyruvate via glycolysis.</a:t>
            </a:r>
            <a:r>
              <a:rPr lang="el-GR" sz="1800" b="0" i="0" u="none" strike="noStrike" baseline="0" dirty="0">
                <a:latin typeface="AdvTgl"/>
              </a:rPr>
              <a:t> </a:t>
            </a:r>
            <a:r>
              <a:rPr lang="en-US" sz="1800" b="0" i="0" u="none" strike="noStrike" baseline="0" dirty="0">
                <a:latin typeface="AdvTgl"/>
              </a:rPr>
              <a:t>Pyruvate can then be converted to lactate or be transported into the mitochondria via MPC.</a:t>
            </a:r>
            <a:r>
              <a:rPr lang="el-GR" sz="1800" b="0" i="0" u="none" strike="noStrike" baseline="0" dirty="0">
                <a:latin typeface="AdvTgl"/>
              </a:rPr>
              <a:t> </a:t>
            </a:r>
            <a:r>
              <a:rPr lang="en-US" sz="1800" b="0" i="0" u="none" strike="noStrike" baseline="0" dirty="0">
                <a:latin typeface="AdvTgl"/>
              </a:rPr>
              <a:t>Once in the mitochondria, pyruvate can be converted into acetyl CoA by PDH. Lactate is</a:t>
            </a:r>
          </a:p>
          <a:p>
            <a:pPr algn="l"/>
            <a:r>
              <a:rPr lang="en-US" sz="1800" b="0" i="0" u="none" strike="noStrike" baseline="0" dirty="0">
                <a:latin typeface="AdvTgl"/>
              </a:rPr>
              <a:t>taken up into the cell by MCT4 and pyruvate can be converted to lactate via LDH. Ketones</a:t>
            </a:r>
            <a:r>
              <a:rPr lang="el-GR" sz="1800" b="0" i="0" u="none" strike="noStrike" baseline="0" dirty="0">
                <a:latin typeface="AdvTgl"/>
              </a:rPr>
              <a:t> </a:t>
            </a:r>
            <a:r>
              <a:rPr lang="en-US" sz="1800" b="0" i="0" u="none" strike="noStrike" baseline="0" dirty="0">
                <a:latin typeface="AdvTgl"/>
              </a:rPr>
              <a:t>are taken up by the cell via SLC16A1 (MCT1) after which they are transported to the</a:t>
            </a:r>
          </a:p>
          <a:p>
            <a:pPr algn="l"/>
            <a:r>
              <a:rPr lang="en-US" sz="1800" b="0" i="0" u="none" strike="noStrike" baseline="0" dirty="0">
                <a:latin typeface="AdvTgl"/>
              </a:rPr>
              <a:t>mitochondria for oxidation. Two key enzymes in ketone body oxidation are BDH1 and SCOT.</a:t>
            </a:r>
            <a:r>
              <a:rPr lang="el-GR" sz="1800" b="0" i="0" u="none" strike="noStrike" baseline="0" dirty="0">
                <a:latin typeface="AdvTgl"/>
              </a:rPr>
              <a:t> </a:t>
            </a:r>
            <a:r>
              <a:rPr lang="en-US" sz="1800" b="0" i="0" u="none" strike="noStrike" baseline="0" dirty="0">
                <a:latin typeface="AdvTgl"/>
              </a:rPr>
              <a:t>Branched-chain amino acids are first converted to BCKAs by </a:t>
            </a:r>
            <a:r>
              <a:rPr lang="en-US" sz="1800" b="0" i="0" u="none" strike="noStrike" baseline="0" dirty="0" err="1">
                <a:latin typeface="AdvTgl"/>
              </a:rPr>
              <a:t>BCATm</a:t>
            </a:r>
            <a:r>
              <a:rPr lang="en-US" sz="1800" b="0" i="0" u="none" strike="noStrike" baseline="0" dirty="0">
                <a:latin typeface="AdvTgl"/>
              </a:rPr>
              <a:t> after which these</a:t>
            </a:r>
          </a:p>
          <a:p>
            <a:pPr algn="l"/>
            <a:r>
              <a:rPr lang="en-US" sz="1800" b="0" i="0" u="none" strike="noStrike" baseline="0" dirty="0">
                <a:latin typeface="AdvTgl"/>
              </a:rPr>
              <a:t>BCKAs are decarboxylated by BCKDH. Together these substrates are metabolized to produce</a:t>
            </a:r>
            <a:r>
              <a:rPr lang="el-GR" sz="1800" b="0" i="0" u="none" strike="noStrike" baseline="0" dirty="0">
                <a:latin typeface="AdvTgl"/>
              </a:rPr>
              <a:t> </a:t>
            </a:r>
            <a:r>
              <a:rPr lang="en-US" sz="1800" b="0" i="0" u="none" strike="noStrike" baseline="0" dirty="0">
                <a:latin typeface="AdvTgl"/>
              </a:rPr>
              <a:t>energy (ATP) to fuel contractile function. Abbreviations: Glucose transporter 1 and 4 (GLUT1,</a:t>
            </a:r>
          </a:p>
          <a:p>
            <a:pPr algn="l"/>
            <a:r>
              <a:rPr lang="en-US" sz="1800" b="0" i="0" u="none" strike="noStrike" baseline="0" dirty="0">
                <a:latin typeface="AdvTgl"/>
              </a:rPr>
              <a:t>GLUT4), mitochondrial pyruvate carrier (MPC), pyruvate dehydrogenase (PDH),</a:t>
            </a:r>
            <a:r>
              <a:rPr lang="el-GR" sz="1800" b="0" i="0" u="none" strike="noStrike" baseline="0" dirty="0">
                <a:latin typeface="AdvTgl"/>
              </a:rPr>
              <a:t> </a:t>
            </a:r>
            <a:r>
              <a:rPr lang="en-US" sz="1800" b="0" i="0" u="none" strike="noStrike" baseline="0" dirty="0">
                <a:latin typeface="AdvTgl"/>
              </a:rPr>
              <a:t>monocarboxylate transporter (MCT). Cluster of differentiation 36 (CD36), carnitine</a:t>
            </a:r>
          </a:p>
          <a:p>
            <a:pPr algn="l"/>
            <a:r>
              <a:rPr lang="en-US" sz="1800" b="0" i="0" u="none" strike="noStrike" baseline="0" dirty="0" err="1">
                <a:latin typeface="AdvTgl"/>
              </a:rPr>
              <a:t>palmitoyltransferase</a:t>
            </a:r>
            <a:r>
              <a:rPr lang="en-US" sz="1800" b="0" i="0" u="none" strike="noStrike" baseline="0" dirty="0">
                <a:latin typeface="AdvTgl"/>
              </a:rPr>
              <a:t> (CPT-1), acetyl CoA carboxylase (ACC), malonyl CoA decarboxylase</a:t>
            </a:r>
            <a:r>
              <a:rPr lang="el-GR" sz="1800" b="0" i="0" u="none" strike="noStrike" baseline="0" dirty="0">
                <a:latin typeface="AdvTgl"/>
              </a:rPr>
              <a:t> </a:t>
            </a:r>
            <a:r>
              <a:rPr lang="en-US" sz="1800" b="0" i="0" u="none" strike="noStrike" baseline="0" dirty="0">
                <a:latin typeface="AdvTgl"/>
              </a:rPr>
              <a:t>(MCD), tricarboxylic acid (TCA) cycle, electron transport chain (ETC), adenosine triphosphate</a:t>
            </a:r>
          </a:p>
          <a:p>
            <a:pPr algn="l"/>
            <a:r>
              <a:rPr lang="en-US" sz="1800" b="0" i="0" u="none" strike="noStrike" baseline="0" dirty="0">
                <a:latin typeface="AdvTgl"/>
              </a:rPr>
              <a:t>(ATP). </a:t>
            </a:r>
            <a:r>
              <a:rPr lang="el-GR" sz="1800" b="0" i="0" u="none" strike="noStrike" baseline="0" dirty="0">
                <a:latin typeface="AdvEucSymb"/>
              </a:rPr>
              <a:t>β</a:t>
            </a:r>
            <a:r>
              <a:rPr lang="el-GR" sz="1800" b="0" i="0" u="none" strike="noStrike" baseline="0" dirty="0">
                <a:latin typeface="AdvTgl"/>
              </a:rPr>
              <a:t>-</a:t>
            </a:r>
            <a:r>
              <a:rPr lang="en-US" sz="1800" b="0" i="0" u="none" strike="noStrike" baseline="0" dirty="0">
                <a:latin typeface="AdvTgl"/>
              </a:rPr>
              <a:t>hydroxybutyrate (</a:t>
            </a:r>
            <a:r>
              <a:rPr lang="el-GR" sz="1800" b="0" i="0" u="none" strike="noStrike" baseline="0" dirty="0">
                <a:latin typeface="AdvEucSymb"/>
              </a:rPr>
              <a:t>β</a:t>
            </a:r>
            <a:r>
              <a:rPr lang="en-US" sz="1800" b="0" i="0" u="none" strike="noStrike" baseline="0" dirty="0">
                <a:latin typeface="AdvTgl"/>
              </a:rPr>
              <a:t>OH</a:t>
            </a:r>
            <a:r>
              <a:rPr lang="el-GR" sz="1800" b="0" i="0" u="none" strike="noStrike" baseline="0" dirty="0">
                <a:latin typeface="AdvEucSymb"/>
              </a:rPr>
              <a:t>β</a:t>
            </a:r>
            <a:r>
              <a:rPr lang="el-GR" sz="1800" b="0" i="0" u="none" strike="noStrike" baseline="0" dirty="0">
                <a:latin typeface="AdvTgl"/>
              </a:rPr>
              <a:t>), </a:t>
            </a:r>
            <a:r>
              <a:rPr lang="en-US" sz="1800" b="0" i="0" u="none" strike="noStrike" baseline="0" dirty="0">
                <a:latin typeface="AdvTgl"/>
              </a:rPr>
              <a:t>monocarboxylate transporter 1 (SLC16A1),</a:t>
            </a:r>
            <a:r>
              <a:rPr lang="el-GR" sz="1800" b="0" i="0" u="none" strike="noStrike" baseline="0" dirty="0">
                <a:latin typeface="AdvTgl"/>
              </a:rPr>
              <a:t> </a:t>
            </a:r>
            <a:r>
              <a:rPr lang="el-GR" sz="1800" b="0" i="0" u="none" strike="noStrike" baseline="0" dirty="0">
                <a:latin typeface="AdvEucSymb"/>
              </a:rPr>
              <a:t>β</a:t>
            </a:r>
            <a:r>
              <a:rPr lang="el-GR" sz="1800" b="0" i="0" u="none" strike="noStrike" baseline="0" dirty="0">
                <a:latin typeface="AdvTgl"/>
              </a:rPr>
              <a:t>-</a:t>
            </a:r>
            <a:r>
              <a:rPr lang="en-US" sz="1800" b="0" i="0" u="none" strike="noStrike" baseline="0" dirty="0">
                <a:latin typeface="AdvTgl"/>
              </a:rPr>
              <a:t>hydroxybutyrate dehydrogenase 1 (BDH1), succinyl-CoA:3 oxoacid-CoA transferase (SCOT),</a:t>
            </a:r>
          </a:p>
          <a:p>
            <a:pPr algn="l"/>
            <a:r>
              <a:rPr lang="en-US" sz="1800" b="0" i="0" u="none" strike="noStrike" baseline="0" dirty="0">
                <a:latin typeface="AdvTgl"/>
              </a:rPr>
              <a:t>branched-chain </a:t>
            </a:r>
            <a:r>
              <a:rPr lang="en-US" sz="1800" b="0" i="0" u="none" strike="noStrike" baseline="0" dirty="0">
                <a:latin typeface="AdvEucSymb"/>
              </a:rPr>
              <a:t>α</a:t>
            </a:r>
            <a:r>
              <a:rPr lang="en-US" sz="1800" b="0" i="0" u="none" strike="noStrike" baseline="0" dirty="0">
                <a:latin typeface="AdvTgl"/>
              </a:rPr>
              <a:t>-keto-acids (BCKA), branched-chain amino-transaminase (BCAT), and</a:t>
            </a:r>
            <a:r>
              <a:rPr lang="el-GR" sz="1800" b="0" i="0" u="none" strike="noStrike" baseline="0" dirty="0">
                <a:latin typeface="AdvTgl"/>
              </a:rPr>
              <a:t> </a:t>
            </a:r>
            <a:r>
              <a:rPr lang="en-US" sz="1800" b="0" i="0" u="none" strike="noStrike" baseline="0" dirty="0">
                <a:latin typeface="AdvTgl"/>
              </a:rPr>
              <a:t>mitochondrial branched-chain </a:t>
            </a:r>
            <a:r>
              <a:rPr lang="el-GR" sz="1800" b="0" i="0" u="none" strike="noStrike" baseline="0" dirty="0">
                <a:latin typeface="AdvEucSymb"/>
              </a:rPr>
              <a:t>α</a:t>
            </a:r>
            <a:r>
              <a:rPr lang="el-GR" sz="1800" b="0" i="0" u="none" strike="noStrike" baseline="0" dirty="0">
                <a:latin typeface="AdvTgl"/>
              </a:rPr>
              <a:t>-</a:t>
            </a:r>
            <a:r>
              <a:rPr lang="en-US" sz="1800" b="0" i="0" u="none" strike="noStrike" baseline="0" dirty="0">
                <a:latin typeface="AdvTgl"/>
              </a:rPr>
              <a:t>keto acid dehydrogenase (BCKDH).</a:t>
            </a:r>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16</a:t>
            </a:fld>
            <a:endParaRPr lang="en-US"/>
          </a:p>
        </p:txBody>
      </p:sp>
    </p:spTree>
    <p:extLst>
      <p:ext uri="{BB962C8B-B14F-4D97-AF65-F5344CB8AC3E}">
        <p14:creationId xmlns:p14="http://schemas.microsoft.com/office/powerpoint/2010/main" val="35144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48649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544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8571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412415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7049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7452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71246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755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5752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22212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78150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860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48358639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1.xml.rels><?xml version="1.0" encoding="UTF-8" standalone="yes"?>
<Relationships xmlns="http://schemas.openxmlformats.org/package/2006/relationships"><Relationship Id="rId2" Type="http://schemas.openxmlformats.org/officeDocument/2006/relationships/hyperlink" Target="mailto:georgiopoulosgeorgios@gmail.com"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utmb.edu/msf/home/small-molecules/glycolysis-ppp"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app.achievable.me/study/usmle-step-1/learn/biochemistry-glycolysis-tricarboxylic-acid-cycl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doi.org/10.3389/fphys.2022.103842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doi.org/10.1016/j.tem.2013.09.002"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23.png"/><Relationship Id="rId4" Type="http://schemas.openxmlformats.org/officeDocument/2006/relationships/customXml" Target="../ink/ink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1093/eurheartj/ehab368"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8.png"/><Relationship Id="rId7" Type="http://schemas.openxmlformats.org/officeDocument/2006/relationships/customXml" Target="../ink/ink5.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image" Target="../media/image23.png"/><Relationship Id="rId10" Type="http://schemas.openxmlformats.org/officeDocument/2006/relationships/customXml" Target="../ink/ink7.xml"/><Relationship Id="rId4" Type="http://schemas.openxmlformats.org/officeDocument/2006/relationships/customXml" Target="../ink/ink3.xml"/><Relationship Id="rId9" Type="http://schemas.openxmlformats.org/officeDocument/2006/relationships/customXml" Target="../ink/ink6.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hyperlink" Target="https://doi.org/10.1093/cvr/cvae006"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hyperlink" Target="https://doi.org/10.1002/ejhf.678"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hyperlink" Target="https://doi.org/10.15420/cfr.2016:5:2"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05D74FCE-493D-8EE8-03F3-7375C4DC92ED}"/>
              </a:ext>
            </a:extLst>
          </p:cNvPr>
          <p:cNvSpPr>
            <a:spLocks noGrp="1"/>
          </p:cNvSpPr>
          <p:nvPr>
            <p:ph type="subTitle" idx="4294967295"/>
          </p:nvPr>
        </p:nvSpPr>
        <p:spPr>
          <a:xfrm>
            <a:off x="-1157" y="3274927"/>
            <a:ext cx="12193157" cy="2735906"/>
          </a:xfrm>
          <a:ln>
            <a:solidFill>
              <a:schemeClr val="tx1"/>
            </a:solidFill>
          </a:ln>
        </p:spPr>
        <p:txBody>
          <a:bodyPr vert="horz" lIns="91440" tIns="45720" rIns="91440" bIns="45720" rtlCol="0" anchor="t">
            <a:noAutofit/>
          </a:bodyPr>
          <a:lstStyle/>
          <a:p>
            <a:pPr marL="0" indent="0" algn="ctr">
              <a:buNone/>
            </a:pPr>
            <a:r>
              <a:rPr lang="en-GB" sz="2000" dirty="0">
                <a:latin typeface="Segoe UI Light"/>
                <a:ea typeface="+mn-lt"/>
                <a:cs typeface="+mn-lt"/>
              </a:rPr>
              <a:t>Georgios Georgiopoulos</a:t>
            </a:r>
            <a:endParaRPr lang="el-GR" sz="2000" dirty="0">
              <a:latin typeface="Segoe UI Light"/>
              <a:cs typeface="Segoe UI Light"/>
            </a:endParaRPr>
          </a:p>
          <a:p>
            <a:pPr marL="0" indent="0" algn="ctr">
              <a:buNone/>
            </a:pPr>
            <a:endParaRPr lang="el-GR" sz="2000" dirty="0">
              <a:solidFill>
                <a:schemeClr val="tx1"/>
              </a:solidFill>
              <a:latin typeface="Segoe UI Light"/>
              <a:cs typeface="Segoe UI Light"/>
            </a:endParaRPr>
          </a:p>
          <a:p>
            <a:pPr marL="0" indent="0" algn="ctr">
              <a:buNone/>
            </a:pPr>
            <a:r>
              <a:rPr lang="el-GR" sz="2000" dirty="0">
                <a:latin typeface="Segoe UI Light"/>
                <a:ea typeface="+mn-lt"/>
                <a:cs typeface="+mn-lt"/>
              </a:rPr>
              <a:t>Αss</a:t>
            </a:r>
            <a:r>
              <a:rPr lang="en-US" sz="2000" dirty="0" err="1">
                <a:latin typeface="Segoe UI Light"/>
                <a:ea typeface="+mn-lt"/>
                <a:cs typeface="+mn-lt"/>
              </a:rPr>
              <a:t>ist</a:t>
            </a:r>
            <a:r>
              <a:rPr lang="el-GR" sz="2000" dirty="0">
                <a:latin typeface="Segoe UI Light"/>
                <a:ea typeface="+mn-lt"/>
                <a:cs typeface="+mn-lt"/>
              </a:rPr>
              <a:t>. Professor, </a:t>
            </a:r>
            <a:r>
              <a:rPr lang="en-GB" sz="2000" dirty="0">
                <a:latin typeface="Segoe UI Light"/>
                <a:ea typeface="+mn-lt"/>
                <a:cs typeface="+mn-lt"/>
              </a:rPr>
              <a:t>Second Department of Cardiology</a:t>
            </a:r>
            <a:r>
              <a:rPr lang="el-GR" sz="2000" dirty="0">
                <a:latin typeface="Segoe UI Light"/>
                <a:ea typeface="+mn-lt"/>
                <a:cs typeface="+mn-lt"/>
              </a:rPr>
              <a:t>, School of Medicine, National and Kapodistrian University of Athens</a:t>
            </a:r>
          </a:p>
          <a:p>
            <a:pPr marL="0" indent="0" algn="ctr">
              <a:buNone/>
            </a:pPr>
            <a:r>
              <a:rPr lang="el-GR" sz="2000" dirty="0">
                <a:latin typeface="Segoe UI Light"/>
                <a:ea typeface="+mn-lt"/>
                <a:cs typeface="+mn-lt"/>
              </a:rPr>
              <a:t>Clinical Lecturer (hon), Institute of Cardiovascular Sciences, UCL, UK</a:t>
            </a:r>
            <a:endParaRPr lang="el-GR" sz="2000" dirty="0">
              <a:latin typeface="Segoe UI Light"/>
              <a:cs typeface="Segoe UI Light"/>
            </a:endParaRPr>
          </a:p>
          <a:p>
            <a:pPr marL="0" indent="0" algn="ctr">
              <a:buNone/>
            </a:pPr>
            <a:r>
              <a:rPr lang="el-GR" sz="2000" dirty="0">
                <a:latin typeface="Segoe UI Light"/>
                <a:ea typeface="+mn-lt"/>
                <a:cs typeface="+mn-lt"/>
              </a:rPr>
              <a:t>Lecturer (vis.), School of Biomedical Engineering and Imaging Sciences, King’s College London, UK</a:t>
            </a:r>
            <a:endParaRPr lang="el-GR" sz="2000" dirty="0">
              <a:latin typeface="Segoe UI Light"/>
              <a:cs typeface="Segoe UI Light"/>
            </a:endParaRPr>
          </a:p>
        </p:txBody>
      </p:sp>
      <p:pic>
        <p:nvPicPr>
          <p:cNvPr id="7" name="Εικόνα 6" descr="Εικόνα που περιέχει σκίτσο/σχέδιο, τέχνη με γραμμές, εικονογράφηση, ζωγραφιά&#10;&#10;Περιγραφή που δημιουργήθηκε αυτόματα">
            <a:extLst>
              <a:ext uri="{FF2B5EF4-FFF2-40B4-BE49-F238E27FC236}">
                <a16:creationId xmlns:a16="http://schemas.microsoft.com/office/drawing/2014/main" id="{6315FE30-0FF9-C2E8-BB90-E898CF469D9F}"/>
              </a:ext>
            </a:extLst>
          </p:cNvPr>
          <p:cNvPicPr>
            <a:picLocks noChangeAspect="1"/>
          </p:cNvPicPr>
          <p:nvPr/>
        </p:nvPicPr>
        <p:blipFill>
          <a:blip r:embed="rId2"/>
          <a:stretch>
            <a:fillRect/>
          </a:stretch>
        </p:blipFill>
        <p:spPr>
          <a:xfrm>
            <a:off x="-2485" y="2485"/>
            <a:ext cx="1271084" cy="1386686"/>
          </a:xfrm>
          <a:prstGeom prst="rect">
            <a:avLst/>
          </a:prstGeom>
          <a:ln>
            <a:noFill/>
          </a:ln>
        </p:spPr>
      </p:pic>
      <p:sp>
        <p:nvSpPr>
          <p:cNvPr id="6" name="TextBox 5">
            <a:extLst>
              <a:ext uri="{FF2B5EF4-FFF2-40B4-BE49-F238E27FC236}">
                <a16:creationId xmlns:a16="http://schemas.microsoft.com/office/drawing/2014/main" id="{58555D76-D3AB-87E4-6D53-FB2A40C6B38F}"/>
              </a:ext>
            </a:extLst>
          </p:cNvPr>
          <p:cNvSpPr txBox="1"/>
          <p:nvPr/>
        </p:nvSpPr>
        <p:spPr>
          <a:xfrm>
            <a:off x="1716156" y="649356"/>
            <a:ext cx="8759685" cy="29474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ct val="0"/>
              </a:spcBef>
            </a:pPr>
            <a:r>
              <a:rPr lang="el-GR" sz="2000" b="1" cap="all" dirty="0">
                <a:latin typeface="Helvetica"/>
                <a:cs typeface="Helvetica"/>
              </a:rPr>
              <a:t>ΠΡΟΓΡΑΜΜΑ ΜΕΤΑΠΤΥΧΙΑΚΩΝ ΣΠΟΥΔωΝ </a:t>
            </a:r>
          </a:p>
          <a:p>
            <a:pPr algn="ctr">
              <a:lnSpc>
                <a:spcPct val="90000"/>
              </a:lnSpc>
              <a:spcBef>
                <a:spcPct val="0"/>
              </a:spcBef>
            </a:pPr>
            <a:r>
              <a:rPr lang="el-GR" sz="2000" b="1" cap="all" dirty="0">
                <a:latin typeface="Helvetica"/>
                <a:cs typeface="Helvetica"/>
              </a:rPr>
              <a:t>"ΚΑΡΔΙΟΜΕΤΑΒΟΛΙΚΗ ΙΑΤΡΙΚΗ"</a:t>
            </a:r>
            <a:endParaRPr lang="el-GR" sz="2000" dirty="0">
              <a:latin typeface="Helvetica"/>
              <a:cs typeface="Helvetica"/>
            </a:endParaRPr>
          </a:p>
          <a:p>
            <a:pPr algn="ctr">
              <a:lnSpc>
                <a:spcPct val="90000"/>
              </a:lnSpc>
              <a:spcBef>
                <a:spcPct val="0"/>
              </a:spcBef>
            </a:pPr>
            <a:endParaRPr lang="el-GR" sz="2000" b="1" cap="all" dirty="0">
              <a:latin typeface="Helvetica"/>
              <a:ea typeface="+mn-lt"/>
              <a:cs typeface="Helvetica"/>
            </a:endParaRPr>
          </a:p>
          <a:p>
            <a:pPr algn="ctr">
              <a:lnSpc>
                <a:spcPct val="90000"/>
              </a:lnSpc>
              <a:spcBef>
                <a:spcPct val="0"/>
              </a:spcBef>
            </a:pPr>
            <a:endParaRPr lang="el-GR" sz="2000" b="1" cap="all" dirty="0">
              <a:latin typeface="Helvetica"/>
              <a:cs typeface="Helvetica"/>
            </a:endParaRPr>
          </a:p>
          <a:p>
            <a:pPr algn="ctr"/>
            <a:r>
              <a:rPr lang="el-GR" sz="2700" b="1" i="1" cap="all" dirty="0">
                <a:solidFill>
                  <a:srgbClr val="01154D"/>
                </a:solidFill>
                <a:latin typeface="Helvetica"/>
                <a:cs typeface="Helvetica"/>
              </a:rPr>
              <a:t>Μεταβολeς στο ενεργειακo υπoστρωμα των κυττaρων στηn καρδιακη ανεπαρκεια</a:t>
            </a:r>
            <a:endParaRPr lang="el-GR" dirty="0"/>
          </a:p>
          <a:p>
            <a:pPr algn="ctr">
              <a:lnSpc>
                <a:spcPct val="90000"/>
              </a:lnSpc>
              <a:spcBef>
                <a:spcPct val="0"/>
              </a:spcBef>
            </a:pPr>
            <a:endParaRPr lang="el-GR" sz="2000" b="1" cap="all" dirty="0">
              <a:latin typeface="Helvetica"/>
              <a:cs typeface="Helvetica"/>
            </a:endParaRPr>
          </a:p>
          <a:p>
            <a:pPr algn="ctr">
              <a:lnSpc>
                <a:spcPct val="90000"/>
              </a:lnSpc>
              <a:spcBef>
                <a:spcPct val="0"/>
              </a:spcBef>
            </a:pPr>
            <a:endParaRPr lang="el-GR" sz="2300" dirty="0"/>
          </a:p>
          <a:p>
            <a:pPr algn="ctr">
              <a:lnSpc>
                <a:spcPct val="90000"/>
              </a:lnSpc>
              <a:spcBef>
                <a:spcPct val="0"/>
              </a:spcBef>
            </a:pPr>
            <a:endParaRPr lang="el-GR" sz="2300" cap="all" dirty="0"/>
          </a:p>
        </p:txBody>
      </p:sp>
      <p:pic>
        <p:nvPicPr>
          <p:cNvPr id="4" name="Picture 2" descr="Δεν υπάρχει διαθέσιμη περιγραφή για τη φωτογραφία.">
            <a:extLst>
              <a:ext uri="{FF2B5EF4-FFF2-40B4-BE49-F238E27FC236}">
                <a16:creationId xmlns:a16="http://schemas.microsoft.com/office/drawing/2014/main" id="{6DD43140-B862-F8FB-27F7-6E6536995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7488" y="0"/>
            <a:ext cx="1684512"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72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στιγμιότυπο οθόνης, διάγραμμα, γραφιστική&#10;&#10;Περιγραφή που δημιουργήθηκε αυτόματα">
            <a:extLst>
              <a:ext uri="{FF2B5EF4-FFF2-40B4-BE49-F238E27FC236}">
                <a16:creationId xmlns:a16="http://schemas.microsoft.com/office/drawing/2014/main" id="{F9DE5D7D-09B3-DDAE-237D-DB4CBF992838}"/>
              </a:ext>
            </a:extLst>
          </p:cNvPr>
          <p:cNvPicPr>
            <a:picLocks noChangeAspect="1"/>
          </p:cNvPicPr>
          <p:nvPr/>
        </p:nvPicPr>
        <p:blipFill>
          <a:blip r:embed="rId3"/>
          <a:stretch>
            <a:fillRect/>
          </a:stretch>
        </p:blipFill>
        <p:spPr>
          <a:xfrm>
            <a:off x="2529" y="53546"/>
            <a:ext cx="8974182" cy="6853878"/>
          </a:xfrm>
          <a:prstGeom prst="rect">
            <a:avLst/>
          </a:prstGeom>
        </p:spPr>
      </p:pic>
      <p:sp>
        <p:nvSpPr>
          <p:cNvPr id="3" name="TextBox 2">
            <a:extLst>
              <a:ext uri="{FF2B5EF4-FFF2-40B4-BE49-F238E27FC236}">
                <a16:creationId xmlns:a16="http://schemas.microsoft.com/office/drawing/2014/main" id="{5A7A5621-64B3-A94B-43EF-CDD3A08DCE42}"/>
              </a:ext>
            </a:extLst>
          </p:cNvPr>
          <p:cNvSpPr txBox="1"/>
          <p:nvPr/>
        </p:nvSpPr>
        <p:spPr>
          <a:xfrm>
            <a:off x="8996384" y="407"/>
            <a:ext cx="3194815" cy="7355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latin typeface="Calibri"/>
                <a:ea typeface="+mn-lt"/>
                <a:cs typeface="+mn-lt"/>
              </a:rPr>
              <a:t>Ca2+: </a:t>
            </a:r>
            <a:r>
              <a:rPr lang="el-GR" err="1">
                <a:latin typeface="Calibri"/>
                <a:ea typeface="+mn-lt"/>
                <a:cs typeface="+mn-lt"/>
              </a:rPr>
              <a:t>calcium</a:t>
            </a:r>
            <a:r>
              <a:rPr lang="el-GR">
                <a:latin typeface="Calibri"/>
                <a:ea typeface="+mn-lt"/>
                <a:cs typeface="+mn-lt"/>
              </a:rPr>
              <a:t>; </a:t>
            </a:r>
            <a:r>
              <a:rPr lang="el-GR" err="1">
                <a:latin typeface="Calibri"/>
                <a:ea typeface="+mn-lt"/>
                <a:cs typeface="+mn-lt"/>
              </a:rPr>
              <a:t>cal</a:t>
            </a:r>
            <a:r>
              <a:rPr lang="el-GR">
                <a:latin typeface="Calibri"/>
                <a:ea typeface="+mn-lt"/>
                <a:cs typeface="+mn-lt"/>
              </a:rPr>
              <a:t>: </a:t>
            </a:r>
            <a:r>
              <a:rPr lang="el-GR" err="1">
                <a:latin typeface="Calibri"/>
                <a:ea typeface="+mn-lt"/>
                <a:cs typeface="+mn-lt"/>
              </a:rPr>
              <a:t>calmodulin</a:t>
            </a:r>
            <a:r>
              <a:rPr lang="el-GR">
                <a:latin typeface="Calibri"/>
                <a:ea typeface="+mn-lt"/>
                <a:cs typeface="+mn-lt"/>
              </a:rPr>
              <a:t>; </a:t>
            </a:r>
            <a:r>
              <a:rPr lang="el-GR" err="1">
                <a:latin typeface="Calibri"/>
                <a:ea typeface="+mn-lt"/>
                <a:cs typeface="+mn-lt"/>
              </a:rPr>
              <a:t>CaMK</a:t>
            </a:r>
            <a:r>
              <a:rPr lang="el-GR">
                <a:latin typeface="Calibri"/>
                <a:ea typeface="+mn-lt"/>
                <a:cs typeface="+mn-lt"/>
              </a:rPr>
              <a:t>: Ca2+/</a:t>
            </a:r>
            <a:r>
              <a:rPr lang="el-GR" err="1">
                <a:latin typeface="Calibri"/>
                <a:ea typeface="+mn-lt"/>
                <a:cs typeface="+mn-lt"/>
              </a:rPr>
              <a:t>calmodulin-dependent</a:t>
            </a:r>
            <a:r>
              <a:rPr lang="el-GR">
                <a:latin typeface="Calibri"/>
                <a:ea typeface="+mn-lt"/>
                <a:cs typeface="+mn-lt"/>
              </a:rPr>
              <a:t> </a:t>
            </a:r>
            <a:r>
              <a:rPr lang="el-GR" err="1">
                <a:latin typeface="Calibri"/>
                <a:ea typeface="+mn-lt"/>
                <a:cs typeface="+mn-lt"/>
              </a:rPr>
              <a:t>protein</a:t>
            </a:r>
            <a:r>
              <a:rPr lang="el-GR">
                <a:latin typeface="Calibri"/>
                <a:ea typeface="+mn-lt"/>
                <a:cs typeface="+mn-lt"/>
              </a:rPr>
              <a:t> </a:t>
            </a:r>
            <a:r>
              <a:rPr lang="el-GR" err="1">
                <a:latin typeface="Calibri"/>
                <a:ea typeface="+mn-lt"/>
                <a:cs typeface="+mn-lt"/>
              </a:rPr>
              <a:t>kinase</a:t>
            </a:r>
            <a:r>
              <a:rPr lang="el-GR">
                <a:latin typeface="Calibri"/>
                <a:ea typeface="+mn-lt"/>
                <a:cs typeface="+mn-lt"/>
              </a:rPr>
              <a:t>; CICR: Ca2+-</a:t>
            </a:r>
            <a:r>
              <a:rPr lang="el-GR" err="1">
                <a:latin typeface="Calibri"/>
                <a:ea typeface="+mn-lt"/>
                <a:cs typeface="+mn-lt"/>
              </a:rPr>
              <a:t>induced</a:t>
            </a:r>
            <a:r>
              <a:rPr lang="el-GR">
                <a:latin typeface="Calibri"/>
                <a:ea typeface="+mn-lt"/>
                <a:cs typeface="+mn-lt"/>
              </a:rPr>
              <a:t> Ca2+ </a:t>
            </a:r>
            <a:r>
              <a:rPr lang="el-GR" err="1">
                <a:latin typeface="Calibri"/>
                <a:ea typeface="+mn-lt"/>
                <a:cs typeface="+mn-lt"/>
              </a:rPr>
              <a:t>release</a:t>
            </a:r>
            <a:r>
              <a:rPr lang="el-GR">
                <a:latin typeface="Calibri"/>
                <a:ea typeface="+mn-lt"/>
                <a:cs typeface="+mn-lt"/>
              </a:rPr>
              <a:t>; </a:t>
            </a:r>
            <a:r>
              <a:rPr lang="el-GR" err="1">
                <a:latin typeface="Calibri"/>
                <a:ea typeface="+mn-lt"/>
                <a:cs typeface="+mn-lt"/>
              </a:rPr>
              <a:t>Epac</a:t>
            </a:r>
            <a:r>
              <a:rPr lang="el-GR">
                <a:latin typeface="Calibri"/>
                <a:ea typeface="+mn-lt"/>
                <a:cs typeface="+mn-lt"/>
              </a:rPr>
              <a:t>: </a:t>
            </a:r>
            <a:r>
              <a:rPr lang="el-GR" err="1">
                <a:latin typeface="Calibri"/>
                <a:ea typeface="+mn-lt"/>
                <a:cs typeface="+mn-lt"/>
              </a:rPr>
              <a:t>exchange</a:t>
            </a:r>
            <a:r>
              <a:rPr lang="el-GR">
                <a:latin typeface="Calibri"/>
                <a:ea typeface="+mn-lt"/>
                <a:cs typeface="+mn-lt"/>
              </a:rPr>
              <a:t> </a:t>
            </a:r>
            <a:r>
              <a:rPr lang="el-GR" err="1">
                <a:latin typeface="Calibri"/>
                <a:ea typeface="+mn-lt"/>
                <a:cs typeface="+mn-lt"/>
              </a:rPr>
              <a:t>protein</a:t>
            </a:r>
            <a:r>
              <a:rPr lang="el-GR">
                <a:latin typeface="Calibri"/>
                <a:ea typeface="+mn-lt"/>
                <a:cs typeface="+mn-lt"/>
              </a:rPr>
              <a:t> </a:t>
            </a:r>
            <a:r>
              <a:rPr lang="el-GR" err="1">
                <a:latin typeface="Calibri"/>
                <a:ea typeface="+mn-lt"/>
                <a:cs typeface="+mn-lt"/>
              </a:rPr>
              <a:t>directly</a:t>
            </a:r>
            <a:r>
              <a:rPr lang="el-GR">
                <a:latin typeface="Calibri"/>
                <a:ea typeface="+mn-lt"/>
                <a:cs typeface="+mn-lt"/>
              </a:rPr>
              <a:t> </a:t>
            </a:r>
            <a:endParaRPr lang="el-GR" err="1">
              <a:latin typeface="Calibri"/>
              <a:ea typeface="+mn-lt"/>
              <a:cs typeface="Calibri"/>
            </a:endParaRPr>
          </a:p>
          <a:p>
            <a:r>
              <a:rPr lang="el-GR" err="1">
                <a:latin typeface="Calibri"/>
                <a:ea typeface="+mn-lt"/>
                <a:cs typeface="+mn-lt"/>
              </a:rPr>
              <a:t>activated</a:t>
            </a:r>
            <a:r>
              <a:rPr lang="el-GR">
                <a:latin typeface="Calibri"/>
                <a:ea typeface="+mn-lt"/>
                <a:cs typeface="+mn-lt"/>
              </a:rPr>
              <a:t> </a:t>
            </a:r>
            <a:r>
              <a:rPr lang="el-GR" err="1">
                <a:latin typeface="Calibri"/>
                <a:ea typeface="+mn-lt"/>
                <a:cs typeface="+mn-lt"/>
              </a:rPr>
              <a:t>by</a:t>
            </a:r>
            <a:r>
              <a:rPr lang="el-GR">
                <a:latin typeface="Calibri"/>
                <a:ea typeface="+mn-lt"/>
                <a:cs typeface="+mn-lt"/>
              </a:rPr>
              <a:t> </a:t>
            </a:r>
            <a:r>
              <a:rPr lang="el-GR" err="1">
                <a:latin typeface="Calibri"/>
                <a:ea typeface="+mn-lt"/>
                <a:cs typeface="+mn-lt"/>
              </a:rPr>
              <a:t>cAMP</a:t>
            </a:r>
            <a:r>
              <a:rPr lang="el-GR">
                <a:latin typeface="Calibri"/>
                <a:ea typeface="+mn-lt"/>
                <a:cs typeface="+mn-lt"/>
              </a:rPr>
              <a:t>; IP3R: </a:t>
            </a:r>
            <a:r>
              <a:rPr lang="el-GR" err="1">
                <a:latin typeface="Calibri"/>
                <a:ea typeface="+mn-lt"/>
                <a:cs typeface="+mn-lt"/>
              </a:rPr>
              <a:t>inositol</a:t>
            </a:r>
            <a:r>
              <a:rPr lang="el-GR">
                <a:latin typeface="Calibri"/>
                <a:ea typeface="+mn-lt"/>
                <a:cs typeface="+mn-lt"/>
              </a:rPr>
              <a:t> 1,4,5-trisphosphate </a:t>
            </a:r>
            <a:r>
              <a:rPr lang="el-GR" err="1">
                <a:latin typeface="Calibri"/>
                <a:ea typeface="+mn-lt"/>
                <a:cs typeface="+mn-lt"/>
              </a:rPr>
              <a:t>receptor</a:t>
            </a:r>
            <a:r>
              <a:rPr lang="el-GR">
                <a:latin typeface="Calibri"/>
                <a:ea typeface="+mn-lt"/>
                <a:cs typeface="+mn-lt"/>
              </a:rPr>
              <a:t>; MCU: </a:t>
            </a:r>
            <a:r>
              <a:rPr lang="el-GR" err="1">
                <a:latin typeface="Calibri"/>
                <a:ea typeface="+mn-lt"/>
                <a:cs typeface="+mn-lt"/>
              </a:rPr>
              <a:t>mitochondrial</a:t>
            </a:r>
            <a:r>
              <a:rPr lang="el-GR">
                <a:latin typeface="Calibri"/>
                <a:ea typeface="+mn-lt"/>
                <a:cs typeface="+mn-lt"/>
              </a:rPr>
              <a:t> Ca2+ </a:t>
            </a:r>
            <a:r>
              <a:rPr lang="el-GR" err="1">
                <a:latin typeface="Calibri"/>
                <a:ea typeface="+mn-lt"/>
                <a:cs typeface="+mn-lt"/>
              </a:rPr>
              <a:t>uniporter</a:t>
            </a:r>
            <a:r>
              <a:rPr lang="el-GR">
                <a:latin typeface="Calibri"/>
                <a:ea typeface="+mn-lt"/>
                <a:cs typeface="+mn-lt"/>
              </a:rPr>
              <a:t>; PKA: </a:t>
            </a:r>
            <a:r>
              <a:rPr lang="el-GR" err="1">
                <a:latin typeface="Calibri"/>
                <a:ea typeface="+mn-lt"/>
                <a:cs typeface="+mn-lt"/>
              </a:rPr>
              <a:t>Protein</a:t>
            </a:r>
            <a:r>
              <a:rPr lang="el-GR">
                <a:latin typeface="Calibri"/>
                <a:ea typeface="+mn-lt"/>
                <a:cs typeface="+mn-lt"/>
              </a:rPr>
              <a:t> </a:t>
            </a:r>
            <a:r>
              <a:rPr lang="el-GR" err="1">
                <a:latin typeface="Calibri"/>
                <a:ea typeface="+mn-lt"/>
                <a:cs typeface="+mn-lt"/>
              </a:rPr>
              <a:t>Kinase</a:t>
            </a:r>
            <a:r>
              <a:rPr lang="el-GR">
                <a:latin typeface="Calibri"/>
                <a:ea typeface="+mn-lt"/>
                <a:cs typeface="+mn-lt"/>
              </a:rPr>
              <a:t> A; RyR2: </a:t>
            </a:r>
            <a:r>
              <a:rPr lang="el-GR" err="1">
                <a:latin typeface="Calibri"/>
                <a:ea typeface="+mn-lt"/>
                <a:cs typeface="+mn-lt"/>
              </a:rPr>
              <a:t>Type</a:t>
            </a:r>
            <a:r>
              <a:rPr lang="el-GR">
                <a:latin typeface="Calibri"/>
                <a:ea typeface="+mn-lt"/>
                <a:cs typeface="+mn-lt"/>
              </a:rPr>
              <a:t> 2 </a:t>
            </a:r>
            <a:r>
              <a:rPr lang="el-GR" err="1">
                <a:latin typeface="Calibri"/>
                <a:ea typeface="+mn-lt"/>
                <a:cs typeface="+mn-lt"/>
              </a:rPr>
              <a:t>ryanodine</a:t>
            </a:r>
            <a:r>
              <a:rPr lang="el-GR">
                <a:latin typeface="Calibri"/>
                <a:ea typeface="+mn-lt"/>
                <a:cs typeface="+mn-lt"/>
              </a:rPr>
              <a:t> </a:t>
            </a:r>
            <a:r>
              <a:rPr lang="el-GR" err="1">
                <a:latin typeface="Calibri"/>
                <a:ea typeface="+mn-lt"/>
                <a:cs typeface="+mn-lt"/>
              </a:rPr>
              <a:t>receptor</a:t>
            </a:r>
            <a:r>
              <a:rPr lang="el-GR">
                <a:latin typeface="Calibri"/>
                <a:ea typeface="+mn-lt"/>
                <a:cs typeface="+mn-lt"/>
              </a:rPr>
              <a:t> Ca2+ </a:t>
            </a:r>
            <a:r>
              <a:rPr lang="el-GR" err="1">
                <a:latin typeface="Calibri"/>
                <a:ea typeface="+mn-lt"/>
                <a:cs typeface="+mn-lt"/>
              </a:rPr>
              <a:t>release</a:t>
            </a:r>
            <a:r>
              <a:rPr lang="el-GR">
                <a:latin typeface="Calibri"/>
                <a:ea typeface="+mn-lt"/>
                <a:cs typeface="+mn-lt"/>
              </a:rPr>
              <a:t> </a:t>
            </a:r>
            <a:r>
              <a:rPr lang="el-GR" err="1">
                <a:latin typeface="Calibri"/>
                <a:ea typeface="+mn-lt"/>
                <a:cs typeface="+mn-lt"/>
              </a:rPr>
              <a:t>channel</a:t>
            </a:r>
            <a:endParaRPr lang="el-GR" err="1">
              <a:latin typeface="Aptos" panose="02110004020202020204"/>
              <a:ea typeface="+mn-lt"/>
              <a:cs typeface="+mn-lt"/>
            </a:endParaRPr>
          </a:p>
          <a:p>
            <a:endParaRPr lang="el-GR" sz="1200">
              <a:solidFill>
                <a:srgbClr val="333333"/>
              </a:solidFill>
              <a:latin typeface="Aptos"/>
              <a:ea typeface="+mn-lt"/>
              <a:cs typeface="+mn-lt"/>
            </a:endParaRPr>
          </a:p>
          <a:p>
            <a:r>
              <a:rPr lang="el-GR" sz="2000" err="1">
                <a:solidFill>
                  <a:srgbClr val="FF0000"/>
                </a:solidFill>
                <a:latin typeface="Calibri"/>
                <a:ea typeface="+mn-lt"/>
                <a:cs typeface="+mn-lt"/>
              </a:rPr>
              <a:t>Role</a:t>
            </a:r>
            <a:r>
              <a:rPr lang="el-GR" sz="2000">
                <a:solidFill>
                  <a:srgbClr val="FF0000"/>
                </a:solidFill>
                <a:latin typeface="Calibri"/>
                <a:ea typeface="+mn-lt"/>
                <a:cs typeface="+mn-lt"/>
              </a:rPr>
              <a:t> of Ca2+ in </a:t>
            </a:r>
            <a:r>
              <a:rPr lang="el-GR" sz="2000" err="1">
                <a:solidFill>
                  <a:srgbClr val="FF0000"/>
                </a:solidFill>
                <a:latin typeface="Calibri"/>
                <a:ea typeface="+mn-lt"/>
                <a:cs typeface="+mn-lt"/>
              </a:rPr>
              <a:t>excitation-contraction</a:t>
            </a:r>
            <a:r>
              <a:rPr lang="el-GR" sz="2000">
                <a:solidFill>
                  <a:srgbClr val="FF0000"/>
                </a:solidFill>
                <a:latin typeface="Calibri"/>
                <a:ea typeface="+mn-lt"/>
                <a:cs typeface="+mn-lt"/>
              </a:rPr>
              <a:t> </a:t>
            </a:r>
            <a:r>
              <a:rPr lang="el-GR" sz="2000" err="1">
                <a:solidFill>
                  <a:srgbClr val="FF0000"/>
                </a:solidFill>
                <a:latin typeface="Calibri"/>
                <a:ea typeface="+mn-lt"/>
                <a:cs typeface="+mn-lt"/>
              </a:rPr>
              <a:t>coupling</a:t>
            </a:r>
            <a:r>
              <a:rPr lang="el-GR" sz="2000">
                <a:solidFill>
                  <a:srgbClr val="FF0000"/>
                </a:solidFill>
                <a:latin typeface="Calibri"/>
                <a:ea typeface="+mn-lt"/>
                <a:cs typeface="+mn-lt"/>
              </a:rPr>
              <a:t> in </a:t>
            </a:r>
            <a:r>
              <a:rPr lang="el-GR" sz="2000" err="1">
                <a:solidFill>
                  <a:srgbClr val="FF0000"/>
                </a:solidFill>
                <a:latin typeface="Calibri"/>
                <a:ea typeface="+mn-lt"/>
                <a:cs typeface="+mn-lt"/>
              </a:rPr>
              <a:t>cardiomyocyte</a:t>
            </a:r>
            <a:endParaRPr lang="el-GR" sz="2000">
              <a:solidFill>
                <a:srgbClr val="FF0000"/>
              </a:solidFill>
              <a:latin typeface="Calibri"/>
              <a:ea typeface="Calibri"/>
              <a:cs typeface="Calibri"/>
            </a:endParaRPr>
          </a:p>
          <a:p>
            <a:endParaRPr lang="el-GR" sz="1300" i="1">
              <a:solidFill>
                <a:srgbClr val="212121"/>
              </a:solidFill>
              <a:latin typeface="Consolas"/>
              <a:ea typeface="+mn-lt"/>
              <a:cs typeface="+mn-lt"/>
            </a:endParaRPr>
          </a:p>
          <a:p>
            <a:r>
              <a:rPr lang="el-GR" sz="1300" i="1" err="1">
                <a:solidFill>
                  <a:srgbClr val="212121"/>
                </a:solidFill>
                <a:latin typeface="Consolas"/>
                <a:ea typeface="+mn-lt"/>
                <a:cs typeface="+mn-lt"/>
              </a:rPr>
              <a:t>Gambardella</a:t>
            </a:r>
            <a:r>
              <a:rPr lang="el-GR" sz="1300" i="1">
                <a:solidFill>
                  <a:srgbClr val="212121"/>
                </a:solidFill>
                <a:latin typeface="Consolas"/>
                <a:ea typeface="+mn-lt"/>
                <a:cs typeface="+mn-lt"/>
              </a:rPr>
              <a:t> J, </a:t>
            </a:r>
            <a:r>
              <a:rPr lang="el-GR" sz="1300" i="1" err="1">
                <a:solidFill>
                  <a:srgbClr val="212121"/>
                </a:solidFill>
                <a:latin typeface="Consolas"/>
                <a:ea typeface="+mn-lt"/>
                <a:cs typeface="+mn-lt"/>
              </a:rPr>
              <a:t>Trimarco</a:t>
            </a:r>
            <a:r>
              <a:rPr lang="el-GR" sz="1300" i="1">
                <a:solidFill>
                  <a:srgbClr val="212121"/>
                </a:solidFill>
                <a:latin typeface="Consolas"/>
                <a:ea typeface="+mn-lt"/>
                <a:cs typeface="+mn-lt"/>
              </a:rPr>
              <a:t> B, </a:t>
            </a:r>
            <a:r>
              <a:rPr lang="el-GR" sz="1300" i="1" err="1">
                <a:solidFill>
                  <a:srgbClr val="212121"/>
                </a:solidFill>
                <a:latin typeface="Consolas"/>
                <a:ea typeface="+mn-lt"/>
                <a:cs typeface="+mn-lt"/>
              </a:rPr>
              <a:t>Iaccarino</a:t>
            </a:r>
            <a:r>
              <a:rPr lang="el-GR" sz="1300" i="1">
                <a:solidFill>
                  <a:srgbClr val="212121"/>
                </a:solidFill>
                <a:latin typeface="Consolas"/>
                <a:ea typeface="+mn-lt"/>
                <a:cs typeface="+mn-lt"/>
              </a:rPr>
              <a:t> </a:t>
            </a:r>
            <a:endParaRPr lang="el-GR" i="1">
              <a:solidFill>
                <a:srgbClr val="000000"/>
              </a:solidFill>
              <a:latin typeface="Consolas"/>
              <a:ea typeface="+mn-lt"/>
              <a:cs typeface="+mn-lt"/>
            </a:endParaRPr>
          </a:p>
          <a:p>
            <a:r>
              <a:rPr lang="el-GR" sz="1300" i="1">
                <a:solidFill>
                  <a:srgbClr val="212121"/>
                </a:solidFill>
                <a:latin typeface="Consolas"/>
                <a:ea typeface="+mn-lt"/>
                <a:cs typeface="+mn-lt"/>
              </a:rPr>
              <a:t>G, </a:t>
            </a:r>
            <a:r>
              <a:rPr lang="el-GR" sz="1300" i="1" err="1">
                <a:solidFill>
                  <a:srgbClr val="212121"/>
                </a:solidFill>
                <a:latin typeface="Consolas"/>
                <a:ea typeface="+mn-lt"/>
                <a:cs typeface="+mn-lt"/>
              </a:rPr>
              <a:t>Santulli</a:t>
            </a:r>
            <a:r>
              <a:rPr lang="el-GR" sz="1300" i="1">
                <a:solidFill>
                  <a:srgbClr val="212121"/>
                </a:solidFill>
                <a:latin typeface="Consolas"/>
                <a:ea typeface="+mn-lt"/>
                <a:cs typeface="+mn-lt"/>
              </a:rPr>
              <a:t> G. </a:t>
            </a:r>
            <a:r>
              <a:rPr lang="el-GR" sz="1300" i="1" err="1">
                <a:solidFill>
                  <a:srgbClr val="212121"/>
                </a:solidFill>
                <a:latin typeface="Consolas"/>
                <a:ea typeface="+mn-lt"/>
                <a:cs typeface="+mn-lt"/>
              </a:rPr>
              <a:t>New</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Insights</a:t>
            </a:r>
            <a:r>
              <a:rPr lang="el-GR" sz="1300" i="1">
                <a:solidFill>
                  <a:srgbClr val="212121"/>
                </a:solidFill>
                <a:latin typeface="Consolas"/>
                <a:ea typeface="+mn-lt"/>
                <a:cs typeface="+mn-lt"/>
              </a:rPr>
              <a:t> in </a:t>
            </a:r>
            <a:r>
              <a:rPr lang="el-GR" sz="1300" i="1" err="1">
                <a:solidFill>
                  <a:srgbClr val="212121"/>
                </a:solidFill>
                <a:latin typeface="Consolas"/>
                <a:ea typeface="+mn-lt"/>
                <a:cs typeface="+mn-lt"/>
              </a:rPr>
              <a:t>Cardiac</a:t>
            </a:r>
            <a:r>
              <a:rPr lang="el-GR" sz="1300" i="1">
                <a:solidFill>
                  <a:srgbClr val="212121"/>
                </a:solidFill>
                <a:latin typeface="Consolas"/>
                <a:ea typeface="+mn-lt"/>
                <a:cs typeface="+mn-lt"/>
              </a:rPr>
              <a:t> </a:t>
            </a:r>
            <a:endParaRPr lang="el-GR" i="1">
              <a:solidFill>
                <a:srgbClr val="000000"/>
              </a:solidFill>
              <a:latin typeface="Consolas"/>
              <a:ea typeface="+mn-lt"/>
              <a:cs typeface="+mn-lt"/>
            </a:endParaRPr>
          </a:p>
          <a:p>
            <a:r>
              <a:rPr lang="el-GR" sz="1300" i="1" err="1">
                <a:solidFill>
                  <a:srgbClr val="212121"/>
                </a:solidFill>
                <a:latin typeface="Consolas"/>
                <a:ea typeface="+mn-lt"/>
                <a:cs typeface="+mn-lt"/>
              </a:rPr>
              <a:t>Calcium</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Handling</a:t>
            </a:r>
            <a:r>
              <a:rPr lang="el-GR" sz="1300" i="1">
                <a:solidFill>
                  <a:srgbClr val="212121"/>
                </a:solidFill>
                <a:latin typeface="Consolas"/>
                <a:ea typeface="+mn-lt"/>
                <a:cs typeface="+mn-lt"/>
              </a:rPr>
              <a:t> and </a:t>
            </a:r>
            <a:r>
              <a:rPr lang="el-GR" sz="1300" i="1" err="1">
                <a:solidFill>
                  <a:srgbClr val="212121"/>
                </a:solidFill>
                <a:latin typeface="Consolas"/>
                <a:ea typeface="+mn-lt"/>
                <a:cs typeface="+mn-lt"/>
              </a:rPr>
              <a:t>Excitation</a:t>
            </a:r>
            <a:r>
              <a:rPr lang="el-GR" sz="1300" i="1">
                <a:solidFill>
                  <a:srgbClr val="212121"/>
                </a:solidFill>
                <a:latin typeface="Consolas"/>
                <a:ea typeface="+mn-lt"/>
                <a:cs typeface="+mn-lt"/>
              </a:rPr>
              <a:t>-</a:t>
            </a:r>
            <a:endParaRPr lang="el-GR" i="1">
              <a:solidFill>
                <a:srgbClr val="000000"/>
              </a:solidFill>
              <a:latin typeface="Consolas"/>
              <a:ea typeface="+mn-lt"/>
              <a:cs typeface="+mn-lt"/>
            </a:endParaRPr>
          </a:p>
          <a:p>
            <a:r>
              <a:rPr lang="el-GR" sz="1300" i="1" err="1">
                <a:solidFill>
                  <a:srgbClr val="212121"/>
                </a:solidFill>
                <a:latin typeface="Consolas"/>
                <a:ea typeface="+mn-lt"/>
                <a:cs typeface="+mn-lt"/>
              </a:rPr>
              <a:t>Contraction</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Coupling</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Adv</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Exp</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Med</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Biol</a:t>
            </a:r>
            <a:r>
              <a:rPr lang="el-GR" sz="1300" i="1">
                <a:solidFill>
                  <a:srgbClr val="212121"/>
                </a:solidFill>
                <a:latin typeface="Consolas"/>
                <a:ea typeface="+mn-lt"/>
                <a:cs typeface="+mn-lt"/>
              </a:rPr>
              <a:t>. 2018;1067:373-385. </a:t>
            </a:r>
            <a:r>
              <a:rPr lang="el-GR" sz="1300" i="1" err="1">
                <a:solidFill>
                  <a:srgbClr val="212121"/>
                </a:solidFill>
                <a:latin typeface="Consolas"/>
                <a:ea typeface="+mn-lt"/>
                <a:cs typeface="+mn-lt"/>
              </a:rPr>
              <a:t>doi</a:t>
            </a:r>
            <a:r>
              <a:rPr lang="el-GR" sz="1300" i="1">
                <a:solidFill>
                  <a:srgbClr val="212121"/>
                </a:solidFill>
                <a:latin typeface="Consolas"/>
                <a:ea typeface="+mn-lt"/>
                <a:cs typeface="+mn-lt"/>
              </a:rPr>
              <a:t>: 10.1007/5584_2017_106. PMID: 28956314; PMCID: PMC5889357.</a:t>
            </a:r>
            <a:endParaRPr lang="el-GR" i="1">
              <a:latin typeface="Consolas"/>
            </a:endParaRPr>
          </a:p>
          <a:p>
            <a:endParaRPr lang="el-GR">
              <a:latin typeface="Calibri"/>
              <a:cs typeface="Calibri"/>
            </a:endParaRPr>
          </a:p>
          <a:p>
            <a:endParaRPr lang="el-GR">
              <a:latin typeface="Calibri"/>
              <a:cs typeface="Calibri"/>
            </a:endParaRPr>
          </a:p>
          <a:p>
            <a:endParaRPr lang="el-GR">
              <a:latin typeface="Calibri"/>
              <a:cs typeface="Calibri"/>
            </a:endParaRPr>
          </a:p>
        </p:txBody>
      </p:sp>
    </p:spTree>
    <p:extLst>
      <p:ext uri="{BB962C8B-B14F-4D97-AF65-F5344CB8AC3E}">
        <p14:creationId xmlns:p14="http://schemas.microsoft.com/office/powerpoint/2010/main" val="4208174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0BC01474-644B-03DB-AED6-B04F7CCBEC09}"/>
              </a:ext>
            </a:extLst>
          </p:cNvPr>
          <p:cNvSpPr txBox="1">
            <a:spLocks/>
          </p:cNvSpPr>
          <p:nvPr/>
        </p:nvSpPr>
        <p:spPr>
          <a:xfrm>
            <a:off x="0" y="20637"/>
            <a:ext cx="12192000" cy="681037"/>
          </a:xfrm>
          <a:prstGeom prst="rect">
            <a:avLst/>
          </a:prstGeom>
          <a:solidFill>
            <a:schemeClr val="bg2">
              <a:lumMod val="75000"/>
            </a:schemeClr>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rgbClr val="C00000"/>
                </a:solidFill>
              </a:rPr>
              <a:t>Conclusions</a:t>
            </a:r>
          </a:p>
        </p:txBody>
      </p:sp>
      <p:graphicFrame>
        <p:nvGraphicFramePr>
          <p:cNvPr id="8" name="Content Placeholder 4">
            <a:extLst>
              <a:ext uri="{FF2B5EF4-FFF2-40B4-BE49-F238E27FC236}">
                <a16:creationId xmlns:a16="http://schemas.microsoft.com/office/drawing/2014/main" id="{60CE3D0A-453E-C442-CCC1-534C2C302FAC}"/>
              </a:ext>
            </a:extLst>
          </p:cNvPr>
          <p:cNvGraphicFramePr>
            <a:graphicFrameLocks/>
          </p:cNvGraphicFramePr>
          <p:nvPr>
            <p:extLst>
              <p:ext uri="{D42A27DB-BD31-4B8C-83A1-F6EECF244321}">
                <p14:modId xmlns:p14="http://schemas.microsoft.com/office/powerpoint/2010/main" val="1500688090"/>
              </p:ext>
            </p:extLst>
          </p:nvPr>
        </p:nvGraphicFramePr>
        <p:xfrm>
          <a:off x="206062" y="811598"/>
          <a:ext cx="11943008" cy="5978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965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1892-81E6-551C-7B5A-DEA68224520B}"/>
              </a:ext>
            </a:extLst>
          </p:cNvPr>
          <p:cNvSpPr>
            <a:spLocks noGrp="1"/>
          </p:cNvSpPr>
          <p:nvPr>
            <p:ph type="title"/>
          </p:nvPr>
        </p:nvSpPr>
        <p:spPr/>
        <p:txBody>
          <a:bodyPr/>
          <a:lstStyle/>
          <a:p>
            <a:r>
              <a:rPr lang="en-US" sz="4800" b="1" spc="600">
                <a:ln w="28575">
                  <a:noFill/>
                  <a:prstDash val="solid"/>
                </a:ln>
                <a:solidFill>
                  <a:schemeClr val="bg1"/>
                </a:solidFill>
                <a:latin typeface="Tw Cen MT" panose="020B0602020104020603" pitchFamily="34" charset="77"/>
              </a:rPr>
              <a:t>THANK YOU</a:t>
            </a:r>
            <a:endParaRPr lang="en-US"/>
          </a:p>
        </p:txBody>
      </p:sp>
      <p:sp>
        <p:nvSpPr>
          <p:cNvPr id="3" name="Text Placeholder 2">
            <a:extLst>
              <a:ext uri="{FF2B5EF4-FFF2-40B4-BE49-F238E27FC236}">
                <a16:creationId xmlns:a16="http://schemas.microsoft.com/office/drawing/2014/main" id="{55519D01-29BE-BE76-41C5-9D58AD8119DC}"/>
              </a:ext>
            </a:extLst>
          </p:cNvPr>
          <p:cNvSpPr>
            <a:spLocks noGrp="1"/>
          </p:cNvSpPr>
          <p:nvPr>
            <p:ph type="body" idx="1"/>
          </p:nvPr>
        </p:nvSpPr>
        <p:spPr/>
        <p:txBody>
          <a:bodyPr vert="horz" lIns="91440" tIns="45720" rIns="91440" bIns="45720" rtlCol="0" anchor="t">
            <a:noAutofit/>
          </a:bodyPr>
          <a:lstStyle/>
          <a:p>
            <a:r>
              <a:rPr lang="el-GR" sz="2000">
                <a:ea typeface="+mn-lt"/>
                <a:cs typeface="+mn-lt"/>
              </a:rPr>
              <a:t>Γεώργιος Γεωργιόπουλος</a:t>
            </a:r>
            <a:endParaRPr lang="el-GR" sz="2000"/>
          </a:p>
          <a:p>
            <a:r>
              <a:rPr lang="en-US" sz="2000">
                <a:ea typeface="+mn-lt"/>
                <a:cs typeface="+mn-lt"/>
                <a:hlinkClick r:id="rId2"/>
              </a:rPr>
              <a:t>georgiopoulosgeorgios@gmail.com</a:t>
            </a:r>
            <a:endParaRPr lang="en-US" sz="2000"/>
          </a:p>
          <a:p>
            <a:endParaRPr lang="en-US">
              <a:latin typeface="Segoe UI Light" panose="020B0502040204020203" pitchFamily="34" charset="0"/>
              <a:ea typeface="Calibri"/>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p>
        </p:txBody>
      </p:sp>
      <p:sp>
        <p:nvSpPr>
          <p:cNvPr id="4" name="TextBox 3">
            <a:extLst>
              <a:ext uri="{FF2B5EF4-FFF2-40B4-BE49-F238E27FC236}">
                <a16:creationId xmlns:a16="http://schemas.microsoft.com/office/drawing/2014/main" id="{81563026-0CEF-897C-1518-15D12702B54A}"/>
              </a:ext>
            </a:extLst>
          </p:cNvPr>
          <p:cNvSpPr txBox="1"/>
          <p:nvPr/>
        </p:nvSpPr>
        <p:spPr>
          <a:xfrm>
            <a:off x="1922161" y="1496540"/>
            <a:ext cx="826529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6600" dirty="0"/>
              <a:t>Σας ευχαριστώ</a:t>
            </a:r>
          </a:p>
        </p:txBody>
      </p:sp>
    </p:spTree>
    <p:extLst>
      <p:ext uri="{BB962C8B-B14F-4D97-AF65-F5344CB8AC3E}">
        <p14:creationId xmlns:p14="http://schemas.microsoft.com/office/powerpoint/2010/main" val="1775088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στιγμιότυπο οθόνης, κείμενο, διάγραμμα, γραφιστική&#10;&#10;Περιγραφή που δημιουργήθηκε αυτόματα">
            <a:extLst>
              <a:ext uri="{FF2B5EF4-FFF2-40B4-BE49-F238E27FC236}">
                <a16:creationId xmlns:a16="http://schemas.microsoft.com/office/drawing/2014/main" id="{BF1372A6-5FB0-3F91-1D2F-9BD123FD2DC2}"/>
              </a:ext>
            </a:extLst>
          </p:cNvPr>
          <p:cNvPicPr>
            <a:picLocks noChangeAspect="1"/>
          </p:cNvPicPr>
          <p:nvPr/>
        </p:nvPicPr>
        <p:blipFill>
          <a:blip r:embed="rId3"/>
          <a:stretch>
            <a:fillRect/>
          </a:stretch>
        </p:blipFill>
        <p:spPr>
          <a:xfrm>
            <a:off x="-4183" y="55879"/>
            <a:ext cx="8964513" cy="6854250"/>
          </a:xfrm>
          <a:prstGeom prst="rect">
            <a:avLst/>
          </a:prstGeom>
        </p:spPr>
      </p:pic>
      <p:sp>
        <p:nvSpPr>
          <p:cNvPr id="4" name="TextBox 3">
            <a:extLst>
              <a:ext uri="{FF2B5EF4-FFF2-40B4-BE49-F238E27FC236}">
                <a16:creationId xmlns:a16="http://schemas.microsoft.com/office/drawing/2014/main" id="{98969C51-C435-EA83-5892-974B2CCE3E08}"/>
              </a:ext>
            </a:extLst>
          </p:cNvPr>
          <p:cNvSpPr txBox="1"/>
          <p:nvPr/>
        </p:nvSpPr>
        <p:spPr>
          <a:xfrm>
            <a:off x="8960443" y="-2315"/>
            <a:ext cx="3231943" cy="692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latin typeface="Calibri"/>
                <a:ea typeface="+mn-lt"/>
                <a:cs typeface="+mn-lt"/>
              </a:rPr>
              <a:t> Ca2+: </a:t>
            </a:r>
            <a:r>
              <a:rPr lang="el-GR" err="1">
                <a:latin typeface="Calibri"/>
                <a:ea typeface="+mn-lt"/>
                <a:cs typeface="+mn-lt"/>
              </a:rPr>
              <a:t>calcium</a:t>
            </a:r>
            <a:r>
              <a:rPr lang="el-GR">
                <a:latin typeface="Calibri"/>
                <a:ea typeface="+mn-lt"/>
                <a:cs typeface="+mn-lt"/>
              </a:rPr>
              <a:t>; MCU: </a:t>
            </a:r>
            <a:r>
              <a:rPr lang="el-GR" err="1">
                <a:latin typeface="Calibri"/>
                <a:ea typeface="+mn-lt"/>
                <a:cs typeface="+mn-lt"/>
              </a:rPr>
              <a:t>mitochondrial</a:t>
            </a:r>
            <a:r>
              <a:rPr lang="el-GR">
                <a:latin typeface="Calibri"/>
                <a:ea typeface="+mn-lt"/>
                <a:cs typeface="+mn-lt"/>
              </a:rPr>
              <a:t> Ca2+ </a:t>
            </a:r>
            <a:r>
              <a:rPr lang="el-GR" err="1">
                <a:latin typeface="Calibri"/>
                <a:ea typeface="+mn-lt"/>
                <a:cs typeface="+mn-lt"/>
              </a:rPr>
              <a:t>uniporter</a:t>
            </a:r>
            <a:r>
              <a:rPr lang="el-GR">
                <a:latin typeface="Calibri"/>
                <a:ea typeface="+mn-lt"/>
                <a:cs typeface="+mn-lt"/>
              </a:rPr>
              <a:t>; </a:t>
            </a:r>
            <a:r>
              <a:rPr lang="el-GR" err="1">
                <a:latin typeface="Calibri"/>
                <a:ea typeface="+mn-lt"/>
                <a:cs typeface="+mn-lt"/>
              </a:rPr>
              <a:t>Na</a:t>
            </a:r>
            <a:r>
              <a:rPr lang="el-GR">
                <a:latin typeface="Calibri"/>
                <a:ea typeface="+mn-lt"/>
                <a:cs typeface="+mn-lt"/>
              </a:rPr>
              <a:t>+: </a:t>
            </a:r>
            <a:r>
              <a:rPr lang="el-GR" err="1">
                <a:latin typeface="Calibri"/>
                <a:ea typeface="+mn-lt"/>
                <a:cs typeface="+mn-lt"/>
              </a:rPr>
              <a:t>sodium</a:t>
            </a:r>
            <a:r>
              <a:rPr lang="el-GR">
                <a:latin typeface="Calibri"/>
                <a:ea typeface="+mn-lt"/>
                <a:cs typeface="+mn-lt"/>
              </a:rPr>
              <a:t>; RyR2: </a:t>
            </a:r>
            <a:r>
              <a:rPr lang="el-GR" err="1">
                <a:latin typeface="Calibri"/>
                <a:ea typeface="+mn-lt"/>
                <a:cs typeface="+mn-lt"/>
              </a:rPr>
              <a:t>Type</a:t>
            </a:r>
            <a:r>
              <a:rPr lang="el-GR">
                <a:latin typeface="Calibri"/>
                <a:ea typeface="+mn-lt"/>
                <a:cs typeface="+mn-lt"/>
              </a:rPr>
              <a:t> 2 </a:t>
            </a:r>
            <a:r>
              <a:rPr lang="el-GR" err="1">
                <a:latin typeface="Calibri"/>
                <a:ea typeface="+mn-lt"/>
                <a:cs typeface="+mn-lt"/>
              </a:rPr>
              <a:t>ryanodine</a:t>
            </a:r>
            <a:r>
              <a:rPr lang="el-GR">
                <a:latin typeface="Calibri"/>
                <a:ea typeface="+mn-lt"/>
                <a:cs typeface="+mn-lt"/>
              </a:rPr>
              <a:t> </a:t>
            </a:r>
            <a:r>
              <a:rPr lang="el-GR" err="1">
                <a:latin typeface="Calibri"/>
                <a:ea typeface="+mn-lt"/>
                <a:cs typeface="+mn-lt"/>
              </a:rPr>
              <a:t>receptor</a:t>
            </a:r>
            <a:r>
              <a:rPr lang="el-GR">
                <a:latin typeface="Calibri"/>
                <a:ea typeface="+mn-lt"/>
                <a:cs typeface="+mn-lt"/>
              </a:rPr>
              <a:t> Ca2+ </a:t>
            </a:r>
            <a:r>
              <a:rPr lang="el-GR" err="1">
                <a:latin typeface="Calibri"/>
                <a:ea typeface="+mn-lt"/>
                <a:cs typeface="+mn-lt"/>
              </a:rPr>
              <a:t>release</a:t>
            </a:r>
            <a:r>
              <a:rPr lang="el-GR">
                <a:latin typeface="Calibri"/>
                <a:ea typeface="+mn-lt"/>
                <a:cs typeface="+mn-lt"/>
              </a:rPr>
              <a:t> </a:t>
            </a:r>
            <a:r>
              <a:rPr lang="el-GR" err="1">
                <a:latin typeface="Calibri"/>
                <a:ea typeface="+mn-lt"/>
                <a:cs typeface="+mn-lt"/>
              </a:rPr>
              <a:t>channel</a:t>
            </a:r>
            <a:r>
              <a:rPr lang="el-GR">
                <a:latin typeface="Calibri"/>
                <a:ea typeface="+mn-lt"/>
                <a:cs typeface="+mn-lt"/>
              </a:rPr>
              <a:t>; SERCA: </a:t>
            </a:r>
            <a:r>
              <a:rPr lang="el-GR" err="1">
                <a:latin typeface="Calibri"/>
                <a:ea typeface="+mn-lt"/>
                <a:cs typeface="+mn-lt"/>
              </a:rPr>
              <a:t>sarco</a:t>
            </a:r>
            <a:r>
              <a:rPr lang="el-GR">
                <a:latin typeface="Calibri"/>
                <a:ea typeface="+mn-lt"/>
                <a:cs typeface="+mn-lt"/>
              </a:rPr>
              <a:t>/</a:t>
            </a:r>
            <a:r>
              <a:rPr lang="el-GR" err="1">
                <a:latin typeface="Calibri"/>
                <a:ea typeface="+mn-lt"/>
                <a:cs typeface="+mn-lt"/>
              </a:rPr>
              <a:t>endoplasmic</a:t>
            </a:r>
            <a:r>
              <a:rPr lang="el-GR">
                <a:latin typeface="Calibri"/>
                <a:ea typeface="+mn-lt"/>
                <a:cs typeface="+mn-lt"/>
              </a:rPr>
              <a:t> </a:t>
            </a:r>
            <a:r>
              <a:rPr lang="el-GR" err="1">
                <a:latin typeface="Calibri"/>
                <a:ea typeface="+mn-lt"/>
                <a:cs typeface="+mn-lt"/>
              </a:rPr>
              <a:t>reticulum</a:t>
            </a:r>
            <a:r>
              <a:rPr lang="el-GR">
                <a:latin typeface="Calibri"/>
                <a:ea typeface="+mn-lt"/>
                <a:cs typeface="+mn-lt"/>
              </a:rPr>
              <a:t> Ca2+-</a:t>
            </a:r>
            <a:r>
              <a:rPr lang="el-GR" err="1">
                <a:latin typeface="Calibri"/>
                <a:ea typeface="+mn-lt"/>
                <a:cs typeface="+mn-lt"/>
              </a:rPr>
              <a:t>ATPase</a:t>
            </a:r>
            <a:endParaRPr lang="el-GR">
              <a:latin typeface="Calibri"/>
              <a:ea typeface="+mn-lt"/>
              <a:cs typeface="+mn-lt"/>
            </a:endParaRPr>
          </a:p>
          <a:p>
            <a:endParaRPr lang="el-GR">
              <a:latin typeface="Calibri"/>
            </a:endParaRPr>
          </a:p>
          <a:p>
            <a:endParaRPr lang="el-GR">
              <a:latin typeface="Calibri"/>
            </a:endParaRPr>
          </a:p>
          <a:p>
            <a:r>
              <a:rPr lang="el-GR" sz="2000" err="1">
                <a:solidFill>
                  <a:srgbClr val="FF0000"/>
                </a:solidFill>
                <a:latin typeface="Calibri"/>
                <a:ea typeface="+mn-lt"/>
                <a:cs typeface="+mn-lt"/>
              </a:rPr>
              <a:t>Mechanistic</a:t>
            </a:r>
            <a:r>
              <a:rPr lang="el-GR" sz="2000">
                <a:solidFill>
                  <a:srgbClr val="FF0000"/>
                </a:solidFill>
                <a:latin typeface="Calibri"/>
                <a:ea typeface="+mn-lt"/>
                <a:cs typeface="+mn-lt"/>
              </a:rPr>
              <a:t> </a:t>
            </a:r>
            <a:r>
              <a:rPr lang="el-GR" sz="2000" err="1">
                <a:solidFill>
                  <a:srgbClr val="FF0000"/>
                </a:solidFill>
                <a:latin typeface="Calibri"/>
                <a:ea typeface="+mn-lt"/>
                <a:cs typeface="+mn-lt"/>
              </a:rPr>
              <a:t>role</a:t>
            </a:r>
            <a:r>
              <a:rPr lang="el-GR" sz="2000">
                <a:solidFill>
                  <a:srgbClr val="FF0000"/>
                </a:solidFill>
                <a:latin typeface="Calibri"/>
                <a:ea typeface="+mn-lt"/>
                <a:cs typeface="+mn-lt"/>
              </a:rPr>
              <a:t> of Ca2+ in the </a:t>
            </a:r>
            <a:r>
              <a:rPr lang="el-GR" sz="2000" err="1">
                <a:solidFill>
                  <a:srgbClr val="FF0000"/>
                </a:solidFill>
                <a:latin typeface="Calibri"/>
                <a:ea typeface="+mn-lt"/>
                <a:cs typeface="+mn-lt"/>
              </a:rPr>
              <a:t>relaxation</a:t>
            </a:r>
            <a:r>
              <a:rPr lang="el-GR" sz="2000">
                <a:solidFill>
                  <a:srgbClr val="FF0000"/>
                </a:solidFill>
                <a:latin typeface="Calibri"/>
                <a:ea typeface="+mn-lt"/>
                <a:cs typeface="+mn-lt"/>
              </a:rPr>
              <a:t> </a:t>
            </a:r>
            <a:r>
              <a:rPr lang="el-GR" sz="2000" err="1">
                <a:solidFill>
                  <a:srgbClr val="FF0000"/>
                </a:solidFill>
                <a:latin typeface="Calibri"/>
                <a:ea typeface="+mn-lt"/>
                <a:cs typeface="+mn-lt"/>
              </a:rPr>
              <a:t>phase</a:t>
            </a:r>
            <a:endParaRPr lang="el-GR" sz="2000">
              <a:solidFill>
                <a:srgbClr val="FF0000"/>
              </a:solidFill>
              <a:latin typeface="Calibri"/>
              <a:ea typeface="+mn-lt"/>
              <a:cs typeface="+mn-lt"/>
            </a:endParaRPr>
          </a:p>
          <a:p>
            <a:endParaRPr lang="el-GR" sz="2000">
              <a:solidFill>
                <a:srgbClr val="FF0000"/>
              </a:solidFill>
              <a:latin typeface="Calibri"/>
            </a:endParaRPr>
          </a:p>
          <a:p>
            <a:endParaRPr lang="el-GR" sz="2000">
              <a:solidFill>
                <a:srgbClr val="FF0000"/>
              </a:solidFill>
              <a:latin typeface="Calibri"/>
            </a:endParaRPr>
          </a:p>
          <a:p>
            <a:endParaRPr lang="el-GR" sz="2000">
              <a:solidFill>
                <a:srgbClr val="FF0000"/>
              </a:solidFill>
              <a:latin typeface="Calibri"/>
            </a:endParaRPr>
          </a:p>
          <a:p>
            <a:endParaRPr lang="el-GR" sz="1300">
              <a:solidFill>
                <a:srgbClr val="212121"/>
              </a:solidFill>
              <a:ea typeface="+mn-lt"/>
              <a:cs typeface="+mn-lt"/>
            </a:endParaRPr>
          </a:p>
          <a:p>
            <a:endParaRPr lang="el-GR" sz="1300">
              <a:solidFill>
                <a:srgbClr val="212121"/>
              </a:solidFill>
              <a:ea typeface="+mn-lt"/>
              <a:cs typeface="+mn-lt"/>
            </a:endParaRPr>
          </a:p>
          <a:p>
            <a:endParaRPr lang="el-GR" sz="1300">
              <a:solidFill>
                <a:srgbClr val="212121"/>
              </a:solidFill>
              <a:ea typeface="+mn-lt"/>
              <a:cs typeface="+mn-lt"/>
            </a:endParaRPr>
          </a:p>
          <a:p>
            <a:endParaRPr lang="el-GR" sz="1300">
              <a:solidFill>
                <a:srgbClr val="212121"/>
              </a:solidFill>
              <a:ea typeface="+mn-lt"/>
              <a:cs typeface="+mn-lt"/>
            </a:endParaRPr>
          </a:p>
          <a:p>
            <a:r>
              <a:rPr lang="el-GR" sz="1300" i="1" err="1">
                <a:solidFill>
                  <a:srgbClr val="212121"/>
                </a:solidFill>
                <a:latin typeface="Consolas"/>
                <a:ea typeface="+mn-lt"/>
                <a:cs typeface="+mn-lt"/>
              </a:rPr>
              <a:t>Gambardella</a:t>
            </a:r>
            <a:r>
              <a:rPr lang="el-GR" sz="1300" i="1">
                <a:solidFill>
                  <a:srgbClr val="212121"/>
                </a:solidFill>
                <a:latin typeface="Consolas"/>
                <a:ea typeface="+mn-lt"/>
                <a:cs typeface="+mn-lt"/>
              </a:rPr>
              <a:t> J, </a:t>
            </a:r>
            <a:r>
              <a:rPr lang="el-GR" sz="1300" i="1" err="1">
                <a:solidFill>
                  <a:srgbClr val="212121"/>
                </a:solidFill>
                <a:latin typeface="Consolas"/>
                <a:ea typeface="+mn-lt"/>
                <a:cs typeface="+mn-lt"/>
              </a:rPr>
              <a:t>Trimarco</a:t>
            </a:r>
            <a:r>
              <a:rPr lang="el-GR" sz="1300" i="1">
                <a:solidFill>
                  <a:srgbClr val="212121"/>
                </a:solidFill>
                <a:latin typeface="Consolas"/>
                <a:ea typeface="+mn-lt"/>
                <a:cs typeface="+mn-lt"/>
              </a:rPr>
              <a:t> B, </a:t>
            </a:r>
            <a:r>
              <a:rPr lang="el-GR" sz="1300" i="1" err="1">
                <a:solidFill>
                  <a:srgbClr val="212121"/>
                </a:solidFill>
                <a:latin typeface="Consolas"/>
                <a:ea typeface="+mn-lt"/>
                <a:cs typeface="+mn-lt"/>
              </a:rPr>
              <a:t>Iaccarino</a:t>
            </a:r>
            <a:r>
              <a:rPr lang="el-GR" sz="1300" i="1">
                <a:solidFill>
                  <a:srgbClr val="212121"/>
                </a:solidFill>
                <a:latin typeface="Consolas"/>
                <a:ea typeface="+mn-lt"/>
                <a:cs typeface="+mn-lt"/>
              </a:rPr>
              <a:t> </a:t>
            </a:r>
            <a:endParaRPr lang="el-GR" sz="1300" i="1">
              <a:solidFill>
                <a:srgbClr val="FF0000"/>
              </a:solidFill>
              <a:latin typeface="Consolas"/>
              <a:ea typeface="+mn-lt"/>
              <a:cs typeface="+mn-lt"/>
            </a:endParaRPr>
          </a:p>
          <a:p>
            <a:r>
              <a:rPr lang="el-GR" sz="1300" i="1">
                <a:solidFill>
                  <a:srgbClr val="212121"/>
                </a:solidFill>
                <a:latin typeface="Consolas"/>
                <a:ea typeface="+mn-lt"/>
                <a:cs typeface="+mn-lt"/>
              </a:rPr>
              <a:t>G, </a:t>
            </a:r>
            <a:r>
              <a:rPr lang="el-GR" sz="1300" i="1" err="1">
                <a:solidFill>
                  <a:srgbClr val="212121"/>
                </a:solidFill>
                <a:latin typeface="Consolas"/>
                <a:ea typeface="+mn-lt"/>
                <a:cs typeface="+mn-lt"/>
              </a:rPr>
              <a:t>Santulli</a:t>
            </a:r>
            <a:r>
              <a:rPr lang="el-GR" sz="1300" i="1">
                <a:solidFill>
                  <a:srgbClr val="212121"/>
                </a:solidFill>
                <a:latin typeface="Consolas"/>
                <a:ea typeface="+mn-lt"/>
                <a:cs typeface="+mn-lt"/>
              </a:rPr>
              <a:t> G. </a:t>
            </a:r>
            <a:r>
              <a:rPr lang="el-GR" sz="1300" i="1" err="1">
                <a:solidFill>
                  <a:srgbClr val="212121"/>
                </a:solidFill>
                <a:latin typeface="Consolas"/>
                <a:ea typeface="+mn-lt"/>
                <a:cs typeface="+mn-lt"/>
              </a:rPr>
              <a:t>New</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Insights</a:t>
            </a:r>
            <a:r>
              <a:rPr lang="el-GR" sz="1300" i="1">
                <a:solidFill>
                  <a:srgbClr val="212121"/>
                </a:solidFill>
                <a:latin typeface="Consolas"/>
                <a:ea typeface="+mn-lt"/>
                <a:cs typeface="+mn-lt"/>
              </a:rPr>
              <a:t> in </a:t>
            </a:r>
            <a:r>
              <a:rPr lang="el-GR" sz="1300" i="1" err="1">
                <a:solidFill>
                  <a:srgbClr val="212121"/>
                </a:solidFill>
                <a:latin typeface="Consolas"/>
                <a:ea typeface="+mn-lt"/>
                <a:cs typeface="+mn-lt"/>
              </a:rPr>
              <a:t>Cardiac</a:t>
            </a:r>
            <a:r>
              <a:rPr lang="el-GR" sz="1300" i="1">
                <a:solidFill>
                  <a:srgbClr val="212121"/>
                </a:solidFill>
                <a:latin typeface="Consolas"/>
                <a:ea typeface="+mn-lt"/>
                <a:cs typeface="+mn-lt"/>
              </a:rPr>
              <a:t> </a:t>
            </a:r>
            <a:endParaRPr lang="el-GR" sz="1300" i="1">
              <a:solidFill>
                <a:srgbClr val="FF0000"/>
              </a:solidFill>
              <a:latin typeface="Consolas"/>
              <a:ea typeface="+mn-lt"/>
              <a:cs typeface="+mn-lt"/>
            </a:endParaRPr>
          </a:p>
          <a:p>
            <a:r>
              <a:rPr lang="el-GR" sz="1300" i="1" err="1">
                <a:solidFill>
                  <a:srgbClr val="212121"/>
                </a:solidFill>
                <a:latin typeface="Consolas"/>
                <a:ea typeface="+mn-lt"/>
                <a:cs typeface="+mn-lt"/>
              </a:rPr>
              <a:t>Calcium</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Handling</a:t>
            </a:r>
            <a:r>
              <a:rPr lang="el-GR" sz="1300" i="1">
                <a:solidFill>
                  <a:srgbClr val="212121"/>
                </a:solidFill>
                <a:latin typeface="Consolas"/>
                <a:ea typeface="+mn-lt"/>
                <a:cs typeface="+mn-lt"/>
              </a:rPr>
              <a:t> and </a:t>
            </a:r>
            <a:r>
              <a:rPr lang="el-GR" sz="1300" i="1" err="1">
                <a:solidFill>
                  <a:srgbClr val="212121"/>
                </a:solidFill>
                <a:latin typeface="Consolas"/>
                <a:ea typeface="+mn-lt"/>
                <a:cs typeface="+mn-lt"/>
              </a:rPr>
              <a:t>Excitation</a:t>
            </a:r>
            <a:r>
              <a:rPr lang="el-GR" sz="1300" i="1">
                <a:solidFill>
                  <a:srgbClr val="212121"/>
                </a:solidFill>
                <a:latin typeface="Consolas"/>
                <a:ea typeface="+mn-lt"/>
                <a:cs typeface="+mn-lt"/>
              </a:rPr>
              <a:t>-</a:t>
            </a:r>
            <a:endParaRPr lang="el-GR" sz="1300" i="1">
              <a:solidFill>
                <a:srgbClr val="FF0000"/>
              </a:solidFill>
              <a:latin typeface="Consolas"/>
              <a:ea typeface="+mn-lt"/>
              <a:cs typeface="+mn-lt"/>
            </a:endParaRPr>
          </a:p>
          <a:p>
            <a:r>
              <a:rPr lang="el-GR" sz="1300" i="1" err="1">
                <a:solidFill>
                  <a:srgbClr val="212121"/>
                </a:solidFill>
                <a:latin typeface="Consolas"/>
                <a:ea typeface="+mn-lt"/>
                <a:cs typeface="+mn-lt"/>
              </a:rPr>
              <a:t>Contraction</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Coupling</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Adv</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Exp</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Med</a:t>
            </a:r>
            <a:r>
              <a:rPr lang="el-GR" sz="1300" i="1">
                <a:solidFill>
                  <a:srgbClr val="212121"/>
                </a:solidFill>
                <a:latin typeface="Consolas"/>
                <a:ea typeface="+mn-lt"/>
                <a:cs typeface="+mn-lt"/>
              </a:rPr>
              <a:t> </a:t>
            </a:r>
            <a:r>
              <a:rPr lang="el-GR" sz="1300" i="1" err="1">
                <a:solidFill>
                  <a:srgbClr val="212121"/>
                </a:solidFill>
                <a:latin typeface="Consolas"/>
                <a:ea typeface="+mn-lt"/>
                <a:cs typeface="+mn-lt"/>
              </a:rPr>
              <a:t>Biol</a:t>
            </a:r>
            <a:r>
              <a:rPr lang="el-GR" sz="1300" i="1">
                <a:solidFill>
                  <a:srgbClr val="212121"/>
                </a:solidFill>
                <a:latin typeface="Consolas"/>
                <a:ea typeface="+mn-lt"/>
                <a:cs typeface="+mn-lt"/>
              </a:rPr>
              <a:t>. 2018;1067:373-385. </a:t>
            </a:r>
            <a:r>
              <a:rPr lang="el-GR" sz="1300" i="1" err="1">
                <a:solidFill>
                  <a:srgbClr val="212121"/>
                </a:solidFill>
                <a:latin typeface="Consolas"/>
                <a:ea typeface="+mn-lt"/>
                <a:cs typeface="+mn-lt"/>
              </a:rPr>
              <a:t>doi</a:t>
            </a:r>
            <a:r>
              <a:rPr lang="el-GR" sz="1300" i="1">
                <a:solidFill>
                  <a:srgbClr val="212121"/>
                </a:solidFill>
                <a:latin typeface="Consolas"/>
                <a:ea typeface="+mn-lt"/>
                <a:cs typeface="+mn-lt"/>
              </a:rPr>
              <a:t>: 10.1007/5584_2017_106. PMID: 28956314; PMCID: PMC5889357.</a:t>
            </a:r>
            <a:endParaRPr lang="el-GR" i="1">
              <a:latin typeface="Consolas"/>
            </a:endParaRPr>
          </a:p>
        </p:txBody>
      </p:sp>
    </p:spTree>
    <p:extLst>
      <p:ext uri="{BB962C8B-B14F-4D97-AF65-F5344CB8AC3E}">
        <p14:creationId xmlns:p14="http://schemas.microsoft.com/office/powerpoint/2010/main" val="105599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778BFA-D2C9-69EC-3866-E8F0A31C4949}"/>
              </a:ext>
            </a:extLst>
          </p:cNvPr>
          <p:cNvSpPr txBox="1"/>
          <p:nvPr/>
        </p:nvSpPr>
        <p:spPr>
          <a:xfrm>
            <a:off x="1" y="0"/>
            <a:ext cx="11841480" cy="86177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2400" b="1" i="1" dirty="0">
                <a:solidFill>
                  <a:srgbClr val="01154D"/>
                </a:solidFill>
                <a:latin typeface="Calibri"/>
                <a:cs typeface="Helvetica"/>
              </a:rPr>
              <a:t>The ATP-dependent processes that allow restoration of resting</a:t>
            </a:r>
            <a:endParaRPr lang="el-GR" sz="2400" dirty="0">
              <a:latin typeface="Calibri"/>
              <a:cs typeface="Calibri"/>
            </a:endParaRPr>
          </a:p>
          <a:p>
            <a:pPr algn="ctr"/>
            <a:r>
              <a:rPr lang="el-GR" sz="2400" b="1" i="1" dirty="0">
                <a:solidFill>
                  <a:srgbClr val="01154D"/>
                </a:solidFill>
                <a:latin typeface="Calibri"/>
                <a:cs typeface="Helvetica"/>
              </a:rPr>
              <a:t>tension are the following</a:t>
            </a:r>
            <a:r>
              <a:rPr lang="el-GR" dirty="0">
                <a:latin typeface="Calibri"/>
                <a:cs typeface="Helvetica"/>
              </a:rPr>
              <a:t>: </a:t>
            </a:r>
            <a:endParaRPr lang="el-GR" sz="2400" dirty="0">
              <a:latin typeface="Calibri"/>
              <a:cs typeface="Helvetica"/>
            </a:endParaRPr>
          </a:p>
          <a:p>
            <a:pPr algn="ctr"/>
            <a:endParaRPr lang="el-GR" sz="1200" dirty="0">
              <a:latin typeface="Calibri"/>
              <a:cs typeface="Helvetica"/>
            </a:endParaRPr>
          </a:p>
          <a:p>
            <a:pPr algn="ctr"/>
            <a:endParaRPr lang="el-GR" sz="1200" dirty="0">
              <a:latin typeface="Calibri"/>
              <a:cs typeface="Helvetica"/>
            </a:endParaRPr>
          </a:p>
          <a:p>
            <a:pPr algn="ctr"/>
            <a:endParaRPr lang="el-GR" sz="1600" dirty="0">
              <a:latin typeface="Calibri"/>
              <a:cs typeface="Helvetica"/>
            </a:endParaRPr>
          </a:p>
          <a:p>
            <a:r>
              <a:rPr lang="el-GR" sz="2000" dirty="0">
                <a:latin typeface="Calibri"/>
                <a:cs typeface="Helvetica"/>
              </a:rPr>
              <a:t>(i)Dissociation of calcium from tropomyosin C. This is determined by the relative affinity of calcium for its tropomyosin binding site.</a:t>
            </a:r>
          </a:p>
          <a:p>
            <a:r>
              <a:rPr lang="el-GR" sz="2000" dirty="0">
                <a:latin typeface="Calibri"/>
                <a:cs typeface="Helvetica"/>
              </a:rPr>
              <a:t>(ii) Lysis of actin–myosin tension bonds and release of cross-bridges.</a:t>
            </a:r>
            <a:endParaRPr lang="en-US" sz="3200" dirty="0">
              <a:latin typeface="Calibri"/>
              <a:cs typeface="Calibri"/>
            </a:endParaRPr>
          </a:p>
          <a:p>
            <a:r>
              <a:rPr lang="el-GR" sz="2000" dirty="0">
                <a:latin typeface="Calibri"/>
                <a:cs typeface="Helvetica"/>
              </a:rPr>
              <a:t>(iii) Phosphorylation of phospholamban: this myocyte protein regulates the activity of sarcoplasmic reticulum </a:t>
            </a:r>
            <a:r>
              <a:rPr lang="el-GR" sz="2000" dirty="0">
                <a:solidFill>
                  <a:srgbClr val="FB0007"/>
                </a:solidFill>
                <a:latin typeface="Calibri"/>
                <a:cs typeface="Helvetica"/>
              </a:rPr>
              <a:t>ATPase</a:t>
            </a:r>
            <a:endParaRPr lang="el-GR" sz="3200" dirty="0">
              <a:latin typeface="Calibri"/>
              <a:cs typeface="Calibri"/>
            </a:endParaRPr>
          </a:p>
          <a:p>
            <a:r>
              <a:rPr lang="el-GR" sz="2000" dirty="0">
                <a:latin typeface="Calibri"/>
                <a:cs typeface="Helvetica"/>
              </a:rPr>
              <a:t>pumps. Its phosphorylation increases the rate of calcium sequestration.</a:t>
            </a:r>
            <a:endParaRPr lang="en-US" sz="3200" dirty="0">
              <a:latin typeface="Calibri"/>
              <a:cs typeface="Calibri"/>
            </a:endParaRPr>
          </a:p>
          <a:p>
            <a:r>
              <a:rPr lang="el-GR" sz="2000" dirty="0">
                <a:latin typeface="Calibri"/>
                <a:cs typeface="Helvetica"/>
              </a:rPr>
              <a:t>(iv) Clearance of calcium from the cytosol by sarcoplasmic reticulum and sarcolemmal </a:t>
            </a:r>
            <a:r>
              <a:rPr lang="el-GR" sz="2000" dirty="0">
                <a:solidFill>
                  <a:srgbClr val="FB0007"/>
                </a:solidFill>
                <a:latin typeface="Calibri"/>
                <a:cs typeface="Helvetica"/>
              </a:rPr>
              <a:t>ATPases</a:t>
            </a:r>
            <a:r>
              <a:rPr lang="el-GR" sz="2000" dirty="0">
                <a:latin typeface="Calibri"/>
                <a:cs typeface="Helvetica"/>
              </a:rPr>
              <a:t>, which transport calcium into</a:t>
            </a:r>
            <a:r>
              <a:rPr lang="en-US" sz="2000" dirty="0">
                <a:latin typeface="Calibri"/>
                <a:cs typeface="Helvetica"/>
              </a:rPr>
              <a:t> </a:t>
            </a:r>
            <a:r>
              <a:rPr lang="el-GR" sz="2000" dirty="0">
                <a:latin typeface="Calibri"/>
                <a:cs typeface="Helvetica"/>
              </a:rPr>
              <a:t>the sarcoplasmic reticulum and across the sarcolemma, respectively. </a:t>
            </a:r>
            <a:endParaRPr lang="el-GR" sz="3200" dirty="0">
              <a:latin typeface="Calibri"/>
              <a:cs typeface="Calibri"/>
            </a:endParaRPr>
          </a:p>
          <a:p>
            <a:endParaRPr lang="en-US" sz="3200" dirty="0">
              <a:latin typeface="Calibri"/>
              <a:cs typeface="Calibri"/>
            </a:endParaRPr>
          </a:p>
          <a:p>
            <a:r>
              <a:rPr lang="el-GR" sz="2000" dirty="0">
                <a:latin typeface="Calibri"/>
                <a:cs typeface="Helvetica"/>
              </a:rPr>
              <a:t>(v) Sodium/calcium exchange by secondary active transport. </a:t>
            </a:r>
            <a:endParaRPr lang="en-US" sz="3200" dirty="0">
              <a:latin typeface="Calibri"/>
              <a:cs typeface="Calibri"/>
            </a:endParaRPr>
          </a:p>
          <a:p>
            <a:r>
              <a:rPr lang="el-GR" sz="2000" dirty="0">
                <a:latin typeface="Calibri"/>
                <a:cs typeface="Helvetica"/>
              </a:rPr>
              <a:t>(vi) Restoration of sarcomere resting length. </a:t>
            </a:r>
            <a:endParaRPr lang="el-GR" sz="3200" dirty="0">
              <a:latin typeface="Calibri"/>
              <a:cs typeface="Calibri"/>
            </a:endParaRPr>
          </a:p>
          <a:p>
            <a:endParaRPr lang="en-US" sz="3200" dirty="0">
              <a:latin typeface="Calibri"/>
              <a:cs typeface="Calibri"/>
            </a:endParaRPr>
          </a:p>
          <a:p>
            <a:r>
              <a:rPr lang="el-GR" sz="2000" dirty="0">
                <a:latin typeface="Calibri"/>
                <a:cs typeface="Helvetica"/>
              </a:rPr>
              <a:t>In DD, the calcium transient is prolonged as a result of dysfunction of any of the processes mentioned above. A decrease in </a:t>
            </a:r>
            <a:r>
              <a:rPr lang="el-GR" sz="2000" b="1" dirty="0">
                <a:solidFill>
                  <a:srgbClr val="FB0007"/>
                </a:solidFill>
                <a:latin typeface="Calibri"/>
                <a:cs typeface="Helvetica"/>
              </a:rPr>
              <a:t>ATP levels below a critical level, </a:t>
            </a:r>
            <a:r>
              <a:rPr lang="el-GR" sz="2000" dirty="0">
                <a:latin typeface="Calibri"/>
                <a:cs typeface="Helvetica"/>
              </a:rPr>
              <a:t>as is seen in myocardial ischaemia, can lead to both incomplete sequestration of calcium and incomplete actin–myosin dissociation, leading to a state of ‘partial persistent systole’. </a:t>
            </a:r>
            <a:endParaRPr lang="el-GR" sz="3200" dirty="0">
              <a:latin typeface="Calibri"/>
              <a:cs typeface="Calibri"/>
            </a:endParaRPr>
          </a:p>
          <a:p>
            <a:br>
              <a:rPr lang="en-US" sz="3200" dirty="0"/>
            </a:br>
            <a:endParaRPr lang="en-US" sz="3200" dirty="0">
              <a:latin typeface="Calibri"/>
              <a:cs typeface="Calibri"/>
            </a:endParaRPr>
          </a:p>
          <a:p>
            <a:r>
              <a:rPr lang="el-GR" sz="2000" dirty="0">
                <a:latin typeface="Calibri"/>
                <a:cs typeface="Helvetica"/>
              </a:rPr>
              <a:t>A small depletion in </a:t>
            </a:r>
            <a:r>
              <a:rPr lang="el-GR" sz="2000" b="1" dirty="0">
                <a:solidFill>
                  <a:srgbClr val="FB0007"/>
                </a:solidFill>
                <a:latin typeface="Calibri"/>
                <a:cs typeface="Helvetica"/>
              </a:rPr>
              <a:t>ATP</a:t>
            </a:r>
            <a:r>
              <a:rPr lang="el-GR" sz="2000" dirty="0">
                <a:latin typeface="Calibri"/>
                <a:cs typeface="Helvetica"/>
              </a:rPr>
              <a:t> tends to effect diastole more than systole, because the myosin heads have a higher ATP affinity and so dissociation requires greater ATP availability.</a:t>
            </a:r>
            <a:endParaRPr lang="el-GR" sz="3200" dirty="0">
              <a:latin typeface="Calibri"/>
            </a:endParaRPr>
          </a:p>
          <a:p>
            <a:pPr algn="l"/>
            <a:endParaRPr lang="el-GR" dirty="0"/>
          </a:p>
        </p:txBody>
      </p:sp>
    </p:spTree>
    <p:extLst>
      <p:ext uri="{BB962C8B-B14F-4D97-AF65-F5344CB8AC3E}">
        <p14:creationId xmlns:p14="http://schemas.microsoft.com/office/powerpoint/2010/main" val="171107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82C34723-BB52-8AA2-A699-66FCBD4E52FD}"/>
              </a:ext>
            </a:extLst>
          </p:cNvPr>
          <p:cNvSpPr>
            <a:spLocks noGrp="1"/>
          </p:cNvSpPr>
          <p:nvPr>
            <p:ph type="sldNum" sz="quarter" idx="12"/>
          </p:nvPr>
        </p:nvSpPr>
        <p:spPr/>
        <p:txBody>
          <a:bodyPr/>
          <a:lstStyle/>
          <a:p>
            <a:fld id="{294A09A9-5501-47C1-A89A-A340965A2BE2}" type="slidenum">
              <a:rPr lang="en-US" smtClean="0"/>
              <a:pPr/>
              <a:t>13</a:t>
            </a:fld>
            <a:endParaRPr lang="en-US"/>
          </a:p>
        </p:txBody>
      </p:sp>
      <p:sp>
        <p:nvSpPr>
          <p:cNvPr id="6" name="TextBox 5">
            <a:extLst>
              <a:ext uri="{FF2B5EF4-FFF2-40B4-BE49-F238E27FC236}">
                <a16:creationId xmlns:a16="http://schemas.microsoft.com/office/drawing/2014/main" id="{5FFE69E5-E5A4-7E35-5AA2-4FB21D39D20F}"/>
              </a:ext>
            </a:extLst>
          </p:cNvPr>
          <p:cNvSpPr txBox="1"/>
          <p:nvPr/>
        </p:nvSpPr>
        <p:spPr>
          <a:xfrm>
            <a:off x="857489" y="408374"/>
            <a:ext cx="107781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a:solidFill>
                  <a:srgbClr val="C00000"/>
                </a:solidFill>
                <a:cs typeface="Segoe UI Light"/>
              </a:rPr>
              <a:t>ENERGY METABOLISM IN HEALTHY HEART</a:t>
            </a:r>
          </a:p>
        </p:txBody>
      </p:sp>
      <p:sp>
        <p:nvSpPr>
          <p:cNvPr id="7" name="TextBox 6">
            <a:extLst>
              <a:ext uri="{FF2B5EF4-FFF2-40B4-BE49-F238E27FC236}">
                <a16:creationId xmlns:a16="http://schemas.microsoft.com/office/drawing/2014/main" id="{81DF68FA-7015-D29F-656B-22C28D2FAA14}"/>
              </a:ext>
            </a:extLst>
          </p:cNvPr>
          <p:cNvSpPr txBox="1"/>
          <p:nvPr/>
        </p:nvSpPr>
        <p:spPr>
          <a:xfrm>
            <a:off x="802515" y="1681209"/>
            <a:ext cx="1083606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Very</a:t>
            </a:r>
            <a:r>
              <a:rPr lang="el-GR" sz="2400">
                <a:latin typeface="Calibri"/>
                <a:ea typeface="Calibri"/>
                <a:cs typeface="Segoe UI Light"/>
              </a:rPr>
              <a:t> </a:t>
            </a:r>
            <a:r>
              <a:rPr lang="el-GR" sz="2400" err="1">
                <a:latin typeface="Calibri"/>
                <a:ea typeface="Calibri"/>
                <a:cs typeface="Segoe UI Light"/>
              </a:rPr>
              <a:t>high</a:t>
            </a:r>
            <a:r>
              <a:rPr lang="el-GR" sz="2400">
                <a:latin typeface="Calibri"/>
                <a:ea typeface="Calibri"/>
                <a:cs typeface="Segoe UI Light"/>
              </a:rPr>
              <a:t> </a:t>
            </a:r>
            <a:r>
              <a:rPr lang="el-GR" sz="2400" err="1">
                <a:latin typeface="Calibri"/>
                <a:ea typeface="Calibri"/>
                <a:cs typeface="Segoe UI Light"/>
              </a:rPr>
              <a:t>energy</a:t>
            </a:r>
            <a:r>
              <a:rPr lang="el-GR" sz="2400">
                <a:latin typeface="Calibri"/>
                <a:ea typeface="Calibri"/>
                <a:cs typeface="Segoe UI Light"/>
              </a:rPr>
              <a:t> </a:t>
            </a:r>
            <a:r>
              <a:rPr lang="el-GR" sz="2400" err="1">
                <a:latin typeface="Calibri"/>
                <a:ea typeface="Calibri"/>
                <a:cs typeface="Segoe UI Light"/>
              </a:rPr>
              <a:t>demands</a:t>
            </a:r>
            <a:r>
              <a:rPr lang="el-GR" sz="2400">
                <a:latin typeface="Calibri"/>
                <a:ea typeface="Calibri"/>
                <a:cs typeface="Segoe UI Light"/>
              </a:rPr>
              <a:t> (ATP) for </a:t>
            </a:r>
            <a:r>
              <a:rPr lang="el-GR" sz="2400" err="1">
                <a:latin typeface="Calibri"/>
                <a:ea typeface="Calibri"/>
                <a:cs typeface="Segoe UI Light"/>
              </a:rPr>
              <a:t>contrile</a:t>
            </a:r>
            <a:r>
              <a:rPr lang="el-GR" sz="2400">
                <a:latin typeface="Calibri"/>
                <a:ea typeface="Calibri"/>
                <a:cs typeface="Segoe UI Light"/>
              </a:rPr>
              <a:t> </a:t>
            </a:r>
            <a:r>
              <a:rPr lang="el-GR" sz="2400" err="1">
                <a:latin typeface="Calibri"/>
                <a:ea typeface="Calibri"/>
                <a:cs typeface="Segoe UI Light"/>
              </a:rPr>
              <a:t>function</a:t>
            </a:r>
            <a:endParaRPr lang="el-GR" err="1">
              <a:latin typeface="Calibri"/>
              <a:ea typeface="Calibri"/>
              <a:cs typeface="Segoe UI Light"/>
            </a:endParaRPr>
          </a:p>
          <a:p>
            <a:endParaRPr lang="el-GR" sz="2400">
              <a:latin typeface="Calibri"/>
              <a:ea typeface="Calibri"/>
              <a:cs typeface="Segoe UI Light"/>
            </a:endParaRPr>
          </a:p>
          <a:p>
            <a:r>
              <a:rPr lang="el-GR" sz="2400" err="1">
                <a:latin typeface="Calibri"/>
                <a:ea typeface="Calibri"/>
                <a:cs typeface="Segoe UI Light"/>
              </a:rPr>
              <a:t>No</a:t>
            </a:r>
            <a:r>
              <a:rPr lang="el-GR" sz="2400">
                <a:latin typeface="Calibri"/>
                <a:ea typeface="Calibri"/>
                <a:cs typeface="Segoe UI Light"/>
              </a:rPr>
              <a:t> </a:t>
            </a:r>
            <a:r>
              <a:rPr lang="el-GR" sz="2400" err="1">
                <a:latin typeface="Calibri"/>
                <a:ea typeface="Calibri"/>
                <a:cs typeface="Segoe UI Light"/>
              </a:rPr>
              <a:t>energy</a:t>
            </a:r>
            <a:r>
              <a:rPr lang="el-GR" sz="2400">
                <a:latin typeface="Calibri"/>
                <a:ea typeface="Calibri"/>
                <a:cs typeface="Segoe UI Light"/>
              </a:rPr>
              <a:t> </a:t>
            </a:r>
            <a:r>
              <a:rPr lang="el-GR" sz="2400" err="1">
                <a:latin typeface="Calibri"/>
                <a:ea typeface="Calibri"/>
                <a:cs typeface="Segoe UI Light"/>
              </a:rPr>
              <a:t>reserves</a:t>
            </a:r>
            <a:r>
              <a:rPr lang="el-GR" sz="2400">
                <a:latin typeface="Calibri"/>
                <a:ea typeface="Calibri"/>
                <a:cs typeface="Segoe UI Light"/>
              </a:rPr>
              <a:t> in the </a:t>
            </a:r>
            <a:r>
              <a:rPr lang="el-GR" sz="2400" err="1">
                <a:latin typeface="Calibri"/>
                <a:ea typeface="Calibri"/>
                <a:cs typeface="Segoe UI Light"/>
              </a:rPr>
              <a:t>heart</a:t>
            </a:r>
            <a:r>
              <a:rPr lang="el-GR" sz="2400">
                <a:latin typeface="Calibri"/>
                <a:ea typeface="Calibri"/>
                <a:cs typeface="Segoe UI Light"/>
              </a:rPr>
              <a:t>            </a:t>
            </a:r>
            <a:r>
              <a:rPr lang="el-GR" sz="2400" err="1">
                <a:latin typeface="Calibri"/>
                <a:ea typeface="Calibri"/>
                <a:cs typeface="Segoe UI Light"/>
              </a:rPr>
              <a:t>If</a:t>
            </a:r>
            <a:r>
              <a:rPr lang="el-GR" sz="2400">
                <a:latin typeface="Calibri"/>
                <a:ea typeface="Calibri"/>
                <a:cs typeface="Segoe UI Light"/>
              </a:rPr>
              <a:t> </a:t>
            </a:r>
            <a:r>
              <a:rPr lang="el-GR" sz="2400" err="1">
                <a:latin typeface="Calibri"/>
                <a:ea typeface="Calibri"/>
                <a:cs typeface="Segoe UI Light"/>
              </a:rPr>
              <a:t>not</a:t>
            </a:r>
            <a:r>
              <a:rPr lang="el-GR" sz="2400">
                <a:latin typeface="Calibri"/>
                <a:ea typeface="Calibri"/>
                <a:cs typeface="Segoe UI Light"/>
              </a:rPr>
              <a:t> </a:t>
            </a:r>
            <a:r>
              <a:rPr lang="el-GR" sz="2400" err="1">
                <a:latin typeface="Calibri"/>
                <a:ea typeface="Calibri"/>
                <a:cs typeface="Segoe UI Light"/>
              </a:rPr>
              <a:t>replaced</a:t>
            </a:r>
            <a:r>
              <a:rPr lang="el-GR" sz="2400">
                <a:latin typeface="Calibri"/>
                <a:ea typeface="Calibri"/>
                <a:cs typeface="Segoe UI Light"/>
              </a:rPr>
              <a:t>, the </a:t>
            </a:r>
            <a:r>
              <a:rPr lang="el-GR" sz="2400" err="1">
                <a:latin typeface="Calibri"/>
                <a:ea typeface="Calibri"/>
                <a:cs typeface="Segoe UI Light"/>
              </a:rPr>
              <a:t>entire</a:t>
            </a:r>
            <a:r>
              <a:rPr lang="el-GR" sz="2400">
                <a:latin typeface="Calibri"/>
                <a:ea typeface="Calibri"/>
                <a:cs typeface="Segoe UI Light"/>
              </a:rPr>
              <a:t> ATP </a:t>
            </a:r>
            <a:r>
              <a:rPr lang="el-GR" sz="2400" err="1">
                <a:latin typeface="Calibri"/>
                <a:ea typeface="Calibri"/>
                <a:cs typeface="Segoe UI Light"/>
              </a:rPr>
              <a:t>content</a:t>
            </a:r>
            <a:r>
              <a:rPr lang="el-GR" sz="2400">
                <a:latin typeface="Calibri"/>
                <a:ea typeface="Calibri"/>
                <a:cs typeface="Segoe UI Light"/>
              </a:rPr>
              <a:t> of the                                                                            </a:t>
            </a:r>
            <a:r>
              <a:rPr lang="el-GR" sz="2400" err="1">
                <a:latin typeface="Calibri"/>
                <a:ea typeface="Calibri"/>
                <a:cs typeface="Segoe UI Light"/>
              </a:rPr>
              <a:t>heart</a:t>
            </a:r>
            <a:r>
              <a:rPr lang="el-GR" sz="2400">
                <a:latin typeface="Calibri"/>
                <a:ea typeface="Calibri"/>
                <a:cs typeface="Segoe UI Light"/>
              </a:rPr>
              <a:t> </a:t>
            </a:r>
            <a:r>
              <a:rPr lang="el-GR" sz="2400" err="1">
                <a:latin typeface="Calibri"/>
                <a:ea typeface="Calibri"/>
                <a:cs typeface="Segoe UI Light"/>
              </a:rPr>
              <a:t>would</a:t>
            </a:r>
            <a:r>
              <a:rPr lang="el-GR" sz="2400">
                <a:latin typeface="Calibri"/>
                <a:ea typeface="Calibri"/>
                <a:cs typeface="Segoe UI Light"/>
              </a:rPr>
              <a:t> </a:t>
            </a:r>
            <a:r>
              <a:rPr lang="el-GR" sz="2400" err="1">
                <a:latin typeface="Calibri"/>
                <a:ea typeface="Calibri"/>
                <a:cs typeface="Segoe UI Light"/>
              </a:rPr>
              <a:t>be</a:t>
            </a:r>
            <a:r>
              <a:rPr lang="el-GR" sz="2400">
                <a:latin typeface="Calibri"/>
                <a:ea typeface="Calibri"/>
                <a:cs typeface="Segoe UI Light"/>
              </a:rPr>
              <a:t> </a:t>
            </a:r>
            <a:r>
              <a:rPr lang="el-GR" sz="2400" err="1">
                <a:latin typeface="Calibri"/>
                <a:ea typeface="Calibri"/>
                <a:cs typeface="Segoe UI Light"/>
              </a:rPr>
              <a:t>used</a:t>
            </a:r>
            <a:r>
              <a:rPr lang="el-GR" sz="2400">
                <a:latin typeface="Calibri"/>
                <a:ea typeface="Calibri"/>
                <a:cs typeface="Segoe UI Light"/>
              </a:rPr>
              <a:t> in 2-10 </a:t>
            </a:r>
            <a:r>
              <a:rPr lang="el-GR" sz="2400" err="1">
                <a:latin typeface="Calibri"/>
                <a:ea typeface="Calibri"/>
                <a:cs typeface="Segoe UI Light"/>
              </a:rPr>
              <a:t>seconds</a:t>
            </a:r>
            <a:endParaRPr lang="el-GR" sz="2400">
              <a:latin typeface="Calibri"/>
              <a:ea typeface="Calibri"/>
              <a:cs typeface="Segoe UI Light"/>
            </a:endParaRPr>
          </a:p>
          <a:p>
            <a:endParaRPr lang="el-GR" sz="2400">
              <a:solidFill>
                <a:schemeClr val="bg1"/>
              </a:solidFill>
              <a:latin typeface="Calibri"/>
              <a:ea typeface="Calibri"/>
              <a:cs typeface="Segoe UI Light"/>
            </a:endParaRPr>
          </a:p>
        </p:txBody>
      </p:sp>
      <p:sp>
        <p:nvSpPr>
          <p:cNvPr id="9" name="Βέλος: Δεξιό 8">
            <a:extLst>
              <a:ext uri="{FF2B5EF4-FFF2-40B4-BE49-F238E27FC236}">
                <a16:creationId xmlns:a16="http://schemas.microsoft.com/office/drawing/2014/main" id="{4E633CA7-3B63-3EF6-ABB2-4BF5EBD883DB}"/>
              </a:ext>
            </a:extLst>
          </p:cNvPr>
          <p:cNvSpPr/>
          <p:nvPr/>
        </p:nvSpPr>
        <p:spPr>
          <a:xfrm>
            <a:off x="4919579" y="2570874"/>
            <a:ext cx="581526" cy="1604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Βέλος: Κάτω 9">
            <a:extLst>
              <a:ext uri="{FF2B5EF4-FFF2-40B4-BE49-F238E27FC236}">
                <a16:creationId xmlns:a16="http://schemas.microsoft.com/office/drawing/2014/main" id="{E870EC42-A28F-B824-5F13-8EA3774F6B9E}"/>
              </a:ext>
            </a:extLst>
          </p:cNvPr>
          <p:cNvSpPr/>
          <p:nvPr/>
        </p:nvSpPr>
        <p:spPr>
          <a:xfrm>
            <a:off x="1787230" y="3241842"/>
            <a:ext cx="280737" cy="9758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F92B5719-70EA-A247-FC5E-AA82EB93890A}"/>
              </a:ext>
            </a:extLst>
          </p:cNvPr>
          <p:cNvSpPr txBox="1"/>
          <p:nvPr/>
        </p:nvSpPr>
        <p:spPr>
          <a:xfrm>
            <a:off x="361295" y="4886496"/>
            <a:ext cx="102688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Constant</a:t>
            </a:r>
            <a:r>
              <a:rPr lang="el-GR" sz="2400">
                <a:latin typeface="Calibri"/>
                <a:ea typeface="Calibri"/>
                <a:cs typeface="Segoe UI Light"/>
              </a:rPr>
              <a:t> and </a:t>
            </a:r>
            <a:r>
              <a:rPr lang="el-GR" sz="2400" err="1">
                <a:latin typeface="Calibri"/>
                <a:ea typeface="Calibri"/>
                <a:cs typeface="Segoe UI Light"/>
              </a:rPr>
              <a:t>large</a:t>
            </a:r>
            <a:r>
              <a:rPr lang="el-GR" sz="2400">
                <a:latin typeface="Calibri"/>
                <a:ea typeface="Calibri"/>
                <a:cs typeface="Segoe UI Light"/>
              </a:rPr>
              <a:t> </a:t>
            </a:r>
            <a:r>
              <a:rPr lang="el-GR" sz="2400" err="1">
                <a:latin typeface="Calibri"/>
                <a:ea typeface="Calibri"/>
                <a:cs typeface="Segoe UI Light"/>
              </a:rPr>
              <a:t>production</a:t>
            </a:r>
            <a:r>
              <a:rPr lang="el-GR" sz="2400">
                <a:latin typeface="Calibri"/>
                <a:ea typeface="Calibri"/>
                <a:cs typeface="Segoe UI Light"/>
              </a:rPr>
              <a:t> of ATP </a:t>
            </a:r>
            <a:r>
              <a:rPr lang="el-GR" sz="2400" err="1">
                <a:latin typeface="Calibri"/>
                <a:ea typeface="Calibri"/>
                <a:cs typeface="Segoe UI Light"/>
              </a:rPr>
              <a:t>by</a:t>
            </a:r>
            <a:r>
              <a:rPr lang="el-GR" sz="2400">
                <a:latin typeface="Calibri"/>
                <a:ea typeface="Calibri"/>
                <a:cs typeface="Segoe UI Light"/>
              </a:rPr>
              <a:t> </a:t>
            </a:r>
            <a:r>
              <a:rPr lang="el-GR" sz="2400" err="1">
                <a:latin typeface="Calibri"/>
                <a:ea typeface="Calibri"/>
                <a:cs typeface="Segoe UI Light"/>
              </a:rPr>
              <a:t>metabolism</a:t>
            </a:r>
            <a:r>
              <a:rPr lang="el-GR" sz="2400">
                <a:latin typeface="Calibri"/>
                <a:ea typeface="Calibri"/>
                <a:cs typeface="Segoe UI Light"/>
              </a:rPr>
              <a:t> of </a:t>
            </a:r>
            <a:r>
              <a:rPr lang="el-GR" sz="2400" err="1">
                <a:latin typeface="Calibri"/>
                <a:ea typeface="Calibri"/>
                <a:cs typeface="Segoe UI Light"/>
              </a:rPr>
              <a:t>different</a:t>
            </a:r>
            <a:r>
              <a:rPr lang="el-GR" sz="2400">
                <a:latin typeface="Calibri"/>
                <a:ea typeface="Calibri"/>
                <a:cs typeface="Segoe UI Light"/>
              </a:rPr>
              <a:t> </a:t>
            </a:r>
            <a:r>
              <a:rPr lang="el-GR" sz="2400" err="1">
                <a:latin typeface="Calibri"/>
                <a:ea typeface="Calibri"/>
                <a:cs typeface="Segoe UI Light"/>
              </a:rPr>
              <a:t>energy</a:t>
            </a:r>
            <a:r>
              <a:rPr lang="el-GR" sz="2400">
                <a:latin typeface="Calibri"/>
                <a:ea typeface="Calibri"/>
                <a:cs typeface="Segoe UI Light"/>
              </a:rPr>
              <a:t> </a:t>
            </a:r>
            <a:r>
              <a:rPr lang="el-GR" sz="2400" err="1">
                <a:latin typeface="Calibri"/>
                <a:ea typeface="Calibri"/>
                <a:cs typeface="Segoe UI Light"/>
              </a:rPr>
              <a:t>substrates</a:t>
            </a:r>
            <a:r>
              <a:rPr lang="el-GR" sz="2400">
                <a:latin typeface="Calibri"/>
                <a:ea typeface="Calibri"/>
                <a:cs typeface="Segoe UI Light"/>
              </a:rPr>
              <a:t> </a:t>
            </a:r>
            <a:r>
              <a:rPr lang="el-GR" sz="2400" err="1">
                <a:latin typeface="Calibri"/>
                <a:ea typeface="Calibri"/>
                <a:cs typeface="Segoe UI Light"/>
              </a:rPr>
              <a:t>depending</a:t>
            </a:r>
            <a:r>
              <a:rPr lang="el-GR" sz="2400">
                <a:latin typeface="Calibri"/>
                <a:ea typeface="Calibri"/>
                <a:cs typeface="Segoe UI Light"/>
              </a:rPr>
              <a:t> on </a:t>
            </a:r>
            <a:r>
              <a:rPr lang="el-GR" sz="2400" err="1">
                <a:latin typeface="Calibri"/>
                <a:ea typeface="Calibri"/>
                <a:cs typeface="Segoe UI Light"/>
              </a:rPr>
              <a:t>availability</a:t>
            </a:r>
            <a:r>
              <a:rPr lang="el-GR" sz="2400">
                <a:cs typeface="Segoe UI Light"/>
              </a:rPr>
              <a:t> </a:t>
            </a:r>
            <a:endParaRPr lang="el-GR" sz="2400"/>
          </a:p>
        </p:txBody>
      </p:sp>
      <p:sp>
        <p:nvSpPr>
          <p:cNvPr id="2" name="TextBox 1">
            <a:extLst>
              <a:ext uri="{FF2B5EF4-FFF2-40B4-BE49-F238E27FC236}">
                <a16:creationId xmlns:a16="http://schemas.microsoft.com/office/drawing/2014/main" id="{7B7D970D-86F8-641B-FD01-100324B57556}"/>
              </a:ext>
            </a:extLst>
          </p:cNvPr>
          <p:cNvSpPr txBox="1"/>
          <p:nvPr/>
        </p:nvSpPr>
        <p:spPr>
          <a:xfrm>
            <a:off x="6738258" y="5837161"/>
            <a:ext cx="5379961"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err="1">
                <a:latin typeface="Century Schoolbook"/>
              </a:rPr>
              <a:t>Lopaschuk</a:t>
            </a:r>
            <a:r>
              <a:rPr lang="en-US" sz="900" i="1">
                <a:latin typeface="Century Schoolbook"/>
              </a:rPr>
              <a:t> GD, </a:t>
            </a:r>
            <a:r>
              <a:rPr lang="en-US" sz="900" i="1" err="1">
                <a:latin typeface="Century Schoolbook"/>
              </a:rPr>
              <a:t>Karwi</a:t>
            </a:r>
            <a:r>
              <a:rPr lang="en-US" sz="900" i="1">
                <a:latin typeface="Century Schoolbook"/>
              </a:rPr>
              <a:t> QG, Tian R, Wende AR, Abel ED. Cardiac Energy Metabolism in Heart Failure. Circ Res. 2021 May 14;128(10):1487-1513. </a:t>
            </a:r>
            <a:r>
              <a:rPr lang="en-US" sz="900" i="1" err="1">
                <a:latin typeface="Century Schoolbook"/>
              </a:rPr>
              <a:t>doi</a:t>
            </a:r>
            <a:r>
              <a:rPr lang="en-US" sz="900" i="1">
                <a:latin typeface="Century Schoolbook"/>
              </a:rPr>
              <a:t>: 10.1161/CIRCRESAHA.121.318241. </a:t>
            </a:r>
            <a:r>
              <a:rPr lang="en-US" sz="900" i="1" err="1">
                <a:latin typeface="Century Schoolbook"/>
              </a:rPr>
              <a:t>Epub</a:t>
            </a:r>
            <a:r>
              <a:rPr lang="en-US" sz="900" i="1">
                <a:latin typeface="Century Schoolbook"/>
              </a:rPr>
              <a:t> 2021 May 13. PMID: 33983836; PMCID: PMC8136750.</a:t>
            </a:r>
          </a:p>
          <a:p>
            <a:r>
              <a:rPr lang="en-US" sz="900" i="1">
                <a:latin typeface="Century Schoolbook"/>
              </a:rPr>
              <a:t>Cardiovascular Endocrinology and Metabolism (Theory and </a:t>
            </a:r>
            <a:r>
              <a:rPr lang="en-US" sz="900" i="1" err="1">
                <a:latin typeface="Century Schoolbook"/>
              </a:rPr>
              <a:t>Practise</a:t>
            </a:r>
            <a:r>
              <a:rPr lang="en-US" sz="900" i="1">
                <a:latin typeface="Century Schoolbook"/>
              </a:rPr>
              <a:t> of Cardiometabolic Medicine), Chapter 7, Gary </a:t>
            </a:r>
            <a:r>
              <a:rPr lang="en-US" sz="900" i="1" err="1">
                <a:latin typeface="Century Schoolbook"/>
              </a:rPr>
              <a:t>D.Lopachuk</a:t>
            </a:r>
            <a:r>
              <a:rPr lang="en-US" sz="900" i="1">
                <a:latin typeface="Century Schoolbook"/>
              </a:rPr>
              <a:t>, Kim </a:t>
            </a:r>
            <a:r>
              <a:rPr lang="en-US" sz="900" i="1" err="1">
                <a:latin typeface="Century Schoolbook"/>
              </a:rPr>
              <a:t>L.Ho</a:t>
            </a:r>
            <a:endParaRPr lang="en-US" sz="900" i="1">
              <a:latin typeface="Century Schoolbook"/>
            </a:endParaRPr>
          </a:p>
        </p:txBody>
      </p:sp>
    </p:spTree>
    <p:extLst>
      <p:ext uri="{BB962C8B-B14F-4D97-AF65-F5344CB8AC3E}">
        <p14:creationId xmlns:p14="http://schemas.microsoft.com/office/powerpoint/2010/main" val="10412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B9202511-2C88-82F1-0919-737333BFC0B0}"/>
              </a:ext>
            </a:extLst>
          </p:cNvPr>
          <p:cNvSpPr>
            <a:spLocks noGrp="1"/>
          </p:cNvSpPr>
          <p:nvPr>
            <p:ph type="sldNum" sz="quarter" idx="12"/>
          </p:nvPr>
        </p:nvSpPr>
        <p:spPr/>
        <p:txBody>
          <a:bodyPr/>
          <a:lstStyle/>
          <a:p>
            <a:fld id="{294A09A9-5501-47C1-A89A-A340965A2BE2}" type="slidenum">
              <a:rPr lang="en-US" smtClean="0"/>
              <a:pPr/>
              <a:t>14</a:t>
            </a:fld>
            <a:endParaRPr lang="en-US"/>
          </a:p>
        </p:txBody>
      </p:sp>
      <p:cxnSp>
        <p:nvCxnSpPr>
          <p:cNvPr id="6" name="Ευθύγραμμο βέλος σύνδεσης 5">
            <a:extLst>
              <a:ext uri="{FF2B5EF4-FFF2-40B4-BE49-F238E27FC236}">
                <a16:creationId xmlns:a16="http://schemas.microsoft.com/office/drawing/2014/main" id="{4784FB91-C839-8D86-7CEE-79D455B4F6F4}"/>
              </a:ext>
            </a:extLst>
          </p:cNvPr>
          <p:cNvCxnSpPr/>
          <p:nvPr/>
        </p:nvCxnSpPr>
        <p:spPr>
          <a:xfrm flipV="1">
            <a:off x="5752433" y="499030"/>
            <a:ext cx="25399" cy="2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176B7E37-CF1C-6B46-05A0-34AC8787B325}"/>
              </a:ext>
            </a:extLst>
          </p:cNvPr>
          <p:cNvCxnSpPr/>
          <p:nvPr/>
        </p:nvCxnSpPr>
        <p:spPr>
          <a:xfrm flipV="1">
            <a:off x="5716989" y="492480"/>
            <a:ext cx="12462" cy="5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8215756-4592-4910-6C57-DECA5DC03F95}"/>
              </a:ext>
            </a:extLst>
          </p:cNvPr>
          <p:cNvSpPr txBox="1"/>
          <p:nvPr/>
        </p:nvSpPr>
        <p:spPr>
          <a:xfrm>
            <a:off x="898178" y="2092476"/>
            <a:ext cx="491066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dirty="0">
                <a:solidFill>
                  <a:schemeClr val="accent6">
                    <a:lumMod val="50000"/>
                  </a:schemeClr>
                </a:solidFill>
                <a:latin typeface="Calibri"/>
                <a:ea typeface="Calibri"/>
                <a:cs typeface="Segoe UI Light"/>
              </a:rPr>
              <a:t>40%</a:t>
            </a:r>
            <a:r>
              <a:rPr lang="el-GR" sz="2400" dirty="0">
                <a:latin typeface="Calibri"/>
                <a:ea typeface="Calibri"/>
                <a:cs typeface="Segoe UI Light"/>
              </a:rPr>
              <a:t> of heart's ATP needs are obtained by metabolism of</a:t>
            </a:r>
            <a:r>
              <a:rPr lang="el-GR" sz="2400" dirty="0">
                <a:solidFill>
                  <a:schemeClr val="bg1"/>
                </a:solidFill>
                <a:latin typeface="Calibri"/>
                <a:ea typeface="Calibri"/>
                <a:cs typeface="Segoe UI Light"/>
              </a:rPr>
              <a:t> </a:t>
            </a:r>
            <a:r>
              <a:rPr lang="el-GR" sz="2400" dirty="0">
                <a:solidFill>
                  <a:schemeClr val="accent6">
                    <a:lumMod val="50000"/>
                  </a:schemeClr>
                </a:solidFill>
                <a:latin typeface="Calibri"/>
                <a:ea typeface="Calibri"/>
                <a:cs typeface="Segoe UI Light"/>
              </a:rPr>
              <a:t>glucose, lactate,  ketones, amino acids</a:t>
            </a:r>
          </a:p>
          <a:p>
            <a:endParaRPr lang="el-GR" sz="2400" dirty="0">
              <a:solidFill>
                <a:schemeClr val="bg1"/>
              </a:solidFill>
              <a:latin typeface="Calibri"/>
              <a:ea typeface="Calibri"/>
              <a:cs typeface="Segoe UI Light"/>
            </a:endParaRPr>
          </a:p>
          <a:p>
            <a:endParaRPr lang="el-GR" sz="2400" dirty="0">
              <a:solidFill>
                <a:schemeClr val="bg1"/>
              </a:solidFill>
              <a:latin typeface="Calibri"/>
              <a:ea typeface="Calibri"/>
              <a:cs typeface="Segoe UI Light"/>
            </a:endParaRPr>
          </a:p>
          <a:p>
            <a:endParaRPr lang="el-GR" sz="2400" dirty="0">
              <a:solidFill>
                <a:schemeClr val="bg1"/>
              </a:solidFill>
              <a:latin typeface="Calibri"/>
              <a:ea typeface="Calibri"/>
              <a:cs typeface="Segoe UI Light"/>
            </a:endParaRPr>
          </a:p>
          <a:p>
            <a:endParaRPr lang="el-GR" sz="2400" dirty="0">
              <a:solidFill>
                <a:schemeClr val="bg1"/>
              </a:solidFill>
              <a:latin typeface="Calibri"/>
              <a:ea typeface="Calibri"/>
              <a:cs typeface="Segoe UI Light"/>
            </a:endParaRPr>
          </a:p>
          <a:p>
            <a:r>
              <a:rPr lang="el-GR" sz="2400" b="1" dirty="0">
                <a:solidFill>
                  <a:srgbClr val="C00000"/>
                </a:solidFill>
                <a:latin typeface="Calibri"/>
                <a:ea typeface="Calibri"/>
                <a:cs typeface="Segoe UI Light"/>
              </a:rPr>
              <a:t>60% </a:t>
            </a:r>
            <a:r>
              <a:rPr lang="el-GR" sz="2400" dirty="0">
                <a:latin typeface="Calibri"/>
                <a:ea typeface="Calibri"/>
                <a:cs typeface="Segoe UI Light"/>
              </a:rPr>
              <a:t>are obtained by metabolism of</a:t>
            </a:r>
            <a:r>
              <a:rPr lang="el-GR" sz="2400" dirty="0">
                <a:solidFill>
                  <a:schemeClr val="bg1"/>
                </a:solidFill>
                <a:latin typeface="Calibri"/>
                <a:ea typeface="Calibri"/>
                <a:cs typeface="Segoe UI Light"/>
              </a:rPr>
              <a:t> </a:t>
            </a:r>
            <a:r>
              <a:rPr lang="el-GR" sz="2400" dirty="0">
                <a:solidFill>
                  <a:srgbClr val="C00000"/>
                </a:solidFill>
                <a:latin typeface="Calibri"/>
                <a:ea typeface="Calibri"/>
                <a:cs typeface="Segoe UI Light"/>
              </a:rPr>
              <a:t>fatty acids</a:t>
            </a:r>
          </a:p>
        </p:txBody>
      </p:sp>
      <p:sp>
        <p:nvSpPr>
          <p:cNvPr id="9" name="TextBox 8">
            <a:extLst>
              <a:ext uri="{FF2B5EF4-FFF2-40B4-BE49-F238E27FC236}">
                <a16:creationId xmlns:a16="http://schemas.microsoft.com/office/drawing/2014/main" id="{65AE3C2A-319F-6F93-E641-15A28CC0BB42}"/>
              </a:ext>
            </a:extLst>
          </p:cNvPr>
          <p:cNvSpPr txBox="1"/>
          <p:nvPr/>
        </p:nvSpPr>
        <p:spPr>
          <a:xfrm>
            <a:off x="6724952" y="2116666"/>
            <a:ext cx="465666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a:solidFill>
                  <a:srgbClr val="00B050"/>
                </a:solidFill>
                <a:latin typeface="Calibri"/>
                <a:ea typeface="Calibri"/>
                <a:cs typeface="Segoe UI Light"/>
              </a:rPr>
              <a:t>95%</a:t>
            </a:r>
            <a:r>
              <a:rPr lang="el-GR" sz="2400">
                <a:solidFill>
                  <a:schemeClr val="bg1"/>
                </a:solidFill>
                <a:latin typeface="Calibri"/>
                <a:ea typeface="Calibri"/>
                <a:cs typeface="Segoe UI Light"/>
              </a:rPr>
              <a:t> </a:t>
            </a:r>
            <a:r>
              <a:rPr lang="el-GR" sz="2400">
                <a:latin typeface="Calibri"/>
                <a:ea typeface="Calibri"/>
                <a:cs typeface="Segoe UI Light"/>
              </a:rPr>
              <a:t>of </a:t>
            </a:r>
            <a:r>
              <a:rPr lang="el-GR" sz="2400" err="1">
                <a:latin typeface="Calibri"/>
                <a:ea typeface="Calibri"/>
                <a:cs typeface="Segoe UI Light"/>
              </a:rPr>
              <a:t>ATP's</a:t>
            </a:r>
            <a:r>
              <a:rPr lang="el-GR" sz="2400">
                <a:latin typeface="Calibri"/>
                <a:ea typeface="Calibri"/>
                <a:cs typeface="Segoe UI Light"/>
              </a:rPr>
              <a:t> </a:t>
            </a:r>
            <a:r>
              <a:rPr lang="el-GR" sz="2400" err="1">
                <a:latin typeface="Calibri"/>
                <a:ea typeface="Calibri"/>
                <a:cs typeface="Segoe UI Light"/>
              </a:rPr>
              <a:t>production</a:t>
            </a:r>
            <a:r>
              <a:rPr lang="el-GR" sz="2400">
                <a:latin typeface="Calibri"/>
                <a:ea typeface="Calibri"/>
                <a:cs typeface="Segoe UI Light"/>
              </a:rPr>
              <a:t> </a:t>
            </a:r>
            <a:r>
              <a:rPr lang="el-GR" sz="2400" err="1">
                <a:latin typeface="Calibri"/>
                <a:ea typeface="Calibri"/>
                <a:cs typeface="Segoe UI Light"/>
              </a:rPr>
              <a:t>is</a:t>
            </a:r>
            <a:r>
              <a:rPr lang="el-GR" sz="2400">
                <a:latin typeface="Calibri"/>
                <a:ea typeface="Calibri"/>
                <a:cs typeface="Segoe UI Light"/>
              </a:rPr>
              <a:t> a </a:t>
            </a:r>
            <a:r>
              <a:rPr lang="el-GR" sz="2400" err="1">
                <a:latin typeface="Calibri"/>
                <a:ea typeface="Calibri"/>
                <a:cs typeface="Segoe UI Light"/>
              </a:rPr>
              <a:t>result</a:t>
            </a:r>
            <a:r>
              <a:rPr lang="el-GR" sz="2400">
                <a:latin typeface="Calibri"/>
                <a:ea typeface="Calibri"/>
                <a:cs typeface="Segoe UI Light"/>
              </a:rPr>
              <a:t> of </a:t>
            </a:r>
            <a:r>
              <a:rPr lang="el-GR" sz="2400" err="1">
                <a:latin typeface="Calibri"/>
                <a:ea typeface="Calibri"/>
                <a:cs typeface="Segoe UI Light"/>
              </a:rPr>
              <a:t>mitochondrial</a:t>
            </a:r>
            <a:r>
              <a:rPr lang="el-GR" sz="2400">
                <a:latin typeface="Calibri"/>
                <a:ea typeface="Calibri"/>
                <a:cs typeface="Segoe UI Light"/>
              </a:rPr>
              <a:t> </a:t>
            </a:r>
            <a:r>
              <a:rPr lang="el-GR" sz="2400" err="1">
                <a:latin typeface="Calibri"/>
                <a:ea typeface="Calibri"/>
                <a:cs typeface="Segoe UI Light"/>
              </a:rPr>
              <a:t>oxidative</a:t>
            </a:r>
            <a:r>
              <a:rPr lang="el-GR" sz="2400">
                <a:latin typeface="Calibri"/>
                <a:ea typeface="Calibri"/>
                <a:cs typeface="Segoe UI Light"/>
              </a:rPr>
              <a:t> </a:t>
            </a:r>
            <a:r>
              <a:rPr lang="el-GR" sz="2400" err="1">
                <a:latin typeface="Calibri"/>
                <a:ea typeface="Calibri"/>
                <a:cs typeface="Segoe UI Light"/>
              </a:rPr>
              <a:t>metabolism</a:t>
            </a:r>
            <a:r>
              <a:rPr lang="el-GR" sz="2400">
                <a:latin typeface="Calibri"/>
                <a:ea typeface="Calibri"/>
                <a:cs typeface="Segoe UI Light"/>
              </a:rPr>
              <a:t> </a:t>
            </a: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r>
              <a:rPr lang="el-GR" sz="2400" b="1">
                <a:solidFill>
                  <a:srgbClr val="FEB52B"/>
                </a:solidFill>
                <a:latin typeface="Calibri"/>
                <a:ea typeface="Calibri"/>
                <a:cs typeface="Segoe UI Light"/>
              </a:rPr>
              <a:t>5%</a:t>
            </a:r>
            <a:r>
              <a:rPr lang="el-GR" sz="2400">
                <a:solidFill>
                  <a:schemeClr val="bg1"/>
                </a:solidFill>
                <a:latin typeface="Calibri"/>
                <a:ea typeface="Calibri"/>
                <a:cs typeface="Segoe UI Light"/>
              </a:rPr>
              <a:t> </a:t>
            </a:r>
            <a:r>
              <a:rPr lang="el-GR" sz="2400" err="1">
                <a:latin typeface="Calibri"/>
                <a:ea typeface="Calibri"/>
                <a:cs typeface="Segoe UI Light"/>
              </a:rPr>
              <a:t>is</a:t>
            </a:r>
            <a:r>
              <a:rPr lang="el-GR" sz="2400">
                <a:latin typeface="Calibri"/>
                <a:ea typeface="Calibri"/>
                <a:cs typeface="Segoe UI Light"/>
              </a:rPr>
              <a:t> </a:t>
            </a:r>
            <a:r>
              <a:rPr lang="el-GR" sz="2400" err="1">
                <a:latin typeface="Calibri"/>
                <a:ea typeface="Calibri"/>
                <a:cs typeface="Segoe UI Light"/>
              </a:rPr>
              <a:t>produced</a:t>
            </a:r>
            <a:r>
              <a:rPr lang="el-GR" sz="2400">
                <a:latin typeface="Calibri"/>
                <a:ea typeface="Calibri"/>
                <a:cs typeface="Segoe UI Light"/>
              </a:rPr>
              <a:t> </a:t>
            </a:r>
            <a:r>
              <a:rPr lang="el-GR" sz="2400" err="1">
                <a:latin typeface="Calibri"/>
                <a:ea typeface="Calibri"/>
                <a:cs typeface="Segoe UI Light"/>
              </a:rPr>
              <a:t>from</a:t>
            </a:r>
            <a:r>
              <a:rPr lang="el-GR" sz="2400">
                <a:latin typeface="Calibri"/>
                <a:ea typeface="Calibri"/>
                <a:cs typeface="Segoe UI Light"/>
              </a:rPr>
              <a:t> </a:t>
            </a:r>
            <a:r>
              <a:rPr lang="el-GR" sz="2400" err="1">
                <a:latin typeface="Calibri"/>
                <a:ea typeface="Calibri"/>
                <a:cs typeface="Segoe UI Light"/>
              </a:rPr>
              <a:t>glycolysis</a:t>
            </a:r>
            <a:endParaRPr lang="el-GR" sz="2400">
              <a:latin typeface="Calibri"/>
              <a:ea typeface="Calibri"/>
              <a:cs typeface="Segoe UI Light"/>
            </a:endParaRPr>
          </a:p>
        </p:txBody>
      </p:sp>
      <p:sp>
        <p:nvSpPr>
          <p:cNvPr id="2" name="Βέλος: Κάτω 1">
            <a:extLst>
              <a:ext uri="{FF2B5EF4-FFF2-40B4-BE49-F238E27FC236}">
                <a16:creationId xmlns:a16="http://schemas.microsoft.com/office/drawing/2014/main" id="{A3460E8A-2400-7C67-BA61-C62653022C82}"/>
              </a:ext>
            </a:extLst>
          </p:cNvPr>
          <p:cNvSpPr/>
          <p:nvPr/>
        </p:nvSpPr>
        <p:spPr>
          <a:xfrm rot="2340000">
            <a:off x="5087634" y="276345"/>
            <a:ext cx="221225" cy="18681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Κάτω 2">
            <a:extLst>
              <a:ext uri="{FF2B5EF4-FFF2-40B4-BE49-F238E27FC236}">
                <a16:creationId xmlns:a16="http://schemas.microsoft.com/office/drawing/2014/main" id="{483F2C3C-6EF0-A0F8-7C75-78B8460B3F2C}"/>
              </a:ext>
            </a:extLst>
          </p:cNvPr>
          <p:cNvSpPr/>
          <p:nvPr/>
        </p:nvSpPr>
        <p:spPr>
          <a:xfrm rot="19020000">
            <a:off x="6234731" y="235377"/>
            <a:ext cx="221225" cy="18681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78D22E9C-A218-CDA3-23F0-4247A13662DE}"/>
              </a:ext>
            </a:extLst>
          </p:cNvPr>
          <p:cNvSpPr txBox="1"/>
          <p:nvPr/>
        </p:nvSpPr>
        <p:spPr>
          <a:xfrm>
            <a:off x="8824687" y="5510591"/>
            <a:ext cx="336610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endParaRPr lang="en-US" sz="800" i="1">
              <a:latin typeface="Century Schoolbook"/>
              <a:cs typeface="Segoe UI"/>
            </a:endParaRPr>
          </a:p>
        </p:txBody>
      </p:sp>
    </p:spTree>
    <p:extLst>
      <p:ext uri="{BB962C8B-B14F-4D97-AF65-F5344CB8AC3E}">
        <p14:creationId xmlns:p14="http://schemas.microsoft.com/office/powerpoint/2010/main" val="4119290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CFBD4-C8B2-19AC-2021-C725DEDB84A3}"/>
            </a:ext>
          </a:extLst>
        </p:cNvPr>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CF7AB700-F736-38B9-A1AD-AF46FA737067}"/>
              </a:ext>
            </a:extLst>
          </p:cNvPr>
          <p:cNvSpPr>
            <a:spLocks noGrp="1"/>
          </p:cNvSpPr>
          <p:nvPr>
            <p:ph type="sldNum" sz="quarter" idx="12"/>
          </p:nvPr>
        </p:nvSpPr>
        <p:spPr/>
        <p:txBody>
          <a:bodyPr/>
          <a:lstStyle/>
          <a:p>
            <a:fld id="{294A09A9-5501-47C1-A89A-A340965A2BE2}" type="slidenum">
              <a:rPr lang="en-US" smtClean="0"/>
              <a:pPr/>
              <a:t>15</a:t>
            </a:fld>
            <a:endParaRPr lang="en-US"/>
          </a:p>
        </p:txBody>
      </p:sp>
      <p:cxnSp>
        <p:nvCxnSpPr>
          <p:cNvPr id="6" name="Ευθύγραμμο βέλος σύνδεσης 5">
            <a:extLst>
              <a:ext uri="{FF2B5EF4-FFF2-40B4-BE49-F238E27FC236}">
                <a16:creationId xmlns:a16="http://schemas.microsoft.com/office/drawing/2014/main" id="{2B3DE992-6DB7-0C6D-8B99-E802A0A049D6}"/>
              </a:ext>
            </a:extLst>
          </p:cNvPr>
          <p:cNvCxnSpPr/>
          <p:nvPr/>
        </p:nvCxnSpPr>
        <p:spPr>
          <a:xfrm flipV="1">
            <a:off x="5752433" y="499030"/>
            <a:ext cx="25399" cy="2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E2AC2118-7DA4-058A-69E5-822E50891EE9}"/>
              </a:ext>
            </a:extLst>
          </p:cNvPr>
          <p:cNvCxnSpPr/>
          <p:nvPr/>
        </p:nvCxnSpPr>
        <p:spPr>
          <a:xfrm flipV="1">
            <a:off x="5716989" y="492480"/>
            <a:ext cx="12462" cy="5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FB7DBB-404E-1B0A-A121-1BBB82EDDE33}"/>
              </a:ext>
            </a:extLst>
          </p:cNvPr>
          <p:cNvSpPr txBox="1"/>
          <p:nvPr/>
        </p:nvSpPr>
        <p:spPr>
          <a:xfrm>
            <a:off x="898178" y="2092476"/>
            <a:ext cx="491066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a:solidFill>
                  <a:schemeClr val="accent6">
                    <a:lumMod val="50000"/>
                  </a:schemeClr>
                </a:solidFill>
                <a:latin typeface="Calibri"/>
                <a:ea typeface="Calibri"/>
                <a:cs typeface="Segoe UI Light"/>
              </a:rPr>
              <a:t>40%</a:t>
            </a:r>
            <a:r>
              <a:rPr lang="el-GR" sz="2400">
                <a:latin typeface="Calibri"/>
                <a:ea typeface="Calibri"/>
                <a:cs typeface="Segoe UI Light"/>
              </a:rPr>
              <a:t> of </a:t>
            </a:r>
            <a:r>
              <a:rPr lang="el-GR" sz="2400" err="1">
                <a:latin typeface="Calibri"/>
                <a:ea typeface="Calibri"/>
                <a:cs typeface="Segoe UI Light"/>
              </a:rPr>
              <a:t>heart's</a:t>
            </a:r>
            <a:r>
              <a:rPr lang="el-GR" sz="2400">
                <a:latin typeface="Calibri"/>
                <a:ea typeface="Calibri"/>
                <a:cs typeface="Segoe UI Light"/>
              </a:rPr>
              <a:t> ATP </a:t>
            </a:r>
            <a:r>
              <a:rPr lang="el-GR" sz="2400" err="1">
                <a:latin typeface="Calibri"/>
                <a:ea typeface="Calibri"/>
                <a:cs typeface="Segoe UI Light"/>
              </a:rPr>
              <a:t>needs</a:t>
            </a:r>
            <a:r>
              <a:rPr lang="el-GR" sz="2400">
                <a:latin typeface="Calibri"/>
                <a:ea typeface="Calibri"/>
                <a:cs typeface="Segoe UI Light"/>
              </a:rPr>
              <a:t> </a:t>
            </a:r>
            <a:r>
              <a:rPr lang="el-GR" sz="2400" err="1">
                <a:latin typeface="Calibri"/>
                <a:ea typeface="Calibri"/>
                <a:cs typeface="Segoe UI Light"/>
              </a:rPr>
              <a:t>are</a:t>
            </a:r>
            <a:r>
              <a:rPr lang="el-GR" sz="2400">
                <a:latin typeface="Calibri"/>
                <a:ea typeface="Calibri"/>
                <a:cs typeface="Segoe UI Light"/>
              </a:rPr>
              <a:t> </a:t>
            </a:r>
            <a:r>
              <a:rPr lang="el-GR" sz="2400" err="1">
                <a:latin typeface="Calibri"/>
                <a:ea typeface="Calibri"/>
                <a:cs typeface="Segoe UI Light"/>
              </a:rPr>
              <a:t>obtained</a:t>
            </a:r>
            <a:r>
              <a:rPr lang="el-GR" sz="2400">
                <a:latin typeface="Calibri"/>
                <a:ea typeface="Calibri"/>
                <a:cs typeface="Segoe UI Light"/>
              </a:rPr>
              <a:t> </a:t>
            </a:r>
            <a:r>
              <a:rPr lang="el-GR" sz="2400" err="1">
                <a:latin typeface="Calibri"/>
                <a:ea typeface="Calibri"/>
                <a:cs typeface="Segoe UI Light"/>
              </a:rPr>
              <a:t>by</a:t>
            </a:r>
            <a:r>
              <a:rPr lang="el-GR" sz="2400">
                <a:latin typeface="Calibri"/>
                <a:ea typeface="Calibri"/>
                <a:cs typeface="Segoe UI Light"/>
              </a:rPr>
              <a:t> </a:t>
            </a:r>
            <a:r>
              <a:rPr lang="el-GR" sz="2400" err="1">
                <a:latin typeface="Calibri"/>
                <a:ea typeface="Calibri"/>
                <a:cs typeface="Segoe UI Light"/>
              </a:rPr>
              <a:t>metabolism</a:t>
            </a:r>
            <a:r>
              <a:rPr lang="el-GR" sz="2400">
                <a:latin typeface="Calibri"/>
                <a:ea typeface="Calibri"/>
                <a:cs typeface="Segoe UI Light"/>
              </a:rPr>
              <a:t> of</a:t>
            </a:r>
            <a:r>
              <a:rPr lang="el-GR" sz="2400">
                <a:solidFill>
                  <a:schemeClr val="bg1"/>
                </a:solidFill>
                <a:latin typeface="Calibri"/>
                <a:ea typeface="Calibri"/>
                <a:cs typeface="Segoe UI Light"/>
              </a:rPr>
              <a:t> </a:t>
            </a:r>
            <a:r>
              <a:rPr lang="el-GR" sz="2400" err="1">
                <a:solidFill>
                  <a:schemeClr val="accent6">
                    <a:lumMod val="50000"/>
                  </a:schemeClr>
                </a:solidFill>
                <a:latin typeface="Calibri"/>
                <a:ea typeface="Calibri"/>
                <a:cs typeface="Segoe UI Light"/>
              </a:rPr>
              <a:t>glucose</a:t>
            </a:r>
            <a:r>
              <a:rPr lang="el-GR" sz="2400">
                <a:solidFill>
                  <a:schemeClr val="accent6">
                    <a:lumMod val="50000"/>
                  </a:schemeClr>
                </a:solidFill>
                <a:latin typeface="Calibri"/>
                <a:ea typeface="Calibri"/>
                <a:cs typeface="Segoe UI Light"/>
              </a:rPr>
              <a:t>, </a:t>
            </a:r>
            <a:r>
              <a:rPr lang="el-GR" sz="2400" err="1">
                <a:solidFill>
                  <a:schemeClr val="accent6">
                    <a:lumMod val="50000"/>
                  </a:schemeClr>
                </a:solidFill>
                <a:latin typeface="Calibri"/>
                <a:ea typeface="Calibri"/>
                <a:cs typeface="Segoe UI Light"/>
              </a:rPr>
              <a:t>lactate</a:t>
            </a:r>
            <a:r>
              <a:rPr lang="el-GR" sz="2400">
                <a:solidFill>
                  <a:schemeClr val="accent6">
                    <a:lumMod val="50000"/>
                  </a:schemeClr>
                </a:solidFill>
                <a:latin typeface="Calibri"/>
                <a:ea typeface="Calibri"/>
                <a:cs typeface="Segoe UI Light"/>
              </a:rPr>
              <a:t>,  </a:t>
            </a:r>
            <a:r>
              <a:rPr lang="el-GR" sz="2400" err="1">
                <a:solidFill>
                  <a:schemeClr val="accent6">
                    <a:lumMod val="50000"/>
                  </a:schemeClr>
                </a:solidFill>
                <a:latin typeface="Calibri"/>
                <a:ea typeface="Calibri"/>
                <a:cs typeface="Segoe UI Light"/>
              </a:rPr>
              <a:t>ketones</a:t>
            </a:r>
            <a:r>
              <a:rPr lang="el-GR" sz="2400">
                <a:solidFill>
                  <a:schemeClr val="accent6">
                    <a:lumMod val="50000"/>
                  </a:schemeClr>
                </a:solidFill>
                <a:latin typeface="Calibri"/>
                <a:ea typeface="Calibri"/>
                <a:cs typeface="Segoe UI Light"/>
              </a:rPr>
              <a:t>, </a:t>
            </a:r>
            <a:r>
              <a:rPr lang="el-GR" sz="2400" err="1">
                <a:solidFill>
                  <a:schemeClr val="accent6">
                    <a:lumMod val="50000"/>
                  </a:schemeClr>
                </a:solidFill>
                <a:latin typeface="Calibri"/>
                <a:ea typeface="Calibri"/>
                <a:cs typeface="Segoe UI Light"/>
              </a:rPr>
              <a:t>amino</a:t>
            </a:r>
            <a:r>
              <a:rPr lang="el-GR" sz="2400">
                <a:solidFill>
                  <a:schemeClr val="accent6">
                    <a:lumMod val="50000"/>
                  </a:schemeClr>
                </a:solidFill>
                <a:latin typeface="Calibri"/>
                <a:ea typeface="Calibri"/>
                <a:cs typeface="Segoe UI Light"/>
              </a:rPr>
              <a:t> </a:t>
            </a:r>
            <a:r>
              <a:rPr lang="el-GR" sz="2400" err="1">
                <a:solidFill>
                  <a:schemeClr val="accent6">
                    <a:lumMod val="50000"/>
                  </a:schemeClr>
                </a:solidFill>
                <a:latin typeface="Calibri"/>
                <a:ea typeface="Calibri"/>
                <a:cs typeface="Segoe UI Light"/>
              </a:rPr>
              <a:t>acids</a:t>
            </a:r>
            <a:endParaRPr lang="el-GR" sz="2400">
              <a:solidFill>
                <a:schemeClr val="accent6">
                  <a:lumMod val="50000"/>
                </a:schemeClr>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r>
              <a:rPr lang="el-GR" sz="2400" b="1">
                <a:solidFill>
                  <a:srgbClr val="C00000"/>
                </a:solidFill>
                <a:latin typeface="Calibri"/>
                <a:ea typeface="Calibri"/>
                <a:cs typeface="Segoe UI Light"/>
              </a:rPr>
              <a:t>60% </a:t>
            </a:r>
            <a:r>
              <a:rPr lang="el-GR" sz="2400" err="1">
                <a:latin typeface="Calibri"/>
                <a:ea typeface="Calibri"/>
                <a:cs typeface="Segoe UI Light"/>
              </a:rPr>
              <a:t>are</a:t>
            </a:r>
            <a:r>
              <a:rPr lang="el-GR" sz="2400">
                <a:latin typeface="Calibri"/>
                <a:ea typeface="Calibri"/>
                <a:cs typeface="Segoe UI Light"/>
              </a:rPr>
              <a:t> </a:t>
            </a:r>
            <a:r>
              <a:rPr lang="el-GR" sz="2400" err="1">
                <a:latin typeface="Calibri"/>
                <a:ea typeface="Calibri"/>
                <a:cs typeface="Segoe UI Light"/>
              </a:rPr>
              <a:t>obtained</a:t>
            </a:r>
            <a:r>
              <a:rPr lang="el-GR" sz="2400">
                <a:latin typeface="Calibri"/>
                <a:ea typeface="Calibri"/>
                <a:cs typeface="Segoe UI Light"/>
              </a:rPr>
              <a:t> </a:t>
            </a:r>
            <a:r>
              <a:rPr lang="el-GR" sz="2400" err="1">
                <a:latin typeface="Calibri"/>
                <a:ea typeface="Calibri"/>
                <a:cs typeface="Segoe UI Light"/>
              </a:rPr>
              <a:t>by</a:t>
            </a:r>
            <a:r>
              <a:rPr lang="el-GR" sz="2400">
                <a:latin typeface="Calibri"/>
                <a:ea typeface="Calibri"/>
                <a:cs typeface="Segoe UI Light"/>
              </a:rPr>
              <a:t> </a:t>
            </a:r>
            <a:r>
              <a:rPr lang="el-GR" sz="2400" err="1">
                <a:latin typeface="Calibri"/>
                <a:ea typeface="Calibri"/>
                <a:cs typeface="Segoe UI Light"/>
              </a:rPr>
              <a:t>metabolism</a:t>
            </a:r>
            <a:r>
              <a:rPr lang="el-GR" sz="2400">
                <a:latin typeface="Calibri"/>
                <a:ea typeface="Calibri"/>
                <a:cs typeface="Segoe UI Light"/>
              </a:rPr>
              <a:t> of</a:t>
            </a:r>
            <a:r>
              <a:rPr lang="el-GR" sz="2400">
                <a:solidFill>
                  <a:schemeClr val="bg1"/>
                </a:solidFill>
                <a:latin typeface="Calibri"/>
                <a:ea typeface="Calibri"/>
                <a:cs typeface="Segoe UI Light"/>
              </a:rPr>
              <a:t> </a:t>
            </a:r>
            <a:r>
              <a:rPr lang="el-GR" sz="2400" err="1">
                <a:solidFill>
                  <a:srgbClr val="C00000"/>
                </a:solidFill>
                <a:latin typeface="Calibri"/>
                <a:ea typeface="Calibri"/>
                <a:cs typeface="Segoe UI Light"/>
              </a:rPr>
              <a:t>fatty</a:t>
            </a:r>
            <a:r>
              <a:rPr lang="el-GR" sz="2400">
                <a:solidFill>
                  <a:srgbClr val="C00000"/>
                </a:solidFill>
                <a:latin typeface="Calibri"/>
                <a:ea typeface="Calibri"/>
                <a:cs typeface="Segoe UI Light"/>
              </a:rPr>
              <a:t> </a:t>
            </a:r>
            <a:r>
              <a:rPr lang="el-GR" sz="2400" err="1">
                <a:solidFill>
                  <a:srgbClr val="C00000"/>
                </a:solidFill>
                <a:latin typeface="Calibri"/>
                <a:ea typeface="Calibri"/>
                <a:cs typeface="Segoe UI Light"/>
              </a:rPr>
              <a:t>acids</a:t>
            </a:r>
            <a:endParaRPr lang="el-GR" sz="2400">
              <a:solidFill>
                <a:srgbClr val="C00000"/>
              </a:solidFill>
              <a:latin typeface="Calibri"/>
              <a:ea typeface="Calibri"/>
              <a:cs typeface="Segoe UI Light"/>
            </a:endParaRPr>
          </a:p>
        </p:txBody>
      </p:sp>
      <p:sp>
        <p:nvSpPr>
          <p:cNvPr id="9" name="TextBox 8">
            <a:extLst>
              <a:ext uri="{FF2B5EF4-FFF2-40B4-BE49-F238E27FC236}">
                <a16:creationId xmlns:a16="http://schemas.microsoft.com/office/drawing/2014/main" id="{1EE9095A-A68F-A6DF-72C4-ECEB05CAA68D}"/>
              </a:ext>
            </a:extLst>
          </p:cNvPr>
          <p:cNvSpPr txBox="1"/>
          <p:nvPr/>
        </p:nvSpPr>
        <p:spPr>
          <a:xfrm>
            <a:off x="6724952" y="2116666"/>
            <a:ext cx="465666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a:solidFill>
                  <a:srgbClr val="00B050"/>
                </a:solidFill>
                <a:latin typeface="Calibri"/>
                <a:ea typeface="Calibri"/>
                <a:cs typeface="Segoe UI Light"/>
              </a:rPr>
              <a:t>95%</a:t>
            </a:r>
            <a:r>
              <a:rPr lang="el-GR" sz="2400">
                <a:solidFill>
                  <a:schemeClr val="bg1"/>
                </a:solidFill>
                <a:latin typeface="Calibri"/>
                <a:ea typeface="Calibri"/>
                <a:cs typeface="Segoe UI Light"/>
              </a:rPr>
              <a:t> </a:t>
            </a:r>
            <a:r>
              <a:rPr lang="el-GR" sz="2400">
                <a:latin typeface="Calibri"/>
                <a:ea typeface="Calibri"/>
                <a:cs typeface="Segoe UI Light"/>
              </a:rPr>
              <a:t>of </a:t>
            </a:r>
            <a:r>
              <a:rPr lang="el-GR" sz="2400" err="1">
                <a:latin typeface="Calibri"/>
                <a:ea typeface="Calibri"/>
                <a:cs typeface="Segoe UI Light"/>
              </a:rPr>
              <a:t>ATP's</a:t>
            </a:r>
            <a:r>
              <a:rPr lang="el-GR" sz="2400">
                <a:latin typeface="Calibri"/>
                <a:ea typeface="Calibri"/>
                <a:cs typeface="Segoe UI Light"/>
              </a:rPr>
              <a:t> </a:t>
            </a:r>
            <a:r>
              <a:rPr lang="el-GR" sz="2400" err="1">
                <a:latin typeface="Calibri"/>
                <a:ea typeface="Calibri"/>
                <a:cs typeface="Segoe UI Light"/>
              </a:rPr>
              <a:t>production</a:t>
            </a:r>
            <a:r>
              <a:rPr lang="el-GR" sz="2400">
                <a:latin typeface="Calibri"/>
                <a:ea typeface="Calibri"/>
                <a:cs typeface="Segoe UI Light"/>
              </a:rPr>
              <a:t> </a:t>
            </a:r>
            <a:r>
              <a:rPr lang="el-GR" sz="2400" err="1">
                <a:latin typeface="Calibri"/>
                <a:ea typeface="Calibri"/>
                <a:cs typeface="Segoe UI Light"/>
              </a:rPr>
              <a:t>is</a:t>
            </a:r>
            <a:r>
              <a:rPr lang="el-GR" sz="2400">
                <a:latin typeface="Calibri"/>
                <a:ea typeface="Calibri"/>
                <a:cs typeface="Segoe UI Light"/>
              </a:rPr>
              <a:t> a </a:t>
            </a:r>
            <a:r>
              <a:rPr lang="el-GR" sz="2400" err="1">
                <a:latin typeface="Calibri"/>
                <a:ea typeface="Calibri"/>
                <a:cs typeface="Segoe UI Light"/>
              </a:rPr>
              <a:t>result</a:t>
            </a:r>
            <a:r>
              <a:rPr lang="el-GR" sz="2400">
                <a:latin typeface="Calibri"/>
                <a:ea typeface="Calibri"/>
                <a:cs typeface="Segoe UI Light"/>
              </a:rPr>
              <a:t> of </a:t>
            </a:r>
            <a:r>
              <a:rPr lang="el-GR" sz="2400" err="1">
                <a:latin typeface="Calibri"/>
                <a:ea typeface="Calibri"/>
                <a:cs typeface="Segoe UI Light"/>
              </a:rPr>
              <a:t>mitochondrial</a:t>
            </a:r>
            <a:r>
              <a:rPr lang="el-GR" sz="2400">
                <a:latin typeface="Calibri"/>
                <a:ea typeface="Calibri"/>
                <a:cs typeface="Segoe UI Light"/>
              </a:rPr>
              <a:t> </a:t>
            </a:r>
            <a:r>
              <a:rPr lang="el-GR" sz="2400" err="1">
                <a:latin typeface="Calibri"/>
                <a:ea typeface="Calibri"/>
                <a:cs typeface="Segoe UI Light"/>
              </a:rPr>
              <a:t>oxidative</a:t>
            </a:r>
            <a:r>
              <a:rPr lang="el-GR" sz="2400">
                <a:latin typeface="Calibri"/>
                <a:ea typeface="Calibri"/>
                <a:cs typeface="Segoe UI Light"/>
              </a:rPr>
              <a:t> </a:t>
            </a:r>
            <a:r>
              <a:rPr lang="el-GR" sz="2400" err="1">
                <a:latin typeface="Calibri"/>
                <a:ea typeface="Calibri"/>
                <a:cs typeface="Segoe UI Light"/>
              </a:rPr>
              <a:t>metabolism</a:t>
            </a:r>
            <a:r>
              <a:rPr lang="el-GR" sz="2400">
                <a:latin typeface="Calibri"/>
                <a:ea typeface="Calibri"/>
                <a:cs typeface="Segoe UI Light"/>
              </a:rPr>
              <a:t> </a:t>
            </a: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r>
              <a:rPr lang="el-GR" sz="2400" b="1">
                <a:solidFill>
                  <a:srgbClr val="FEB52B"/>
                </a:solidFill>
                <a:latin typeface="Calibri"/>
                <a:ea typeface="Calibri"/>
                <a:cs typeface="Segoe UI Light"/>
              </a:rPr>
              <a:t>5%</a:t>
            </a:r>
            <a:r>
              <a:rPr lang="el-GR" sz="2400">
                <a:solidFill>
                  <a:schemeClr val="bg1"/>
                </a:solidFill>
                <a:latin typeface="Calibri"/>
                <a:ea typeface="Calibri"/>
                <a:cs typeface="Segoe UI Light"/>
              </a:rPr>
              <a:t> </a:t>
            </a:r>
            <a:r>
              <a:rPr lang="el-GR" sz="2400" err="1">
                <a:latin typeface="Calibri"/>
                <a:ea typeface="Calibri"/>
                <a:cs typeface="Segoe UI Light"/>
              </a:rPr>
              <a:t>is</a:t>
            </a:r>
            <a:r>
              <a:rPr lang="el-GR" sz="2400">
                <a:latin typeface="Calibri"/>
                <a:ea typeface="Calibri"/>
                <a:cs typeface="Segoe UI Light"/>
              </a:rPr>
              <a:t> </a:t>
            </a:r>
            <a:r>
              <a:rPr lang="el-GR" sz="2400" err="1">
                <a:latin typeface="Calibri"/>
                <a:ea typeface="Calibri"/>
                <a:cs typeface="Segoe UI Light"/>
              </a:rPr>
              <a:t>produced</a:t>
            </a:r>
            <a:r>
              <a:rPr lang="el-GR" sz="2400">
                <a:latin typeface="Calibri"/>
                <a:ea typeface="Calibri"/>
                <a:cs typeface="Segoe UI Light"/>
              </a:rPr>
              <a:t> </a:t>
            </a:r>
            <a:r>
              <a:rPr lang="el-GR" sz="2400" err="1">
                <a:latin typeface="Calibri"/>
                <a:ea typeface="Calibri"/>
                <a:cs typeface="Segoe UI Light"/>
              </a:rPr>
              <a:t>from</a:t>
            </a:r>
            <a:r>
              <a:rPr lang="el-GR" sz="2400">
                <a:latin typeface="Calibri"/>
                <a:ea typeface="Calibri"/>
                <a:cs typeface="Segoe UI Light"/>
              </a:rPr>
              <a:t> </a:t>
            </a:r>
            <a:r>
              <a:rPr lang="el-GR" sz="2400" err="1">
                <a:latin typeface="Calibri"/>
                <a:ea typeface="Calibri"/>
                <a:cs typeface="Segoe UI Light"/>
              </a:rPr>
              <a:t>glycolysis</a:t>
            </a:r>
            <a:endParaRPr lang="el-GR" sz="2400">
              <a:latin typeface="Calibri"/>
              <a:ea typeface="Calibri"/>
              <a:cs typeface="Segoe UI Light"/>
            </a:endParaRPr>
          </a:p>
        </p:txBody>
      </p:sp>
      <p:sp>
        <p:nvSpPr>
          <p:cNvPr id="2" name="Βέλος: Κάτω 1">
            <a:extLst>
              <a:ext uri="{FF2B5EF4-FFF2-40B4-BE49-F238E27FC236}">
                <a16:creationId xmlns:a16="http://schemas.microsoft.com/office/drawing/2014/main" id="{B22712C0-BE55-CCFC-1C05-158EE623A587}"/>
              </a:ext>
            </a:extLst>
          </p:cNvPr>
          <p:cNvSpPr/>
          <p:nvPr/>
        </p:nvSpPr>
        <p:spPr>
          <a:xfrm rot="2340000">
            <a:off x="5087634" y="276345"/>
            <a:ext cx="221225" cy="18681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Κάτω 2">
            <a:extLst>
              <a:ext uri="{FF2B5EF4-FFF2-40B4-BE49-F238E27FC236}">
                <a16:creationId xmlns:a16="http://schemas.microsoft.com/office/drawing/2014/main" id="{6203A183-BEA4-5D8E-838B-64654C264367}"/>
              </a:ext>
            </a:extLst>
          </p:cNvPr>
          <p:cNvSpPr/>
          <p:nvPr/>
        </p:nvSpPr>
        <p:spPr>
          <a:xfrm rot="19020000">
            <a:off x="6234731" y="235377"/>
            <a:ext cx="221225" cy="18681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3962FFB3-BC75-12DE-10F6-DB19F24E312F}"/>
              </a:ext>
            </a:extLst>
          </p:cNvPr>
          <p:cNvSpPr txBox="1"/>
          <p:nvPr/>
        </p:nvSpPr>
        <p:spPr>
          <a:xfrm>
            <a:off x="8824687" y="5510591"/>
            <a:ext cx="336610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endParaRPr lang="en-US" sz="800" i="1">
              <a:latin typeface="Century Schoolbook"/>
              <a:cs typeface="Segoe UI"/>
            </a:endParaRPr>
          </a:p>
        </p:txBody>
      </p:sp>
      <p:sp>
        <p:nvSpPr>
          <p:cNvPr id="10" name="TextBox 9">
            <a:extLst>
              <a:ext uri="{FF2B5EF4-FFF2-40B4-BE49-F238E27FC236}">
                <a16:creationId xmlns:a16="http://schemas.microsoft.com/office/drawing/2014/main" id="{C5642BCD-79D2-C69F-1810-9130DE5083B9}"/>
              </a:ext>
            </a:extLst>
          </p:cNvPr>
          <p:cNvSpPr txBox="1"/>
          <p:nvPr/>
        </p:nvSpPr>
        <p:spPr>
          <a:xfrm rot="20241230">
            <a:off x="182879" y="2232080"/>
            <a:ext cx="12653010" cy="1323439"/>
          </a:xfrm>
          <a:prstGeom prst="rect">
            <a:avLst/>
          </a:prstGeom>
          <a:noFill/>
        </p:spPr>
        <p:txBody>
          <a:bodyPr wrap="square" rtlCol="0">
            <a:spAutoFit/>
          </a:bodyPr>
          <a:lstStyle/>
          <a:p>
            <a:r>
              <a:rPr lang="en-GB" sz="8000" b="1" dirty="0">
                <a:solidFill>
                  <a:srgbClr val="FF0000"/>
                </a:solidFill>
              </a:rPr>
              <a:t>METABOLIC FLEXIBILITY</a:t>
            </a:r>
          </a:p>
        </p:txBody>
      </p:sp>
    </p:spTree>
    <p:extLst>
      <p:ext uri="{BB962C8B-B14F-4D97-AF65-F5344CB8AC3E}">
        <p14:creationId xmlns:p14="http://schemas.microsoft.com/office/powerpoint/2010/main" val="44583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3678-5FED-9BFB-7C42-60FBCCC2DDB3}"/>
              </a:ext>
            </a:extLst>
          </p:cNvPr>
          <p:cNvSpPr>
            <a:spLocks noGrp="1"/>
          </p:cNvSpPr>
          <p:nvPr>
            <p:ph type="title"/>
          </p:nvPr>
        </p:nvSpPr>
        <p:spPr>
          <a:xfrm>
            <a:off x="0" y="1168083"/>
            <a:ext cx="4023360" cy="3204134"/>
          </a:xfrm>
        </p:spPr>
        <p:txBody>
          <a:bodyPr vert="horz" lIns="91440" tIns="45720" rIns="91440" bIns="45720" rtlCol="0" anchor="b">
            <a:normAutofit/>
          </a:bodyPr>
          <a:lstStyle/>
          <a:p>
            <a:r>
              <a:rPr lang="en-US" sz="4800" b="0" i="0" u="none" strike="noStrike" kern="1200" baseline="0" dirty="0">
                <a:solidFill>
                  <a:schemeClr val="tx1"/>
                </a:solidFill>
                <a:latin typeface="+mj-lt"/>
                <a:ea typeface="+mj-ea"/>
                <a:cs typeface="+mj-cs"/>
              </a:rPr>
              <a:t>Cardiac energy metabolism in the healthy heart</a:t>
            </a:r>
            <a:endParaRPr lang="en-US" sz="4800" kern="1200" dirty="0">
              <a:solidFill>
                <a:schemeClr val="tx1"/>
              </a:solidFill>
              <a:latin typeface="+mj-lt"/>
              <a:ea typeface="+mj-ea"/>
              <a:cs typeface="+mj-cs"/>
            </a:endParaRPr>
          </a:p>
        </p:txBody>
      </p:sp>
      <p:pic>
        <p:nvPicPr>
          <p:cNvPr id="5" name="Content Placeholder 4">
            <a:extLst>
              <a:ext uri="{FF2B5EF4-FFF2-40B4-BE49-F238E27FC236}">
                <a16:creationId xmlns:a16="http://schemas.microsoft.com/office/drawing/2014/main" id="{ACEA4171-53DF-8C87-1754-1367100CE9BC}"/>
              </a:ext>
            </a:extLst>
          </p:cNvPr>
          <p:cNvPicPr>
            <a:picLocks noGrp="1" noChangeAspect="1"/>
          </p:cNvPicPr>
          <p:nvPr>
            <p:ph idx="1"/>
          </p:nvPr>
        </p:nvPicPr>
        <p:blipFill>
          <a:blip r:embed="rId3"/>
          <a:stretch>
            <a:fillRect/>
          </a:stretch>
        </p:blipFill>
        <p:spPr>
          <a:xfrm>
            <a:off x="3909060" y="-7301"/>
            <a:ext cx="7801911" cy="5987966"/>
          </a:xfrm>
          <a:prstGeom prst="rect">
            <a:avLst/>
          </a:prstGeom>
        </p:spPr>
      </p:pic>
      <p:sp>
        <p:nvSpPr>
          <p:cNvPr id="6" name="TextBox 5">
            <a:extLst>
              <a:ext uri="{FF2B5EF4-FFF2-40B4-BE49-F238E27FC236}">
                <a16:creationId xmlns:a16="http://schemas.microsoft.com/office/drawing/2014/main" id="{75AA32BC-0800-6BF4-66CD-6E919B627410}"/>
              </a:ext>
            </a:extLst>
          </p:cNvPr>
          <p:cNvSpPr txBox="1"/>
          <p:nvPr/>
        </p:nvSpPr>
        <p:spPr>
          <a:xfrm>
            <a:off x="9638607" y="639633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dirty="0">
                <a:latin typeface="Century Schoolbook"/>
                <a:cs typeface="Segoe UI"/>
              </a:rPr>
              <a:t>Cardiovascular Endocrinology and Metabolism (Theory and </a:t>
            </a:r>
            <a:r>
              <a:rPr lang="en-US" sz="800" i="1" dirty="0" err="1">
                <a:latin typeface="Century Schoolbook"/>
                <a:cs typeface="Segoe UI"/>
              </a:rPr>
              <a:t>Practise</a:t>
            </a:r>
            <a:r>
              <a:rPr lang="en-US" sz="800" i="1" dirty="0">
                <a:latin typeface="Century Schoolbook"/>
                <a:cs typeface="Segoe UI"/>
              </a:rPr>
              <a:t> of Cardiometabolic Medicine), Chapter 7, Gary </a:t>
            </a:r>
            <a:r>
              <a:rPr lang="en-US" sz="800" i="1" dirty="0" err="1">
                <a:latin typeface="Century Schoolbook"/>
                <a:cs typeface="Segoe UI"/>
              </a:rPr>
              <a:t>D.Lopachuk</a:t>
            </a:r>
            <a:r>
              <a:rPr lang="en-US" sz="800" i="1" dirty="0">
                <a:latin typeface="Century Schoolbook"/>
                <a:cs typeface="Segoe UI"/>
              </a:rPr>
              <a:t>, Kim </a:t>
            </a:r>
            <a:r>
              <a:rPr lang="en-US" sz="800" i="1" dirty="0" err="1">
                <a:latin typeface="Century Schoolbook"/>
                <a:cs typeface="Segoe UI"/>
              </a:rPr>
              <a:t>L.Ho</a:t>
            </a:r>
            <a:endParaRPr lang="en-US" sz="800" i="1" dirty="0">
              <a:latin typeface="Century Schoolbook"/>
              <a:cs typeface="Segoe UI"/>
            </a:endParaRPr>
          </a:p>
        </p:txBody>
      </p:sp>
    </p:spTree>
    <p:extLst>
      <p:ext uri="{BB962C8B-B14F-4D97-AF65-F5344CB8AC3E}">
        <p14:creationId xmlns:p14="http://schemas.microsoft.com/office/powerpoint/2010/main" val="4248967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7668666" y="6531429"/>
            <a:ext cx="4523334" cy="326571"/>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Cardiovasc Res</a:t>
            </a:r>
            <a:r>
              <a:rPr lang="en-US" altLang="en-US" sz="1000" dirty="0">
                <a:solidFill>
                  <a:srgbClr val="333333"/>
                </a:solidFill>
              </a:rPr>
              <a:t>, Volume 120, Issue 16, November 2024, Pages 1996–2016</a:t>
            </a:r>
          </a:p>
        </p:txBody>
      </p:sp>
      <p:sp>
        <p:nvSpPr>
          <p:cNvPr id="5123" name="Title 1"/>
          <p:cNvSpPr>
            <a:spLocks noGrp="1"/>
          </p:cNvSpPr>
          <p:nvPr>
            <p:ph type="title"/>
          </p:nvPr>
        </p:nvSpPr>
        <p:spPr>
          <a:xfrm>
            <a:off x="69156" y="102722"/>
            <a:ext cx="121920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Major metabolic pathways and its associated key enzymes involved in cardiac metabolism </a:t>
            </a:r>
          </a:p>
        </p:txBody>
      </p:sp>
      <p:pic>
        <p:nvPicPr>
          <p:cNvPr id="5125" name="New picture"/>
          <p:cNvPicPr/>
          <p:nvPr/>
        </p:nvPicPr>
        <p:blipFill>
          <a:blip r:embed="rId3"/>
          <a:stretch>
            <a:fillRect/>
          </a:stretch>
        </p:blipFill>
        <p:spPr>
          <a:xfrm>
            <a:off x="845244" y="422583"/>
            <a:ext cx="10501512" cy="6108846"/>
          </a:xfrm>
          <a:prstGeom prst="rect">
            <a:avLst/>
          </a:prstGeom>
        </p:spPr>
      </p:pic>
      <p:pic>
        <p:nvPicPr>
          <p:cNvPr id="5126" name="New picture"/>
          <p:cNvPicPr/>
          <p:nvPr/>
        </p:nvPicPr>
        <p:blipFill>
          <a:blip r:embed="rId4"/>
          <a:stretch>
            <a:fillRect/>
          </a:stretch>
        </p:blipFill>
        <p:spPr>
          <a:xfrm>
            <a:off x="290779200" y="229743000"/>
            <a:ext cx="1151467" cy="508000"/>
          </a:xfrm>
          <a:prstGeom prst="rect">
            <a:avLst/>
          </a:prstGeom>
        </p:spPr>
      </p:pic>
    </p:spTree>
    <p:extLst>
      <p:ext uri="{BB962C8B-B14F-4D97-AF65-F5344CB8AC3E}">
        <p14:creationId xmlns:p14="http://schemas.microsoft.com/office/powerpoint/2010/main" val="22601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83E2D8CB-F82D-0B7B-981B-8DBBA6ADD826}"/>
              </a:ext>
            </a:extLst>
          </p:cNvPr>
          <p:cNvSpPr>
            <a:spLocks noGrp="1"/>
          </p:cNvSpPr>
          <p:nvPr>
            <p:ph type="sldNum" sz="quarter" idx="12"/>
          </p:nvPr>
        </p:nvSpPr>
        <p:spPr/>
        <p:txBody>
          <a:bodyPr/>
          <a:lstStyle/>
          <a:p>
            <a:fld id="{294A09A9-5501-47C1-A89A-A340965A2BE2}" type="slidenum">
              <a:rPr lang="en-US" smtClean="0"/>
              <a:pPr/>
              <a:t>18</a:t>
            </a:fld>
            <a:endParaRPr lang="en-US"/>
          </a:p>
        </p:txBody>
      </p:sp>
      <p:sp>
        <p:nvSpPr>
          <p:cNvPr id="7" name="TextBox 6">
            <a:extLst>
              <a:ext uri="{FF2B5EF4-FFF2-40B4-BE49-F238E27FC236}">
                <a16:creationId xmlns:a16="http://schemas.microsoft.com/office/drawing/2014/main" id="{47A364EC-9113-D596-FAA8-CB53E2D952FD}"/>
              </a:ext>
            </a:extLst>
          </p:cNvPr>
          <p:cNvSpPr txBox="1"/>
          <p:nvPr/>
        </p:nvSpPr>
        <p:spPr>
          <a:xfrm>
            <a:off x="936125" y="781209"/>
            <a:ext cx="107948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b="1" u="sng" err="1">
                <a:solidFill>
                  <a:srgbClr val="C00000"/>
                </a:solidFill>
                <a:latin typeface="Segoe UI"/>
                <a:cs typeface="Segoe UI Light"/>
              </a:rPr>
              <a:t>Fatty</a:t>
            </a:r>
            <a:r>
              <a:rPr lang="el-GR" sz="3200" b="1" u="sng">
                <a:solidFill>
                  <a:srgbClr val="C00000"/>
                </a:solidFill>
                <a:latin typeface="Segoe UI"/>
                <a:cs typeface="Segoe UI Light"/>
              </a:rPr>
              <a:t> </a:t>
            </a:r>
            <a:r>
              <a:rPr lang="el-GR" sz="3200" b="1" u="sng" err="1">
                <a:solidFill>
                  <a:srgbClr val="C00000"/>
                </a:solidFill>
                <a:latin typeface="Segoe UI"/>
                <a:cs typeface="Segoe UI Light"/>
              </a:rPr>
              <a:t>acid</a:t>
            </a:r>
            <a:r>
              <a:rPr lang="el-GR" sz="3200" b="1" u="sng">
                <a:solidFill>
                  <a:srgbClr val="C00000"/>
                </a:solidFill>
                <a:latin typeface="Segoe UI"/>
                <a:cs typeface="Segoe UI Light"/>
              </a:rPr>
              <a:t> β-</a:t>
            </a:r>
            <a:r>
              <a:rPr lang="el-GR" sz="3200" b="1" u="sng" err="1">
                <a:solidFill>
                  <a:srgbClr val="C00000"/>
                </a:solidFill>
                <a:latin typeface="Segoe UI"/>
                <a:cs typeface="Segoe UI Light"/>
              </a:rPr>
              <a:t>oxidation</a:t>
            </a:r>
            <a:endParaRPr lang="el-GR" sz="3200" b="1" u="sng" err="1">
              <a:solidFill>
                <a:srgbClr val="C00000"/>
              </a:solidFill>
              <a:latin typeface="Segoe UI"/>
            </a:endParaRPr>
          </a:p>
        </p:txBody>
      </p:sp>
      <p:sp>
        <p:nvSpPr>
          <p:cNvPr id="8" name="TextBox 7">
            <a:extLst>
              <a:ext uri="{FF2B5EF4-FFF2-40B4-BE49-F238E27FC236}">
                <a16:creationId xmlns:a16="http://schemas.microsoft.com/office/drawing/2014/main" id="{C3B0298D-C831-7F16-0ACA-477B8B9CD44A}"/>
              </a:ext>
            </a:extLst>
          </p:cNvPr>
          <p:cNvSpPr txBox="1"/>
          <p:nvPr/>
        </p:nvSpPr>
        <p:spPr>
          <a:xfrm>
            <a:off x="986679" y="1770079"/>
            <a:ext cx="98995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a:latin typeface="Calibri"/>
                <a:ea typeface="Calibri"/>
                <a:cs typeface="Segoe UI Light"/>
              </a:rPr>
              <a:t>Free </a:t>
            </a:r>
            <a:r>
              <a:rPr lang="el-GR" sz="2000" err="1">
                <a:latin typeface="Calibri"/>
                <a:ea typeface="Calibri"/>
                <a:cs typeface="Segoe UI Light"/>
              </a:rPr>
              <a:t>fatty</a:t>
            </a:r>
            <a:r>
              <a:rPr lang="el-GR" sz="2000">
                <a:latin typeface="Calibri"/>
                <a:ea typeface="Calibri"/>
                <a:cs typeface="Segoe UI Light"/>
              </a:rPr>
              <a:t> </a:t>
            </a:r>
            <a:r>
              <a:rPr lang="el-GR" sz="2000" err="1">
                <a:latin typeface="Calibri"/>
                <a:ea typeface="Calibri"/>
                <a:cs typeface="Segoe UI Light"/>
              </a:rPr>
              <a:t>acids</a:t>
            </a:r>
            <a:r>
              <a:rPr lang="el-GR" sz="2000">
                <a:latin typeface="Calibri"/>
                <a:ea typeface="Calibri"/>
                <a:cs typeface="Segoe UI Light"/>
              </a:rPr>
              <a:t> </a:t>
            </a:r>
            <a:r>
              <a:rPr lang="el-GR" sz="2000" err="1">
                <a:latin typeface="Calibri"/>
                <a:ea typeface="Calibri"/>
                <a:cs typeface="Segoe UI Light"/>
              </a:rPr>
              <a:t>bound</a:t>
            </a:r>
            <a:r>
              <a:rPr lang="el-GR" sz="2000">
                <a:latin typeface="Calibri"/>
                <a:ea typeface="Calibri"/>
                <a:cs typeface="Segoe UI Light"/>
              </a:rPr>
              <a:t> </a:t>
            </a:r>
            <a:r>
              <a:rPr lang="el-GR" sz="2000" err="1">
                <a:latin typeface="Calibri"/>
                <a:ea typeface="Calibri"/>
                <a:cs typeface="Segoe UI Light"/>
              </a:rPr>
              <a:t>to</a:t>
            </a:r>
            <a:r>
              <a:rPr lang="el-GR" sz="2000">
                <a:latin typeface="Calibri"/>
                <a:ea typeface="Calibri"/>
                <a:cs typeface="Segoe UI Light"/>
              </a:rPr>
              <a:t> </a:t>
            </a:r>
            <a:r>
              <a:rPr lang="el-GR" sz="2000" err="1">
                <a:latin typeface="Calibri"/>
                <a:ea typeface="Calibri"/>
                <a:cs typeface="Segoe UI Light"/>
              </a:rPr>
              <a:t>alboumin</a:t>
            </a:r>
            <a:r>
              <a:rPr lang="el-GR" sz="2000">
                <a:latin typeface="Calibri"/>
                <a:ea typeface="Calibri"/>
                <a:cs typeface="Segoe UI Light"/>
              </a:rPr>
              <a:t> </a:t>
            </a:r>
            <a:r>
              <a:rPr lang="el-GR" sz="2000" err="1">
                <a:latin typeface="Calibri"/>
                <a:ea typeface="Calibri"/>
                <a:cs typeface="Segoe UI Light"/>
              </a:rPr>
              <a:t>or</a:t>
            </a:r>
            <a:r>
              <a:rPr lang="el-GR" sz="2000">
                <a:latin typeface="Calibri"/>
                <a:ea typeface="Calibri"/>
                <a:cs typeface="Segoe UI Light"/>
              </a:rPr>
              <a:t> </a:t>
            </a:r>
            <a:r>
              <a:rPr lang="el-GR" sz="2000" err="1">
                <a:latin typeface="Calibri"/>
                <a:ea typeface="Calibri"/>
                <a:cs typeface="Segoe UI Light"/>
              </a:rPr>
              <a:t>contained</a:t>
            </a:r>
            <a:r>
              <a:rPr lang="el-GR" sz="2000">
                <a:latin typeface="Calibri"/>
                <a:ea typeface="Calibri"/>
                <a:cs typeface="Segoe UI Light"/>
              </a:rPr>
              <a:t> in </a:t>
            </a:r>
            <a:r>
              <a:rPr lang="el-GR" sz="2000" err="1">
                <a:latin typeface="Calibri"/>
                <a:ea typeface="Calibri"/>
                <a:cs typeface="Segoe UI Light"/>
              </a:rPr>
              <a:t>triacylglycerols</a:t>
            </a:r>
            <a:r>
              <a:rPr lang="el-GR" sz="2000">
                <a:solidFill>
                  <a:schemeClr val="bg1"/>
                </a:solidFill>
                <a:latin typeface="Calibri"/>
                <a:ea typeface="Calibri"/>
                <a:cs typeface="Segoe UI Light"/>
              </a:rPr>
              <a:t> </a:t>
            </a:r>
            <a:r>
              <a:rPr lang="el-GR" sz="2000" err="1">
                <a:latin typeface="Calibri"/>
                <a:ea typeface="Calibri"/>
                <a:cs typeface="Segoe UI Light"/>
              </a:rPr>
              <a:t>inside</a:t>
            </a:r>
            <a:r>
              <a:rPr lang="el-GR" sz="2000">
                <a:latin typeface="Calibri"/>
                <a:ea typeface="Calibri"/>
                <a:cs typeface="Segoe UI Light"/>
              </a:rPr>
              <a:t> </a:t>
            </a:r>
            <a:r>
              <a:rPr lang="el-GR" sz="2000" err="1">
                <a:latin typeface="Calibri"/>
                <a:ea typeface="Calibri"/>
                <a:cs typeface="Segoe UI Light"/>
              </a:rPr>
              <a:t>chylomicrons</a:t>
            </a:r>
            <a:r>
              <a:rPr lang="el-GR" sz="2000">
                <a:latin typeface="Calibri"/>
                <a:ea typeface="Calibri"/>
                <a:cs typeface="Segoe UI Light"/>
              </a:rPr>
              <a:t> </a:t>
            </a:r>
            <a:r>
              <a:rPr lang="el-GR" sz="2000" err="1">
                <a:latin typeface="Calibri"/>
                <a:ea typeface="Calibri"/>
                <a:cs typeface="Segoe UI Light"/>
              </a:rPr>
              <a:t>or</a:t>
            </a:r>
            <a:r>
              <a:rPr lang="el-GR" sz="2000">
                <a:latin typeface="Calibri"/>
                <a:ea typeface="Calibri"/>
                <a:cs typeface="Segoe UI Light"/>
              </a:rPr>
              <a:t> VLDL </a:t>
            </a:r>
            <a:r>
              <a:rPr lang="el-GR" sz="2000" err="1">
                <a:latin typeface="Calibri"/>
                <a:ea typeface="Calibri"/>
                <a:cs typeface="Segoe UI Light"/>
              </a:rPr>
              <a:t>are</a:t>
            </a:r>
            <a:r>
              <a:rPr lang="el-GR" sz="2000">
                <a:latin typeface="Calibri"/>
                <a:ea typeface="Calibri"/>
                <a:cs typeface="Segoe UI Light"/>
              </a:rPr>
              <a:t> </a:t>
            </a:r>
            <a:r>
              <a:rPr lang="el-GR" sz="2000" err="1">
                <a:solidFill>
                  <a:schemeClr val="accent6">
                    <a:lumMod val="90000"/>
                  </a:schemeClr>
                </a:solidFill>
                <a:latin typeface="Calibri"/>
                <a:ea typeface="Calibri"/>
                <a:cs typeface="Segoe UI Light"/>
              </a:rPr>
              <a:t>delivered</a:t>
            </a:r>
            <a:r>
              <a:rPr lang="el-GR" sz="2000">
                <a:solidFill>
                  <a:schemeClr val="bg1"/>
                </a:solidFill>
                <a:latin typeface="Calibri"/>
                <a:ea typeface="Calibri"/>
                <a:cs typeface="Segoe UI Light"/>
              </a:rPr>
              <a:t> </a:t>
            </a:r>
            <a:r>
              <a:rPr lang="el-GR" sz="2000" err="1">
                <a:latin typeface="Calibri"/>
                <a:ea typeface="Calibri"/>
                <a:cs typeface="Segoe UI Light"/>
              </a:rPr>
              <a:t>to</a:t>
            </a:r>
            <a:r>
              <a:rPr lang="el-GR" sz="2000">
                <a:latin typeface="Calibri"/>
                <a:ea typeface="Calibri"/>
                <a:cs typeface="Segoe UI Light"/>
              </a:rPr>
              <a:t> the </a:t>
            </a:r>
            <a:r>
              <a:rPr lang="el-GR" sz="2000" err="1">
                <a:latin typeface="Calibri"/>
                <a:ea typeface="Calibri"/>
                <a:cs typeface="Segoe UI Light"/>
              </a:rPr>
              <a:t>heart</a:t>
            </a:r>
            <a:endParaRPr lang="el-GR" sz="2000">
              <a:latin typeface="Calibri"/>
              <a:ea typeface="Calibri"/>
              <a:cs typeface="Segoe UI Light"/>
            </a:endParaRPr>
          </a:p>
        </p:txBody>
      </p:sp>
      <p:sp>
        <p:nvSpPr>
          <p:cNvPr id="9" name="Βέλος: Κάτω 8">
            <a:extLst>
              <a:ext uri="{FF2B5EF4-FFF2-40B4-BE49-F238E27FC236}">
                <a16:creationId xmlns:a16="http://schemas.microsoft.com/office/drawing/2014/main" id="{B19B1D8D-AF42-AB89-7F1A-8D29BC65CF60}"/>
              </a:ext>
            </a:extLst>
          </p:cNvPr>
          <p:cNvSpPr/>
          <p:nvPr/>
        </p:nvSpPr>
        <p:spPr>
          <a:xfrm>
            <a:off x="1523999" y="2650991"/>
            <a:ext cx="167105" cy="4344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AEDFF8B0-8ADD-789B-12AC-038046E28DFB}"/>
              </a:ext>
            </a:extLst>
          </p:cNvPr>
          <p:cNvSpPr txBox="1"/>
          <p:nvPr/>
        </p:nvSpPr>
        <p:spPr>
          <a:xfrm>
            <a:off x="1036277" y="3229541"/>
            <a:ext cx="87726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latin typeface="Calibri"/>
                <a:ea typeface="Calibri"/>
                <a:cs typeface="Segoe UI Light"/>
              </a:rPr>
              <a:t>Hydrolysis</a:t>
            </a:r>
            <a:r>
              <a:rPr lang="el-GR" sz="2000">
                <a:latin typeface="Calibri"/>
                <a:ea typeface="Calibri"/>
                <a:cs typeface="Segoe UI Light"/>
              </a:rPr>
              <a:t> of </a:t>
            </a:r>
            <a:r>
              <a:rPr lang="el-GR" sz="2000" err="1">
                <a:latin typeface="Calibri"/>
                <a:ea typeface="Calibri"/>
                <a:cs typeface="Segoe UI Light"/>
              </a:rPr>
              <a:t>triacylglycerols</a:t>
            </a:r>
            <a:r>
              <a:rPr lang="el-GR" sz="2000">
                <a:latin typeface="Calibri"/>
                <a:ea typeface="Calibri"/>
                <a:cs typeface="Segoe UI Light"/>
              </a:rPr>
              <a:t> </a:t>
            </a:r>
            <a:r>
              <a:rPr lang="el-GR" sz="2000" err="1">
                <a:latin typeface="Calibri"/>
                <a:ea typeface="Calibri"/>
                <a:cs typeface="Segoe UI Light"/>
              </a:rPr>
              <a:t>via</a:t>
            </a:r>
            <a:r>
              <a:rPr lang="el-GR" sz="2000">
                <a:latin typeface="Calibri"/>
                <a:ea typeface="Calibri"/>
                <a:cs typeface="Segoe UI Light"/>
              </a:rPr>
              <a:t> </a:t>
            </a:r>
            <a:r>
              <a:rPr lang="el-GR" sz="2000" err="1">
                <a:latin typeface="Calibri"/>
                <a:ea typeface="Calibri"/>
                <a:cs typeface="Segoe UI Light"/>
              </a:rPr>
              <a:t>endothelial-bound</a:t>
            </a:r>
            <a:r>
              <a:rPr lang="el-GR" sz="2000">
                <a:latin typeface="Calibri"/>
                <a:ea typeface="Calibri"/>
                <a:cs typeface="Segoe UI Light"/>
              </a:rPr>
              <a:t> </a:t>
            </a:r>
            <a:r>
              <a:rPr lang="el-GR" sz="2000">
                <a:solidFill>
                  <a:schemeClr val="bg1"/>
                </a:solidFill>
                <a:latin typeface="Calibri"/>
                <a:ea typeface="Calibri"/>
                <a:cs typeface="Segoe UI Light"/>
              </a:rPr>
              <a:t> </a:t>
            </a:r>
            <a:r>
              <a:rPr lang="el-GR" sz="2000" err="1">
                <a:solidFill>
                  <a:srgbClr val="C00000"/>
                </a:solidFill>
                <a:latin typeface="Calibri"/>
                <a:ea typeface="Calibri"/>
                <a:cs typeface="Segoe UI Light"/>
              </a:rPr>
              <a:t>lipoprotein</a:t>
            </a:r>
            <a:r>
              <a:rPr lang="el-GR" sz="2000">
                <a:solidFill>
                  <a:srgbClr val="C00000"/>
                </a:solidFill>
                <a:latin typeface="Calibri"/>
                <a:ea typeface="Calibri"/>
                <a:cs typeface="Segoe UI Light"/>
              </a:rPr>
              <a:t> </a:t>
            </a:r>
            <a:r>
              <a:rPr lang="el-GR" sz="2000" err="1">
                <a:solidFill>
                  <a:srgbClr val="C00000"/>
                </a:solidFill>
                <a:latin typeface="Calibri"/>
                <a:ea typeface="Calibri"/>
                <a:cs typeface="Segoe UI Light"/>
              </a:rPr>
              <a:t>lipase</a:t>
            </a:r>
            <a:endParaRPr lang="el-GR" sz="2000" err="1">
              <a:solidFill>
                <a:srgbClr val="C00000"/>
              </a:solidFill>
              <a:latin typeface="Calibri"/>
              <a:ea typeface="Calibri"/>
            </a:endParaRPr>
          </a:p>
        </p:txBody>
      </p:sp>
      <p:sp>
        <p:nvSpPr>
          <p:cNvPr id="11" name="TextBox 10">
            <a:extLst>
              <a:ext uri="{FF2B5EF4-FFF2-40B4-BE49-F238E27FC236}">
                <a16:creationId xmlns:a16="http://schemas.microsoft.com/office/drawing/2014/main" id="{47F0ABC7-7D61-9F9B-AA65-F18CCEB85EEF}"/>
              </a:ext>
            </a:extLst>
          </p:cNvPr>
          <p:cNvSpPr txBox="1"/>
          <p:nvPr/>
        </p:nvSpPr>
        <p:spPr>
          <a:xfrm>
            <a:off x="1034536" y="4030242"/>
            <a:ext cx="80582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a:latin typeface="Calibri"/>
                <a:ea typeface="Calibri"/>
                <a:cs typeface="Segoe UI Light"/>
              </a:rPr>
              <a:t>Free </a:t>
            </a:r>
            <a:r>
              <a:rPr lang="el-GR" sz="2000" err="1">
                <a:latin typeface="Calibri"/>
                <a:ea typeface="Calibri"/>
                <a:cs typeface="Segoe UI Light"/>
              </a:rPr>
              <a:t>fatty</a:t>
            </a:r>
            <a:r>
              <a:rPr lang="el-GR" sz="2000">
                <a:latin typeface="Calibri"/>
                <a:ea typeface="Calibri"/>
                <a:cs typeface="Segoe UI Light"/>
              </a:rPr>
              <a:t> </a:t>
            </a:r>
            <a:r>
              <a:rPr lang="el-GR" sz="2000" err="1">
                <a:latin typeface="Calibri"/>
                <a:ea typeface="Calibri"/>
                <a:cs typeface="Segoe UI Light"/>
              </a:rPr>
              <a:t>acids</a:t>
            </a:r>
            <a:r>
              <a:rPr lang="el-GR" sz="2000">
                <a:latin typeface="Calibri"/>
                <a:ea typeface="Calibri"/>
                <a:cs typeface="Segoe UI Light"/>
              </a:rPr>
              <a:t> </a:t>
            </a:r>
            <a:r>
              <a:rPr lang="el-GR" sz="2000" err="1">
                <a:latin typeface="Calibri"/>
                <a:ea typeface="Calibri"/>
                <a:cs typeface="Segoe UI Light"/>
              </a:rPr>
              <a:t>are</a:t>
            </a:r>
            <a:r>
              <a:rPr lang="el-GR" sz="2000">
                <a:latin typeface="Calibri"/>
                <a:ea typeface="Calibri"/>
                <a:cs typeface="Segoe UI Light"/>
              </a:rPr>
              <a:t> </a:t>
            </a:r>
            <a:r>
              <a:rPr lang="el-GR" sz="2000" err="1">
                <a:solidFill>
                  <a:schemeClr val="accent6">
                    <a:lumMod val="90000"/>
                  </a:schemeClr>
                </a:solidFill>
                <a:latin typeface="Calibri"/>
                <a:ea typeface="Calibri"/>
                <a:cs typeface="Segoe UI Light"/>
              </a:rPr>
              <a:t>taken</a:t>
            </a:r>
            <a:r>
              <a:rPr lang="el-GR" sz="2000">
                <a:solidFill>
                  <a:schemeClr val="accent6">
                    <a:lumMod val="90000"/>
                  </a:schemeClr>
                </a:solidFill>
                <a:latin typeface="Calibri"/>
                <a:ea typeface="Calibri"/>
                <a:cs typeface="Segoe UI Light"/>
              </a:rPr>
              <a:t> </a:t>
            </a:r>
            <a:r>
              <a:rPr lang="el-GR" sz="2000" err="1">
                <a:solidFill>
                  <a:schemeClr val="accent6">
                    <a:lumMod val="90000"/>
                  </a:schemeClr>
                </a:solidFill>
                <a:latin typeface="Calibri"/>
                <a:ea typeface="Calibri"/>
                <a:cs typeface="Segoe UI Light"/>
              </a:rPr>
              <a:t>inside</a:t>
            </a:r>
            <a:r>
              <a:rPr lang="el-GR" sz="2000">
                <a:solidFill>
                  <a:schemeClr val="accent6">
                    <a:lumMod val="90000"/>
                  </a:schemeClr>
                </a:solidFill>
                <a:latin typeface="Calibri"/>
                <a:ea typeface="Calibri"/>
                <a:cs typeface="Segoe UI Light"/>
              </a:rPr>
              <a:t> </a:t>
            </a:r>
            <a:r>
              <a:rPr lang="el-GR" sz="2000">
                <a:latin typeface="Calibri"/>
                <a:ea typeface="Calibri"/>
                <a:cs typeface="Segoe UI Light"/>
              </a:rPr>
              <a:t>the </a:t>
            </a:r>
            <a:r>
              <a:rPr lang="el-GR" sz="2000" err="1">
                <a:solidFill>
                  <a:srgbClr val="000000"/>
                </a:solidFill>
                <a:latin typeface="Calibri"/>
                <a:ea typeface="Calibri"/>
                <a:cs typeface="Segoe UI Light"/>
              </a:rPr>
              <a:t>cardiomyocytes</a:t>
            </a:r>
            <a:r>
              <a:rPr lang="el-GR" sz="2000">
                <a:latin typeface="Calibri"/>
                <a:ea typeface="Calibri"/>
                <a:cs typeface="Segoe UI Light"/>
              </a:rPr>
              <a:t> </a:t>
            </a:r>
            <a:r>
              <a:rPr lang="el-GR" sz="2000" err="1">
                <a:latin typeface="Calibri"/>
                <a:ea typeface="Calibri"/>
                <a:cs typeface="Segoe UI Light"/>
              </a:rPr>
              <a:t>via</a:t>
            </a:r>
            <a:r>
              <a:rPr lang="el-GR" sz="2000">
                <a:solidFill>
                  <a:srgbClr val="C00000"/>
                </a:solidFill>
                <a:latin typeface="Calibri"/>
                <a:ea typeface="Calibri"/>
                <a:cs typeface="Segoe UI Light"/>
              </a:rPr>
              <a:t> </a:t>
            </a:r>
            <a:r>
              <a:rPr lang="el-GR" sz="2000" err="1">
                <a:solidFill>
                  <a:srgbClr val="C00000"/>
                </a:solidFill>
                <a:latin typeface="Calibri"/>
                <a:ea typeface="Calibri"/>
                <a:cs typeface="Segoe UI Light"/>
              </a:rPr>
              <a:t>transporters</a:t>
            </a:r>
            <a:r>
              <a:rPr lang="el-GR" sz="2000">
                <a:solidFill>
                  <a:schemeClr val="bg1"/>
                </a:solidFill>
                <a:latin typeface="Calibri"/>
                <a:ea typeface="Calibri"/>
                <a:cs typeface="Segoe UI Light"/>
              </a:rPr>
              <a:t> </a:t>
            </a:r>
            <a:r>
              <a:rPr lang="el-GR" sz="2000" err="1">
                <a:latin typeface="Calibri"/>
                <a:ea typeface="Calibri"/>
                <a:cs typeface="Segoe UI Light"/>
              </a:rPr>
              <a:t>or</a:t>
            </a:r>
            <a:r>
              <a:rPr lang="el-GR" sz="2000">
                <a:latin typeface="Calibri"/>
                <a:ea typeface="Calibri"/>
                <a:cs typeface="Segoe UI Light"/>
              </a:rPr>
              <a:t> </a:t>
            </a:r>
            <a:r>
              <a:rPr lang="el-GR" sz="2000" err="1">
                <a:latin typeface="Calibri"/>
                <a:ea typeface="Calibri"/>
                <a:cs typeface="Segoe UI Light"/>
              </a:rPr>
              <a:t>via</a:t>
            </a:r>
            <a:r>
              <a:rPr lang="el-GR" sz="2000">
                <a:latin typeface="Calibri"/>
                <a:ea typeface="Calibri"/>
                <a:cs typeface="Segoe UI Light"/>
              </a:rPr>
              <a:t>  </a:t>
            </a:r>
            <a:r>
              <a:rPr lang="el-GR" sz="2000" err="1">
                <a:latin typeface="Calibri"/>
                <a:ea typeface="Calibri"/>
                <a:cs typeface="Segoe UI Light"/>
              </a:rPr>
              <a:t>passive</a:t>
            </a:r>
            <a:r>
              <a:rPr lang="el-GR" sz="2000">
                <a:latin typeface="Calibri"/>
                <a:ea typeface="Calibri"/>
                <a:cs typeface="Segoe UI Light"/>
              </a:rPr>
              <a:t> </a:t>
            </a:r>
            <a:r>
              <a:rPr lang="el-GR" sz="2000" err="1">
                <a:latin typeface="Calibri"/>
                <a:ea typeface="Calibri"/>
                <a:cs typeface="Segoe UI Light"/>
              </a:rPr>
              <a:t>diffusion</a:t>
            </a:r>
            <a:r>
              <a:rPr lang="el-GR" sz="2000">
                <a:latin typeface="Calibri"/>
                <a:ea typeface="Calibri"/>
                <a:cs typeface="Segoe UI Light"/>
              </a:rPr>
              <a:t> </a:t>
            </a:r>
            <a:endParaRPr lang="el-GR" sz="2000">
              <a:latin typeface="Calibri"/>
              <a:ea typeface="Calibri"/>
              <a:cs typeface="Calibri"/>
            </a:endParaRPr>
          </a:p>
        </p:txBody>
      </p:sp>
      <p:sp>
        <p:nvSpPr>
          <p:cNvPr id="12" name="Βέλος: Κάτω 11">
            <a:extLst>
              <a:ext uri="{FF2B5EF4-FFF2-40B4-BE49-F238E27FC236}">
                <a16:creationId xmlns:a16="http://schemas.microsoft.com/office/drawing/2014/main" id="{5E603D03-CFD7-3982-C17F-0A489F6CD889}"/>
              </a:ext>
            </a:extLst>
          </p:cNvPr>
          <p:cNvSpPr/>
          <p:nvPr/>
        </p:nvSpPr>
        <p:spPr>
          <a:xfrm>
            <a:off x="1523998" y="3633570"/>
            <a:ext cx="167105" cy="4344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80EAD376-4D9B-0B68-40CD-CB646A8171F0}"/>
              </a:ext>
            </a:extLst>
          </p:cNvPr>
          <p:cNvSpPr txBox="1"/>
          <p:nvPr/>
        </p:nvSpPr>
        <p:spPr>
          <a:xfrm>
            <a:off x="986117" y="4866554"/>
            <a:ext cx="8977512"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a:cs typeface="Segoe UI Light"/>
            </a:endParaRPr>
          </a:p>
          <a:p>
            <a:r>
              <a:rPr lang="el-GR" sz="2000" err="1">
                <a:latin typeface="Calibri"/>
                <a:ea typeface="Calibri"/>
                <a:cs typeface="Segoe UI Light"/>
              </a:rPr>
              <a:t>Fatty</a:t>
            </a:r>
            <a:r>
              <a:rPr lang="el-GR" sz="2000">
                <a:latin typeface="Calibri"/>
                <a:ea typeface="Calibri"/>
                <a:cs typeface="Segoe UI Light"/>
              </a:rPr>
              <a:t> </a:t>
            </a:r>
            <a:r>
              <a:rPr lang="el-GR" sz="2000" err="1">
                <a:latin typeface="Calibri"/>
                <a:ea typeface="Calibri"/>
                <a:cs typeface="Segoe UI Light"/>
              </a:rPr>
              <a:t>acids</a:t>
            </a:r>
            <a:r>
              <a:rPr lang="el-GR" sz="2000">
                <a:latin typeface="Calibri"/>
                <a:ea typeface="Calibri"/>
                <a:cs typeface="Segoe UI Light"/>
              </a:rPr>
              <a:t> </a:t>
            </a:r>
            <a:r>
              <a:rPr lang="el-GR" sz="2000" err="1">
                <a:latin typeface="Calibri"/>
                <a:ea typeface="Calibri"/>
                <a:cs typeface="Segoe UI Light"/>
              </a:rPr>
              <a:t>are</a:t>
            </a:r>
            <a:r>
              <a:rPr lang="el-GR" sz="2000">
                <a:solidFill>
                  <a:schemeClr val="bg1"/>
                </a:solidFill>
                <a:latin typeface="Calibri"/>
                <a:ea typeface="Calibri"/>
                <a:cs typeface="Segoe UI Light"/>
              </a:rPr>
              <a:t> </a:t>
            </a:r>
            <a:r>
              <a:rPr lang="el-GR" sz="2000" err="1">
                <a:solidFill>
                  <a:schemeClr val="accent6">
                    <a:lumMod val="90000"/>
                  </a:schemeClr>
                </a:solidFill>
                <a:latin typeface="Calibri"/>
                <a:ea typeface="Calibri"/>
                <a:cs typeface="Segoe UI Light"/>
              </a:rPr>
              <a:t>esterified</a:t>
            </a:r>
            <a:r>
              <a:rPr lang="el-GR" sz="2000">
                <a:solidFill>
                  <a:schemeClr val="accent6">
                    <a:lumMod val="90000"/>
                  </a:schemeClr>
                </a:solidFill>
                <a:latin typeface="Calibri"/>
                <a:ea typeface="Calibri"/>
                <a:cs typeface="Segoe UI Light"/>
              </a:rPr>
              <a:t> </a:t>
            </a:r>
            <a:r>
              <a:rPr lang="el-GR" sz="2000" err="1">
                <a:latin typeface="Calibri"/>
                <a:ea typeface="Calibri"/>
                <a:cs typeface="Segoe UI Light"/>
              </a:rPr>
              <a:t>to</a:t>
            </a:r>
            <a:r>
              <a:rPr lang="el-GR" sz="2000">
                <a:latin typeface="Calibri"/>
                <a:ea typeface="Calibri"/>
                <a:cs typeface="Segoe UI Light"/>
              </a:rPr>
              <a:t> </a:t>
            </a:r>
            <a:r>
              <a:rPr lang="el-GR" sz="2000" err="1">
                <a:latin typeface="Calibri"/>
                <a:ea typeface="Calibri"/>
                <a:cs typeface="Segoe UI Light"/>
              </a:rPr>
              <a:t>form</a:t>
            </a:r>
            <a:r>
              <a:rPr lang="el-GR" sz="2000">
                <a:latin typeface="Calibri"/>
                <a:ea typeface="Calibri"/>
                <a:cs typeface="Segoe UI Light"/>
              </a:rPr>
              <a:t> </a:t>
            </a:r>
            <a:r>
              <a:rPr lang="el-GR" sz="2000" err="1">
                <a:latin typeface="Calibri"/>
                <a:ea typeface="Calibri"/>
                <a:cs typeface="Segoe UI Light"/>
              </a:rPr>
              <a:t>fatty</a:t>
            </a:r>
            <a:r>
              <a:rPr lang="el-GR" sz="2000">
                <a:latin typeface="Calibri"/>
                <a:ea typeface="Calibri"/>
                <a:cs typeface="Segoe UI Light"/>
              </a:rPr>
              <a:t> </a:t>
            </a:r>
            <a:r>
              <a:rPr lang="el-GR" sz="2000" err="1">
                <a:latin typeface="Calibri"/>
                <a:ea typeface="Calibri"/>
                <a:cs typeface="Segoe UI Light"/>
              </a:rPr>
              <a:t>acyl</a:t>
            </a:r>
            <a:r>
              <a:rPr lang="el-GR" sz="2000">
                <a:latin typeface="Calibri"/>
                <a:ea typeface="Calibri"/>
                <a:cs typeface="Segoe UI Light"/>
              </a:rPr>
              <a:t> </a:t>
            </a:r>
            <a:r>
              <a:rPr lang="el-GR" sz="2000" err="1">
                <a:latin typeface="Calibri"/>
                <a:ea typeface="Calibri"/>
                <a:cs typeface="Segoe UI Light"/>
              </a:rPr>
              <a:t>CoA</a:t>
            </a:r>
            <a:r>
              <a:rPr lang="el-GR" sz="2000">
                <a:latin typeface="Calibri"/>
                <a:ea typeface="Calibri"/>
                <a:cs typeface="Segoe UI Light"/>
              </a:rPr>
              <a:t> and </a:t>
            </a:r>
            <a:r>
              <a:rPr lang="el-GR" sz="2000" err="1">
                <a:latin typeface="Calibri"/>
                <a:ea typeface="Calibri"/>
                <a:cs typeface="Segoe UI Light"/>
              </a:rPr>
              <a:t>then</a:t>
            </a:r>
            <a:r>
              <a:rPr lang="el-GR" sz="2000">
                <a:latin typeface="Calibri"/>
                <a:ea typeface="Calibri"/>
                <a:cs typeface="Segoe UI Light"/>
              </a:rPr>
              <a:t> </a:t>
            </a:r>
            <a:r>
              <a:rPr lang="el-GR" sz="2000" err="1">
                <a:latin typeface="Calibri"/>
                <a:ea typeface="Calibri"/>
                <a:cs typeface="Segoe UI Light"/>
              </a:rPr>
              <a:t>are</a:t>
            </a:r>
            <a:r>
              <a:rPr lang="el-GR" sz="2000">
                <a:latin typeface="Calibri"/>
                <a:ea typeface="Calibri"/>
                <a:cs typeface="Segoe UI Light"/>
              </a:rPr>
              <a:t> </a:t>
            </a:r>
            <a:r>
              <a:rPr lang="el-GR" sz="2000" err="1">
                <a:latin typeface="Calibri"/>
                <a:ea typeface="Calibri"/>
                <a:cs typeface="Segoe UI Light"/>
              </a:rPr>
              <a:t>transferred</a:t>
            </a:r>
            <a:r>
              <a:rPr lang="el-GR" sz="2000">
                <a:latin typeface="Calibri"/>
                <a:ea typeface="Calibri"/>
                <a:cs typeface="Segoe UI Light"/>
              </a:rPr>
              <a:t> </a:t>
            </a:r>
            <a:r>
              <a:rPr lang="el-GR" sz="2000" err="1">
                <a:latin typeface="Calibri"/>
                <a:ea typeface="Calibri"/>
                <a:cs typeface="Segoe UI Light"/>
              </a:rPr>
              <a:t>to</a:t>
            </a:r>
            <a:r>
              <a:rPr lang="el-GR" sz="2000">
                <a:solidFill>
                  <a:schemeClr val="bg1"/>
                </a:solidFill>
                <a:latin typeface="Calibri"/>
                <a:ea typeface="Calibri"/>
                <a:cs typeface="Segoe UI Light"/>
              </a:rPr>
              <a:t> </a:t>
            </a:r>
            <a:r>
              <a:rPr lang="el-GR" sz="2000">
                <a:solidFill>
                  <a:srgbClr val="C00000"/>
                </a:solidFill>
                <a:latin typeface="Calibri"/>
                <a:ea typeface="Calibri"/>
                <a:cs typeface="Segoe UI Light"/>
              </a:rPr>
              <a:t>L-</a:t>
            </a:r>
            <a:r>
              <a:rPr lang="el-GR" sz="2000" err="1">
                <a:solidFill>
                  <a:srgbClr val="C00000"/>
                </a:solidFill>
                <a:latin typeface="Calibri"/>
                <a:ea typeface="Calibri"/>
                <a:cs typeface="Segoe UI Light"/>
              </a:rPr>
              <a:t>carnitine</a:t>
            </a:r>
            <a:r>
              <a:rPr lang="el-GR" sz="2000">
                <a:solidFill>
                  <a:schemeClr val="bg1"/>
                </a:solidFill>
                <a:latin typeface="Calibri"/>
                <a:ea typeface="Calibri"/>
                <a:cs typeface="Segoe UI Light"/>
              </a:rPr>
              <a:t> </a:t>
            </a:r>
            <a:r>
              <a:rPr lang="el-GR" sz="2000" err="1">
                <a:latin typeface="Calibri"/>
                <a:ea typeface="Calibri"/>
                <a:cs typeface="Segoe UI Light"/>
              </a:rPr>
              <a:t>by</a:t>
            </a:r>
            <a:r>
              <a:rPr lang="el-GR" sz="2000">
                <a:latin typeface="Calibri"/>
                <a:ea typeface="Calibri"/>
                <a:cs typeface="Segoe UI Light"/>
              </a:rPr>
              <a:t> </a:t>
            </a:r>
            <a:r>
              <a:rPr lang="el-GR" sz="2000">
                <a:solidFill>
                  <a:srgbClr val="C00000"/>
                </a:solidFill>
                <a:latin typeface="Calibri"/>
                <a:ea typeface="Calibri"/>
                <a:cs typeface="Segoe UI Light"/>
              </a:rPr>
              <a:t>CPT-1</a:t>
            </a:r>
            <a:r>
              <a:rPr lang="el-GR" sz="2000">
                <a:solidFill>
                  <a:schemeClr val="bg1"/>
                </a:solidFill>
                <a:latin typeface="Calibri"/>
                <a:ea typeface="Calibri"/>
                <a:cs typeface="Segoe UI Light"/>
              </a:rPr>
              <a:t> </a:t>
            </a:r>
            <a:r>
              <a:rPr lang="el-GR" sz="2000" err="1">
                <a:latin typeface="Calibri"/>
                <a:ea typeface="Calibri"/>
                <a:cs typeface="Segoe UI Light"/>
              </a:rPr>
              <a:t>to</a:t>
            </a:r>
            <a:r>
              <a:rPr lang="el-GR" sz="2000">
                <a:latin typeface="Calibri"/>
                <a:ea typeface="Calibri"/>
                <a:cs typeface="Segoe UI Light"/>
              </a:rPr>
              <a:t> </a:t>
            </a:r>
            <a:r>
              <a:rPr lang="el-GR" sz="2000" err="1">
                <a:latin typeface="Calibri"/>
                <a:ea typeface="Calibri"/>
                <a:cs typeface="Segoe UI Light"/>
              </a:rPr>
              <a:t>form</a:t>
            </a:r>
            <a:r>
              <a:rPr lang="el-GR" sz="2000">
                <a:latin typeface="Calibri"/>
                <a:ea typeface="Calibri"/>
                <a:cs typeface="Segoe UI Light"/>
              </a:rPr>
              <a:t> </a:t>
            </a:r>
            <a:r>
              <a:rPr lang="el-GR" sz="2000" err="1">
                <a:latin typeface="Calibri"/>
                <a:ea typeface="Calibri"/>
                <a:cs typeface="Segoe UI Light"/>
              </a:rPr>
              <a:t>long-chain</a:t>
            </a:r>
            <a:r>
              <a:rPr lang="el-GR" sz="2000">
                <a:latin typeface="Calibri"/>
                <a:ea typeface="Calibri"/>
                <a:cs typeface="Segoe UI Light"/>
              </a:rPr>
              <a:t> </a:t>
            </a:r>
            <a:r>
              <a:rPr lang="el-GR" sz="2000" err="1">
                <a:latin typeface="Calibri"/>
                <a:ea typeface="Calibri"/>
                <a:cs typeface="Segoe UI Light"/>
              </a:rPr>
              <a:t>acylcarnitine</a:t>
            </a:r>
            <a:endParaRPr lang="el-GR" sz="2000">
              <a:latin typeface="Calibri"/>
              <a:ea typeface="Calibri"/>
              <a:cs typeface="Segoe UI Light"/>
            </a:endParaRPr>
          </a:p>
        </p:txBody>
      </p:sp>
      <p:sp>
        <p:nvSpPr>
          <p:cNvPr id="14" name="Βέλος: Κάτω 13">
            <a:extLst>
              <a:ext uri="{FF2B5EF4-FFF2-40B4-BE49-F238E27FC236}">
                <a16:creationId xmlns:a16="http://schemas.microsoft.com/office/drawing/2014/main" id="{9982C2AA-A732-3A09-7409-19472304273A}"/>
              </a:ext>
            </a:extLst>
          </p:cNvPr>
          <p:cNvSpPr/>
          <p:nvPr/>
        </p:nvSpPr>
        <p:spPr>
          <a:xfrm>
            <a:off x="1550735" y="4736464"/>
            <a:ext cx="167105" cy="4211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Box 1">
            <a:extLst>
              <a:ext uri="{FF2B5EF4-FFF2-40B4-BE49-F238E27FC236}">
                <a16:creationId xmlns:a16="http://schemas.microsoft.com/office/drawing/2014/main" id="{5E5019BB-102B-38F4-B2A1-8DFCF0E0C535}"/>
              </a:ext>
            </a:extLst>
          </p:cNvPr>
          <p:cNvSpPr txBox="1"/>
          <p:nvPr/>
        </p:nvSpPr>
        <p:spPr>
          <a:xfrm>
            <a:off x="8812591" y="5643639"/>
            <a:ext cx="34447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dirty="0" err="1">
                <a:latin typeface="Century Schoolbook"/>
                <a:cs typeface="Segoe UI"/>
              </a:rPr>
              <a:t>Lopaschuk</a:t>
            </a:r>
            <a:r>
              <a:rPr lang="en-US" sz="800" i="1" dirty="0">
                <a:latin typeface="Century Schoolbook"/>
                <a:cs typeface="Segoe UI"/>
              </a:rPr>
              <a:t> GD, </a:t>
            </a:r>
            <a:r>
              <a:rPr lang="en-US" sz="800" i="1" dirty="0" err="1">
                <a:latin typeface="Century Schoolbook"/>
                <a:cs typeface="Segoe UI"/>
              </a:rPr>
              <a:t>Karwi</a:t>
            </a:r>
            <a:r>
              <a:rPr lang="en-US" sz="800" i="1" dirty="0">
                <a:latin typeface="Century Schoolbook"/>
                <a:cs typeface="Segoe UI"/>
              </a:rPr>
              <a:t> QG, Tian R, Wende AR, Abel ED. Cardiac Energy Metabolism in Heart Failure. Circ Res. 2021 May 14;128(10):1487-1513. </a:t>
            </a:r>
            <a:r>
              <a:rPr lang="en-US" sz="800" i="1" dirty="0" err="1">
                <a:latin typeface="Century Schoolbook"/>
                <a:cs typeface="Segoe UI"/>
              </a:rPr>
              <a:t>doi</a:t>
            </a:r>
            <a:r>
              <a:rPr lang="en-US" sz="800" i="1" dirty="0">
                <a:latin typeface="Century Schoolbook"/>
                <a:cs typeface="Segoe UI"/>
              </a:rPr>
              <a:t>: 10.1161/CIRCRESAHA.121.318241. </a:t>
            </a:r>
            <a:r>
              <a:rPr lang="en-US" sz="800" i="1" dirty="0" err="1">
                <a:latin typeface="Century Schoolbook"/>
                <a:cs typeface="Segoe UI"/>
              </a:rPr>
              <a:t>Epub</a:t>
            </a:r>
            <a:r>
              <a:rPr lang="en-US" sz="800" i="1" dirty="0">
                <a:latin typeface="Century Schoolbook"/>
                <a:cs typeface="Segoe UI"/>
              </a:rPr>
              <a:t> 2021 May 13. PMID: 33983836; PMCID: PMC8136750.</a:t>
            </a:r>
            <a:r>
              <a:rPr lang="en-US" sz="800" dirty="0">
                <a:latin typeface="Century Schoolbook"/>
                <a:cs typeface="Segoe UI"/>
              </a:rPr>
              <a:t>​​</a:t>
            </a:r>
          </a:p>
          <a:p>
            <a:r>
              <a:rPr lang="en-US" sz="800" i="1" dirty="0">
                <a:latin typeface="Century Schoolbook"/>
                <a:cs typeface="Segoe UI"/>
              </a:rPr>
              <a:t>Cardiovascular Endocrinology and Metabolism (Theory and </a:t>
            </a:r>
            <a:r>
              <a:rPr lang="en-US" sz="800" i="1" dirty="0" err="1">
                <a:latin typeface="Century Schoolbook"/>
                <a:cs typeface="Segoe UI"/>
              </a:rPr>
              <a:t>Practise</a:t>
            </a:r>
            <a:r>
              <a:rPr lang="en-US" sz="800" i="1" dirty="0">
                <a:latin typeface="Century Schoolbook"/>
                <a:cs typeface="Segoe UI"/>
              </a:rPr>
              <a:t> of Cardiometabolic Medicine), Chapter 7, Gary </a:t>
            </a:r>
            <a:r>
              <a:rPr lang="en-US" sz="800" i="1" dirty="0" err="1">
                <a:latin typeface="Century Schoolbook"/>
                <a:cs typeface="Segoe UI"/>
              </a:rPr>
              <a:t>D.Lopachuk</a:t>
            </a:r>
            <a:r>
              <a:rPr lang="en-US" sz="800" i="1" dirty="0">
                <a:latin typeface="Century Schoolbook"/>
                <a:cs typeface="Segoe UI"/>
              </a:rPr>
              <a:t>, Kim </a:t>
            </a:r>
            <a:r>
              <a:rPr lang="en-US" sz="800" i="1" dirty="0" err="1">
                <a:latin typeface="Century Schoolbook"/>
                <a:cs typeface="Segoe UI"/>
              </a:rPr>
              <a:t>L.Ho</a:t>
            </a:r>
            <a:endParaRPr lang="en-US" sz="800" i="1" dirty="0">
              <a:latin typeface="Century Schoolbook"/>
              <a:cs typeface="Segoe UI"/>
            </a:endParaRPr>
          </a:p>
        </p:txBody>
      </p:sp>
    </p:spTree>
    <p:extLst>
      <p:ext uri="{BB962C8B-B14F-4D97-AF65-F5344CB8AC3E}">
        <p14:creationId xmlns:p14="http://schemas.microsoft.com/office/powerpoint/2010/main" val="1062335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A9C19B7-A501-BBC0-2FF9-EEF335C2D0AA}"/>
              </a:ext>
            </a:extLst>
          </p:cNvPr>
          <p:cNvSpPr>
            <a:spLocks noGrp="1"/>
          </p:cNvSpPr>
          <p:nvPr>
            <p:ph type="sldNum" sz="quarter" idx="12"/>
          </p:nvPr>
        </p:nvSpPr>
        <p:spPr/>
        <p:txBody>
          <a:bodyPr/>
          <a:lstStyle/>
          <a:p>
            <a:fld id="{294A09A9-5501-47C1-A89A-A340965A2BE2}" type="slidenum">
              <a:rPr lang="en-US" smtClean="0"/>
              <a:pPr/>
              <a:t>19</a:t>
            </a:fld>
            <a:endParaRPr lang="en-US"/>
          </a:p>
        </p:txBody>
      </p:sp>
      <p:sp>
        <p:nvSpPr>
          <p:cNvPr id="6" name="TextBox 5">
            <a:extLst>
              <a:ext uri="{FF2B5EF4-FFF2-40B4-BE49-F238E27FC236}">
                <a16:creationId xmlns:a16="http://schemas.microsoft.com/office/drawing/2014/main" id="{47F008CD-C908-432F-51D8-6AB4FAC2E109}"/>
              </a:ext>
            </a:extLst>
          </p:cNvPr>
          <p:cNvSpPr txBox="1"/>
          <p:nvPr/>
        </p:nvSpPr>
        <p:spPr>
          <a:xfrm>
            <a:off x="975376" y="1710592"/>
            <a:ext cx="10744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latin typeface="Calibri"/>
                <a:ea typeface="Calibri"/>
                <a:cs typeface="Segoe UI Light"/>
              </a:rPr>
              <a:t>Long-chain acylcarnitine </a:t>
            </a:r>
            <a:r>
              <a:rPr lang="el-GR" sz="2400" dirty="0">
                <a:solidFill>
                  <a:schemeClr val="accent6">
                    <a:lumMod val="90000"/>
                  </a:schemeClr>
                </a:solidFill>
                <a:latin typeface="Calibri"/>
                <a:ea typeface="Calibri"/>
                <a:cs typeface="Segoe UI Light"/>
              </a:rPr>
              <a:t>trans</a:t>
            </a:r>
            <a:r>
              <a:rPr lang="en-US" sz="2400" dirty="0">
                <a:solidFill>
                  <a:schemeClr val="accent6">
                    <a:lumMod val="90000"/>
                  </a:schemeClr>
                </a:solidFill>
                <a:latin typeface="Calibri"/>
                <a:ea typeface="Calibri"/>
                <a:cs typeface="Segoe UI Light"/>
              </a:rPr>
              <a:t>p</a:t>
            </a:r>
            <a:r>
              <a:rPr lang="el-GR" sz="2400" dirty="0">
                <a:solidFill>
                  <a:schemeClr val="accent6">
                    <a:lumMod val="90000"/>
                  </a:schemeClr>
                </a:solidFill>
                <a:latin typeface="Calibri"/>
                <a:ea typeface="Calibri"/>
                <a:cs typeface="Segoe UI Light"/>
              </a:rPr>
              <a:t>orted</a:t>
            </a:r>
            <a:r>
              <a:rPr lang="el-GR" sz="2400" dirty="0">
                <a:latin typeface="Calibri"/>
                <a:ea typeface="Calibri"/>
                <a:cs typeface="Segoe UI Light"/>
              </a:rPr>
              <a:t> in the </a:t>
            </a:r>
            <a:r>
              <a:rPr lang="el-GR" sz="2400" dirty="0">
                <a:solidFill>
                  <a:srgbClr val="00B050"/>
                </a:solidFill>
                <a:latin typeface="Calibri"/>
                <a:ea typeface="Calibri"/>
                <a:cs typeface="Segoe UI Light"/>
              </a:rPr>
              <a:t>mitochondria</a:t>
            </a:r>
            <a:endParaRPr lang="el-GR" sz="2400" dirty="0">
              <a:solidFill>
                <a:srgbClr val="00B050"/>
              </a:solidFill>
              <a:latin typeface="Calibri"/>
              <a:ea typeface="Calibri"/>
            </a:endParaRPr>
          </a:p>
        </p:txBody>
      </p:sp>
      <p:sp>
        <p:nvSpPr>
          <p:cNvPr id="7" name="Βέλος: Κάτω 6">
            <a:extLst>
              <a:ext uri="{FF2B5EF4-FFF2-40B4-BE49-F238E27FC236}">
                <a16:creationId xmlns:a16="http://schemas.microsoft.com/office/drawing/2014/main" id="{E7C2E1B0-9F9C-FB0C-AF76-C5EAAC05F3A8}"/>
              </a:ext>
            </a:extLst>
          </p:cNvPr>
          <p:cNvSpPr/>
          <p:nvPr/>
        </p:nvSpPr>
        <p:spPr>
          <a:xfrm>
            <a:off x="7092032" y="2395408"/>
            <a:ext cx="254000" cy="7553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2E31D3B7-24D9-1FEC-0CED-D69738D9E6AE}"/>
              </a:ext>
            </a:extLst>
          </p:cNvPr>
          <p:cNvSpPr txBox="1"/>
          <p:nvPr/>
        </p:nvSpPr>
        <p:spPr>
          <a:xfrm>
            <a:off x="3842016" y="3431169"/>
            <a:ext cx="65576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Fatty</a:t>
            </a:r>
            <a:r>
              <a:rPr lang="el-GR" sz="2400">
                <a:latin typeface="Calibri"/>
                <a:ea typeface="Calibri"/>
                <a:cs typeface="Segoe UI Light"/>
              </a:rPr>
              <a:t> </a:t>
            </a:r>
            <a:r>
              <a:rPr lang="el-GR" sz="2400" err="1">
                <a:latin typeface="Calibri"/>
                <a:ea typeface="Calibri"/>
                <a:cs typeface="Segoe UI Light"/>
              </a:rPr>
              <a:t>acid</a:t>
            </a:r>
            <a:r>
              <a:rPr lang="el-GR" sz="2400">
                <a:latin typeface="Calibri"/>
                <a:ea typeface="Calibri"/>
                <a:cs typeface="Segoe UI Light"/>
              </a:rPr>
              <a:t> </a:t>
            </a:r>
            <a:r>
              <a:rPr lang="el-GR" sz="2400" err="1">
                <a:solidFill>
                  <a:schemeClr val="accent6">
                    <a:lumMod val="90000"/>
                  </a:schemeClr>
                </a:solidFill>
                <a:latin typeface="Calibri"/>
                <a:ea typeface="Calibri"/>
                <a:cs typeface="Segoe UI Light"/>
              </a:rPr>
              <a:t>transferred</a:t>
            </a:r>
            <a:r>
              <a:rPr lang="el-GR" sz="2400">
                <a:solidFill>
                  <a:schemeClr val="bg1"/>
                </a:solidFill>
                <a:latin typeface="Calibri"/>
                <a:ea typeface="Calibri"/>
                <a:cs typeface="Segoe UI Light"/>
              </a:rPr>
              <a:t> </a:t>
            </a:r>
            <a:r>
              <a:rPr lang="el-GR" sz="2400" err="1">
                <a:latin typeface="Calibri"/>
                <a:ea typeface="Calibri"/>
                <a:cs typeface="Segoe UI Light"/>
              </a:rPr>
              <a:t>back</a:t>
            </a:r>
            <a:r>
              <a:rPr lang="el-GR" sz="2400">
                <a:latin typeface="Calibri"/>
                <a:ea typeface="Calibri"/>
                <a:cs typeface="Segoe UI Light"/>
              </a:rPr>
              <a:t> </a:t>
            </a:r>
            <a:r>
              <a:rPr lang="el-GR" sz="2400" err="1">
                <a:latin typeface="Calibri"/>
                <a:ea typeface="Calibri"/>
                <a:cs typeface="Segoe UI Light"/>
              </a:rPr>
              <a:t>to</a:t>
            </a:r>
            <a:r>
              <a:rPr lang="el-GR" sz="2400">
                <a:latin typeface="Calibri"/>
                <a:ea typeface="Calibri"/>
                <a:cs typeface="Segoe UI Light"/>
              </a:rPr>
              <a:t> </a:t>
            </a:r>
            <a:r>
              <a:rPr lang="el-GR" sz="2400" err="1">
                <a:latin typeface="Calibri"/>
                <a:ea typeface="Calibri"/>
                <a:cs typeface="Segoe UI Light"/>
              </a:rPr>
              <a:t>CoA</a:t>
            </a:r>
            <a:r>
              <a:rPr lang="el-GR" sz="2400">
                <a:latin typeface="Calibri"/>
                <a:ea typeface="Calibri"/>
                <a:cs typeface="Segoe UI Light"/>
              </a:rPr>
              <a:t> </a:t>
            </a:r>
            <a:r>
              <a:rPr lang="el-GR" sz="2400" err="1">
                <a:latin typeface="Calibri"/>
                <a:ea typeface="Calibri"/>
                <a:cs typeface="Segoe UI Light"/>
              </a:rPr>
              <a:t>to</a:t>
            </a:r>
            <a:r>
              <a:rPr lang="el-GR" sz="2400">
                <a:latin typeface="Calibri"/>
                <a:ea typeface="Calibri"/>
                <a:cs typeface="Segoe UI Light"/>
              </a:rPr>
              <a:t> </a:t>
            </a:r>
            <a:r>
              <a:rPr lang="el-GR" sz="2400" err="1">
                <a:latin typeface="Calibri"/>
                <a:ea typeface="Calibri"/>
                <a:cs typeface="Segoe UI Light"/>
              </a:rPr>
              <a:t>form</a:t>
            </a:r>
            <a:r>
              <a:rPr lang="el-GR" sz="2400">
                <a:latin typeface="Calibri"/>
                <a:ea typeface="Calibri"/>
                <a:cs typeface="Segoe UI Light"/>
              </a:rPr>
              <a:t> </a:t>
            </a:r>
            <a:r>
              <a:rPr lang="el-GR" sz="2400" err="1">
                <a:latin typeface="Calibri"/>
                <a:ea typeface="Calibri"/>
                <a:cs typeface="Segoe UI Light"/>
              </a:rPr>
              <a:t>long</a:t>
            </a:r>
            <a:r>
              <a:rPr lang="el-GR" sz="2400">
                <a:latin typeface="Calibri"/>
                <a:ea typeface="Calibri"/>
                <a:cs typeface="Segoe UI Light"/>
              </a:rPr>
              <a:t>-</a:t>
            </a:r>
            <a:r>
              <a:rPr lang="el-GR" sz="2400">
                <a:solidFill>
                  <a:schemeClr val="bg1"/>
                </a:solidFill>
                <a:latin typeface="Calibri"/>
                <a:ea typeface="Calibri"/>
                <a:cs typeface="Segoe UI Light"/>
              </a:rPr>
              <a:t> </a:t>
            </a:r>
            <a:r>
              <a:rPr lang="el-GR" sz="2400" err="1">
                <a:latin typeface="Calibri"/>
                <a:ea typeface="Calibri"/>
                <a:cs typeface="Segoe UI Light"/>
              </a:rPr>
              <a:t>chain</a:t>
            </a:r>
            <a:r>
              <a:rPr lang="el-GR" sz="2400">
                <a:latin typeface="Calibri"/>
                <a:ea typeface="Calibri"/>
                <a:cs typeface="Segoe UI Light"/>
              </a:rPr>
              <a:t> </a:t>
            </a:r>
            <a:r>
              <a:rPr lang="el-GR" sz="2400" err="1">
                <a:latin typeface="Calibri"/>
                <a:ea typeface="Calibri"/>
                <a:cs typeface="Segoe UI Light"/>
              </a:rPr>
              <a:t>acyl</a:t>
            </a:r>
            <a:r>
              <a:rPr lang="el-GR" sz="2400">
                <a:latin typeface="Calibri"/>
                <a:ea typeface="Calibri"/>
                <a:cs typeface="Segoe UI Light"/>
              </a:rPr>
              <a:t> </a:t>
            </a:r>
            <a:r>
              <a:rPr lang="el-GR" sz="2400" err="1">
                <a:latin typeface="Calibri"/>
                <a:ea typeface="Calibri"/>
                <a:cs typeface="Segoe UI Light"/>
              </a:rPr>
              <a:t>CoA</a:t>
            </a:r>
            <a:endParaRPr lang="el-GR" sz="2400" err="1">
              <a:latin typeface="Calibri"/>
              <a:ea typeface="Calibri"/>
              <a:cs typeface="Calibri"/>
            </a:endParaRPr>
          </a:p>
        </p:txBody>
      </p:sp>
      <p:sp>
        <p:nvSpPr>
          <p:cNvPr id="10" name="Βέλος: Κάτω 9">
            <a:extLst>
              <a:ext uri="{FF2B5EF4-FFF2-40B4-BE49-F238E27FC236}">
                <a16:creationId xmlns:a16="http://schemas.microsoft.com/office/drawing/2014/main" id="{D7691876-0CFC-9CA1-7334-CD19FDB43944}"/>
              </a:ext>
            </a:extLst>
          </p:cNvPr>
          <p:cNvSpPr/>
          <p:nvPr/>
        </p:nvSpPr>
        <p:spPr>
          <a:xfrm>
            <a:off x="7058202" y="4049287"/>
            <a:ext cx="220578" cy="7954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95B5A039-414A-6219-5D84-DA8F2E44CBC6}"/>
              </a:ext>
            </a:extLst>
          </p:cNvPr>
          <p:cNvSpPr txBox="1"/>
          <p:nvPr/>
        </p:nvSpPr>
        <p:spPr>
          <a:xfrm>
            <a:off x="3845330" y="4944483"/>
            <a:ext cx="67426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Long-chain</a:t>
            </a:r>
            <a:r>
              <a:rPr lang="el-GR" sz="2400">
                <a:latin typeface="Calibri"/>
                <a:ea typeface="Calibri"/>
                <a:cs typeface="Segoe UI Light"/>
              </a:rPr>
              <a:t> </a:t>
            </a:r>
            <a:r>
              <a:rPr lang="el-GR" sz="2400" err="1">
                <a:latin typeface="Calibri"/>
                <a:ea typeface="Calibri"/>
                <a:cs typeface="Segoe UI Light"/>
              </a:rPr>
              <a:t>acyl</a:t>
            </a:r>
            <a:r>
              <a:rPr lang="el-GR" sz="2400">
                <a:latin typeface="Calibri"/>
                <a:ea typeface="Calibri"/>
                <a:cs typeface="Segoe UI Light"/>
              </a:rPr>
              <a:t> </a:t>
            </a:r>
            <a:r>
              <a:rPr lang="el-GR" sz="2400" err="1">
                <a:latin typeface="Calibri"/>
                <a:ea typeface="Calibri"/>
                <a:cs typeface="Segoe UI Light"/>
              </a:rPr>
              <a:t>CoA</a:t>
            </a:r>
            <a:r>
              <a:rPr lang="el-GR" sz="2400">
                <a:latin typeface="Calibri"/>
                <a:ea typeface="Calibri"/>
                <a:cs typeface="Segoe UI Light"/>
              </a:rPr>
              <a:t> </a:t>
            </a:r>
            <a:r>
              <a:rPr lang="el-GR" sz="2400" err="1">
                <a:solidFill>
                  <a:schemeClr val="accent6">
                    <a:lumMod val="90000"/>
                  </a:schemeClr>
                </a:solidFill>
                <a:latin typeface="Calibri"/>
                <a:ea typeface="Calibri"/>
                <a:cs typeface="Segoe UI Light"/>
              </a:rPr>
              <a:t>enters</a:t>
            </a:r>
            <a:r>
              <a:rPr lang="el-GR" sz="2400">
                <a:solidFill>
                  <a:schemeClr val="bg1"/>
                </a:solidFill>
                <a:latin typeface="Calibri"/>
                <a:ea typeface="Calibri"/>
                <a:cs typeface="Segoe UI Light"/>
              </a:rPr>
              <a:t> </a:t>
            </a:r>
            <a:r>
              <a:rPr lang="el-GR" sz="2400">
                <a:latin typeface="Calibri"/>
                <a:ea typeface="Calibri"/>
                <a:cs typeface="Segoe UI Light"/>
              </a:rPr>
              <a:t>the</a:t>
            </a:r>
            <a:r>
              <a:rPr lang="el-GR" sz="2400">
                <a:solidFill>
                  <a:schemeClr val="bg1"/>
                </a:solidFill>
                <a:latin typeface="Calibri"/>
                <a:ea typeface="Calibri"/>
                <a:cs typeface="Segoe UI Light"/>
              </a:rPr>
              <a:t> </a:t>
            </a:r>
            <a:r>
              <a:rPr lang="el-GR" sz="2400">
                <a:solidFill>
                  <a:schemeClr val="accent6">
                    <a:lumMod val="90000"/>
                  </a:schemeClr>
                </a:solidFill>
                <a:latin typeface="Calibri"/>
                <a:ea typeface="Calibri"/>
                <a:cs typeface="Segoe UI Light"/>
              </a:rPr>
              <a:t>β-</a:t>
            </a:r>
            <a:r>
              <a:rPr lang="el-GR" sz="2400" err="1">
                <a:solidFill>
                  <a:schemeClr val="accent6">
                    <a:lumMod val="90000"/>
                  </a:schemeClr>
                </a:solidFill>
                <a:latin typeface="Calibri"/>
                <a:ea typeface="Calibri"/>
                <a:cs typeface="Segoe UI Light"/>
              </a:rPr>
              <a:t>oxidation</a:t>
            </a:r>
            <a:r>
              <a:rPr lang="el-GR" sz="2400">
                <a:solidFill>
                  <a:schemeClr val="bg1"/>
                </a:solidFill>
                <a:latin typeface="Calibri"/>
                <a:ea typeface="Calibri"/>
                <a:cs typeface="Segoe UI Light"/>
              </a:rPr>
              <a:t> </a:t>
            </a:r>
            <a:r>
              <a:rPr lang="el-GR" sz="2400" err="1">
                <a:latin typeface="Calibri"/>
                <a:ea typeface="Calibri"/>
                <a:cs typeface="Segoe UI Light"/>
              </a:rPr>
              <a:t>pathway</a:t>
            </a:r>
            <a:endParaRPr lang="el-GR" sz="2400">
              <a:latin typeface="Calibri"/>
              <a:ea typeface="Calibri"/>
              <a:cs typeface="Segoe UI Light"/>
            </a:endParaRPr>
          </a:p>
        </p:txBody>
      </p:sp>
      <p:sp>
        <p:nvSpPr>
          <p:cNvPr id="2" name="TextBox 1">
            <a:extLst>
              <a:ext uri="{FF2B5EF4-FFF2-40B4-BE49-F238E27FC236}">
                <a16:creationId xmlns:a16="http://schemas.microsoft.com/office/drawing/2014/main" id="{ACEC57A6-600B-BA6E-735A-DDA185A9F3AC}"/>
              </a:ext>
            </a:extLst>
          </p:cNvPr>
          <p:cNvSpPr txBox="1"/>
          <p:nvPr/>
        </p:nvSpPr>
        <p:spPr>
          <a:xfrm>
            <a:off x="5873448" y="6115352"/>
            <a:ext cx="55976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5827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7E09-6A9E-9FCC-7867-895F21ABE716}"/>
              </a:ext>
            </a:extLst>
          </p:cNvPr>
          <p:cNvSpPr>
            <a:spLocks noGrp="1"/>
          </p:cNvSpPr>
          <p:nvPr>
            <p:ph type="title"/>
          </p:nvPr>
        </p:nvSpPr>
        <p:spPr>
          <a:xfrm>
            <a:off x="1453626" y="340881"/>
            <a:ext cx="8878824" cy="1069848"/>
          </a:xfrm>
        </p:spPr>
        <p:txBody>
          <a:bodyPr>
            <a:normAutofit/>
          </a:bodyPr>
          <a:lstStyle/>
          <a:p>
            <a:r>
              <a:rPr lang="en-US" sz="4000" b="1" spc="600">
                <a:ln w="28575">
                  <a:noFill/>
                  <a:prstDash val="solid"/>
                </a:ln>
                <a:solidFill>
                  <a:srgbClr val="FF0000"/>
                </a:solidFill>
                <a:latin typeface="Tw Cen MT"/>
              </a:rPr>
              <a:t>CONTENTS</a:t>
            </a:r>
            <a:endParaRPr lang="en-US">
              <a:solidFill>
                <a:srgbClr val="FF0000"/>
              </a:solidFill>
              <a:latin typeface="Tw Cen MT"/>
            </a:endParaRPr>
          </a:p>
        </p:txBody>
      </p:sp>
      <p:sp>
        <p:nvSpPr>
          <p:cNvPr id="3" name="Content Placeholder 2">
            <a:extLst>
              <a:ext uri="{FF2B5EF4-FFF2-40B4-BE49-F238E27FC236}">
                <a16:creationId xmlns:a16="http://schemas.microsoft.com/office/drawing/2014/main" id="{199158D4-7B61-0A48-E33F-792278D05724}"/>
              </a:ext>
            </a:extLst>
          </p:cNvPr>
          <p:cNvSpPr>
            <a:spLocks noGrp="1"/>
          </p:cNvSpPr>
          <p:nvPr>
            <p:ph idx="1"/>
          </p:nvPr>
        </p:nvSpPr>
        <p:spPr>
          <a:xfrm>
            <a:off x="1456678" y="876091"/>
            <a:ext cx="6422136" cy="3282696"/>
          </a:xfrm>
        </p:spPr>
        <p:txBody>
          <a:bodyPr vert="horz" lIns="91440" tIns="45720" rIns="91440" bIns="45720" rtlCol="0" anchor="t">
            <a:noAutofit/>
          </a:bodyPr>
          <a:lstStyle/>
          <a:p>
            <a:pPr marL="0" indent="0">
              <a:lnSpc>
                <a:spcPct val="150000"/>
              </a:lnSpc>
              <a:buClr>
                <a:schemeClr val="accent6"/>
              </a:buClr>
              <a:buNone/>
            </a:pPr>
            <a:endParaRPr lang="en-US">
              <a:latin typeface="Calibri"/>
              <a:ea typeface="Calibri"/>
              <a:cs typeface="Segoe UI Light"/>
            </a:endParaRPr>
          </a:p>
          <a:p>
            <a:pPr marL="342900" indent="-342900"/>
            <a:r>
              <a:rPr lang="en-US">
                <a:latin typeface="Calibri"/>
                <a:cs typeface="Segoe UI Light"/>
              </a:rPr>
              <a:t>Energy metabolism in the healthy heart</a:t>
            </a:r>
            <a:endParaRPr lang="en-US">
              <a:latin typeface="Calibri"/>
              <a:ea typeface="Calibri"/>
              <a:cs typeface="Segoe UI Light" panose="020B0502040204020203" pitchFamily="34" charset="0"/>
            </a:endParaRPr>
          </a:p>
          <a:p>
            <a:pPr marL="342900" indent="-342900"/>
            <a:r>
              <a:rPr lang="en-US">
                <a:latin typeface="Calibri"/>
                <a:cs typeface="Segoe UI Light"/>
              </a:rPr>
              <a:t>Energy metabolism in heart failure</a:t>
            </a:r>
            <a:endParaRPr lang="en-US">
              <a:latin typeface="Calibri"/>
              <a:ea typeface="Calibri"/>
              <a:cs typeface="Segoe UI Light" panose="020B0502040204020203" pitchFamily="34" charset="0"/>
            </a:endParaRPr>
          </a:p>
          <a:p>
            <a:pPr marL="342900" indent="-342900"/>
            <a:r>
              <a:rPr lang="en-US">
                <a:latin typeface="Calibri"/>
                <a:ea typeface="+mn-lt"/>
                <a:cs typeface="+mn-lt"/>
              </a:rPr>
              <a:t>Energy metabolism in heart failure with reduced ejection fraction</a:t>
            </a:r>
            <a:endParaRPr lang="en-US">
              <a:latin typeface="Calibri"/>
              <a:cs typeface="Segoe UI Light"/>
            </a:endParaRPr>
          </a:p>
          <a:p>
            <a:pPr marL="342900" indent="-342900"/>
            <a:r>
              <a:rPr lang="en-US">
                <a:latin typeface="Calibri"/>
                <a:ea typeface="+mn-lt"/>
                <a:cs typeface="+mn-lt"/>
              </a:rPr>
              <a:t>Energy metabolism in heart failure with preserved ejection fraction</a:t>
            </a:r>
            <a:endParaRPr lang="en-US">
              <a:latin typeface="Aptos"/>
              <a:ea typeface="Calibri"/>
              <a:cs typeface="Segoe UI Light"/>
            </a:endParaRPr>
          </a:p>
          <a:p>
            <a:pPr marL="342900" indent="-342900"/>
            <a:r>
              <a:rPr lang="en-US" err="1">
                <a:latin typeface="Calibri"/>
                <a:ea typeface="Calibri"/>
                <a:cs typeface="Segoe UI Light"/>
              </a:rPr>
              <a:t>Lipotoxicity</a:t>
            </a:r>
          </a:p>
          <a:p>
            <a:pPr marL="342900" indent="-342900"/>
            <a:r>
              <a:rPr lang="en-US">
                <a:latin typeface="Calibri"/>
                <a:ea typeface="Calibri"/>
                <a:cs typeface="Segoe UI Light"/>
              </a:rPr>
              <a:t>Insulin Resistance</a:t>
            </a:r>
          </a:p>
          <a:p>
            <a:pPr marL="342900" indent="-342900"/>
            <a:r>
              <a:rPr lang="en-US">
                <a:latin typeface="Calibri"/>
                <a:ea typeface="Calibri"/>
                <a:cs typeface="Segoe UI Light"/>
              </a:rPr>
              <a:t>Therapeutic opportunities</a:t>
            </a:r>
            <a:endParaRPr lang="en-US">
              <a:latin typeface="Calibri"/>
              <a:cs typeface="Segoe UI Light"/>
            </a:endParaRPr>
          </a:p>
          <a:p>
            <a:pPr marL="342900" indent="-342900"/>
            <a:r>
              <a:rPr lang="en-US">
                <a:latin typeface="Calibri"/>
                <a:cs typeface="Segoe UI Light"/>
              </a:rPr>
              <a:t>Conclusions</a:t>
            </a:r>
            <a:endParaRPr lang="en-US">
              <a:latin typeface="Calibri"/>
              <a:ea typeface="Calibri"/>
              <a:cs typeface="Segoe UI Light"/>
            </a:endParaRPr>
          </a:p>
          <a:p>
            <a:pPr marL="342900" indent="-342900" algn="l">
              <a:lnSpc>
                <a:spcPct val="150000"/>
              </a:lnSpc>
              <a:buClr>
                <a:schemeClr val="accent6"/>
              </a:buClr>
              <a:buFont typeface="Arial" panose="02070309020205020404" pitchFamily="49" charset="0"/>
              <a:buChar char="•"/>
            </a:pPr>
            <a:endParaRPr lang="en-US">
              <a:latin typeface="Calibri"/>
              <a:ea typeface="Calibri"/>
              <a:cs typeface="Segoe UI Light"/>
            </a:endParaRPr>
          </a:p>
          <a:p>
            <a:pPr marL="342900" indent="-342900"/>
            <a:endParaRPr lang="en-US">
              <a:latin typeface="Calibri"/>
              <a:cs typeface="Segoe UI Light"/>
            </a:endParaRPr>
          </a:p>
        </p:txBody>
      </p:sp>
      <p:sp>
        <p:nvSpPr>
          <p:cNvPr id="5" name="Slide Number Placeholder 4">
            <a:extLst>
              <a:ext uri="{FF2B5EF4-FFF2-40B4-BE49-F238E27FC236}">
                <a16:creationId xmlns:a16="http://schemas.microsoft.com/office/drawing/2014/main" id="{9157728F-9EA1-A705-8E4D-B7823E4F4C26}"/>
              </a:ext>
            </a:extLst>
          </p:cNvPr>
          <p:cNvSpPr>
            <a:spLocks noGrp="1"/>
          </p:cNvSpPr>
          <p:nvPr>
            <p:ph type="sldNum" sz="quarter" idx="12"/>
          </p:nvPr>
        </p:nvSpPr>
        <p:spPr/>
        <p:txBody>
          <a:bodyPr/>
          <a:lstStyle/>
          <a:p>
            <a:fld id="{294A09A9-5501-47C1-A89A-A340965A2BE2}" type="slidenum">
              <a:rPr lang="en-US" smtClean="0"/>
              <a:pPr/>
              <a:t>2</a:t>
            </a:fld>
            <a:endParaRPr lang="en-US"/>
          </a:p>
        </p:txBody>
      </p:sp>
    </p:spTree>
    <p:extLst>
      <p:ext uri="{BB962C8B-B14F-4D97-AF65-F5344CB8AC3E}">
        <p14:creationId xmlns:p14="http://schemas.microsoft.com/office/powerpoint/2010/main" val="354802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1040733E-FEE2-5D40-FD3D-3DEB3E9F0537}"/>
              </a:ext>
            </a:extLst>
          </p:cNvPr>
          <p:cNvSpPr>
            <a:spLocks noGrp="1"/>
          </p:cNvSpPr>
          <p:nvPr>
            <p:ph type="sldNum" sz="quarter" idx="12"/>
          </p:nvPr>
        </p:nvSpPr>
        <p:spPr/>
        <p:txBody>
          <a:bodyPr/>
          <a:lstStyle/>
          <a:p>
            <a:fld id="{294A09A9-5501-47C1-A89A-A340965A2BE2}" type="slidenum">
              <a:rPr lang="en-US" smtClean="0"/>
              <a:pPr/>
              <a:t>20</a:t>
            </a:fld>
            <a:endParaRPr lang="en-US"/>
          </a:p>
        </p:txBody>
      </p:sp>
      <p:sp>
        <p:nvSpPr>
          <p:cNvPr id="6" name="TextBox 5">
            <a:extLst>
              <a:ext uri="{FF2B5EF4-FFF2-40B4-BE49-F238E27FC236}">
                <a16:creationId xmlns:a16="http://schemas.microsoft.com/office/drawing/2014/main" id="{DD620C4F-33B5-B5F6-AD94-43F48B13893C}"/>
              </a:ext>
            </a:extLst>
          </p:cNvPr>
          <p:cNvSpPr txBox="1"/>
          <p:nvPr/>
        </p:nvSpPr>
        <p:spPr>
          <a:xfrm>
            <a:off x="1203831" y="691562"/>
            <a:ext cx="9310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3200" u="sng">
                <a:solidFill>
                  <a:srgbClr val="C00000"/>
                </a:solidFill>
                <a:latin typeface="Segoe UI"/>
                <a:cs typeface="Segoe UI Light"/>
              </a:rPr>
              <a:t>Β-</a:t>
            </a:r>
            <a:r>
              <a:rPr lang="el-GR" sz="3200" u="sng" err="1">
                <a:solidFill>
                  <a:srgbClr val="C00000"/>
                </a:solidFill>
                <a:latin typeface="Segoe UI"/>
                <a:cs typeface="Segoe UI Light"/>
              </a:rPr>
              <a:t>oxidation</a:t>
            </a:r>
            <a:endParaRPr lang="el-GR" sz="3200">
              <a:solidFill>
                <a:srgbClr val="000000"/>
              </a:solidFill>
              <a:latin typeface="Segoe UI"/>
              <a:cs typeface="Segoe UI Light"/>
            </a:endParaRPr>
          </a:p>
        </p:txBody>
      </p:sp>
      <p:sp>
        <p:nvSpPr>
          <p:cNvPr id="7" name="TextBox 6">
            <a:extLst>
              <a:ext uri="{FF2B5EF4-FFF2-40B4-BE49-F238E27FC236}">
                <a16:creationId xmlns:a16="http://schemas.microsoft.com/office/drawing/2014/main" id="{668BAF20-4FE1-04A1-8255-5FB380A5F6D1}"/>
              </a:ext>
            </a:extLst>
          </p:cNvPr>
          <p:cNvSpPr txBox="1"/>
          <p:nvPr/>
        </p:nvSpPr>
        <p:spPr>
          <a:xfrm>
            <a:off x="678045" y="1792940"/>
            <a:ext cx="11097024" cy="120032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Each</a:t>
            </a:r>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cycle</a:t>
            </a:r>
            <a:r>
              <a:rPr lang="af-ZA" sz="2400">
                <a:solidFill>
                  <a:schemeClr val="tx1"/>
                </a:solidFill>
                <a:latin typeface="Calibri"/>
                <a:ea typeface="Calibri"/>
                <a:cs typeface="Calibri"/>
              </a:rPr>
              <a:t> </a:t>
            </a:r>
            <a:r>
              <a:rPr lang="af-ZA" sz="2400" err="1">
                <a:solidFill>
                  <a:schemeClr val="accent6"/>
                </a:solidFill>
                <a:latin typeface="Calibri"/>
                <a:ea typeface="Calibri"/>
                <a:cs typeface="Calibri"/>
              </a:rPr>
              <a:t>produces</a:t>
            </a:r>
            <a:r>
              <a:rPr lang="af-ZA" sz="2400">
                <a:solidFill>
                  <a:schemeClr val="accent6">
                    <a:lumMod val="90000"/>
                  </a:schemeClr>
                </a:solidFill>
                <a:latin typeface="Calibri"/>
                <a:ea typeface="Calibri"/>
                <a:cs typeface="Calibri"/>
              </a:rPr>
              <a:t> </a:t>
            </a:r>
            <a:r>
              <a:rPr lang="af-ZA" sz="2400" err="1">
                <a:solidFill>
                  <a:schemeClr val="accent6">
                    <a:lumMod val="90000"/>
                  </a:schemeClr>
                </a:solidFill>
                <a:latin typeface="Calibri"/>
                <a:ea typeface="Calibri"/>
                <a:cs typeface="Calibri"/>
              </a:rPr>
              <a:t>acetyl</a:t>
            </a:r>
            <a:r>
              <a:rPr lang="af-ZA" sz="2400">
                <a:solidFill>
                  <a:schemeClr val="accent6">
                    <a:lumMod val="90000"/>
                  </a:schemeClr>
                </a:solidFill>
                <a:latin typeface="Calibri"/>
                <a:ea typeface="Calibri"/>
                <a:cs typeface="Calibri"/>
              </a:rPr>
              <a:t> </a:t>
            </a:r>
            <a:r>
              <a:rPr lang="af-ZA" sz="2400" err="1">
                <a:solidFill>
                  <a:schemeClr val="accent6">
                    <a:lumMod val="90000"/>
                  </a:schemeClr>
                </a:solidFill>
                <a:latin typeface="Calibri"/>
                <a:ea typeface="Calibri"/>
                <a:cs typeface="Calibri"/>
              </a:rPr>
              <a:t>CoA</a:t>
            </a:r>
            <a:r>
              <a:rPr lang="af-ZA" sz="2400">
                <a:solidFill>
                  <a:schemeClr val="accent6">
                    <a:lumMod val="90000"/>
                  </a:schemeClr>
                </a:solidFill>
                <a:latin typeface="Calibri"/>
                <a:ea typeface="Calibri"/>
                <a:cs typeface="Calibri"/>
              </a:rPr>
              <a:t>     </a:t>
            </a:r>
            <a:r>
              <a:rPr lang="af-ZA" sz="2400">
                <a:solidFill>
                  <a:schemeClr val="bg1"/>
                </a:solidFill>
                <a:latin typeface="Calibri"/>
                <a:ea typeface="Calibri"/>
                <a:cs typeface="Calibri"/>
              </a:rPr>
              <a:t> </a:t>
            </a:r>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tricarboxylic</a:t>
            </a:r>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acid</a:t>
            </a:r>
            <a:r>
              <a:rPr lang="af-ZA" sz="2400">
                <a:solidFill>
                  <a:schemeClr val="tx1"/>
                </a:solidFill>
                <a:latin typeface="Calibri"/>
                <a:ea typeface="Calibri"/>
                <a:cs typeface="Calibri"/>
              </a:rPr>
              <a:t> (TCA) </a:t>
            </a:r>
            <a:r>
              <a:rPr lang="af-ZA" sz="2400" err="1">
                <a:solidFill>
                  <a:schemeClr val="tx1"/>
                </a:solidFill>
                <a:latin typeface="Calibri"/>
                <a:ea typeface="Calibri"/>
                <a:cs typeface="Calibri"/>
              </a:rPr>
              <a:t>cycle</a:t>
            </a:r>
            <a:r>
              <a:rPr lang="af-ZA" sz="2400">
                <a:solidFill>
                  <a:schemeClr val="tx1"/>
                </a:solidFill>
                <a:latin typeface="Calibri"/>
                <a:ea typeface="Calibri"/>
                <a:cs typeface="Calibri"/>
              </a:rPr>
              <a:t> </a:t>
            </a:r>
            <a:endParaRPr lang="el-GR" sz="2400">
              <a:solidFill>
                <a:schemeClr val="tx1"/>
              </a:solidFill>
              <a:latin typeface="Calibri"/>
              <a:ea typeface="Calibri"/>
              <a:cs typeface="Calibri"/>
            </a:endParaRPr>
          </a:p>
          <a:p>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flavin</a:t>
            </a:r>
            <a:r>
              <a:rPr lang="af-ZA" sz="2400">
                <a:solidFill>
                  <a:schemeClr val="tx1"/>
                </a:solidFill>
                <a:latin typeface="Calibri"/>
                <a:ea typeface="Calibri"/>
                <a:cs typeface="Calibri"/>
              </a:rPr>
              <a:t> adenine </a:t>
            </a:r>
            <a:r>
              <a:rPr lang="af-ZA" sz="2400" err="1">
                <a:solidFill>
                  <a:schemeClr val="tx1"/>
                </a:solidFill>
                <a:latin typeface="Calibri"/>
                <a:ea typeface="Calibri"/>
                <a:cs typeface="Calibri"/>
              </a:rPr>
              <a:t>dinucleo</a:t>
            </a:r>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tide</a:t>
            </a:r>
            <a:r>
              <a:rPr lang="af-ZA" sz="2400">
                <a:solidFill>
                  <a:schemeClr val="tx1"/>
                </a:solidFill>
                <a:latin typeface="Calibri"/>
                <a:ea typeface="Calibri"/>
                <a:cs typeface="Calibri"/>
              </a:rPr>
              <a:t> </a:t>
            </a:r>
            <a:r>
              <a:rPr lang="af-ZA" sz="2400">
                <a:solidFill>
                  <a:schemeClr val="accent6">
                    <a:lumMod val="90000"/>
                  </a:schemeClr>
                </a:solidFill>
                <a:latin typeface="Calibri"/>
                <a:ea typeface="Calibri"/>
                <a:cs typeface="Calibri"/>
              </a:rPr>
              <a:t>(FADH2)</a:t>
            </a:r>
            <a:r>
              <a:rPr lang="af-ZA" sz="2400">
                <a:solidFill>
                  <a:schemeClr val="bg1"/>
                </a:solidFill>
                <a:latin typeface="Calibri"/>
                <a:ea typeface="Calibri"/>
                <a:cs typeface="Calibri"/>
              </a:rPr>
              <a:t> </a:t>
            </a:r>
            <a:endParaRPr lang="el-GR" sz="2400">
              <a:solidFill>
                <a:schemeClr val="bg1"/>
              </a:solidFill>
              <a:latin typeface="Calibri"/>
              <a:ea typeface="Calibri"/>
              <a:cs typeface="Calibri"/>
            </a:endParaRPr>
          </a:p>
          <a:p>
            <a:r>
              <a:rPr lang="af-ZA" sz="2400">
                <a:solidFill>
                  <a:schemeClr val="tx1"/>
                </a:solidFill>
                <a:latin typeface="Calibri"/>
                <a:ea typeface="Calibri"/>
                <a:cs typeface="Calibri"/>
              </a:rPr>
              <a:t>                   </a:t>
            </a:r>
            <a:r>
              <a:rPr lang="af-ZA" sz="2400" err="1">
                <a:solidFill>
                  <a:schemeClr val="tx1"/>
                </a:solidFill>
                <a:latin typeface="Calibri"/>
                <a:ea typeface="Calibri"/>
                <a:cs typeface="Calibri"/>
              </a:rPr>
              <a:t>nicotinamide</a:t>
            </a:r>
            <a:r>
              <a:rPr lang="af-ZA" sz="2400">
                <a:solidFill>
                  <a:schemeClr val="tx1"/>
                </a:solidFill>
                <a:latin typeface="Calibri"/>
                <a:ea typeface="Calibri"/>
                <a:cs typeface="Calibri"/>
              </a:rPr>
              <a:t> adenine </a:t>
            </a:r>
            <a:r>
              <a:rPr lang="af-ZA" sz="2400" err="1">
                <a:solidFill>
                  <a:schemeClr val="tx1"/>
                </a:solidFill>
                <a:latin typeface="Calibri"/>
                <a:ea typeface="Calibri"/>
                <a:cs typeface="Calibri"/>
              </a:rPr>
              <a:t>dinucleotide</a:t>
            </a:r>
            <a:r>
              <a:rPr lang="af-ZA" sz="2400">
                <a:solidFill>
                  <a:schemeClr val="accent6">
                    <a:lumMod val="90000"/>
                  </a:schemeClr>
                </a:solidFill>
                <a:latin typeface="Calibri"/>
                <a:ea typeface="Calibri"/>
                <a:cs typeface="Calibri"/>
              </a:rPr>
              <a:t> (NADH)</a:t>
            </a:r>
            <a:r>
              <a:rPr lang="af-ZA" sz="2400">
                <a:solidFill>
                  <a:schemeClr val="tx1"/>
                </a:solidFill>
                <a:latin typeface="Calibri"/>
                <a:ea typeface="Calibri"/>
                <a:cs typeface="Calibri"/>
              </a:rPr>
              <a:t> </a:t>
            </a:r>
            <a:r>
              <a:rPr lang="af-ZA" sz="2400">
                <a:solidFill>
                  <a:schemeClr val="tx1"/>
                </a:solidFill>
                <a:latin typeface="Calibri"/>
                <a:ea typeface="+mn-lt"/>
                <a:cs typeface="Calibri"/>
              </a:rPr>
              <a:t>          </a:t>
            </a:r>
            <a:endParaRPr lang="af-ZA" sz="2400">
              <a:solidFill>
                <a:schemeClr val="tx1"/>
              </a:solidFill>
              <a:ea typeface="+mn-lt"/>
              <a:cs typeface="+mn-lt"/>
            </a:endParaRPr>
          </a:p>
        </p:txBody>
      </p:sp>
      <p:sp>
        <p:nvSpPr>
          <p:cNvPr id="9" name="TextBox 8">
            <a:extLst>
              <a:ext uri="{FF2B5EF4-FFF2-40B4-BE49-F238E27FC236}">
                <a16:creationId xmlns:a16="http://schemas.microsoft.com/office/drawing/2014/main" id="{DEAA6F88-AC68-1733-3BD5-3B2EA1DF843C}"/>
              </a:ext>
            </a:extLst>
          </p:cNvPr>
          <p:cNvSpPr txBox="1"/>
          <p:nvPr/>
        </p:nvSpPr>
        <p:spPr>
          <a:xfrm>
            <a:off x="879764" y="3607377"/>
            <a:ext cx="8717972" cy="830997"/>
          </a:xfrm>
          <a:prstGeom prst="rect">
            <a:avLst/>
          </a:prstGeom>
          <a:no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B050"/>
                </a:solidFill>
                <a:latin typeface="Calibri"/>
                <a:cs typeface="Calibri"/>
              </a:rPr>
              <a:t>TCA cycle</a:t>
            </a:r>
            <a:r>
              <a:rPr lang="en-US" sz="2400">
                <a:latin typeface="Calibri"/>
                <a:cs typeface="Calibri"/>
              </a:rPr>
              <a:t> </a:t>
            </a:r>
            <a:r>
              <a:rPr lang="en-US" sz="2400">
                <a:solidFill>
                  <a:srgbClr val="00B050"/>
                </a:solidFill>
                <a:latin typeface="Calibri"/>
                <a:cs typeface="Calibri"/>
              </a:rPr>
              <a:t>produces NADH</a:t>
            </a:r>
            <a:r>
              <a:rPr lang="en-US" sz="2400">
                <a:latin typeface="Calibri"/>
                <a:cs typeface="Calibri"/>
              </a:rPr>
              <a:t> and </a:t>
            </a:r>
            <a:r>
              <a:rPr lang="en-US" sz="2400">
                <a:solidFill>
                  <a:srgbClr val="00B050"/>
                </a:solidFill>
                <a:latin typeface="Calibri"/>
                <a:cs typeface="Calibri"/>
              </a:rPr>
              <a:t>FADH2</a:t>
            </a:r>
            <a:r>
              <a:rPr lang="en-US" sz="2400">
                <a:latin typeface="Calibri"/>
                <a:cs typeface="Calibri"/>
              </a:rPr>
              <a:t> that enter the electron transport chain </a:t>
            </a:r>
            <a:r>
              <a:rPr lang="en-US" sz="2400" err="1">
                <a:latin typeface="Calibri"/>
                <a:cs typeface="Calibri"/>
              </a:rPr>
              <a:t>amd</a:t>
            </a:r>
            <a:r>
              <a:rPr lang="en-US" sz="2400">
                <a:latin typeface="Calibri"/>
                <a:cs typeface="Calibri"/>
              </a:rPr>
              <a:t> in the presence of oxygen produce ATP</a:t>
            </a:r>
            <a:endParaRPr lang="en-US" sz="2400">
              <a:solidFill>
                <a:schemeClr val="bg1"/>
              </a:solidFill>
              <a:latin typeface="Calibri"/>
              <a:cs typeface="Calibri"/>
            </a:endParaRPr>
          </a:p>
        </p:txBody>
      </p:sp>
      <p:sp>
        <p:nvSpPr>
          <p:cNvPr id="2" name="Βέλος: Δεξιό 1">
            <a:extLst>
              <a:ext uri="{FF2B5EF4-FFF2-40B4-BE49-F238E27FC236}">
                <a16:creationId xmlns:a16="http://schemas.microsoft.com/office/drawing/2014/main" id="{0930ED3D-6949-162F-FDE7-8C6FFDF665F9}"/>
              </a:ext>
            </a:extLst>
          </p:cNvPr>
          <p:cNvSpPr/>
          <p:nvPr/>
        </p:nvSpPr>
        <p:spPr>
          <a:xfrm>
            <a:off x="4850190" y="1983619"/>
            <a:ext cx="387047" cy="108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Δεξιό 2">
            <a:extLst>
              <a:ext uri="{FF2B5EF4-FFF2-40B4-BE49-F238E27FC236}">
                <a16:creationId xmlns:a16="http://schemas.microsoft.com/office/drawing/2014/main" id="{03248B37-14AC-71C3-CC1C-ABC15550C46F}"/>
              </a:ext>
            </a:extLst>
          </p:cNvPr>
          <p:cNvSpPr/>
          <p:nvPr/>
        </p:nvSpPr>
        <p:spPr>
          <a:xfrm rot="600000">
            <a:off x="6942666" y="2394857"/>
            <a:ext cx="1112761" cy="1451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09D7E476-F0DF-1F7C-9A4E-82D82019F4D6}"/>
              </a:ext>
            </a:extLst>
          </p:cNvPr>
          <p:cNvSpPr/>
          <p:nvPr/>
        </p:nvSpPr>
        <p:spPr>
          <a:xfrm rot="-540000">
            <a:off x="7430866" y="2680457"/>
            <a:ext cx="622905" cy="1511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4F39858D-721B-8182-B783-7CE9140B4BA7}"/>
              </a:ext>
            </a:extLst>
          </p:cNvPr>
          <p:cNvSpPr txBox="1"/>
          <p:nvPr/>
        </p:nvSpPr>
        <p:spPr>
          <a:xfrm>
            <a:off x="8061476" y="2298094"/>
            <a:ext cx="3967236" cy="7018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2000" err="1">
                <a:latin typeface="Calibri"/>
                <a:ea typeface="+mn-lt"/>
                <a:cs typeface="+mn-lt"/>
              </a:rPr>
              <a:t>electron</a:t>
            </a:r>
            <a:r>
              <a:rPr lang="af-ZA" sz="2000">
                <a:latin typeface="Calibri"/>
                <a:ea typeface="+mn-lt"/>
                <a:cs typeface="+mn-lt"/>
              </a:rPr>
              <a:t> transport </a:t>
            </a:r>
            <a:r>
              <a:rPr lang="af-ZA" sz="2000" err="1">
                <a:latin typeface="Calibri"/>
                <a:ea typeface="+mn-lt"/>
                <a:cs typeface="+mn-lt"/>
              </a:rPr>
              <a:t>chain</a:t>
            </a:r>
            <a:r>
              <a:rPr lang="af-ZA" sz="2000">
                <a:latin typeface="Calibri"/>
                <a:ea typeface="+mn-lt"/>
                <a:cs typeface="+mn-lt"/>
              </a:rPr>
              <a:t> </a:t>
            </a:r>
            <a:r>
              <a:rPr lang="af-ZA" sz="2000" err="1">
                <a:latin typeface="Calibri"/>
                <a:ea typeface="+mn-lt"/>
                <a:cs typeface="+mn-lt"/>
              </a:rPr>
              <a:t>to</a:t>
            </a:r>
            <a:r>
              <a:rPr lang="af-ZA" sz="2000">
                <a:latin typeface="Calibri"/>
                <a:ea typeface="+mn-lt"/>
                <a:cs typeface="+mn-lt"/>
              </a:rPr>
              <a:t> </a:t>
            </a:r>
            <a:r>
              <a:rPr lang="af-ZA" sz="2000" err="1">
                <a:latin typeface="Calibri"/>
                <a:ea typeface="+mn-lt"/>
                <a:cs typeface="+mn-lt"/>
              </a:rPr>
              <a:t>generate</a:t>
            </a:r>
            <a:r>
              <a:rPr lang="af-ZA" sz="2000">
                <a:latin typeface="Calibri"/>
                <a:ea typeface="+mn-lt"/>
                <a:cs typeface="+mn-lt"/>
              </a:rPr>
              <a:t> ATP </a:t>
            </a:r>
            <a:endParaRPr lang="el-GR" sz="2000">
              <a:latin typeface="Calibri"/>
            </a:endParaRPr>
          </a:p>
        </p:txBody>
      </p:sp>
      <p:sp>
        <p:nvSpPr>
          <p:cNvPr id="10" name="TextBox 9">
            <a:extLst>
              <a:ext uri="{FF2B5EF4-FFF2-40B4-BE49-F238E27FC236}">
                <a16:creationId xmlns:a16="http://schemas.microsoft.com/office/drawing/2014/main" id="{7616FB93-AF78-5B80-9BF4-C74A5F1F2235}"/>
              </a:ext>
            </a:extLst>
          </p:cNvPr>
          <p:cNvSpPr txBox="1"/>
          <p:nvPr/>
        </p:nvSpPr>
        <p:spPr>
          <a:xfrm>
            <a:off x="9447590" y="524449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531519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907BF6D9-CA3B-0D5A-8B75-F6A34913B102}"/>
              </a:ext>
            </a:extLst>
          </p:cNvPr>
          <p:cNvSpPr>
            <a:spLocks noGrp="1"/>
          </p:cNvSpPr>
          <p:nvPr>
            <p:ph type="sldNum" sz="quarter" idx="12"/>
          </p:nvPr>
        </p:nvSpPr>
        <p:spPr>
          <a:xfrm>
            <a:off x="9017000" y="6330950"/>
            <a:ext cx="2743200" cy="365125"/>
          </a:xfrm>
        </p:spPr>
        <p:txBody>
          <a:bodyPr/>
          <a:lstStyle/>
          <a:p>
            <a:fld id="{294A09A9-5501-47C1-A89A-A340965A2BE2}" type="slidenum">
              <a:rPr lang="en-US" smtClean="0"/>
              <a:t>21</a:t>
            </a:fld>
            <a:endParaRPr lang="en-US"/>
          </a:p>
        </p:txBody>
      </p:sp>
      <p:pic>
        <p:nvPicPr>
          <p:cNvPr id="5" name="Εικόνα 4" descr="Εικόνα που περιέχει κείμενο, διάγραμμα, γραμματοσειρά, χάρτης&#10;&#10;Περιγραφή που δημιουργήθηκε αυτόματα">
            <a:extLst>
              <a:ext uri="{FF2B5EF4-FFF2-40B4-BE49-F238E27FC236}">
                <a16:creationId xmlns:a16="http://schemas.microsoft.com/office/drawing/2014/main" id="{41EE7896-5018-EA40-C77A-63AE4BDE94CA}"/>
              </a:ext>
            </a:extLst>
          </p:cNvPr>
          <p:cNvPicPr>
            <a:picLocks noChangeAspect="1"/>
          </p:cNvPicPr>
          <p:nvPr/>
        </p:nvPicPr>
        <p:blipFill>
          <a:blip r:embed="rId3"/>
          <a:stretch>
            <a:fillRect/>
          </a:stretch>
        </p:blipFill>
        <p:spPr>
          <a:xfrm>
            <a:off x="419474" y="62128"/>
            <a:ext cx="10724776" cy="6425067"/>
          </a:xfrm>
          <a:prstGeom prst="rect">
            <a:avLst/>
          </a:prstGeom>
        </p:spPr>
      </p:pic>
      <p:sp>
        <p:nvSpPr>
          <p:cNvPr id="2" name="TextBox 1">
            <a:extLst>
              <a:ext uri="{FF2B5EF4-FFF2-40B4-BE49-F238E27FC236}">
                <a16:creationId xmlns:a16="http://schemas.microsoft.com/office/drawing/2014/main" id="{ADE4E091-DE34-3284-B254-38B0D2EA7C36}"/>
              </a:ext>
            </a:extLst>
          </p:cNvPr>
          <p:cNvSpPr txBox="1"/>
          <p:nvPr/>
        </p:nvSpPr>
        <p:spPr>
          <a:xfrm>
            <a:off x="10522434" y="6146284"/>
            <a:ext cx="2730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i="1" dirty="0">
                <a:latin typeface="Century Schoolbook"/>
              </a:rPr>
              <a:t>cusabio.com</a:t>
            </a:r>
          </a:p>
        </p:txBody>
      </p:sp>
    </p:spTree>
    <p:extLst>
      <p:ext uri="{BB962C8B-B14F-4D97-AF65-F5344CB8AC3E}">
        <p14:creationId xmlns:p14="http://schemas.microsoft.com/office/powerpoint/2010/main" val="2697245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A5D456C3-811E-E5BE-0F60-78C7F41441D6}"/>
              </a:ext>
            </a:extLst>
          </p:cNvPr>
          <p:cNvSpPr>
            <a:spLocks noGrp="1"/>
          </p:cNvSpPr>
          <p:nvPr>
            <p:ph type="sldNum" sz="quarter" idx="12"/>
          </p:nvPr>
        </p:nvSpPr>
        <p:spPr/>
        <p:txBody>
          <a:bodyPr/>
          <a:lstStyle/>
          <a:p>
            <a:fld id="{294A09A9-5501-47C1-A89A-A340965A2BE2}" type="slidenum">
              <a:rPr lang="en-US" smtClean="0"/>
              <a:pPr/>
              <a:t>22</a:t>
            </a:fld>
            <a:endParaRPr lang="en-US"/>
          </a:p>
        </p:txBody>
      </p:sp>
      <p:sp>
        <p:nvSpPr>
          <p:cNvPr id="6" name="TextBox 5">
            <a:extLst>
              <a:ext uri="{FF2B5EF4-FFF2-40B4-BE49-F238E27FC236}">
                <a16:creationId xmlns:a16="http://schemas.microsoft.com/office/drawing/2014/main" id="{D98C76FF-84BE-0608-37E2-F19A2AFD41CB}"/>
              </a:ext>
            </a:extLst>
          </p:cNvPr>
          <p:cNvSpPr txBox="1"/>
          <p:nvPr/>
        </p:nvSpPr>
        <p:spPr>
          <a:xfrm>
            <a:off x="1004454" y="398318"/>
            <a:ext cx="921327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b="1" u="sng">
                <a:solidFill>
                  <a:srgbClr val="C00000"/>
                </a:solidFill>
                <a:cs typeface="Segoe UI Light"/>
              </a:rPr>
              <a:t>REGULATION OF CARDIAC FATTY ACID β-OXIDATION</a:t>
            </a:r>
            <a:endParaRPr lang="el-GR" sz="3200" b="1" u="sng" err="1">
              <a:solidFill>
                <a:srgbClr val="C00000"/>
              </a:solidFill>
            </a:endParaRPr>
          </a:p>
        </p:txBody>
      </p:sp>
      <p:sp>
        <p:nvSpPr>
          <p:cNvPr id="7" name="TextBox 6">
            <a:extLst>
              <a:ext uri="{FF2B5EF4-FFF2-40B4-BE49-F238E27FC236}">
                <a16:creationId xmlns:a16="http://schemas.microsoft.com/office/drawing/2014/main" id="{69346763-0FEF-8FFE-DFF8-DF6ABE8DCE1D}"/>
              </a:ext>
            </a:extLst>
          </p:cNvPr>
          <p:cNvSpPr txBox="1"/>
          <p:nvPr/>
        </p:nvSpPr>
        <p:spPr>
          <a:xfrm>
            <a:off x="350380" y="1556614"/>
            <a:ext cx="10096500"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arenR"/>
            </a:pPr>
            <a:r>
              <a:rPr lang="el-GR" sz="2400" dirty="0">
                <a:latin typeface="Calibri"/>
                <a:cs typeface="Segoe UI Light"/>
              </a:rPr>
              <a:t>Regulation of</a:t>
            </a:r>
            <a:r>
              <a:rPr lang="el-GR" sz="2400" dirty="0">
                <a:solidFill>
                  <a:schemeClr val="bg1"/>
                </a:solidFill>
                <a:latin typeface="Calibri"/>
                <a:cs typeface="Segoe UI Light"/>
              </a:rPr>
              <a:t> </a:t>
            </a:r>
            <a:r>
              <a:rPr lang="el-GR" sz="2400" dirty="0">
                <a:solidFill>
                  <a:srgbClr val="C00000"/>
                </a:solidFill>
                <a:latin typeface="Calibri"/>
                <a:cs typeface="Segoe UI Light"/>
              </a:rPr>
              <a:t>fatty acid sypply</a:t>
            </a:r>
            <a:r>
              <a:rPr lang="el-GR" sz="2400" dirty="0">
                <a:solidFill>
                  <a:schemeClr val="bg1"/>
                </a:solidFill>
                <a:latin typeface="Calibri"/>
                <a:cs typeface="Segoe UI Light"/>
              </a:rPr>
              <a:t> </a:t>
            </a:r>
            <a:r>
              <a:rPr lang="el-GR" sz="2400" dirty="0">
                <a:latin typeface="Calibri"/>
                <a:cs typeface="Segoe UI Light"/>
              </a:rPr>
              <a:t>to the heart</a:t>
            </a:r>
          </a:p>
          <a:p>
            <a:pPr marL="457200" indent="-457200">
              <a:buAutoNum type="arabicParenR"/>
            </a:pPr>
            <a:endParaRPr lang="el-GR" sz="2400" dirty="0">
              <a:solidFill>
                <a:schemeClr val="bg1"/>
              </a:solidFill>
              <a:latin typeface="Calibri"/>
              <a:cs typeface="Segoe UI Light"/>
            </a:endParaRPr>
          </a:p>
          <a:p>
            <a:pPr marL="457200" indent="-457200">
              <a:buAutoNum type="arabicParenR"/>
            </a:pPr>
            <a:r>
              <a:rPr lang="el-GR" sz="2400" dirty="0">
                <a:latin typeface="Calibri"/>
                <a:cs typeface="Segoe UI Light"/>
              </a:rPr>
              <a:t>Malonyl CoA-induced </a:t>
            </a:r>
            <a:r>
              <a:rPr lang="el-GR" sz="2400" dirty="0">
                <a:solidFill>
                  <a:srgbClr val="C00000"/>
                </a:solidFill>
                <a:latin typeface="Calibri"/>
                <a:cs typeface="Segoe UI Light"/>
              </a:rPr>
              <a:t>CPT-1 inhibition </a:t>
            </a:r>
            <a:endParaRPr lang="el-GR" sz="2400" dirty="0">
              <a:solidFill>
                <a:srgbClr val="C00000"/>
              </a:solidFill>
              <a:latin typeface="Calibri"/>
              <a:ea typeface="Calibri"/>
              <a:cs typeface="Segoe UI Light"/>
            </a:endParaRPr>
          </a:p>
          <a:p>
            <a:pPr marL="457200" indent="-457200">
              <a:buAutoNum type="arabicParenR"/>
            </a:pPr>
            <a:endParaRPr lang="el-GR" sz="2400" dirty="0">
              <a:solidFill>
                <a:srgbClr val="C00000"/>
              </a:solidFill>
              <a:latin typeface="Calibri"/>
              <a:cs typeface="Segoe UI Light"/>
            </a:endParaRPr>
          </a:p>
          <a:p>
            <a:r>
              <a:rPr lang="el-GR" sz="2400" dirty="0">
                <a:latin typeface="Calibri"/>
                <a:cs typeface="Segoe UI Light"/>
              </a:rPr>
              <a:t>3) </a:t>
            </a:r>
            <a:r>
              <a:rPr lang="el-GR" sz="2400" dirty="0">
                <a:solidFill>
                  <a:srgbClr val="C00000"/>
                </a:solidFill>
                <a:latin typeface="Calibri"/>
                <a:cs typeface="Segoe UI Light"/>
              </a:rPr>
              <a:t>  Allosteric regulation</a:t>
            </a:r>
            <a:r>
              <a:rPr lang="el-GR" sz="2400" dirty="0">
                <a:solidFill>
                  <a:schemeClr val="bg1"/>
                </a:solidFill>
                <a:latin typeface="Calibri"/>
                <a:cs typeface="Segoe UI Light"/>
              </a:rPr>
              <a:t> </a:t>
            </a:r>
            <a:r>
              <a:rPr lang="el-GR" sz="2400" dirty="0">
                <a:latin typeface="Calibri"/>
                <a:cs typeface="Segoe UI Light"/>
              </a:rPr>
              <a:t>by the ratio of FAD/FADH2, NAD1/NADH and </a:t>
            </a:r>
            <a:endParaRPr lang="el-GR" dirty="0">
              <a:latin typeface="Segoe UI Light"/>
              <a:cs typeface="Segoe UI Light"/>
            </a:endParaRPr>
          </a:p>
          <a:p>
            <a:r>
              <a:rPr lang="el-GR" sz="2400" dirty="0">
                <a:latin typeface="Calibri"/>
                <a:cs typeface="Segoe UI Light"/>
              </a:rPr>
              <a:t>       Acetyl CoA/ CoA </a:t>
            </a:r>
            <a:r>
              <a:rPr lang="el-GR" sz="2400" dirty="0">
                <a:ea typeface="+mn-lt"/>
                <a:cs typeface="+mn-lt"/>
              </a:rPr>
              <a:t> </a:t>
            </a:r>
            <a:endParaRPr lang="el-GR" dirty="0">
              <a:ea typeface="+mn-lt"/>
              <a:cs typeface="+mn-lt"/>
            </a:endParaRPr>
          </a:p>
          <a:p>
            <a:r>
              <a:rPr lang="el-GR" sz="2400" dirty="0">
                <a:ea typeface="+mn-lt"/>
                <a:cs typeface="+mn-lt"/>
              </a:rPr>
              <a:t>    </a:t>
            </a:r>
            <a:r>
              <a:rPr lang="el-GR" sz="2400" dirty="0">
                <a:latin typeface="Calibri"/>
                <a:ea typeface="+mn-lt"/>
                <a:cs typeface="+mn-lt"/>
              </a:rPr>
              <a:t> (smaller ratio/ less activation oxidation of fatty acids)</a:t>
            </a:r>
          </a:p>
          <a:p>
            <a:endParaRPr lang="el-GR" sz="2400" dirty="0">
              <a:solidFill>
                <a:schemeClr val="bg1"/>
              </a:solidFill>
              <a:latin typeface="Calibri"/>
              <a:ea typeface="+mn-lt"/>
              <a:cs typeface="+mn-lt"/>
            </a:endParaRPr>
          </a:p>
          <a:p>
            <a:r>
              <a:rPr lang="el-GR" sz="2400" dirty="0">
                <a:latin typeface="Calibri"/>
                <a:ea typeface="+mn-lt"/>
                <a:cs typeface="+mn-lt"/>
              </a:rPr>
              <a:t>4)   </a:t>
            </a:r>
            <a:r>
              <a:rPr lang="el-GR" sz="2400" dirty="0">
                <a:solidFill>
                  <a:srgbClr val="C00000"/>
                </a:solidFill>
                <a:latin typeface="Calibri"/>
                <a:ea typeface="+mn-lt"/>
                <a:cs typeface="+mn-lt"/>
              </a:rPr>
              <a:t>Post</a:t>
            </a:r>
            <a:r>
              <a:rPr lang="en-US" sz="2400" dirty="0">
                <a:solidFill>
                  <a:srgbClr val="C00000"/>
                </a:solidFill>
                <a:latin typeface="Calibri"/>
                <a:ea typeface="+mn-lt"/>
                <a:cs typeface="+mn-lt"/>
              </a:rPr>
              <a:t>-</a:t>
            </a:r>
            <a:r>
              <a:rPr lang="el-GR" sz="2400" dirty="0">
                <a:solidFill>
                  <a:srgbClr val="C00000"/>
                </a:solidFill>
                <a:latin typeface="Calibri"/>
                <a:ea typeface="+mn-lt"/>
                <a:cs typeface="+mn-lt"/>
              </a:rPr>
              <a:t>translational</a:t>
            </a:r>
            <a:r>
              <a:rPr lang="el-GR" sz="2400" dirty="0">
                <a:solidFill>
                  <a:schemeClr val="bg1"/>
                </a:solidFill>
                <a:latin typeface="Calibri"/>
                <a:ea typeface="+mn-lt"/>
                <a:cs typeface="+mn-lt"/>
              </a:rPr>
              <a:t> </a:t>
            </a:r>
            <a:r>
              <a:rPr lang="el-GR" sz="2400" dirty="0">
                <a:latin typeface="Calibri"/>
                <a:ea typeface="+mn-lt"/>
                <a:cs typeface="+mn-lt"/>
              </a:rPr>
              <a:t>acetylation, succinylation, and malonylation of </a:t>
            </a:r>
          </a:p>
          <a:p>
            <a:r>
              <a:rPr lang="el-GR" sz="2400" dirty="0">
                <a:latin typeface="Calibri"/>
                <a:ea typeface="+mn-lt"/>
                <a:cs typeface="+mn-lt"/>
              </a:rPr>
              <a:t>       fatty acid oxidative enzymes </a:t>
            </a:r>
            <a:endParaRPr lang="el-GR" sz="2400" dirty="0">
              <a:latin typeface="Calibri"/>
              <a:cs typeface="Segoe UI Light"/>
            </a:endParaRPr>
          </a:p>
          <a:p>
            <a:endParaRPr lang="el-GR" sz="2400" dirty="0">
              <a:latin typeface="Calibri"/>
              <a:ea typeface="Calibri"/>
              <a:cs typeface="Segoe UI Light"/>
            </a:endParaRPr>
          </a:p>
          <a:p>
            <a:r>
              <a:rPr lang="el-GR" sz="2400" dirty="0">
                <a:latin typeface="Calibri"/>
                <a:cs typeface="Segoe UI Light"/>
              </a:rPr>
              <a:t>5)  </a:t>
            </a:r>
            <a:r>
              <a:rPr lang="el-GR" sz="2400" dirty="0">
                <a:solidFill>
                  <a:schemeClr val="bg1"/>
                </a:solidFill>
                <a:latin typeface="Calibri"/>
                <a:cs typeface="Segoe UI Light"/>
              </a:rPr>
              <a:t> </a:t>
            </a:r>
            <a:r>
              <a:rPr lang="el-GR" sz="2400" dirty="0">
                <a:solidFill>
                  <a:srgbClr val="C00000"/>
                </a:solidFill>
                <a:latin typeface="Calibri"/>
                <a:cs typeface="Segoe UI Light"/>
              </a:rPr>
              <a:t>Transcriptional</a:t>
            </a:r>
            <a:r>
              <a:rPr lang="el-GR" sz="2400" dirty="0">
                <a:solidFill>
                  <a:schemeClr val="bg1"/>
                </a:solidFill>
                <a:latin typeface="Calibri"/>
                <a:cs typeface="Segoe UI Light"/>
              </a:rPr>
              <a:t> </a:t>
            </a:r>
            <a:r>
              <a:rPr lang="el-GR" sz="2400" dirty="0">
                <a:latin typeface="Calibri"/>
                <a:cs typeface="Segoe UI Light"/>
              </a:rPr>
              <a:t>regulation of fatty acid oxidative enzyme expression </a:t>
            </a:r>
            <a:endParaRPr lang="el-GR" sz="2400" dirty="0">
              <a:latin typeface="Calibri"/>
              <a:ea typeface="Calibri"/>
              <a:cs typeface="Segoe UI Light"/>
            </a:endParaRPr>
          </a:p>
          <a:p>
            <a:endParaRPr lang="el-GR" sz="2400" dirty="0">
              <a:solidFill>
                <a:schemeClr val="bg1"/>
              </a:solidFill>
              <a:latin typeface="Calibri"/>
              <a:cs typeface="Segoe UI Light"/>
            </a:endParaRPr>
          </a:p>
          <a:p>
            <a:r>
              <a:rPr lang="el-GR" sz="2400" dirty="0">
                <a:solidFill>
                  <a:schemeClr val="bg1"/>
                </a:solidFill>
                <a:latin typeface="Calibri"/>
                <a:cs typeface="Segoe UI Light"/>
              </a:rPr>
              <a:t>      </a:t>
            </a:r>
            <a:endParaRPr lang="el-GR" sz="2400" dirty="0">
              <a:solidFill>
                <a:schemeClr val="bg1"/>
              </a:solidFill>
              <a:latin typeface="Calibri"/>
              <a:ea typeface="Calibri"/>
              <a:cs typeface="Segoe UI Light"/>
            </a:endParaRPr>
          </a:p>
          <a:p>
            <a:endParaRPr lang="el-GR" sz="2400" dirty="0">
              <a:solidFill>
                <a:srgbClr val="FFFFFF"/>
              </a:solidFill>
              <a:latin typeface="Calibri"/>
              <a:cs typeface="Segoe UI Light"/>
            </a:endParaRPr>
          </a:p>
          <a:p>
            <a:endParaRPr lang="el-GR" sz="2000" dirty="0">
              <a:solidFill>
                <a:srgbClr val="FFFFFF"/>
              </a:solidFill>
              <a:latin typeface="Calibri"/>
              <a:cs typeface="Segoe UI Light"/>
            </a:endParaRPr>
          </a:p>
          <a:p>
            <a:pPr>
              <a:buAutoNum type="arabicParenR"/>
            </a:pPr>
            <a:endParaRPr lang="el-GR" sz="2000" dirty="0">
              <a:solidFill>
                <a:srgbClr val="FFFFFF"/>
              </a:solidFill>
              <a:latin typeface="Calibri"/>
              <a:cs typeface="Segoe UI Light"/>
            </a:endParaRPr>
          </a:p>
          <a:p>
            <a:endParaRPr lang="el-GR" sz="2000" dirty="0">
              <a:solidFill>
                <a:srgbClr val="FFFFFF"/>
              </a:solidFill>
              <a:latin typeface="Calibri"/>
              <a:cs typeface="Segoe UI Light"/>
            </a:endParaRPr>
          </a:p>
        </p:txBody>
      </p:sp>
      <p:sp>
        <p:nvSpPr>
          <p:cNvPr id="2" name="TextBox 1">
            <a:extLst>
              <a:ext uri="{FF2B5EF4-FFF2-40B4-BE49-F238E27FC236}">
                <a16:creationId xmlns:a16="http://schemas.microsoft.com/office/drawing/2014/main" id="{EEC2FC86-EAE7-3067-AE16-A9DB669E61C9}"/>
              </a:ext>
            </a:extLst>
          </p:cNvPr>
          <p:cNvSpPr txBox="1"/>
          <p:nvPr/>
        </p:nvSpPr>
        <p:spPr>
          <a:xfrm>
            <a:off x="9550400" y="537754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377815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DC559E-872A-412D-2CEC-7500101C5277}"/>
              </a:ext>
            </a:extLst>
          </p:cNvPr>
          <p:cNvSpPr>
            <a:spLocks noGrp="1"/>
          </p:cNvSpPr>
          <p:nvPr>
            <p:ph idx="1"/>
          </p:nvPr>
        </p:nvSpPr>
        <p:spPr/>
        <p:txBody>
          <a:bodyPr>
            <a:normAutofit/>
          </a:bodyPr>
          <a:lstStyle/>
          <a:p>
            <a:pPr marL="0" indent="0">
              <a:buNone/>
            </a:pPr>
            <a:r>
              <a:rPr lang="en-GB" sz="6000" dirty="0"/>
              <a:t>Glucose metabolism</a:t>
            </a:r>
          </a:p>
        </p:txBody>
      </p:sp>
    </p:spTree>
    <p:extLst>
      <p:ext uri="{BB962C8B-B14F-4D97-AF65-F5344CB8AC3E}">
        <p14:creationId xmlns:p14="http://schemas.microsoft.com/office/powerpoint/2010/main" val="860595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01FCE795-1DB4-83B4-D580-D50DF476D3BD}"/>
              </a:ext>
            </a:extLst>
          </p:cNvPr>
          <p:cNvSpPr>
            <a:spLocks noGrp="1"/>
          </p:cNvSpPr>
          <p:nvPr>
            <p:ph type="sldNum" sz="quarter" idx="12"/>
          </p:nvPr>
        </p:nvSpPr>
        <p:spPr/>
        <p:txBody>
          <a:bodyPr/>
          <a:lstStyle/>
          <a:p>
            <a:fld id="{294A09A9-5501-47C1-A89A-A340965A2BE2}" type="slidenum">
              <a:rPr lang="en-US" smtClean="0"/>
              <a:pPr/>
              <a:t>24</a:t>
            </a:fld>
            <a:endParaRPr lang="en-US"/>
          </a:p>
        </p:txBody>
      </p:sp>
      <p:sp>
        <p:nvSpPr>
          <p:cNvPr id="6" name="TextBox 5">
            <a:extLst>
              <a:ext uri="{FF2B5EF4-FFF2-40B4-BE49-F238E27FC236}">
                <a16:creationId xmlns:a16="http://schemas.microsoft.com/office/drawing/2014/main" id="{45D95E35-8963-C973-0F1D-CC40B83FD88F}"/>
              </a:ext>
            </a:extLst>
          </p:cNvPr>
          <p:cNvSpPr txBox="1"/>
          <p:nvPr/>
        </p:nvSpPr>
        <p:spPr>
          <a:xfrm>
            <a:off x="1021214" y="252138"/>
            <a:ext cx="94210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u="sng" err="1">
                <a:solidFill>
                  <a:srgbClr val="C00000"/>
                </a:solidFill>
                <a:cs typeface="Segoe UI Light"/>
              </a:rPr>
              <a:t>Inside</a:t>
            </a:r>
            <a:r>
              <a:rPr lang="el-GR" sz="2800" b="1" u="sng">
                <a:solidFill>
                  <a:srgbClr val="C00000"/>
                </a:solidFill>
                <a:cs typeface="Segoe UI Light"/>
              </a:rPr>
              <a:t> the </a:t>
            </a:r>
            <a:r>
              <a:rPr lang="el-GR" sz="2800" b="1" u="sng" err="1">
                <a:solidFill>
                  <a:srgbClr val="C00000"/>
                </a:solidFill>
                <a:cs typeface="Segoe UI Light"/>
              </a:rPr>
              <a:t>cell</a:t>
            </a:r>
            <a:endParaRPr lang="el-GR" sz="2800" b="1" u="sng">
              <a:solidFill>
                <a:srgbClr val="C00000"/>
              </a:solidFill>
              <a:cs typeface="Segoe UI Light"/>
            </a:endParaRPr>
          </a:p>
        </p:txBody>
      </p:sp>
      <p:sp>
        <p:nvSpPr>
          <p:cNvPr id="7" name="TextBox 6">
            <a:extLst>
              <a:ext uri="{FF2B5EF4-FFF2-40B4-BE49-F238E27FC236}">
                <a16:creationId xmlns:a16="http://schemas.microsoft.com/office/drawing/2014/main" id="{8FA47197-8479-1D93-BA68-95D2E2019B7C}"/>
              </a:ext>
            </a:extLst>
          </p:cNvPr>
          <p:cNvSpPr txBox="1"/>
          <p:nvPr/>
        </p:nvSpPr>
        <p:spPr>
          <a:xfrm>
            <a:off x="68156" y="959576"/>
            <a:ext cx="110836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a:solidFill>
                  <a:schemeClr val="bg1"/>
                </a:solidFill>
                <a:latin typeface="Calibri"/>
                <a:ea typeface="Calibri"/>
                <a:cs typeface="Segoe UI Light"/>
              </a:rPr>
              <a:t>                                                         </a:t>
            </a:r>
            <a:r>
              <a:rPr lang="el-GR" sz="2400">
                <a:latin typeface="Calibri"/>
                <a:ea typeface="Calibri"/>
                <a:cs typeface="Segoe UI Light"/>
              </a:rPr>
              <a:t>            GLUCOSE (</a:t>
            </a:r>
            <a:r>
              <a:rPr lang="el-GR" sz="2400" err="1">
                <a:latin typeface="Calibri"/>
                <a:ea typeface="Calibri"/>
                <a:cs typeface="Segoe UI Light"/>
              </a:rPr>
              <a:t>transported</a:t>
            </a:r>
            <a:r>
              <a:rPr lang="el-GR" sz="2400">
                <a:latin typeface="Calibri"/>
                <a:ea typeface="Calibri"/>
                <a:cs typeface="Segoe UI Light"/>
              </a:rPr>
              <a:t> </a:t>
            </a:r>
            <a:r>
              <a:rPr lang="el-GR" sz="2400" err="1">
                <a:latin typeface="Calibri"/>
                <a:ea typeface="Calibri"/>
                <a:cs typeface="Segoe UI Light"/>
              </a:rPr>
              <a:t>via</a:t>
            </a:r>
            <a:r>
              <a:rPr lang="el-GR" sz="2400">
                <a:latin typeface="Calibri"/>
                <a:ea typeface="Calibri"/>
                <a:cs typeface="Segoe UI Light"/>
              </a:rPr>
              <a:t> GLUT4 and GLUT1)</a:t>
            </a:r>
            <a:endParaRPr lang="el-GR" sz="2400">
              <a:latin typeface="Calibri"/>
              <a:ea typeface="Calibri"/>
            </a:endParaRPr>
          </a:p>
        </p:txBody>
      </p:sp>
      <p:sp>
        <p:nvSpPr>
          <p:cNvPr id="10" name="Βέλος: Κάτω 9">
            <a:extLst>
              <a:ext uri="{FF2B5EF4-FFF2-40B4-BE49-F238E27FC236}">
                <a16:creationId xmlns:a16="http://schemas.microsoft.com/office/drawing/2014/main" id="{A070FD86-8C49-0F96-1694-B8B4E65852DB}"/>
              </a:ext>
            </a:extLst>
          </p:cNvPr>
          <p:cNvSpPr/>
          <p:nvPr/>
        </p:nvSpPr>
        <p:spPr>
          <a:xfrm>
            <a:off x="5342752" y="1502584"/>
            <a:ext cx="385096" cy="8521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29B892CF-3088-E3C2-800C-2B3E2BD3CBAA}"/>
              </a:ext>
            </a:extLst>
          </p:cNvPr>
          <p:cNvSpPr txBox="1"/>
          <p:nvPr/>
        </p:nvSpPr>
        <p:spPr>
          <a:xfrm>
            <a:off x="4585406" y="2350803"/>
            <a:ext cx="22859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800" err="1">
                <a:latin typeface="Calibri"/>
                <a:ea typeface="Calibri"/>
                <a:cs typeface="Segoe UI Light"/>
              </a:rPr>
              <a:t>Glycolysis</a:t>
            </a:r>
            <a:endParaRPr lang="el-GR" sz="2800" err="1">
              <a:latin typeface="Calibri"/>
              <a:ea typeface="Calibri"/>
            </a:endParaRPr>
          </a:p>
        </p:txBody>
      </p:sp>
      <p:sp>
        <p:nvSpPr>
          <p:cNvPr id="12" name="Βέλος: Κάτω 11">
            <a:extLst>
              <a:ext uri="{FF2B5EF4-FFF2-40B4-BE49-F238E27FC236}">
                <a16:creationId xmlns:a16="http://schemas.microsoft.com/office/drawing/2014/main" id="{C9FB2C9A-C057-0216-647F-0B2A50870804}"/>
              </a:ext>
            </a:extLst>
          </p:cNvPr>
          <p:cNvSpPr/>
          <p:nvPr/>
        </p:nvSpPr>
        <p:spPr>
          <a:xfrm>
            <a:off x="5407557" y="2880963"/>
            <a:ext cx="262192" cy="5899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55537FC5-D0B4-B5F8-D170-AB3988C01191}"/>
              </a:ext>
            </a:extLst>
          </p:cNvPr>
          <p:cNvSpPr txBox="1"/>
          <p:nvPr/>
        </p:nvSpPr>
        <p:spPr>
          <a:xfrm>
            <a:off x="4684475" y="3509073"/>
            <a:ext cx="56142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Segoe UI Light"/>
              </a:rPr>
              <a:t>Pyruvate</a:t>
            </a:r>
            <a:r>
              <a:rPr lang="el-GR" sz="2400">
                <a:latin typeface="Calibri"/>
                <a:ea typeface="Calibri"/>
                <a:cs typeface="Segoe UI Light"/>
              </a:rPr>
              <a:t>  </a:t>
            </a:r>
            <a:r>
              <a:rPr lang="el-GR" sz="2400">
                <a:solidFill>
                  <a:schemeClr val="bg1"/>
                </a:solidFill>
                <a:latin typeface="Calibri"/>
                <a:ea typeface="Calibri"/>
                <a:cs typeface="Segoe UI Light"/>
              </a:rPr>
              <a:t>             </a:t>
            </a:r>
            <a:r>
              <a:rPr lang="el-GR" sz="2400" err="1">
                <a:latin typeface="Calibri"/>
                <a:ea typeface="Calibri"/>
                <a:cs typeface="Segoe UI Light"/>
              </a:rPr>
              <a:t>conversion</a:t>
            </a:r>
            <a:r>
              <a:rPr lang="el-GR" sz="2400">
                <a:latin typeface="Calibri"/>
                <a:ea typeface="Calibri"/>
                <a:cs typeface="Segoe UI Light"/>
              </a:rPr>
              <a:t> </a:t>
            </a:r>
            <a:r>
              <a:rPr lang="el-GR" sz="2400" err="1">
                <a:latin typeface="Calibri"/>
                <a:ea typeface="Calibri"/>
                <a:cs typeface="Segoe UI Light"/>
              </a:rPr>
              <a:t>to</a:t>
            </a:r>
            <a:r>
              <a:rPr lang="el-GR" sz="2400">
                <a:latin typeface="Calibri"/>
                <a:ea typeface="Calibri"/>
                <a:cs typeface="Segoe UI Light"/>
              </a:rPr>
              <a:t> </a:t>
            </a:r>
            <a:r>
              <a:rPr lang="el-GR" sz="2400" err="1">
                <a:latin typeface="Calibri"/>
                <a:ea typeface="Calibri"/>
                <a:cs typeface="Segoe UI Light"/>
              </a:rPr>
              <a:t>lactate</a:t>
            </a:r>
            <a:endParaRPr lang="el-GR" sz="2400">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endParaRPr lang="el-GR" sz="2400">
              <a:solidFill>
                <a:schemeClr val="bg1"/>
              </a:solidFill>
              <a:latin typeface="Calibri"/>
              <a:ea typeface="Calibri"/>
              <a:cs typeface="Segoe UI Light"/>
            </a:endParaRPr>
          </a:p>
          <a:p>
            <a:r>
              <a:rPr lang="el-GR" sz="2400" err="1">
                <a:latin typeface="Calibri"/>
                <a:ea typeface="Calibri"/>
                <a:cs typeface="Segoe UI Light"/>
              </a:rPr>
              <a:t>Transportation</a:t>
            </a:r>
            <a:r>
              <a:rPr lang="el-GR" sz="2400">
                <a:latin typeface="Calibri"/>
                <a:ea typeface="Calibri"/>
                <a:cs typeface="Segoe UI Light"/>
              </a:rPr>
              <a:t> </a:t>
            </a:r>
            <a:r>
              <a:rPr lang="el-GR" sz="2400" err="1">
                <a:latin typeface="Calibri"/>
                <a:ea typeface="Calibri"/>
                <a:cs typeface="Segoe UI Light"/>
              </a:rPr>
              <a:t>into</a:t>
            </a:r>
            <a:r>
              <a:rPr lang="el-GR" sz="2400">
                <a:latin typeface="Calibri"/>
                <a:ea typeface="Calibri"/>
                <a:cs typeface="Segoe UI Light"/>
              </a:rPr>
              <a:t> the </a:t>
            </a:r>
            <a:r>
              <a:rPr lang="el-GR" sz="2400" err="1">
                <a:latin typeface="Calibri"/>
                <a:ea typeface="Calibri"/>
                <a:cs typeface="Segoe UI Light"/>
              </a:rPr>
              <a:t>mitochondria</a:t>
            </a:r>
            <a:r>
              <a:rPr lang="el-GR" sz="2400">
                <a:latin typeface="Calibri"/>
                <a:ea typeface="Calibri"/>
                <a:cs typeface="Segoe UI Light"/>
              </a:rPr>
              <a:t> </a:t>
            </a:r>
            <a:r>
              <a:rPr lang="el-GR" sz="2400" err="1">
                <a:latin typeface="Calibri"/>
                <a:ea typeface="Calibri"/>
                <a:cs typeface="Segoe UI Light"/>
              </a:rPr>
              <a:t>via</a:t>
            </a:r>
            <a:r>
              <a:rPr lang="el-GR" sz="2400">
                <a:solidFill>
                  <a:srgbClr val="000000"/>
                </a:solidFill>
                <a:latin typeface="Calibri"/>
                <a:ea typeface="Calibri"/>
                <a:cs typeface="Segoe UI Light"/>
              </a:rPr>
              <a:t> MPC</a:t>
            </a:r>
            <a:r>
              <a:rPr lang="el-GR" sz="2400">
                <a:solidFill>
                  <a:schemeClr val="bg1"/>
                </a:solidFill>
                <a:latin typeface="Calibri"/>
                <a:ea typeface="Calibri"/>
                <a:cs typeface="Segoe UI Light"/>
              </a:rPr>
              <a:t> </a:t>
            </a:r>
            <a:r>
              <a:rPr lang="el-GR" sz="2400" err="1">
                <a:solidFill>
                  <a:schemeClr val="bg1"/>
                </a:solidFill>
                <a:latin typeface="Calibri"/>
                <a:ea typeface="Calibri"/>
                <a:cs typeface="Segoe UI Light"/>
              </a:rPr>
              <a:t>MPC</a:t>
            </a:r>
          </a:p>
        </p:txBody>
      </p:sp>
      <p:sp>
        <p:nvSpPr>
          <p:cNvPr id="15" name="Βέλος: Δεξιό 14">
            <a:extLst>
              <a:ext uri="{FF2B5EF4-FFF2-40B4-BE49-F238E27FC236}">
                <a16:creationId xmlns:a16="http://schemas.microsoft.com/office/drawing/2014/main" id="{9D808279-32E0-1419-6773-FFBDBAA88420}"/>
              </a:ext>
            </a:extLst>
          </p:cNvPr>
          <p:cNvSpPr/>
          <p:nvPr/>
        </p:nvSpPr>
        <p:spPr>
          <a:xfrm>
            <a:off x="6171417" y="2550987"/>
            <a:ext cx="573548" cy="1229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a:extLst>
              <a:ext uri="{FF2B5EF4-FFF2-40B4-BE49-F238E27FC236}">
                <a16:creationId xmlns:a16="http://schemas.microsoft.com/office/drawing/2014/main" id="{1A148C25-7D25-4BC9-F0BE-8B773E2225E5}"/>
              </a:ext>
            </a:extLst>
          </p:cNvPr>
          <p:cNvSpPr txBox="1"/>
          <p:nvPr/>
        </p:nvSpPr>
        <p:spPr>
          <a:xfrm>
            <a:off x="6747573" y="2358623"/>
            <a:ext cx="41736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Calibri"/>
                <a:ea typeface="Calibri"/>
                <a:cs typeface="Segoe UI Light"/>
              </a:rPr>
              <a:t>Production pf</a:t>
            </a:r>
            <a:r>
              <a:rPr lang="el-GR" sz="2000" dirty="0">
                <a:solidFill>
                  <a:schemeClr val="bg1"/>
                </a:solidFill>
                <a:latin typeface="Calibri"/>
                <a:ea typeface="Calibri"/>
                <a:cs typeface="Segoe UI Light"/>
              </a:rPr>
              <a:t> </a:t>
            </a:r>
            <a:r>
              <a:rPr lang="el-GR" sz="2000" dirty="0">
                <a:solidFill>
                  <a:srgbClr val="00B050"/>
                </a:solidFill>
                <a:latin typeface="Calibri"/>
                <a:ea typeface="Calibri"/>
                <a:cs typeface="Segoe UI Light"/>
              </a:rPr>
              <a:t>2 ATP</a:t>
            </a:r>
            <a:r>
              <a:rPr lang="el-GR" sz="2000" dirty="0">
                <a:solidFill>
                  <a:schemeClr val="bg1"/>
                </a:solidFill>
                <a:latin typeface="Calibri"/>
                <a:ea typeface="Calibri"/>
                <a:cs typeface="Segoe UI Light"/>
              </a:rPr>
              <a:t> </a:t>
            </a:r>
            <a:r>
              <a:rPr lang="el-GR" sz="2000" dirty="0">
                <a:latin typeface="Calibri"/>
                <a:ea typeface="Calibri"/>
                <a:cs typeface="Segoe UI Light"/>
              </a:rPr>
              <a:t>molecules</a:t>
            </a:r>
            <a:r>
              <a:rPr lang="el-GR" sz="2000" dirty="0">
                <a:solidFill>
                  <a:schemeClr val="bg1"/>
                </a:solidFill>
                <a:latin typeface="Calibri"/>
                <a:ea typeface="Calibri"/>
                <a:cs typeface="Segoe UI Light"/>
              </a:rPr>
              <a:t> </a:t>
            </a:r>
            <a:r>
              <a:rPr lang="el-GR" sz="2000" dirty="0">
                <a:latin typeface="Calibri"/>
                <a:ea typeface="Calibri"/>
                <a:cs typeface="Segoe UI Light"/>
              </a:rPr>
              <a:t>without the requirment of oxygen </a:t>
            </a:r>
            <a:endParaRPr lang="el-GR" sz="2000" dirty="0">
              <a:latin typeface="Calibri"/>
              <a:ea typeface="Calibri"/>
            </a:endParaRPr>
          </a:p>
        </p:txBody>
      </p:sp>
      <p:sp>
        <p:nvSpPr>
          <p:cNvPr id="18" name="Βέλος: Κάτω 17">
            <a:extLst>
              <a:ext uri="{FF2B5EF4-FFF2-40B4-BE49-F238E27FC236}">
                <a16:creationId xmlns:a16="http://schemas.microsoft.com/office/drawing/2014/main" id="{4A8ADA9A-5847-D4FC-F909-0BB012903B6F}"/>
              </a:ext>
            </a:extLst>
          </p:cNvPr>
          <p:cNvSpPr/>
          <p:nvPr/>
        </p:nvSpPr>
        <p:spPr>
          <a:xfrm>
            <a:off x="5393031" y="4215953"/>
            <a:ext cx="286773" cy="761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Βέλος: Δεξιό 18">
            <a:extLst>
              <a:ext uri="{FF2B5EF4-FFF2-40B4-BE49-F238E27FC236}">
                <a16:creationId xmlns:a16="http://schemas.microsoft.com/office/drawing/2014/main" id="{598EA40D-5A81-1EE5-8333-DDAF4AD20EA2}"/>
              </a:ext>
            </a:extLst>
          </p:cNvPr>
          <p:cNvSpPr/>
          <p:nvPr/>
        </p:nvSpPr>
        <p:spPr>
          <a:xfrm>
            <a:off x="6095999" y="3707581"/>
            <a:ext cx="729225" cy="1392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Βέλος: Αριστερό 19">
            <a:extLst>
              <a:ext uri="{FF2B5EF4-FFF2-40B4-BE49-F238E27FC236}">
                <a16:creationId xmlns:a16="http://schemas.microsoft.com/office/drawing/2014/main" id="{973FAFD8-9806-2A81-DF8D-E27FD610D5FB}"/>
              </a:ext>
            </a:extLst>
          </p:cNvPr>
          <p:cNvSpPr/>
          <p:nvPr/>
        </p:nvSpPr>
        <p:spPr>
          <a:xfrm>
            <a:off x="3485051" y="1435173"/>
            <a:ext cx="2031999" cy="28677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0E7F47D6-E209-0A10-9949-B40A2D3E6548}"/>
              </a:ext>
            </a:extLst>
          </p:cNvPr>
          <p:cNvSpPr txBox="1"/>
          <p:nvPr/>
        </p:nvSpPr>
        <p:spPr>
          <a:xfrm>
            <a:off x="813954" y="1437409"/>
            <a:ext cx="280554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l-GR" sz="2400" err="1">
                <a:latin typeface="Helvetica Neue"/>
                <a:ea typeface="Calibri"/>
                <a:cs typeface="Calibri"/>
              </a:rPr>
              <a:t>polyol</a:t>
            </a:r>
            <a:r>
              <a:rPr lang="el-GR" sz="2400">
                <a:latin typeface="Helvetica Neue"/>
                <a:ea typeface="Calibri"/>
                <a:cs typeface="Calibri"/>
              </a:rPr>
              <a:t> </a:t>
            </a:r>
            <a:r>
              <a:rPr lang="el-GR" sz="2400" err="1">
                <a:latin typeface="Helvetica Neue"/>
                <a:ea typeface="Calibri"/>
                <a:cs typeface="Calibri"/>
              </a:rPr>
              <a:t>pathway</a:t>
            </a:r>
            <a:endParaRPr lang="el-GR" sz="2400">
              <a:latin typeface="Helvetica Neue"/>
              <a:cs typeface="Segoe UI Light"/>
            </a:endParaRPr>
          </a:p>
          <a:p>
            <a:pPr marL="342900" indent="-342900">
              <a:buFont typeface="Arial"/>
              <a:buChar char="•"/>
            </a:pPr>
            <a:r>
              <a:rPr lang="el-GR" sz="2800" err="1">
                <a:latin typeface="Calibri"/>
                <a:ea typeface="Calibri"/>
                <a:cs typeface="Calibri"/>
              </a:rPr>
              <a:t>hexosamine</a:t>
            </a:r>
            <a:r>
              <a:rPr lang="el-GR" sz="2800">
                <a:latin typeface="Calibri"/>
                <a:ea typeface="Calibri"/>
                <a:cs typeface="Calibri"/>
              </a:rPr>
              <a:t> </a:t>
            </a:r>
            <a:r>
              <a:rPr lang="el-GR" sz="2800" err="1">
                <a:latin typeface="Calibri"/>
                <a:ea typeface="Calibri"/>
                <a:cs typeface="Calibri"/>
              </a:rPr>
              <a:t>biosynthetic</a:t>
            </a:r>
            <a:r>
              <a:rPr lang="el-GR" sz="2800">
                <a:latin typeface="Calibri"/>
                <a:ea typeface="Calibri"/>
                <a:cs typeface="Calibri"/>
              </a:rPr>
              <a:t> </a:t>
            </a:r>
            <a:r>
              <a:rPr lang="el-GR" sz="2800" err="1">
                <a:latin typeface="Calibri"/>
                <a:ea typeface="Calibri"/>
                <a:cs typeface="Calibri"/>
              </a:rPr>
              <a:t>pathway</a:t>
            </a:r>
            <a:endParaRPr lang="el-GR" sz="2800">
              <a:latin typeface="Segoe UI Light"/>
              <a:ea typeface="Calibri"/>
              <a:cs typeface="Segoe UI Light"/>
            </a:endParaRPr>
          </a:p>
          <a:p>
            <a:pPr marL="342900" indent="-342900">
              <a:buFont typeface="Arial"/>
              <a:buChar char="•"/>
            </a:pPr>
            <a:r>
              <a:rPr lang="el-GR" sz="2800" err="1">
                <a:latin typeface="Calibri"/>
                <a:ea typeface="Calibri"/>
                <a:cs typeface="Calibri"/>
              </a:rPr>
              <a:t>pentose</a:t>
            </a:r>
            <a:r>
              <a:rPr lang="el-GR" sz="2800">
                <a:latin typeface="Calibri"/>
                <a:ea typeface="Calibri"/>
                <a:cs typeface="Calibri"/>
              </a:rPr>
              <a:t> </a:t>
            </a:r>
            <a:r>
              <a:rPr lang="el-GR" sz="2800" err="1">
                <a:latin typeface="Calibri"/>
                <a:ea typeface="Calibri"/>
                <a:cs typeface="Calibri"/>
              </a:rPr>
              <a:t>phosphate</a:t>
            </a:r>
            <a:r>
              <a:rPr lang="el-GR" sz="2800">
                <a:latin typeface="Calibri"/>
                <a:ea typeface="Calibri"/>
                <a:cs typeface="Calibri"/>
              </a:rPr>
              <a:t> </a:t>
            </a:r>
            <a:r>
              <a:rPr lang="el-GR" sz="2800" err="1">
                <a:latin typeface="Calibri"/>
                <a:ea typeface="Calibri"/>
                <a:cs typeface="Calibri"/>
              </a:rPr>
              <a:t>pathway</a:t>
            </a:r>
            <a:r>
              <a:rPr lang="el-GR" sz="2800">
                <a:latin typeface="Calibri"/>
                <a:ea typeface="Calibri"/>
                <a:cs typeface="Calibri"/>
              </a:rPr>
              <a:t> </a:t>
            </a:r>
            <a:endParaRPr lang="el-GR" sz="2800">
              <a:cs typeface="Segoe UI Light"/>
            </a:endParaRPr>
          </a:p>
          <a:p>
            <a:pPr marL="285750" indent="-285750">
              <a:buFont typeface="Arial"/>
              <a:buChar char="•"/>
            </a:pPr>
            <a:endParaRPr lang="el-GR" sz="2400">
              <a:cs typeface="Segoe UI Light"/>
            </a:endParaRPr>
          </a:p>
          <a:p>
            <a:endParaRPr lang="el-GR"/>
          </a:p>
          <a:p>
            <a:pPr algn="l"/>
            <a:endParaRPr lang="el-GR">
              <a:cs typeface="Segoe UI Light"/>
            </a:endParaRPr>
          </a:p>
        </p:txBody>
      </p:sp>
      <p:sp>
        <p:nvSpPr>
          <p:cNvPr id="22" name="Βέλος: Δεξιό 21">
            <a:extLst>
              <a:ext uri="{FF2B5EF4-FFF2-40B4-BE49-F238E27FC236}">
                <a16:creationId xmlns:a16="http://schemas.microsoft.com/office/drawing/2014/main" id="{FB9216A7-2392-58A1-F134-4FE97D7D37E2}"/>
              </a:ext>
            </a:extLst>
          </p:cNvPr>
          <p:cNvSpPr/>
          <p:nvPr/>
        </p:nvSpPr>
        <p:spPr>
          <a:xfrm>
            <a:off x="5613511" y="1441134"/>
            <a:ext cx="2122129" cy="2949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a:extLst>
              <a:ext uri="{FF2B5EF4-FFF2-40B4-BE49-F238E27FC236}">
                <a16:creationId xmlns:a16="http://schemas.microsoft.com/office/drawing/2014/main" id="{DD1FEA13-D3A7-C1EC-5707-DB7E172E4E30}"/>
              </a:ext>
            </a:extLst>
          </p:cNvPr>
          <p:cNvSpPr txBox="1"/>
          <p:nvPr/>
        </p:nvSpPr>
        <p:spPr>
          <a:xfrm>
            <a:off x="7683872" y="1420091"/>
            <a:ext cx="25457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a:latin typeface="Calibri"/>
                <a:ea typeface="Calibri"/>
                <a:cs typeface="Segoe UI Light"/>
              </a:rPr>
              <a:t>  </a:t>
            </a:r>
            <a:r>
              <a:rPr lang="el-GR" sz="2000" err="1">
                <a:latin typeface="Calibri"/>
                <a:ea typeface="Calibri"/>
                <a:cs typeface="Segoe UI Light"/>
              </a:rPr>
              <a:t>Glycogen</a:t>
            </a:r>
            <a:r>
              <a:rPr lang="el-GR" sz="2000">
                <a:latin typeface="Calibri"/>
                <a:ea typeface="Calibri"/>
                <a:cs typeface="Segoe UI Light"/>
              </a:rPr>
              <a:t> </a:t>
            </a:r>
            <a:r>
              <a:rPr lang="el-GR" sz="2000" err="1">
                <a:latin typeface="Calibri"/>
                <a:ea typeface="Calibri"/>
                <a:cs typeface="Segoe UI Light"/>
              </a:rPr>
              <a:t>synthesis</a:t>
            </a:r>
            <a:endParaRPr lang="el-GR" sz="2000" err="1">
              <a:latin typeface="Calibri"/>
              <a:ea typeface="Calibri"/>
            </a:endParaRPr>
          </a:p>
        </p:txBody>
      </p:sp>
      <p:sp>
        <p:nvSpPr>
          <p:cNvPr id="5" name="Βέλος: Αναστροφή 4">
            <a:extLst>
              <a:ext uri="{FF2B5EF4-FFF2-40B4-BE49-F238E27FC236}">
                <a16:creationId xmlns:a16="http://schemas.microsoft.com/office/drawing/2014/main" id="{2E2AB123-C508-3AB0-17A5-9D4546144BF1}"/>
              </a:ext>
            </a:extLst>
          </p:cNvPr>
          <p:cNvSpPr/>
          <p:nvPr/>
        </p:nvSpPr>
        <p:spPr>
          <a:xfrm rot="5400000">
            <a:off x="9542318" y="3893239"/>
            <a:ext cx="1007806" cy="639096"/>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8" name="Βέλος: Αριστερό 7">
            <a:extLst>
              <a:ext uri="{FF2B5EF4-FFF2-40B4-BE49-F238E27FC236}">
                <a16:creationId xmlns:a16="http://schemas.microsoft.com/office/drawing/2014/main" id="{1CE3FEDE-86BB-3856-D424-FD9963ABAEC5}"/>
              </a:ext>
            </a:extLst>
          </p:cNvPr>
          <p:cNvSpPr/>
          <p:nvPr/>
        </p:nvSpPr>
        <p:spPr>
          <a:xfrm rot="360000">
            <a:off x="6387973" y="4271957"/>
            <a:ext cx="3441290" cy="21303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FA359517-C225-55C4-F1DC-1A11DC180675}"/>
              </a:ext>
            </a:extLst>
          </p:cNvPr>
          <p:cNvSpPr txBox="1"/>
          <p:nvPr/>
        </p:nvSpPr>
        <p:spPr>
          <a:xfrm>
            <a:off x="10430200" y="3479464"/>
            <a:ext cx="1808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b="1" err="1">
                <a:solidFill>
                  <a:schemeClr val="accent6">
                    <a:lumMod val="90000"/>
                  </a:schemeClr>
                </a:solidFill>
                <a:cs typeface="Segoe UI Light"/>
              </a:rPr>
              <a:t>Transported</a:t>
            </a:r>
            <a:r>
              <a:rPr lang="el-GR" sz="2000" b="1">
                <a:solidFill>
                  <a:schemeClr val="accent6">
                    <a:lumMod val="90000"/>
                  </a:schemeClr>
                </a:solidFill>
                <a:cs typeface="Segoe UI Light"/>
              </a:rPr>
              <a:t> </a:t>
            </a:r>
          </a:p>
          <a:p>
            <a:r>
              <a:rPr lang="el-GR" sz="2000" b="1" err="1">
                <a:solidFill>
                  <a:schemeClr val="accent6">
                    <a:lumMod val="90000"/>
                  </a:schemeClr>
                </a:solidFill>
                <a:cs typeface="Segoe UI Light"/>
              </a:rPr>
              <a:t>inside</a:t>
            </a:r>
            <a:r>
              <a:rPr lang="el-GR" sz="2000" b="1">
                <a:solidFill>
                  <a:schemeClr val="accent6">
                    <a:lumMod val="90000"/>
                  </a:schemeClr>
                </a:solidFill>
                <a:cs typeface="Segoe UI Light"/>
              </a:rPr>
              <a:t> the </a:t>
            </a:r>
            <a:r>
              <a:rPr lang="el-GR" sz="2000" b="1" err="1">
                <a:solidFill>
                  <a:schemeClr val="accent6">
                    <a:lumMod val="90000"/>
                  </a:schemeClr>
                </a:solidFill>
                <a:cs typeface="Segoe UI Light"/>
              </a:rPr>
              <a:t>heart</a:t>
            </a:r>
            <a:r>
              <a:rPr lang="el-GR" sz="2000" b="1">
                <a:solidFill>
                  <a:schemeClr val="accent6">
                    <a:lumMod val="90000"/>
                  </a:schemeClr>
                </a:solidFill>
                <a:cs typeface="Segoe UI Light"/>
              </a:rPr>
              <a:t> </a:t>
            </a:r>
            <a:r>
              <a:rPr lang="el-GR" sz="2000" b="1" err="1">
                <a:solidFill>
                  <a:schemeClr val="accent6">
                    <a:lumMod val="90000"/>
                  </a:schemeClr>
                </a:solidFill>
                <a:cs typeface="Segoe UI Light"/>
              </a:rPr>
              <a:t>via</a:t>
            </a:r>
            <a:r>
              <a:rPr lang="el-GR" sz="2000" b="1">
                <a:solidFill>
                  <a:schemeClr val="accent6">
                    <a:lumMod val="90000"/>
                  </a:schemeClr>
                </a:solidFill>
                <a:cs typeface="Segoe UI Light"/>
              </a:rPr>
              <a:t> MCT4</a:t>
            </a:r>
            <a:endParaRPr lang="el-GR" sz="2000" b="1">
              <a:solidFill>
                <a:schemeClr val="accent6">
                  <a:lumMod val="90000"/>
                </a:schemeClr>
              </a:solidFill>
            </a:endParaRPr>
          </a:p>
        </p:txBody>
      </p:sp>
      <p:sp>
        <p:nvSpPr>
          <p:cNvPr id="13" name="TextBox 12">
            <a:extLst>
              <a:ext uri="{FF2B5EF4-FFF2-40B4-BE49-F238E27FC236}">
                <a16:creationId xmlns:a16="http://schemas.microsoft.com/office/drawing/2014/main" id="{8EDAA058-43E8-6B8A-A65F-BBB9D58F60E2}"/>
              </a:ext>
            </a:extLst>
          </p:cNvPr>
          <p:cNvSpPr txBox="1"/>
          <p:nvPr/>
        </p:nvSpPr>
        <p:spPr>
          <a:xfrm rot="420000">
            <a:off x="6691335" y="4388017"/>
            <a:ext cx="28921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b="1" err="1">
                <a:solidFill>
                  <a:schemeClr val="accent6">
                    <a:lumMod val="90000"/>
                  </a:schemeClr>
                </a:solidFill>
                <a:cs typeface="Segoe UI Light"/>
              </a:rPr>
              <a:t>Conversion</a:t>
            </a:r>
            <a:r>
              <a:rPr lang="el-GR" sz="2000" b="1">
                <a:solidFill>
                  <a:schemeClr val="accent6">
                    <a:lumMod val="90000"/>
                  </a:schemeClr>
                </a:solidFill>
                <a:cs typeface="Segoe UI Light"/>
              </a:rPr>
              <a:t> </a:t>
            </a:r>
            <a:r>
              <a:rPr lang="el-GR" sz="2000" b="1" err="1">
                <a:solidFill>
                  <a:schemeClr val="accent6">
                    <a:lumMod val="90000"/>
                  </a:schemeClr>
                </a:solidFill>
                <a:cs typeface="Segoe UI Light"/>
              </a:rPr>
              <a:t>via</a:t>
            </a:r>
            <a:r>
              <a:rPr lang="el-GR" sz="2000" b="1">
                <a:solidFill>
                  <a:schemeClr val="accent6">
                    <a:lumMod val="90000"/>
                  </a:schemeClr>
                </a:solidFill>
                <a:cs typeface="Segoe UI Light"/>
              </a:rPr>
              <a:t> LDH</a:t>
            </a:r>
            <a:endParaRPr lang="el-GR" sz="2000" b="1">
              <a:solidFill>
                <a:schemeClr val="accent6">
                  <a:lumMod val="90000"/>
                </a:schemeClr>
              </a:solidFill>
            </a:endParaRPr>
          </a:p>
        </p:txBody>
      </p:sp>
      <p:sp>
        <p:nvSpPr>
          <p:cNvPr id="2" name="TextBox 1">
            <a:extLst>
              <a:ext uri="{FF2B5EF4-FFF2-40B4-BE49-F238E27FC236}">
                <a16:creationId xmlns:a16="http://schemas.microsoft.com/office/drawing/2014/main" id="{BF69B3D3-5810-9625-CD25-21EA72469DF5}"/>
              </a:ext>
            </a:extLst>
          </p:cNvPr>
          <p:cNvSpPr txBox="1"/>
          <p:nvPr/>
        </p:nvSpPr>
        <p:spPr>
          <a:xfrm>
            <a:off x="9223828" y="544406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47713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0F4C24F8-7264-BA3F-7F76-85724D9BD458}"/>
              </a:ext>
            </a:extLst>
          </p:cNvPr>
          <p:cNvSpPr>
            <a:spLocks noGrp="1"/>
          </p:cNvSpPr>
          <p:nvPr>
            <p:ph type="sldNum" sz="quarter" idx="12"/>
          </p:nvPr>
        </p:nvSpPr>
        <p:spPr/>
        <p:txBody>
          <a:bodyPr/>
          <a:lstStyle/>
          <a:p>
            <a:fld id="{294A09A9-5501-47C1-A89A-A340965A2BE2}" type="slidenum">
              <a:rPr lang="en-US" smtClean="0"/>
              <a:t>25</a:t>
            </a:fld>
            <a:endParaRPr lang="en-US"/>
          </a:p>
        </p:txBody>
      </p:sp>
      <p:pic>
        <p:nvPicPr>
          <p:cNvPr id="3" name="Εικόνα 2" descr="Εικόνα που περιέχει κείμενο, στιγμιότυπο οθόνης, διάγραμμα, σχεδίαση">
            <a:extLst>
              <a:ext uri="{FF2B5EF4-FFF2-40B4-BE49-F238E27FC236}">
                <a16:creationId xmlns:a16="http://schemas.microsoft.com/office/drawing/2014/main" id="{88FF62B6-844E-2C14-F6E8-1BC6654534E5}"/>
              </a:ext>
            </a:extLst>
          </p:cNvPr>
          <p:cNvPicPr>
            <a:picLocks noChangeAspect="1"/>
          </p:cNvPicPr>
          <p:nvPr/>
        </p:nvPicPr>
        <p:blipFill>
          <a:blip r:embed="rId3"/>
          <a:stretch>
            <a:fillRect/>
          </a:stretch>
        </p:blipFill>
        <p:spPr>
          <a:xfrm>
            <a:off x="804334" y="773612"/>
            <a:ext cx="9419834" cy="5308038"/>
          </a:xfrm>
          <a:prstGeom prst="rect">
            <a:avLst/>
          </a:prstGeom>
        </p:spPr>
      </p:pic>
      <p:sp>
        <p:nvSpPr>
          <p:cNvPr id="2" name="TextBox 1">
            <a:extLst>
              <a:ext uri="{FF2B5EF4-FFF2-40B4-BE49-F238E27FC236}">
                <a16:creationId xmlns:a16="http://schemas.microsoft.com/office/drawing/2014/main" id="{6DB3C7A0-0C95-043A-C8D4-24C820C2159F}"/>
              </a:ext>
            </a:extLst>
          </p:cNvPr>
          <p:cNvSpPr txBox="1"/>
          <p:nvPr/>
        </p:nvSpPr>
        <p:spPr>
          <a:xfrm>
            <a:off x="10348685" y="4742542"/>
            <a:ext cx="1842105"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err="1">
                <a:latin typeface="Century Schoolbook"/>
              </a:rPr>
              <a:t>Lopaschuk</a:t>
            </a:r>
            <a:r>
              <a:rPr lang="en-US" sz="900" i="1">
                <a:latin typeface="Century Schoolbook"/>
              </a:rPr>
              <a:t> GD, </a:t>
            </a:r>
            <a:r>
              <a:rPr lang="en-US" sz="900" i="1" err="1">
                <a:latin typeface="Century Schoolbook"/>
              </a:rPr>
              <a:t>Karwi</a:t>
            </a:r>
            <a:r>
              <a:rPr lang="en-US" sz="900" i="1">
                <a:latin typeface="Century Schoolbook"/>
              </a:rPr>
              <a:t> QG, Tian R, Wende AR, Abel ED. Cardiac Energy Metabolism in Heart Failure. Circ Res. 2021 May 14;128(10):1487-1513. </a:t>
            </a:r>
            <a:r>
              <a:rPr lang="en-US" sz="900" i="1" err="1">
                <a:latin typeface="Century Schoolbook"/>
              </a:rPr>
              <a:t>doi</a:t>
            </a:r>
            <a:r>
              <a:rPr lang="en-US" sz="900" i="1">
                <a:latin typeface="Century Schoolbook"/>
              </a:rPr>
              <a:t>: 10.1161/CIRCRESAHA.121.318241. </a:t>
            </a:r>
            <a:r>
              <a:rPr lang="en-US" sz="900" i="1" err="1">
                <a:latin typeface="Century Schoolbook"/>
              </a:rPr>
              <a:t>Epub</a:t>
            </a:r>
            <a:r>
              <a:rPr lang="en-US" sz="900" i="1">
                <a:latin typeface="Century Schoolbook"/>
              </a:rPr>
              <a:t> 2021 May 13. PMID: 33983836; PMCID: PMC8136750.</a:t>
            </a:r>
          </a:p>
        </p:txBody>
      </p:sp>
      <p:sp>
        <p:nvSpPr>
          <p:cNvPr id="4" name="TextBox 3">
            <a:extLst>
              <a:ext uri="{FF2B5EF4-FFF2-40B4-BE49-F238E27FC236}">
                <a16:creationId xmlns:a16="http://schemas.microsoft.com/office/drawing/2014/main" id="{7F7FC7EE-1735-F345-2530-E4DE1E78ABFC}"/>
              </a:ext>
            </a:extLst>
          </p:cNvPr>
          <p:cNvSpPr txBox="1"/>
          <p:nvPr/>
        </p:nvSpPr>
        <p:spPr>
          <a:xfrm>
            <a:off x="411126" y="382772"/>
            <a:ext cx="10942674" cy="646331"/>
          </a:xfrm>
          <a:prstGeom prst="rect">
            <a:avLst/>
          </a:prstGeom>
          <a:noFill/>
        </p:spPr>
        <p:txBody>
          <a:bodyPr wrap="square" rtlCol="0">
            <a:spAutoFit/>
          </a:bodyPr>
          <a:lstStyle/>
          <a:p>
            <a:r>
              <a:rPr lang="en-US" b="1" dirty="0"/>
              <a:t>Pathways of non-oxidative glucose metabolism whose by-products contribute to cardiac remodeling</a:t>
            </a:r>
          </a:p>
          <a:p>
            <a:endParaRPr lang="en-GB" dirty="0"/>
          </a:p>
        </p:txBody>
      </p:sp>
    </p:spTree>
    <p:extLst>
      <p:ext uri="{BB962C8B-B14F-4D97-AF65-F5344CB8AC3E}">
        <p14:creationId xmlns:p14="http://schemas.microsoft.com/office/powerpoint/2010/main" val="63916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23CBCF40-4F9F-F123-D3BF-7D0B79C71C8B}"/>
              </a:ext>
            </a:extLst>
          </p:cNvPr>
          <p:cNvSpPr>
            <a:spLocks noGrp="1"/>
          </p:cNvSpPr>
          <p:nvPr>
            <p:ph type="sldNum" sz="quarter" idx="12"/>
          </p:nvPr>
        </p:nvSpPr>
        <p:spPr/>
        <p:txBody>
          <a:bodyPr/>
          <a:lstStyle/>
          <a:p>
            <a:fld id="{294A09A9-5501-47C1-A89A-A340965A2BE2}" type="slidenum">
              <a:rPr lang="en-US" smtClean="0"/>
              <a:t>26</a:t>
            </a:fld>
            <a:endParaRPr lang="en-US"/>
          </a:p>
        </p:txBody>
      </p:sp>
      <p:pic>
        <p:nvPicPr>
          <p:cNvPr id="2" name="Εικόνα 1" descr="Εικόνα που περιέχει κείμενο, διάγραμμα, Σχέδιο, τεχνικό σχέδιο&#10;&#10;Περιγραφή που δημιουργήθηκε αυτόματα">
            <a:extLst>
              <a:ext uri="{FF2B5EF4-FFF2-40B4-BE49-F238E27FC236}">
                <a16:creationId xmlns:a16="http://schemas.microsoft.com/office/drawing/2014/main" id="{747DDC61-3E92-7C80-6577-C352EAB5B027}"/>
              </a:ext>
            </a:extLst>
          </p:cNvPr>
          <p:cNvPicPr>
            <a:picLocks noChangeAspect="1"/>
          </p:cNvPicPr>
          <p:nvPr/>
        </p:nvPicPr>
        <p:blipFill>
          <a:blip r:embed="rId3"/>
          <a:stretch>
            <a:fillRect/>
          </a:stretch>
        </p:blipFill>
        <p:spPr>
          <a:xfrm>
            <a:off x="1477019" y="133350"/>
            <a:ext cx="7009111" cy="6597650"/>
          </a:xfrm>
          <a:prstGeom prst="rect">
            <a:avLst/>
          </a:prstGeom>
        </p:spPr>
      </p:pic>
      <p:sp>
        <p:nvSpPr>
          <p:cNvPr id="5" name="TextBox 4">
            <a:extLst>
              <a:ext uri="{FF2B5EF4-FFF2-40B4-BE49-F238E27FC236}">
                <a16:creationId xmlns:a16="http://schemas.microsoft.com/office/drawing/2014/main" id="{974E4A1E-EEC0-A9EE-B048-E04C0C763A94}"/>
              </a:ext>
            </a:extLst>
          </p:cNvPr>
          <p:cNvSpPr txBox="1"/>
          <p:nvPr/>
        </p:nvSpPr>
        <p:spPr>
          <a:xfrm>
            <a:off x="9029700" y="5956300"/>
            <a:ext cx="30988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hlinkClick r:id="rId4">
                  <a:extLst>
                    <a:ext uri="{A12FA001-AC4F-418D-AE19-62706E023703}">
                      <ahyp:hlinkClr xmlns:ahyp="http://schemas.microsoft.com/office/drawing/2018/hyperlinkcolor" val="tx"/>
                    </a:ext>
                  </a:extLst>
                </a:hlinkClick>
              </a:rPr>
              <a:t>https://www.utmb.edu/msf/home/small-molecules/glycolysis-ppp</a:t>
            </a:r>
          </a:p>
        </p:txBody>
      </p:sp>
    </p:spTree>
    <p:extLst>
      <p:ext uri="{BB962C8B-B14F-4D97-AF65-F5344CB8AC3E}">
        <p14:creationId xmlns:p14="http://schemas.microsoft.com/office/powerpoint/2010/main" val="775275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5662D8AB-4AA4-C0AB-8608-33B6C52B854B}"/>
              </a:ext>
            </a:extLst>
          </p:cNvPr>
          <p:cNvSpPr>
            <a:spLocks noGrp="1"/>
          </p:cNvSpPr>
          <p:nvPr>
            <p:ph type="sldNum" sz="quarter" idx="12"/>
          </p:nvPr>
        </p:nvSpPr>
        <p:spPr/>
        <p:txBody>
          <a:bodyPr/>
          <a:lstStyle/>
          <a:p>
            <a:fld id="{294A09A9-5501-47C1-A89A-A340965A2BE2}" type="slidenum">
              <a:rPr lang="en-US" smtClean="0"/>
              <a:pPr/>
              <a:t>27</a:t>
            </a:fld>
            <a:endParaRPr lang="en-US"/>
          </a:p>
        </p:txBody>
      </p:sp>
      <p:sp>
        <p:nvSpPr>
          <p:cNvPr id="7" name="TextBox 6">
            <a:extLst>
              <a:ext uri="{FF2B5EF4-FFF2-40B4-BE49-F238E27FC236}">
                <a16:creationId xmlns:a16="http://schemas.microsoft.com/office/drawing/2014/main" id="{C5835F97-9221-0D41-65B1-0C123572AEC5}"/>
              </a:ext>
            </a:extLst>
          </p:cNvPr>
          <p:cNvSpPr txBox="1"/>
          <p:nvPr/>
        </p:nvSpPr>
        <p:spPr>
          <a:xfrm>
            <a:off x="1003523" y="988811"/>
            <a:ext cx="10023315"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Courier New"/>
              <a:buChar char="o"/>
            </a:pPr>
            <a:r>
              <a:rPr lang="el-GR" sz="2800" dirty="0">
                <a:latin typeface="Calibri"/>
                <a:ea typeface="Calibri"/>
                <a:cs typeface="Calibri"/>
              </a:rPr>
              <a:t>Pyruvate inside the mitochondrium is then converted to acetyl </a:t>
            </a:r>
            <a:endParaRPr lang="el-GR" dirty="0">
              <a:solidFill>
                <a:srgbClr val="469629"/>
              </a:solidFill>
              <a:latin typeface="Aptos" panose="02110004020202020204"/>
              <a:ea typeface="Calibri"/>
              <a:cs typeface="Segoe UI Light"/>
            </a:endParaRPr>
          </a:p>
          <a:p>
            <a:r>
              <a:rPr lang="el-GR" sz="2800" dirty="0">
                <a:latin typeface="Calibri"/>
                <a:ea typeface="Calibri"/>
                <a:cs typeface="Calibri"/>
              </a:rPr>
              <a:t>      CoA by pyruvate dehydrogenase </a:t>
            </a:r>
            <a:r>
              <a:rPr lang="el-GR" sz="2800" dirty="0">
                <a:solidFill>
                  <a:schemeClr val="accent6">
                    <a:lumMod val="90000"/>
                  </a:schemeClr>
                </a:solidFill>
                <a:latin typeface="Calibri"/>
                <a:ea typeface="Calibri"/>
                <a:cs typeface="Calibri"/>
              </a:rPr>
              <a:t>(PDH)</a:t>
            </a:r>
            <a:endParaRPr lang="el-GR" dirty="0">
              <a:solidFill>
                <a:schemeClr val="accent6">
                  <a:lumMod val="90000"/>
                </a:schemeClr>
              </a:solidFill>
              <a:cs typeface="Segoe UI Light"/>
            </a:endParaRPr>
          </a:p>
          <a:p>
            <a:pPr marL="457200" indent="-457200" algn="l">
              <a:buFont typeface="Courier New"/>
              <a:buChar char="o"/>
            </a:pPr>
            <a:endParaRPr lang="el-GR" sz="2800" dirty="0">
              <a:solidFill>
                <a:schemeClr val="bg1"/>
              </a:solidFill>
              <a:latin typeface="Calibri"/>
              <a:ea typeface="Calibri"/>
              <a:cs typeface="Segoe UI Light"/>
            </a:endParaRPr>
          </a:p>
          <a:p>
            <a:pPr marL="457200" indent="-457200">
              <a:buFont typeface="Courier New"/>
              <a:buChar char="o"/>
            </a:pPr>
            <a:r>
              <a:rPr lang="el-GR" sz="2800" dirty="0">
                <a:latin typeface="Calibri"/>
                <a:ea typeface="Calibri"/>
                <a:cs typeface="Segoe UI Light"/>
              </a:rPr>
              <a:t>This acetyl CoA is then further metabolized in the TCA cycle</a:t>
            </a:r>
          </a:p>
          <a:p>
            <a:pPr marL="457200" indent="-457200">
              <a:buFont typeface="Courier New"/>
              <a:buChar char="o"/>
            </a:pPr>
            <a:endParaRPr lang="el-GR" sz="2800" dirty="0">
              <a:solidFill>
                <a:schemeClr val="bg1"/>
              </a:solidFill>
              <a:latin typeface="Calibri"/>
              <a:ea typeface="Calibri"/>
              <a:cs typeface="Segoe UI Light"/>
            </a:endParaRPr>
          </a:p>
          <a:p>
            <a:pPr marL="457200" indent="-457200">
              <a:buFont typeface="Courier New"/>
              <a:buChar char="o"/>
            </a:pPr>
            <a:r>
              <a:rPr lang="el-GR" sz="2800" dirty="0">
                <a:solidFill>
                  <a:schemeClr val="accent6">
                    <a:lumMod val="90000"/>
                  </a:schemeClr>
                </a:solidFill>
                <a:latin typeface="Calibri"/>
                <a:ea typeface="Calibri"/>
                <a:cs typeface="Segoe UI Light"/>
              </a:rPr>
              <a:t>PDH</a:t>
            </a:r>
            <a:r>
              <a:rPr lang="el-GR" sz="2800" dirty="0">
                <a:solidFill>
                  <a:schemeClr val="bg1"/>
                </a:solidFill>
                <a:latin typeface="Calibri"/>
                <a:ea typeface="Calibri"/>
                <a:cs typeface="Segoe UI Light"/>
              </a:rPr>
              <a:t> </a:t>
            </a:r>
            <a:r>
              <a:rPr lang="el-GR" sz="2800" dirty="0">
                <a:solidFill>
                  <a:srgbClr val="00B050"/>
                </a:solidFill>
                <a:latin typeface="Calibri"/>
                <a:ea typeface="Calibri"/>
                <a:cs typeface="Segoe UI Light"/>
              </a:rPr>
              <a:t>activated via dephosphorylation</a:t>
            </a:r>
            <a:r>
              <a:rPr lang="el-GR" sz="2800" dirty="0">
                <a:solidFill>
                  <a:schemeClr val="bg1"/>
                </a:solidFill>
                <a:latin typeface="Calibri"/>
                <a:ea typeface="Calibri"/>
                <a:cs typeface="Segoe UI Light"/>
              </a:rPr>
              <a:t> </a:t>
            </a:r>
            <a:r>
              <a:rPr lang="el-GR" sz="2800" dirty="0">
                <a:latin typeface="Calibri"/>
                <a:ea typeface="Calibri"/>
                <a:cs typeface="Segoe UI Light"/>
              </a:rPr>
              <a:t>by PDH phosphatase and inhibited by PDH kinase (PDK)</a:t>
            </a:r>
          </a:p>
          <a:p>
            <a:endParaRPr lang="el-GR" sz="2400" dirty="0">
              <a:solidFill>
                <a:schemeClr val="bg1"/>
              </a:solidFill>
              <a:latin typeface="Calibri"/>
              <a:ea typeface="Calibri"/>
              <a:cs typeface="Segoe UI Light"/>
            </a:endParaRPr>
          </a:p>
          <a:p>
            <a:endParaRPr lang="el-GR" sz="2400" dirty="0">
              <a:solidFill>
                <a:srgbClr val="FFFFFF"/>
              </a:solidFill>
              <a:latin typeface="Helvetica Neue"/>
              <a:cs typeface="Segoe UI Light"/>
            </a:endParaRPr>
          </a:p>
          <a:p>
            <a:endParaRPr lang="el-GR" dirty="0">
              <a:cs typeface="Segoe UI Light"/>
            </a:endParaRPr>
          </a:p>
        </p:txBody>
      </p:sp>
      <p:sp>
        <p:nvSpPr>
          <p:cNvPr id="2" name="TextBox 1">
            <a:extLst>
              <a:ext uri="{FF2B5EF4-FFF2-40B4-BE49-F238E27FC236}">
                <a16:creationId xmlns:a16="http://schemas.microsoft.com/office/drawing/2014/main" id="{F467CC80-5C62-7B9F-49FE-3387A837CAB5}"/>
              </a:ext>
            </a:extLst>
          </p:cNvPr>
          <p:cNvSpPr txBox="1"/>
          <p:nvPr/>
        </p:nvSpPr>
        <p:spPr>
          <a:xfrm>
            <a:off x="9114971" y="54622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1008267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0978DA4B-87A0-A0DC-C73E-E178B67202BA}"/>
              </a:ext>
            </a:extLst>
          </p:cNvPr>
          <p:cNvSpPr>
            <a:spLocks noGrp="1"/>
          </p:cNvSpPr>
          <p:nvPr>
            <p:ph type="sldNum" sz="quarter" idx="12"/>
          </p:nvPr>
        </p:nvSpPr>
        <p:spPr/>
        <p:txBody>
          <a:bodyPr/>
          <a:lstStyle/>
          <a:p>
            <a:fld id="{294A09A9-5501-47C1-A89A-A340965A2BE2}" type="slidenum">
              <a:rPr lang="en-US" smtClean="0"/>
              <a:t>28</a:t>
            </a:fld>
            <a:endParaRPr lang="en-US"/>
          </a:p>
        </p:txBody>
      </p:sp>
      <p:pic>
        <p:nvPicPr>
          <p:cNvPr id="4" name="Εικόνα 3"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C003D4BB-F6E7-58CE-9729-FA224CDE3B37}"/>
              </a:ext>
            </a:extLst>
          </p:cNvPr>
          <p:cNvPicPr>
            <a:picLocks noChangeAspect="1"/>
          </p:cNvPicPr>
          <p:nvPr/>
        </p:nvPicPr>
        <p:blipFill>
          <a:blip r:embed="rId3"/>
          <a:stretch>
            <a:fillRect/>
          </a:stretch>
        </p:blipFill>
        <p:spPr>
          <a:xfrm>
            <a:off x="1529785" y="641885"/>
            <a:ext cx="8471465" cy="5768517"/>
          </a:xfrm>
          <a:prstGeom prst="rect">
            <a:avLst/>
          </a:prstGeom>
        </p:spPr>
      </p:pic>
      <p:sp>
        <p:nvSpPr>
          <p:cNvPr id="6" name="TextBox 5">
            <a:extLst>
              <a:ext uri="{FF2B5EF4-FFF2-40B4-BE49-F238E27FC236}">
                <a16:creationId xmlns:a16="http://schemas.microsoft.com/office/drawing/2014/main" id="{1F6BD3D7-B43A-3766-8D2C-1BAB3850E48B}"/>
              </a:ext>
            </a:extLst>
          </p:cNvPr>
          <p:cNvSpPr txBox="1"/>
          <p:nvPr/>
        </p:nvSpPr>
        <p:spPr>
          <a:xfrm>
            <a:off x="5467047" y="1717523"/>
            <a:ext cx="13788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000">
                <a:solidFill>
                  <a:srgbClr val="C00000"/>
                </a:solidFill>
                <a:latin typeface="Calibri"/>
                <a:cs typeface="Segoe UI Light"/>
              </a:rPr>
              <a:t>PDK</a:t>
            </a:r>
            <a:endParaRPr lang="el-GR" sz="2000">
              <a:solidFill>
                <a:srgbClr val="C00000"/>
              </a:solidFill>
              <a:latin typeface="Calibri"/>
            </a:endParaRPr>
          </a:p>
        </p:txBody>
      </p:sp>
      <p:sp>
        <p:nvSpPr>
          <p:cNvPr id="2" name="TextBox 1">
            <a:extLst>
              <a:ext uri="{FF2B5EF4-FFF2-40B4-BE49-F238E27FC236}">
                <a16:creationId xmlns:a16="http://schemas.microsoft.com/office/drawing/2014/main" id="{7E7E7398-8961-08B4-1D10-EAD605A2ADB5}"/>
              </a:ext>
            </a:extLst>
          </p:cNvPr>
          <p:cNvSpPr txBox="1"/>
          <p:nvPr/>
        </p:nvSpPr>
        <p:spPr>
          <a:xfrm>
            <a:off x="9550400" y="5855305"/>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hlinkClick r:id="rId4"/>
              </a:rPr>
              <a:t>https://app.achievable.me/study/usmle-step-1/learn/biochemistry-glycolysis-tricarboxylic-acid-cycle</a:t>
            </a:r>
            <a:endParaRPr lang="en-US" sz="1000" i="1">
              <a:latin typeface="Century Schoolbook"/>
            </a:endParaRPr>
          </a:p>
        </p:txBody>
      </p:sp>
    </p:spTree>
    <p:extLst>
      <p:ext uri="{BB962C8B-B14F-4D97-AF65-F5344CB8AC3E}">
        <p14:creationId xmlns:p14="http://schemas.microsoft.com/office/powerpoint/2010/main" val="3703942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7EB80EB4-0F4F-097A-FC8C-408865DF6E5C}"/>
              </a:ext>
            </a:extLst>
          </p:cNvPr>
          <p:cNvSpPr>
            <a:spLocks noGrp="1"/>
          </p:cNvSpPr>
          <p:nvPr>
            <p:ph type="sldNum" sz="quarter" idx="12"/>
          </p:nvPr>
        </p:nvSpPr>
        <p:spPr/>
        <p:txBody>
          <a:bodyPr/>
          <a:lstStyle/>
          <a:p>
            <a:fld id="{294A09A9-5501-47C1-A89A-A340965A2BE2}" type="slidenum">
              <a:rPr lang="en-US" smtClean="0"/>
              <a:t>29</a:t>
            </a:fld>
            <a:endParaRPr lang="en-US"/>
          </a:p>
        </p:txBody>
      </p:sp>
      <p:pic>
        <p:nvPicPr>
          <p:cNvPr id="4" name="Εικόνα 3" descr="Εικόνα που περιέχει κείμενο, διάγραμμα, στιγμιότυπο οθόνης, γράφημα&#10;&#10;Περιγραφή που δημιουργήθηκε αυτόματα">
            <a:extLst>
              <a:ext uri="{FF2B5EF4-FFF2-40B4-BE49-F238E27FC236}">
                <a16:creationId xmlns:a16="http://schemas.microsoft.com/office/drawing/2014/main" id="{D69FCF08-B6BD-5652-AE54-1FD7E14E9DD4}"/>
              </a:ext>
            </a:extLst>
          </p:cNvPr>
          <p:cNvPicPr>
            <a:picLocks noChangeAspect="1"/>
          </p:cNvPicPr>
          <p:nvPr/>
        </p:nvPicPr>
        <p:blipFill>
          <a:blip r:embed="rId3"/>
          <a:stretch>
            <a:fillRect/>
          </a:stretch>
        </p:blipFill>
        <p:spPr>
          <a:xfrm>
            <a:off x="3215340" y="782440"/>
            <a:ext cx="5447604" cy="5291417"/>
          </a:xfrm>
          <a:prstGeom prst="rect">
            <a:avLst/>
          </a:prstGeom>
        </p:spPr>
      </p:pic>
      <p:sp>
        <p:nvSpPr>
          <p:cNvPr id="2" name="TextBox 1">
            <a:extLst>
              <a:ext uri="{FF2B5EF4-FFF2-40B4-BE49-F238E27FC236}">
                <a16:creationId xmlns:a16="http://schemas.microsoft.com/office/drawing/2014/main" id="{05B3103E-2C2B-5634-7F42-0EA7E0EDBCFF}"/>
              </a:ext>
            </a:extLst>
          </p:cNvPr>
          <p:cNvSpPr txBox="1"/>
          <p:nvPr/>
        </p:nvSpPr>
        <p:spPr>
          <a:xfrm>
            <a:off x="8927495" y="5462209"/>
            <a:ext cx="29185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rPr>
              <a:t> </a:t>
            </a:r>
            <a:r>
              <a:rPr lang="en-US" sz="1000" i="1">
                <a:latin typeface="Century Schoolbook"/>
                <a:hlinkClick r:id="rId4">
                  <a:extLst>
                    <a:ext uri="{A12FA001-AC4F-418D-AE19-62706E023703}">
                      <ahyp:hlinkClr xmlns:ahyp="http://schemas.microsoft.com/office/drawing/2018/hyperlinkcolor" val="tx"/>
                    </a:ext>
                  </a:extLst>
                </a:hlinkClick>
              </a:rPr>
              <a:t>https://doi.org/10.3389/fphys.2022.1038421</a:t>
            </a:r>
          </a:p>
        </p:txBody>
      </p:sp>
    </p:spTree>
    <p:extLst>
      <p:ext uri="{BB962C8B-B14F-4D97-AF65-F5344CB8AC3E}">
        <p14:creationId xmlns:p14="http://schemas.microsoft.com/office/powerpoint/2010/main" val="3254329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041BE029-59FA-05D2-B874-F77CA91E4924}"/>
              </a:ext>
            </a:extLst>
          </p:cNvPr>
          <p:cNvSpPr>
            <a:spLocks noGrp="1"/>
          </p:cNvSpPr>
          <p:nvPr>
            <p:ph type="sldNum" sz="quarter" idx="12"/>
          </p:nvPr>
        </p:nvSpPr>
        <p:spPr/>
        <p:txBody>
          <a:bodyPr/>
          <a:lstStyle/>
          <a:p>
            <a:fld id="{294A09A9-5501-47C1-A89A-A340965A2BE2}" type="slidenum">
              <a:rPr lang="en-US" smtClean="0"/>
              <a:t>3</a:t>
            </a:fld>
            <a:endParaRPr lang="en-US"/>
          </a:p>
        </p:txBody>
      </p:sp>
      <p:sp>
        <p:nvSpPr>
          <p:cNvPr id="4" name="TextBox 3">
            <a:extLst>
              <a:ext uri="{FF2B5EF4-FFF2-40B4-BE49-F238E27FC236}">
                <a16:creationId xmlns:a16="http://schemas.microsoft.com/office/drawing/2014/main" id="{0DE7CB5D-B93A-69E7-000D-C25DC6AC253A}"/>
              </a:ext>
            </a:extLst>
          </p:cNvPr>
          <p:cNvSpPr txBox="1"/>
          <p:nvPr/>
        </p:nvSpPr>
        <p:spPr>
          <a:xfrm>
            <a:off x="740167" y="193537"/>
            <a:ext cx="5666638"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1200" b="1">
                <a:latin typeface="Calibri"/>
                <a:ea typeface="+mn-lt"/>
                <a:cs typeface="+mn-lt"/>
              </a:rPr>
              <a:t>βOHB </a:t>
            </a:r>
            <a:r>
              <a:rPr lang="af-ZA" sz="1200">
                <a:latin typeface="Calibri"/>
                <a:ea typeface="+mn-lt"/>
                <a:cs typeface="+mn-lt"/>
              </a:rPr>
              <a:t>β-</a:t>
            </a:r>
            <a:r>
              <a:rPr lang="af-ZA" sz="1200" err="1">
                <a:latin typeface="Calibri"/>
                <a:ea typeface="+mn-lt"/>
                <a:cs typeface="+mn-lt"/>
              </a:rPr>
              <a:t>hydroxybutyrate</a:t>
            </a:r>
            <a:br>
              <a:rPr lang="af-ZA" sz="1200">
                <a:latin typeface="Calibri"/>
                <a:ea typeface="+mn-lt"/>
                <a:cs typeface="+mn-lt"/>
              </a:rPr>
            </a:br>
            <a:r>
              <a:rPr lang="af-ZA" sz="1200" b="1">
                <a:latin typeface="Calibri"/>
                <a:ea typeface="+mn-lt"/>
                <a:cs typeface="+mn-lt"/>
              </a:rPr>
              <a:t>ACC </a:t>
            </a:r>
            <a:r>
              <a:rPr lang="af-ZA" sz="1200" err="1">
                <a:latin typeface="Calibri"/>
                <a:ea typeface="+mn-lt"/>
                <a:cs typeface="+mn-lt"/>
              </a:rPr>
              <a:t>acetyl</a:t>
            </a:r>
            <a:r>
              <a:rPr lang="af-ZA" sz="1200">
                <a:latin typeface="Calibri"/>
                <a:ea typeface="+mn-lt"/>
                <a:cs typeface="+mn-lt"/>
              </a:rPr>
              <a:t> </a:t>
            </a:r>
            <a:r>
              <a:rPr lang="af-ZA" sz="1200" err="1">
                <a:latin typeface="Calibri"/>
                <a:ea typeface="+mn-lt"/>
                <a:cs typeface="+mn-lt"/>
              </a:rPr>
              <a:t>CoA</a:t>
            </a:r>
            <a:r>
              <a:rPr lang="af-ZA" sz="1200">
                <a:latin typeface="Calibri"/>
                <a:ea typeface="+mn-lt"/>
                <a:cs typeface="+mn-lt"/>
              </a:rPr>
              <a:t> </a:t>
            </a:r>
            <a:r>
              <a:rPr lang="af-ZA" sz="1200" err="1">
                <a:latin typeface="Calibri"/>
                <a:ea typeface="+mn-lt"/>
                <a:cs typeface="+mn-lt"/>
              </a:rPr>
              <a:t>carboxylase</a:t>
            </a:r>
            <a:endParaRPr lang="el-GR" sz="1200">
              <a:latin typeface="Calibri"/>
              <a:ea typeface="+mn-lt"/>
              <a:cs typeface="+mn-lt"/>
            </a:endParaRPr>
          </a:p>
          <a:p>
            <a:r>
              <a:rPr lang="af-ZA" sz="1200" b="1" err="1">
                <a:latin typeface="Calibri"/>
                <a:ea typeface="+mn-lt"/>
                <a:cs typeface="+mn-lt"/>
              </a:rPr>
              <a:t>Akt</a:t>
            </a:r>
            <a:r>
              <a:rPr lang="af-ZA" sz="1200">
                <a:latin typeface="Calibri"/>
                <a:ea typeface="+mn-lt"/>
                <a:cs typeface="+mn-lt"/>
              </a:rPr>
              <a:t> </a:t>
            </a:r>
            <a:r>
              <a:rPr lang="af-ZA" sz="1200" err="1">
                <a:latin typeface="Calibri"/>
                <a:ea typeface="+mn-lt"/>
                <a:cs typeface="+mn-lt"/>
              </a:rPr>
              <a:t>protein</a:t>
            </a:r>
            <a:r>
              <a:rPr lang="af-ZA" sz="1200">
                <a:latin typeface="Calibri"/>
                <a:ea typeface="+mn-lt"/>
                <a:cs typeface="+mn-lt"/>
              </a:rPr>
              <a:t> </a:t>
            </a:r>
            <a:r>
              <a:rPr lang="af-ZA" sz="1200" err="1">
                <a:latin typeface="Calibri"/>
                <a:ea typeface="+mn-lt"/>
                <a:cs typeface="+mn-lt"/>
              </a:rPr>
              <a:t>kinase</a:t>
            </a:r>
            <a:r>
              <a:rPr lang="af-ZA" sz="1200">
                <a:latin typeface="Calibri"/>
                <a:ea typeface="+mn-lt"/>
                <a:cs typeface="+mn-lt"/>
              </a:rPr>
              <a:t> B</a:t>
            </a:r>
            <a:br>
              <a:rPr lang="af-ZA" sz="1200">
                <a:latin typeface="Calibri"/>
                <a:ea typeface="+mn-lt"/>
                <a:cs typeface="+mn-lt"/>
              </a:rPr>
            </a:br>
            <a:r>
              <a:rPr lang="af-ZA" sz="1200" b="1">
                <a:latin typeface="Calibri"/>
                <a:ea typeface="+mn-lt"/>
                <a:cs typeface="+mn-lt"/>
              </a:rPr>
              <a:t>AMPK</a:t>
            </a:r>
            <a:r>
              <a:rPr lang="af-ZA" sz="1200">
                <a:latin typeface="Calibri"/>
                <a:ea typeface="+mn-lt"/>
                <a:cs typeface="+mn-lt"/>
              </a:rPr>
              <a:t> AMP-</a:t>
            </a:r>
            <a:r>
              <a:rPr lang="af-ZA" sz="1200" err="1">
                <a:latin typeface="Calibri"/>
                <a:ea typeface="+mn-lt"/>
                <a:cs typeface="+mn-lt"/>
              </a:rPr>
              <a:t>activated</a:t>
            </a:r>
            <a:r>
              <a:rPr lang="af-ZA" sz="1200">
                <a:latin typeface="Calibri"/>
                <a:ea typeface="+mn-lt"/>
                <a:cs typeface="+mn-lt"/>
              </a:rPr>
              <a:t> </a:t>
            </a:r>
            <a:r>
              <a:rPr lang="af-ZA" sz="1200" err="1">
                <a:latin typeface="Calibri"/>
                <a:ea typeface="+mn-lt"/>
                <a:cs typeface="+mn-lt"/>
              </a:rPr>
              <a:t>protein</a:t>
            </a:r>
            <a:r>
              <a:rPr lang="af-ZA" sz="1200">
                <a:latin typeface="Calibri"/>
                <a:ea typeface="+mn-lt"/>
                <a:cs typeface="+mn-lt"/>
              </a:rPr>
              <a:t> </a:t>
            </a:r>
            <a:r>
              <a:rPr lang="af-ZA" sz="1200" err="1">
                <a:latin typeface="Calibri"/>
                <a:ea typeface="+mn-lt"/>
                <a:cs typeface="+mn-lt"/>
              </a:rPr>
              <a:t>kinase</a:t>
            </a:r>
            <a:r>
              <a:rPr lang="af-ZA" sz="1200">
                <a:latin typeface="Calibri"/>
                <a:ea typeface="+mn-lt"/>
                <a:cs typeface="+mn-lt"/>
              </a:rPr>
              <a:t> </a:t>
            </a:r>
            <a:endParaRPr lang="el-GR" sz="1200">
              <a:latin typeface="Calibri"/>
              <a:ea typeface="+mn-lt"/>
              <a:cs typeface="+mn-lt"/>
            </a:endParaRPr>
          </a:p>
          <a:p>
            <a:r>
              <a:rPr lang="af-ZA" sz="1200" b="1">
                <a:latin typeface="Calibri"/>
                <a:ea typeface="+mn-lt"/>
                <a:cs typeface="+mn-lt"/>
              </a:rPr>
              <a:t>BCAA </a:t>
            </a:r>
            <a:r>
              <a:rPr lang="af-ZA" sz="1200" err="1">
                <a:latin typeface="Calibri"/>
                <a:ea typeface="+mn-lt"/>
                <a:cs typeface="+mn-lt"/>
              </a:rPr>
              <a:t>branched</a:t>
            </a:r>
            <a:r>
              <a:rPr lang="af-ZA" sz="1200">
                <a:latin typeface="Calibri"/>
                <a:ea typeface="+mn-lt"/>
                <a:cs typeface="+mn-lt"/>
              </a:rPr>
              <a:t> </a:t>
            </a:r>
            <a:r>
              <a:rPr lang="af-ZA" sz="1200" err="1">
                <a:latin typeface="Calibri"/>
                <a:ea typeface="+mn-lt"/>
                <a:cs typeface="+mn-lt"/>
              </a:rPr>
              <a:t>chain</a:t>
            </a:r>
            <a:r>
              <a:rPr lang="af-ZA" sz="1200">
                <a:latin typeface="Calibri"/>
                <a:ea typeface="+mn-lt"/>
                <a:cs typeface="+mn-lt"/>
              </a:rPr>
              <a:t> </a:t>
            </a:r>
            <a:r>
              <a:rPr lang="af-ZA" sz="1200" err="1">
                <a:latin typeface="Calibri"/>
                <a:ea typeface="+mn-lt"/>
                <a:cs typeface="+mn-lt"/>
              </a:rPr>
              <a:t>amino</a:t>
            </a:r>
            <a:r>
              <a:rPr lang="af-ZA" sz="1200">
                <a:latin typeface="Calibri"/>
                <a:ea typeface="+mn-lt"/>
                <a:cs typeface="+mn-lt"/>
              </a:rPr>
              <a:t> </a:t>
            </a:r>
            <a:r>
              <a:rPr lang="af-ZA" sz="1200" err="1">
                <a:latin typeface="Calibri"/>
                <a:ea typeface="+mn-lt"/>
                <a:cs typeface="+mn-lt"/>
              </a:rPr>
              <a:t>acid</a:t>
            </a:r>
            <a:endParaRPr lang="el-GR" sz="1200">
              <a:latin typeface="Calibri"/>
              <a:ea typeface="+mn-lt"/>
              <a:cs typeface="+mn-lt"/>
            </a:endParaRPr>
          </a:p>
          <a:p>
            <a:r>
              <a:rPr lang="af-ZA" sz="1200" b="1" err="1">
                <a:latin typeface="Calibri"/>
                <a:ea typeface="+mn-lt"/>
                <a:cs typeface="+mn-lt"/>
              </a:rPr>
              <a:t>BCATm</a:t>
            </a:r>
            <a:r>
              <a:rPr lang="af-ZA" sz="1200" b="1">
                <a:latin typeface="Calibri"/>
                <a:ea typeface="+mn-lt"/>
                <a:cs typeface="+mn-lt"/>
              </a:rPr>
              <a:t> </a:t>
            </a:r>
            <a:r>
              <a:rPr lang="af-ZA" sz="1200" err="1">
                <a:latin typeface="Calibri"/>
                <a:ea typeface="+mn-lt"/>
                <a:cs typeface="+mn-lt"/>
              </a:rPr>
              <a:t>mitochondrial</a:t>
            </a:r>
            <a:r>
              <a:rPr lang="af-ZA" sz="1200">
                <a:latin typeface="Calibri"/>
                <a:ea typeface="+mn-lt"/>
                <a:cs typeface="+mn-lt"/>
              </a:rPr>
              <a:t> </a:t>
            </a:r>
            <a:r>
              <a:rPr lang="af-ZA" sz="1200" err="1">
                <a:latin typeface="Calibri"/>
                <a:ea typeface="+mn-lt"/>
                <a:cs typeface="+mn-lt"/>
              </a:rPr>
              <a:t>branched</a:t>
            </a:r>
            <a:r>
              <a:rPr lang="af-ZA" sz="1200">
                <a:latin typeface="Calibri"/>
                <a:ea typeface="+mn-lt"/>
                <a:cs typeface="+mn-lt"/>
              </a:rPr>
              <a:t> </a:t>
            </a:r>
            <a:r>
              <a:rPr lang="af-ZA" sz="1200" err="1">
                <a:latin typeface="Calibri"/>
                <a:ea typeface="+mn-lt"/>
                <a:cs typeface="+mn-lt"/>
              </a:rPr>
              <a:t>chain</a:t>
            </a:r>
            <a:r>
              <a:rPr lang="af-ZA" sz="1200">
                <a:latin typeface="Calibri"/>
                <a:ea typeface="+mn-lt"/>
                <a:cs typeface="+mn-lt"/>
              </a:rPr>
              <a:t> aminotransferase</a:t>
            </a:r>
            <a:br>
              <a:rPr lang="af-ZA" sz="1200">
                <a:latin typeface="Calibri"/>
                <a:ea typeface="+mn-lt"/>
                <a:cs typeface="+mn-lt"/>
              </a:rPr>
            </a:br>
            <a:r>
              <a:rPr lang="af-ZA" sz="1200">
                <a:latin typeface="Calibri"/>
                <a:ea typeface="+mn-lt"/>
                <a:cs typeface="+mn-lt"/>
              </a:rPr>
              <a:t>BCKA </a:t>
            </a:r>
            <a:r>
              <a:rPr lang="af-ZA" sz="1200" err="1">
                <a:latin typeface="Calibri"/>
                <a:ea typeface="+mn-lt"/>
                <a:cs typeface="+mn-lt"/>
              </a:rPr>
              <a:t>branched</a:t>
            </a:r>
            <a:r>
              <a:rPr lang="af-ZA" sz="1200">
                <a:latin typeface="Calibri"/>
                <a:ea typeface="+mn-lt"/>
                <a:cs typeface="+mn-lt"/>
              </a:rPr>
              <a:t> </a:t>
            </a:r>
            <a:r>
              <a:rPr lang="af-ZA" sz="1200" err="1">
                <a:latin typeface="Calibri"/>
                <a:ea typeface="+mn-lt"/>
                <a:cs typeface="+mn-lt"/>
              </a:rPr>
              <a:t>chain</a:t>
            </a:r>
            <a:r>
              <a:rPr lang="af-ZA" sz="1200">
                <a:latin typeface="Calibri"/>
                <a:ea typeface="+mn-lt"/>
                <a:cs typeface="+mn-lt"/>
              </a:rPr>
              <a:t> α-</a:t>
            </a:r>
            <a:r>
              <a:rPr lang="af-ZA" sz="1200" err="1">
                <a:latin typeface="Calibri"/>
                <a:ea typeface="+mn-lt"/>
                <a:cs typeface="+mn-lt"/>
              </a:rPr>
              <a:t>keto-acids</a:t>
            </a:r>
            <a:endParaRPr lang="af-ZA" sz="1200">
              <a:latin typeface="Calibri"/>
              <a:ea typeface="Calibri"/>
              <a:cs typeface="Segoe UI Light"/>
            </a:endParaRPr>
          </a:p>
          <a:p>
            <a:r>
              <a:rPr lang="af-ZA" sz="1200" b="1">
                <a:latin typeface="Calibri"/>
                <a:ea typeface="+mn-lt"/>
                <a:cs typeface="+mn-lt"/>
              </a:rPr>
              <a:t>BCKDH </a:t>
            </a:r>
            <a:r>
              <a:rPr lang="af-ZA" sz="1200" err="1">
                <a:latin typeface="Calibri"/>
                <a:ea typeface="+mn-lt"/>
                <a:cs typeface="+mn-lt"/>
              </a:rPr>
              <a:t>branched</a:t>
            </a:r>
            <a:r>
              <a:rPr lang="af-ZA" sz="1200">
                <a:latin typeface="Calibri"/>
                <a:ea typeface="+mn-lt"/>
                <a:cs typeface="+mn-lt"/>
              </a:rPr>
              <a:t> </a:t>
            </a:r>
            <a:r>
              <a:rPr lang="af-ZA" sz="1200" err="1">
                <a:latin typeface="Calibri"/>
                <a:ea typeface="+mn-lt"/>
                <a:cs typeface="+mn-lt"/>
              </a:rPr>
              <a:t>chain</a:t>
            </a:r>
            <a:r>
              <a:rPr lang="af-ZA" sz="1200">
                <a:latin typeface="Calibri"/>
                <a:ea typeface="+mn-lt"/>
                <a:cs typeface="+mn-lt"/>
              </a:rPr>
              <a:t> α-</a:t>
            </a:r>
            <a:r>
              <a:rPr lang="af-ZA" sz="1200" err="1">
                <a:latin typeface="Calibri"/>
                <a:ea typeface="+mn-lt"/>
                <a:cs typeface="+mn-lt"/>
              </a:rPr>
              <a:t>keto</a:t>
            </a:r>
            <a:r>
              <a:rPr lang="af-ZA" sz="1200">
                <a:latin typeface="Calibri"/>
                <a:ea typeface="+mn-lt"/>
                <a:cs typeface="+mn-lt"/>
              </a:rPr>
              <a:t> </a:t>
            </a:r>
            <a:r>
              <a:rPr lang="af-ZA" sz="1200" err="1">
                <a:latin typeface="Calibri"/>
                <a:ea typeface="+mn-lt"/>
                <a:cs typeface="+mn-lt"/>
              </a:rPr>
              <a:t>acid</a:t>
            </a:r>
            <a:r>
              <a:rPr lang="af-ZA" sz="1200">
                <a:latin typeface="Calibri"/>
                <a:ea typeface="+mn-lt"/>
                <a:cs typeface="+mn-lt"/>
              </a:rPr>
              <a:t> </a:t>
            </a:r>
            <a:r>
              <a:rPr lang="af-ZA" sz="1200" err="1">
                <a:latin typeface="Calibri"/>
                <a:ea typeface="+mn-lt"/>
                <a:cs typeface="+mn-lt"/>
              </a:rPr>
              <a:t>dehydrogenase</a:t>
            </a:r>
            <a:endParaRPr lang="af-ZA" sz="1200">
              <a:latin typeface="Calibri"/>
              <a:ea typeface="Calibri"/>
              <a:cs typeface="Segoe UI Light"/>
            </a:endParaRPr>
          </a:p>
          <a:p>
            <a:r>
              <a:rPr lang="af-ZA" sz="1200" b="1">
                <a:latin typeface="Calibri"/>
                <a:ea typeface="+mn-lt"/>
                <a:cs typeface="+mn-lt"/>
              </a:rPr>
              <a:t>BDH1 </a:t>
            </a:r>
            <a:r>
              <a:rPr lang="af-ZA" sz="1200">
                <a:latin typeface="Calibri"/>
                <a:ea typeface="+mn-lt"/>
                <a:cs typeface="+mn-lt"/>
              </a:rPr>
              <a:t>β-</a:t>
            </a:r>
            <a:r>
              <a:rPr lang="af-ZA" sz="1200" err="1">
                <a:latin typeface="Calibri"/>
                <a:ea typeface="+mn-lt"/>
                <a:cs typeface="+mn-lt"/>
              </a:rPr>
              <a:t>hydroxybutyrate</a:t>
            </a:r>
            <a:r>
              <a:rPr lang="af-ZA" sz="1200">
                <a:latin typeface="Calibri"/>
                <a:ea typeface="+mn-lt"/>
                <a:cs typeface="+mn-lt"/>
              </a:rPr>
              <a:t> </a:t>
            </a:r>
            <a:r>
              <a:rPr lang="af-ZA" sz="1200" err="1">
                <a:latin typeface="Calibri"/>
                <a:ea typeface="+mn-lt"/>
                <a:cs typeface="+mn-lt"/>
              </a:rPr>
              <a:t>dehydrogenase</a:t>
            </a:r>
            <a:r>
              <a:rPr lang="af-ZA" sz="1200">
                <a:latin typeface="Calibri"/>
                <a:ea typeface="+mn-lt"/>
                <a:cs typeface="+mn-lt"/>
              </a:rPr>
              <a:t> 1 </a:t>
            </a:r>
          </a:p>
          <a:p>
            <a:r>
              <a:rPr lang="af-ZA" sz="1200" b="1">
                <a:latin typeface="Calibri"/>
                <a:ea typeface="+mn-lt"/>
                <a:cs typeface="+mn-lt"/>
              </a:rPr>
              <a:t>BDK </a:t>
            </a:r>
            <a:r>
              <a:rPr lang="af-ZA" sz="1200">
                <a:latin typeface="Calibri"/>
                <a:ea typeface="+mn-lt"/>
                <a:cs typeface="+mn-lt"/>
              </a:rPr>
              <a:t>BCKDH </a:t>
            </a:r>
            <a:r>
              <a:rPr lang="af-ZA" sz="1200" err="1">
                <a:latin typeface="Calibri"/>
                <a:ea typeface="+mn-lt"/>
                <a:cs typeface="+mn-lt"/>
              </a:rPr>
              <a:t>kinase</a:t>
            </a:r>
            <a:br>
              <a:rPr lang="af-ZA" sz="1200">
                <a:latin typeface="Calibri"/>
                <a:ea typeface="+mn-lt"/>
                <a:cs typeface="+mn-lt"/>
              </a:rPr>
            </a:br>
            <a:r>
              <a:rPr lang="af-ZA" sz="1200" b="1">
                <a:latin typeface="Calibri"/>
                <a:ea typeface="+mn-lt"/>
                <a:cs typeface="+mn-lt"/>
              </a:rPr>
              <a:t>CD36</a:t>
            </a:r>
            <a:r>
              <a:rPr lang="af-ZA" sz="1200">
                <a:latin typeface="Calibri"/>
                <a:ea typeface="+mn-lt"/>
                <a:cs typeface="+mn-lt"/>
              </a:rPr>
              <a:t> </a:t>
            </a:r>
            <a:r>
              <a:rPr lang="af-ZA" sz="1200" err="1">
                <a:latin typeface="Calibri"/>
                <a:ea typeface="+mn-lt"/>
                <a:cs typeface="+mn-lt"/>
              </a:rPr>
              <a:t>cluster</a:t>
            </a:r>
            <a:r>
              <a:rPr lang="af-ZA" sz="1200">
                <a:latin typeface="Calibri"/>
                <a:ea typeface="+mn-lt"/>
                <a:cs typeface="+mn-lt"/>
              </a:rPr>
              <a:t> of </a:t>
            </a:r>
            <a:r>
              <a:rPr lang="af-ZA" sz="1200" err="1">
                <a:latin typeface="Calibri"/>
                <a:ea typeface="+mn-lt"/>
                <a:cs typeface="+mn-lt"/>
              </a:rPr>
              <a:t>differentiation</a:t>
            </a:r>
            <a:r>
              <a:rPr lang="af-ZA" sz="1200">
                <a:latin typeface="Calibri"/>
                <a:ea typeface="+mn-lt"/>
                <a:cs typeface="+mn-lt"/>
              </a:rPr>
              <a:t> 36</a:t>
            </a:r>
            <a:br>
              <a:rPr lang="af-ZA" sz="1200">
                <a:latin typeface="Calibri"/>
                <a:ea typeface="+mn-lt"/>
                <a:cs typeface="+mn-lt"/>
              </a:rPr>
            </a:br>
            <a:r>
              <a:rPr lang="af-ZA" sz="1200" b="1">
                <a:latin typeface="Calibri"/>
                <a:ea typeface="+mn-lt"/>
                <a:cs typeface="+mn-lt"/>
              </a:rPr>
              <a:t>CD38</a:t>
            </a:r>
            <a:r>
              <a:rPr lang="af-ZA" sz="1200">
                <a:latin typeface="Calibri"/>
                <a:ea typeface="+mn-lt"/>
                <a:cs typeface="+mn-lt"/>
              </a:rPr>
              <a:t> </a:t>
            </a:r>
            <a:r>
              <a:rPr lang="af-ZA" sz="1200" err="1">
                <a:latin typeface="Calibri"/>
                <a:ea typeface="+mn-lt"/>
                <a:cs typeface="+mn-lt"/>
              </a:rPr>
              <a:t>cluster</a:t>
            </a:r>
            <a:r>
              <a:rPr lang="af-ZA" sz="1200">
                <a:latin typeface="Calibri"/>
                <a:ea typeface="+mn-lt"/>
                <a:cs typeface="+mn-lt"/>
              </a:rPr>
              <a:t> of </a:t>
            </a:r>
            <a:r>
              <a:rPr lang="af-ZA" sz="1200" err="1">
                <a:latin typeface="Calibri"/>
                <a:ea typeface="+mn-lt"/>
                <a:cs typeface="+mn-lt"/>
              </a:rPr>
              <a:t>differentiation</a:t>
            </a:r>
            <a:r>
              <a:rPr lang="af-ZA" sz="1200">
                <a:latin typeface="Calibri"/>
                <a:ea typeface="+mn-lt"/>
                <a:cs typeface="+mn-lt"/>
              </a:rPr>
              <a:t> 38</a:t>
            </a:r>
            <a:endParaRPr lang="af-ZA" sz="1200">
              <a:latin typeface="Calibri"/>
              <a:ea typeface="Calibri"/>
              <a:cs typeface="Segoe UI Light"/>
            </a:endParaRPr>
          </a:p>
          <a:p>
            <a:r>
              <a:rPr lang="af-ZA" sz="1200" b="1">
                <a:latin typeface="Calibri"/>
                <a:ea typeface="+mn-lt"/>
                <a:cs typeface="+mn-lt"/>
              </a:rPr>
              <a:t>CK </a:t>
            </a:r>
            <a:r>
              <a:rPr lang="af-ZA" sz="1200" err="1">
                <a:latin typeface="Calibri"/>
                <a:ea typeface="+mn-lt"/>
                <a:cs typeface="+mn-lt"/>
              </a:rPr>
              <a:t>creatine</a:t>
            </a:r>
            <a:r>
              <a:rPr lang="af-ZA" sz="1200">
                <a:latin typeface="Calibri"/>
                <a:ea typeface="+mn-lt"/>
                <a:cs typeface="+mn-lt"/>
              </a:rPr>
              <a:t> </a:t>
            </a:r>
            <a:r>
              <a:rPr lang="af-ZA" sz="1200" err="1">
                <a:latin typeface="Calibri"/>
                <a:ea typeface="+mn-lt"/>
                <a:cs typeface="+mn-lt"/>
              </a:rPr>
              <a:t>kinase</a:t>
            </a:r>
            <a:br>
              <a:rPr lang="af-ZA" sz="1200">
                <a:latin typeface="Calibri"/>
                <a:ea typeface="+mn-lt"/>
                <a:cs typeface="+mn-lt"/>
              </a:rPr>
            </a:br>
            <a:r>
              <a:rPr lang="af-ZA" sz="1200" b="1" err="1">
                <a:latin typeface="Calibri"/>
                <a:ea typeface="+mn-lt"/>
                <a:cs typeface="+mn-lt"/>
              </a:rPr>
              <a:t>CoA</a:t>
            </a:r>
            <a:r>
              <a:rPr lang="af-ZA" sz="1200">
                <a:latin typeface="Calibri"/>
                <a:ea typeface="+mn-lt"/>
                <a:cs typeface="+mn-lt"/>
              </a:rPr>
              <a:t> </a:t>
            </a:r>
            <a:r>
              <a:rPr lang="af-ZA" sz="1200" err="1">
                <a:latin typeface="Calibri"/>
                <a:ea typeface="+mn-lt"/>
                <a:cs typeface="+mn-lt"/>
              </a:rPr>
              <a:t>coenzyme</a:t>
            </a:r>
            <a:br>
              <a:rPr lang="af-ZA" sz="1200">
                <a:latin typeface="Calibri"/>
                <a:ea typeface="+mn-lt"/>
                <a:cs typeface="+mn-lt"/>
              </a:rPr>
            </a:br>
            <a:r>
              <a:rPr lang="af-ZA" sz="1200" b="1">
                <a:latin typeface="Calibri"/>
                <a:ea typeface="+mn-lt"/>
                <a:cs typeface="+mn-lt"/>
              </a:rPr>
              <a:t>CPT-1</a:t>
            </a:r>
            <a:r>
              <a:rPr lang="af-ZA" sz="1200">
                <a:latin typeface="Calibri"/>
                <a:ea typeface="+mn-lt"/>
                <a:cs typeface="+mn-lt"/>
              </a:rPr>
              <a:t> </a:t>
            </a:r>
            <a:r>
              <a:rPr lang="af-ZA" sz="1200" err="1">
                <a:latin typeface="Calibri"/>
                <a:ea typeface="+mn-lt"/>
                <a:cs typeface="+mn-lt"/>
              </a:rPr>
              <a:t>carnitine</a:t>
            </a:r>
            <a:r>
              <a:rPr lang="af-ZA" sz="1200">
                <a:latin typeface="Calibri"/>
                <a:ea typeface="+mn-lt"/>
                <a:cs typeface="+mn-lt"/>
              </a:rPr>
              <a:t> </a:t>
            </a:r>
            <a:r>
              <a:rPr lang="af-ZA" sz="1200" err="1">
                <a:latin typeface="Calibri"/>
                <a:ea typeface="+mn-lt"/>
                <a:cs typeface="+mn-lt"/>
              </a:rPr>
              <a:t>palmitoyl</a:t>
            </a:r>
            <a:r>
              <a:rPr lang="af-ZA" sz="1200">
                <a:latin typeface="Calibri"/>
                <a:ea typeface="+mn-lt"/>
                <a:cs typeface="+mn-lt"/>
              </a:rPr>
              <a:t> transferase-1</a:t>
            </a:r>
            <a:endParaRPr lang="af-ZA" sz="1200">
              <a:latin typeface="Calibri"/>
              <a:ea typeface="Calibri"/>
              <a:cs typeface="Segoe UI Light"/>
            </a:endParaRPr>
          </a:p>
          <a:p>
            <a:r>
              <a:rPr lang="af-ZA" sz="1200" b="1">
                <a:latin typeface="Calibri"/>
                <a:ea typeface="+mn-lt"/>
                <a:cs typeface="+mn-lt"/>
              </a:rPr>
              <a:t>DNMT3A </a:t>
            </a:r>
            <a:r>
              <a:rPr lang="af-ZA" sz="1200">
                <a:latin typeface="Calibri"/>
                <a:ea typeface="+mn-lt"/>
                <a:cs typeface="+mn-lt"/>
              </a:rPr>
              <a:t>DNA </a:t>
            </a:r>
            <a:r>
              <a:rPr lang="af-ZA" sz="1200" err="1">
                <a:latin typeface="Calibri"/>
                <a:ea typeface="+mn-lt"/>
                <a:cs typeface="+mn-lt"/>
              </a:rPr>
              <a:t>methyltransferase</a:t>
            </a:r>
            <a:r>
              <a:rPr lang="af-ZA" sz="1200">
                <a:latin typeface="Calibri"/>
                <a:ea typeface="+mn-lt"/>
                <a:cs typeface="+mn-lt"/>
              </a:rPr>
              <a:t> 3A</a:t>
            </a:r>
            <a:br>
              <a:rPr lang="af-ZA" sz="1200">
                <a:latin typeface="Calibri"/>
                <a:ea typeface="+mn-lt"/>
                <a:cs typeface="+mn-lt"/>
              </a:rPr>
            </a:br>
            <a:r>
              <a:rPr lang="af-ZA" sz="1200" b="1">
                <a:latin typeface="Calibri"/>
                <a:ea typeface="+mn-lt"/>
                <a:cs typeface="+mn-lt"/>
              </a:rPr>
              <a:t>Drp1</a:t>
            </a:r>
            <a:r>
              <a:rPr lang="af-ZA" sz="1200">
                <a:latin typeface="Calibri"/>
                <a:ea typeface="+mn-lt"/>
                <a:cs typeface="+mn-lt"/>
              </a:rPr>
              <a:t> </a:t>
            </a:r>
            <a:r>
              <a:rPr lang="af-ZA" sz="1200" err="1">
                <a:latin typeface="Calibri"/>
                <a:ea typeface="+mn-lt"/>
                <a:cs typeface="+mn-lt"/>
              </a:rPr>
              <a:t>dynamin-related</a:t>
            </a:r>
            <a:r>
              <a:rPr lang="af-ZA" sz="1200">
                <a:latin typeface="Calibri"/>
                <a:ea typeface="+mn-lt"/>
                <a:cs typeface="+mn-lt"/>
              </a:rPr>
              <a:t> </a:t>
            </a:r>
            <a:r>
              <a:rPr lang="af-ZA" sz="1200" err="1">
                <a:latin typeface="Calibri"/>
                <a:ea typeface="+mn-lt"/>
                <a:cs typeface="+mn-lt"/>
              </a:rPr>
              <a:t>protein</a:t>
            </a:r>
            <a:r>
              <a:rPr lang="af-ZA" sz="1200">
                <a:latin typeface="Calibri"/>
                <a:ea typeface="+mn-lt"/>
                <a:cs typeface="+mn-lt"/>
              </a:rPr>
              <a:t> 1</a:t>
            </a:r>
            <a:br>
              <a:rPr lang="af-ZA" sz="1200">
                <a:latin typeface="Calibri"/>
                <a:ea typeface="+mn-lt"/>
                <a:cs typeface="+mn-lt"/>
              </a:rPr>
            </a:br>
            <a:r>
              <a:rPr lang="af-ZA" sz="1200" b="1">
                <a:latin typeface="Calibri"/>
                <a:ea typeface="+mn-lt"/>
                <a:cs typeface="+mn-lt"/>
              </a:rPr>
              <a:t>ERK</a:t>
            </a:r>
            <a:r>
              <a:rPr lang="af-ZA" sz="1200">
                <a:latin typeface="Calibri"/>
                <a:ea typeface="+mn-lt"/>
                <a:cs typeface="+mn-lt"/>
              </a:rPr>
              <a:t> </a:t>
            </a:r>
            <a:r>
              <a:rPr lang="af-ZA" sz="1200" err="1">
                <a:latin typeface="Calibri"/>
                <a:ea typeface="+mn-lt"/>
                <a:cs typeface="+mn-lt"/>
              </a:rPr>
              <a:t>extracellular</a:t>
            </a:r>
            <a:r>
              <a:rPr lang="af-ZA" sz="1200">
                <a:latin typeface="Calibri"/>
                <a:ea typeface="+mn-lt"/>
                <a:cs typeface="+mn-lt"/>
              </a:rPr>
              <a:t> </a:t>
            </a:r>
            <a:r>
              <a:rPr lang="af-ZA" sz="1200" err="1">
                <a:latin typeface="Calibri"/>
                <a:ea typeface="+mn-lt"/>
                <a:cs typeface="+mn-lt"/>
              </a:rPr>
              <a:t>signal-regulated</a:t>
            </a:r>
            <a:r>
              <a:rPr lang="af-ZA" sz="1200">
                <a:latin typeface="Calibri"/>
                <a:ea typeface="+mn-lt"/>
                <a:cs typeface="+mn-lt"/>
              </a:rPr>
              <a:t> </a:t>
            </a:r>
            <a:r>
              <a:rPr lang="af-ZA" sz="1200" err="1">
                <a:latin typeface="Calibri"/>
                <a:ea typeface="+mn-lt"/>
                <a:cs typeface="+mn-lt"/>
              </a:rPr>
              <a:t>kinase</a:t>
            </a:r>
            <a:endParaRPr lang="af-ZA" sz="1200">
              <a:latin typeface="Calibri"/>
              <a:ea typeface="+mn-lt"/>
              <a:cs typeface="+mn-lt"/>
            </a:endParaRPr>
          </a:p>
          <a:p>
            <a:r>
              <a:rPr lang="af-ZA" sz="1200" b="1">
                <a:latin typeface="Calibri"/>
                <a:ea typeface="+mn-lt"/>
                <a:cs typeface="+mn-lt"/>
              </a:rPr>
              <a:t>FADH</a:t>
            </a:r>
            <a:r>
              <a:rPr lang="af-ZA" sz="1200">
                <a:latin typeface="Calibri"/>
                <a:ea typeface="+mn-lt"/>
                <a:cs typeface="+mn-lt"/>
              </a:rPr>
              <a:t>2 </a:t>
            </a:r>
            <a:r>
              <a:rPr lang="af-ZA" sz="1200" err="1">
                <a:latin typeface="Calibri"/>
                <a:ea typeface="+mn-lt"/>
                <a:cs typeface="+mn-lt"/>
              </a:rPr>
              <a:t>flavin</a:t>
            </a:r>
            <a:r>
              <a:rPr lang="af-ZA" sz="1200">
                <a:latin typeface="Calibri"/>
                <a:ea typeface="+mn-lt"/>
                <a:cs typeface="+mn-lt"/>
              </a:rPr>
              <a:t> adenine </a:t>
            </a:r>
            <a:r>
              <a:rPr lang="af-ZA" sz="1200" err="1">
                <a:latin typeface="Calibri"/>
                <a:ea typeface="+mn-lt"/>
                <a:cs typeface="+mn-lt"/>
              </a:rPr>
              <a:t>dinucleotide</a:t>
            </a:r>
            <a:br>
              <a:rPr lang="af-ZA" sz="1200">
                <a:latin typeface="Calibri"/>
                <a:ea typeface="+mn-lt"/>
                <a:cs typeface="+mn-lt"/>
              </a:rPr>
            </a:br>
            <a:r>
              <a:rPr lang="af-ZA" sz="1200" b="1">
                <a:latin typeface="Calibri"/>
                <a:ea typeface="+mn-lt"/>
                <a:cs typeface="+mn-lt"/>
              </a:rPr>
              <a:t>FATP-1</a:t>
            </a:r>
            <a:r>
              <a:rPr lang="af-ZA" sz="1200">
                <a:latin typeface="Calibri"/>
                <a:ea typeface="+mn-lt"/>
                <a:cs typeface="+mn-lt"/>
              </a:rPr>
              <a:t> </a:t>
            </a:r>
            <a:r>
              <a:rPr lang="af-ZA" sz="1200" err="1">
                <a:latin typeface="Calibri"/>
                <a:ea typeface="+mn-lt"/>
                <a:cs typeface="+mn-lt"/>
              </a:rPr>
              <a:t>fatty</a:t>
            </a:r>
            <a:r>
              <a:rPr lang="af-ZA" sz="1200">
                <a:latin typeface="Calibri"/>
                <a:ea typeface="+mn-lt"/>
                <a:cs typeface="+mn-lt"/>
              </a:rPr>
              <a:t> </a:t>
            </a:r>
            <a:r>
              <a:rPr lang="af-ZA" sz="1200" err="1">
                <a:latin typeface="Calibri"/>
                <a:ea typeface="+mn-lt"/>
                <a:cs typeface="+mn-lt"/>
              </a:rPr>
              <a:t>acid</a:t>
            </a:r>
            <a:r>
              <a:rPr lang="af-ZA" sz="1200">
                <a:latin typeface="Calibri"/>
                <a:ea typeface="+mn-lt"/>
                <a:cs typeface="+mn-lt"/>
              </a:rPr>
              <a:t> transport protein-1</a:t>
            </a:r>
            <a:br>
              <a:rPr lang="af-ZA" sz="1200">
                <a:latin typeface="Calibri"/>
                <a:ea typeface="+mn-lt"/>
                <a:cs typeface="+mn-lt"/>
              </a:rPr>
            </a:br>
            <a:r>
              <a:rPr lang="af-ZA" sz="1200" b="1">
                <a:latin typeface="Calibri"/>
                <a:ea typeface="+mn-lt"/>
                <a:cs typeface="+mn-lt"/>
              </a:rPr>
              <a:t>Fis1</a:t>
            </a:r>
            <a:r>
              <a:rPr lang="af-ZA" sz="1200">
                <a:latin typeface="Calibri"/>
                <a:ea typeface="+mn-lt"/>
                <a:cs typeface="+mn-lt"/>
              </a:rPr>
              <a:t> </a:t>
            </a:r>
            <a:r>
              <a:rPr lang="af-ZA" sz="1200" err="1">
                <a:latin typeface="Calibri"/>
                <a:ea typeface="+mn-lt"/>
                <a:cs typeface="+mn-lt"/>
              </a:rPr>
              <a:t>mitochondrial</a:t>
            </a:r>
            <a:r>
              <a:rPr lang="af-ZA" sz="1200">
                <a:latin typeface="Calibri"/>
                <a:ea typeface="+mn-lt"/>
                <a:cs typeface="+mn-lt"/>
              </a:rPr>
              <a:t> </a:t>
            </a:r>
            <a:r>
              <a:rPr lang="af-ZA" sz="1200" err="1">
                <a:latin typeface="Calibri"/>
                <a:ea typeface="+mn-lt"/>
                <a:cs typeface="+mn-lt"/>
              </a:rPr>
              <a:t>fission</a:t>
            </a:r>
            <a:r>
              <a:rPr lang="af-ZA" sz="1200">
                <a:latin typeface="Calibri"/>
                <a:ea typeface="+mn-lt"/>
                <a:cs typeface="+mn-lt"/>
              </a:rPr>
              <a:t> 1 </a:t>
            </a:r>
            <a:r>
              <a:rPr lang="af-ZA" sz="1200" err="1">
                <a:latin typeface="Calibri"/>
                <a:ea typeface="+mn-lt"/>
                <a:cs typeface="+mn-lt"/>
              </a:rPr>
              <a:t>protein</a:t>
            </a:r>
            <a:r>
              <a:rPr lang="af-ZA" sz="1200">
                <a:latin typeface="Calibri"/>
                <a:ea typeface="+mn-lt"/>
                <a:cs typeface="+mn-lt"/>
              </a:rPr>
              <a:t> </a:t>
            </a:r>
          </a:p>
          <a:p>
            <a:r>
              <a:rPr lang="af-ZA" sz="1200" b="1">
                <a:latin typeface="Calibri"/>
                <a:ea typeface="+mn-lt"/>
                <a:cs typeface="+mn-lt"/>
              </a:rPr>
              <a:t>FOXM1 </a:t>
            </a:r>
            <a:r>
              <a:rPr lang="af-ZA" sz="1200" err="1">
                <a:latin typeface="Calibri"/>
                <a:ea typeface="+mn-lt"/>
                <a:cs typeface="+mn-lt"/>
              </a:rPr>
              <a:t>forkhead</a:t>
            </a:r>
            <a:r>
              <a:rPr lang="af-ZA" sz="1200">
                <a:latin typeface="Calibri"/>
                <a:ea typeface="+mn-lt"/>
                <a:cs typeface="+mn-lt"/>
              </a:rPr>
              <a:t> </a:t>
            </a:r>
            <a:r>
              <a:rPr lang="af-ZA" sz="1200" err="1">
                <a:latin typeface="Calibri"/>
                <a:ea typeface="+mn-lt"/>
                <a:cs typeface="+mn-lt"/>
              </a:rPr>
              <a:t>box</a:t>
            </a:r>
            <a:r>
              <a:rPr lang="af-ZA" sz="1200">
                <a:latin typeface="Calibri"/>
                <a:ea typeface="+mn-lt"/>
                <a:cs typeface="+mn-lt"/>
              </a:rPr>
              <a:t> </a:t>
            </a:r>
            <a:r>
              <a:rPr lang="af-ZA" sz="1200" err="1">
                <a:latin typeface="Calibri"/>
                <a:ea typeface="+mn-lt"/>
                <a:cs typeface="+mn-lt"/>
              </a:rPr>
              <a:t>protein</a:t>
            </a:r>
            <a:r>
              <a:rPr lang="af-ZA" sz="1200">
                <a:latin typeface="Calibri"/>
                <a:ea typeface="+mn-lt"/>
                <a:cs typeface="+mn-lt"/>
              </a:rPr>
              <a:t> M1</a:t>
            </a:r>
            <a:br>
              <a:rPr lang="af-ZA" sz="1200">
                <a:latin typeface="Calibri"/>
                <a:ea typeface="+mn-lt"/>
                <a:cs typeface="+mn-lt"/>
              </a:rPr>
            </a:br>
            <a:r>
              <a:rPr lang="af-ZA" sz="1200" b="1">
                <a:latin typeface="Calibri"/>
                <a:ea typeface="+mn-lt"/>
                <a:cs typeface="+mn-lt"/>
              </a:rPr>
              <a:t>G6P</a:t>
            </a:r>
            <a:r>
              <a:rPr lang="af-ZA" sz="1200">
                <a:latin typeface="Calibri"/>
                <a:ea typeface="+mn-lt"/>
                <a:cs typeface="+mn-lt"/>
              </a:rPr>
              <a:t> </a:t>
            </a:r>
            <a:r>
              <a:rPr lang="af-ZA" sz="1200" err="1">
                <a:latin typeface="Calibri"/>
                <a:ea typeface="+mn-lt"/>
                <a:cs typeface="+mn-lt"/>
              </a:rPr>
              <a:t>glucose</a:t>
            </a:r>
            <a:r>
              <a:rPr lang="af-ZA" sz="1200">
                <a:latin typeface="Calibri"/>
                <a:ea typeface="+mn-lt"/>
                <a:cs typeface="+mn-lt"/>
              </a:rPr>
              <a:t> 6-phosphate</a:t>
            </a:r>
            <a:br>
              <a:rPr lang="af-ZA" sz="1200">
                <a:latin typeface="Calibri"/>
                <a:ea typeface="+mn-lt"/>
                <a:cs typeface="+mn-lt"/>
              </a:rPr>
            </a:br>
            <a:r>
              <a:rPr lang="af-ZA" sz="1200" b="1">
                <a:latin typeface="Calibri"/>
                <a:ea typeface="+mn-lt"/>
                <a:cs typeface="+mn-lt"/>
              </a:rPr>
              <a:t>GCGR</a:t>
            </a:r>
            <a:r>
              <a:rPr lang="af-ZA" sz="1200">
                <a:latin typeface="Calibri"/>
                <a:ea typeface="+mn-lt"/>
                <a:cs typeface="+mn-lt"/>
              </a:rPr>
              <a:t> </a:t>
            </a:r>
            <a:r>
              <a:rPr lang="af-ZA" sz="1200" err="1">
                <a:latin typeface="Calibri"/>
                <a:ea typeface="+mn-lt"/>
                <a:cs typeface="+mn-lt"/>
              </a:rPr>
              <a:t>glucagon</a:t>
            </a:r>
            <a:r>
              <a:rPr lang="af-ZA" sz="1200">
                <a:latin typeface="Calibri"/>
                <a:ea typeface="+mn-lt"/>
                <a:cs typeface="+mn-lt"/>
              </a:rPr>
              <a:t> </a:t>
            </a:r>
            <a:r>
              <a:rPr lang="af-ZA" sz="1200" err="1">
                <a:latin typeface="Calibri"/>
                <a:ea typeface="+mn-lt"/>
                <a:cs typeface="+mn-lt"/>
              </a:rPr>
              <a:t>receptor</a:t>
            </a:r>
            <a:br>
              <a:rPr lang="af-ZA" sz="1200">
                <a:latin typeface="Calibri"/>
                <a:ea typeface="+mn-lt"/>
                <a:cs typeface="+mn-lt"/>
              </a:rPr>
            </a:br>
            <a:r>
              <a:rPr lang="af-ZA" sz="1200" b="1">
                <a:latin typeface="Calibri"/>
                <a:ea typeface="+mn-lt"/>
                <a:cs typeface="+mn-lt"/>
              </a:rPr>
              <a:t>GLUT1</a:t>
            </a:r>
            <a:r>
              <a:rPr lang="af-ZA" sz="1200">
                <a:latin typeface="Calibri"/>
                <a:ea typeface="+mn-lt"/>
                <a:cs typeface="+mn-lt"/>
              </a:rPr>
              <a:t> </a:t>
            </a:r>
            <a:r>
              <a:rPr lang="af-ZA" sz="1200" err="1">
                <a:latin typeface="Calibri"/>
                <a:ea typeface="+mn-lt"/>
                <a:cs typeface="+mn-lt"/>
              </a:rPr>
              <a:t>glucose</a:t>
            </a:r>
            <a:r>
              <a:rPr lang="af-ZA" sz="1200">
                <a:latin typeface="Calibri"/>
                <a:ea typeface="+mn-lt"/>
                <a:cs typeface="+mn-lt"/>
              </a:rPr>
              <a:t> </a:t>
            </a:r>
            <a:r>
              <a:rPr lang="af-ZA" sz="1200" err="1">
                <a:latin typeface="Calibri"/>
                <a:ea typeface="+mn-lt"/>
                <a:cs typeface="+mn-lt"/>
              </a:rPr>
              <a:t>transporter</a:t>
            </a:r>
            <a:r>
              <a:rPr lang="af-ZA" sz="1200">
                <a:latin typeface="Calibri"/>
                <a:ea typeface="+mn-lt"/>
                <a:cs typeface="+mn-lt"/>
              </a:rPr>
              <a:t> 1</a:t>
            </a:r>
            <a:br>
              <a:rPr lang="af-ZA" sz="1200">
                <a:latin typeface="Calibri"/>
                <a:ea typeface="+mn-lt"/>
                <a:cs typeface="+mn-lt"/>
              </a:rPr>
            </a:br>
            <a:r>
              <a:rPr lang="af-ZA" sz="1200" b="1">
                <a:latin typeface="Calibri"/>
                <a:ea typeface="+mn-lt"/>
                <a:cs typeface="+mn-lt"/>
              </a:rPr>
              <a:t>GLUT4</a:t>
            </a:r>
            <a:r>
              <a:rPr lang="af-ZA" sz="1200">
                <a:latin typeface="Calibri"/>
                <a:ea typeface="+mn-lt"/>
                <a:cs typeface="+mn-lt"/>
              </a:rPr>
              <a:t> </a:t>
            </a:r>
            <a:r>
              <a:rPr lang="af-ZA" sz="1200" err="1">
                <a:latin typeface="Calibri"/>
                <a:ea typeface="+mn-lt"/>
                <a:cs typeface="+mn-lt"/>
              </a:rPr>
              <a:t>glucose</a:t>
            </a:r>
            <a:r>
              <a:rPr lang="af-ZA" sz="1200">
                <a:latin typeface="Calibri"/>
                <a:ea typeface="+mn-lt"/>
                <a:cs typeface="+mn-lt"/>
              </a:rPr>
              <a:t> </a:t>
            </a:r>
            <a:r>
              <a:rPr lang="af-ZA" sz="1200" err="1">
                <a:latin typeface="Calibri"/>
                <a:ea typeface="+mn-lt"/>
                <a:cs typeface="+mn-lt"/>
              </a:rPr>
              <a:t>transporter</a:t>
            </a:r>
            <a:r>
              <a:rPr lang="af-ZA" sz="1200">
                <a:latin typeface="Calibri"/>
                <a:ea typeface="+mn-lt"/>
                <a:cs typeface="+mn-lt"/>
              </a:rPr>
              <a:t> 4</a:t>
            </a:r>
            <a:br>
              <a:rPr lang="af-ZA" sz="1200">
                <a:latin typeface="Calibri"/>
                <a:ea typeface="+mn-lt"/>
                <a:cs typeface="+mn-lt"/>
              </a:rPr>
            </a:br>
            <a:r>
              <a:rPr lang="af-ZA" sz="1200" b="1">
                <a:latin typeface="Calibri"/>
                <a:ea typeface="+mn-lt"/>
                <a:cs typeface="+mn-lt"/>
              </a:rPr>
              <a:t>HBP</a:t>
            </a:r>
            <a:r>
              <a:rPr lang="af-ZA" sz="1200">
                <a:latin typeface="Calibri"/>
                <a:ea typeface="+mn-lt"/>
                <a:cs typeface="+mn-lt"/>
              </a:rPr>
              <a:t> </a:t>
            </a:r>
            <a:r>
              <a:rPr lang="af-ZA" sz="1200" err="1">
                <a:latin typeface="Calibri"/>
                <a:ea typeface="+mn-lt"/>
                <a:cs typeface="+mn-lt"/>
              </a:rPr>
              <a:t>hexosamine</a:t>
            </a:r>
            <a:r>
              <a:rPr lang="af-ZA" sz="1200">
                <a:latin typeface="Calibri"/>
                <a:ea typeface="+mn-lt"/>
                <a:cs typeface="+mn-lt"/>
              </a:rPr>
              <a:t> </a:t>
            </a:r>
            <a:r>
              <a:rPr lang="af-ZA" sz="1200" err="1">
                <a:latin typeface="Calibri"/>
                <a:ea typeface="+mn-lt"/>
                <a:cs typeface="+mn-lt"/>
              </a:rPr>
              <a:t>biosynthetic</a:t>
            </a:r>
            <a:r>
              <a:rPr lang="af-ZA" sz="1200">
                <a:latin typeface="Calibri"/>
                <a:ea typeface="+mn-lt"/>
                <a:cs typeface="+mn-lt"/>
              </a:rPr>
              <a:t> </a:t>
            </a:r>
            <a:r>
              <a:rPr lang="af-ZA" sz="1200" err="1">
                <a:latin typeface="Calibri"/>
                <a:ea typeface="+mn-lt"/>
                <a:cs typeface="+mn-lt"/>
              </a:rPr>
              <a:t>pathway</a:t>
            </a:r>
            <a:r>
              <a:rPr lang="af-ZA" sz="1200">
                <a:latin typeface="Calibri"/>
                <a:ea typeface="+mn-lt"/>
                <a:cs typeface="+mn-lt"/>
              </a:rPr>
              <a:t> </a:t>
            </a:r>
          </a:p>
          <a:p>
            <a:r>
              <a:rPr lang="af-ZA" sz="1200" b="1">
                <a:latin typeface="Calibri"/>
                <a:ea typeface="+mn-lt"/>
                <a:cs typeface="+mn-lt"/>
              </a:rPr>
              <a:t>HDAC </a:t>
            </a:r>
            <a:r>
              <a:rPr lang="af-ZA" sz="1200" err="1">
                <a:latin typeface="Calibri"/>
                <a:ea typeface="+mn-lt"/>
                <a:cs typeface="+mn-lt"/>
              </a:rPr>
              <a:t>histone</a:t>
            </a:r>
            <a:r>
              <a:rPr lang="af-ZA" sz="1200">
                <a:latin typeface="Calibri"/>
                <a:ea typeface="+mn-lt"/>
                <a:cs typeface="+mn-lt"/>
              </a:rPr>
              <a:t> </a:t>
            </a:r>
            <a:r>
              <a:rPr lang="af-ZA" sz="1200" err="1">
                <a:latin typeface="Calibri"/>
                <a:ea typeface="+mn-lt"/>
                <a:cs typeface="+mn-lt"/>
              </a:rPr>
              <a:t>deacetylase</a:t>
            </a:r>
            <a:br>
              <a:rPr lang="af-ZA" sz="1200">
                <a:latin typeface="Calibri"/>
                <a:ea typeface="+mn-lt"/>
                <a:cs typeface="+mn-lt"/>
              </a:rPr>
            </a:br>
            <a:r>
              <a:rPr lang="af-ZA" sz="1200" b="1">
                <a:latin typeface="Calibri"/>
                <a:ea typeface="+mn-lt"/>
                <a:cs typeface="+mn-lt"/>
              </a:rPr>
              <a:t>HF</a:t>
            </a:r>
            <a:r>
              <a:rPr lang="af-ZA" sz="1200">
                <a:latin typeface="Calibri"/>
                <a:ea typeface="+mn-lt"/>
                <a:cs typeface="+mn-lt"/>
              </a:rPr>
              <a:t> </a:t>
            </a:r>
            <a:r>
              <a:rPr lang="af-ZA" sz="1200" err="1">
                <a:latin typeface="Calibri"/>
                <a:ea typeface="+mn-lt"/>
                <a:cs typeface="+mn-lt"/>
              </a:rPr>
              <a:t>heart</a:t>
            </a:r>
            <a:r>
              <a:rPr lang="af-ZA" sz="1200">
                <a:latin typeface="Calibri"/>
                <a:ea typeface="+mn-lt"/>
                <a:cs typeface="+mn-lt"/>
              </a:rPr>
              <a:t> </a:t>
            </a:r>
            <a:r>
              <a:rPr lang="af-ZA" sz="1200" err="1">
                <a:latin typeface="Calibri"/>
                <a:ea typeface="+mn-lt"/>
                <a:cs typeface="+mn-lt"/>
              </a:rPr>
              <a:t>failure</a:t>
            </a:r>
            <a:br>
              <a:rPr lang="af-ZA" sz="1200">
                <a:latin typeface="Calibri"/>
                <a:ea typeface="+mn-lt"/>
                <a:cs typeface="+mn-lt"/>
              </a:rPr>
            </a:br>
            <a:r>
              <a:rPr lang="af-ZA" sz="1200" b="1" err="1">
                <a:latin typeface="Calibri"/>
                <a:ea typeface="+mn-lt"/>
                <a:cs typeface="+mn-lt"/>
              </a:rPr>
              <a:t>HFpEF</a:t>
            </a:r>
            <a:r>
              <a:rPr lang="af-ZA" sz="1200">
                <a:latin typeface="Calibri"/>
                <a:ea typeface="+mn-lt"/>
                <a:cs typeface="+mn-lt"/>
              </a:rPr>
              <a:t> </a:t>
            </a:r>
            <a:r>
              <a:rPr lang="af-ZA" sz="1200" err="1">
                <a:latin typeface="Calibri"/>
                <a:ea typeface="+mn-lt"/>
                <a:cs typeface="+mn-lt"/>
              </a:rPr>
              <a:t>heart</a:t>
            </a:r>
            <a:r>
              <a:rPr lang="af-ZA" sz="1200">
                <a:latin typeface="Calibri"/>
                <a:ea typeface="+mn-lt"/>
                <a:cs typeface="+mn-lt"/>
              </a:rPr>
              <a:t> </a:t>
            </a:r>
            <a:r>
              <a:rPr lang="af-ZA" sz="1200" err="1">
                <a:latin typeface="Calibri"/>
                <a:ea typeface="+mn-lt"/>
                <a:cs typeface="+mn-lt"/>
              </a:rPr>
              <a:t>failure</a:t>
            </a:r>
            <a:r>
              <a:rPr lang="af-ZA" sz="1200">
                <a:latin typeface="Calibri"/>
                <a:ea typeface="+mn-lt"/>
                <a:cs typeface="+mn-lt"/>
              </a:rPr>
              <a:t> </a:t>
            </a:r>
            <a:r>
              <a:rPr lang="af-ZA" sz="1200" err="1">
                <a:latin typeface="Calibri"/>
                <a:ea typeface="+mn-lt"/>
                <a:cs typeface="+mn-lt"/>
              </a:rPr>
              <a:t>with</a:t>
            </a:r>
            <a:r>
              <a:rPr lang="af-ZA" sz="1200">
                <a:latin typeface="Calibri"/>
                <a:ea typeface="+mn-lt"/>
                <a:cs typeface="+mn-lt"/>
              </a:rPr>
              <a:t> </a:t>
            </a:r>
            <a:r>
              <a:rPr lang="af-ZA" sz="1200" err="1">
                <a:latin typeface="Calibri"/>
                <a:ea typeface="+mn-lt"/>
                <a:cs typeface="+mn-lt"/>
              </a:rPr>
              <a:t>preserved</a:t>
            </a:r>
            <a:r>
              <a:rPr lang="af-ZA" sz="1200">
                <a:latin typeface="Calibri"/>
                <a:ea typeface="+mn-lt"/>
                <a:cs typeface="+mn-lt"/>
              </a:rPr>
              <a:t> </a:t>
            </a:r>
            <a:r>
              <a:rPr lang="af-ZA" sz="1200" err="1">
                <a:latin typeface="Calibri"/>
                <a:ea typeface="+mn-lt"/>
                <a:cs typeface="+mn-lt"/>
              </a:rPr>
              <a:t>ejection</a:t>
            </a:r>
            <a:endParaRPr lang="af-ZA" sz="1200">
              <a:latin typeface="Calibri"/>
              <a:ea typeface="Calibri"/>
              <a:cs typeface="Segoe UI Light"/>
            </a:endParaRPr>
          </a:p>
          <a:p>
            <a:r>
              <a:rPr lang="af-ZA" sz="1200" err="1">
                <a:latin typeface="Calibri"/>
                <a:ea typeface="+mn-lt"/>
                <a:cs typeface="+mn-lt"/>
              </a:rPr>
              <a:t>fraction</a:t>
            </a:r>
            <a:br>
              <a:rPr lang="af-ZA" sz="1200">
                <a:latin typeface="Calibri"/>
                <a:ea typeface="+mn-lt"/>
                <a:cs typeface="+mn-lt"/>
              </a:rPr>
            </a:br>
            <a:r>
              <a:rPr lang="af-ZA" sz="1200" b="1" err="1">
                <a:latin typeface="Calibri"/>
                <a:ea typeface="+mn-lt"/>
                <a:cs typeface="+mn-lt"/>
              </a:rPr>
              <a:t>HFrEF</a:t>
            </a:r>
            <a:r>
              <a:rPr lang="af-ZA" sz="1200">
                <a:latin typeface="Calibri"/>
                <a:ea typeface="+mn-lt"/>
                <a:cs typeface="+mn-lt"/>
              </a:rPr>
              <a:t> </a:t>
            </a:r>
            <a:r>
              <a:rPr lang="af-ZA" sz="1200" err="1">
                <a:latin typeface="Calibri"/>
                <a:ea typeface="+mn-lt"/>
                <a:cs typeface="+mn-lt"/>
              </a:rPr>
              <a:t>heart</a:t>
            </a:r>
            <a:r>
              <a:rPr lang="af-ZA" sz="1200">
                <a:latin typeface="Calibri"/>
                <a:ea typeface="+mn-lt"/>
                <a:cs typeface="+mn-lt"/>
              </a:rPr>
              <a:t> </a:t>
            </a:r>
            <a:r>
              <a:rPr lang="af-ZA" sz="1200" err="1">
                <a:latin typeface="Calibri"/>
                <a:ea typeface="+mn-lt"/>
                <a:cs typeface="+mn-lt"/>
              </a:rPr>
              <a:t>failure</a:t>
            </a:r>
            <a:r>
              <a:rPr lang="af-ZA" sz="1200">
                <a:latin typeface="Calibri"/>
                <a:ea typeface="+mn-lt"/>
                <a:cs typeface="+mn-lt"/>
              </a:rPr>
              <a:t> </a:t>
            </a:r>
            <a:r>
              <a:rPr lang="af-ZA" sz="1200" err="1">
                <a:latin typeface="Calibri"/>
                <a:ea typeface="+mn-lt"/>
                <a:cs typeface="+mn-lt"/>
              </a:rPr>
              <a:t>with</a:t>
            </a:r>
            <a:r>
              <a:rPr lang="af-ZA" sz="1200">
                <a:latin typeface="Calibri"/>
                <a:ea typeface="+mn-lt"/>
                <a:cs typeface="+mn-lt"/>
              </a:rPr>
              <a:t> </a:t>
            </a:r>
            <a:r>
              <a:rPr lang="af-ZA" sz="1200" err="1">
                <a:latin typeface="Calibri"/>
                <a:ea typeface="+mn-lt"/>
                <a:cs typeface="+mn-lt"/>
              </a:rPr>
              <a:t>reduced</a:t>
            </a:r>
            <a:r>
              <a:rPr lang="af-ZA" sz="1200">
                <a:latin typeface="Calibri"/>
                <a:ea typeface="+mn-lt"/>
                <a:cs typeface="+mn-lt"/>
              </a:rPr>
              <a:t> </a:t>
            </a:r>
            <a:r>
              <a:rPr lang="af-ZA" sz="1200" err="1">
                <a:latin typeface="Calibri"/>
                <a:ea typeface="+mn-lt"/>
                <a:cs typeface="+mn-lt"/>
              </a:rPr>
              <a:t>ejection</a:t>
            </a:r>
            <a:endParaRPr lang="af-ZA" sz="1200">
              <a:latin typeface="Calibri"/>
              <a:ea typeface="Calibri"/>
              <a:cs typeface="Segoe UI Light"/>
            </a:endParaRPr>
          </a:p>
          <a:p>
            <a:r>
              <a:rPr lang="af-ZA" sz="1200" err="1">
                <a:latin typeface="Calibri"/>
                <a:ea typeface="+mn-lt"/>
                <a:cs typeface="+mn-lt"/>
              </a:rPr>
              <a:t>fraction</a:t>
            </a:r>
            <a:br>
              <a:rPr lang="af-ZA" sz="1200">
                <a:latin typeface="Calibri"/>
                <a:ea typeface="+mn-lt"/>
                <a:cs typeface="+mn-lt"/>
              </a:rPr>
            </a:br>
            <a:r>
              <a:rPr lang="af-ZA" sz="1200" b="1">
                <a:latin typeface="Calibri"/>
                <a:ea typeface="+mn-lt"/>
                <a:cs typeface="+mn-lt"/>
              </a:rPr>
              <a:t>IRS </a:t>
            </a:r>
            <a:r>
              <a:rPr lang="af-ZA" sz="1200" err="1">
                <a:latin typeface="Calibri"/>
                <a:ea typeface="+mn-lt"/>
                <a:cs typeface="+mn-lt"/>
              </a:rPr>
              <a:t>insulin</a:t>
            </a:r>
            <a:r>
              <a:rPr lang="af-ZA" sz="1200">
                <a:latin typeface="Calibri"/>
                <a:ea typeface="+mn-lt"/>
                <a:cs typeface="+mn-lt"/>
              </a:rPr>
              <a:t> </a:t>
            </a:r>
            <a:r>
              <a:rPr lang="af-ZA" sz="1200" err="1">
                <a:latin typeface="Calibri"/>
                <a:ea typeface="+mn-lt"/>
                <a:cs typeface="+mn-lt"/>
              </a:rPr>
              <a:t>receptor</a:t>
            </a:r>
            <a:r>
              <a:rPr lang="af-ZA" sz="1200">
                <a:latin typeface="Calibri"/>
                <a:ea typeface="+mn-lt"/>
                <a:cs typeface="+mn-lt"/>
              </a:rPr>
              <a:t> substrate</a:t>
            </a:r>
            <a:endParaRPr lang="af-ZA" sz="1200">
              <a:latin typeface="Calibri"/>
              <a:ea typeface="Calibri"/>
              <a:cs typeface="Segoe UI Light"/>
            </a:endParaRPr>
          </a:p>
          <a:p>
            <a:r>
              <a:rPr lang="af-ZA" sz="1200" b="1">
                <a:latin typeface="Calibri"/>
                <a:ea typeface="+mn-lt"/>
                <a:cs typeface="+mn-lt"/>
              </a:rPr>
              <a:t>LDH </a:t>
            </a:r>
            <a:r>
              <a:rPr lang="af-ZA" sz="1200" err="1">
                <a:latin typeface="Calibri"/>
                <a:ea typeface="+mn-lt"/>
                <a:cs typeface="+mn-lt"/>
              </a:rPr>
              <a:t>lactate</a:t>
            </a:r>
            <a:r>
              <a:rPr lang="af-ZA" sz="1200">
                <a:latin typeface="Calibri"/>
                <a:ea typeface="+mn-lt"/>
                <a:cs typeface="+mn-lt"/>
              </a:rPr>
              <a:t> </a:t>
            </a:r>
            <a:r>
              <a:rPr lang="af-ZA" sz="1200" err="1">
                <a:latin typeface="Calibri"/>
                <a:ea typeface="+mn-lt"/>
                <a:cs typeface="+mn-lt"/>
              </a:rPr>
              <a:t>dehydrogenase</a:t>
            </a:r>
            <a:br>
              <a:rPr lang="af-ZA" sz="1200">
                <a:latin typeface="Calibri"/>
                <a:ea typeface="+mn-lt"/>
                <a:cs typeface="+mn-lt"/>
              </a:rPr>
            </a:br>
            <a:endParaRPr lang="af-ZA" sz="1200" err="1">
              <a:solidFill>
                <a:schemeClr val="bg1"/>
              </a:solidFill>
              <a:latin typeface="Calibri"/>
              <a:cs typeface="Segoe UI Light"/>
            </a:endParaRPr>
          </a:p>
          <a:p>
            <a:endParaRPr lang="af-ZA" sz="1000">
              <a:ea typeface="+mn-lt"/>
              <a:cs typeface="+mn-lt"/>
            </a:endParaRPr>
          </a:p>
          <a:p>
            <a:br>
              <a:rPr lang="af-ZA" sz="1000">
                <a:ea typeface="+mn-lt"/>
                <a:cs typeface="+mn-lt"/>
              </a:rPr>
            </a:br>
            <a:endParaRPr lang="af-ZA" sz="1000">
              <a:ea typeface="+mn-lt"/>
              <a:cs typeface="+mn-lt"/>
            </a:endParaRPr>
          </a:p>
          <a:p>
            <a:pPr algn="l"/>
            <a:endParaRPr lang="af-ZA">
              <a:cs typeface="Segoe UI Light"/>
            </a:endParaRPr>
          </a:p>
        </p:txBody>
      </p:sp>
      <p:sp>
        <p:nvSpPr>
          <p:cNvPr id="5" name="TextBox 4">
            <a:extLst>
              <a:ext uri="{FF2B5EF4-FFF2-40B4-BE49-F238E27FC236}">
                <a16:creationId xmlns:a16="http://schemas.microsoft.com/office/drawing/2014/main" id="{BFB276B5-C38C-71CA-6644-9B64EC1AACE0}"/>
              </a:ext>
            </a:extLst>
          </p:cNvPr>
          <p:cNvSpPr txBox="1"/>
          <p:nvPr/>
        </p:nvSpPr>
        <p:spPr>
          <a:xfrm>
            <a:off x="4908655" y="3720"/>
            <a:ext cx="3146890" cy="7571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1200" b="1" dirty="0">
                <a:latin typeface="Calibri"/>
                <a:ea typeface="+mn-lt"/>
                <a:cs typeface="+mn-lt"/>
              </a:rPr>
              <a:t>LIVCS </a:t>
            </a:r>
            <a:r>
              <a:rPr lang="af-ZA" sz="1200" dirty="0">
                <a:latin typeface="Calibri"/>
                <a:ea typeface="+mn-lt"/>
                <a:cs typeface="+mn-lt"/>
              </a:rPr>
              <a:t>branched chain amino acid\cation sym-porter family</a:t>
            </a:r>
          </a:p>
          <a:p>
            <a:r>
              <a:rPr lang="af-ZA" sz="1200" b="1" dirty="0">
                <a:latin typeface="Calibri"/>
                <a:ea typeface="+mn-lt"/>
                <a:cs typeface="+mn-lt"/>
              </a:rPr>
              <a:t>LV </a:t>
            </a:r>
            <a:r>
              <a:rPr lang="af-ZA" sz="1200" dirty="0">
                <a:latin typeface="Calibri"/>
                <a:ea typeface="+mn-lt"/>
                <a:cs typeface="+mn-lt"/>
              </a:rPr>
              <a:t>left ventricle</a:t>
            </a:r>
          </a:p>
          <a:p>
            <a:r>
              <a:rPr lang="af-ZA" sz="1200" b="1" dirty="0">
                <a:latin typeface="Calibri"/>
                <a:ea typeface="+mn-lt"/>
                <a:cs typeface="+mn-lt"/>
              </a:rPr>
              <a:t>LVAD </a:t>
            </a:r>
            <a:r>
              <a:rPr lang="af-ZA" sz="1200" dirty="0">
                <a:latin typeface="Calibri"/>
                <a:ea typeface="+mn-lt"/>
                <a:cs typeface="+mn-lt"/>
              </a:rPr>
              <a:t>LV assist device</a:t>
            </a:r>
            <a:br>
              <a:rPr lang="af-ZA" sz="1200" dirty="0">
                <a:latin typeface="Calibri"/>
                <a:ea typeface="+mn-lt"/>
                <a:cs typeface="+mn-lt"/>
              </a:rPr>
            </a:br>
            <a:r>
              <a:rPr lang="af-ZA" sz="1200" b="1" dirty="0">
                <a:latin typeface="Calibri"/>
                <a:ea typeface="+mn-lt"/>
                <a:cs typeface="+mn-lt"/>
              </a:rPr>
              <a:t>LVH LV </a:t>
            </a:r>
            <a:r>
              <a:rPr lang="af-ZA" sz="1200" dirty="0">
                <a:latin typeface="Calibri"/>
                <a:ea typeface="+mn-lt"/>
                <a:cs typeface="+mn-lt"/>
              </a:rPr>
              <a:t>hypertrophy</a:t>
            </a:r>
            <a:br>
              <a:rPr lang="af-ZA" sz="1200" dirty="0">
                <a:latin typeface="Calibri"/>
                <a:ea typeface="+mn-lt"/>
                <a:cs typeface="+mn-lt"/>
              </a:rPr>
            </a:br>
            <a:r>
              <a:rPr lang="af-ZA" sz="1200" b="1" dirty="0">
                <a:latin typeface="Calibri"/>
                <a:ea typeface="+mn-lt"/>
                <a:cs typeface="+mn-lt"/>
              </a:rPr>
              <a:t>MCAD</a:t>
            </a:r>
            <a:r>
              <a:rPr lang="af-ZA" sz="1200" dirty="0">
                <a:latin typeface="Calibri"/>
                <a:ea typeface="+mn-lt"/>
                <a:cs typeface="+mn-lt"/>
              </a:rPr>
              <a:t> medium chain acyl CoA dehydrogenase</a:t>
            </a:r>
          </a:p>
          <a:p>
            <a:r>
              <a:rPr lang="af-ZA" sz="1200" b="1" dirty="0">
                <a:latin typeface="Calibri"/>
                <a:ea typeface="+mn-lt"/>
                <a:cs typeface="+mn-lt"/>
              </a:rPr>
              <a:t>MCD </a:t>
            </a:r>
            <a:r>
              <a:rPr lang="af-ZA" sz="1200" dirty="0">
                <a:latin typeface="Calibri"/>
                <a:ea typeface="+mn-lt"/>
                <a:cs typeface="+mn-lt"/>
              </a:rPr>
              <a:t>malonyl CoA decarboxylase</a:t>
            </a:r>
            <a:br>
              <a:rPr lang="af-ZA" sz="1200" dirty="0">
                <a:latin typeface="Calibri"/>
                <a:ea typeface="+mn-lt"/>
                <a:cs typeface="+mn-lt"/>
              </a:rPr>
            </a:br>
            <a:r>
              <a:rPr lang="af-ZA" sz="1200" b="1" dirty="0">
                <a:latin typeface="Calibri"/>
                <a:ea typeface="+mn-lt"/>
                <a:cs typeface="+mn-lt"/>
              </a:rPr>
              <a:t>MCT1</a:t>
            </a:r>
            <a:r>
              <a:rPr lang="af-ZA" sz="1200" dirty="0">
                <a:latin typeface="Calibri"/>
                <a:ea typeface="+mn-lt"/>
                <a:cs typeface="+mn-lt"/>
              </a:rPr>
              <a:t> monocarboxylate transporter 1</a:t>
            </a:r>
            <a:br>
              <a:rPr lang="af-ZA" sz="1200" dirty="0">
                <a:latin typeface="Calibri"/>
                <a:ea typeface="+mn-lt"/>
                <a:cs typeface="+mn-lt"/>
              </a:rPr>
            </a:br>
            <a:r>
              <a:rPr lang="af-ZA" sz="1200" b="1" dirty="0">
                <a:latin typeface="Calibri"/>
                <a:ea typeface="+mn-lt"/>
                <a:cs typeface="+mn-lt"/>
              </a:rPr>
              <a:t>ME1</a:t>
            </a:r>
            <a:r>
              <a:rPr lang="af-ZA" sz="1200" dirty="0">
                <a:latin typeface="Calibri"/>
                <a:ea typeface="+mn-lt"/>
                <a:cs typeface="+mn-lt"/>
              </a:rPr>
              <a:t> malic enzyme 1</a:t>
            </a:r>
          </a:p>
          <a:p>
            <a:r>
              <a:rPr lang="af-ZA" sz="1200" b="1" dirty="0">
                <a:latin typeface="Calibri"/>
                <a:ea typeface="+mn-lt"/>
                <a:cs typeface="+mn-lt"/>
              </a:rPr>
              <a:t>Mfn1  </a:t>
            </a:r>
            <a:r>
              <a:rPr lang="af-ZA" sz="1200" dirty="0">
                <a:latin typeface="Calibri"/>
                <a:ea typeface="+mn-lt"/>
                <a:cs typeface="+mn-lt"/>
              </a:rPr>
              <a:t>mitofusin 1</a:t>
            </a:r>
          </a:p>
          <a:p>
            <a:r>
              <a:rPr lang="af-ZA" sz="1200" b="1" dirty="0">
                <a:latin typeface="Calibri"/>
                <a:ea typeface="+mn-lt"/>
                <a:cs typeface="+mn-lt"/>
              </a:rPr>
              <a:t>Mfn2  </a:t>
            </a:r>
            <a:r>
              <a:rPr lang="af-ZA" sz="1200" dirty="0">
                <a:latin typeface="Calibri"/>
                <a:ea typeface="+mn-lt"/>
                <a:cs typeface="+mn-lt"/>
              </a:rPr>
              <a:t>mitofusin 2</a:t>
            </a:r>
          </a:p>
          <a:p>
            <a:r>
              <a:rPr lang="af-ZA" sz="1200" b="1" dirty="0">
                <a:latin typeface="Calibri"/>
                <a:ea typeface="+mn-lt"/>
                <a:cs typeface="+mn-lt"/>
              </a:rPr>
              <a:t>MPC </a:t>
            </a:r>
            <a:r>
              <a:rPr lang="af-ZA" sz="1200" dirty="0">
                <a:latin typeface="Calibri"/>
                <a:ea typeface="+mn-lt"/>
                <a:cs typeface="+mn-lt"/>
              </a:rPr>
              <a:t>mitochondrial pyruvate carrier</a:t>
            </a:r>
          </a:p>
          <a:p>
            <a:r>
              <a:rPr lang="el-GR" sz="1200" b="1" dirty="0">
                <a:latin typeface="Calibri"/>
                <a:ea typeface="+mn-lt"/>
                <a:cs typeface="+mn-lt"/>
              </a:rPr>
              <a:t>mTOR </a:t>
            </a:r>
            <a:r>
              <a:rPr lang="el-GR" sz="1200" dirty="0">
                <a:latin typeface="Calibri"/>
                <a:ea typeface="+mn-lt"/>
                <a:cs typeface="+mn-lt"/>
              </a:rPr>
              <a:t>mammalian target of rapamycin </a:t>
            </a:r>
            <a:endParaRPr lang="el-GR" sz="1200" dirty="0">
              <a:latin typeface="Calibri"/>
              <a:ea typeface="+mn-lt"/>
              <a:cs typeface="Calibri"/>
            </a:endParaRPr>
          </a:p>
          <a:p>
            <a:r>
              <a:rPr lang="el-GR" sz="1200" b="1" dirty="0">
                <a:latin typeface="Calibri"/>
                <a:ea typeface="+mn-lt"/>
                <a:cs typeface="+mn-lt"/>
              </a:rPr>
              <a:t>NAD </a:t>
            </a:r>
            <a:r>
              <a:rPr lang="el-GR" sz="1200" dirty="0">
                <a:latin typeface="Calibri"/>
                <a:ea typeface="+mn-lt"/>
                <a:cs typeface="+mn-lt"/>
              </a:rPr>
              <a:t>nicotinamide adenine dinucleotide</a:t>
            </a:r>
            <a:endParaRPr lang="el-GR" sz="1200" dirty="0">
              <a:latin typeface="Calibri"/>
              <a:ea typeface="+mn-lt"/>
              <a:cs typeface="Calibri"/>
            </a:endParaRPr>
          </a:p>
          <a:p>
            <a:r>
              <a:rPr lang="el-GR" sz="1200" b="1" dirty="0">
                <a:latin typeface="Calibri"/>
                <a:ea typeface="+mn-lt"/>
                <a:cs typeface="+mn-lt"/>
              </a:rPr>
              <a:t>NADPH </a:t>
            </a:r>
            <a:r>
              <a:rPr lang="el-GR" sz="1200" dirty="0">
                <a:latin typeface="Calibri"/>
                <a:ea typeface="+mn-lt"/>
                <a:cs typeface="+mn-lt"/>
              </a:rPr>
              <a:t>nicotinamide adenine dinucleotide</a:t>
            </a:r>
            <a:endParaRPr lang="el-GR" sz="1200" dirty="0">
              <a:latin typeface="Calibri"/>
              <a:ea typeface="Calibri"/>
              <a:cs typeface="Calibri"/>
            </a:endParaRPr>
          </a:p>
          <a:p>
            <a:r>
              <a:rPr lang="el-GR" sz="1200" dirty="0">
                <a:latin typeface="Calibri"/>
                <a:ea typeface="+mn-lt"/>
                <a:cs typeface="+mn-lt"/>
              </a:rPr>
              <a:t>phosphate</a:t>
            </a:r>
            <a:br>
              <a:rPr lang="el-GR" sz="1200" dirty="0">
                <a:latin typeface="Calibri"/>
                <a:ea typeface="+mn-lt"/>
                <a:cs typeface="+mn-lt"/>
              </a:rPr>
            </a:br>
            <a:r>
              <a:rPr lang="el-GR" sz="1200" b="1" dirty="0">
                <a:latin typeface="Calibri"/>
                <a:ea typeface="+mn-lt"/>
                <a:cs typeface="+mn-lt"/>
              </a:rPr>
              <a:t>NAMPT</a:t>
            </a:r>
            <a:r>
              <a:rPr lang="el-GR" sz="1200" dirty="0">
                <a:latin typeface="Calibri"/>
                <a:ea typeface="+mn-lt"/>
                <a:cs typeface="+mn-lt"/>
              </a:rPr>
              <a:t> nicotinamide phosphoribosyl transferase </a:t>
            </a:r>
            <a:endParaRPr lang="el-GR" sz="1200" dirty="0">
              <a:latin typeface="Calibri"/>
              <a:ea typeface="+mn-lt"/>
              <a:cs typeface="Calibri"/>
            </a:endParaRPr>
          </a:p>
          <a:p>
            <a:r>
              <a:rPr lang="el-GR" sz="1200" b="1" dirty="0">
                <a:latin typeface="Calibri"/>
                <a:ea typeface="+mn-lt"/>
                <a:cs typeface="+mn-lt"/>
              </a:rPr>
              <a:t>NMNAT </a:t>
            </a:r>
            <a:r>
              <a:rPr lang="el-GR" sz="1200" dirty="0">
                <a:latin typeface="Calibri"/>
                <a:ea typeface="+mn-lt"/>
                <a:cs typeface="+mn-lt"/>
              </a:rPr>
              <a:t>nicotinic acid mononucleotide</a:t>
            </a:r>
            <a:endParaRPr lang="el-GR" sz="1200" dirty="0">
              <a:latin typeface="Calibri"/>
              <a:ea typeface="Calibri"/>
              <a:cs typeface="Calibri"/>
            </a:endParaRPr>
          </a:p>
          <a:p>
            <a:r>
              <a:rPr lang="el-GR" sz="1200" dirty="0">
                <a:latin typeface="Calibri"/>
                <a:ea typeface="+mn-lt"/>
                <a:cs typeface="+mn-lt"/>
              </a:rPr>
              <a:t>adenyltransferase</a:t>
            </a:r>
            <a:endParaRPr lang="el-GR" sz="1200" dirty="0">
              <a:latin typeface="Calibri"/>
              <a:ea typeface="Calibri"/>
              <a:cs typeface="Calibri"/>
            </a:endParaRPr>
          </a:p>
          <a:p>
            <a:r>
              <a:rPr lang="el-GR" sz="1200" b="1" dirty="0">
                <a:latin typeface="Calibri"/>
                <a:ea typeface="+mn-lt"/>
                <a:cs typeface="+mn-lt"/>
              </a:rPr>
              <a:t>NRF-1  </a:t>
            </a:r>
            <a:r>
              <a:rPr lang="el-GR" sz="1200" dirty="0">
                <a:latin typeface="Calibri"/>
                <a:ea typeface="+mn-lt"/>
                <a:cs typeface="+mn-lt"/>
              </a:rPr>
              <a:t>nuclear respiratory factor-1</a:t>
            </a:r>
            <a:endParaRPr lang="el-GR" sz="1200" dirty="0">
              <a:latin typeface="Calibri"/>
              <a:ea typeface="Calibri"/>
              <a:cs typeface="Calibri"/>
            </a:endParaRPr>
          </a:p>
          <a:p>
            <a:r>
              <a:rPr lang="el-GR" sz="1200" b="1" dirty="0">
                <a:latin typeface="Calibri"/>
                <a:ea typeface="+mn-lt"/>
                <a:cs typeface="+mn-lt"/>
              </a:rPr>
              <a:t>NRF-2  </a:t>
            </a:r>
            <a:r>
              <a:rPr lang="el-GR" sz="1200" dirty="0">
                <a:latin typeface="Calibri"/>
                <a:ea typeface="+mn-lt"/>
                <a:cs typeface="+mn-lt"/>
              </a:rPr>
              <a:t>nuclear respiratory factor-2</a:t>
            </a:r>
            <a:endParaRPr lang="el-GR" sz="1200" dirty="0">
              <a:latin typeface="Calibri"/>
              <a:ea typeface="Calibri"/>
              <a:cs typeface="Calibri"/>
            </a:endParaRPr>
          </a:p>
          <a:p>
            <a:r>
              <a:rPr lang="el-GR" sz="1200" b="1" dirty="0">
                <a:latin typeface="Calibri"/>
                <a:ea typeface="+mn-lt"/>
                <a:cs typeface="+mn-lt"/>
              </a:rPr>
              <a:t>NRK </a:t>
            </a:r>
            <a:r>
              <a:rPr lang="el-GR" sz="1200" dirty="0">
                <a:latin typeface="Calibri"/>
                <a:ea typeface="+mn-lt"/>
                <a:cs typeface="+mn-lt"/>
              </a:rPr>
              <a:t>nicotinamide riboside kinase </a:t>
            </a:r>
            <a:endParaRPr lang="el-GR" sz="1200" dirty="0">
              <a:latin typeface="Calibri"/>
              <a:ea typeface="+mn-lt"/>
              <a:cs typeface="Calibri"/>
            </a:endParaRPr>
          </a:p>
          <a:p>
            <a:r>
              <a:rPr lang="el-GR" sz="1200" b="1" dirty="0">
                <a:latin typeface="Calibri"/>
                <a:ea typeface="+mn-lt"/>
                <a:cs typeface="+mn-lt"/>
              </a:rPr>
              <a:t>PARP </a:t>
            </a:r>
            <a:r>
              <a:rPr lang="el-GR" sz="1200" dirty="0">
                <a:latin typeface="Calibri"/>
                <a:ea typeface="+mn-lt"/>
                <a:cs typeface="+mn-lt"/>
              </a:rPr>
              <a:t>poly (ADP-ribose) polymerase </a:t>
            </a:r>
            <a:endParaRPr lang="el-GR" sz="1200" dirty="0">
              <a:latin typeface="Calibri"/>
              <a:ea typeface="+mn-lt"/>
              <a:cs typeface="Calibri"/>
            </a:endParaRPr>
          </a:p>
          <a:p>
            <a:r>
              <a:rPr lang="el-GR" sz="1200" b="1" dirty="0">
                <a:latin typeface="Calibri"/>
                <a:ea typeface="+mn-lt"/>
                <a:cs typeface="+mn-lt"/>
              </a:rPr>
              <a:t>PDH </a:t>
            </a:r>
            <a:r>
              <a:rPr lang="el-GR" sz="1200" dirty="0">
                <a:latin typeface="Calibri"/>
                <a:ea typeface="+mn-lt"/>
                <a:cs typeface="+mn-lt"/>
              </a:rPr>
              <a:t>pyruvate dehydrogenase </a:t>
            </a:r>
            <a:endParaRPr lang="el-GR" sz="1200" dirty="0">
              <a:latin typeface="Calibri"/>
              <a:ea typeface="+mn-lt"/>
              <a:cs typeface="Calibri"/>
            </a:endParaRPr>
          </a:p>
          <a:p>
            <a:r>
              <a:rPr lang="el-GR" sz="1200" b="1" dirty="0">
                <a:latin typeface="Calibri"/>
                <a:ea typeface="+mn-lt"/>
                <a:cs typeface="+mn-lt"/>
              </a:rPr>
              <a:t>PDK4 </a:t>
            </a:r>
            <a:r>
              <a:rPr lang="el-GR" sz="1200" dirty="0">
                <a:latin typeface="Calibri"/>
                <a:ea typeface="+mn-lt"/>
                <a:cs typeface="+mn-lt"/>
              </a:rPr>
              <a:t>PDH kinase 4</a:t>
            </a:r>
            <a:endParaRPr lang="el-GR" sz="1200" dirty="0">
              <a:latin typeface="Calibri"/>
              <a:ea typeface="Calibri"/>
              <a:cs typeface="Calibri"/>
            </a:endParaRPr>
          </a:p>
          <a:p>
            <a:r>
              <a:rPr lang="el-GR" sz="1200" b="1" dirty="0">
                <a:latin typeface="Calibri"/>
                <a:ea typeface="+mn-lt"/>
                <a:cs typeface="+mn-lt"/>
              </a:rPr>
              <a:t>PFK-1  </a:t>
            </a:r>
            <a:r>
              <a:rPr lang="el-GR" sz="1200" dirty="0">
                <a:latin typeface="Calibri"/>
                <a:ea typeface="+mn-lt"/>
                <a:cs typeface="+mn-lt"/>
              </a:rPr>
              <a:t>phosphofructokinase 1</a:t>
            </a:r>
            <a:endParaRPr lang="el-GR" sz="1200" dirty="0">
              <a:latin typeface="Calibri"/>
              <a:ea typeface="Calibri"/>
              <a:cs typeface="Calibri"/>
            </a:endParaRPr>
          </a:p>
          <a:p>
            <a:r>
              <a:rPr lang="el-GR" sz="1200" b="1" dirty="0">
                <a:latin typeface="Calibri"/>
                <a:ea typeface="+mn-lt"/>
                <a:cs typeface="+mn-lt"/>
              </a:rPr>
              <a:t>PFK-2  </a:t>
            </a:r>
            <a:r>
              <a:rPr lang="el-GR" sz="1200" dirty="0">
                <a:latin typeface="Calibri"/>
                <a:ea typeface="+mn-lt"/>
                <a:cs typeface="+mn-lt"/>
              </a:rPr>
              <a:t>phosphofructokinase 2</a:t>
            </a:r>
            <a:endParaRPr lang="el-GR" sz="1200" dirty="0">
              <a:latin typeface="Calibri"/>
              <a:ea typeface="Calibri"/>
              <a:cs typeface="Calibri"/>
            </a:endParaRPr>
          </a:p>
          <a:p>
            <a:r>
              <a:rPr lang="el-GR" sz="1200" b="1" dirty="0">
                <a:latin typeface="Calibri"/>
                <a:ea typeface="+mn-lt"/>
                <a:cs typeface="+mn-lt"/>
              </a:rPr>
              <a:t>PKM </a:t>
            </a:r>
            <a:r>
              <a:rPr lang="el-GR" sz="1200" dirty="0">
                <a:latin typeface="Calibri"/>
                <a:ea typeface="+mn-lt"/>
                <a:cs typeface="+mn-lt"/>
              </a:rPr>
              <a:t>pyruvate kinase</a:t>
            </a:r>
            <a:br>
              <a:rPr lang="el-GR" sz="1200" dirty="0">
                <a:latin typeface="Calibri"/>
                <a:ea typeface="+mn-lt"/>
                <a:cs typeface="+mn-lt"/>
              </a:rPr>
            </a:br>
            <a:r>
              <a:rPr lang="el-GR" sz="1200" b="1" dirty="0">
                <a:latin typeface="Calibri"/>
                <a:ea typeface="+mn-lt"/>
                <a:cs typeface="+mn-lt"/>
              </a:rPr>
              <a:t>PPARγ </a:t>
            </a:r>
            <a:r>
              <a:rPr lang="el-GR" sz="1200" dirty="0">
                <a:latin typeface="Calibri"/>
                <a:ea typeface="+mn-lt"/>
                <a:cs typeface="+mn-lt"/>
              </a:rPr>
              <a:t>peroxisome proliferator activator receptor γ </a:t>
            </a:r>
            <a:endParaRPr lang="el-GR" sz="1200" dirty="0">
              <a:latin typeface="Calibri"/>
              <a:ea typeface="+mn-lt"/>
              <a:cs typeface="Calibri"/>
            </a:endParaRPr>
          </a:p>
          <a:p>
            <a:r>
              <a:rPr lang="el-GR" sz="1200" b="1" dirty="0">
                <a:latin typeface="Calibri"/>
                <a:ea typeface="+mn-lt"/>
                <a:cs typeface="+mn-lt"/>
              </a:rPr>
              <a:t>PPC2m </a:t>
            </a:r>
            <a:r>
              <a:rPr lang="el-GR" sz="1200" dirty="0">
                <a:latin typeface="Calibri"/>
                <a:ea typeface="+mn-lt"/>
                <a:cs typeface="+mn-lt"/>
              </a:rPr>
              <a:t>protein phosphatase C2m</a:t>
            </a:r>
            <a:endParaRPr lang="el-GR" sz="1200" dirty="0">
              <a:latin typeface="Calibri"/>
              <a:ea typeface="Calibri"/>
              <a:cs typeface="Calibri"/>
            </a:endParaRPr>
          </a:p>
          <a:p>
            <a:r>
              <a:rPr lang="el-GR" sz="1200" b="1" dirty="0">
                <a:latin typeface="Calibri"/>
                <a:ea typeface="+mn-lt"/>
                <a:cs typeface="+mn-lt"/>
              </a:rPr>
              <a:t>ROS </a:t>
            </a:r>
            <a:r>
              <a:rPr lang="el-GR" sz="1200" dirty="0">
                <a:latin typeface="Calibri"/>
                <a:ea typeface="+mn-lt"/>
                <a:cs typeface="+mn-lt"/>
              </a:rPr>
              <a:t>reactive oxygen species</a:t>
            </a:r>
            <a:br>
              <a:rPr lang="el-GR" sz="1200" dirty="0">
                <a:latin typeface="Calibri"/>
                <a:ea typeface="+mn-lt"/>
                <a:cs typeface="+mn-lt"/>
              </a:rPr>
            </a:br>
            <a:r>
              <a:rPr lang="el-GR" sz="1200" b="1" dirty="0">
                <a:latin typeface="Calibri"/>
                <a:ea typeface="+mn-lt"/>
                <a:cs typeface="+mn-lt"/>
              </a:rPr>
              <a:t>SCOT</a:t>
            </a:r>
            <a:r>
              <a:rPr lang="el-GR" sz="1200" dirty="0">
                <a:latin typeface="Calibri"/>
                <a:ea typeface="+mn-lt"/>
                <a:cs typeface="+mn-lt"/>
              </a:rPr>
              <a:t> succinyl-CoA:3 oxoacid-CoA transferase </a:t>
            </a:r>
            <a:endParaRPr lang="el-GR" sz="1200" dirty="0">
              <a:latin typeface="Calibri"/>
              <a:ea typeface="+mn-lt"/>
              <a:cs typeface="Calibri"/>
            </a:endParaRPr>
          </a:p>
          <a:p>
            <a:r>
              <a:rPr lang="el-GR" sz="1200" b="1" dirty="0">
                <a:latin typeface="Calibri"/>
                <a:ea typeface="+mn-lt"/>
                <a:cs typeface="+mn-lt"/>
              </a:rPr>
              <a:t>SGLT2 </a:t>
            </a:r>
            <a:r>
              <a:rPr lang="el-GR" sz="1200" dirty="0">
                <a:latin typeface="Calibri"/>
                <a:ea typeface="+mn-lt"/>
                <a:cs typeface="+mn-lt"/>
              </a:rPr>
              <a:t>sodium/glucose co-transporter 2</a:t>
            </a:r>
            <a:br>
              <a:rPr lang="el-GR" sz="1200" dirty="0">
                <a:latin typeface="Calibri"/>
                <a:ea typeface="+mn-lt"/>
                <a:cs typeface="+mn-lt"/>
              </a:rPr>
            </a:br>
            <a:r>
              <a:rPr lang="el-GR" sz="1200" b="1" dirty="0">
                <a:latin typeface="Calibri"/>
                <a:ea typeface="+mn-lt"/>
                <a:cs typeface="+mn-lt"/>
              </a:rPr>
              <a:t>Sirt3</a:t>
            </a:r>
            <a:r>
              <a:rPr lang="el-GR" sz="1200" dirty="0">
                <a:latin typeface="Calibri"/>
                <a:ea typeface="+mn-lt"/>
                <a:cs typeface="+mn-lt"/>
              </a:rPr>
              <a:t> sirtuin 3</a:t>
            </a:r>
            <a:br>
              <a:rPr lang="el-GR" sz="1200" dirty="0">
                <a:latin typeface="Calibri"/>
                <a:ea typeface="+mn-lt"/>
                <a:cs typeface="+mn-lt"/>
              </a:rPr>
            </a:br>
            <a:endParaRPr lang="el-GR" sz="1200" dirty="0">
              <a:latin typeface="Calibri"/>
              <a:ea typeface="+mn-lt"/>
              <a:cs typeface="Calibri"/>
            </a:endParaRPr>
          </a:p>
          <a:p>
            <a:endParaRPr lang="el-GR" sz="1200" dirty="0">
              <a:solidFill>
                <a:schemeClr val="bg1"/>
              </a:solidFill>
              <a:latin typeface="Calibri"/>
              <a:cs typeface="Segoe UI Light"/>
            </a:endParaRPr>
          </a:p>
          <a:p>
            <a:pPr algn="l"/>
            <a:endParaRPr lang="el-GR" dirty="0">
              <a:cs typeface="Segoe UI Light"/>
            </a:endParaRPr>
          </a:p>
        </p:txBody>
      </p:sp>
      <p:sp>
        <p:nvSpPr>
          <p:cNvPr id="6" name="TextBox 5">
            <a:extLst>
              <a:ext uri="{FF2B5EF4-FFF2-40B4-BE49-F238E27FC236}">
                <a16:creationId xmlns:a16="http://schemas.microsoft.com/office/drawing/2014/main" id="{8749234F-8CFA-EBBB-7534-FF700EE52B58}"/>
              </a:ext>
            </a:extLst>
          </p:cNvPr>
          <p:cNvSpPr txBox="1"/>
          <p:nvPr/>
        </p:nvSpPr>
        <p:spPr>
          <a:xfrm>
            <a:off x="8548152" y="1713"/>
            <a:ext cx="28456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200" b="1">
                <a:ea typeface="+mn-lt"/>
                <a:cs typeface="+mn-lt"/>
              </a:rPr>
              <a:t>SLC16A1</a:t>
            </a:r>
            <a:r>
              <a:rPr lang="el-GR" sz="1200">
                <a:ea typeface="+mn-lt"/>
                <a:cs typeface="+mn-lt"/>
              </a:rPr>
              <a:t> </a:t>
            </a:r>
            <a:r>
              <a:rPr lang="el-GR" sz="1200" err="1">
                <a:ea typeface="+mn-lt"/>
                <a:cs typeface="+mn-lt"/>
              </a:rPr>
              <a:t>monocarboxylate</a:t>
            </a:r>
            <a:r>
              <a:rPr lang="el-GR" sz="1200">
                <a:ea typeface="+mn-lt"/>
                <a:cs typeface="+mn-lt"/>
              </a:rPr>
              <a:t> </a:t>
            </a:r>
            <a:r>
              <a:rPr lang="el-GR" sz="1200" err="1">
                <a:ea typeface="+mn-lt"/>
                <a:cs typeface="+mn-lt"/>
              </a:rPr>
              <a:t>ketone</a:t>
            </a:r>
            <a:r>
              <a:rPr lang="el-GR" sz="1200">
                <a:ea typeface="+mn-lt"/>
                <a:cs typeface="+mn-lt"/>
              </a:rPr>
              <a:t> </a:t>
            </a:r>
            <a:r>
              <a:rPr lang="el-GR" sz="1200" err="1">
                <a:ea typeface="+mn-lt"/>
                <a:cs typeface="+mn-lt"/>
              </a:rPr>
              <a:t>transporter</a:t>
            </a:r>
            <a:r>
              <a:rPr lang="el-GR" sz="1200">
                <a:ea typeface="+mn-lt"/>
                <a:cs typeface="+mn-lt"/>
              </a:rPr>
              <a:t> </a:t>
            </a:r>
          </a:p>
          <a:p>
            <a:endParaRPr lang="el-GR" sz="1200" b="1">
              <a:latin typeface="Calibri"/>
              <a:ea typeface="+mn-lt"/>
              <a:cs typeface="+mn-lt"/>
            </a:endParaRPr>
          </a:p>
          <a:p>
            <a:r>
              <a:rPr lang="el-GR" sz="1200" b="1">
                <a:latin typeface="Calibri"/>
                <a:ea typeface="+mn-lt"/>
                <a:cs typeface="+mn-lt"/>
              </a:rPr>
              <a:t>T2D </a:t>
            </a:r>
            <a:r>
              <a:rPr lang="el-GR" sz="1200" err="1">
                <a:latin typeface="Calibri"/>
                <a:ea typeface="+mn-lt"/>
                <a:cs typeface="+mn-lt"/>
              </a:rPr>
              <a:t>type</a:t>
            </a:r>
            <a:r>
              <a:rPr lang="el-GR" sz="1200">
                <a:latin typeface="Calibri"/>
                <a:ea typeface="+mn-lt"/>
                <a:cs typeface="+mn-lt"/>
              </a:rPr>
              <a:t> 2 </a:t>
            </a:r>
            <a:r>
              <a:rPr lang="el-GR" sz="1200" err="1">
                <a:latin typeface="Calibri"/>
                <a:ea typeface="+mn-lt"/>
                <a:cs typeface="+mn-lt"/>
              </a:rPr>
              <a:t>diabetes</a:t>
            </a:r>
            <a:br>
              <a:rPr lang="el-GR" sz="1200">
                <a:latin typeface="Calibri"/>
                <a:ea typeface="+mn-lt"/>
                <a:cs typeface="+mn-lt"/>
              </a:rPr>
            </a:br>
            <a:r>
              <a:rPr lang="el-GR" sz="1200" b="1">
                <a:latin typeface="Calibri"/>
                <a:ea typeface="+mn-lt"/>
                <a:cs typeface="+mn-lt"/>
              </a:rPr>
              <a:t>TAC</a:t>
            </a:r>
            <a:r>
              <a:rPr lang="el-GR" sz="1200">
                <a:latin typeface="Calibri"/>
                <a:ea typeface="+mn-lt"/>
                <a:cs typeface="+mn-lt"/>
              </a:rPr>
              <a:t> </a:t>
            </a:r>
            <a:r>
              <a:rPr lang="el-GR" sz="1200" err="1">
                <a:latin typeface="Calibri"/>
                <a:ea typeface="+mn-lt"/>
                <a:cs typeface="+mn-lt"/>
              </a:rPr>
              <a:t>transverse</a:t>
            </a:r>
            <a:r>
              <a:rPr lang="el-GR" sz="1200">
                <a:latin typeface="Calibri"/>
                <a:ea typeface="+mn-lt"/>
                <a:cs typeface="+mn-lt"/>
              </a:rPr>
              <a:t> </a:t>
            </a:r>
            <a:r>
              <a:rPr lang="el-GR" sz="1200" err="1">
                <a:latin typeface="Calibri"/>
                <a:ea typeface="+mn-lt"/>
                <a:cs typeface="+mn-lt"/>
              </a:rPr>
              <a:t>aortic</a:t>
            </a:r>
            <a:r>
              <a:rPr lang="el-GR" sz="1200">
                <a:latin typeface="Calibri"/>
                <a:ea typeface="+mn-lt"/>
                <a:cs typeface="+mn-lt"/>
              </a:rPr>
              <a:t> </a:t>
            </a:r>
            <a:r>
              <a:rPr lang="el-GR" sz="1200" err="1">
                <a:latin typeface="Calibri"/>
                <a:ea typeface="+mn-lt"/>
                <a:cs typeface="+mn-lt"/>
              </a:rPr>
              <a:t>constriction</a:t>
            </a:r>
            <a:br>
              <a:rPr lang="el-GR" sz="1200">
                <a:latin typeface="Calibri"/>
                <a:ea typeface="+mn-lt"/>
                <a:cs typeface="+mn-lt"/>
              </a:rPr>
            </a:br>
            <a:r>
              <a:rPr lang="el-GR" sz="1200" b="1">
                <a:latin typeface="Calibri"/>
                <a:ea typeface="+mn-lt"/>
                <a:cs typeface="+mn-lt"/>
              </a:rPr>
              <a:t>TCA</a:t>
            </a:r>
            <a:r>
              <a:rPr lang="el-GR" sz="1200">
                <a:latin typeface="Calibri"/>
                <a:ea typeface="+mn-lt"/>
                <a:cs typeface="+mn-lt"/>
              </a:rPr>
              <a:t> </a:t>
            </a:r>
            <a:r>
              <a:rPr lang="el-GR" sz="1200" err="1">
                <a:latin typeface="Calibri"/>
                <a:ea typeface="+mn-lt"/>
                <a:cs typeface="+mn-lt"/>
              </a:rPr>
              <a:t>tricarboxylic</a:t>
            </a:r>
            <a:r>
              <a:rPr lang="el-GR" sz="1200">
                <a:latin typeface="Calibri"/>
                <a:ea typeface="+mn-lt"/>
                <a:cs typeface="+mn-lt"/>
              </a:rPr>
              <a:t> </a:t>
            </a:r>
            <a:r>
              <a:rPr lang="el-GR" sz="1200" err="1">
                <a:latin typeface="Calibri"/>
                <a:ea typeface="+mn-lt"/>
                <a:cs typeface="+mn-lt"/>
              </a:rPr>
              <a:t>acid</a:t>
            </a:r>
            <a:br>
              <a:rPr lang="el-GR" sz="1200">
                <a:latin typeface="Calibri"/>
                <a:ea typeface="+mn-lt"/>
                <a:cs typeface="+mn-lt"/>
              </a:rPr>
            </a:br>
            <a:r>
              <a:rPr lang="el-GR" sz="1200" b="1">
                <a:latin typeface="Calibri"/>
                <a:ea typeface="+mn-lt"/>
                <a:cs typeface="+mn-lt"/>
              </a:rPr>
              <a:t>VLDL</a:t>
            </a:r>
            <a:r>
              <a:rPr lang="el-GR" sz="1200">
                <a:latin typeface="Calibri"/>
                <a:ea typeface="+mn-lt"/>
                <a:cs typeface="+mn-lt"/>
              </a:rPr>
              <a:t> </a:t>
            </a:r>
            <a:r>
              <a:rPr lang="el-GR" sz="1200" err="1">
                <a:latin typeface="Calibri"/>
                <a:ea typeface="+mn-lt"/>
                <a:cs typeface="+mn-lt"/>
              </a:rPr>
              <a:t>very</a:t>
            </a:r>
            <a:r>
              <a:rPr lang="el-GR" sz="1200">
                <a:latin typeface="Calibri"/>
                <a:ea typeface="+mn-lt"/>
                <a:cs typeface="+mn-lt"/>
              </a:rPr>
              <a:t> </a:t>
            </a:r>
            <a:r>
              <a:rPr lang="el-GR" sz="1200" err="1">
                <a:latin typeface="Calibri"/>
                <a:ea typeface="+mn-lt"/>
                <a:cs typeface="+mn-lt"/>
              </a:rPr>
              <a:t>low-density</a:t>
            </a:r>
            <a:r>
              <a:rPr lang="el-GR" sz="1200">
                <a:latin typeface="Calibri"/>
                <a:ea typeface="+mn-lt"/>
                <a:cs typeface="+mn-lt"/>
              </a:rPr>
              <a:t> </a:t>
            </a:r>
            <a:r>
              <a:rPr lang="el-GR" sz="1200" err="1">
                <a:latin typeface="Calibri"/>
                <a:ea typeface="+mn-lt"/>
                <a:cs typeface="+mn-lt"/>
              </a:rPr>
              <a:t>lipoprotein</a:t>
            </a:r>
            <a:endParaRPr lang="el-GR" err="1">
              <a:latin typeface="Calibri"/>
              <a:ea typeface="Calibri"/>
              <a:cs typeface="Calibri"/>
            </a:endParaRPr>
          </a:p>
        </p:txBody>
      </p:sp>
      <p:sp>
        <p:nvSpPr>
          <p:cNvPr id="7" name="TextBox 6">
            <a:extLst>
              <a:ext uri="{FF2B5EF4-FFF2-40B4-BE49-F238E27FC236}">
                <a16:creationId xmlns:a16="http://schemas.microsoft.com/office/drawing/2014/main" id="{7A1CE54E-9E3B-793A-D4AD-6D29F920A77C}"/>
              </a:ext>
            </a:extLst>
          </p:cNvPr>
          <p:cNvSpPr txBox="1"/>
          <p:nvPr/>
        </p:nvSpPr>
        <p:spPr>
          <a:xfrm>
            <a:off x="741492" y="-43676"/>
            <a:ext cx="367120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500" err="1">
                <a:solidFill>
                  <a:srgbClr val="FF0000"/>
                </a:solidFill>
                <a:latin typeface="Calibri"/>
                <a:ea typeface="+mn-lt"/>
                <a:cs typeface="+mn-lt"/>
              </a:rPr>
              <a:t>Nonstandard</a:t>
            </a:r>
            <a:r>
              <a:rPr lang="el-GR" sz="1500">
                <a:solidFill>
                  <a:srgbClr val="FF0000"/>
                </a:solidFill>
                <a:latin typeface="Calibri"/>
                <a:ea typeface="+mn-lt"/>
                <a:cs typeface="+mn-lt"/>
              </a:rPr>
              <a:t> </a:t>
            </a:r>
            <a:r>
              <a:rPr lang="el-GR" sz="1500" err="1">
                <a:solidFill>
                  <a:srgbClr val="FF0000"/>
                </a:solidFill>
                <a:latin typeface="Calibri"/>
                <a:ea typeface="+mn-lt"/>
                <a:cs typeface="+mn-lt"/>
              </a:rPr>
              <a:t>Abbreviations</a:t>
            </a:r>
            <a:r>
              <a:rPr lang="el-GR" sz="1500">
                <a:solidFill>
                  <a:srgbClr val="FF0000"/>
                </a:solidFill>
                <a:latin typeface="Calibri"/>
                <a:ea typeface="+mn-lt"/>
                <a:cs typeface="+mn-lt"/>
              </a:rPr>
              <a:t> and Acronyms</a:t>
            </a:r>
            <a:endParaRPr lang="el-GR" sz="1500">
              <a:solidFill>
                <a:srgbClr val="FF0000"/>
              </a:solidFill>
              <a:latin typeface="Calibri"/>
            </a:endParaRPr>
          </a:p>
          <a:p>
            <a:pPr algn="l"/>
            <a:endParaRPr lang="el-GR">
              <a:cs typeface="Segoe UI Light"/>
            </a:endParaRPr>
          </a:p>
        </p:txBody>
      </p:sp>
    </p:spTree>
    <p:extLst>
      <p:ext uri="{BB962C8B-B14F-4D97-AF65-F5344CB8AC3E}">
        <p14:creationId xmlns:p14="http://schemas.microsoft.com/office/powerpoint/2010/main" val="2196539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CE2C88D4-7043-6279-14A2-64DCFE5CBF2F}"/>
              </a:ext>
            </a:extLst>
          </p:cNvPr>
          <p:cNvSpPr>
            <a:spLocks noGrp="1"/>
          </p:cNvSpPr>
          <p:nvPr>
            <p:ph type="sldNum" sz="quarter" idx="12"/>
          </p:nvPr>
        </p:nvSpPr>
        <p:spPr/>
        <p:txBody>
          <a:bodyPr/>
          <a:lstStyle/>
          <a:p>
            <a:fld id="{294A09A9-5501-47C1-A89A-A340965A2BE2}" type="slidenum">
              <a:rPr lang="en-US" smtClean="0"/>
              <a:pPr/>
              <a:t>30</a:t>
            </a:fld>
            <a:endParaRPr lang="en-US"/>
          </a:p>
        </p:txBody>
      </p:sp>
      <p:sp>
        <p:nvSpPr>
          <p:cNvPr id="12" name="TextBox 11">
            <a:extLst>
              <a:ext uri="{FF2B5EF4-FFF2-40B4-BE49-F238E27FC236}">
                <a16:creationId xmlns:a16="http://schemas.microsoft.com/office/drawing/2014/main" id="{659C7A90-9CEA-8EED-20F4-23D0338829A8}"/>
              </a:ext>
            </a:extLst>
          </p:cNvPr>
          <p:cNvSpPr txBox="1"/>
          <p:nvPr/>
        </p:nvSpPr>
        <p:spPr>
          <a:xfrm>
            <a:off x="212755" y="1043262"/>
            <a:ext cx="1053526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n-US" sz="2400" dirty="0">
                <a:latin typeface="Calibri"/>
                <a:ea typeface="Calibri"/>
                <a:cs typeface="Calibri"/>
              </a:rPr>
              <a:t>Insulin stimulates glucose uptake via GLUT4 transporters and directly stimulating glucose oxidation in the heart </a:t>
            </a:r>
            <a:endParaRPr lang="el-GR" dirty="0"/>
          </a:p>
          <a:p>
            <a:pPr marL="342900" indent="-342900">
              <a:buFont typeface="Courier New"/>
              <a:buChar char="o"/>
            </a:pPr>
            <a:endParaRPr lang="en-US" sz="2400" dirty="0">
              <a:latin typeface="Calibri"/>
              <a:ea typeface="Calibri"/>
              <a:cs typeface="Calibri"/>
            </a:endParaRPr>
          </a:p>
          <a:p>
            <a:pPr marL="342900" indent="-342900">
              <a:buFont typeface="Courier New"/>
              <a:buChar char="o"/>
            </a:pPr>
            <a:r>
              <a:rPr lang="en-US" sz="2400" dirty="0">
                <a:latin typeface="Calibri"/>
                <a:ea typeface="Calibri"/>
                <a:cs typeface="Calibri"/>
              </a:rPr>
              <a:t>Transcriptional control of both glycolytic and glucose oxidative enzymes </a:t>
            </a:r>
          </a:p>
          <a:p>
            <a:pPr marL="342900" indent="-342900">
              <a:buFont typeface="Courier New"/>
              <a:buChar char="o"/>
            </a:pPr>
            <a:endParaRPr lang="en-US" sz="2400" dirty="0">
              <a:latin typeface="Calibri"/>
              <a:ea typeface="Calibri"/>
              <a:cs typeface="Calibri"/>
            </a:endParaRPr>
          </a:p>
          <a:p>
            <a:pPr marL="342900" indent="-342900">
              <a:buFont typeface="Courier New"/>
              <a:buChar char="o"/>
            </a:pPr>
            <a:r>
              <a:rPr lang="en-US" sz="2400" dirty="0">
                <a:latin typeface="Calibri"/>
                <a:ea typeface="Calibri"/>
                <a:cs typeface="Calibri"/>
              </a:rPr>
              <a:t>When fatty acid ß-oxidation rises, glucose and lactate oxidation decrease, and when carbohydrate oxidation increases, fatty acid ß- oxidation decreases </a:t>
            </a:r>
          </a:p>
          <a:p>
            <a:pPr marL="342900" indent="-342900">
              <a:buFont typeface="Courier New"/>
              <a:buChar char="o"/>
            </a:pPr>
            <a:endParaRPr lang="en-US" sz="2400" dirty="0">
              <a:solidFill>
                <a:schemeClr val="bg1"/>
              </a:solidFill>
              <a:latin typeface="Calibri"/>
              <a:ea typeface="Calibri"/>
              <a:cs typeface="Calibri"/>
            </a:endParaRPr>
          </a:p>
          <a:p>
            <a:endParaRPr lang="en-US" sz="2400" dirty="0">
              <a:solidFill>
                <a:schemeClr val="bg1"/>
              </a:solidFill>
              <a:latin typeface="Calibri"/>
              <a:ea typeface="Calibri"/>
              <a:cs typeface="Calibri"/>
            </a:endParaRPr>
          </a:p>
          <a:p>
            <a:r>
              <a:rPr lang="en-US" sz="2400" dirty="0">
                <a:latin typeface="Calibri"/>
                <a:ea typeface="Calibri"/>
                <a:cs typeface="Calibri"/>
              </a:rPr>
              <a:t>Reciprocal relationship, called the “Randle Cycle": fatty acid ß-oxidation inhibits PDH and glycolysis and carbohydrate oxidation-induced increases in malonyl CoA, inhibit CPT-1 and mitochondrial fatty acid uptake </a:t>
            </a:r>
            <a:endParaRPr lang="en-US" sz="2400" dirty="0">
              <a:latin typeface="Calibri"/>
              <a:ea typeface="Calibri"/>
              <a:cs typeface="Segoe UI Light"/>
            </a:endParaRPr>
          </a:p>
          <a:p>
            <a:endParaRPr lang="en-US" dirty="0">
              <a:solidFill>
                <a:srgbClr val="FFC000"/>
              </a:solidFill>
              <a:cs typeface="Segoe UI Light"/>
            </a:endParaRPr>
          </a:p>
          <a:p>
            <a:endParaRPr lang="en-US" dirty="0"/>
          </a:p>
          <a:p>
            <a:endParaRPr lang="en-US" sz="2400" dirty="0">
              <a:solidFill>
                <a:schemeClr val="bg1"/>
              </a:solidFill>
              <a:latin typeface="Calibri"/>
              <a:ea typeface="Calibri"/>
              <a:cs typeface="Calibri"/>
            </a:endParaRPr>
          </a:p>
          <a:p>
            <a:endParaRPr lang="en-US" sz="2400" dirty="0">
              <a:solidFill>
                <a:schemeClr val="bg1"/>
              </a:solidFill>
              <a:latin typeface="Calibri"/>
              <a:ea typeface="Calibri"/>
              <a:cs typeface="Calibri"/>
            </a:endParaRPr>
          </a:p>
        </p:txBody>
      </p:sp>
      <p:sp>
        <p:nvSpPr>
          <p:cNvPr id="13" name="Βέλος: Κάτω 12">
            <a:extLst>
              <a:ext uri="{FF2B5EF4-FFF2-40B4-BE49-F238E27FC236}">
                <a16:creationId xmlns:a16="http://schemas.microsoft.com/office/drawing/2014/main" id="{06EC4ACE-6200-DC2E-E32D-E1777295E11D}"/>
              </a:ext>
            </a:extLst>
          </p:cNvPr>
          <p:cNvSpPr/>
          <p:nvPr/>
        </p:nvSpPr>
        <p:spPr>
          <a:xfrm>
            <a:off x="3837735" y="3589193"/>
            <a:ext cx="311354" cy="5735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D7C4ADFF-EA35-A470-BBC3-0766E3178245}"/>
              </a:ext>
            </a:extLst>
          </p:cNvPr>
          <p:cNvSpPr txBox="1"/>
          <p:nvPr/>
        </p:nvSpPr>
        <p:spPr>
          <a:xfrm>
            <a:off x="307503" y="140380"/>
            <a:ext cx="117898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b="1" u="sng" err="1">
                <a:solidFill>
                  <a:srgbClr val="C00000"/>
                </a:solidFill>
                <a:cs typeface="Segoe UI Light"/>
              </a:rPr>
              <a:t>Regulation</a:t>
            </a:r>
            <a:r>
              <a:rPr lang="el-GR" sz="3200" b="1" u="sng">
                <a:solidFill>
                  <a:srgbClr val="C00000"/>
                </a:solidFill>
                <a:cs typeface="Segoe UI Light"/>
              </a:rPr>
              <a:t> of </a:t>
            </a:r>
            <a:r>
              <a:rPr lang="el-GR" sz="3200" b="1" u="sng" err="1">
                <a:solidFill>
                  <a:srgbClr val="C00000"/>
                </a:solidFill>
                <a:cs typeface="Segoe UI Light"/>
              </a:rPr>
              <a:t>carbohydrates</a:t>
            </a:r>
            <a:r>
              <a:rPr lang="el-GR" sz="3200" b="1" u="sng">
                <a:solidFill>
                  <a:srgbClr val="C00000"/>
                </a:solidFill>
                <a:cs typeface="Segoe UI Light"/>
              </a:rPr>
              <a:t> </a:t>
            </a:r>
            <a:r>
              <a:rPr lang="el-GR" sz="3200" b="1" u="sng" err="1">
                <a:solidFill>
                  <a:srgbClr val="C00000"/>
                </a:solidFill>
                <a:cs typeface="Segoe UI Light"/>
              </a:rPr>
              <a:t>metabolism</a:t>
            </a:r>
            <a:r>
              <a:rPr lang="el-GR" sz="3200" b="1" u="sng">
                <a:solidFill>
                  <a:srgbClr val="C00000"/>
                </a:solidFill>
                <a:cs typeface="Segoe UI Light"/>
              </a:rPr>
              <a:t> in the </a:t>
            </a:r>
            <a:r>
              <a:rPr lang="el-GR" sz="3200" b="1" u="sng" err="1">
                <a:solidFill>
                  <a:srgbClr val="C00000"/>
                </a:solidFill>
                <a:cs typeface="Segoe UI Light"/>
              </a:rPr>
              <a:t>healthy</a:t>
            </a:r>
            <a:r>
              <a:rPr lang="el-GR" sz="3200" b="1" u="sng">
                <a:solidFill>
                  <a:srgbClr val="C00000"/>
                </a:solidFill>
                <a:cs typeface="Segoe UI Light"/>
              </a:rPr>
              <a:t> </a:t>
            </a:r>
            <a:r>
              <a:rPr lang="el-GR" sz="3200" b="1" u="sng" err="1">
                <a:solidFill>
                  <a:srgbClr val="C00000"/>
                </a:solidFill>
                <a:cs typeface="Segoe UI Light"/>
              </a:rPr>
              <a:t>heart</a:t>
            </a:r>
            <a:endParaRPr lang="el-GR" sz="3200" b="1" u="sng" err="1">
              <a:solidFill>
                <a:srgbClr val="C00000"/>
              </a:solidFill>
            </a:endParaRPr>
          </a:p>
        </p:txBody>
      </p:sp>
      <p:sp>
        <p:nvSpPr>
          <p:cNvPr id="2" name="TextBox 1">
            <a:extLst>
              <a:ext uri="{FF2B5EF4-FFF2-40B4-BE49-F238E27FC236}">
                <a16:creationId xmlns:a16="http://schemas.microsoft.com/office/drawing/2014/main" id="{0EC53709-C57F-14E1-2981-497536989EC6}"/>
              </a:ext>
            </a:extLst>
          </p:cNvPr>
          <p:cNvSpPr txBox="1"/>
          <p:nvPr/>
        </p:nvSpPr>
        <p:spPr>
          <a:xfrm>
            <a:off x="7415591" y="5885543"/>
            <a:ext cx="48840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3720185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E361C-6EBE-9FEA-D8AE-D155C46B2810}"/>
              </a:ext>
            </a:extLst>
          </p:cNvPr>
          <p:cNvSpPr>
            <a:spLocks noGrp="1"/>
          </p:cNvSpPr>
          <p:nvPr>
            <p:ph type="title"/>
          </p:nvPr>
        </p:nvSpPr>
        <p:spPr>
          <a:xfrm>
            <a:off x="630936" y="640080"/>
            <a:ext cx="4818888" cy="1481328"/>
          </a:xfrm>
        </p:spPr>
        <p:txBody>
          <a:bodyPr anchor="b">
            <a:normAutofit/>
          </a:bodyPr>
          <a:lstStyle/>
          <a:p>
            <a:r>
              <a:rPr lang="en-US" sz="5400"/>
              <a:t>Randle cycle</a:t>
            </a:r>
          </a:p>
        </p:txBody>
      </p:sp>
      <p:sp>
        <p:nvSpPr>
          <p:cNvPr id="3" name="Content Placeholder 2">
            <a:extLst>
              <a:ext uri="{FF2B5EF4-FFF2-40B4-BE49-F238E27FC236}">
                <a16:creationId xmlns:a16="http://schemas.microsoft.com/office/drawing/2014/main" id="{A820D42B-C182-EC31-1F2B-469607FFEC8E}"/>
              </a:ext>
            </a:extLst>
          </p:cNvPr>
          <p:cNvSpPr>
            <a:spLocks noGrp="1"/>
          </p:cNvSpPr>
          <p:nvPr>
            <p:ph idx="1"/>
          </p:nvPr>
        </p:nvSpPr>
        <p:spPr>
          <a:xfrm>
            <a:off x="630936" y="2660904"/>
            <a:ext cx="4818888" cy="3547872"/>
          </a:xfrm>
        </p:spPr>
        <p:txBody>
          <a:bodyPr anchor="t">
            <a:normAutofit/>
          </a:bodyPr>
          <a:lstStyle/>
          <a:p>
            <a:pPr marL="0" indent="0">
              <a:buNone/>
            </a:pPr>
            <a:r>
              <a:rPr lang="en-US" sz="2200" dirty="0">
                <a:latin typeface="Google Sans"/>
              </a:rPr>
              <a:t>Glucose-fatty acid cycle-&gt;</a:t>
            </a:r>
          </a:p>
          <a:p>
            <a:pPr marL="0" indent="0">
              <a:buNone/>
            </a:pPr>
            <a:r>
              <a:rPr lang="en-US" sz="2200" dirty="0">
                <a:latin typeface="Google Sans"/>
              </a:rPr>
              <a:t>significant reduction in the uptake and utilization of glucose when fatty acid oxidation is intense.</a:t>
            </a:r>
            <a:endParaRPr lang="en-US" sz="2200" dirty="0"/>
          </a:p>
          <a:p>
            <a:endParaRPr lang="en-US" sz="2200" dirty="0"/>
          </a:p>
        </p:txBody>
      </p:sp>
      <p:pic>
        <p:nvPicPr>
          <p:cNvPr id="7" name="Picture 6" descr="A diagram of a cell cycle&#10;&#10;Description automatically generated">
            <a:extLst>
              <a:ext uri="{FF2B5EF4-FFF2-40B4-BE49-F238E27FC236}">
                <a16:creationId xmlns:a16="http://schemas.microsoft.com/office/drawing/2014/main" id="{69E2F6AA-8532-AA68-03C3-7126C089506D}"/>
              </a:ext>
            </a:extLst>
          </p:cNvPr>
          <p:cNvPicPr>
            <a:picLocks noChangeAspect="1"/>
          </p:cNvPicPr>
          <p:nvPr/>
        </p:nvPicPr>
        <p:blipFill>
          <a:blip r:embed="rId2"/>
          <a:stretch>
            <a:fillRect/>
          </a:stretch>
        </p:blipFill>
        <p:spPr>
          <a:xfrm>
            <a:off x="6099048" y="1463772"/>
            <a:ext cx="5458968" cy="3930456"/>
          </a:xfrm>
          <a:prstGeom prst="rect">
            <a:avLst/>
          </a:prstGeom>
        </p:spPr>
      </p:pic>
    </p:spTree>
    <p:extLst>
      <p:ext uri="{BB962C8B-B14F-4D97-AF65-F5344CB8AC3E}">
        <p14:creationId xmlns:p14="http://schemas.microsoft.com/office/powerpoint/2010/main" val="3404174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F4AF3E1-7C3F-0EC0-285C-F2272DFE6ADA}"/>
              </a:ext>
            </a:extLst>
          </p:cNvPr>
          <p:cNvSpPr>
            <a:spLocks noGrp="1"/>
          </p:cNvSpPr>
          <p:nvPr>
            <p:ph type="sldNum" sz="quarter" idx="12"/>
          </p:nvPr>
        </p:nvSpPr>
        <p:spPr/>
        <p:txBody>
          <a:bodyPr/>
          <a:lstStyle/>
          <a:p>
            <a:fld id="{294A09A9-5501-47C1-A89A-A340965A2BE2}" type="slidenum">
              <a:rPr lang="en-US" smtClean="0"/>
              <a:pPr/>
              <a:t>32</a:t>
            </a:fld>
            <a:endParaRPr lang="en-US"/>
          </a:p>
        </p:txBody>
      </p:sp>
      <p:sp>
        <p:nvSpPr>
          <p:cNvPr id="7" name="TextBox 6">
            <a:extLst>
              <a:ext uri="{FF2B5EF4-FFF2-40B4-BE49-F238E27FC236}">
                <a16:creationId xmlns:a16="http://schemas.microsoft.com/office/drawing/2014/main" id="{F9316180-8A1C-5D4A-7DA0-A7D805216270}"/>
              </a:ext>
            </a:extLst>
          </p:cNvPr>
          <p:cNvSpPr txBox="1"/>
          <p:nvPr/>
        </p:nvSpPr>
        <p:spPr>
          <a:xfrm>
            <a:off x="857529" y="785649"/>
            <a:ext cx="7930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C00000"/>
                </a:solidFill>
                <a:cs typeface="Segoe UI Light"/>
              </a:rPr>
              <a:t>Ketone</a:t>
            </a:r>
            <a:r>
              <a:rPr lang="el-GR" sz="3200" u="sng">
                <a:solidFill>
                  <a:srgbClr val="C00000"/>
                </a:solidFill>
                <a:cs typeface="Segoe UI Light"/>
              </a:rPr>
              <a:t> </a:t>
            </a:r>
            <a:r>
              <a:rPr lang="el-GR" sz="3200" u="sng" err="1">
                <a:solidFill>
                  <a:srgbClr val="C00000"/>
                </a:solidFill>
                <a:cs typeface="Segoe UI Light"/>
              </a:rPr>
              <a:t>metabolism</a:t>
            </a:r>
            <a:r>
              <a:rPr lang="el-GR" sz="3200" u="sng">
                <a:solidFill>
                  <a:srgbClr val="C00000"/>
                </a:solidFill>
                <a:cs typeface="Segoe UI Light"/>
              </a:rPr>
              <a:t> in the </a:t>
            </a:r>
            <a:r>
              <a:rPr lang="el-GR" sz="3200" u="sng" err="1">
                <a:solidFill>
                  <a:srgbClr val="C00000"/>
                </a:solidFill>
                <a:cs typeface="Segoe UI Light"/>
              </a:rPr>
              <a:t>healthy</a:t>
            </a:r>
            <a:r>
              <a:rPr lang="el-GR" sz="3200" u="sng">
                <a:solidFill>
                  <a:srgbClr val="C00000"/>
                </a:solidFill>
                <a:cs typeface="Segoe UI Light"/>
              </a:rPr>
              <a:t> </a:t>
            </a:r>
            <a:r>
              <a:rPr lang="el-GR" sz="3200" u="sng" err="1">
                <a:solidFill>
                  <a:srgbClr val="C00000"/>
                </a:solidFill>
                <a:cs typeface="Segoe UI Light"/>
              </a:rPr>
              <a:t>heart</a:t>
            </a:r>
            <a:endParaRPr lang="el-GR" sz="3200" u="sng" err="1">
              <a:solidFill>
                <a:srgbClr val="C00000"/>
              </a:solidFill>
            </a:endParaRPr>
          </a:p>
        </p:txBody>
      </p:sp>
      <p:sp>
        <p:nvSpPr>
          <p:cNvPr id="8" name="TextBox 7">
            <a:extLst>
              <a:ext uri="{FF2B5EF4-FFF2-40B4-BE49-F238E27FC236}">
                <a16:creationId xmlns:a16="http://schemas.microsoft.com/office/drawing/2014/main" id="{83282661-9A23-8F32-6CB4-66E5FA899552}"/>
              </a:ext>
            </a:extLst>
          </p:cNvPr>
          <p:cNvSpPr txBox="1"/>
          <p:nvPr/>
        </p:nvSpPr>
        <p:spPr>
          <a:xfrm>
            <a:off x="853991" y="1908537"/>
            <a:ext cx="10805241" cy="80637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dirty="0">
                <a:latin typeface="Calibri"/>
                <a:ea typeface="Calibri"/>
                <a:cs typeface="Calibri"/>
              </a:rPr>
              <a:t>Ketones      important source of energy for the heart, produced in the liver from acetyl CoA, predominately derived by hepatic fatty acid ß-oxidation </a:t>
            </a:r>
            <a:endParaRPr lang="el-GR" dirty="0"/>
          </a:p>
          <a:p>
            <a:pPr marL="342900" indent="-342900">
              <a:buFont typeface="Courier New"/>
              <a:buChar char="o"/>
            </a:pPr>
            <a:endParaRPr lang="el-GR" sz="2400" dirty="0">
              <a:latin typeface="Calibri"/>
              <a:ea typeface="Calibri"/>
              <a:cs typeface="Calibri"/>
            </a:endParaRPr>
          </a:p>
          <a:p>
            <a:pPr marL="342900" indent="-342900">
              <a:buFont typeface="Courier New"/>
              <a:buChar char="o"/>
            </a:pPr>
            <a:r>
              <a:rPr lang="el-GR" sz="2400" dirty="0">
                <a:latin typeface="Calibri"/>
                <a:ea typeface="Calibri"/>
                <a:cs typeface="Calibri"/>
              </a:rPr>
              <a:t>β-hydroxybutyrate (βOHB) is the predominant ketone body oxidized in the heart by BDH1 and is converted to acetoacetate.</a:t>
            </a:r>
          </a:p>
          <a:p>
            <a:pPr marL="342900" indent="-342900">
              <a:buFont typeface="Courier New"/>
              <a:buChar char="o"/>
            </a:pPr>
            <a:endParaRPr lang="el-GR" sz="2400" dirty="0">
              <a:solidFill>
                <a:srgbClr val="000000"/>
              </a:solidFill>
              <a:latin typeface="Calibri"/>
              <a:ea typeface="Calibri"/>
              <a:cs typeface="Calibri"/>
            </a:endParaRPr>
          </a:p>
          <a:p>
            <a:pPr marL="342900" indent="-342900">
              <a:buFont typeface="Courier New"/>
              <a:buChar char="o"/>
            </a:pPr>
            <a:r>
              <a:rPr lang="el-GR" sz="2400" dirty="0">
                <a:solidFill>
                  <a:srgbClr val="000000"/>
                </a:solidFill>
                <a:latin typeface="Calibri"/>
                <a:ea typeface="Calibri"/>
                <a:cs typeface="Calibri"/>
              </a:rPr>
              <a:t>      Regulation:</a:t>
            </a:r>
          </a:p>
          <a:p>
            <a:r>
              <a:rPr lang="el-GR" sz="2800" dirty="0">
                <a:solidFill>
                  <a:srgbClr val="C00000"/>
                </a:solidFill>
                <a:latin typeface="Arial"/>
                <a:ea typeface="Calibri"/>
                <a:cs typeface="Arial"/>
              </a:rPr>
              <a:t>  </a:t>
            </a:r>
            <a:r>
              <a:rPr lang="el-GR" sz="2400" dirty="0">
                <a:solidFill>
                  <a:srgbClr val="C00000"/>
                </a:solidFill>
                <a:latin typeface="Calibri"/>
                <a:ea typeface="Calibri"/>
                <a:cs typeface="Arial"/>
              </a:rPr>
              <a:t> -Circulating levels of ketone</a:t>
            </a:r>
            <a:r>
              <a:rPr lang="el-GR" sz="2400" dirty="0">
                <a:solidFill>
                  <a:srgbClr val="000000"/>
                </a:solidFill>
                <a:latin typeface="Calibri"/>
                <a:ea typeface="Calibri"/>
                <a:cs typeface="Arial"/>
              </a:rPr>
              <a:t> </a:t>
            </a:r>
            <a:r>
              <a:rPr lang="el-GR" sz="2400" dirty="0">
                <a:solidFill>
                  <a:srgbClr val="C00000"/>
                </a:solidFill>
                <a:latin typeface="Calibri"/>
                <a:ea typeface="Calibri"/>
                <a:cs typeface="Arial"/>
              </a:rPr>
              <a:t> </a:t>
            </a:r>
            <a:endParaRPr lang="el-GR" sz="2400" dirty="0">
              <a:solidFill>
                <a:srgbClr val="000000"/>
              </a:solidFill>
              <a:latin typeface="Calibri"/>
              <a:ea typeface="Calibri"/>
              <a:cs typeface="Arial"/>
            </a:endParaRPr>
          </a:p>
          <a:p>
            <a:pPr marL="514350" indent="-514350">
              <a:buFont typeface="Courier New"/>
              <a:buChar char="o"/>
            </a:pPr>
            <a:endParaRPr lang="el-GR" sz="2400" dirty="0">
              <a:solidFill>
                <a:srgbClr val="000000"/>
              </a:solidFill>
              <a:latin typeface="Calibri"/>
              <a:ea typeface="Calibri"/>
              <a:cs typeface="Arial"/>
            </a:endParaRPr>
          </a:p>
          <a:p>
            <a:r>
              <a:rPr lang="el-GR" sz="2400" dirty="0">
                <a:solidFill>
                  <a:srgbClr val="C00000"/>
                </a:solidFill>
                <a:latin typeface="Calibri"/>
                <a:ea typeface="Calibri"/>
                <a:cs typeface="Arial"/>
              </a:rPr>
              <a:t>    -transcriptional regulation</a:t>
            </a:r>
            <a:r>
              <a:rPr lang="el-GR" sz="2400" dirty="0">
                <a:solidFill>
                  <a:srgbClr val="000000"/>
                </a:solidFill>
                <a:latin typeface="Calibri"/>
                <a:ea typeface="Calibri"/>
                <a:cs typeface="Arial"/>
              </a:rPr>
              <a:t> of the ketolytic enzymes </a:t>
            </a:r>
          </a:p>
          <a:p>
            <a:pPr marL="514350" indent="-514350">
              <a:buFont typeface="Courier New"/>
              <a:buChar char="o"/>
            </a:pPr>
            <a:endParaRPr lang="el-GR" sz="2400" dirty="0">
              <a:solidFill>
                <a:srgbClr val="000000"/>
              </a:solidFill>
              <a:latin typeface="Calibri"/>
              <a:ea typeface="Calibri"/>
              <a:cs typeface="Arial"/>
            </a:endParaRPr>
          </a:p>
          <a:p>
            <a:r>
              <a:rPr lang="el-GR" sz="2400" dirty="0">
                <a:solidFill>
                  <a:srgbClr val="000000"/>
                </a:solidFill>
                <a:latin typeface="Calibri"/>
                <a:ea typeface="Calibri"/>
                <a:cs typeface="Arial"/>
              </a:rPr>
              <a:t>     -Increased when</a:t>
            </a:r>
            <a:r>
              <a:rPr lang="el-GR" sz="2400" dirty="0">
                <a:solidFill>
                  <a:srgbClr val="C00000"/>
                </a:solidFill>
                <a:latin typeface="Calibri"/>
                <a:ea typeface="Calibri"/>
                <a:cs typeface="Arial"/>
              </a:rPr>
              <a:t> fasting</a:t>
            </a:r>
            <a:endParaRPr lang="el-GR" sz="2400" dirty="0">
              <a:solidFill>
                <a:srgbClr val="000000"/>
              </a:solidFill>
              <a:latin typeface="Calibri"/>
              <a:ea typeface="Calibri"/>
              <a:cs typeface="Arial"/>
            </a:endParaRPr>
          </a:p>
          <a:p>
            <a:pPr marL="457200" indent="-457200">
              <a:buFont typeface="Courier New"/>
              <a:buChar char="o"/>
            </a:pPr>
            <a:endParaRPr lang="el-GR" sz="2400" dirty="0">
              <a:solidFill>
                <a:srgbClr val="000000"/>
              </a:solidFill>
              <a:ea typeface="+mn-lt"/>
              <a:cs typeface="+mn-lt"/>
            </a:endParaRPr>
          </a:p>
          <a:p>
            <a:pPr marL="342900" indent="-342900" algn="l">
              <a:buFont typeface="Courier New"/>
              <a:buChar char="o"/>
            </a:pPr>
            <a:endParaRPr lang="el-GR" sz="2400" dirty="0">
              <a:solidFill>
                <a:srgbClr val="000000"/>
              </a:solidFill>
              <a:latin typeface="Calibri"/>
              <a:ea typeface="Calibri"/>
              <a:cs typeface="Calibri"/>
            </a:endParaRPr>
          </a:p>
          <a:p>
            <a:pPr marL="342900" indent="-342900">
              <a:buFont typeface="Courier New"/>
              <a:buChar char="o"/>
            </a:pPr>
            <a:endParaRPr lang="el-GR" sz="2400" dirty="0">
              <a:solidFill>
                <a:srgbClr val="FFFFFF"/>
              </a:solidFill>
              <a:latin typeface="Calibri"/>
              <a:ea typeface="Calibri"/>
              <a:cs typeface="Calibri"/>
            </a:endParaRPr>
          </a:p>
          <a:p>
            <a:endParaRPr lang="el-GR" sz="2400" dirty="0">
              <a:solidFill>
                <a:srgbClr val="FFFFFF"/>
              </a:solidFill>
              <a:latin typeface="Calibri"/>
              <a:ea typeface="Calibri"/>
              <a:cs typeface="Calibri"/>
            </a:endParaRPr>
          </a:p>
          <a:p>
            <a:endParaRPr lang="el-GR" dirty="0">
              <a:solidFill>
                <a:srgbClr val="000000"/>
              </a:solidFill>
              <a:latin typeface="Segoe UI Light"/>
              <a:ea typeface="Calibri"/>
              <a:cs typeface="Segoe UI Light"/>
            </a:endParaRPr>
          </a:p>
          <a:p>
            <a:endParaRPr lang="el-GR" dirty="0">
              <a:solidFill>
                <a:srgbClr val="000000"/>
              </a:solidFill>
              <a:latin typeface="Segoe UI Light"/>
              <a:ea typeface="Calibri"/>
              <a:cs typeface="Segoe UI Light"/>
            </a:endParaRPr>
          </a:p>
          <a:p>
            <a:endParaRPr lang="el-GR" sz="2400" dirty="0">
              <a:solidFill>
                <a:srgbClr val="FFFFFF"/>
              </a:solidFill>
              <a:latin typeface="Calibri"/>
              <a:ea typeface="Calibri"/>
              <a:cs typeface="Calibri"/>
            </a:endParaRPr>
          </a:p>
          <a:p>
            <a:endParaRPr lang="el-GR" dirty="0">
              <a:cs typeface="Segoe UI Light"/>
            </a:endParaRPr>
          </a:p>
          <a:p>
            <a:endParaRPr lang="el-GR" dirty="0">
              <a:cs typeface="Segoe UI Light"/>
            </a:endParaRPr>
          </a:p>
          <a:p>
            <a:endParaRPr lang="el-GR" dirty="0">
              <a:cs typeface="Segoe UI Light"/>
            </a:endParaRPr>
          </a:p>
        </p:txBody>
      </p:sp>
      <p:sp>
        <p:nvSpPr>
          <p:cNvPr id="2" name="Βέλος: Δεξιό 1">
            <a:extLst>
              <a:ext uri="{FF2B5EF4-FFF2-40B4-BE49-F238E27FC236}">
                <a16:creationId xmlns:a16="http://schemas.microsoft.com/office/drawing/2014/main" id="{681A322E-C98F-D959-FC3B-AB96E46C5F31}"/>
              </a:ext>
            </a:extLst>
          </p:cNvPr>
          <p:cNvSpPr/>
          <p:nvPr/>
        </p:nvSpPr>
        <p:spPr>
          <a:xfrm>
            <a:off x="2346476" y="2128761"/>
            <a:ext cx="302558" cy="95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EDB3B548-661C-C19B-C2F4-287D1732587D}"/>
              </a:ext>
            </a:extLst>
          </p:cNvPr>
          <p:cNvSpPr txBox="1"/>
          <p:nvPr/>
        </p:nvSpPr>
        <p:spPr>
          <a:xfrm>
            <a:off x="9447590" y="525659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
        <p:nvSpPr>
          <p:cNvPr id="5" name="TextBox 4">
            <a:extLst>
              <a:ext uri="{FF2B5EF4-FFF2-40B4-BE49-F238E27FC236}">
                <a16:creationId xmlns:a16="http://schemas.microsoft.com/office/drawing/2014/main" id="{0324C2F1-C585-DA62-C556-5CCCACB5C487}"/>
              </a:ext>
            </a:extLst>
          </p:cNvPr>
          <p:cNvSpPr txBox="1"/>
          <p:nvPr/>
        </p:nvSpPr>
        <p:spPr>
          <a:xfrm>
            <a:off x="9532620" y="891540"/>
            <a:ext cx="1268730" cy="388620"/>
          </a:xfrm>
          <a:prstGeom prst="rect">
            <a:avLst/>
          </a:prstGeom>
          <a:noFill/>
        </p:spPr>
        <p:txBody>
          <a:bodyPr wrap="square" rtlCol="0">
            <a:spAutoFit/>
          </a:bodyPr>
          <a:lstStyle/>
          <a:p>
            <a:endParaRPr lang="en-GB" dirty="0"/>
          </a:p>
        </p:txBody>
      </p:sp>
      <p:sp>
        <p:nvSpPr>
          <p:cNvPr id="6" name="TextBox 5">
            <a:extLst>
              <a:ext uri="{FF2B5EF4-FFF2-40B4-BE49-F238E27FC236}">
                <a16:creationId xmlns:a16="http://schemas.microsoft.com/office/drawing/2014/main" id="{D17B5D8B-318A-5B0E-9384-0DB5D1736E21}"/>
              </a:ext>
            </a:extLst>
          </p:cNvPr>
          <p:cNvSpPr txBox="1"/>
          <p:nvPr/>
        </p:nvSpPr>
        <p:spPr>
          <a:xfrm>
            <a:off x="5862985" y="6031404"/>
            <a:ext cx="3166110" cy="646331"/>
          </a:xfrm>
          <a:prstGeom prst="rect">
            <a:avLst/>
          </a:prstGeom>
          <a:noFill/>
        </p:spPr>
        <p:txBody>
          <a:bodyPr wrap="square" rtlCol="0">
            <a:spAutoFit/>
          </a:bodyPr>
          <a:lstStyle/>
          <a:p>
            <a:r>
              <a:rPr lang="en-US" dirty="0"/>
              <a:t>BDH1: β-hydroxybutyrate dehydrogenase 1 </a:t>
            </a:r>
            <a:endParaRPr lang="en-GB" dirty="0"/>
          </a:p>
        </p:txBody>
      </p:sp>
    </p:spTree>
    <p:extLst>
      <p:ext uri="{BB962C8B-B14F-4D97-AF65-F5344CB8AC3E}">
        <p14:creationId xmlns:p14="http://schemas.microsoft.com/office/powerpoint/2010/main" val="317322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BC55F641-AD4E-6EB7-2B7F-F5E5FAFC2101}"/>
              </a:ext>
            </a:extLst>
          </p:cNvPr>
          <p:cNvSpPr>
            <a:spLocks noGrp="1"/>
          </p:cNvSpPr>
          <p:nvPr>
            <p:ph type="sldNum" sz="quarter" idx="12"/>
          </p:nvPr>
        </p:nvSpPr>
        <p:spPr/>
        <p:txBody>
          <a:bodyPr/>
          <a:lstStyle/>
          <a:p>
            <a:fld id="{294A09A9-5501-47C1-A89A-A340965A2BE2}" type="slidenum">
              <a:rPr lang="en-US" smtClean="0"/>
              <a:t>33</a:t>
            </a:fld>
            <a:endParaRPr lang="en-US"/>
          </a:p>
        </p:txBody>
      </p:sp>
      <p:pic>
        <p:nvPicPr>
          <p:cNvPr id="4" name="Εικόνα 3"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9EBA235C-1273-216C-2B7C-10E5491DCEF4}"/>
              </a:ext>
            </a:extLst>
          </p:cNvPr>
          <p:cNvPicPr>
            <a:picLocks noChangeAspect="1"/>
          </p:cNvPicPr>
          <p:nvPr/>
        </p:nvPicPr>
        <p:blipFill>
          <a:blip r:embed="rId3"/>
          <a:stretch>
            <a:fillRect/>
          </a:stretch>
        </p:blipFill>
        <p:spPr>
          <a:xfrm>
            <a:off x="1181848" y="156106"/>
            <a:ext cx="9253742" cy="5429504"/>
          </a:xfrm>
          <a:prstGeom prst="rect">
            <a:avLst/>
          </a:prstGeom>
        </p:spPr>
      </p:pic>
      <p:sp>
        <p:nvSpPr>
          <p:cNvPr id="2" name="TextBox 1">
            <a:extLst>
              <a:ext uri="{FF2B5EF4-FFF2-40B4-BE49-F238E27FC236}">
                <a16:creationId xmlns:a16="http://schemas.microsoft.com/office/drawing/2014/main" id="{67AD5BCE-B810-F1C4-34D7-95BB701640B1}"/>
              </a:ext>
            </a:extLst>
          </p:cNvPr>
          <p:cNvSpPr txBox="1"/>
          <p:nvPr/>
        </p:nvSpPr>
        <p:spPr>
          <a:xfrm>
            <a:off x="9416204" y="6138802"/>
            <a:ext cx="30334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u="sng" dirty="0">
                <a:latin typeface="Century Schoolbook"/>
                <a:hlinkClick r:id="rId4">
                  <a:extLst>
                    <a:ext uri="{A12FA001-AC4F-418D-AE19-62706E023703}">
                      <ahyp:hlinkClr xmlns:ahyp="http://schemas.microsoft.com/office/drawing/2018/hyperlinkcolor" val="tx"/>
                    </a:ext>
                  </a:extLst>
                </a:hlinkClick>
              </a:rPr>
              <a:t>Newman et al. Ketone bodies as signaling metabolites. 2013</a:t>
            </a:r>
          </a:p>
        </p:txBody>
      </p:sp>
    </p:spTree>
    <p:extLst>
      <p:ext uri="{BB962C8B-B14F-4D97-AF65-F5344CB8AC3E}">
        <p14:creationId xmlns:p14="http://schemas.microsoft.com/office/powerpoint/2010/main" val="2755307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6EE67F-D30A-731C-C566-455C14D5E10D}"/>
              </a:ext>
            </a:extLst>
          </p:cNvPr>
          <p:cNvSpPr txBox="1"/>
          <p:nvPr/>
        </p:nvSpPr>
        <p:spPr>
          <a:xfrm>
            <a:off x="1037616" y="1329446"/>
            <a:ext cx="9679021"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alibri"/>
                <a:cs typeface="Helvetica"/>
              </a:rPr>
              <a:t>E</a:t>
            </a:r>
            <a:r>
              <a:rPr lang="el-GR" sz="2400" b="1" dirty="0">
                <a:latin typeface="Calibri"/>
                <a:cs typeface="Helvetica"/>
              </a:rPr>
              <a:t>nergy producing efficiency</a:t>
            </a:r>
            <a:r>
              <a:rPr lang="en-GB" sz="2400" b="1" dirty="0">
                <a:latin typeface="Calibri"/>
                <a:cs typeface="Helvetica"/>
              </a:rPr>
              <a:t>-carbohydrates</a:t>
            </a:r>
          </a:p>
          <a:p>
            <a:endParaRPr lang="en-GB" sz="2400" dirty="0">
              <a:latin typeface="Calibri"/>
              <a:cs typeface="Helvetica"/>
            </a:endParaRPr>
          </a:p>
          <a:p>
            <a:endParaRPr lang="en-GB" sz="2400" dirty="0">
              <a:latin typeface="Calibri"/>
              <a:cs typeface="Helvetica"/>
            </a:endParaRPr>
          </a:p>
          <a:p>
            <a:r>
              <a:rPr lang="el-GR" sz="2400" dirty="0">
                <a:latin typeface="Calibri"/>
                <a:cs typeface="Helvetica"/>
              </a:rPr>
              <a:t> oxidation of each glucose molecule </a:t>
            </a:r>
            <a:r>
              <a:rPr lang="en-GB" sz="2400" dirty="0">
                <a:latin typeface="Calibri"/>
                <a:cs typeface="Helvetica"/>
                <a:sym typeface="Wingdings" panose="05000000000000000000" pitchFamily="2" charset="2"/>
              </a:rPr>
              <a:t> </a:t>
            </a:r>
            <a:r>
              <a:rPr lang="el-GR" sz="2400" dirty="0">
                <a:latin typeface="Calibri"/>
                <a:cs typeface="Helvetica"/>
              </a:rPr>
              <a:t>6 O2 molecules </a:t>
            </a:r>
            <a:r>
              <a:rPr lang="en-GB" sz="2400" dirty="0">
                <a:latin typeface="Calibri"/>
                <a:cs typeface="Helvetica"/>
              </a:rPr>
              <a:t>/</a:t>
            </a:r>
            <a:r>
              <a:rPr lang="el-GR" sz="2400" dirty="0">
                <a:latin typeface="Calibri"/>
                <a:cs typeface="Helvetica"/>
              </a:rPr>
              <a:t> 31 high-energy phosphate (ATP) molecules</a:t>
            </a:r>
            <a:endParaRPr lang="en-GB" sz="2400" dirty="0">
              <a:latin typeface="Calibri"/>
              <a:cs typeface="Helvetica"/>
            </a:endParaRPr>
          </a:p>
          <a:p>
            <a:endParaRPr lang="en-GB" sz="2400" dirty="0">
              <a:latin typeface="Calibri"/>
              <a:cs typeface="Helvetica"/>
            </a:endParaRPr>
          </a:p>
          <a:p>
            <a:r>
              <a:rPr lang="el-GR" sz="2400" dirty="0">
                <a:latin typeface="Calibri"/>
                <a:cs typeface="Helvetica"/>
              </a:rPr>
              <a:t> glucose's phosphate/oxygen (P/O) ratio</a:t>
            </a:r>
            <a:r>
              <a:rPr lang="en-GB" sz="2400" dirty="0">
                <a:latin typeface="Calibri"/>
                <a:cs typeface="Helvetica"/>
              </a:rPr>
              <a:t>: </a:t>
            </a:r>
            <a:r>
              <a:rPr lang="el-GR" sz="2400" dirty="0">
                <a:latin typeface="Calibri"/>
                <a:cs typeface="Helvetica"/>
              </a:rPr>
              <a:t> 2.58</a:t>
            </a:r>
            <a:endParaRPr lang="el-GR" sz="2400" dirty="0">
              <a:latin typeface="Calibri"/>
            </a:endParaRPr>
          </a:p>
          <a:p>
            <a:pPr algn="l"/>
            <a:endParaRPr lang="el-GR" dirty="0"/>
          </a:p>
        </p:txBody>
      </p:sp>
    </p:spTree>
    <p:extLst>
      <p:ext uri="{BB962C8B-B14F-4D97-AF65-F5344CB8AC3E}">
        <p14:creationId xmlns:p14="http://schemas.microsoft.com/office/powerpoint/2010/main" val="28992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CAD51-C3D2-C14D-59DC-961A27450B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3116D7-9C34-DAFC-D803-99F05260AB91}"/>
              </a:ext>
            </a:extLst>
          </p:cNvPr>
          <p:cNvSpPr txBox="1"/>
          <p:nvPr/>
        </p:nvSpPr>
        <p:spPr>
          <a:xfrm>
            <a:off x="1037616" y="1329446"/>
            <a:ext cx="9679021"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alibri"/>
                <a:cs typeface="Helvetica"/>
              </a:rPr>
              <a:t>E</a:t>
            </a:r>
            <a:r>
              <a:rPr lang="el-GR" sz="2400" b="1" dirty="0">
                <a:latin typeface="Calibri"/>
                <a:cs typeface="Helvetica"/>
              </a:rPr>
              <a:t>nergy producing efficiency</a:t>
            </a:r>
            <a:r>
              <a:rPr lang="en-GB" sz="2400" b="1" dirty="0">
                <a:latin typeface="Calibri"/>
                <a:cs typeface="Helvetica"/>
              </a:rPr>
              <a:t>-fatty acids</a:t>
            </a:r>
          </a:p>
          <a:p>
            <a:endParaRPr lang="en-GB" sz="2400" dirty="0">
              <a:latin typeface="Calibri"/>
              <a:cs typeface="Helvetica"/>
            </a:endParaRPr>
          </a:p>
          <a:p>
            <a:endParaRPr lang="en-GB" sz="2400" dirty="0">
              <a:latin typeface="Calibri"/>
              <a:cs typeface="Helvetica"/>
            </a:endParaRPr>
          </a:p>
          <a:p>
            <a:r>
              <a:rPr lang="el-GR" sz="2400" dirty="0">
                <a:latin typeface="Calibri"/>
                <a:cs typeface="Helvetica"/>
              </a:rPr>
              <a:t> oxidation of </a:t>
            </a:r>
            <a:r>
              <a:rPr lang="en-GB" sz="2400" dirty="0">
                <a:latin typeface="Calibri"/>
                <a:cs typeface="Helvetica"/>
              </a:rPr>
              <a:t>fatty acid molecule, e.g. palmitate</a:t>
            </a:r>
            <a:r>
              <a:rPr lang="en-GB" sz="2400" dirty="0">
                <a:latin typeface="Calibri"/>
                <a:cs typeface="Helvetica"/>
                <a:sym typeface="Wingdings" panose="05000000000000000000" pitchFamily="2" charset="2"/>
              </a:rPr>
              <a:t> 23</a:t>
            </a:r>
            <a:r>
              <a:rPr lang="el-GR" sz="2400" dirty="0">
                <a:latin typeface="Calibri"/>
                <a:cs typeface="Helvetica"/>
              </a:rPr>
              <a:t> O2 molecules </a:t>
            </a:r>
            <a:r>
              <a:rPr lang="en-GB" sz="2400" dirty="0">
                <a:latin typeface="Calibri"/>
                <a:cs typeface="Helvetica"/>
              </a:rPr>
              <a:t>/</a:t>
            </a:r>
            <a:r>
              <a:rPr lang="el-GR" sz="2400" dirty="0">
                <a:latin typeface="Calibri"/>
                <a:cs typeface="Helvetica"/>
              </a:rPr>
              <a:t> </a:t>
            </a:r>
            <a:r>
              <a:rPr lang="en-GB" sz="2400" dirty="0">
                <a:latin typeface="Calibri"/>
                <a:cs typeface="Helvetica"/>
              </a:rPr>
              <a:t>105</a:t>
            </a:r>
            <a:r>
              <a:rPr lang="el-GR" sz="2400" dirty="0">
                <a:latin typeface="Calibri"/>
                <a:cs typeface="Helvetica"/>
              </a:rPr>
              <a:t> high-energy phosphate (ATP) molecules</a:t>
            </a:r>
            <a:endParaRPr lang="en-GB" sz="2400" dirty="0">
              <a:latin typeface="Calibri"/>
              <a:cs typeface="Helvetica"/>
            </a:endParaRPr>
          </a:p>
          <a:p>
            <a:endParaRPr lang="en-GB" sz="2400" dirty="0">
              <a:latin typeface="Calibri"/>
              <a:cs typeface="Helvetica"/>
            </a:endParaRPr>
          </a:p>
          <a:p>
            <a:r>
              <a:rPr lang="el-GR" sz="2400" dirty="0">
                <a:latin typeface="Calibri"/>
                <a:cs typeface="Helvetica"/>
              </a:rPr>
              <a:t> glucose's phosphate/oxygen (P/O) ratio</a:t>
            </a:r>
            <a:r>
              <a:rPr lang="en-GB" sz="2400" dirty="0">
                <a:latin typeface="Calibri"/>
                <a:cs typeface="Helvetica"/>
              </a:rPr>
              <a:t>: </a:t>
            </a:r>
            <a:r>
              <a:rPr lang="el-GR" sz="2400" dirty="0">
                <a:latin typeface="Calibri"/>
                <a:cs typeface="Helvetica"/>
              </a:rPr>
              <a:t> 2.</a:t>
            </a:r>
            <a:r>
              <a:rPr lang="en-GB" sz="2400" dirty="0">
                <a:latin typeface="Calibri"/>
                <a:cs typeface="Helvetica"/>
              </a:rPr>
              <a:t>33</a:t>
            </a:r>
            <a:endParaRPr lang="el-GR" sz="2400" dirty="0">
              <a:latin typeface="Calibri"/>
            </a:endParaRPr>
          </a:p>
          <a:p>
            <a:pPr algn="l"/>
            <a:endParaRPr lang="el-GR" dirty="0"/>
          </a:p>
        </p:txBody>
      </p:sp>
    </p:spTree>
    <p:extLst>
      <p:ext uri="{BB962C8B-B14F-4D97-AF65-F5344CB8AC3E}">
        <p14:creationId xmlns:p14="http://schemas.microsoft.com/office/powerpoint/2010/main" val="3334754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0497A-1E33-0ADF-A868-20B186AA37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8C46A6-2C7F-0B13-BEA0-A40CE11C3806}"/>
              </a:ext>
            </a:extLst>
          </p:cNvPr>
          <p:cNvSpPr txBox="1"/>
          <p:nvPr/>
        </p:nvSpPr>
        <p:spPr>
          <a:xfrm>
            <a:off x="662940" y="765810"/>
            <a:ext cx="1005369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alibri"/>
                <a:cs typeface="Helvetica"/>
              </a:rPr>
              <a:t>E</a:t>
            </a:r>
            <a:r>
              <a:rPr lang="el-GR" sz="2400" b="1" dirty="0">
                <a:latin typeface="Calibri"/>
                <a:cs typeface="Helvetica"/>
              </a:rPr>
              <a:t>nergy producing efficiency</a:t>
            </a:r>
            <a:r>
              <a:rPr lang="en-GB" sz="2400" b="1" dirty="0">
                <a:latin typeface="Calibri"/>
                <a:cs typeface="Helvetica"/>
              </a:rPr>
              <a:t>- ketones</a:t>
            </a:r>
          </a:p>
          <a:p>
            <a:endParaRPr lang="en-GB" sz="2400" dirty="0">
              <a:latin typeface="Calibri"/>
              <a:cs typeface="Helvetica"/>
            </a:endParaRPr>
          </a:p>
          <a:p>
            <a:pPr marL="342900" indent="-342900">
              <a:buFont typeface="Wingdings" panose="05000000000000000000" pitchFamily="2" charset="2"/>
              <a:buChar char="Ø"/>
            </a:pPr>
            <a:endParaRPr lang="en-GB" sz="2400" dirty="0">
              <a:latin typeface="Calibri"/>
              <a:cs typeface="Helvetica"/>
            </a:endParaRPr>
          </a:p>
          <a:p>
            <a:pPr marL="342900" indent="-342900">
              <a:buFont typeface="Wingdings" panose="05000000000000000000" pitchFamily="2" charset="2"/>
              <a:buChar char="Ø"/>
            </a:pPr>
            <a:r>
              <a:rPr lang="el-GR" sz="2400" dirty="0">
                <a:latin typeface="Calibri"/>
                <a:cs typeface="Helvetica"/>
              </a:rPr>
              <a:t>minor contribution to the total ATP production compared to fatty acids or glucose </a:t>
            </a:r>
            <a:endParaRPr lang="en-GB" sz="2400" dirty="0">
              <a:latin typeface="Calibri"/>
              <a:cs typeface="Helvetica"/>
            </a:endParaRPr>
          </a:p>
          <a:p>
            <a:pPr marL="342900" indent="-342900">
              <a:buFont typeface="Wingdings" panose="05000000000000000000" pitchFamily="2" charset="2"/>
              <a:buChar char="Ø"/>
            </a:pPr>
            <a:endParaRPr lang="en-GB" sz="2400" dirty="0">
              <a:latin typeface="Calibri"/>
              <a:cs typeface="Helvetica"/>
            </a:endParaRPr>
          </a:p>
          <a:p>
            <a:pPr marL="342900" indent="-342900">
              <a:buFont typeface="Wingdings" panose="05000000000000000000" pitchFamily="2" charset="2"/>
              <a:buChar char="Ø"/>
            </a:pPr>
            <a:r>
              <a:rPr lang="el-GR" sz="2400" dirty="0">
                <a:latin typeface="Calibri"/>
                <a:cs typeface="Helvetica"/>
              </a:rPr>
              <a:t> myocardial oxidation of ketones increase significantly in response to changes in arterial concentration</a:t>
            </a:r>
            <a:endParaRPr lang="en-GB" sz="2400" dirty="0">
              <a:latin typeface="Calibri"/>
              <a:cs typeface="Helvetica"/>
            </a:endParaRPr>
          </a:p>
          <a:p>
            <a:pPr marL="342900" indent="-342900">
              <a:buFont typeface="Wingdings" panose="05000000000000000000" pitchFamily="2" charset="2"/>
              <a:buChar char="Ø"/>
            </a:pPr>
            <a:endParaRPr lang="en-GB" sz="2400" dirty="0">
              <a:latin typeface="Calibri"/>
              <a:cs typeface="Helvetica"/>
            </a:endParaRPr>
          </a:p>
          <a:p>
            <a:pPr marL="342900" indent="-342900">
              <a:buFont typeface="Wingdings" panose="05000000000000000000" pitchFamily="2" charset="2"/>
              <a:buChar char="Ø"/>
            </a:pPr>
            <a:r>
              <a:rPr lang="el-GR" sz="2400" dirty="0">
                <a:latin typeface="Calibri"/>
                <a:cs typeface="Helvetica"/>
              </a:rPr>
              <a:t> </a:t>
            </a:r>
            <a:r>
              <a:rPr lang="en-GB" sz="2400" dirty="0">
                <a:latin typeface="Calibri"/>
                <a:cs typeface="Helvetica"/>
              </a:rPr>
              <a:t>ketones</a:t>
            </a:r>
            <a:r>
              <a:rPr lang="el-GR" sz="2400" dirty="0">
                <a:latin typeface="Calibri"/>
                <a:cs typeface="Helvetica"/>
              </a:rPr>
              <a:t> phosphate/oxygen (P/O) ratio</a:t>
            </a:r>
            <a:r>
              <a:rPr lang="en-GB" sz="2400" dirty="0">
                <a:latin typeface="Calibri"/>
                <a:cs typeface="Helvetica"/>
              </a:rPr>
              <a:t>: </a:t>
            </a:r>
            <a:r>
              <a:rPr lang="el-GR" sz="2400" dirty="0">
                <a:latin typeface="Calibri"/>
                <a:cs typeface="Helvetica"/>
              </a:rPr>
              <a:t> 2.</a:t>
            </a:r>
            <a:r>
              <a:rPr lang="en-GB" sz="2400" dirty="0">
                <a:latin typeface="Calibri"/>
                <a:cs typeface="Helvetica"/>
              </a:rPr>
              <a:t>5</a:t>
            </a:r>
          </a:p>
          <a:p>
            <a:r>
              <a:rPr lang="en-GB" sz="2400" dirty="0">
                <a:latin typeface="Calibri"/>
                <a:cs typeface="Helvetica"/>
              </a:rPr>
              <a:t>(</a:t>
            </a:r>
            <a:r>
              <a:rPr lang="el-GR" sz="2400" dirty="0">
                <a:latin typeface="Calibri"/>
                <a:cs typeface="Helvetica"/>
              </a:rPr>
              <a:t>ketones less efficient than glucose but more efficient than palmitate</a:t>
            </a:r>
            <a:r>
              <a:rPr lang="en-GB" sz="2400" dirty="0">
                <a:latin typeface="Calibri"/>
                <a:cs typeface="Helvetica"/>
              </a:rPr>
              <a:t>)</a:t>
            </a:r>
            <a:endParaRPr lang="el-GR" sz="2400" dirty="0">
              <a:latin typeface="Calibri"/>
            </a:endParaRPr>
          </a:p>
        </p:txBody>
      </p:sp>
    </p:spTree>
    <p:extLst>
      <p:ext uri="{BB962C8B-B14F-4D97-AF65-F5344CB8AC3E}">
        <p14:creationId xmlns:p14="http://schemas.microsoft.com/office/powerpoint/2010/main" val="3054595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23BA37D2-F7CF-F876-0972-C8C71F8EF17E}"/>
              </a:ext>
            </a:extLst>
          </p:cNvPr>
          <p:cNvSpPr>
            <a:spLocks noGrp="1"/>
          </p:cNvSpPr>
          <p:nvPr>
            <p:ph type="sldNum" sz="quarter" idx="12"/>
          </p:nvPr>
        </p:nvSpPr>
        <p:spPr/>
        <p:txBody>
          <a:bodyPr/>
          <a:lstStyle/>
          <a:p>
            <a:fld id="{294A09A9-5501-47C1-A89A-A340965A2BE2}" type="slidenum">
              <a:rPr lang="en-US" smtClean="0"/>
              <a:pPr/>
              <a:t>37</a:t>
            </a:fld>
            <a:endParaRPr lang="en-US"/>
          </a:p>
        </p:txBody>
      </p:sp>
      <p:sp>
        <p:nvSpPr>
          <p:cNvPr id="8" name="TextBox 7">
            <a:extLst>
              <a:ext uri="{FF2B5EF4-FFF2-40B4-BE49-F238E27FC236}">
                <a16:creationId xmlns:a16="http://schemas.microsoft.com/office/drawing/2014/main" id="{CEB41099-A521-3EE2-125D-239DFC86800F}"/>
              </a:ext>
            </a:extLst>
          </p:cNvPr>
          <p:cNvSpPr txBox="1"/>
          <p:nvPr/>
        </p:nvSpPr>
        <p:spPr>
          <a:xfrm>
            <a:off x="921215" y="722894"/>
            <a:ext cx="97328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C00000"/>
                </a:solidFill>
                <a:cs typeface="Segoe UI Light"/>
              </a:rPr>
              <a:t>Branched</a:t>
            </a:r>
            <a:r>
              <a:rPr lang="el-GR" sz="3200" u="sng">
                <a:solidFill>
                  <a:srgbClr val="C00000"/>
                </a:solidFill>
                <a:cs typeface="Segoe UI Light"/>
              </a:rPr>
              <a:t> </a:t>
            </a:r>
            <a:r>
              <a:rPr lang="el-GR" sz="3200" u="sng" err="1">
                <a:solidFill>
                  <a:srgbClr val="C00000"/>
                </a:solidFill>
                <a:cs typeface="Segoe UI Light"/>
              </a:rPr>
              <a:t>chain</a:t>
            </a:r>
            <a:r>
              <a:rPr lang="el-GR" sz="3200" u="sng">
                <a:solidFill>
                  <a:srgbClr val="C00000"/>
                </a:solidFill>
                <a:cs typeface="Segoe UI Light"/>
              </a:rPr>
              <a:t> </a:t>
            </a:r>
            <a:r>
              <a:rPr lang="el-GR" sz="3200" u="sng" err="1">
                <a:solidFill>
                  <a:srgbClr val="C00000"/>
                </a:solidFill>
                <a:cs typeface="Segoe UI Light"/>
              </a:rPr>
              <a:t>amino</a:t>
            </a:r>
            <a:r>
              <a:rPr lang="el-GR" sz="3200" u="sng">
                <a:solidFill>
                  <a:srgbClr val="C00000"/>
                </a:solidFill>
                <a:cs typeface="Segoe UI Light"/>
              </a:rPr>
              <a:t> </a:t>
            </a:r>
            <a:r>
              <a:rPr lang="el-GR" sz="3200" u="sng" err="1">
                <a:solidFill>
                  <a:srgbClr val="C00000"/>
                </a:solidFill>
                <a:cs typeface="Segoe UI Light"/>
              </a:rPr>
              <a:t>acid</a:t>
            </a:r>
            <a:r>
              <a:rPr lang="el-GR" sz="3200" u="sng">
                <a:solidFill>
                  <a:srgbClr val="C00000"/>
                </a:solidFill>
                <a:cs typeface="Segoe UI Light"/>
              </a:rPr>
              <a:t> </a:t>
            </a:r>
            <a:r>
              <a:rPr lang="el-GR" sz="3200" u="sng" err="1">
                <a:solidFill>
                  <a:srgbClr val="C00000"/>
                </a:solidFill>
                <a:cs typeface="Segoe UI Light"/>
              </a:rPr>
              <a:t>oxidation</a:t>
            </a:r>
            <a:endParaRPr lang="el-GR" sz="3200" u="sng" err="1">
              <a:solidFill>
                <a:srgbClr val="C00000"/>
              </a:solidFill>
            </a:endParaRPr>
          </a:p>
        </p:txBody>
      </p:sp>
      <p:sp>
        <p:nvSpPr>
          <p:cNvPr id="9" name="TextBox 8">
            <a:extLst>
              <a:ext uri="{FF2B5EF4-FFF2-40B4-BE49-F238E27FC236}">
                <a16:creationId xmlns:a16="http://schemas.microsoft.com/office/drawing/2014/main" id="{154CC73B-23DA-1D08-FE56-1009AC734999}"/>
              </a:ext>
            </a:extLst>
          </p:cNvPr>
          <p:cNvSpPr txBox="1"/>
          <p:nvPr/>
        </p:nvSpPr>
        <p:spPr>
          <a:xfrm>
            <a:off x="916931" y="1645227"/>
            <a:ext cx="10856638"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err="1">
                <a:latin typeface="Calibri"/>
                <a:cs typeface="Calibri"/>
              </a:rPr>
              <a:t>Branched-chain</a:t>
            </a:r>
            <a:r>
              <a:rPr lang="el-GR" sz="2400">
                <a:latin typeface="Calibri"/>
                <a:cs typeface="Calibri"/>
              </a:rPr>
              <a:t> </a:t>
            </a:r>
            <a:r>
              <a:rPr lang="el-GR" sz="2400" err="1">
                <a:latin typeface="Calibri"/>
                <a:cs typeface="Calibri"/>
              </a:rPr>
              <a:t>amino</a:t>
            </a:r>
            <a:r>
              <a:rPr lang="el-GR" sz="2400">
                <a:latin typeface="Calibri"/>
                <a:cs typeface="Calibri"/>
              </a:rPr>
              <a:t> </a:t>
            </a:r>
            <a:r>
              <a:rPr lang="el-GR" sz="2400" err="1">
                <a:latin typeface="Calibri"/>
                <a:cs typeface="Calibri"/>
              </a:rPr>
              <a:t>acids</a:t>
            </a:r>
            <a:r>
              <a:rPr lang="el-GR" sz="2400">
                <a:latin typeface="Calibri"/>
                <a:cs typeface="Calibri"/>
              </a:rPr>
              <a:t> (</a:t>
            </a:r>
            <a:r>
              <a:rPr lang="el-GR" sz="2400" err="1">
                <a:latin typeface="Calibri"/>
                <a:cs typeface="Calibri"/>
              </a:rPr>
              <a:t>BCAAs</a:t>
            </a:r>
            <a:r>
              <a:rPr lang="el-GR" sz="2400">
                <a:latin typeface="Calibri"/>
                <a:cs typeface="Calibri"/>
              </a:rPr>
              <a:t>) (</a:t>
            </a:r>
            <a:r>
              <a:rPr lang="el-GR" sz="2400" err="1">
                <a:latin typeface="Calibri"/>
                <a:cs typeface="Calibri"/>
              </a:rPr>
              <a:t>leucine</a:t>
            </a:r>
            <a:r>
              <a:rPr lang="el-GR" sz="2400">
                <a:latin typeface="Calibri"/>
                <a:cs typeface="Calibri"/>
              </a:rPr>
              <a:t>, </a:t>
            </a:r>
            <a:r>
              <a:rPr lang="el-GR" sz="2400" err="1">
                <a:latin typeface="Calibri"/>
                <a:cs typeface="Calibri"/>
              </a:rPr>
              <a:t>isoleucine</a:t>
            </a:r>
            <a:r>
              <a:rPr lang="el-GR" sz="2400">
                <a:latin typeface="Calibri"/>
                <a:cs typeface="Calibri"/>
              </a:rPr>
              <a:t>, and </a:t>
            </a:r>
            <a:r>
              <a:rPr lang="el-GR" sz="2400" err="1">
                <a:latin typeface="Calibri"/>
                <a:cs typeface="Calibri"/>
              </a:rPr>
              <a:t>valine</a:t>
            </a:r>
            <a:r>
              <a:rPr lang="el-GR" sz="2400">
                <a:latin typeface="Calibri"/>
                <a:cs typeface="Calibri"/>
              </a:rPr>
              <a:t>) </a:t>
            </a:r>
            <a:r>
              <a:rPr lang="el-GR" sz="2400" err="1">
                <a:latin typeface="Calibri"/>
                <a:cs typeface="Calibri"/>
              </a:rPr>
              <a:t>can</a:t>
            </a:r>
            <a:r>
              <a:rPr lang="el-GR" sz="2400">
                <a:latin typeface="Calibri"/>
                <a:cs typeface="Calibri"/>
              </a:rPr>
              <a:t> </a:t>
            </a:r>
            <a:r>
              <a:rPr lang="el-GR" sz="2400" err="1">
                <a:latin typeface="Calibri"/>
                <a:cs typeface="Calibri"/>
              </a:rPr>
              <a:t>be</a:t>
            </a:r>
            <a:r>
              <a:rPr lang="el-GR" sz="2400">
                <a:latin typeface="Calibri"/>
                <a:cs typeface="Calibri"/>
              </a:rPr>
              <a:t> </a:t>
            </a:r>
            <a:r>
              <a:rPr lang="el-GR" sz="2400" err="1">
                <a:latin typeface="Calibri"/>
                <a:cs typeface="Calibri"/>
              </a:rPr>
              <a:t>oxidized</a:t>
            </a:r>
            <a:r>
              <a:rPr lang="el-GR" sz="2400">
                <a:latin typeface="Calibri"/>
                <a:cs typeface="Calibri"/>
              </a:rPr>
              <a:t> </a:t>
            </a:r>
            <a:r>
              <a:rPr lang="el-GR" sz="2400" err="1">
                <a:latin typeface="Calibri"/>
                <a:cs typeface="Calibri"/>
              </a:rPr>
              <a:t>by</a:t>
            </a:r>
            <a:r>
              <a:rPr lang="el-GR" sz="2400">
                <a:latin typeface="Calibri"/>
                <a:cs typeface="Calibri"/>
              </a:rPr>
              <a:t> the </a:t>
            </a:r>
            <a:r>
              <a:rPr lang="el-GR" sz="2400" err="1">
                <a:latin typeface="Calibri"/>
                <a:cs typeface="Calibri"/>
              </a:rPr>
              <a:t>heart</a:t>
            </a:r>
            <a:r>
              <a:rPr lang="el-GR" sz="2400">
                <a:latin typeface="Calibri"/>
                <a:cs typeface="Calibri"/>
              </a:rPr>
              <a:t> (</a:t>
            </a:r>
            <a:r>
              <a:rPr lang="el-GR" sz="2400" err="1">
                <a:latin typeface="Calibri"/>
                <a:cs typeface="Calibri"/>
              </a:rPr>
              <a:t>small</a:t>
            </a:r>
            <a:r>
              <a:rPr lang="el-GR" sz="2400">
                <a:latin typeface="Calibri"/>
                <a:cs typeface="Calibri"/>
              </a:rPr>
              <a:t> </a:t>
            </a:r>
            <a:r>
              <a:rPr lang="el-GR" sz="2400" err="1">
                <a:latin typeface="Calibri"/>
                <a:cs typeface="Calibri"/>
              </a:rPr>
              <a:t>contribution</a:t>
            </a:r>
            <a:r>
              <a:rPr lang="el-GR" sz="2400">
                <a:latin typeface="Calibri"/>
                <a:cs typeface="Calibri"/>
              </a:rPr>
              <a:t> </a:t>
            </a:r>
            <a:r>
              <a:rPr lang="el-GR" sz="2400" err="1">
                <a:latin typeface="Calibri"/>
                <a:cs typeface="Calibri"/>
              </a:rPr>
              <a:t>to</a:t>
            </a:r>
            <a:r>
              <a:rPr lang="el-GR" sz="2400">
                <a:latin typeface="Calibri"/>
                <a:cs typeface="Calibri"/>
              </a:rPr>
              <a:t> ATP </a:t>
            </a:r>
            <a:r>
              <a:rPr lang="el-GR" sz="2400" err="1">
                <a:latin typeface="Calibri"/>
                <a:cs typeface="Calibri"/>
              </a:rPr>
              <a:t>production</a:t>
            </a:r>
            <a:r>
              <a:rPr lang="el-GR" sz="2400">
                <a:latin typeface="Calibri"/>
                <a:cs typeface="Calibri"/>
              </a:rPr>
              <a:t> &lt;2%)</a:t>
            </a:r>
            <a:endParaRPr lang="el-GR"/>
          </a:p>
          <a:p>
            <a:pPr marL="342900" indent="-342900" algn="l">
              <a:buFont typeface="Courier New"/>
              <a:buChar char="o"/>
            </a:pPr>
            <a:endParaRPr lang="el-GR" sz="2400">
              <a:latin typeface="Calibri"/>
              <a:ea typeface="Calibri"/>
              <a:cs typeface="Calibri"/>
            </a:endParaRPr>
          </a:p>
          <a:p>
            <a:pPr marL="342900" indent="-342900">
              <a:buFont typeface="Courier New"/>
              <a:buChar char="o"/>
            </a:pPr>
            <a:r>
              <a:rPr lang="el-GR" sz="2400" err="1">
                <a:latin typeface="Calibri"/>
                <a:cs typeface="Calibri"/>
              </a:rPr>
              <a:t>BCAAs</a:t>
            </a:r>
            <a:r>
              <a:rPr lang="el-GR" sz="2400">
                <a:latin typeface="Calibri"/>
                <a:cs typeface="Calibri"/>
              </a:rPr>
              <a:t> </a:t>
            </a:r>
            <a:r>
              <a:rPr lang="el-GR" sz="2400" err="1">
                <a:latin typeface="Calibri"/>
                <a:cs typeface="Calibri"/>
              </a:rPr>
              <a:t>inhibit</a:t>
            </a:r>
            <a:r>
              <a:rPr lang="el-GR" sz="2400">
                <a:latin typeface="Calibri"/>
                <a:cs typeface="Calibri"/>
              </a:rPr>
              <a:t> the </a:t>
            </a:r>
            <a:r>
              <a:rPr lang="el-GR" sz="2400" err="1">
                <a:latin typeface="Calibri"/>
                <a:cs typeface="Calibri"/>
              </a:rPr>
              <a:t>signaling</a:t>
            </a:r>
            <a:r>
              <a:rPr lang="el-GR" sz="2400">
                <a:latin typeface="Calibri"/>
                <a:cs typeface="Calibri"/>
              </a:rPr>
              <a:t> of </a:t>
            </a:r>
            <a:r>
              <a:rPr lang="el-GR" sz="2400" err="1">
                <a:latin typeface="Calibri"/>
                <a:cs typeface="Calibri"/>
              </a:rPr>
              <a:t>cardiac</a:t>
            </a:r>
            <a:r>
              <a:rPr lang="el-GR" sz="2400">
                <a:latin typeface="Calibri"/>
                <a:cs typeface="Calibri"/>
              </a:rPr>
              <a:t> </a:t>
            </a:r>
            <a:r>
              <a:rPr lang="el-GR" sz="2400" err="1">
                <a:latin typeface="Calibri"/>
                <a:cs typeface="Calibri"/>
              </a:rPr>
              <a:t>insulin</a:t>
            </a:r>
            <a:endParaRPr lang="el-GR" sz="2400" err="1">
              <a:latin typeface="Calibri"/>
              <a:ea typeface="Calibri"/>
              <a:cs typeface="Calibri"/>
            </a:endParaRPr>
          </a:p>
          <a:p>
            <a:pPr marL="342900" indent="-342900">
              <a:buFont typeface="Courier New"/>
              <a:buChar char="o"/>
            </a:pPr>
            <a:endParaRPr lang="el-GR" sz="2400">
              <a:latin typeface="Calibri"/>
              <a:ea typeface="Calibri"/>
              <a:cs typeface="Calibri"/>
            </a:endParaRPr>
          </a:p>
          <a:p>
            <a:pPr marL="342900" indent="-342900">
              <a:buFont typeface="Courier New"/>
              <a:buChar char="o"/>
            </a:pPr>
            <a:r>
              <a:rPr lang="el-GR" sz="2400" err="1">
                <a:latin typeface="Calibri"/>
                <a:cs typeface="Calibri"/>
              </a:rPr>
              <a:t>BCAAs</a:t>
            </a:r>
            <a:r>
              <a:rPr lang="el-GR" sz="2400">
                <a:latin typeface="Calibri"/>
                <a:cs typeface="Calibri"/>
              </a:rPr>
              <a:t>                     </a:t>
            </a:r>
            <a:r>
              <a:rPr lang="el-GR" sz="2400" err="1">
                <a:latin typeface="Calibri"/>
                <a:cs typeface="Calibri"/>
              </a:rPr>
              <a:t>BCKAs</a:t>
            </a:r>
            <a:r>
              <a:rPr lang="el-GR" sz="2400">
                <a:latin typeface="Calibri"/>
                <a:cs typeface="Calibri"/>
              </a:rPr>
              <a:t> (</a:t>
            </a:r>
            <a:r>
              <a:rPr lang="el-GR" sz="2400" err="1">
                <a:latin typeface="Calibri"/>
                <a:cs typeface="Calibri"/>
              </a:rPr>
              <a:t>branch-chained</a:t>
            </a:r>
            <a:r>
              <a:rPr lang="el-GR" sz="2400">
                <a:latin typeface="Calibri"/>
                <a:cs typeface="Calibri"/>
              </a:rPr>
              <a:t> α-</a:t>
            </a:r>
            <a:r>
              <a:rPr lang="el-GR" sz="2400" err="1">
                <a:latin typeface="Calibri"/>
                <a:cs typeface="Calibri"/>
              </a:rPr>
              <a:t>keto</a:t>
            </a:r>
            <a:r>
              <a:rPr lang="el-GR" sz="2400">
                <a:latin typeface="Calibri"/>
                <a:cs typeface="Calibri"/>
              </a:rPr>
              <a:t>-</a:t>
            </a:r>
            <a:r>
              <a:rPr lang="el-GR" sz="2400" err="1">
                <a:latin typeface="Calibri"/>
                <a:cs typeface="Calibri"/>
              </a:rPr>
              <a:t>acids</a:t>
            </a:r>
            <a:r>
              <a:rPr lang="el-GR" sz="2400">
                <a:latin typeface="Calibri"/>
                <a:cs typeface="Calibri"/>
              </a:rPr>
              <a:t>) </a:t>
            </a:r>
            <a:endParaRPr lang="el-GR" sz="2400">
              <a:latin typeface="Calibri"/>
              <a:ea typeface="Calibri"/>
              <a:cs typeface="Calibri"/>
            </a:endParaRPr>
          </a:p>
          <a:p>
            <a:endParaRPr lang="el-GR" sz="1000">
              <a:solidFill>
                <a:srgbClr val="FFFFFF"/>
              </a:solidFill>
              <a:latin typeface="Helvetica Neue"/>
              <a:cs typeface="Calibri"/>
            </a:endParaRPr>
          </a:p>
          <a:p>
            <a:endParaRPr lang="el-GR" sz="1000">
              <a:solidFill>
                <a:srgbClr val="FFFFFF"/>
              </a:solidFill>
              <a:latin typeface="Helvetica Neue"/>
              <a:cs typeface="Calibri"/>
            </a:endParaRPr>
          </a:p>
          <a:p>
            <a:br>
              <a:rPr lang="en-US"/>
            </a:br>
            <a:endParaRPr lang="en-US"/>
          </a:p>
          <a:p>
            <a:br>
              <a:rPr lang="en-US"/>
            </a:br>
            <a:endParaRPr lang="en-US"/>
          </a:p>
          <a:p>
            <a:r>
              <a:rPr lang="el-GR" sz="2400">
                <a:latin typeface="Calibri"/>
                <a:cs typeface="Calibri"/>
              </a:rPr>
              <a:t>                            </a:t>
            </a:r>
            <a:endParaRPr lang="el-GR" sz="2400">
              <a:latin typeface="Calibri"/>
              <a:ea typeface="Calibri"/>
              <a:cs typeface="Calibri"/>
            </a:endParaRPr>
          </a:p>
          <a:p>
            <a:r>
              <a:rPr lang="el-GR" sz="2400">
                <a:latin typeface="Calibri"/>
                <a:cs typeface="Calibri"/>
              </a:rPr>
              <a:t>         </a:t>
            </a:r>
            <a:r>
              <a:rPr lang="el-GR" sz="2400" err="1">
                <a:latin typeface="Calibri"/>
                <a:cs typeface="Calibri"/>
              </a:rPr>
              <a:t>Acetyl</a:t>
            </a:r>
            <a:r>
              <a:rPr lang="el-GR" sz="2400">
                <a:latin typeface="Calibri"/>
                <a:cs typeface="Calibri"/>
              </a:rPr>
              <a:t> </a:t>
            </a:r>
            <a:r>
              <a:rPr lang="el-GR" sz="2400" err="1">
                <a:latin typeface="Calibri"/>
                <a:cs typeface="Calibri"/>
              </a:rPr>
              <a:t>CoA</a:t>
            </a:r>
            <a:r>
              <a:rPr lang="el-GR" sz="2400">
                <a:latin typeface="Calibri"/>
                <a:cs typeface="Calibri"/>
              </a:rPr>
              <a:t> for TCA </a:t>
            </a:r>
            <a:r>
              <a:rPr lang="el-GR" sz="2400" err="1">
                <a:latin typeface="Calibri"/>
                <a:cs typeface="Calibri"/>
              </a:rPr>
              <a:t>cycle</a:t>
            </a:r>
            <a:r>
              <a:rPr lang="el-GR" sz="2400">
                <a:solidFill>
                  <a:schemeClr val="bg1"/>
                </a:solidFill>
                <a:latin typeface="Calibri"/>
                <a:cs typeface="Calibri"/>
              </a:rPr>
              <a:t>                                     </a:t>
            </a:r>
            <a:r>
              <a:rPr lang="el-GR" sz="2400">
                <a:latin typeface="Calibri"/>
                <a:cs typeface="Calibri"/>
              </a:rPr>
              <a:t> </a:t>
            </a:r>
            <a:r>
              <a:rPr lang="el-GR" sz="2400" err="1">
                <a:latin typeface="Calibri"/>
                <a:cs typeface="Calibri"/>
              </a:rPr>
              <a:t>succinyl</a:t>
            </a:r>
            <a:r>
              <a:rPr lang="el-GR" sz="2400">
                <a:latin typeface="Calibri"/>
                <a:cs typeface="Calibri"/>
              </a:rPr>
              <a:t> </a:t>
            </a:r>
            <a:r>
              <a:rPr lang="el-GR" sz="2400" err="1">
                <a:latin typeface="Calibri"/>
                <a:cs typeface="Calibri"/>
              </a:rPr>
              <a:t>CoA</a:t>
            </a:r>
            <a:r>
              <a:rPr lang="el-GR" sz="2400">
                <a:latin typeface="Calibri"/>
                <a:cs typeface="Calibri"/>
              </a:rPr>
              <a:t> for </a:t>
            </a:r>
            <a:r>
              <a:rPr lang="el-GR" sz="2400" err="1">
                <a:latin typeface="Calibri"/>
                <a:cs typeface="Calibri"/>
              </a:rPr>
              <a:t>anaplerosis</a:t>
            </a:r>
            <a:endParaRPr lang="el-GR" sz="2400">
              <a:latin typeface="Calibri"/>
              <a:ea typeface="Calibri"/>
              <a:cs typeface="Calibri"/>
            </a:endParaRPr>
          </a:p>
          <a:p>
            <a:endParaRPr lang="el-GR">
              <a:cs typeface="Segoe UI Light"/>
            </a:endParaRPr>
          </a:p>
        </p:txBody>
      </p:sp>
      <p:sp>
        <p:nvSpPr>
          <p:cNvPr id="10" name="Βέλος: Δεξιό 9">
            <a:extLst>
              <a:ext uri="{FF2B5EF4-FFF2-40B4-BE49-F238E27FC236}">
                <a16:creationId xmlns:a16="http://schemas.microsoft.com/office/drawing/2014/main" id="{11B13E99-116D-7708-8EFF-16AC95C52566}"/>
              </a:ext>
            </a:extLst>
          </p:cNvPr>
          <p:cNvSpPr/>
          <p:nvPr/>
        </p:nvSpPr>
        <p:spPr>
          <a:xfrm>
            <a:off x="2356291" y="3626121"/>
            <a:ext cx="1007806" cy="1392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ιάγραμμα ροής: Διεργασία 10">
            <a:extLst>
              <a:ext uri="{FF2B5EF4-FFF2-40B4-BE49-F238E27FC236}">
                <a16:creationId xmlns:a16="http://schemas.microsoft.com/office/drawing/2014/main" id="{ACB2F281-AED6-CB0F-15D4-005BDCE5F35C}"/>
              </a:ext>
            </a:extLst>
          </p:cNvPr>
          <p:cNvSpPr/>
          <p:nvPr/>
        </p:nvSpPr>
        <p:spPr>
          <a:xfrm rot="5400000">
            <a:off x="5391355" y="4816318"/>
            <a:ext cx="1089742" cy="98322"/>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Αριστερό 12">
            <a:extLst>
              <a:ext uri="{FF2B5EF4-FFF2-40B4-BE49-F238E27FC236}">
                <a16:creationId xmlns:a16="http://schemas.microsoft.com/office/drawing/2014/main" id="{D98DF849-B464-6F60-984E-4EA655FD1270}"/>
              </a:ext>
            </a:extLst>
          </p:cNvPr>
          <p:cNvSpPr/>
          <p:nvPr/>
        </p:nvSpPr>
        <p:spPr>
          <a:xfrm rot="-1380000">
            <a:off x="4732333" y="5563605"/>
            <a:ext cx="1261806" cy="17206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Βέλος: Δεξιό 13">
            <a:extLst>
              <a:ext uri="{FF2B5EF4-FFF2-40B4-BE49-F238E27FC236}">
                <a16:creationId xmlns:a16="http://schemas.microsoft.com/office/drawing/2014/main" id="{11EDC07D-A3BF-B17F-A6D6-D6988D2A0BF6}"/>
              </a:ext>
            </a:extLst>
          </p:cNvPr>
          <p:cNvSpPr/>
          <p:nvPr/>
        </p:nvSpPr>
        <p:spPr>
          <a:xfrm rot="1620000">
            <a:off x="5864391" y="5620372"/>
            <a:ext cx="1368323" cy="1966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56AEEF0D-81B0-BA03-7060-AF08EFD7BA5A}"/>
              </a:ext>
            </a:extLst>
          </p:cNvPr>
          <p:cNvSpPr txBox="1"/>
          <p:nvPr/>
        </p:nvSpPr>
        <p:spPr>
          <a:xfrm>
            <a:off x="2358624" y="3927349"/>
            <a:ext cx="20781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400" err="1">
                <a:solidFill>
                  <a:srgbClr val="C00000"/>
                </a:solidFill>
                <a:latin typeface="Calibri"/>
                <a:cs typeface="Segoe UI Light"/>
              </a:rPr>
              <a:t>BCATm</a:t>
            </a:r>
            <a:endParaRPr lang="el-GR" sz="2400" err="1">
              <a:solidFill>
                <a:srgbClr val="C00000"/>
              </a:solidFill>
              <a:latin typeface="Calibri"/>
            </a:endParaRPr>
          </a:p>
        </p:txBody>
      </p:sp>
      <p:sp>
        <p:nvSpPr>
          <p:cNvPr id="16" name="TextBox 15">
            <a:extLst>
              <a:ext uri="{FF2B5EF4-FFF2-40B4-BE49-F238E27FC236}">
                <a16:creationId xmlns:a16="http://schemas.microsoft.com/office/drawing/2014/main" id="{B3EB6439-9274-E49C-68F1-E03E6609170C}"/>
              </a:ext>
            </a:extLst>
          </p:cNvPr>
          <p:cNvSpPr txBox="1"/>
          <p:nvPr/>
        </p:nvSpPr>
        <p:spPr>
          <a:xfrm>
            <a:off x="5935108" y="4793971"/>
            <a:ext cx="30999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800">
                <a:solidFill>
                  <a:srgbClr val="C00000"/>
                </a:solidFill>
                <a:latin typeface="Calibri"/>
                <a:cs typeface="Segoe UI Light"/>
              </a:rPr>
              <a:t>BCKDH</a:t>
            </a:r>
            <a:endParaRPr lang="el-GR" sz="2800">
              <a:solidFill>
                <a:srgbClr val="C00000"/>
              </a:solidFill>
              <a:latin typeface="Calibri"/>
            </a:endParaRPr>
          </a:p>
        </p:txBody>
      </p:sp>
      <p:sp>
        <p:nvSpPr>
          <p:cNvPr id="2" name="TextBox 1">
            <a:extLst>
              <a:ext uri="{FF2B5EF4-FFF2-40B4-BE49-F238E27FC236}">
                <a16:creationId xmlns:a16="http://schemas.microsoft.com/office/drawing/2014/main" id="{67C74457-2BE8-5DC7-F3F4-82EDCCCC3666}"/>
              </a:ext>
            </a:extLst>
          </p:cNvPr>
          <p:cNvSpPr txBox="1"/>
          <p:nvPr/>
        </p:nvSpPr>
        <p:spPr>
          <a:xfrm>
            <a:off x="9447590" y="43192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
        <p:nvSpPr>
          <p:cNvPr id="3" name="TextBox 2">
            <a:extLst>
              <a:ext uri="{FF2B5EF4-FFF2-40B4-BE49-F238E27FC236}">
                <a16:creationId xmlns:a16="http://schemas.microsoft.com/office/drawing/2014/main" id="{AEAB5800-3663-A8FF-F427-B63B6F483020}"/>
              </a:ext>
            </a:extLst>
          </p:cNvPr>
          <p:cNvSpPr txBox="1"/>
          <p:nvPr/>
        </p:nvSpPr>
        <p:spPr>
          <a:xfrm>
            <a:off x="0" y="6280206"/>
            <a:ext cx="7246620" cy="646331"/>
          </a:xfrm>
          <a:prstGeom prst="rect">
            <a:avLst/>
          </a:prstGeom>
          <a:noFill/>
        </p:spPr>
        <p:txBody>
          <a:bodyPr wrap="square" rtlCol="0">
            <a:spAutoFit/>
          </a:bodyPr>
          <a:lstStyle/>
          <a:p>
            <a:r>
              <a:rPr lang="en-US" dirty="0"/>
              <a:t>BCKDH:  branched-chain α-keto acid dehydrogenase </a:t>
            </a:r>
          </a:p>
          <a:p>
            <a:r>
              <a:rPr lang="en-GB" dirty="0" err="1"/>
              <a:t>BCATm</a:t>
            </a:r>
            <a:r>
              <a:rPr lang="en-GB" dirty="0"/>
              <a:t>: mitochondrial branched-chain amino-transaminase</a:t>
            </a:r>
          </a:p>
        </p:txBody>
      </p:sp>
    </p:spTree>
    <p:extLst>
      <p:ext uri="{BB962C8B-B14F-4D97-AF65-F5344CB8AC3E}">
        <p14:creationId xmlns:p14="http://schemas.microsoft.com/office/powerpoint/2010/main" val="2180910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CC9CA326-4CE5-324B-BC10-FBC21576E39A}"/>
              </a:ext>
            </a:extLst>
          </p:cNvPr>
          <p:cNvSpPr>
            <a:spLocks noGrp="1"/>
          </p:cNvSpPr>
          <p:nvPr>
            <p:ph type="sldNum" sz="quarter" idx="12"/>
          </p:nvPr>
        </p:nvSpPr>
        <p:spPr/>
        <p:txBody>
          <a:bodyPr/>
          <a:lstStyle/>
          <a:p>
            <a:fld id="{294A09A9-5501-47C1-A89A-A340965A2BE2}" type="slidenum">
              <a:rPr lang="en-US" smtClean="0"/>
              <a:pPr/>
              <a:t>38</a:t>
            </a:fld>
            <a:endParaRPr lang="en-US"/>
          </a:p>
        </p:txBody>
      </p:sp>
      <p:sp>
        <p:nvSpPr>
          <p:cNvPr id="6" name="TextBox 5">
            <a:extLst>
              <a:ext uri="{FF2B5EF4-FFF2-40B4-BE49-F238E27FC236}">
                <a16:creationId xmlns:a16="http://schemas.microsoft.com/office/drawing/2014/main" id="{822A2075-88E5-EC7F-1679-67E37F24926A}"/>
              </a:ext>
            </a:extLst>
          </p:cNvPr>
          <p:cNvSpPr txBox="1"/>
          <p:nvPr/>
        </p:nvSpPr>
        <p:spPr>
          <a:xfrm>
            <a:off x="4968642" y="857715"/>
            <a:ext cx="2390095" cy="646331"/>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600" b="1">
                <a:solidFill>
                  <a:srgbClr val="C00000"/>
                </a:solidFill>
                <a:latin typeface="Segoe UI"/>
                <a:cs typeface="Segoe UI Light"/>
              </a:rPr>
              <a:t>BCDK  </a:t>
            </a:r>
            <a:r>
              <a:rPr lang="el-GR" sz="3600" b="1" err="1">
                <a:solidFill>
                  <a:srgbClr val="C00000"/>
                </a:solidFill>
                <a:latin typeface="Segoe UI"/>
                <a:cs typeface="Segoe UI Light"/>
              </a:rPr>
              <a:t>Pi</a:t>
            </a:r>
          </a:p>
        </p:txBody>
      </p:sp>
      <p:sp>
        <p:nvSpPr>
          <p:cNvPr id="8" name="Βέλος: Καμπύλο προς τα δεξιά 7">
            <a:extLst>
              <a:ext uri="{FF2B5EF4-FFF2-40B4-BE49-F238E27FC236}">
                <a16:creationId xmlns:a16="http://schemas.microsoft.com/office/drawing/2014/main" id="{B0F61F70-C972-299B-AEB5-2AB5ED7238CC}"/>
              </a:ext>
            </a:extLst>
          </p:cNvPr>
          <p:cNvSpPr/>
          <p:nvPr/>
        </p:nvSpPr>
        <p:spPr>
          <a:xfrm>
            <a:off x="3221181" y="1506681"/>
            <a:ext cx="1458451" cy="390012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0" name="Βέλος: Καμπύλο προς τα δεξιά 9">
            <a:extLst>
              <a:ext uri="{FF2B5EF4-FFF2-40B4-BE49-F238E27FC236}">
                <a16:creationId xmlns:a16="http://schemas.microsoft.com/office/drawing/2014/main" id="{9F48B5CE-E06B-19F0-9A3C-387D0A6DA769}"/>
              </a:ext>
            </a:extLst>
          </p:cNvPr>
          <p:cNvSpPr/>
          <p:nvPr/>
        </p:nvSpPr>
        <p:spPr>
          <a:xfrm rot="10800000">
            <a:off x="7547563" y="1368134"/>
            <a:ext cx="1458451" cy="408858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1" name="TextBox 10">
            <a:extLst>
              <a:ext uri="{FF2B5EF4-FFF2-40B4-BE49-F238E27FC236}">
                <a16:creationId xmlns:a16="http://schemas.microsoft.com/office/drawing/2014/main" id="{FCB8BFCC-AC3E-5189-FF82-CB75413C8E28}"/>
              </a:ext>
            </a:extLst>
          </p:cNvPr>
          <p:cNvSpPr txBox="1"/>
          <p:nvPr/>
        </p:nvSpPr>
        <p:spPr>
          <a:xfrm>
            <a:off x="5169757" y="5114636"/>
            <a:ext cx="2204622" cy="584775"/>
          </a:xfrm>
          <a:prstGeom prst="rect">
            <a:avLst/>
          </a:prstGeom>
          <a:noFill/>
          <a:ln>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b="1">
                <a:solidFill>
                  <a:srgbClr val="00B050"/>
                </a:solidFill>
                <a:latin typeface="Segoe UI"/>
                <a:cs typeface="Segoe UI Light"/>
              </a:rPr>
              <a:t>BCDK + </a:t>
            </a:r>
            <a:r>
              <a:rPr lang="el-GR" sz="3200" b="1" err="1">
                <a:solidFill>
                  <a:srgbClr val="00B050"/>
                </a:solidFill>
                <a:latin typeface="Segoe UI"/>
                <a:cs typeface="Segoe UI Light"/>
              </a:rPr>
              <a:t>Pi</a:t>
            </a:r>
            <a:endParaRPr lang="el-GR" sz="3200" b="1" err="1">
              <a:solidFill>
                <a:srgbClr val="00B050"/>
              </a:solidFill>
              <a:latin typeface="Segoe UI"/>
            </a:endParaRPr>
          </a:p>
        </p:txBody>
      </p:sp>
      <p:sp>
        <p:nvSpPr>
          <p:cNvPr id="15" name="TextBox 14">
            <a:extLst>
              <a:ext uri="{FF2B5EF4-FFF2-40B4-BE49-F238E27FC236}">
                <a16:creationId xmlns:a16="http://schemas.microsoft.com/office/drawing/2014/main" id="{F1E5CAD8-31BC-845F-419F-166145AF008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elvetica Neue"/>
              </a:rPr>
              <a:t>.</a:t>
            </a:r>
          </a:p>
        </p:txBody>
      </p:sp>
      <p:sp>
        <p:nvSpPr>
          <p:cNvPr id="16" name="TextBox 15">
            <a:extLst>
              <a:ext uri="{FF2B5EF4-FFF2-40B4-BE49-F238E27FC236}">
                <a16:creationId xmlns:a16="http://schemas.microsoft.com/office/drawing/2014/main" id="{DEB9EE24-3B5F-B3C7-6FA3-3DCED86BD723}"/>
              </a:ext>
            </a:extLst>
          </p:cNvPr>
          <p:cNvSpPr txBox="1"/>
          <p:nvPr/>
        </p:nvSpPr>
        <p:spPr>
          <a:xfrm>
            <a:off x="6161362" y="52698"/>
            <a:ext cx="17664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8800">
                <a:solidFill>
                  <a:srgbClr val="C00000"/>
                </a:solidFill>
                <a:cs typeface="Segoe UI Light"/>
              </a:rPr>
              <a:t>.</a:t>
            </a:r>
            <a:endParaRPr lang="el-GR" sz="8800">
              <a:solidFill>
                <a:srgbClr val="C00000"/>
              </a:solidFill>
            </a:endParaRPr>
          </a:p>
        </p:txBody>
      </p:sp>
      <p:sp>
        <p:nvSpPr>
          <p:cNvPr id="17" name="TextBox 16">
            <a:extLst>
              <a:ext uri="{FF2B5EF4-FFF2-40B4-BE49-F238E27FC236}">
                <a16:creationId xmlns:a16="http://schemas.microsoft.com/office/drawing/2014/main" id="{123CD466-CAA8-933E-8EAF-425B734DFC8E}"/>
              </a:ext>
            </a:extLst>
          </p:cNvPr>
          <p:cNvSpPr txBox="1"/>
          <p:nvPr/>
        </p:nvSpPr>
        <p:spPr>
          <a:xfrm>
            <a:off x="9178636" y="2164772"/>
            <a:ext cx="249381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a:solidFill>
                  <a:srgbClr val="C00000"/>
                </a:solidFill>
                <a:latin typeface="Calibri"/>
                <a:cs typeface="Segoe UI Light"/>
              </a:rPr>
              <a:t>BCDK </a:t>
            </a:r>
            <a:r>
              <a:rPr lang="el-GR" sz="2800" err="1">
                <a:solidFill>
                  <a:srgbClr val="C00000"/>
                </a:solidFill>
                <a:latin typeface="Calibri"/>
                <a:cs typeface="Segoe UI Light"/>
              </a:rPr>
              <a:t>kinase</a:t>
            </a:r>
            <a:r>
              <a:rPr lang="el-GR" sz="2800">
                <a:solidFill>
                  <a:srgbClr val="C00000"/>
                </a:solidFill>
                <a:latin typeface="Calibri"/>
                <a:cs typeface="Segoe UI Light"/>
              </a:rPr>
              <a:t> (BDK)</a:t>
            </a:r>
          </a:p>
          <a:p>
            <a:r>
              <a:rPr lang="el-GR" sz="2400" err="1">
                <a:latin typeface="Calibri"/>
                <a:cs typeface="Segoe UI Light"/>
              </a:rPr>
              <a:t>Phosphorylates</a:t>
            </a:r>
            <a:r>
              <a:rPr lang="el-GR" sz="2400">
                <a:latin typeface="Calibri"/>
                <a:cs typeface="Segoe UI Light"/>
              </a:rPr>
              <a:t> BCDK and </a:t>
            </a:r>
            <a:r>
              <a:rPr lang="el-GR" sz="2400" err="1">
                <a:latin typeface="Calibri"/>
                <a:cs typeface="Segoe UI Light"/>
              </a:rPr>
              <a:t>inactivates</a:t>
            </a:r>
            <a:r>
              <a:rPr lang="el-GR" sz="2400">
                <a:latin typeface="Calibri"/>
                <a:cs typeface="Segoe UI Light"/>
              </a:rPr>
              <a:t> </a:t>
            </a:r>
            <a:r>
              <a:rPr lang="el-GR" sz="2400" err="1">
                <a:latin typeface="Calibri"/>
                <a:cs typeface="Segoe UI Light"/>
              </a:rPr>
              <a:t>it</a:t>
            </a:r>
            <a:endParaRPr lang="el-GR" sz="2400">
              <a:latin typeface="Calibri"/>
              <a:cs typeface="Segoe UI Light"/>
            </a:endParaRPr>
          </a:p>
        </p:txBody>
      </p:sp>
      <p:sp>
        <p:nvSpPr>
          <p:cNvPr id="19" name="TextBox 18">
            <a:extLst>
              <a:ext uri="{FF2B5EF4-FFF2-40B4-BE49-F238E27FC236}">
                <a16:creationId xmlns:a16="http://schemas.microsoft.com/office/drawing/2014/main" id="{62020538-05AF-38F9-0477-502465CADF86}"/>
              </a:ext>
            </a:extLst>
          </p:cNvPr>
          <p:cNvSpPr txBox="1"/>
          <p:nvPr/>
        </p:nvSpPr>
        <p:spPr>
          <a:xfrm>
            <a:off x="688509" y="2640557"/>
            <a:ext cx="242075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a:solidFill>
                  <a:srgbClr val="00B050"/>
                </a:solidFill>
                <a:latin typeface="Calibri"/>
                <a:cs typeface="Segoe UI Light"/>
              </a:rPr>
              <a:t>PPC2m</a:t>
            </a:r>
            <a:r>
              <a:rPr lang="el-GR" sz="2400">
                <a:latin typeface="Calibri"/>
                <a:cs typeface="Segoe UI Light"/>
              </a:rPr>
              <a:t> </a:t>
            </a:r>
            <a:r>
              <a:rPr lang="el-GR" sz="2400" err="1">
                <a:latin typeface="Calibri"/>
                <a:cs typeface="Segoe UI Light"/>
              </a:rPr>
              <a:t>dephosphorylates</a:t>
            </a:r>
            <a:r>
              <a:rPr lang="el-GR" sz="2400">
                <a:latin typeface="Calibri"/>
                <a:cs typeface="Segoe UI Light"/>
              </a:rPr>
              <a:t> BCDK and </a:t>
            </a:r>
            <a:r>
              <a:rPr lang="el-GR" sz="2400" err="1">
                <a:latin typeface="Calibri"/>
                <a:cs typeface="Segoe UI Light"/>
              </a:rPr>
              <a:t>activates</a:t>
            </a:r>
            <a:r>
              <a:rPr lang="el-GR" sz="2400">
                <a:latin typeface="Calibri"/>
                <a:cs typeface="Segoe UI Light"/>
              </a:rPr>
              <a:t> </a:t>
            </a:r>
            <a:r>
              <a:rPr lang="el-GR" sz="2400" err="1">
                <a:latin typeface="Calibri"/>
                <a:cs typeface="Segoe UI Light"/>
              </a:rPr>
              <a:t>it</a:t>
            </a:r>
            <a:endParaRPr lang="el-GR" sz="2400">
              <a:latin typeface="Calibri"/>
              <a:cs typeface="Segoe UI Light"/>
            </a:endParaRPr>
          </a:p>
        </p:txBody>
      </p:sp>
      <p:sp>
        <p:nvSpPr>
          <p:cNvPr id="2" name="TextBox 1">
            <a:extLst>
              <a:ext uri="{FF2B5EF4-FFF2-40B4-BE49-F238E27FC236}">
                <a16:creationId xmlns:a16="http://schemas.microsoft.com/office/drawing/2014/main" id="{8DDE3647-4B9C-6D31-C959-B04F83C651D1}"/>
              </a:ext>
            </a:extLst>
          </p:cNvPr>
          <p:cNvSpPr txBox="1"/>
          <p:nvPr/>
        </p:nvSpPr>
        <p:spPr>
          <a:xfrm>
            <a:off x="9447590" y="53352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538322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6CDF392B-50E9-891B-19F8-63C1D15D6FEC}"/>
              </a:ext>
            </a:extLst>
          </p:cNvPr>
          <p:cNvSpPr>
            <a:spLocks noGrp="1"/>
          </p:cNvSpPr>
          <p:nvPr>
            <p:ph type="sldNum" sz="quarter" idx="12"/>
          </p:nvPr>
        </p:nvSpPr>
        <p:spPr/>
        <p:txBody>
          <a:bodyPr/>
          <a:lstStyle/>
          <a:p>
            <a:fld id="{294A09A9-5501-47C1-A89A-A340965A2BE2}" type="slidenum">
              <a:rPr lang="en-US" smtClean="0"/>
              <a:pPr/>
              <a:t>39</a:t>
            </a:fld>
            <a:endParaRPr lang="en-US"/>
          </a:p>
        </p:txBody>
      </p:sp>
      <p:sp>
        <p:nvSpPr>
          <p:cNvPr id="6" name="TextBox 5">
            <a:extLst>
              <a:ext uri="{FF2B5EF4-FFF2-40B4-BE49-F238E27FC236}">
                <a16:creationId xmlns:a16="http://schemas.microsoft.com/office/drawing/2014/main" id="{D85953E9-1EB9-B488-2E6C-65B71C7BDA8B}"/>
              </a:ext>
            </a:extLst>
          </p:cNvPr>
          <p:cNvSpPr txBox="1"/>
          <p:nvPr/>
        </p:nvSpPr>
        <p:spPr>
          <a:xfrm>
            <a:off x="745985" y="315824"/>
            <a:ext cx="10472406"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br>
            <a:endParaRPr lang="el-GR" sz="2800">
              <a:solidFill>
                <a:schemeClr val="bg1"/>
              </a:solidFill>
              <a:latin typeface="Calibri"/>
              <a:cs typeface="Segoe UI Light"/>
            </a:endParaRPr>
          </a:p>
          <a:p>
            <a:pPr marL="342900" indent="-342900">
              <a:buFont typeface="Courier New"/>
              <a:buChar char="o"/>
            </a:pPr>
            <a:r>
              <a:rPr lang="el-GR" sz="2800">
                <a:latin typeface="Calibri"/>
                <a:cs typeface="Calibri"/>
              </a:rPr>
              <a:t>BCAA           </a:t>
            </a:r>
            <a:r>
              <a:rPr lang="el-GR" sz="2800" err="1">
                <a:latin typeface="Calibri"/>
                <a:cs typeface="Calibri"/>
              </a:rPr>
              <a:t>increased</a:t>
            </a:r>
            <a:r>
              <a:rPr lang="el-GR" sz="2800">
                <a:latin typeface="Calibri"/>
                <a:cs typeface="Calibri"/>
              </a:rPr>
              <a:t> </a:t>
            </a:r>
            <a:r>
              <a:rPr lang="el-GR" sz="2800" err="1">
                <a:latin typeface="Calibri"/>
                <a:cs typeface="Calibri"/>
              </a:rPr>
              <a:t>muscle</a:t>
            </a:r>
            <a:r>
              <a:rPr lang="el-GR" sz="2800">
                <a:latin typeface="Calibri"/>
                <a:cs typeface="Calibri"/>
              </a:rPr>
              <a:t> </a:t>
            </a:r>
            <a:r>
              <a:rPr lang="el-GR" sz="2800" err="1">
                <a:latin typeface="Calibri"/>
                <a:cs typeface="Calibri"/>
              </a:rPr>
              <a:t>mass</a:t>
            </a:r>
            <a:r>
              <a:rPr lang="el-GR" sz="2800">
                <a:latin typeface="Calibri"/>
                <a:cs typeface="Calibri"/>
              </a:rPr>
              <a:t>, </a:t>
            </a:r>
            <a:r>
              <a:rPr lang="el-GR" sz="2800" err="1">
                <a:latin typeface="Calibri"/>
                <a:cs typeface="Calibri"/>
              </a:rPr>
              <a:t>improved</a:t>
            </a:r>
            <a:r>
              <a:rPr lang="el-GR" sz="2800">
                <a:latin typeface="Calibri"/>
                <a:cs typeface="Calibri"/>
              </a:rPr>
              <a:t> </a:t>
            </a:r>
            <a:r>
              <a:rPr lang="el-GR" sz="2800" err="1">
                <a:latin typeface="Calibri"/>
                <a:cs typeface="Calibri"/>
              </a:rPr>
              <a:t>postexercise</a:t>
            </a:r>
            <a:r>
              <a:rPr lang="el-GR" sz="2800">
                <a:latin typeface="Calibri"/>
                <a:cs typeface="Calibri"/>
              </a:rPr>
              <a:t> </a:t>
            </a:r>
            <a:r>
              <a:rPr lang="el-GR" sz="2800" err="1">
                <a:latin typeface="Calibri"/>
                <a:cs typeface="Calibri"/>
              </a:rPr>
              <a:t>recovery</a:t>
            </a:r>
            <a:r>
              <a:rPr lang="el-GR" sz="2800">
                <a:latin typeface="Calibri"/>
                <a:cs typeface="Calibri"/>
              </a:rPr>
              <a:t>, </a:t>
            </a:r>
            <a:r>
              <a:rPr lang="el-GR" sz="2800" err="1">
                <a:latin typeface="Calibri"/>
                <a:cs typeface="Calibri"/>
              </a:rPr>
              <a:t>glucose</a:t>
            </a:r>
            <a:r>
              <a:rPr lang="el-GR" sz="2800">
                <a:latin typeface="Calibri"/>
                <a:cs typeface="Calibri"/>
              </a:rPr>
              <a:t> </a:t>
            </a:r>
            <a:r>
              <a:rPr lang="el-GR" sz="2800" err="1">
                <a:latin typeface="Calibri"/>
                <a:cs typeface="Calibri"/>
              </a:rPr>
              <a:t>homeostasis</a:t>
            </a:r>
            <a:r>
              <a:rPr lang="el-GR" sz="2800">
                <a:latin typeface="Calibri"/>
                <a:cs typeface="Calibri"/>
              </a:rPr>
              <a:t> </a:t>
            </a:r>
            <a:endParaRPr lang="el-GR" sz="2800">
              <a:latin typeface="Calibri"/>
              <a:ea typeface="Calibri"/>
              <a:cs typeface="Calibri"/>
            </a:endParaRPr>
          </a:p>
          <a:p>
            <a:pPr marL="342900" indent="-342900">
              <a:buFont typeface="Courier New"/>
              <a:buChar char="o"/>
            </a:pPr>
            <a:endParaRPr lang="el-GR" sz="2800">
              <a:solidFill>
                <a:srgbClr val="000000"/>
              </a:solidFill>
              <a:latin typeface="Calibri"/>
              <a:ea typeface="Calibri"/>
              <a:cs typeface="Calibri"/>
            </a:endParaRPr>
          </a:p>
          <a:p>
            <a:pPr marL="342900" indent="-342900">
              <a:buFont typeface="Courier New"/>
              <a:buChar char="o"/>
            </a:pPr>
            <a:endParaRPr lang="el-GR" sz="2800">
              <a:solidFill>
                <a:srgbClr val="000000"/>
              </a:solidFill>
              <a:latin typeface="Calibri"/>
              <a:ea typeface="Calibri"/>
              <a:cs typeface="Calibri"/>
            </a:endParaRPr>
          </a:p>
          <a:p>
            <a:pPr marL="342900" indent="-342900">
              <a:buFont typeface="Courier New"/>
              <a:buChar char="o"/>
            </a:pPr>
            <a:endParaRPr lang="el-GR" sz="2800">
              <a:solidFill>
                <a:srgbClr val="000000"/>
              </a:solidFill>
              <a:latin typeface="Calibri"/>
              <a:ea typeface="Calibri"/>
              <a:cs typeface="Calibri"/>
            </a:endParaRPr>
          </a:p>
          <a:p>
            <a:pPr marL="342900" indent="-342900">
              <a:buFont typeface="Courier New"/>
              <a:buChar char="o"/>
            </a:pPr>
            <a:endParaRPr lang="el-GR" sz="2800">
              <a:solidFill>
                <a:srgbClr val="000000"/>
              </a:solidFill>
              <a:latin typeface="Calibri"/>
              <a:cs typeface="Calibri"/>
            </a:endParaRPr>
          </a:p>
          <a:p>
            <a:pPr marL="342900" indent="-342900">
              <a:buFont typeface="Courier New"/>
              <a:buChar char="o"/>
            </a:pPr>
            <a:r>
              <a:rPr lang="el-GR" sz="2800">
                <a:solidFill>
                  <a:srgbClr val="C00000"/>
                </a:solidFill>
                <a:latin typeface="Calibri"/>
                <a:cs typeface="Calibri"/>
              </a:rPr>
              <a:t>BUT </a:t>
            </a:r>
            <a:r>
              <a:rPr lang="el-GR" sz="2800">
                <a:latin typeface="Calibri"/>
                <a:cs typeface="Calibri"/>
              </a:rPr>
              <a:t>BCAA </a:t>
            </a:r>
            <a:r>
              <a:rPr lang="el-GR" sz="2800" err="1">
                <a:latin typeface="Calibri"/>
                <a:cs typeface="Calibri"/>
              </a:rPr>
              <a:t>linked</a:t>
            </a:r>
            <a:r>
              <a:rPr lang="el-GR" sz="2800">
                <a:latin typeface="Calibri"/>
                <a:cs typeface="Calibri"/>
              </a:rPr>
              <a:t> </a:t>
            </a:r>
            <a:r>
              <a:rPr lang="el-GR" sz="2800" err="1">
                <a:latin typeface="Calibri"/>
                <a:cs typeface="Calibri"/>
              </a:rPr>
              <a:t>with</a:t>
            </a:r>
            <a:r>
              <a:rPr lang="el-GR" sz="2800">
                <a:latin typeface="Calibri"/>
                <a:cs typeface="Calibri"/>
              </a:rPr>
              <a:t> the</a:t>
            </a:r>
            <a:r>
              <a:rPr lang="el-GR" sz="2800">
                <a:solidFill>
                  <a:schemeClr val="bg1"/>
                </a:solidFill>
                <a:latin typeface="Calibri"/>
                <a:cs typeface="Calibri"/>
              </a:rPr>
              <a:t> </a:t>
            </a:r>
            <a:r>
              <a:rPr lang="el-GR" sz="2800" err="1">
                <a:solidFill>
                  <a:srgbClr val="C00000"/>
                </a:solidFill>
                <a:latin typeface="Calibri"/>
                <a:cs typeface="Calibri"/>
              </a:rPr>
              <a:t>development</a:t>
            </a:r>
            <a:r>
              <a:rPr lang="el-GR" sz="2800">
                <a:solidFill>
                  <a:srgbClr val="C00000"/>
                </a:solidFill>
                <a:latin typeface="Calibri"/>
                <a:cs typeface="Calibri"/>
              </a:rPr>
              <a:t> of </a:t>
            </a:r>
            <a:r>
              <a:rPr lang="el-GR" sz="2800" err="1">
                <a:solidFill>
                  <a:srgbClr val="C00000"/>
                </a:solidFill>
                <a:latin typeface="Calibri"/>
                <a:cs typeface="Calibri"/>
              </a:rPr>
              <a:t>insulin</a:t>
            </a:r>
            <a:r>
              <a:rPr lang="el-GR" sz="2800">
                <a:solidFill>
                  <a:srgbClr val="C00000"/>
                </a:solidFill>
                <a:latin typeface="Calibri"/>
                <a:cs typeface="Calibri"/>
              </a:rPr>
              <a:t> </a:t>
            </a:r>
            <a:r>
              <a:rPr lang="el-GR" sz="2800" err="1">
                <a:solidFill>
                  <a:srgbClr val="C00000"/>
                </a:solidFill>
                <a:latin typeface="Calibri"/>
                <a:cs typeface="Calibri"/>
              </a:rPr>
              <a:t>resistance</a:t>
            </a:r>
            <a:endParaRPr lang="el-GR" sz="2800" err="1">
              <a:solidFill>
                <a:srgbClr val="C00000"/>
              </a:solidFill>
              <a:latin typeface="Aptos" panose="02110004020202020204"/>
              <a:cs typeface="Segoe UI Light"/>
            </a:endParaRPr>
          </a:p>
          <a:p>
            <a:r>
              <a:rPr lang="el-GR" sz="2800">
                <a:solidFill>
                  <a:srgbClr val="C00000"/>
                </a:solidFill>
                <a:cs typeface="Segoe UI Light"/>
              </a:rPr>
              <a:t>                                                                                   +</a:t>
            </a:r>
          </a:p>
          <a:p>
            <a:r>
              <a:rPr lang="el-GR" sz="2800">
                <a:solidFill>
                  <a:srgbClr val="C00000"/>
                </a:solidFill>
                <a:latin typeface="Aptos"/>
                <a:cs typeface="Segoe UI Light"/>
              </a:rPr>
              <a:t>                                  </a:t>
            </a:r>
            <a:r>
              <a:rPr lang="el-GR" sz="2800" err="1">
                <a:solidFill>
                  <a:srgbClr val="C00000"/>
                </a:solidFill>
                <a:latin typeface="Arial"/>
                <a:cs typeface="Arial"/>
              </a:rPr>
              <a:t>decrease</a:t>
            </a:r>
            <a:r>
              <a:rPr lang="el-GR" sz="2800">
                <a:solidFill>
                  <a:srgbClr val="C00000"/>
                </a:solidFill>
                <a:latin typeface="Arial"/>
                <a:cs typeface="Arial"/>
              </a:rPr>
              <a:t> in </a:t>
            </a:r>
            <a:r>
              <a:rPr lang="el-GR" sz="2800" err="1">
                <a:solidFill>
                  <a:srgbClr val="C00000"/>
                </a:solidFill>
                <a:latin typeface="Arial"/>
                <a:cs typeface="Arial"/>
              </a:rPr>
              <a:t>insulin-stimulated</a:t>
            </a:r>
            <a:r>
              <a:rPr lang="el-GR" sz="2800">
                <a:solidFill>
                  <a:srgbClr val="C00000"/>
                </a:solidFill>
                <a:latin typeface="Arial"/>
                <a:cs typeface="Arial"/>
              </a:rPr>
              <a:t> </a:t>
            </a:r>
            <a:r>
              <a:rPr lang="el-GR" sz="2800" err="1">
                <a:solidFill>
                  <a:srgbClr val="C00000"/>
                </a:solidFill>
                <a:latin typeface="Arial"/>
                <a:cs typeface="Arial"/>
              </a:rPr>
              <a:t>glucose</a:t>
            </a:r>
            <a:r>
              <a:rPr lang="el-GR" sz="2800">
                <a:solidFill>
                  <a:srgbClr val="C00000"/>
                </a:solidFill>
                <a:latin typeface="Arial"/>
                <a:cs typeface="Arial"/>
              </a:rPr>
              <a:t> </a:t>
            </a:r>
            <a:r>
              <a:rPr lang="el-GR" sz="2800" err="1">
                <a:solidFill>
                  <a:srgbClr val="C00000"/>
                </a:solidFill>
                <a:latin typeface="Arial"/>
                <a:cs typeface="Arial"/>
              </a:rPr>
              <a:t>oxidation</a:t>
            </a:r>
            <a:r>
              <a:rPr lang="el-GR" sz="2800">
                <a:solidFill>
                  <a:srgbClr val="C00000"/>
                </a:solidFill>
                <a:latin typeface="Arial"/>
                <a:cs typeface="Arial"/>
              </a:rPr>
              <a:t> </a:t>
            </a:r>
          </a:p>
          <a:p>
            <a:pPr marL="342900" indent="-342900">
              <a:buFont typeface="Courier New,monospace"/>
              <a:buChar char="o"/>
            </a:pPr>
            <a:endParaRPr lang="el-GR" sz="2400">
              <a:solidFill>
                <a:srgbClr val="C00000"/>
              </a:solidFill>
              <a:latin typeface="Arial"/>
              <a:cs typeface="Arial"/>
            </a:endParaRPr>
          </a:p>
          <a:p>
            <a:endParaRPr lang="el-GR" sz="2800">
              <a:solidFill>
                <a:srgbClr val="C00000"/>
              </a:solidFill>
              <a:latin typeface="Aptos"/>
              <a:cs typeface="Segoe UI Light"/>
            </a:endParaRPr>
          </a:p>
          <a:p>
            <a:pPr marL="342900" indent="-342900">
              <a:buFont typeface="Courier New"/>
              <a:buChar char="o"/>
            </a:pPr>
            <a:endParaRPr lang="el-GR" sz="2800">
              <a:solidFill>
                <a:srgbClr val="C00000"/>
              </a:solidFill>
              <a:latin typeface="Calibri"/>
              <a:ea typeface="Calibri"/>
              <a:cs typeface="Calibri"/>
            </a:endParaRPr>
          </a:p>
          <a:p>
            <a:pPr marL="342900" indent="-342900">
              <a:buFont typeface="Courier New"/>
              <a:buChar char="o"/>
            </a:pPr>
            <a:endParaRPr lang="el-GR" sz="2400">
              <a:solidFill>
                <a:srgbClr val="C00000"/>
              </a:solidFill>
              <a:latin typeface="Calibri"/>
              <a:ea typeface="Calibri"/>
              <a:cs typeface="Calibri"/>
            </a:endParaRPr>
          </a:p>
          <a:p>
            <a:pPr>
              <a:buFont typeface="Courier New"/>
              <a:buChar char="o"/>
            </a:pPr>
            <a:endParaRPr lang="el-GR" sz="2400">
              <a:solidFill>
                <a:srgbClr val="C00000"/>
              </a:solidFill>
              <a:latin typeface="Calibri"/>
              <a:ea typeface="Calibri"/>
              <a:cs typeface="Calibri"/>
            </a:endParaRPr>
          </a:p>
          <a:p>
            <a:pPr marL="342900" indent="-342900" algn="l">
              <a:buFont typeface="Courier New"/>
              <a:buChar char="o"/>
            </a:pPr>
            <a:endParaRPr lang="el-GR" sz="2400">
              <a:solidFill>
                <a:srgbClr val="C00000"/>
              </a:solidFill>
              <a:latin typeface="Calibri"/>
              <a:ea typeface="Calibri"/>
              <a:cs typeface="Calibri"/>
            </a:endParaRPr>
          </a:p>
          <a:p>
            <a:pPr marL="285750" indent="-285750">
              <a:buFont typeface="Courier New"/>
              <a:buChar char="o"/>
            </a:pPr>
            <a:endParaRPr lang="el-GR">
              <a:solidFill>
                <a:srgbClr val="C00000"/>
              </a:solidFill>
              <a:cs typeface="Segoe UI Light"/>
            </a:endParaRPr>
          </a:p>
          <a:p>
            <a:endParaRPr lang="el-GR">
              <a:cs typeface="Segoe UI Light"/>
            </a:endParaRPr>
          </a:p>
          <a:p>
            <a:endParaRPr lang="el-GR">
              <a:cs typeface="Segoe UI Light"/>
            </a:endParaRPr>
          </a:p>
        </p:txBody>
      </p:sp>
      <p:sp>
        <p:nvSpPr>
          <p:cNvPr id="2" name="Βέλος: Δεξιό 1">
            <a:extLst>
              <a:ext uri="{FF2B5EF4-FFF2-40B4-BE49-F238E27FC236}">
                <a16:creationId xmlns:a16="http://schemas.microsoft.com/office/drawing/2014/main" id="{2292B193-375E-7BBD-289B-07F4A9CFF8C6}"/>
              </a:ext>
            </a:extLst>
          </p:cNvPr>
          <p:cNvSpPr/>
          <p:nvPr/>
        </p:nvSpPr>
        <p:spPr>
          <a:xfrm>
            <a:off x="2044095" y="1185333"/>
            <a:ext cx="582705" cy="1344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F7E2F0EB-1479-5B53-927A-8BBD4340F11C}"/>
              </a:ext>
            </a:extLst>
          </p:cNvPr>
          <p:cNvSpPr txBox="1"/>
          <p:nvPr/>
        </p:nvSpPr>
        <p:spPr>
          <a:xfrm>
            <a:off x="9447590" y="53352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321419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C8AC29C1-FBFE-9BD0-1BD7-F87AFC4E930D}"/>
              </a:ext>
            </a:extLst>
          </p:cNvPr>
          <p:cNvPicPr>
            <a:picLocks noChangeAspect="1"/>
          </p:cNvPicPr>
          <p:nvPr/>
        </p:nvPicPr>
        <p:blipFill>
          <a:blip r:embed="rId2"/>
          <a:stretch>
            <a:fillRect/>
          </a:stretch>
        </p:blipFill>
        <p:spPr>
          <a:xfrm>
            <a:off x="3260851" y="643466"/>
            <a:ext cx="5670298" cy="5571067"/>
          </a:xfrm>
          <a:prstGeom prst="rect">
            <a:avLst/>
          </a:prstGeom>
        </p:spPr>
      </p:pic>
      <p:sp>
        <p:nvSpPr>
          <p:cNvPr id="2" name="TextBox 1">
            <a:extLst>
              <a:ext uri="{FF2B5EF4-FFF2-40B4-BE49-F238E27FC236}">
                <a16:creationId xmlns:a16="http://schemas.microsoft.com/office/drawing/2014/main" id="{5646D23A-7358-9836-1AC4-16234E3EFB73}"/>
              </a:ext>
            </a:extLst>
          </p:cNvPr>
          <p:cNvSpPr txBox="1"/>
          <p:nvPr/>
        </p:nvSpPr>
        <p:spPr>
          <a:xfrm>
            <a:off x="1197428" y="447523"/>
            <a:ext cx="9313333" cy="5745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a:p>
        </p:txBody>
      </p:sp>
      <p:sp>
        <p:nvSpPr>
          <p:cNvPr id="4" name="TextBox 3">
            <a:extLst>
              <a:ext uri="{FF2B5EF4-FFF2-40B4-BE49-F238E27FC236}">
                <a16:creationId xmlns:a16="http://schemas.microsoft.com/office/drawing/2014/main" id="{566CED6D-AA9C-4539-4B1E-FAB3078FD5CA}"/>
              </a:ext>
            </a:extLst>
          </p:cNvPr>
          <p:cNvSpPr txBox="1"/>
          <p:nvPr/>
        </p:nvSpPr>
        <p:spPr>
          <a:xfrm>
            <a:off x="9332686" y="5480352"/>
            <a:ext cx="26343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p>
        </p:txBody>
      </p:sp>
    </p:spTree>
    <p:extLst>
      <p:ext uri="{BB962C8B-B14F-4D97-AF65-F5344CB8AC3E}">
        <p14:creationId xmlns:p14="http://schemas.microsoft.com/office/powerpoint/2010/main" val="226461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42020282-1467-567B-B357-4E9407FF19F3}"/>
              </a:ext>
            </a:extLst>
          </p:cNvPr>
          <p:cNvSpPr>
            <a:spLocks noGrp="1"/>
          </p:cNvSpPr>
          <p:nvPr>
            <p:ph type="sldNum" sz="quarter" idx="12"/>
          </p:nvPr>
        </p:nvSpPr>
        <p:spPr/>
        <p:txBody>
          <a:bodyPr/>
          <a:lstStyle/>
          <a:p>
            <a:fld id="{294A09A9-5501-47C1-A89A-A340965A2BE2}" type="slidenum">
              <a:rPr lang="en-US" smtClean="0"/>
              <a:pPr/>
              <a:t>40</a:t>
            </a:fld>
            <a:endParaRPr lang="en-US"/>
          </a:p>
        </p:txBody>
      </p:sp>
      <p:pic>
        <p:nvPicPr>
          <p:cNvPr id="7" name="Εικόνα 6" descr="Jcm 13 01195 g001">
            <a:extLst>
              <a:ext uri="{FF2B5EF4-FFF2-40B4-BE49-F238E27FC236}">
                <a16:creationId xmlns:a16="http://schemas.microsoft.com/office/drawing/2014/main" id="{A46F4983-30DA-BAE1-B69F-9EF3B29AD030}"/>
              </a:ext>
            </a:extLst>
          </p:cNvPr>
          <p:cNvPicPr>
            <a:picLocks noChangeAspect="1"/>
          </p:cNvPicPr>
          <p:nvPr/>
        </p:nvPicPr>
        <p:blipFill>
          <a:blip r:embed="rId3"/>
          <a:stretch>
            <a:fillRect/>
          </a:stretch>
        </p:blipFill>
        <p:spPr>
          <a:xfrm>
            <a:off x="1680211" y="58583"/>
            <a:ext cx="8077806" cy="5556679"/>
          </a:xfrm>
          <a:prstGeom prst="rect">
            <a:avLst/>
          </a:prstGeom>
        </p:spPr>
      </p:pic>
      <p:sp>
        <p:nvSpPr>
          <p:cNvPr id="9" name="TextBox 8">
            <a:extLst>
              <a:ext uri="{FF2B5EF4-FFF2-40B4-BE49-F238E27FC236}">
                <a16:creationId xmlns:a16="http://schemas.microsoft.com/office/drawing/2014/main" id="{0FDF9076-ED76-1A4C-1F34-E2F09DF178C6}"/>
              </a:ext>
            </a:extLst>
          </p:cNvPr>
          <p:cNvSpPr txBox="1"/>
          <p:nvPr/>
        </p:nvSpPr>
        <p:spPr>
          <a:xfrm>
            <a:off x="8747312" y="146797"/>
            <a:ext cx="342533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chemeClr val="bg1"/>
                </a:solidFill>
                <a:latin typeface="Helvetica Neue"/>
              </a:rPr>
              <a:t>this proton-motive force to phosphorylate adenosine diphosphate (ADP) molecules, generating adenosine triphosphate (ATP). Transport of energy to the myofibril then occurs using the creatine kinase (CK) system. Image created using BioRender.com.</a:t>
            </a:r>
          </a:p>
          <a:p>
            <a:endParaRPr lang="en-US" sz="1000" dirty="0">
              <a:solidFill>
                <a:schemeClr val="bg1"/>
              </a:solidFill>
              <a:cs typeface="Segoe UI Light"/>
            </a:endParaRPr>
          </a:p>
        </p:txBody>
      </p:sp>
      <p:sp>
        <p:nvSpPr>
          <p:cNvPr id="2" name="TextBox 1">
            <a:extLst>
              <a:ext uri="{FF2B5EF4-FFF2-40B4-BE49-F238E27FC236}">
                <a16:creationId xmlns:a16="http://schemas.microsoft.com/office/drawing/2014/main" id="{A966C24E-2A18-B7D3-E8C8-0A8A0DC8B4BF}"/>
              </a:ext>
            </a:extLst>
          </p:cNvPr>
          <p:cNvSpPr txBox="1"/>
          <p:nvPr/>
        </p:nvSpPr>
        <p:spPr>
          <a:xfrm>
            <a:off x="2788920" y="5688449"/>
            <a:ext cx="970948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latin typeface="Century Schoolbook"/>
              </a:rPr>
              <a:t>Henry, J.A.; Couch, L.S.; Rider, O.J. Myocardial Metabolism in Heart Failure with Preserved Ejection Fraction. J. Clin. Med. 2024, 13, 1195. https://doi.org/10.3390/jcm13051195</a:t>
            </a:r>
          </a:p>
          <a:p>
            <a:r>
              <a:rPr lang="en-US" sz="1000" i="1" dirty="0">
                <a:latin typeface="Century Schoolbook"/>
              </a:rPr>
              <a:t>Henry JA, Couch LS, Rider OJ. Myocardial Metabolism in Heart Failure with Preserved Ejection Fraction. Journal of Clinical Medicine. 2024; 13(5):1195. https://doi.org/10.3390/jcm13051195</a:t>
            </a:r>
          </a:p>
          <a:p>
            <a:r>
              <a:rPr lang="en-US" sz="1000" i="1" dirty="0">
                <a:latin typeface="Century Schoolbook"/>
              </a:rPr>
              <a:t>Chicago/Turabian Style</a:t>
            </a:r>
          </a:p>
          <a:p>
            <a:r>
              <a:rPr lang="en-US" sz="1000" i="1" dirty="0">
                <a:latin typeface="Century Schoolbook"/>
              </a:rPr>
              <a:t>Henry, John Aaron, Liam S. Couch, and Oliver J. Rider. 2024. "Myocardial Metabolism in Heart Failure with Preserved Ejection Fraction" Journal of Clinical Medicine 13, no. 5: 1195. https://doi.org/10.3390/jcm13051195</a:t>
            </a:r>
          </a:p>
        </p:txBody>
      </p:sp>
    </p:spTree>
    <p:extLst>
      <p:ext uri="{BB962C8B-B14F-4D97-AF65-F5344CB8AC3E}">
        <p14:creationId xmlns:p14="http://schemas.microsoft.com/office/powerpoint/2010/main" val="1579410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186C6-2018-FE62-C8F0-37B0713FE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7250A-CCD5-B1D1-63AB-AE87B12DF5B9}"/>
              </a:ext>
            </a:extLst>
          </p:cNvPr>
          <p:cNvSpPr>
            <a:spLocks noGrp="1"/>
          </p:cNvSpPr>
          <p:nvPr>
            <p:ph type="title"/>
          </p:nvPr>
        </p:nvSpPr>
        <p:spPr>
          <a:xfrm>
            <a:off x="1435958" y="2011791"/>
            <a:ext cx="10515600" cy="903116"/>
          </a:xfrm>
        </p:spPr>
        <p:txBody>
          <a:bodyPr>
            <a:noAutofit/>
          </a:bodyPr>
          <a:lstStyle/>
          <a:p>
            <a:r>
              <a:rPr lang="en-US" dirty="0">
                <a:latin typeface="Calibri"/>
                <a:ea typeface="Calibri"/>
                <a:cs typeface="Calibri"/>
              </a:rPr>
              <a:t>Energy metabolism in HF</a:t>
            </a:r>
          </a:p>
        </p:txBody>
      </p:sp>
    </p:spTree>
    <p:extLst>
      <p:ext uri="{BB962C8B-B14F-4D97-AF65-F5344CB8AC3E}">
        <p14:creationId xmlns:p14="http://schemas.microsoft.com/office/powerpoint/2010/main" val="411582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1062063" y="-398399"/>
            <a:ext cx="8878824" cy="1069848"/>
          </a:xfrm>
        </p:spPr>
        <p:txBody>
          <a:bodyPr>
            <a:normAutofit fontScale="90000"/>
          </a:bodyPr>
          <a:lstStyle/>
          <a:p>
            <a:pPr algn="ctr"/>
            <a:br>
              <a:rPr lang="en-US" dirty="0"/>
            </a:br>
            <a:r>
              <a:rPr lang="en-US" dirty="0">
                <a:latin typeface="Calibri"/>
                <a:ea typeface="Calibri"/>
                <a:cs typeface="Calibri"/>
              </a:rPr>
              <a:t>ENERGY METABOLISM IN HF</a:t>
            </a:r>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42</a:t>
            </a:fld>
            <a:endParaRPr lang="en-US"/>
          </a:p>
        </p:txBody>
      </p:sp>
      <p:sp>
        <p:nvSpPr>
          <p:cNvPr id="4" name="Βέλος: Κάτω 3">
            <a:extLst>
              <a:ext uri="{FF2B5EF4-FFF2-40B4-BE49-F238E27FC236}">
                <a16:creationId xmlns:a16="http://schemas.microsoft.com/office/drawing/2014/main" id="{9A6718DF-B46F-2123-380E-1FFE01F31AA1}"/>
              </a:ext>
            </a:extLst>
          </p:cNvPr>
          <p:cNvSpPr/>
          <p:nvPr/>
        </p:nvSpPr>
        <p:spPr>
          <a:xfrm>
            <a:off x="8336673" y="3238014"/>
            <a:ext cx="252132" cy="6163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C84A8F80-32E2-9F51-53F1-330643F0B334}"/>
              </a:ext>
            </a:extLst>
          </p:cNvPr>
          <p:cNvSpPr txBox="1"/>
          <p:nvPr/>
        </p:nvSpPr>
        <p:spPr>
          <a:xfrm>
            <a:off x="6641443" y="4120440"/>
            <a:ext cx="44230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latin typeface="Calibri"/>
                <a:ea typeface="Calibri"/>
                <a:cs typeface="Segoe UI Light"/>
              </a:rPr>
              <a:t> Reduced mitochondrial oxidative capacity</a:t>
            </a:r>
            <a:r>
              <a:rPr lang="el-GR" sz="2400" dirty="0">
                <a:solidFill>
                  <a:schemeClr val="bg1"/>
                </a:solidFill>
                <a:latin typeface="Calibri"/>
                <a:ea typeface="Calibri"/>
                <a:cs typeface="Segoe UI Light"/>
              </a:rPr>
              <a:t> </a:t>
            </a:r>
          </a:p>
        </p:txBody>
      </p:sp>
      <p:sp>
        <p:nvSpPr>
          <p:cNvPr id="9" name="TextBox 8">
            <a:extLst>
              <a:ext uri="{FF2B5EF4-FFF2-40B4-BE49-F238E27FC236}">
                <a16:creationId xmlns:a16="http://schemas.microsoft.com/office/drawing/2014/main" id="{8D428677-D005-FB1E-92B5-89A1ADA79152}"/>
              </a:ext>
            </a:extLst>
          </p:cNvPr>
          <p:cNvSpPr txBox="1"/>
          <p:nvPr/>
        </p:nvSpPr>
        <p:spPr>
          <a:xfrm>
            <a:off x="6855038" y="5579389"/>
            <a:ext cx="35931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a:latin typeface="Calibri"/>
                <a:ea typeface="Calibri"/>
                <a:cs typeface="Segoe UI Light"/>
              </a:rPr>
              <a:t>Energy </a:t>
            </a:r>
            <a:r>
              <a:rPr lang="el-GR" sz="2400" err="1">
                <a:latin typeface="Calibri"/>
                <a:ea typeface="Calibri"/>
                <a:cs typeface="Segoe UI Light"/>
              </a:rPr>
              <a:t>defficient</a:t>
            </a:r>
            <a:r>
              <a:rPr lang="el-GR" sz="2400">
                <a:latin typeface="Calibri"/>
                <a:ea typeface="Calibri"/>
                <a:cs typeface="Segoe UI Light"/>
              </a:rPr>
              <a:t>- </a:t>
            </a:r>
            <a:r>
              <a:rPr lang="el-GR" sz="2400">
                <a:solidFill>
                  <a:srgbClr val="FF0000"/>
                </a:solidFill>
                <a:latin typeface="Calibri"/>
                <a:ea typeface="Calibri"/>
                <a:cs typeface="Segoe UI Light"/>
              </a:rPr>
              <a:t>30-40%</a:t>
            </a:r>
            <a:r>
              <a:rPr lang="el-GR" sz="2400">
                <a:solidFill>
                  <a:schemeClr val="bg1"/>
                </a:solidFill>
                <a:latin typeface="Calibri"/>
                <a:ea typeface="Calibri"/>
                <a:cs typeface="Segoe UI Light"/>
              </a:rPr>
              <a:t> </a:t>
            </a:r>
            <a:r>
              <a:rPr lang="el-GR" sz="2400" err="1">
                <a:latin typeface="Calibri"/>
                <a:ea typeface="Calibri"/>
                <a:cs typeface="Segoe UI Light"/>
              </a:rPr>
              <a:t>less</a:t>
            </a:r>
            <a:r>
              <a:rPr lang="el-GR" sz="2400">
                <a:latin typeface="Calibri"/>
                <a:ea typeface="Calibri"/>
                <a:cs typeface="Segoe UI Light"/>
              </a:rPr>
              <a:t> ATP </a:t>
            </a:r>
            <a:r>
              <a:rPr lang="el-GR" sz="2400" err="1">
                <a:latin typeface="Calibri"/>
                <a:ea typeface="Calibri"/>
                <a:cs typeface="Segoe UI Light"/>
              </a:rPr>
              <a:t>content</a:t>
            </a:r>
            <a:r>
              <a:rPr lang="el-GR" sz="2400">
                <a:latin typeface="Calibri"/>
                <a:ea typeface="Calibri"/>
                <a:cs typeface="Segoe UI Light"/>
              </a:rPr>
              <a:t> </a:t>
            </a:r>
            <a:r>
              <a:rPr lang="el-GR" sz="2400" err="1">
                <a:latin typeface="Calibri"/>
                <a:ea typeface="Calibri"/>
                <a:cs typeface="Segoe UI Light"/>
              </a:rPr>
              <a:t>than</a:t>
            </a:r>
            <a:r>
              <a:rPr lang="el-GR" sz="2400">
                <a:latin typeface="Calibri"/>
                <a:ea typeface="Calibri"/>
                <a:cs typeface="Segoe UI Light"/>
              </a:rPr>
              <a:t> a </a:t>
            </a:r>
            <a:r>
              <a:rPr lang="el-GR" sz="2400" err="1">
                <a:latin typeface="Calibri"/>
                <a:ea typeface="Calibri"/>
                <a:cs typeface="Segoe UI Light"/>
              </a:rPr>
              <a:t>healthy</a:t>
            </a:r>
            <a:r>
              <a:rPr lang="el-GR" sz="2400">
                <a:latin typeface="Calibri"/>
                <a:ea typeface="Calibri"/>
                <a:cs typeface="Segoe UI Light"/>
              </a:rPr>
              <a:t> </a:t>
            </a:r>
            <a:r>
              <a:rPr lang="el-GR" sz="2400" err="1">
                <a:latin typeface="Calibri"/>
                <a:ea typeface="Calibri"/>
                <a:cs typeface="Segoe UI Light"/>
              </a:rPr>
              <a:t>heart</a:t>
            </a:r>
            <a:endParaRPr lang="el-GR" sz="2400" err="1">
              <a:latin typeface="Calibri"/>
              <a:ea typeface="Calibri"/>
            </a:endParaRPr>
          </a:p>
        </p:txBody>
      </p:sp>
      <p:sp>
        <p:nvSpPr>
          <p:cNvPr id="10" name="Βέλος: Κάτω 9">
            <a:extLst>
              <a:ext uri="{FF2B5EF4-FFF2-40B4-BE49-F238E27FC236}">
                <a16:creationId xmlns:a16="http://schemas.microsoft.com/office/drawing/2014/main" id="{A8BBF7BD-3A74-D4CD-4F91-F89F4E64B29C}"/>
              </a:ext>
            </a:extLst>
          </p:cNvPr>
          <p:cNvSpPr/>
          <p:nvPr/>
        </p:nvSpPr>
        <p:spPr>
          <a:xfrm>
            <a:off x="8269438" y="4652626"/>
            <a:ext cx="386603" cy="10029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45A38ED3-726D-7AA9-FE0A-9588A8F2B02B}"/>
              </a:ext>
            </a:extLst>
          </p:cNvPr>
          <p:cNvSpPr txBox="1"/>
          <p:nvPr/>
        </p:nvSpPr>
        <p:spPr>
          <a:xfrm>
            <a:off x="2431173" y="918617"/>
            <a:ext cx="843707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solidFill>
                  <a:srgbClr val="FF0000"/>
                </a:solidFill>
                <a:latin typeface="Calibri"/>
                <a:ea typeface="+mn-lt"/>
                <a:cs typeface="+mn-lt"/>
              </a:rPr>
              <a:t>(1)</a:t>
            </a:r>
            <a:r>
              <a:rPr lang="el-GR" sz="2400" dirty="0">
                <a:solidFill>
                  <a:schemeClr val="bg1"/>
                </a:solidFill>
                <a:latin typeface="Calibri"/>
                <a:ea typeface="+mn-lt"/>
                <a:cs typeface="+mn-lt"/>
              </a:rPr>
              <a:t> </a:t>
            </a:r>
            <a:r>
              <a:rPr lang="el-GR" sz="2400" dirty="0">
                <a:latin typeface="Calibri"/>
                <a:ea typeface="+mn-lt"/>
                <a:cs typeface="+mn-lt"/>
              </a:rPr>
              <a:t>increased reactive oxygen species (ROS) production  </a:t>
            </a:r>
            <a:endParaRPr lang="el-GR" dirty="0">
              <a:latin typeface="Aptos" panose="02110004020202020204"/>
              <a:ea typeface="+mn-lt"/>
              <a:cs typeface="+mn-lt"/>
            </a:endParaRPr>
          </a:p>
          <a:p>
            <a:r>
              <a:rPr lang="el-GR" sz="2400" dirty="0">
                <a:solidFill>
                  <a:srgbClr val="FF0000"/>
                </a:solidFill>
                <a:latin typeface="Calibri"/>
                <a:ea typeface="+mn-lt"/>
                <a:cs typeface="+mn-lt"/>
              </a:rPr>
              <a:t>(2)</a:t>
            </a:r>
            <a:r>
              <a:rPr lang="el-GR" sz="2400" dirty="0">
                <a:latin typeface="Calibri"/>
                <a:ea typeface="+mn-lt"/>
                <a:cs typeface="+mn-lt"/>
              </a:rPr>
              <a:t> dysregulation of mitochondrial Ca2+ homeostasis </a:t>
            </a:r>
            <a:endParaRPr lang="el-GR" dirty="0"/>
          </a:p>
          <a:p>
            <a:r>
              <a:rPr lang="el-GR" sz="2400" dirty="0">
                <a:solidFill>
                  <a:srgbClr val="FF0000"/>
                </a:solidFill>
                <a:latin typeface="Calibri"/>
                <a:ea typeface="+mn-lt"/>
                <a:cs typeface="+mn-lt"/>
              </a:rPr>
              <a:t>(3)</a:t>
            </a:r>
            <a:r>
              <a:rPr lang="el-GR" sz="2400" dirty="0">
                <a:latin typeface="Calibri"/>
                <a:ea typeface="+mn-lt"/>
                <a:cs typeface="+mn-lt"/>
              </a:rPr>
              <a:t> impairments in mitochondrial dynamics, sustained mitophagy, </a:t>
            </a:r>
            <a:r>
              <a:rPr lang="en-US" sz="2400" dirty="0">
                <a:latin typeface="Calibri"/>
                <a:ea typeface="+mn-lt"/>
                <a:cs typeface="+mn-lt"/>
              </a:rPr>
              <a:t> </a:t>
            </a:r>
            <a:r>
              <a:rPr lang="el-GR" sz="2400" dirty="0">
                <a:latin typeface="Calibri"/>
                <a:ea typeface="+mn-lt"/>
                <a:cs typeface="+mn-lt"/>
              </a:rPr>
              <a:t>increased autophagic cell death of cardiomyocytes</a:t>
            </a:r>
          </a:p>
          <a:p>
            <a:r>
              <a:rPr lang="el-GR" sz="2400" dirty="0">
                <a:solidFill>
                  <a:srgbClr val="FF0000"/>
                </a:solidFill>
                <a:latin typeface="Calibri"/>
                <a:ea typeface="+mn-lt"/>
                <a:cs typeface="+mn-lt"/>
              </a:rPr>
              <a:t>(4)</a:t>
            </a:r>
            <a:r>
              <a:rPr lang="el-GR" sz="2400" dirty="0">
                <a:latin typeface="Calibri"/>
                <a:ea typeface="+mn-lt"/>
                <a:cs typeface="+mn-lt"/>
              </a:rPr>
              <a:t> alterations in transcriptional regulation* of mitochondrial</a:t>
            </a:r>
            <a:r>
              <a:rPr lang="en-GB" sz="2400" dirty="0">
                <a:latin typeface="Calibri"/>
                <a:ea typeface="+mn-lt"/>
                <a:cs typeface="+mn-lt"/>
              </a:rPr>
              <a:t> </a:t>
            </a:r>
            <a:r>
              <a:rPr lang="el-GR" sz="2400" dirty="0">
                <a:latin typeface="Calibri"/>
                <a:ea typeface="+mn-lt"/>
                <a:cs typeface="+mn-lt"/>
              </a:rPr>
              <a:t>proteins and increases in post</a:t>
            </a:r>
            <a:r>
              <a:rPr lang="en-US" sz="2400" dirty="0">
                <a:latin typeface="Calibri"/>
                <a:ea typeface="+mn-lt"/>
                <a:cs typeface="+mn-lt"/>
              </a:rPr>
              <a:t>-t</a:t>
            </a:r>
            <a:r>
              <a:rPr lang="el-GR" sz="2400" dirty="0">
                <a:latin typeface="Calibri"/>
                <a:ea typeface="+mn-lt"/>
                <a:cs typeface="+mn-lt"/>
              </a:rPr>
              <a:t>ranslational protein modification</a:t>
            </a:r>
            <a:endParaRPr lang="el-GR" sz="2400" dirty="0">
              <a:latin typeface="Calibri"/>
              <a:ea typeface="Calibri"/>
              <a:cs typeface="Segoe UI Light"/>
            </a:endParaRPr>
          </a:p>
          <a:p>
            <a:pPr algn="l"/>
            <a:endParaRPr lang="el-GR" dirty="0">
              <a:cs typeface="Segoe UI Light"/>
            </a:endParaRPr>
          </a:p>
        </p:txBody>
      </p:sp>
      <p:sp>
        <p:nvSpPr>
          <p:cNvPr id="3" name="TextBox 2">
            <a:extLst>
              <a:ext uri="{FF2B5EF4-FFF2-40B4-BE49-F238E27FC236}">
                <a16:creationId xmlns:a16="http://schemas.microsoft.com/office/drawing/2014/main" id="{CC48955C-47BC-5598-FC3B-4797B681040F}"/>
              </a:ext>
            </a:extLst>
          </p:cNvPr>
          <p:cNvSpPr txBox="1"/>
          <p:nvPr/>
        </p:nvSpPr>
        <p:spPr>
          <a:xfrm>
            <a:off x="291101" y="5823412"/>
            <a:ext cx="592476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Calibri"/>
                <a:ea typeface="Calibri"/>
                <a:cs typeface="Calibri"/>
              </a:rPr>
              <a:t> *</a:t>
            </a:r>
            <a:r>
              <a:rPr lang="el-GR" sz="2000" dirty="0">
                <a:solidFill>
                  <a:srgbClr val="FF0000"/>
                </a:solidFill>
                <a:latin typeface="Calibri"/>
                <a:ea typeface="Calibri"/>
                <a:cs typeface="Arial"/>
              </a:rPr>
              <a:t> (</a:t>
            </a:r>
            <a:r>
              <a:rPr lang="el-GR" sz="2000" dirty="0">
                <a:solidFill>
                  <a:srgbClr val="FF0000"/>
                </a:solidFill>
                <a:ea typeface="+mn-lt"/>
                <a:cs typeface="+mn-lt"/>
              </a:rPr>
              <a:t>PPARγ coactivator-1a) </a:t>
            </a:r>
            <a:r>
              <a:rPr lang="el-GR" sz="2000" dirty="0">
                <a:solidFill>
                  <a:srgbClr val="FF0000"/>
                </a:solidFill>
                <a:latin typeface="Calibri"/>
                <a:ea typeface="Calibri"/>
                <a:cs typeface="Arial"/>
              </a:rPr>
              <a:t>PGC1α is repressed                        </a:t>
            </a:r>
            <a:endParaRPr lang="en-GB" sz="2000" dirty="0">
              <a:solidFill>
                <a:srgbClr val="FF0000"/>
              </a:solidFill>
              <a:latin typeface="Calibri"/>
              <a:ea typeface="Calibri"/>
              <a:cs typeface="Arial"/>
            </a:endParaRPr>
          </a:p>
          <a:p>
            <a:r>
              <a:rPr lang="en-GB" sz="2000" dirty="0">
                <a:solidFill>
                  <a:srgbClr val="FF0000"/>
                </a:solidFill>
                <a:latin typeface="Calibri"/>
                <a:ea typeface="Calibri"/>
                <a:cs typeface="Arial"/>
                <a:sym typeface="Wingdings" panose="05000000000000000000" pitchFamily="2" charset="2"/>
              </a:rPr>
              <a:t></a:t>
            </a:r>
            <a:r>
              <a:rPr lang="el-GR" sz="2000" dirty="0">
                <a:solidFill>
                  <a:srgbClr val="FF0000"/>
                </a:solidFill>
                <a:latin typeface="Calibri"/>
                <a:ea typeface="Calibri"/>
                <a:cs typeface="Arial"/>
              </a:rPr>
              <a:t>decreased </a:t>
            </a:r>
            <a:r>
              <a:rPr lang="el-GR" sz="2000" dirty="0">
                <a:solidFill>
                  <a:srgbClr val="FF0000"/>
                </a:solidFill>
                <a:latin typeface="Aptos"/>
                <a:ea typeface="Calibri"/>
                <a:cs typeface="Arial"/>
              </a:rPr>
              <a:t>mitochondrial</a:t>
            </a:r>
            <a:r>
              <a:rPr lang="el-GR" sz="2000" dirty="0">
                <a:solidFill>
                  <a:srgbClr val="FF0000"/>
                </a:solidFill>
                <a:latin typeface="Calibri"/>
                <a:ea typeface="+mn-lt"/>
                <a:cs typeface="+mn-lt"/>
              </a:rPr>
              <a:t> biogenesis</a:t>
            </a:r>
            <a:endParaRPr lang="el-GR" sz="2000" dirty="0">
              <a:latin typeface="Calibri"/>
              <a:ea typeface="+mn-lt"/>
              <a:cs typeface="+mn-lt"/>
            </a:endParaRPr>
          </a:p>
          <a:p>
            <a:pPr algn="l"/>
            <a:endParaRPr lang="el-GR" dirty="0"/>
          </a:p>
        </p:txBody>
      </p:sp>
      <p:sp>
        <p:nvSpPr>
          <p:cNvPr id="12" name="TextBox 11">
            <a:extLst>
              <a:ext uri="{FF2B5EF4-FFF2-40B4-BE49-F238E27FC236}">
                <a16:creationId xmlns:a16="http://schemas.microsoft.com/office/drawing/2014/main" id="{45810E66-4FE4-5412-6A18-B3D86DA512BF}"/>
              </a:ext>
            </a:extLst>
          </p:cNvPr>
          <p:cNvSpPr txBox="1"/>
          <p:nvPr/>
        </p:nvSpPr>
        <p:spPr>
          <a:xfrm>
            <a:off x="10536219" y="4900386"/>
            <a:ext cx="176348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dirty="0" err="1">
                <a:latin typeface="Century Schoolbook"/>
                <a:cs typeface="Segoe UI"/>
              </a:rPr>
              <a:t>Lopaschuk</a:t>
            </a:r>
            <a:r>
              <a:rPr lang="en-US" sz="800" i="1" dirty="0">
                <a:latin typeface="Century Schoolbook"/>
                <a:cs typeface="Segoe UI"/>
              </a:rPr>
              <a:t> GD, </a:t>
            </a:r>
            <a:r>
              <a:rPr lang="en-US" sz="800" i="1" dirty="0" err="1">
                <a:latin typeface="Century Schoolbook"/>
                <a:cs typeface="Segoe UI"/>
              </a:rPr>
              <a:t>Karwi</a:t>
            </a:r>
            <a:r>
              <a:rPr lang="en-US" sz="800" i="1" dirty="0">
                <a:latin typeface="Century Schoolbook"/>
                <a:cs typeface="Segoe UI"/>
              </a:rPr>
              <a:t> QG, Tian R, Wende AR, Abel ED. Cardiac Energy Metabolism in Heart Failure. Circ Res. 2021 May 14;128(10):1487-1513. </a:t>
            </a:r>
            <a:r>
              <a:rPr lang="en-US" sz="800" i="1" dirty="0" err="1">
                <a:latin typeface="Century Schoolbook"/>
                <a:cs typeface="Segoe UI"/>
              </a:rPr>
              <a:t>doi</a:t>
            </a:r>
            <a:r>
              <a:rPr lang="en-US" sz="800" i="1" dirty="0">
                <a:latin typeface="Century Schoolbook"/>
                <a:cs typeface="Segoe UI"/>
              </a:rPr>
              <a:t>: 10.1161/CIRCRESAHA.121.318241. </a:t>
            </a:r>
            <a:r>
              <a:rPr lang="en-US" sz="800" i="1" dirty="0" err="1">
                <a:latin typeface="Century Schoolbook"/>
                <a:cs typeface="Segoe UI"/>
              </a:rPr>
              <a:t>Epub</a:t>
            </a:r>
            <a:r>
              <a:rPr lang="en-US" sz="800" i="1" dirty="0">
                <a:latin typeface="Century Schoolbook"/>
                <a:cs typeface="Segoe UI"/>
              </a:rPr>
              <a:t> 2021 May 13. PMID: 33983836; PMCID: PMC8136750.</a:t>
            </a:r>
            <a:r>
              <a:rPr lang="en-US" sz="800" dirty="0">
                <a:latin typeface="Century Schoolbook"/>
                <a:cs typeface="Segoe UI"/>
              </a:rPr>
              <a:t>​​</a:t>
            </a:r>
          </a:p>
          <a:p>
            <a:r>
              <a:rPr lang="en-US" sz="800" i="1" dirty="0">
                <a:latin typeface="Century Schoolbook"/>
                <a:cs typeface="Segoe UI"/>
              </a:rPr>
              <a:t>Cardiovascular Endocrinology and Metabolism (Theory and </a:t>
            </a:r>
            <a:r>
              <a:rPr lang="en-US" sz="800" i="1" dirty="0" err="1">
                <a:latin typeface="Century Schoolbook"/>
                <a:cs typeface="Segoe UI"/>
              </a:rPr>
              <a:t>Practise</a:t>
            </a:r>
            <a:r>
              <a:rPr lang="en-US" sz="800" i="1" dirty="0">
                <a:latin typeface="Century Schoolbook"/>
                <a:cs typeface="Segoe UI"/>
              </a:rPr>
              <a:t> of Cardiometabolic Medicine), Chapter 7, Gary </a:t>
            </a:r>
            <a:r>
              <a:rPr lang="en-US" sz="800" i="1" dirty="0" err="1">
                <a:latin typeface="Century Schoolbook"/>
                <a:cs typeface="Segoe UI"/>
              </a:rPr>
              <a:t>D.Lopachuk</a:t>
            </a:r>
            <a:r>
              <a:rPr lang="en-US" sz="800" i="1" dirty="0">
                <a:latin typeface="Century Schoolbook"/>
                <a:cs typeface="Segoe UI"/>
              </a:rPr>
              <a:t>, Kim </a:t>
            </a:r>
            <a:r>
              <a:rPr lang="en-US" sz="800" i="1" dirty="0" err="1">
                <a:latin typeface="Century Schoolbook"/>
                <a:cs typeface="Segoe UI"/>
              </a:rPr>
              <a:t>L.Ho</a:t>
            </a:r>
            <a:endParaRPr lang="en-US" sz="800" i="1" dirty="0">
              <a:latin typeface="Century Schoolbook"/>
              <a:cs typeface="Segoe UI"/>
            </a:endParaRPr>
          </a:p>
        </p:txBody>
      </p:sp>
    </p:spTree>
    <p:extLst>
      <p:ext uri="{BB962C8B-B14F-4D97-AF65-F5344CB8AC3E}">
        <p14:creationId xmlns:p14="http://schemas.microsoft.com/office/powerpoint/2010/main" val="243262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άρτης, ζωγραφιά, διάγραμμα&#10;&#10;Περιγραφή που δημιουργήθηκε αυτόματα">
            <a:extLst>
              <a:ext uri="{FF2B5EF4-FFF2-40B4-BE49-F238E27FC236}">
                <a16:creationId xmlns:a16="http://schemas.microsoft.com/office/drawing/2014/main" id="{8BB2B16C-2E96-D28C-DA01-F26CD90D5262}"/>
              </a:ext>
            </a:extLst>
          </p:cNvPr>
          <p:cNvPicPr>
            <a:picLocks noChangeAspect="1"/>
          </p:cNvPicPr>
          <p:nvPr/>
        </p:nvPicPr>
        <p:blipFill>
          <a:blip r:embed="rId3"/>
          <a:stretch>
            <a:fillRect/>
          </a:stretch>
        </p:blipFill>
        <p:spPr>
          <a:xfrm>
            <a:off x="-80010" y="0"/>
            <a:ext cx="11727180" cy="4929751"/>
          </a:xfrm>
          <a:prstGeom prst="rect">
            <a:avLst/>
          </a:prstGeom>
        </p:spPr>
      </p:pic>
      <p:sp>
        <p:nvSpPr>
          <p:cNvPr id="4" name="TextBox 3">
            <a:extLst>
              <a:ext uri="{FF2B5EF4-FFF2-40B4-BE49-F238E27FC236}">
                <a16:creationId xmlns:a16="http://schemas.microsoft.com/office/drawing/2014/main" id="{08ADF8D8-BFAA-E1E0-DAAF-5C8E16BF7513}"/>
              </a:ext>
            </a:extLst>
          </p:cNvPr>
          <p:cNvSpPr txBox="1"/>
          <p:nvPr/>
        </p:nvSpPr>
        <p:spPr>
          <a:xfrm>
            <a:off x="5715001" y="5996226"/>
            <a:ext cx="67457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l-GR" sz="1000" i="1" dirty="0">
                <a:latin typeface="Consolas"/>
              </a:rPr>
              <a:t>Brown</a:t>
            </a:r>
            <a:r>
              <a:rPr lang="el-GR" sz="1000" i="1" dirty="0">
                <a:latin typeface="Consolas"/>
                <a:ea typeface="+mn-lt"/>
                <a:cs typeface="+mn-lt"/>
              </a:rPr>
              <a:t> DA, Perry JB, Allen ME, Sabbah HN, Stauffer BL, Shaikh SR, Cleland JG, Colucci WS, Butler J, Voors AA, Anker SD, Pitt B, Pieske B, Filippatos G, Greene SJ, Gheorghiade M. Expert consensus document: Mitochondrial function as a therapeutic target in heart failure. Nat Rev Cardiol. 2017 Apr;14(4):238-250. doi: 10.1038/nrcardio.2016.203. Epub 2016 Dec 22. PMID: 28004807; PMCID: PMC5350035.</a:t>
            </a:r>
            <a:endParaRPr lang="el-GR" sz="1000" i="1" dirty="0">
              <a:latin typeface="Consolas"/>
            </a:endParaRPr>
          </a:p>
        </p:txBody>
      </p:sp>
    </p:spTree>
    <p:extLst>
      <p:ext uri="{BB962C8B-B14F-4D97-AF65-F5344CB8AC3E}">
        <p14:creationId xmlns:p14="http://schemas.microsoft.com/office/powerpoint/2010/main" val="1384896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στιγμιότυπο οθόνης, χάρτης&#10;&#10;Περιγραφή που δημιουργήθηκε αυτόματα">
            <a:extLst>
              <a:ext uri="{FF2B5EF4-FFF2-40B4-BE49-F238E27FC236}">
                <a16:creationId xmlns:a16="http://schemas.microsoft.com/office/drawing/2014/main" id="{B3284DBB-379E-22FB-E928-A9788DD3165F}"/>
              </a:ext>
            </a:extLst>
          </p:cNvPr>
          <p:cNvPicPr>
            <a:picLocks noChangeAspect="1"/>
          </p:cNvPicPr>
          <p:nvPr/>
        </p:nvPicPr>
        <p:blipFill>
          <a:blip r:embed="rId3"/>
          <a:stretch>
            <a:fillRect/>
          </a:stretch>
        </p:blipFill>
        <p:spPr>
          <a:xfrm>
            <a:off x="1968627" y="209934"/>
            <a:ext cx="6864899" cy="4259196"/>
          </a:xfrm>
          <a:prstGeom prst="rect">
            <a:avLst/>
          </a:prstGeom>
        </p:spPr>
      </p:pic>
      <p:sp>
        <p:nvSpPr>
          <p:cNvPr id="3" name="TextBox 2">
            <a:extLst>
              <a:ext uri="{FF2B5EF4-FFF2-40B4-BE49-F238E27FC236}">
                <a16:creationId xmlns:a16="http://schemas.microsoft.com/office/drawing/2014/main" id="{2664F04C-ABD0-16DB-84F6-9AA174588537}"/>
              </a:ext>
            </a:extLst>
          </p:cNvPr>
          <p:cNvSpPr txBox="1"/>
          <p:nvPr/>
        </p:nvSpPr>
        <p:spPr>
          <a:xfrm>
            <a:off x="281609" y="5039802"/>
            <a:ext cx="8458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b="1" err="1">
                <a:latin typeface="Calibri"/>
                <a:ea typeface="+mn-lt"/>
                <a:cs typeface="+mn-lt"/>
              </a:rPr>
              <a:t>Figure</a:t>
            </a:r>
            <a:r>
              <a:rPr lang="el-GR" b="1">
                <a:latin typeface="Calibri"/>
                <a:ea typeface="+mn-lt"/>
                <a:cs typeface="+mn-lt"/>
              </a:rPr>
              <a:t> 4. </a:t>
            </a:r>
            <a:r>
              <a:rPr lang="el-GR" b="1" err="1">
                <a:latin typeface="Calibri"/>
                <a:ea typeface="+mn-lt"/>
                <a:cs typeface="+mn-lt"/>
              </a:rPr>
              <a:t>Impaired</a:t>
            </a:r>
            <a:r>
              <a:rPr lang="el-GR" b="1">
                <a:latin typeface="Calibri"/>
                <a:ea typeface="+mn-lt"/>
                <a:cs typeface="+mn-lt"/>
              </a:rPr>
              <a:t> </a:t>
            </a:r>
            <a:r>
              <a:rPr lang="el-GR" b="1" err="1">
                <a:latin typeface="Calibri"/>
                <a:ea typeface="+mn-lt"/>
                <a:cs typeface="+mn-lt"/>
              </a:rPr>
              <a:t>mitochondrial</a:t>
            </a:r>
            <a:r>
              <a:rPr lang="el-GR" b="1">
                <a:latin typeface="Calibri"/>
                <a:ea typeface="+mn-lt"/>
                <a:cs typeface="+mn-lt"/>
              </a:rPr>
              <a:t> </a:t>
            </a:r>
            <a:r>
              <a:rPr lang="el-GR" b="1" err="1">
                <a:latin typeface="Calibri"/>
                <a:ea typeface="+mn-lt"/>
                <a:cs typeface="+mn-lt"/>
              </a:rPr>
              <a:t>energy</a:t>
            </a:r>
            <a:r>
              <a:rPr lang="el-GR" b="1">
                <a:latin typeface="Calibri"/>
                <a:ea typeface="+mn-lt"/>
                <a:cs typeface="+mn-lt"/>
              </a:rPr>
              <a:t> </a:t>
            </a:r>
            <a:r>
              <a:rPr lang="el-GR" b="1" err="1">
                <a:latin typeface="Calibri"/>
                <a:ea typeface="+mn-lt"/>
                <a:cs typeface="+mn-lt"/>
              </a:rPr>
              <a:t>production</a:t>
            </a:r>
            <a:r>
              <a:rPr lang="el-GR" b="1">
                <a:latin typeface="Calibri"/>
                <a:ea typeface="+mn-lt"/>
                <a:cs typeface="+mn-lt"/>
              </a:rPr>
              <a:t> </a:t>
            </a:r>
            <a:r>
              <a:rPr lang="el-GR" b="1" err="1">
                <a:latin typeface="Calibri"/>
                <a:ea typeface="+mn-lt"/>
                <a:cs typeface="+mn-lt"/>
              </a:rPr>
              <a:t>along</a:t>
            </a:r>
            <a:r>
              <a:rPr lang="el-GR" b="1">
                <a:latin typeface="Calibri"/>
                <a:ea typeface="+mn-lt"/>
                <a:cs typeface="+mn-lt"/>
              </a:rPr>
              <a:t> the </a:t>
            </a:r>
            <a:r>
              <a:rPr lang="el-GR" b="1" err="1">
                <a:latin typeface="Calibri"/>
                <a:ea typeface="+mn-lt"/>
                <a:cs typeface="+mn-lt"/>
              </a:rPr>
              <a:t>inner</a:t>
            </a:r>
            <a:r>
              <a:rPr lang="el-GR" b="1">
                <a:latin typeface="Calibri"/>
                <a:ea typeface="+mn-lt"/>
                <a:cs typeface="+mn-lt"/>
              </a:rPr>
              <a:t> </a:t>
            </a:r>
            <a:r>
              <a:rPr lang="el-GR" b="1" err="1">
                <a:latin typeface="Calibri"/>
                <a:ea typeface="+mn-lt"/>
                <a:cs typeface="+mn-lt"/>
              </a:rPr>
              <a:t>membrane</a:t>
            </a:r>
            <a:r>
              <a:rPr lang="el-GR" b="1">
                <a:latin typeface="Calibri"/>
                <a:ea typeface="+mn-lt"/>
                <a:cs typeface="+mn-lt"/>
              </a:rPr>
              <a:t> </a:t>
            </a:r>
            <a:endParaRPr lang="el-GR">
              <a:latin typeface="Calibri"/>
              <a:ea typeface="Calibri"/>
              <a:cs typeface="Calibri"/>
            </a:endParaRPr>
          </a:p>
          <a:p>
            <a:r>
              <a:rPr lang="el-GR" err="1">
                <a:latin typeface="Calibri"/>
                <a:ea typeface="+mn-lt"/>
                <a:cs typeface="+mn-lt"/>
              </a:rPr>
              <a:t>Enzyme</a:t>
            </a:r>
            <a:r>
              <a:rPr lang="el-GR">
                <a:latin typeface="Calibri"/>
                <a:ea typeface="+mn-lt"/>
                <a:cs typeface="+mn-lt"/>
              </a:rPr>
              <a:t> </a:t>
            </a:r>
            <a:r>
              <a:rPr lang="el-GR" err="1">
                <a:latin typeface="Calibri"/>
                <a:ea typeface="+mn-lt"/>
                <a:cs typeface="+mn-lt"/>
              </a:rPr>
              <a:t>complexes</a:t>
            </a:r>
            <a:r>
              <a:rPr lang="el-GR">
                <a:latin typeface="Calibri"/>
                <a:ea typeface="+mn-lt"/>
                <a:cs typeface="+mn-lt"/>
              </a:rPr>
              <a:t> </a:t>
            </a:r>
            <a:r>
              <a:rPr lang="el-GR" err="1">
                <a:latin typeface="Calibri"/>
                <a:ea typeface="+mn-lt"/>
                <a:cs typeface="+mn-lt"/>
              </a:rPr>
              <a:t>responsible</a:t>
            </a:r>
            <a:r>
              <a:rPr lang="el-GR">
                <a:latin typeface="Calibri"/>
                <a:ea typeface="+mn-lt"/>
                <a:cs typeface="+mn-lt"/>
              </a:rPr>
              <a:t> for </a:t>
            </a:r>
            <a:r>
              <a:rPr lang="el-GR" err="1">
                <a:latin typeface="Calibri"/>
                <a:ea typeface="+mn-lt"/>
                <a:cs typeface="+mn-lt"/>
              </a:rPr>
              <a:t>energy</a:t>
            </a:r>
            <a:r>
              <a:rPr lang="el-GR">
                <a:latin typeface="Calibri"/>
                <a:ea typeface="+mn-lt"/>
                <a:cs typeface="+mn-lt"/>
              </a:rPr>
              <a:t> </a:t>
            </a:r>
            <a:r>
              <a:rPr lang="el-GR" err="1">
                <a:latin typeface="Calibri"/>
                <a:ea typeface="+mn-lt"/>
                <a:cs typeface="+mn-lt"/>
              </a:rPr>
              <a:t>production</a:t>
            </a:r>
            <a:r>
              <a:rPr lang="el-GR">
                <a:latin typeface="Calibri"/>
                <a:ea typeface="+mn-lt"/>
                <a:cs typeface="+mn-lt"/>
              </a:rPr>
              <a:t> </a:t>
            </a:r>
            <a:r>
              <a:rPr lang="el-GR" err="1">
                <a:latin typeface="Calibri"/>
                <a:ea typeface="+mn-lt"/>
                <a:cs typeface="+mn-lt"/>
              </a:rPr>
              <a:t>are</a:t>
            </a:r>
            <a:r>
              <a:rPr lang="el-GR">
                <a:latin typeface="Calibri"/>
                <a:ea typeface="+mn-lt"/>
                <a:cs typeface="+mn-lt"/>
              </a:rPr>
              <a:t> </a:t>
            </a:r>
            <a:r>
              <a:rPr lang="el-GR" err="1">
                <a:latin typeface="Calibri"/>
                <a:ea typeface="+mn-lt"/>
                <a:cs typeface="+mn-lt"/>
              </a:rPr>
              <a:t>packed</a:t>
            </a:r>
            <a:r>
              <a:rPr lang="el-GR">
                <a:latin typeface="Calibri"/>
                <a:ea typeface="+mn-lt"/>
                <a:cs typeface="+mn-lt"/>
              </a:rPr>
              <a:t> </a:t>
            </a:r>
            <a:r>
              <a:rPr lang="el-GR" err="1">
                <a:latin typeface="Calibri"/>
                <a:ea typeface="+mn-lt"/>
                <a:cs typeface="+mn-lt"/>
              </a:rPr>
              <a:t>into</a:t>
            </a:r>
            <a:r>
              <a:rPr lang="el-GR">
                <a:latin typeface="Calibri"/>
                <a:ea typeface="+mn-lt"/>
                <a:cs typeface="+mn-lt"/>
              </a:rPr>
              <a:t> the </a:t>
            </a:r>
            <a:r>
              <a:rPr lang="el-GR" err="1">
                <a:latin typeface="Calibri"/>
                <a:ea typeface="+mn-lt"/>
                <a:cs typeface="+mn-lt"/>
              </a:rPr>
              <a:t>mitochondrial</a:t>
            </a:r>
            <a:r>
              <a:rPr lang="el-GR">
                <a:latin typeface="Calibri"/>
                <a:ea typeface="+mn-lt"/>
                <a:cs typeface="+mn-lt"/>
              </a:rPr>
              <a:t> </a:t>
            </a:r>
            <a:r>
              <a:rPr lang="el-GR" err="1">
                <a:latin typeface="Calibri"/>
                <a:ea typeface="+mn-lt"/>
                <a:cs typeface="+mn-lt"/>
              </a:rPr>
              <a:t>inner</a:t>
            </a:r>
            <a:r>
              <a:rPr lang="el-GR">
                <a:latin typeface="Calibri"/>
                <a:ea typeface="+mn-lt"/>
                <a:cs typeface="+mn-lt"/>
              </a:rPr>
              <a:t> </a:t>
            </a:r>
            <a:r>
              <a:rPr lang="el-GR" err="1">
                <a:latin typeface="Calibri"/>
                <a:ea typeface="+mn-lt"/>
                <a:cs typeface="+mn-lt"/>
              </a:rPr>
              <a:t>membrane</a:t>
            </a:r>
            <a:r>
              <a:rPr lang="el-GR">
                <a:latin typeface="Calibri"/>
                <a:ea typeface="+mn-lt"/>
                <a:cs typeface="+mn-lt"/>
              </a:rPr>
              <a:t>, </a:t>
            </a:r>
            <a:r>
              <a:rPr lang="el-GR" err="1">
                <a:latin typeface="Calibri"/>
                <a:ea typeface="+mn-lt"/>
                <a:cs typeface="+mn-lt"/>
              </a:rPr>
              <a:t>often</a:t>
            </a:r>
            <a:r>
              <a:rPr lang="el-GR">
                <a:latin typeface="Calibri"/>
                <a:ea typeface="+mn-lt"/>
                <a:cs typeface="+mn-lt"/>
              </a:rPr>
              <a:t> </a:t>
            </a:r>
            <a:r>
              <a:rPr lang="el-GR" err="1">
                <a:latin typeface="Calibri"/>
                <a:ea typeface="+mn-lt"/>
                <a:cs typeface="+mn-lt"/>
              </a:rPr>
              <a:t>with</a:t>
            </a:r>
            <a:r>
              <a:rPr lang="el-GR">
                <a:latin typeface="Calibri"/>
                <a:ea typeface="+mn-lt"/>
                <a:cs typeface="+mn-lt"/>
              </a:rPr>
              <a:t> the </a:t>
            </a:r>
            <a:r>
              <a:rPr lang="el-GR" err="1">
                <a:latin typeface="Calibri"/>
                <a:ea typeface="+mn-lt"/>
                <a:cs typeface="+mn-lt"/>
              </a:rPr>
              <a:t>help</a:t>
            </a:r>
            <a:r>
              <a:rPr lang="el-GR">
                <a:latin typeface="Calibri"/>
                <a:ea typeface="+mn-lt"/>
                <a:cs typeface="+mn-lt"/>
              </a:rPr>
              <a:t> of </a:t>
            </a:r>
            <a:r>
              <a:rPr lang="el-GR" err="1">
                <a:latin typeface="Calibri"/>
                <a:ea typeface="+mn-lt"/>
                <a:cs typeface="+mn-lt"/>
              </a:rPr>
              <a:t>phospholipids</a:t>
            </a:r>
            <a:r>
              <a:rPr lang="el-GR">
                <a:latin typeface="Calibri"/>
                <a:ea typeface="+mn-lt"/>
                <a:cs typeface="+mn-lt"/>
              </a:rPr>
              <a:t> </a:t>
            </a:r>
            <a:r>
              <a:rPr lang="el-GR" err="1">
                <a:latin typeface="Calibri"/>
                <a:ea typeface="+mn-lt"/>
                <a:cs typeface="+mn-lt"/>
              </a:rPr>
              <a:t>such</a:t>
            </a:r>
            <a:r>
              <a:rPr lang="el-GR">
                <a:latin typeface="Calibri"/>
                <a:ea typeface="+mn-lt"/>
                <a:cs typeface="+mn-lt"/>
              </a:rPr>
              <a:t> </a:t>
            </a:r>
            <a:r>
              <a:rPr lang="el-GR" err="1">
                <a:latin typeface="Calibri"/>
                <a:ea typeface="+mn-lt"/>
                <a:cs typeface="+mn-lt"/>
              </a:rPr>
              <a:t>as</a:t>
            </a:r>
            <a:r>
              <a:rPr lang="el-GR">
                <a:latin typeface="Calibri"/>
                <a:ea typeface="+mn-lt"/>
                <a:cs typeface="+mn-lt"/>
              </a:rPr>
              <a:t> </a:t>
            </a:r>
            <a:r>
              <a:rPr lang="el-GR" err="1">
                <a:latin typeface="Calibri"/>
                <a:ea typeface="+mn-lt"/>
                <a:cs typeface="+mn-lt"/>
              </a:rPr>
              <a:t>cardiolipin</a:t>
            </a:r>
            <a:r>
              <a:rPr lang="el-GR">
                <a:latin typeface="Calibri"/>
                <a:ea typeface="+mn-lt"/>
                <a:cs typeface="+mn-lt"/>
              </a:rPr>
              <a:t>. </a:t>
            </a:r>
            <a:r>
              <a:rPr lang="el-GR" err="1">
                <a:latin typeface="Calibri"/>
                <a:ea typeface="+mn-lt"/>
                <a:cs typeface="+mn-lt"/>
              </a:rPr>
              <a:t>Failing</a:t>
            </a:r>
            <a:r>
              <a:rPr lang="el-GR">
                <a:latin typeface="Calibri"/>
                <a:ea typeface="+mn-lt"/>
                <a:cs typeface="+mn-lt"/>
              </a:rPr>
              <a:t> </a:t>
            </a:r>
            <a:r>
              <a:rPr lang="el-GR" err="1">
                <a:latin typeface="Calibri"/>
                <a:ea typeface="+mn-lt"/>
                <a:cs typeface="+mn-lt"/>
              </a:rPr>
              <a:t>mitochondria</a:t>
            </a:r>
            <a:r>
              <a:rPr lang="el-GR">
                <a:latin typeface="Calibri"/>
                <a:ea typeface="+mn-lt"/>
                <a:cs typeface="+mn-lt"/>
              </a:rPr>
              <a:t> </a:t>
            </a:r>
            <a:r>
              <a:rPr lang="el-GR" err="1">
                <a:latin typeface="Calibri"/>
                <a:ea typeface="+mn-lt"/>
                <a:cs typeface="+mn-lt"/>
              </a:rPr>
              <a:t>often</a:t>
            </a:r>
            <a:r>
              <a:rPr lang="el-GR">
                <a:latin typeface="Calibri"/>
                <a:ea typeface="+mn-lt"/>
                <a:cs typeface="+mn-lt"/>
              </a:rPr>
              <a:t> </a:t>
            </a:r>
            <a:r>
              <a:rPr lang="el-GR" err="1">
                <a:latin typeface="Calibri"/>
                <a:ea typeface="+mn-lt"/>
                <a:cs typeface="+mn-lt"/>
              </a:rPr>
              <a:t>display</a:t>
            </a:r>
            <a:r>
              <a:rPr lang="el-GR">
                <a:latin typeface="Calibri"/>
                <a:ea typeface="+mn-lt"/>
                <a:cs typeface="+mn-lt"/>
              </a:rPr>
              <a:t> </a:t>
            </a:r>
            <a:r>
              <a:rPr lang="el-GR" err="1">
                <a:latin typeface="Calibri"/>
                <a:ea typeface="+mn-lt"/>
                <a:cs typeface="+mn-lt"/>
              </a:rPr>
              <a:t>altered</a:t>
            </a:r>
            <a:r>
              <a:rPr lang="el-GR">
                <a:latin typeface="Calibri"/>
                <a:ea typeface="+mn-lt"/>
                <a:cs typeface="+mn-lt"/>
              </a:rPr>
              <a:t> </a:t>
            </a:r>
            <a:r>
              <a:rPr lang="el-GR" err="1">
                <a:latin typeface="Calibri"/>
                <a:ea typeface="+mn-lt"/>
                <a:cs typeface="+mn-lt"/>
              </a:rPr>
              <a:t>morphology</a:t>
            </a:r>
            <a:r>
              <a:rPr lang="el-GR">
                <a:latin typeface="Calibri"/>
                <a:ea typeface="+mn-lt"/>
                <a:cs typeface="+mn-lt"/>
              </a:rPr>
              <a:t>, </a:t>
            </a:r>
            <a:r>
              <a:rPr lang="el-GR" err="1">
                <a:latin typeface="Calibri"/>
                <a:ea typeface="+mn-lt"/>
                <a:cs typeface="+mn-lt"/>
              </a:rPr>
              <a:t>decreased</a:t>
            </a:r>
            <a:r>
              <a:rPr lang="el-GR">
                <a:latin typeface="Calibri"/>
                <a:ea typeface="+mn-lt"/>
                <a:cs typeface="+mn-lt"/>
              </a:rPr>
              <a:t> ATP-</a:t>
            </a:r>
            <a:r>
              <a:rPr lang="el-GR" err="1">
                <a:latin typeface="Calibri"/>
                <a:ea typeface="+mn-lt"/>
                <a:cs typeface="+mn-lt"/>
              </a:rPr>
              <a:t>generating</a:t>
            </a:r>
            <a:r>
              <a:rPr lang="el-GR">
                <a:latin typeface="Calibri"/>
                <a:ea typeface="+mn-lt"/>
                <a:cs typeface="+mn-lt"/>
              </a:rPr>
              <a:t> </a:t>
            </a:r>
            <a:r>
              <a:rPr lang="el-GR" err="1">
                <a:latin typeface="Calibri"/>
                <a:ea typeface="+mn-lt"/>
                <a:cs typeface="+mn-lt"/>
              </a:rPr>
              <a:t>capacity</a:t>
            </a:r>
            <a:r>
              <a:rPr lang="el-GR">
                <a:latin typeface="Calibri"/>
                <a:ea typeface="+mn-lt"/>
                <a:cs typeface="+mn-lt"/>
              </a:rPr>
              <a:t>, </a:t>
            </a:r>
            <a:r>
              <a:rPr lang="el-GR" err="1">
                <a:latin typeface="Calibri"/>
                <a:ea typeface="+mn-lt"/>
                <a:cs typeface="+mn-lt"/>
              </a:rPr>
              <a:t>heightened</a:t>
            </a:r>
            <a:r>
              <a:rPr lang="el-GR">
                <a:latin typeface="Calibri"/>
                <a:ea typeface="+mn-lt"/>
                <a:cs typeface="+mn-lt"/>
              </a:rPr>
              <a:t> </a:t>
            </a:r>
            <a:r>
              <a:rPr lang="el-GR" err="1">
                <a:latin typeface="Calibri"/>
                <a:ea typeface="+mn-lt"/>
                <a:cs typeface="+mn-lt"/>
              </a:rPr>
              <a:t>production</a:t>
            </a:r>
            <a:r>
              <a:rPr lang="el-GR">
                <a:latin typeface="Calibri"/>
                <a:ea typeface="+mn-lt"/>
                <a:cs typeface="+mn-lt"/>
              </a:rPr>
              <a:t> of </a:t>
            </a:r>
            <a:r>
              <a:rPr lang="el-GR" err="1">
                <a:latin typeface="Calibri"/>
                <a:ea typeface="+mn-lt"/>
                <a:cs typeface="+mn-lt"/>
              </a:rPr>
              <a:t>reactive</a:t>
            </a:r>
            <a:r>
              <a:rPr lang="el-GR">
                <a:latin typeface="Calibri"/>
                <a:ea typeface="+mn-lt"/>
                <a:cs typeface="+mn-lt"/>
              </a:rPr>
              <a:t> </a:t>
            </a:r>
            <a:r>
              <a:rPr lang="el-GR" err="1">
                <a:latin typeface="Calibri"/>
                <a:ea typeface="+mn-lt"/>
                <a:cs typeface="+mn-lt"/>
              </a:rPr>
              <a:t>oxygen</a:t>
            </a:r>
            <a:r>
              <a:rPr lang="el-GR">
                <a:latin typeface="Calibri"/>
                <a:ea typeface="+mn-lt"/>
                <a:cs typeface="+mn-lt"/>
              </a:rPr>
              <a:t> </a:t>
            </a:r>
            <a:r>
              <a:rPr lang="el-GR" err="1">
                <a:latin typeface="Calibri"/>
                <a:ea typeface="+mn-lt"/>
                <a:cs typeface="+mn-lt"/>
              </a:rPr>
              <a:t>species</a:t>
            </a:r>
            <a:r>
              <a:rPr lang="el-GR">
                <a:latin typeface="Calibri"/>
                <a:ea typeface="+mn-lt"/>
                <a:cs typeface="+mn-lt"/>
              </a:rPr>
              <a:t> (ROS), </a:t>
            </a:r>
            <a:r>
              <a:rPr lang="el-GR" err="1">
                <a:latin typeface="Calibri"/>
                <a:ea typeface="+mn-lt"/>
                <a:cs typeface="+mn-lt"/>
              </a:rPr>
              <a:t>abnormal</a:t>
            </a:r>
            <a:r>
              <a:rPr lang="el-GR">
                <a:latin typeface="Calibri"/>
                <a:ea typeface="+mn-lt"/>
                <a:cs typeface="+mn-lt"/>
              </a:rPr>
              <a:t> </a:t>
            </a:r>
            <a:r>
              <a:rPr lang="el-GR" err="1">
                <a:latin typeface="Calibri"/>
                <a:ea typeface="+mn-lt"/>
                <a:cs typeface="+mn-lt"/>
              </a:rPr>
              <a:t>cardiolipin</a:t>
            </a:r>
            <a:r>
              <a:rPr lang="el-GR">
                <a:latin typeface="Calibri"/>
                <a:ea typeface="+mn-lt"/>
                <a:cs typeface="+mn-lt"/>
              </a:rPr>
              <a:t> </a:t>
            </a:r>
            <a:r>
              <a:rPr lang="el-GR" err="1">
                <a:latin typeface="Calibri"/>
                <a:ea typeface="+mn-lt"/>
                <a:cs typeface="+mn-lt"/>
              </a:rPr>
              <a:t>levels</a:t>
            </a:r>
            <a:r>
              <a:rPr lang="el-GR">
                <a:latin typeface="Calibri"/>
                <a:ea typeface="+mn-lt"/>
                <a:cs typeface="+mn-lt"/>
              </a:rPr>
              <a:t>, and </a:t>
            </a:r>
            <a:r>
              <a:rPr lang="el-GR" err="1">
                <a:latin typeface="Calibri"/>
                <a:ea typeface="+mn-lt"/>
                <a:cs typeface="+mn-lt"/>
              </a:rPr>
              <a:t>impaired</a:t>
            </a:r>
            <a:r>
              <a:rPr lang="el-GR">
                <a:latin typeface="Calibri"/>
                <a:ea typeface="+mn-lt"/>
                <a:cs typeface="+mn-lt"/>
              </a:rPr>
              <a:t> </a:t>
            </a:r>
            <a:r>
              <a:rPr lang="el-GR" err="1">
                <a:latin typeface="Calibri"/>
                <a:ea typeface="+mn-lt"/>
                <a:cs typeface="+mn-lt"/>
              </a:rPr>
              <a:t>supercomplexes</a:t>
            </a:r>
            <a:r>
              <a:rPr lang="el-GR">
                <a:latin typeface="Calibri"/>
                <a:ea typeface="+mn-lt"/>
                <a:cs typeface="+mn-lt"/>
              </a:rPr>
              <a:t>.</a:t>
            </a:r>
            <a:endParaRPr lang="el-GR">
              <a:latin typeface="Calibri"/>
            </a:endParaRPr>
          </a:p>
          <a:p>
            <a:pPr algn="l"/>
            <a:endParaRPr lang="el-GR"/>
          </a:p>
        </p:txBody>
      </p:sp>
      <p:sp>
        <p:nvSpPr>
          <p:cNvPr id="4" name="TextBox 3">
            <a:extLst>
              <a:ext uri="{FF2B5EF4-FFF2-40B4-BE49-F238E27FC236}">
                <a16:creationId xmlns:a16="http://schemas.microsoft.com/office/drawing/2014/main" id="{3755E2AB-0747-EA74-1100-0FA6DE60F757}"/>
              </a:ext>
            </a:extLst>
          </p:cNvPr>
          <p:cNvSpPr txBox="1"/>
          <p:nvPr/>
        </p:nvSpPr>
        <p:spPr>
          <a:xfrm>
            <a:off x="9283148" y="4870174"/>
            <a:ext cx="2756452"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sz="1000">
              <a:ea typeface="+mn-lt"/>
              <a:cs typeface="+mn-lt"/>
            </a:endParaRPr>
          </a:p>
          <a:p>
            <a:r>
              <a:rPr lang="el-GR" sz="1000" i="1">
                <a:solidFill>
                  <a:srgbClr val="212121"/>
                </a:solidFill>
                <a:ea typeface="+mn-lt"/>
                <a:cs typeface="+mn-lt"/>
              </a:rPr>
              <a:t>Brown DA, </a:t>
            </a:r>
            <a:r>
              <a:rPr lang="el-GR" sz="1000" i="1" err="1">
                <a:solidFill>
                  <a:srgbClr val="212121"/>
                </a:solidFill>
                <a:ea typeface="+mn-lt"/>
                <a:cs typeface="+mn-lt"/>
              </a:rPr>
              <a:t>Perry</a:t>
            </a:r>
            <a:r>
              <a:rPr lang="el-GR" sz="1000" i="1">
                <a:solidFill>
                  <a:srgbClr val="212121"/>
                </a:solidFill>
                <a:ea typeface="+mn-lt"/>
                <a:cs typeface="+mn-lt"/>
              </a:rPr>
              <a:t> JB, </a:t>
            </a:r>
            <a:r>
              <a:rPr lang="el-GR" sz="1000" i="1" err="1">
                <a:solidFill>
                  <a:srgbClr val="212121"/>
                </a:solidFill>
                <a:ea typeface="+mn-lt"/>
                <a:cs typeface="+mn-lt"/>
              </a:rPr>
              <a:t>Allen</a:t>
            </a:r>
            <a:r>
              <a:rPr lang="el-GR" sz="1000" i="1">
                <a:solidFill>
                  <a:srgbClr val="212121"/>
                </a:solidFill>
                <a:ea typeface="+mn-lt"/>
                <a:cs typeface="+mn-lt"/>
              </a:rPr>
              <a:t> ME, </a:t>
            </a:r>
            <a:r>
              <a:rPr lang="el-GR" sz="1000" i="1" err="1">
                <a:solidFill>
                  <a:srgbClr val="212121"/>
                </a:solidFill>
                <a:ea typeface="+mn-lt"/>
                <a:cs typeface="+mn-lt"/>
              </a:rPr>
              <a:t>Sabbah</a:t>
            </a:r>
            <a:r>
              <a:rPr lang="el-GR" sz="1000" i="1">
                <a:solidFill>
                  <a:srgbClr val="212121"/>
                </a:solidFill>
                <a:ea typeface="+mn-lt"/>
                <a:cs typeface="+mn-lt"/>
              </a:rPr>
              <a:t> HN, </a:t>
            </a:r>
            <a:r>
              <a:rPr lang="el-GR" sz="1000" i="1" err="1">
                <a:solidFill>
                  <a:srgbClr val="212121"/>
                </a:solidFill>
                <a:ea typeface="+mn-lt"/>
                <a:cs typeface="+mn-lt"/>
              </a:rPr>
              <a:t>Stauffer</a:t>
            </a:r>
            <a:r>
              <a:rPr lang="el-GR" sz="1000" i="1">
                <a:solidFill>
                  <a:srgbClr val="212121"/>
                </a:solidFill>
                <a:ea typeface="+mn-lt"/>
                <a:cs typeface="+mn-lt"/>
              </a:rPr>
              <a:t> BL, </a:t>
            </a:r>
            <a:r>
              <a:rPr lang="el-GR" sz="1000" i="1" err="1">
                <a:solidFill>
                  <a:srgbClr val="212121"/>
                </a:solidFill>
                <a:ea typeface="+mn-lt"/>
                <a:cs typeface="+mn-lt"/>
              </a:rPr>
              <a:t>Shaikh</a:t>
            </a:r>
            <a:r>
              <a:rPr lang="el-GR" sz="1000" i="1">
                <a:solidFill>
                  <a:srgbClr val="212121"/>
                </a:solidFill>
                <a:ea typeface="+mn-lt"/>
                <a:cs typeface="+mn-lt"/>
              </a:rPr>
              <a:t> SR, </a:t>
            </a:r>
            <a:r>
              <a:rPr lang="el-GR" sz="1000" i="1" err="1">
                <a:solidFill>
                  <a:srgbClr val="212121"/>
                </a:solidFill>
                <a:ea typeface="+mn-lt"/>
                <a:cs typeface="+mn-lt"/>
              </a:rPr>
              <a:t>Cleland</a:t>
            </a:r>
            <a:r>
              <a:rPr lang="el-GR" sz="1000" i="1">
                <a:solidFill>
                  <a:srgbClr val="212121"/>
                </a:solidFill>
                <a:ea typeface="+mn-lt"/>
                <a:cs typeface="+mn-lt"/>
              </a:rPr>
              <a:t> JG, </a:t>
            </a:r>
            <a:r>
              <a:rPr lang="el-GR" sz="1000" i="1" err="1">
                <a:solidFill>
                  <a:srgbClr val="212121"/>
                </a:solidFill>
                <a:ea typeface="+mn-lt"/>
                <a:cs typeface="+mn-lt"/>
              </a:rPr>
              <a:t>Colucci</a:t>
            </a:r>
            <a:r>
              <a:rPr lang="el-GR" sz="1000" i="1">
                <a:solidFill>
                  <a:srgbClr val="212121"/>
                </a:solidFill>
                <a:ea typeface="+mn-lt"/>
                <a:cs typeface="+mn-lt"/>
              </a:rPr>
              <a:t> WS, </a:t>
            </a:r>
            <a:r>
              <a:rPr lang="el-GR" sz="1000" i="1" err="1">
                <a:solidFill>
                  <a:srgbClr val="212121"/>
                </a:solidFill>
                <a:ea typeface="+mn-lt"/>
                <a:cs typeface="+mn-lt"/>
              </a:rPr>
              <a:t>Butler</a:t>
            </a:r>
            <a:r>
              <a:rPr lang="el-GR" sz="1000" i="1">
                <a:solidFill>
                  <a:srgbClr val="212121"/>
                </a:solidFill>
                <a:ea typeface="+mn-lt"/>
                <a:cs typeface="+mn-lt"/>
              </a:rPr>
              <a:t> J, </a:t>
            </a:r>
            <a:r>
              <a:rPr lang="el-GR" sz="1000" i="1" err="1">
                <a:solidFill>
                  <a:srgbClr val="212121"/>
                </a:solidFill>
                <a:ea typeface="+mn-lt"/>
                <a:cs typeface="+mn-lt"/>
              </a:rPr>
              <a:t>Voors</a:t>
            </a:r>
            <a:r>
              <a:rPr lang="el-GR" sz="1000" i="1">
                <a:solidFill>
                  <a:srgbClr val="212121"/>
                </a:solidFill>
                <a:ea typeface="+mn-lt"/>
                <a:cs typeface="+mn-lt"/>
              </a:rPr>
              <a:t> AA, </a:t>
            </a:r>
            <a:r>
              <a:rPr lang="el-GR" sz="1000" i="1" err="1">
                <a:solidFill>
                  <a:srgbClr val="212121"/>
                </a:solidFill>
                <a:ea typeface="+mn-lt"/>
                <a:cs typeface="+mn-lt"/>
              </a:rPr>
              <a:t>Anker</a:t>
            </a:r>
            <a:r>
              <a:rPr lang="el-GR" sz="1000" i="1">
                <a:solidFill>
                  <a:srgbClr val="212121"/>
                </a:solidFill>
                <a:ea typeface="+mn-lt"/>
                <a:cs typeface="+mn-lt"/>
              </a:rPr>
              <a:t> SD, </a:t>
            </a:r>
            <a:r>
              <a:rPr lang="el-GR" sz="1000" i="1" err="1">
                <a:solidFill>
                  <a:srgbClr val="212121"/>
                </a:solidFill>
                <a:ea typeface="+mn-lt"/>
                <a:cs typeface="+mn-lt"/>
              </a:rPr>
              <a:t>Pitt</a:t>
            </a:r>
            <a:r>
              <a:rPr lang="el-GR" sz="1000" i="1">
                <a:solidFill>
                  <a:srgbClr val="212121"/>
                </a:solidFill>
                <a:ea typeface="+mn-lt"/>
                <a:cs typeface="+mn-lt"/>
              </a:rPr>
              <a:t> B, </a:t>
            </a:r>
            <a:r>
              <a:rPr lang="el-GR" sz="1000" i="1" err="1">
                <a:solidFill>
                  <a:srgbClr val="212121"/>
                </a:solidFill>
                <a:ea typeface="+mn-lt"/>
                <a:cs typeface="+mn-lt"/>
              </a:rPr>
              <a:t>Pieske</a:t>
            </a:r>
            <a:r>
              <a:rPr lang="el-GR" sz="1000" i="1">
                <a:solidFill>
                  <a:srgbClr val="212121"/>
                </a:solidFill>
                <a:ea typeface="+mn-lt"/>
                <a:cs typeface="+mn-lt"/>
              </a:rPr>
              <a:t> B, </a:t>
            </a:r>
            <a:r>
              <a:rPr lang="el-GR" sz="1000" i="1" err="1">
                <a:solidFill>
                  <a:srgbClr val="212121"/>
                </a:solidFill>
                <a:ea typeface="+mn-lt"/>
                <a:cs typeface="+mn-lt"/>
              </a:rPr>
              <a:t>Filippatos</a:t>
            </a:r>
            <a:r>
              <a:rPr lang="el-GR" sz="1000" i="1">
                <a:solidFill>
                  <a:srgbClr val="212121"/>
                </a:solidFill>
                <a:ea typeface="+mn-lt"/>
                <a:cs typeface="+mn-lt"/>
              </a:rPr>
              <a:t> G, </a:t>
            </a:r>
            <a:r>
              <a:rPr lang="el-GR" sz="1000" i="1" err="1">
                <a:solidFill>
                  <a:srgbClr val="212121"/>
                </a:solidFill>
                <a:ea typeface="+mn-lt"/>
                <a:cs typeface="+mn-lt"/>
              </a:rPr>
              <a:t>Greene</a:t>
            </a:r>
            <a:r>
              <a:rPr lang="el-GR" sz="1000" i="1">
                <a:solidFill>
                  <a:srgbClr val="212121"/>
                </a:solidFill>
                <a:ea typeface="+mn-lt"/>
                <a:cs typeface="+mn-lt"/>
              </a:rPr>
              <a:t> SJ, </a:t>
            </a:r>
            <a:r>
              <a:rPr lang="el-GR" sz="1000" i="1" err="1">
                <a:solidFill>
                  <a:srgbClr val="212121"/>
                </a:solidFill>
                <a:ea typeface="+mn-lt"/>
                <a:cs typeface="+mn-lt"/>
              </a:rPr>
              <a:t>Gheorghiade</a:t>
            </a:r>
            <a:r>
              <a:rPr lang="el-GR" sz="1000" i="1">
                <a:solidFill>
                  <a:srgbClr val="212121"/>
                </a:solidFill>
                <a:ea typeface="+mn-lt"/>
                <a:cs typeface="+mn-lt"/>
              </a:rPr>
              <a:t> M. </a:t>
            </a:r>
            <a:r>
              <a:rPr lang="el-GR" sz="1000" i="1" err="1">
                <a:solidFill>
                  <a:srgbClr val="212121"/>
                </a:solidFill>
                <a:ea typeface="+mn-lt"/>
                <a:cs typeface="+mn-lt"/>
              </a:rPr>
              <a:t>Expert</a:t>
            </a:r>
            <a:r>
              <a:rPr lang="el-GR" sz="1000" i="1">
                <a:solidFill>
                  <a:srgbClr val="212121"/>
                </a:solidFill>
                <a:ea typeface="+mn-lt"/>
                <a:cs typeface="+mn-lt"/>
              </a:rPr>
              <a:t> </a:t>
            </a:r>
            <a:r>
              <a:rPr lang="el-GR" sz="1000" i="1" err="1">
                <a:solidFill>
                  <a:srgbClr val="212121"/>
                </a:solidFill>
                <a:ea typeface="+mn-lt"/>
                <a:cs typeface="+mn-lt"/>
              </a:rPr>
              <a:t>consensus</a:t>
            </a:r>
            <a:r>
              <a:rPr lang="el-GR" sz="1000" i="1">
                <a:solidFill>
                  <a:srgbClr val="212121"/>
                </a:solidFill>
                <a:ea typeface="+mn-lt"/>
                <a:cs typeface="+mn-lt"/>
              </a:rPr>
              <a:t> </a:t>
            </a:r>
            <a:r>
              <a:rPr lang="el-GR" sz="1000" i="1" err="1">
                <a:solidFill>
                  <a:srgbClr val="212121"/>
                </a:solidFill>
                <a:ea typeface="+mn-lt"/>
                <a:cs typeface="+mn-lt"/>
              </a:rPr>
              <a:t>document</a:t>
            </a:r>
            <a:r>
              <a:rPr lang="el-GR" sz="1000" i="1">
                <a:solidFill>
                  <a:srgbClr val="212121"/>
                </a:solidFill>
                <a:ea typeface="+mn-lt"/>
                <a:cs typeface="+mn-lt"/>
              </a:rPr>
              <a:t>: </a:t>
            </a:r>
            <a:r>
              <a:rPr lang="el-GR" sz="1000" i="1" err="1">
                <a:solidFill>
                  <a:srgbClr val="212121"/>
                </a:solidFill>
                <a:ea typeface="+mn-lt"/>
                <a:cs typeface="+mn-lt"/>
              </a:rPr>
              <a:t>Mitochondrial</a:t>
            </a:r>
            <a:r>
              <a:rPr lang="el-GR" sz="1000" i="1">
                <a:solidFill>
                  <a:srgbClr val="212121"/>
                </a:solidFill>
                <a:ea typeface="+mn-lt"/>
                <a:cs typeface="+mn-lt"/>
              </a:rPr>
              <a:t> </a:t>
            </a:r>
            <a:r>
              <a:rPr lang="el-GR" sz="1000" i="1" err="1">
                <a:solidFill>
                  <a:srgbClr val="212121"/>
                </a:solidFill>
                <a:ea typeface="+mn-lt"/>
                <a:cs typeface="+mn-lt"/>
              </a:rPr>
              <a:t>function</a:t>
            </a:r>
            <a:r>
              <a:rPr lang="el-GR" sz="1000" i="1">
                <a:solidFill>
                  <a:srgbClr val="212121"/>
                </a:solidFill>
                <a:ea typeface="+mn-lt"/>
                <a:cs typeface="+mn-lt"/>
              </a:rPr>
              <a:t> </a:t>
            </a:r>
            <a:r>
              <a:rPr lang="el-GR" sz="1000" i="1" err="1">
                <a:solidFill>
                  <a:srgbClr val="212121"/>
                </a:solidFill>
                <a:ea typeface="+mn-lt"/>
                <a:cs typeface="+mn-lt"/>
              </a:rPr>
              <a:t>as</a:t>
            </a:r>
            <a:r>
              <a:rPr lang="el-GR" sz="1000" i="1">
                <a:solidFill>
                  <a:srgbClr val="212121"/>
                </a:solidFill>
                <a:ea typeface="+mn-lt"/>
                <a:cs typeface="+mn-lt"/>
              </a:rPr>
              <a:t> a </a:t>
            </a:r>
            <a:r>
              <a:rPr lang="el-GR" sz="1000" i="1" err="1">
                <a:solidFill>
                  <a:srgbClr val="212121"/>
                </a:solidFill>
                <a:ea typeface="+mn-lt"/>
                <a:cs typeface="+mn-lt"/>
              </a:rPr>
              <a:t>therapeutic</a:t>
            </a:r>
            <a:r>
              <a:rPr lang="el-GR" sz="1000" i="1">
                <a:solidFill>
                  <a:srgbClr val="212121"/>
                </a:solidFill>
                <a:ea typeface="+mn-lt"/>
                <a:cs typeface="+mn-lt"/>
              </a:rPr>
              <a:t> </a:t>
            </a:r>
            <a:r>
              <a:rPr lang="el-GR" sz="1000" i="1" err="1">
                <a:solidFill>
                  <a:srgbClr val="212121"/>
                </a:solidFill>
                <a:ea typeface="+mn-lt"/>
                <a:cs typeface="+mn-lt"/>
              </a:rPr>
              <a:t>target</a:t>
            </a:r>
            <a:r>
              <a:rPr lang="el-GR" sz="1000" i="1">
                <a:solidFill>
                  <a:srgbClr val="212121"/>
                </a:solidFill>
                <a:ea typeface="+mn-lt"/>
                <a:cs typeface="+mn-lt"/>
              </a:rPr>
              <a:t> in </a:t>
            </a:r>
            <a:r>
              <a:rPr lang="el-GR" sz="1000" i="1" err="1">
                <a:solidFill>
                  <a:srgbClr val="212121"/>
                </a:solidFill>
                <a:ea typeface="+mn-lt"/>
                <a:cs typeface="+mn-lt"/>
              </a:rPr>
              <a:t>heart</a:t>
            </a:r>
            <a:r>
              <a:rPr lang="el-GR" sz="1000" i="1">
                <a:solidFill>
                  <a:srgbClr val="212121"/>
                </a:solidFill>
                <a:ea typeface="+mn-lt"/>
                <a:cs typeface="+mn-lt"/>
              </a:rPr>
              <a:t> </a:t>
            </a:r>
            <a:r>
              <a:rPr lang="el-GR" sz="1000" i="1" err="1">
                <a:solidFill>
                  <a:srgbClr val="212121"/>
                </a:solidFill>
                <a:ea typeface="+mn-lt"/>
                <a:cs typeface="+mn-lt"/>
              </a:rPr>
              <a:t>failure</a:t>
            </a:r>
            <a:r>
              <a:rPr lang="el-GR" sz="1000" i="1">
                <a:solidFill>
                  <a:srgbClr val="212121"/>
                </a:solidFill>
                <a:ea typeface="+mn-lt"/>
                <a:cs typeface="+mn-lt"/>
              </a:rPr>
              <a:t>. </a:t>
            </a:r>
            <a:r>
              <a:rPr lang="el-GR" sz="1000" i="1" err="1">
                <a:solidFill>
                  <a:srgbClr val="212121"/>
                </a:solidFill>
                <a:ea typeface="+mn-lt"/>
                <a:cs typeface="+mn-lt"/>
              </a:rPr>
              <a:t>Nat</a:t>
            </a:r>
            <a:r>
              <a:rPr lang="el-GR" sz="1000" i="1">
                <a:solidFill>
                  <a:srgbClr val="212121"/>
                </a:solidFill>
                <a:ea typeface="+mn-lt"/>
                <a:cs typeface="+mn-lt"/>
              </a:rPr>
              <a:t> </a:t>
            </a:r>
            <a:r>
              <a:rPr lang="el-GR" sz="1000" i="1" err="1">
                <a:solidFill>
                  <a:srgbClr val="212121"/>
                </a:solidFill>
                <a:ea typeface="+mn-lt"/>
                <a:cs typeface="+mn-lt"/>
              </a:rPr>
              <a:t>Rev</a:t>
            </a:r>
            <a:r>
              <a:rPr lang="el-GR" sz="1000" i="1">
                <a:solidFill>
                  <a:srgbClr val="212121"/>
                </a:solidFill>
                <a:ea typeface="+mn-lt"/>
                <a:cs typeface="+mn-lt"/>
              </a:rPr>
              <a:t> </a:t>
            </a:r>
            <a:r>
              <a:rPr lang="el-GR" sz="1000" i="1" err="1">
                <a:solidFill>
                  <a:srgbClr val="212121"/>
                </a:solidFill>
                <a:ea typeface="+mn-lt"/>
                <a:cs typeface="+mn-lt"/>
              </a:rPr>
              <a:t>Cardiol</a:t>
            </a:r>
            <a:r>
              <a:rPr lang="el-GR" sz="1000" i="1">
                <a:solidFill>
                  <a:srgbClr val="212121"/>
                </a:solidFill>
                <a:ea typeface="+mn-lt"/>
                <a:cs typeface="+mn-lt"/>
              </a:rPr>
              <a:t>. 2017 Apr;14(4):238-250. </a:t>
            </a:r>
            <a:r>
              <a:rPr lang="el-GR" sz="1000" i="1" err="1">
                <a:solidFill>
                  <a:srgbClr val="212121"/>
                </a:solidFill>
                <a:ea typeface="+mn-lt"/>
                <a:cs typeface="+mn-lt"/>
              </a:rPr>
              <a:t>doi</a:t>
            </a:r>
            <a:r>
              <a:rPr lang="el-GR" sz="1000" i="1">
                <a:solidFill>
                  <a:srgbClr val="212121"/>
                </a:solidFill>
                <a:ea typeface="+mn-lt"/>
                <a:cs typeface="+mn-lt"/>
              </a:rPr>
              <a:t>: 10.1038/nrcardio.2016.203. </a:t>
            </a:r>
            <a:r>
              <a:rPr lang="el-GR" sz="1000" i="1" err="1">
                <a:solidFill>
                  <a:srgbClr val="212121"/>
                </a:solidFill>
                <a:ea typeface="+mn-lt"/>
                <a:cs typeface="+mn-lt"/>
              </a:rPr>
              <a:t>Epub</a:t>
            </a:r>
            <a:r>
              <a:rPr lang="el-GR" sz="1000" i="1">
                <a:solidFill>
                  <a:srgbClr val="212121"/>
                </a:solidFill>
                <a:ea typeface="+mn-lt"/>
                <a:cs typeface="+mn-lt"/>
              </a:rPr>
              <a:t> 2016 </a:t>
            </a:r>
            <a:r>
              <a:rPr lang="el-GR" sz="1000" i="1" err="1">
                <a:solidFill>
                  <a:srgbClr val="212121"/>
                </a:solidFill>
                <a:ea typeface="+mn-lt"/>
                <a:cs typeface="+mn-lt"/>
              </a:rPr>
              <a:t>Dec</a:t>
            </a:r>
            <a:r>
              <a:rPr lang="el-GR" sz="1000" i="1">
                <a:solidFill>
                  <a:srgbClr val="212121"/>
                </a:solidFill>
                <a:ea typeface="+mn-lt"/>
                <a:cs typeface="+mn-lt"/>
              </a:rPr>
              <a:t> 22. PMID: 28004807; PMCID:</a:t>
            </a:r>
            <a:r>
              <a:rPr lang="el-GR" sz="1300" i="1">
                <a:solidFill>
                  <a:srgbClr val="212121"/>
                </a:solidFill>
                <a:ea typeface="+mn-lt"/>
                <a:cs typeface="+mn-lt"/>
              </a:rPr>
              <a:t> PMC5350035.</a:t>
            </a:r>
            <a:endParaRPr lang="el-GR"/>
          </a:p>
        </p:txBody>
      </p:sp>
    </p:spTree>
    <p:extLst>
      <p:ext uri="{BB962C8B-B14F-4D97-AF65-F5344CB8AC3E}">
        <p14:creationId xmlns:p14="http://schemas.microsoft.com/office/powerpoint/2010/main" val="729397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εικονογράφηση, καρτούν&#10;&#10;Περιγραφή που δημιουργήθηκε αυτόματα">
            <a:extLst>
              <a:ext uri="{FF2B5EF4-FFF2-40B4-BE49-F238E27FC236}">
                <a16:creationId xmlns:a16="http://schemas.microsoft.com/office/drawing/2014/main" id="{BD98EDBA-20F1-39A7-7F66-85DD218B019A}"/>
              </a:ext>
            </a:extLst>
          </p:cNvPr>
          <p:cNvPicPr>
            <a:picLocks noChangeAspect="1"/>
          </p:cNvPicPr>
          <p:nvPr/>
        </p:nvPicPr>
        <p:blipFill>
          <a:blip r:embed="rId3"/>
          <a:stretch>
            <a:fillRect/>
          </a:stretch>
        </p:blipFill>
        <p:spPr>
          <a:xfrm>
            <a:off x="64852" y="10300"/>
            <a:ext cx="12046082" cy="4632464"/>
          </a:xfrm>
          <a:prstGeom prst="rect">
            <a:avLst/>
          </a:prstGeom>
        </p:spPr>
      </p:pic>
      <p:sp>
        <p:nvSpPr>
          <p:cNvPr id="3" name="TextBox 2">
            <a:extLst>
              <a:ext uri="{FF2B5EF4-FFF2-40B4-BE49-F238E27FC236}">
                <a16:creationId xmlns:a16="http://schemas.microsoft.com/office/drawing/2014/main" id="{96AEEFAE-D943-50B4-DABD-211F6CC4A0B2}"/>
              </a:ext>
            </a:extLst>
          </p:cNvPr>
          <p:cNvSpPr txBox="1"/>
          <p:nvPr/>
        </p:nvSpPr>
        <p:spPr>
          <a:xfrm>
            <a:off x="437744" y="4928681"/>
            <a:ext cx="849548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b="1" err="1">
                <a:latin typeface="Calibri"/>
                <a:ea typeface="+mn-lt"/>
                <a:cs typeface="+mn-lt"/>
              </a:rPr>
              <a:t>Figure</a:t>
            </a:r>
            <a:r>
              <a:rPr lang="el-GR" b="1">
                <a:latin typeface="Calibri"/>
                <a:ea typeface="+mn-lt"/>
                <a:cs typeface="+mn-lt"/>
              </a:rPr>
              <a:t> 3</a:t>
            </a:r>
            <a:r>
              <a:rPr lang="el-GR">
                <a:latin typeface="Calibri"/>
                <a:ea typeface="+mn-lt"/>
                <a:cs typeface="+mn-lt"/>
              </a:rPr>
              <a:t>. </a:t>
            </a:r>
            <a:r>
              <a:rPr lang="el-GR" err="1">
                <a:latin typeface="Calibri"/>
                <a:ea typeface="+mn-lt"/>
                <a:cs typeface="+mn-lt"/>
              </a:rPr>
              <a:t>Mitochondrial</a:t>
            </a:r>
            <a:r>
              <a:rPr lang="el-GR">
                <a:latin typeface="Calibri"/>
                <a:ea typeface="+mn-lt"/>
                <a:cs typeface="+mn-lt"/>
              </a:rPr>
              <a:t> </a:t>
            </a:r>
            <a:r>
              <a:rPr lang="el-GR" err="1">
                <a:latin typeface="Calibri"/>
                <a:ea typeface="+mn-lt"/>
                <a:cs typeface="+mn-lt"/>
              </a:rPr>
              <a:t>contribution</a:t>
            </a:r>
            <a:r>
              <a:rPr lang="el-GR">
                <a:latin typeface="Calibri"/>
                <a:ea typeface="+mn-lt"/>
                <a:cs typeface="+mn-lt"/>
              </a:rPr>
              <a:t> </a:t>
            </a:r>
            <a:r>
              <a:rPr lang="el-GR" err="1">
                <a:latin typeface="Calibri"/>
                <a:ea typeface="+mn-lt"/>
                <a:cs typeface="+mn-lt"/>
              </a:rPr>
              <a:t>across</a:t>
            </a:r>
            <a:r>
              <a:rPr lang="el-GR">
                <a:latin typeface="Calibri"/>
                <a:ea typeface="+mn-lt"/>
                <a:cs typeface="+mn-lt"/>
              </a:rPr>
              <a:t> </a:t>
            </a:r>
            <a:r>
              <a:rPr lang="el-GR" err="1">
                <a:latin typeface="Calibri"/>
                <a:ea typeface="+mn-lt"/>
                <a:cs typeface="+mn-lt"/>
              </a:rPr>
              <a:t>multifaceted</a:t>
            </a:r>
            <a:r>
              <a:rPr lang="el-GR">
                <a:latin typeface="Calibri"/>
                <a:ea typeface="+mn-lt"/>
                <a:cs typeface="+mn-lt"/>
              </a:rPr>
              <a:t> </a:t>
            </a:r>
            <a:r>
              <a:rPr lang="el-GR" err="1">
                <a:latin typeface="Calibri"/>
                <a:ea typeface="+mn-lt"/>
                <a:cs typeface="+mn-lt"/>
              </a:rPr>
              <a:t>symptoms</a:t>
            </a:r>
            <a:r>
              <a:rPr lang="el-GR">
                <a:latin typeface="Calibri"/>
                <a:ea typeface="+mn-lt"/>
                <a:cs typeface="+mn-lt"/>
              </a:rPr>
              <a:t> of </a:t>
            </a:r>
            <a:r>
              <a:rPr lang="el-GR" err="1">
                <a:latin typeface="Calibri"/>
                <a:ea typeface="+mn-lt"/>
                <a:cs typeface="+mn-lt"/>
              </a:rPr>
              <a:t>heart</a:t>
            </a:r>
            <a:r>
              <a:rPr lang="el-GR">
                <a:latin typeface="Calibri"/>
                <a:ea typeface="+mn-lt"/>
                <a:cs typeface="+mn-lt"/>
              </a:rPr>
              <a:t> </a:t>
            </a:r>
            <a:r>
              <a:rPr lang="el-GR" err="1">
                <a:latin typeface="Calibri"/>
                <a:ea typeface="+mn-lt"/>
                <a:cs typeface="+mn-lt"/>
              </a:rPr>
              <a:t>failure</a:t>
            </a:r>
            <a:endParaRPr lang="el-GR">
              <a:latin typeface="Calibri"/>
              <a:ea typeface="Calibri"/>
              <a:cs typeface="Calibri"/>
            </a:endParaRPr>
          </a:p>
          <a:p>
            <a:r>
              <a:rPr lang="el-GR" err="1">
                <a:latin typeface="Calibri"/>
                <a:ea typeface="+mn-lt"/>
                <a:cs typeface="+mn-lt"/>
              </a:rPr>
              <a:t>Aberrant</a:t>
            </a:r>
            <a:r>
              <a:rPr lang="el-GR">
                <a:latin typeface="Calibri"/>
                <a:ea typeface="+mn-lt"/>
                <a:cs typeface="+mn-lt"/>
              </a:rPr>
              <a:t> </a:t>
            </a:r>
            <a:r>
              <a:rPr lang="el-GR" err="1">
                <a:latin typeface="Calibri"/>
                <a:ea typeface="+mn-lt"/>
                <a:cs typeface="+mn-lt"/>
              </a:rPr>
              <a:t>mitochondrial</a:t>
            </a:r>
            <a:r>
              <a:rPr lang="el-GR">
                <a:latin typeface="Calibri"/>
                <a:ea typeface="+mn-lt"/>
                <a:cs typeface="+mn-lt"/>
              </a:rPr>
              <a:t> </a:t>
            </a:r>
            <a:r>
              <a:rPr lang="el-GR" err="1">
                <a:latin typeface="Calibri"/>
                <a:ea typeface="+mn-lt"/>
                <a:cs typeface="+mn-lt"/>
              </a:rPr>
              <a:t>energy</a:t>
            </a:r>
            <a:r>
              <a:rPr lang="el-GR">
                <a:latin typeface="Calibri"/>
                <a:ea typeface="+mn-lt"/>
                <a:cs typeface="+mn-lt"/>
              </a:rPr>
              <a:t> </a:t>
            </a:r>
            <a:r>
              <a:rPr lang="el-GR" err="1">
                <a:latin typeface="Calibri"/>
                <a:ea typeface="+mn-lt"/>
                <a:cs typeface="+mn-lt"/>
              </a:rPr>
              <a:t>production</a:t>
            </a:r>
            <a:r>
              <a:rPr lang="el-GR">
                <a:latin typeface="Calibri"/>
                <a:ea typeface="+mn-lt"/>
                <a:cs typeface="+mn-lt"/>
              </a:rPr>
              <a:t> </a:t>
            </a:r>
            <a:r>
              <a:rPr lang="el-GR" err="1">
                <a:latin typeface="Calibri"/>
                <a:ea typeface="+mn-lt"/>
                <a:cs typeface="+mn-lt"/>
              </a:rPr>
              <a:t>is</a:t>
            </a:r>
            <a:r>
              <a:rPr lang="el-GR">
                <a:latin typeface="Calibri"/>
                <a:ea typeface="+mn-lt"/>
                <a:cs typeface="+mn-lt"/>
              </a:rPr>
              <a:t> </a:t>
            </a:r>
            <a:r>
              <a:rPr lang="el-GR" err="1">
                <a:latin typeface="Calibri"/>
                <a:ea typeface="+mn-lt"/>
                <a:cs typeface="+mn-lt"/>
              </a:rPr>
              <a:t>involved</a:t>
            </a:r>
            <a:r>
              <a:rPr lang="el-GR">
                <a:latin typeface="Calibri"/>
                <a:ea typeface="+mn-lt"/>
                <a:cs typeface="+mn-lt"/>
              </a:rPr>
              <a:t> in </a:t>
            </a:r>
            <a:r>
              <a:rPr lang="el-GR" err="1">
                <a:latin typeface="Calibri"/>
                <a:ea typeface="+mn-lt"/>
                <a:cs typeface="+mn-lt"/>
              </a:rPr>
              <a:t>many</a:t>
            </a:r>
            <a:r>
              <a:rPr lang="el-GR">
                <a:latin typeface="Calibri"/>
                <a:ea typeface="+mn-lt"/>
                <a:cs typeface="+mn-lt"/>
              </a:rPr>
              <a:t> </a:t>
            </a:r>
            <a:r>
              <a:rPr lang="el-GR" err="1">
                <a:latin typeface="Calibri"/>
                <a:ea typeface="+mn-lt"/>
                <a:cs typeface="+mn-lt"/>
              </a:rPr>
              <a:t>symptoms</a:t>
            </a:r>
            <a:r>
              <a:rPr lang="el-GR">
                <a:latin typeface="Calibri"/>
                <a:ea typeface="+mn-lt"/>
                <a:cs typeface="+mn-lt"/>
              </a:rPr>
              <a:t> </a:t>
            </a:r>
            <a:r>
              <a:rPr lang="el-GR" err="1">
                <a:latin typeface="Calibri"/>
                <a:ea typeface="+mn-lt"/>
                <a:cs typeface="+mn-lt"/>
              </a:rPr>
              <a:t>commonly</a:t>
            </a:r>
            <a:r>
              <a:rPr lang="el-GR">
                <a:latin typeface="Calibri"/>
                <a:ea typeface="+mn-lt"/>
                <a:cs typeface="+mn-lt"/>
              </a:rPr>
              <a:t> </a:t>
            </a:r>
            <a:r>
              <a:rPr lang="el-GR" err="1">
                <a:latin typeface="Calibri"/>
                <a:ea typeface="+mn-lt"/>
                <a:cs typeface="+mn-lt"/>
              </a:rPr>
              <a:t>found</a:t>
            </a:r>
            <a:r>
              <a:rPr lang="el-GR">
                <a:latin typeface="Calibri"/>
                <a:ea typeface="+mn-lt"/>
                <a:cs typeface="+mn-lt"/>
              </a:rPr>
              <a:t> in </a:t>
            </a:r>
            <a:r>
              <a:rPr lang="el-GR" err="1">
                <a:latin typeface="Calibri"/>
                <a:ea typeface="+mn-lt"/>
                <a:cs typeface="+mn-lt"/>
              </a:rPr>
              <a:t>patients</a:t>
            </a:r>
            <a:r>
              <a:rPr lang="el-GR">
                <a:latin typeface="Calibri"/>
                <a:ea typeface="+mn-lt"/>
                <a:cs typeface="+mn-lt"/>
              </a:rPr>
              <a:t> </a:t>
            </a:r>
            <a:r>
              <a:rPr lang="el-GR" err="1">
                <a:latin typeface="Calibri"/>
                <a:ea typeface="+mn-lt"/>
                <a:cs typeface="+mn-lt"/>
              </a:rPr>
              <a:t>with</a:t>
            </a:r>
            <a:r>
              <a:rPr lang="el-GR">
                <a:latin typeface="Calibri"/>
                <a:ea typeface="+mn-lt"/>
                <a:cs typeface="+mn-lt"/>
              </a:rPr>
              <a:t> </a:t>
            </a:r>
            <a:r>
              <a:rPr lang="el-GR" err="1">
                <a:latin typeface="Calibri"/>
                <a:ea typeface="+mn-lt"/>
                <a:cs typeface="+mn-lt"/>
              </a:rPr>
              <a:t>heart</a:t>
            </a:r>
            <a:r>
              <a:rPr lang="el-GR">
                <a:latin typeface="Calibri"/>
                <a:ea typeface="+mn-lt"/>
                <a:cs typeface="+mn-lt"/>
              </a:rPr>
              <a:t> </a:t>
            </a:r>
            <a:r>
              <a:rPr lang="el-GR" err="1">
                <a:latin typeface="Calibri"/>
                <a:ea typeface="+mn-lt"/>
                <a:cs typeface="+mn-lt"/>
              </a:rPr>
              <a:t>failure</a:t>
            </a:r>
            <a:r>
              <a:rPr lang="el-GR">
                <a:latin typeface="Calibri"/>
                <a:ea typeface="+mn-lt"/>
                <a:cs typeface="+mn-lt"/>
              </a:rPr>
              <a:t>, </a:t>
            </a:r>
            <a:r>
              <a:rPr lang="el-GR" err="1">
                <a:latin typeface="Calibri"/>
                <a:ea typeface="+mn-lt"/>
                <a:cs typeface="+mn-lt"/>
              </a:rPr>
              <a:t>including</a:t>
            </a:r>
            <a:r>
              <a:rPr lang="el-GR">
                <a:latin typeface="Calibri"/>
                <a:ea typeface="+mn-lt"/>
                <a:cs typeface="+mn-lt"/>
              </a:rPr>
              <a:t> </a:t>
            </a:r>
            <a:r>
              <a:rPr lang="el-GR" err="1">
                <a:latin typeface="Calibri"/>
                <a:ea typeface="+mn-lt"/>
                <a:cs typeface="+mn-lt"/>
              </a:rPr>
              <a:t>skeletal</a:t>
            </a:r>
            <a:r>
              <a:rPr lang="el-GR">
                <a:latin typeface="Calibri"/>
                <a:ea typeface="+mn-lt"/>
                <a:cs typeface="+mn-lt"/>
              </a:rPr>
              <a:t> </a:t>
            </a:r>
            <a:r>
              <a:rPr lang="el-GR" err="1">
                <a:latin typeface="Calibri"/>
                <a:ea typeface="+mn-lt"/>
                <a:cs typeface="+mn-lt"/>
              </a:rPr>
              <a:t>muscle</a:t>
            </a:r>
            <a:r>
              <a:rPr lang="el-GR">
                <a:latin typeface="Calibri"/>
                <a:ea typeface="+mn-lt"/>
                <a:cs typeface="+mn-lt"/>
              </a:rPr>
              <a:t> </a:t>
            </a:r>
            <a:r>
              <a:rPr lang="el-GR" err="1">
                <a:latin typeface="Calibri"/>
                <a:ea typeface="+mn-lt"/>
                <a:cs typeface="+mn-lt"/>
              </a:rPr>
              <a:t>dysfunction</a:t>
            </a:r>
            <a:r>
              <a:rPr lang="el-GR">
                <a:latin typeface="Calibri"/>
                <a:ea typeface="+mn-lt"/>
                <a:cs typeface="+mn-lt"/>
              </a:rPr>
              <a:t> and </a:t>
            </a:r>
            <a:r>
              <a:rPr lang="el-GR" err="1">
                <a:latin typeface="Calibri"/>
                <a:ea typeface="+mn-lt"/>
                <a:cs typeface="+mn-lt"/>
              </a:rPr>
              <a:t>renal</a:t>
            </a:r>
            <a:r>
              <a:rPr lang="el-GR">
                <a:latin typeface="Calibri"/>
                <a:ea typeface="+mn-lt"/>
                <a:cs typeface="+mn-lt"/>
              </a:rPr>
              <a:t> </a:t>
            </a:r>
            <a:r>
              <a:rPr lang="el-GR" err="1">
                <a:latin typeface="Calibri"/>
                <a:ea typeface="+mn-lt"/>
                <a:cs typeface="+mn-lt"/>
              </a:rPr>
              <a:t>pathologies</a:t>
            </a:r>
            <a:r>
              <a:rPr lang="el-GR">
                <a:latin typeface="Calibri"/>
                <a:ea typeface="+mn-lt"/>
                <a:cs typeface="+mn-lt"/>
              </a:rPr>
              <a:t>. LV, </a:t>
            </a:r>
            <a:r>
              <a:rPr lang="el-GR" err="1">
                <a:latin typeface="Calibri"/>
                <a:ea typeface="+mn-lt"/>
                <a:cs typeface="+mn-lt"/>
              </a:rPr>
              <a:t>left</a:t>
            </a:r>
            <a:r>
              <a:rPr lang="el-GR">
                <a:latin typeface="Calibri"/>
                <a:ea typeface="+mn-lt"/>
                <a:cs typeface="+mn-lt"/>
              </a:rPr>
              <a:t> </a:t>
            </a:r>
            <a:r>
              <a:rPr lang="el-GR" err="1">
                <a:latin typeface="Calibri"/>
                <a:ea typeface="+mn-lt"/>
                <a:cs typeface="+mn-lt"/>
              </a:rPr>
              <a:t>ventricular</a:t>
            </a:r>
            <a:r>
              <a:rPr lang="el-GR">
                <a:latin typeface="Calibri"/>
                <a:ea typeface="+mn-lt"/>
                <a:cs typeface="+mn-lt"/>
              </a:rPr>
              <a:t>.</a:t>
            </a:r>
            <a:endParaRPr lang="el-GR">
              <a:latin typeface="Calibri"/>
            </a:endParaRPr>
          </a:p>
          <a:p>
            <a:pPr algn="l"/>
            <a:endParaRPr lang="el-GR"/>
          </a:p>
        </p:txBody>
      </p:sp>
      <p:sp>
        <p:nvSpPr>
          <p:cNvPr id="4" name="TextBox 3">
            <a:extLst>
              <a:ext uri="{FF2B5EF4-FFF2-40B4-BE49-F238E27FC236}">
                <a16:creationId xmlns:a16="http://schemas.microsoft.com/office/drawing/2014/main" id="{5F9C4B36-B18D-712C-31FD-13B91C5FE4AC}"/>
              </a:ext>
            </a:extLst>
          </p:cNvPr>
          <p:cNvSpPr txBox="1"/>
          <p:nvPr/>
        </p:nvSpPr>
        <p:spPr>
          <a:xfrm>
            <a:off x="9219707" y="4756402"/>
            <a:ext cx="288587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sz="1000" dirty="0">
              <a:ea typeface="+mn-lt"/>
              <a:cs typeface="+mn-lt"/>
            </a:endParaRPr>
          </a:p>
          <a:p>
            <a:r>
              <a:rPr lang="el-GR" sz="1000" i="1" dirty="0">
                <a:solidFill>
                  <a:srgbClr val="212121"/>
                </a:solidFill>
                <a:ea typeface="+mn-lt"/>
                <a:cs typeface="+mn-lt"/>
              </a:rPr>
              <a:t>Brown DA, Perry JB, Allen ME, Sabbah HN, Stauffer BL, Shaikh SR, Cleland JG, Colucci WS, Butler J, Voors AA, Anker SD, Pitt B, Pieske B, Filippatos G, Greene SJ, Gheorghiade M. Expert consensus document: Mitochondrial function as a therapeutic target in heart failure. Nat Rev Cardiol. 2017 Apr;14(4):238-250. doi: 10.1038/nrcardio.2016.203. Epub 2016 Dec 22. </a:t>
            </a:r>
            <a:endParaRPr lang="el-GR" dirty="0"/>
          </a:p>
        </p:txBody>
      </p:sp>
    </p:spTree>
    <p:extLst>
      <p:ext uri="{BB962C8B-B14F-4D97-AF65-F5344CB8AC3E}">
        <p14:creationId xmlns:p14="http://schemas.microsoft.com/office/powerpoint/2010/main" val="2880724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D38E-0FCF-E398-2614-F7B5FAE1C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63882-AC65-42BC-0FE5-5358E87AAE66}"/>
              </a:ext>
            </a:extLst>
          </p:cNvPr>
          <p:cNvSpPr>
            <a:spLocks noGrp="1"/>
          </p:cNvSpPr>
          <p:nvPr>
            <p:ph type="title"/>
          </p:nvPr>
        </p:nvSpPr>
        <p:spPr>
          <a:xfrm>
            <a:off x="1062063" y="-398399"/>
            <a:ext cx="8878824" cy="1069848"/>
          </a:xfrm>
        </p:spPr>
        <p:txBody>
          <a:bodyPr>
            <a:normAutofit fontScale="90000"/>
          </a:bodyPr>
          <a:lstStyle/>
          <a:p>
            <a:pPr algn="ctr"/>
            <a:br>
              <a:rPr lang="en-US" dirty="0"/>
            </a:br>
            <a:r>
              <a:rPr lang="en-US" dirty="0">
                <a:latin typeface="Calibri"/>
                <a:ea typeface="Calibri"/>
                <a:cs typeface="Calibri"/>
              </a:rPr>
              <a:t>ENERGY METABOLISM IN HF</a:t>
            </a:r>
          </a:p>
        </p:txBody>
      </p:sp>
      <p:sp>
        <p:nvSpPr>
          <p:cNvPr id="8" name="Slide Number Placeholder 7">
            <a:extLst>
              <a:ext uri="{FF2B5EF4-FFF2-40B4-BE49-F238E27FC236}">
                <a16:creationId xmlns:a16="http://schemas.microsoft.com/office/drawing/2014/main" id="{E98107BF-4E75-239D-2971-577F19363E1C}"/>
              </a:ext>
            </a:extLst>
          </p:cNvPr>
          <p:cNvSpPr>
            <a:spLocks noGrp="1"/>
          </p:cNvSpPr>
          <p:nvPr>
            <p:ph type="sldNum" sz="quarter" idx="12"/>
          </p:nvPr>
        </p:nvSpPr>
        <p:spPr/>
        <p:txBody>
          <a:bodyPr/>
          <a:lstStyle/>
          <a:p>
            <a:fld id="{294A09A9-5501-47C1-A89A-A340965A2BE2}" type="slidenum">
              <a:rPr lang="en-US" smtClean="0"/>
              <a:t>46</a:t>
            </a:fld>
            <a:endParaRPr lang="en-US"/>
          </a:p>
        </p:txBody>
      </p:sp>
      <p:sp>
        <p:nvSpPr>
          <p:cNvPr id="7" name="TextBox 6">
            <a:extLst>
              <a:ext uri="{FF2B5EF4-FFF2-40B4-BE49-F238E27FC236}">
                <a16:creationId xmlns:a16="http://schemas.microsoft.com/office/drawing/2014/main" id="{4F930F06-B22A-30D8-DAFE-F15B22C9A319}"/>
              </a:ext>
            </a:extLst>
          </p:cNvPr>
          <p:cNvSpPr txBox="1"/>
          <p:nvPr/>
        </p:nvSpPr>
        <p:spPr>
          <a:xfrm>
            <a:off x="6641443" y="4120440"/>
            <a:ext cx="44230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latin typeface="Calibri"/>
                <a:ea typeface="Calibri"/>
                <a:cs typeface="Segoe UI Light"/>
              </a:rPr>
              <a:t> </a:t>
            </a:r>
            <a:r>
              <a:rPr lang="el-GR" sz="2400" dirty="0">
                <a:solidFill>
                  <a:schemeClr val="bg1">
                    <a:lumMod val="95000"/>
                  </a:schemeClr>
                </a:solidFill>
                <a:latin typeface="Calibri"/>
                <a:ea typeface="Calibri"/>
                <a:cs typeface="Segoe UI Light"/>
              </a:rPr>
              <a:t>Reduced mitochondrial oxidative capacity </a:t>
            </a:r>
          </a:p>
        </p:txBody>
      </p:sp>
      <p:sp>
        <p:nvSpPr>
          <p:cNvPr id="9" name="TextBox 8">
            <a:extLst>
              <a:ext uri="{FF2B5EF4-FFF2-40B4-BE49-F238E27FC236}">
                <a16:creationId xmlns:a16="http://schemas.microsoft.com/office/drawing/2014/main" id="{45582AC4-A638-EC03-8342-C062B410D5A1}"/>
              </a:ext>
            </a:extLst>
          </p:cNvPr>
          <p:cNvSpPr txBox="1"/>
          <p:nvPr/>
        </p:nvSpPr>
        <p:spPr>
          <a:xfrm>
            <a:off x="6855038" y="5579389"/>
            <a:ext cx="35931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solidFill>
                  <a:schemeClr val="bg1">
                    <a:lumMod val="95000"/>
                  </a:schemeClr>
                </a:solidFill>
                <a:latin typeface="Calibri"/>
                <a:ea typeface="Calibri"/>
                <a:cs typeface="Segoe UI Light"/>
              </a:rPr>
              <a:t>Energy defficient- 30-40% less ATP content than a healthy heart</a:t>
            </a:r>
            <a:endParaRPr lang="el-GR" sz="2400" dirty="0">
              <a:solidFill>
                <a:schemeClr val="bg1">
                  <a:lumMod val="95000"/>
                </a:schemeClr>
              </a:solidFill>
              <a:latin typeface="Calibri"/>
              <a:ea typeface="Calibri"/>
            </a:endParaRPr>
          </a:p>
        </p:txBody>
      </p:sp>
      <p:sp>
        <p:nvSpPr>
          <p:cNvPr id="11" name="TextBox 10">
            <a:extLst>
              <a:ext uri="{FF2B5EF4-FFF2-40B4-BE49-F238E27FC236}">
                <a16:creationId xmlns:a16="http://schemas.microsoft.com/office/drawing/2014/main" id="{38BB283A-ACEF-8070-5C6F-AE4CF66F1446}"/>
              </a:ext>
            </a:extLst>
          </p:cNvPr>
          <p:cNvSpPr txBox="1"/>
          <p:nvPr/>
        </p:nvSpPr>
        <p:spPr>
          <a:xfrm>
            <a:off x="2431173" y="918617"/>
            <a:ext cx="843707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solidFill>
                  <a:schemeClr val="bg1">
                    <a:lumMod val="95000"/>
                  </a:schemeClr>
                </a:solidFill>
                <a:latin typeface="Calibri"/>
                <a:ea typeface="+mn-lt"/>
                <a:cs typeface="+mn-lt"/>
              </a:rPr>
              <a:t>1) increased reactive oxygen species (ROS) production  </a:t>
            </a:r>
            <a:endParaRPr lang="el-GR" dirty="0">
              <a:solidFill>
                <a:schemeClr val="bg1">
                  <a:lumMod val="95000"/>
                </a:schemeClr>
              </a:solidFill>
              <a:latin typeface="Aptos" panose="02110004020202020204"/>
              <a:ea typeface="+mn-lt"/>
              <a:cs typeface="+mn-lt"/>
            </a:endParaRPr>
          </a:p>
          <a:p>
            <a:r>
              <a:rPr lang="el-GR" sz="2400" dirty="0">
                <a:solidFill>
                  <a:schemeClr val="bg1">
                    <a:lumMod val="95000"/>
                  </a:schemeClr>
                </a:solidFill>
                <a:latin typeface="Calibri"/>
                <a:ea typeface="+mn-lt"/>
                <a:cs typeface="+mn-lt"/>
              </a:rPr>
              <a:t>(2) dysregulation of mitochondrial Ca2+ homeostasis </a:t>
            </a:r>
            <a:endParaRPr lang="el-GR" dirty="0">
              <a:solidFill>
                <a:schemeClr val="bg1">
                  <a:lumMod val="95000"/>
                </a:schemeClr>
              </a:solidFill>
            </a:endParaRPr>
          </a:p>
          <a:p>
            <a:r>
              <a:rPr lang="el-GR" sz="2400" dirty="0">
                <a:solidFill>
                  <a:schemeClr val="bg1">
                    <a:lumMod val="95000"/>
                  </a:schemeClr>
                </a:solidFill>
                <a:latin typeface="Calibri"/>
                <a:ea typeface="+mn-lt"/>
                <a:cs typeface="+mn-lt"/>
              </a:rPr>
              <a:t>(3) impairments in mitochondrial dynamics, sustained mitophagy,         increased autophagic cell death of cardiomyocytes</a:t>
            </a:r>
          </a:p>
          <a:p>
            <a:r>
              <a:rPr lang="el-GR" sz="2400" dirty="0">
                <a:solidFill>
                  <a:schemeClr val="bg1">
                    <a:lumMod val="95000"/>
                  </a:schemeClr>
                </a:solidFill>
                <a:latin typeface="Calibri"/>
                <a:ea typeface="+mn-lt"/>
                <a:cs typeface="+mn-lt"/>
              </a:rPr>
              <a:t>(4) alterations in transcriptional regulation* of mitochondrial</a:t>
            </a:r>
            <a:r>
              <a:rPr lang="en-GB" sz="2400" dirty="0">
                <a:solidFill>
                  <a:schemeClr val="bg1">
                    <a:lumMod val="95000"/>
                  </a:schemeClr>
                </a:solidFill>
                <a:latin typeface="Calibri"/>
                <a:ea typeface="+mn-lt"/>
                <a:cs typeface="+mn-lt"/>
              </a:rPr>
              <a:t> </a:t>
            </a:r>
            <a:r>
              <a:rPr lang="el-GR" sz="2400" dirty="0">
                <a:solidFill>
                  <a:schemeClr val="bg1">
                    <a:lumMod val="95000"/>
                  </a:schemeClr>
                </a:solidFill>
                <a:latin typeface="Calibri"/>
                <a:ea typeface="+mn-lt"/>
                <a:cs typeface="+mn-lt"/>
              </a:rPr>
              <a:t>proteins and increases in posttranslational protein modification</a:t>
            </a:r>
            <a:endParaRPr lang="el-GR" sz="2400" dirty="0">
              <a:solidFill>
                <a:schemeClr val="bg1">
                  <a:lumMod val="95000"/>
                </a:schemeClr>
              </a:solidFill>
              <a:latin typeface="Calibri"/>
              <a:ea typeface="Calibri"/>
              <a:cs typeface="Segoe UI Light"/>
            </a:endParaRPr>
          </a:p>
          <a:p>
            <a:pPr algn="l"/>
            <a:endParaRPr lang="el-GR" dirty="0">
              <a:cs typeface="Segoe UI Light"/>
            </a:endParaRPr>
          </a:p>
        </p:txBody>
      </p:sp>
      <p:sp>
        <p:nvSpPr>
          <p:cNvPr id="3" name="TextBox 2">
            <a:extLst>
              <a:ext uri="{FF2B5EF4-FFF2-40B4-BE49-F238E27FC236}">
                <a16:creationId xmlns:a16="http://schemas.microsoft.com/office/drawing/2014/main" id="{0915D6C8-96D4-9AED-969D-F14632B171DC}"/>
              </a:ext>
            </a:extLst>
          </p:cNvPr>
          <p:cNvSpPr txBox="1"/>
          <p:nvPr/>
        </p:nvSpPr>
        <p:spPr>
          <a:xfrm>
            <a:off x="291101" y="5823412"/>
            <a:ext cx="592476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solidFill>
                  <a:schemeClr val="bg1">
                    <a:lumMod val="95000"/>
                  </a:schemeClr>
                </a:solidFill>
                <a:latin typeface="Calibri"/>
                <a:ea typeface="Calibri"/>
                <a:cs typeface="Calibri"/>
              </a:rPr>
              <a:t> *</a:t>
            </a:r>
            <a:r>
              <a:rPr lang="el-GR" sz="2000" dirty="0">
                <a:solidFill>
                  <a:schemeClr val="bg1">
                    <a:lumMod val="95000"/>
                  </a:schemeClr>
                </a:solidFill>
                <a:latin typeface="Calibri"/>
                <a:ea typeface="Calibri"/>
                <a:cs typeface="Arial"/>
              </a:rPr>
              <a:t> (</a:t>
            </a:r>
            <a:r>
              <a:rPr lang="el-GR" sz="2000" dirty="0">
                <a:solidFill>
                  <a:schemeClr val="bg1">
                    <a:lumMod val="95000"/>
                  </a:schemeClr>
                </a:solidFill>
                <a:ea typeface="+mn-lt"/>
                <a:cs typeface="+mn-lt"/>
              </a:rPr>
              <a:t>PPARγ coactivator-1a) </a:t>
            </a:r>
            <a:r>
              <a:rPr lang="el-GR" sz="2000" dirty="0">
                <a:solidFill>
                  <a:schemeClr val="bg1">
                    <a:lumMod val="95000"/>
                  </a:schemeClr>
                </a:solidFill>
                <a:latin typeface="Calibri"/>
                <a:ea typeface="Calibri"/>
                <a:cs typeface="Arial"/>
              </a:rPr>
              <a:t>PGC1α is repressed                        </a:t>
            </a:r>
            <a:endParaRPr lang="en-GB" sz="2000" dirty="0">
              <a:solidFill>
                <a:schemeClr val="bg1">
                  <a:lumMod val="95000"/>
                </a:schemeClr>
              </a:solidFill>
              <a:latin typeface="Calibri"/>
              <a:ea typeface="Calibri"/>
              <a:cs typeface="Arial"/>
            </a:endParaRPr>
          </a:p>
          <a:p>
            <a:r>
              <a:rPr lang="en-GB" sz="2000" dirty="0">
                <a:solidFill>
                  <a:schemeClr val="bg1">
                    <a:lumMod val="95000"/>
                  </a:schemeClr>
                </a:solidFill>
                <a:latin typeface="Calibri"/>
                <a:ea typeface="Calibri"/>
                <a:cs typeface="Arial"/>
                <a:sym typeface="Wingdings" panose="05000000000000000000" pitchFamily="2" charset="2"/>
              </a:rPr>
              <a:t></a:t>
            </a:r>
            <a:r>
              <a:rPr lang="el-GR" sz="2000" dirty="0">
                <a:solidFill>
                  <a:schemeClr val="bg1">
                    <a:lumMod val="95000"/>
                  </a:schemeClr>
                </a:solidFill>
                <a:latin typeface="Calibri"/>
                <a:ea typeface="Calibri"/>
                <a:cs typeface="Arial"/>
              </a:rPr>
              <a:t>decreased </a:t>
            </a:r>
            <a:r>
              <a:rPr lang="el-GR" sz="2000" dirty="0">
                <a:solidFill>
                  <a:schemeClr val="bg1">
                    <a:lumMod val="95000"/>
                  </a:schemeClr>
                </a:solidFill>
                <a:latin typeface="Aptos"/>
                <a:ea typeface="Calibri"/>
                <a:cs typeface="Arial"/>
              </a:rPr>
              <a:t>mitochondrial</a:t>
            </a:r>
            <a:r>
              <a:rPr lang="el-GR" sz="2000" dirty="0">
                <a:solidFill>
                  <a:schemeClr val="bg1">
                    <a:lumMod val="95000"/>
                  </a:schemeClr>
                </a:solidFill>
                <a:latin typeface="Calibri"/>
                <a:ea typeface="+mn-lt"/>
                <a:cs typeface="+mn-lt"/>
              </a:rPr>
              <a:t> biogenesis</a:t>
            </a:r>
          </a:p>
          <a:p>
            <a:pPr algn="l"/>
            <a:endParaRPr lang="el-GR" dirty="0"/>
          </a:p>
        </p:txBody>
      </p:sp>
      <p:sp>
        <p:nvSpPr>
          <p:cNvPr id="12" name="TextBox 11">
            <a:extLst>
              <a:ext uri="{FF2B5EF4-FFF2-40B4-BE49-F238E27FC236}">
                <a16:creationId xmlns:a16="http://schemas.microsoft.com/office/drawing/2014/main" id="{D96BF8CB-1C93-9000-6EB7-D10851FD450C}"/>
              </a:ext>
            </a:extLst>
          </p:cNvPr>
          <p:cNvSpPr txBox="1"/>
          <p:nvPr/>
        </p:nvSpPr>
        <p:spPr>
          <a:xfrm>
            <a:off x="10536219" y="4900386"/>
            <a:ext cx="176348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dirty="0" err="1">
                <a:latin typeface="Century Schoolbook"/>
                <a:cs typeface="Segoe UI"/>
              </a:rPr>
              <a:t>Lopaschuk</a:t>
            </a:r>
            <a:r>
              <a:rPr lang="en-US" sz="800" i="1" dirty="0">
                <a:latin typeface="Century Schoolbook"/>
                <a:cs typeface="Segoe UI"/>
              </a:rPr>
              <a:t> GD, </a:t>
            </a:r>
            <a:r>
              <a:rPr lang="en-US" sz="800" i="1" dirty="0" err="1">
                <a:latin typeface="Century Schoolbook"/>
                <a:cs typeface="Segoe UI"/>
              </a:rPr>
              <a:t>Karwi</a:t>
            </a:r>
            <a:r>
              <a:rPr lang="en-US" sz="800" i="1" dirty="0">
                <a:latin typeface="Century Schoolbook"/>
                <a:cs typeface="Segoe UI"/>
              </a:rPr>
              <a:t> QG, Tian R, Wende AR, Abel ED. Cardiac Energy Metabolism in Heart Failure. Circ Res. 2021 May 14;128(10):1487-1513. </a:t>
            </a:r>
            <a:r>
              <a:rPr lang="en-US" sz="800" i="1" dirty="0" err="1">
                <a:latin typeface="Century Schoolbook"/>
                <a:cs typeface="Segoe UI"/>
              </a:rPr>
              <a:t>doi</a:t>
            </a:r>
            <a:r>
              <a:rPr lang="en-US" sz="800" i="1" dirty="0">
                <a:latin typeface="Century Schoolbook"/>
                <a:cs typeface="Segoe UI"/>
              </a:rPr>
              <a:t>: 10.1161/CIRCRESAHA.121.318241. </a:t>
            </a:r>
            <a:r>
              <a:rPr lang="en-US" sz="800" i="1" dirty="0" err="1">
                <a:latin typeface="Century Schoolbook"/>
                <a:cs typeface="Segoe UI"/>
              </a:rPr>
              <a:t>Epub</a:t>
            </a:r>
            <a:r>
              <a:rPr lang="en-US" sz="800" i="1" dirty="0">
                <a:latin typeface="Century Schoolbook"/>
                <a:cs typeface="Segoe UI"/>
              </a:rPr>
              <a:t> 2021 May 13. PMID: 33983836; PMCID: PMC8136750.</a:t>
            </a:r>
            <a:r>
              <a:rPr lang="en-US" sz="800" dirty="0">
                <a:latin typeface="Century Schoolbook"/>
                <a:cs typeface="Segoe UI"/>
              </a:rPr>
              <a:t>​​</a:t>
            </a:r>
          </a:p>
          <a:p>
            <a:r>
              <a:rPr lang="en-US" sz="800" i="1" dirty="0">
                <a:latin typeface="Century Schoolbook"/>
                <a:cs typeface="Segoe UI"/>
              </a:rPr>
              <a:t>Cardiovascular Endocrinology and Metabolism (Theory and </a:t>
            </a:r>
            <a:r>
              <a:rPr lang="en-US" sz="800" i="1" dirty="0" err="1">
                <a:latin typeface="Century Schoolbook"/>
                <a:cs typeface="Segoe UI"/>
              </a:rPr>
              <a:t>Practise</a:t>
            </a:r>
            <a:r>
              <a:rPr lang="en-US" sz="800" i="1" dirty="0">
                <a:latin typeface="Century Schoolbook"/>
                <a:cs typeface="Segoe UI"/>
              </a:rPr>
              <a:t> of Cardiometabolic Medicine), Chapter 7, Gary </a:t>
            </a:r>
            <a:r>
              <a:rPr lang="en-US" sz="800" i="1" dirty="0" err="1">
                <a:latin typeface="Century Schoolbook"/>
                <a:cs typeface="Segoe UI"/>
              </a:rPr>
              <a:t>D.Lopachuk</a:t>
            </a:r>
            <a:r>
              <a:rPr lang="en-US" sz="800" i="1" dirty="0">
                <a:latin typeface="Century Schoolbook"/>
                <a:cs typeface="Segoe UI"/>
              </a:rPr>
              <a:t>, Kim </a:t>
            </a:r>
            <a:r>
              <a:rPr lang="en-US" sz="800" i="1" dirty="0" err="1">
                <a:latin typeface="Century Schoolbook"/>
                <a:cs typeface="Segoe UI"/>
              </a:rPr>
              <a:t>L.Ho</a:t>
            </a:r>
            <a:endParaRPr lang="en-US" sz="800" i="1" dirty="0">
              <a:latin typeface="Century Schoolbook"/>
              <a:cs typeface="Segoe UI"/>
            </a:endParaRPr>
          </a:p>
        </p:txBody>
      </p:sp>
      <p:sp>
        <p:nvSpPr>
          <p:cNvPr id="6" name="TextBox 5">
            <a:extLst>
              <a:ext uri="{FF2B5EF4-FFF2-40B4-BE49-F238E27FC236}">
                <a16:creationId xmlns:a16="http://schemas.microsoft.com/office/drawing/2014/main" id="{1E40E4CA-68EA-D370-81F9-E01918F12EC4}"/>
              </a:ext>
            </a:extLst>
          </p:cNvPr>
          <p:cNvSpPr txBox="1"/>
          <p:nvPr/>
        </p:nvSpPr>
        <p:spPr>
          <a:xfrm rot="20734332">
            <a:off x="1254543" y="1905506"/>
            <a:ext cx="1120098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800" b="1" dirty="0">
                <a:solidFill>
                  <a:srgbClr val="FF0000"/>
                </a:solidFill>
                <a:latin typeface="Calibri"/>
                <a:ea typeface="Calibri"/>
                <a:cs typeface="Segoe UI Light"/>
              </a:rPr>
              <a:t>Los</a:t>
            </a:r>
            <a:r>
              <a:rPr lang="en-GB" sz="4800" b="1" dirty="0">
                <a:solidFill>
                  <a:srgbClr val="FF0000"/>
                </a:solidFill>
                <a:latin typeface="Calibri"/>
                <a:ea typeface="Calibri"/>
                <a:cs typeface="Segoe UI Light"/>
              </a:rPr>
              <a:t>s of </a:t>
            </a:r>
            <a:r>
              <a:rPr lang="el-GR" sz="4800" b="1" dirty="0">
                <a:solidFill>
                  <a:srgbClr val="FF0000"/>
                </a:solidFill>
                <a:latin typeface="Calibri"/>
                <a:ea typeface="Calibri"/>
                <a:cs typeface="Segoe UI Light"/>
              </a:rPr>
              <a:t>metabolic flexibility, changing the relative amount of the energy substrates it uses</a:t>
            </a:r>
          </a:p>
          <a:p>
            <a:endParaRPr lang="el-GR" sz="4800" dirty="0">
              <a:latin typeface="Calibri"/>
              <a:ea typeface="Calibri"/>
              <a:cs typeface="Segoe UI Light"/>
            </a:endParaRPr>
          </a:p>
        </p:txBody>
      </p:sp>
    </p:spTree>
    <p:extLst>
      <p:ext uri="{BB962C8B-B14F-4D97-AF65-F5344CB8AC3E}">
        <p14:creationId xmlns:p14="http://schemas.microsoft.com/office/powerpoint/2010/main" val="3101781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CA1C0975-1132-777B-ED6B-23B2C8789873}"/>
              </a:ext>
            </a:extLst>
          </p:cNvPr>
          <p:cNvSpPr>
            <a:spLocks noGrp="1"/>
          </p:cNvSpPr>
          <p:nvPr>
            <p:ph type="title"/>
          </p:nvPr>
        </p:nvSpPr>
        <p:spPr>
          <a:xfrm>
            <a:off x="1200150" y="-273657"/>
            <a:ext cx="10371032" cy="1069848"/>
          </a:xfrm>
        </p:spPr>
        <p:txBody>
          <a:bodyPr>
            <a:normAutofit/>
          </a:bodyPr>
          <a:lstStyle/>
          <a:p>
            <a:r>
              <a:rPr lang="el-GR" sz="3200" b="0" u="sng" dirty="0">
                <a:solidFill>
                  <a:srgbClr val="FF0000"/>
                </a:solidFill>
                <a:ea typeface="+mj-lt"/>
                <a:cs typeface="+mj-lt"/>
              </a:rPr>
              <a:t> </a:t>
            </a:r>
            <a:r>
              <a:rPr lang="en-US" sz="3200" b="0" u="sng" dirty="0">
                <a:solidFill>
                  <a:srgbClr val="FF0000"/>
                </a:solidFill>
                <a:ea typeface="+mj-lt"/>
                <a:cs typeface="+mj-lt"/>
              </a:rPr>
              <a:t>Metabolic signaling to epigenetic transcriptional control </a:t>
            </a:r>
            <a:endParaRPr lang="el-GR" sz="6000" u="sng" dirty="0"/>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47</a:t>
            </a:fld>
            <a:endParaRPr lang="en-US"/>
          </a:p>
        </p:txBody>
      </p:sp>
      <p:pic>
        <p:nvPicPr>
          <p:cNvPr id="4" name="Εικόνα 3" descr="Εικόνα που περιέχει κείμενο, διάγραμμα, κύκλος, στιγμιότυπο οθόνης&#10;&#10;Περιγραφή που δημιουργήθηκε αυτόματα">
            <a:extLst>
              <a:ext uri="{FF2B5EF4-FFF2-40B4-BE49-F238E27FC236}">
                <a16:creationId xmlns:a16="http://schemas.microsoft.com/office/drawing/2014/main" id="{338BDF09-AA7C-6463-39D1-A600664E27C7}"/>
              </a:ext>
            </a:extLst>
          </p:cNvPr>
          <p:cNvPicPr>
            <a:picLocks noChangeAspect="1"/>
          </p:cNvPicPr>
          <p:nvPr/>
        </p:nvPicPr>
        <p:blipFill>
          <a:blip r:embed="rId3"/>
          <a:stretch>
            <a:fillRect/>
          </a:stretch>
        </p:blipFill>
        <p:spPr>
          <a:xfrm>
            <a:off x="18558" y="546927"/>
            <a:ext cx="12171041" cy="6310811"/>
          </a:xfrm>
          <a:prstGeom prst="rect">
            <a:avLst/>
          </a:prstGeom>
        </p:spPr>
      </p:pic>
      <p:sp>
        <p:nvSpPr>
          <p:cNvPr id="2" name="TextBox 1">
            <a:extLst>
              <a:ext uri="{FF2B5EF4-FFF2-40B4-BE49-F238E27FC236}">
                <a16:creationId xmlns:a16="http://schemas.microsoft.com/office/drawing/2014/main" id="{C51F0382-D433-2CF2-A232-EBB6E4F66A49}"/>
              </a:ext>
            </a:extLst>
          </p:cNvPr>
          <p:cNvSpPr txBox="1"/>
          <p:nvPr/>
        </p:nvSpPr>
        <p:spPr>
          <a:xfrm>
            <a:off x="9006114" y="589159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a:latin typeface="Century Schoolbook"/>
              </a:rPr>
              <a:t>Lopaschuk GD, Karwi QG, Tian R, Wende AR, Abel ED. Cardiac Energy Metabolism in Heart Failure. Circ Res. 2021 May 14;128(10):1487-1513. doi: 10.1161/CIRCRESAHA.121.318241. Epub 2021 May 13. PMID: 33983836; PMCID: PMC8136750.</a:t>
            </a:r>
            <a:endParaRPr lang="el-GR"/>
          </a:p>
        </p:txBody>
      </p:sp>
    </p:spTree>
    <p:extLst>
      <p:ext uri="{BB962C8B-B14F-4D97-AF65-F5344CB8AC3E}">
        <p14:creationId xmlns:p14="http://schemas.microsoft.com/office/powerpoint/2010/main" val="1223715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DB105BEF-39D9-5AC8-C866-528FB16D5F20}"/>
              </a:ext>
            </a:extLst>
          </p:cNvPr>
          <p:cNvSpPr>
            <a:spLocks noGrp="1"/>
          </p:cNvSpPr>
          <p:nvPr>
            <p:ph type="sldNum" sz="quarter" idx="12"/>
          </p:nvPr>
        </p:nvSpPr>
        <p:spPr/>
        <p:txBody>
          <a:bodyPr/>
          <a:lstStyle/>
          <a:p>
            <a:fld id="{294A09A9-5501-47C1-A89A-A340965A2BE2}" type="slidenum">
              <a:rPr lang="en-US" smtClean="0"/>
              <a:t>48</a:t>
            </a:fld>
            <a:endParaRPr lang="en-US"/>
          </a:p>
        </p:txBody>
      </p:sp>
      <p:pic>
        <p:nvPicPr>
          <p:cNvPr id="4" name="Εικόνα 3"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99D017C6-D7F9-E348-7261-F4B756706C5D}"/>
              </a:ext>
            </a:extLst>
          </p:cNvPr>
          <p:cNvPicPr>
            <a:picLocks noChangeAspect="1"/>
          </p:cNvPicPr>
          <p:nvPr/>
        </p:nvPicPr>
        <p:blipFill>
          <a:blip r:embed="rId3"/>
          <a:stretch>
            <a:fillRect/>
          </a:stretch>
        </p:blipFill>
        <p:spPr>
          <a:xfrm>
            <a:off x="-4198" y="33387"/>
            <a:ext cx="12140626" cy="6787620"/>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Γραφή 10">
                <a:extLst>
                  <a:ext uri="{FF2B5EF4-FFF2-40B4-BE49-F238E27FC236}">
                    <a16:creationId xmlns:a16="http://schemas.microsoft.com/office/drawing/2014/main" id="{B204AA7E-C8A7-2E6C-D0AB-0FA2DF3A0AF4}"/>
                  </a:ext>
                </a:extLst>
              </p14:cNvPr>
              <p14:cNvContentPartPr/>
              <p14:nvPr/>
            </p14:nvContentPartPr>
            <p14:xfrm>
              <a:off x="1983441" y="3877235"/>
              <a:ext cx="11205" cy="11205"/>
            </p14:xfrm>
          </p:contentPart>
        </mc:Choice>
        <mc:Fallback xmlns="">
          <p:pic>
            <p:nvPicPr>
              <p:cNvPr id="11" name="Γραφή 10">
                <a:extLst>
                  <a:ext uri="{FF2B5EF4-FFF2-40B4-BE49-F238E27FC236}">
                    <a16:creationId xmlns:a16="http://schemas.microsoft.com/office/drawing/2014/main" id="{B204AA7E-C8A7-2E6C-D0AB-0FA2DF3A0AF4}"/>
                  </a:ext>
                </a:extLst>
              </p:cNvPr>
              <p:cNvPicPr/>
              <p:nvPr/>
            </p:nvPicPr>
            <p:blipFill>
              <a:blip r:embed="rId5"/>
              <a:stretch>
                <a:fillRect/>
              </a:stretch>
            </p:blipFill>
            <p:spPr>
              <a:xfrm>
                <a:off x="1423191" y="3316985"/>
                <a:ext cx="1120500" cy="1120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Γραφή 11">
                <a:extLst>
                  <a:ext uri="{FF2B5EF4-FFF2-40B4-BE49-F238E27FC236}">
                    <a16:creationId xmlns:a16="http://schemas.microsoft.com/office/drawing/2014/main" id="{2E1AD85B-5E2B-AB21-AD95-7BBF1A24651A}"/>
                  </a:ext>
                </a:extLst>
              </p14:cNvPr>
              <p14:cNvContentPartPr/>
              <p14:nvPr/>
            </p14:nvContentPartPr>
            <p14:xfrm>
              <a:off x="2005852" y="4045323"/>
              <a:ext cx="11205" cy="11205"/>
            </p14:xfrm>
          </p:contentPart>
        </mc:Choice>
        <mc:Fallback xmlns="">
          <p:pic>
            <p:nvPicPr>
              <p:cNvPr id="12" name="Γραφή 11">
                <a:extLst>
                  <a:ext uri="{FF2B5EF4-FFF2-40B4-BE49-F238E27FC236}">
                    <a16:creationId xmlns:a16="http://schemas.microsoft.com/office/drawing/2014/main" id="{2E1AD85B-5E2B-AB21-AD95-7BBF1A24651A}"/>
                  </a:ext>
                </a:extLst>
              </p:cNvPr>
              <p:cNvPicPr/>
              <p:nvPr/>
            </p:nvPicPr>
            <p:blipFill>
              <a:blip r:embed="rId5"/>
              <a:stretch>
                <a:fillRect/>
              </a:stretch>
            </p:blipFill>
            <p:spPr>
              <a:xfrm>
                <a:off x="1445602" y="3485073"/>
                <a:ext cx="1120500" cy="1120500"/>
              </a:xfrm>
              <a:prstGeom prst="rect">
                <a:avLst/>
              </a:prstGeom>
            </p:spPr>
          </p:pic>
        </mc:Fallback>
      </mc:AlternateContent>
      <p:sp>
        <p:nvSpPr>
          <p:cNvPr id="2" name="Βέλος: Κάτω 1">
            <a:extLst>
              <a:ext uri="{FF2B5EF4-FFF2-40B4-BE49-F238E27FC236}">
                <a16:creationId xmlns:a16="http://schemas.microsoft.com/office/drawing/2014/main" id="{B2E342E4-312D-2651-535C-96C71EA8F583}"/>
              </a:ext>
            </a:extLst>
          </p:cNvPr>
          <p:cNvSpPr/>
          <p:nvPr/>
        </p:nvSpPr>
        <p:spPr>
          <a:xfrm>
            <a:off x="6771117" y="4616818"/>
            <a:ext cx="145676" cy="4482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Επάνω 5">
            <a:extLst>
              <a:ext uri="{FF2B5EF4-FFF2-40B4-BE49-F238E27FC236}">
                <a16:creationId xmlns:a16="http://schemas.microsoft.com/office/drawing/2014/main" id="{27C8F198-41AF-BB82-B557-020692D71775}"/>
              </a:ext>
            </a:extLst>
          </p:cNvPr>
          <p:cNvSpPr/>
          <p:nvPr/>
        </p:nvSpPr>
        <p:spPr>
          <a:xfrm>
            <a:off x="4222976" y="5415225"/>
            <a:ext cx="145676" cy="4762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ύμβολο πρόσθεσης 6">
            <a:extLst>
              <a:ext uri="{FF2B5EF4-FFF2-40B4-BE49-F238E27FC236}">
                <a16:creationId xmlns:a16="http://schemas.microsoft.com/office/drawing/2014/main" id="{58A3E65F-811A-C993-8B71-514EA05F662C}"/>
              </a:ext>
            </a:extLst>
          </p:cNvPr>
          <p:cNvSpPr/>
          <p:nvPr/>
        </p:nvSpPr>
        <p:spPr>
          <a:xfrm>
            <a:off x="3864320" y="5366283"/>
            <a:ext cx="252132" cy="24092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Σύμβολο αφαίρεσης 8">
            <a:extLst>
              <a:ext uri="{FF2B5EF4-FFF2-40B4-BE49-F238E27FC236}">
                <a16:creationId xmlns:a16="http://schemas.microsoft.com/office/drawing/2014/main" id="{6F86329B-968D-BDA3-FAC0-D2221B975041}"/>
              </a:ext>
            </a:extLst>
          </p:cNvPr>
          <p:cNvSpPr/>
          <p:nvPr/>
        </p:nvSpPr>
        <p:spPr>
          <a:xfrm>
            <a:off x="7017397" y="4847392"/>
            <a:ext cx="252132" cy="280147"/>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64B784E2-275F-A9D9-5E3F-D39A2E5B1DCF}"/>
              </a:ext>
            </a:extLst>
          </p:cNvPr>
          <p:cNvSpPr txBox="1"/>
          <p:nvPr/>
        </p:nvSpPr>
        <p:spPr>
          <a:xfrm>
            <a:off x="239730" y="5607977"/>
            <a:ext cx="2551415"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latin typeface="Calibri"/>
                <a:ea typeface="+mn-lt"/>
                <a:cs typeface="+mn-lt"/>
              </a:rPr>
              <a:t>reduced</a:t>
            </a:r>
            <a:r>
              <a:rPr lang="el-GR" sz="2000">
                <a:latin typeface="Calibri"/>
                <a:ea typeface="+mn-lt"/>
                <a:cs typeface="+mn-lt"/>
              </a:rPr>
              <a:t> NAD+/NADH </a:t>
            </a:r>
            <a:r>
              <a:rPr lang="el-GR" sz="2000" err="1">
                <a:latin typeface="Calibri"/>
                <a:ea typeface="+mn-lt"/>
                <a:cs typeface="+mn-lt"/>
              </a:rPr>
              <a:t>ratio</a:t>
            </a:r>
            <a:r>
              <a:rPr lang="el-GR" sz="2000">
                <a:latin typeface="Calibri"/>
                <a:ea typeface="+mn-lt"/>
                <a:cs typeface="+mn-lt"/>
              </a:rPr>
              <a:t> in HF</a:t>
            </a:r>
          </a:p>
          <a:p>
            <a:pPr algn="l"/>
            <a:endParaRPr lang="el-GR"/>
          </a:p>
        </p:txBody>
      </p:sp>
      <p:sp>
        <p:nvSpPr>
          <p:cNvPr id="5" name="TextBox 4">
            <a:extLst>
              <a:ext uri="{FF2B5EF4-FFF2-40B4-BE49-F238E27FC236}">
                <a16:creationId xmlns:a16="http://schemas.microsoft.com/office/drawing/2014/main" id="{EBB87131-503B-F3E8-91BC-68410674B3F4}"/>
              </a:ext>
            </a:extLst>
          </p:cNvPr>
          <p:cNvSpPr txBox="1"/>
          <p:nvPr/>
        </p:nvSpPr>
        <p:spPr>
          <a:xfrm>
            <a:off x="8740019" y="5607352"/>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err="1">
                <a:latin typeface="Century Schoolbook"/>
              </a:rPr>
              <a:t>Lopaschuk</a:t>
            </a:r>
            <a:r>
              <a:rPr lang="en-US" sz="1000" i="1">
                <a:latin typeface="Century Schoolbook"/>
              </a:rPr>
              <a:t> GD, </a:t>
            </a:r>
            <a:r>
              <a:rPr lang="en-US" sz="1000" i="1" err="1">
                <a:latin typeface="Century Schoolbook"/>
              </a:rPr>
              <a:t>Karwi</a:t>
            </a:r>
            <a:r>
              <a:rPr lang="en-US" sz="1000" i="1">
                <a:latin typeface="Century Schoolbook"/>
              </a:rPr>
              <a:t> QG, Tian R, Wende AR, Abel ED. Cardiac Energy Metabolism in Heart Failure. Circ Res. 2021 May 14;128(10):1487-1513. </a:t>
            </a:r>
            <a:r>
              <a:rPr lang="en-US" sz="1000" i="1" err="1">
                <a:latin typeface="Century Schoolbook"/>
              </a:rPr>
              <a:t>doi</a:t>
            </a:r>
            <a:r>
              <a:rPr lang="en-US" sz="1000" i="1">
                <a:latin typeface="Century Schoolbook"/>
              </a:rPr>
              <a:t>: 10.1161/CIRCRESAHA.121.318241. </a:t>
            </a:r>
            <a:r>
              <a:rPr lang="en-US" sz="1000" i="1" err="1">
                <a:latin typeface="Century Schoolbook"/>
              </a:rPr>
              <a:t>Epub</a:t>
            </a:r>
            <a:r>
              <a:rPr lang="en-US" sz="1000" i="1">
                <a:latin typeface="Century Schoolbook"/>
              </a:rPr>
              <a:t> 2021 May 13. PMID: 33983836; PMCID: PMC8136750.</a:t>
            </a:r>
            <a:endParaRPr lang="el-GR" sz="1000"/>
          </a:p>
        </p:txBody>
      </p:sp>
    </p:spTree>
    <p:extLst>
      <p:ext uri="{BB962C8B-B14F-4D97-AF65-F5344CB8AC3E}">
        <p14:creationId xmlns:p14="http://schemas.microsoft.com/office/powerpoint/2010/main" val="3980361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10B5-D907-A977-7A9C-69F8BEB7BB3F}"/>
              </a:ext>
            </a:extLst>
          </p:cNvPr>
          <p:cNvSpPr>
            <a:spLocks noGrp="1"/>
          </p:cNvSpPr>
          <p:nvPr>
            <p:ph type="title"/>
          </p:nvPr>
        </p:nvSpPr>
        <p:spPr>
          <a:xfrm>
            <a:off x="1435958" y="2011791"/>
            <a:ext cx="10515600" cy="903116"/>
          </a:xfrm>
        </p:spPr>
        <p:txBody>
          <a:bodyPr>
            <a:noAutofit/>
          </a:bodyPr>
          <a:lstStyle/>
          <a:p>
            <a:r>
              <a:rPr lang="en-US">
                <a:latin typeface="Calibri"/>
                <a:ea typeface="Calibri"/>
                <a:cs typeface="Calibri"/>
              </a:rPr>
              <a:t>Energy metabolism in </a:t>
            </a:r>
            <a:r>
              <a:rPr lang="en-US" err="1">
                <a:latin typeface="Calibri"/>
                <a:ea typeface="Calibri"/>
                <a:cs typeface="Calibri"/>
              </a:rPr>
              <a:t>HFrEF</a:t>
            </a:r>
          </a:p>
        </p:txBody>
      </p:sp>
    </p:spTree>
    <p:extLst>
      <p:ext uri="{BB962C8B-B14F-4D97-AF65-F5344CB8AC3E}">
        <p14:creationId xmlns:p14="http://schemas.microsoft.com/office/powerpoint/2010/main" val="62385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διάγραμμα, γραμμή, γράφημα, κείμενο&#10;&#10;Περιγραφή που δημιουργήθηκε αυτόματα">
            <a:extLst>
              <a:ext uri="{FF2B5EF4-FFF2-40B4-BE49-F238E27FC236}">
                <a16:creationId xmlns:a16="http://schemas.microsoft.com/office/drawing/2014/main" id="{66704F36-1670-8204-E20A-DB4A6A021063}"/>
              </a:ext>
            </a:extLst>
          </p:cNvPr>
          <p:cNvPicPr>
            <a:picLocks noChangeAspect="1"/>
          </p:cNvPicPr>
          <p:nvPr/>
        </p:nvPicPr>
        <p:blipFill>
          <a:blip r:embed="rId3"/>
          <a:stretch>
            <a:fillRect/>
          </a:stretch>
        </p:blipFill>
        <p:spPr>
          <a:xfrm>
            <a:off x="1219950" y="726"/>
            <a:ext cx="7691314" cy="6697618"/>
          </a:xfrm>
          <a:prstGeom prst="rect">
            <a:avLst/>
          </a:prstGeom>
        </p:spPr>
      </p:pic>
      <p:sp>
        <p:nvSpPr>
          <p:cNvPr id="2" name="TextBox 1">
            <a:extLst>
              <a:ext uri="{FF2B5EF4-FFF2-40B4-BE49-F238E27FC236}">
                <a16:creationId xmlns:a16="http://schemas.microsoft.com/office/drawing/2014/main" id="{C41706EA-8BDB-A77F-0890-EF6D01EB4B40}"/>
              </a:ext>
            </a:extLst>
          </p:cNvPr>
          <p:cNvSpPr txBox="1"/>
          <p:nvPr/>
        </p:nvSpPr>
        <p:spPr>
          <a:xfrm>
            <a:off x="9550400" y="605487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endParaRPr lang="el-GR"/>
          </a:p>
        </p:txBody>
      </p:sp>
    </p:spTree>
    <p:extLst>
      <p:ext uri="{BB962C8B-B14F-4D97-AF65-F5344CB8AC3E}">
        <p14:creationId xmlns:p14="http://schemas.microsoft.com/office/powerpoint/2010/main" val="4102223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51A7A97F-2E07-A14F-0CF4-F69A6D3D8443}"/>
              </a:ext>
            </a:extLst>
          </p:cNvPr>
          <p:cNvGraphicFramePr>
            <a:graphicFrameLocks noGrp="1"/>
          </p:cNvGraphicFramePr>
          <p:nvPr>
            <p:extLst>
              <p:ext uri="{D42A27DB-BD31-4B8C-83A1-F6EECF244321}">
                <p14:modId xmlns:p14="http://schemas.microsoft.com/office/powerpoint/2010/main" val="244484732"/>
              </p:ext>
            </p:extLst>
          </p:nvPr>
        </p:nvGraphicFramePr>
        <p:xfrm>
          <a:off x="21970" y="-27461"/>
          <a:ext cx="12153165" cy="4434594"/>
        </p:xfrm>
        <a:graphic>
          <a:graphicData uri="http://schemas.openxmlformats.org/drawingml/2006/table">
            <a:tbl>
              <a:tblPr bandRow="1">
                <a:tableStyleId>{5C22544A-7EE6-4342-B048-85BDC9FD1C3A}</a:tableStyleId>
              </a:tblPr>
              <a:tblGrid>
                <a:gridCol w="2430633">
                  <a:extLst>
                    <a:ext uri="{9D8B030D-6E8A-4147-A177-3AD203B41FA5}">
                      <a16:colId xmlns:a16="http://schemas.microsoft.com/office/drawing/2014/main" val="2932621426"/>
                    </a:ext>
                  </a:extLst>
                </a:gridCol>
                <a:gridCol w="2430633">
                  <a:extLst>
                    <a:ext uri="{9D8B030D-6E8A-4147-A177-3AD203B41FA5}">
                      <a16:colId xmlns:a16="http://schemas.microsoft.com/office/drawing/2014/main" val="3405735260"/>
                    </a:ext>
                  </a:extLst>
                </a:gridCol>
                <a:gridCol w="2430633">
                  <a:extLst>
                    <a:ext uri="{9D8B030D-6E8A-4147-A177-3AD203B41FA5}">
                      <a16:colId xmlns:a16="http://schemas.microsoft.com/office/drawing/2014/main" val="2911046767"/>
                    </a:ext>
                  </a:extLst>
                </a:gridCol>
                <a:gridCol w="2430633">
                  <a:extLst>
                    <a:ext uri="{9D8B030D-6E8A-4147-A177-3AD203B41FA5}">
                      <a16:colId xmlns:a16="http://schemas.microsoft.com/office/drawing/2014/main" val="2959440503"/>
                    </a:ext>
                  </a:extLst>
                </a:gridCol>
                <a:gridCol w="2430633">
                  <a:extLst>
                    <a:ext uri="{9D8B030D-6E8A-4147-A177-3AD203B41FA5}">
                      <a16:colId xmlns:a16="http://schemas.microsoft.com/office/drawing/2014/main" val="4203526157"/>
                    </a:ext>
                  </a:extLst>
                </a:gridCol>
              </a:tblGrid>
              <a:tr h="412520">
                <a:tc gridSpan="2">
                  <a:txBody>
                    <a:bodyPr/>
                    <a:lstStyle/>
                    <a:p>
                      <a:pPr algn="l" fontAlgn="base"/>
                      <a:r>
                        <a:rPr lang="af-ZA" b="1" err="1">
                          <a:effectLst/>
                          <a:highlight>
                            <a:srgbClr val="F2F5F9"/>
                          </a:highlight>
                          <a:latin typeface="inherit"/>
                        </a:rPr>
                        <a:t>Type</a:t>
                      </a:r>
                      <a:r>
                        <a:rPr lang="af-ZA" b="1">
                          <a:effectLst/>
                          <a:highlight>
                            <a:srgbClr val="F2F5F9"/>
                          </a:highlight>
                          <a:latin typeface="inherit"/>
                        </a:rPr>
                        <a:t> of HF</a:t>
                      </a:r>
                    </a:p>
                  </a:txBody>
                  <a:tcPr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hMerge="1">
                  <a:txBody>
                    <a:bodyPr/>
                    <a:lstStyle/>
                    <a:p>
                      <a:endParaRPr lang="el-GR"/>
                    </a:p>
                  </a:txBody>
                  <a:tcPr/>
                </a:tc>
                <a:tc>
                  <a:txBody>
                    <a:bodyPr/>
                    <a:lstStyle/>
                    <a:p>
                      <a:pPr algn="l" fontAlgn="base"/>
                      <a:r>
                        <a:rPr lang="af-ZA" b="1" err="1">
                          <a:effectLst/>
                          <a:highlight>
                            <a:srgbClr val="F2F5F9"/>
                          </a:highlight>
                          <a:latin typeface="inherit"/>
                        </a:rPr>
                        <a:t>HFrEF</a:t>
                      </a:r>
                    </a:p>
                  </a:txBody>
                  <a:tcPr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a:txBody>
                    <a:bodyPr/>
                    <a:lstStyle/>
                    <a:p>
                      <a:pPr algn="l" fontAlgn="base"/>
                      <a:r>
                        <a:rPr lang="af-ZA" b="1" err="1">
                          <a:effectLst/>
                          <a:highlight>
                            <a:srgbClr val="F2F5F9"/>
                          </a:highlight>
                          <a:latin typeface="inherit"/>
                        </a:rPr>
                        <a:t>HFmrEF</a:t>
                      </a:r>
                    </a:p>
                  </a:txBody>
                  <a:tcPr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tc>
                  <a:txBody>
                    <a:bodyPr/>
                    <a:lstStyle/>
                    <a:p>
                      <a:pPr algn="l" fontAlgn="base"/>
                      <a:r>
                        <a:rPr lang="af-ZA" b="1" err="1">
                          <a:effectLst/>
                          <a:highlight>
                            <a:srgbClr val="F2F5F9"/>
                          </a:highlight>
                          <a:latin typeface="inherit"/>
                        </a:rPr>
                        <a:t>HFpEF</a:t>
                      </a:r>
                    </a:p>
                  </a:txBody>
                  <a:tcPr anchor="ctr">
                    <a:lnL>
                      <a:noFill/>
                    </a:lnL>
                    <a:lnR>
                      <a:noFill/>
                    </a:lnR>
                    <a:lnT>
                      <a:noFill/>
                    </a:lnT>
                    <a:lnB w="9525" cap="flat" cmpd="sng" algn="ctr">
                      <a:solidFill>
                        <a:srgbClr val="CFD5E4"/>
                      </a:solidFill>
                      <a:prstDash val="solid"/>
                      <a:round/>
                      <a:headEnd type="none" w="med" len="med"/>
                      <a:tailEnd type="none" w="med" len="med"/>
                    </a:lnB>
                    <a:solidFill>
                      <a:srgbClr val="F2F5F9"/>
                    </a:solidFill>
                  </a:tcPr>
                </a:tc>
                <a:extLst>
                  <a:ext uri="{0D108BD9-81ED-4DB2-BD59-A6C34878D82A}">
                    <a16:rowId xmlns:a16="http://schemas.microsoft.com/office/drawing/2014/main" val="2984528014"/>
                  </a:ext>
                </a:extLst>
              </a:tr>
              <a:tr h="412520">
                <a:tc rowSpan="3">
                  <a:txBody>
                    <a:bodyPr/>
                    <a:lstStyle/>
                    <a:p>
                      <a:pPr algn="l" fontAlgn="t"/>
                      <a:r>
                        <a:rPr lang="af-ZA">
                          <a:effectLst/>
                          <a:highlight>
                            <a:srgbClr val="FFFFFF"/>
                          </a:highlight>
                          <a:latin typeface="inherit"/>
                        </a:rPr>
                        <a:t>CRITERIA</a:t>
                      </a:r>
                    </a:p>
                  </a:txBody>
                  <a:tcPr>
                    <a:lnL>
                      <a:noFill/>
                    </a:lnL>
                    <a:lnR w="9525" cap="flat" cmpd="sng" algn="ctr">
                      <a:solidFill>
                        <a:srgbClr val="CFD5E4"/>
                      </a:solidFill>
                      <a:prstDash val="solid"/>
                      <a:round/>
                      <a:headEnd type="none" w="med" len="med"/>
                      <a:tailEnd type="none" w="med" len="med"/>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el-GR" b="1">
                          <a:effectLst/>
                          <a:highlight>
                            <a:srgbClr val="FFFFFF"/>
                          </a:highlight>
                          <a:latin typeface="inherit"/>
                        </a:rPr>
                        <a:t>1</a:t>
                      </a:r>
                      <a:endParaRPr lang="el-GR">
                        <a:effectLst/>
                        <a:highlight>
                          <a:srgbClr val="FFFFFF"/>
                        </a:highlight>
                        <a:latin typeface="inherit"/>
                      </a:endParaRPr>
                    </a:p>
                  </a:txBody>
                  <a:tcPr>
                    <a:lnL w="9525" cap="flat" cmpd="sng" algn="ctr">
                      <a:solidFill>
                        <a:srgbClr val="CFD5E4"/>
                      </a:solidFill>
                      <a:prstDash val="solid"/>
                      <a:round/>
                      <a:headEnd type="none" w="med" len="med"/>
                      <a:tailEnd type="none" w="med" len="med"/>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err="1">
                          <a:effectLst/>
                          <a:highlight>
                            <a:srgbClr val="FFFFFF"/>
                          </a:highlight>
                          <a:latin typeface="inherit"/>
                        </a:rPr>
                        <a:t>Symptoms</a:t>
                      </a:r>
                      <a:r>
                        <a:rPr lang="af-ZA">
                          <a:effectLst/>
                          <a:highlight>
                            <a:srgbClr val="FFFFFF"/>
                          </a:highlight>
                          <a:latin typeface="inherit"/>
                        </a:rPr>
                        <a:t> ± </a:t>
                      </a:r>
                      <a:r>
                        <a:rPr lang="af-ZA" err="1">
                          <a:effectLst/>
                          <a:highlight>
                            <a:srgbClr val="FFFFFF"/>
                          </a:highlight>
                          <a:latin typeface="inherit"/>
                        </a:rPr>
                        <a:t>Signs</a:t>
                      </a:r>
                      <a:r>
                        <a:rPr lang="af-ZA" b="0" u="none" strike="noStrike" baseline="30000" err="1">
                          <a:solidFill>
                            <a:srgbClr val="FF0000"/>
                          </a:solidFill>
                          <a:effectLst/>
                          <a:highlight>
                            <a:srgbClr val="FFFFFF"/>
                          </a:highlight>
                          <a:latin typeface="Source Sans Pro"/>
                        </a:rPr>
                        <a:t>a</a:t>
                      </a:r>
                      <a:endParaRPr lang="af-ZA" err="1">
                        <a:solidFill>
                          <a:srgbClr val="FF0000"/>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err="1">
                          <a:effectLst/>
                          <a:highlight>
                            <a:srgbClr val="FFFFFF"/>
                          </a:highlight>
                          <a:latin typeface="inherit"/>
                        </a:rPr>
                        <a:t>Symptoms</a:t>
                      </a:r>
                      <a:r>
                        <a:rPr lang="af-ZA">
                          <a:effectLst/>
                          <a:highlight>
                            <a:srgbClr val="FFFFFF"/>
                          </a:highlight>
                          <a:latin typeface="inherit"/>
                        </a:rPr>
                        <a:t> ± </a:t>
                      </a:r>
                      <a:r>
                        <a:rPr lang="af-ZA" err="1">
                          <a:effectLst/>
                          <a:highlight>
                            <a:srgbClr val="FFFFFF"/>
                          </a:highlight>
                          <a:latin typeface="inherit"/>
                        </a:rPr>
                        <a:t>Signs</a:t>
                      </a:r>
                      <a:r>
                        <a:rPr lang="af-ZA" b="0" u="none" strike="noStrike" baseline="30000" err="1">
                          <a:solidFill>
                            <a:srgbClr val="FF0000"/>
                          </a:solidFill>
                          <a:effectLst/>
                          <a:highlight>
                            <a:srgbClr val="FFFFFF"/>
                          </a:highlight>
                          <a:latin typeface="Source Sans Pro"/>
                        </a:rPr>
                        <a:t>a</a:t>
                      </a:r>
                      <a:endParaRPr lang="af-ZA" err="1">
                        <a:solidFill>
                          <a:srgbClr val="FF0000"/>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err="1">
                          <a:effectLst/>
                          <a:highlight>
                            <a:srgbClr val="FFFFFF"/>
                          </a:highlight>
                          <a:latin typeface="inherit"/>
                        </a:rPr>
                        <a:t>Symptoms</a:t>
                      </a:r>
                      <a:r>
                        <a:rPr lang="af-ZA">
                          <a:effectLst/>
                          <a:highlight>
                            <a:srgbClr val="FFFFFF"/>
                          </a:highlight>
                          <a:latin typeface="inherit"/>
                        </a:rPr>
                        <a:t> ± </a:t>
                      </a:r>
                      <a:r>
                        <a:rPr lang="af-ZA" err="1">
                          <a:effectLst/>
                          <a:highlight>
                            <a:srgbClr val="FFFFFF"/>
                          </a:highlight>
                          <a:latin typeface="inherit"/>
                        </a:rPr>
                        <a:t>Signs</a:t>
                      </a:r>
                      <a:r>
                        <a:rPr lang="af-ZA" b="0" u="none" strike="noStrike" baseline="30000" err="1">
                          <a:solidFill>
                            <a:srgbClr val="FF0000"/>
                          </a:solidFill>
                          <a:effectLst/>
                          <a:highlight>
                            <a:srgbClr val="FFFFFF"/>
                          </a:highlight>
                          <a:latin typeface="Source Sans Pro"/>
                        </a:rPr>
                        <a:t>a</a:t>
                      </a:r>
                      <a:endParaRPr lang="af-ZA" err="1">
                        <a:solidFill>
                          <a:srgbClr val="FF0000"/>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4218585185"/>
                  </a:ext>
                </a:extLst>
              </a:tr>
              <a:tr h="412520">
                <a:tc vMerge="1">
                  <a:txBody>
                    <a:bodyPr/>
                    <a:lstStyle/>
                    <a:p>
                      <a:endParaRPr lang="el-GR"/>
                    </a:p>
                  </a:txBody>
                  <a:tcPr/>
                </a:tc>
                <a:tc>
                  <a:txBody>
                    <a:bodyPr/>
                    <a:lstStyle/>
                    <a:p>
                      <a:pPr algn="l" fontAlgn="t"/>
                      <a:r>
                        <a:rPr lang="el-GR" b="1">
                          <a:effectLst/>
                          <a:highlight>
                            <a:srgbClr val="FFFFFF"/>
                          </a:highlight>
                          <a:latin typeface="inherit"/>
                        </a:rPr>
                        <a:t>2</a:t>
                      </a:r>
                      <a:endParaRPr lang="el-GR">
                        <a:effectLst/>
                        <a:highlight>
                          <a:srgbClr val="FFFFFF"/>
                        </a:highlight>
                        <a:latin typeface="inherit"/>
                      </a:endParaRPr>
                    </a:p>
                  </a:txBody>
                  <a:tcPr>
                    <a:lnL w="9525" cap="flat" cmpd="sng" algn="ctr">
                      <a:solidFill>
                        <a:srgbClr val="CFD5E4"/>
                      </a:solidFill>
                      <a:prstDash val="solid"/>
                      <a:round/>
                      <a:headEnd type="none" w="med" len="med"/>
                      <a:tailEnd type="none" w="med" len="med"/>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a:effectLst/>
                          <a:highlight>
                            <a:srgbClr val="FFFFFF"/>
                          </a:highlight>
                          <a:latin typeface="inherit"/>
                        </a:rPr>
                        <a:t>LVEF ≤40%</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a:effectLst/>
                          <a:highlight>
                            <a:srgbClr val="FFFFFF"/>
                          </a:highlight>
                          <a:latin typeface="inherit"/>
                        </a:rPr>
                        <a:t>LVEF 41–49%</a:t>
                      </a:r>
                      <a:r>
                        <a:rPr lang="af-ZA" b="0" u="none" strike="noStrike" baseline="30000">
                          <a:solidFill>
                            <a:srgbClr val="2F21F3"/>
                          </a:solidFill>
                          <a:effectLst/>
                          <a:highlight>
                            <a:srgbClr val="FFFFFF"/>
                          </a:highlight>
                          <a:latin typeface="Source Sans Pro"/>
                        </a:rPr>
                        <a:t>b</a:t>
                      </a:r>
                      <a:endParaRPr lang="af-ZA">
                        <a:solidFill>
                          <a:srgbClr val="2F21F3"/>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a:effectLst/>
                          <a:highlight>
                            <a:srgbClr val="FFFFFF"/>
                          </a:highlight>
                          <a:latin typeface="inherit"/>
                        </a:rPr>
                        <a:t>LVEF ≥50%</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525576168"/>
                  </a:ext>
                </a:extLst>
              </a:tr>
              <a:tr h="3197034">
                <a:tc vMerge="1">
                  <a:txBody>
                    <a:bodyPr/>
                    <a:lstStyle/>
                    <a:p>
                      <a:endParaRPr lang="el-GR"/>
                    </a:p>
                  </a:txBody>
                  <a:tcPr/>
                </a:tc>
                <a:tc>
                  <a:txBody>
                    <a:bodyPr/>
                    <a:lstStyle/>
                    <a:p>
                      <a:pPr algn="l" fontAlgn="t"/>
                      <a:r>
                        <a:rPr lang="el-GR" b="1" dirty="0">
                          <a:effectLst/>
                          <a:highlight>
                            <a:srgbClr val="FFFFFF"/>
                          </a:highlight>
                          <a:latin typeface="inherit"/>
                        </a:rPr>
                        <a:t>3</a:t>
                      </a:r>
                      <a:endParaRPr lang="el-GR" dirty="0">
                        <a:effectLst/>
                        <a:highlight>
                          <a:srgbClr val="FFFFFF"/>
                        </a:highlight>
                        <a:latin typeface="inherit"/>
                      </a:endParaRPr>
                    </a:p>
                  </a:txBody>
                  <a:tcPr>
                    <a:lnL w="9525" cap="flat" cmpd="sng" algn="ctr">
                      <a:solidFill>
                        <a:srgbClr val="CFD5E4"/>
                      </a:solidFill>
                      <a:prstDash val="solid"/>
                      <a:round/>
                      <a:headEnd type="none" w="med" len="med"/>
                      <a:tailEnd type="none" w="med" len="med"/>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el-GR">
                          <a:effectLst/>
                          <a:highlight>
                            <a:srgbClr val="FFFFFF"/>
                          </a:highlight>
                          <a:latin typeface="inherit"/>
                        </a:rPr>
                        <a:t>–</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el-GR">
                          <a:effectLst/>
                          <a:highlight>
                            <a:srgbClr val="FFFFFF"/>
                          </a:highlight>
                          <a:latin typeface="inherit"/>
                        </a:rPr>
                        <a:t>–</a:t>
                      </a: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tc>
                  <a:txBody>
                    <a:bodyPr/>
                    <a:lstStyle/>
                    <a:p>
                      <a:pPr algn="l" fontAlgn="t"/>
                      <a:r>
                        <a:rPr lang="af-ZA" dirty="0">
                          <a:effectLst/>
                          <a:highlight>
                            <a:srgbClr val="FFFFFF"/>
                          </a:highlight>
                          <a:latin typeface="inherit"/>
                        </a:rPr>
                        <a:t>Objective evidence of cardiac structural and/or functional abnormalities consistent with the presence of LV diastolic dysfunction/raised LV filling pressures, including raised natriuretic peptides</a:t>
                      </a:r>
                      <a:r>
                        <a:rPr lang="af-ZA" b="0" baseline="30000" dirty="0">
                          <a:solidFill>
                            <a:srgbClr val="00B050"/>
                          </a:solidFill>
                          <a:effectLst/>
                          <a:highlight>
                            <a:srgbClr val="FFFFFF"/>
                          </a:highlight>
                          <a:latin typeface="Source Sans Pro"/>
                        </a:rPr>
                        <a:t>c</a:t>
                      </a:r>
                      <a:endParaRPr lang="af-ZA" dirty="0">
                        <a:solidFill>
                          <a:srgbClr val="00B050"/>
                        </a:solidFill>
                        <a:effectLst/>
                        <a:highlight>
                          <a:srgbClr val="FFFFFF"/>
                        </a:highlight>
                        <a:latin typeface="Source Sans Pro"/>
                      </a:endParaRPr>
                    </a:p>
                  </a:txBody>
                  <a:tcPr>
                    <a:lnL>
                      <a:noFill/>
                    </a:lnL>
                    <a:lnR>
                      <a:noFill/>
                    </a:lnR>
                    <a:lnT w="9525" cap="flat" cmpd="sng" algn="ctr">
                      <a:solidFill>
                        <a:srgbClr val="CFD5E4"/>
                      </a:solidFill>
                      <a:prstDash val="solid"/>
                      <a:round/>
                      <a:headEnd type="none" w="med" len="med"/>
                      <a:tailEnd type="none" w="med" len="med"/>
                    </a:lnT>
                    <a:lnB w="9525"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2978265877"/>
                  </a:ext>
                </a:extLst>
              </a:tr>
            </a:tbl>
          </a:graphicData>
        </a:graphic>
      </p:graphicFrame>
      <p:sp>
        <p:nvSpPr>
          <p:cNvPr id="4" name="TextBox 3">
            <a:extLst>
              <a:ext uri="{FF2B5EF4-FFF2-40B4-BE49-F238E27FC236}">
                <a16:creationId xmlns:a16="http://schemas.microsoft.com/office/drawing/2014/main" id="{0696608A-B954-25FC-566F-4D41EB4BE572}"/>
              </a:ext>
            </a:extLst>
          </p:cNvPr>
          <p:cNvSpPr txBox="1"/>
          <p:nvPr/>
        </p:nvSpPr>
        <p:spPr>
          <a:xfrm>
            <a:off x="1373" y="4271317"/>
            <a:ext cx="121686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inherit"/>
              </a:rPr>
              <a:t>HF = heart failure; </a:t>
            </a:r>
            <a:r>
              <a:rPr lang="en-US" sz="1600" dirty="0" err="1">
                <a:latin typeface="inherit"/>
              </a:rPr>
              <a:t>HFmrEF</a:t>
            </a:r>
            <a:r>
              <a:rPr lang="en-US" sz="1600" dirty="0">
                <a:latin typeface="inherit"/>
              </a:rPr>
              <a:t> = heart failure with mildly reduced ejection fraction; HFpEF = heart failure with preserved ejection fraction; HFrEF = heart failure with reduced ejection fraction; LV = left ventricle; LVEF = left ventricular ejection fraction.</a:t>
            </a:r>
            <a:endParaRPr lang="en-US" sz="1600" dirty="0">
              <a:solidFill>
                <a:srgbClr val="2A2A2A"/>
              </a:solidFill>
              <a:latin typeface="inherit"/>
              <a:ea typeface="Source Sans Pro"/>
            </a:endParaRPr>
          </a:p>
        </p:txBody>
      </p:sp>
      <p:sp>
        <p:nvSpPr>
          <p:cNvPr id="5" name="TextBox 4">
            <a:extLst>
              <a:ext uri="{FF2B5EF4-FFF2-40B4-BE49-F238E27FC236}">
                <a16:creationId xmlns:a16="http://schemas.microsoft.com/office/drawing/2014/main" id="{878F54C2-1B3A-77F1-1234-D7B1310E244B}"/>
              </a:ext>
            </a:extLst>
          </p:cNvPr>
          <p:cNvSpPr txBox="1"/>
          <p:nvPr/>
        </p:nvSpPr>
        <p:spPr>
          <a:xfrm>
            <a:off x="13731" y="4805405"/>
            <a:ext cx="12171404" cy="155427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600" dirty="0">
                <a:solidFill>
                  <a:srgbClr val="FF0000"/>
                </a:solidFill>
                <a:ea typeface="+mn-lt"/>
                <a:cs typeface="+mn-lt"/>
              </a:rPr>
              <a:t>a Signs may not be present in the early stages of HF (especially in HFpEF) and in optimally treated patients.</a:t>
            </a:r>
            <a:endParaRPr lang="el-GR" sz="1600" dirty="0">
              <a:solidFill>
                <a:srgbClr val="FF0000"/>
              </a:solidFill>
            </a:endParaRPr>
          </a:p>
          <a:p>
            <a:r>
              <a:rPr lang="el-GR" sz="1600" dirty="0">
                <a:solidFill>
                  <a:srgbClr val="2F21F3"/>
                </a:solidFill>
                <a:ea typeface="+mn-lt"/>
                <a:cs typeface="+mn-lt"/>
              </a:rPr>
              <a:t>b For the diagnosis of HFmrEF, the presence of other evidence of structural heart disease (e.g. increased left atrial size, LV hypertrophy or echocardiographic measures of impaired LV filling) makes the diagnosis more likely.</a:t>
            </a:r>
            <a:endParaRPr lang="el-GR" sz="1600" dirty="0">
              <a:solidFill>
                <a:srgbClr val="2F21F3"/>
              </a:solidFill>
            </a:endParaRPr>
          </a:p>
          <a:p>
            <a:r>
              <a:rPr lang="el-GR" sz="1600" dirty="0">
                <a:solidFill>
                  <a:srgbClr val="00B050"/>
                </a:solidFill>
                <a:ea typeface="+mn-lt"/>
                <a:cs typeface="+mn-lt"/>
              </a:rPr>
              <a:t>c For the diagnosis of HFpEF, the greater the number of abnormalities present, the higher the likelihood of HFpEF.</a:t>
            </a:r>
            <a:endParaRPr lang="el-GR" sz="1600" dirty="0">
              <a:solidFill>
                <a:srgbClr val="00B050"/>
              </a:solidFill>
            </a:endParaRPr>
          </a:p>
          <a:p>
            <a:endParaRPr lang="el-GR" sz="1100" dirty="0">
              <a:solidFill>
                <a:srgbClr val="006FB7"/>
              </a:solidFill>
            </a:endParaRPr>
          </a:p>
          <a:p>
            <a:endParaRPr lang="el-GR" dirty="0"/>
          </a:p>
        </p:txBody>
      </p:sp>
      <p:sp>
        <p:nvSpPr>
          <p:cNvPr id="2" name="TextBox 1">
            <a:extLst>
              <a:ext uri="{FF2B5EF4-FFF2-40B4-BE49-F238E27FC236}">
                <a16:creationId xmlns:a16="http://schemas.microsoft.com/office/drawing/2014/main" id="{7E6C07EC-AA59-51E9-E7A0-0A588738D601}"/>
              </a:ext>
            </a:extLst>
          </p:cNvPr>
          <p:cNvSpPr txBox="1"/>
          <p:nvPr/>
        </p:nvSpPr>
        <p:spPr>
          <a:xfrm>
            <a:off x="0" y="6157783"/>
            <a:ext cx="1222632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100">
                <a:solidFill>
                  <a:srgbClr val="2A2A2A"/>
                </a:solidFill>
                <a:ea typeface="+mn-lt"/>
                <a:cs typeface="+mn-lt"/>
              </a:rPr>
              <a:t>2021 ESC </a:t>
            </a:r>
            <a:r>
              <a:rPr lang="el-GR" sz="1100" err="1">
                <a:solidFill>
                  <a:srgbClr val="2A2A2A"/>
                </a:solidFill>
                <a:ea typeface="+mn-lt"/>
                <a:cs typeface="+mn-lt"/>
              </a:rPr>
              <a:t>Guidelines</a:t>
            </a:r>
            <a:r>
              <a:rPr lang="el-GR" sz="1100">
                <a:solidFill>
                  <a:srgbClr val="2A2A2A"/>
                </a:solidFill>
                <a:ea typeface="+mn-lt"/>
                <a:cs typeface="+mn-lt"/>
              </a:rPr>
              <a:t> for the </a:t>
            </a:r>
            <a:r>
              <a:rPr lang="el-GR" sz="1100" err="1">
                <a:solidFill>
                  <a:srgbClr val="2A2A2A"/>
                </a:solidFill>
                <a:ea typeface="+mn-lt"/>
                <a:cs typeface="+mn-lt"/>
              </a:rPr>
              <a:t>diagnosis</a:t>
            </a:r>
            <a:r>
              <a:rPr lang="el-GR" sz="1100">
                <a:solidFill>
                  <a:srgbClr val="2A2A2A"/>
                </a:solidFill>
                <a:ea typeface="+mn-lt"/>
                <a:cs typeface="+mn-lt"/>
              </a:rPr>
              <a:t> and </a:t>
            </a:r>
            <a:r>
              <a:rPr lang="el-GR" sz="1100" err="1">
                <a:solidFill>
                  <a:srgbClr val="2A2A2A"/>
                </a:solidFill>
                <a:ea typeface="+mn-lt"/>
                <a:cs typeface="+mn-lt"/>
              </a:rPr>
              <a:t>treatment</a:t>
            </a:r>
            <a:r>
              <a:rPr lang="el-GR" sz="1100">
                <a:solidFill>
                  <a:srgbClr val="2A2A2A"/>
                </a:solidFill>
                <a:ea typeface="+mn-lt"/>
                <a:cs typeface="+mn-lt"/>
              </a:rPr>
              <a:t> of </a:t>
            </a:r>
            <a:r>
              <a:rPr lang="el-GR" sz="1100" err="1">
                <a:solidFill>
                  <a:srgbClr val="2A2A2A"/>
                </a:solidFill>
                <a:ea typeface="+mn-lt"/>
                <a:cs typeface="+mn-lt"/>
              </a:rPr>
              <a:t>acute</a:t>
            </a:r>
            <a:r>
              <a:rPr lang="el-GR" sz="1100">
                <a:solidFill>
                  <a:srgbClr val="2A2A2A"/>
                </a:solidFill>
                <a:ea typeface="+mn-lt"/>
                <a:cs typeface="+mn-lt"/>
              </a:rPr>
              <a:t> and </a:t>
            </a:r>
            <a:r>
              <a:rPr lang="el-GR" sz="1100" err="1">
                <a:solidFill>
                  <a:srgbClr val="2A2A2A"/>
                </a:solidFill>
                <a:ea typeface="+mn-lt"/>
                <a:cs typeface="+mn-lt"/>
              </a:rPr>
              <a:t>chronic</a:t>
            </a:r>
            <a:r>
              <a:rPr lang="el-GR" sz="1100">
                <a:solidFill>
                  <a:srgbClr val="2A2A2A"/>
                </a:solidFill>
                <a:ea typeface="+mn-lt"/>
                <a:cs typeface="+mn-lt"/>
              </a:rPr>
              <a:t> </a:t>
            </a:r>
            <a:r>
              <a:rPr lang="el-GR" sz="1100" err="1">
                <a:solidFill>
                  <a:srgbClr val="2A2A2A"/>
                </a:solidFill>
                <a:ea typeface="+mn-lt"/>
                <a:cs typeface="+mn-lt"/>
              </a:rPr>
              <a:t>heart</a:t>
            </a:r>
            <a:r>
              <a:rPr lang="el-GR" sz="1100">
                <a:solidFill>
                  <a:srgbClr val="2A2A2A"/>
                </a:solidFill>
                <a:ea typeface="+mn-lt"/>
                <a:cs typeface="+mn-lt"/>
              </a:rPr>
              <a:t> </a:t>
            </a:r>
            <a:r>
              <a:rPr lang="el-GR" sz="1100" err="1">
                <a:solidFill>
                  <a:srgbClr val="2A2A2A"/>
                </a:solidFill>
                <a:ea typeface="+mn-lt"/>
                <a:cs typeface="+mn-lt"/>
              </a:rPr>
              <a:t>failure</a:t>
            </a:r>
            <a:r>
              <a:rPr lang="el-GR" sz="1100">
                <a:solidFill>
                  <a:srgbClr val="2A2A2A"/>
                </a:solidFill>
                <a:ea typeface="+mn-lt"/>
                <a:cs typeface="+mn-lt"/>
              </a:rPr>
              <a:t>: </a:t>
            </a:r>
            <a:r>
              <a:rPr lang="el-GR" sz="1100" err="1">
                <a:solidFill>
                  <a:srgbClr val="2A2A2A"/>
                </a:solidFill>
                <a:ea typeface="+mn-lt"/>
                <a:cs typeface="+mn-lt"/>
              </a:rPr>
              <a:t>Developed</a:t>
            </a:r>
            <a:r>
              <a:rPr lang="el-GR" sz="1100">
                <a:solidFill>
                  <a:srgbClr val="2A2A2A"/>
                </a:solidFill>
                <a:ea typeface="+mn-lt"/>
                <a:cs typeface="+mn-lt"/>
              </a:rPr>
              <a:t> </a:t>
            </a:r>
            <a:r>
              <a:rPr lang="el-GR" sz="1100" err="1">
                <a:solidFill>
                  <a:srgbClr val="2A2A2A"/>
                </a:solidFill>
                <a:ea typeface="+mn-lt"/>
                <a:cs typeface="+mn-lt"/>
              </a:rPr>
              <a:t>by</a:t>
            </a:r>
            <a:r>
              <a:rPr lang="el-GR" sz="1100">
                <a:solidFill>
                  <a:srgbClr val="2A2A2A"/>
                </a:solidFill>
                <a:ea typeface="+mn-lt"/>
                <a:cs typeface="+mn-lt"/>
              </a:rPr>
              <a:t> the </a:t>
            </a:r>
            <a:r>
              <a:rPr lang="el-GR" sz="1100" err="1">
                <a:solidFill>
                  <a:srgbClr val="2A2A2A"/>
                </a:solidFill>
                <a:ea typeface="+mn-lt"/>
                <a:cs typeface="+mn-lt"/>
              </a:rPr>
              <a:t>Task</a:t>
            </a:r>
            <a:r>
              <a:rPr lang="el-GR" sz="1100">
                <a:solidFill>
                  <a:srgbClr val="2A2A2A"/>
                </a:solidFill>
                <a:ea typeface="+mn-lt"/>
                <a:cs typeface="+mn-lt"/>
              </a:rPr>
              <a:t> Force for the </a:t>
            </a:r>
            <a:r>
              <a:rPr lang="el-GR" sz="1100" err="1">
                <a:solidFill>
                  <a:srgbClr val="2A2A2A"/>
                </a:solidFill>
                <a:ea typeface="+mn-lt"/>
                <a:cs typeface="+mn-lt"/>
              </a:rPr>
              <a:t>diagnosis</a:t>
            </a:r>
            <a:r>
              <a:rPr lang="el-GR" sz="1100">
                <a:solidFill>
                  <a:srgbClr val="2A2A2A"/>
                </a:solidFill>
                <a:ea typeface="+mn-lt"/>
                <a:cs typeface="+mn-lt"/>
              </a:rPr>
              <a:t> and </a:t>
            </a:r>
            <a:r>
              <a:rPr lang="el-GR" sz="1100" err="1">
                <a:solidFill>
                  <a:srgbClr val="2A2A2A"/>
                </a:solidFill>
                <a:ea typeface="+mn-lt"/>
                <a:cs typeface="+mn-lt"/>
              </a:rPr>
              <a:t>treatment</a:t>
            </a:r>
            <a:r>
              <a:rPr lang="el-GR" sz="1100">
                <a:solidFill>
                  <a:srgbClr val="2A2A2A"/>
                </a:solidFill>
                <a:ea typeface="+mn-lt"/>
                <a:cs typeface="+mn-lt"/>
              </a:rPr>
              <a:t> of </a:t>
            </a:r>
            <a:r>
              <a:rPr lang="el-GR" sz="1100" err="1">
                <a:solidFill>
                  <a:srgbClr val="2A2A2A"/>
                </a:solidFill>
                <a:ea typeface="+mn-lt"/>
                <a:cs typeface="+mn-lt"/>
              </a:rPr>
              <a:t>acute</a:t>
            </a:r>
            <a:r>
              <a:rPr lang="el-GR" sz="1100">
                <a:solidFill>
                  <a:srgbClr val="2A2A2A"/>
                </a:solidFill>
                <a:ea typeface="+mn-lt"/>
                <a:cs typeface="+mn-lt"/>
              </a:rPr>
              <a:t> and </a:t>
            </a:r>
            <a:r>
              <a:rPr lang="el-GR" sz="1100" err="1">
                <a:solidFill>
                  <a:srgbClr val="2A2A2A"/>
                </a:solidFill>
                <a:ea typeface="+mn-lt"/>
                <a:cs typeface="+mn-lt"/>
              </a:rPr>
              <a:t>chronic</a:t>
            </a:r>
            <a:r>
              <a:rPr lang="el-GR" sz="1100">
                <a:solidFill>
                  <a:srgbClr val="2A2A2A"/>
                </a:solidFill>
                <a:ea typeface="+mn-lt"/>
                <a:cs typeface="+mn-lt"/>
              </a:rPr>
              <a:t> </a:t>
            </a:r>
            <a:r>
              <a:rPr lang="el-GR" sz="1100" err="1">
                <a:solidFill>
                  <a:srgbClr val="2A2A2A"/>
                </a:solidFill>
                <a:ea typeface="+mn-lt"/>
                <a:cs typeface="+mn-lt"/>
              </a:rPr>
              <a:t>heart</a:t>
            </a:r>
            <a:r>
              <a:rPr lang="el-GR" sz="1100">
                <a:solidFill>
                  <a:srgbClr val="2A2A2A"/>
                </a:solidFill>
                <a:ea typeface="+mn-lt"/>
                <a:cs typeface="+mn-lt"/>
              </a:rPr>
              <a:t> </a:t>
            </a:r>
            <a:r>
              <a:rPr lang="el-GR" sz="1100" err="1">
                <a:solidFill>
                  <a:srgbClr val="2A2A2A"/>
                </a:solidFill>
                <a:ea typeface="+mn-lt"/>
                <a:cs typeface="+mn-lt"/>
              </a:rPr>
              <a:t>failure</a:t>
            </a:r>
            <a:r>
              <a:rPr lang="el-GR" sz="1100">
                <a:solidFill>
                  <a:srgbClr val="2A2A2A"/>
                </a:solidFill>
                <a:ea typeface="+mn-lt"/>
                <a:cs typeface="+mn-lt"/>
              </a:rPr>
              <a:t> of the European Society of </a:t>
            </a:r>
            <a:r>
              <a:rPr lang="el-GR" sz="1100" err="1">
                <a:solidFill>
                  <a:srgbClr val="2A2A2A"/>
                </a:solidFill>
                <a:ea typeface="+mn-lt"/>
                <a:cs typeface="+mn-lt"/>
              </a:rPr>
              <a:t>Cardiology</a:t>
            </a:r>
            <a:r>
              <a:rPr lang="el-GR" sz="1100">
                <a:solidFill>
                  <a:srgbClr val="2A2A2A"/>
                </a:solidFill>
                <a:ea typeface="+mn-lt"/>
                <a:cs typeface="+mn-lt"/>
              </a:rPr>
              <a:t> (ESC) </a:t>
            </a:r>
            <a:r>
              <a:rPr lang="el-GR" sz="1100" err="1">
                <a:solidFill>
                  <a:srgbClr val="2A2A2A"/>
                </a:solidFill>
                <a:ea typeface="+mn-lt"/>
                <a:cs typeface="+mn-lt"/>
              </a:rPr>
              <a:t>With</a:t>
            </a:r>
            <a:r>
              <a:rPr lang="el-GR" sz="1100">
                <a:solidFill>
                  <a:srgbClr val="2A2A2A"/>
                </a:solidFill>
                <a:ea typeface="+mn-lt"/>
                <a:cs typeface="+mn-lt"/>
              </a:rPr>
              <a:t> the </a:t>
            </a:r>
            <a:r>
              <a:rPr lang="el-GR" sz="1100" err="1">
                <a:solidFill>
                  <a:srgbClr val="2A2A2A"/>
                </a:solidFill>
                <a:ea typeface="+mn-lt"/>
                <a:cs typeface="+mn-lt"/>
              </a:rPr>
              <a:t>special</a:t>
            </a:r>
            <a:r>
              <a:rPr lang="el-GR" sz="1100">
                <a:solidFill>
                  <a:srgbClr val="2A2A2A"/>
                </a:solidFill>
                <a:ea typeface="+mn-lt"/>
                <a:cs typeface="+mn-lt"/>
              </a:rPr>
              <a:t> </a:t>
            </a:r>
            <a:r>
              <a:rPr lang="el-GR" sz="1100" err="1">
                <a:solidFill>
                  <a:srgbClr val="2A2A2A"/>
                </a:solidFill>
                <a:ea typeface="+mn-lt"/>
                <a:cs typeface="+mn-lt"/>
              </a:rPr>
              <a:t>contribution</a:t>
            </a:r>
            <a:r>
              <a:rPr lang="el-GR" sz="1100">
                <a:solidFill>
                  <a:srgbClr val="2A2A2A"/>
                </a:solidFill>
                <a:ea typeface="+mn-lt"/>
                <a:cs typeface="+mn-lt"/>
              </a:rPr>
              <a:t> of the </a:t>
            </a:r>
            <a:r>
              <a:rPr lang="el-GR" sz="1100" err="1">
                <a:solidFill>
                  <a:srgbClr val="2A2A2A"/>
                </a:solidFill>
                <a:ea typeface="+mn-lt"/>
                <a:cs typeface="+mn-lt"/>
              </a:rPr>
              <a:t>Heart</a:t>
            </a:r>
            <a:r>
              <a:rPr lang="el-GR" sz="1100">
                <a:solidFill>
                  <a:srgbClr val="2A2A2A"/>
                </a:solidFill>
                <a:ea typeface="+mn-lt"/>
                <a:cs typeface="+mn-lt"/>
              </a:rPr>
              <a:t> </a:t>
            </a:r>
            <a:r>
              <a:rPr lang="el-GR" sz="1100" err="1">
                <a:solidFill>
                  <a:srgbClr val="2A2A2A"/>
                </a:solidFill>
                <a:ea typeface="+mn-lt"/>
                <a:cs typeface="+mn-lt"/>
              </a:rPr>
              <a:t>Failure</a:t>
            </a:r>
            <a:r>
              <a:rPr lang="el-GR" sz="1100">
                <a:solidFill>
                  <a:srgbClr val="2A2A2A"/>
                </a:solidFill>
                <a:ea typeface="+mn-lt"/>
                <a:cs typeface="+mn-lt"/>
              </a:rPr>
              <a:t> Association (HFA) of the ESC, </a:t>
            </a:r>
            <a:r>
              <a:rPr lang="el-GR" sz="1100" i="1">
                <a:solidFill>
                  <a:srgbClr val="2A2A2A"/>
                </a:solidFill>
                <a:ea typeface="+mn-lt"/>
                <a:cs typeface="+mn-lt"/>
              </a:rPr>
              <a:t>European </a:t>
            </a:r>
            <a:r>
              <a:rPr lang="el-GR" sz="1100" i="1" err="1">
                <a:solidFill>
                  <a:srgbClr val="2A2A2A"/>
                </a:solidFill>
                <a:ea typeface="+mn-lt"/>
                <a:cs typeface="+mn-lt"/>
              </a:rPr>
              <a:t>Heart</a:t>
            </a:r>
            <a:r>
              <a:rPr lang="el-GR" sz="1100" i="1">
                <a:solidFill>
                  <a:srgbClr val="2A2A2A"/>
                </a:solidFill>
                <a:ea typeface="+mn-lt"/>
                <a:cs typeface="+mn-lt"/>
              </a:rPr>
              <a:t> Journal</a:t>
            </a:r>
            <a:r>
              <a:rPr lang="el-GR" sz="1100">
                <a:solidFill>
                  <a:srgbClr val="2A2A2A"/>
                </a:solidFill>
                <a:ea typeface="+mn-lt"/>
                <a:cs typeface="+mn-lt"/>
              </a:rPr>
              <a:t>, </a:t>
            </a:r>
            <a:r>
              <a:rPr lang="el-GR" sz="1100" err="1">
                <a:solidFill>
                  <a:srgbClr val="2A2A2A"/>
                </a:solidFill>
                <a:ea typeface="+mn-lt"/>
                <a:cs typeface="+mn-lt"/>
              </a:rPr>
              <a:t>Volume</a:t>
            </a:r>
            <a:r>
              <a:rPr lang="el-GR" sz="1100">
                <a:solidFill>
                  <a:srgbClr val="2A2A2A"/>
                </a:solidFill>
                <a:ea typeface="+mn-lt"/>
                <a:cs typeface="+mn-lt"/>
              </a:rPr>
              <a:t> 42, </a:t>
            </a:r>
            <a:r>
              <a:rPr lang="el-GR" sz="1100" err="1">
                <a:solidFill>
                  <a:srgbClr val="2A2A2A"/>
                </a:solidFill>
                <a:ea typeface="+mn-lt"/>
                <a:cs typeface="+mn-lt"/>
              </a:rPr>
              <a:t>Issue</a:t>
            </a:r>
            <a:r>
              <a:rPr lang="el-GR" sz="1100">
                <a:solidFill>
                  <a:srgbClr val="2A2A2A"/>
                </a:solidFill>
                <a:ea typeface="+mn-lt"/>
                <a:cs typeface="+mn-lt"/>
              </a:rPr>
              <a:t> 36, 21 </a:t>
            </a:r>
            <a:r>
              <a:rPr lang="el-GR" sz="1100" err="1">
                <a:solidFill>
                  <a:srgbClr val="2A2A2A"/>
                </a:solidFill>
                <a:ea typeface="+mn-lt"/>
                <a:cs typeface="+mn-lt"/>
              </a:rPr>
              <a:t>September</a:t>
            </a:r>
            <a:r>
              <a:rPr lang="el-GR" sz="1100">
                <a:solidFill>
                  <a:srgbClr val="2A2A2A"/>
                </a:solidFill>
                <a:ea typeface="+mn-lt"/>
                <a:cs typeface="+mn-lt"/>
              </a:rPr>
              <a:t> 2021, </a:t>
            </a:r>
            <a:r>
              <a:rPr lang="el-GR" sz="1100" err="1">
                <a:solidFill>
                  <a:srgbClr val="2A2A2A"/>
                </a:solidFill>
                <a:ea typeface="+mn-lt"/>
                <a:cs typeface="+mn-lt"/>
              </a:rPr>
              <a:t>Pages</a:t>
            </a:r>
            <a:r>
              <a:rPr lang="el-GR" sz="1100">
                <a:solidFill>
                  <a:srgbClr val="2A2A2A"/>
                </a:solidFill>
                <a:ea typeface="+mn-lt"/>
                <a:cs typeface="+mn-lt"/>
              </a:rPr>
              <a:t> 3599–3726, </a:t>
            </a:r>
            <a:r>
              <a:rPr lang="el-GR" sz="1100">
                <a:solidFill>
                  <a:srgbClr val="006FB7"/>
                </a:solidFill>
                <a:ea typeface="+mn-lt"/>
                <a:cs typeface="+mn-lt"/>
                <a:hlinkClick r:id="rId3"/>
              </a:rPr>
              <a:t>https://doi.org/10.1093/eurheartj/ehab368</a:t>
            </a:r>
            <a:endParaRPr lang="el-GR"/>
          </a:p>
        </p:txBody>
      </p:sp>
    </p:spTree>
    <p:extLst>
      <p:ext uri="{BB962C8B-B14F-4D97-AF65-F5344CB8AC3E}">
        <p14:creationId xmlns:p14="http://schemas.microsoft.com/office/powerpoint/2010/main" val="204516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690B-34FB-B6E7-2FA3-D4772DB89E16}"/>
              </a:ext>
            </a:extLst>
          </p:cNvPr>
          <p:cNvSpPr>
            <a:spLocks noGrp="1"/>
          </p:cNvSpPr>
          <p:nvPr>
            <p:ph type="title"/>
          </p:nvPr>
        </p:nvSpPr>
        <p:spPr>
          <a:xfrm>
            <a:off x="0" y="1453833"/>
            <a:ext cx="4023360" cy="3204134"/>
          </a:xfrm>
        </p:spPr>
        <p:txBody>
          <a:bodyPr vert="horz" lIns="91440" tIns="45720" rIns="91440" bIns="45720" rtlCol="0" anchor="b">
            <a:normAutofit/>
          </a:bodyPr>
          <a:lstStyle/>
          <a:p>
            <a:r>
              <a:rPr lang="en-US" sz="4800" b="0" i="0" u="none" strike="noStrike" kern="1200" baseline="0" dirty="0">
                <a:solidFill>
                  <a:schemeClr val="tx1"/>
                </a:solidFill>
                <a:latin typeface="+mj-lt"/>
                <a:ea typeface="+mj-ea"/>
                <a:cs typeface="+mj-cs"/>
              </a:rPr>
              <a:t>Cardiac energy metabolism in HFrEF</a:t>
            </a:r>
            <a:endParaRPr lang="en-US" sz="48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A40E6CC8-41A7-690F-635D-12279DFF0E77}"/>
              </a:ext>
            </a:extLst>
          </p:cNvPr>
          <p:cNvSpPr>
            <a:spLocks noGrp="1"/>
          </p:cNvSpPr>
          <p:nvPr>
            <p:ph type="body" idx="1"/>
          </p:nvPr>
        </p:nvSpPr>
        <p:spPr>
          <a:xfrm>
            <a:off x="477981" y="4872922"/>
            <a:ext cx="3933306" cy="1208141"/>
          </a:xfrm>
        </p:spPr>
        <p:txBody>
          <a:bodyPr vert="horz" lIns="91440" tIns="45720" rIns="91440" bIns="45720" rtlCol="0">
            <a:normAutofit/>
          </a:bodyPr>
          <a:lstStyle/>
          <a:p>
            <a:r>
              <a:rPr lang="en-US" sz="2000" b="0" i="0" u="none" strike="noStrike" kern="1200" baseline="0">
                <a:solidFill>
                  <a:schemeClr val="tx1"/>
                </a:solidFill>
                <a:latin typeface="+mn-lt"/>
                <a:ea typeface="+mn-ea"/>
                <a:cs typeface="+mn-cs"/>
              </a:rPr>
              <a:t> </a:t>
            </a:r>
            <a:endParaRPr lang="en-US" sz="2000" kern="120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DDD049E4-66B8-4BBE-8BC9-49400A59E0B7}"/>
              </a:ext>
            </a:extLst>
          </p:cNvPr>
          <p:cNvPicPr>
            <a:picLocks noChangeAspect="1"/>
          </p:cNvPicPr>
          <p:nvPr/>
        </p:nvPicPr>
        <p:blipFill>
          <a:blip r:embed="rId3"/>
          <a:stretch>
            <a:fillRect/>
          </a:stretch>
        </p:blipFill>
        <p:spPr>
          <a:xfrm>
            <a:off x="3773009" y="292926"/>
            <a:ext cx="8418991" cy="6272147"/>
          </a:xfrm>
          <a:prstGeom prst="rect">
            <a:avLst/>
          </a:prstGeom>
        </p:spPr>
      </p:pic>
    </p:spTree>
    <p:extLst>
      <p:ext uri="{BB962C8B-B14F-4D97-AF65-F5344CB8AC3E}">
        <p14:creationId xmlns:p14="http://schemas.microsoft.com/office/powerpoint/2010/main" val="3724632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F6BF89-FEF8-7F70-6D57-77C5310804E1}"/>
              </a:ext>
            </a:extLst>
          </p:cNvPr>
          <p:cNvSpPr>
            <a:spLocks noGrp="1"/>
          </p:cNvSpPr>
          <p:nvPr>
            <p:ph type="title"/>
          </p:nvPr>
        </p:nvSpPr>
        <p:spPr>
          <a:xfrm>
            <a:off x="1674665" y="170797"/>
            <a:ext cx="10836537" cy="795304"/>
          </a:xfrm>
        </p:spPr>
        <p:txBody>
          <a:bodyPr>
            <a:noAutofit/>
          </a:bodyPr>
          <a:lstStyle/>
          <a:p>
            <a:r>
              <a:rPr lang="el-GR" sz="4000" u="sng">
                <a:solidFill>
                  <a:srgbClr val="FF0000"/>
                </a:solidFill>
                <a:latin typeface="Calibri"/>
                <a:ea typeface="+mj-lt"/>
                <a:cs typeface="+mj-lt"/>
              </a:rPr>
              <a:t>LIPID METABOLISM IN </a:t>
            </a:r>
            <a:r>
              <a:rPr lang="el-GR" sz="4000" u="sng" err="1">
                <a:solidFill>
                  <a:srgbClr val="FF0000"/>
                </a:solidFill>
                <a:latin typeface="Calibri"/>
                <a:ea typeface="+mj-lt"/>
                <a:cs typeface="+mj-lt"/>
              </a:rPr>
              <a:t>HFrEF</a:t>
            </a:r>
            <a:endParaRPr lang="el-GR" sz="4000" err="1">
              <a:solidFill>
                <a:srgbClr val="FF0000"/>
              </a:solidFill>
              <a:latin typeface="Calibri"/>
              <a:ea typeface="Calibri"/>
              <a:cs typeface="Calibri"/>
            </a:endParaRPr>
          </a:p>
        </p:txBody>
      </p:sp>
      <p:sp>
        <p:nvSpPr>
          <p:cNvPr id="4" name="Θέση περιεχομένου 3">
            <a:extLst>
              <a:ext uri="{FF2B5EF4-FFF2-40B4-BE49-F238E27FC236}">
                <a16:creationId xmlns:a16="http://schemas.microsoft.com/office/drawing/2014/main" id="{3CE573B7-EE2D-21CD-6E5D-021DC5388A70}"/>
              </a:ext>
            </a:extLst>
          </p:cNvPr>
          <p:cNvSpPr>
            <a:spLocks noGrp="1"/>
          </p:cNvSpPr>
          <p:nvPr>
            <p:ph sz="half" idx="1"/>
          </p:nvPr>
        </p:nvSpPr>
        <p:spPr>
          <a:xfrm>
            <a:off x="6351334" y="721206"/>
            <a:ext cx="5977217" cy="5466322"/>
          </a:xfrm>
        </p:spPr>
        <p:txBody>
          <a:bodyPr vert="horz" lIns="91440" tIns="45720" rIns="91440" bIns="45720" rtlCol="0" anchor="t">
            <a:noAutofit/>
          </a:bodyPr>
          <a:lstStyle/>
          <a:p>
            <a:pPr marL="0" indent="0">
              <a:buNone/>
            </a:pPr>
            <a:r>
              <a:rPr lang="el-GR">
                <a:cs typeface="Segoe UI"/>
              </a:rPr>
              <a:t> </a:t>
            </a:r>
            <a:r>
              <a:rPr lang="el-GR" b="1">
                <a:cs typeface="Segoe UI"/>
              </a:rPr>
              <a:t>                   </a:t>
            </a:r>
            <a:endParaRPr lang="el-GR" b="1"/>
          </a:p>
        </p:txBody>
      </p:sp>
      <p:sp>
        <p:nvSpPr>
          <p:cNvPr id="6" name="Θέση αριθμού διαφάνειας 5">
            <a:extLst>
              <a:ext uri="{FF2B5EF4-FFF2-40B4-BE49-F238E27FC236}">
                <a16:creationId xmlns:a16="http://schemas.microsoft.com/office/drawing/2014/main" id="{7691A518-F67B-B027-EC0C-89ACECC44A81}"/>
              </a:ext>
            </a:extLst>
          </p:cNvPr>
          <p:cNvSpPr>
            <a:spLocks noGrp="1"/>
          </p:cNvSpPr>
          <p:nvPr>
            <p:ph type="sldNum" sz="quarter" idx="12"/>
          </p:nvPr>
        </p:nvSpPr>
        <p:spPr/>
        <p:txBody>
          <a:bodyPr/>
          <a:lstStyle/>
          <a:p>
            <a:fld id="{294A09A9-5501-47C1-A89A-A340965A2BE2}" type="slidenum">
              <a:rPr lang="en-US" smtClean="0"/>
              <a:t>52</a:t>
            </a:fld>
            <a:endParaRPr lang="en-US"/>
          </a:p>
        </p:txBody>
      </p:sp>
      <p:sp>
        <p:nvSpPr>
          <p:cNvPr id="5" name="TextBox 4">
            <a:extLst>
              <a:ext uri="{FF2B5EF4-FFF2-40B4-BE49-F238E27FC236}">
                <a16:creationId xmlns:a16="http://schemas.microsoft.com/office/drawing/2014/main" id="{F09F819C-62A1-CC62-F285-8E09E0E40B31}"/>
              </a:ext>
            </a:extLst>
          </p:cNvPr>
          <p:cNvSpPr txBox="1"/>
          <p:nvPr/>
        </p:nvSpPr>
        <p:spPr>
          <a:xfrm>
            <a:off x="1019395" y="1457739"/>
            <a:ext cx="11055283" cy="7417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a:latin typeface="Calibri"/>
                <a:ea typeface="+mn-lt"/>
                <a:cs typeface="+mn-lt"/>
              </a:rPr>
              <a:t> </a:t>
            </a:r>
            <a:r>
              <a:rPr lang="el-GR" sz="2800" err="1">
                <a:latin typeface="Calibri"/>
                <a:ea typeface="+mn-lt"/>
                <a:cs typeface="+mn-lt"/>
              </a:rPr>
              <a:t>Inconsistencies</a:t>
            </a:r>
            <a:r>
              <a:rPr lang="el-GR" sz="2800">
                <a:latin typeface="Calibri"/>
                <a:ea typeface="+mn-lt"/>
                <a:cs typeface="+mn-lt"/>
              </a:rPr>
              <a:t> in </a:t>
            </a:r>
            <a:r>
              <a:rPr lang="el-GR" sz="2800" err="1">
                <a:latin typeface="Calibri"/>
                <a:ea typeface="+mn-lt"/>
                <a:cs typeface="+mn-lt"/>
              </a:rPr>
              <a:t>fatty</a:t>
            </a:r>
            <a:r>
              <a:rPr lang="el-GR" sz="2800">
                <a:latin typeface="Calibri"/>
                <a:ea typeface="+mn-lt"/>
                <a:cs typeface="+mn-lt"/>
              </a:rPr>
              <a:t> </a:t>
            </a:r>
            <a:r>
              <a:rPr lang="el-GR" sz="2800" err="1">
                <a:latin typeface="Calibri"/>
                <a:ea typeface="+mn-lt"/>
                <a:cs typeface="+mn-lt"/>
              </a:rPr>
              <a:t>acid</a:t>
            </a:r>
            <a:r>
              <a:rPr lang="el-GR" sz="2800">
                <a:latin typeface="Calibri"/>
                <a:ea typeface="+mn-lt"/>
                <a:cs typeface="+mn-lt"/>
              </a:rPr>
              <a:t> </a:t>
            </a:r>
            <a:r>
              <a:rPr lang="el-GR" sz="2800" err="1">
                <a:latin typeface="Calibri"/>
                <a:ea typeface="+mn-lt"/>
                <a:cs typeface="+mn-lt"/>
              </a:rPr>
              <a:t>utilization</a:t>
            </a:r>
            <a:r>
              <a:rPr lang="el-GR" sz="2800">
                <a:latin typeface="Calibri"/>
                <a:ea typeface="+mn-lt"/>
                <a:cs typeface="+mn-lt"/>
              </a:rPr>
              <a:t> in HF, </a:t>
            </a:r>
            <a:r>
              <a:rPr lang="el-GR" sz="2800" err="1">
                <a:latin typeface="Calibri"/>
                <a:ea typeface="+mn-lt"/>
                <a:cs typeface="+mn-lt"/>
              </a:rPr>
              <a:t>likely</a:t>
            </a:r>
            <a:r>
              <a:rPr lang="el-GR" sz="2800">
                <a:latin typeface="Calibri"/>
                <a:ea typeface="+mn-lt"/>
                <a:cs typeface="+mn-lt"/>
              </a:rPr>
              <a:t> </a:t>
            </a:r>
            <a:r>
              <a:rPr lang="el-GR" sz="2800" err="1">
                <a:latin typeface="Calibri"/>
                <a:ea typeface="+mn-lt"/>
                <a:cs typeface="+mn-lt"/>
              </a:rPr>
              <a:t>attributable</a:t>
            </a:r>
            <a:r>
              <a:rPr lang="el-GR" sz="2800">
                <a:latin typeface="Calibri"/>
                <a:ea typeface="+mn-lt"/>
                <a:cs typeface="+mn-lt"/>
              </a:rPr>
              <a:t> </a:t>
            </a:r>
            <a:r>
              <a:rPr lang="el-GR" sz="2800" err="1">
                <a:latin typeface="Calibri"/>
                <a:ea typeface="+mn-lt"/>
                <a:cs typeface="+mn-lt"/>
              </a:rPr>
              <a:t>to</a:t>
            </a:r>
            <a:r>
              <a:rPr lang="el-GR" sz="2800">
                <a:latin typeface="Calibri"/>
                <a:ea typeface="+mn-lt"/>
                <a:cs typeface="+mn-lt"/>
              </a:rPr>
              <a:t> </a:t>
            </a:r>
            <a:r>
              <a:rPr lang="el-GR" sz="2800" err="1">
                <a:latin typeface="Calibri"/>
                <a:ea typeface="+mn-lt"/>
                <a:cs typeface="+mn-lt"/>
              </a:rPr>
              <a:t>differences</a:t>
            </a:r>
            <a:r>
              <a:rPr lang="el-GR" sz="2800">
                <a:latin typeface="Calibri"/>
                <a:ea typeface="+mn-lt"/>
                <a:cs typeface="+mn-lt"/>
              </a:rPr>
              <a:t> in </a:t>
            </a:r>
            <a:r>
              <a:rPr lang="el-GR" sz="2800" err="1">
                <a:latin typeface="Calibri"/>
                <a:ea typeface="+mn-lt"/>
                <a:cs typeface="+mn-lt"/>
              </a:rPr>
              <a:t>severity</a:t>
            </a:r>
            <a:r>
              <a:rPr lang="el-GR" sz="2800">
                <a:latin typeface="Calibri"/>
                <a:ea typeface="+mn-lt"/>
                <a:cs typeface="+mn-lt"/>
              </a:rPr>
              <a:t> (16-48% </a:t>
            </a:r>
            <a:r>
              <a:rPr lang="el-GR" sz="2800" err="1">
                <a:latin typeface="Calibri"/>
                <a:ea typeface="+mn-lt"/>
                <a:cs typeface="+mn-lt"/>
              </a:rPr>
              <a:t>range</a:t>
            </a:r>
            <a:r>
              <a:rPr lang="el-GR" sz="2800">
                <a:latin typeface="Calibri"/>
                <a:ea typeface="+mn-lt"/>
                <a:cs typeface="+mn-lt"/>
              </a:rPr>
              <a:t> of EF)  and </a:t>
            </a:r>
            <a:r>
              <a:rPr lang="el-GR" sz="2800" err="1">
                <a:latin typeface="Calibri"/>
                <a:ea typeface="+mn-lt"/>
                <a:cs typeface="+mn-lt"/>
              </a:rPr>
              <a:t>comorbidities</a:t>
            </a:r>
            <a:r>
              <a:rPr lang="el-GR" sz="2800">
                <a:latin typeface="Calibri"/>
                <a:ea typeface="+mn-lt"/>
                <a:cs typeface="+mn-lt"/>
              </a:rPr>
              <a:t> </a:t>
            </a:r>
            <a:r>
              <a:rPr lang="el-GR" sz="2800" err="1">
                <a:solidFill>
                  <a:srgbClr val="000000"/>
                </a:solidFill>
                <a:latin typeface="Calibri"/>
                <a:ea typeface="+mn-lt"/>
                <a:cs typeface="+mn-lt"/>
              </a:rPr>
              <a:t>like</a:t>
            </a:r>
            <a:r>
              <a:rPr lang="el-GR" sz="2800">
                <a:solidFill>
                  <a:srgbClr val="000000"/>
                </a:solidFill>
                <a:latin typeface="Calibri"/>
                <a:ea typeface="+mn-lt"/>
                <a:cs typeface="+mn-lt"/>
              </a:rPr>
              <a:t> </a:t>
            </a:r>
            <a:r>
              <a:rPr lang="el-GR" sz="2800" err="1">
                <a:solidFill>
                  <a:srgbClr val="00B050"/>
                </a:solidFill>
                <a:latin typeface="Calibri"/>
                <a:ea typeface="+mn-lt"/>
                <a:cs typeface="+mn-lt"/>
              </a:rPr>
              <a:t>diabetes</a:t>
            </a:r>
            <a:r>
              <a:rPr lang="el-GR" sz="2800">
                <a:solidFill>
                  <a:srgbClr val="00B050"/>
                </a:solidFill>
                <a:latin typeface="Calibri"/>
                <a:ea typeface="+mn-lt"/>
                <a:cs typeface="+mn-lt"/>
              </a:rPr>
              <a:t> </a:t>
            </a:r>
            <a:r>
              <a:rPr lang="el-GR" sz="2800" err="1">
                <a:solidFill>
                  <a:srgbClr val="00B050"/>
                </a:solidFill>
                <a:latin typeface="Calibri"/>
                <a:ea typeface="+mn-lt"/>
                <a:cs typeface="+mn-lt"/>
              </a:rPr>
              <a:t>or</a:t>
            </a:r>
            <a:r>
              <a:rPr lang="el-GR" sz="2800">
                <a:solidFill>
                  <a:srgbClr val="00B050"/>
                </a:solidFill>
                <a:latin typeface="Calibri"/>
                <a:ea typeface="+mn-lt"/>
                <a:cs typeface="+mn-lt"/>
              </a:rPr>
              <a:t> </a:t>
            </a:r>
            <a:r>
              <a:rPr lang="el-GR" sz="2800" err="1">
                <a:solidFill>
                  <a:srgbClr val="00B050"/>
                </a:solidFill>
                <a:latin typeface="Calibri"/>
                <a:ea typeface="+mn-lt"/>
                <a:cs typeface="+mn-lt"/>
              </a:rPr>
              <a:t>obesity</a:t>
            </a:r>
            <a:r>
              <a:rPr lang="el-GR" sz="2800">
                <a:solidFill>
                  <a:schemeClr val="accent6"/>
                </a:solidFill>
                <a:latin typeface="Calibri"/>
                <a:ea typeface="+mn-lt"/>
                <a:cs typeface="+mn-lt"/>
              </a:rPr>
              <a:t> (</a:t>
            </a:r>
            <a:r>
              <a:rPr lang="el-GR" sz="2800" err="1">
                <a:solidFill>
                  <a:srgbClr val="00B050"/>
                </a:solidFill>
                <a:latin typeface="Calibri"/>
                <a:ea typeface="+mn-lt"/>
                <a:cs typeface="+mn-lt"/>
              </a:rPr>
              <a:t>HFpEF</a:t>
            </a:r>
            <a:r>
              <a:rPr lang="el-GR" sz="2800">
                <a:solidFill>
                  <a:schemeClr val="accent6"/>
                </a:solidFill>
                <a:latin typeface="Calibri"/>
                <a:ea typeface="+mn-lt"/>
                <a:cs typeface="+mn-lt"/>
              </a:rPr>
              <a:t>).</a:t>
            </a:r>
            <a:endParaRPr lang="el-GR" sz="2800">
              <a:solidFill>
                <a:schemeClr val="accent6"/>
              </a:solidFill>
              <a:latin typeface="Calibri"/>
              <a:ea typeface="Calibri"/>
              <a:cs typeface="Segoe UI Light"/>
            </a:endParaRPr>
          </a:p>
          <a:p>
            <a:pPr marL="342900" indent="-342900">
              <a:buFont typeface="Courier New"/>
              <a:buChar char="o"/>
            </a:pPr>
            <a:endParaRPr lang="el-GR" sz="2800">
              <a:solidFill>
                <a:schemeClr val="accent6"/>
              </a:solidFill>
              <a:latin typeface="Calibri"/>
              <a:ea typeface="Calibri"/>
              <a:cs typeface="Segoe UI Light"/>
            </a:endParaRPr>
          </a:p>
          <a:p>
            <a:pPr marL="342900" indent="-342900">
              <a:buFont typeface="Courier New"/>
              <a:buChar char="o"/>
            </a:pPr>
            <a:endParaRPr lang="el-GR" sz="2800">
              <a:solidFill>
                <a:schemeClr val="accent6"/>
              </a:solidFill>
              <a:latin typeface="Calibri"/>
              <a:ea typeface="Calibri"/>
              <a:cs typeface="Segoe UI Light"/>
            </a:endParaRPr>
          </a:p>
          <a:p>
            <a:pPr marL="342900" indent="-342900">
              <a:buFont typeface="Courier New"/>
              <a:buChar char="o"/>
            </a:pPr>
            <a:endParaRPr lang="el-GR" sz="2800">
              <a:solidFill>
                <a:schemeClr val="accent6"/>
              </a:solidFill>
              <a:latin typeface="Calibri"/>
              <a:ea typeface="Calibri"/>
              <a:cs typeface="Segoe UI Light"/>
            </a:endParaRPr>
          </a:p>
          <a:p>
            <a:pPr marL="342900" indent="-342900">
              <a:buFont typeface="Courier New"/>
              <a:buChar char="o"/>
            </a:pPr>
            <a:r>
              <a:rPr lang="el-GR" sz="2800" err="1">
                <a:latin typeface="Calibri"/>
                <a:ea typeface="+mn-lt"/>
                <a:cs typeface="+mn-lt"/>
              </a:rPr>
              <a:t>although</a:t>
            </a:r>
            <a:r>
              <a:rPr lang="el-GR" sz="2800">
                <a:latin typeface="Calibri"/>
                <a:ea typeface="+mn-lt"/>
                <a:cs typeface="+mn-lt"/>
              </a:rPr>
              <a:t> </a:t>
            </a:r>
            <a:r>
              <a:rPr lang="el-GR" sz="2800" err="1">
                <a:latin typeface="Calibri"/>
                <a:ea typeface="+mn-lt"/>
                <a:cs typeface="+mn-lt"/>
              </a:rPr>
              <a:t>fatty</a:t>
            </a:r>
            <a:r>
              <a:rPr lang="el-GR" sz="2800">
                <a:latin typeface="Calibri"/>
                <a:ea typeface="+mn-lt"/>
                <a:cs typeface="+mn-lt"/>
              </a:rPr>
              <a:t> </a:t>
            </a:r>
            <a:r>
              <a:rPr lang="el-GR" sz="2800" err="1">
                <a:latin typeface="Calibri"/>
                <a:ea typeface="+mn-lt"/>
                <a:cs typeface="+mn-lt"/>
              </a:rPr>
              <a:t>acid</a:t>
            </a:r>
            <a:r>
              <a:rPr lang="el-GR" sz="2800">
                <a:latin typeface="Calibri"/>
                <a:ea typeface="+mn-lt"/>
                <a:cs typeface="+mn-lt"/>
              </a:rPr>
              <a:t> </a:t>
            </a:r>
            <a:r>
              <a:rPr lang="el-GR" sz="2800" err="1">
                <a:latin typeface="Calibri"/>
                <a:ea typeface="+mn-lt"/>
                <a:cs typeface="+mn-lt"/>
              </a:rPr>
              <a:t>oxidation</a:t>
            </a:r>
            <a:r>
              <a:rPr lang="el-GR" sz="2800">
                <a:latin typeface="Calibri"/>
                <a:ea typeface="+mn-lt"/>
                <a:cs typeface="+mn-lt"/>
              </a:rPr>
              <a:t> </a:t>
            </a:r>
            <a:r>
              <a:rPr lang="el-GR" sz="2800" err="1">
                <a:latin typeface="Calibri"/>
                <a:ea typeface="+mn-lt"/>
                <a:cs typeface="+mn-lt"/>
              </a:rPr>
              <a:t>reduced</a:t>
            </a:r>
            <a:r>
              <a:rPr lang="el-GR" sz="2800">
                <a:latin typeface="Calibri"/>
                <a:ea typeface="+mn-lt"/>
                <a:cs typeface="+mn-lt"/>
              </a:rPr>
              <a:t> in </a:t>
            </a:r>
            <a:r>
              <a:rPr lang="el-GR" sz="2800" err="1">
                <a:latin typeface="Calibri"/>
                <a:ea typeface="+mn-lt"/>
                <a:cs typeface="+mn-lt"/>
              </a:rPr>
              <a:t>HFrEF</a:t>
            </a:r>
            <a:r>
              <a:rPr lang="el-GR" sz="2800">
                <a:latin typeface="Calibri"/>
                <a:ea typeface="+mn-lt"/>
                <a:cs typeface="+mn-lt"/>
              </a:rPr>
              <a:t>, </a:t>
            </a:r>
            <a:endParaRPr lang="el-GR" sz="2800">
              <a:latin typeface="Calibri"/>
              <a:ea typeface="Calibri"/>
              <a:cs typeface="Segoe UI Light"/>
            </a:endParaRPr>
          </a:p>
          <a:p>
            <a:r>
              <a:rPr lang="el-GR" sz="2800">
                <a:latin typeface="Calibri"/>
                <a:ea typeface="+mn-lt"/>
                <a:cs typeface="+mn-lt"/>
              </a:rPr>
              <a:t>    </a:t>
            </a:r>
            <a:r>
              <a:rPr lang="el-GR" sz="2800" err="1">
                <a:latin typeface="Calibri"/>
                <a:ea typeface="+mn-lt"/>
                <a:cs typeface="+mn-lt"/>
              </a:rPr>
              <a:t>fatty</a:t>
            </a:r>
            <a:r>
              <a:rPr lang="el-GR" sz="2800">
                <a:latin typeface="Calibri"/>
                <a:ea typeface="+mn-lt"/>
                <a:cs typeface="+mn-lt"/>
              </a:rPr>
              <a:t> </a:t>
            </a:r>
            <a:r>
              <a:rPr lang="el-GR" sz="2800" err="1">
                <a:latin typeface="Calibri"/>
                <a:ea typeface="+mn-lt"/>
                <a:cs typeface="+mn-lt"/>
              </a:rPr>
              <a:t>acid</a:t>
            </a:r>
            <a:r>
              <a:rPr lang="el-GR" sz="2800">
                <a:latin typeface="Calibri"/>
                <a:ea typeface="+mn-lt"/>
                <a:cs typeface="+mn-lt"/>
              </a:rPr>
              <a:t> ATP </a:t>
            </a:r>
            <a:r>
              <a:rPr lang="el-GR" sz="2800" err="1">
                <a:latin typeface="Calibri"/>
                <a:ea typeface="+mn-lt"/>
                <a:cs typeface="+mn-lt"/>
              </a:rPr>
              <a:t>generation</a:t>
            </a:r>
            <a:r>
              <a:rPr lang="el-GR" sz="2800">
                <a:latin typeface="Calibri"/>
                <a:ea typeface="+mn-lt"/>
                <a:cs typeface="+mn-lt"/>
              </a:rPr>
              <a:t>&gt; </a:t>
            </a:r>
            <a:r>
              <a:rPr lang="el-GR" sz="2800" err="1">
                <a:latin typeface="Calibri"/>
                <a:ea typeface="+mn-lt"/>
                <a:cs typeface="+mn-lt"/>
              </a:rPr>
              <a:t>glucose</a:t>
            </a:r>
            <a:r>
              <a:rPr lang="el-GR" sz="2800">
                <a:latin typeface="Calibri"/>
                <a:ea typeface="+mn-lt"/>
                <a:cs typeface="+mn-lt"/>
              </a:rPr>
              <a:t> ATP </a:t>
            </a:r>
            <a:r>
              <a:rPr lang="el-GR" sz="2800" err="1">
                <a:latin typeface="Calibri"/>
                <a:ea typeface="+mn-lt"/>
                <a:cs typeface="+mn-lt"/>
              </a:rPr>
              <a:t>generation</a:t>
            </a:r>
            <a:r>
              <a:rPr lang="el-GR" sz="2800">
                <a:latin typeface="Calibri"/>
                <a:ea typeface="+mn-lt"/>
                <a:cs typeface="+mn-lt"/>
              </a:rPr>
              <a:t> </a:t>
            </a:r>
            <a:endParaRPr lang="el-GR" sz="2800">
              <a:latin typeface="Calibri"/>
              <a:ea typeface="Calibri"/>
              <a:cs typeface="Segoe UI Light"/>
            </a:endParaRPr>
          </a:p>
          <a:p>
            <a:endParaRPr lang="el-GR" sz="2800">
              <a:solidFill>
                <a:srgbClr val="000000"/>
              </a:solidFill>
              <a:latin typeface="Calibri"/>
              <a:ea typeface="Calibri"/>
              <a:cs typeface="Segoe UI Light"/>
            </a:endParaRPr>
          </a:p>
          <a:p>
            <a:pPr marL="342900" indent="-342900">
              <a:buFont typeface="Courier New"/>
              <a:buChar char="o"/>
            </a:pPr>
            <a:endParaRPr lang="el-GR" sz="2800">
              <a:solidFill>
                <a:srgbClr val="4EA72E"/>
              </a:solidFill>
              <a:latin typeface="Aptos"/>
              <a:ea typeface="Calibri"/>
              <a:cs typeface="Segoe UI Light"/>
            </a:endParaRPr>
          </a:p>
          <a:p>
            <a:pPr marL="342900" indent="-342900">
              <a:buFont typeface="Courier New"/>
              <a:buChar char="o"/>
            </a:pPr>
            <a:endParaRPr lang="el-GR" sz="2800">
              <a:solidFill>
                <a:srgbClr val="4EA72E"/>
              </a:solidFill>
              <a:latin typeface="Aptos"/>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endParaRPr lang="el-GR" sz="2000" i="1">
              <a:solidFill>
                <a:srgbClr val="FF0000"/>
              </a:solidFill>
              <a:latin typeface="Calibri"/>
              <a:ea typeface="Calibri"/>
              <a:cs typeface="Segoe UI Light"/>
            </a:endParaRPr>
          </a:p>
          <a:p>
            <a:pPr marL="342900" indent="-342900">
              <a:buFont typeface="Arial"/>
              <a:buChar char="•"/>
            </a:pPr>
            <a:endParaRPr lang="el-GR" sz="2000">
              <a:solidFill>
                <a:srgbClr val="FFFFFF"/>
              </a:solidFill>
              <a:cs typeface="Segoe UI Light"/>
            </a:endParaRPr>
          </a:p>
          <a:p>
            <a:pPr marL="342900" indent="-342900">
              <a:buFont typeface="Arial"/>
              <a:buChar char="•"/>
            </a:pPr>
            <a:endParaRPr lang="el-GR" sz="2000">
              <a:solidFill>
                <a:srgbClr val="FFFFFF"/>
              </a:solidFill>
              <a:cs typeface="Segoe UI Light"/>
            </a:endParaRPr>
          </a:p>
          <a:p>
            <a:pPr marL="342900" indent="-342900">
              <a:buFont typeface="Arial"/>
              <a:buChar char="•"/>
            </a:pPr>
            <a:endParaRPr lang="el-GR" sz="2000">
              <a:solidFill>
                <a:srgbClr val="FFFFFF"/>
              </a:solidFill>
              <a:cs typeface="Segoe UI Light"/>
            </a:endParaRPr>
          </a:p>
          <a:p>
            <a:pPr marL="342900" indent="-342900">
              <a:buFont typeface="Courier New"/>
              <a:buChar char="o"/>
            </a:pPr>
            <a:endParaRPr lang="el-GR" sz="2000">
              <a:solidFill>
                <a:srgbClr val="FFFFFF"/>
              </a:solidFill>
              <a:cs typeface="Segoe UI Light"/>
            </a:endParaRPr>
          </a:p>
          <a:p>
            <a:pPr marL="342900" indent="-342900">
              <a:buFont typeface="Courier New"/>
              <a:buChar char="o"/>
            </a:pPr>
            <a:endParaRPr lang="el-GR" sz="2000">
              <a:solidFill>
                <a:srgbClr val="FFFFFF"/>
              </a:solidFill>
              <a:cs typeface="Segoe UI Light"/>
            </a:endParaRPr>
          </a:p>
          <a:p>
            <a:endParaRPr lang="el-GR" sz="1000">
              <a:cs typeface="Segoe UI Light"/>
            </a:endParaRPr>
          </a:p>
          <a:p>
            <a:endParaRPr lang="el-GR">
              <a:cs typeface="Segoe UI Light"/>
            </a:endParaRPr>
          </a:p>
        </p:txBody>
      </p:sp>
      <p:sp>
        <p:nvSpPr>
          <p:cNvPr id="3" name="TextBox 2">
            <a:extLst>
              <a:ext uri="{FF2B5EF4-FFF2-40B4-BE49-F238E27FC236}">
                <a16:creationId xmlns:a16="http://schemas.microsoft.com/office/drawing/2014/main" id="{9BB39AAF-A3D1-0076-821D-BF84CED97698}"/>
              </a:ext>
            </a:extLst>
          </p:cNvPr>
          <p:cNvSpPr txBox="1"/>
          <p:nvPr/>
        </p:nvSpPr>
        <p:spPr>
          <a:xfrm>
            <a:off x="9447590" y="528078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585458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1FE8755B-4EE3-EC15-8A23-2945DA1045E5}"/>
              </a:ext>
            </a:extLst>
          </p:cNvPr>
          <p:cNvSpPr>
            <a:spLocks noGrp="1"/>
          </p:cNvSpPr>
          <p:nvPr>
            <p:ph type="sldNum" sz="quarter" idx="12"/>
          </p:nvPr>
        </p:nvSpPr>
        <p:spPr>
          <a:xfrm>
            <a:off x="6820619" y="5098331"/>
            <a:ext cx="2743200" cy="365125"/>
          </a:xfrm>
        </p:spPr>
        <p:txBody>
          <a:bodyPr/>
          <a:lstStyle/>
          <a:p>
            <a:fld id="{294A09A9-5501-47C1-A89A-A340965A2BE2}" type="slidenum">
              <a:rPr lang="en-US" smtClean="0"/>
              <a:t>53</a:t>
            </a:fld>
            <a:endParaRPr lang="en-US"/>
          </a:p>
        </p:txBody>
      </p:sp>
      <p:pic>
        <p:nvPicPr>
          <p:cNvPr id="4" name="Εικόνα 3" descr="Εικόνα που περιέχει κείμενο, στιγμιότυπο οθόνης, διάγραμμα, γραμματοσειρά&#10;&#10;Περιγραφή που δημιουργήθηκε αυτόματα">
            <a:extLst>
              <a:ext uri="{FF2B5EF4-FFF2-40B4-BE49-F238E27FC236}">
                <a16:creationId xmlns:a16="http://schemas.microsoft.com/office/drawing/2014/main" id="{33872F74-0BA9-D3F8-BF54-AB4CC8464AB4}"/>
              </a:ext>
            </a:extLst>
          </p:cNvPr>
          <p:cNvPicPr>
            <a:picLocks noChangeAspect="1"/>
          </p:cNvPicPr>
          <p:nvPr/>
        </p:nvPicPr>
        <p:blipFill>
          <a:blip r:embed="rId3"/>
          <a:stretch>
            <a:fillRect/>
          </a:stretch>
        </p:blipFill>
        <p:spPr>
          <a:xfrm>
            <a:off x="609650" y="59433"/>
            <a:ext cx="4980554" cy="5469866"/>
          </a:xfrm>
          <a:prstGeom prst="rect">
            <a:avLst/>
          </a:prstGeom>
        </p:spPr>
      </p:pic>
      <p:sp>
        <p:nvSpPr>
          <p:cNvPr id="2" name="TextBox 1">
            <a:extLst>
              <a:ext uri="{FF2B5EF4-FFF2-40B4-BE49-F238E27FC236}">
                <a16:creationId xmlns:a16="http://schemas.microsoft.com/office/drawing/2014/main" id="{A89A573B-3150-AE0E-51C8-9775E95D746B}"/>
              </a:ext>
            </a:extLst>
          </p:cNvPr>
          <p:cNvSpPr txBox="1"/>
          <p:nvPr/>
        </p:nvSpPr>
        <p:spPr>
          <a:xfrm>
            <a:off x="7087650" y="422655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a:latin typeface="Century Schoolbook"/>
              </a:rPr>
              <a:t>Lopaschuk GD, Karwi QG, Tian R, Wende AR, Abel ED. Cardiac Energy Metabolism in Heart Failure. Circ Res. 2021 May 14;128(10):1487-1513. doi: 10.1161/CIRCRESAHA.121.318241. Epub 2021 May 13. PMID: 33983836; PMCID: PMC8136750.</a:t>
            </a:r>
            <a:endParaRPr lang="el-GR"/>
          </a:p>
        </p:txBody>
      </p:sp>
    </p:spTree>
    <p:extLst>
      <p:ext uri="{BB962C8B-B14F-4D97-AF65-F5344CB8AC3E}">
        <p14:creationId xmlns:p14="http://schemas.microsoft.com/office/powerpoint/2010/main" val="3406391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6903F3-C2E4-1E29-2204-B311674A0C89}"/>
              </a:ext>
            </a:extLst>
          </p:cNvPr>
          <p:cNvSpPr>
            <a:spLocks noGrp="1"/>
          </p:cNvSpPr>
          <p:nvPr>
            <p:ph type="title"/>
          </p:nvPr>
        </p:nvSpPr>
        <p:spPr>
          <a:xfrm>
            <a:off x="1831521" y="-2268"/>
            <a:ext cx="10515600" cy="1325563"/>
          </a:xfrm>
        </p:spPr>
        <p:txBody>
          <a:bodyPr/>
          <a:lstStyle/>
          <a:p>
            <a:r>
              <a:rPr lang="el-GR" sz="4000" u="sng">
                <a:solidFill>
                  <a:srgbClr val="FF0000"/>
                </a:solidFill>
                <a:latin typeface="Calibri"/>
                <a:ea typeface="Calibri"/>
                <a:cs typeface="Calibri"/>
              </a:rPr>
              <a:t>GLUCOSE METABOLISM IN </a:t>
            </a:r>
            <a:r>
              <a:rPr lang="el-GR" sz="4000" u="sng" err="1">
                <a:solidFill>
                  <a:srgbClr val="FF0000"/>
                </a:solidFill>
                <a:latin typeface="Calibri"/>
                <a:ea typeface="Calibri"/>
                <a:cs typeface="Calibri"/>
              </a:rPr>
              <a:t>HFrEF</a:t>
            </a:r>
            <a:endParaRPr lang="el-GR" sz="4000" u="sng">
              <a:solidFill>
                <a:srgbClr val="000000"/>
              </a:solidFill>
              <a:latin typeface="Calibri"/>
              <a:ea typeface="Calibri"/>
              <a:cs typeface="Calibri"/>
            </a:endParaRPr>
          </a:p>
        </p:txBody>
      </p:sp>
      <p:sp>
        <p:nvSpPr>
          <p:cNvPr id="3" name="Θέση περιεχομένου 2">
            <a:extLst>
              <a:ext uri="{FF2B5EF4-FFF2-40B4-BE49-F238E27FC236}">
                <a16:creationId xmlns:a16="http://schemas.microsoft.com/office/drawing/2014/main" id="{A4A3BF04-C511-3734-AAB1-D526C10BD4F7}"/>
              </a:ext>
            </a:extLst>
          </p:cNvPr>
          <p:cNvSpPr>
            <a:spLocks noGrp="1"/>
          </p:cNvSpPr>
          <p:nvPr>
            <p:ph sz="half" idx="1"/>
          </p:nvPr>
        </p:nvSpPr>
        <p:spPr>
          <a:xfrm>
            <a:off x="14968" y="1322161"/>
            <a:ext cx="5664654" cy="4364945"/>
          </a:xfrm>
          <a:ln>
            <a:solidFill>
              <a:schemeClr val="tx1"/>
            </a:solidFill>
          </a:ln>
        </p:spPr>
        <p:txBody>
          <a:bodyPr vert="horz" lIns="91440" tIns="45720" rIns="91440" bIns="45720" rtlCol="0" anchor="t">
            <a:normAutofit/>
          </a:bodyPr>
          <a:lstStyle/>
          <a:p>
            <a:r>
              <a:rPr lang="el-GR" dirty="0">
                <a:solidFill>
                  <a:srgbClr val="FF0000"/>
                </a:solidFill>
                <a:latin typeface="Calibri"/>
                <a:ea typeface="Calibri"/>
                <a:cs typeface="Calibri"/>
              </a:rPr>
              <a:t>INCREASED</a:t>
            </a:r>
            <a:r>
              <a:rPr lang="el-GR" dirty="0">
                <a:latin typeface="Calibri"/>
                <a:ea typeface="Calibri"/>
                <a:cs typeface="Calibri"/>
              </a:rPr>
              <a:t>:</a:t>
            </a:r>
          </a:p>
          <a:p>
            <a:endParaRPr lang="el-GR" dirty="0">
              <a:latin typeface="Calibri"/>
              <a:ea typeface="Calibri"/>
              <a:cs typeface="Calibri"/>
            </a:endParaRPr>
          </a:p>
          <a:p>
            <a:pPr marL="0" indent="0">
              <a:buNone/>
            </a:pPr>
            <a:r>
              <a:rPr lang="el-GR" dirty="0">
                <a:latin typeface="Calibri"/>
                <a:ea typeface="Calibri"/>
                <a:cs typeface="Calibri"/>
              </a:rPr>
              <a:t>-Glucose uptake (GLUT1* ex</a:t>
            </a:r>
            <a:r>
              <a:rPr lang="en-GB" dirty="0">
                <a:latin typeface="Calibri"/>
                <a:ea typeface="Calibri"/>
                <a:cs typeface="Calibri"/>
              </a:rPr>
              <a:t>p</a:t>
            </a:r>
            <a:r>
              <a:rPr lang="el-GR" dirty="0">
                <a:latin typeface="Calibri"/>
                <a:ea typeface="Calibri"/>
                <a:cs typeface="Calibri"/>
              </a:rPr>
              <a:t>ression)</a:t>
            </a:r>
          </a:p>
          <a:p>
            <a:pPr marL="0" indent="0">
              <a:buNone/>
            </a:pPr>
            <a:endParaRPr lang="el-GR" dirty="0">
              <a:latin typeface="Calibri"/>
              <a:ea typeface="Calibri"/>
              <a:cs typeface="Calibri"/>
            </a:endParaRPr>
          </a:p>
          <a:p>
            <a:pPr marL="0" indent="0">
              <a:buNone/>
            </a:pPr>
            <a:r>
              <a:rPr lang="el-GR" dirty="0">
                <a:latin typeface="Calibri"/>
                <a:ea typeface="Calibri"/>
                <a:cs typeface="Calibri"/>
              </a:rPr>
              <a:t>-Glycolysis, insufficient compensation</a:t>
            </a:r>
          </a:p>
          <a:p>
            <a:pPr marL="0" indent="0">
              <a:buNone/>
            </a:pPr>
            <a:r>
              <a:rPr lang="el-GR" sz="2000" dirty="0">
                <a:solidFill>
                  <a:srgbClr val="FF0000"/>
                </a:solidFill>
                <a:latin typeface="Calibri"/>
                <a:ea typeface="+mn-lt"/>
                <a:cs typeface="+mn-lt"/>
              </a:rPr>
              <a:t>1</a:t>
            </a:r>
            <a:r>
              <a:rPr lang="el-GR" sz="2000" dirty="0">
                <a:latin typeface="Calibri"/>
                <a:ea typeface="+mn-lt"/>
                <a:cs typeface="+mn-lt"/>
              </a:rPr>
              <a:t> Glu-&gt;</a:t>
            </a:r>
            <a:r>
              <a:rPr lang="el-GR" sz="2000" dirty="0">
                <a:solidFill>
                  <a:srgbClr val="FF0000"/>
                </a:solidFill>
                <a:latin typeface="Calibri"/>
                <a:ea typeface="+mn-lt"/>
                <a:cs typeface="+mn-lt"/>
              </a:rPr>
              <a:t>2</a:t>
            </a:r>
            <a:r>
              <a:rPr lang="el-GR" sz="2000" dirty="0">
                <a:latin typeface="Calibri"/>
                <a:ea typeface="+mn-lt"/>
                <a:cs typeface="+mn-lt"/>
              </a:rPr>
              <a:t> ATP </a:t>
            </a:r>
          </a:p>
          <a:p>
            <a:pPr marL="0" indent="0">
              <a:buNone/>
            </a:pPr>
            <a:r>
              <a:rPr lang="el-GR" sz="2000" dirty="0">
                <a:latin typeface="Calibri"/>
                <a:ea typeface="+mn-lt"/>
                <a:cs typeface="+mn-lt"/>
              </a:rPr>
              <a:t> </a:t>
            </a:r>
            <a:r>
              <a:rPr lang="el-GR" sz="2000" dirty="0">
                <a:solidFill>
                  <a:srgbClr val="FF0000"/>
                </a:solidFill>
                <a:latin typeface="Calibri"/>
                <a:ea typeface="+mn-lt"/>
                <a:cs typeface="+mn-lt"/>
              </a:rPr>
              <a:t>1</a:t>
            </a:r>
            <a:r>
              <a:rPr lang="el-GR" sz="2000" dirty="0">
                <a:latin typeface="Calibri"/>
                <a:ea typeface="+mn-lt"/>
                <a:cs typeface="+mn-lt"/>
              </a:rPr>
              <a:t> Glu-&gt;</a:t>
            </a:r>
            <a:r>
              <a:rPr lang="el-GR" sz="2000" dirty="0">
                <a:solidFill>
                  <a:srgbClr val="FF0000"/>
                </a:solidFill>
                <a:latin typeface="Calibri"/>
                <a:ea typeface="+mn-lt"/>
                <a:cs typeface="+mn-lt"/>
              </a:rPr>
              <a:t>1</a:t>
            </a:r>
            <a:r>
              <a:rPr lang="el-GR" sz="2000" dirty="0">
                <a:latin typeface="Calibri"/>
                <a:ea typeface="+mn-lt"/>
                <a:cs typeface="+mn-lt"/>
              </a:rPr>
              <a:t> Pyruvate-&gt;</a:t>
            </a:r>
            <a:r>
              <a:rPr lang="el-GR" sz="2000" dirty="0">
                <a:solidFill>
                  <a:srgbClr val="FF0000"/>
                </a:solidFill>
                <a:latin typeface="Calibri"/>
                <a:ea typeface="+mn-lt"/>
                <a:cs typeface="+mn-lt"/>
              </a:rPr>
              <a:t>31</a:t>
            </a:r>
            <a:r>
              <a:rPr lang="el-GR" sz="2000" dirty="0">
                <a:latin typeface="Calibri"/>
                <a:ea typeface="+mn-lt"/>
                <a:cs typeface="+mn-lt"/>
              </a:rPr>
              <a:t> A</a:t>
            </a:r>
            <a:r>
              <a:rPr lang="el-GR" sz="2000" dirty="0">
                <a:solidFill>
                  <a:srgbClr val="FFFFFF"/>
                </a:solidFill>
                <a:ea typeface="+mn-lt"/>
                <a:cs typeface="+mn-lt"/>
              </a:rPr>
              <a:t>TP</a:t>
            </a:r>
            <a:endParaRPr lang="el-GR" dirty="0"/>
          </a:p>
          <a:p>
            <a:pPr marL="0" indent="0">
              <a:buNone/>
            </a:pPr>
            <a:endParaRPr lang="el-GR" dirty="0">
              <a:latin typeface="Calibri"/>
              <a:ea typeface="Calibri"/>
              <a:cs typeface="Calibri"/>
            </a:endParaRPr>
          </a:p>
          <a:p>
            <a:pPr marL="0" indent="0">
              <a:buNone/>
            </a:pPr>
            <a:r>
              <a:rPr lang="el-GR" dirty="0">
                <a:latin typeface="Calibri"/>
                <a:ea typeface="Calibri"/>
                <a:cs typeface="Calibri"/>
              </a:rPr>
              <a:t>-anaplerosis (pyruvate carboxylation)</a:t>
            </a:r>
          </a:p>
          <a:p>
            <a:pPr marL="0" indent="0">
              <a:buNone/>
            </a:pPr>
            <a:endParaRPr lang="el-GR" dirty="0">
              <a:latin typeface="Calibri"/>
              <a:ea typeface="Calibri"/>
              <a:cs typeface="Calibri"/>
            </a:endParaRPr>
          </a:p>
        </p:txBody>
      </p:sp>
      <p:sp>
        <p:nvSpPr>
          <p:cNvPr id="4" name="Θέση περιεχομένου 3">
            <a:extLst>
              <a:ext uri="{FF2B5EF4-FFF2-40B4-BE49-F238E27FC236}">
                <a16:creationId xmlns:a16="http://schemas.microsoft.com/office/drawing/2014/main" id="{2AC8698C-1F01-2A3C-71F7-059BC178D2ED}"/>
              </a:ext>
            </a:extLst>
          </p:cNvPr>
          <p:cNvSpPr>
            <a:spLocks noGrp="1"/>
          </p:cNvSpPr>
          <p:nvPr>
            <p:ph sz="half" idx="2"/>
          </p:nvPr>
        </p:nvSpPr>
        <p:spPr>
          <a:xfrm>
            <a:off x="6097361" y="1322161"/>
            <a:ext cx="6079671" cy="3854678"/>
          </a:xfrm>
          <a:ln>
            <a:solidFill>
              <a:schemeClr val="tx1"/>
            </a:solidFill>
          </a:ln>
        </p:spPr>
        <p:txBody>
          <a:bodyPr vert="horz" lIns="91440" tIns="45720" rIns="91440" bIns="45720" rtlCol="0" anchor="t">
            <a:normAutofit/>
          </a:bodyPr>
          <a:lstStyle/>
          <a:p>
            <a:r>
              <a:rPr lang="el-GR">
                <a:solidFill>
                  <a:srgbClr val="FF0000"/>
                </a:solidFill>
                <a:latin typeface="Calibri"/>
                <a:ea typeface="Calibri"/>
                <a:cs typeface="Calibri"/>
              </a:rPr>
              <a:t>DECREASED</a:t>
            </a:r>
            <a:r>
              <a:rPr lang="el-GR">
                <a:latin typeface="Calibri"/>
                <a:ea typeface="Calibri"/>
                <a:cs typeface="Calibri"/>
              </a:rPr>
              <a:t>:</a:t>
            </a:r>
          </a:p>
          <a:p>
            <a:endParaRPr lang="el-GR">
              <a:latin typeface="Calibri"/>
              <a:ea typeface="Calibri"/>
              <a:cs typeface="Calibri"/>
            </a:endParaRPr>
          </a:p>
          <a:p>
            <a:pPr marL="0" indent="0">
              <a:buNone/>
            </a:pPr>
            <a:r>
              <a:rPr lang="el-GR">
                <a:latin typeface="Calibri"/>
                <a:ea typeface="Calibri"/>
                <a:cs typeface="Calibri"/>
              </a:rPr>
              <a:t>-</a:t>
            </a:r>
            <a:r>
              <a:rPr lang="el-GR" err="1">
                <a:latin typeface="Calibri"/>
                <a:ea typeface="Calibri"/>
                <a:cs typeface="Calibri"/>
              </a:rPr>
              <a:t>Glucose</a:t>
            </a:r>
            <a:r>
              <a:rPr lang="el-GR">
                <a:latin typeface="Calibri"/>
                <a:ea typeface="Calibri"/>
                <a:cs typeface="Calibri"/>
              </a:rPr>
              <a:t> </a:t>
            </a:r>
            <a:r>
              <a:rPr lang="el-GR" err="1">
                <a:latin typeface="Calibri"/>
                <a:ea typeface="Calibri"/>
                <a:cs typeface="Calibri"/>
              </a:rPr>
              <a:t>oxidation</a:t>
            </a:r>
            <a:endParaRPr lang="el-GR">
              <a:latin typeface="Calibri"/>
              <a:ea typeface="Calibri"/>
              <a:cs typeface="Calibri"/>
            </a:endParaRPr>
          </a:p>
          <a:p>
            <a:pPr marL="0" indent="0">
              <a:buNone/>
            </a:pPr>
            <a:endParaRPr lang="el-GR">
              <a:latin typeface="Calibri"/>
              <a:ea typeface="Calibri"/>
              <a:cs typeface="Calibri"/>
            </a:endParaRPr>
          </a:p>
          <a:p>
            <a:pPr marL="0" indent="0">
              <a:buNone/>
            </a:pPr>
            <a:r>
              <a:rPr lang="el-GR">
                <a:latin typeface="Calibri"/>
                <a:ea typeface="Calibri"/>
                <a:cs typeface="Calibri"/>
              </a:rPr>
              <a:t>-Transport and </a:t>
            </a:r>
            <a:r>
              <a:rPr lang="el-GR" err="1">
                <a:latin typeface="Calibri"/>
                <a:ea typeface="Calibri"/>
                <a:cs typeface="Calibri"/>
              </a:rPr>
              <a:t>metabolism</a:t>
            </a:r>
            <a:r>
              <a:rPr lang="el-GR">
                <a:latin typeface="Calibri"/>
                <a:ea typeface="Calibri"/>
                <a:cs typeface="Calibri"/>
              </a:rPr>
              <a:t> of </a:t>
            </a:r>
            <a:r>
              <a:rPr lang="el-GR" err="1">
                <a:latin typeface="Calibri"/>
                <a:ea typeface="Calibri"/>
                <a:cs typeface="Calibri"/>
              </a:rPr>
              <a:t>pyruvate</a:t>
            </a:r>
            <a:endParaRPr lang="el-GR">
              <a:latin typeface="Calibri"/>
              <a:ea typeface="Calibri"/>
              <a:cs typeface="Calibri"/>
            </a:endParaRPr>
          </a:p>
          <a:p>
            <a:pPr marL="0" indent="0">
              <a:buNone/>
            </a:pPr>
            <a:r>
              <a:rPr lang="el-GR">
                <a:latin typeface="Calibri"/>
                <a:ea typeface="Calibri"/>
                <a:cs typeface="Calibri"/>
              </a:rPr>
              <a:t>(</a:t>
            </a:r>
            <a:r>
              <a:rPr lang="el-GR" err="1">
                <a:latin typeface="Calibri"/>
                <a:ea typeface="Calibri"/>
                <a:cs typeface="Calibri"/>
              </a:rPr>
              <a:t>reduced</a:t>
            </a:r>
            <a:r>
              <a:rPr lang="el-GR">
                <a:latin typeface="Calibri"/>
                <a:ea typeface="Calibri"/>
                <a:cs typeface="Calibri"/>
              </a:rPr>
              <a:t> </a:t>
            </a:r>
            <a:r>
              <a:rPr lang="el-GR">
                <a:solidFill>
                  <a:srgbClr val="00B050"/>
                </a:solidFill>
                <a:latin typeface="Calibri"/>
                <a:ea typeface="Calibri"/>
                <a:cs typeface="Calibri"/>
              </a:rPr>
              <a:t>MPC* </a:t>
            </a:r>
            <a:r>
              <a:rPr lang="el-GR" err="1">
                <a:latin typeface="Calibri"/>
                <a:ea typeface="Calibri"/>
                <a:cs typeface="Calibri"/>
              </a:rPr>
              <a:t>expression</a:t>
            </a:r>
            <a:r>
              <a:rPr lang="el-GR">
                <a:latin typeface="Calibri"/>
                <a:ea typeface="Calibri"/>
                <a:cs typeface="Calibri"/>
              </a:rPr>
              <a:t>)</a:t>
            </a:r>
          </a:p>
        </p:txBody>
      </p:sp>
      <p:sp>
        <p:nvSpPr>
          <p:cNvPr id="5" name="Βέλος: Κάτω 4">
            <a:extLst>
              <a:ext uri="{FF2B5EF4-FFF2-40B4-BE49-F238E27FC236}">
                <a16:creationId xmlns:a16="http://schemas.microsoft.com/office/drawing/2014/main" id="{1A2690FB-06B6-2620-1A09-5841414EA2E5}"/>
              </a:ext>
            </a:extLst>
          </p:cNvPr>
          <p:cNvSpPr/>
          <p:nvPr/>
        </p:nvSpPr>
        <p:spPr>
          <a:xfrm>
            <a:off x="8544674" y="4452135"/>
            <a:ext cx="285750" cy="6463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61F17595-B567-13A0-EE7D-C41A897E3F56}"/>
              </a:ext>
            </a:extLst>
          </p:cNvPr>
          <p:cNvSpPr txBox="1"/>
          <p:nvPr/>
        </p:nvSpPr>
        <p:spPr>
          <a:xfrm>
            <a:off x="5654839" y="5263212"/>
            <a:ext cx="65292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ea typeface="Calibri"/>
                <a:cs typeface="Calibri"/>
              </a:rPr>
              <a:t>Nonoxidative</a:t>
            </a:r>
            <a:r>
              <a:rPr lang="el-GR" sz="2400">
                <a:latin typeface="Calibri"/>
                <a:ea typeface="Calibri"/>
                <a:cs typeface="Calibri"/>
              </a:rPr>
              <a:t> </a:t>
            </a:r>
            <a:r>
              <a:rPr lang="el-GR" sz="2400" err="1">
                <a:latin typeface="Calibri"/>
                <a:ea typeface="Calibri"/>
                <a:cs typeface="Calibri"/>
              </a:rPr>
              <a:t>metabolism</a:t>
            </a:r>
            <a:r>
              <a:rPr lang="el-GR" sz="2400">
                <a:latin typeface="Calibri"/>
                <a:ea typeface="Calibri"/>
                <a:cs typeface="Calibri"/>
              </a:rPr>
              <a:t> of </a:t>
            </a:r>
            <a:r>
              <a:rPr lang="el-GR" sz="2400" err="1">
                <a:latin typeface="Calibri"/>
                <a:ea typeface="Calibri"/>
                <a:cs typeface="Calibri"/>
              </a:rPr>
              <a:t>glycolytic</a:t>
            </a:r>
            <a:r>
              <a:rPr lang="el-GR" sz="2400">
                <a:latin typeface="Calibri"/>
                <a:ea typeface="Calibri"/>
                <a:cs typeface="Calibri"/>
              </a:rPr>
              <a:t> </a:t>
            </a:r>
            <a:r>
              <a:rPr lang="el-GR" sz="2400" err="1">
                <a:latin typeface="Calibri"/>
                <a:ea typeface="Calibri"/>
                <a:cs typeface="Calibri"/>
              </a:rPr>
              <a:t>metabolites</a:t>
            </a:r>
            <a:r>
              <a:rPr lang="el-GR" sz="2400">
                <a:latin typeface="Calibri"/>
                <a:ea typeface="Calibri"/>
                <a:cs typeface="Calibri"/>
              </a:rPr>
              <a:t> </a:t>
            </a:r>
            <a:r>
              <a:rPr lang="el-GR" sz="2400" err="1">
                <a:latin typeface="Calibri"/>
                <a:ea typeface="Calibri"/>
                <a:cs typeface="Calibri"/>
              </a:rPr>
              <a:t>into</a:t>
            </a:r>
            <a:r>
              <a:rPr lang="el-GR" sz="2400">
                <a:solidFill>
                  <a:srgbClr val="FF0000"/>
                </a:solidFill>
                <a:latin typeface="Calibri"/>
                <a:ea typeface="Calibri"/>
                <a:cs typeface="Calibri"/>
              </a:rPr>
              <a:t> </a:t>
            </a:r>
            <a:r>
              <a:rPr lang="el-GR" sz="2400" err="1">
                <a:solidFill>
                  <a:srgbClr val="FF0000"/>
                </a:solidFill>
                <a:latin typeface="Calibri"/>
                <a:ea typeface="Calibri"/>
                <a:cs typeface="Calibri"/>
              </a:rPr>
              <a:t>pathways</a:t>
            </a:r>
            <a:r>
              <a:rPr lang="el-GR" sz="2400">
                <a:solidFill>
                  <a:srgbClr val="FF0000"/>
                </a:solidFill>
                <a:latin typeface="Calibri"/>
                <a:ea typeface="Calibri"/>
                <a:cs typeface="Calibri"/>
              </a:rPr>
              <a:t> </a:t>
            </a:r>
            <a:r>
              <a:rPr lang="el-GR" sz="2400" err="1">
                <a:solidFill>
                  <a:srgbClr val="FF0000"/>
                </a:solidFill>
                <a:latin typeface="Calibri"/>
                <a:ea typeface="Calibri"/>
                <a:cs typeface="Calibri"/>
              </a:rPr>
              <a:t>below</a:t>
            </a:r>
            <a:endParaRPr lang="el-GR" sz="2400">
              <a:solidFill>
                <a:srgbClr val="FF0000"/>
              </a:solidFill>
              <a:latin typeface="Calibri"/>
              <a:ea typeface="Calibri"/>
              <a:cs typeface="Calibri"/>
            </a:endParaRPr>
          </a:p>
        </p:txBody>
      </p:sp>
      <p:sp>
        <p:nvSpPr>
          <p:cNvPr id="7" name="Βέλος: Κάτω 6">
            <a:extLst>
              <a:ext uri="{FF2B5EF4-FFF2-40B4-BE49-F238E27FC236}">
                <a16:creationId xmlns:a16="http://schemas.microsoft.com/office/drawing/2014/main" id="{3094F644-4B21-348C-D34D-8033C288EA81}"/>
              </a:ext>
            </a:extLst>
          </p:cNvPr>
          <p:cNvSpPr/>
          <p:nvPr/>
        </p:nvSpPr>
        <p:spPr>
          <a:xfrm rot="3000000">
            <a:off x="8251699" y="5666809"/>
            <a:ext cx="197303" cy="11702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Κάτω 7">
            <a:extLst>
              <a:ext uri="{FF2B5EF4-FFF2-40B4-BE49-F238E27FC236}">
                <a16:creationId xmlns:a16="http://schemas.microsoft.com/office/drawing/2014/main" id="{9CBCC619-E42B-C624-5853-E7277852DC65}"/>
              </a:ext>
            </a:extLst>
          </p:cNvPr>
          <p:cNvSpPr/>
          <p:nvPr/>
        </p:nvSpPr>
        <p:spPr>
          <a:xfrm rot="-2760000">
            <a:off x="9017101" y="5685951"/>
            <a:ext cx="238125" cy="76880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7FFD593A-30A2-46E0-89A6-EF9B1ABDE652}"/>
              </a:ext>
            </a:extLst>
          </p:cNvPr>
          <p:cNvSpPr txBox="1"/>
          <p:nvPr/>
        </p:nvSpPr>
        <p:spPr>
          <a:xfrm>
            <a:off x="5953432" y="6398796"/>
            <a:ext cx="6221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a:latin typeface="Calibri"/>
                <a:ea typeface="Calibri"/>
                <a:cs typeface="Calibri"/>
              </a:rPr>
              <a:t>LV </a:t>
            </a:r>
            <a:r>
              <a:rPr lang="el-GR" sz="2400" err="1">
                <a:latin typeface="Calibri"/>
                <a:ea typeface="Calibri"/>
                <a:cs typeface="Calibri"/>
              </a:rPr>
              <a:t>remodeling</a:t>
            </a:r>
            <a:r>
              <a:rPr lang="el-GR" sz="2400">
                <a:latin typeface="Calibri"/>
                <a:ea typeface="Calibri"/>
                <a:cs typeface="Calibri"/>
              </a:rPr>
              <a:t>          </a:t>
            </a:r>
            <a:r>
              <a:rPr lang="el-GR" sz="2400" err="1">
                <a:latin typeface="Calibri"/>
                <a:ea typeface="Calibri"/>
                <a:cs typeface="Calibri"/>
              </a:rPr>
              <a:t>cardiomyocyte</a:t>
            </a:r>
            <a:r>
              <a:rPr lang="el-GR" sz="2400">
                <a:latin typeface="Calibri"/>
                <a:ea typeface="Calibri"/>
                <a:cs typeface="Calibri"/>
              </a:rPr>
              <a:t> </a:t>
            </a:r>
            <a:r>
              <a:rPr lang="el-GR" sz="2400" err="1">
                <a:latin typeface="Calibri"/>
                <a:ea typeface="Calibri"/>
                <a:cs typeface="Calibri"/>
              </a:rPr>
              <a:t>hypertrophy</a:t>
            </a:r>
            <a:endParaRPr lang="el-GR" sz="2400">
              <a:latin typeface="Calibri"/>
              <a:ea typeface="Calibri"/>
              <a:cs typeface="Calibri"/>
            </a:endParaRPr>
          </a:p>
        </p:txBody>
      </p:sp>
      <p:sp>
        <p:nvSpPr>
          <p:cNvPr id="10" name="TextBox 9">
            <a:extLst>
              <a:ext uri="{FF2B5EF4-FFF2-40B4-BE49-F238E27FC236}">
                <a16:creationId xmlns:a16="http://schemas.microsoft.com/office/drawing/2014/main" id="{8DE41E9F-D968-935F-7A5D-7ADCE35AB048}"/>
              </a:ext>
            </a:extLst>
          </p:cNvPr>
          <p:cNvSpPr txBox="1"/>
          <p:nvPr/>
        </p:nvSpPr>
        <p:spPr>
          <a:xfrm>
            <a:off x="88675" y="5997921"/>
            <a:ext cx="57021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i="1">
                <a:solidFill>
                  <a:srgbClr val="00B050"/>
                </a:solidFill>
                <a:latin typeface="Calibri"/>
                <a:ea typeface="Calibri"/>
                <a:cs typeface="Calibri"/>
              </a:rPr>
              <a:t>*</a:t>
            </a:r>
            <a:r>
              <a:rPr lang="el-GR" sz="2000" i="1" err="1">
                <a:solidFill>
                  <a:srgbClr val="00B050"/>
                </a:solidFill>
                <a:latin typeface="Calibri"/>
                <a:ea typeface="Calibri"/>
                <a:cs typeface="Calibri"/>
              </a:rPr>
              <a:t>mitochondrial</a:t>
            </a:r>
            <a:r>
              <a:rPr lang="el-GR" sz="2000" i="1">
                <a:solidFill>
                  <a:srgbClr val="00B050"/>
                </a:solidFill>
                <a:latin typeface="Calibri"/>
                <a:ea typeface="Calibri"/>
                <a:cs typeface="Calibri"/>
              </a:rPr>
              <a:t> </a:t>
            </a:r>
            <a:r>
              <a:rPr lang="el-GR" sz="2000" i="1" err="1">
                <a:solidFill>
                  <a:srgbClr val="00B050"/>
                </a:solidFill>
                <a:latin typeface="Calibri"/>
                <a:ea typeface="Calibri"/>
                <a:cs typeface="Calibri"/>
              </a:rPr>
              <a:t>pyruvate</a:t>
            </a:r>
            <a:r>
              <a:rPr lang="el-GR" sz="2000" i="1">
                <a:solidFill>
                  <a:srgbClr val="00B050"/>
                </a:solidFill>
                <a:latin typeface="Calibri"/>
                <a:ea typeface="Calibri"/>
                <a:cs typeface="Calibri"/>
              </a:rPr>
              <a:t> </a:t>
            </a:r>
            <a:r>
              <a:rPr lang="el-GR" sz="2000" i="1" err="1">
                <a:solidFill>
                  <a:srgbClr val="00B050"/>
                </a:solidFill>
                <a:latin typeface="Calibri"/>
                <a:ea typeface="Calibri"/>
                <a:cs typeface="Calibri"/>
              </a:rPr>
              <a:t>carrier</a:t>
            </a:r>
            <a:endParaRPr lang="el-GR" sz="2000" i="1">
              <a:solidFill>
                <a:srgbClr val="00B050"/>
              </a:solidFill>
              <a:latin typeface="Calibri"/>
              <a:ea typeface="Calibri"/>
              <a:cs typeface="Calibri"/>
            </a:endParaRPr>
          </a:p>
          <a:p>
            <a:r>
              <a:rPr lang="el-GR" sz="2000" i="1">
                <a:latin typeface="Calibri"/>
                <a:ea typeface="Calibri"/>
                <a:cs typeface="Calibri"/>
              </a:rPr>
              <a:t>*</a:t>
            </a:r>
            <a:r>
              <a:rPr lang="el-GR" sz="2000" i="1" err="1">
                <a:latin typeface="Calibri"/>
                <a:ea typeface="Calibri"/>
                <a:cs typeface="Calibri"/>
              </a:rPr>
              <a:t>glucose</a:t>
            </a:r>
            <a:r>
              <a:rPr lang="el-GR" sz="2000" i="1">
                <a:latin typeface="Calibri"/>
                <a:ea typeface="Calibri"/>
                <a:cs typeface="Calibri"/>
              </a:rPr>
              <a:t> </a:t>
            </a:r>
            <a:r>
              <a:rPr lang="el-GR" sz="2000" i="1" err="1">
                <a:latin typeface="Calibri"/>
                <a:ea typeface="Calibri"/>
                <a:cs typeface="Calibri"/>
              </a:rPr>
              <a:t>transporter</a:t>
            </a:r>
            <a:r>
              <a:rPr lang="el-GR" sz="2000" i="1">
                <a:latin typeface="Calibri"/>
                <a:ea typeface="Calibri"/>
                <a:cs typeface="Calibri"/>
              </a:rPr>
              <a:t> 1</a:t>
            </a:r>
          </a:p>
        </p:txBody>
      </p:sp>
      <p:sp>
        <p:nvSpPr>
          <p:cNvPr id="11" name="TextBox 10">
            <a:extLst>
              <a:ext uri="{FF2B5EF4-FFF2-40B4-BE49-F238E27FC236}">
                <a16:creationId xmlns:a16="http://schemas.microsoft.com/office/drawing/2014/main" id="{EE3D0B34-53FB-80D5-53CB-3B6DB322236F}"/>
              </a:ext>
            </a:extLst>
          </p:cNvPr>
          <p:cNvSpPr txBox="1"/>
          <p:nvPr/>
        </p:nvSpPr>
        <p:spPr>
          <a:xfrm>
            <a:off x="9429750" y="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4029834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0F4C24F8-7264-BA3F-7F76-85724D9BD458}"/>
              </a:ext>
            </a:extLst>
          </p:cNvPr>
          <p:cNvSpPr>
            <a:spLocks noGrp="1"/>
          </p:cNvSpPr>
          <p:nvPr>
            <p:ph type="sldNum" sz="quarter" idx="12"/>
          </p:nvPr>
        </p:nvSpPr>
        <p:spPr/>
        <p:txBody>
          <a:bodyPr/>
          <a:lstStyle/>
          <a:p>
            <a:fld id="{294A09A9-5501-47C1-A89A-A340965A2BE2}" type="slidenum">
              <a:rPr lang="en-US" smtClean="0"/>
              <a:t>55</a:t>
            </a:fld>
            <a:endParaRPr lang="en-US"/>
          </a:p>
        </p:txBody>
      </p:sp>
      <p:pic>
        <p:nvPicPr>
          <p:cNvPr id="3" name="Εικόνα 2" descr="Εικόνα που περιέχει κείμενο, στιγμιότυπο οθόνης, διάγραμμα, σχεδίαση">
            <a:extLst>
              <a:ext uri="{FF2B5EF4-FFF2-40B4-BE49-F238E27FC236}">
                <a16:creationId xmlns:a16="http://schemas.microsoft.com/office/drawing/2014/main" id="{88FF62B6-844E-2C14-F6E8-1BC6654534E5}"/>
              </a:ext>
            </a:extLst>
          </p:cNvPr>
          <p:cNvPicPr>
            <a:picLocks noChangeAspect="1"/>
          </p:cNvPicPr>
          <p:nvPr/>
        </p:nvPicPr>
        <p:blipFill>
          <a:blip r:embed="rId3"/>
          <a:stretch>
            <a:fillRect/>
          </a:stretch>
        </p:blipFill>
        <p:spPr>
          <a:xfrm>
            <a:off x="1166658" y="731279"/>
            <a:ext cx="9565510" cy="5308038"/>
          </a:xfrm>
          <a:prstGeom prst="rect">
            <a:avLst/>
          </a:prstGeom>
        </p:spPr>
      </p:pic>
      <p:sp>
        <p:nvSpPr>
          <p:cNvPr id="4" name="Βέλος: Δεξιό 3">
            <a:extLst>
              <a:ext uri="{FF2B5EF4-FFF2-40B4-BE49-F238E27FC236}">
                <a16:creationId xmlns:a16="http://schemas.microsoft.com/office/drawing/2014/main" id="{92773121-0B98-F67E-47E6-0E03BB644543}"/>
              </a:ext>
            </a:extLst>
          </p:cNvPr>
          <p:cNvSpPr/>
          <p:nvPr/>
        </p:nvSpPr>
        <p:spPr>
          <a:xfrm rot="6780000">
            <a:off x="5300319" y="1796046"/>
            <a:ext cx="2959552" cy="231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7BF060F3-FF29-5172-624A-77A04DFD2CF2}"/>
              </a:ext>
            </a:extLst>
          </p:cNvPr>
          <p:cNvSpPr txBox="1"/>
          <p:nvPr/>
        </p:nvSpPr>
        <p:spPr>
          <a:xfrm>
            <a:off x="7330504" y="83477"/>
            <a:ext cx="48033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Calibri"/>
                <a:ea typeface="+mn-lt"/>
                <a:cs typeface="+mn-lt"/>
              </a:rPr>
              <a:t>accumulation of O-GlcNAc -&gt; LV remodeling</a:t>
            </a:r>
            <a:endParaRPr lang="el-GR" sz="2000" dirty="0">
              <a:latin typeface="Calibri"/>
            </a:endParaRPr>
          </a:p>
        </p:txBody>
      </p:sp>
      <p:sp>
        <p:nvSpPr>
          <p:cNvPr id="2" name="TextBox 1">
            <a:extLst>
              <a:ext uri="{FF2B5EF4-FFF2-40B4-BE49-F238E27FC236}">
                <a16:creationId xmlns:a16="http://schemas.microsoft.com/office/drawing/2014/main" id="{4FB6D267-4A61-7B1C-AA48-82BF5029336E}"/>
              </a:ext>
            </a:extLst>
          </p:cNvPr>
          <p:cNvSpPr txBox="1"/>
          <p:nvPr/>
        </p:nvSpPr>
        <p:spPr>
          <a:xfrm>
            <a:off x="10687353" y="4627638"/>
            <a:ext cx="149739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a:latin typeface="Century Schoolbook"/>
              </a:rPr>
              <a:t>Lopaschuk GD, Karwi QG, Tian R, Wende AR, Abel ED. Cardiac Energy Metabolism in Heart Failure. Circ Res. 2021 May 14;128(10):1487-1513. doi: 10.1161/CIRCRESAHA.121.318241. Epub 2021 May 13. PMID: 33983836; PMCID: PMC8136750.</a:t>
            </a:r>
            <a:endParaRPr lang="el-GR"/>
          </a:p>
        </p:txBody>
      </p:sp>
    </p:spTree>
    <p:extLst>
      <p:ext uri="{BB962C8B-B14F-4D97-AF65-F5344CB8AC3E}">
        <p14:creationId xmlns:p14="http://schemas.microsoft.com/office/powerpoint/2010/main" val="4023636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F6BF89-FEF8-7F70-6D57-77C5310804E1}"/>
              </a:ext>
            </a:extLst>
          </p:cNvPr>
          <p:cNvSpPr>
            <a:spLocks noGrp="1"/>
          </p:cNvSpPr>
          <p:nvPr>
            <p:ph type="title"/>
          </p:nvPr>
        </p:nvSpPr>
        <p:spPr>
          <a:xfrm>
            <a:off x="1491594" y="53135"/>
            <a:ext cx="10836537" cy="795304"/>
          </a:xfrm>
        </p:spPr>
        <p:txBody>
          <a:bodyPr>
            <a:noAutofit/>
          </a:bodyPr>
          <a:lstStyle/>
          <a:p>
            <a:r>
              <a:rPr lang="el-GR" sz="4000" u="sng">
                <a:solidFill>
                  <a:srgbClr val="FF0000"/>
                </a:solidFill>
                <a:latin typeface="Calibri"/>
                <a:ea typeface="+mj-lt"/>
                <a:cs typeface="+mj-lt"/>
              </a:rPr>
              <a:t>KETONE BODY METABOLISM In </a:t>
            </a:r>
            <a:r>
              <a:rPr lang="el-GR" sz="4000" u="sng" err="1">
                <a:solidFill>
                  <a:srgbClr val="FF0000"/>
                </a:solidFill>
                <a:latin typeface="Calibri"/>
                <a:ea typeface="+mj-lt"/>
                <a:cs typeface="+mj-lt"/>
              </a:rPr>
              <a:t>HFrEF</a:t>
            </a:r>
            <a:endParaRPr lang="el-GR" sz="4000" b="0" u="sng" err="1">
              <a:solidFill>
                <a:srgbClr val="FF0000"/>
              </a:solidFill>
              <a:latin typeface="Calibri"/>
            </a:endParaRPr>
          </a:p>
        </p:txBody>
      </p:sp>
      <p:sp>
        <p:nvSpPr>
          <p:cNvPr id="4" name="Θέση περιεχομένου 3">
            <a:extLst>
              <a:ext uri="{FF2B5EF4-FFF2-40B4-BE49-F238E27FC236}">
                <a16:creationId xmlns:a16="http://schemas.microsoft.com/office/drawing/2014/main" id="{3CE573B7-EE2D-21CD-6E5D-021DC5388A70}"/>
              </a:ext>
            </a:extLst>
          </p:cNvPr>
          <p:cNvSpPr>
            <a:spLocks noGrp="1"/>
          </p:cNvSpPr>
          <p:nvPr>
            <p:ph sz="half" idx="1"/>
          </p:nvPr>
        </p:nvSpPr>
        <p:spPr>
          <a:xfrm>
            <a:off x="6351334" y="721206"/>
            <a:ext cx="5977217" cy="5466322"/>
          </a:xfrm>
        </p:spPr>
        <p:txBody>
          <a:bodyPr vert="horz" lIns="91440" tIns="45720" rIns="91440" bIns="45720" rtlCol="0" anchor="t">
            <a:noAutofit/>
          </a:bodyPr>
          <a:lstStyle/>
          <a:p>
            <a:pPr marL="0" indent="0">
              <a:buNone/>
            </a:pPr>
            <a:r>
              <a:rPr lang="el-GR">
                <a:cs typeface="Segoe UI"/>
              </a:rPr>
              <a:t> </a:t>
            </a:r>
            <a:r>
              <a:rPr lang="el-GR" b="1">
                <a:cs typeface="Segoe UI"/>
              </a:rPr>
              <a:t>                   </a:t>
            </a:r>
            <a:endParaRPr lang="el-GR" b="1"/>
          </a:p>
        </p:txBody>
      </p:sp>
      <p:sp>
        <p:nvSpPr>
          <p:cNvPr id="6" name="Θέση αριθμού διαφάνειας 5">
            <a:extLst>
              <a:ext uri="{FF2B5EF4-FFF2-40B4-BE49-F238E27FC236}">
                <a16:creationId xmlns:a16="http://schemas.microsoft.com/office/drawing/2014/main" id="{7691A518-F67B-B027-EC0C-89ACECC44A81}"/>
              </a:ext>
            </a:extLst>
          </p:cNvPr>
          <p:cNvSpPr>
            <a:spLocks noGrp="1"/>
          </p:cNvSpPr>
          <p:nvPr>
            <p:ph type="sldNum" sz="quarter" idx="12"/>
          </p:nvPr>
        </p:nvSpPr>
        <p:spPr/>
        <p:txBody>
          <a:bodyPr/>
          <a:lstStyle/>
          <a:p>
            <a:fld id="{294A09A9-5501-47C1-A89A-A340965A2BE2}" type="slidenum">
              <a:rPr lang="en-US" smtClean="0"/>
              <a:t>56</a:t>
            </a:fld>
            <a:endParaRPr lang="en-US"/>
          </a:p>
        </p:txBody>
      </p:sp>
      <p:sp>
        <p:nvSpPr>
          <p:cNvPr id="8" name="TextBox 7">
            <a:extLst>
              <a:ext uri="{FF2B5EF4-FFF2-40B4-BE49-F238E27FC236}">
                <a16:creationId xmlns:a16="http://schemas.microsoft.com/office/drawing/2014/main" id="{B8FDED87-E062-9E95-74E0-07A429958DBD}"/>
              </a:ext>
            </a:extLst>
          </p:cNvPr>
          <p:cNvSpPr txBox="1"/>
          <p:nvPr/>
        </p:nvSpPr>
        <p:spPr>
          <a:xfrm>
            <a:off x="889454" y="1416570"/>
            <a:ext cx="10418936" cy="7663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err="1">
                <a:solidFill>
                  <a:srgbClr val="FF0000"/>
                </a:solidFill>
                <a:latin typeface="Arial"/>
                <a:ea typeface="Calibri"/>
                <a:cs typeface="Arial"/>
              </a:rPr>
              <a:t>Fasting-induced</a:t>
            </a:r>
            <a:r>
              <a:rPr lang="el-GR" sz="2800">
                <a:solidFill>
                  <a:srgbClr val="FF0000"/>
                </a:solidFill>
                <a:latin typeface="Arial"/>
                <a:ea typeface="Calibri"/>
                <a:cs typeface="Arial"/>
              </a:rPr>
              <a:t> </a:t>
            </a:r>
            <a:r>
              <a:rPr lang="el-GR" sz="2800" err="1">
                <a:solidFill>
                  <a:srgbClr val="FF0000"/>
                </a:solidFill>
                <a:latin typeface="Arial"/>
                <a:ea typeface="Calibri"/>
                <a:cs typeface="Arial"/>
              </a:rPr>
              <a:t>increase</a:t>
            </a:r>
            <a:r>
              <a:rPr lang="el-GR" sz="2800">
                <a:latin typeface="Arial"/>
                <a:ea typeface="Calibri"/>
                <a:cs typeface="Arial"/>
              </a:rPr>
              <a:t> in </a:t>
            </a:r>
            <a:r>
              <a:rPr lang="el-GR" sz="2800" err="1">
                <a:latin typeface="Arial"/>
                <a:ea typeface="Calibri"/>
                <a:cs typeface="Arial"/>
              </a:rPr>
              <a:t>circulating</a:t>
            </a:r>
            <a:r>
              <a:rPr lang="el-GR" sz="2800">
                <a:latin typeface="Arial"/>
                <a:ea typeface="Calibri"/>
                <a:cs typeface="Arial"/>
              </a:rPr>
              <a:t> </a:t>
            </a:r>
            <a:r>
              <a:rPr lang="el-GR" sz="2800" err="1">
                <a:latin typeface="Arial"/>
                <a:ea typeface="Calibri"/>
                <a:cs typeface="Arial"/>
              </a:rPr>
              <a:t>ketones</a:t>
            </a:r>
            <a:r>
              <a:rPr lang="el-GR" sz="2800">
                <a:latin typeface="Arial"/>
                <a:ea typeface="Calibri"/>
                <a:cs typeface="Arial"/>
              </a:rPr>
              <a:t> </a:t>
            </a:r>
            <a:r>
              <a:rPr lang="el-GR" sz="2800" err="1">
                <a:solidFill>
                  <a:srgbClr val="FF0000"/>
                </a:solidFill>
                <a:latin typeface="Arial"/>
                <a:ea typeface="Calibri"/>
                <a:cs typeface="Arial"/>
              </a:rPr>
              <a:t>exacerbated</a:t>
            </a:r>
            <a:endParaRPr lang="el-GR" sz="2800">
              <a:solidFill>
                <a:srgbClr val="FFFFFF"/>
              </a:solidFill>
              <a:latin typeface="Arial"/>
              <a:ea typeface="Calibri"/>
              <a:cs typeface="Arial"/>
            </a:endParaRPr>
          </a:p>
          <a:p>
            <a:pPr marL="342900" indent="-342900">
              <a:buFont typeface="Courier New"/>
              <a:buChar char="o"/>
            </a:pPr>
            <a:endParaRPr lang="el-GR" sz="2800">
              <a:latin typeface="Arial"/>
              <a:ea typeface="Calibri"/>
              <a:cs typeface="Arial"/>
            </a:endParaRPr>
          </a:p>
          <a:p>
            <a:pPr marL="342900" indent="-342900">
              <a:buFont typeface="Courier New"/>
              <a:buChar char="o"/>
            </a:pPr>
            <a:endParaRPr lang="el-GR" sz="2800">
              <a:latin typeface="Arial"/>
              <a:ea typeface="Calibri"/>
              <a:cs typeface="Arial"/>
            </a:endParaRPr>
          </a:p>
          <a:p>
            <a:pPr marL="342900" indent="-342900">
              <a:buFont typeface="Courier New"/>
              <a:buChar char="o"/>
            </a:pPr>
            <a:endParaRPr lang="el-GR" sz="2800">
              <a:latin typeface="Calibri"/>
              <a:ea typeface="Calibri"/>
              <a:cs typeface="Arial"/>
            </a:endParaRPr>
          </a:p>
          <a:p>
            <a:pPr marL="342900" indent="-342900">
              <a:buFont typeface="Courier New"/>
              <a:buChar char="o"/>
            </a:pPr>
            <a:r>
              <a:rPr lang="el-GR" sz="2800" err="1">
                <a:solidFill>
                  <a:srgbClr val="FF0000"/>
                </a:solidFill>
                <a:latin typeface="Calibri"/>
                <a:ea typeface="+mn-lt"/>
                <a:cs typeface="+mn-lt"/>
              </a:rPr>
              <a:t>Ketone</a:t>
            </a:r>
            <a:r>
              <a:rPr lang="el-GR" sz="2800">
                <a:solidFill>
                  <a:srgbClr val="FF0000"/>
                </a:solidFill>
                <a:latin typeface="Calibri"/>
                <a:ea typeface="+mn-lt"/>
                <a:cs typeface="+mn-lt"/>
              </a:rPr>
              <a:t> </a:t>
            </a:r>
            <a:r>
              <a:rPr lang="el-GR" sz="2800" err="1">
                <a:solidFill>
                  <a:srgbClr val="FF0000"/>
                </a:solidFill>
                <a:latin typeface="Calibri"/>
                <a:ea typeface="+mn-lt"/>
                <a:cs typeface="+mn-lt"/>
              </a:rPr>
              <a:t>body</a:t>
            </a:r>
            <a:r>
              <a:rPr lang="el-GR" sz="2800">
                <a:solidFill>
                  <a:srgbClr val="FF0000"/>
                </a:solidFill>
                <a:latin typeface="Calibri"/>
                <a:ea typeface="+mn-lt"/>
                <a:cs typeface="+mn-lt"/>
              </a:rPr>
              <a:t> </a:t>
            </a:r>
            <a:r>
              <a:rPr lang="el-GR" sz="2800" err="1">
                <a:solidFill>
                  <a:srgbClr val="FF0000"/>
                </a:solidFill>
                <a:latin typeface="Calibri"/>
                <a:ea typeface="+mn-lt"/>
                <a:cs typeface="+mn-lt"/>
              </a:rPr>
              <a:t>oxidation</a:t>
            </a:r>
            <a:r>
              <a:rPr lang="el-GR" sz="2800">
                <a:solidFill>
                  <a:srgbClr val="FF0000"/>
                </a:solidFill>
                <a:latin typeface="Calibri"/>
                <a:ea typeface="+mn-lt"/>
                <a:cs typeface="+mn-lt"/>
              </a:rPr>
              <a:t> </a:t>
            </a:r>
            <a:r>
              <a:rPr lang="el-GR" sz="2800" err="1">
                <a:solidFill>
                  <a:srgbClr val="FF0000"/>
                </a:solidFill>
                <a:latin typeface="Calibri"/>
                <a:ea typeface="+mn-lt"/>
                <a:cs typeface="+mn-lt"/>
              </a:rPr>
              <a:t>increased</a:t>
            </a:r>
            <a:r>
              <a:rPr lang="el-GR" sz="2800">
                <a:solidFill>
                  <a:srgbClr val="FF0000"/>
                </a:solidFill>
                <a:latin typeface="Calibri"/>
                <a:ea typeface="+mn-lt"/>
                <a:cs typeface="+mn-lt"/>
              </a:rPr>
              <a:t>*</a:t>
            </a:r>
            <a:r>
              <a:rPr lang="el-GR" sz="2800">
                <a:latin typeface="Calibri"/>
                <a:ea typeface="+mn-lt"/>
                <a:cs typeface="+mn-lt"/>
              </a:rPr>
              <a:t>, </a:t>
            </a:r>
            <a:r>
              <a:rPr lang="el-GR" sz="2800" err="1">
                <a:latin typeface="Calibri"/>
                <a:ea typeface="+mn-lt"/>
                <a:cs typeface="+mn-lt"/>
              </a:rPr>
              <a:t>reciprocally</a:t>
            </a:r>
            <a:r>
              <a:rPr lang="el-GR" sz="2800">
                <a:latin typeface="Calibri"/>
                <a:ea typeface="+mn-lt"/>
                <a:cs typeface="+mn-lt"/>
              </a:rPr>
              <a:t> </a:t>
            </a:r>
            <a:r>
              <a:rPr lang="el-GR" sz="2800" err="1">
                <a:latin typeface="Calibri"/>
                <a:ea typeface="+mn-lt"/>
                <a:cs typeface="+mn-lt"/>
              </a:rPr>
              <a:t>regulated</a:t>
            </a:r>
            <a:r>
              <a:rPr lang="el-GR" sz="2800">
                <a:latin typeface="Calibri"/>
                <a:ea typeface="+mn-lt"/>
                <a:cs typeface="+mn-lt"/>
              </a:rPr>
              <a:t> </a:t>
            </a:r>
            <a:r>
              <a:rPr lang="el-GR" sz="2800" err="1">
                <a:latin typeface="Calibri"/>
                <a:ea typeface="+mn-lt"/>
                <a:cs typeface="+mn-lt"/>
              </a:rPr>
              <a:t>with</a:t>
            </a:r>
            <a:r>
              <a:rPr lang="el-GR" sz="2800">
                <a:latin typeface="Calibri"/>
                <a:ea typeface="+mn-lt"/>
                <a:cs typeface="+mn-lt"/>
              </a:rPr>
              <a:t> </a:t>
            </a:r>
            <a:r>
              <a:rPr lang="el-GR" sz="2800" err="1">
                <a:latin typeface="Calibri"/>
                <a:ea typeface="+mn-lt"/>
                <a:cs typeface="+mn-lt"/>
              </a:rPr>
              <a:t>inhibited</a:t>
            </a:r>
            <a:r>
              <a:rPr lang="el-GR" sz="2800">
                <a:latin typeface="Calibri"/>
                <a:ea typeface="+mn-lt"/>
                <a:cs typeface="+mn-lt"/>
              </a:rPr>
              <a:t> </a:t>
            </a:r>
            <a:r>
              <a:rPr lang="el-GR" sz="2800" err="1">
                <a:latin typeface="Calibri"/>
                <a:ea typeface="+mn-lt"/>
                <a:cs typeface="+mn-lt"/>
              </a:rPr>
              <a:t>fatty</a:t>
            </a:r>
            <a:r>
              <a:rPr lang="el-GR" sz="2800">
                <a:latin typeface="Calibri"/>
                <a:ea typeface="+mn-lt"/>
                <a:cs typeface="+mn-lt"/>
              </a:rPr>
              <a:t> </a:t>
            </a:r>
            <a:r>
              <a:rPr lang="el-GR" sz="2800" err="1">
                <a:latin typeface="Calibri"/>
                <a:ea typeface="+mn-lt"/>
                <a:cs typeface="+mn-lt"/>
              </a:rPr>
              <a:t>acid</a:t>
            </a:r>
            <a:r>
              <a:rPr lang="el-GR" sz="2800">
                <a:latin typeface="Calibri"/>
                <a:ea typeface="+mn-lt"/>
                <a:cs typeface="+mn-lt"/>
              </a:rPr>
              <a:t> </a:t>
            </a:r>
            <a:r>
              <a:rPr lang="el-GR" sz="2800" err="1">
                <a:latin typeface="Calibri"/>
                <a:ea typeface="+mn-lt"/>
                <a:cs typeface="+mn-lt"/>
              </a:rPr>
              <a:t>oxidation</a:t>
            </a:r>
            <a:endParaRPr lang="el-GR" sz="2800">
              <a:latin typeface="Calibri"/>
              <a:ea typeface="+mn-lt"/>
              <a:cs typeface="+mn-lt"/>
            </a:endParaRPr>
          </a:p>
          <a:p>
            <a:pPr marL="342900" indent="-342900">
              <a:buFont typeface="Courier New"/>
              <a:buChar char="o"/>
            </a:pPr>
            <a:endParaRPr lang="el-GR" sz="2800">
              <a:solidFill>
                <a:srgbClr val="000000"/>
              </a:solidFill>
              <a:latin typeface="Arial"/>
              <a:ea typeface="Calibri"/>
              <a:cs typeface="Arial"/>
            </a:endParaRPr>
          </a:p>
          <a:p>
            <a:r>
              <a:rPr lang="el-GR" sz="2800">
                <a:solidFill>
                  <a:srgbClr val="FF0000"/>
                </a:solidFill>
                <a:latin typeface="Calibri"/>
                <a:ea typeface="Calibri"/>
                <a:cs typeface="Arial"/>
              </a:rPr>
              <a:t>    *</a:t>
            </a:r>
            <a:r>
              <a:rPr lang="el-GR" sz="2800" err="1">
                <a:solidFill>
                  <a:srgbClr val="FF0000"/>
                </a:solidFill>
                <a:latin typeface="Calibri"/>
                <a:ea typeface="Calibri"/>
                <a:cs typeface="Arial"/>
              </a:rPr>
              <a:t>Whether</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adaptive</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or</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maladaptive</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not</a:t>
            </a:r>
            <a:r>
              <a:rPr lang="el-GR" sz="2800">
                <a:solidFill>
                  <a:srgbClr val="FF0000"/>
                </a:solidFill>
                <a:latin typeface="Calibri"/>
                <a:ea typeface="Calibri"/>
                <a:cs typeface="Arial"/>
              </a:rPr>
              <a:t> </a:t>
            </a:r>
            <a:r>
              <a:rPr lang="el-GR" sz="2800" err="1">
                <a:solidFill>
                  <a:srgbClr val="FF0000"/>
                </a:solidFill>
                <a:latin typeface="Calibri"/>
                <a:ea typeface="Calibri"/>
                <a:cs typeface="Arial"/>
              </a:rPr>
              <a:t>established</a:t>
            </a:r>
            <a:endParaRPr lang="el-GR" sz="2800">
              <a:solidFill>
                <a:srgbClr val="FF0000"/>
              </a:solidFill>
              <a:latin typeface="Calibri"/>
              <a:ea typeface="Calibri"/>
              <a:cs typeface="Arial"/>
            </a:endParaRPr>
          </a:p>
          <a:p>
            <a:pPr marL="342900" indent="-342900">
              <a:buFont typeface="Courier New"/>
              <a:buChar char="o"/>
            </a:pPr>
            <a:endParaRPr lang="el-GR" sz="2800">
              <a:latin typeface="Arial"/>
              <a:ea typeface="Calibri"/>
              <a:cs typeface="Arial"/>
            </a:endParaRPr>
          </a:p>
          <a:p>
            <a:pPr marL="342900" indent="-342900">
              <a:buFont typeface="Courier New"/>
              <a:buChar char="o"/>
            </a:pPr>
            <a:endParaRPr lang="el-GR" sz="2800">
              <a:latin typeface="Arial"/>
              <a:ea typeface="Calibri"/>
              <a:cs typeface="Arial"/>
            </a:endParaRPr>
          </a:p>
          <a:p>
            <a:pPr marL="342900" indent="-342900">
              <a:buFont typeface="Courier New"/>
              <a:buChar char="o"/>
            </a:pPr>
            <a:r>
              <a:rPr lang="el-GR" sz="2800">
                <a:latin typeface="Calibri"/>
                <a:ea typeface="+mn-lt"/>
                <a:cs typeface="+mn-lt"/>
              </a:rPr>
              <a:t> </a:t>
            </a:r>
            <a:r>
              <a:rPr lang="el-GR" sz="2800" err="1">
                <a:latin typeface="Calibri"/>
                <a:ea typeface="+mn-lt"/>
                <a:cs typeface="+mn-lt"/>
              </a:rPr>
              <a:t>Reliance</a:t>
            </a:r>
            <a:r>
              <a:rPr lang="el-GR" sz="2800">
                <a:latin typeface="Calibri"/>
                <a:ea typeface="+mn-lt"/>
                <a:cs typeface="+mn-lt"/>
              </a:rPr>
              <a:t> on </a:t>
            </a:r>
            <a:r>
              <a:rPr lang="el-GR" sz="2800" err="1">
                <a:latin typeface="Calibri"/>
                <a:ea typeface="+mn-lt"/>
                <a:cs typeface="+mn-lt"/>
              </a:rPr>
              <a:t>ketone</a:t>
            </a:r>
            <a:r>
              <a:rPr lang="el-GR" sz="2800">
                <a:latin typeface="Calibri"/>
                <a:ea typeface="+mn-lt"/>
                <a:cs typeface="+mn-lt"/>
              </a:rPr>
              <a:t> </a:t>
            </a:r>
            <a:r>
              <a:rPr lang="el-GR" sz="2800" err="1">
                <a:latin typeface="Calibri"/>
                <a:ea typeface="+mn-lt"/>
                <a:cs typeface="+mn-lt"/>
              </a:rPr>
              <a:t>bodies</a:t>
            </a:r>
            <a:r>
              <a:rPr lang="el-GR" sz="2800">
                <a:latin typeface="Calibri"/>
                <a:ea typeface="+mn-lt"/>
                <a:cs typeface="+mn-lt"/>
              </a:rPr>
              <a:t> in </a:t>
            </a:r>
            <a:r>
              <a:rPr lang="el-GR" sz="2800" err="1">
                <a:solidFill>
                  <a:srgbClr val="FF0000"/>
                </a:solidFill>
                <a:latin typeface="Calibri"/>
                <a:ea typeface="+mn-lt"/>
                <a:cs typeface="+mn-lt"/>
              </a:rPr>
              <a:t>HFrEF</a:t>
            </a:r>
            <a:r>
              <a:rPr lang="el-GR" sz="2800">
                <a:latin typeface="Calibri"/>
                <a:ea typeface="+mn-lt"/>
                <a:cs typeface="+mn-lt"/>
              </a:rPr>
              <a:t> &gt; </a:t>
            </a:r>
            <a:r>
              <a:rPr lang="el-GR" sz="2800" err="1">
                <a:solidFill>
                  <a:srgbClr val="00B050"/>
                </a:solidFill>
                <a:latin typeface="Calibri"/>
                <a:ea typeface="+mn-lt"/>
                <a:cs typeface="+mn-lt"/>
              </a:rPr>
              <a:t>HFpEF</a:t>
            </a:r>
            <a:br>
              <a:rPr lang="el-GR" sz="2400">
                <a:solidFill>
                  <a:schemeClr val="bg1"/>
                </a:solidFill>
                <a:latin typeface="Arial"/>
                <a:ea typeface="Calibri"/>
                <a:cs typeface="Arial"/>
              </a:rPr>
            </a:br>
            <a:endParaRPr lang="el-GR" sz="2400">
              <a:solidFill>
                <a:schemeClr val="bg1"/>
              </a:solidFill>
              <a:latin typeface="Arial"/>
              <a:ea typeface="Calibri"/>
              <a:cs typeface="Arial"/>
            </a:endParaRPr>
          </a:p>
          <a:p>
            <a:endParaRPr lang="el-GR" sz="2000">
              <a:solidFill>
                <a:srgbClr val="FF0000"/>
              </a:solidFill>
              <a:latin typeface="Calibri"/>
              <a:cs typeface="Segoe UI Light"/>
            </a:endParaRPr>
          </a:p>
          <a:p>
            <a:pPr marL="342900" indent="-342900">
              <a:buFont typeface="Courier New"/>
              <a:buChar char="o"/>
            </a:pPr>
            <a:endParaRPr lang="el-GR" sz="2000">
              <a:solidFill>
                <a:srgbClr val="FF0000"/>
              </a:solidFill>
              <a:latin typeface="Calibri"/>
              <a:cs typeface="Segoe UI Light"/>
            </a:endParaRPr>
          </a:p>
          <a:p>
            <a:pPr marL="342900" indent="-342900">
              <a:buFont typeface="Courier New"/>
              <a:buChar char="o"/>
            </a:pPr>
            <a:endParaRPr lang="el-GR" sz="2000">
              <a:solidFill>
                <a:srgbClr val="FFFFFF"/>
              </a:solidFill>
              <a:cs typeface="Segoe UI Light"/>
            </a:endParaRPr>
          </a:p>
          <a:p>
            <a:pPr marL="342900" indent="-342900">
              <a:buFont typeface="Courier New"/>
              <a:buChar char="o"/>
            </a:pPr>
            <a:endParaRPr lang="el-GR" sz="2000">
              <a:solidFill>
                <a:srgbClr val="FF0000"/>
              </a:solidFill>
              <a:cs typeface="Segoe UI Light"/>
            </a:endParaRPr>
          </a:p>
          <a:p>
            <a:pPr marL="342900" indent="-342900">
              <a:buFont typeface="Courier New"/>
              <a:buChar char="o"/>
            </a:pPr>
            <a:endParaRPr lang="el-GR" sz="2000">
              <a:solidFill>
                <a:srgbClr val="FF0000"/>
              </a:solidFill>
              <a:cs typeface="Segoe UI Light"/>
            </a:endParaRPr>
          </a:p>
          <a:p>
            <a:pPr marL="342900" indent="-342900">
              <a:buFont typeface="Courier New"/>
              <a:buChar char="o"/>
            </a:pPr>
            <a:endParaRPr lang="el-GR" sz="2000">
              <a:solidFill>
                <a:srgbClr val="FF0000"/>
              </a:solidFill>
              <a:cs typeface="Segoe UI Light"/>
            </a:endParaRPr>
          </a:p>
          <a:p>
            <a:pPr marL="342900" indent="-342900">
              <a:buFont typeface="Courier New"/>
              <a:buChar char="o"/>
            </a:pPr>
            <a:endParaRPr lang="el-GR" sz="2000">
              <a:solidFill>
                <a:schemeClr val="bg1"/>
              </a:solidFill>
              <a:cs typeface="Segoe UI Light"/>
            </a:endParaRPr>
          </a:p>
          <a:p>
            <a:endParaRPr lang="el-GR" sz="2000">
              <a:solidFill>
                <a:schemeClr val="bg1"/>
              </a:solidFill>
              <a:cs typeface="Segoe UI Light"/>
            </a:endParaRPr>
          </a:p>
        </p:txBody>
      </p:sp>
      <p:sp>
        <p:nvSpPr>
          <p:cNvPr id="3" name="TextBox 2">
            <a:extLst>
              <a:ext uri="{FF2B5EF4-FFF2-40B4-BE49-F238E27FC236}">
                <a16:creationId xmlns:a16="http://schemas.microsoft.com/office/drawing/2014/main" id="{19FBBBFB-FB69-3334-A025-B33448048D00}"/>
              </a:ext>
            </a:extLst>
          </p:cNvPr>
          <p:cNvSpPr txBox="1"/>
          <p:nvPr/>
        </p:nvSpPr>
        <p:spPr>
          <a:xfrm>
            <a:off x="9448800" y="52514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854413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F6BF89-FEF8-7F70-6D57-77C5310804E1}"/>
              </a:ext>
            </a:extLst>
          </p:cNvPr>
          <p:cNvSpPr>
            <a:spLocks noGrp="1"/>
          </p:cNvSpPr>
          <p:nvPr>
            <p:ph type="title"/>
          </p:nvPr>
        </p:nvSpPr>
        <p:spPr>
          <a:xfrm>
            <a:off x="1730695" y="92355"/>
            <a:ext cx="10836537" cy="795304"/>
          </a:xfrm>
        </p:spPr>
        <p:txBody>
          <a:bodyPr>
            <a:noAutofit/>
          </a:bodyPr>
          <a:lstStyle/>
          <a:p>
            <a:r>
              <a:rPr lang="el-GR" sz="4000" u="sng">
                <a:solidFill>
                  <a:srgbClr val="FF0000"/>
                </a:solidFill>
                <a:latin typeface="Calibri"/>
                <a:ea typeface="Calibri"/>
                <a:cs typeface="Calibri"/>
              </a:rPr>
              <a:t>BCAA METABOLISM IN </a:t>
            </a:r>
            <a:r>
              <a:rPr lang="el-GR" sz="4000" u="sng" err="1">
                <a:solidFill>
                  <a:srgbClr val="FF0000"/>
                </a:solidFill>
                <a:latin typeface="Calibri"/>
                <a:ea typeface="Calibri"/>
                <a:cs typeface="Calibri"/>
              </a:rPr>
              <a:t>HFrEF</a:t>
            </a:r>
            <a:endParaRPr lang="el-GR" sz="4000" b="0" u="sng">
              <a:solidFill>
                <a:srgbClr val="FF0000"/>
              </a:solidFill>
              <a:latin typeface="Calibri"/>
              <a:ea typeface="Calibri"/>
              <a:cs typeface="Calibri"/>
            </a:endParaRPr>
          </a:p>
        </p:txBody>
      </p:sp>
      <p:sp>
        <p:nvSpPr>
          <p:cNvPr id="4" name="Θέση περιεχομένου 3">
            <a:extLst>
              <a:ext uri="{FF2B5EF4-FFF2-40B4-BE49-F238E27FC236}">
                <a16:creationId xmlns:a16="http://schemas.microsoft.com/office/drawing/2014/main" id="{3CE573B7-EE2D-21CD-6E5D-021DC5388A70}"/>
              </a:ext>
            </a:extLst>
          </p:cNvPr>
          <p:cNvSpPr>
            <a:spLocks noGrp="1"/>
          </p:cNvSpPr>
          <p:nvPr>
            <p:ph sz="half" idx="1"/>
          </p:nvPr>
        </p:nvSpPr>
        <p:spPr>
          <a:xfrm>
            <a:off x="6351334" y="721206"/>
            <a:ext cx="5977217" cy="5466322"/>
          </a:xfrm>
        </p:spPr>
        <p:txBody>
          <a:bodyPr vert="horz" lIns="91440" tIns="45720" rIns="91440" bIns="45720" rtlCol="0" anchor="t">
            <a:noAutofit/>
          </a:bodyPr>
          <a:lstStyle/>
          <a:p>
            <a:pPr marL="0" indent="0">
              <a:buNone/>
            </a:pPr>
            <a:r>
              <a:rPr lang="el-GR">
                <a:cs typeface="Segoe UI"/>
              </a:rPr>
              <a:t> </a:t>
            </a:r>
            <a:r>
              <a:rPr lang="el-GR" b="1">
                <a:cs typeface="Segoe UI"/>
              </a:rPr>
              <a:t>                   </a:t>
            </a:r>
            <a:endParaRPr lang="el-GR" b="1"/>
          </a:p>
        </p:txBody>
      </p:sp>
      <p:sp>
        <p:nvSpPr>
          <p:cNvPr id="6" name="Θέση αριθμού διαφάνειας 5">
            <a:extLst>
              <a:ext uri="{FF2B5EF4-FFF2-40B4-BE49-F238E27FC236}">
                <a16:creationId xmlns:a16="http://schemas.microsoft.com/office/drawing/2014/main" id="{7691A518-F67B-B027-EC0C-89ACECC44A81}"/>
              </a:ext>
            </a:extLst>
          </p:cNvPr>
          <p:cNvSpPr>
            <a:spLocks noGrp="1"/>
          </p:cNvSpPr>
          <p:nvPr>
            <p:ph type="sldNum" sz="quarter" idx="12"/>
          </p:nvPr>
        </p:nvSpPr>
        <p:spPr/>
        <p:txBody>
          <a:bodyPr/>
          <a:lstStyle/>
          <a:p>
            <a:fld id="{294A09A9-5501-47C1-A89A-A340965A2BE2}" type="slidenum">
              <a:rPr lang="en-US" smtClean="0"/>
              <a:t>57</a:t>
            </a:fld>
            <a:endParaRPr lang="en-US"/>
          </a:p>
        </p:txBody>
      </p:sp>
      <p:sp>
        <p:nvSpPr>
          <p:cNvPr id="8" name="TextBox 7">
            <a:extLst>
              <a:ext uri="{FF2B5EF4-FFF2-40B4-BE49-F238E27FC236}">
                <a16:creationId xmlns:a16="http://schemas.microsoft.com/office/drawing/2014/main" id="{B8FDED87-E062-9E95-74E0-07A429958DBD}"/>
              </a:ext>
            </a:extLst>
          </p:cNvPr>
          <p:cNvSpPr txBox="1"/>
          <p:nvPr/>
        </p:nvSpPr>
        <p:spPr>
          <a:xfrm>
            <a:off x="889454" y="1416570"/>
            <a:ext cx="11242567" cy="9941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err="1">
                <a:solidFill>
                  <a:srgbClr val="FF0000"/>
                </a:solidFill>
                <a:latin typeface="Calibri"/>
                <a:ea typeface="Calibri"/>
                <a:cs typeface="Segoe UI Light"/>
              </a:rPr>
              <a:t>Increases</a:t>
            </a:r>
            <a:r>
              <a:rPr lang="el-GR" sz="2800">
                <a:solidFill>
                  <a:srgbClr val="FF0000"/>
                </a:solidFill>
                <a:latin typeface="Calibri"/>
                <a:ea typeface="Calibri"/>
                <a:cs typeface="Segoe UI Light"/>
              </a:rPr>
              <a:t> in </a:t>
            </a:r>
            <a:r>
              <a:rPr lang="el-GR" sz="2800" err="1">
                <a:solidFill>
                  <a:srgbClr val="FF0000"/>
                </a:solidFill>
                <a:latin typeface="Calibri"/>
                <a:ea typeface="Calibri"/>
                <a:cs typeface="Segoe UI Light"/>
              </a:rPr>
              <a:t>plasma</a:t>
            </a:r>
            <a:r>
              <a:rPr lang="el-GR" sz="2800">
                <a:solidFill>
                  <a:srgbClr val="FF0000"/>
                </a:solidFill>
                <a:latin typeface="Calibri"/>
                <a:ea typeface="Calibri"/>
                <a:cs typeface="Segoe UI Light"/>
              </a:rPr>
              <a:t> BCAA</a:t>
            </a:r>
            <a:r>
              <a:rPr lang="el-GR" sz="2800">
                <a:latin typeface="Calibri"/>
                <a:ea typeface="Calibri"/>
                <a:cs typeface="Segoe UI Light"/>
              </a:rPr>
              <a:t> </a:t>
            </a:r>
            <a:r>
              <a:rPr lang="el-GR" sz="2800" i="1">
                <a:latin typeface="Calibri"/>
                <a:ea typeface="Calibri"/>
                <a:cs typeface="Segoe UI Light"/>
              </a:rPr>
              <a:t>(</a:t>
            </a:r>
            <a:r>
              <a:rPr lang="el-GR" sz="2800" i="1" err="1">
                <a:latin typeface="Calibri"/>
                <a:ea typeface="Calibri"/>
                <a:cs typeface="Segoe UI Light"/>
              </a:rPr>
              <a:t>branched-chain</a:t>
            </a:r>
            <a:r>
              <a:rPr lang="el-GR" sz="2800" i="1">
                <a:latin typeface="Calibri"/>
                <a:ea typeface="Calibri"/>
                <a:cs typeface="Segoe UI Light"/>
              </a:rPr>
              <a:t> </a:t>
            </a:r>
            <a:r>
              <a:rPr lang="el-GR" sz="2800" i="1" err="1">
                <a:latin typeface="Calibri"/>
                <a:ea typeface="Calibri"/>
                <a:cs typeface="Segoe UI Light"/>
              </a:rPr>
              <a:t>amino</a:t>
            </a:r>
            <a:r>
              <a:rPr lang="el-GR" sz="2800" i="1">
                <a:latin typeface="Calibri"/>
                <a:ea typeface="Calibri"/>
                <a:cs typeface="Segoe UI Light"/>
              </a:rPr>
              <a:t> </a:t>
            </a:r>
            <a:r>
              <a:rPr lang="el-GR" sz="2800" i="1" err="1">
                <a:latin typeface="Calibri"/>
                <a:ea typeface="Calibri"/>
                <a:cs typeface="Segoe UI Light"/>
              </a:rPr>
              <a:t>acids</a:t>
            </a:r>
            <a:r>
              <a:rPr lang="el-GR" sz="2800" i="1">
                <a:latin typeface="Calibri"/>
                <a:ea typeface="Calibri"/>
                <a:cs typeface="Segoe UI Light"/>
              </a:rPr>
              <a:t>)</a:t>
            </a:r>
            <a:r>
              <a:rPr lang="el-GR" sz="2800">
                <a:latin typeface="Calibri"/>
                <a:ea typeface="Calibri"/>
                <a:cs typeface="Segoe UI Light"/>
              </a:rPr>
              <a:t>, in </a:t>
            </a:r>
            <a:r>
              <a:rPr lang="el-GR" sz="2800" err="1">
                <a:latin typeface="Calibri"/>
                <a:ea typeface="Calibri"/>
                <a:cs typeface="Segoe UI Light"/>
              </a:rPr>
              <a:t>part</a:t>
            </a:r>
            <a:r>
              <a:rPr lang="el-GR" sz="2800">
                <a:latin typeface="Calibri"/>
                <a:ea typeface="Calibri"/>
                <a:cs typeface="Segoe UI Light"/>
              </a:rPr>
              <a:t> </a:t>
            </a:r>
            <a:r>
              <a:rPr lang="el-GR" sz="2800" err="1">
                <a:latin typeface="Calibri"/>
                <a:ea typeface="Calibri"/>
                <a:cs typeface="Segoe UI Light"/>
              </a:rPr>
              <a:t>due</a:t>
            </a:r>
            <a:r>
              <a:rPr lang="el-GR" sz="2800">
                <a:latin typeface="Calibri"/>
                <a:ea typeface="Calibri"/>
                <a:cs typeface="Segoe UI Light"/>
              </a:rPr>
              <a:t> </a:t>
            </a:r>
            <a:r>
              <a:rPr lang="el-GR" sz="2800" err="1">
                <a:latin typeface="Calibri"/>
                <a:ea typeface="Calibri"/>
                <a:cs typeface="Segoe UI Light"/>
              </a:rPr>
              <a:t>to</a:t>
            </a:r>
            <a:endParaRPr lang="el-GR" sz="2800">
              <a:latin typeface="Calibri"/>
              <a:ea typeface="Calibri"/>
              <a:cs typeface="Segoe UI Light"/>
            </a:endParaRPr>
          </a:p>
          <a:p>
            <a:pPr marL="342900" indent="-342900">
              <a:buFont typeface="Courier New"/>
              <a:buChar char="o"/>
            </a:pPr>
            <a:endParaRPr lang="el-GR" sz="2800">
              <a:solidFill>
                <a:srgbClr val="000000"/>
              </a:solidFill>
              <a:latin typeface="Calibri"/>
              <a:ea typeface="Calibri"/>
              <a:cs typeface="Segoe UI Light"/>
            </a:endParaRPr>
          </a:p>
          <a:p>
            <a:pPr marL="342900" indent="-342900">
              <a:buFont typeface="Courier New"/>
              <a:buChar char="o"/>
            </a:pPr>
            <a:endParaRPr lang="el-GR" sz="2800">
              <a:solidFill>
                <a:srgbClr val="000000"/>
              </a:solidFill>
              <a:latin typeface="Calibri"/>
              <a:ea typeface="Calibri"/>
              <a:cs typeface="Segoe UI Light"/>
            </a:endParaRPr>
          </a:p>
          <a:p>
            <a:pPr marL="342900" indent="-342900">
              <a:buFont typeface="Courier New"/>
              <a:buChar char="o"/>
            </a:pPr>
            <a:endParaRPr lang="el-GR" sz="2800">
              <a:solidFill>
                <a:srgbClr val="000000"/>
              </a:solidFill>
              <a:latin typeface="Calibri"/>
              <a:ea typeface="Calibri"/>
              <a:cs typeface="Segoe UI Light"/>
            </a:endParaRPr>
          </a:p>
          <a:p>
            <a:pPr marL="342900" indent="-342900">
              <a:buFont typeface="Courier New"/>
              <a:buChar char="o"/>
            </a:pPr>
            <a:r>
              <a:rPr lang="el-GR" sz="2800" err="1">
                <a:solidFill>
                  <a:srgbClr val="FF0000"/>
                </a:solidFill>
                <a:latin typeface="Calibri"/>
                <a:ea typeface="Calibri"/>
                <a:cs typeface="Segoe UI Light"/>
              </a:rPr>
              <a:t>Impaired</a:t>
            </a:r>
            <a:r>
              <a:rPr lang="el-GR" sz="2800">
                <a:solidFill>
                  <a:srgbClr val="FF0000"/>
                </a:solidFill>
                <a:latin typeface="Calibri"/>
                <a:ea typeface="Calibri"/>
                <a:cs typeface="Segoe UI Light"/>
              </a:rPr>
              <a:t> BCAA </a:t>
            </a:r>
            <a:r>
              <a:rPr lang="el-GR" sz="2800" err="1">
                <a:solidFill>
                  <a:srgbClr val="FF0000"/>
                </a:solidFill>
                <a:latin typeface="Calibri"/>
                <a:ea typeface="Calibri"/>
                <a:cs typeface="Segoe UI Light"/>
              </a:rPr>
              <a:t>oxidation</a:t>
            </a:r>
            <a:endParaRPr lang="el-GR" sz="2800">
              <a:solidFill>
                <a:srgbClr val="000000"/>
              </a:solidFill>
              <a:latin typeface="Calibri"/>
              <a:ea typeface="Calibri"/>
              <a:cs typeface="Segoe UI Light"/>
            </a:endParaRPr>
          </a:p>
          <a:p>
            <a:pPr marL="342900" indent="-342900">
              <a:buFont typeface="Courier New"/>
              <a:buChar char="o"/>
            </a:pPr>
            <a:endParaRPr lang="el-GR" sz="2800">
              <a:solidFill>
                <a:srgbClr val="FF0000"/>
              </a:solidFill>
              <a:latin typeface="Calibri"/>
              <a:ea typeface="Calibri"/>
              <a:cs typeface="Segoe UI Light"/>
            </a:endParaRPr>
          </a:p>
          <a:p>
            <a:pPr marL="342900" indent="-342900">
              <a:buFont typeface="Courier New"/>
              <a:buChar char="o"/>
            </a:pPr>
            <a:endParaRPr lang="el-GR" sz="2800">
              <a:solidFill>
                <a:srgbClr val="FF0000"/>
              </a:solidFill>
              <a:latin typeface="Calibri"/>
              <a:ea typeface="Calibri"/>
              <a:cs typeface="Segoe UI Light"/>
            </a:endParaRPr>
          </a:p>
          <a:p>
            <a:pPr marL="342900" indent="-342900">
              <a:buFont typeface="Courier New"/>
              <a:buChar char="o"/>
            </a:pPr>
            <a:endParaRPr lang="el-GR" sz="2800">
              <a:solidFill>
                <a:srgbClr val="FF0000"/>
              </a:solidFill>
              <a:latin typeface="Calibri"/>
              <a:ea typeface="Calibri"/>
              <a:cs typeface="Segoe UI Light"/>
            </a:endParaRPr>
          </a:p>
          <a:p>
            <a:pPr marL="342900" indent="-342900">
              <a:buFont typeface="Courier New"/>
              <a:buChar char="o"/>
            </a:pPr>
            <a:r>
              <a:rPr lang="el-GR" sz="2800" err="1">
                <a:solidFill>
                  <a:srgbClr val="FF0000"/>
                </a:solidFill>
                <a:latin typeface="Calibri"/>
                <a:ea typeface="Calibri"/>
                <a:cs typeface="Segoe UI Light"/>
              </a:rPr>
              <a:t>Accumulated</a:t>
            </a:r>
            <a:r>
              <a:rPr lang="el-GR" sz="2800">
                <a:solidFill>
                  <a:srgbClr val="FF0000"/>
                </a:solidFill>
                <a:latin typeface="Calibri"/>
                <a:ea typeface="Calibri"/>
                <a:cs typeface="Segoe UI Light"/>
              </a:rPr>
              <a:t> </a:t>
            </a:r>
            <a:r>
              <a:rPr lang="el-GR" sz="2800" err="1">
                <a:solidFill>
                  <a:srgbClr val="FF0000"/>
                </a:solidFill>
                <a:latin typeface="Calibri"/>
                <a:ea typeface="Calibri"/>
                <a:cs typeface="Segoe UI Light"/>
              </a:rPr>
              <a:t>BCAAs</a:t>
            </a:r>
            <a:r>
              <a:rPr lang="el-GR" sz="2800">
                <a:latin typeface="Calibri"/>
                <a:ea typeface="Calibri"/>
                <a:cs typeface="Segoe UI Light"/>
              </a:rPr>
              <a:t> -&gt; </a:t>
            </a:r>
            <a:r>
              <a:rPr lang="el-GR" sz="2800" err="1">
                <a:latin typeface="Calibri"/>
                <a:ea typeface="Calibri"/>
                <a:cs typeface="Segoe UI Light"/>
              </a:rPr>
              <a:t>activated</a:t>
            </a:r>
            <a:r>
              <a:rPr lang="el-GR" sz="2800">
                <a:solidFill>
                  <a:srgbClr val="FF0000"/>
                </a:solidFill>
                <a:latin typeface="Calibri"/>
                <a:ea typeface="Calibri"/>
                <a:cs typeface="Segoe UI Light"/>
              </a:rPr>
              <a:t> </a:t>
            </a:r>
            <a:r>
              <a:rPr lang="el-GR" sz="2800" err="1">
                <a:solidFill>
                  <a:srgbClr val="FF0000"/>
                </a:solidFill>
                <a:latin typeface="Calibri"/>
                <a:ea typeface="Calibri"/>
                <a:cs typeface="Segoe UI Light"/>
              </a:rPr>
              <a:t>mTOR</a:t>
            </a:r>
            <a:r>
              <a:rPr lang="el-GR" sz="2800">
                <a:latin typeface="Calibri"/>
                <a:ea typeface="Calibri"/>
                <a:cs typeface="Segoe UI Light"/>
              </a:rPr>
              <a:t>*</a:t>
            </a:r>
            <a:r>
              <a:rPr lang="el-GR" sz="2800">
                <a:solidFill>
                  <a:srgbClr val="FF0000"/>
                </a:solidFill>
                <a:latin typeface="Calibri"/>
                <a:ea typeface="Calibri"/>
                <a:cs typeface="Segoe UI Light"/>
              </a:rPr>
              <a:t> </a:t>
            </a:r>
            <a:r>
              <a:rPr lang="el-GR" sz="2800" err="1">
                <a:solidFill>
                  <a:srgbClr val="000000"/>
                </a:solidFill>
                <a:latin typeface="Calibri"/>
                <a:ea typeface="Calibri"/>
                <a:cs typeface="Segoe UI Light"/>
              </a:rPr>
              <a:t>signaling</a:t>
            </a:r>
            <a:r>
              <a:rPr lang="el-GR" sz="2800">
                <a:latin typeface="Calibri"/>
                <a:ea typeface="Calibri"/>
                <a:cs typeface="Segoe UI Light"/>
              </a:rPr>
              <a:t> -&gt; </a:t>
            </a:r>
            <a:r>
              <a:rPr lang="el-GR" sz="2800" err="1">
                <a:latin typeface="Calibri"/>
                <a:ea typeface="Calibri"/>
                <a:cs typeface="Segoe UI Light"/>
              </a:rPr>
              <a:t>cardiac</a:t>
            </a:r>
            <a:r>
              <a:rPr lang="el-GR" sz="2800">
                <a:latin typeface="Calibri"/>
                <a:ea typeface="Calibri"/>
                <a:cs typeface="Segoe UI Light"/>
              </a:rPr>
              <a:t> </a:t>
            </a:r>
            <a:r>
              <a:rPr lang="el-GR" sz="2800" err="1">
                <a:latin typeface="Calibri"/>
                <a:ea typeface="Calibri"/>
                <a:cs typeface="Segoe UI Light"/>
              </a:rPr>
              <a:t>hypertrophy</a:t>
            </a:r>
            <a:endParaRPr lang="el-GR" sz="2800">
              <a:latin typeface="Calibri"/>
              <a:ea typeface="Calibri"/>
              <a:cs typeface="Segoe UI Light"/>
            </a:endParaRPr>
          </a:p>
          <a:p>
            <a:pPr marL="342900" indent="-342900">
              <a:buFont typeface="Courier New"/>
              <a:buChar char="o"/>
            </a:pPr>
            <a:endParaRPr lang="el-GR" sz="2800">
              <a:solidFill>
                <a:srgbClr val="000000"/>
              </a:solidFill>
              <a:latin typeface="Calibri"/>
              <a:ea typeface="Calibri"/>
              <a:cs typeface="Segoe UI Light"/>
            </a:endParaRPr>
          </a:p>
          <a:p>
            <a:r>
              <a:rPr lang="el-GR" sz="2800" i="1">
                <a:solidFill>
                  <a:srgbClr val="000000"/>
                </a:solidFill>
                <a:latin typeface="Calibri"/>
                <a:ea typeface="Calibri"/>
                <a:cs typeface="Segoe UI Light"/>
              </a:rPr>
              <a:t>*(</a:t>
            </a:r>
            <a:r>
              <a:rPr lang="el-GR" sz="2800" i="1" err="1">
                <a:solidFill>
                  <a:srgbClr val="000000"/>
                </a:solidFill>
                <a:latin typeface="Calibri"/>
                <a:ea typeface="Calibri"/>
                <a:cs typeface="Segoe UI Light"/>
              </a:rPr>
              <a:t>mammalian</a:t>
            </a:r>
            <a:r>
              <a:rPr lang="el-GR" sz="2800" i="1">
                <a:solidFill>
                  <a:srgbClr val="000000"/>
                </a:solidFill>
                <a:latin typeface="Calibri"/>
                <a:ea typeface="Calibri"/>
                <a:cs typeface="Segoe UI Light"/>
              </a:rPr>
              <a:t> </a:t>
            </a:r>
            <a:r>
              <a:rPr lang="el-GR" sz="2800" i="1" err="1">
                <a:solidFill>
                  <a:srgbClr val="000000"/>
                </a:solidFill>
                <a:latin typeface="Calibri"/>
                <a:ea typeface="Calibri"/>
                <a:cs typeface="Segoe UI Light"/>
              </a:rPr>
              <a:t>target</a:t>
            </a:r>
            <a:r>
              <a:rPr lang="el-GR" sz="2800" i="1">
                <a:solidFill>
                  <a:srgbClr val="000000"/>
                </a:solidFill>
                <a:latin typeface="Calibri"/>
                <a:ea typeface="Calibri"/>
                <a:cs typeface="Segoe UI Light"/>
              </a:rPr>
              <a:t> of </a:t>
            </a:r>
            <a:r>
              <a:rPr lang="el-GR" sz="2800" i="1" err="1">
                <a:solidFill>
                  <a:srgbClr val="000000"/>
                </a:solidFill>
                <a:latin typeface="Calibri"/>
                <a:ea typeface="Calibri"/>
                <a:cs typeface="Segoe UI Light"/>
              </a:rPr>
              <a:t>rapamycin</a:t>
            </a:r>
            <a:r>
              <a:rPr lang="el-GR" sz="2800" i="1">
                <a:solidFill>
                  <a:srgbClr val="000000"/>
                </a:solidFill>
                <a:latin typeface="Calibri"/>
                <a:ea typeface="Calibri"/>
                <a:cs typeface="Segoe UI Light"/>
              </a:rPr>
              <a:t>)</a:t>
            </a: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FFFF"/>
              </a:solidFill>
              <a:latin typeface="Calibri"/>
              <a:ea typeface="Calibri"/>
              <a:cs typeface="Segoe UI Light"/>
            </a:endParaRPr>
          </a:p>
          <a:p>
            <a:endParaRPr lang="el-GR" sz="2000">
              <a:solidFill>
                <a:srgbClr val="FFFFFF"/>
              </a:solidFill>
              <a:latin typeface="Calibri"/>
              <a:ea typeface="Calibri"/>
              <a:cs typeface="Segoe UI Light"/>
            </a:endParaRPr>
          </a:p>
          <a:p>
            <a:endParaRPr lang="el-GR" sz="2000">
              <a:solidFill>
                <a:srgbClr val="FFFFFF"/>
              </a:solidFill>
              <a:latin typeface="Calibri"/>
              <a:ea typeface="Calibri"/>
              <a:cs typeface="Segoe UI Light"/>
            </a:endParaRPr>
          </a:p>
          <a:p>
            <a:endParaRPr lang="el-GR" sz="2000">
              <a:solidFill>
                <a:srgbClr val="FFFFFF"/>
              </a:solidFill>
              <a:latin typeface="Calibri"/>
              <a:ea typeface="Calibri"/>
              <a:cs typeface="Segoe UI Light"/>
            </a:endParaRPr>
          </a:p>
          <a:p>
            <a:pPr marL="342900" indent="-342900">
              <a:buFont typeface="Courier New"/>
              <a:buChar char="o"/>
            </a:pPr>
            <a:endParaRPr lang="el-GR" sz="2000">
              <a:solidFill>
                <a:srgbClr val="FF0000"/>
              </a:solidFill>
              <a:latin typeface="Calibri"/>
              <a:ea typeface="Calibri"/>
              <a:cs typeface="Segoe UI Light"/>
            </a:endParaRPr>
          </a:p>
          <a:p>
            <a:pPr marL="342900" indent="-342900">
              <a:buFont typeface="Courier New"/>
              <a:buChar char="o"/>
            </a:pPr>
            <a:endParaRPr lang="el-GR" sz="2000">
              <a:solidFill>
                <a:srgbClr val="FFFFFF"/>
              </a:solidFill>
              <a:latin typeface="Segoe UI Light"/>
              <a:ea typeface="Calibri"/>
              <a:cs typeface="Segoe UI Light"/>
            </a:endParaRPr>
          </a:p>
          <a:p>
            <a:pPr marL="342900" indent="-342900">
              <a:buFont typeface="Courier New"/>
              <a:buChar char="o"/>
            </a:pPr>
            <a:endParaRPr lang="el-GR" sz="2000">
              <a:solidFill>
                <a:srgbClr val="FF0000"/>
              </a:solidFill>
              <a:latin typeface="Segoe UI Light"/>
              <a:ea typeface="Calibri"/>
              <a:cs typeface="Segoe UI Light"/>
            </a:endParaRPr>
          </a:p>
          <a:p>
            <a:pPr marL="342900" indent="-342900">
              <a:buFont typeface="Courier New"/>
              <a:buChar char="o"/>
            </a:pPr>
            <a:endParaRPr lang="el-GR" sz="2000">
              <a:solidFill>
                <a:srgbClr val="FF0000"/>
              </a:solidFill>
              <a:latin typeface="Aptos" panose="02110004020202020204"/>
              <a:ea typeface="Calibri"/>
              <a:cs typeface="Segoe UI Light"/>
            </a:endParaRPr>
          </a:p>
          <a:p>
            <a:pPr marL="342900" indent="-342900">
              <a:buFont typeface="Courier New"/>
              <a:buChar char="o"/>
            </a:pPr>
            <a:endParaRPr lang="el-GR" sz="2000">
              <a:solidFill>
                <a:srgbClr val="FF0000"/>
              </a:solidFill>
              <a:latin typeface="Aptos" panose="02110004020202020204"/>
              <a:ea typeface="Calibri"/>
              <a:cs typeface="Segoe UI Light"/>
            </a:endParaRPr>
          </a:p>
          <a:p>
            <a:pPr marL="342900" indent="-342900">
              <a:buFont typeface="Courier New"/>
              <a:buChar char="o"/>
            </a:pPr>
            <a:endParaRPr lang="el-GR" sz="2000">
              <a:solidFill>
                <a:srgbClr val="FFFFFF"/>
              </a:solidFill>
              <a:latin typeface="Aptos" panose="02110004020202020204"/>
              <a:ea typeface="Calibri"/>
              <a:cs typeface="Segoe UI Light"/>
            </a:endParaRPr>
          </a:p>
          <a:p>
            <a:endParaRPr lang="el-GR" sz="2000">
              <a:solidFill>
                <a:srgbClr val="FFFFFF"/>
              </a:solidFill>
              <a:ea typeface="Calibri"/>
              <a:cs typeface="Segoe UI Light"/>
            </a:endParaRPr>
          </a:p>
        </p:txBody>
      </p:sp>
      <p:sp>
        <p:nvSpPr>
          <p:cNvPr id="3" name="Βέλος: Κυκλικό 2">
            <a:extLst>
              <a:ext uri="{FF2B5EF4-FFF2-40B4-BE49-F238E27FC236}">
                <a16:creationId xmlns:a16="http://schemas.microsoft.com/office/drawing/2014/main" id="{F58CDC02-A626-276B-33AC-CE34A75FAA9B}"/>
              </a:ext>
            </a:extLst>
          </p:cNvPr>
          <p:cNvSpPr/>
          <p:nvPr/>
        </p:nvSpPr>
        <p:spPr>
          <a:xfrm rot="8400000">
            <a:off x="4780310" y="1865478"/>
            <a:ext cx="2428875" cy="1932214"/>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5" name="TextBox 4">
            <a:extLst>
              <a:ext uri="{FF2B5EF4-FFF2-40B4-BE49-F238E27FC236}">
                <a16:creationId xmlns:a16="http://schemas.microsoft.com/office/drawing/2014/main" id="{D339D5F3-85E0-C0E1-3E2F-00B2D24316C1}"/>
              </a:ext>
            </a:extLst>
          </p:cNvPr>
          <p:cNvSpPr txBox="1"/>
          <p:nvPr/>
        </p:nvSpPr>
        <p:spPr>
          <a:xfrm>
            <a:off x="8940800" y="5511800"/>
            <a:ext cx="3251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2116167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684218AE-AF78-7A35-D2EA-B1F6205A8D8E}"/>
              </a:ext>
            </a:extLst>
          </p:cNvPr>
          <p:cNvSpPr>
            <a:spLocks noGrp="1"/>
          </p:cNvSpPr>
          <p:nvPr>
            <p:ph type="sldNum" sz="quarter" idx="12"/>
          </p:nvPr>
        </p:nvSpPr>
        <p:spPr/>
        <p:txBody>
          <a:bodyPr/>
          <a:lstStyle/>
          <a:p>
            <a:fld id="{294A09A9-5501-47C1-A89A-A340965A2BE2}" type="slidenum">
              <a:rPr lang="en-US" smtClean="0"/>
              <a:t>58</a:t>
            </a:fld>
            <a:endParaRPr lang="en-US"/>
          </a:p>
        </p:txBody>
      </p:sp>
      <p:pic>
        <p:nvPicPr>
          <p:cNvPr id="4" name="Εικόνα 3" descr="Εικόνα που περιέχει κείμενο, διάγραμμα, στιγμιότυπο οθόνης, γραμματοσειρά&#10;&#10;Περιγραφή που δημιουργήθηκε αυτόματα">
            <a:extLst>
              <a:ext uri="{FF2B5EF4-FFF2-40B4-BE49-F238E27FC236}">
                <a16:creationId xmlns:a16="http://schemas.microsoft.com/office/drawing/2014/main" id="{710E7B72-13A9-C522-F097-E8A14C806DB2}"/>
              </a:ext>
            </a:extLst>
          </p:cNvPr>
          <p:cNvPicPr>
            <a:picLocks noChangeAspect="1"/>
          </p:cNvPicPr>
          <p:nvPr/>
        </p:nvPicPr>
        <p:blipFill>
          <a:blip r:embed="rId3"/>
          <a:stretch>
            <a:fillRect/>
          </a:stretch>
        </p:blipFill>
        <p:spPr>
          <a:xfrm>
            <a:off x="364196" y="139843"/>
            <a:ext cx="8425470" cy="5597195"/>
          </a:xfrm>
          <a:prstGeom prst="rect">
            <a:avLst/>
          </a:prstGeom>
        </p:spPr>
      </p:pic>
      <p:sp>
        <p:nvSpPr>
          <p:cNvPr id="5" name="TextBox 4">
            <a:extLst>
              <a:ext uri="{FF2B5EF4-FFF2-40B4-BE49-F238E27FC236}">
                <a16:creationId xmlns:a16="http://schemas.microsoft.com/office/drawing/2014/main" id="{87DC5173-5E10-6CD3-4178-D6C8CBF2EEEC}"/>
              </a:ext>
            </a:extLst>
          </p:cNvPr>
          <p:cNvSpPr txBox="1"/>
          <p:nvPr/>
        </p:nvSpPr>
        <p:spPr>
          <a:xfrm>
            <a:off x="1337129" y="5848652"/>
            <a:ext cx="6782253" cy="400110"/>
          </a:xfrm>
          <a:prstGeom prst="rect">
            <a:avLst/>
          </a:prstGeom>
          <a:noFill/>
          <a:ln>
            <a:solidFill>
              <a:schemeClr val="accent6">
                <a:lumMod val="9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Branched-Chain Amino Acid Metabolism in the Failing Heart</a:t>
            </a:r>
          </a:p>
        </p:txBody>
      </p:sp>
      <p:sp>
        <p:nvSpPr>
          <p:cNvPr id="2" name="TextBox 1">
            <a:extLst>
              <a:ext uri="{FF2B5EF4-FFF2-40B4-BE49-F238E27FC236}">
                <a16:creationId xmlns:a16="http://schemas.microsoft.com/office/drawing/2014/main" id="{0B8075E8-7FB4-F1A5-E3BE-059E9264A3A5}"/>
              </a:ext>
            </a:extLst>
          </p:cNvPr>
          <p:cNvSpPr txBox="1"/>
          <p:nvPr/>
        </p:nvSpPr>
        <p:spPr>
          <a:xfrm>
            <a:off x="8954710" y="4913086"/>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err="1">
                <a:solidFill>
                  <a:srgbClr val="222222"/>
                </a:solidFill>
                <a:latin typeface="Century Schoolbook"/>
              </a:rPr>
              <a:t>Karwi</a:t>
            </a:r>
            <a:r>
              <a:rPr lang="en-US" sz="1000" i="1">
                <a:solidFill>
                  <a:srgbClr val="222222"/>
                </a:solidFill>
                <a:latin typeface="Century Schoolbook"/>
              </a:rPr>
              <a:t>, Q.G., </a:t>
            </a:r>
            <a:r>
              <a:rPr lang="en-US" sz="1000" i="1" err="1">
                <a:solidFill>
                  <a:srgbClr val="222222"/>
                </a:solidFill>
                <a:latin typeface="Century Schoolbook"/>
              </a:rPr>
              <a:t>Lopaschuk</a:t>
            </a:r>
            <a:r>
              <a:rPr lang="en-US" sz="1000" i="1">
                <a:solidFill>
                  <a:srgbClr val="222222"/>
                </a:solidFill>
                <a:latin typeface="Century Schoolbook"/>
              </a:rPr>
              <a:t>, G.D. Branched-Chain Amino Acid Metabolism in the Failing </a:t>
            </a:r>
            <a:r>
              <a:rPr lang="en-US" sz="1000" i="1" err="1">
                <a:solidFill>
                  <a:srgbClr val="222222"/>
                </a:solidFill>
                <a:latin typeface="Century Schoolbook"/>
              </a:rPr>
              <a:t>Heart.Cardiovasc</a:t>
            </a:r>
            <a:r>
              <a:rPr lang="en-US" sz="1000" i="1">
                <a:solidFill>
                  <a:srgbClr val="222222"/>
                </a:solidFill>
                <a:latin typeface="Century Schoolbook"/>
              </a:rPr>
              <a:t> Drugs Ther 37, 413–420 (2023). https://doi.org/10.1007/s10557-022-07320-4</a:t>
            </a:r>
            <a:endParaRPr lang="en-US" sz="1000" i="1">
              <a:latin typeface="Century Schoolbook"/>
            </a:endParaRPr>
          </a:p>
        </p:txBody>
      </p:sp>
      <mc:AlternateContent xmlns:mc="http://schemas.openxmlformats.org/markup-compatibility/2006" xmlns:p14="http://schemas.microsoft.com/office/powerpoint/2010/main">
        <mc:Choice Requires="p14">
          <p:contentPart p14:bwMode="auto" r:id="rId4">
            <p14:nvContentPartPr>
              <p14:cNvPr id="12" name="Γραφή 11">
                <a:extLst>
                  <a:ext uri="{FF2B5EF4-FFF2-40B4-BE49-F238E27FC236}">
                    <a16:creationId xmlns:a16="http://schemas.microsoft.com/office/drawing/2014/main" id="{2DBE19E3-079A-8460-7A55-C05566C59873}"/>
                  </a:ext>
                </a:extLst>
              </p14:cNvPr>
              <p14:cNvContentPartPr/>
              <p14:nvPr/>
            </p14:nvContentPartPr>
            <p14:xfrm>
              <a:off x="6987702" y="1426723"/>
              <a:ext cx="16212" cy="16212"/>
            </p14:xfrm>
          </p:contentPart>
        </mc:Choice>
        <mc:Fallback xmlns="">
          <p:pic>
            <p:nvPicPr>
              <p:cNvPr id="12" name="Γραφή 11">
                <a:extLst>
                  <a:ext uri="{FF2B5EF4-FFF2-40B4-BE49-F238E27FC236}">
                    <a16:creationId xmlns:a16="http://schemas.microsoft.com/office/drawing/2014/main" id="{2DBE19E3-079A-8460-7A55-C05566C59873}"/>
                  </a:ext>
                </a:extLst>
              </p:cNvPr>
              <p:cNvPicPr/>
              <p:nvPr/>
            </p:nvPicPr>
            <p:blipFill>
              <a:blip r:embed="rId5"/>
              <a:stretch>
                <a:fillRect/>
              </a:stretch>
            </p:blipFill>
            <p:spPr>
              <a:xfrm>
                <a:off x="6177102" y="616123"/>
                <a:ext cx="1621200" cy="1621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Γραφή 12">
                <a:extLst>
                  <a:ext uri="{FF2B5EF4-FFF2-40B4-BE49-F238E27FC236}">
                    <a16:creationId xmlns:a16="http://schemas.microsoft.com/office/drawing/2014/main" id="{E2A394A6-1D68-0D68-5C06-1D3D91F32FBB}"/>
                  </a:ext>
                </a:extLst>
              </p14:cNvPr>
              <p14:cNvContentPartPr/>
              <p14:nvPr/>
            </p14:nvContentPartPr>
            <p14:xfrm>
              <a:off x="6939064" y="1410511"/>
              <a:ext cx="16212" cy="16212"/>
            </p14:xfrm>
          </p:contentPart>
        </mc:Choice>
        <mc:Fallback xmlns="">
          <p:pic>
            <p:nvPicPr>
              <p:cNvPr id="13" name="Γραφή 12">
                <a:extLst>
                  <a:ext uri="{FF2B5EF4-FFF2-40B4-BE49-F238E27FC236}">
                    <a16:creationId xmlns:a16="http://schemas.microsoft.com/office/drawing/2014/main" id="{E2A394A6-1D68-0D68-5C06-1D3D91F32FBB}"/>
                  </a:ext>
                </a:extLst>
              </p:cNvPr>
              <p:cNvPicPr/>
              <p:nvPr/>
            </p:nvPicPr>
            <p:blipFill>
              <a:blip r:embed="rId5"/>
              <a:stretch>
                <a:fillRect/>
              </a:stretch>
            </p:blipFill>
            <p:spPr>
              <a:xfrm>
                <a:off x="6128464" y="599911"/>
                <a:ext cx="1621200" cy="1621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Γραφή 13">
                <a:extLst>
                  <a:ext uri="{FF2B5EF4-FFF2-40B4-BE49-F238E27FC236}">
                    <a16:creationId xmlns:a16="http://schemas.microsoft.com/office/drawing/2014/main" id="{0F5CA1D2-3088-BA42-1FEA-1A85833CDEDB}"/>
                  </a:ext>
                </a:extLst>
              </p14:cNvPr>
              <p14:cNvContentPartPr/>
              <p14:nvPr/>
            </p14:nvContentPartPr>
            <p14:xfrm>
              <a:off x="6835365" y="1297021"/>
              <a:ext cx="16212" cy="16212"/>
            </p14:xfrm>
          </p:contentPart>
        </mc:Choice>
        <mc:Fallback xmlns="">
          <p:pic>
            <p:nvPicPr>
              <p:cNvPr id="14" name="Γραφή 13">
                <a:extLst>
                  <a:ext uri="{FF2B5EF4-FFF2-40B4-BE49-F238E27FC236}">
                    <a16:creationId xmlns:a16="http://schemas.microsoft.com/office/drawing/2014/main" id="{0F5CA1D2-3088-BA42-1FEA-1A85833CDEDB}"/>
                  </a:ext>
                </a:extLst>
              </p:cNvPr>
              <p:cNvPicPr/>
              <p:nvPr/>
            </p:nvPicPr>
            <p:blipFill>
              <a:blip r:embed="rId8"/>
              <a:stretch>
                <a:fillRect/>
              </a:stretch>
            </p:blipFill>
            <p:spPr>
              <a:xfrm>
                <a:off x="6792702" y="486421"/>
                <a:ext cx="100685" cy="1621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Γραφή 14">
                <a:extLst>
                  <a:ext uri="{FF2B5EF4-FFF2-40B4-BE49-F238E27FC236}">
                    <a16:creationId xmlns:a16="http://schemas.microsoft.com/office/drawing/2014/main" id="{62E9B711-EF64-B9FB-567A-BAABF71F0A3B}"/>
                  </a:ext>
                </a:extLst>
              </p14:cNvPr>
              <p14:cNvContentPartPr/>
              <p14:nvPr/>
            </p14:nvContentPartPr>
            <p14:xfrm>
              <a:off x="6744511" y="1264596"/>
              <a:ext cx="16212" cy="16212"/>
            </p14:xfrm>
          </p:contentPart>
        </mc:Choice>
        <mc:Fallback xmlns="">
          <p:pic>
            <p:nvPicPr>
              <p:cNvPr id="15" name="Γραφή 14">
                <a:extLst>
                  <a:ext uri="{FF2B5EF4-FFF2-40B4-BE49-F238E27FC236}">
                    <a16:creationId xmlns:a16="http://schemas.microsoft.com/office/drawing/2014/main" id="{62E9B711-EF64-B9FB-567A-BAABF71F0A3B}"/>
                  </a:ext>
                </a:extLst>
              </p:cNvPr>
              <p:cNvPicPr/>
              <p:nvPr/>
            </p:nvPicPr>
            <p:blipFill>
              <a:blip r:embed="rId5"/>
              <a:stretch>
                <a:fillRect/>
              </a:stretch>
            </p:blipFill>
            <p:spPr>
              <a:xfrm>
                <a:off x="5933911" y="453996"/>
                <a:ext cx="1621200" cy="162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Γραφή 19">
                <a:extLst>
                  <a:ext uri="{FF2B5EF4-FFF2-40B4-BE49-F238E27FC236}">
                    <a16:creationId xmlns:a16="http://schemas.microsoft.com/office/drawing/2014/main" id="{10D6A83D-03C3-6D30-D93A-D13506B217E5}"/>
                  </a:ext>
                </a:extLst>
              </p14:cNvPr>
              <p14:cNvContentPartPr/>
              <p14:nvPr/>
            </p14:nvContentPartPr>
            <p14:xfrm>
              <a:off x="6760723" y="1378085"/>
              <a:ext cx="16212" cy="16212"/>
            </p14:xfrm>
          </p:contentPart>
        </mc:Choice>
        <mc:Fallback xmlns="">
          <p:pic>
            <p:nvPicPr>
              <p:cNvPr id="20" name="Γραφή 19">
                <a:extLst>
                  <a:ext uri="{FF2B5EF4-FFF2-40B4-BE49-F238E27FC236}">
                    <a16:creationId xmlns:a16="http://schemas.microsoft.com/office/drawing/2014/main" id="{10D6A83D-03C3-6D30-D93A-D13506B217E5}"/>
                  </a:ext>
                </a:extLst>
              </p:cNvPr>
              <p:cNvPicPr/>
              <p:nvPr/>
            </p:nvPicPr>
            <p:blipFill>
              <a:blip r:embed="rId5"/>
              <a:stretch>
                <a:fillRect/>
              </a:stretch>
            </p:blipFill>
            <p:spPr>
              <a:xfrm>
                <a:off x="5950123" y="567485"/>
                <a:ext cx="1621200" cy="1621200"/>
              </a:xfrm>
              <a:prstGeom prst="rect">
                <a:avLst/>
              </a:prstGeom>
            </p:spPr>
          </p:pic>
        </mc:Fallback>
      </mc:AlternateContent>
    </p:spTree>
    <p:extLst>
      <p:ext uri="{BB962C8B-B14F-4D97-AF65-F5344CB8AC3E}">
        <p14:creationId xmlns:p14="http://schemas.microsoft.com/office/powerpoint/2010/main" val="2605076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10465D67-C370-0509-3A3F-84EE22A2CD84}"/>
              </a:ext>
            </a:extLst>
          </p:cNvPr>
          <p:cNvSpPr>
            <a:spLocks noGrp="1"/>
          </p:cNvSpPr>
          <p:nvPr>
            <p:ph type="sldNum" sz="quarter" idx="12"/>
          </p:nvPr>
        </p:nvSpPr>
        <p:spPr/>
        <p:txBody>
          <a:bodyPr/>
          <a:lstStyle/>
          <a:p>
            <a:fld id="{294A09A9-5501-47C1-A89A-A340965A2BE2}" type="slidenum">
              <a:rPr lang="en-US" smtClean="0"/>
              <a:t>59</a:t>
            </a:fld>
            <a:endParaRPr lang="en-US"/>
          </a:p>
        </p:txBody>
      </p:sp>
      <p:pic>
        <p:nvPicPr>
          <p:cNvPr id="3" name="Εικόνα 2" descr="www.frontiersin.org">
            <a:extLst>
              <a:ext uri="{FF2B5EF4-FFF2-40B4-BE49-F238E27FC236}">
                <a16:creationId xmlns:a16="http://schemas.microsoft.com/office/drawing/2014/main" id="{00B635D5-F99A-EF1F-4D17-0AFEF98343E2}"/>
              </a:ext>
            </a:extLst>
          </p:cNvPr>
          <p:cNvPicPr>
            <a:picLocks noChangeAspect="1"/>
          </p:cNvPicPr>
          <p:nvPr/>
        </p:nvPicPr>
        <p:blipFill>
          <a:blip r:embed="rId3"/>
          <a:stretch>
            <a:fillRect/>
          </a:stretch>
        </p:blipFill>
        <p:spPr>
          <a:xfrm>
            <a:off x="805952" y="507845"/>
            <a:ext cx="5291666" cy="3307291"/>
          </a:xfrm>
          <a:prstGeom prst="rect">
            <a:avLst/>
          </a:prstGeom>
        </p:spPr>
      </p:pic>
      <p:pic>
        <p:nvPicPr>
          <p:cNvPr id="5" name="Εικόνα 4" descr="www.frontiersin.org">
            <a:extLst>
              <a:ext uri="{FF2B5EF4-FFF2-40B4-BE49-F238E27FC236}">
                <a16:creationId xmlns:a16="http://schemas.microsoft.com/office/drawing/2014/main" id="{EFE9D470-E7A2-7EEB-4882-349869E040FA}"/>
              </a:ext>
            </a:extLst>
          </p:cNvPr>
          <p:cNvPicPr>
            <a:picLocks noChangeAspect="1"/>
          </p:cNvPicPr>
          <p:nvPr/>
        </p:nvPicPr>
        <p:blipFill>
          <a:blip r:embed="rId4"/>
          <a:stretch>
            <a:fillRect/>
          </a:stretch>
        </p:blipFill>
        <p:spPr>
          <a:xfrm>
            <a:off x="6621591" y="478035"/>
            <a:ext cx="5291667" cy="3340175"/>
          </a:xfrm>
          <a:prstGeom prst="rect">
            <a:avLst/>
          </a:prstGeom>
        </p:spPr>
      </p:pic>
      <p:sp>
        <p:nvSpPr>
          <p:cNvPr id="6" name="TextBox 5">
            <a:extLst>
              <a:ext uri="{FF2B5EF4-FFF2-40B4-BE49-F238E27FC236}">
                <a16:creationId xmlns:a16="http://schemas.microsoft.com/office/drawing/2014/main" id="{D3464D5F-38BA-D48F-880C-5F90F7C6D876}"/>
              </a:ext>
            </a:extLst>
          </p:cNvPr>
          <p:cNvSpPr txBox="1"/>
          <p:nvPr/>
        </p:nvSpPr>
        <p:spPr>
          <a:xfrm>
            <a:off x="1399531" y="3818812"/>
            <a:ext cx="590029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a:solidFill>
                <a:schemeClr val="bg1"/>
              </a:solidFill>
              <a:latin typeface="Calibri"/>
              <a:ea typeface="Calibri"/>
              <a:cs typeface="Calibri"/>
            </a:endParaRPr>
          </a:p>
          <a:p>
            <a:r>
              <a:rPr lang="el-GR">
                <a:latin typeface="Calibri"/>
                <a:ea typeface="Calibri"/>
                <a:cs typeface="Segoe UI Light"/>
              </a:rPr>
              <a:t>HF: </a:t>
            </a:r>
            <a:r>
              <a:rPr lang="el-GR" err="1">
                <a:latin typeface="Calibri"/>
                <a:ea typeface="Calibri"/>
                <a:cs typeface="Segoe UI Light"/>
              </a:rPr>
              <a:t>black</a:t>
            </a:r>
            <a:r>
              <a:rPr lang="el-GR">
                <a:latin typeface="Calibri"/>
                <a:ea typeface="Calibri"/>
                <a:cs typeface="Segoe UI Light"/>
              </a:rPr>
              <a:t> </a:t>
            </a:r>
            <a:r>
              <a:rPr lang="el-GR" err="1">
                <a:latin typeface="Calibri"/>
                <a:ea typeface="Calibri"/>
                <a:cs typeface="Segoe UI Light"/>
              </a:rPr>
              <a:t>lines</a:t>
            </a:r>
            <a:r>
              <a:rPr lang="el-GR">
                <a:latin typeface="Calibri"/>
                <a:ea typeface="Calibri"/>
                <a:cs typeface="Segoe UI Light"/>
              </a:rPr>
              <a:t>-&gt;</a:t>
            </a:r>
            <a:r>
              <a:rPr lang="el-GR" err="1">
                <a:latin typeface="Calibri"/>
                <a:ea typeface="Calibri"/>
                <a:cs typeface="Segoe UI Light"/>
              </a:rPr>
              <a:t>increased</a:t>
            </a:r>
            <a:r>
              <a:rPr lang="el-GR">
                <a:latin typeface="Calibri"/>
                <a:ea typeface="Calibri"/>
                <a:cs typeface="Segoe UI Light"/>
              </a:rPr>
              <a:t> </a:t>
            </a:r>
          </a:p>
          <a:p>
            <a:r>
              <a:rPr lang="el-GR">
                <a:latin typeface="Calibri"/>
                <a:ea typeface="Calibri"/>
                <a:cs typeface="Segoe UI Light"/>
              </a:rPr>
              <a:t>        Red </a:t>
            </a:r>
            <a:r>
              <a:rPr lang="el-GR" err="1">
                <a:latin typeface="Calibri"/>
                <a:ea typeface="Calibri"/>
                <a:cs typeface="Segoe UI Light"/>
              </a:rPr>
              <a:t>lines</a:t>
            </a:r>
            <a:r>
              <a:rPr lang="el-GR">
                <a:latin typeface="Calibri"/>
                <a:ea typeface="Calibri"/>
                <a:cs typeface="Segoe UI Light"/>
              </a:rPr>
              <a:t>-&gt;</a:t>
            </a:r>
            <a:r>
              <a:rPr lang="el-GR" err="1">
                <a:latin typeface="Calibri"/>
                <a:ea typeface="Calibri"/>
                <a:cs typeface="Segoe UI Light"/>
              </a:rPr>
              <a:t>impaired</a:t>
            </a:r>
            <a:r>
              <a:rPr lang="el-GR">
                <a:latin typeface="Calibri"/>
                <a:ea typeface="Calibri"/>
                <a:cs typeface="Segoe UI Light"/>
              </a:rPr>
              <a:t> </a:t>
            </a:r>
            <a:r>
              <a:rPr lang="el-GR" err="1">
                <a:latin typeface="Calibri"/>
                <a:ea typeface="Calibri"/>
                <a:cs typeface="Segoe UI Light"/>
              </a:rPr>
              <a:t>utilization</a:t>
            </a:r>
            <a:endParaRPr lang="el-GR">
              <a:latin typeface="Calibri"/>
              <a:ea typeface="Calibri"/>
              <a:cs typeface="Segoe UI Light"/>
            </a:endParaRPr>
          </a:p>
        </p:txBody>
      </p:sp>
      <p:sp>
        <p:nvSpPr>
          <p:cNvPr id="7" name="TextBox 6">
            <a:extLst>
              <a:ext uri="{FF2B5EF4-FFF2-40B4-BE49-F238E27FC236}">
                <a16:creationId xmlns:a16="http://schemas.microsoft.com/office/drawing/2014/main" id="{5C5BAEB1-9A63-B7FF-CA0A-DD57BE9AFD51}"/>
              </a:ext>
            </a:extLst>
          </p:cNvPr>
          <p:cNvSpPr txBox="1"/>
          <p:nvPr/>
        </p:nvSpPr>
        <p:spPr>
          <a:xfrm>
            <a:off x="8435544" y="4053943"/>
            <a:ext cx="1761692" cy="377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err="1">
                <a:solidFill>
                  <a:srgbClr val="000000"/>
                </a:solidFill>
                <a:latin typeface="Calibri"/>
                <a:ea typeface="Calibri"/>
                <a:cs typeface="Segoe UI Light"/>
              </a:rPr>
              <a:t>Healthy</a:t>
            </a:r>
            <a:r>
              <a:rPr lang="el-GR">
                <a:solidFill>
                  <a:srgbClr val="000000"/>
                </a:solidFill>
                <a:latin typeface="Calibri"/>
                <a:ea typeface="Calibri"/>
                <a:cs typeface="Segoe UI Light"/>
              </a:rPr>
              <a:t> </a:t>
            </a:r>
            <a:r>
              <a:rPr lang="el-GR" err="1">
                <a:solidFill>
                  <a:srgbClr val="000000"/>
                </a:solidFill>
                <a:latin typeface="Calibri"/>
                <a:ea typeface="Calibri"/>
                <a:cs typeface="Segoe UI Light"/>
              </a:rPr>
              <a:t>heart</a:t>
            </a:r>
          </a:p>
        </p:txBody>
      </p:sp>
      <p:sp>
        <p:nvSpPr>
          <p:cNvPr id="2" name="TextBox 1">
            <a:extLst>
              <a:ext uri="{FF2B5EF4-FFF2-40B4-BE49-F238E27FC236}">
                <a16:creationId xmlns:a16="http://schemas.microsoft.com/office/drawing/2014/main" id="{D05E158E-B85F-02DC-C95A-53E6EAC1F9BA}"/>
              </a:ext>
            </a:extLst>
          </p:cNvPr>
          <p:cNvSpPr txBox="1"/>
          <p:nvPr/>
        </p:nvSpPr>
        <p:spPr>
          <a:xfrm>
            <a:off x="9259510" y="597474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rPr>
              <a:t>https://doi.org/10.3389/fcvm.2018.00068</a:t>
            </a:r>
          </a:p>
        </p:txBody>
      </p:sp>
    </p:spTree>
    <p:extLst>
      <p:ext uri="{BB962C8B-B14F-4D97-AF65-F5344CB8AC3E}">
        <p14:creationId xmlns:p14="http://schemas.microsoft.com/office/powerpoint/2010/main" val="3760545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ή, γράφημα&#10;&#10;Περιγραφή που δημιουργήθηκε αυτόματα">
            <a:extLst>
              <a:ext uri="{FF2B5EF4-FFF2-40B4-BE49-F238E27FC236}">
                <a16:creationId xmlns:a16="http://schemas.microsoft.com/office/drawing/2014/main" id="{8EEBBF84-7807-B67C-D084-AE20633C77AB}"/>
              </a:ext>
            </a:extLst>
          </p:cNvPr>
          <p:cNvPicPr>
            <a:picLocks noChangeAspect="1"/>
          </p:cNvPicPr>
          <p:nvPr/>
        </p:nvPicPr>
        <p:blipFill>
          <a:blip r:embed="rId2"/>
          <a:stretch>
            <a:fillRect/>
          </a:stretch>
        </p:blipFill>
        <p:spPr>
          <a:xfrm>
            <a:off x="2303220" y="0"/>
            <a:ext cx="6751674" cy="6858000"/>
          </a:xfrm>
          <a:prstGeom prst="rect">
            <a:avLst/>
          </a:prstGeom>
        </p:spPr>
      </p:pic>
      <p:sp>
        <p:nvSpPr>
          <p:cNvPr id="2" name="TextBox 1">
            <a:extLst>
              <a:ext uri="{FF2B5EF4-FFF2-40B4-BE49-F238E27FC236}">
                <a16:creationId xmlns:a16="http://schemas.microsoft.com/office/drawing/2014/main" id="{9210D4B7-395D-E7F9-817C-09431D888397}"/>
              </a:ext>
            </a:extLst>
          </p:cNvPr>
          <p:cNvSpPr txBox="1"/>
          <p:nvPr/>
        </p:nvSpPr>
        <p:spPr>
          <a:xfrm>
            <a:off x="9445536" y="566782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endParaRPr lang="el-GR"/>
          </a:p>
        </p:txBody>
      </p:sp>
    </p:spTree>
    <p:extLst>
      <p:ext uri="{BB962C8B-B14F-4D97-AF65-F5344CB8AC3E}">
        <p14:creationId xmlns:p14="http://schemas.microsoft.com/office/powerpoint/2010/main" val="169670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9C25C-6A05-A8F0-9C4E-B007ACD186C3}"/>
            </a:ext>
          </a:extLst>
        </p:cNvPr>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2E25184F-A294-9736-D574-F91913FEFA2C}"/>
              </a:ext>
            </a:extLst>
          </p:cNvPr>
          <p:cNvSpPr>
            <a:spLocks noGrp="1"/>
          </p:cNvSpPr>
          <p:nvPr>
            <p:ph type="ftr" idx="10"/>
          </p:nvPr>
        </p:nvSpPr>
        <p:spPr>
          <a:xfrm>
            <a:off x="7647910" y="6585098"/>
            <a:ext cx="4544090" cy="272902"/>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Cardiovasc Res</a:t>
            </a:r>
            <a:r>
              <a:rPr lang="en-US" altLang="en-US" sz="1000" dirty="0">
                <a:solidFill>
                  <a:srgbClr val="333333"/>
                </a:solidFill>
              </a:rPr>
              <a:t>, Volume 120, Issue 16, November 2024, Pages 1996–2016</a:t>
            </a:r>
            <a:endParaRPr lang="en-US" altLang="en-US" sz="800" dirty="0">
              <a:solidFill>
                <a:srgbClr val="333333"/>
              </a:solidFill>
            </a:endParaRPr>
          </a:p>
        </p:txBody>
      </p:sp>
      <p:sp>
        <p:nvSpPr>
          <p:cNvPr id="5123" name="Title 1">
            <a:extLst>
              <a:ext uri="{FF2B5EF4-FFF2-40B4-BE49-F238E27FC236}">
                <a16:creationId xmlns:a16="http://schemas.microsoft.com/office/drawing/2014/main" id="{4D6C1F15-1C24-1427-4433-8516126BE27A}"/>
              </a:ext>
            </a:extLst>
          </p:cNvPr>
          <p:cNvSpPr>
            <a:spLocks noGrp="1"/>
          </p:cNvSpPr>
          <p:nvPr>
            <p:ph type="title"/>
          </p:nvPr>
        </p:nvSpPr>
        <p:spPr>
          <a:xfrm>
            <a:off x="276446" y="120651"/>
            <a:ext cx="11072037"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2000" dirty="0"/>
              <a:t>Alterations of myocardial energy metabolism in heart failure</a:t>
            </a:r>
          </a:p>
        </p:txBody>
      </p:sp>
      <p:pic>
        <p:nvPicPr>
          <p:cNvPr id="5125" name="New picture">
            <a:extLst>
              <a:ext uri="{FF2B5EF4-FFF2-40B4-BE49-F238E27FC236}">
                <a16:creationId xmlns:a16="http://schemas.microsoft.com/office/drawing/2014/main" id="{FAD674A5-B5DE-0650-6B63-55E7BE8AC608}"/>
              </a:ext>
            </a:extLst>
          </p:cNvPr>
          <p:cNvPicPr/>
          <p:nvPr/>
        </p:nvPicPr>
        <p:blipFill>
          <a:blip r:embed="rId3"/>
          <a:stretch>
            <a:fillRect/>
          </a:stretch>
        </p:blipFill>
        <p:spPr>
          <a:xfrm>
            <a:off x="1105787" y="652130"/>
            <a:ext cx="10084980" cy="5553740"/>
          </a:xfrm>
          <a:prstGeom prst="rect">
            <a:avLst/>
          </a:prstGeom>
        </p:spPr>
      </p:pic>
      <p:pic>
        <p:nvPicPr>
          <p:cNvPr id="5126" name="New picture">
            <a:extLst>
              <a:ext uri="{FF2B5EF4-FFF2-40B4-BE49-F238E27FC236}">
                <a16:creationId xmlns:a16="http://schemas.microsoft.com/office/drawing/2014/main" id="{F6C4521E-C948-54C1-2091-D1FB72CE03B5}"/>
              </a:ext>
            </a:extLst>
          </p:cNvPr>
          <p:cNvPicPr/>
          <p:nvPr/>
        </p:nvPicPr>
        <p:blipFill>
          <a:blip r:embed="rId4"/>
          <a:stretch>
            <a:fillRect/>
          </a:stretch>
        </p:blipFill>
        <p:spPr>
          <a:xfrm>
            <a:off x="290779200" y="229743000"/>
            <a:ext cx="1151467" cy="508000"/>
          </a:xfrm>
          <a:prstGeom prst="rect">
            <a:avLst/>
          </a:prstGeom>
        </p:spPr>
      </p:pic>
    </p:spTree>
    <p:extLst>
      <p:ext uri="{BB962C8B-B14F-4D97-AF65-F5344CB8AC3E}">
        <p14:creationId xmlns:p14="http://schemas.microsoft.com/office/powerpoint/2010/main" val="271331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5FF0B8-5B51-7376-0271-8D849CA3F8A8}"/>
              </a:ext>
            </a:extLst>
          </p:cNvPr>
          <p:cNvSpPr>
            <a:spLocks noGrp="1"/>
          </p:cNvSpPr>
          <p:nvPr>
            <p:ph type="body" idx="1"/>
          </p:nvPr>
        </p:nvSpPr>
        <p:spPr>
          <a:xfrm>
            <a:off x="1259940" y="2072294"/>
            <a:ext cx="10515600" cy="1500187"/>
          </a:xfrm>
        </p:spPr>
        <p:txBody>
          <a:bodyPr vert="horz" lIns="91440" tIns="45720" rIns="91440" bIns="45720" rtlCol="0" anchor="t">
            <a:noAutofit/>
          </a:bodyPr>
          <a:lstStyle/>
          <a:p>
            <a:r>
              <a:rPr lang="en-US" sz="6000">
                <a:solidFill>
                  <a:schemeClr val="tx1"/>
                </a:solidFill>
                <a:latin typeface="Calibri"/>
                <a:ea typeface="Calibri"/>
                <a:cs typeface="Calibri"/>
              </a:rPr>
              <a:t>Energy metabolism in </a:t>
            </a:r>
            <a:r>
              <a:rPr lang="en-US" sz="6000" err="1">
                <a:solidFill>
                  <a:schemeClr val="tx1"/>
                </a:solidFill>
                <a:latin typeface="Calibri"/>
                <a:ea typeface="Calibri"/>
                <a:cs typeface="Calibri"/>
              </a:rPr>
              <a:t>HFpEF</a:t>
            </a:r>
            <a:endParaRPr lang="el-GR" sz="6000" err="1">
              <a:solidFill>
                <a:schemeClr val="tx1"/>
              </a:solidFill>
              <a:latin typeface="Calibri"/>
              <a:ea typeface="Calibri"/>
              <a:cs typeface="Calibri"/>
            </a:endParaRPr>
          </a:p>
        </p:txBody>
      </p:sp>
    </p:spTree>
    <p:extLst>
      <p:ext uri="{BB962C8B-B14F-4D97-AF65-F5344CB8AC3E}">
        <p14:creationId xmlns:p14="http://schemas.microsoft.com/office/powerpoint/2010/main" val="335357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69AD8657-D626-B6A5-DAB6-EF1DDED49852}"/>
              </a:ext>
            </a:extLst>
          </p:cNvPr>
          <p:cNvSpPr>
            <a:spLocks noGrp="1"/>
          </p:cNvSpPr>
          <p:nvPr>
            <p:ph type="sldNum" sz="quarter" idx="12"/>
          </p:nvPr>
        </p:nvSpPr>
        <p:spPr/>
        <p:txBody>
          <a:bodyPr/>
          <a:lstStyle/>
          <a:p>
            <a:fld id="{294A09A9-5501-47C1-A89A-A340965A2BE2}" type="slidenum">
              <a:rPr lang="en-US" dirty="0" smtClean="0"/>
              <a:t>62</a:t>
            </a:fld>
            <a:endParaRPr lang="en-US"/>
          </a:p>
        </p:txBody>
      </p:sp>
      <p:sp>
        <p:nvSpPr>
          <p:cNvPr id="9" name="TextBox 8">
            <a:extLst>
              <a:ext uri="{FF2B5EF4-FFF2-40B4-BE49-F238E27FC236}">
                <a16:creationId xmlns:a16="http://schemas.microsoft.com/office/drawing/2014/main" id="{65E977CA-314B-0A4C-EED7-575949CB1932}"/>
              </a:ext>
            </a:extLst>
          </p:cNvPr>
          <p:cNvSpPr txBox="1"/>
          <p:nvPr/>
        </p:nvSpPr>
        <p:spPr>
          <a:xfrm>
            <a:off x="717982" y="1995579"/>
            <a:ext cx="8675843"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dirty="0">
                <a:latin typeface="Calibri"/>
                <a:cs typeface="Segoe UI Light"/>
              </a:rPr>
              <a:t>Limited studies due to the lack of appropriate experimental models </a:t>
            </a:r>
            <a:endParaRPr lang="el-GR" sz="2400" dirty="0">
              <a:latin typeface="Calibri"/>
              <a:ea typeface="Calibri"/>
              <a:cs typeface="Calibri"/>
            </a:endParaRPr>
          </a:p>
          <a:p>
            <a:endParaRPr lang="el-GR" sz="2400" dirty="0">
              <a:latin typeface="Calibri"/>
              <a:ea typeface="Calibri"/>
              <a:cs typeface="Segoe UI Light"/>
            </a:endParaRPr>
          </a:p>
          <a:p>
            <a:r>
              <a:rPr lang="el-GR" sz="2400" dirty="0">
                <a:latin typeface="Calibri"/>
                <a:cs typeface="Segoe UI Light"/>
              </a:rPr>
              <a:t>Recent models of HFpEF with increased blood pressure and obesity to produce an HFpEF phenotype               new research opportunities  </a:t>
            </a:r>
            <a:endParaRPr lang="el-GR" sz="2400" dirty="0">
              <a:latin typeface="Calibri"/>
              <a:cs typeface="Calibri"/>
            </a:endParaRPr>
          </a:p>
          <a:p>
            <a:endParaRPr lang="el-GR" sz="2400" dirty="0">
              <a:solidFill>
                <a:schemeClr val="bg1"/>
              </a:solidFill>
              <a:latin typeface="Calibri"/>
              <a:cs typeface="Segoe UI Light"/>
            </a:endParaRPr>
          </a:p>
          <a:p>
            <a:endParaRPr lang="el-GR" sz="2400" dirty="0">
              <a:latin typeface="Calibri"/>
              <a:cs typeface="Segoe UI Light"/>
            </a:endParaRPr>
          </a:p>
          <a:p>
            <a:endParaRPr lang="el-GR" sz="2400" dirty="0">
              <a:latin typeface="Calibri"/>
              <a:cs typeface="Segoe UI Light"/>
            </a:endParaRPr>
          </a:p>
          <a:p>
            <a:r>
              <a:rPr lang="el-GR" sz="2400" dirty="0">
                <a:latin typeface="Calibri"/>
                <a:cs typeface="Segoe UI Light"/>
              </a:rPr>
              <a:t>increased stiffness, increased LVED pressure, and normal systolic function </a:t>
            </a:r>
            <a:endParaRPr lang="el-GR" sz="2400" dirty="0">
              <a:latin typeface="Calibri"/>
              <a:ea typeface="Calibri"/>
              <a:cs typeface="Calibri"/>
            </a:endParaRPr>
          </a:p>
          <a:p>
            <a:endParaRPr lang="el-GR" sz="2400" dirty="0">
              <a:solidFill>
                <a:schemeClr val="bg1"/>
              </a:solidFill>
              <a:latin typeface="Calibri"/>
              <a:cs typeface="Segoe UI Light"/>
            </a:endParaRPr>
          </a:p>
          <a:p>
            <a:endParaRPr lang="el-GR" sz="2400" dirty="0">
              <a:latin typeface="Calibri"/>
              <a:cs typeface="Calibri"/>
            </a:endParaRPr>
          </a:p>
          <a:p>
            <a:endParaRPr lang="el-GR" dirty="0">
              <a:solidFill>
                <a:srgbClr val="000000"/>
              </a:solidFill>
              <a:latin typeface="Segoe UI Light"/>
              <a:ea typeface="Calibri"/>
              <a:cs typeface="Segoe UI Light"/>
            </a:endParaRPr>
          </a:p>
          <a:p>
            <a:endParaRPr lang="el-GR" sz="2400" dirty="0">
              <a:solidFill>
                <a:schemeClr val="bg1"/>
              </a:solidFill>
              <a:latin typeface="Calibri"/>
              <a:ea typeface="Calibri"/>
              <a:cs typeface="Segoe UI Light"/>
            </a:endParaRPr>
          </a:p>
          <a:p>
            <a:endParaRPr lang="el-GR" sz="2400" dirty="0">
              <a:solidFill>
                <a:schemeClr val="bg1"/>
              </a:solidFill>
              <a:latin typeface="Calibri"/>
              <a:ea typeface="Calibri"/>
              <a:cs typeface="Segoe UI Light"/>
            </a:endParaRPr>
          </a:p>
        </p:txBody>
      </p:sp>
      <p:sp>
        <p:nvSpPr>
          <p:cNvPr id="2" name="Βέλος: Δεξιό 1">
            <a:extLst>
              <a:ext uri="{FF2B5EF4-FFF2-40B4-BE49-F238E27FC236}">
                <a16:creationId xmlns:a16="http://schemas.microsoft.com/office/drawing/2014/main" id="{D1C59945-DB65-F35A-3CD7-C12279B071B8}"/>
              </a:ext>
            </a:extLst>
          </p:cNvPr>
          <p:cNvSpPr/>
          <p:nvPr/>
        </p:nvSpPr>
        <p:spPr>
          <a:xfrm>
            <a:off x="4922442" y="3270325"/>
            <a:ext cx="729225" cy="1556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Δεξιό 2">
            <a:extLst>
              <a:ext uri="{FF2B5EF4-FFF2-40B4-BE49-F238E27FC236}">
                <a16:creationId xmlns:a16="http://schemas.microsoft.com/office/drawing/2014/main" id="{F6CDDD24-4C21-F41B-F295-A4F9A78BCBF9}"/>
              </a:ext>
            </a:extLst>
          </p:cNvPr>
          <p:cNvSpPr/>
          <p:nvPr/>
        </p:nvSpPr>
        <p:spPr>
          <a:xfrm rot="5400000">
            <a:off x="3847431" y="3787464"/>
            <a:ext cx="622710" cy="2048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05DCCA65-1FC9-B193-7459-A2D0511D58C0}"/>
              </a:ext>
            </a:extLst>
          </p:cNvPr>
          <p:cNvSpPr txBox="1"/>
          <p:nvPr/>
        </p:nvSpPr>
        <p:spPr>
          <a:xfrm>
            <a:off x="500093" y="341612"/>
            <a:ext cx="884959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00B050"/>
                </a:solidFill>
                <a:cs typeface="Segoe UI Light"/>
              </a:rPr>
              <a:t>Cardiac</a:t>
            </a:r>
            <a:r>
              <a:rPr lang="el-GR" sz="3200" u="sng">
                <a:solidFill>
                  <a:srgbClr val="00B050"/>
                </a:solidFill>
                <a:cs typeface="Segoe UI Light"/>
              </a:rPr>
              <a:t> </a:t>
            </a:r>
            <a:r>
              <a:rPr lang="el-GR" sz="3200" u="sng" err="1">
                <a:solidFill>
                  <a:srgbClr val="00B050"/>
                </a:solidFill>
                <a:cs typeface="Segoe UI Light"/>
              </a:rPr>
              <a:t>energy</a:t>
            </a:r>
            <a:r>
              <a:rPr lang="el-GR" sz="3200" u="sng">
                <a:solidFill>
                  <a:srgbClr val="00B050"/>
                </a:solidFill>
                <a:cs typeface="Segoe UI Light"/>
              </a:rPr>
              <a:t> </a:t>
            </a:r>
            <a:r>
              <a:rPr lang="el-GR" sz="3200" u="sng" err="1">
                <a:solidFill>
                  <a:srgbClr val="00B050"/>
                </a:solidFill>
                <a:cs typeface="Segoe UI Light"/>
              </a:rPr>
              <a:t>metabolism</a:t>
            </a:r>
            <a:r>
              <a:rPr lang="el-GR" sz="3200" u="sng">
                <a:solidFill>
                  <a:srgbClr val="00B050"/>
                </a:solidFill>
                <a:cs typeface="Segoe UI Light"/>
              </a:rPr>
              <a:t> in </a:t>
            </a:r>
            <a:r>
              <a:rPr lang="el-GR" sz="3200" u="sng" err="1">
                <a:solidFill>
                  <a:srgbClr val="00B050"/>
                </a:solidFill>
                <a:cs typeface="Segoe UI Light"/>
              </a:rPr>
              <a:t>heart</a:t>
            </a:r>
            <a:r>
              <a:rPr lang="el-GR" sz="3200" u="sng">
                <a:solidFill>
                  <a:srgbClr val="00B050"/>
                </a:solidFill>
                <a:cs typeface="Segoe UI Light"/>
              </a:rPr>
              <a:t> </a:t>
            </a:r>
            <a:r>
              <a:rPr lang="el-GR" sz="3200" u="sng" err="1">
                <a:solidFill>
                  <a:srgbClr val="00B050"/>
                </a:solidFill>
                <a:cs typeface="Segoe UI Light"/>
              </a:rPr>
              <a:t>failure</a:t>
            </a:r>
            <a:r>
              <a:rPr lang="el-GR" sz="3200" u="sng">
                <a:solidFill>
                  <a:srgbClr val="00B050"/>
                </a:solidFill>
                <a:cs typeface="Segoe UI Light"/>
              </a:rPr>
              <a:t> </a:t>
            </a:r>
            <a:r>
              <a:rPr lang="el-GR" sz="3200" u="sng" err="1">
                <a:solidFill>
                  <a:srgbClr val="00B050"/>
                </a:solidFill>
                <a:cs typeface="Segoe UI Light"/>
              </a:rPr>
              <a:t>with</a:t>
            </a:r>
            <a:r>
              <a:rPr lang="el-GR" sz="3200" u="sng">
                <a:solidFill>
                  <a:srgbClr val="00B050"/>
                </a:solidFill>
                <a:cs typeface="Segoe UI Light"/>
              </a:rPr>
              <a:t> </a:t>
            </a:r>
            <a:r>
              <a:rPr lang="el-GR" sz="3200" u="sng" err="1">
                <a:solidFill>
                  <a:srgbClr val="00B050"/>
                </a:solidFill>
                <a:cs typeface="Segoe UI Light"/>
              </a:rPr>
              <a:t>preserved</a:t>
            </a:r>
            <a:r>
              <a:rPr lang="el-GR" sz="3200" u="sng">
                <a:solidFill>
                  <a:srgbClr val="00B050"/>
                </a:solidFill>
                <a:cs typeface="Segoe UI Light"/>
              </a:rPr>
              <a:t> </a:t>
            </a:r>
            <a:r>
              <a:rPr lang="el-GR" sz="3200" u="sng" err="1">
                <a:solidFill>
                  <a:srgbClr val="00B050"/>
                </a:solidFill>
                <a:cs typeface="Segoe UI Light"/>
              </a:rPr>
              <a:t>ejection</a:t>
            </a:r>
            <a:r>
              <a:rPr lang="el-GR" sz="3200" u="sng">
                <a:solidFill>
                  <a:srgbClr val="00B050"/>
                </a:solidFill>
                <a:cs typeface="Segoe UI Light"/>
              </a:rPr>
              <a:t> </a:t>
            </a:r>
            <a:r>
              <a:rPr lang="el-GR" sz="3200" u="sng" err="1">
                <a:solidFill>
                  <a:srgbClr val="00B050"/>
                </a:solidFill>
                <a:cs typeface="Segoe UI Light"/>
              </a:rPr>
              <a:t>fraction</a:t>
            </a:r>
            <a:r>
              <a:rPr lang="el-GR" sz="3200" u="sng">
                <a:solidFill>
                  <a:srgbClr val="00B050"/>
                </a:solidFill>
                <a:cs typeface="Segoe UI Light"/>
              </a:rPr>
              <a:t> (</a:t>
            </a:r>
            <a:r>
              <a:rPr lang="el-GR" sz="3200" u="sng" err="1">
                <a:solidFill>
                  <a:srgbClr val="00B050"/>
                </a:solidFill>
                <a:cs typeface="Segoe UI Light"/>
              </a:rPr>
              <a:t>HFpEF</a:t>
            </a:r>
            <a:r>
              <a:rPr lang="el-GR" sz="3200" u="sng">
                <a:solidFill>
                  <a:srgbClr val="00B050"/>
                </a:solidFill>
                <a:cs typeface="Segoe UI Light"/>
              </a:rPr>
              <a:t>)</a:t>
            </a:r>
            <a:endParaRPr lang="el-GR" sz="3200" u="sng">
              <a:solidFill>
                <a:srgbClr val="00B050"/>
              </a:solidFill>
            </a:endParaRPr>
          </a:p>
        </p:txBody>
      </p:sp>
      <p:sp>
        <p:nvSpPr>
          <p:cNvPr id="4" name="TextBox 3">
            <a:extLst>
              <a:ext uri="{FF2B5EF4-FFF2-40B4-BE49-F238E27FC236}">
                <a16:creationId xmlns:a16="http://schemas.microsoft.com/office/drawing/2014/main" id="{0461031C-7CB8-6DA3-2E88-57F66F01AE90}"/>
              </a:ext>
            </a:extLst>
          </p:cNvPr>
          <p:cNvSpPr txBox="1"/>
          <p:nvPr/>
        </p:nvSpPr>
        <p:spPr>
          <a:xfrm>
            <a:off x="9448800" y="52324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827435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172CA3D7-CAB0-82CA-677B-456661FB868F}"/>
              </a:ext>
            </a:extLst>
          </p:cNvPr>
          <p:cNvSpPr>
            <a:spLocks noGrp="1"/>
          </p:cNvSpPr>
          <p:nvPr>
            <p:ph type="sldNum" sz="quarter" idx="12"/>
          </p:nvPr>
        </p:nvSpPr>
        <p:spPr/>
        <p:txBody>
          <a:bodyPr/>
          <a:lstStyle/>
          <a:p>
            <a:fld id="{294A09A9-5501-47C1-A89A-A340965A2BE2}" type="slidenum">
              <a:rPr lang="en-US" dirty="0" smtClean="0"/>
              <a:t>63</a:t>
            </a:fld>
            <a:endParaRPr lang="en-US"/>
          </a:p>
        </p:txBody>
      </p:sp>
      <p:sp>
        <p:nvSpPr>
          <p:cNvPr id="3" name="TextBox 2">
            <a:extLst>
              <a:ext uri="{FF2B5EF4-FFF2-40B4-BE49-F238E27FC236}">
                <a16:creationId xmlns:a16="http://schemas.microsoft.com/office/drawing/2014/main" id="{FD120BDE-51B6-D574-6B10-79FD84990520}"/>
              </a:ext>
            </a:extLst>
          </p:cNvPr>
          <p:cNvSpPr txBox="1"/>
          <p:nvPr/>
        </p:nvSpPr>
        <p:spPr>
          <a:xfrm>
            <a:off x="1441133" y="209829"/>
            <a:ext cx="9057409"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00B050"/>
                </a:solidFill>
                <a:latin typeface="Helvetica Neue"/>
              </a:rPr>
              <a:t>Mitochondrial</a:t>
            </a:r>
            <a:r>
              <a:rPr lang="el-GR" sz="3200" u="sng">
                <a:solidFill>
                  <a:srgbClr val="00B050"/>
                </a:solidFill>
                <a:latin typeface="Helvetica Neue"/>
              </a:rPr>
              <a:t> </a:t>
            </a:r>
            <a:r>
              <a:rPr lang="el-GR" sz="3200" u="sng" err="1">
                <a:solidFill>
                  <a:srgbClr val="00B050"/>
                </a:solidFill>
                <a:latin typeface="Helvetica Neue"/>
              </a:rPr>
              <a:t>function</a:t>
            </a:r>
            <a:r>
              <a:rPr lang="el-GR" sz="3200" u="sng">
                <a:solidFill>
                  <a:srgbClr val="00B050"/>
                </a:solidFill>
                <a:latin typeface="Helvetica Neue"/>
              </a:rPr>
              <a:t> </a:t>
            </a:r>
            <a:r>
              <a:rPr lang="el-GR" sz="3200" u="sng" err="1">
                <a:solidFill>
                  <a:srgbClr val="00B050"/>
                </a:solidFill>
                <a:latin typeface="Helvetica Neue"/>
              </a:rPr>
              <a:t>compromised</a:t>
            </a:r>
            <a:r>
              <a:rPr lang="el-GR" sz="3200" u="sng">
                <a:solidFill>
                  <a:srgbClr val="00B050"/>
                </a:solidFill>
                <a:latin typeface="Helvetica Neue"/>
              </a:rPr>
              <a:t> in </a:t>
            </a:r>
            <a:r>
              <a:rPr lang="el-GR" sz="3200" u="sng" err="1">
                <a:solidFill>
                  <a:srgbClr val="00B050"/>
                </a:solidFill>
                <a:latin typeface="Helvetica Neue"/>
              </a:rPr>
              <a:t>HFpEF</a:t>
            </a:r>
            <a:endParaRPr lang="el-GR" sz="3200" u="sng" err="1">
              <a:solidFill>
                <a:srgbClr val="00B050"/>
              </a:solidFill>
              <a:latin typeface="Helvetica Neue"/>
              <a:cs typeface="Segoe UI Light"/>
            </a:endParaRPr>
          </a:p>
          <a:p>
            <a:endParaRPr lang="el-GR"/>
          </a:p>
          <a:p>
            <a:endParaRPr lang="el-GR"/>
          </a:p>
          <a:p>
            <a:pPr algn="l"/>
            <a:endParaRPr lang="el-GR">
              <a:cs typeface="Segoe UI Light"/>
            </a:endParaRPr>
          </a:p>
        </p:txBody>
      </p:sp>
      <p:sp>
        <p:nvSpPr>
          <p:cNvPr id="4" name="TextBox 3">
            <a:extLst>
              <a:ext uri="{FF2B5EF4-FFF2-40B4-BE49-F238E27FC236}">
                <a16:creationId xmlns:a16="http://schemas.microsoft.com/office/drawing/2014/main" id="{AB55532B-AFAE-ABEE-B757-FE369E2DBF54}"/>
              </a:ext>
            </a:extLst>
          </p:cNvPr>
          <p:cNvSpPr txBox="1"/>
          <p:nvPr/>
        </p:nvSpPr>
        <p:spPr>
          <a:xfrm>
            <a:off x="243401" y="916877"/>
            <a:ext cx="10579371"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arenR"/>
            </a:pPr>
            <a:r>
              <a:rPr lang="af-ZA" sz="2800" err="1">
                <a:latin typeface="Calibri"/>
                <a:ea typeface="Helvetica Neue"/>
                <a:cs typeface="Helvetica Neue"/>
              </a:rPr>
              <a:t>increased</a:t>
            </a:r>
            <a:r>
              <a:rPr lang="af-ZA" sz="2800">
                <a:latin typeface="Calibri"/>
                <a:ea typeface="Helvetica Neue"/>
                <a:cs typeface="Helvetica Neue"/>
              </a:rPr>
              <a:t> ROS </a:t>
            </a:r>
            <a:r>
              <a:rPr lang="af-ZA" sz="2800" err="1">
                <a:latin typeface="Calibri"/>
                <a:ea typeface="Helvetica Neue"/>
                <a:cs typeface="Helvetica Neue"/>
              </a:rPr>
              <a:t>production</a:t>
            </a:r>
            <a:r>
              <a:rPr lang="af-ZA" sz="2800">
                <a:latin typeface="Calibri"/>
                <a:ea typeface="Helvetica Neue"/>
                <a:cs typeface="Helvetica Neue"/>
              </a:rPr>
              <a:t> </a:t>
            </a:r>
            <a:endParaRPr lang="el-GR" sz="2800">
              <a:latin typeface="Calibri"/>
              <a:ea typeface="Helvetica Neue"/>
              <a:cs typeface="Calibri"/>
            </a:endParaRPr>
          </a:p>
          <a:p>
            <a:pPr marL="457200" indent="-457200">
              <a:buAutoNum type="arabicParenR"/>
            </a:pPr>
            <a:endParaRPr lang="af-ZA" sz="2800">
              <a:latin typeface="Calibri"/>
              <a:ea typeface="Helvetica Neue"/>
              <a:cs typeface="Helvetica Neue"/>
            </a:endParaRPr>
          </a:p>
          <a:p>
            <a:pPr marL="457200" indent="-457200">
              <a:buAutoNum type="arabicParenR"/>
            </a:pPr>
            <a:r>
              <a:rPr lang="af-ZA" sz="2800" err="1">
                <a:latin typeface="Calibri"/>
                <a:ea typeface="Helvetica Neue"/>
                <a:cs typeface="Helvetica Neue"/>
              </a:rPr>
              <a:t>impaired</a:t>
            </a:r>
            <a:r>
              <a:rPr lang="af-ZA" sz="2800">
                <a:latin typeface="Calibri"/>
                <a:ea typeface="Helvetica Neue"/>
                <a:cs typeface="Helvetica Neue"/>
              </a:rPr>
              <a:t> </a:t>
            </a:r>
            <a:r>
              <a:rPr lang="af-ZA" sz="2800" err="1">
                <a:latin typeface="Calibri"/>
                <a:ea typeface="Helvetica Neue"/>
                <a:cs typeface="Helvetica Neue"/>
              </a:rPr>
              <a:t>mitofission</a:t>
            </a:r>
            <a:endParaRPr lang="el-GR" sz="2800">
              <a:latin typeface="Calibri"/>
              <a:ea typeface="Helvetica Neue"/>
              <a:cs typeface="Calibri"/>
            </a:endParaRPr>
          </a:p>
          <a:p>
            <a:pPr marL="457200" indent="-457200">
              <a:buAutoNum type="arabicParenR"/>
            </a:pPr>
            <a:endParaRPr lang="af-ZA" sz="2800">
              <a:latin typeface="Calibri"/>
              <a:ea typeface="Helvetica Neue"/>
              <a:cs typeface="Helvetica Neue"/>
            </a:endParaRPr>
          </a:p>
          <a:p>
            <a:pPr marL="457200" indent="-457200">
              <a:buAutoNum type="arabicParenR"/>
            </a:pPr>
            <a:r>
              <a:rPr lang="af-ZA" sz="2800" err="1">
                <a:latin typeface="Calibri"/>
                <a:ea typeface="Helvetica Neue"/>
                <a:cs typeface="Helvetica Neue"/>
              </a:rPr>
              <a:t>sustained</a:t>
            </a:r>
            <a:r>
              <a:rPr lang="af-ZA" sz="2800">
                <a:latin typeface="Calibri"/>
                <a:ea typeface="Helvetica Neue"/>
                <a:cs typeface="Helvetica Neue"/>
              </a:rPr>
              <a:t> </a:t>
            </a:r>
            <a:r>
              <a:rPr lang="af-ZA" sz="2800" err="1">
                <a:latin typeface="Calibri"/>
                <a:ea typeface="Helvetica Neue"/>
                <a:cs typeface="Helvetica Neue"/>
              </a:rPr>
              <a:t>mitophagy</a:t>
            </a:r>
            <a:endParaRPr lang="el-GR" sz="2800">
              <a:latin typeface="Calibri"/>
              <a:ea typeface="Helvetica Neue"/>
              <a:cs typeface="Calibri"/>
            </a:endParaRPr>
          </a:p>
          <a:p>
            <a:pPr marL="457200" indent="-457200">
              <a:buAutoNum type="arabicParenR"/>
            </a:pPr>
            <a:endParaRPr lang="af-ZA" sz="2800">
              <a:latin typeface="Calibri"/>
              <a:ea typeface="Helvetica Neue"/>
              <a:cs typeface="Helvetica Neue"/>
            </a:endParaRPr>
          </a:p>
          <a:p>
            <a:pPr marL="457200" indent="-457200">
              <a:buAutoNum type="arabicParenR"/>
            </a:pPr>
            <a:r>
              <a:rPr lang="af-ZA" sz="2800" err="1">
                <a:latin typeface="Calibri"/>
                <a:ea typeface="Helvetica Neue"/>
                <a:cs typeface="Helvetica Neue"/>
              </a:rPr>
              <a:t>increased</a:t>
            </a:r>
            <a:r>
              <a:rPr lang="af-ZA" sz="2800">
                <a:latin typeface="Calibri"/>
                <a:ea typeface="Helvetica Neue"/>
                <a:cs typeface="Helvetica Neue"/>
              </a:rPr>
              <a:t> </a:t>
            </a:r>
            <a:r>
              <a:rPr lang="af-ZA" sz="2800" err="1">
                <a:latin typeface="Calibri"/>
                <a:ea typeface="Helvetica Neue"/>
                <a:cs typeface="Helvetica Neue"/>
              </a:rPr>
              <a:t>autophagic</a:t>
            </a:r>
            <a:r>
              <a:rPr lang="af-ZA" sz="2800">
                <a:latin typeface="Calibri"/>
                <a:ea typeface="Helvetica Neue"/>
                <a:cs typeface="Helvetica Neue"/>
              </a:rPr>
              <a:t> </a:t>
            </a:r>
            <a:r>
              <a:rPr lang="af-ZA" sz="2800" err="1">
                <a:latin typeface="Calibri"/>
                <a:ea typeface="Helvetica Neue"/>
                <a:cs typeface="Helvetica Neue"/>
              </a:rPr>
              <a:t>cell</a:t>
            </a:r>
            <a:r>
              <a:rPr lang="af-ZA" sz="2800">
                <a:latin typeface="Calibri"/>
                <a:ea typeface="Helvetica Neue"/>
                <a:cs typeface="Helvetica Neue"/>
              </a:rPr>
              <a:t> </a:t>
            </a:r>
            <a:r>
              <a:rPr lang="af-ZA" sz="2800" err="1">
                <a:latin typeface="Calibri"/>
                <a:ea typeface="Helvetica Neue"/>
                <a:cs typeface="Helvetica Neue"/>
              </a:rPr>
              <a:t>death</a:t>
            </a:r>
            <a:r>
              <a:rPr lang="af-ZA" sz="2800">
                <a:latin typeface="Calibri"/>
                <a:ea typeface="Helvetica Neue"/>
                <a:cs typeface="Helvetica Neue"/>
              </a:rPr>
              <a:t> of </a:t>
            </a:r>
            <a:r>
              <a:rPr lang="af-ZA" sz="2800" err="1">
                <a:latin typeface="Calibri"/>
                <a:ea typeface="Helvetica Neue"/>
                <a:cs typeface="Helvetica Neue"/>
              </a:rPr>
              <a:t>cardiomyocytes</a:t>
            </a:r>
            <a:r>
              <a:rPr lang="af-ZA" sz="2800">
                <a:latin typeface="Calibri"/>
                <a:ea typeface="Helvetica Neue"/>
                <a:cs typeface="Helvetica Neue"/>
              </a:rPr>
              <a:t> </a:t>
            </a:r>
          </a:p>
          <a:p>
            <a:pPr marL="457200" indent="-457200">
              <a:buAutoNum type="arabicParenR"/>
            </a:pPr>
            <a:endParaRPr lang="el-GR" sz="2400">
              <a:latin typeface="Calibri"/>
              <a:ea typeface="+mn-lt"/>
              <a:cs typeface="+mn-lt"/>
            </a:endParaRPr>
          </a:p>
          <a:p>
            <a:pPr marL="457200" indent="-457200">
              <a:buAutoNum type="arabicParenR"/>
            </a:pPr>
            <a:r>
              <a:rPr lang="el-GR" sz="2400" err="1">
                <a:latin typeface="Calibri"/>
                <a:ea typeface="+mn-lt"/>
                <a:cs typeface="+mn-lt"/>
              </a:rPr>
              <a:t>transcription</a:t>
            </a:r>
            <a:r>
              <a:rPr lang="el-GR" sz="2400">
                <a:latin typeface="Calibri"/>
                <a:ea typeface="+mn-lt"/>
                <a:cs typeface="+mn-lt"/>
              </a:rPr>
              <a:t> </a:t>
            </a:r>
            <a:r>
              <a:rPr lang="el-GR" sz="2400" err="1">
                <a:latin typeface="Calibri"/>
                <a:ea typeface="+mn-lt"/>
                <a:cs typeface="+mn-lt"/>
              </a:rPr>
              <a:t>factor</a:t>
            </a:r>
            <a:r>
              <a:rPr lang="el-GR" sz="2400">
                <a:latin typeface="Calibri"/>
                <a:ea typeface="+mn-lt"/>
                <a:cs typeface="+mn-lt"/>
              </a:rPr>
              <a:t> </a:t>
            </a:r>
            <a:r>
              <a:rPr lang="el-GR" sz="2400" err="1">
                <a:latin typeface="Calibri"/>
                <a:ea typeface="+mn-lt"/>
                <a:cs typeface="+mn-lt"/>
              </a:rPr>
              <a:t>PPARα</a:t>
            </a:r>
            <a:r>
              <a:rPr lang="el-GR" sz="2400">
                <a:latin typeface="Calibri"/>
                <a:ea typeface="+mn-lt"/>
                <a:cs typeface="+mn-lt"/>
              </a:rPr>
              <a:t> </a:t>
            </a:r>
            <a:r>
              <a:rPr lang="el-GR" sz="2400" err="1">
                <a:latin typeface="Calibri"/>
                <a:ea typeface="+mn-lt"/>
                <a:cs typeface="+mn-lt"/>
              </a:rPr>
              <a:t>activated</a:t>
            </a:r>
            <a:r>
              <a:rPr lang="el-GR" sz="2400">
                <a:latin typeface="Calibri"/>
                <a:ea typeface="+mn-lt"/>
                <a:cs typeface="+mn-lt"/>
              </a:rPr>
              <a:t> in </a:t>
            </a:r>
            <a:r>
              <a:rPr lang="el-GR" sz="2400" err="1">
                <a:latin typeface="Calibri"/>
                <a:ea typeface="+mn-lt"/>
                <a:cs typeface="+mn-lt"/>
              </a:rPr>
              <a:t>forms</a:t>
            </a:r>
            <a:r>
              <a:rPr lang="el-GR" sz="2400">
                <a:latin typeface="Calibri"/>
                <a:ea typeface="+mn-lt"/>
                <a:cs typeface="+mn-lt"/>
              </a:rPr>
              <a:t> of </a:t>
            </a:r>
            <a:r>
              <a:rPr lang="el-GR" sz="2400" err="1">
                <a:latin typeface="Calibri"/>
                <a:ea typeface="+mn-lt"/>
                <a:cs typeface="+mn-lt"/>
              </a:rPr>
              <a:t>HFpEF</a:t>
            </a:r>
            <a:r>
              <a:rPr lang="el-GR" sz="2400">
                <a:latin typeface="Calibri"/>
                <a:ea typeface="+mn-lt"/>
                <a:cs typeface="+mn-lt"/>
              </a:rPr>
              <a:t> </a:t>
            </a:r>
            <a:r>
              <a:rPr lang="el-GR" sz="2400" err="1">
                <a:latin typeface="Calibri"/>
                <a:ea typeface="+mn-lt"/>
                <a:cs typeface="+mn-lt"/>
              </a:rPr>
              <a:t>associated</a:t>
            </a:r>
            <a:r>
              <a:rPr lang="el-GR" sz="2400">
                <a:latin typeface="Calibri"/>
                <a:ea typeface="+mn-lt"/>
                <a:cs typeface="+mn-lt"/>
              </a:rPr>
              <a:t> </a:t>
            </a:r>
            <a:r>
              <a:rPr lang="el-GR" sz="2400" err="1">
                <a:latin typeface="Calibri"/>
                <a:ea typeface="+mn-lt"/>
                <a:cs typeface="+mn-lt"/>
              </a:rPr>
              <a:t>with</a:t>
            </a:r>
            <a:r>
              <a:rPr lang="el-GR" sz="2400">
                <a:latin typeface="Calibri"/>
                <a:ea typeface="+mn-lt"/>
                <a:cs typeface="+mn-lt"/>
              </a:rPr>
              <a:t> </a:t>
            </a:r>
            <a:r>
              <a:rPr lang="el-GR" sz="2400" err="1">
                <a:latin typeface="Calibri"/>
                <a:ea typeface="+mn-lt"/>
                <a:cs typeface="+mn-lt"/>
              </a:rPr>
              <a:t>diabetes</a:t>
            </a:r>
            <a:r>
              <a:rPr lang="el-GR" sz="2400">
                <a:latin typeface="Calibri"/>
                <a:ea typeface="+mn-lt"/>
                <a:cs typeface="+mn-lt"/>
              </a:rPr>
              <a:t> and </a:t>
            </a:r>
            <a:r>
              <a:rPr lang="el-GR" sz="2400" err="1">
                <a:latin typeface="Calibri"/>
                <a:ea typeface="+mn-lt"/>
                <a:cs typeface="+mn-lt"/>
              </a:rPr>
              <a:t>obesity</a:t>
            </a:r>
            <a:r>
              <a:rPr lang="el-GR" sz="2400">
                <a:latin typeface="Calibri"/>
                <a:ea typeface="+mn-lt"/>
                <a:cs typeface="+mn-lt"/>
              </a:rPr>
              <a:t>          </a:t>
            </a:r>
            <a:r>
              <a:rPr lang="el-GR" sz="2400" err="1">
                <a:latin typeface="Calibri"/>
                <a:ea typeface="+mn-lt"/>
                <a:cs typeface="+mn-lt"/>
              </a:rPr>
              <a:t>upregulation</a:t>
            </a:r>
            <a:r>
              <a:rPr lang="el-GR" sz="2400">
                <a:latin typeface="Calibri"/>
                <a:ea typeface="+mn-lt"/>
                <a:cs typeface="+mn-lt"/>
              </a:rPr>
              <a:t> of </a:t>
            </a:r>
            <a:r>
              <a:rPr lang="el-GR" sz="2400" err="1">
                <a:latin typeface="Calibri"/>
                <a:ea typeface="+mn-lt"/>
                <a:cs typeface="+mn-lt"/>
              </a:rPr>
              <a:t>fatty</a:t>
            </a:r>
            <a:r>
              <a:rPr lang="el-GR" sz="2400">
                <a:latin typeface="Calibri"/>
                <a:ea typeface="+mn-lt"/>
                <a:cs typeface="+mn-lt"/>
              </a:rPr>
              <a:t> </a:t>
            </a:r>
            <a:r>
              <a:rPr lang="el-GR" sz="2400" err="1">
                <a:latin typeface="Calibri"/>
                <a:ea typeface="+mn-lt"/>
                <a:cs typeface="+mn-lt"/>
              </a:rPr>
              <a:t>acid</a:t>
            </a:r>
            <a:r>
              <a:rPr lang="el-GR" sz="2400">
                <a:latin typeface="Calibri"/>
                <a:ea typeface="+mn-lt"/>
                <a:cs typeface="+mn-lt"/>
              </a:rPr>
              <a:t> </a:t>
            </a:r>
            <a:r>
              <a:rPr lang="el-GR" sz="2400" err="1">
                <a:latin typeface="Calibri"/>
                <a:ea typeface="+mn-lt"/>
                <a:cs typeface="+mn-lt"/>
              </a:rPr>
              <a:t>oxidation</a:t>
            </a:r>
            <a:r>
              <a:rPr lang="el-GR" sz="2400">
                <a:latin typeface="Calibri"/>
                <a:ea typeface="+mn-lt"/>
                <a:cs typeface="+mn-lt"/>
              </a:rPr>
              <a:t>   </a:t>
            </a:r>
            <a:r>
              <a:rPr lang="el-GR" sz="2400">
                <a:solidFill>
                  <a:srgbClr val="000000"/>
                </a:solidFill>
                <a:latin typeface="Calibri"/>
                <a:ea typeface="+mn-lt"/>
                <a:cs typeface="+mn-lt"/>
              </a:rPr>
              <a:t>                                                                              </a:t>
            </a:r>
            <a:r>
              <a:rPr lang="el-GR" sz="2400">
                <a:solidFill>
                  <a:srgbClr val="C00000"/>
                </a:solidFill>
                <a:latin typeface="Calibri"/>
                <a:ea typeface="+mn-lt"/>
                <a:cs typeface="+mn-lt"/>
              </a:rPr>
              <a:t>(in </a:t>
            </a:r>
            <a:r>
              <a:rPr lang="el-GR" sz="2400" err="1">
                <a:solidFill>
                  <a:srgbClr val="C00000"/>
                </a:solidFill>
                <a:latin typeface="Calibri"/>
                <a:ea typeface="+mn-lt"/>
                <a:cs typeface="+mn-lt"/>
              </a:rPr>
              <a:t>contrast</a:t>
            </a:r>
            <a:r>
              <a:rPr lang="el-GR" sz="2400">
                <a:solidFill>
                  <a:srgbClr val="C00000"/>
                </a:solidFill>
                <a:latin typeface="Calibri"/>
                <a:ea typeface="+mn-lt"/>
                <a:cs typeface="+mn-lt"/>
              </a:rPr>
              <a:t> </a:t>
            </a:r>
            <a:r>
              <a:rPr lang="el-GR" sz="2400" err="1">
                <a:solidFill>
                  <a:srgbClr val="C00000"/>
                </a:solidFill>
                <a:latin typeface="Calibri"/>
                <a:ea typeface="+mn-lt"/>
                <a:cs typeface="+mn-lt"/>
              </a:rPr>
              <a:t>with</a:t>
            </a:r>
            <a:r>
              <a:rPr lang="el-GR" sz="2400">
                <a:solidFill>
                  <a:srgbClr val="C00000"/>
                </a:solidFill>
                <a:latin typeface="Calibri"/>
                <a:ea typeface="+mn-lt"/>
                <a:cs typeface="+mn-lt"/>
              </a:rPr>
              <a:t> </a:t>
            </a:r>
            <a:r>
              <a:rPr lang="el-GR" sz="2400" err="1">
                <a:solidFill>
                  <a:srgbClr val="C00000"/>
                </a:solidFill>
                <a:latin typeface="Calibri"/>
                <a:ea typeface="+mn-lt"/>
                <a:cs typeface="+mn-lt"/>
              </a:rPr>
              <a:t>HFrEF</a:t>
            </a:r>
            <a:r>
              <a:rPr lang="el-GR" sz="2400">
                <a:solidFill>
                  <a:srgbClr val="C00000"/>
                </a:solidFill>
                <a:latin typeface="Calibri"/>
                <a:ea typeface="+mn-lt"/>
                <a:cs typeface="+mn-lt"/>
              </a:rPr>
              <a:t>)</a:t>
            </a:r>
            <a:endParaRPr lang="af-ZA" sz="2800" err="1">
              <a:solidFill>
                <a:srgbClr val="C00000"/>
              </a:solidFill>
              <a:latin typeface="Calibri"/>
              <a:cs typeface="Calibri"/>
            </a:endParaRPr>
          </a:p>
        </p:txBody>
      </p:sp>
      <p:sp>
        <p:nvSpPr>
          <p:cNvPr id="2" name="Βέλος: Δεξιό 1">
            <a:extLst>
              <a:ext uri="{FF2B5EF4-FFF2-40B4-BE49-F238E27FC236}">
                <a16:creationId xmlns:a16="http://schemas.microsoft.com/office/drawing/2014/main" id="{65F9C215-DC30-5899-89DF-5B55D7ACB6D5}"/>
              </a:ext>
            </a:extLst>
          </p:cNvPr>
          <p:cNvSpPr/>
          <p:nvPr/>
        </p:nvSpPr>
        <p:spPr>
          <a:xfrm>
            <a:off x="5468256" y="4862285"/>
            <a:ext cx="448235" cy="1456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4E701329-1BB5-4880-0ADF-57AD7DEE46AF}"/>
              </a:ext>
            </a:extLst>
          </p:cNvPr>
          <p:cNvSpPr txBox="1"/>
          <p:nvPr/>
        </p:nvSpPr>
        <p:spPr>
          <a:xfrm>
            <a:off x="7969250" y="5645150"/>
            <a:ext cx="44577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4412232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768A-91D6-91D5-388A-BD1D86DE10D2}"/>
              </a:ext>
            </a:extLst>
          </p:cNvPr>
          <p:cNvSpPr>
            <a:spLocks noGrp="1"/>
          </p:cNvSpPr>
          <p:nvPr>
            <p:ph type="title"/>
          </p:nvPr>
        </p:nvSpPr>
        <p:spPr>
          <a:xfrm>
            <a:off x="0" y="1168083"/>
            <a:ext cx="4023360" cy="3204134"/>
          </a:xfrm>
        </p:spPr>
        <p:txBody>
          <a:bodyPr vert="horz" lIns="91440" tIns="45720" rIns="91440" bIns="45720" rtlCol="0" anchor="b">
            <a:normAutofit/>
          </a:bodyPr>
          <a:lstStyle/>
          <a:p>
            <a:r>
              <a:rPr lang="en-US" sz="4800" b="0" i="0" u="none" strike="noStrike" kern="1200" baseline="0" dirty="0">
                <a:solidFill>
                  <a:schemeClr val="tx1"/>
                </a:solidFill>
                <a:latin typeface="+mj-lt"/>
                <a:ea typeface="+mj-ea"/>
                <a:cs typeface="+mj-cs"/>
              </a:rPr>
              <a:t>Cardiac energy metabolism in HFpEF</a:t>
            </a:r>
            <a:endParaRPr lang="en-US" sz="48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5F8DB49-7509-557B-0AE8-6366342424D3}"/>
              </a:ext>
            </a:extLst>
          </p:cNvPr>
          <p:cNvPicPr>
            <a:picLocks noChangeAspect="1"/>
          </p:cNvPicPr>
          <p:nvPr/>
        </p:nvPicPr>
        <p:blipFill>
          <a:blip r:embed="rId3"/>
          <a:stretch>
            <a:fillRect/>
          </a:stretch>
        </p:blipFill>
        <p:spPr>
          <a:xfrm>
            <a:off x="3806190" y="113499"/>
            <a:ext cx="8304831" cy="6270145"/>
          </a:xfrm>
          <a:prstGeom prst="rect">
            <a:avLst/>
          </a:prstGeom>
        </p:spPr>
      </p:pic>
    </p:spTree>
    <p:extLst>
      <p:ext uri="{BB962C8B-B14F-4D97-AF65-F5344CB8AC3E}">
        <p14:creationId xmlns:p14="http://schemas.microsoft.com/office/powerpoint/2010/main" val="19279467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0CE272A3-054E-0B99-532B-09C00E052552}"/>
              </a:ext>
            </a:extLst>
          </p:cNvPr>
          <p:cNvSpPr>
            <a:spLocks noGrp="1"/>
          </p:cNvSpPr>
          <p:nvPr>
            <p:ph type="sldNum" sz="quarter" idx="12"/>
          </p:nvPr>
        </p:nvSpPr>
        <p:spPr>
          <a:xfrm>
            <a:off x="8951259" y="6490821"/>
            <a:ext cx="2743200" cy="365125"/>
          </a:xfrm>
        </p:spPr>
        <p:txBody>
          <a:bodyPr/>
          <a:lstStyle/>
          <a:p>
            <a:fld id="{294A09A9-5501-47C1-A89A-A340965A2BE2}" type="slidenum">
              <a:rPr lang="en-US" dirty="0" smtClean="0"/>
              <a:t>65</a:t>
            </a:fld>
            <a:endParaRPr lang="en-US"/>
          </a:p>
        </p:txBody>
      </p:sp>
      <p:pic>
        <p:nvPicPr>
          <p:cNvPr id="9" name="Εικόνα 8" descr="Graphical Abstract">
            <a:extLst>
              <a:ext uri="{FF2B5EF4-FFF2-40B4-BE49-F238E27FC236}">
                <a16:creationId xmlns:a16="http://schemas.microsoft.com/office/drawing/2014/main" id="{940DB3CB-11DF-D1D8-136B-F23F8E9C2F6B}"/>
              </a:ext>
            </a:extLst>
          </p:cNvPr>
          <p:cNvPicPr>
            <a:picLocks noChangeAspect="1"/>
          </p:cNvPicPr>
          <p:nvPr/>
        </p:nvPicPr>
        <p:blipFill>
          <a:blip r:embed="rId3"/>
          <a:stretch>
            <a:fillRect/>
          </a:stretch>
        </p:blipFill>
        <p:spPr>
          <a:xfrm>
            <a:off x="69573" y="246663"/>
            <a:ext cx="9384253" cy="6180312"/>
          </a:xfrm>
          <a:prstGeom prst="rect">
            <a:avLst/>
          </a:prstGeom>
        </p:spPr>
      </p:pic>
      <p:sp>
        <p:nvSpPr>
          <p:cNvPr id="2" name="TextBox 1">
            <a:extLst>
              <a:ext uri="{FF2B5EF4-FFF2-40B4-BE49-F238E27FC236}">
                <a16:creationId xmlns:a16="http://schemas.microsoft.com/office/drawing/2014/main" id="{74C7BDE6-F09F-1782-F14A-7E23B13165E7}"/>
              </a:ext>
            </a:extLst>
          </p:cNvPr>
          <p:cNvSpPr txBox="1"/>
          <p:nvPr/>
        </p:nvSpPr>
        <p:spPr>
          <a:xfrm>
            <a:off x="9447590" y="4192210"/>
            <a:ext cx="2743200"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err="1">
                <a:solidFill>
                  <a:srgbClr val="2A2A2A"/>
                </a:solidFill>
                <a:latin typeface="Century Schoolbook"/>
                <a:ea typeface="Source Sans Pro"/>
              </a:rPr>
              <a:t>Qiuyu</a:t>
            </a:r>
            <a:r>
              <a:rPr lang="en-US" sz="1000" i="1">
                <a:solidFill>
                  <a:srgbClr val="2A2A2A"/>
                </a:solidFill>
                <a:latin typeface="Century Schoolbook"/>
                <a:ea typeface="Source Sans Pro"/>
              </a:rPr>
              <a:t> Sun, Berna Güven, Cory S Wagg, Amanda Almeida de Oliveira, Heidi Silver, Liyan Zhang, Brandon Chen, Kaleigh Wei, Ezra B Ketema, </a:t>
            </a:r>
            <a:r>
              <a:rPr lang="en-US" sz="1000" i="1" err="1">
                <a:solidFill>
                  <a:srgbClr val="2A2A2A"/>
                </a:solidFill>
                <a:latin typeface="Century Schoolbook"/>
                <a:ea typeface="Source Sans Pro"/>
              </a:rPr>
              <a:t>Qutuba</a:t>
            </a:r>
            <a:r>
              <a:rPr lang="en-US" sz="1000" i="1">
                <a:solidFill>
                  <a:srgbClr val="2A2A2A"/>
                </a:solidFill>
                <a:latin typeface="Century Schoolbook"/>
                <a:ea typeface="Source Sans Pro"/>
              </a:rPr>
              <a:t> G </a:t>
            </a:r>
            <a:r>
              <a:rPr lang="en-US" sz="1000" i="1" err="1">
                <a:solidFill>
                  <a:srgbClr val="2A2A2A"/>
                </a:solidFill>
                <a:latin typeface="Century Schoolbook"/>
                <a:ea typeface="Source Sans Pro"/>
              </a:rPr>
              <a:t>Karwi</a:t>
            </a:r>
            <a:r>
              <a:rPr lang="en-US" sz="1000" i="1">
                <a:solidFill>
                  <a:srgbClr val="2A2A2A"/>
                </a:solidFill>
                <a:latin typeface="Century Schoolbook"/>
                <a:ea typeface="Source Sans Pro"/>
              </a:rPr>
              <a:t>, Kaya L Persad, Jennie Vu, Faqi Wang, Jason R B Dyck, Gavin Y Oudit, Gary D </a:t>
            </a:r>
            <a:r>
              <a:rPr lang="en-US" sz="1000" i="1" err="1">
                <a:solidFill>
                  <a:srgbClr val="2A2A2A"/>
                </a:solidFill>
                <a:latin typeface="Century Schoolbook"/>
                <a:ea typeface="Source Sans Pro"/>
              </a:rPr>
              <a:t>Lopaschuk</a:t>
            </a:r>
            <a:r>
              <a:rPr lang="en-US" sz="1000" i="1">
                <a:solidFill>
                  <a:srgbClr val="2A2A2A"/>
                </a:solidFill>
                <a:latin typeface="Century Schoolbook"/>
                <a:ea typeface="Source Sans Pro"/>
              </a:rPr>
              <a:t>, Mitochondrial fatty acid oxidation is the major source of cardiac adenosine triphosphate production in heart failure with preserved ejection fraction, Cardiovascular Research, 2024;, cvae006, </a:t>
            </a:r>
            <a:r>
              <a:rPr lang="en-US" sz="1000" i="1">
                <a:solidFill>
                  <a:srgbClr val="006FB7"/>
                </a:solidFill>
                <a:latin typeface="Century Schoolbook"/>
                <a:ea typeface="Source Sans Pro"/>
                <a:hlinkClick r:id="rId4"/>
              </a:rPr>
              <a:t>https://doi.org/10.1093/cvr/cvae006</a:t>
            </a:r>
            <a:endParaRPr lang="en-US" sz="1000" i="1">
              <a:latin typeface="Century Schoolbook"/>
            </a:endParaRPr>
          </a:p>
        </p:txBody>
      </p:sp>
    </p:spTree>
    <p:extLst>
      <p:ext uri="{BB962C8B-B14F-4D97-AF65-F5344CB8AC3E}">
        <p14:creationId xmlns:p14="http://schemas.microsoft.com/office/powerpoint/2010/main" val="1929566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4A4033DE-A6D9-6AD3-4E36-C6ADE3B52461}"/>
              </a:ext>
            </a:extLst>
          </p:cNvPr>
          <p:cNvSpPr>
            <a:spLocks noGrp="1"/>
          </p:cNvSpPr>
          <p:nvPr>
            <p:ph type="sldNum" sz="quarter" idx="12"/>
          </p:nvPr>
        </p:nvSpPr>
        <p:spPr/>
        <p:txBody>
          <a:bodyPr/>
          <a:lstStyle/>
          <a:p>
            <a:fld id="{294A09A9-5501-47C1-A89A-A340965A2BE2}" type="slidenum">
              <a:rPr lang="en-US" dirty="0" smtClean="0"/>
              <a:t>66</a:t>
            </a:fld>
            <a:endParaRPr lang="en-US"/>
          </a:p>
        </p:txBody>
      </p:sp>
      <p:sp>
        <p:nvSpPr>
          <p:cNvPr id="9" name="TextBox 8">
            <a:extLst>
              <a:ext uri="{FF2B5EF4-FFF2-40B4-BE49-F238E27FC236}">
                <a16:creationId xmlns:a16="http://schemas.microsoft.com/office/drawing/2014/main" id="{35B8D933-B9B6-C636-A898-96B1E473C5BD}"/>
              </a:ext>
            </a:extLst>
          </p:cNvPr>
          <p:cNvSpPr txBox="1"/>
          <p:nvPr/>
        </p:nvSpPr>
        <p:spPr>
          <a:xfrm>
            <a:off x="976923" y="337038"/>
            <a:ext cx="108841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600" b="1" u="sng" err="1">
                <a:solidFill>
                  <a:srgbClr val="00B050"/>
                </a:solidFill>
                <a:cs typeface="Segoe UI Light"/>
              </a:rPr>
              <a:t>Fatty</a:t>
            </a:r>
            <a:r>
              <a:rPr lang="el-GR" sz="3600" b="1" u="sng">
                <a:solidFill>
                  <a:srgbClr val="00B050"/>
                </a:solidFill>
                <a:cs typeface="Segoe UI Light"/>
              </a:rPr>
              <a:t> </a:t>
            </a:r>
            <a:r>
              <a:rPr lang="el-GR" sz="3600" b="1" u="sng" err="1">
                <a:solidFill>
                  <a:srgbClr val="00B050"/>
                </a:solidFill>
                <a:cs typeface="Segoe UI Light"/>
              </a:rPr>
              <a:t>acid</a:t>
            </a:r>
            <a:r>
              <a:rPr lang="el-GR" sz="3600" b="1" u="sng">
                <a:solidFill>
                  <a:srgbClr val="00B050"/>
                </a:solidFill>
                <a:cs typeface="Segoe UI Light"/>
              </a:rPr>
              <a:t> </a:t>
            </a:r>
            <a:r>
              <a:rPr lang="el-GR" sz="3600" b="1" u="sng" err="1">
                <a:solidFill>
                  <a:srgbClr val="00B050"/>
                </a:solidFill>
                <a:cs typeface="Segoe UI Light"/>
              </a:rPr>
              <a:t>oxidation</a:t>
            </a:r>
            <a:r>
              <a:rPr lang="el-GR" sz="3600" b="1" u="sng">
                <a:solidFill>
                  <a:srgbClr val="00B050"/>
                </a:solidFill>
                <a:cs typeface="Segoe UI Light"/>
              </a:rPr>
              <a:t> in </a:t>
            </a:r>
            <a:r>
              <a:rPr lang="el-GR" sz="3600" b="1" u="sng" err="1">
                <a:solidFill>
                  <a:srgbClr val="00B050"/>
                </a:solidFill>
                <a:cs typeface="Segoe UI Light"/>
              </a:rPr>
              <a:t>HFpEF</a:t>
            </a:r>
            <a:endParaRPr lang="el-GR" sz="3600" b="1" u="sng">
              <a:solidFill>
                <a:srgbClr val="00B050"/>
              </a:solidFill>
              <a:cs typeface="Segoe UI Light"/>
            </a:endParaRPr>
          </a:p>
        </p:txBody>
      </p:sp>
      <p:sp>
        <p:nvSpPr>
          <p:cNvPr id="10" name="TextBox 9">
            <a:extLst>
              <a:ext uri="{FF2B5EF4-FFF2-40B4-BE49-F238E27FC236}">
                <a16:creationId xmlns:a16="http://schemas.microsoft.com/office/drawing/2014/main" id="{F0A8D4CF-D41A-7418-B90D-A69539ED26BD}"/>
              </a:ext>
            </a:extLst>
          </p:cNvPr>
          <p:cNvSpPr txBox="1"/>
          <p:nvPr/>
        </p:nvSpPr>
        <p:spPr>
          <a:xfrm>
            <a:off x="543358" y="1029306"/>
            <a:ext cx="11229442"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Courier New"/>
              <a:buChar char="o"/>
            </a:pPr>
            <a:r>
              <a:rPr lang="el-GR" sz="2800" err="1">
                <a:solidFill>
                  <a:srgbClr val="00B050"/>
                </a:solidFill>
                <a:latin typeface="Calibri"/>
                <a:ea typeface="Calibri"/>
                <a:cs typeface="Segoe UI Light"/>
              </a:rPr>
              <a:t>Increased</a:t>
            </a:r>
            <a:r>
              <a:rPr lang="el-GR" sz="2800">
                <a:solidFill>
                  <a:schemeClr val="bg1"/>
                </a:solidFill>
                <a:latin typeface="Calibri"/>
                <a:ea typeface="Calibri"/>
                <a:cs typeface="Segoe UI Light"/>
              </a:rPr>
              <a:t> </a:t>
            </a:r>
            <a:r>
              <a:rPr lang="el-GR" sz="2800" err="1">
                <a:latin typeface="Calibri"/>
                <a:ea typeface="Calibri"/>
                <a:cs typeface="Segoe UI Light"/>
              </a:rPr>
              <a:t>myocardial</a:t>
            </a:r>
            <a:r>
              <a:rPr lang="el-GR" sz="2800">
                <a:latin typeface="Calibri"/>
                <a:ea typeface="Calibri"/>
                <a:cs typeface="Segoe UI Light"/>
              </a:rPr>
              <a:t> </a:t>
            </a:r>
            <a:r>
              <a:rPr lang="el-GR" sz="2800" err="1">
                <a:latin typeface="Calibri"/>
                <a:ea typeface="Calibri"/>
                <a:cs typeface="Segoe UI Light"/>
              </a:rPr>
              <a:t>fatty</a:t>
            </a:r>
            <a:r>
              <a:rPr lang="el-GR" sz="2800">
                <a:latin typeface="Calibri"/>
                <a:ea typeface="Calibri"/>
                <a:cs typeface="Segoe UI Light"/>
              </a:rPr>
              <a:t> </a:t>
            </a:r>
            <a:r>
              <a:rPr lang="el-GR" sz="2800" err="1">
                <a:latin typeface="Calibri"/>
                <a:ea typeface="Calibri"/>
                <a:cs typeface="Segoe UI Light"/>
              </a:rPr>
              <a:t>acid</a:t>
            </a:r>
            <a:r>
              <a:rPr lang="el-GR" sz="2800">
                <a:solidFill>
                  <a:schemeClr val="bg1"/>
                </a:solidFill>
                <a:latin typeface="Calibri"/>
                <a:ea typeface="Calibri"/>
                <a:cs typeface="Segoe UI Light"/>
              </a:rPr>
              <a:t> </a:t>
            </a:r>
            <a:r>
              <a:rPr lang="el-GR" sz="2800">
                <a:solidFill>
                  <a:srgbClr val="00B050"/>
                </a:solidFill>
                <a:latin typeface="Calibri"/>
                <a:ea typeface="Calibri"/>
                <a:cs typeface="Segoe UI Light"/>
              </a:rPr>
              <a:t>β-</a:t>
            </a:r>
            <a:r>
              <a:rPr lang="el-GR" sz="2800" err="1">
                <a:solidFill>
                  <a:srgbClr val="00B050"/>
                </a:solidFill>
                <a:latin typeface="Calibri"/>
                <a:ea typeface="Calibri"/>
                <a:cs typeface="Segoe UI Light"/>
              </a:rPr>
              <a:t>oxidation</a:t>
            </a:r>
            <a:r>
              <a:rPr lang="el-GR" sz="2800">
                <a:solidFill>
                  <a:schemeClr val="bg1"/>
                </a:solidFill>
                <a:latin typeface="Calibri"/>
                <a:ea typeface="Calibri"/>
                <a:cs typeface="Segoe UI Light"/>
              </a:rPr>
              <a:t> </a:t>
            </a:r>
            <a:r>
              <a:rPr lang="el-GR" sz="2800">
                <a:latin typeface="Calibri"/>
                <a:ea typeface="Calibri"/>
                <a:cs typeface="Segoe UI Light"/>
              </a:rPr>
              <a:t>in </a:t>
            </a:r>
            <a:r>
              <a:rPr lang="el-GR" sz="2800" err="1">
                <a:latin typeface="Calibri"/>
                <a:ea typeface="Calibri"/>
                <a:cs typeface="Segoe UI Light"/>
              </a:rPr>
              <a:t>response</a:t>
            </a:r>
            <a:r>
              <a:rPr lang="el-GR" sz="2800">
                <a:latin typeface="Calibri"/>
                <a:ea typeface="Calibri"/>
                <a:cs typeface="Segoe UI Light"/>
              </a:rPr>
              <a:t> </a:t>
            </a:r>
            <a:r>
              <a:rPr lang="el-GR" sz="2800" err="1">
                <a:latin typeface="Calibri"/>
                <a:ea typeface="Calibri"/>
                <a:cs typeface="Segoe UI Light"/>
              </a:rPr>
              <a:t>to</a:t>
            </a:r>
            <a:r>
              <a:rPr lang="el-GR" sz="2800">
                <a:solidFill>
                  <a:schemeClr val="bg1"/>
                </a:solidFill>
                <a:latin typeface="Calibri"/>
                <a:ea typeface="Calibri"/>
                <a:cs typeface="Segoe UI Light"/>
              </a:rPr>
              <a:t> </a:t>
            </a:r>
            <a:r>
              <a:rPr lang="el-GR" sz="2800" err="1">
                <a:latin typeface="Calibri"/>
                <a:ea typeface="Calibri"/>
                <a:cs typeface="Segoe UI Light"/>
              </a:rPr>
              <a:t>conditions</a:t>
            </a:r>
            <a:r>
              <a:rPr lang="el-GR" sz="2800">
                <a:latin typeface="Calibri"/>
                <a:ea typeface="Calibri"/>
                <a:cs typeface="Segoe UI Light"/>
              </a:rPr>
              <a:t> </a:t>
            </a:r>
            <a:r>
              <a:rPr lang="el-GR" sz="2800" err="1">
                <a:latin typeface="Calibri"/>
                <a:ea typeface="Calibri"/>
                <a:cs typeface="Segoe UI Light"/>
              </a:rPr>
              <a:t>such</a:t>
            </a:r>
            <a:r>
              <a:rPr lang="el-GR" sz="2800">
                <a:latin typeface="Calibri"/>
                <a:ea typeface="Calibri"/>
                <a:cs typeface="Segoe UI Light"/>
              </a:rPr>
              <a:t> </a:t>
            </a:r>
            <a:r>
              <a:rPr lang="el-GR" sz="2800" err="1">
                <a:latin typeface="Calibri"/>
                <a:ea typeface="Calibri"/>
                <a:cs typeface="Segoe UI Light"/>
              </a:rPr>
              <a:t>as</a:t>
            </a:r>
            <a:r>
              <a:rPr lang="el-GR" sz="2800">
                <a:latin typeface="Calibri"/>
                <a:ea typeface="Calibri"/>
                <a:cs typeface="Segoe UI Light"/>
              </a:rPr>
              <a:t> </a:t>
            </a:r>
            <a:r>
              <a:rPr lang="el-GR" sz="2800" err="1">
                <a:latin typeface="Calibri"/>
                <a:ea typeface="Calibri"/>
                <a:cs typeface="Segoe UI Light"/>
              </a:rPr>
              <a:t>type</a:t>
            </a:r>
            <a:r>
              <a:rPr lang="el-GR" sz="2800">
                <a:latin typeface="Calibri"/>
                <a:ea typeface="Calibri"/>
                <a:cs typeface="Segoe UI Light"/>
              </a:rPr>
              <a:t> 2 </a:t>
            </a:r>
            <a:r>
              <a:rPr lang="el-GR" sz="2800" err="1">
                <a:latin typeface="Calibri"/>
                <a:ea typeface="Calibri"/>
                <a:cs typeface="Segoe UI Light"/>
              </a:rPr>
              <a:t>diabetes</a:t>
            </a:r>
            <a:r>
              <a:rPr lang="el-GR" sz="2800">
                <a:latin typeface="Calibri"/>
                <a:ea typeface="Calibri"/>
                <a:cs typeface="Segoe UI Light"/>
              </a:rPr>
              <a:t>, </a:t>
            </a:r>
            <a:r>
              <a:rPr lang="el-GR" sz="2800" err="1">
                <a:latin typeface="Calibri"/>
                <a:ea typeface="Calibri"/>
                <a:cs typeface="Segoe UI Light"/>
              </a:rPr>
              <a:t>obesity</a:t>
            </a:r>
            <a:r>
              <a:rPr lang="el-GR" sz="2800">
                <a:latin typeface="Calibri"/>
                <a:ea typeface="Calibri"/>
                <a:cs typeface="Segoe UI Light"/>
              </a:rPr>
              <a:t>, </a:t>
            </a:r>
            <a:r>
              <a:rPr lang="el-GR" sz="2800" err="1">
                <a:latin typeface="Calibri"/>
                <a:ea typeface="Calibri"/>
                <a:cs typeface="Segoe UI Light"/>
              </a:rPr>
              <a:t>insulin</a:t>
            </a:r>
            <a:r>
              <a:rPr lang="el-GR" sz="2800">
                <a:latin typeface="Calibri"/>
                <a:ea typeface="Calibri"/>
                <a:cs typeface="Segoe UI Light"/>
              </a:rPr>
              <a:t> </a:t>
            </a:r>
            <a:r>
              <a:rPr lang="el-GR" sz="2800" err="1">
                <a:latin typeface="Calibri"/>
                <a:ea typeface="Calibri"/>
                <a:cs typeface="Segoe UI Light"/>
              </a:rPr>
              <a:t>resistance</a:t>
            </a:r>
            <a:r>
              <a:rPr lang="el-GR" sz="2800">
                <a:latin typeface="Calibri"/>
                <a:ea typeface="Calibri"/>
                <a:cs typeface="Segoe UI Light"/>
              </a:rPr>
              <a:t> (</a:t>
            </a:r>
            <a:r>
              <a:rPr lang="el-GR" sz="2800" err="1">
                <a:latin typeface="Calibri"/>
                <a:ea typeface="Calibri"/>
                <a:cs typeface="Segoe UI Light"/>
              </a:rPr>
              <a:t>prevalent</a:t>
            </a:r>
            <a:r>
              <a:rPr lang="el-GR" sz="2800">
                <a:latin typeface="Calibri"/>
                <a:ea typeface="Calibri"/>
                <a:cs typeface="Segoe UI Light"/>
              </a:rPr>
              <a:t> in </a:t>
            </a:r>
            <a:r>
              <a:rPr lang="el-GR" sz="2800" err="1">
                <a:latin typeface="Calibri"/>
                <a:ea typeface="Calibri"/>
                <a:cs typeface="Segoe UI Light"/>
              </a:rPr>
              <a:t>patients</a:t>
            </a:r>
            <a:r>
              <a:rPr lang="el-GR" sz="2800">
                <a:latin typeface="Calibri"/>
                <a:ea typeface="Calibri"/>
                <a:cs typeface="Segoe UI Light"/>
              </a:rPr>
              <a:t> </a:t>
            </a:r>
            <a:r>
              <a:rPr lang="el-GR" sz="2800" err="1">
                <a:latin typeface="Calibri"/>
                <a:ea typeface="Calibri"/>
                <a:cs typeface="Segoe UI Light"/>
              </a:rPr>
              <a:t>with</a:t>
            </a:r>
            <a:r>
              <a:rPr lang="el-GR" sz="2800">
                <a:latin typeface="Calibri"/>
                <a:ea typeface="Calibri"/>
                <a:cs typeface="Segoe UI Light"/>
              </a:rPr>
              <a:t> </a:t>
            </a:r>
            <a:r>
              <a:rPr lang="el-GR" sz="2800" err="1">
                <a:latin typeface="Calibri"/>
                <a:ea typeface="Calibri"/>
                <a:cs typeface="Segoe UI Light"/>
              </a:rPr>
              <a:t>HFpEF</a:t>
            </a:r>
            <a:r>
              <a:rPr lang="el-GR" sz="2800">
                <a:latin typeface="Calibri"/>
                <a:ea typeface="Calibri"/>
                <a:cs typeface="Segoe UI Light"/>
              </a:rPr>
              <a:t>)</a:t>
            </a:r>
          </a:p>
          <a:p>
            <a:pPr marL="457200" indent="-457200">
              <a:buFont typeface="Courier New"/>
              <a:buChar char="o"/>
            </a:pPr>
            <a:endParaRPr lang="el-GR" sz="2800">
              <a:latin typeface="Calibri"/>
              <a:ea typeface="Calibri"/>
              <a:cs typeface="Segoe UI Light"/>
            </a:endParaRPr>
          </a:p>
          <a:p>
            <a:pPr marL="342900" indent="-342900">
              <a:buFont typeface="Courier New,monospace"/>
              <a:buChar char="o"/>
            </a:pPr>
            <a:r>
              <a:rPr lang="en-US" sz="2400">
                <a:solidFill>
                  <a:srgbClr val="000000"/>
                </a:solidFill>
                <a:latin typeface="Arial"/>
                <a:ea typeface="Calibri"/>
                <a:cs typeface="Arial"/>
              </a:rPr>
              <a:t>Obese women with LV hypertrophy, </a:t>
            </a:r>
            <a:r>
              <a:rPr lang="en-US" sz="2400" err="1">
                <a:solidFill>
                  <a:srgbClr val="000000"/>
                </a:solidFill>
                <a:latin typeface="Arial"/>
                <a:ea typeface="Calibri"/>
                <a:cs typeface="Arial"/>
              </a:rPr>
              <a:t>HFpEF</a:t>
            </a:r>
            <a:r>
              <a:rPr lang="en-US" sz="2400">
                <a:solidFill>
                  <a:srgbClr val="000000"/>
                </a:solidFill>
                <a:latin typeface="Arial"/>
                <a:ea typeface="Calibri"/>
                <a:cs typeface="Arial"/>
              </a:rPr>
              <a:t> and reduced cardiac efficiency     </a:t>
            </a:r>
          </a:p>
          <a:p>
            <a:r>
              <a:rPr lang="en-US" sz="2400">
                <a:solidFill>
                  <a:srgbClr val="000000"/>
                </a:solidFill>
                <a:latin typeface="Arial"/>
                <a:ea typeface="Calibri"/>
                <a:cs typeface="Arial"/>
              </a:rPr>
              <a:t>   </a:t>
            </a:r>
            <a:endParaRPr lang="en-US">
              <a:solidFill>
                <a:srgbClr val="FFFFFF"/>
              </a:solidFill>
              <a:latin typeface="Aptos" panose="02110004020202020204"/>
              <a:ea typeface="Calibri"/>
              <a:cs typeface="Arial"/>
            </a:endParaRPr>
          </a:p>
          <a:p>
            <a:r>
              <a:rPr lang="en-US" sz="2400">
                <a:solidFill>
                  <a:srgbClr val="000000"/>
                </a:solidFill>
                <a:latin typeface="Arial"/>
                <a:ea typeface="Calibri"/>
                <a:cs typeface="Arial"/>
              </a:rPr>
              <a:t>increased myocardial fatty acid uptake and oxidation with</a:t>
            </a:r>
            <a:r>
              <a:rPr lang="en-US" sz="2400">
                <a:solidFill>
                  <a:schemeClr val="bg1"/>
                </a:solidFill>
                <a:latin typeface="Arial"/>
                <a:ea typeface="Calibri"/>
                <a:cs typeface="Arial"/>
              </a:rPr>
              <a:t> </a:t>
            </a:r>
            <a:r>
              <a:rPr lang="en-US" sz="2400">
                <a:solidFill>
                  <a:srgbClr val="00B050"/>
                </a:solidFill>
                <a:latin typeface="Arial"/>
                <a:ea typeface="Calibri"/>
                <a:cs typeface="Arial"/>
              </a:rPr>
              <a:t>the severity of their insulin resistance correlating with higher rates of fatty acid oxidation</a:t>
            </a:r>
            <a:r>
              <a:rPr lang="en-US" sz="2400">
                <a:solidFill>
                  <a:schemeClr val="bg1"/>
                </a:solidFill>
                <a:latin typeface="Arial"/>
                <a:ea typeface="Calibri"/>
                <a:cs typeface="Arial"/>
              </a:rPr>
              <a:t> </a:t>
            </a:r>
            <a:endParaRPr lang="en-US">
              <a:solidFill>
                <a:schemeClr val="bg1"/>
              </a:solidFill>
            </a:endParaRPr>
          </a:p>
          <a:p>
            <a:pPr marL="342900" indent="-342900">
              <a:buFont typeface="Courier New,monospace"/>
              <a:buChar char="o"/>
            </a:pPr>
            <a:endParaRPr lang="en-US" sz="2400">
              <a:solidFill>
                <a:srgbClr val="000000"/>
              </a:solidFill>
              <a:latin typeface="Arial"/>
              <a:ea typeface="Calibri"/>
              <a:cs typeface="Arial"/>
            </a:endParaRPr>
          </a:p>
          <a:p>
            <a:pPr marL="342900" indent="-342900">
              <a:buFont typeface="Courier New,monospace"/>
              <a:buChar char="o"/>
            </a:pPr>
            <a:r>
              <a:rPr lang="en-US" sz="2400">
                <a:solidFill>
                  <a:srgbClr val="000000"/>
                </a:solidFill>
                <a:latin typeface="Arial"/>
                <a:ea typeface="Calibri"/>
                <a:cs typeface="Arial"/>
              </a:rPr>
              <a:t>Men with type 2 diabetes and cardiomyopathy similar to </a:t>
            </a:r>
            <a:r>
              <a:rPr lang="en-US" sz="2400" err="1">
                <a:solidFill>
                  <a:srgbClr val="000000"/>
                </a:solidFill>
                <a:latin typeface="Arial"/>
                <a:ea typeface="Calibri"/>
                <a:cs typeface="Arial"/>
              </a:rPr>
              <a:t>HFpEF</a:t>
            </a:r>
            <a:r>
              <a:rPr lang="en-US" sz="2400">
                <a:solidFill>
                  <a:srgbClr val="000000"/>
                </a:solidFill>
                <a:latin typeface="Arial"/>
                <a:ea typeface="Calibri"/>
                <a:cs typeface="Arial"/>
              </a:rPr>
              <a:t>           </a:t>
            </a:r>
            <a:endParaRPr lang="el-GR">
              <a:solidFill>
                <a:srgbClr val="000000"/>
              </a:solidFill>
              <a:latin typeface="Aptos" panose="02110004020202020204"/>
              <a:ea typeface="Calibri"/>
              <a:cs typeface="Arial"/>
            </a:endParaRPr>
          </a:p>
          <a:p>
            <a:pPr marL="342900" indent="-342900">
              <a:buFont typeface="Courier New,monospace"/>
              <a:buChar char="o"/>
            </a:pPr>
            <a:endParaRPr lang="en-US" sz="2400">
              <a:solidFill>
                <a:srgbClr val="00B050"/>
              </a:solidFill>
              <a:latin typeface="Arial"/>
              <a:ea typeface="Calibri"/>
              <a:cs typeface="Arial"/>
            </a:endParaRPr>
          </a:p>
          <a:p>
            <a:r>
              <a:rPr lang="en-US" sz="2400">
                <a:solidFill>
                  <a:srgbClr val="00B050"/>
                </a:solidFill>
                <a:latin typeface="Arial"/>
                <a:ea typeface="Calibri"/>
                <a:cs typeface="Arial"/>
              </a:rPr>
              <a:t>    increased fatty acid uptake and ß-oxidation</a:t>
            </a:r>
            <a:r>
              <a:rPr lang="en-US" sz="2800">
                <a:solidFill>
                  <a:srgbClr val="00B050"/>
                </a:solidFill>
                <a:latin typeface="Arial"/>
                <a:ea typeface="Calibri"/>
                <a:cs typeface="Arial"/>
              </a:rPr>
              <a:t> </a:t>
            </a:r>
            <a:endParaRPr lang="el-GR"/>
          </a:p>
          <a:p>
            <a:pPr marL="457200" indent="-457200">
              <a:buFont typeface="Courier New"/>
              <a:buChar char="o"/>
            </a:pPr>
            <a:endParaRPr lang="el-GR" sz="2800">
              <a:solidFill>
                <a:srgbClr val="000000"/>
              </a:solidFill>
              <a:latin typeface="Calibri"/>
              <a:ea typeface="Calibri"/>
              <a:cs typeface="Segoe UI Light"/>
            </a:endParaRPr>
          </a:p>
          <a:p>
            <a:pPr marL="457200" indent="-457200">
              <a:buFont typeface="Courier New"/>
              <a:buChar char="o"/>
            </a:pPr>
            <a:endParaRPr lang="el-GR" sz="2800" b="1">
              <a:solidFill>
                <a:schemeClr val="bg1"/>
              </a:solidFill>
              <a:latin typeface="Calibri"/>
              <a:ea typeface="Calibri"/>
              <a:cs typeface="Segoe UI Light"/>
            </a:endParaRPr>
          </a:p>
        </p:txBody>
      </p:sp>
      <p:sp>
        <p:nvSpPr>
          <p:cNvPr id="2" name="Βέλος: Κάτω 1">
            <a:extLst>
              <a:ext uri="{FF2B5EF4-FFF2-40B4-BE49-F238E27FC236}">
                <a16:creationId xmlns:a16="http://schemas.microsoft.com/office/drawing/2014/main" id="{9119E905-3723-0B9B-B1ED-B60F3F90B9ED}"/>
              </a:ext>
            </a:extLst>
          </p:cNvPr>
          <p:cNvSpPr/>
          <p:nvPr/>
        </p:nvSpPr>
        <p:spPr>
          <a:xfrm>
            <a:off x="6263091" y="3121995"/>
            <a:ext cx="151279" cy="4314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Κάτω 2">
            <a:extLst>
              <a:ext uri="{FF2B5EF4-FFF2-40B4-BE49-F238E27FC236}">
                <a16:creationId xmlns:a16="http://schemas.microsoft.com/office/drawing/2014/main" id="{30DD8A79-C5E7-23B9-BBE1-F765F6797058}"/>
              </a:ext>
            </a:extLst>
          </p:cNvPr>
          <p:cNvSpPr/>
          <p:nvPr/>
        </p:nvSpPr>
        <p:spPr>
          <a:xfrm>
            <a:off x="3730171" y="5008922"/>
            <a:ext cx="173691" cy="3361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0F53A88D-3555-0A33-A42F-D8AFF8A90FA6}"/>
              </a:ext>
            </a:extLst>
          </p:cNvPr>
          <p:cNvSpPr txBox="1"/>
          <p:nvPr/>
        </p:nvSpPr>
        <p:spPr>
          <a:xfrm>
            <a:off x="7848600" y="5681133"/>
            <a:ext cx="41021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10496956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B0F248CF-5048-2249-5302-419F65F2A9F7}"/>
              </a:ext>
            </a:extLst>
          </p:cNvPr>
          <p:cNvSpPr>
            <a:spLocks noGrp="1"/>
          </p:cNvSpPr>
          <p:nvPr>
            <p:ph type="sldNum" sz="quarter" idx="12"/>
          </p:nvPr>
        </p:nvSpPr>
        <p:spPr/>
        <p:txBody>
          <a:bodyPr/>
          <a:lstStyle/>
          <a:p>
            <a:fld id="{294A09A9-5501-47C1-A89A-A340965A2BE2}" type="slidenum">
              <a:rPr lang="en-US" dirty="0" smtClean="0"/>
              <a:t>67</a:t>
            </a:fld>
            <a:endParaRPr lang="en-US"/>
          </a:p>
        </p:txBody>
      </p:sp>
      <p:sp>
        <p:nvSpPr>
          <p:cNvPr id="2" name="TextBox 1">
            <a:extLst>
              <a:ext uri="{FF2B5EF4-FFF2-40B4-BE49-F238E27FC236}">
                <a16:creationId xmlns:a16="http://schemas.microsoft.com/office/drawing/2014/main" id="{8E9D307D-01BB-A5B9-7574-4AD08B96D43A}"/>
              </a:ext>
            </a:extLst>
          </p:cNvPr>
          <p:cNvSpPr txBox="1"/>
          <p:nvPr/>
        </p:nvSpPr>
        <p:spPr>
          <a:xfrm>
            <a:off x="1881808" y="1550504"/>
            <a:ext cx="854765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i="1" err="1">
                <a:solidFill>
                  <a:schemeClr val="accent6"/>
                </a:solidFill>
                <a:latin typeface="Calibri"/>
                <a:ea typeface="+mn-lt"/>
                <a:cs typeface="+mn-lt"/>
              </a:rPr>
              <a:t>Increases</a:t>
            </a:r>
            <a:r>
              <a:rPr lang="el-GR" sz="2400" i="1">
                <a:solidFill>
                  <a:schemeClr val="accent6"/>
                </a:solidFill>
                <a:latin typeface="Calibri"/>
                <a:ea typeface="+mn-lt"/>
                <a:cs typeface="+mn-lt"/>
              </a:rPr>
              <a:t> in </a:t>
            </a:r>
            <a:r>
              <a:rPr lang="el-GR" sz="2400" i="1" err="1">
                <a:solidFill>
                  <a:schemeClr val="accent6"/>
                </a:solidFill>
                <a:latin typeface="Calibri"/>
                <a:ea typeface="+mn-lt"/>
                <a:cs typeface="+mn-lt"/>
              </a:rPr>
              <a:t>plasma</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concentrations</a:t>
            </a:r>
            <a:r>
              <a:rPr lang="el-GR" sz="2400" i="1">
                <a:solidFill>
                  <a:schemeClr val="accent6"/>
                </a:solidFill>
                <a:latin typeface="Calibri"/>
                <a:ea typeface="+mn-lt"/>
                <a:cs typeface="+mn-lt"/>
              </a:rPr>
              <a:t> of </a:t>
            </a:r>
            <a:r>
              <a:rPr lang="el-GR" sz="2400" i="1" err="1">
                <a:solidFill>
                  <a:schemeClr val="accent6"/>
                </a:solidFill>
                <a:latin typeface="Calibri"/>
                <a:ea typeface="+mn-lt"/>
                <a:cs typeface="+mn-lt"/>
              </a:rPr>
              <a:t>fatty</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acids</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have</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been</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associated</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with</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increased</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risk</a:t>
            </a:r>
            <a:r>
              <a:rPr lang="el-GR" sz="2400" i="1">
                <a:solidFill>
                  <a:schemeClr val="accent6"/>
                </a:solidFill>
                <a:latin typeface="Calibri"/>
                <a:ea typeface="+mn-lt"/>
                <a:cs typeface="+mn-lt"/>
              </a:rPr>
              <a:t> for </a:t>
            </a:r>
            <a:r>
              <a:rPr lang="el-GR" sz="2400" i="1" err="1">
                <a:solidFill>
                  <a:schemeClr val="accent6"/>
                </a:solidFill>
                <a:latin typeface="Calibri"/>
                <a:ea typeface="+mn-lt"/>
                <a:cs typeface="+mn-lt"/>
              </a:rPr>
              <a:t>developing</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heart</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failure</a:t>
            </a:r>
            <a:endParaRPr lang="el-GR" sz="2400" i="1" err="1">
              <a:solidFill>
                <a:schemeClr val="accent6"/>
              </a:solidFill>
              <a:latin typeface="Segoe UI Light"/>
              <a:ea typeface="Calibri"/>
              <a:cs typeface="Segoe UI Light"/>
            </a:endParaRPr>
          </a:p>
          <a:p>
            <a:pPr marL="342900" indent="-342900" algn="l">
              <a:buFont typeface="Courier New"/>
              <a:buChar char="o"/>
            </a:pPr>
            <a:endParaRPr lang="el-GR" sz="2400" i="1">
              <a:solidFill>
                <a:schemeClr val="accent6"/>
              </a:solidFill>
              <a:latin typeface="Calibri"/>
              <a:ea typeface="Calibri"/>
              <a:cs typeface="Segoe UI Light"/>
            </a:endParaRPr>
          </a:p>
          <a:p>
            <a:pPr marL="342900" indent="-342900">
              <a:buFont typeface="Courier New"/>
              <a:buChar char="o"/>
            </a:pPr>
            <a:endParaRPr lang="el-GR" sz="2400" i="1">
              <a:solidFill>
                <a:schemeClr val="accent6"/>
              </a:solidFill>
              <a:latin typeface="Calibri"/>
              <a:ea typeface="Calibri"/>
              <a:cs typeface="Segoe UI Light"/>
            </a:endParaRPr>
          </a:p>
          <a:p>
            <a:pPr marL="342900" indent="-342900">
              <a:buFont typeface="Courier New"/>
              <a:buChar char="o"/>
            </a:pPr>
            <a:r>
              <a:rPr lang="el-GR" sz="2400" i="1" err="1">
                <a:solidFill>
                  <a:schemeClr val="accent6"/>
                </a:solidFill>
                <a:latin typeface="Calibri"/>
                <a:ea typeface="+mn-lt"/>
                <a:cs typeface="+mn-lt"/>
              </a:rPr>
              <a:t>Despite</a:t>
            </a:r>
            <a:r>
              <a:rPr lang="el-GR" sz="2400" i="1">
                <a:solidFill>
                  <a:schemeClr val="accent6"/>
                </a:solidFill>
                <a:latin typeface="Calibri"/>
                <a:ea typeface="+mn-lt"/>
                <a:cs typeface="+mn-lt"/>
              </a:rPr>
              <a:t> the </a:t>
            </a:r>
            <a:r>
              <a:rPr lang="el-GR" sz="2400" i="1" err="1">
                <a:solidFill>
                  <a:schemeClr val="accent6"/>
                </a:solidFill>
                <a:latin typeface="Calibri"/>
                <a:ea typeface="+mn-lt"/>
                <a:cs typeface="+mn-lt"/>
              </a:rPr>
              <a:t>close</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association</a:t>
            </a:r>
            <a:r>
              <a:rPr lang="el-GR" sz="2400" i="1">
                <a:solidFill>
                  <a:schemeClr val="accent6"/>
                </a:solidFill>
                <a:latin typeface="Calibri"/>
                <a:ea typeface="+mn-lt"/>
                <a:cs typeface="+mn-lt"/>
              </a:rPr>
              <a:t>, a </a:t>
            </a:r>
            <a:r>
              <a:rPr lang="el-GR" sz="2400" i="1" err="1">
                <a:solidFill>
                  <a:schemeClr val="accent6"/>
                </a:solidFill>
                <a:latin typeface="Calibri"/>
                <a:ea typeface="+mn-lt"/>
                <a:cs typeface="+mn-lt"/>
              </a:rPr>
              <a:t>causal</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role</a:t>
            </a:r>
            <a:r>
              <a:rPr lang="el-GR" sz="2400" i="1">
                <a:solidFill>
                  <a:schemeClr val="accent6"/>
                </a:solidFill>
                <a:latin typeface="Calibri"/>
                <a:ea typeface="+mn-lt"/>
                <a:cs typeface="+mn-lt"/>
              </a:rPr>
              <a:t> for </a:t>
            </a:r>
            <a:r>
              <a:rPr lang="el-GR" sz="2400" i="1" err="1">
                <a:solidFill>
                  <a:schemeClr val="accent6"/>
                </a:solidFill>
                <a:latin typeface="Calibri"/>
                <a:ea typeface="+mn-lt"/>
                <a:cs typeface="+mn-lt"/>
              </a:rPr>
              <a:t>increased</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fatty</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acid</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oxidation</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rates</a:t>
            </a:r>
            <a:r>
              <a:rPr lang="el-GR" sz="2400" i="1">
                <a:solidFill>
                  <a:schemeClr val="accent6"/>
                </a:solidFill>
                <a:latin typeface="Calibri"/>
                <a:ea typeface="+mn-lt"/>
                <a:cs typeface="+mn-lt"/>
              </a:rPr>
              <a:t> in </a:t>
            </a:r>
            <a:r>
              <a:rPr lang="el-GR" sz="2400" i="1" err="1">
                <a:solidFill>
                  <a:schemeClr val="accent6"/>
                </a:solidFill>
                <a:latin typeface="Calibri"/>
                <a:ea typeface="+mn-lt"/>
                <a:cs typeface="+mn-lt"/>
              </a:rPr>
              <a:t>cardiac</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dysfunction</a:t>
            </a:r>
            <a:r>
              <a:rPr lang="el-GR" sz="2400" i="1">
                <a:solidFill>
                  <a:schemeClr val="accent6"/>
                </a:solidFill>
                <a:latin typeface="Calibri"/>
                <a:ea typeface="+mn-lt"/>
                <a:cs typeface="+mn-lt"/>
              </a:rPr>
              <a:t> of </a:t>
            </a:r>
            <a:r>
              <a:rPr lang="el-GR" sz="2400" i="1" err="1">
                <a:solidFill>
                  <a:schemeClr val="accent6"/>
                </a:solidFill>
                <a:latin typeface="Calibri"/>
                <a:ea typeface="+mn-lt"/>
                <a:cs typeface="+mn-lt"/>
              </a:rPr>
              <a:t>obesity</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or</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diabetes</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is</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less</a:t>
            </a:r>
            <a:r>
              <a:rPr lang="el-GR" sz="2400" i="1">
                <a:solidFill>
                  <a:schemeClr val="accent6"/>
                </a:solidFill>
                <a:latin typeface="Calibri"/>
                <a:ea typeface="+mn-lt"/>
                <a:cs typeface="+mn-lt"/>
              </a:rPr>
              <a:t> </a:t>
            </a:r>
            <a:r>
              <a:rPr lang="el-GR" sz="2400" i="1" err="1">
                <a:solidFill>
                  <a:schemeClr val="accent6"/>
                </a:solidFill>
                <a:latin typeface="Calibri"/>
                <a:ea typeface="+mn-lt"/>
                <a:cs typeface="+mn-lt"/>
              </a:rPr>
              <a:t>certain</a:t>
            </a:r>
            <a:endParaRPr lang="el-GR" sz="2400" i="1" err="1">
              <a:solidFill>
                <a:schemeClr val="accent6"/>
              </a:solidFill>
              <a:latin typeface="Calibri"/>
              <a:cs typeface="Segoe UI Light"/>
            </a:endParaRPr>
          </a:p>
          <a:p>
            <a:endParaRPr lang="el-GR">
              <a:cs typeface="Segoe UI Light"/>
            </a:endParaRPr>
          </a:p>
        </p:txBody>
      </p:sp>
      <p:sp>
        <p:nvSpPr>
          <p:cNvPr id="3" name="TextBox 2">
            <a:extLst>
              <a:ext uri="{FF2B5EF4-FFF2-40B4-BE49-F238E27FC236}">
                <a16:creationId xmlns:a16="http://schemas.microsoft.com/office/drawing/2014/main" id="{BA3D9455-3746-E70C-07F8-74B0B3D838DE}"/>
              </a:ext>
            </a:extLst>
          </p:cNvPr>
          <p:cNvSpPr txBox="1"/>
          <p:nvPr/>
        </p:nvSpPr>
        <p:spPr>
          <a:xfrm>
            <a:off x="9448800" y="51562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1500013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76F52727-9B47-0F78-5021-B5CCCE10B3B8}"/>
              </a:ext>
            </a:extLst>
          </p:cNvPr>
          <p:cNvSpPr>
            <a:spLocks noGrp="1"/>
          </p:cNvSpPr>
          <p:nvPr>
            <p:ph sz="half" idx="2"/>
          </p:nvPr>
        </p:nvSpPr>
        <p:spPr/>
        <p:txBody>
          <a:bodyPr vert="horz" lIns="91440" tIns="45720" rIns="91440" bIns="45720" rtlCol="0" anchor="t">
            <a:noAutofit/>
          </a:bodyPr>
          <a:lstStyle/>
          <a:p>
            <a:pPr marL="0" indent="0">
              <a:buNone/>
            </a:pPr>
            <a:endParaRPr lang="el-GR"/>
          </a:p>
          <a:p>
            <a:pPr marL="0" indent="0">
              <a:buNone/>
            </a:pPr>
            <a:endParaRPr lang="el-GR"/>
          </a:p>
        </p:txBody>
      </p:sp>
      <p:sp>
        <p:nvSpPr>
          <p:cNvPr id="8" name="Θέση αριθμού διαφάνειας 7">
            <a:extLst>
              <a:ext uri="{FF2B5EF4-FFF2-40B4-BE49-F238E27FC236}">
                <a16:creationId xmlns:a16="http://schemas.microsoft.com/office/drawing/2014/main" id="{76AABC1F-AD55-E67C-0D42-7B00176FD36F}"/>
              </a:ext>
            </a:extLst>
          </p:cNvPr>
          <p:cNvSpPr>
            <a:spLocks noGrp="1"/>
          </p:cNvSpPr>
          <p:nvPr>
            <p:ph type="sldNum" sz="quarter" idx="12"/>
          </p:nvPr>
        </p:nvSpPr>
        <p:spPr/>
        <p:txBody>
          <a:bodyPr/>
          <a:lstStyle/>
          <a:p>
            <a:fld id="{294A09A9-5501-47C1-A89A-A340965A2BE2}" type="slidenum">
              <a:rPr lang="en-US" dirty="0" smtClean="0"/>
              <a:t>68</a:t>
            </a:fld>
            <a:endParaRPr lang="en-US"/>
          </a:p>
        </p:txBody>
      </p:sp>
      <p:sp>
        <p:nvSpPr>
          <p:cNvPr id="20" name="TextBox 19">
            <a:extLst>
              <a:ext uri="{FF2B5EF4-FFF2-40B4-BE49-F238E27FC236}">
                <a16:creationId xmlns:a16="http://schemas.microsoft.com/office/drawing/2014/main" id="{7072EE30-089E-5CE9-22A5-4EDD9D81C356}"/>
              </a:ext>
            </a:extLst>
          </p:cNvPr>
          <p:cNvSpPr txBox="1"/>
          <p:nvPr/>
        </p:nvSpPr>
        <p:spPr>
          <a:xfrm>
            <a:off x="950871" y="717339"/>
            <a:ext cx="851876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00B050"/>
                </a:solidFill>
                <a:latin typeface="Helvetica Neue"/>
                <a:cs typeface="Segoe UI Light"/>
              </a:rPr>
              <a:t>Glucose</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metabolism</a:t>
            </a:r>
            <a:r>
              <a:rPr lang="el-GR" sz="3200" u="sng">
                <a:solidFill>
                  <a:srgbClr val="00B050"/>
                </a:solidFill>
                <a:latin typeface="Helvetica Neue"/>
                <a:cs typeface="Segoe UI Light"/>
              </a:rPr>
              <a:t> in </a:t>
            </a:r>
            <a:r>
              <a:rPr lang="el-GR" sz="3200" u="sng" err="1">
                <a:solidFill>
                  <a:srgbClr val="00B050"/>
                </a:solidFill>
                <a:latin typeface="Helvetica Neue"/>
                <a:cs typeface="Segoe UI Light"/>
              </a:rPr>
              <a:t>heart</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failure</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with</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preserved</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ejection</a:t>
            </a:r>
            <a:r>
              <a:rPr lang="el-GR" sz="3200" u="sng">
                <a:solidFill>
                  <a:srgbClr val="00B050"/>
                </a:solidFill>
                <a:latin typeface="Helvetica Neue"/>
                <a:cs typeface="Segoe UI Light"/>
              </a:rPr>
              <a:t> </a:t>
            </a:r>
            <a:r>
              <a:rPr lang="el-GR" sz="3200" u="sng" err="1">
                <a:solidFill>
                  <a:srgbClr val="00B050"/>
                </a:solidFill>
                <a:latin typeface="Helvetica Neue"/>
                <a:cs typeface="Segoe UI Light"/>
              </a:rPr>
              <a:t>fraction</a:t>
            </a:r>
            <a:r>
              <a:rPr lang="el-GR" sz="3200" u="sng">
                <a:solidFill>
                  <a:srgbClr val="00B050"/>
                </a:solidFill>
                <a:latin typeface="Helvetica Neue"/>
                <a:cs typeface="Segoe UI Light"/>
              </a:rPr>
              <a:t> </a:t>
            </a:r>
            <a:endParaRPr lang="el-GR" sz="3200" u="sng">
              <a:solidFill>
                <a:srgbClr val="00B050"/>
              </a:solidFill>
              <a:cs typeface="Segoe UI Light"/>
            </a:endParaRPr>
          </a:p>
          <a:p>
            <a:endParaRPr lang="el-GR" sz="2400">
              <a:solidFill>
                <a:srgbClr val="FFFFFF"/>
              </a:solidFill>
              <a:latin typeface="Calibri"/>
              <a:ea typeface="Calibri"/>
              <a:cs typeface="Segoe UI Light"/>
            </a:endParaRPr>
          </a:p>
        </p:txBody>
      </p:sp>
      <p:sp>
        <p:nvSpPr>
          <p:cNvPr id="2" name="TextBox 1">
            <a:extLst>
              <a:ext uri="{FF2B5EF4-FFF2-40B4-BE49-F238E27FC236}">
                <a16:creationId xmlns:a16="http://schemas.microsoft.com/office/drawing/2014/main" id="{FCD62046-5DCC-42FC-4FE4-93943B4AC86F}"/>
              </a:ext>
            </a:extLst>
          </p:cNvPr>
          <p:cNvSpPr txBox="1"/>
          <p:nvPr/>
        </p:nvSpPr>
        <p:spPr>
          <a:xfrm>
            <a:off x="506997" y="2163965"/>
            <a:ext cx="11557799"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dirty="0">
                <a:latin typeface="Calibri"/>
                <a:ea typeface="+mn-lt"/>
                <a:cs typeface="+mn-lt"/>
              </a:rPr>
              <a:t>Glucose uptake and glycolysis </a:t>
            </a:r>
            <a:r>
              <a:rPr lang="el-GR" sz="2800" dirty="0">
                <a:solidFill>
                  <a:schemeClr val="bg1"/>
                </a:solidFill>
                <a:latin typeface="Calibri"/>
                <a:ea typeface="+mn-lt"/>
                <a:cs typeface="+mn-lt"/>
              </a:rPr>
              <a:t> </a:t>
            </a:r>
            <a:r>
              <a:rPr lang="el-GR" sz="2800" dirty="0">
                <a:solidFill>
                  <a:srgbClr val="00B050"/>
                </a:solidFill>
                <a:latin typeface="Calibri"/>
                <a:ea typeface="+mn-lt"/>
                <a:cs typeface="+mn-lt"/>
              </a:rPr>
              <a:t>decreased</a:t>
            </a:r>
            <a:r>
              <a:rPr lang="el-GR" sz="2800" dirty="0">
                <a:latin typeface="Calibri"/>
                <a:ea typeface="+mn-lt"/>
                <a:cs typeface="+mn-lt"/>
              </a:rPr>
              <a:t> in HFpEF </a:t>
            </a:r>
            <a:r>
              <a:rPr lang="el-GR" sz="2800" dirty="0">
                <a:solidFill>
                  <a:schemeClr val="bg1"/>
                </a:solidFill>
                <a:latin typeface="Calibri"/>
                <a:ea typeface="+mn-lt"/>
                <a:cs typeface="+mn-lt"/>
              </a:rPr>
              <a:t> </a:t>
            </a:r>
            <a:r>
              <a:rPr lang="el-GR" sz="2800" dirty="0">
                <a:solidFill>
                  <a:srgbClr val="C00000"/>
                </a:solidFill>
                <a:latin typeface="Calibri"/>
                <a:ea typeface="+mn-lt"/>
                <a:cs typeface="+mn-lt"/>
              </a:rPr>
              <a:t>(increased in HFrEF)</a:t>
            </a:r>
            <a:endParaRPr lang="el-GR" sz="2800" dirty="0">
              <a:solidFill>
                <a:srgbClr val="C00000"/>
              </a:solidFill>
              <a:latin typeface="Calibri"/>
              <a:ea typeface="Calibri"/>
              <a:cs typeface="Calibri"/>
            </a:endParaRPr>
          </a:p>
          <a:p>
            <a:pPr marL="342900" indent="-342900" algn="l">
              <a:buFont typeface="Courier New"/>
              <a:buChar char="o"/>
            </a:pPr>
            <a:endParaRPr lang="el-GR" sz="2800" dirty="0">
              <a:latin typeface="Calibri"/>
              <a:ea typeface="Calibri"/>
              <a:cs typeface="Segoe UI Light"/>
            </a:endParaRPr>
          </a:p>
          <a:p>
            <a:pPr marL="342900" indent="-342900">
              <a:buFont typeface="Courier New"/>
              <a:buChar char="o"/>
            </a:pPr>
            <a:r>
              <a:rPr lang="el-GR" sz="2800" dirty="0">
                <a:solidFill>
                  <a:srgbClr val="00B050"/>
                </a:solidFill>
                <a:latin typeface="Calibri"/>
                <a:ea typeface="Calibri"/>
                <a:cs typeface="Segoe UI Light"/>
              </a:rPr>
              <a:t>Decreases</a:t>
            </a:r>
            <a:r>
              <a:rPr lang="el-GR" sz="2800" dirty="0">
                <a:latin typeface="Calibri"/>
                <a:ea typeface="Calibri"/>
                <a:cs typeface="Segoe UI Light"/>
              </a:rPr>
              <a:t> in myocardial glucose oxidation in exper</a:t>
            </a:r>
            <a:r>
              <a:rPr lang="en-US" sz="2800" dirty="0" err="1">
                <a:latin typeface="Calibri"/>
                <a:ea typeface="Calibri"/>
                <a:cs typeface="Segoe UI Light"/>
              </a:rPr>
              <a:t>i</a:t>
            </a:r>
            <a:r>
              <a:rPr lang="el-GR" sz="2800" dirty="0">
                <a:latin typeface="Calibri"/>
                <a:ea typeface="Calibri"/>
                <a:cs typeface="Segoe UI Light"/>
              </a:rPr>
              <a:t>mental models</a:t>
            </a:r>
          </a:p>
          <a:p>
            <a:pPr marL="342900" indent="-342900">
              <a:buFont typeface="Courier New"/>
              <a:buChar char="o"/>
            </a:pPr>
            <a:endParaRPr lang="el-GR" sz="2800" dirty="0">
              <a:latin typeface="Calibri"/>
              <a:ea typeface="Calibri"/>
              <a:cs typeface="Segoe UI Light"/>
            </a:endParaRPr>
          </a:p>
          <a:p>
            <a:pPr marL="342900" indent="-342900">
              <a:buFont typeface="Courier New"/>
              <a:buChar char="o"/>
            </a:pPr>
            <a:r>
              <a:rPr lang="en-US" sz="2800" dirty="0">
                <a:solidFill>
                  <a:srgbClr val="00B050"/>
                </a:solidFill>
                <a:latin typeface="Calibri"/>
                <a:ea typeface="Calibri"/>
                <a:cs typeface="Segoe UI Light"/>
              </a:rPr>
              <a:t>Decreases </a:t>
            </a:r>
            <a:r>
              <a:rPr lang="en-US" sz="2800" dirty="0">
                <a:latin typeface="Calibri"/>
                <a:ea typeface="Calibri"/>
                <a:cs typeface="Segoe UI Light"/>
              </a:rPr>
              <a:t>in glucose oxidation </a:t>
            </a:r>
            <a:r>
              <a:rPr lang="en-US" sz="2800" dirty="0">
                <a:solidFill>
                  <a:srgbClr val="00B050"/>
                </a:solidFill>
                <a:latin typeface="Calibri"/>
                <a:ea typeface="Calibri"/>
                <a:cs typeface="Segoe UI Light"/>
              </a:rPr>
              <a:t>promote </a:t>
            </a:r>
            <a:r>
              <a:rPr lang="en-US" sz="2800" dirty="0">
                <a:latin typeface="Calibri"/>
                <a:ea typeface="Calibri"/>
                <a:cs typeface="Segoe UI Light"/>
              </a:rPr>
              <a:t>HFpEF</a:t>
            </a:r>
            <a:r>
              <a:rPr lang="en-US" sz="2800" dirty="0">
                <a:solidFill>
                  <a:srgbClr val="000000"/>
                </a:solidFill>
                <a:latin typeface="Calibri"/>
                <a:ea typeface="Calibri"/>
                <a:cs typeface="Segoe UI Light"/>
              </a:rPr>
              <a:t>  </a:t>
            </a:r>
            <a:endParaRPr lang="el-GR" sz="2800" dirty="0">
              <a:solidFill>
                <a:srgbClr val="000000"/>
              </a:solidFill>
              <a:latin typeface="Calibri"/>
              <a:ea typeface="Calibri"/>
              <a:cs typeface="Segoe UI Light"/>
            </a:endParaRPr>
          </a:p>
          <a:p>
            <a:pPr marL="342900" indent="-342900">
              <a:buFont typeface="Courier New"/>
              <a:buChar char="o"/>
            </a:pPr>
            <a:endParaRPr lang="en-US" sz="2800" dirty="0">
              <a:solidFill>
                <a:srgbClr val="000000"/>
              </a:solidFill>
              <a:latin typeface="Calibri"/>
              <a:ea typeface="Calibri"/>
              <a:cs typeface="Segoe UI Light"/>
            </a:endParaRPr>
          </a:p>
          <a:p>
            <a:r>
              <a:rPr lang="en-US" sz="2800" dirty="0">
                <a:solidFill>
                  <a:srgbClr val="000000"/>
                </a:solidFill>
                <a:latin typeface="Calibri"/>
                <a:ea typeface="Calibri"/>
                <a:cs typeface="Segoe UI Light"/>
              </a:rPr>
              <a:t>required for normal cardiac metabolism and for coping with heart failure-promoting stresses </a:t>
            </a:r>
            <a:endParaRPr lang="el-GR" sz="2800" dirty="0">
              <a:solidFill>
                <a:srgbClr val="000000"/>
              </a:solidFill>
              <a:latin typeface="Calibri"/>
              <a:ea typeface="Calibri"/>
              <a:cs typeface="Segoe UI Light"/>
            </a:endParaRPr>
          </a:p>
          <a:p>
            <a:endParaRPr lang="el-GR" dirty="0">
              <a:solidFill>
                <a:srgbClr val="000000"/>
              </a:solidFill>
              <a:latin typeface="Aptos" panose="02110004020202020204"/>
              <a:ea typeface="Calibri"/>
              <a:cs typeface="Segoe UI Light"/>
            </a:endParaRPr>
          </a:p>
          <a:p>
            <a:endParaRPr lang="el-GR" sz="2400" dirty="0">
              <a:solidFill>
                <a:srgbClr val="C00000"/>
              </a:solidFill>
              <a:latin typeface="Calibri"/>
              <a:ea typeface="Calibri"/>
              <a:cs typeface="Segoe UI Light"/>
            </a:endParaRPr>
          </a:p>
          <a:p>
            <a:endParaRPr lang="el-GR" dirty="0">
              <a:cs typeface="Segoe UI Light"/>
            </a:endParaRPr>
          </a:p>
        </p:txBody>
      </p:sp>
      <p:sp>
        <p:nvSpPr>
          <p:cNvPr id="3" name="Βέλος: Κάτω 2">
            <a:extLst>
              <a:ext uri="{FF2B5EF4-FFF2-40B4-BE49-F238E27FC236}">
                <a16:creationId xmlns:a16="http://schemas.microsoft.com/office/drawing/2014/main" id="{F8A23938-7717-EC4A-3C26-A54C9C2F6B2F}"/>
              </a:ext>
            </a:extLst>
          </p:cNvPr>
          <p:cNvSpPr/>
          <p:nvPr/>
        </p:nvSpPr>
        <p:spPr>
          <a:xfrm>
            <a:off x="3730171" y="4344466"/>
            <a:ext cx="190500" cy="4482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4E940338-032D-7CA3-154E-A7608A0CC392}"/>
              </a:ext>
            </a:extLst>
          </p:cNvPr>
          <p:cNvSpPr txBox="1"/>
          <p:nvPr/>
        </p:nvSpPr>
        <p:spPr>
          <a:xfrm>
            <a:off x="7570638" y="6024353"/>
            <a:ext cx="37917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578188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5084BF30-6B87-F49B-D881-1A0415C3441B}"/>
              </a:ext>
            </a:extLst>
          </p:cNvPr>
          <p:cNvSpPr>
            <a:spLocks noGrp="1"/>
          </p:cNvSpPr>
          <p:nvPr>
            <p:ph type="sldNum" sz="quarter" idx="12"/>
          </p:nvPr>
        </p:nvSpPr>
        <p:spPr/>
        <p:txBody>
          <a:bodyPr/>
          <a:lstStyle/>
          <a:p>
            <a:fld id="{294A09A9-5501-47C1-A89A-A340965A2BE2}" type="slidenum">
              <a:rPr lang="en-US" dirty="0" smtClean="0"/>
              <a:t>69</a:t>
            </a:fld>
            <a:endParaRPr lang="en-US"/>
          </a:p>
        </p:txBody>
      </p:sp>
      <p:sp>
        <p:nvSpPr>
          <p:cNvPr id="9" name="TextBox 8">
            <a:extLst>
              <a:ext uri="{FF2B5EF4-FFF2-40B4-BE49-F238E27FC236}">
                <a16:creationId xmlns:a16="http://schemas.microsoft.com/office/drawing/2014/main" id="{0233E49B-A861-D847-4326-C51393BDC152}"/>
              </a:ext>
            </a:extLst>
          </p:cNvPr>
          <p:cNvSpPr txBox="1"/>
          <p:nvPr/>
        </p:nvSpPr>
        <p:spPr>
          <a:xfrm>
            <a:off x="792822" y="435895"/>
            <a:ext cx="965925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u="sng" err="1">
                <a:solidFill>
                  <a:srgbClr val="00B050"/>
                </a:solidFill>
                <a:latin typeface="Calibri"/>
                <a:cs typeface="Calibri"/>
              </a:rPr>
              <a:t>Ketone</a:t>
            </a:r>
            <a:r>
              <a:rPr lang="el-GR" sz="4000" u="sng">
                <a:solidFill>
                  <a:srgbClr val="00B050"/>
                </a:solidFill>
                <a:latin typeface="Calibri"/>
                <a:cs typeface="Calibri"/>
              </a:rPr>
              <a:t> </a:t>
            </a:r>
            <a:r>
              <a:rPr lang="el-GR" sz="4000" u="sng" err="1">
                <a:solidFill>
                  <a:srgbClr val="00B050"/>
                </a:solidFill>
                <a:latin typeface="Calibri"/>
                <a:cs typeface="Calibri"/>
              </a:rPr>
              <a:t>body</a:t>
            </a:r>
            <a:r>
              <a:rPr lang="el-GR" sz="4000" u="sng">
                <a:solidFill>
                  <a:srgbClr val="00B050"/>
                </a:solidFill>
                <a:latin typeface="Calibri"/>
                <a:cs typeface="Calibri"/>
              </a:rPr>
              <a:t> </a:t>
            </a:r>
            <a:r>
              <a:rPr lang="el-GR" sz="4000" u="sng" err="1">
                <a:solidFill>
                  <a:srgbClr val="00B050"/>
                </a:solidFill>
                <a:latin typeface="Calibri"/>
                <a:cs typeface="Calibri"/>
              </a:rPr>
              <a:t>oxidation</a:t>
            </a:r>
            <a:r>
              <a:rPr lang="el-GR" sz="4000" u="sng">
                <a:solidFill>
                  <a:srgbClr val="00B050"/>
                </a:solidFill>
                <a:latin typeface="Calibri"/>
                <a:cs typeface="Calibri"/>
              </a:rPr>
              <a:t> in </a:t>
            </a:r>
            <a:r>
              <a:rPr lang="el-GR" sz="4000" u="sng" err="1">
                <a:solidFill>
                  <a:srgbClr val="00B050"/>
                </a:solidFill>
                <a:latin typeface="Calibri"/>
                <a:cs typeface="Calibri"/>
              </a:rPr>
              <a:t>heart</a:t>
            </a:r>
            <a:r>
              <a:rPr lang="el-GR" sz="4000" u="sng">
                <a:solidFill>
                  <a:srgbClr val="00B050"/>
                </a:solidFill>
                <a:latin typeface="Calibri"/>
                <a:cs typeface="Calibri"/>
              </a:rPr>
              <a:t> </a:t>
            </a:r>
            <a:r>
              <a:rPr lang="el-GR" sz="4000" u="sng" err="1">
                <a:solidFill>
                  <a:srgbClr val="00B050"/>
                </a:solidFill>
                <a:latin typeface="Calibri"/>
                <a:cs typeface="Calibri"/>
              </a:rPr>
              <a:t>failure</a:t>
            </a:r>
            <a:r>
              <a:rPr lang="el-GR" sz="4000" u="sng">
                <a:solidFill>
                  <a:srgbClr val="00B050"/>
                </a:solidFill>
                <a:latin typeface="Calibri"/>
                <a:cs typeface="Calibri"/>
              </a:rPr>
              <a:t> </a:t>
            </a:r>
            <a:r>
              <a:rPr lang="el-GR" sz="4000" u="sng" err="1">
                <a:solidFill>
                  <a:srgbClr val="00B050"/>
                </a:solidFill>
                <a:latin typeface="Calibri"/>
                <a:cs typeface="Calibri"/>
              </a:rPr>
              <a:t>with</a:t>
            </a:r>
            <a:r>
              <a:rPr lang="el-GR" sz="4000" u="sng">
                <a:solidFill>
                  <a:srgbClr val="00B050"/>
                </a:solidFill>
                <a:latin typeface="Calibri"/>
                <a:cs typeface="Calibri"/>
              </a:rPr>
              <a:t> </a:t>
            </a:r>
            <a:r>
              <a:rPr lang="el-GR" sz="4000" u="sng" err="1">
                <a:solidFill>
                  <a:srgbClr val="00B050"/>
                </a:solidFill>
                <a:latin typeface="Calibri"/>
                <a:cs typeface="Calibri"/>
              </a:rPr>
              <a:t>preserved</a:t>
            </a:r>
            <a:r>
              <a:rPr lang="el-GR" sz="4000" u="sng">
                <a:solidFill>
                  <a:srgbClr val="00B050"/>
                </a:solidFill>
                <a:latin typeface="Calibri"/>
                <a:cs typeface="Calibri"/>
              </a:rPr>
              <a:t> </a:t>
            </a:r>
            <a:r>
              <a:rPr lang="el-GR" sz="4000" u="sng" err="1">
                <a:solidFill>
                  <a:srgbClr val="00B050"/>
                </a:solidFill>
                <a:latin typeface="Calibri"/>
                <a:cs typeface="Calibri"/>
              </a:rPr>
              <a:t>ejection</a:t>
            </a:r>
            <a:r>
              <a:rPr lang="el-GR" sz="4000" u="sng">
                <a:solidFill>
                  <a:srgbClr val="00B050"/>
                </a:solidFill>
                <a:latin typeface="Calibri"/>
                <a:cs typeface="Calibri"/>
              </a:rPr>
              <a:t> </a:t>
            </a:r>
            <a:r>
              <a:rPr lang="el-GR" sz="4000" u="sng" err="1">
                <a:solidFill>
                  <a:srgbClr val="00B050"/>
                </a:solidFill>
                <a:latin typeface="Calibri"/>
                <a:cs typeface="Calibri"/>
              </a:rPr>
              <a:t>fraction</a:t>
            </a:r>
            <a:r>
              <a:rPr lang="el-GR" sz="4000" u="sng">
                <a:solidFill>
                  <a:srgbClr val="00B050"/>
                </a:solidFill>
                <a:latin typeface="Calibri"/>
                <a:cs typeface="Calibri"/>
              </a:rPr>
              <a:t> </a:t>
            </a:r>
          </a:p>
          <a:p>
            <a:pPr algn="l"/>
            <a:endParaRPr lang="el-GR">
              <a:cs typeface="Segoe UI Light"/>
            </a:endParaRPr>
          </a:p>
        </p:txBody>
      </p:sp>
      <p:sp>
        <p:nvSpPr>
          <p:cNvPr id="10" name="TextBox 9">
            <a:extLst>
              <a:ext uri="{FF2B5EF4-FFF2-40B4-BE49-F238E27FC236}">
                <a16:creationId xmlns:a16="http://schemas.microsoft.com/office/drawing/2014/main" id="{B570D032-29BE-EA93-FC3D-621F27F3ACE9}"/>
              </a:ext>
            </a:extLst>
          </p:cNvPr>
          <p:cNvSpPr txBox="1"/>
          <p:nvPr/>
        </p:nvSpPr>
        <p:spPr>
          <a:xfrm>
            <a:off x="789311" y="1874370"/>
            <a:ext cx="10692502"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af-ZA" sz="2400" err="1">
                <a:latin typeface="Calibri"/>
              </a:rPr>
              <a:t>Limited</a:t>
            </a:r>
            <a:r>
              <a:rPr lang="af-ZA" sz="2400">
                <a:latin typeface="Calibri"/>
              </a:rPr>
              <a:t> studies</a:t>
            </a:r>
          </a:p>
          <a:p>
            <a:pPr marL="342900" indent="-342900">
              <a:buFont typeface="Courier New"/>
              <a:buChar char="o"/>
            </a:pPr>
            <a:endParaRPr lang="af-ZA" sz="2400">
              <a:latin typeface="Calibri"/>
              <a:ea typeface="Helvetica Neue"/>
              <a:cs typeface="Helvetica Neue"/>
            </a:endParaRPr>
          </a:p>
          <a:p>
            <a:pPr marL="342900" indent="-342900">
              <a:buFont typeface="Courier New"/>
              <a:buChar char="o"/>
            </a:pPr>
            <a:r>
              <a:rPr lang="af-ZA" sz="2400">
                <a:latin typeface="Calibri"/>
                <a:cs typeface="Calibri"/>
              </a:rPr>
              <a:t>Ketone </a:t>
            </a:r>
            <a:r>
              <a:rPr lang="af-ZA" sz="2400" err="1">
                <a:latin typeface="Calibri"/>
                <a:cs typeface="Calibri"/>
              </a:rPr>
              <a:t>oxidation</a:t>
            </a:r>
            <a:r>
              <a:rPr lang="af-ZA" sz="2400">
                <a:latin typeface="Calibri"/>
                <a:cs typeface="Calibri"/>
              </a:rPr>
              <a:t> </a:t>
            </a:r>
            <a:r>
              <a:rPr lang="af-ZA" sz="2400" err="1">
                <a:latin typeface="Calibri"/>
                <a:cs typeface="Calibri"/>
              </a:rPr>
              <a:t>decreased</a:t>
            </a:r>
            <a:r>
              <a:rPr lang="af-ZA" sz="2400">
                <a:latin typeface="Calibri"/>
                <a:cs typeface="Calibri"/>
              </a:rPr>
              <a:t> </a:t>
            </a:r>
            <a:r>
              <a:rPr lang="af-ZA" sz="2400" err="1">
                <a:latin typeface="Calibri"/>
                <a:cs typeface="Calibri"/>
              </a:rPr>
              <a:t>compared</a:t>
            </a:r>
            <a:r>
              <a:rPr lang="af-ZA" sz="2400">
                <a:latin typeface="Calibri"/>
                <a:cs typeface="Calibri"/>
              </a:rPr>
              <a:t> </a:t>
            </a:r>
            <a:r>
              <a:rPr lang="af-ZA" sz="2400" err="1">
                <a:latin typeface="Calibri"/>
                <a:cs typeface="Calibri"/>
              </a:rPr>
              <a:t>to</a:t>
            </a:r>
            <a:r>
              <a:rPr lang="af-ZA" sz="2400">
                <a:latin typeface="Calibri"/>
                <a:cs typeface="Calibri"/>
              </a:rPr>
              <a:t> </a:t>
            </a:r>
            <a:r>
              <a:rPr lang="af-ZA" sz="2400" err="1">
                <a:latin typeface="Calibri"/>
                <a:cs typeface="Calibri"/>
              </a:rPr>
              <a:t>HFrEF</a:t>
            </a:r>
            <a:r>
              <a:rPr lang="af-ZA" sz="2400">
                <a:latin typeface="Calibri"/>
                <a:cs typeface="Calibri"/>
              </a:rPr>
              <a:t> </a:t>
            </a:r>
            <a:r>
              <a:rPr lang="af-ZA" sz="2400" err="1">
                <a:latin typeface="Calibri"/>
                <a:cs typeface="Calibri"/>
              </a:rPr>
              <a:t>patients</a:t>
            </a:r>
            <a:r>
              <a:rPr lang="af-ZA" sz="2400">
                <a:latin typeface="Calibri"/>
                <a:cs typeface="Calibri"/>
              </a:rPr>
              <a:t> </a:t>
            </a:r>
            <a:endParaRPr lang="en-US">
              <a:latin typeface="Segoe UI Light"/>
              <a:cs typeface="Segoe UI Light"/>
            </a:endParaRPr>
          </a:p>
          <a:p>
            <a:pPr marL="342900" indent="-342900">
              <a:buFont typeface="Courier New"/>
              <a:buChar char="o"/>
            </a:pPr>
            <a:endParaRPr lang="af-ZA" sz="2400">
              <a:latin typeface="Calibri"/>
              <a:cs typeface="Calibri"/>
            </a:endParaRPr>
          </a:p>
          <a:p>
            <a:pPr marL="342900" indent="-342900">
              <a:buFont typeface="Courier New"/>
              <a:buChar char="o"/>
            </a:pPr>
            <a:r>
              <a:rPr lang="af-ZA" sz="2400">
                <a:latin typeface="Calibri"/>
                <a:cs typeface="Calibri"/>
              </a:rPr>
              <a:t>Plasma</a:t>
            </a:r>
            <a:r>
              <a:rPr lang="af-ZA" sz="2400">
                <a:solidFill>
                  <a:schemeClr val="accent6">
                    <a:lumMod val="90000"/>
                  </a:schemeClr>
                </a:solidFill>
                <a:latin typeface="Calibri"/>
                <a:cs typeface="Calibri"/>
              </a:rPr>
              <a:t> </a:t>
            </a:r>
            <a:r>
              <a:rPr lang="af-ZA" sz="2400" err="1">
                <a:solidFill>
                  <a:schemeClr val="accent6">
                    <a:lumMod val="90000"/>
                  </a:schemeClr>
                </a:solidFill>
                <a:latin typeface="Calibri"/>
                <a:cs typeface="Calibri"/>
              </a:rPr>
              <a:t>concentration</a:t>
            </a:r>
            <a:r>
              <a:rPr lang="af-ZA" sz="2400">
                <a:solidFill>
                  <a:schemeClr val="accent6">
                    <a:lumMod val="90000"/>
                  </a:schemeClr>
                </a:solidFill>
                <a:latin typeface="Calibri"/>
                <a:cs typeface="Calibri"/>
              </a:rPr>
              <a:t> of ketone</a:t>
            </a:r>
            <a:r>
              <a:rPr lang="af-ZA" sz="2400">
                <a:latin typeface="Calibri"/>
                <a:cs typeface="Calibri"/>
              </a:rPr>
              <a:t> </a:t>
            </a:r>
            <a:r>
              <a:rPr lang="af-ZA" sz="2400" err="1">
                <a:latin typeface="Calibri"/>
                <a:cs typeface="Calibri"/>
              </a:rPr>
              <a:t>bodies</a:t>
            </a:r>
            <a:r>
              <a:rPr lang="af-ZA" sz="2400">
                <a:solidFill>
                  <a:schemeClr val="bg1"/>
                </a:solidFill>
                <a:latin typeface="Calibri"/>
                <a:cs typeface="Calibri"/>
              </a:rPr>
              <a:t> </a:t>
            </a:r>
            <a:r>
              <a:rPr lang="af-ZA" sz="2400" err="1">
                <a:solidFill>
                  <a:schemeClr val="accent6">
                    <a:lumMod val="90000"/>
                  </a:schemeClr>
                </a:solidFill>
                <a:latin typeface="Calibri"/>
                <a:cs typeface="Calibri"/>
              </a:rPr>
              <a:t>increased</a:t>
            </a:r>
            <a:r>
              <a:rPr lang="af-ZA" sz="2400">
                <a:latin typeface="Calibri"/>
                <a:cs typeface="Calibri"/>
              </a:rPr>
              <a:t> in </a:t>
            </a:r>
            <a:r>
              <a:rPr lang="af-ZA" sz="2400" err="1">
                <a:latin typeface="Calibri"/>
                <a:cs typeface="Calibri"/>
              </a:rPr>
              <a:t>insulin</a:t>
            </a:r>
            <a:r>
              <a:rPr lang="af-ZA" sz="2400">
                <a:solidFill>
                  <a:schemeClr val="bg1"/>
                </a:solidFill>
                <a:latin typeface="Calibri"/>
                <a:cs typeface="Calibri"/>
              </a:rPr>
              <a:t> </a:t>
            </a:r>
            <a:r>
              <a:rPr lang="af-ZA" sz="2400" err="1">
                <a:latin typeface="Calibri"/>
                <a:cs typeface="Calibri"/>
              </a:rPr>
              <a:t>resistance</a:t>
            </a:r>
            <a:r>
              <a:rPr lang="af-ZA" sz="2400">
                <a:latin typeface="Calibri"/>
                <a:cs typeface="Calibri"/>
              </a:rPr>
              <a:t> </a:t>
            </a:r>
            <a:r>
              <a:rPr lang="af-ZA" sz="2400" err="1">
                <a:latin typeface="Calibri"/>
                <a:cs typeface="Calibri"/>
              </a:rPr>
              <a:t>and</a:t>
            </a:r>
            <a:r>
              <a:rPr lang="af-ZA" sz="2400">
                <a:latin typeface="Calibri"/>
                <a:cs typeface="Calibri"/>
              </a:rPr>
              <a:t> </a:t>
            </a:r>
            <a:r>
              <a:rPr lang="af-ZA" sz="2400" err="1">
                <a:latin typeface="Calibri"/>
                <a:cs typeface="Calibri"/>
              </a:rPr>
              <a:t>type</a:t>
            </a:r>
            <a:r>
              <a:rPr lang="af-ZA" sz="2400">
                <a:latin typeface="Calibri"/>
                <a:cs typeface="Calibri"/>
              </a:rPr>
              <a:t> 2 diabetes              </a:t>
            </a:r>
            <a:r>
              <a:rPr lang="af-ZA" sz="2400" err="1">
                <a:latin typeface="Calibri"/>
                <a:cs typeface="Calibri"/>
              </a:rPr>
              <a:t>unclear</a:t>
            </a:r>
            <a:r>
              <a:rPr lang="af-ZA" sz="2400">
                <a:latin typeface="Calibri"/>
                <a:cs typeface="Calibri"/>
              </a:rPr>
              <a:t> </a:t>
            </a:r>
            <a:r>
              <a:rPr lang="af-ZA" sz="2400" err="1">
                <a:latin typeface="Calibri"/>
                <a:cs typeface="Calibri"/>
              </a:rPr>
              <a:t>if</a:t>
            </a:r>
            <a:r>
              <a:rPr lang="af-ZA" sz="2400">
                <a:latin typeface="Calibri"/>
                <a:cs typeface="Calibri"/>
              </a:rPr>
              <a:t> </a:t>
            </a:r>
            <a:r>
              <a:rPr lang="af-ZA" sz="2400" err="1">
                <a:latin typeface="Calibri"/>
                <a:cs typeface="Calibri"/>
              </a:rPr>
              <a:t>myocardial</a:t>
            </a:r>
            <a:r>
              <a:rPr lang="af-ZA" sz="2400">
                <a:latin typeface="Calibri"/>
                <a:cs typeface="Calibri"/>
              </a:rPr>
              <a:t> </a:t>
            </a:r>
            <a:r>
              <a:rPr lang="af-ZA" sz="2400" err="1">
                <a:latin typeface="Calibri"/>
                <a:cs typeface="Calibri"/>
              </a:rPr>
              <a:t>uptake</a:t>
            </a:r>
            <a:r>
              <a:rPr lang="af-ZA" sz="2400">
                <a:latin typeface="Calibri"/>
                <a:cs typeface="Calibri"/>
              </a:rPr>
              <a:t> </a:t>
            </a:r>
            <a:r>
              <a:rPr lang="af-ZA" sz="2400" err="1">
                <a:latin typeface="Calibri"/>
                <a:cs typeface="Calibri"/>
              </a:rPr>
              <a:t>and</a:t>
            </a:r>
            <a:r>
              <a:rPr lang="af-ZA" sz="2400">
                <a:latin typeface="Calibri"/>
                <a:cs typeface="Calibri"/>
              </a:rPr>
              <a:t> </a:t>
            </a:r>
            <a:r>
              <a:rPr lang="af-ZA" sz="2400" err="1">
                <a:latin typeface="Calibri"/>
                <a:cs typeface="Calibri"/>
              </a:rPr>
              <a:t>oxidation</a:t>
            </a:r>
            <a:r>
              <a:rPr lang="af-ZA" sz="2400">
                <a:latin typeface="Calibri"/>
                <a:cs typeface="Calibri"/>
              </a:rPr>
              <a:t> is </a:t>
            </a:r>
            <a:r>
              <a:rPr lang="af-ZA" sz="2400" err="1">
                <a:latin typeface="Calibri"/>
                <a:cs typeface="Calibri"/>
              </a:rPr>
              <a:t>increased</a:t>
            </a:r>
            <a:endParaRPr lang="af-ZA" sz="2400" err="1">
              <a:latin typeface="Calibri"/>
              <a:ea typeface="Calibri"/>
              <a:cs typeface="Calibri"/>
            </a:endParaRPr>
          </a:p>
          <a:p>
            <a:pPr marL="342900" indent="-342900">
              <a:buFont typeface="Courier New"/>
              <a:buChar char="o"/>
            </a:pPr>
            <a:endParaRPr lang="af-ZA" sz="2400">
              <a:solidFill>
                <a:schemeClr val="bg1"/>
              </a:solidFill>
              <a:latin typeface="Calibri"/>
              <a:cs typeface="Calibri"/>
            </a:endParaRPr>
          </a:p>
          <a:p>
            <a:pPr marL="342900" indent="-342900">
              <a:buFont typeface="Courier New"/>
              <a:buChar char="o"/>
            </a:pPr>
            <a:r>
              <a:rPr lang="af-ZA" sz="2400">
                <a:solidFill>
                  <a:schemeClr val="accent6">
                    <a:lumMod val="90000"/>
                  </a:schemeClr>
                </a:solidFill>
                <a:latin typeface="Calibri"/>
                <a:cs typeface="Calibri"/>
              </a:rPr>
              <a:t>Ketone </a:t>
            </a:r>
            <a:r>
              <a:rPr lang="af-ZA" sz="2400" err="1">
                <a:solidFill>
                  <a:schemeClr val="accent6">
                    <a:lumMod val="90000"/>
                  </a:schemeClr>
                </a:solidFill>
                <a:latin typeface="Calibri"/>
                <a:cs typeface="Calibri"/>
              </a:rPr>
              <a:t>oxidation</a:t>
            </a:r>
            <a:r>
              <a:rPr lang="af-ZA" sz="2400">
                <a:solidFill>
                  <a:schemeClr val="accent6">
                    <a:lumMod val="90000"/>
                  </a:schemeClr>
                </a:solidFill>
                <a:latin typeface="Calibri"/>
                <a:cs typeface="Calibri"/>
              </a:rPr>
              <a:t> </a:t>
            </a:r>
            <a:r>
              <a:rPr lang="af-ZA" sz="2400">
                <a:latin typeface="Calibri"/>
                <a:cs typeface="Calibri"/>
              </a:rPr>
              <a:t>in </a:t>
            </a:r>
            <a:r>
              <a:rPr lang="af-ZA" sz="2400" err="1">
                <a:latin typeface="Calibri"/>
                <a:cs typeface="Calibri"/>
              </a:rPr>
              <a:t>db</a:t>
            </a:r>
            <a:r>
              <a:rPr lang="af-ZA" sz="2400">
                <a:latin typeface="Calibri"/>
                <a:cs typeface="Calibri"/>
              </a:rPr>
              <a:t>/</a:t>
            </a:r>
            <a:r>
              <a:rPr lang="af-ZA" sz="2400" err="1">
                <a:latin typeface="Calibri"/>
                <a:cs typeface="Calibri"/>
              </a:rPr>
              <a:t>db</a:t>
            </a:r>
            <a:r>
              <a:rPr lang="af-ZA" sz="2400">
                <a:latin typeface="Calibri"/>
                <a:cs typeface="Calibri"/>
              </a:rPr>
              <a:t> </a:t>
            </a:r>
            <a:r>
              <a:rPr lang="af-ZA" sz="2400" err="1">
                <a:latin typeface="Calibri"/>
                <a:cs typeface="Calibri"/>
              </a:rPr>
              <a:t>mice</a:t>
            </a:r>
            <a:r>
              <a:rPr lang="af-ZA" sz="2400">
                <a:latin typeface="Calibri"/>
                <a:cs typeface="Calibri"/>
              </a:rPr>
              <a:t> </a:t>
            </a:r>
            <a:r>
              <a:rPr lang="af-ZA" sz="2400" err="1">
                <a:latin typeface="Calibri"/>
                <a:cs typeface="Calibri"/>
              </a:rPr>
              <a:t>with</a:t>
            </a:r>
            <a:r>
              <a:rPr lang="af-ZA" sz="2400">
                <a:latin typeface="Calibri"/>
                <a:cs typeface="Calibri"/>
              </a:rPr>
              <a:t> </a:t>
            </a:r>
            <a:r>
              <a:rPr lang="af-ZA" sz="2400" err="1">
                <a:latin typeface="Calibri"/>
                <a:cs typeface="Calibri"/>
              </a:rPr>
              <a:t>HFpEF</a:t>
            </a:r>
            <a:r>
              <a:rPr lang="af-ZA" sz="2400">
                <a:latin typeface="Calibri"/>
                <a:cs typeface="Calibri"/>
              </a:rPr>
              <a:t> </a:t>
            </a:r>
            <a:r>
              <a:rPr lang="af-ZA" sz="2400" err="1">
                <a:solidFill>
                  <a:schemeClr val="accent6">
                    <a:lumMod val="90000"/>
                  </a:schemeClr>
                </a:solidFill>
                <a:latin typeface="Calibri"/>
                <a:cs typeface="Calibri"/>
              </a:rPr>
              <a:t>decreased</a:t>
            </a:r>
            <a:endParaRPr lang="af-ZA" sz="2400" err="1">
              <a:solidFill>
                <a:schemeClr val="accent6">
                  <a:lumMod val="90000"/>
                </a:schemeClr>
              </a:solidFill>
              <a:latin typeface="Calibri"/>
              <a:ea typeface="Calibri"/>
              <a:cs typeface="Segoe UI Light"/>
            </a:endParaRPr>
          </a:p>
          <a:p>
            <a:endParaRPr lang="af-ZA" sz="2400">
              <a:latin typeface="Calibri"/>
              <a:cs typeface="Calibri"/>
            </a:endParaRPr>
          </a:p>
          <a:p>
            <a:r>
              <a:rPr lang="af-ZA" sz="2400">
                <a:latin typeface="Calibri"/>
                <a:cs typeface="Calibri"/>
              </a:rPr>
              <a:t> </a:t>
            </a:r>
            <a:r>
              <a:rPr lang="af-ZA" sz="2400">
                <a:solidFill>
                  <a:srgbClr val="000000"/>
                </a:solidFill>
                <a:latin typeface="Calibri"/>
                <a:cs typeface="Calibri"/>
              </a:rPr>
              <a:t>    </a:t>
            </a:r>
            <a:endParaRPr lang="af-ZA" sz="2400">
              <a:solidFill>
                <a:srgbClr val="000000"/>
              </a:solidFill>
              <a:latin typeface="Calibri"/>
              <a:cs typeface="Segoe UI Light"/>
            </a:endParaRPr>
          </a:p>
          <a:p>
            <a:r>
              <a:rPr lang="af-ZA" sz="2400">
                <a:solidFill>
                  <a:schemeClr val="accent6">
                    <a:lumMod val="90000"/>
                  </a:schemeClr>
                </a:solidFill>
                <a:latin typeface="Calibri"/>
                <a:cs typeface="Calibri"/>
              </a:rPr>
              <a:t>     </a:t>
            </a:r>
            <a:r>
              <a:rPr lang="af-ZA" sz="2400" err="1">
                <a:solidFill>
                  <a:schemeClr val="accent6">
                    <a:lumMod val="90000"/>
                  </a:schemeClr>
                </a:solidFill>
                <a:latin typeface="Calibri"/>
                <a:cs typeface="Calibri"/>
              </a:rPr>
              <a:t>Decreased</a:t>
            </a:r>
            <a:r>
              <a:rPr lang="af-ZA" sz="2400">
                <a:solidFill>
                  <a:schemeClr val="accent6">
                    <a:lumMod val="90000"/>
                  </a:schemeClr>
                </a:solidFill>
                <a:latin typeface="Calibri"/>
                <a:cs typeface="Calibri"/>
              </a:rPr>
              <a:t> </a:t>
            </a:r>
            <a:r>
              <a:rPr lang="af-ZA" sz="2400" err="1">
                <a:solidFill>
                  <a:srgbClr val="000000"/>
                </a:solidFill>
                <a:latin typeface="Calibri"/>
                <a:cs typeface="Calibri"/>
              </a:rPr>
              <a:t>hydroxybutyrate</a:t>
            </a:r>
            <a:r>
              <a:rPr lang="af-ZA" sz="2400">
                <a:latin typeface="Calibri"/>
                <a:cs typeface="Calibri"/>
              </a:rPr>
              <a:t> </a:t>
            </a:r>
            <a:r>
              <a:rPr lang="af-ZA" sz="2400" err="1">
                <a:latin typeface="Calibri"/>
                <a:cs typeface="Calibri"/>
              </a:rPr>
              <a:t>dehydrogenase</a:t>
            </a:r>
            <a:r>
              <a:rPr lang="af-ZA" sz="2400">
                <a:latin typeface="Calibri"/>
                <a:cs typeface="Calibri"/>
              </a:rPr>
              <a:t> 1</a:t>
            </a:r>
            <a:r>
              <a:rPr lang="af-ZA" sz="2400">
                <a:solidFill>
                  <a:schemeClr val="bg1"/>
                </a:solidFill>
                <a:latin typeface="Calibri"/>
                <a:cs typeface="Calibri"/>
              </a:rPr>
              <a:t> </a:t>
            </a:r>
            <a:r>
              <a:rPr lang="af-ZA" sz="2400">
                <a:solidFill>
                  <a:schemeClr val="accent6">
                    <a:lumMod val="90000"/>
                  </a:schemeClr>
                </a:solidFill>
                <a:latin typeface="Calibri"/>
                <a:cs typeface="Calibri"/>
              </a:rPr>
              <a:t>(BDH1)</a:t>
            </a:r>
            <a:r>
              <a:rPr lang="af-ZA" sz="2400">
                <a:latin typeface="Calibri"/>
                <a:cs typeface="Calibri"/>
              </a:rPr>
              <a:t> </a:t>
            </a:r>
            <a:r>
              <a:rPr lang="af-ZA" sz="2400" err="1">
                <a:latin typeface="Calibri"/>
                <a:cs typeface="Calibri"/>
              </a:rPr>
              <a:t>expression</a:t>
            </a:r>
            <a:r>
              <a:rPr lang="af-ZA" sz="2400">
                <a:latin typeface="Calibri"/>
                <a:cs typeface="Calibri"/>
              </a:rPr>
              <a:t> </a:t>
            </a:r>
            <a:endParaRPr lang="af-ZA" sz="2400">
              <a:latin typeface="Calibri"/>
              <a:ea typeface="Calibri"/>
              <a:cs typeface="Segoe UI Light"/>
            </a:endParaRPr>
          </a:p>
          <a:p>
            <a:pPr marL="342900" indent="-342900">
              <a:buFont typeface="Courier New"/>
              <a:buChar char="o"/>
            </a:pPr>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Calibri"/>
            </a:endParaRPr>
          </a:p>
          <a:p>
            <a:endParaRPr lang="af-ZA" sz="2400">
              <a:solidFill>
                <a:schemeClr val="bg1"/>
              </a:solidFill>
              <a:latin typeface="Calibri"/>
              <a:ea typeface="Helvetica Neue"/>
              <a:cs typeface="Helvetica Neue"/>
            </a:endParaRPr>
          </a:p>
        </p:txBody>
      </p:sp>
      <p:sp>
        <p:nvSpPr>
          <p:cNvPr id="2" name="Βέλος: Δεξιό 1">
            <a:extLst>
              <a:ext uri="{FF2B5EF4-FFF2-40B4-BE49-F238E27FC236}">
                <a16:creationId xmlns:a16="http://schemas.microsoft.com/office/drawing/2014/main" id="{EF09960F-2847-0315-5441-25F0DDA2B8D0}"/>
              </a:ext>
            </a:extLst>
          </p:cNvPr>
          <p:cNvSpPr/>
          <p:nvPr/>
        </p:nvSpPr>
        <p:spPr>
          <a:xfrm>
            <a:off x="2496457" y="3904342"/>
            <a:ext cx="667657" cy="1306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Βέλος: Κάτω 3">
            <a:extLst>
              <a:ext uri="{FF2B5EF4-FFF2-40B4-BE49-F238E27FC236}">
                <a16:creationId xmlns:a16="http://schemas.microsoft.com/office/drawing/2014/main" id="{B328AF75-6962-EDFB-91C9-D0BE323B1592}"/>
              </a:ext>
            </a:extLst>
          </p:cNvPr>
          <p:cNvSpPr/>
          <p:nvPr/>
        </p:nvSpPr>
        <p:spPr>
          <a:xfrm>
            <a:off x="4267200" y="4949371"/>
            <a:ext cx="174171" cy="5225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22300B6A-C4BE-86C2-12BF-4BCF939D16DA}"/>
              </a:ext>
            </a:extLst>
          </p:cNvPr>
          <p:cNvSpPr txBox="1"/>
          <p:nvPr/>
        </p:nvSpPr>
        <p:spPr>
          <a:xfrm>
            <a:off x="9448800" y="50609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2317851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62A8512-0E90-25B7-F4AB-430A42E762E7}"/>
              </a:ext>
            </a:extLst>
          </p:cNvPr>
          <p:cNvPicPr>
            <a:picLocks noChangeAspect="1"/>
          </p:cNvPicPr>
          <p:nvPr/>
        </p:nvPicPr>
        <p:blipFill>
          <a:blip r:embed="rId2"/>
          <a:stretch>
            <a:fillRect/>
          </a:stretch>
        </p:blipFill>
        <p:spPr>
          <a:xfrm>
            <a:off x="1950522" y="0"/>
            <a:ext cx="7855527" cy="6858000"/>
          </a:xfrm>
          <a:prstGeom prst="rect">
            <a:avLst/>
          </a:prstGeom>
        </p:spPr>
      </p:pic>
      <p:sp>
        <p:nvSpPr>
          <p:cNvPr id="2" name="TextBox 1">
            <a:extLst>
              <a:ext uri="{FF2B5EF4-FFF2-40B4-BE49-F238E27FC236}">
                <a16:creationId xmlns:a16="http://schemas.microsoft.com/office/drawing/2014/main" id="{62F896F8-FFF1-9393-2AAB-AC37B439080E}"/>
              </a:ext>
            </a:extLst>
          </p:cNvPr>
          <p:cNvSpPr txBox="1"/>
          <p:nvPr/>
        </p:nvSpPr>
        <p:spPr>
          <a:xfrm>
            <a:off x="9538305" y="55589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endParaRPr lang="el-GR"/>
          </a:p>
        </p:txBody>
      </p:sp>
    </p:spTree>
    <p:extLst>
      <p:ext uri="{BB962C8B-B14F-4D97-AF65-F5344CB8AC3E}">
        <p14:creationId xmlns:p14="http://schemas.microsoft.com/office/powerpoint/2010/main" val="3276263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883BB797-930F-1C07-3D5F-3F626BAE8C6E}"/>
              </a:ext>
            </a:extLst>
          </p:cNvPr>
          <p:cNvSpPr>
            <a:spLocks noGrp="1"/>
          </p:cNvSpPr>
          <p:nvPr>
            <p:ph type="sldNum" sz="quarter" idx="12"/>
          </p:nvPr>
        </p:nvSpPr>
        <p:spPr/>
        <p:txBody>
          <a:bodyPr/>
          <a:lstStyle/>
          <a:p>
            <a:fld id="{294A09A9-5501-47C1-A89A-A340965A2BE2}" type="slidenum">
              <a:rPr lang="en-US" dirty="0" smtClean="0"/>
              <a:t>70</a:t>
            </a:fld>
            <a:endParaRPr lang="en-US"/>
          </a:p>
        </p:txBody>
      </p:sp>
      <p:sp>
        <p:nvSpPr>
          <p:cNvPr id="9" name="TextBox 8">
            <a:extLst>
              <a:ext uri="{FF2B5EF4-FFF2-40B4-BE49-F238E27FC236}">
                <a16:creationId xmlns:a16="http://schemas.microsoft.com/office/drawing/2014/main" id="{9C8810EE-BCCB-1671-87E8-9BCC3BB2E73C}"/>
              </a:ext>
            </a:extLst>
          </p:cNvPr>
          <p:cNvSpPr txBox="1"/>
          <p:nvPr/>
        </p:nvSpPr>
        <p:spPr>
          <a:xfrm>
            <a:off x="1291304" y="660400"/>
            <a:ext cx="863436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u="sng">
                <a:solidFill>
                  <a:srgbClr val="00B050"/>
                </a:solidFill>
                <a:latin typeface="TW Cen MT"/>
                <a:ea typeface="Calibri"/>
                <a:cs typeface="Calibri"/>
              </a:rPr>
              <a:t>Branched-chain amino acid oxidation in heart failure with preserved ejection fraction</a:t>
            </a:r>
            <a:r>
              <a:rPr lang="en-US" sz="3200" u="sng">
                <a:latin typeface="TW Cen MT"/>
                <a:ea typeface="Calibri"/>
                <a:cs typeface="Calibri"/>
              </a:rPr>
              <a:t> </a:t>
            </a:r>
          </a:p>
        </p:txBody>
      </p:sp>
      <p:sp>
        <p:nvSpPr>
          <p:cNvPr id="10" name="TextBox 9">
            <a:extLst>
              <a:ext uri="{FF2B5EF4-FFF2-40B4-BE49-F238E27FC236}">
                <a16:creationId xmlns:a16="http://schemas.microsoft.com/office/drawing/2014/main" id="{0104BC09-5DEE-912D-8116-C4E5EE5CFA6B}"/>
              </a:ext>
            </a:extLst>
          </p:cNvPr>
          <p:cNvSpPr txBox="1"/>
          <p:nvPr/>
        </p:nvSpPr>
        <p:spPr>
          <a:xfrm>
            <a:off x="1104178" y="1897390"/>
            <a:ext cx="81400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err="1">
                <a:latin typeface="Calibri"/>
                <a:cs typeface="Segoe UI Light"/>
              </a:rPr>
              <a:t>Impaired</a:t>
            </a:r>
            <a:r>
              <a:rPr lang="el-GR" sz="2400">
                <a:latin typeface="Calibri"/>
                <a:cs typeface="Segoe UI Light"/>
              </a:rPr>
              <a:t> BCAA </a:t>
            </a:r>
            <a:r>
              <a:rPr lang="el-GR" sz="2400" err="1">
                <a:latin typeface="Calibri"/>
                <a:cs typeface="Segoe UI Light"/>
              </a:rPr>
              <a:t>oxidation</a:t>
            </a:r>
            <a:endParaRPr lang="el-GR" sz="2400" err="1">
              <a:latin typeface="Segoe UI Light"/>
              <a:cs typeface="Segoe UI Light"/>
            </a:endParaRPr>
          </a:p>
        </p:txBody>
      </p:sp>
      <p:sp>
        <p:nvSpPr>
          <p:cNvPr id="11" name="Βέλος: Κάτω 10">
            <a:extLst>
              <a:ext uri="{FF2B5EF4-FFF2-40B4-BE49-F238E27FC236}">
                <a16:creationId xmlns:a16="http://schemas.microsoft.com/office/drawing/2014/main" id="{7D5E768C-B749-1D95-7AD4-31377291C4BB}"/>
              </a:ext>
            </a:extLst>
          </p:cNvPr>
          <p:cNvSpPr/>
          <p:nvPr/>
        </p:nvSpPr>
        <p:spPr>
          <a:xfrm>
            <a:off x="2213428" y="2406952"/>
            <a:ext cx="196645" cy="507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B7C59880-DF02-65D3-1211-B0D8E87C282E}"/>
              </a:ext>
            </a:extLst>
          </p:cNvPr>
          <p:cNvSpPr txBox="1"/>
          <p:nvPr/>
        </p:nvSpPr>
        <p:spPr>
          <a:xfrm>
            <a:off x="1105434" y="3032465"/>
            <a:ext cx="545829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err="1">
                <a:latin typeface="Calibri"/>
                <a:cs typeface="Segoe UI Light"/>
              </a:rPr>
              <a:t>accumulation</a:t>
            </a:r>
            <a:r>
              <a:rPr lang="el-GR" sz="2400">
                <a:latin typeface="Calibri"/>
                <a:cs typeface="Segoe UI Light"/>
              </a:rPr>
              <a:t> of </a:t>
            </a:r>
            <a:r>
              <a:rPr lang="el-GR" sz="2400" err="1">
                <a:latin typeface="Calibri"/>
                <a:cs typeface="Segoe UI Light"/>
              </a:rPr>
              <a:t>BCAAs</a:t>
            </a:r>
            <a:r>
              <a:rPr lang="el-GR" sz="2400">
                <a:latin typeface="Calibri"/>
                <a:cs typeface="Segoe UI Light"/>
              </a:rPr>
              <a:t> and </a:t>
            </a:r>
            <a:r>
              <a:rPr lang="el-GR" sz="2400" err="1">
                <a:latin typeface="Calibri"/>
                <a:cs typeface="Segoe UI Light"/>
              </a:rPr>
              <a:t>BCKAs</a:t>
            </a:r>
            <a:r>
              <a:rPr lang="el-GR" sz="2400">
                <a:solidFill>
                  <a:schemeClr val="bg1"/>
                </a:solidFill>
                <a:latin typeface="Calibri"/>
                <a:cs typeface="Segoe UI Light"/>
              </a:rPr>
              <a:t>                     </a:t>
            </a:r>
            <a:r>
              <a:rPr lang="el-GR" sz="2400" b="1">
                <a:latin typeface="Calibri"/>
                <a:cs typeface="Segoe UI Light"/>
              </a:rPr>
              <a:t>                                                                                                                   </a:t>
            </a:r>
            <a:r>
              <a:rPr lang="el-GR" sz="2400">
                <a:solidFill>
                  <a:schemeClr val="bg1"/>
                </a:solidFill>
                <a:latin typeface="Calibri"/>
                <a:cs typeface="Segoe UI Light"/>
              </a:rPr>
              <a:t>                 </a:t>
            </a:r>
            <a:endParaRPr lang="el-GR" sz="2400">
              <a:solidFill>
                <a:schemeClr val="bg1"/>
              </a:solidFill>
              <a:latin typeface="Calibri"/>
              <a:cs typeface="Calibri"/>
            </a:endParaRPr>
          </a:p>
        </p:txBody>
      </p:sp>
      <p:sp>
        <p:nvSpPr>
          <p:cNvPr id="13" name="Βέλος: Δεξιό 12">
            <a:extLst>
              <a:ext uri="{FF2B5EF4-FFF2-40B4-BE49-F238E27FC236}">
                <a16:creationId xmlns:a16="http://schemas.microsoft.com/office/drawing/2014/main" id="{E7C32511-7EDA-DDF9-80ED-70E801D4B051}"/>
              </a:ext>
            </a:extLst>
          </p:cNvPr>
          <p:cNvSpPr/>
          <p:nvPr/>
        </p:nvSpPr>
        <p:spPr>
          <a:xfrm>
            <a:off x="5660181" y="3110036"/>
            <a:ext cx="1114322" cy="1966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D5BF73A0-4B3F-817C-22FB-36C2D086C86E}"/>
              </a:ext>
            </a:extLst>
          </p:cNvPr>
          <p:cNvSpPr txBox="1"/>
          <p:nvPr/>
        </p:nvSpPr>
        <p:spPr>
          <a:xfrm>
            <a:off x="1040456" y="4339166"/>
            <a:ext cx="1035352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af-ZA" sz="2400" err="1">
                <a:latin typeface="Calibri"/>
                <a:ea typeface="Helvetica Neue"/>
                <a:cs typeface="Helvetica Neue"/>
              </a:rPr>
              <a:t>Overall</a:t>
            </a:r>
            <a:r>
              <a:rPr lang="af-ZA" sz="2400">
                <a:latin typeface="Calibri"/>
                <a:ea typeface="Helvetica Neue"/>
                <a:cs typeface="Helvetica Neue"/>
              </a:rPr>
              <a:t> </a:t>
            </a:r>
            <a:r>
              <a:rPr lang="af-ZA" sz="2400" err="1">
                <a:latin typeface="Calibri"/>
                <a:ea typeface="Helvetica Neue"/>
                <a:cs typeface="Helvetica Neue"/>
              </a:rPr>
              <a:t>amino</a:t>
            </a:r>
            <a:r>
              <a:rPr lang="af-ZA" sz="2400">
                <a:latin typeface="Calibri"/>
                <a:ea typeface="Helvetica Neue"/>
                <a:cs typeface="Helvetica Neue"/>
              </a:rPr>
              <a:t> </a:t>
            </a:r>
            <a:r>
              <a:rPr lang="af-ZA" sz="2400" err="1">
                <a:latin typeface="Calibri"/>
                <a:ea typeface="Helvetica Neue"/>
                <a:cs typeface="Helvetica Neue"/>
              </a:rPr>
              <a:t>acid</a:t>
            </a:r>
            <a:r>
              <a:rPr lang="af-ZA" sz="2400">
                <a:latin typeface="Calibri"/>
                <a:ea typeface="Helvetica Neue"/>
                <a:cs typeface="Helvetica Neue"/>
              </a:rPr>
              <a:t> </a:t>
            </a:r>
            <a:r>
              <a:rPr lang="af-ZA" sz="2400" err="1">
                <a:latin typeface="Calibri"/>
                <a:ea typeface="Helvetica Neue"/>
                <a:cs typeface="Helvetica Neue"/>
              </a:rPr>
              <a:t>oxidation</a:t>
            </a:r>
            <a:r>
              <a:rPr lang="af-ZA" sz="2400">
                <a:latin typeface="Calibri"/>
                <a:ea typeface="Helvetica Neue"/>
                <a:cs typeface="Helvetica Neue"/>
              </a:rPr>
              <a:t> </a:t>
            </a:r>
            <a:r>
              <a:rPr lang="af-ZA" sz="2400" err="1">
                <a:latin typeface="Calibri"/>
                <a:ea typeface="Helvetica Neue"/>
                <a:cs typeface="Helvetica Neue"/>
              </a:rPr>
              <a:t>decreased</a:t>
            </a:r>
            <a:r>
              <a:rPr lang="af-ZA" sz="2400">
                <a:latin typeface="Calibri"/>
                <a:ea typeface="Helvetica Neue"/>
                <a:cs typeface="Helvetica Neue"/>
              </a:rPr>
              <a:t> </a:t>
            </a:r>
            <a:r>
              <a:rPr lang="af-ZA" sz="2400" err="1">
                <a:latin typeface="Calibri"/>
                <a:ea typeface="Helvetica Neue"/>
                <a:cs typeface="Helvetica Neue"/>
              </a:rPr>
              <a:t>compared</a:t>
            </a:r>
            <a:r>
              <a:rPr lang="af-ZA" sz="2400">
                <a:latin typeface="Calibri"/>
                <a:ea typeface="Helvetica Neue"/>
                <a:cs typeface="Helvetica Neue"/>
              </a:rPr>
              <a:t> </a:t>
            </a:r>
            <a:r>
              <a:rPr lang="af-ZA" sz="2400" err="1">
                <a:latin typeface="Calibri"/>
                <a:ea typeface="Helvetica Neue"/>
                <a:cs typeface="Helvetica Neue"/>
              </a:rPr>
              <a:t>to</a:t>
            </a:r>
            <a:r>
              <a:rPr lang="af-ZA" sz="2400">
                <a:latin typeface="Calibri"/>
                <a:ea typeface="Helvetica Neue"/>
                <a:cs typeface="Helvetica Neue"/>
              </a:rPr>
              <a:t> </a:t>
            </a:r>
            <a:r>
              <a:rPr lang="af-ZA" sz="2400" err="1">
                <a:latin typeface="Calibri"/>
                <a:ea typeface="Helvetica Neue"/>
                <a:cs typeface="Helvetica Neue"/>
              </a:rPr>
              <a:t>patients</a:t>
            </a:r>
            <a:r>
              <a:rPr lang="af-ZA" sz="2400">
                <a:latin typeface="Calibri"/>
                <a:ea typeface="Helvetica Neue"/>
                <a:cs typeface="Helvetica Neue"/>
              </a:rPr>
              <a:t> </a:t>
            </a:r>
            <a:r>
              <a:rPr lang="af-ZA" sz="2400" err="1">
                <a:latin typeface="Calibri"/>
                <a:ea typeface="Helvetica Neue"/>
                <a:cs typeface="Helvetica Neue"/>
              </a:rPr>
              <a:t>with</a:t>
            </a:r>
            <a:r>
              <a:rPr lang="af-ZA" sz="2400">
                <a:latin typeface="Calibri"/>
                <a:ea typeface="Helvetica Neue"/>
                <a:cs typeface="Helvetica Neue"/>
              </a:rPr>
              <a:t> </a:t>
            </a:r>
            <a:r>
              <a:rPr lang="af-ZA" sz="2400" err="1">
                <a:latin typeface="Calibri"/>
                <a:ea typeface="Helvetica Neue"/>
                <a:cs typeface="Helvetica Neue"/>
              </a:rPr>
              <a:t>HFrEF</a:t>
            </a:r>
            <a:r>
              <a:rPr lang="af-ZA" sz="2400">
                <a:latin typeface="Calibri"/>
                <a:ea typeface="Helvetica Neue"/>
                <a:cs typeface="Helvetica Neue"/>
              </a:rPr>
              <a:t>, </a:t>
            </a:r>
            <a:r>
              <a:rPr lang="af-ZA" sz="2400" err="1">
                <a:latin typeface="Calibri"/>
                <a:ea typeface="Helvetica Neue"/>
                <a:cs typeface="Helvetica Neue"/>
              </a:rPr>
              <a:t>but</a:t>
            </a:r>
            <a:r>
              <a:rPr lang="af-ZA" sz="2400">
                <a:solidFill>
                  <a:schemeClr val="bg1"/>
                </a:solidFill>
                <a:latin typeface="Calibri"/>
                <a:ea typeface="Helvetica Neue"/>
                <a:cs typeface="Helvetica Neue"/>
              </a:rPr>
              <a:t> </a:t>
            </a:r>
            <a:r>
              <a:rPr lang="af-ZA" sz="2400">
                <a:solidFill>
                  <a:schemeClr val="accent6">
                    <a:lumMod val="90000"/>
                  </a:schemeClr>
                </a:solidFill>
                <a:latin typeface="Calibri"/>
                <a:ea typeface="Helvetica Neue"/>
                <a:cs typeface="Helvetica Neue"/>
              </a:rPr>
              <a:t> </a:t>
            </a:r>
            <a:r>
              <a:rPr lang="af-ZA" sz="2400" err="1">
                <a:solidFill>
                  <a:schemeClr val="accent6">
                    <a:lumMod val="90000"/>
                  </a:schemeClr>
                </a:solidFill>
                <a:latin typeface="Calibri"/>
                <a:ea typeface="Helvetica Neue"/>
                <a:cs typeface="Helvetica Neue"/>
              </a:rPr>
              <a:t>not</a:t>
            </a:r>
            <a:r>
              <a:rPr lang="af-ZA" sz="2400">
                <a:solidFill>
                  <a:schemeClr val="accent6">
                    <a:lumMod val="90000"/>
                  </a:schemeClr>
                </a:solidFill>
                <a:latin typeface="Calibri"/>
                <a:ea typeface="Helvetica Neue"/>
                <a:cs typeface="Helvetica Neue"/>
              </a:rPr>
              <a:t> </a:t>
            </a:r>
            <a:r>
              <a:rPr lang="af-ZA" sz="2400" err="1">
                <a:solidFill>
                  <a:schemeClr val="accent6">
                    <a:lumMod val="90000"/>
                  </a:schemeClr>
                </a:solidFill>
                <a:latin typeface="Calibri"/>
                <a:ea typeface="Helvetica Neue"/>
                <a:cs typeface="Helvetica Neue"/>
              </a:rPr>
              <a:t>clear</a:t>
            </a:r>
            <a:r>
              <a:rPr lang="af-ZA" sz="2400">
                <a:latin typeface="Calibri"/>
                <a:ea typeface="Helvetica Neue"/>
                <a:cs typeface="Helvetica Neue"/>
              </a:rPr>
              <a:t> </a:t>
            </a:r>
            <a:r>
              <a:rPr lang="af-ZA" sz="2400" err="1">
                <a:latin typeface="Calibri"/>
                <a:ea typeface="Helvetica Neue"/>
                <a:cs typeface="Helvetica Neue"/>
              </a:rPr>
              <a:t>if</a:t>
            </a:r>
            <a:r>
              <a:rPr lang="af-ZA" sz="2400">
                <a:latin typeface="Calibri"/>
                <a:ea typeface="Helvetica Neue"/>
                <a:cs typeface="Helvetica Neue"/>
              </a:rPr>
              <a:t> BCAA </a:t>
            </a:r>
            <a:r>
              <a:rPr lang="af-ZA" sz="2400" err="1">
                <a:latin typeface="Calibri"/>
                <a:ea typeface="Helvetica Neue"/>
                <a:cs typeface="Helvetica Neue"/>
              </a:rPr>
              <a:t>oxidation</a:t>
            </a:r>
            <a:r>
              <a:rPr lang="af-ZA" sz="2400">
                <a:latin typeface="Calibri"/>
                <a:ea typeface="Helvetica Neue"/>
                <a:cs typeface="Helvetica Neue"/>
              </a:rPr>
              <a:t> is </a:t>
            </a:r>
            <a:r>
              <a:rPr lang="af-ZA" sz="2400" err="1">
                <a:latin typeface="Calibri"/>
                <a:ea typeface="Helvetica Neue"/>
                <a:cs typeface="Helvetica Neue"/>
              </a:rPr>
              <a:t>decreased</a:t>
            </a:r>
            <a:endParaRPr lang="el-GR" sz="2400" err="1">
              <a:latin typeface="Calibri"/>
              <a:ea typeface="Calibri"/>
              <a:cs typeface="Calibri"/>
            </a:endParaRPr>
          </a:p>
        </p:txBody>
      </p:sp>
      <p:sp>
        <p:nvSpPr>
          <p:cNvPr id="15" name="Βέλος: Επάνω 14">
            <a:extLst>
              <a:ext uri="{FF2B5EF4-FFF2-40B4-BE49-F238E27FC236}">
                <a16:creationId xmlns:a16="http://schemas.microsoft.com/office/drawing/2014/main" id="{FB4D83C9-0326-0EBD-1755-769E5D99F779}"/>
              </a:ext>
            </a:extLst>
          </p:cNvPr>
          <p:cNvSpPr/>
          <p:nvPr/>
        </p:nvSpPr>
        <p:spPr>
          <a:xfrm>
            <a:off x="8767880" y="2398898"/>
            <a:ext cx="196645" cy="5080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TextBox 15">
            <a:extLst>
              <a:ext uri="{FF2B5EF4-FFF2-40B4-BE49-F238E27FC236}">
                <a16:creationId xmlns:a16="http://schemas.microsoft.com/office/drawing/2014/main" id="{B3A11048-07D2-44C4-77C5-7414BD5940D7}"/>
              </a:ext>
            </a:extLst>
          </p:cNvPr>
          <p:cNvSpPr txBox="1"/>
          <p:nvPr/>
        </p:nvSpPr>
        <p:spPr>
          <a:xfrm>
            <a:off x="6576261" y="1712430"/>
            <a:ext cx="50261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latin typeface="Helvetica Neue"/>
              </a:rPr>
              <a:t>  prevalent in HFpEF, whether this is due to</a:t>
            </a:r>
            <a:r>
              <a:rPr lang="en-GB" dirty="0">
                <a:latin typeface="Helvetica Neue"/>
              </a:rPr>
              <a:t> </a:t>
            </a:r>
            <a:r>
              <a:rPr lang="el-GR" dirty="0">
                <a:latin typeface="Helvetica Neue"/>
              </a:rPr>
              <a:t>alterations in BCAA oxidation</a:t>
            </a:r>
            <a:r>
              <a:rPr lang="el-GR" dirty="0">
                <a:solidFill>
                  <a:schemeClr val="bg1"/>
                </a:solidFill>
                <a:latin typeface="Helvetica Neue"/>
              </a:rPr>
              <a:t> </a:t>
            </a:r>
            <a:r>
              <a:rPr lang="el-GR" dirty="0">
                <a:solidFill>
                  <a:schemeClr val="accent6">
                    <a:lumMod val="90000"/>
                  </a:schemeClr>
                </a:solidFill>
                <a:latin typeface="Helvetica Neue"/>
              </a:rPr>
              <a:t>is not known</a:t>
            </a:r>
            <a:endParaRPr lang="el-GR" dirty="0">
              <a:solidFill>
                <a:schemeClr val="accent6">
                  <a:lumMod val="90000"/>
                </a:schemeClr>
              </a:solidFill>
              <a:latin typeface="Helvetica Neue"/>
              <a:cs typeface="Segoe UI Light"/>
            </a:endParaRPr>
          </a:p>
          <a:p>
            <a:pPr algn="l"/>
            <a:endParaRPr lang="el-GR" dirty="0">
              <a:cs typeface="Segoe UI Light"/>
            </a:endParaRPr>
          </a:p>
        </p:txBody>
      </p:sp>
      <p:sp>
        <p:nvSpPr>
          <p:cNvPr id="2" name="TextBox 1">
            <a:extLst>
              <a:ext uri="{FF2B5EF4-FFF2-40B4-BE49-F238E27FC236}">
                <a16:creationId xmlns:a16="http://schemas.microsoft.com/office/drawing/2014/main" id="{6F38E10A-10CB-DC58-234C-23DE1A3B7DDF}"/>
              </a:ext>
            </a:extLst>
          </p:cNvPr>
          <p:cNvSpPr txBox="1"/>
          <p:nvPr/>
        </p:nvSpPr>
        <p:spPr>
          <a:xfrm>
            <a:off x="9448800" y="52324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dirty="0" err="1">
                <a:latin typeface="Century Schoolbook"/>
                <a:cs typeface="Segoe UI"/>
              </a:rPr>
              <a:t>Lopaschuk</a:t>
            </a:r>
            <a:r>
              <a:rPr lang="en-US" sz="800" i="1" dirty="0">
                <a:latin typeface="Century Schoolbook"/>
                <a:cs typeface="Segoe UI"/>
              </a:rPr>
              <a:t> GD, </a:t>
            </a:r>
            <a:r>
              <a:rPr lang="en-US" sz="800" i="1" dirty="0" err="1">
                <a:latin typeface="Century Schoolbook"/>
                <a:cs typeface="Segoe UI"/>
              </a:rPr>
              <a:t>Karwi</a:t>
            </a:r>
            <a:r>
              <a:rPr lang="en-US" sz="800" i="1" dirty="0">
                <a:latin typeface="Century Schoolbook"/>
                <a:cs typeface="Segoe UI"/>
              </a:rPr>
              <a:t> QG, Tian R, Wende AR, Abel ED. Cardiac Energy Metabolism in Heart Failure. Circ Res. 2021 May 14;128(10):1487-1513. </a:t>
            </a:r>
            <a:r>
              <a:rPr lang="en-US" sz="800" i="1" dirty="0" err="1">
                <a:latin typeface="Century Schoolbook"/>
                <a:cs typeface="Segoe UI"/>
              </a:rPr>
              <a:t>doi</a:t>
            </a:r>
            <a:r>
              <a:rPr lang="en-US" sz="800" i="1" dirty="0">
                <a:latin typeface="Century Schoolbook"/>
                <a:cs typeface="Segoe UI"/>
              </a:rPr>
              <a:t>: 10.1161/CIRCRESAHA.121.318241. </a:t>
            </a:r>
            <a:r>
              <a:rPr lang="en-US" sz="800" i="1" dirty="0" err="1">
                <a:latin typeface="Century Schoolbook"/>
                <a:cs typeface="Segoe UI"/>
              </a:rPr>
              <a:t>Epub</a:t>
            </a:r>
            <a:r>
              <a:rPr lang="en-US" sz="800" i="1" dirty="0">
                <a:latin typeface="Century Schoolbook"/>
                <a:cs typeface="Segoe UI"/>
              </a:rPr>
              <a:t> 2021 May 13. PMID: 33983836; PMCID: PMC8136750.</a:t>
            </a:r>
            <a:r>
              <a:rPr lang="en-US" sz="800" dirty="0">
                <a:latin typeface="Century Schoolbook"/>
                <a:cs typeface="Segoe UI"/>
              </a:rPr>
              <a:t>​​</a:t>
            </a:r>
          </a:p>
          <a:p>
            <a:r>
              <a:rPr lang="en-US" sz="800" i="1" dirty="0">
                <a:latin typeface="Century Schoolbook"/>
                <a:cs typeface="Segoe UI"/>
              </a:rPr>
              <a:t>Cardiovascular Endocrinology and Metabolism (Theory and </a:t>
            </a:r>
            <a:r>
              <a:rPr lang="en-US" sz="800" i="1" dirty="0" err="1">
                <a:latin typeface="Century Schoolbook"/>
                <a:cs typeface="Segoe UI"/>
              </a:rPr>
              <a:t>Practise</a:t>
            </a:r>
            <a:r>
              <a:rPr lang="en-US" sz="800" i="1" dirty="0">
                <a:latin typeface="Century Schoolbook"/>
                <a:cs typeface="Segoe UI"/>
              </a:rPr>
              <a:t> of Cardiometabolic Medicine), Chapter 7, Gary </a:t>
            </a:r>
            <a:r>
              <a:rPr lang="en-US" sz="800" i="1" dirty="0" err="1">
                <a:latin typeface="Century Schoolbook"/>
                <a:cs typeface="Segoe UI"/>
              </a:rPr>
              <a:t>D.Lopachuk</a:t>
            </a:r>
            <a:r>
              <a:rPr lang="en-US" sz="800" i="1" dirty="0">
                <a:latin typeface="Century Schoolbook"/>
                <a:cs typeface="Segoe UI"/>
              </a:rPr>
              <a:t>, Kim </a:t>
            </a:r>
            <a:r>
              <a:rPr lang="en-US" sz="800" i="1" dirty="0" err="1">
                <a:latin typeface="Century Schoolbook"/>
                <a:cs typeface="Segoe UI"/>
              </a:rPr>
              <a:t>L.Ho</a:t>
            </a:r>
            <a:endParaRPr lang="en-US" sz="800" i="1" dirty="0">
              <a:latin typeface="Century Schoolbook"/>
              <a:cs typeface="Segoe UI"/>
            </a:endParaRPr>
          </a:p>
        </p:txBody>
      </p:sp>
      <p:sp>
        <p:nvSpPr>
          <p:cNvPr id="3" name="TextBox 2">
            <a:extLst>
              <a:ext uri="{FF2B5EF4-FFF2-40B4-BE49-F238E27FC236}">
                <a16:creationId xmlns:a16="http://schemas.microsoft.com/office/drawing/2014/main" id="{4D2C4CDB-B0C5-5061-DEDD-C45BA2E70D92}"/>
              </a:ext>
            </a:extLst>
          </p:cNvPr>
          <p:cNvSpPr txBox="1"/>
          <p:nvPr/>
        </p:nvSpPr>
        <p:spPr>
          <a:xfrm>
            <a:off x="6872377" y="2904226"/>
            <a:ext cx="428445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dirty="0">
                <a:ea typeface="+mn-lt"/>
                <a:cs typeface="+mn-lt"/>
              </a:rPr>
              <a:t>cardiac insulin resistance </a:t>
            </a:r>
            <a:endParaRPr lang="en-GB" sz="2400" b="1" dirty="0">
              <a:ea typeface="+mn-lt"/>
              <a:cs typeface="+mn-lt"/>
            </a:endParaRPr>
          </a:p>
          <a:p>
            <a:r>
              <a:rPr lang="el-GR" sz="2400" dirty="0">
                <a:ea typeface="+mn-lt"/>
                <a:cs typeface="+mn-lt"/>
              </a:rPr>
              <a:t>and contractile dysfunction</a:t>
            </a:r>
          </a:p>
          <a:p>
            <a:pPr algn="l"/>
            <a:endParaRPr lang="el-GR" dirty="0"/>
          </a:p>
        </p:txBody>
      </p:sp>
    </p:spTree>
    <p:extLst>
      <p:ext uri="{BB962C8B-B14F-4D97-AF65-F5344CB8AC3E}">
        <p14:creationId xmlns:p14="http://schemas.microsoft.com/office/powerpoint/2010/main" val="3435679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6AF2D2D3-1107-BE01-F56E-FE352E5BDF01}"/>
              </a:ext>
            </a:extLst>
          </p:cNvPr>
          <p:cNvSpPr>
            <a:spLocks noGrp="1"/>
          </p:cNvSpPr>
          <p:nvPr>
            <p:ph type="sldNum" sz="quarter" idx="12"/>
          </p:nvPr>
        </p:nvSpPr>
        <p:spPr/>
        <p:txBody>
          <a:bodyPr/>
          <a:lstStyle/>
          <a:p>
            <a:fld id="{294A09A9-5501-47C1-A89A-A340965A2BE2}" type="slidenum">
              <a:rPr lang="en-US" dirty="0" smtClean="0"/>
              <a:t>71</a:t>
            </a:fld>
            <a:endParaRPr lang="en-US"/>
          </a:p>
        </p:txBody>
      </p:sp>
      <p:pic>
        <p:nvPicPr>
          <p:cNvPr id="4" name="Εικόνα 3" descr="Εικόνα που περιέχει κείμενο, στιγμιότυπο οθόνης, διάγραμμα&#10;&#10;Περιγραφή που δημιουργήθηκε αυτόματα">
            <a:extLst>
              <a:ext uri="{FF2B5EF4-FFF2-40B4-BE49-F238E27FC236}">
                <a16:creationId xmlns:a16="http://schemas.microsoft.com/office/drawing/2014/main" id="{4D194D08-BCE9-E12C-6CEF-209C13EA11E4}"/>
              </a:ext>
            </a:extLst>
          </p:cNvPr>
          <p:cNvPicPr>
            <a:picLocks noChangeAspect="1"/>
          </p:cNvPicPr>
          <p:nvPr/>
        </p:nvPicPr>
        <p:blipFill>
          <a:blip r:embed="rId3"/>
          <a:stretch>
            <a:fillRect/>
          </a:stretch>
        </p:blipFill>
        <p:spPr>
          <a:xfrm>
            <a:off x="1889087" y="125879"/>
            <a:ext cx="8012281" cy="6612964"/>
          </a:xfrm>
          <a:prstGeom prst="rect">
            <a:avLst/>
          </a:prstGeom>
        </p:spPr>
      </p:pic>
      <p:sp>
        <p:nvSpPr>
          <p:cNvPr id="5" name="Βέλος: Επάνω 4">
            <a:extLst>
              <a:ext uri="{FF2B5EF4-FFF2-40B4-BE49-F238E27FC236}">
                <a16:creationId xmlns:a16="http://schemas.microsoft.com/office/drawing/2014/main" id="{305A77BA-EFCA-322C-F160-FEE3C396C714}"/>
              </a:ext>
            </a:extLst>
          </p:cNvPr>
          <p:cNvSpPr/>
          <p:nvPr/>
        </p:nvSpPr>
        <p:spPr>
          <a:xfrm>
            <a:off x="3602336" y="5198906"/>
            <a:ext cx="145676" cy="352985"/>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01460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86BBD-E9A4-C94C-4A48-B9ECD57A6FC8}"/>
            </a:ext>
          </a:extLst>
        </p:cNvPr>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DBDAA021-BBE3-81D3-C887-E1876C971BA8}"/>
              </a:ext>
            </a:extLst>
          </p:cNvPr>
          <p:cNvSpPr>
            <a:spLocks noGrp="1"/>
          </p:cNvSpPr>
          <p:nvPr>
            <p:ph type="ftr" idx="10"/>
          </p:nvPr>
        </p:nvSpPr>
        <p:spPr>
          <a:xfrm>
            <a:off x="7647910" y="6585098"/>
            <a:ext cx="4544090" cy="272902"/>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Cardiovasc Res</a:t>
            </a:r>
            <a:r>
              <a:rPr lang="en-US" altLang="en-US" sz="1000" dirty="0">
                <a:solidFill>
                  <a:srgbClr val="333333"/>
                </a:solidFill>
              </a:rPr>
              <a:t>, Volume 120, Issue 16, November 2024, Pages 1996–2016</a:t>
            </a:r>
            <a:endParaRPr lang="en-US" altLang="en-US" sz="800" dirty="0">
              <a:solidFill>
                <a:srgbClr val="333333"/>
              </a:solidFill>
            </a:endParaRPr>
          </a:p>
        </p:txBody>
      </p:sp>
      <p:sp>
        <p:nvSpPr>
          <p:cNvPr id="5123" name="Title 1">
            <a:extLst>
              <a:ext uri="{FF2B5EF4-FFF2-40B4-BE49-F238E27FC236}">
                <a16:creationId xmlns:a16="http://schemas.microsoft.com/office/drawing/2014/main" id="{E40E9E65-B678-5595-7C34-604E0DBD51EC}"/>
              </a:ext>
            </a:extLst>
          </p:cNvPr>
          <p:cNvSpPr>
            <a:spLocks noGrp="1"/>
          </p:cNvSpPr>
          <p:nvPr>
            <p:ph type="title"/>
          </p:nvPr>
        </p:nvSpPr>
        <p:spPr>
          <a:xfrm>
            <a:off x="276446" y="120651"/>
            <a:ext cx="11072037"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2000" dirty="0"/>
              <a:t>Alterations of myocardial energy metabolism in heart failure</a:t>
            </a:r>
          </a:p>
        </p:txBody>
      </p:sp>
      <p:pic>
        <p:nvPicPr>
          <p:cNvPr id="5125" name="New picture">
            <a:extLst>
              <a:ext uri="{FF2B5EF4-FFF2-40B4-BE49-F238E27FC236}">
                <a16:creationId xmlns:a16="http://schemas.microsoft.com/office/drawing/2014/main" id="{109C292C-0D4B-9F91-C140-931E6543DA1B}"/>
              </a:ext>
            </a:extLst>
          </p:cNvPr>
          <p:cNvPicPr/>
          <p:nvPr/>
        </p:nvPicPr>
        <p:blipFill>
          <a:blip r:embed="rId3"/>
          <a:stretch>
            <a:fillRect/>
          </a:stretch>
        </p:blipFill>
        <p:spPr>
          <a:xfrm>
            <a:off x="1105787" y="652130"/>
            <a:ext cx="10084980" cy="5553740"/>
          </a:xfrm>
          <a:prstGeom prst="rect">
            <a:avLst/>
          </a:prstGeom>
        </p:spPr>
      </p:pic>
      <p:pic>
        <p:nvPicPr>
          <p:cNvPr id="5126" name="New picture">
            <a:extLst>
              <a:ext uri="{FF2B5EF4-FFF2-40B4-BE49-F238E27FC236}">
                <a16:creationId xmlns:a16="http://schemas.microsoft.com/office/drawing/2014/main" id="{2AAC412E-6E5B-FE85-5AB5-C9351804118C}"/>
              </a:ext>
            </a:extLst>
          </p:cNvPr>
          <p:cNvPicPr/>
          <p:nvPr/>
        </p:nvPicPr>
        <p:blipFill>
          <a:blip r:embed="rId4"/>
          <a:stretch>
            <a:fillRect/>
          </a:stretch>
        </p:blipFill>
        <p:spPr>
          <a:xfrm>
            <a:off x="290779200" y="229743000"/>
            <a:ext cx="1151467" cy="508000"/>
          </a:xfrm>
          <a:prstGeom prst="rect">
            <a:avLst/>
          </a:prstGeom>
        </p:spPr>
      </p:pic>
    </p:spTree>
    <p:extLst>
      <p:ext uri="{BB962C8B-B14F-4D97-AF65-F5344CB8AC3E}">
        <p14:creationId xmlns:p14="http://schemas.microsoft.com/office/powerpoint/2010/main" val="419609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F2D69904-EE20-BB0C-784B-75B090698D24}"/>
              </a:ext>
            </a:extLst>
          </p:cNvPr>
          <p:cNvGraphicFramePr>
            <a:graphicFrameLocks noGrp="1"/>
          </p:cNvGraphicFramePr>
          <p:nvPr>
            <p:extLst>
              <p:ext uri="{D42A27DB-BD31-4B8C-83A1-F6EECF244321}">
                <p14:modId xmlns:p14="http://schemas.microsoft.com/office/powerpoint/2010/main" val="729099683"/>
              </p:ext>
            </p:extLst>
          </p:nvPr>
        </p:nvGraphicFramePr>
        <p:xfrm>
          <a:off x="1378096" y="1590610"/>
          <a:ext cx="9435804" cy="5267390"/>
        </p:xfrm>
        <a:graphic>
          <a:graphicData uri="http://schemas.openxmlformats.org/drawingml/2006/table">
            <a:tbl>
              <a:tblPr firstRow="1" bandRow="1">
                <a:tableStyleId>{5C22544A-7EE6-4342-B048-85BDC9FD1C3A}</a:tableStyleId>
              </a:tblPr>
              <a:tblGrid>
                <a:gridCol w="3145268">
                  <a:extLst>
                    <a:ext uri="{9D8B030D-6E8A-4147-A177-3AD203B41FA5}">
                      <a16:colId xmlns:a16="http://schemas.microsoft.com/office/drawing/2014/main" val="285941841"/>
                    </a:ext>
                  </a:extLst>
                </a:gridCol>
                <a:gridCol w="3145268">
                  <a:extLst>
                    <a:ext uri="{9D8B030D-6E8A-4147-A177-3AD203B41FA5}">
                      <a16:colId xmlns:a16="http://schemas.microsoft.com/office/drawing/2014/main" val="1182001054"/>
                    </a:ext>
                  </a:extLst>
                </a:gridCol>
                <a:gridCol w="3145268">
                  <a:extLst>
                    <a:ext uri="{9D8B030D-6E8A-4147-A177-3AD203B41FA5}">
                      <a16:colId xmlns:a16="http://schemas.microsoft.com/office/drawing/2014/main" val="75689796"/>
                    </a:ext>
                  </a:extLst>
                </a:gridCol>
              </a:tblGrid>
              <a:tr h="511803">
                <a:tc>
                  <a:txBody>
                    <a:bodyPr/>
                    <a:lstStyle/>
                    <a:p>
                      <a:pPr algn="ctr"/>
                      <a:r>
                        <a:rPr lang="el-GR" sz="2400" err="1">
                          <a:solidFill>
                            <a:srgbClr val="FF0000"/>
                          </a:solidFill>
                          <a:latin typeface="Calibri"/>
                        </a:rPr>
                        <a:t>HFrEF</a:t>
                      </a:r>
                    </a:p>
                  </a:txBody>
                  <a:tcPr/>
                </a:tc>
                <a:tc>
                  <a:txBody>
                    <a:bodyPr/>
                    <a:lstStyle/>
                    <a:p>
                      <a:pPr algn="ctr"/>
                      <a:r>
                        <a:rPr lang="el-GR" sz="2400">
                          <a:latin typeface="Calibri"/>
                        </a:rPr>
                        <a:t>CARDIAC</a:t>
                      </a:r>
                    </a:p>
                  </a:txBody>
                  <a:tcPr/>
                </a:tc>
                <a:tc>
                  <a:txBody>
                    <a:bodyPr/>
                    <a:lstStyle/>
                    <a:p>
                      <a:pPr algn="ctr"/>
                      <a:r>
                        <a:rPr lang="el-GR" sz="2400" err="1">
                          <a:solidFill>
                            <a:srgbClr val="00B050"/>
                          </a:solidFill>
                          <a:latin typeface="Calibri"/>
                        </a:rPr>
                        <a:t>HFpEF</a:t>
                      </a:r>
                    </a:p>
                  </a:txBody>
                  <a:tcPr/>
                </a:tc>
                <a:extLst>
                  <a:ext uri="{0D108BD9-81ED-4DB2-BD59-A6C34878D82A}">
                    <a16:rowId xmlns:a16="http://schemas.microsoft.com/office/drawing/2014/main" val="2054013510"/>
                  </a:ext>
                </a:extLst>
              </a:tr>
              <a:tr h="1006547">
                <a:tc>
                  <a:txBody>
                    <a:bodyPr/>
                    <a:lstStyle/>
                    <a:p>
                      <a:pPr algn="ctr"/>
                      <a:r>
                        <a:rPr lang="el-GR" sz="2400">
                          <a:latin typeface="Calibri"/>
                        </a:rPr>
                        <a:t>+</a:t>
                      </a:r>
                    </a:p>
                  </a:txBody>
                  <a:tcPr/>
                </a:tc>
                <a:tc>
                  <a:txBody>
                    <a:bodyPr/>
                    <a:lstStyle/>
                    <a:p>
                      <a:pPr lvl="0">
                        <a:buNone/>
                      </a:pPr>
                      <a:r>
                        <a:rPr lang="en-US" sz="2000" b="0" i="0" u="none" strike="noStrike" noProof="0">
                          <a:latin typeface="Calibri"/>
                        </a:rPr>
                        <a:t>decreased ATP production from mitochondrial oxidative metabolism</a:t>
                      </a:r>
                      <a:endParaRPr lang="el-GR" sz="2000">
                        <a:latin typeface="Calibri"/>
                      </a:endParaRPr>
                    </a:p>
                  </a:txBody>
                  <a:tcPr/>
                </a:tc>
                <a:tc>
                  <a:txBody>
                    <a:bodyPr/>
                    <a:lstStyle/>
                    <a:p>
                      <a:pPr algn="ctr"/>
                      <a:r>
                        <a:rPr lang="el-GR" sz="2400">
                          <a:latin typeface="Calibri"/>
                        </a:rPr>
                        <a:t>+</a:t>
                      </a:r>
                    </a:p>
                  </a:txBody>
                  <a:tcPr/>
                </a:tc>
                <a:extLst>
                  <a:ext uri="{0D108BD9-81ED-4DB2-BD59-A6C34878D82A}">
                    <a16:rowId xmlns:a16="http://schemas.microsoft.com/office/drawing/2014/main" val="2964064412"/>
                  </a:ext>
                </a:extLst>
              </a:tr>
              <a:tr h="801826">
                <a:tc>
                  <a:txBody>
                    <a:bodyPr/>
                    <a:lstStyle/>
                    <a:p>
                      <a:pPr algn="ctr"/>
                      <a:endParaRPr lang="el-GR" sz="2400">
                        <a:latin typeface="Calibri"/>
                      </a:endParaRPr>
                    </a:p>
                  </a:txBody>
                  <a:tcPr/>
                </a:tc>
                <a:tc>
                  <a:txBody>
                    <a:bodyPr/>
                    <a:lstStyle/>
                    <a:p>
                      <a:r>
                        <a:rPr lang="en-US" sz="2000" b="0" i="0" u="none" strike="noStrike" noProof="0">
                          <a:latin typeface="Calibri"/>
                        </a:rPr>
                        <a:t>increased fatty acid oxidation (decrease in cardiac efficiency)</a:t>
                      </a:r>
                      <a:endParaRPr lang="el-GR" sz="2000">
                        <a:latin typeface="Calibri"/>
                      </a:endParaRPr>
                    </a:p>
                  </a:txBody>
                  <a:tcPr/>
                </a:tc>
                <a:tc>
                  <a:txBody>
                    <a:bodyPr/>
                    <a:lstStyle/>
                    <a:p>
                      <a:pPr algn="ctr"/>
                      <a:r>
                        <a:rPr lang="el-GR" sz="2400">
                          <a:latin typeface="Calibri"/>
                        </a:rPr>
                        <a:t>+</a:t>
                      </a:r>
                    </a:p>
                  </a:txBody>
                  <a:tcPr/>
                </a:tc>
                <a:extLst>
                  <a:ext uri="{0D108BD9-81ED-4DB2-BD59-A6C34878D82A}">
                    <a16:rowId xmlns:a16="http://schemas.microsoft.com/office/drawing/2014/main" val="3335434204"/>
                  </a:ext>
                </a:extLst>
              </a:tr>
              <a:tr h="358262">
                <a:tc>
                  <a:txBody>
                    <a:bodyPr/>
                    <a:lstStyle/>
                    <a:p>
                      <a:pPr algn="ctr"/>
                      <a:r>
                        <a:rPr lang="el-GR" sz="2400">
                          <a:latin typeface="Calibri"/>
                        </a:rPr>
                        <a:t>+</a:t>
                      </a:r>
                    </a:p>
                  </a:txBody>
                  <a:tcPr/>
                </a:tc>
                <a:tc>
                  <a:txBody>
                    <a:bodyPr/>
                    <a:lstStyle/>
                    <a:p>
                      <a:r>
                        <a:rPr lang="el-GR" sz="2000">
                          <a:latin typeface="Calibri"/>
                        </a:rPr>
                        <a:t> </a:t>
                      </a:r>
                      <a:r>
                        <a:rPr lang="el-GR" sz="2000" err="1">
                          <a:latin typeface="Calibri"/>
                        </a:rPr>
                        <a:t>insulin</a:t>
                      </a:r>
                      <a:r>
                        <a:rPr lang="el-GR" sz="2000">
                          <a:latin typeface="Calibri"/>
                        </a:rPr>
                        <a:t> </a:t>
                      </a:r>
                      <a:r>
                        <a:rPr lang="el-GR" sz="2000" err="1">
                          <a:latin typeface="Calibri"/>
                        </a:rPr>
                        <a:t>resistance</a:t>
                      </a:r>
                    </a:p>
                  </a:txBody>
                  <a:tcPr/>
                </a:tc>
                <a:tc>
                  <a:txBody>
                    <a:bodyPr/>
                    <a:lstStyle/>
                    <a:p>
                      <a:pPr algn="ctr"/>
                      <a:r>
                        <a:rPr lang="el-GR" sz="2400" dirty="0">
                          <a:latin typeface="Calibri"/>
                        </a:rPr>
                        <a:t>+</a:t>
                      </a:r>
                      <a:r>
                        <a:rPr lang="en-US" sz="2400" dirty="0">
                          <a:latin typeface="Calibri"/>
                        </a:rPr>
                        <a:t> (+)</a:t>
                      </a:r>
                      <a:endParaRPr lang="el-GR" sz="2400" dirty="0">
                        <a:latin typeface="Calibri"/>
                      </a:endParaRPr>
                    </a:p>
                  </a:txBody>
                  <a:tcPr/>
                </a:tc>
                <a:extLst>
                  <a:ext uri="{0D108BD9-81ED-4DB2-BD59-A6C34878D82A}">
                    <a16:rowId xmlns:a16="http://schemas.microsoft.com/office/drawing/2014/main" val="240496148"/>
                  </a:ext>
                </a:extLst>
              </a:tr>
              <a:tr h="358262">
                <a:tc>
                  <a:txBody>
                    <a:bodyPr/>
                    <a:lstStyle/>
                    <a:p>
                      <a:pPr algn="ctr"/>
                      <a:r>
                        <a:rPr lang="el-GR" sz="2400">
                          <a:latin typeface="Calibri"/>
                        </a:rPr>
                        <a:t>+</a:t>
                      </a:r>
                    </a:p>
                  </a:txBody>
                  <a:tcPr/>
                </a:tc>
                <a:tc>
                  <a:txBody>
                    <a:bodyPr/>
                    <a:lstStyle/>
                    <a:p>
                      <a:r>
                        <a:rPr lang="el-GR" sz="2000" err="1">
                          <a:latin typeface="Calibri"/>
                        </a:rPr>
                        <a:t>decreased</a:t>
                      </a:r>
                      <a:r>
                        <a:rPr lang="el-GR" sz="2000">
                          <a:latin typeface="Calibri"/>
                        </a:rPr>
                        <a:t> </a:t>
                      </a:r>
                      <a:r>
                        <a:rPr lang="el-GR" sz="2000" err="1">
                          <a:latin typeface="Calibri"/>
                        </a:rPr>
                        <a:t>glucose</a:t>
                      </a:r>
                      <a:r>
                        <a:rPr lang="el-GR" sz="2000">
                          <a:latin typeface="Calibri"/>
                        </a:rPr>
                        <a:t> </a:t>
                      </a:r>
                      <a:r>
                        <a:rPr lang="el-GR" sz="2000" err="1">
                          <a:latin typeface="Calibri"/>
                        </a:rPr>
                        <a:t>oxidation</a:t>
                      </a:r>
                    </a:p>
                  </a:txBody>
                  <a:tcPr/>
                </a:tc>
                <a:tc>
                  <a:txBody>
                    <a:bodyPr/>
                    <a:lstStyle/>
                    <a:p>
                      <a:pPr algn="ctr"/>
                      <a:r>
                        <a:rPr lang="el-GR" sz="2400">
                          <a:latin typeface="Calibri"/>
                        </a:rPr>
                        <a:t>+</a:t>
                      </a:r>
                    </a:p>
                  </a:txBody>
                  <a:tcPr/>
                </a:tc>
                <a:extLst>
                  <a:ext uri="{0D108BD9-81ED-4DB2-BD59-A6C34878D82A}">
                    <a16:rowId xmlns:a16="http://schemas.microsoft.com/office/drawing/2014/main" val="128087723"/>
                  </a:ext>
                </a:extLst>
              </a:tr>
              <a:tr h="358262">
                <a:tc>
                  <a:txBody>
                    <a:bodyPr/>
                    <a:lstStyle/>
                    <a:p>
                      <a:pPr algn="ctr"/>
                      <a:r>
                        <a:rPr lang="el-GR" sz="2400">
                          <a:latin typeface="Calibri"/>
                        </a:rPr>
                        <a:t>+</a:t>
                      </a:r>
                    </a:p>
                  </a:txBody>
                  <a:tcPr/>
                </a:tc>
                <a:tc>
                  <a:txBody>
                    <a:bodyPr/>
                    <a:lstStyle/>
                    <a:p>
                      <a:r>
                        <a:rPr lang="el-GR" sz="2000" err="1">
                          <a:solidFill>
                            <a:schemeClr val="tx1"/>
                          </a:solidFill>
                          <a:latin typeface="Calibri"/>
                        </a:rPr>
                        <a:t>Decreased</a:t>
                      </a:r>
                      <a:r>
                        <a:rPr lang="el-GR" sz="2000">
                          <a:solidFill>
                            <a:schemeClr val="tx1"/>
                          </a:solidFill>
                          <a:latin typeface="Calibri"/>
                        </a:rPr>
                        <a:t> BCAA </a:t>
                      </a:r>
                      <a:r>
                        <a:rPr lang="el-GR" sz="2000" err="1">
                          <a:solidFill>
                            <a:schemeClr val="tx1"/>
                          </a:solidFill>
                          <a:latin typeface="Calibri"/>
                        </a:rPr>
                        <a:t>oxidation</a:t>
                      </a:r>
                    </a:p>
                  </a:txBody>
                  <a:tcPr/>
                </a:tc>
                <a:tc>
                  <a:txBody>
                    <a:bodyPr/>
                    <a:lstStyle/>
                    <a:p>
                      <a:pPr algn="ctr"/>
                      <a:r>
                        <a:rPr lang="el-GR" sz="2400">
                          <a:latin typeface="Calibri"/>
                        </a:rPr>
                        <a:t>+</a:t>
                      </a:r>
                    </a:p>
                  </a:txBody>
                  <a:tcPr/>
                </a:tc>
                <a:extLst>
                  <a:ext uri="{0D108BD9-81ED-4DB2-BD59-A6C34878D82A}">
                    <a16:rowId xmlns:a16="http://schemas.microsoft.com/office/drawing/2014/main" val="1727607146"/>
                  </a:ext>
                </a:extLst>
              </a:tr>
              <a:tr h="358262">
                <a:tc>
                  <a:txBody>
                    <a:bodyPr/>
                    <a:lstStyle/>
                    <a:p>
                      <a:pPr algn="ctr"/>
                      <a:r>
                        <a:rPr lang="el-GR" sz="2400">
                          <a:latin typeface="Calibri"/>
                        </a:rPr>
                        <a:t>+</a:t>
                      </a:r>
                    </a:p>
                  </a:txBody>
                  <a:tcPr/>
                </a:tc>
                <a:tc>
                  <a:txBody>
                    <a:bodyPr/>
                    <a:lstStyle/>
                    <a:p>
                      <a:r>
                        <a:rPr lang="el-GR" sz="2000" err="1">
                          <a:latin typeface="Calibri"/>
                        </a:rPr>
                        <a:t>increased</a:t>
                      </a:r>
                      <a:r>
                        <a:rPr lang="el-GR" sz="2000">
                          <a:latin typeface="Calibri"/>
                        </a:rPr>
                        <a:t> </a:t>
                      </a:r>
                      <a:r>
                        <a:rPr lang="el-GR" sz="2000" err="1">
                          <a:latin typeface="Calibri"/>
                        </a:rPr>
                        <a:t>ketone</a:t>
                      </a:r>
                      <a:r>
                        <a:rPr lang="el-GR" sz="2000">
                          <a:latin typeface="Calibri"/>
                        </a:rPr>
                        <a:t> </a:t>
                      </a:r>
                      <a:r>
                        <a:rPr lang="el-GR" sz="2000" err="1">
                          <a:latin typeface="Calibri"/>
                        </a:rPr>
                        <a:t>oxidation</a:t>
                      </a:r>
                    </a:p>
                  </a:txBody>
                  <a:tcPr/>
                </a:tc>
                <a:tc>
                  <a:txBody>
                    <a:bodyPr/>
                    <a:lstStyle/>
                    <a:p>
                      <a:pPr algn="ctr"/>
                      <a:endParaRPr lang="el-GR" sz="2400">
                        <a:latin typeface="Calibri"/>
                      </a:endParaRPr>
                    </a:p>
                  </a:txBody>
                  <a:tcPr/>
                </a:tc>
                <a:extLst>
                  <a:ext uri="{0D108BD9-81ED-4DB2-BD59-A6C34878D82A}">
                    <a16:rowId xmlns:a16="http://schemas.microsoft.com/office/drawing/2014/main" val="3620992649"/>
                  </a:ext>
                </a:extLst>
              </a:tr>
              <a:tr h="358262">
                <a:tc>
                  <a:txBody>
                    <a:bodyPr/>
                    <a:lstStyle/>
                    <a:p>
                      <a:pPr lvl="0" algn="ctr">
                        <a:buNone/>
                      </a:pPr>
                      <a:endParaRPr lang="el-GR" sz="2400" dirty="0">
                        <a:latin typeface="Calibri"/>
                      </a:endParaRPr>
                    </a:p>
                  </a:txBody>
                  <a:tcPr/>
                </a:tc>
                <a:tc>
                  <a:txBody>
                    <a:bodyPr/>
                    <a:lstStyle/>
                    <a:p>
                      <a:pPr lvl="0">
                        <a:buNone/>
                      </a:pPr>
                      <a:r>
                        <a:rPr lang="el-GR" sz="2000" b="0" i="0" u="none" strike="noStrike" noProof="0" err="1">
                          <a:latin typeface="Calibri"/>
                        </a:rPr>
                        <a:t>decreased</a:t>
                      </a:r>
                      <a:r>
                        <a:rPr lang="el-GR" sz="2000" b="0" i="0" u="none" strike="noStrike" noProof="0">
                          <a:latin typeface="Calibri"/>
                        </a:rPr>
                        <a:t> </a:t>
                      </a:r>
                      <a:r>
                        <a:rPr lang="el-GR" sz="2000" b="0" i="0" u="none" strike="noStrike" noProof="0" err="1">
                          <a:latin typeface="Calibri"/>
                        </a:rPr>
                        <a:t>ketone</a:t>
                      </a:r>
                      <a:r>
                        <a:rPr lang="el-GR" sz="2000" b="0" i="0" u="none" strike="noStrike" noProof="0">
                          <a:latin typeface="Calibri"/>
                        </a:rPr>
                        <a:t> </a:t>
                      </a:r>
                      <a:r>
                        <a:rPr lang="el-GR" sz="2000" b="0" i="0" u="none" strike="noStrike" noProof="0" err="1">
                          <a:latin typeface="Calibri"/>
                        </a:rPr>
                        <a:t>oxidation</a:t>
                      </a:r>
                      <a:endParaRPr lang="el-GR" sz="2000">
                        <a:latin typeface="Calibri"/>
                      </a:endParaRPr>
                    </a:p>
                  </a:txBody>
                  <a:tcPr/>
                </a:tc>
                <a:tc>
                  <a:txBody>
                    <a:bodyPr/>
                    <a:lstStyle/>
                    <a:p>
                      <a:pPr lvl="0" algn="ctr">
                        <a:buNone/>
                      </a:pPr>
                      <a:r>
                        <a:rPr lang="el-GR" sz="2400">
                          <a:latin typeface="Calibri"/>
                        </a:rPr>
                        <a:t>+</a:t>
                      </a:r>
                    </a:p>
                  </a:txBody>
                  <a:tcPr/>
                </a:tc>
                <a:extLst>
                  <a:ext uri="{0D108BD9-81ED-4DB2-BD59-A6C34878D82A}">
                    <a16:rowId xmlns:a16="http://schemas.microsoft.com/office/drawing/2014/main" val="2101726280"/>
                  </a:ext>
                </a:extLst>
              </a:tr>
              <a:tr h="443563">
                <a:tc>
                  <a:txBody>
                    <a:bodyPr/>
                    <a:lstStyle/>
                    <a:p>
                      <a:pPr algn="ctr"/>
                      <a:r>
                        <a:rPr lang="el-GR" sz="2400">
                          <a:latin typeface="Calibri"/>
                        </a:rPr>
                        <a:t>+</a:t>
                      </a:r>
                    </a:p>
                  </a:txBody>
                  <a:tcPr/>
                </a:tc>
                <a:tc>
                  <a:txBody>
                    <a:bodyPr/>
                    <a:lstStyle/>
                    <a:p>
                      <a:r>
                        <a:rPr lang="el-GR" sz="2000">
                          <a:solidFill>
                            <a:srgbClr val="FF0000"/>
                          </a:solidFill>
                          <a:latin typeface="Calibri"/>
                        </a:rPr>
                        <a:t>DECREASED EFFICIENCY</a:t>
                      </a:r>
                    </a:p>
                  </a:txBody>
                  <a:tcPr/>
                </a:tc>
                <a:tc>
                  <a:txBody>
                    <a:bodyPr/>
                    <a:lstStyle/>
                    <a:p>
                      <a:pPr algn="ctr"/>
                      <a:r>
                        <a:rPr lang="el-GR" sz="2400" dirty="0">
                          <a:latin typeface="Calibri"/>
                        </a:rPr>
                        <a:t>+</a:t>
                      </a:r>
                    </a:p>
                  </a:txBody>
                  <a:tcPr/>
                </a:tc>
                <a:extLst>
                  <a:ext uri="{0D108BD9-81ED-4DB2-BD59-A6C34878D82A}">
                    <a16:rowId xmlns:a16="http://schemas.microsoft.com/office/drawing/2014/main" val="1070143273"/>
                  </a:ext>
                </a:extLst>
              </a:tr>
            </a:tbl>
          </a:graphicData>
        </a:graphic>
      </p:graphicFrame>
      <p:sp>
        <p:nvSpPr>
          <p:cNvPr id="3" name="TextBox 2">
            <a:extLst>
              <a:ext uri="{FF2B5EF4-FFF2-40B4-BE49-F238E27FC236}">
                <a16:creationId xmlns:a16="http://schemas.microsoft.com/office/drawing/2014/main" id="{0CEFEE89-F0D6-F259-FCF1-6A3671D7CC3A}"/>
              </a:ext>
            </a:extLst>
          </p:cNvPr>
          <p:cNvSpPr txBox="1"/>
          <p:nvPr/>
        </p:nvSpPr>
        <p:spPr>
          <a:xfrm>
            <a:off x="2615042" y="546209"/>
            <a:ext cx="64089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mn-lt"/>
                <a:cs typeface="+mn-lt"/>
              </a:rPr>
              <a:t>   alterations in transcription, redox state and metabolite signaling contributing to post-translational/epigenetic changes</a:t>
            </a:r>
            <a:endParaRPr lang="en-US" dirty="0"/>
          </a:p>
        </p:txBody>
      </p:sp>
    </p:spTree>
    <p:extLst>
      <p:ext uri="{BB962C8B-B14F-4D97-AF65-F5344CB8AC3E}">
        <p14:creationId xmlns:p14="http://schemas.microsoft.com/office/powerpoint/2010/main" val="9335725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76F52727-9B47-0F78-5021-B5CCCE10B3B8}"/>
              </a:ext>
            </a:extLst>
          </p:cNvPr>
          <p:cNvSpPr>
            <a:spLocks noGrp="1"/>
          </p:cNvSpPr>
          <p:nvPr>
            <p:ph sz="half" idx="2"/>
          </p:nvPr>
        </p:nvSpPr>
        <p:spPr/>
        <p:txBody>
          <a:bodyPr vert="horz" lIns="91440" tIns="45720" rIns="91440" bIns="45720" rtlCol="0" anchor="t">
            <a:noAutofit/>
          </a:bodyPr>
          <a:lstStyle/>
          <a:p>
            <a:pPr marL="0" indent="0">
              <a:buNone/>
            </a:pPr>
            <a:endParaRPr lang="el-GR"/>
          </a:p>
          <a:p>
            <a:pPr marL="0" indent="0">
              <a:buNone/>
            </a:pPr>
            <a:endParaRPr lang="el-GR"/>
          </a:p>
        </p:txBody>
      </p:sp>
      <p:sp>
        <p:nvSpPr>
          <p:cNvPr id="8" name="Θέση αριθμού διαφάνειας 7">
            <a:extLst>
              <a:ext uri="{FF2B5EF4-FFF2-40B4-BE49-F238E27FC236}">
                <a16:creationId xmlns:a16="http://schemas.microsoft.com/office/drawing/2014/main" id="{76AABC1F-AD55-E67C-0D42-7B00176FD36F}"/>
              </a:ext>
            </a:extLst>
          </p:cNvPr>
          <p:cNvSpPr>
            <a:spLocks noGrp="1"/>
          </p:cNvSpPr>
          <p:nvPr>
            <p:ph type="sldNum" sz="quarter" idx="12"/>
          </p:nvPr>
        </p:nvSpPr>
        <p:spPr/>
        <p:txBody>
          <a:bodyPr/>
          <a:lstStyle/>
          <a:p>
            <a:fld id="{294A09A9-5501-47C1-A89A-A340965A2BE2}" type="slidenum">
              <a:rPr lang="en-US" smtClean="0"/>
              <a:t>74</a:t>
            </a:fld>
            <a:endParaRPr lang="en-US"/>
          </a:p>
        </p:txBody>
      </p:sp>
      <p:sp>
        <p:nvSpPr>
          <p:cNvPr id="20" name="TextBox 19">
            <a:extLst>
              <a:ext uri="{FF2B5EF4-FFF2-40B4-BE49-F238E27FC236}">
                <a16:creationId xmlns:a16="http://schemas.microsoft.com/office/drawing/2014/main" id="{7072EE30-089E-5CE9-22A5-4EDD9D81C356}"/>
              </a:ext>
            </a:extLst>
          </p:cNvPr>
          <p:cNvSpPr txBox="1"/>
          <p:nvPr/>
        </p:nvSpPr>
        <p:spPr>
          <a:xfrm>
            <a:off x="4026886" y="246692"/>
            <a:ext cx="851876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a:latin typeface="Calibri"/>
                <a:ea typeface="Calibri"/>
                <a:cs typeface="Segoe UI Light"/>
              </a:rPr>
              <a:t>LIPOTOXICITY</a:t>
            </a:r>
          </a:p>
          <a:p>
            <a:endParaRPr lang="el-GR" sz="2400">
              <a:solidFill>
                <a:srgbClr val="FFFFFF"/>
              </a:solidFill>
              <a:latin typeface="Calibri"/>
              <a:ea typeface="Calibri"/>
              <a:cs typeface="Segoe UI Light"/>
            </a:endParaRPr>
          </a:p>
        </p:txBody>
      </p:sp>
      <p:sp>
        <p:nvSpPr>
          <p:cNvPr id="3" name="TextBox 2">
            <a:extLst>
              <a:ext uri="{FF2B5EF4-FFF2-40B4-BE49-F238E27FC236}">
                <a16:creationId xmlns:a16="http://schemas.microsoft.com/office/drawing/2014/main" id="{294B7786-A8D9-C605-74CE-2C041C71AFCA}"/>
              </a:ext>
            </a:extLst>
          </p:cNvPr>
          <p:cNvSpPr txBox="1"/>
          <p:nvPr/>
        </p:nvSpPr>
        <p:spPr>
          <a:xfrm>
            <a:off x="5755038" y="5221289"/>
            <a:ext cx="6360219" cy="1621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endParaRPr lang="el-GR" sz="2000" dirty="0">
              <a:latin typeface="Aptos"/>
              <a:ea typeface="Calibri"/>
              <a:cs typeface="Calibri"/>
            </a:endParaRPr>
          </a:p>
          <a:p>
            <a:r>
              <a:rPr lang="en-GB" sz="2000" dirty="0">
                <a:latin typeface="Calibri"/>
                <a:ea typeface="+mn-lt"/>
                <a:cs typeface="+mn-lt"/>
              </a:rPr>
              <a:t>Increases h</a:t>
            </a:r>
            <a:r>
              <a:rPr lang="el-GR" sz="2000" dirty="0">
                <a:latin typeface="Calibri"/>
                <a:ea typeface="+mn-lt"/>
                <a:cs typeface="+mn-lt"/>
              </a:rPr>
              <a:t>eart failure risk in diabetes</a:t>
            </a:r>
            <a:endParaRPr lang="el-GR" sz="2000" dirty="0">
              <a:solidFill>
                <a:srgbClr val="000000"/>
              </a:solidFill>
              <a:latin typeface="Calibri"/>
              <a:ea typeface="Calibri"/>
              <a:cs typeface="Segoe UI Light"/>
            </a:endParaRPr>
          </a:p>
          <a:p>
            <a:pPr marL="342900" indent="-342900">
              <a:buFont typeface="Courier New"/>
              <a:buChar char="o"/>
            </a:pPr>
            <a:endParaRPr lang="el-GR" sz="2000" dirty="0">
              <a:solidFill>
                <a:srgbClr val="FFFFFF"/>
              </a:solidFill>
              <a:latin typeface="Calibri"/>
              <a:ea typeface="Calibri"/>
              <a:cs typeface="Segoe UI Light"/>
            </a:endParaRPr>
          </a:p>
          <a:p>
            <a:pPr marL="342900" indent="-342900">
              <a:buFont typeface="Courier New"/>
              <a:buChar char="o"/>
            </a:pPr>
            <a:endParaRPr lang="el-GR" sz="2000" dirty="0">
              <a:solidFill>
                <a:srgbClr val="FFFFFF"/>
              </a:solidFill>
              <a:latin typeface="Calibri"/>
              <a:ea typeface="Calibri"/>
              <a:cs typeface="Segoe UI Light"/>
            </a:endParaRPr>
          </a:p>
          <a:p>
            <a:endParaRPr lang="el-GR" dirty="0">
              <a:cs typeface="Segoe UI Light"/>
            </a:endParaRPr>
          </a:p>
        </p:txBody>
      </p:sp>
      <p:sp>
        <p:nvSpPr>
          <p:cNvPr id="2" name="Βέλος: Κάτω 1">
            <a:extLst>
              <a:ext uri="{FF2B5EF4-FFF2-40B4-BE49-F238E27FC236}">
                <a16:creationId xmlns:a16="http://schemas.microsoft.com/office/drawing/2014/main" id="{EB554764-2DC7-3462-DB41-4346CA5D5C8D}"/>
              </a:ext>
            </a:extLst>
          </p:cNvPr>
          <p:cNvSpPr/>
          <p:nvPr/>
        </p:nvSpPr>
        <p:spPr>
          <a:xfrm rot="2520000">
            <a:off x="3069741" y="669105"/>
            <a:ext cx="214045" cy="247435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Κάτω 4">
            <a:extLst>
              <a:ext uri="{FF2B5EF4-FFF2-40B4-BE49-F238E27FC236}">
                <a16:creationId xmlns:a16="http://schemas.microsoft.com/office/drawing/2014/main" id="{3B6EEE54-505F-3127-B4BA-DFDF54719271}"/>
              </a:ext>
            </a:extLst>
          </p:cNvPr>
          <p:cNvSpPr/>
          <p:nvPr/>
        </p:nvSpPr>
        <p:spPr>
          <a:xfrm rot="1080000">
            <a:off x="4503067" y="899872"/>
            <a:ext cx="239960" cy="43469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Κάτω 5">
            <a:extLst>
              <a:ext uri="{FF2B5EF4-FFF2-40B4-BE49-F238E27FC236}">
                <a16:creationId xmlns:a16="http://schemas.microsoft.com/office/drawing/2014/main" id="{F873616F-A31C-A497-FCA9-67F021955F80}"/>
              </a:ext>
            </a:extLst>
          </p:cNvPr>
          <p:cNvSpPr/>
          <p:nvPr/>
        </p:nvSpPr>
        <p:spPr>
          <a:xfrm rot="18000000">
            <a:off x="7790523" y="244235"/>
            <a:ext cx="222836" cy="20815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C2B1FC8E-9EEF-70FF-4B2D-48F584D030F0}"/>
              </a:ext>
            </a:extLst>
          </p:cNvPr>
          <p:cNvSpPr txBox="1"/>
          <p:nvPr/>
        </p:nvSpPr>
        <p:spPr>
          <a:xfrm>
            <a:off x="-487" y="2994300"/>
            <a:ext cx="45175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Arial"/>
                <a:cs typeface="Arial"/>
              </a:rPr>
              <a:t>-&gt;activate</a:t>
            </a:r>
            <a:r>
              <a:rPr lang="en-GB" sz="2000" dirty="0">
                <a:latin typeface="Arial"/>
                <a:cs typeface="Arial"/>
              </a:rPr>
              <a:t>s</a:t>
            </a:r>
            <a:r>
              <a:rPr lang="el-GR" sz="2000" dirty="0">
                <a:latin typeface="Arial"/>
                <a:cs typeface="Arial"/>
              </a:rPr>
              <a:t> signaling pathways</a:t>
            </a:r>
            <a:endParaRPr lang="el-GR" sz="2000" dirty="0"/>
          </a:p>
          <a:p>
            <a:r>
              <a:rPr lang="el-GR" sz="2000" dirty="0">
                <a:latin typeface="Arial"/>
                <a:cs typeface="Arial"/>
              </a:rPr>
              <a:t>-&gt;impaired </a:t>
            </a:r>
            <a:r>
              <a:rPr lang="en-GB" sz="2000" dirty="0">
                <a:latin typeface="Arial"/>
                <a:cs typeface="Arial"/>
              </a:rPr>
              <a:t>cardiac </a:t>
            </a:r>
            <a:r>
              <a:rPr lang="el-GR" sz="2000" dirty="0">
                <a:latin typeface="Arial"/>
                <a:cs typeface="Arial"/>
              </a:rPr>
              <a:t>function</a:t>
            </a:r>
            <a:endParaRPr lang="el-GR" sz="2000" dirty="0"/>
          </a:p>
        </p:txBody>
      </p:sp>
      <p:sp>
        <p:nvSpPr>
          <p:cNvPr id="9" name="TextBox 8">
            <a:extLst>
              <a:ext uri="{FF2B5EF4-FFF2-40B4-BE49-F238E27FC236}">
                <a16:creationId xmlns:a16="http://schemas.microsoft.com/office/drawing/2014/main" id="{DFAEBD89-9E2D-6D0B-2D51-0318A0F315DF}"/>
              </a:ext>
            </a:extLst>
          </p:cNvPr>
          <p:cNvSpPr txBox="1"/>
          <p:nvPr/>
        </p:nvSpPr>
        <p:spPr>
          <a:xfrm>
            <a:off x="326571" y="5252357"/>
            <a:ext cx="442232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Calibri"/>
                <a:ea typeface="+mn-lt"/>
                <a:cs typeface="+mn-lt"/>
              </a:rPr>
              <a:t>Mitochondrial oxidative capacity unable</a:t>
            </a:r>
            <a:r>
              <a:rPr lang="en-GB" sz="2000" dirty="0">
                <a:latin typeface="Calibri"/>
                <a:ea typeface="+mn-lt"/>
                <a:cs typeface="+mn-lt"/>
              </a:rPr>
              <a:t> </a:t>
            </a:r>
            <a:r>
              <a:rPr lang="el-GR" sz="2000" dirty="0">
                <a:latin typeface="Calibri"/>
                <a:ea typeface="+mn-lt"/>
                <a:cs typeface="+mn-lt"/>
              </a:rPr>
              <a:t>to adapt to </a:t>
            </a:r>
            <a:r>
              <a:rPr lang="el-GR" sz="2000" dirty="0">
                <a:solidFill>
                  <a:srgbClr val="FF0000"/>
                </a:solidFill>
                <a:latin typeface="Calibri"/>
                <a:ea typeface="+mn-lt"/>
                <a:cs typeface="+mn-lt"/>
              </a:rPr>
              <a:t>lipid overload </a:t>
            </a:r>
            <a:r>
              <a:rPr lang="el-GR" sz="2000" dirty="0">
                <a:latin typeface="Calibri"/>
                <a:ea typeface="+mn-lt"/>
                <a:cs typeface="+mn-lt"/>
              </a:rPr>
              <a:t> </a:t>
            </a:r>
            <a:endParaRPr lang="el-GR" dirty="0">
              <a:latin typeface="Calibri"/>
              <a:ea typeface="Calibri"/>
              <a:cs typeface="Calibri"/>
            </a:endParaRPr>
          </a:p>
          <a:p>
            <a:r>
              <a:rPr lang="el-GR" sz="2000" dirty="0">
                <a:latin typeface="Calibri"/>
                <a:ea typeface="+mn-lt"/>
                <a:cs typeface="+mn-lt"/>
              </a:rPr>
              <a:t>(</a:t>
            </a:r>
            <a:r>
              <a:rPr lang="el-GR" sz="2000" dirty="0">
                <a:solidFill>
                  <a:srgbClr val="FF0000"/>
                </a:solidFill>
                <a:latin typeface="Calibri"/>
                <a:ea typeface="+mn-lt"/>
                <a:cs typeface="+mn-lt"/>
              </a:rPr>
              <a:t>obesity or diabetes</a:t>
            </a:r>
            <a:r>
              <a:rPr lang="el-GR" sz="2000" dirty="0">
                <a:latin typeface="Calibri"/>
                <a:ea typeface="+mn-lt"/>
                <a:cs typeface="+mn-lt"/>
              </a:rPr>
              <a:t>)</a:t>
            </a:r>
            <a:endParaRPr lang="el-GR" dirty="0">
              <a:latin typeface="Calibri"/>
              <a:ea typeface="Calibri"/>
              <a:cs typeface="Calibri"/>
            </a:endParaRPr>
          </a:p>
        </p:txBody>
      </p:sp>
      <p:sp>
        <p:nvSpPr>
          <p:cNvPr id="10" name="TextBox 9">
            <a:extLst>
              <a:ext uri="{FF2B5EF4-FFF2-40B4-BE49-F238E27FC236}">
                <a16:creationId xmlns:a16="http://schemas.microsoft.com/office/drawing/2014/main" id="{8593133A-2B74-5B55-6C32-69FCDD210152}"/>
              </a:ext>
            </a:extLst>
          </p:cNvPr>
          <p:cNvSpPr txBox="1"/>
          <p:nvPr/>
        </p:nvSpPr>
        <p:spPr>
          <a:xfrm>
            <a:off x="7300986" y="2136320"/>
            <a:ext cx="4754942"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dirty="0">
                <a:latin typeface="Calibri"/>
                <a:ea typeface="+mn-lt"/>
                <a:cs typeface="+mn-lt"/>
              </a:rPr>
              <a:t>Mechanisms link lipotoxicity and HF</a:t>
            </a:r>
            <a:endParaRPr lang="en-GB" sz="2000" dirty="0">
              <a:latin typeface="Calibri"/>
              <a:ea typeface="+mn-lt"/>
              <a:cs typeface="+mn-lt"/>
            </a:endParaRPr>
          </a:p>
          <a:p>
            <a:r>
              <a:rPr lang="en-GB" i="1" dirty="0"/>
              <a:t>- </a:t>
            </a:r>
            <a:r>
              <a:rPr lang="el-GR" i="1" dirty="0"/>
              <a:t>oxidative stress</a:t>
            </a:r>
            <a:endParaRPr lang="el-GR" i="1" dirty="0">
              <a:ea typeface="Calibri"/>
              <a:cs typeface="Calibri"/>
            </a:endParaRPr>
          </a:p>
          <a:p>
            <a:r>
              <a:rPr lang="el-GR" i="1" dirty="0"/>
              <a:t>-suppressed autophagy</a:t>
            </a:r>
            <a:endParaRPr lang="el-GR" i="1" dirty="0">
              <a:ea typeface="Calibri"/>
              <a:cs typeface="Calibri"/>
            </a:endParaRPr>
          </a:p>
          <a:p>
            <a:r>
              <a:rPr lang="el-GR" i="1" dirty="0"/>
              <a:t>- mitochondrial uncoupling </a:t>
            </a:r>
            <a:endParaRPr lang="el-GR" i="1" dirty="0">
              <a:ea typeface="Calibri"/>
              <a:cs typeface="Calibri"/>
            </a:endParaRPr>
          </a:p>
          <a:p>
            <a:r>
              <a:rPr lang="el-GR" i="1" dirty="0"/>
              <a:t>-altered mitochondrial dynamics</a:t>
            </a:r>
            <a:endParaRPr lang="en-GB" i="1" dirty="0">
              <a:ea typeface="Calibri"/>
              <a:cs typeface="Calibri"/>
            </a:endParaRPr>
          </a:p>
          <a:p>
            <a:r>
              <a:rPr lang="en-GB" i="1" dirty="0">
                <a:ea typeface="Calibri"/>
                <a:cs typeface="Calibri"/>
              </a:rPr>
              <a:t>-</a:t>
            </a:r>
            <a:r>
              <a:rPr lang="en-GB" i="1" dirty="0"/>
              <a:t>a</a:t>
            </a:r>
            <a:r>
              <a:rPr lang="el-GR" i="1" dirty="0"/>
              <a:t>ccumulation of toxic lipid intermediates </a:t>
            </a:r>
            <a:endParaRPr lang="en-GB" i="1" dirty="0"/>
          </a:p>
          <a:p>
            <a:r>
              <a:rPr lang="el-GR" i="1" dirty="0"/>
              <a:t>such as ceramide or diacylglycerol</a:t>
            </a:r>
            <a:endParaRPr lang="el-GR" i="1" dirty="0">
              <a:ea typeface="Calibri"/>
              <a:cs typeface="Calibri"/>
            </a:endParaRPr>
          </a:p>
          <a:p>
            <a:r>
              <a:rPr lang="el-GR" i="1" dirty="0"/>
              <a:t>- endoplasmic reticulum stress</a:t>
            </a:r>
            <a:endParaRPr lang="el-GR" i="1" dirty="0">
              <a:ea typeface="Calibri"/>
              <a:cs typeface="Calibri"/>
            </a:endParaRPr>
          </a:p>
          <a:p>
            <a:r>
              <a:rPr lang="el-GR" i="1" dirty="0"/>
              <a:t>- inflammation</a:t>
            </a:r>
            <a:endParaRPr lang="el-GR" i="1" dirty="0">
              <a:ea typeface="Calibri"/>
              <a:cs typeface="Calibri"/>
            </a:endParaRPr>
          </a:p>
          <a:p>
            <a:endParaRPr lang="el-GR" dirty="0">
              <a:latin typeface="Calibri"/>
            </a:endParaRPr>
          </a:p>
        </p:txBody>
      </p:sp>
      <p:sp>
        <p:nvSpPr>
          <p:cNvPr id="11" name="Βέλος: Κάτω 10">
            <a:extLst>
              <a:ext uri="{FF2B5EF4-FFF2-40B4-BE49-F238E27FC236}">
                <a16:creationId xmlns:a16="http://schemas.microsoft.com/office/drawing/2014/main" id="{D0116064-2927-959E-0A2B-58814D3B1185}"/>
              </a:ext>
            </a:extLst>
          </p:cNvPr>
          <p:cNvSpPr/>
          <p:nvPr/>
        </p:nvSpPr>
        <p:spPr>
          <a:xfrm>
            <a:off x="6515354" y="1141656"/>
            <a:ext cx="267852" cy="42083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8830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76F52727-9B47-0F78-5021-B5CCCE10B3B8}"/>
              </a:ext>
            </a:extLst>
          </p:cNvPr>
          <p:cNvSpPr>
            <a:spLocks noGrp="1"/>
          </p:cNvSpPr>
          <p:nvPr>
            <p:ph sz="half" idx="2"/>
          </p:nvPr>
        </p:nvSpPr>
        <p:spPr>
          <a:xfrm>
            <a:off x="472034" y="961064"/>
            <a:ext cx="11381096" cy="5467324"/>
          </a:xfrm>
        </p:spPr>
        <p:txBody>
          <a:bodyPr vert="horz" lIns="91440" tIns="45720" rIns="91440" bIns="45720" rtlCol="0" anchor="t">
            <a:noAutofit/>
          </a:bodyPr>
          <a:lstStyle/>
          <a:p>
            <a:r>
              <a:rPr lang="el-GR" sz="2400" dirty="0">
                <a:latin typeface="Calibri"/>
                <a:ea typeface="Calibri"/>
                <a:cs typeface="Segoe UI Light"/>
              </a:rPr>
              <a:t>Cardiac insuline </a:t>
            </a:r>
            <a:r>
              <a:rPr lang="el-GR" sz="2400" dirty="0">
                <a:latin typeface="Calibri"/>
                <a:ea typeface="Calibri"/>
                <a:cs typeface="+mn-lt"/>
              </a:rPr>
              <a:t>resistance </a:t>
            </a:r>
            <a:r>
              <a:rPr lang="el-GR" sz="2400" dirty="0">
                <a:latin typeface="Calibri"/>
                <a:ea typeface="+mn-lt"/>
                <a:cs typeface="+mn-lt"/>
              </a:rPr>
              <a:t>(early metabolic perturbations):</a:t>
            </a:r>
            <a:endParaRPr lang="el-GR" sz="2400" dirty="0">
              <a:latin typeface="Calibri"/>
              <a:ea typeface="Calibri"/>
              <a:cs typeface="Segoe UI Light"/>
            </a:endParaRPr>
          </a:p>
          <a:p>
            <a:pPr marL="0" indent="0">
              <a:buNone/>
            </a:pPr>
            <a:endParaRPr lang="el-GR" sz="2400" dirty="0">
              <a:latin typeface="Calibri"/>
              <a:ea typeface="Calibri"/>
              <a:cs typeface="Segoe UI Light"/>
            </a:endParaRPr>
          </a:p>
          <a:p>
            <a:pPr marL="0" indent="0">
              <a:buNone/>
            </a:pPr>
            <a:r>
              <a:rPr lang="el-GR" sz="2400" dirty="0">
                <a:latin typeface="Calibri"/>
                <a:ea typeface="Calibri"/>
                <a:cs typeface="Segoe UI Light"/>
              </a:rPr>
              <a:t>-</a:t>
            </a:r>
            <a:r>
              <a:rPr lang="el-GR" sz="2400" dirty="0">
                <a:latin typeface="Calibri"/>
                <a:ea typeface="+mn-lt"/>
                <a:cs typeface="+mn-lt"/>
              </a:rPr>
              <a:t>in insulin-mediated</a:t>
            </a:r>
            <a:r>
              <a:rPr lang="en-US" sz="2400" dirty="0">
                <a:latin typeface="Calibri"/>
                <a:ea typeface="+mn-lt"/>
                <a:cs typeface="+mn-lt"/>
              </a:rPr>
              <a:t> </a:t>
            </a:r>
            <a:r>
              <a:rPr lang="el-GR" sz="2400" dirty="0">
                <a:solidFill>
                  <a:srgbClr val="FF0000"/>
                </a:solidFill>
                <a:latin typeface="Calibri"/>
                <a:ea typeface="+mn-lt"/>
                <a:cs typeface="+mn-lt"/>
              </a:rPr>
              <a:t>glucose uptake </a:t>
            </a:r>
            <a:r>
              <a:rPr lang="el-GR" sz="2400" dirty="0">
                <a:latin typeface="Calibri"/>
                <a:ea typeface="+mn-lt"/>
                <a:cs typeface="+mn-lt"/>
              </a:rPr>
              <a:t>and </a:t>
            </a:r>
            <a:r>
              <a:rPr lang="el-GR" sz="2400" dirty="0">
                <a:solidFill>
                  <a:srgbClr val="FF0000"/>
                </a:solidFill>
                <a:latin typeface="Calibri"/>
                <a:ea typeface="+mn-lt"/>
                <a:cs typeface="+mn-lt"/>
              </a:rPr>
              <a:t>direct (AKT* in signaling pathway) glucose oxidation </a:t>
            </a:r>
            <a:endParaRPr lang="en-GB" sz="2400" dirty="0">
              <a:solidFill>
                <a:srgbClr val="FF0000"/>
              </a:solidFill>
              <a:latin typeface="Calibri"/>
              <a:ea typeface="+mn-lt"/>
              <a:cs typeface="+mn-lt"/>
            </a:endParaRPr>
          </a:p>
          <a:p>
            <a:pPr marL="0" indent="0">
              <a:buNone/>
            </a:pPr>
            <a:r>
              <a:rPr lang="en-GB" sz="2400" dirty="0">
                <a:solidFill>
                  <a:srgbClr val="FF0000"/>
                </a:solidFill>
                <a:latin typeface="Calibri"/>
                <a:ea typeface="+mn-lt"/>
                <a:cs typeface="+mn-lt"/>
                <a:sym typeface="Wingdings" panose="05000000000000000000" pitchFamily="2" charset="2"/>
              </a:rPr>
              <a:t>decrease in </a:t>
            </a:r>
            <a:r>
              <a:rPr lang="el-GR" sz="2400" dirty="0">
                <a:solidFill>
                  <a:srgbClr val="FF0000"/>
                </a:solidFill>
                <a:latin typeface="Calibri"/>
                <a:ea typeface="+mn-lt"/>
                <a:cs typeface="+mn-lt"/>
              </a:rPr>
              <a:t>contractile function</a:t>
            </a:r>
            <a:endParaRPr lang="el-GR" sz="2400" dirty="0">
              <a:solidFill>
                <a:srgbClr val="FF0000"/>
              </a:solidFill>
              <a:latin typeface="Aptos"/>
              <a:ea typeface="Calibri"/>
              <a:cs typeface="Segoe UI Light"/>
            </a:endParaRPr>
          </a:p>
          <a:p>
            <a:pPr marL="0" indent="0">
              <a:buNone/>
            </a:pPr>
            <a:endParaRPr lang="el-GR" sz="2400" dirty="0">
              <a:solidFill>
                <a:srgbClr val="FF0000"/>
              </a:solidFill>
              <a:latin typeface="Calibri"/>
              <a:ea typeface="Calibri"/>
              <a:cs typeface="Segoe UI Light"/>
            </a:endParaRPr>
          </a:p>
          <a:p>
            <a:pPr marL="0" indent="0">
              <a:buNone/>
            </a:pPr>
            <a:r>
              <a:rPr lang="el-GR" sz="2400" dirty="0">
                <a:latin typeface="Calibri"/>
                <a:ea typeface="Calibri"/>
                <a:cs typeface="Segoe UI Light"/>
              </a:rPr>
              <a:t>-insulin fatty acid oxidation inhibition </a:t>
            </a:r>
            <a:endParaRPr lang="el-GR" sz="2400" dirty="0">
              <a:solidFill>
                <a:srgbClr val="000000"/>
              </a:solidFill>
              <a:latin typeface="Calibri"/>
              <a:ea typeface="Calibri"/>
              <a:cs typeface="Segoe UI Light"/>
            </a:endParaRPr>
          </a:p>
          <a:p>
            <a:pPr marL="0" indent="0">
              <a:buNone/>
            </a:pPr>
            <a:endParaRPr lang="el-GR" sz="2400" dirty="0">
              <a:solidFill>
                <a:srgbClr val="000000"/>
              </a:solidFill>
              <a:latin typeface="Calibri"/>
              <a:ea typeface="Calibri"/>
              <a:cs typeface="Segoe UI Light"/>
            </a:endParaRPr>
          </a:p>
          <a:p>
            <a:pPr marL="0" indent="0">
              <a:buNone/>
            </a:pPr>
            <a:r>
              <a:rPr lang="el-GR" sz="2400" dirty="0">
                <a:latin typeface="Calibri"/>
                <a:ea typeface="+mn-lt"/>
                <a:cs typeface="+mn-lt"/>
              </a:rPr>
              <a:t> -potentially not only a marker of HF severity but also mediates contractile dysfunction</a:t>
            </a:r>
          </a:p>
          <a:p>
            <a:pPr marL="0" indent="0">
              <a:buNone/>
            </a:pPr>
            <a:endParaRPr lang="el-GR" sz="2400" dirty="0">
              <a:solidFill>
                <a:srgbClr val="000000"/>
              </a:solidFill>
              <a:latin typeface="Aptos"/>
              <a:ea typeface="Calibri"/>
              <a:cs typeface="Segoe UI Light"/>
            </a:endParaRPr>
          </a:p>
          <a:p>
            <a:pPr marL="0" indent="0">
              <a:buNone/>
            </a:pPr>
            <a:endParaRPr lang="el-GR" sz="2400" dirty="0">
              <a:solidFill>
                <a:srgbClr val="000000"/>
              </a:solidFill>
              <a:latin typeface="Aptos"/>
              <a:ea typeface="Calibri"/>
              <a:cs typeface="Segoe UI Light"/>
            </a:endParaRPr>
          </a:p>
          <a:p>
            <a:pPr marL="0" indent="0">
              <a:buNone/>
            </a:pPr>
            <a:r>
              <a:rPr lang="el-GR" sz="2400" dirty="0">
                <a:solidFill>
                  <a:srgbClr val="000000"/>
                </a:solidFill>
                <a:latin typeface="Aptos"/>
                <a:ea typeface="Calibri"/>
                <a:cs typeface="Segoe UI Light"/>
              </a:rPr>
              <a:t>-whole body </a:t>
            </a:r>
            <a:r>
              <a:rPr lang="en-US" sz="2400" dirty="0">
                <a:solidFill>
                  <a:srgbClr val="000000"/>
                </a:solidFill>
                <a:latin typeface="Aptos"/>
                <a:ea typeface="Calibri"/>
                <a:cs typeface="Segoe UI Light"/>
              </a:rPr>
              <a:t>insulin </a:t>
            </a:r>
            <a:r>
              <a:rPr lang="el-GR" sz="2400" dirty="0">
                <a:solidFill>
                  <a:srgbClr val="000000"/>
                </a:solidFill>
                <a:latin typeface="Aptos"/>
                <a:ea typeface="Calibri"/>
                <a:cs typeface="Segoe UI Light"/>
              </a:rPr>
              <a:t>resistance: -&gt; aggravated by HF</a:t>
            </a:r>
          </a:p>
          <a:p>
            <a:pPr marL="0" indent="0">
              <a:buNone/>
            </a:pPr>
            <a:r>
              <a:rPr lang="el-GR" sz="2400" dirty="0">
                <a:solidFill>
                  <a:srgbClr val="000000"/>
                </a:solidFill>
                <a:latin typeface="Aptos"/>
                <a:ea typeface="Calibri"/>
                <a:cs typeface="Segoe UI Light"/>
              </a:rPr>
              <a:t>                                                    -&gt;risk factor for HF                                               </a:t>
            </a:r>
            <a:r>
              <a:rPr lang="el-GR" sz="2400" i="1" dirty="0">
                <a:solidFill>
                  <a:srgbClr val="FF0000"/>
                </a:solidFill>
                <a:latin typeface="Aptos"/>
                <a:ea typeface="Calibri"/>
                <a:cs typeface="Segoe UI Light"/>
              </a:rPr>
              <a:t>  </a:t>
            </a:r>
            <a:r>
              <a:rPr lang="el-GR" sz="2000" i="1" dirty="0">
                <a:solidFill>
                  <a:srgbClr val="FF0000"/>
                </a:solidFill>
                <a:latin typeface="Aptos"/>
                <a:ea typeface="Calibri"/>
                <a:cs typeface="Segoe UI Light"/>
              </a:rPr>
              <a:t>*protein kinase b</a:t>
            </a:r>
          </a:p>
          <a:p>
            <a:pPr marL="0" indent="0">
              <a:buNone/>
            </a:pPr>
            <a:r>
              <a:rPr lang="el-GR" sz="2000" i="1" dirty="0">
                <a:solidFill>
                  <a:srgbClr val="000000"/>
                </a:solidFill>
                <a:latin typeface="Aptos"/>
                <a:ea typeface="Calibri"/>
                <a:cs typeface="Segoe UI Light"/>
              </a:rPr>
              <a:t>                       </a:t>
            </a:r>
          </a:p>
          <a:p>
            <a:pPr marL="0" indent="0">
              <a:buNone/>
            </a:pPr>
            <a:endParaRPr lang="el-GR" sz="2000" dirty="0">
              <a:solidFill>
                <a:srgbClr val="FF0000"/>
              </a:solidFill>
              <a:latin typeface="Aptos"/>
              <a:ea typeface="Calibri"/>
              <a:cs typeface="Segoe UI Light"/>
            </a:endParaRPr>
          </a:p>
          <a:p>
            <a:pPr marL="0" indent="0">
              <a:buNone/>
            </a:pPr>
            <a:endParaRPr lang="el-GR" sz="2000" dirty="0">
              <a:solidFill>
                <a:srgbClr val="FF0000"/>
              </a:solidFill>
              <a:latin typeface="Calibri"/>
              <a:ea typeface="Calibri"/>
              <a:cs typeface="Segoe UI Light"/>
            </a:endParaRPr>
          </a:p>
          <a:p>
            <a:pPr marL="0" indent="0">
              <a:buNone/>
            </a:pPr>
            <a:endParaRPr lang="el-GR" sz="2000" dirty="0">
              <a:solidFill>
                <a:srgbClr val="FF0000"/>
              </a:solidFill>
              <a:latin typeface="Calibri"/>
              <a:ea typeface="Calibri"/>
              <a:cs typeface="Segoe UI Light"/>
            </a:endParaRPr>
          </a:p>
          <a:p>
            <a:pPr marL="0" indent="0">
              <a:buNone/>
            </a:pPr>
            <a:endParaRPr lang="el-GR" sz="2000" dirty="0">
              <a:solidFill>
                <a:srgbClr val="FF0000"/>
              </a:solidFill>
              <a:latin typeface="Aptos"/>
              <a:ea typeface="Calibri"/>
              <a:cs typeface="Segoe UI Light"/>
            </a:endParaRPr>
          </a:p>
          <a:p>
            <a:pPr marL="0" indent="0">
              <a:buNone/>
            </a:pPr>
            <a:endParaRPr lang="el-GR" sz="2000" dirty="0">
              <a:solidFill>
                <a:srgbClr val="FF0000"/>
              </a:solidFill>
              <a:latin typeface="Calibri"/>
              <a:ea typeface="Calibri"/>
              <a:cs typeface="Segoe UI Light"/>
            </a:endParaRPr>
          </a:p>
          <a:p>
            <a:pPr marL="0" indent="0">
              <a:buNone/>
            </a:pPr>
            <a:endParaRPr lang="el-GR" sz="2000" dirty="0">
              <a:solidFill>
                <a:srgbClr val="000000"/>
              </a:solidFill>
              <a:latin typeface="Aptos" panose="02110004020202020204"/>
              <a:ea typeface="Calibri"/>
              <a:cs typeface="Segoe UI Light"/>
            </a:endParaRPr>
          </a:p>
          <a:p>
            <a:pPr marL="0" indent="0">
              <a:buNone/>
            </a:pPr>
            <a:endParaRPr lang="el-GR" sz="2000" dirty="0">
              <a:solidFill>
                <a:srgbClr val="FF0000"/>
              </a:solidFill>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2000" dirty="0">
              <a:latin typeface="Calibri"/>
              <a:ea typeface="Calibri"/>
              <a:cs typeface="Segoe UI Light"/>
            </a:endParaRPr>
          </a:p>
          <a:p>
            <a:pPr marL="0" indent="0">
              <a:buNone/>
            </a:pPr>
            <a:endParaRPr lang="el-GR" sz="1600" i="1" dirty="0">
              <a:latin typeface="Segoe UI Light"/>
              <a:ea typeface="Calibri"/>
              <a:cs typeface="Segoe UI Light"/>
            </a:endParaRPr>
          </a:p>
          <a:p>
            <a:pPr marL="0" indent="0">
              <a:buNone/>
            </a:pPr>
            <a:endParaRPr lang="el-GR" sz="1600" i="1" dirty="0">
              <a:latin typeface="Calibri"/>
              <a:ea typeface="Calibri"/>
              <a:cs typeface="Calibri"/>
            </a:endParaRPr>
          </a:p>
          <a:p>
            <a:pPr marL="0" indent="0">
              <a:buNone/>
            </a:pPr>
            <a:endParaRPr lang="el-GR" dirty="0">
              <a:latin typeface="Segoe UI Light"/>
              <a:ea typeface="Calibri"/>
              <a:cs typeface="Segoe UI Light"/>
            </a:endParaRPr>
          </a:p>
        </p:txBody>
      </p:sp>
      <p:sp>
        <p:nvSpPr>
          <p:cNvPr id="8" name="Θέση αριθμού διαφάνειας 7">
            <a:extLst>
              <a:ext uri="{FF2B5EF4-FFF2-40B4-BE49-F238E27FC236}">
                <a16:creationId xmlns:a16="http://schemas.microsoft.com/office/drawing/2014/main" id="{76AABC1F-AD55-E67C-0D42-7B00176FD36F}"/>
              </a:ext>
            </a:extLst>
          </p:cNvPr>
          <p:cNvSpPr>
            <a:spLocks noGrp="1"/>
          </p:cNvSpPr>
          <p:nvPr>
            <p:ph type="sldNum" sz="quarter" idx="12"/>
          </p:nvPr>
        </p:nvSpPr>
        <p:spPr/>
        <p:txBody>
          <a:bodyPr/>
          <a:lstStyle/>
          <a:p>
            <a:fld id="{294A09A9-5501-47C1-A89A-A340965A2BE2}" type="slidenum">
              <a:rPr lang="en-US" smtClean="0"/>
              <a:t>75</a:t>
            </a:fld>
            <a:endParaRPr lang="en-US"/>
          </a:p>
        </p:txBody>
      </p:sp>
      <p:sp>
        <p:nvSpPr>
          <p:cNvPr id="20" name="TextBox 19">
            <a:extLst>
              <a:ext uri="{FF2B5EF4-FFF2-40B4-BE49-F238E27FC236}">
                <a16:creationId xmlns:a16="http://schemas.microsoft.com/office/drawing/2014/main" id="{7072EE30-089E-5CE9-22A5-4EDD9D81C356}"/>
              </a:ext>
            </a:extLst>
          </p:cNvPr>
          <p:cNvSpPr txBox="1"/>
          <p:nvPr/>
        </p:nvSpPr>
        <p:spPr>
          <a:xfrm>
            <a:off x="2052250" y="131832"/>
            <a:ext cx="851876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dirty="0">
                <a:latin typeface="Calibri"/>
                <a:ea typeface="Calibri"/>
                <a:cs typeface="Segoe UI Light"/>
              </a:rPr>
              <a:t>INSULIN RESISTANCE IN HEART FAILURE</a:t>
            </a:r>
          </a:p>
          <a:p>
            <a:endParaRPr lang="el-GR" sz="2400" dirty="0">
              <a:solidFill>
                <a:srgbClr val="FFFFFF"/>
              </a:solidFill>
              <a:latin typeface="Calibri"/>
              <a:ea typeface="Calibri"/>
              <a:cs typeface="Segoe UI Light"/>
            </a:endParaRPr>
          </a:p>
        </p:txBody>
      </p:sp>
    </p:spTree>
    <p:extLst>
      <p:ext uri="{BB962C8B-B14F-4D97-AF65-F5344CB8AC3E}">
        <p14:creationId xmlns:p14="http://schemas.microsoft.com/office/powerpoint/2010/main" val="2079952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B160E8-809F-8438-75AE-96AFA0698D8B}"/>
              </a:ext>
            </a:extLst>
          </p:cNvPr>
          <p:cNvSpPr txBox="1"/>
          <p:nvPr/>
        </p:nvSpPr>
        <p:spPr>
          <a:xfrm>
            <a:off x="351183" y="657804"/>
            <a:ext cx="11489633" cy="6217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latin typeface="Calibri"/>
                <a:cs typeface="Helvetica"/>
              </a:rPr>
              <a:t>Glucose and fatty acid metabolism are tightly controlled by insulin signaling in the heart</a:t>
            </a:r>
            <a:endParaRPr lang="el-GR" sz="2800" b="1" dirty="0">
              <a:latin typeface="Calibri"/>
              <a:cs typeface="Calibri"/>
            </a:endParaRPr>
          </a:p>
          <a:p>
            <a:br>
              <a:rPr lang="en-US" dirty="0"/>
            </a:br>
            <a:endParaRPr lang="en-US" sz="2400" dirty="0">
              <a:latin typeface="Calibri"/>
              <a:cs typeface="Calibri"/>
            </a:endParaRPr>
          </a:p>
          <a:p>
            <a:pPr marL="342900" indent="-342900">
              <a:buFont typeface="Wingdings" panose="05000000000000000000" pitchFamily="2" charset="2"/>
              <a:buChar char="Ø"/>
            </a:pPr>
            <a:r>
              <a:rPr lang="en-US" sz="2400" dirty="0">
                <a:latin typeface="Calibri"/>
                <a:cs typeface="Calibri"/>
              </a:rPr>
              <a:t>P</a:t>
            </a:r>
            <a:r>
              <a:rPr lang="el-GR" sz="2400" dirty="0">
                <a:latin typeface="Calibri"/>
                <a:cs typeface="Helvetica"/>
              </a:rPr>
              <a:t>atients with insulin resistance have high rates of lipolysis in adipose tissue with increases in TAG hydrolysis.</a:t>
            </a:r>
            <a:endParaRPr lang="el-GR" sz="2400" dirty="0">
              <a:latin typeface="Calibri"/>
              <a:cs typeface="Calibri"/>
            </a:endParaRPr>
          </a:p>
          <a:p>
            <a:br>
              <a:rPr lang="en-US" dirty="0"/>
            </a:br>
            <a:endParaRPr lang="en-US" sz="2400" dirty="0">
              <a:latin typeface="Calibri"/>
              <a:cs typeface="Calibri"/>
            </a:endParaRPr>
          </a:p>
          <a:p>
            <a:pPr marL="342900" indent="-342900">
              <a:buFont typeface="Wingdings" panose="05000000000000000000" pitchFamily="2" charset="2"/>
              <a:buChar char="Ø"/>
            </a:pPr>
            <a:r>
              <a:rPr lang="el-GR" sz="2400" dirty="0">
                <a:latin typeface="Calibri"/>
                <a:cs typeface="Helvetica"/>
              </a:rPr>
              <a:t>insulin resistance-induce</a:t>
            </a:r>
            <a:r>
              <a:rPr lang="en-US" sz="2400" dirty="0">
                <a:latin typeface="Calibri"/>
                <a:cs typeface="Helvetica"/>
              </a:rPr>
              <a:t>s</a:t>
            </a:r>
            <a:r>
              <a:rPr lang="el-GR" sz="2400" dirty="0">
                <a:latin typeface="Calibri"/>
                <a:cs typeface="Helvetica"/>
              </a:rPr>
              <a:t> shifts in favor of fatty acid oxidation and is associated with attenuation of glucose uptake by the heart.</a:t>
            </a:r>
            <a:endParaRPr lang="el-GR" sz="2400" dirty="0">
              <a:latin typeface="Calibri"/>
            </a:endParaRPr>
          </a:p>
          <a:p>
            <a:pPr marL="342900" indent="-342900" algn="l">
              <a:buFont typeface="Wingdings" panose="05000000000000000000" pitchFamily="2" charset="2"/>
              <a:buChar char="Ø"/>
            </a:pPr>
            <a:endParaRPr lang="el-GR" sz="2400" dirty="0">
              <a:latin typeface="Calibri"/>
              <a:cs typeface="Helvetica"/>
            </a:endParaRPr>
          </a:p>
          <a:p>
            <a:pPr marL="342900" indent="-342900">
              <a:buFont typeface="Wingdings" panose="05000000000000000000" pitchFamily="2" charset="2"/>
              <a:buChar char="Ø"/>
            </a:pPr>
            <a:endParaRPr lang="el-GR" sz="2400" dirty="0">
              <a:latin typeface="Calibri"/>
              <a:cs typeface="Helvetica"/>
            </a:endParaRPr>
          </a:p>
          <a:p>
            <a:pPr marL="342900" indent="-342900">
              <a:buFont typeface="Wingdings" panose="05000000000000000000" pitchFamily="2" charset="2"/>
              <a:buChar char="Ø"/>
            </a:pPr>
            <a:r>
              <a:rPr lang="el-GR" sz="2400" dirty="0">
                <a:latin typeface="Calibri"/>
                <a:cs typeface="Helvetica"/>
              </a:rPr>
              <a:t>Impairment in insulin signaling primarily has a direct inhibitory effect on fatty acid oxidation by increasing the malonyl CoA levels and secondarily inhibiting glucose oxidation through a negative feedback effect of the Randle cycle.</a:t>
            </a:r>
            <a:endParaRPr lang="el-GR" sz="2400" dirty="0">
              <a:latin typeface="Calibri"/>
            </a:endParaRPr>
          </a:p>
          <a:p>
            <a:endParaRPr lang="el-GR" sz="2400" dirty="0">
              <a:latin typeface="Calibri"/>
              <a:cs typeface="Helvetica"/>
            </a:endParaRPr>
          </a:p>
          <a:p>
            <a:endParaRPr lang="el-GR" dirty="0"/>
          </a:p>
        </p:txBody>
      </p:sp>
    </p:spTree>
    <p:extLst>
      <p:ext uri="{BB962C8B-B14F-4D97-AF65-F5344CB8AC3E}">
        <p14:creationId xmlns:p14="http://schemas.microsoft.com/office/powerpoint/2010/main" val="13428425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8D33-E07F-2F1A-6A59-D657B3498F76}"/>
            </a:ext>
          </a:extLst>
        </p:cNvPr>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9ADD60F4-36A7-8387-B233-A446F32FBA4D}"/>
              </a:ext>
            </a:extLst>
          </p:cNvPr>
          <p:cNvSpPr>
            <a:spLocks noGrp="1"/>
          </p:cNvSpPr>
          <p:nvPr>
            <p:ph type="ftr" idx="10"/>
          </p:nvPr>
        </p:nvSpPr>
        <p:spPr>
          <a:xfrm>
            <a:off x="7861004" y="6663069"/>
            <a:ext cx="5238307" cy="258726"/>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Cardiovasc Res</a:t>
            </a:r>
            <a:r>
              <a:rPr lang="en-US" altLang="en-US" sz="1000" dirty="0">
                <a:solidFill>
                  <a:srgbClr val="333333"/>
                </a:solidFill>
              </a:rPr>
              <a:t>, Volume 120, Issue 16, November 2024, Pages 1996–2016</a:t>
            </a:r>
            <a:endParaRPr lang="en-US" altLang="en-US" sz="800" dirty="0">
              <a:solidFill>
                <a:srgbClr val="333333"/>
              </a:solidFill>
            </a:endParaRPr>
          </a:p>
        </p:txBody>
      </p:sp>
      <p:sp>
        <p:nvSpPr>
          <p:cNvPr id="5123" name="Title 1">
            <a:extLst>
              <a:ext uri="{FF2B5EF4-FFF2-40B4-BE49-F238E27FC236}">
                <a16:creationId xmlns:a16="http://schemas.microsoft.com/office/drawing/2014/main" id="{37BDE66C-7932-3CDC-0DA0-E26E5BD1D11D}"/>
              </a:ext>
            </a:extLst>
          </p:cNvPr>
          <p:cNvSpPr>
            <a:spLocks noGrp="1"/>
          </p:cNvSpPr>
          <p:nvPr>
            <p:ph type="title"/>
          </p:nvPr>
        </p:nvSpPr>
        <p:spPr>
          <a:xfrm>
            <a:off x="152399" y="0"/>
            <a:ext cx="10118651"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2000" dirty="0"/>
              <a:t>Molecular mechanisms contributing to altered energy metabolism in heart failure</a:t>
            </a:r>
          </a:p>
        </p:txBody>
      </p:sp>
      <p:pic>
        <p:nvPicPr>
          <p:cNvPr id="5125" name="New picture">
            <a:extLst>
              <a:ext uri="{FF2B5EF4-FFF2-40B4-BE49-F238E27FC236}">
                <a16:creationId xmlns:a16="http://schemas.microsoft.com/office/drawing/2014/main" id="{5F6A88BF-8D78-8213-56EB-F491D9C6BC54}"/>
              </a:ext>
            </a:extLst>
          </p:cNvPr>
          <p:cNvPicPr/>
          <p:nvPr/>
        </p:nvPicPr>
        <p:blipFill>
          <a:blip r:embed="rId3"/>
          <a:stretch>
            <a:fillRect/>
          </a:stretch>
        </p:blipFill>
        <p:spPr>
          <a:xfrm>
            <a:off x="737194" y="1063256"/>
            <a:ext cx="8420983" cy="5493488"/>
          </a:xfrm>
          <a:prstGeom prst="rect">
            <a:avLst/>
          </a:prstGeom>
        </p:spPr>
      </p:pic>
      <p:pic>
        <p:nvPicPr>
          <p:cNvPr id="5126" name="New picture">
            <a:extLst>
              <a:ext uri="{FF2B5EF4-FFF2-40B4-BE49-F238E27FC236}">
                <a16:creationId xmlns:a16="http://schemas.microsoft.com/office/drawing/2014/main" id="{5E2724DB-2E69-26C1-89A0-645196FFD63D}"/>
              </a:ext>
            </a:extLst>
          </p:cNvPr>
          <p:cNvPicPr/>
          <p:nvPr/>
        </p:nvPicPr>
        <p:blipFill>
          <a:blip r:embed="rId4"/>
          <a:stretch>
            <a:fillRect/>
          </a:stretch>
        </p:blipFill>
        <p:spPr>
          <a:xfrm>
            <a:off x="290779200" y="229743000"/>
            <a:ext cx="1151467" cy="508000"/>
          </a:xfrm>
          <a:prstGeom prst="rect">
            <a:avLst/>
          </a:prstGeom>
        </p:spPr>
      </p:pic>
    </p:spTree>
    <p:extLst>
      <p:ext uri="{BB962C8B-B14F-4D97-AF65-F5344CB8AC3E}">
        <p14:creationId xmlns:p14="http://schemas.microsoft.com/office/powerpoint/2010/main" val="39806797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88F2FBA5-BE1D-F8D5-C0AB-45BE5F8BF0A3}"/>
              </a:ext>
            </a:extLst>
          </p:cNvPr>
          <p:cNvSpPr>
            <a:spLocks noGrp="1"/>
          </p:cNvSpPr>
          <p:nvPr>
            <p:ph type="sldNum" sz="quarter" idx="12"/>
          </p:nvPr>
        </p:nvSpPr>
        <p:spPr/>
        <p:txBody>
          <a:bodyPr/>
          <a:lstStyle/>
          <a:p>
            <a:fld id="{294A09A9-5501-47C1-A89A-A340965A2BE2}" type="slidenum">
              <a:rPr lang="en-US" dirty="0" smtClean="0"/>
              <a:t>78</a:t>
            </a:fld>
            <a:endParaRPr lang="en-US"/>
          </a:p>
        </p:txBody>
      </p:sp>
      <p:sp>
        <p:nvSpPr>
          <p:cNvPr id="9" name="TextBox 8">
            <a:extLst>
              <a:ext uri="{FF2B5EF4-FFF2-40B4-BE49-F238E27FC236}">
                <a16:creationId xmlns:a16="http://schemas.microsoft.com/office/drawing/2014/main" id="{62647C77-6715-8F38-CA6A-FA45723EE751}"/>
              </a:ext>
            </a:extLst>
          </p:cNvPr>
          <p:cNvSpPr txBox="1"/>
          <p:nvPr/>
        </p:nvSpPr>
        <p:spPr>
          <a:xfrm>
            <a:off x="2481943" y="1231718"/>
            <a:ext cx="887185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8000" dirty="0">
                <a:latin typeface="Calibri"/>
                <a:ea typeface="Calibri"/>
                <a:cs typeface="Segoe UI Light"/>
              </a:rPr>
              <a:t>Therapeutic opportunities</a:t>
            </a:r>
            <a:endParaRPr lang="el-GR" sz="8000" dirty="0">
              <a:latin typeface="Calibri"/>
              <a:ea typeface="Calibri"/>
            </a:endParaRPr>
          </a:p>
        </p:txBody>
      </p:sp>
    </p:spTree>
    <p:extLst>
      <p:ext uri="{BB962C8B-B14F-4D97-AF65-F5344CB8AC3E}">
        <p14:creationId xmlns:p14="http://schemas.microsoft.com/office/powerpoint/2010/main" val="4114909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58BA-8424-F472-B952-73D6F426CCCE}"/>
            </a:ext>
          </a:extLst>
        </p:cNvPr>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3AB14E51-28EC-1E77-A353-92C038DD214C}"/>
              </a:ext>
            </a:extLst>
          </p:cNvPr>
          <p:cNvSpPr>
            <a:spLocks noGrp="1"/>
          </p:cNvSpPr>
          <p:nvPr>
            <p:ph type="sldNum" sz="quarter" idx="12"/>
          </p:nvPr>
        </p:nvSpPr>
        <p:spPr/>
        <p:txBody>
          <a:bodyPr/>
          <a:lstStyle/>
          <a:p>
            <a:fld id="{294A09A9-5501-47C1-A89A-A340965A2BE2}" type="slidenum">
              <a:rPr lang="en-US" dirty="0" smtClean="0"/>
              <a:t>79</a:t>
            </a:fld>
            <a:endParaRPr lang="en-US"/>
          </a:p>
        </p:txBody>
      </p:sp>
      <p:sp>
        <p:nvSpPr>
          <p:cNvPr id="9" name="TextBox 8">
            <a:extLst>
              <a:ext uri="{FF2B5EF4-FFF2-40B4-BE49-F238E27FC236}">
                <a16:creationId xmlns:a16="http://schemas.microsoft.com/office/drawing/2014/main" id="{64DA0127-4469-0C70-B62A-0AC7E5AA4F6E}"/>
              </a:ext>
            </a:extLst>
          </p:cNvPr>
          <p:cNvSpPr txBox="1"/>
          <p:nvPr/>
        </p:nvSpPr>
        <p:spPr>
          <a:xfrm>
            <a:off x="2251982" y="340178"/>
            <a:ext cx="88718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u="sng" err="1">
                <a:latin typeface="Calibri"/>
                <a:ea typeface="Calibri"/>
                <a:cs typeface="Segoe UI Light"/>
              </a:rPr>
              <a:t>Therapeutic</a:t>
            </a:r>
            <a:r>
              <a:rPr lang="el-GR" sz="4000" u="sng">
                <a:latin typeface="Calibri"/>
                <a:ea typeface="Calibri"/>
                <a:cs typeface="Segoe UI Light"/>
              </a:rPr>
              <a:t> </a:t>
            </a:r>
            <a:r>
              <a:rPr lang="el-GR" sz="4000" u="sng" err="1">
                <a:latin typeface="Calibri"/>
                <a:ea typeface="Calibri"/>
                <a:cs typeface="Segoe UI Light"/>
              </a:rPr>
              <a:t>opportunities</a:t>
            </a:r>
            <a:endParaRPr lang="el-GR" sz="4000" u="sng" err="1">
              <a:latin typeface="Calibri"/>
              <a:ea typeface="Calibri"/>
            </a:endParaRPr>
          </a:p>
        </p:txBody>
      </p:sp>
      <p:sp>
        <p:nvSpPr>
          <p:cNvPr id="10" name="TextBox 9">
            <a:extLst>
              <a:ext uri="{FF2B5EF4-FFF2-40B4-BE49-F238E27FC236}">
                <a16:creationId xmlns:a16="http://schemas.microsoft.com/office/drawing/2014/main" id="{8309B27A-4CEA-8ABC-5D1D-6CFED9C1D158}"/>
              </a:ext>
            </a:extLst>
          </p:cNvPr>
          <p:cNvSpPr txBox="1"/>
          <p:nvPr/>
        </p:nvSpPr>
        <p:spPr>
          <a:xfrm>
            <a:off x="1183821" y="1538514"/>
            <a:ext cx="95231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dirty="0">
                <a:latin typeface="Calibri"/>
                <a:ea typeface="Calibri"/>
                <a:cs typeface="Calibri"/>
              </a:rPr>
              <a:t>Optimizing energy metabolism is a potential therapeutic approach to treating both HFrEF and HFpEF </a:t>
            </a:r>
            <a:endParaRPr lang="el-GR" dirty="0"/>
          </a:p>
          <a:p>
            <a:pPr marL="342900" indent="-342900" algn="l">
              <a:buFont typeface="Courier New"/>
              <a:buChar char="o"/>
            </a:pPr>
            <a:endParaRPr lang="el-GR" dirty="0"/>
          </a:p>
          <a:p>
            <a:pPr marL="342900" indent="-342900">
              <a:buFont typeface="Courier New"/>
              <a:buChar char="o"/>
            </a:pPr>
            <a:r>
              <a:rPr lang="el-GR" sz="2400" dirty="0">
                <a:latin typeface="Calibri"/>
                <a:ea typeface="Calibri"/>
                <a:cs typeface="Calibri"/>
              </a:rPr>
              <a:t>Presently no </a:t>
            </a:r>
            <a:r>
              <a:rPr lang="en-US" sz="2400" dirty="0">
                <a:latin typeface="Calibri"/>
                <a:ea typeface="Calibri"/>
                <a:cs typeface="Calibri"/>
              </a:rPr>
              <a:t>FDA approved </a:t>
            </a:r>
            <a:r>
              <a:rPr lang="el-GR" sz="2400" dirty="0">
                <a:latin typeface="Calibri"/>
                <a:ea typeface="Calibri"/>
                <a:cs typeface="Calibri"/>
              </a:rPr>
              <a:t>therapies that </a:t>
            </a:r>
            <a:r>
              <a:rPr lang="el-GR" sz="2400" b="1" dirty="0">
                <a:latin typeface="Calibri"/>
                <a:ea typeface="Calibri"/>
                <a:cs typeface="Calibri"/>
              </a:rPr>
              <a:t>specifically </a:t>
            </a:r>
            <a:r>
              <a:rPr lang="el-GR" sz="2400" dirty="0">
                <a:latin typeface="Calibri"/>
                <a:ea typeface="Calibri"/>
                <a:cs typeface="Calibri"/>
              </a:rPr>
              <a:t>target cardiac energy metabolism </a:t>
            </a:r>
          </a:p>
          <a:p>
            <a:pPr marL="342900" indent="-342900">
              <a:buFont typeface="Courier New"/>
              <a:buChar char="o"/>
            </a:pPr>
            <a:endParaRPr lang="el-GR" sz="2400" dirty="0">
              <a:latin typeface="Calibri"/>
              <a:ea typeface="Calibri"/>
              <a:cs typeface="Calibri"/>
            </a:endParaRPr>
          </a:p>
          <a:p>
            <a:pPr marL="342900" indent="-342900">
              <a:buFont typeface="Courier New"/>
              <a:buChar char="o"/>
            </a:pPr>
            <a:r>
              <a:rPr lang="el-GR" sz="2400" dirty="0">
                <a:latin typeface="Calibri"/>
                <a:ea typeface="Calibri"/>
                <a:cs typeface="Calibri"/>
              </a:rPr>
              <a:t>Potential future approaches</a:t>
            </a:r>
            <a:endParaRPr lang="el-GR" sz="2400" dirty="0">
              <a:solidFill>
                <a:schemeClr val="bg1"/>
              </a:solidFill>
              <a:latin typeface="Calibri"/>
              <a:ea typeface="Calibri"/>
              <a:cs typeface="Calibri"/>
            </a:endParaRPr>
          </a:p>
          <a:p>
            <a:endParaRPr lang="el-GR" dirty="0">
              <a:cs typeface="Segoe UI Light"/>
            </a:endParaRPr>
          </a:p>
        </p:txBody>
      </p:sp>
      <p:sp>
        <p:nvSpPr>
          <p:cNvPr id="2" name="TextBox 1">
            <a:extLst>
              <a:ext uri="{FF2B5EF4-FFF2-40B4-BE49-F238E27FC236}">
                <a16:creationId xmlns:a16="http://schemas.microsoft.com/office/drawing/2014/main" id="{A4E14476-E93B-AE0C-D6D2-069F8ACDD3A2}"/>
              </a:ext>
            </a:extLst>
          </p:cNvPr>
          <p:cNvSpPr txBox="1"/>
          <p:nvPr/>
        </p:nvSpPr>
        <p:spPr>
          <a:xfrm>
            <a:off x="9448800" y="52197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1187342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16B851B-8AA4-33D0-20F2-9A332F8D0960}"/>
              </a:ext>
            </a:extLst>
          </p:cNvPr>
          <p:cNvPicPr>
            <a:picLocks noChangeAspect="1"/>
          </p:cNvPicPr>
          <p:nvPr/>
        </p:nvPicPr>
        <p:blipFill>
          <a:blip r:embed="rId2"/>
          <a:stretch>
            <a:fillRect/>
          </a:stretch>
        </p:blipFill>
        <p:spPr>
          <a:xfrm>
            <a:off x="-54493" y="0"/>
            <a:ext cx="10553109" cy="6858000"/>
          </a:xfrm>
          <a:prstGeom prst="rect">
            <a:avLst/>
          </a:prstGeom>
        </p:spPr>
      </p:pic>
      <p:sp>
        <p:nvSpPr>
          <p:cNvPr id="2" name="TextBox 1">
            <a:extLst>
              <a:ext uri="{FF2B5EF4-FFF2-40B4-BE49-F238E27FC236}">
                <a16:creationId xmlns:a16="http://schemas.microsoft.com/office/drawing/2014/main" id="{9EFC903C-A812-315D-4768-9ECB85D73372}"/>
              </a:ext>
            </a:extLst>
          </p:cNvPr>
          <p:cNvSpPr txBox="1"/>
          <p:nvPr/>
        </p:nvSpPr>
        <p:spPr>
          <a:xfrm>
            <a:off x="9976700" y="5271653"/>
            <a:ext cx="20387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entury Schoolbook"/>
              </a:rPr>
              <a:t>HUMAN PHYSIOLOGY: From cells to death (Ninth edition), Lauralee Sherwood</a:t>
            </a:r>
            <a:endParaRPr lang="el-GR"/>
          </a:p>
        </p:txBody>
      </p:sp>
    </p:spTree>
    <p:extLst>
      <p:ext uri="{BB962C8B-B14F-4D97-AF65-F5344CB8AC3E}">
        <p14:creationId xmlns:p14="http://schemas.microsoft.com/office/powerpoint/2010/main" val="25389225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723F75C3-2E74-D60A-151F-AF9AD93BA68A}"/>
              </a:ext>
            </a:extLst>
          </p:cNvPr>
          <p:cNvPicPr>
            <a:picLocks noChangeAspect="1"/>
          </p:cNvPicPr>
          <p:nvPr/>
        </p:nvPicPr>
        <p:blipFill>
          <a:blip r:embed="rId3"/>
          <a:stretch>
            <a:fillRect/>
          </a:stretch>
        </p:blipFill>
        <p:spPr>
          <a:xfrm>
            <a:off x="1398904" y="144221"/>
            <a:ext cx="6842125" cy="6569558"/>
          </a:xfrm>
          <a:prstGeom prst="rect">
            <a:avLst/>
          </a:prstGeom>
        </p:spPr>
      </p:pic>
      <p:sp>
        <p:nvSpPr>
          <p:cNvPr id="3" name="TextBox 2">
            <a:extLst>
              <a:ext uri="{FF2B5EF4-FFF2-40B4-BE49-F238E27FC236}">
                <a16:creationId xmlns:a16="http://schemas.microsoft.com/office/drawing/2014/main" id="{363354FD-F64B-2783-E850-A6CF52FD52F5}"/>
              </a:ext>
            </a:extLst>
          </p:cNvPr>
          <p:cNvSpPr txBox="1"/>
          <p:nvPr/>
        </p:nvSpPr>
        <p:spPr>
          <a:xfrm>
            <a:off x="9448800" y="615950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dirty="0">
                <a:latin typeface="Century Schoolbook"/>
                <a:ea typeface="Open Sans"/>
                <a:cs typeface="Open Sans"/>
                <a:hlinkClick r:id="rId4">
                  <a:extLst>
                    <a:ext uri="{A12FA001-AC4F-418D-AE19-62706E023703}">
                      <ahyp:hlinkClr xmlns:ahyp="http://schemas.microsoft.com/office/drawing/2018/hyperlinkcolor" val="tx"/>
                    </a:ext>
                  </a:extLst>
                </a:hlinkClick>
              </a:rPr>
              <a:t>Metabolic support for the heart: complementary therapy for heart failure?</a:t>
            </a:r>
          </a:p>
          <a:p>
            <a:pPr algn="r"/>
            <a:r>
              <a:rPr lang="en-US" sz="1000" i="1" dirty="0">
                <a:latin typeface="Century Schoolbook"/>
                <a:ea typeface="Open Sans"/>
                <a:cs typeface="Open Sans"/>
                <a:hlinkClick r:id="rId4">
                  <a:extLst>
                    <a:ext uri="{A12FA001-AC4F-418D-AE19-62706E023703}">
                      <ahyp:hlinkClr xmlns:ahyp="http://schemas.microsoft.com/office/drawing/2018/hyperlinkcolor" val="tx"/>
                    </a:ext>
                  </a:extLst>
                </a:hlinkClick>
              </a:rPr>
              <a:t>Ward A. </a:t>
            </a:r>
            <a:r>
              <a:rPr lang="en-US" sz="1000" i="1" dirty="0" err="1">
                <a:latin typeface="Century Schoolbook"/>
                <a:ea typeface="Open Sans"/>
                <a:cs typeface="Open Sans"/>
                <a:hlinkClick r:id="rId4">
                  <a:extLst>
                    <a:ext uri="{A12FA001-AC4F-418D-AE19-62706E023703}">
                      <ahyp:hlinkClr xmlns:ahyp="http://schemas.microsoft.com/office/drawing/2018/hyperlinkcolor" val="tx"/>
                    </a:ext>
                  </a:extLst>
                </a:hlinkClick>
              </a:rPr>
              <a:t>Heggermont</a:t>
            </a:r>
            <a:r>
              <a:rPr lang="en-US" sz="1000" i="1" dirty="0">
                <a:latin typeface="Century Schoolbook"/>
                <a:ea typeface="Open Sans"/>
                <a:cs typeface="Open Sans"/>
                <a:hlinkClick r:id="rId4">
                  <a:extLst>
                    <a:ext uri="{A12FA001-AC4F-418D-AE19-62706E023703}">
                      <ahyp:hlinkClr xmlns:ahyp="http://schemas.microsoft.com/office/drawing/2018/hyperlinkcolor" val="tx"/>
                    </a:ext>
                  </a:extLst>
                </a:hlinkClick>
              </a:rPr>
              <a:t>, et al. 2016</a:t>
            </a:r>
            <a:endParaRPr lang="en-US" sz="1000" i="1" dirty="0">
              <a:latin typeface="Century Schoolbook"/>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9692035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7C8281D8-38AF-BBC3-DD20-9CCEE2B38531}"/>
              </a:ext>
            </a:extLst>
          </p:cNvPr>
          <p:cNvSpPr>
            <a:spLocks noGrp="1"/>
          </p:cNvSpPr>
          <p:nvPr>
            <p:ph type="sldNum" sz="quarter" idx="12"/>
          </p:nvPr>
        </p:nvSpPr>
        <p:spPr/>
        <p:txBody>
          <a:bodyPr/>
          <a:lstStyle/>
          <a:p>
            <a:fld id="{294A09A9-5501-47C1-A89A-A340965A2BE2}" type="slidenum">
              <a:rPr lang="en-US" dirty="0" smtClean="0"/>
              <a:t>81</a:t>
            </a:fld>
            <a:endParaRPr lang="en-US"/>
          </a:p>
        </p:txBody>
      </p:sp>
      <p:sp>
        <p:nvSpPr>
          <p:cNvPr id="9" name="TextBox 8">
            <a:extLst>
              <a:ext uri="{FF2B5EF4-FFF2-40B4-BE49-F238E27FC236}">
                <a16:creationId xmlns:a16="http://schemas.microsoft.com/office/drawing/2014/main" id="{198FCE59-8F2D-823C-0DA8-6B4BDEF216F1}"/>
              </a:ext>
            </a:extLst>
          </p:cNvPr>
          <p:cNvSpPr txBox="1"/>
          <p:nvPr/>
        </p:nvSpPr>
        <p:spPr>
          <a:xfrm>
            <a:off x="1115785" y="668563"/>
            <a:ext cx="91167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af-ZA" sz="4000" u="sng" err="1">
                <a:solidFill>
                  <a:srgbClr val="F01688"/>
                </a:solidFill>
                <a:latin typeface="Calibri"/>
                <a:ea typeface="Helvetica Neue"/>
                <a:cs typeface="Helvetica Neue"/>
              </a:rPr>
              <a:t>Inhibiting</a:t>
            </a:r>
            <a:r>
              <a:rPr lang="af-ZA" sz="4000" u="sng">
                <a:solidFill>
                  <a:srgbClr val="F01688"/>
                </a:solidFill>
                <a:latin typeface="Calibri"/>
                <a:ea typeface="Helvetica Neue"/>
                <a:cs typeface="Helvetica Neue"/>
              </a:rPr>
              <a:t> </a:t>
            </a:r>
            <a:r>
              <a:rPr lang="af-ZA" sz="4000" u="sng" err="1">
                <a:solidFill>
                  <a:srgbClr val="F01688"/>
                </a:solidFill>
                <a:latin typeface="Calibri"/>
                <a:ea typeface="Helvetica Neue"/>
                <a:cs typeface="Helvetica Neue"/>
              </a:rPr>
              <a:t>fatty</a:t>
            </a:r>
            <a:r>
              <a:rPr lang="af-ZA" sz="4000" u="sng">
                <a:solidFill>
                  <a:srgbClr val="F01688"/>
                </a:solidFill>
                <a:latin typeface="Calibri"/>
                <a:ea typeface="Helvetica Neue"/>
                <a:cs typeface="Helvetica Neue"/>
              </a:rPr>
              <a:t> </a:t>
            </a:r>
            <a:r>
              <a:rPr lang="af-ZA" sz="4000" u="sng" err="1">
                <a:solidFill>
                  <a:srgbClr val="F01688"/>
                </a:solidFill>
                <a:latin typeface="Calibri"/>
                <a:ea typeface="Helvetica Neue"/>
                <a:cs typeface="Helvetica Neue"/>
              </a:rPr>
              <a:t>acid</a:t>
            </a:r>
            <a:r>
              <a:rPr lang="af-ZA" sz="4000" u="sng">
                <a:solidFill>
                  <a:srgbClr val="F01688"/>
                </a:solidFill>
                <a:latin typeface="Calibri"/>
                <a:ea typeface="Helvetica Neue"/>
                <a:cs typeface="Helvetica Neue"/>
              </a:rPr>
              <a:t> </a:t>
            </a:r>
            <a:r>
              <a:rPr lang="af-ZA" sz="4000" u="sng" err="1">
                <a:solidFill>
                  <a:srgbClr val="F01688"/>
                </a:solidFill>
                <a:latin typeface="Calibri"/>
                <a:ea typeface="Helvetica Neue"/>
                <a:cs typeface="Helvetica Neue"/>
              </a:rPr>
              <a:t>oxidation</a:t>
            </a:r>
            <a:r>
              <a:rPr lang="af-ZA" sz="4000" u="sng">
                <a:solidFill>
                  <a:srgbClr val="F01688"/>
                </a:solidFill>
                <a:latin typeface="Calibri"/>
                <a:ea typeface="Helvetica Neue"/>
                <a:cs typeface="Helvetica Neue"/>
              </a:rPr>
              <a:t> </a:t>
            </a:r>
            <a:endParaRPr lang="el-GR" sz="4000" u="sng">
              <a:solidFill>
                <a:srgbClr val="F01688"/>
              </a:solidFill>
              <a:latin typeface="Calibri"/>
            </a:endParaRPr>
          </a:p>
        </p:txBody>
      </p:sp>
      <p:sp>
        <p:nvSpPr>
          <p:cNvPr id="10" name="TextBox 9">
            <a:extLst>
              <a:ext uri="{FF2B5EF4-FFF2-40B4-BE49-F238E27FC236}">
                <a16:creationId xmlns:a16="http://schemas.microsoft.com/office/drawing/2014/main" id="{56CBCEF9-2FF9-144C-3F1B-4FF5E65941C1}"/>
              </a:ext>
            </a:extLst>
          </p:cNvPr>
          <p:cNvSpPr txBox="1"/>
          <p:nvPr/>
        </p:nvSpPr>
        <p:spPr>
          <a:xfrm>
            <a:off x="1116693" y="1646464"/>
            <a:ext cx="9987642"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800" dirty="0">
                <a:latin typeface="Calibri"/>
                <a:ea typeface="Calibri"/>
                <a:cs typeface="Calibri"/>
              </a:rPr>
              <a:t>Improved heart function in patients with both HFrEF and HFpEF</a:t>
            </a:r>
          </a:p>
          <a:p>
            <a:pPr marL="342900" indent="-342900" algn="l">
              <a:buFont typeface="Courier New"/>
              <a:buChar char="o"/>
            </a:pPr>
            <a:endParaRPr lang="el-GR" sz="2800" dirty="0">
              <a:latin typeface="Calibri"/>
              <a:ea typeface="Calibri"/>
              <a:cs typeface="Segoe UI Light"/>
            </a:endParaRPr>
          </a:p>
          <a:p>
            <a:pPr marL="342900" indent="-342900">
              <a:buFont typeface="Courier New"/>
              <a:buChar char="o"/>
            </a:pPr>
            <a:r>
              <a:rPr lang="el-GR" sz="2800" dirty="0">
                <a:latin typeface="Calibri"/>
                <a:ea typeface="Calibri"/>
                <a:cs typeface="Segoe UI Light"/>
              </a:rPr>
              <a:t>Inhibition of malonyl CoA decarboxylase</a:t>
            </a:r>
            <a:r>
              <a:rPr lang="en-US" sz="2800" dirty="0">
                <a:latin typeface="Calibri"/>
                <a:ea typeface="Calibri"/>
                <a:cs typeface="Segoe UI Light"/>
                <a:sym typeface="Wingdings" panose="05000000000000000000" pitchFamily="2" charset="2"/>
              </a:rPr>
              <a:t></a:t>
            </a:r>
            <a:r>
              <a:rPr lang="el-GR" sz="2800" dirty="0">
                <a:latin typeface="Calibri"/>
                <a:ea typeface="Calibri"/>
                <a:cs typeface="Segoe UI Light"/>
              </a:rPr>
              <a:t> increased malonyl CoA </a:t>
            </a:r>
            <a:r>
              <a:rPr lang="en-US" sz="2800" dirty="0">
                <a:latin typeface="Calibri"/>
                <a:ea typeface="Calibri"/>
                <a:cs typeface="Segoe UI Light"/>
                <a:sym typeface="Wingdings" panose="05000000000000000000" pitchFamily="2" charset="2"/>
              </a:rPr>
              <a:t> inhibition of fatty acid oxidation</a:t>
            </a:r>
            <a:endParaRPr lang="en-US" sz="2800" dirty="0">
              <a:latin typeface="Calibri"/>
              <a:ea typeface="Calibri"/>
              <a:cs typeface="Segoe UI Light"/>
            </a:endParaRPr>
          </a:p>
          <a:p>
            <a:pPr marL="342900" indent="-342900">
              <a:buFont typeface="Courier New"/>
              <a:buChar char="o"/>
            </a:pPr>
            <a:endParaRPr lang="el-GR" sz="2800" dirty="0">
              <a:latin typeface="Calibri"/>
              <a:ea typeface="Calibri"/>
              <a:cs typeface="Segoe UI Light"/>
            </a:endParaRPr>
          </a:p>
          <a:p>
            <a:pPr marL="342900" indent="-342900">
              <a:buFont typeface="Courier New"/>
              <a:buChar char="o"/>
            </a:pPr>
            <a:r>
              <a:rPr lang="el-GR" sz="2800" dirty="0">
                <a:latin typeface="Calibri"/>
                <a:ea typeface="Calibri"/>
                <a:cs typeface="Segoe UI Light"/>
              </a:rPr>
              <a:t>Inhibitors of fatty acid oxidation such a</a:t>
            </a:r>
            <a:r>
              <a:rPr lang="el-GR" sz="2800" dirty="0">
                <a:solidFill>
                  <a:schemeClr val="bg1"/>
                </a:solidFill>
                <a:latin typeface="Calibri"/>
                <a:ea typeface="Calibri"/>
                <a:cs typeface="Segoe UI Light"/>
              </a:rPr>
              <a:t>s </a:t>
            </a:r>
            <a:r>
              <a:rPr lang="el-GR" sz="2800" dirty="0">
                <a:solidFill>
                  <a:srgbClr val="F01688"/>
                </a:solidFill>
                <a:latin typeface="Calibri"/>
                <a:ea typeface="Calibri"/>
                <a:cs typeface="Segoe UI Light"/>
              </a:rPr>
              <a:t>trimetazidine, etomoxir, and perhexiline </a:t>
            </a:r>
            <a:r>
              <a:rPr lang="el-GR" sz="2800" dirty="0">
                <a:solidFill>
                  <a:srgbClr val="00B050"/>
                </a:solidFill>
                <a:latin typeface="Calibri"/>
                <a:ea typeface="Calibri"/>
                <a:cs typeface="Segoe UI Light"/>
              </a:rPr>
              <a:t>(MCD inhibitor</a:t>
            </a:r>
            <a:r>
              <a:rPr lang="en-US" sz="2800" dirty="0">
                <a:solidFill>
                  <a:srgbClr val="00B050"/>
                </a:solidFill>
                <a:latin typeface="Calibri"/>
                <a:ea typeface="Calibri"/>
                <a:cs typeface="Segoe UI Light"/>
              </a:rPr>
              <a:t>s</a:t>
            </a:r>
            <a:r>
              <a:rPr lang="el-GR" sz="2800" dirty="0">
                <a:solidFill>
                  <a:srgbClr val="00B050"/>
                </a:solidFill>
                <a:latin typeface="Calibri"/>
                <a:ea typeface="Calibri"/>
                <a:cs typeface="Segoe UI Light"/>
              </a:rPr>
              <a:t>)</a:t>
            </a:r>
            <a:r>
              <a:rPr lang="el-GR" sz="2800" dirty="0">
                <a:latin typeface="Calibri"/>
                <a:ea typeface="Calibri"/>
                <a:cs typeface="Segoe UI Light"/>
              </a:rPr>
              <a:t>increase glucose oxidation </a:t>
            </a:r>
            <a:endParaRPr lang="en-US" sz="2800" dirty="0">
              <a:latin typeface="Calibri"/>
              <a:ea typeface="Calibri"/>
              <a:cs typeface="Segoe UI Light"/>
            </a:endParaRPr>
          </a:p>
          <a:p>
            <a:pPr marL="342900" indent="-342900">
              <a:buFont typeface="Courier New"/>
              <a:buChar char="o"/>
            </a:pPr>
            <a:endParaRPr lang="en-US" sz="2800" dirty="0">
              <a:latin typeface="Calibri"/>
              <a:ea typeface="Calibri"/>
              <a:cs typeface="Segoe UI Light"/>
            </a:endParaRPr>
          </a:p>
          <a:p>
            <a:pPr marL="342900" indent="-342900">
              <a:buFont typeface="Courier New"/>
              <a:buChar char="o"/>
            </a:pPr>
            <a:endParaRPr lang="el-GR" sz="2400" dirty="0">
              <a:solidFill>
                <a:schemeClr val="bg1"/>
              </a:solidFill>
              <a:latin typeface="Calibri"/>
              <a:ea typeface="Calibri"/>
              <a:cs typeface="Segoe UI Light"/>
            </a:endParaRPr>
          </a:p>
          <a:p>
            <a:r>
              <a:rPr lang="el-GR" sz="2400" dirty="0">
                <a:solidFill>
                  <a:schemeClr val="bg1"/>
                </a:solidFill>
                <a:latin typeface="Calibri"/>
                <a:ea typeface="Calibri"/>
                <a:cs typeface="Segoe UI Light"/>
              </a:rPr>
              <a:t>      </a:t>
            </a:r>
          </a:p>
          <a:p>
            <a:endParaRPr lang="el-GR" sz="2400" dirty="0">
              <a:solidFill>
                <a:schemeClr val="bg1"/>
              </a:solidFill>
              <a:latin typeface="Calibri"/>
              <a:ea typeface="Calibri"/>
              <a:cs typeface="Segoe UI Light"/>
            </a:endParaRPr>
          </a:p>
          <a:p>
            <a:pPr marL="342900" indent="-342900">
              <a:buFont typeface="Courier New"/>
              <a:buChar char="o"/>
            </a:pPr>
            <a:endParaRPr lang="el-GR" sz="2400" dirty="0">
              <a:solidFill>
                <a:schemeClr val="bg1"/>
              </a:solidFill>
              <a:latin typeface="Helvetica Neue"/>
              <a:cs typeface="Segoe UI Light"/>
            </a:endParaRPr>
          </a:p>
          <a:p>
            <a:endParaRPr lang="el-GR" dirty="0">
              <a:cs typeface="Segoe UI Light"/>
            </a:endParaRPr>
          </a:p>
        </p:txBody>
      </p:sp>
      <p:sp>
        <p:nvSpPr>
          <p:cNvPr id="2" name="TextBox 1">
            <a:extLst>
              <a:ext uri="{FF2B5EF4-FFF2-40B4-BE49-F238E27FC236}">
                <a16:creationId xmlns:a16="http://schemas.microsoft.com/office/drawing/2014/main" id="{4E661745-7273-D6E8-2254-A5AE73FE113B}"/>
              </a:ext>
            </a:extLst>
          </p:cNvPr>
          <p:cNvSpPr txBox="1"/>
          <p:nvPr/>
        </p:nvSpPr>
        <p:spPr>
          <a:xfrm>
            <a:off x="9448800" y="52578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30350479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F57A409A-86BC-E16E-6060-FF81CCB38DDA}"/>
              </a:ext>
            </a:extLst>
          </p:cNvPr>
          <p:cNvSpPr>
            <a:spLocks noGrp="1"/>
          </p:cNvSpPr>
          <p:nvPr>
            <p:ph type="sldNum" sz="quarter" idx="12"/>
          </p:nvPr>
        </p:nvSpPr>
        <p:spPr/>
        <p:txBody>
          <a:bodyPr/>
          <a:lstStyle/>
          <a:p>
            <a:fld id="{294A09A9-5501-47C1-A89A-A340965A2BE2}" type="slidenum">
              <a:rPr lang="en-US" smtClean="0"/>
              <a:t>82</a:t>
            </a:fld>
            <a:endParaRPr lang="en-US"/>
          </a:p>
        </p:txBody>
      </p:sp>
      <p:sp>
        <p:nvSpPr>
          <p:cNvPr id="9" name="TextBox 8">
            <a:extLst>
              <a:ext uri="{FF2B5EF4-FFF2-40B4-BE49-F238E27FC236}">
                <a16:creationId xmlns:a16="http://schemas.microsoft.com/office/drawing/2014/main" id="{6F363A66-91D9-C3D9-5F6A-856B2BB86AA4}"/>
              </a:ext>
            </a:extLst>
          </p:cNvPr>
          <p:cNvSpPr txBox="1"/>
          <p:nvPr/>
        </p:nvSpPr>
        <p:spPr>
          <a:xfrm>
            <a:off x="1042825" y="58834"/>
            <a:ext cx="86677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F01689"/>
                </a:solidFill>
                <a:cs typeface="Segoe UI Light"/>
              </a:rPr>
              <a:t>Stimulating</a:t>
            </a:r>
            <a:r>
              <a:rPr lang="el-GR" sz="3200" u="sng">
                <a:solidFill>
                  <a:srgbClr val="F01689"/>
                </a:solidFill>
                <a:cs typeface="Segoe UI Light"/>
              </a:rPr>
              <a:t> </a:t>
            </a:r>
            <a:r>
              <a:rPr lang="el-GR" sz="3200" u="sng" err="1">
                <a:solidFill>
                  <a:srgbClr val="F01689"/>
                </a:solidFill>
                <a:cs typeface="Segoe UI Light"/>
              </a:rPr>
              <a:t>glucose</a:t>
            </a:r>
            <a:r>
              <a:rPr lang="el-GR" sz="3200" u="sng">
                <a:solidFill>
                  <a:srgbClr val="F01689"/>
                </a:solidFill>
                <a:cs typeface="Segoe UI Light"/>
              </a:rPr>
              <a:t> </a:t>
            </a:r>
            <a:r>
              <a:rPr lang="el-GR" sz="3200" u="sng" err="1">
                <a:solidFill>
                  <a:srgbClr val="F01689"/>
                </a:solidFill>
                <a:cs typeface="Segoe UI Light"/>
              </a:rPr>
              <a:t>oxidation</a:t>
            </a:r>
            <a:endParaRPr lang="el-GR" sz="3200" u="sng" err="1">
              <a:solidFill>
                <a:srgbClr val="F01689"/>
              </a:solidFill>
            </a:endParaRPr>
          </a:p>
        </p:txBody>
      </p:sp>
      <p:sp>
        <p:nvSpPr>
          <p:cNvPr id="10" name="TextBox 9">
            <a:extLst>
              <a:ext uri="{FF2B5EF4-FFF2-40B4-BE49-F238E27FC236}">
                <a16:creationId xmlns:a16="http://schemas.microsoft.com/office/drawing/2014/main" id="{24464B3F-5420-2078-5EDD-9F955EDAB159}"/>
              </a:ext>
            </a:extLst>
          </p:cNvPr>
          <p:cNvSpPr txBox="1"/>
          <p:nvPr/>
        </p:nvSpPr>
        <p:spPr>
          <a:xfrm>
            <a:off x="194530" y="648816"/>
            <a:ext cx="12074192"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l-GR" sz="2400" err="1">
                <a:latin typeface="Calibri"/>
                <a:ea typeface="Calibri"/>
                <a:cs typeface="Calibri"/>
              </a:rPr>
              <a:t>Dichloroacetate</a:t>
            </a:r>
            <a:r>
              <a:rPr lang="el-GR" sz="2400">
                <a:solidFill>
                  <a:schemeClr val="bg1"/>
                </a:solidFill>
                <a:latin typeface="Calibri"/>
                <a:ea typeface="Calibri"/>
                <a:cs typeface="Calibri"/>
              </a:rPr>
              <a:t> </a:t>
            </a:r>
            <a:r>
              <a:rPr lang="el-GR" sz="2400">
                <a:solidFill>
                  <a:srgbClr val="F01689"/>
                </a:solidFill>
                <a:latin typeface="Calibri"/>
                <a:ea typeface="Calibri"/>
                <a:cs typeface="Calibri"/>
              </a:rPr>
              <a:t>(DCA)</a:t>
            </a:r>
            <a:r>
              <a:rPr lang="el-GR" sz="2400">
                <a:latin typeface="Calibri"/>
                <a:ea typeface="Calibri"/>
                <a:cs typeface="Calibri"/>
              </a:rPr>
              <a:t>, a </a:t>
            </a:r>
            <a:r>
              <a:rPr lang="el-GR" sz="2400" err="1">
                <a:latin typeface="Calibri"/>
                <a:ea typeface="Calibri"/>
                <a:cs typeface="Calibri"/>
              </a:rPr>
              <a:t>direct</a:t>
            </a:r>
            <a:r>
              <a:rPr lang="el-GR" sz="2400">
                <a:latin typeface="Calibri"/>
                <a:ea typeface="Calibri"/>
                <a:cs typeface="Calibri"/>
              </a:rPr>
              <a:t> </a:t>
            </a:r>
            <a:r>
              <a:rPr lang="el-GR" sz="2400" err="1">
                <a:solidFill>
                  <a:srgbClr val="F01688"/>
                </a:solidFill>
                <a:latin typeface="Calibri"/>
                <a:ea typeface="Calibri"/>
                <a:cs typeface="Calibri"/>
              </a:rPr>
              <a:t>inhibitor</a:t>
            </a:r>
            <a:r>
              <a:rPr lang="el-GR" sz="2400">
                <a:solidFill>
                  <a:schemeClr val="bg1"/>
                </a:solidFill>
                <a:latin typeface="Calibri"/>
                <a:ea typeface="Calibri"/>
                <a:cs typeface="Calibri"/>
              </a:rPr>
              <a:t> </a:t>
            </a:r>
            <a:r>
              <a:rPr lang="el-GR" sz="2400">
                <a:latin typeface="Calibri"/>
                <a:ea typeface="Calibri"/>
                <a:cs typeface="Calibri"/>
              </a:rPr>
              <a:t>of </a:t>
            </a:r>
            <a:r>
              <a:rPr lang="el-GR" sz="2400">
                <a:solidFill>
                  <a:srgbClr val="F01688"/>
                </a:solidFill>
                <a:latin typeface="Calibri"/>
                <a:ea typeface="Calibri"/>
                <a:cs typeface="Calibri"/>
              </a:rPr>
              <a:t>PDH</a:t>
            </a:r>
            <a:r>
              <a:rPr lang="el-GR" sz="2400">
                <a:solidFill>
                  <a:schemeClr val="bg1"/>
                </a:solidFill>
                <a:latin typeface="Calibri"/>
                <a:ea typeface="Calibri"/>
                <a:cs typeface="Calibri"/>
              </a:rPr>
              <a:t> </a:t>
            </a:r>
            <a:r>
              <a:rPr lang="el-GR" sz="2400" err="1">
                <a:solidFill>
                  <a:srgbClr val="F01688"/>
                </a:solidFill>
                <a:latin typeface="Calibri"/>
                <a:ea typeface="Calibri"/>
                <a:cs typeface="Calibri"/>
              </a:rPr>
              <a:t>kinase</a:t>
            </a:r>
            <a:r>
              <a:rPr lang="el-GR" sz="2400">
                <a:solidFill>
                  <a:srgbClr val="F01688"/>
                </a:solidFill>
                <a:latin typeface="Calibri"/>
                <a:ea typeface="Calibri"/>
                <a:cs typeface="Calibri"/>
              </a:rPr>
              <a:t>       </a:t>
            </a:r>
            <a:r>
              <a:rPr lang="el-GR" sz="2400" err="1">
                <a:solidFill>
                  <a:srgbClr val="000000"/>
                </a:solidFill>
                <a:latin typeface="Calibri"/>
                <a:ea typeface="Calibri"/>
                <a:cs typeface="Calibri"/>
              </a:rPr>
              <a:t>stimulation</a:t>
            </a:r>
            <a:r>
              <a:rPr lang="el-GR" sz="2400">
                <a:latin typeface="Calibri"/>
                <a:ea typeface="Calibri"/>
                <a:cs typeface="Calibri"/>
              </a:rPr>
              <a:t> of PDH </a:t>
            </a:r>
            <a:r>
              <a:rPr lang="el-GR" sz="2400" err="1">
                <a:latin typeface="Calibri"/>
                <a:ea typeface="Calibri"/>
                <a:cs typeface="Calibri"/>
              </a:rPr>
              <a:t>complex</a:t>
            </a:r>
            <a:r>
              <a:rPr lang="el-GR" sz="2400">
                <a:latin typeface="Calibri"/>
                <a:ea typeface="Calibri"/>
                <a:cs typeface="Calibri"/>
              </a:rPr>
              <a:t> </a:t>
            </a:r>
            <a:r>
              <a:rPr lang="el-GR" sz="2400" err="1">
                <a:latin typeface="Calibri"/>
                <a:ea typeface="Calibri"/>
                <a:cs typeface="Calibri"/>
              </a:rPr>
              <a:t>activity</a:t>
            </a:r>
            <a:endParaRPr lang="el-GR" sz="2400">
              <a:latin typeface="Calibri"/>
              <a:ea typeface="Calibri"/>
              <a:cs typeface="Calibri"/>
            </a:endParaRPr>
          </a:p>
          <a:p>
            <a:pPr marL="342900" indent="-342900">
              <a:buFont typeface="Courier New"/>
              <a:buChar char="o"/>
            </a:pPr>
            <a:endParaRPr lang="el-GR" sz="2400">
              <a:solidFill>
                <a:schemeClr val="bg1"/>
              </a:solidFill>
              <a:latin typeface="Calibri"/>
              <a:ea typeface="Calibri"/>
              <a:cs typeface="Calibri"/>
            </a:endParaRPr>
          </a:p>
          <a:p>
            <a:r>
              <a:rPr lang="el-GR" sz="2400">
                <a:latin typeface="Calibri"/>
                <a:ea typeface="Calibri"/>
                <a:cs typeface="Calibri"/>
              </a:rPr>
              <a:t>                                                          </a:t>
            </a:r>
            <a:r>
              <a:rPr lang="el-GR" sz="2400" err="1">
                <a:latin typeface="Calibri"/>
                <a:ea typeface="Calibri"/>
                <a:cs typeface="Calibri"/>
              </a:rPr>
              <a:t>improved</a:t>
            </a:r>
            <a:r>
              <a:rPr lang="el-GR" sz="2400">
                <a:latin typeface="Calibri"/>
                <a:ea typeface="Calibri"/>
                <a:cs typeface="Calibri"/>
              </a:rPr>
              <a:t> </a:t>
            </a:r>
            <a:r>
              <a:rPr lang="el-GR" sz="2400" err="1">
                <a:latin typeface="Calibri"/>
                <a:ea typeface="Calibri"/>
                <a:cs typeface="Calibri"/>
              </a:rPr>
              <a:t>cardiac</a:t>
            </a:r>
            <a:r>
              <a:rPr lang="el-GR" sz="2400">
                <a:latin typeface="Calibri"/>
                <a:ea typeface="Calibri"/>
                <a:cs typeface="Calibri"/>
              </a:rPr>
              <a:t> </a:t>
            </a:r>
            <a:r>
              <a:rPr lang="el-GR" sz="2400" err="1">
                <a:latin typeface="Calibri"/>
                <a:ea typeface="Calibri"/>
                <a:cs typeface="Calibri"/>
              </a:rPr>
              <a:t>function</a:t>
            </a:r>
            <a:r>
              <a:rPr lang="el-GR" sz="2400">
                <a:latin typeface="Calibri"/>
                <a:ea typeface="Calibri"/>
                <a:cs typeface="Calibri"/>
              </a:rPr>
              <a:t>, </a:t>
            </a:r>
            <a:r>
              <a:rPr lang="el-GR" sz="2400" err="1">
                <a:latin typeface="Calibri"/>
                <a:ea typeface="Calibri"/>
                <a:cs typeface="Calibri"/>
              </a:rPr>
              <a:t>decreased</a:t>
            </a:r>
            <a:r>
              <a:rPr lang="el-GR" sz="2400">
                <a:latin typeface="Calibri"/>
                <a:ea typeface="Calibri"/>
                <a:cs typeface="Calibri"/>
              </a:rPr>
              <a:t> </a:t>
            </a:r>
            <a:r>
              <a:rPr lang="el-GR" sz="2400" err="1">
                <a:latin typeface="Calibri"/>
                <a:ea typeface="Calibri"/>
                <a:cs typeface="Calibri"/>
              </a:rPr>
              <a:t>lactate</a:t>
            </a:r>
            <a:r>
              <a:rPr lang="el-GR" sz="2400">
                <a:latin typeface="Calibri"/>
                <a:ea typeface="Calibri"/>
                <a:cs typeface="Calibri"/>
              </a:rPr>
              <a:t> </a:t>
            </a:r>
            <a:r>
              <a:rPr lang="el-GR" sz="2400" err="1">
                <a:latin typeface="Calibri"/>
                <a:ea typeface="Calibri"/>
                <a:cs typeface="Calibri"/>
              </a:rPr>
              <a:t>production</a:t>
            </a:r>
            <a:r>
              <a:rPr lang="el-GR" sz="2400">
                <a:latin typeface="Calibri"/>
                <a:ea typeface="Calibri"/>
                <a:cs typeface="Calibri"/>
              </a:rPr>
              <a:t>, </a:t>
            </a:r>
          </a:p>
          <a:p>
            <a:r>
              <a:rPr lang="el-GR" sz="2400">
                <a:latin typeface="Calibri"/>
                <a:ea typeface="Calibri"/>
                <a:cs typeface="Calibri"/>
              </a:rPr>
              <a:t>                                                          </a:t>
            </a:r>
            <a:r>
              <a:rPr lang="el-GR" sz="2400" err="1">
                <a:latin typeface="Calibri"/>
                <a:ea typeface="Calibri"/>
                <a:cs typeface="Calibri"/>
              </a:rPr>
              <a:t>Improved</a:t>
            </a:r>
            <a:r>
              <a:rPr lang="el-GR" sz="2400">
                <a:latin typeface="Calibri"/>
                <a:ea typeface="Calibri"/>
                <a:cs typeface="Calibri"/>
              </a:rPr>
              <a:t> </a:t>
            </a:r>
            <a:r>
              <a:rPr lang="el-GR" sz="2400" err="1">
                <a:latin typeface="Calibri"/>
                <a:ea typeface="Calibri"/>
                <a:cs typeface="Calibri"/>
              </a:rPr>
              <a:t>cardiac</a:t>
            </a:r>
            <a:r>
              <a:rPr lang="el-GR" sz="2400">
                <a:latin typeface="Calibri"/>
                <a:ea typeface="Calibri"/>
                <a:cs typeface="Calibri"/>
              </a:rPr>
              <a:t> </a:t>
            </a:r>
            <a:r>
              <a:rPr lang="el-GR" sz="2400" err="1">
                <a:latin typeface="Calibri"/>
                <a:ea typeface="Calibri"/>
                <a:cs typeface="Calibri"/>
              </a:rPr>
              <a:t>efficiency</a:t>
            </a:r>
            <a:r>
              <a:rPr lang="el-GR" sz="2400">
                <a:latin typeface="Calibri"/>
                <a:ea typeface="Calibri"/>
                <a:cs typeface="Calibri"/>
              </a:rPr>
              <a:t>                                                            </a:t>
            </a:r>
            <a:endParaRPr lang="el-GR"/>
          </a:p>
          <a:p>
            <a:r>
              <a:rPr lang="el-GR" sz="2400">
                <a:latin typeface="Calibri"/>
                <a:ea typeface="Calibri"/>
                <a:cs typeface="Calibri"/>
              </a:rPr>
              <a:t>                </a:t>
            </a:r>
          </a:p>
          <a:p>
            <a:endParaRPr lang="el-GR" sz="2400">
              <a:latin typeface="Calibri"/>
              <a:ea typeface="Calibri"/>
              <a:cs typeface="Calibri"/>
            </a:endParaRPr>
          </a:p>
          <a:p>
            <a:pPr marL="342900" indent="-342900">
              <a:buFont typeface="Courier New"/>
              <a:buChar char="o"/>
            </a:pPr>
            <a:r>
              <a:rPr lang="el-GR" sz="2400">
                <a:latin typeface="Calibri"/>
                <a:ea typeface="Calibri"/>
                <a:cs typeface="Calibri"/>
              </a:rPr>
              <a:t>In </a:t>
            </a:r>
            <a:r>
              <a:rPr lang="el-GR" sz="2400" err="1">
                <a:latin typeface="Calibri"/>
                <a:ea typeface="Calibri"/>
                <a:cs typeface="Calibri"/>
              </a:rPr>
              <a:t>postischemic</a:t>
            </a:r>
            <a:r>
              <a:rPr lang="el-GR" sz="2400">
                <a:latin typeface="Calibri"/>
                <a:ea typeface="Calibri"/>
                <a:cs typeface="Calibri"/>
              </a:rPr>
              <a:t> HF, DCA       </a:t>
            </a:r>
            <a:r>
              <a:rPr lang="el-GR" sz="2400" err="1">
                <a:latin typeface="Calibri"/>
                <a:ea typeface="Calibri"/>
                <a:cs typeface="Calibri"/>
              </a:rPr>
              <a:t>improved</a:t>
            </a:r>
            <a:r>
              <a:rPr lang="el-GR" sz="2400">
                <a:latin typeface="Calibri"/>
                <a:ea typeface="Calibri"/>
                <a:cs typeface="Calibri"/>
              </a:rPr>
              <a:t> </a:t>
            </a:r>
            <a:r>
              <a:rPr lang="el-GR" sz="2400" err="1">
                <a:latin typeface="Calibri"/>
                <a:ea typeface="Calibri"/>
                <a:cs typeface="Calibri"/>
              </a:rPr>
              <a:t>recovery</a:t>
            </a:r>
            <a:r>
              <a:rPr lang="el-GR" sz="2400">
                <a:latin typeface="Calibri"/>
                <a:ea typeface="Calibri"/>
                <a:cs typeface="Calibri"/>
              </a:rPr>
              <a:t>, </a:t>
            </a:r>
            <a:r>
              <a:rPr lang="el-GR" sz="2400" err="1">
                <a:latin typeface="Calibri"/>
                <a:ea typeface="Calibri"/>
                <a:cs typeface="Calibri"/>
              </a:rPr>
              <a:t>contractile</a:t>
            </a:r>
            <a:r>
              <a:rPr lang="el-GR" sz="2400">
                <a:latin typeface="Calibri"/>
                <a:ea typeface="Calibri"/>
                <a:cs typeface="Calibri"/>
              </a:rPr>
              <a:t> </a:t>
            </a:r>
            <a:r>
              <a:rPr lang="el-GR" sz="2400" err="1">
                <a:latin typeface="Calibri"/>
                <a:ea typeface="Calibri"/>
                <a:cs typeface="Calibri"/>
              </a:rPr>
              <a:t>function</a:t>
            </a:r>
            <a:r>
              <a:rPr lang="el-GR" sz="2400">
                <a:latin typeface="Calibri"/>
                <a:ea typeface="Calibri"/>
                <a:cs typeface="Calibri"/>
              </a:rPr>
              <a:t> and </a:t>
            </a:r>
            <a:r>
              <a:rPr lang="el-GR" sz="2400" err="1">
                <a:latin typeface="Calibri"/>
                <a:ea typeface="Calibri"/>
                <a:cs typeface="Calibri"/>
              </a:rPr>
              <a:t>cardiac</a:t>
            </a:r>
            <a:r>
              <a:rPr lang="el-GR" sz="2400">
                <a:latin typeface="Calibri"/>
                <a:ea typeface="Calibri"/>
                <a:cs typeface="Calibri"/>
              </a:rPr>
              <a:t> </a:t>
            </a:r>
            <a:r>
              <a:rPr lang="el-GR" sz="2400" err="1">
                <a:latin typeface="Calibri"/>
                <a:ea typeface="Calibri"/>
                <a:cs typeface="Calibri"/>
              </a:rPr>
              <a:t>efficiency</a:t>
            </a:r>
            <a:r>
              <a:rPr lang="el-GR" sz="2400">
                <a:latin typeface="Calibri"/>
                <a:ea typeface="Calibri"/>
                <a:cs typeface="Calibri"/>
              </a:rPr>
              <a:t>                                                 </a:t>
            </a:r>
          </a:p>
          <a:p>
            <a:pPr marL="342900" indent="-342900">
              <a:buFont typeface="Courier New"/>
              <a:buChar char="o"/>
            </a:pPr>
            <a:endParaRPr lang="el-GR" sz="2400">
              <a:latin typeface="Calibri"/>
              <a:ea typeface="Calibri"/>
              <a:cs typeface="Calibri"/>
            </a:endParaRPr>
          </a:p>
          <a:p>
            <a:pPr marL="342900" indent="-342900">
              <a:buFont typeface="Courier New"/>
              <a:buChar char="o"/>
            </a:pPr>
            <a:r>
              <a:rPr lang="el-GR" sz="2400">
                <a:latin typeface="Calibri"/>
                <a:ea typeface="Calibri"/>
                <a:cs typeface="Calibri"/>
              </a:rPr>
              <a:t>In </a:t>
            </a:r>
            <a:r>
              <a:rPr lang="el-GR" sz="2400" err="1">
                <a:latin typeface="Calibri"/>
                <a:ea typeface="Calibri"/>
                <a:cs typeface="Calibri"/>
              </a:rPr>
              <a:t>congestive</a:t>
            </a:r>
            <a:r>
              <a:rPr lang="el-GR" sz="2400">
                <a:latin typeface="Calibri"/>
                <a:ea typeface="Calibri"/>
                <a:cs typeface="Calibri"/>
              </a:rPr>
              <a:t> HF, DCA         </a:t>
            </a:r>
            <a:r>
              <a:rPr lang="el-GR" sz="2400" err="1">
                <a:latin typeface="Calibri"/>
                <a:ea typeface="Calibri"/>
                <a:cs typeface="Calibri"/>
              </a:rPr>
              <a:t>improved</a:t>
            </a:r>
            <a:r>
              <a:rPr lang="el-GR" sz="2400">
                <a:latin typeface="Calibri"/>
                <a:ea typeface="Calibri"/>
                <a:cs typeface="Calibri"/>
              </a:rPr>
              <a:t> LV </a:t>
            </a:r>
            <a:r>
              <a:rPr lang="el-GR" sz="2400" err="1">
                <a:latin typeface="Calibri"/>
                <a:ea typeface="Calibri"/>
                <a:cs typeface="Calibri"/>
              </a:rPr>
              <a:t>mechanical</a:t>
            </a:r>
            <a:r>
              <a:rPr lang="el-GR" sz="2400">
                <a:latin typeface="Calibri"/>
                <a:ea typeface="Calibri"/>
                <a:cs typeface="Calibri"/>
              </a:rPr>
              <a:t> </a:t>
            </a:r>
            <a:r>
              <a:rPr lang="el-GR" sz="2400" err="1">
                <a:latin typeface="Calibri"/>
                <a:ea typeface="Calibri"/>
                <a:cs typeface="Calibri"/>
              </a:rPr>
              <a:t>efficiency</a:t>
            </a:r>
            <a:r>
              <a:rPr lang="el-GR" sz="2400">
                <a:latin typeface="Calibri"/>
                <a:ea typeface="Calibri"/>
                <a:cs typeface="Calibri"/>
              </a:rPr>
              <a:t> and </a:t>
            </a:r>
            <a:r>
              <a:rPr lang="el-GR" sz="2400" err="1">
                <a:latin typeface="Calibri"/>
                <a:ea typeface="Calibri"/>
                <a:cs typeface="Calibri"/>
              </a:rPr>
              <a:t>enhanced</a:t>
            </a:r>
            <a:r>
              <a:rPr lang="el-GR" sz="2400">
                <a:latin typeface="Calibri"/>
                <a:ea typeface="Calibri"/>
                <a:cs typeface="Calibri"/>
              </a:rPr>
              <a:t> </a:t>
            </a:r>
            <a:r>
              <a:rPr lang="el-GR" sz="2400" err="1">
                <a:latin typeface="Calibri"/>
                <a:ea typeface="Calibri"/>
                <a:cs typeface="Calibri"/>
              </a:rPr>
              <a:t>cardiac</a:t>
            </a:r>
            <a:r>
              <a:rPr lang="el-GR" sz="2400">
                <a:latin typeface="Calibri"/>
                <a:ea typeface="Calibri"/>
                <a:cs typeface="Calibri"/>
              </a:rPr>
              <a:t> </a:t>
            </a:r>
            <a:r>
              <a:rPr lang="el-GR" sz="2400" err="1">
                <a:latin typeface="Calibri"/>
                <a:ea typeface="Calibri"/>
                <a:cs typeface="Calibri"/>
              </a:rPr>
              <a:t>work</a:t>
            </a:r>
            <a:endParaRPr lang="el-GR" sz="2400">
              <a:latin typeface="Calibri"/>
              <a:ea typeface="Calibri"/>
              <a:cs typeface="Calibri"/>
            </a:endParaRPr>
          </a:p>
          <a:p>
            <a:pPr marL="342900" indent="-342900">
              <a:buFont typeface="Courier New"/>
              <a:buChar char="o"/>
            </a:pPr>
            <a:endParaRPr lang="el-GR" sz="2400">
              <a:latin typeface="Calibri"/>
              <a:ea typeface="Calibri"/>
              <a:cs typeface="Calibri"/>
            </a:endParaRPr>
          </a:p>
          <a:p>
            <a:pPr marL="342900" indent="-342900">
              <a:buFont typeface="Courier New"/>
              <a:buChar char="o"/>
            </a:pPr>
            <a:r>
              <a:rPr lang="el-GR" sz="2400" err="1">
                <a:latin typeface="Calibri"/>
                <a:ea typeface="Calibri"/>
                <a:cs typeface="Calibri"/>
              </a:rPr>
              <a:t>Potency</a:t>
            </a:r>
            <a:r>
              <a:rPr lang="el-GR" sz="2400">
                <a:latin typeface="Calibri"/>
                <a:ea typeface="Calibri"/>
                <a:cs typeface="Calibri"/>
              </a:rPr>
              <a:t> and </a:t>
            </a:r>
            <a:r>
              <a:rPr lang="el-GR" sz="2400" err="1">
                <a:latin typeface="Calibri"/>
                <a:ea typeface="Calibri"/>
                <a:cs typeface="Calibri"/>
              </a:rPr>
              <a:t>pharmacokinetics</a:t>
            </a:r>
            <a:r>
              <a:rPr lang="el-GR" sz="2400">
                <a:latin typeface="Calibri"/>
                <a:ea typeface="Calibri"/>
                <a:cs typeface="Calibri"/>
              </a:rPr>
              <a:t>          </a:t>
            </a:r>
            <a:r>
              <a:rPr lang="el-GR" sz="2400" err="1">
                <a:latin typeface="Calibri"/>
                <a:ea typeface="Calibri"/>
                <a:cs typeface="Calibri"/>
              </a:rPr>
              <a:t>limited</a:t>
            </a:r>
            <a:r>
              <a:rPr lang="el-GR" sz="2400">
                <a:latin typeface="Calibri"/>
                <a:ea typeface="Calibri"/>
                <a:cs typeface="Calibri"/>
              </a:rPr>
              <a:t> </a:t>
            </a:r>
            <a:r>
              <a:rPr lang="el-GR" sz="2400" err="1">
                <a:latin typeface="Calibri"/>
                <a:ea typeface="Calibri"/>
                <a:cs typeface="Calibri"/>
              </a:rPr>
              <a:t>clinical</a:t>
            </a:r>
            <a:r>
              <a:rPr lang="el-GR" sz="2400">
                <a:latin typeface="Calibri"/>
                <a:ea typeface="Calibri"/>
                <a:cs typeface="Calibri"/>
              </a:rPr>
              <a:t> </a:t>
            </a:r>
            <a:r>
              <a:rPr lang="el-GR" sz="2400" err="1">
                <a:latin typeface="Calibri"/>
                <a:ea typeface="Calibri"/>
                <a:cs typeface="Calibri"/>
              </a:rPr>
              <a:t>usefulness</a:t>
            </a:r>
            <a:endParaRPr lang="el-GR" sz="2400">
              <a:latin typeface="Calibri"/>
              <a:ea typeface="Calibri"/>
              <a:cs typeface="Calibri"/>
            </a:endParaRPr>
          </a:p>
          <a:p>
            <a:pPr marL="342900" indent="-342900">
              <a:buFont typeface="Courier New"/>
              <a:buChar char="o"/>
            </a:pPr>
            <a:endParaRPr lang="el-GR" sz="2400">
              <a:solidFill>
                <a:schemeClr val="bg1"/>
              </a:solidFill>
              <a:latin typeface="Calibri"/>
              <a:ea typeface="Calibri"/>
              <a:cs typeface="Calibri"/>
            </a:endParaRPr>
          </a:p>
          <a:p>
            <a:endParaRPr lang="el-GR" sz="2400">
              <a:solidFill>
                <a:srgbClr val="FFFFFF"/>
              </a:solidFill>
              <a:latin typeface="Calibri"/>
              <a:ea typeface="Calibri"/>
              <a:cs typeface="Calibri"/>
            </a:endParaRPr>
          </a:p>
          <a:p>
            <a:endParaRPr lang="el-GR">
              <a:ea typeface="Calibri"/>
              <a:cs typeface="Segoe UI Light"/>
            </a:endParaRPr>
          </a:p>
          <a:p>
            <a:endParaRPr lang="el-GR">
              <a:cs typeface="Segoe UI Light"/>
            </a:endParaRPr>
          </a:p>
        </p:txBody>
      </p:sp>
      <p:sp>
        <p:nvSpPr>
          <p:cNvPr id="11" name="Βέλος: Κάτω 10">
            <a:extLst>
              <a:ext uri="{FF2B5EF4-FFF2-40B4-BE49-F238E27FC236}">
                <a16:creationId xmlns:a16="http://schemas.microsoft.com/office/drawing/2014/main" id="{B5B600BF-930F-A2C5-987F-9F868519A98B}"/>
              </a:ext>
            </a:extLst>
          </p:cNvPr>
          <p:cNvSpPr/>
          <p:nvPr/>
        </p:nvSpPr>
        <p:spPr>
          <a:xfrm>
            <a:off x="8113685" y="1031974"/>
            <a:ext cx="136346" cy="4735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Βέλος: Δεξιό 1">
            <a:extLst>
              <a:ext uri="{FF2B5EF4-FFF2-40B4-BE49-F238E27FC236}">
                <a16:creationId xmlns:a16="http://schemas.microsoft.com/office/drawing/2014/main" id="{C7A48943-A707-FFDE-907B-DFCE4D6C8452}"/>
              </a:ext>
            </a:extLst>
          </p:cNvPr>
          <p:cNvSpPr/>
          <p:nvPr/>
        </p:nvSpPr>
        <p:spPr>
          <a:xfrm>
            <a:off x="7421457" y="863168"/>
            <a:ext cx="319314" cy="116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Βέλος: Δεξιό 3">
            <a:extLst>
              <a:ext uri="{FF2B5EF4-FFF2-40B4-BE49-F238E27FC236}">
                <a16:creationId xmlns:a16="http://schemas.microsoft.com/office/drawing/2014/main" id="{6E00C87C-0AE0-55FB-B5F6-91EA7AF635FB}"/>
              </a:ext>
            </a:extLst>
          </p:cNvPr>
          <p:cNvSpPr/>
          <p:nvPr/>
        </p:nvSpPr>
        <p:spPr>
          <a:xfrm>
            <a:off x="4602192" y="5222772"/>
            <a:ext cx="362857" cy="116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33355DAE-24AF-6344-DA49-E5EFBA30EF4E}"/>
              </a:ext>
            </a:extLst>
          </p:cNvPr>
          <p:cNvSpPr/>
          <p:nvPr/>
        </p:nvSpPr>
        <p:spPr>
          <a:xfrm>
            <a:off x="3486501" y="4451303"/>
            <a:ext cx="362857" cy="1306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D3832CC3-9DA4-5AB8-EA8C-B8205317F09B}"/>
              </a:ext>
            </a:extLst>
          </p:cNvPr>
          <p:cNvSpPr/>
          <p:nvPr/>
        </p:nvSpPr>
        <p:spPr>
          <a:xfrm>
            <a:off x="3667212" y="3427689"/>
            <a:ext cx="348342" cy="1306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AC2BB9D3-FC03-D5CA-182C-485ED7E98F6C}"/>
              </a:ext>
            </a:extLst>
          </p:cNvPr>
          <p:cNvSpPr txBox="1"/>
          <p:nvPr/>
        </p:nvSpPr>
        <p:spPr>
          <a:xfrm>
            <a:off x="9090781" y="5341257"/>
            <a:ext cx="2870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36854017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DEFD120A-FFED-F171-6008-8137EB986D8B}"/>
              </a:ext>
            </a:extLst>
          </p:cNvPr>
          <p:cNvSpPr>
            <a:spLocks noGrp="1"/>
          </p:cNvSpPr>
          <p:nvPr>
            <p:ph type="sldNum" sz="quarter" idx="12"/>
          </p:nvPr>
        </p:nvSpPr>
        <p:spPr/>
        <p:txBody>
          <a:bodyPr/>
          <a:lstStyle/>
          <a:p>
            <a:fld id="{294A09A9-5501-47C1-A89A-A340965A2BE2}" type="slidenum">
              <a:rPr lang="en-US" smtClean="0"/>
              <a:t>83</a:t>
            </a:fld>
            <a:endParaRPr lang="en-US"/>
          </a:p>
        </p:txBody>
      </p:sp>
      <p:pic>
        <p:nvPicPr>
          <p:cNvPr id="13" name="Εικόνα 12" descr="Article image">
            <a:extLst>
              <a:ext uri="{FF2B5EF4-FFF2-40B4-BE49-F238E27FC236}">
                <a16:creationId xmlns:a16="http://schemas.microsoft.com/office/drawing/2014/main" id="{29BCDF27-B842-3BB3-5C55-B90503B19A33}"/>
              </a:ext>
            </a:extLst>
          </p:cNvPr>
          <p:cNvPicPr>
            <a:picLocks noChangeAspect="1"/>
          </p:cNvPicPr>
          <p:nvPr/>
        </p:nvPicPr>
        <p:blipFill>
          <a:blip r:embed="rId3"/>
          <a:stretch>
            <a:fillRect/>
          </a:stretch>
        </p:blipFill>
        <p:spPr>
          <a:xfrm>
            <a:off x="1206379" y="595705"/>
            <a:ext cx="7772400" cy="5949375"/>
          </a:xfrm>
          <a:prstGeom prst="rect">
            <a:avLst/>
          </a:prstGeom>
        </p:spPr>
      </p:pic>
      <p:sp>
        <p:nvSpPr>
          <p:cNvPr id="2" name="TextBox 1">
            <a:extLst>
              <a:ext uri="{FF2B5EF4-FFF2-40B4-BE49-F238E27FC236}">
                <a16:creationId xmlns:a16="http://schemas.microsoft.com/office/drawing/2014/main" id="{58BC8E96-B06B-E398-3A6A-811B8E72986A}"/>
              </a:ext>
            </a:extLst>
          </p:cNvPr>
          <p:cNvSpPr txBox="1"/>
          <p:nvPr/>
        </p:nvSpPr>
        <p:spPr>
          <a:xfrm>
            <a:off x="9320591" y="5438019"/>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Century Schoolbook"/>
              </a:rPr>
              <a:t>Gabriele </a:t>
            </a:r>
            <a:r>
              <a:rPr lang="en-US" sz="1000" i="1" err="1">
                <a:latin typeface="Century Schoolbook"/>
              </a:rPr>
              <a:t>Fragasso</a:t>
            </a:r>
            <a:r>
              <a:rPr lang="en-US" sz="1000" i="1">
                <a:latin typeface="Century Schoolbook"/>
              </a:rPr>
              <a:t> , Deranged Cardiac Metabolism and the Pathogenesis of Heart Failure, Cardiac Failure Review 2016;2(1):8–13</a:t>
            </a:r>
          </a:p>
          <a:p>
            <a:r>
              <a:rPr lang="en-US" sz="1000" i="1">
                <a:solidFill>
                  <a:srgbClr val="DCA10D"/>
                </a:solidFill>
                <a:latin typeface="Century Schoolbook"/>
                <a:hlinkClick r:id="rId4"/>
              </a:rPr>
              <a:t>https://doi.org/10.15420/cfr.2016:5:2</a:t>
            </a:r>
          </a:p>
        </p:txBody>
      </p:sp>
    </p:spTree>
    <p:extLst>
      <p:ext uri="{BB962C8B-B14F-4D97-AF65-F5344CB8AC3E}">
        <p14:creationId xmlns:p14="http://schemas.microsoft.com/office/powerpoint/2010/main" val="41430291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018907FC-DD2D-5173-A03D-CC23EF9ECEBE}"/>
              </a:ext>
            </a:extLst>
          </p:cNvPr>
          <p:cNvSpPr>
            <a:spLocks noGrp="1"/>
          </p:cNvSpPr>
          <p:nvPr>
            <p:ph type="sldNum" sz="quarter" idx="12"/>
          </p:nvPr>
        </p:nvSpPr>
        <p:spPr/>
        <p:txBody>
          <a:bodyPr/>
          <a:lstStyle/>
          <a:p>
            <a:fld id="{294A09A9-5501-47C1-A89A-A340965A2BE2}" type="slidenum">
              <a:rPr lang="en-US" dirty="0" smtClean="0"/>
              <a:t>84</a:t>
            </a:fld>
            <a:endParaRPr lang="en-US"/>
          </a:p>
        </p:txBody>
      </p:sp>
      <p:sp>
        <p:nvSpPr>
          <p:cNvPr id="9" name="TextBox 8">
            <a:extLst>
              <a:ext uri="{FF2B5EF4-FFF2-40B4-BE49-F238E27FC236}">
                <a16:creationId xmlns:a16="http://schemas.microsoft.com/office/drawing/2014/main" id="{6A90B705-3385-E162-BCF6-0785238BEFED}"/>
              </a:ext>
            </a:extLst>
          </p:cNvPr>
          <p:cNvSpPr txBox="1"/>
          <p:nvPr/>
        </p:nvSpPr>
        <p:spPr>
          <a:xfrm>
            <a:off x="1182914" y="478064"/>
            <a:ext cx="10505621" cy="1089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F01688"/>
                </a:solidFill>
                <a:cs typeface="Segoe UI Light"/>
              </a:rPr>
              <a:t>Paradoxical</a:t>
            </a:r>
            <a:r>
              <a:rPr lang="el-GR" sz="3200" u="sng">
                <a:solidFill>
                  <a:srgbClr val="F01688"/>
                </a:solidFill>
                <a:cs typeface="Segoe UI Light"/>
              </a:rPr>
              <a:t> </a:t>
            </a:r>
            <a:r>
              <a:rPr lang="el-GR" sz="3200" u="sng" err="1">
                <a:solidFill>
                  <a:srgbClr val="F01688"/>
                </a:solidFill>
                <a:cs typeface="Segoe UI Light"/>
              </a:rPr>
              <a:t>common</a:t>
            </a:r>
            <a:r>
              <a:rPr lang="el-GR" sz="3200" u="sng">
                <a:solidFill>
                  <a:srgbClr val="F01688"/>
                </a:solidFill>
                <a:cs typeface="Segoe UI Light"/>
              </a:rPr>
              <a:t> </a:t>
            </a:r>
            <a:r>
              <a:rPr lang="el-GR" sz="3200" u="sng" err="1">
                <a:solidFill>
                  <a:srgbClr val="F01688"/>
                </a:solidFill>
                <a:cs typeface="Segoe UI Light"/>
              </a:rPr>
              <a:t>benefits</a:t>
            </a:r>
            <a:r>
              <a:rPr lang="el-GR" sz="3200" u="sng">
                <a:solidFill>
                  <a:srgbClr val="F01688"/>
                </a:solidFill>
                <a:cs typeface="Segoe UI Light"/>
              </a:rPr>
              <a:t> of </a:t>
            </a:r>
            <a:r>
              <a:rPr lang="el-GR" sz="3200" u="sng" err="1">
                <a:solidFill>
                  <a:srgbClr val="F01688"/>
                </a:solidFill>
                <a:cs typeface="Segoe UI Light"/>
              </a:rPr>
              <a:t>opposite</a:t>
            </a:r>
            <a:r>
              <a:rPr lang="el-GR" sz="3200" u="sng">
                <a:solidFill>
                  <a:srgbClr val="F01688"/>
                </a:solidFill>
                <a:cs typeface="Segoe UI Light"/>
              </a:rPr>
              <a:t> </a:t>
            </a:r>
            <a:r>
              <a:rPr lang="el-GR" sz="3200" u="sng" err="1">
                <a:solidFill>
                  <a:srgbClr val="F01688"/>
                </a:solidFill>
                <a:cs typeface="Segoe UI Light"/>
              </a:rPr>
              <a:t>therapeutic</a:t>
            </a:r>
            <a:r>
              <a:rPr lang="el-GR" sz="3200" u="sng">
                <a:solidFill>
                  <a:srgbClr val="F01688"/>
                </a:solidFill>
                <a:cs typeface="Segoe UI Light"/>
              </a:rPr>
              <a:t> </a:t>
            </a:r>
            <a:r>
              <a:rPr lang="el-GR" sz="3200" u="sng" err="1">
                <a:solidFill>
                  <a:srgbClr val="F01688"/>
                </a:solidFill>
                <a:cs typeface="Segoe UI Light"/>
              </a:rPr>
              <a:t>approaches</a:t>
            </a:r>
            <a:endParaRPr lang="el-GR" sz="3200" u="sng" err="1">
              <a:solidFill>
                <a:srgbClr val="F01688"/>
              </a:solidFill>
            </a:endParaRPr>
          </a:p>
        </p:txBody>
      </p:sp>
      <p:sp>
        <p:nvSpPr>
          <p:cNvPr id="10" name="TextBox 9">
            <a:extLst>
              <a:ext uri="{FF2B5EF4-FFF2-40B4-BE49-F238E27FC236}">
                <a16:creationId xmlns:a16="http://schemas.microsoft.com/office/drawing/2014/main" id="{3818F7B0-C9E6-FA11-3705-6E79FFEC9F30}"/>
              </a:ext>
            </a:extLst>
          </p:cNvPr>
          <p:cNvSpPr txBox="1"/>
          <p:nvPr/>
        </p:nvSpPr>
        <p:spPr>
          <a:xfrm>
            <a:off x="845549" y="1867301"/>
            <a:ext cx="1092028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l-GR" sz="2400" dirty="0">
                <a:latin typeface="Calibri"/>
                <a:ea typeface="Calibri"/>
                <a:cs typeface="Segoe UI Light"/>
              </a:rPr>
              <a:t>Inhibition of malonyl CoA decarboxylase     </a:t>
            </a:r>
            <a:endParaRPr lang="el-GR" sz="2000" dirty="0">
              <a:latin typeface="Calibri"/>
              <a:ea typeface="Calibri"/>
              <a:cs typeface="Segoe UI Light"/>
            </a:endParaRPr>
          </a:p>
          <a:p>
            <a:r>
              <a:rPr lang="el-GR" sz="2400" dirty="0">
                <a:latin typeface="Calibri"/>
                <a:ea typeface="Calibri"/>
                <a:cs typeface="Segoe UI Light"/>
              </a:rPr>
              <a:t>     increased malonyl CoA </a:t>
            </a:r>
            <a:r>
              <a:rPr lang="el-GR" sz="2400" dirty="0">
                <a:solidFill>
                  <a:srgbClr val="00B050"/>
                </a:solidFill>
                <a:latin typeface="Calibri"/>
                <a:ea typeface="Calibri"/>
                <a:cs typeface="Segoe UI Light"/>
              </a:rPr>
              <a:t>(MCD inhibitor)</a:t>
            </a:r>
            <a:endParaRPr lang="el-GR" dirty="0">
              <a:solidFill>
                <a:srgbClr val="00B050"/>
              </a:solidFill>
              <a:latin typeface="Segoe UI Light"/>
              <a:ea typeface="Calibri"/>
              <a:cs typeface="Segoe UI Light"/>
            </a:endParaRPr>
          </a:p>
          <a:p>
            <a:r>
              <a:rPr lang="el-GR" sz="2400" dirty="0">
                <a:latin typeface="Calibri"/>
                <a:ea typeface="Calibri"/>
                <a:cs typeface="Segoe UI Light"/>
              </a:rPr>
              <a:t>(endogenous fatty acid oxidation inhibitor)</a:t>
            </a:r>
            <a:r>
              <a:rPr lang="el-GR" sz="2400" dirty="0">
                <a:solidFill>
                  <a:schemeClr val="bg1"/>
                </a:solidFill>
                <a:latin typeface="Calibri"/>
                <a:ea typeface="Calibri"/>
                <a:cs typeface="Segoe UI Light"/>
              </a:rPr>
              <a:t>r)</a:t>
            </a:r>
            <a:endParaRPr lang="el-GR" dirty="0">
              <a:solidFill>
                <a:schemeClr val="bg1"/>
              </a:solidFill>
              <a:latin typeface="Segoe UI Light"/>
              <a:ea typeface="Calibri"/>
              <a:cs typeface="Segoe UI Light"/>
            </a:endParaRPr>
          </a:p>
          <a:p>
            <a:endParaRPr lang="el-GR" sz="2400" dirty="0">
              <a:solidFill>
                <a:schemeClr val="bg1"/>
              </a:solidFill>
              <a:latin typeface="Calibri"/>
              <a:ea typeface="Calibri"/>
              <a:cs typeface="Segoe UI Light"/>
            </a:endParaRPr>
          </a:p>
          <a:p>
            <a:endParaRPr lang="el-GR" sz="2400" dirty="0">
              <a:solidFill>
                <a:schemeClr val="bg1"/>
              </a:solidFill>
              <a:latin typeface="Calibri"/>
              <a:ea typeface="Calibri"/>
              <a:cs typeface="Segoe UI Light"/>
            </a:endParaRPr>
          </a:p>
          <a:p>
            <a:endParaRPr lang="el-GR" sz="2400" dirty="0">
              <a:solidFill>
                <a:schemeClr val="bg1"/>
              </a:solidFill>
              <a:latin typeface="Calibri"/>
              <a:ea typeface="Calibri"/>
              <a:cs typeface="Segoe UI Light"/>
            </a:endParaRPr>
          </a:p>
          <a:p>
            <a:pPr marL="342900" indent="-342900">
              <a:buFont typeface="Courier New"/>
              <a:buChar char="o"/>
            </a:pPr>
            <a:r>
              <a:rPr lang="el-GR" sz="2400" dirty="0">
                <a:latin typeface="Calibri"/>
                <a:ea typeface="Calibri"/>
                <a:cs typeface="Segoe UI Light"/>
              </a:rPr>
              <a:t>Inhibition of malonyl CoA synthesis</a:t>
            </a:r>
          </a:p>
          <a:p>
            <a:r>
              <a:rPr lang="el-GR" sz="2400" dirty="0">
                <a:solidFill>
                  <a:schemeClr val="bg1"/>
                </a:solidFill>
                <a:latin typeface="Calibri"/>
                <a:cs typeface="Segoe UI Light"/>
              </a:rPr>
              <a:t>      (</a:t>
            </a:r>
            <a:r>
              <a:rPr lang="el-GR" sz="2400" dirty="0">
                <a:solidFill>
                  <a:srgbClr val="00B050"/>
                </a:solidFill>
                <a:latin typeface="Calibri"/>
                <a:cs typeface="Segoe UI Light"/>
              </a:rPr>
              <a:t>ACC inhibitor</a:t>
            </a:r>
            <a:r>
              <a:rPr lang="el-GR" sz="2400" dirty="0">
                <a:solidFill>
                  <a:schemeClr val="bg1"/>
                </a:solidFill>
                <a:latin typeface="Calibri"/>
                <a:cs typeface="Segoe UI Light"/>
              </a:rPr>
              <a:t>)</a:t>
            </a:r>
            <a:endParaRPr lang="el-GR" sz="2400" dirty="0">
              <a:solidFill>
                <a:schemeClr val="bg1"/>
              </a:solidFill>
              <a:latin typeface="Calibri"/>
              <a:ea typeface="Calibri"/>
              <a:cs typeface="Segoe UI Light"/>
            </a:endParaRPr>
          </a:p>
          <a:p>
            <a:r>
              <a:rPr lang="el-GR" sz="2400" dirty="0">
                <a:solidFill>
                  <a:schemeClr val="bg1"/>
                </a:solidFill>
                <a:latin typeface="Calibri"/>
                <a:ea typeface="Calibri"/>
                <a:cs typeface="Segoe UI Light"/>
              </a:rPr>
              <a:t>               </a:t>
            </a:r>
            <a:r>
              <a:rPr lang="el-GR" sz="2400" dirty="0">
                <a:latin typeface="Calibri"/>
                <a:ea typeface="Calibri"/>
                <a:cs typeface="Segoe UI Light"/>
              </a:rPr>
              <a:t>      +</a:t>
            </a:r>
          </a:p>
          <a:p>
            <a:r>
              <a:rPr lang="el-GR" sz="2400" dirty="0">
                <a:latin typeface="Calibri"/>
                <a:ea typeface="Calibri"/>
                <a:cs typeface="Segoe UI Light"/>
              </a:rPr>
              <a:t>     stimulation of β-oxidation</a:t>
            </a:r>
          </a:p>
        </p:txBody>
      </p:sp>
      <p:sp>
        <p:nvSpPr>
          <p:cNvPr id="11" name="Βέλος: Δεξιό 10">
            <a:extLst>
              <a:ext uri="{FF2B5EF4-FFF2-40B4-BE49-F238E27FC236}">
                <a16:creationId xmlns:a16="http://schemas.microsoft.com/office/drawing/2014/main" id="{2584129F-368A-0FE1-5B61-40BCD0D68C82}"/>
              </a:ext>
            </a:extLst>
          </p:cNvPr>
          <p:cNvSpPr/>
          <p:nvPr/>
        </p:nvSpPr>
        <p:spPr>
          <a:xfrm rot="5400000">
            <a:off x="2977830" y="3352822"/>
            <a:ext cx="622300" cy="241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867F7A37-2C89-843A-4B94-F7A8935FB11C}"/>
              </a:ext>
            </a:extLst>
          </p:cNvPr>
          <p:cNvSpPr/>
          <p:nvPr/>
        </p:nvSpPr>
        <p:spPr>
          <a:xfrm rot="1380000" flipV="1">
            <a:off x="6306252" y="3127115"/>
            <a:ext cx="1345686" cy="2155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Δεξιό 12">
            <a:extLst>
              <a:ext uri="{FF2B5EF4-FFF2-40B4-BE49-F238E27FC236}">
                <a16:creationId xmlns:a16="http://schemas.microsoft.com/office/drawing/2014/main" id="{7F056DFE-390D-0665-EC63-E3A02401E658}"/>
              </a:ext>
            </a:extLst>
          </p:cNvPr>
          <p:cNvSpPr/>
          <p:nvPr/>
        </p:nvSpPr>
        <p:spPr>
          <a:xfrm rot="19920000">
            <a:off x="5470770" y="4286981"/>
            <a:ext cx="2289947" cy="215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63208E90-2E9B-4751-4509-1E06B01498C4}"/>
              </a:ext>
            </a:extLst>
          </p:cNvPr>
          <p:cNvSpPr txBox="1"/>
          <p:nvPr/>
        </p:nvSpPr>
        <p:spPr>
          <a:xfrm>
            <a:off x="7855644" y="3158217"/>
            <a:ext cx="413657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solidFill>
                  <a:srgbClr val="F01689"/>
                </a:solidFill>
                <a:latin typeface="Calibri"/>
                <a:ea typeface="Calibri"/>
                <a:cs typeface="Calibri"/>
              </a:rPr>
              <a:t>improved</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coupling</a:t>
            </a:r>
            <a:r>
              <a:rPr lang="el-GR" sz="2000">
                <a:solidFill>
                  <a:srgbClr val="F01689"/>
                </a:solidFill>
                <a:latin typeface="Calibri"/>
                <a:ea typeface="Calibri"/>
                <a:cs typeface="Calibri"/>
              </a:rPr>
              <a:t> of </a:t>
            </a:r>
            <a:r>
              <a:rPr lang="el-GR" sz="2000" err="1">
                <a:solidFill>
                  <a:srgbClr val="F01689"/>
                </a:solidFill>
                <a:latin typeface="Calibri"/>
                <a:ea typeface="Calibri"/>
                <a:cs typeface="Calibri"/>
              </a:rPr>
              <a:t>glycolysis</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to</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glucose</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oxidation</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suggesting</a:t>
            </a:r>
            <a:r>
              <a:rPr lang="el-GR" sz="2000">
                <a:solidFill>
                  <a:srgbClr val="F01689"/>
                </a:solidFill>
                <a:latin typeface="Calibri"/>
                <a:ea typeface="Calibri"/>
                <a:cs typeface="Calibri"/>
              </a:rPr>
              <a:t> a </a:t>
            </a:r>
            <a:r>
              <a:rPr lang="el-GR" sz="2000" err="1">
                <a:solidFill>
                  <a:srgbClr val="F01689"/>
                </a:solidFill>
                <a:latin typeface="Calibri"/>
                <a:ea typeface="Calibri"/>
                <a:cs typeface="Calibri"/>
              </a:rPr>
              <a:t>decrease</a:t>
            </a:r>
            <a:r>
              <a:rPr lang="el-GR" sz="2000">
                <a:solidFill>
                  <a:srgbClr val="F01689"/>
                </a:solidFill>
                <a:latin typeface="Calibri"/>
                <a:ea typeface="Calibri"/>
                <a:cs typeface="Calibri"/>
              </a:rPr>
              <a:t> in </a:t>
            </a:r>
            <a:r>
              <a:rPr lang="el-GR" sz="2000" err="1">
                <a:solidFill>
                  <a:srgbClr val="F01689"/>
                </a:solidFill>
                <a:latin typeface="Calibri"/>
                <a:ea typeface="Calibri"/>
                <a:cs typeface="Calibri"/>
              </a:rPr>
              <a:t>proton</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production</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from</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uncoupled</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glucose</a:t>
            </a:r>
            <a:r>
              <a:rPr lang="el-GR" sz="2000">
                <a:solidFill>
                  <a:srgbClr val="F01689"/>
                </a:solidFill>
                <a:latin typeface="Calibri"/>
                <a:ea typeface="Calibri"/>
                <a:cs typeface="Calibri"/>
              </a:rPr>
              <a:t> </a:t>
            </a:r>
            <a:r>
              <a:rPr lang="el-GR" sz="2000" err="1">
                <a:solidFill>
                  <a:srgbClr val="F01689"/>
                </a:solidFill>
                <a:latin typeface="Calibri"/>
                <a:ea typeface="Calibri"/>
                <a:cs typeface="Calibri"/>
              </a:rPr>
              <a:t>metabolism</a:t>
            </a:r>
            <a:r>
              <a:rPr lang="el-GR" sz="1000">
                <a:latin typeface="Helvetica Neue"/>
              </a:rPr>
              <a:t> </a:t>
            </a:r>
            <a:endParaRPr lang="el-GR"/>
          </a:p>
          <a:p>
            <a:pPr algn="l"/>
            <a:endParaRPr lang="el-GR">
              <a:cs typeface="Segoe UI Light"/>
            </a:endParaRPr>
          </a:p>
        </p:txBody>
      </p:sp>
      <p:sp>
        <p:nvSpPr>
          <p:cNvPr id="15" name="Βέλος: Κάτω 14">
            <a:extLst>
              <a:ext uri="{FF2B5EF4-FFF2-40B4-BE49-F238E27FC236}">
                <a16:creationId xmlns:a16="http://schemas.microsoft.com/office/drawing/2014/main" id="{858CFBAB-4E99-FC47-79E6-323954786930}"/>
              </a:ext>
            </a:extLst>
          </p:cNvPr>
          <p:cNvSpPr/>
          <p:nvPr/>
        </p:nvSpPr>
        <p:spPr>
          <a:xfrm>
            <a:off x="9825866" y="4819232"/>
            <a:ext cx="190500" cy="4191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TextBox 15">
            <a:extLst>
              <a:ext uri="{FF2B5EF4-FFF2-40B4-BE49-F238E27FC236}">
                <a16:creationId xmlns:a16="http://schemas.microsoft.com/office/drawing/2014/main" id="{2277B5ED-E9E7-5769-9974-09FBC1074E2A}"/>
              </a:ext>
            </a:extLst>
          </p:cNvPr>
          <p:cNvSpPr txBox="1"/>
          <p:nvPr/>
        </p:nvSpPr>
        <p:spPr>
          <a:xfrm>
            <a:off x="8779006" y="5235498"/>
            <a:ext cx="32112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solidFill>
                  <a:srgbClr val="F01689"/>
                </a:solidFill>
                <a:latin typeface="Calibri"/>
                <a:ea typeface="Calibri"/>
                <a:cs typeface="Segoe UI Light"/>
              </a:rPr>
              <a:t>Improved</a:t>
            </a:r>
            <a:r>
              <a:rPr lang="el-GR" sz="2000">
                <a:solidFill>
                  <a:srgbClr val="F01689"/>
                </a:solidFill>
                <a:latin typeface="Calibri"/>
                <a:ea typeface="Calibri"/>
                <a:cs typeface="Segoe UI Light"/>
              </a:rPr>
              <a:t> </a:t>
            </a:r>
            <a:r>
              <a:rPr lang="el-GR" sz="2000" err="1">
                <a:solidFill>
                  <a:srgbClr val="F01689"/>
                </a:solidFill>
                <a:latin typeface="Calibri"/>
                <a:ea typeface="Calibri"/>
                <a:cs typeface="Segoe UI Light"/>
              </a:rPr>
              <a:t>heart</a:t>
            </a:r>
            <a:r>
              <a:rPr lang="el-GR" sz="2000">
                <a:solidFill>
                  <a:srgbClr val="F01689"/>
                </a:solidFill>
                <a:latin typeface="Calibri"/>
                <a:ea typeface="Calibri"/>
                <a:cs typeface="Segoe UI Light"/>
              </a:rPr>
              <a:t> </a:t>
            </a:r>
            <a:r>
              <a:rPr lang="el-GR" sz="2000" err="1">
                <a:solidFill>
                  <a:srgbClr val="F01689"/>
                </a:solidFill>
                <a:latin typeface="Calibri"/>
                <a:ea typeface="Calibri"/>
                <a:cs typeface="Segoe UI Light"/>
              </a:rPr>
              <a:t>function</a:t>
            </a:r>
            <a:r>
              <a:rPr lang="el-GR" sz="2000">
                <a:solidFill>
                  <a:srgbClr val="F01689"/>
                </a:solidFill>
                <a:latin typeface="Calibri"/>
                <a:ea typeface="Calibri"/>
                <a:cs typeface="Segoe UI Light"/>
              </a:rPr>
              <a:t> and </a:t>
            </a:r>
            <a:r>
              <a:rPr lang="el-GR" sz="2000" err="1">
                <a:solidFill>
                  <a:srgbClr val="F01689"/>
                </a:solidFill>
                <a:latin typeface="Calibri"/>
                <a:ea typeface="Calibri"/>
                <a:cs typeface="Segoe UI Light"/>
              </a:rPr>
              <a:t>efficiency</a:t>
            </a:r>
            <a:endParaRPr lang="el-GR" sz="2000">
              <a:solidFill>
                <a:srgbClr val="F01689"/>
              </a:solidFill>
              <a:latin typeface="Calibri"/>
              <a:ea typeface="Calibri"/>
              <a:cs typeface="Segoe UI Light"/>
            </a:endParaRPr>
          </a:p>
        </p:txBody>
      </p:sp>
      <p:sp>
        <p:nvSpPr>
          <p:cNvPr id="2" name="TextBox 1">
            <a:extLst>
              <a:ext uri="{FF2B5EF4-FFF2-40B4-BE49-F238E27FC236}">
                <a16:creationId xmlns:a16="http://schemas.microsoft.com/office/drawing/2014/main" id="{B2E90F8A-352F-2E39-8AEE-9D5940093DEF}"/>
              </a:ext>
            </a:extLst>
          </p:cNvPr>
          <p:cNvSpPr txBox="1"/>
          <p:nvPr/>
        </p:nvSpPr>
        <p:spPr>
          <a:xfrm>
            <a:off x="6480601" y="5586649"/>
            <a:ext cx="17299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000" err="1">
                <a:solidFill>
                  <a:srgbClr val="F01689"/>
                </a:solidFill>
                <a:latin typeface="Calibri"/>
                <a:cs typeface="Segoe UI Light"/>
              </a:rPr>
              <a:t>Improved</a:t>
            </a:r>
            <a:r>
              <a:rPr lang="el-GR" sz="2000">
                <a:solidFill>
                  <a:srgbClr val="F01689"/>
                </a:solidFill>
                <a:latin typeface="Calibri"/>
                <a:cs typeface="Segoe UI Light"/>
              </a:rPr>
              <a:t> </a:t>
            </a:r>
            <a:r>
              <a:rPr lang="el-GR" sz="2000" err="1">
                <a:solidFill>
                  <a:srgbClr val="F01689"/>
                </a:solidFill>
                <a:latin typeface="Calibri"/>
                <a:cs typeface="Segoe UI Light"/>
              </a:rPr>
              <a:t>mitochondrial</a:t>
            </a:r>
            <a:r>
              <a:rPr lang="el-GR" sz="2000">
                <a:solidFill>
                  <a:srgbClr val="F01689"/>
                </a:solidFill>
                <a:latin typeface="Calibri"/>
                <a:cs typeface="Segoe UI Light"/>
              </a:rPr>
              <a:t> </a:t>
            </a:r>
            <a:r>
              <a:rPr lang="el-GR" sz="2000" err="1">
                <a:solidFill>
                  <a:srgbClr val="F01689"/>
                </a:solidFill>
                <a:latin typeface="Calibri"/>
                <a:cs typeface="Segoe UI Light"/>
              </a:rPr>
              <a:t>function</a:t>
            </a:r>
            <a:endParaRPr lang="el-GR" sz="2000">
              <a:solidFill>
                <a:srgbClr val="F01689"/>
              </a:solidFill>
              <a:latin typeface="Calibri"/>
              <a:cs typeface="Segoe UI Light"/>
            </a:endParaRPr>
          </a:p>
        </p:txBody>
      </p:sp>
      <p:sp>
        <p:nvSpPr>
          <p:cNvPr id="3" name="Βέλος: Δεξιό 2">
            <a:extLst>
              <a:ext uri="{FF2B5EF4-FFF2-40B4-BE49-F238E27FC236}">
                <a16:creationId xmlns:a16="http://schemas.microsoft.com/office/drawing/2014/main" id="{6DFF0D8D-615B-2254-45EE-0C718A29BE7E}"/>
              </a:ext>
            </a:extLst>
          </p:cNvPr>
          <p:cNvSpPr/>
          <p:nvPr/>
        </p:nvSpPr>
        <p:spPr>
          <a:xfrm rot="1740000">
            <a:off x="5481724" y="5124618"/>
            <a:ext cx="1057188" cy="2196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985DAB59-010F-6735-628D-82E6BC001D41}"/>
              </a:ext>
            </a:extLst>
          </p:cNvPr>
          <p:cNvSpPr txBox="1"/>
          <p:nvPr/>
        </p:nvSpPr>
        <p:spPr>
          <a:xfrm>
            <a:off x="730250" y="5943600"/>
            <a:ext cx="39751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cs typeface="Segoe UI"/>
              </a:rPr>
              <a:t>Lopaschuk</a:t>
            </a:r>
            <a:r>
              <a:rPr lang="en-US" sz="800" i="1">
                <a:latin typeface="Century Schoolbook"/>
                <a:cs typeface="Segoe UI"/>
              </a:rPr>
              <a:t> GD, </a:t>
            </a:r>
            <a:r>
              <a:rPr lang="en-US" sz="800" i="1" err="1">
                <a:latin typeface="Century Schoolbook"/>
                <a:cs typeface="Segoe UI"/>
              </a:rPr>
              <a:t>Karwi</a:t>
            </a:r>
            <a:r>
              <a:rPr lang="en-US" sz="800" i="1">
                <a:latin typeface="Century Schoolbook"/>
                <a:cs typeface="Segoe UI"/>
              </a:rPr>
              <a:t> QG, Tian R, Wende AR, Abel ED. Cardiac Energy Metabolism in Heart Failure. Circ Res. 2021 May 14;128(10):1487-1513. </a:t>
            </a:r>
            <a:r>
              <a:rPr lang="en-US" sz="800" i="1" err="1">
                <a:latin typeface="Century Schoolbook"/>
                <a:cs typeface="Segoe UI"/>
              </a:rPr>
              <a:t>doi</a:t>
            </a:r>
            <a:r>
              <a:rPr lang="en-US" sz="800" i="1">
                <a:latin typeface="Century Schoolbook"/>
                <a:cs typeface="Segoe UI"/>
              </a:rPr>
              <a:t>: 10.1161/CIRCRESAHA.121.318241. </a:t>
            </a:r>
            <a:r>
              <a:rPr lang="en-US" sz="800" i="1" err="1">
                <a:latin typeface="Century Schoolbook"/>
                <a:cs typeface="Segoe UI"/>
              </a:rPr>
              <a:t>Epub</a:t>
            </a:r>
            <a:r>
              <a:rPr lang="en-US" sz="800" i="1">
                <a:latin typeface="Century Schoolbook"/>
                <a:cs typeface="Segoe UI"/>
              </a:rPr>
              <a:t>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a:t>
            </a:r>
            <a:r>
              <a:rPr lang="en-US" sz="800" i="1" err="1">
                <a:latin typeface="Century Schoolbook"/>
                <a:cs typeface="Segoe UI"/>
              </a:rPr>
              <a:t>Practise</a:t>
            </a:r>
            <a:r>
              <a:rPr lang="en-US" sz="800" i="1">
                <a:latin typeface="Century Schoolbook"/>
                <a:cs typeface="Segoe UI"/>
              </a:rPr>
              <a:t> of Cardiometabolic Medicine), Chapter 7, Gary </a:t>
            </a:r>
            <a:r>
              <a:rPr lang="en-US" sz="800" i="1" err="1">
                <a:latin typeface="Century Schoolbook"/>
                <a:cs typeface="Segoe UI"/>
              </a:rPr>
              <a:t>D.Lopachuk</a:t>
            </a:r>
            <a:r>
              <a:rPr lang="en-US" sz="800" i="1">
                <a:latin typeface="Century Schoolbook"/>
                <a:cs typeface="Segoe UI"/>
              </a:rPr>
              <a:t>, Kim </a:t>
            </a:r>
            <a:r>
              <a:rPr lang="en-US" sz="800" i="1" err="1">
                <a:latin typeface="Century Schoolbook"/>
                <a:cs typeface="Segoe UI"/>
              </a:rPr>
              <a:t>L.Ho</a:t>
            </a:r>
          </a:p>
        </p:txBody>
      </p:sp>
    </p:spTree>
    <p:extLst>
      <p:ext uri="{BB962C8B-B14F-4D97-AF65-F5344CB8AC3E}">
        <p14:creationId xmlns:p14="http://schemas.microsoft.com/office/powerpoint/2010/main" val="28185141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F57A409A-86BC-E16E-6060-FF81CCB38DDA}"/>
              </a:ext>
            </a:extLst>
          </p:cNvPr>
          <p:cNvSpPr>
            <a:spLocks noGrp="1"/>
          </p:cNvSpPr>
          <p:nvPr>
            <p:ph type="sldNum" sz="quarter" idx="12"/>
          </p:nvPr>
        </p:nvSpPr>
        <p:spPr/>
        <p:txBody>
          <a:bodyPr/>
          <a:lstStyle/>
          <a:p>
            <a:fld id="{294A09A9-5501-47C1-A89A-A340965A2BE2}" type="slidenum">
              <a:rPr lang="en-US" smtClean="0"/>
              <a:t>85</a:t>
            </a:fld>
            <a:endParaRPr lang="en-US"/>
          </a:p>
        </p:txBody>
      </p:sp>
      <p:sp>
        <p:nvSpPr>
          <p:cNvPr id="9" name="TextBox 8">
            <a:extLst>
              <a:ext uri="{FF2B5EF4-FFF2-40B4-BE49-F238E27FC236}">
                <a16:creationId xmlns:a16="http://schemas.microsoft.com/office/drawing/2014/main" id="{6F363A66-91D9-C3D9-5F6A-856B2BB86AA4}"/>
              </a:ext>
            </a:extLst>
          </p:cNvPr>
          <p:cNvSpPr txBox="1"/>
          <p:nvPr/>
        </p:nvSpPr>
        <p:spPr>
          <a:xfrm>
            <a:off x="1102178" y="136978"/>
            <a:ext cx="86677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F01689"/>
                </a:solidFill>
                <a:cs typeface="Segoe UI Light"/>
              </a:rPr>
              <a:t>Enhancing</a:t>
            </a:r>
            <a:r>
              <a:rPr lang="el-GR" sz="3200" u="sng">
                <a:solidFill>
                  <a:srgbClr val="F01689"/>
                </a:solidFill>
                <a:cs typeface="Segoe UI Light"/>
              </a:rPr>
              <a:t> </a:t>
            </a:r>
            <a:r>
              <a:rPr lang="el-GR" sz="3200" u="sng" err="1">
                <a:solidFill>
                  <a:srgbClr val="F01689"/>
                </a:solidFill>
                <a:cs typeface="Segoe UI Light"/>
              </a:rPr>
              <a:t>cardiac</a:t>
            </a:r>
            <a:r>
              <a:rPr lang="el-GR" sz="3200" u="sng">
                <a:solidFill>
                  <a:srgbClr val="F01689"/>
                </a:solidFill>
                <a:cs typeface="Segoe UI Light"/>
              </a:rPr>
              <a:t> </a:t>
            </a:r>
            <a:r>
              <a:rPr lang="el-GR" sz="3200" u="sng" err="1">
                <a:solidFill>
                  <a:srgbClr val="F01689"/>
                </a:solidFill>
                <a:cs typeface="Segoe UI Light"/>
              </a:rPr>
              <a:t>insulin</a:t>
            </a:r>
            <a:r>
              <a:rPr lang="el-GR" sz="3200" u="sng">
                <a:solidFill>
                  <a:srgbClr val="F01689"/>
                </a:solidFill>
                <a:cs typeface="Segoe UI Light"/>
              </a:rPr>
              <a:t> </a:t>
            </a:r>
            <a:r>
              <a:rPr lang="el-GR" sz="3200" u="sng" err="1">
                <a:solidFill>
                  <a:srgbClr val="F01689"/>
                </a:solidFill>
                <a:cs typeface="Segoe UI Light"/>
              </a:rPr>
              <a:t>signaling</a:t>
            </a:r>
          </a:p>
        </p:txBody>
      </p:sp>
      <p:sp>
        <p:nvSpPr>
          <p:cNvPr id="10" name="TextBox 9">
            <a:extLst>
              <a:ext uri="{FF2B5EF4-FFF2-40B4-BE49-F238E27FC236}">
                <a16:creationId xmlns:a16="http://schemas.microsoft.com/office/drawing/2014/main" id="{24464B3F-5420-2078-5EDD-9F955EDAB159}"/>
              </a:ext>
            </a:extLst>
          </p:cNvPr>
          <p:cNvSpPr txBox="1"/>
          <p:nvPr/>
        </p:nvSpPr>
        <p:spPr>
          <a:xfrm>
            <a:off x="594792" y="1208387"/>
            <a:ext cx="11595221"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Ø"/>
            </a:pPr>
            <a:r>
              <a:rPr lang="el-GR" sz="2400" dirty="0">
                <a:solidFill>
                  <a:srgbClr val="E218A3"/>
                </a:solidFill>
                <a:latin typeface="Calibri"/>
                <a:ea typeface="+mn-lt"/>
                <a:cs typeface="+mn-lt"/>
              </a:rPr>
              <a:t>antagonizing glucagon</a:t>
            </a:r>
            <a:r>
              <a:rPr lang="el-GR" sz="2400" dirty="0">
                <a:latin typeface="Calibri"/>
                <a:ea typeface="+mn-lt"/>
                <a:cs typeface="+mn-lt"/>
              </a:rPr>
              <a:t>, using human monoclonal antibody (</a:t>
            </a:r>
            <a:r>
              <a:rPr lang="el-GR" sz="2400" dirty="0">
                <a:solidFill>
                  <a:srgbClr val="E218A3"/>
                </a:solidFill>
                <a:latin typeface="Calibri"/>
                <a:ea typeface="+mn-lt"/>
                <a:cs typeface="+mn-lt"/>
              </a:rPr>
              <a:t>mAb A</a:t>
            </a:r>
            <a:r>
              <a:rPr lang="el-GR" sz="2400" dirty="0">
                <a:latin typeface="Calibri"/>
                <a:ea typeface="+mn-lt"/>
                <a:cs typeface="+mn-lt"/>
              </a:rPr>
              <a:t>) against GC</a:t>
            </a:r>
            <a:endParaRPr lang="el-GR" dirty="0">
              <a:latin typeface="Aptos" panose="02110004020202020204"/>
              <a:ea typeface="+mn-lt"/>
              <a:cs typeface="+mn-lt"/>
            </a:endParaRPr>
          </a:p>
          <a:p>
            <a:pPr marL="342900" indent="-342900">
              <a:buFont typeface="Wingdings" panose="05000000000000000000" pitchFamily="2" charset="2"/>
              <a:buChar char="Ø"/>
            </a:pPr>
            <a:r>
              <a:rPr lang="el-GR" sz="2400" dirty="0">
                <a:solidFill>
                  <a:schemeClr val="bg1"/>
                </a:solidFill>
                <a:latin typeface="Calibri"/>
                <a:ea typeface="+mn-lt"/>
                <a:cs typeface="+mn-lt"/>
              </a:rPr>
              <a:t>GR </a:t>
            </a:r>
            <a:r>
              <a:rPr lang="el-GR" sz="2400" dirty="0">
                <a:latin typeface="Calibri"/>
                <a:ea typeface="+mn-lt"/>
                <a:cs typeface="+mn-lt"/>
              </a:rPr>
              <a:t>(glucagon receptor)</a:t>
            </a:r>
            <a:endParaRPr lang="en-US" sz="2400" dirty="0">
              <a:latin typeface="Calibri"/>
              <a:ea typeface="+mn-lt"/>
              <a:cs typeface="+mn-lt"/>
            </a:endParaRPr>
          </a:p>
          <a:p>
            <a:pPr marL="342900" indent="-342900">
              <a:buFont typeface="Wingdings" panose="05000000000000000000" pitchFamily="2" charset="2"/>
              <a:buChar char="Ø"/>
            </a:pPr>
            <a:r>
              <a:rPr lang="en-US" sz="2400" dirty="0">
                <a:solidFill>
                  <a:srgbClr val="F01689"/>
                </a:solidFill>
                <a:latin typeface="Calibri"/>
                <a:ea typeface="+mn-lt"/>
                <a:cs typeface="+mn-lt"/>
              </a:rPr>
              <a:t>Akt  </a:t>
            </a:r>
            <a:r>
              <a:rPr lang="en-US" sz="2400" dirty="0" err="1">
                <a:solidFill>
                  <a:srgbClr val="F01689"/>
                </a:solidFill>
                <a:latin typeface="Calibri"/>
                <a:ea typeface="+mn-lt"/>
                <a:cs typeface="+mn-lt"/>
              </a:rPr>
              <a:t>aktivators</a:t>
            </a:r>
            <a:endParaRPr lang="el-GR" dirty="0">
              <a:solidFill>
                <a:srgbClr val="F01689"/>
              </a:solidFill>
            </a:endParaRPr>
          </a:p>
          <a:p>
            <a:pPr marL="342900" indent="-342900">
              <a:buFont typeface="Wingdings" panose="05000000000000000000" pitchFamily="2" charset="2"/>
              <a:buChar char="Ø"/>
            </a:pPr>
            <a:endParaRPr lang="el-GR" sz="2400" dirty="0">
              <a:solidFill>
                <a:schemeClr val="bg1"/>
              </a:solidFill>
              <a:latin typeface="Calibri"/>
              <a:ea typeface="+mn-lt"/>
              <a:cs typeface="+mn-lt"/>
            </a:endParaRPr>
          </a:p>
          <a:p>
            <a:pPr marL="342900" indent="-342900">
              <a:buFont typeface="Wingdings" panose="05000000000000000000" pitchFamily="2" charset="2"/>
              <a:buChar char="Ø"/>
            </a:pPr>
            <a:endParaRPr lang="el-GR" sz="2400" dirty="0">
              <a:solidFill>
                <a:schemeClr val="bg1"/>
              </a:solidFill>
              <a:latin typeface="Calibri"/>
              <a:ea typeface="+mn-lt"/>
              <a:cs typeface="+mn-lt"/>
            </a:endParaRPr>
          </a:p>
          <a:p>
            <a:r>
              <a:rPr lang="el-GR" sz="2400" dirty="0">
                <a:latin typeface="Calibri"/>
                <a:ea typeface="+mn-lt"/>
                <a:cs typeface="+mn-lt"/>
              </a:rPr>
              <a:t>       improved cardiac insulin sensitivity, glucose oxidation, and cardiac function </a:t>
            </a:r>
          </a:p>
          <a:p>
            <a:r>
              <a:rPr lang="el-GR" sz="2400" dirty="0">
                <a:latin typeface="Calibri"/>
                <a:ea typeface="+mn-lt"/>
                <a:cs typeface="+mn-lt"/>
              </a:rPr>
              <a:t>                                                postmyocardial infarction</a:t>
            </a:r>
            <a:endParaRPr lang="el-GR" sz="2400" dirty="0">
              <a:latin typeface="Calibri"/>
              <a:ea typeface="Calibri"/>
              <a:cs typeface="Segoe UI Light"/>
            </a:endParaRPr>
          </a:p>
          <a:p>
            <a:pPr marL="342900" indent="-342900">
              <a:buFont typeface="Wingdings" panose="05000000000000000000" pitchFamily="2" charset="2"/>
              <a:buChar char="Ø"/>
            </a:pPr>
            <a:endParaRPr lang="el-GR" sz="2400" dirty="0">
              <a:solidFill>
                <a:schemeClr val="bg1"/>
              </a:solidFill>
              <a:latin typeface="Calibri"/>
              <a:ea typeface="Calibri"/>
              <a:cs typeface="Calibri"/>
            </a:endParaRPr>
          </a:p>
          <a:p>
            <a:pPr marL="342900" indent="-342900">
              <a:buFont typeface="Wingdings" panose="05000000000000000000" pitchFamily="2" charset="2"/>
              <a:buChar char="Ø"/>
            </a:pPr>
            <a:endParaRPr lang="el-GR" sz="2400" dirty="0">
              <a:solidFill>
                <a:schemeClr val="bg1"/>
              </a:solidFill>
              <a:latin typeface="Calibri"/>
              <a:ea typeface="Calibri"/>
              <a:cs typeface="Calibri"/>
            </a:endParaRPr>
          </a:p>
          <a:p>
            <a:pPr marL="342900" indent="-342900">
              <a:buFont typeface="Wingdings" panose="05000000000000000000" pitchFamily="2" charset="2"/>
              <a:buChar char="Ø"/>
            </a:pPr>
            <a:r>
              <a:rPr lang="el-GR" sz="2400" dirty="0">
                <a:solidFill>
                  <a:srgbClr val="E218A3"/>
                </a:solidFill>
                <a:latin typeface="Calibri"/>
                <a:ea typeface="+mn-lt"/>
                <a:cs typeface="+mn-lt"/>
              </a:rPr>
              <a:t>weight loss (in obesity)</a:t>
            </a:r>
            <a:r>
              <a:rPr lang="el-GR" sz="2400" dirty="0">
                <a:latin typeface="Calibri"/>
                <a:ea typeface="+mn-lt"/>
                <a:cs typeface="+mn-lt"/>
              </a:rPr>
              <a:t> -&gt; dietary interventions</a:t>
            </a:r>
            <a:endParaRPr lang="el-GR" sz="2400" dirty="0">
              <a:latin typeface="Calibri"/>
              <a:ea typeface="+mn-lt"/>
              <a:cs typeface="Calibri"/>
            </a:endParaRPr>
          </a:p>
          <a:p>
            <a:endParaRPr lang="el-GR" sz="2400" dirty="0">
              <a:solidFill>
                <a:schemeClr val="bg1"/>
              </a:solidFill>
              <a:latin typeface="Calibri"/>
              <a:ea typeface="+mn-lt"/>
              <a:cs typeface="+mn-lt"/>
            </a:endParaRPr>
          </a:p>
          <a:p>
            <a:endParaRPr lang="el-GR" sz="2400" dirty="0">
              <a:latin typeface="Calibri"/>
              <a:ea typeface="+mn-lt"/>
              <a:cs typeface="+mn-lt"/>
            </a:endParaRPr>
          </a:p>
          <a:p>
            <a:endParaRPr lang="el-GR" sz="2400" dirty="0">
              <a:solidFill>
                <a:srgbClr val="E218A3"/>
              </a:solidFill>
              <a:latin typeface="Aptos"/>
              <a:ea typeface="Calibri"/>
              <a:cs typeface="Calibri"/>
            </a:endParaRPr>
          </a:p>
          <a:p>
            <a:r>
              <a:rPr lang="el-GR" sz="2400" dirty="0">
                <a:latin typeface="Calibri"/>
                <a:ea typeface="+mn-lt"/>
                <a:cs typeface="+mn-lt"/>
              </a:rPr>
              <a:t>                                        improved cardiac function </a:t>
            </a:r>
            <a:endParaRPr lang="el-GR" sz="2400" dirty="0">
              <a:solidFill>
                <a:srgbClr val="E218A3"/>
              </a:solidFill>
              <a:latin typeface="Aptos"/>
              <a:ea typeface="Calibri"/>
              <a:cs typeface="Calibri"/>
            </a:endParaRPr>
          </a:p>
          <a:p>
            <a:pPr marL="342900" indent="-342900">
              <a:buFont typeface="Courier New"/>
              <a:buChar char="o"/>
            </a:pPr>
            <a:endParaRPr lang="el-GR" sz="2400" dirty="0">
              <a:solidFill>
                <a:srgbClr val="FFFFFF"/>
              </a:solidFill>
              <a:latin typeface="Calibri"/>
              <a:ea typeface="Calibri"/>
              <a:cs typeface="Calibri"/>
            </a:endParaRPr>
          </a:p>
          <a:p>
            <a:endParaRPr lang="el-GR" sz="2400" dirty="0">
              <a:solidFill>
                <a:srgbClr val="FFFFFF"/>
              </a:solidFill>
              <a:latin typeface="Calibri"/>
              <a:cs typeface="Calibri"/>
            </a:endParaRPr>
          </a:p>
          <a:p>
            <a:endParaRPr lang="el-GR" dirty="0">
              <a:cs typeface="Segoe UI Light"/>
            </a:endParaRPr>
          </a:p>
          <a:p>
            <a:endParaRPr lang="el-GR" dirty="0">
              <a:cs typeface="Segoe UI Light"/>
            </a:endParaRPr>
          </a:p>
        </p:txBody>
      </p:sp>
      <p:sp>
        <p:nvSpPr>
          <p:cNvPr id="11" name="Βέλος: Κάτω 10">
            <a:extLst>
              <a:ext uri="{FF2B5EF4-FFF2-40B4-BE49-F238E27FC236}">
                <a16:creationId xmlns:a16="http://schemas.microsoft.com/office/drawing/2014/main" id="{B5B600BF-930F-A2C5-987F-9F868519A98B}"/>
              </a:ext>
            </a:extLst>
          </p:cNvPr>
          <p:cNvSpPr/>
          <p:nvPr/>
        </p:nvSpPr>
        <p:spPr>
          <a:xfrm>
            <a:off x="5534069" y="2095046"/>
            <a:ext cx="165100" cy="5043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Βέλος: Κάτω 1">
            <a:extLst>
              <a:ext uri="{FF2B5EF4-FFF2-40B4-BE49-F238E27FC236}">
                <a16:creationId xmlns:a16="http://schemas.microsoft.com/office/drawing/2014/main" id="{EBAF2ADC-7B68-4942-A13D-A10A2F8D9E10}"/>
              </a:ext>
            </a:extLst>
          </p:cNvPr>
          <p:cNvSpPr/>
          <p:nvPr/>
        </p:nvSpPr>
        <p:spPr>
          <a:xfrm flipH="1">
            <a:off x="5201218" y="4939294"/>
            <a:ext cx="190844" cy="5217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7D8FB158-F6A2-CD37-15EA-CB44B4D319D2}"/>
              </a:ext>
            </a:extLst>
          </p:cNvPr>
          <p:cNvSpPr txBox="1"/>
          <p:nvPr/>
        </p:nvSpPr>
        <p:spPr>
          <a:xfrm>
            <a:off x="7251700" y="5772150"/>
            <a:ext cx="50419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1830808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FD9B33EF-D110-E343-EAC1-B31C8BE1574E}"/>
              </a:ext>
            </a:extLst>
          </p:cNvPr>
          <p:cNvSpPr>
            <a:spLocks noGrp="1"/>
          </p:cNvSpPr>
          <p:nvPr>
            <p:ph type="sldNum" sz="quarter" idx="12"/>
          </p:nvPr>
        </p:nvSpPr>
        <p:spPr/>
        <p:txBody>
          <a:bodyPr/>
          <a:lstStyle/>
          <a:p>
            <a:fld id="{294A09A9-5501-47C1-A89A-A340965A2BE2}" type="slidenum">
              <a:rPr lang="en-US" smtClean="0"/>
              <a:t>86</a:t>
            </a:fld>
            <a:endParaRPr lang="en-US"/>
          </a:p>
        </p:txBody>
      </p:sp>
      <p:sp>
        <p:nvSpPr>
          <p:cNvPr id="2" name="TextBox 1">
            <a:extLst>
              <a:ext uri="{FF2B5EF4-FFF2-40B4-BE49-F238E27FC236}">
                <a16:creationId xmlns:a16="http://schemas.microsoft.com/office/drawing/2014/main" id="{BF35B0BF-3023-C763-A439-43E0A61A2434}"/>
              </a:ext>
            </a:extLst>
          </p:cNvPr>
          <p:cNvSpPr txBox="1"/>
          <p:nvPr/>
        </p:nvSpPr>
        <p:spPr>
          <a:xfrm>
            <a:off x="1147535" y="510418"/>
            <a:ext cx="616857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u="sng" err="1">
                <a:solidFill>
                  <a:srgbClr val="F01689"/>
                </a:solidFill>
                <a:latin typeface="Helvetica Neue"/>
              </a:rPr>
              <a:t>Stimulating</a:t>
            </a:r>
            <a:r>
              <a:rPr lang="el-GR" sz="3200" u="sng">
                <a:solidFill>
                  <a:srgbClr val="F01689"/>
                </a:solidFill>
                <a:latin typeface="Helvetica Neue"/>
              </a:rPr>
              <a:t> </a:t>
            </a:r>
            <a:r>
              <a:rPr lang="el-GR" sz="3200" u="sng" err="1">
                <a:solidFill>
                  <a:srgbClr val="F01689"/>
                </a:solidFill>
                <a:latin typeface="Helvetica Neue"/>
              </a:rPr>
              <a:t>ketone</a:t>
            </a:r>
            <a:r>
              <a:rPr lang="el-GR" sz="3200" u="sng">
                <a:solidFill>
                  <a:srgbClr val="F01689"/>
                </a:solidFill>
                <a:latin typeface="Helvetica Neue"/>
              </a:rPr>
              <a:t> </a:t>
            </a:r>
            <a:r>
              <a:rPr lang="el-GR" sz="3200" u="sng" err="1">
                <a:solidFill>
                  <a:srgbClr val="F01689"/>
                </a:solidFill>
                <a:latin typeface="Helvetica Neue"/>
              </a:rPr>
              <a:t>oxidation</a:t>
            </a:r>
            <a:r>
              <a:rPr lang="el-GR" sz="3200" u="sng">
                <a:solidFill>
                  <a:srgbClr val="F01689"/>
                </a:solidFill>
                <a:latin typeface="Helvetica Neue"/>
              </a:rPr>
              <a:t> </a:t>
            </a:r>
            <a:endParaRPr lang="el-GR" sz="3200" u="sng">
              <a:solidFill>
                <a:srgbClr val="F01689"/>
              </a:solidFill>
            </a:endParaRPr>
          </a:p>
          <a:p>
            <a:pPr algn="l"/>
            <a:endParaRPr lang="el-GR">
              <a:cs typeface="Segoe UI Light"/>
            </a:endParaRPr>
          </a:p>
        </p:txBody>
      </p:sp>
      <p:sp>
        <p:nvSpPr>
          <p:cNvPr id="3" name="TextBox 2">
            <a:extLst>
              <a:ext uri="{FF2B5EF4-FFF2-40B4-BE49-F238E27FC236}">
                <a16:creationId xmlns:a16="http://schemas.microsoft.com/office/drawing/2014/main" id="{249F065E-E092-8C15-5614-571487DABD1C}"/>
              </a:ext>
            </a:extLst>
          </p:cNvPr>
          <p:cNvSpPr txBox="1"/>
          <p:nvPr/>
        </p:nvSpPr>
        <p:spPr>
          <a:xfrm>
            <a:off x="895955" y="1703544"/>
            <a:ext cx="11080081"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l-GR" sz="2800" dirty="0">
                <a:solidFill>
                  <a:srgbClr val="000000"/>
                </a:solidFill>
                <a:latin typeface="Calibri"/>
                <a:ea typeface="Calibri"/>
                <a:cs typeface="Calibri"/>
              </a:rPr>
              <a:t>Adaptive</a:t>
            </a:r>
            <a:r>
              <a:rPr lang="el-GR" sz="2800" dirty="0">
                <a:latin typeface="Calibri"/>
                <a:ea typeface="Calibri"/>
                <a:cs typeface="Calibri"/>
              </a:rPr>
              <a:t> in the failing heart        improved heart </a:t>
            </a:r>
            <a:r>
              <a:rPr lang="el-GR" sz="2800" dirty="0">
                <a:ea typeface="+mn-lt"/>
                <a:cs typeface="+mn-lt"/>
              </a:rPr>
              <a:t>function in both HFrEF and HFpEF</a:t>
            </a:r>
          </a:p>
          <a:p>
            <a:r>
              <a:rPr lang="el-GR" sz="2800" dirty="0">
                <a:latin typeface="Calibri"/>
                <a:ea typeface="Calibri"/>
                <a:cs typeface="Calibri"/>
              </a:rPr>
              <a:t>                                                                             </a:t>
            </a:r>
            <a:endParaRPr lang="el-GR" dirty="0"/>
          </a:p>
          <a:p>
            <a:pPr marL="342900" indent="-342900">
              <a:buFont typeface="Courier New"/>
              <a:buChar char="o"/>
            </a:pPr>
            <a:endParaRPr lang="el-GR" sz="2800" dirty="0">
              <a:latin typeface="Calibri"/>
              <a:ea typeface="Calibri"/>
              <a:cs typeface="Calibri"/>
            </a:endParaRPr>
          </a:p>
          <a:p>
            <a:pPr marL="342900" indent="-342900">
              <a:buFont typeface="Courier New"/>
              <a:buChar char="o"/>
            </a:pPr>
            <a:r>
              <a:rPr lang="el-GR" sz="2800" dirty="0">
                <a:latin typeface="Calibri"/>
                <a:ea typeface="Calibri"/>
                <a:cs typeface="Calibri"/>
              </a:rPr>
              <a:t>Achieved by </a:t>
            </a:r>
            <a:r>
              <a:rPr lang="en-US" sz="2800" dirty="0" err="1">
                <a:latin typeface="Calibri"/>
                <a:ea typeface="Calibri"/>
                <a:cs typeface="Calibri"/>
              </a:rPr>
              <a:t>i</a:t>
            </a:r>
            <a:r>
              <a:rPr lang="el-GR" sz="2800" dirty="0">
                <a:latin typeface="Calibri"/>
                <a:ea typeface="Calibri"/>
                <a:cs typeface="Calibri"/>
              </a:rPr>
              <a:t>ncreasing circulating ketone body levels with the following: </a:t>
            </a:r>
          </a:p>
          <a:p>
            <a:endParaRPr lang="el-GR" dirty="0"/>
          </a:p>
          <a:p>
            <a:endParaRPr lang="el-GR" dirty="0"/>
          </a:p>
          <a:p>
            <a:endParaRPr lang="el-GR" sz="2400" dirty="0">
              <a:solidFill>
                <a:schemeClr val="bg1"/>
              </a:solidFill>
              <a:latin typeface="Calibri"/>
              <a:ea typeface="Calibri"/>
              <a:cs typeface="Calibri"/>
            </a:endParaRPr>
          </a:p>
          <a:p>
            <a:endParaRPr lang="el-GR" dirty="0">
              <a:cs typeface="Segoe UI Light"/>
            </a:endParaRPr>
          </a:p>
        </p:txBody>
      </p:sp>
      <p:sp>
        <p:nvSpPr>
          <p:cNvPr id="4" name="Βέλος: Δεξιό 3">
            <a:extLst>
              <a:ext uri="{FF2B5EF4-FFF2-40B4-BE49-F238E27FC236}">
                <a16:creationId xmlns:a16="http://schemas.microsoft.com/office/drawing/2014/main" id="{CBD1A098-82E9-B496-AA09-0D6E05C07C82}"/>
              </a:ext>
            </a:extLst>
          </p:cNvPr>
          <p:cNvSpPr/>
          <p:nvPr/>
        </p:nvSpPr>
        <p:spPr>
          <a:xfrm>
            <a:off x="5538803" y="1913949"/>
            <a:ext cx="515257" cy="108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3595B264-5A4D-8101-6B60-40C3A94093AD}"/>
              </a:ext>
            </a:extLst>
          </p:cNvPr>
          <p:cNvSpPr txBox="1"/>
          <p:nvPr/>
        </p:nvSpPr>
        <p:spPr>
          <a:xfrm>
            <a:off x="9448800" y="52387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36194204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E5F2266C-7FA3-C04C-D26D-B6981A2DCC59}"/>
              </a:ext>
            </a:extLst>
          </p:cNvPr>
          <p:cNvSpPr>
            <a:spLocks noGrp="1"/>
          </p:cNvSpPr>
          <p:nvPr>
            <p:ph type="sldNum" sz="quarter" idx="12"/>
          </p:nvPr>
        </p:nvSpPr>
        <p:spPr/>
        <p:txBody>
          <a:bodyPr/>
          <a:lstStyle/>
          <a:p>
            <a:fld id="{294A09A9-5501-47C1-A89A-A340965A2BE2}" type="slidenum">
              <a:rPr lang="en-US" smtClean="0"/>
              <a:t>87</a:t>
            </a:fld>
            <a:endParaRPr lang="en-US"/>
          </a:p>
        </p:txBody>
      </p:sp>
      <p:sp>
        <p:nvSpPr>
          <p:cNvPr id="10" name="TextBox 9">
            <a:extLst>
              <a:ext uri="{FF2B5EF4-FFF2-40B4-BE49-F238E27FC236}">
                <a16:creationId xmlns:a16="http://schemas.microsoft.com/office/drawing/2014/main" id="{27ADAC8D-C79B-A358-F8BF-0920D9A50B7C}"/>
              </a:ext>
            </a:extLst>
          </p:cNvPr>
          <p:cNvSpPr txBox="1"/>
          <p:nvPr/>
        </p:nvSpPr>
        <p:spPr>
          <a:xfrm>
            <a:off x="340784" y="206526"/>
            <a:ext cx="11688837" cy="6678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arenR"/>
            </a:pPr>
            <a:r>
              <a:rPr lang="el-GR" sz="2800" dirty="0">
                <a:latin typeface="Calibri"/>
                <a:ea typeface="Calibri"/>
                <a:cs typeface="Segoe UI Light"/>
              </a:rPr>
              <a:t>Ketone infusions</a:t>
            </a:r>
            <a:r>
              <a:rPr lang="el-GR" sz="2800" dirty="0">
                <a:solidFill>
                  <a:srgbClr val="F01689"/>
                </a:solidFill>
                <a:latin typeface="Calibri"/>
                <a:ea typeface="Calibri"/>
                <a:cs typeface="Segoe UI Light"/>
              </a:rPr>
              <a:t> </a:t>
            </a:r>
            <a:r>
              <a:rPr lang="el-GR" sz="2800" dirty="0">
                <a:latin typeface="Calibri"/>
                <a:ea typeface="+mn-lt"/>
                <a:cs typeface="+mn-lt"/>
              </a:rPr>
              <a:t> (ß-hydroxybutyrate)       improved contractile function in HFrEF</a:t>
            </a:r>
          </a:p>
          <a:p>
            <a:pPr marL="514350" indent="-514350">
              <a:buAutoNum type="arabicParenR"/>
            </a:pPr>
            <a:endParaRPr lang="el-GR" sz="2800" dirty="0">
              <a:latin typeface="Aptos"/>
              <a:ea typeface="Calibri"/>
              <a:cs typeface="Calibri"/>
            </a:endParaRPr>
          </a:p>
          <a:p>
            <a:pPr marL="514350" indent="-514350">
              <a:buAutoNum type="arabicParenR"/>
            </a:pPr>
            <a:r>
              <a:rPr lang="el-GR" sz="2800" dirty="0">
                <a:latin typeface="Calibri"/>
                <a:ea typeface="Calibri"/>
                <a:cs typeface="Calibri"/>
              </a:rPr>
              <a:t>Ketone ester infusions </a:t>
            </a:r>
            <a:r>
              <a:rPr lang="el-GR" sz="2800" dirty="0">
                <a:latin typeface="Aptos"/>
                <a:ea typeface="Calibri"/>
                <a:cs typeface="Calibri"/>
              </a:rPr>
              <a:t>(</a:t>
            </a:r>
            <a:r>
              <a:rPr lang="el-GR" sz="2800" dirty="0">
                <a:ea typeface="+mn-lt"/>
                <a:cs typeface="+mn-lt"/>
              </a:rPr>
              <a:t>R- 3-hydroxybutyral(R)-3-hydroxybutyrate)</a:t>
            </a:r>
          </a:p>
          <a:p>
            <a:r>
              <a:rPr lang="el-GR" sz="2800" dirty="0">
                <a:ea typeface="+mn-lt"/>
                <a:cs typeface="+mn-lt"/>
              </a:rPr>
              <a:t>   </a:t>
            </a:r>
          </a:p>
          <a:p>
            <a:r>
              <a:rPr lang="el-GR" sz="2800" dirty="0">
                <a:ea typeface="+mn-lt"/>
                <a:cs typeface="+mn-lt"/>
              </a:rPr>
              <a:t> </a:t>
            </a:r>
            <a:r>
              <a:rPr lang="el-GR" sz="2800" dirty="0">
                <a:solidFill>
                  <a:srgbClr val="000000"/>
                </a:solidFill>
                <a:latin typeface="Aptos"/>
                <a:ea typeface="+mn-lt"/>
                <a:cs typeface="Arial"/>
              </a:rPr>
              <a:t>   </a:t>
            </a:r>
            <a:r>
              <a:rPr lang="el-GR" sz="2800" dirty="0">
                <a:solidFill>
                  <a:schemeClr val="accent6">
                    <a:lumMod val="90000"/>
                  </a:schemeClr>
                </a:solidFill>
                <a:latin typeface="Calibri"/>
                <a:ea typeface="+mn-lt"/>
                <a:cs typeface="Arial"/>
              </a:rPr>
              <a:t>Difficult to chronically maintain elevated circulating ketone levels with </a:t>
            </a:r>
          </a:p>
          <a:p>
            <a:r>
              <a:rPr lang="el-GR" sz="2800" dirty="0">
                <a:solidFill>
                  <a:schemeClr val="accent6">
                    <a:lumMod val="90000"/>
                  </a:schemeClr>
                </a:solidFill>
                <a:latin typeface="Calibri"/>
                <a:ea typeface="+mn-lt"/>
                <a:cs typeface="+mn-lt"/>
              </a:rPr>
              <a:t>    either ketone or ketone ester infusions </a:t>
            </a:r>
          </a:p>
          <a:p>
            <a:endParaRPr lang="el-GR" sz="2800" dirty="0">
              <a:ea typeface="+mn-lt"/>
              <a:cs typeface="+mn-lt"/>
            </a:endParaRPr>
          </a:p>
          <a:p>
            <a:r>
              <a:rPr lang="af-ZA" sz="2800" dirty="0">
                <a:ea typeface="+mn-lt"/>
                <a:cs typeface="+mn-lt"/>
              </a:rPr>
              <a:t>3) Ketogenic diet  very modest improvements in experimental models</a:t>
            </a:r>
          </a:p>
          <a:p>
            <a:endParaRPr lang="af-ZA" sz="2800" dirty="0">
              <a:ea typeface="+mn-lt"/>
              <a:cs typeface="+mn-lt"/>
            </a:endParaRPr>
          </a:p>
          <a:p>
            <a:endParaRPr lang="af-ZA" sz="2800" dirty="0">
              <a:solidFill>
                <a:srgbClr val="F01689"/>
              </a:solidFill>
              <a:latin typeface="Calibri"/>
              <a:ea typeface="+mn-lt"/>
              <a:cs typeface="+mn-lt"/>
            </a:endParaRPr>
          </a:p>
          <a:p>
            <a:endParaRPr lang="af-ZA" sz="2400" dirty="0">
              <a:solidFill>
                <a:srgbClr val="F01689"/>
              </a:solidFill>
            </a:endParaRPr>
          </a:p>
          <a:p>
            <a:pPr marL="342900" indent="-342900">
              <a:buFont typeface="Courier New,monospace"/>
              <a:buChar char="o"/>
            </a:pPr>
            <a:endParaRPr lang="af-ZA" sz="2400" dirty="0">
              <a:solidFill>
                <a:srgbClr val="000000"/>
              </a:solidFill>
              <a:latin typeface="Arial"/>
              <a:ea typeface="+mn-lt"/>
              <a:cs typeface="Arial"/>
            </a:endParaRPr>
          </a:p>
          <a:p>
            <a:endParaRPr lang="af-ZA" sz="2400" dirty="0">
              <a:solidFill>
                <a:srgbClr val="E218A3"/>
              </a:solidFill>
              <a:ea typeface="+mn-lt"/>
              <a:cs typeface="+mn-lt"/>
            </a:endParaRPr>
          </a:p>
          <a:p>
            <a:endParaRPr lang="af-ZA" sz="2400" dirty="0">
              <a:ea typeface="+mn-lt"/>
              <a:cs typeface="+mn-lt"/>
            </a:endParaRPr>
          </a:p>
          <a:p>
            <a:endParaRPr lang="af-ZA" sz="2400" dirty="0"/>
          </a:p>
        </p:txBody>
      </p:sp>
      <p:sp>
        <p:nvSpPr>
          <p:cNvPr id="2" name="Βέλος: Δεξιό 1">
            <a:extLst>
              <a:ext uri="{FF2B5EF4-FFF2-40B4-BE49-F238E27FC236}">
                <a16:creationId xmlns:a16="http://schemas.microsoft.com/office/drawing/2014/main" id="{22C77D33-BC09-26ED-D6E9-5E994AFCE706}"/>
              </a:ext>
            </a:extLst>
          </p:cNvPr>
          <p:cNvSpPr/>
          <p:nvPr/>
        </p:nvSpPr>
        <p:spPr>
          <a:xfrm>
            <a:off x="6544906" y="390848"/>
            <a:ext cx="283028" cy="1233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Επάνω 2">
            <a:extLst>
              <a:ext uri="{FF2B5EF4-FFF2-40B4-BE49-F238E27FC236}">
                <a16:creationId xmlns:a16="http://schemas.microsoft.com/office/drawing/2014/main" id="{19C0AE9A-BE47-43C6-2F97-BB4E18CD54AD}"/>
              </a:ext>
            </a:extLst>
          </p:cNvPr>
          <p:cNvSpPr/>
          <p:nvPr/>
        </p:nvSpPr>
        <p:spPr>
          <a:xfrm>
            <a:off x="7950718" y="824204"/>
            <a:ext cx="188685" cy="58782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88B86BCF-BD84-EA13-14AD-FA6208D16537}"/>
              </a:ext>
            </a:extLst>
          </p:cNvPr>
          <p:cNvSpPr txBox="1"/>
          <p:nvPr/>
        </p:nvSpPr>
        <p:spPr>
          <a:xfrm>
            <a:off x="248816" y="4991877"/>
            <a:ext cx="11398897"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t>  </a:t>
            </a:r>
            <a:r>
              <a:rPr lang="el-GR" sz="2800">
                <a:latin typeface="Calibri"/>
                <a:ea typeface="Calibri"/>
                <a:cs typeface="Calibri"/>
              </a:rPr>
              <a:t> 4) SGLT2       </a:t>
            </a:r>
            <a:r>
              <a:rPr lang="el-GR" sz="2800" err="1">
                <a:latin typeface="Calibri"/>
                <a:ea typeface="Calibri"/>
                <a:cs typeface="Calibri"/>
              </a:rPr>
              <a:t>increased</a:t>
            </a:r>
            <a:r>
              <a:rPr lang="el-GR" sz="2800">
                <a:latin typeface="Calibri"/>
                <a:ea typeface="Calibri"/>
                <a:cs typeface="Calibri"/>
              </a:rPr>
              <a:t> </a:t>
            </a:r>
            <a:r>
              <a:rPr lang="el-GR" sz="2800" err="1">
                <a:latin typeface="Calibri"/>
                <a:ea typeface="Calibri"/>
                <a:cs typeface="Calibri"/>
              </a:rPr>
              <a:t>circulated</a:t>
            </a:r>
            <a:r>
              <a:rPr lang="el-GR" sz="2800">
                <a:latin typeface="Calibri"/>
                <a:ea typeface="Calibri"/>
                <a:cs typeface="Calibri"/>
              </a:rPr>
              <a:t> </a:t>
            </a:r>
            <a:r>
              <a:rPr lang="el-GR" sz="2800" err="1">
                <a:latin typeface="Calibri"/>
                <a:ea typeface="Calibri"/>
                <a:cs typeface="Calibri"/>
              </a:rPr>
              <a:t>ketone</a:t>
            </a:r>
            <a:r>
              <a:rPr lang="el-GR" sz="2800">
                <a:latin typeface="Calibri"/>
                <a:ea typeface="Calibri"/>
                <a:cs typeface="Calibri"/>
              </a:rPr>
              <a:t> </a:t>
            </a:r>
            <a:r>
              <a:rPr lang="el-GR" sz="2800" err="1">
                <a:latin typeface="Calibri"/>
                <a:ea typeface="Calibri"/>
                <a:cs typeface="Calibri"/>
              </a:rPr>
              <a:t>bodies</a:t>
            </a:r>
            <a:r>
              <a:rPr lang="el-GR" sz="2800">
                <a:latin typeface="Calibri"/>
                <a:ea typeface="Calibri"/>
                <a:cs typeface="Calibri"/>
              </a:rPr>
              <a:t> </a:t>
            </a:r>
            <a:r>
              <a:rPr lang="el-GR" sz="2800" err="1">
                <a:latin typeface="Calibri"/>
                <a:ea typeface="Calibri"/>
                <a:cs typeface="Calibri"/>
              </a:rPr>
              <a:t>levels</a:t>
            </a:r>
            <a:r>
              <a:rPr lang="el-GR" sz="2800">
                <a:latin typeface="Calibri"/>
                <a:ea typeface="Calibri"/>
                <a:cs typeface="Calibri"/>
              </a:rPr>
              <a:t> and </a:t>
            </a:r>
            <a:r>
              <a:rPr lang="el-GR" sz="2800" err="1">
                <a:latin typeface="Calibri"/>
                <a:ea typeface="Calibri"/>
                <a:cs typeface="Calibri"/>
              </a:rPr>
              <a:t>energy</a:t>
            </a:r>
            <a:r>
              <a:rPr lang="el-GR" sz="2800">
                <a:latin typeface="Calibri"/>
                <a:ea typeface="Calibri"/>
                <a:cs typeface="Calibri"/>
              </a:rPr>
              <a:t> </a:t>
            </a:r>
            <a:r>
              <a:rPr lang="el-GR" sz="2800" err="1">
                <a:latin typeface="Calibri"/>
                <a:ea typeface="Calibri"/>
                <a:cs typeface="Calibri"/>
              </a:rPr>
              <a:t>supply</a:t>
            </a:r>
            <a:endParaRPr lang="el-GR" sz="2800">
              <a:latin typeface="Calibri"/>
              <a:ea typeface="Calibri"/>
              <a:cs typeface="Calibri"/>
            </a:endParaRPr>
          </a:p>
          <a:p>
            <a:endParaRPr lang="el-GR" sz="2800">
              <a:latin typeface="Calibri"/>
              <a:ea typeface="Calibri"/>
              <a:cs typeface="Calibri"/>
            </a:endParaRPr>
          </a:p>
          <a:p>
            <a:r>
              <a:rPr lang="el-GR" sz="2800">
                <a:latin typeface="Calibri"/>
                <a:ea typeface="Calibri"/>
                <a:cs typeface="Calibri"/>
              </a:rPr>
              <a:t>                        </a:t>
            </a:r>
            <a:r>
              <a:rPr lang="el-GR" sz="2800" err="1">
                <a:latin typeface="Calibri"/>
                <a:ea typeface="Calibri"/>
                <a:cs typeface="Calibri"/>
              </a:rPr>
              <a:t>Beneficial</a:t>
            </a:r>
            <a:r>
              <a:rPr lang="el-GR" sz="2800">
                <a:latin typeface="Calibri"/>
                <a:ea typeface="Calibri"/>
                <a:cs typeface="Calibri"/>
              </a:rPr>
              <a:t> for </a:t>
            </a:r>
            <a:r>
              <a:rPr lang="el-GR" sz="2800" err="1">
                <a:latin typeface="Calibri"/>
                <a:ea typeface="Calibri"/>
                <a:cs typeface="Calibri"/>
              </a:rPr>
              <a:t>both</a:t>
            </a:r>
            <a:r>
              <a:rPr lang="el-GR" sz="2800">
                <a:latin typeface="Calibri"/>
                <a:ea typeface="Calibri"/>
                <a:cs typeface="Calibri"/>
              </a:rPr>
              <a:t> </a:t>
            </a:r>
            <a:r>
              <a:rPr lang="el-GR" sz="2800" err="1">
                <a:latin typeface="Calibri"/>
                <a:ea typeface="Calibri"/>
                <a:cs typeface="Calibri"/>
              </a:rPr>
              <a:t>HFrEF</a:t>
            </a:r>
            <a:r>
              <a:rPr lang="el-GR" sz="2800">
                <a:latin typeface="Calibri"/>
                <a:ea typeface="Calibri"/>
                <a:cs typeface="Calibri"/>
              </a:rPr>
              <a:t> and </a:t>
            </a:r>
            <a:r>
              <a:rPr lang="el-GR" sz="2800" err="1">
                <a:latin typeface="Calibri"/>
                <a:ea typeface="Calibri"/>
                <a:cs typeface="Calibri"/>
              </a:rPr>
              <a:t>HFpEF</a:t>
            </a:r>
          </a:p>
          <a:p>
            <a:endParaRPr lang="el-GR"/>
          </a:p>
        </p:txBody>
      </p:sp>
      <p:sp>
        <p:nvSpPr>
          <p:cNvPr id="5" name="Βέλος: Δεξιό 4">
            <a:extLst>
              <a:ext uri="{FF2B5EF4-FFF2-40B4-BE49-F238E27FC236}">
                <a16:creationId xmlns:a16="http://schemas.microsoft.com/office/drawing/2014/main" id="{03B5ADC6-F996-6C5B-9913-44FE0776BD50}"/>
              </a:ext>
            </a:extLst>
          </p:cNvPr>
          <p:cNvSpPr/>
          <p:nvPr/>
        </p:nvSpPr>
        <p:spPr>
          <a:xfrm>
            <a:off x="1788366" y="5225142"/>
            <a:ext cx="464457" cy="108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A668A742-8541-264F-F6DC-BE31A2C1FE7B}"/>
              </a:ext>
            </a:extLst>
          </p:cNvPr>
          <p:cNvSpPr txBox="1"/>
          <p:nvPr/>
        </p:nvSpPr>
        <p:spPr>
          <a:xfrm>
            <a:off x="8966200" y="5511800"/>
            <a:ext cx="3302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1810543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FFC17A7-3F67-B275-8574-BED2BF9FBE5E}"/>
              </a:ext>
            </a:extLst>
          </p:cNvPr>
          <p:cNvPicPr>
            <a:picLocks noChangeAspect="1"/>
          </p:cNvPicPr>
          <p:nvPr/>
        </p:nvPicPr>
        <p:blipFill rotWithShape="1">
          <a:blip r:embed="rId2"/>
          <a:srcRect l="19031" t="28167" r="35781" b="12667"/>
          <a:stretch/>
        </p:blipFill>
        <p:spPr>
          <a:xfrm>
            <a:off x="1401489" y="0"/>
            <a:ext cx="9389021" cy="6915150"/>
          </a:xfrm>
          <a:prstGeom prst="rect">
            <a:avLst/>
          </a:prstGeom>
        </p:spPr>
      </p:pic>
    </p:spTree>
    <p:extLst>
      <p:ext uri="{BB962C8B-B14F-4D97-AF65-F5344CB8AC3E}">
        <p14:creationId xmlns:p14="http://schemas.microsoft.com/office/powerpoint/2010/main" val="38848228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56707" y="85172"/>
            <a:ext cx="12135293"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1800" dirty="0"/>
              <a:t>Current available pharmacological therapies that target cardiac energy metabolism</a:t>
            </a:r>
          </a:p>
        </p:txBody>
      </p:sp>
      <p:pic>
        <p:nvPicPr>
          <p:cNvPr id="5125" name="New picture"/>
          <p:cNvPicPr/>
          <p:nvPr/>
        </p:nvPicPr>
        <p:blipFill>
          <a:blip r:embed="rId3"/>
          <a:stretch>
            <a:fillRect/>
          </a:stretch>
        </p:blipFill>
        <p:spPr>
          <a:xfrm>
            <a:off x="1949302" y="616688"/>
            <a:ext cx="8293396" cy="5829154"/>
          </a:xfrm>
          <a:prstGeom prst="rect">
            <a:avLst/>
          </a:prstGeom>
        </p:spPr>
      </p:pic>
      <p:pic>
        <p:nvPicPr>
          <p:cNvPr id="5126" name="New picture"/>
          <p:cNvPicPr/>
          <p:nvPr/>
        </p:nvPicPr>
        <p:blipFill>
          <a:blip r:embed="rId4"/>
          <a:stretch>
            <a:fillRect/>
          </a:stretch>
        </p:blipFill>
        <p:spPr>
          <a:xfrm>
            <a:off x="290779200" y="229743000"/>
            <a:ext cx="1151467" cy="508000"/>
          </a:xfrm>
          <a:prstGeom prst="rect">
            <a:avLst/>
          </a:prstGeom>
        </p:spPr>
      </p:pic>
      <p:sp>
        <p:nvSpPr>
          <p:cNvPr id="2" name="Footer Placeholder 3">
            <a:extLst>
              <a:ext uri="{FF2B5EF4-FFF2-40B4-BE49-F238E27FC236}">
                <a16:creationId xmlns:a16="http://schemas.microsoft.com/office/drawing/2014/main" id="{1D440524-CAC1-BD3C-F137-8A0C11738C4E}"/>
              </a:ext>
            </a:extLst>
          </p:cNvPr>
          <p:cNvSpPr txBox="1">
            <a:spLocks/>
          </p:cNvSpPr>
          <p:nvPr/>
        </p:nvSpPr>
        <p:spPr>
          <a:xfrm>
            <a:off x="7861004" y="6663069"/>
            <a:ext cx="5238307" cy="258726"/>
          </a:xfrm>
          <a:prstGeom prst="rect">
            <a:avLst/>
          </a:prstGeom>
          <a:noFill/>
          <a:ln>
            <a:noFill/>
            <a:miter lim="800000"/>
          </a:ln>
        </p:spPr>
        <p:txBody>
          <a:bodyPr vert="horz" lIns="180000" tIns="0" rIns="180000" bIns="0" rtlCol="0" anchor="ctr" anchorCtr="0">
            <a:noAutofit/>
          </a:bodyPr>
          <a:lstStyle>
            <a:defPPr>
              <a:defRPr lang="en-US"/>
            </a:defPPr>
            <a:lvl1pPr marL="342900" indent="-3429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Font typeface="Arial" pitchFamily="34" charset="0"/>
              <a:buNone/>
            </a:pPr>
            <a:r>
              <a:rPr lang="en-GB" sz="1000" i="1">
                <a:solidFill>
                  <a:srgbClr val="333333"/>
                </a:solidFill>
              </a:rPr>
              <a:t>Cardiovasc Res</a:t>
            </a:r>
            <a:r>
              <a:rPr lang="en-GB" sz="1000">
                <a:solidFill>
                  <a:srgbClr val="333333"/>
                </a:solidFill>
              </a:rPr>
              <a:t>, Volume 120, Issue 16, November 2024, Pages 1996–2016</a:t>
            </a:r>
            <a:endParaRPr lang="en-GB" sz="800" dirty="0">
              <a:solidFill>
                <a:srgbClr val="33333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DB46CB-F17E-E755-A57B-C824D46DA5B9}"/>
              </a:ext>
            </a:extLst>
          </p:cNvPr>
          <p:cNvSpPr txBox="1"/>
          <p:nvPr/>
        </p:nvSpPr>
        <p:spPr>
          <a:xfrm>
            <a:off x="3020683" y="634041"/>
            <a:ext cx="6150633"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Helvetica"/>
                <a:cs typeface="Helvetica"/>
              </a:rPr>
              <a:t>Cardiac action potential</a:t>
            </a:r>
          </a:p>
          <a:p>
            <a:pPr algn="ctr"/>
            <a:endParaRPr lang="en-US" sz="1600" b="1"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Ca2+ enters cell during plateau</a:t>
            </a:r>
            <a:endParaRPr lang="en-US" dirty="0"/>
          </a:p>
          <a:p>
            <a:pPr algn="ctr"/>
            <a:endParaRPr lang="en-US" sz="1600" b="1"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Ca2+-induced Ca2+ release from SR</a:t>
            </a:r>
            <a:endParaRPr lang="en-US" dirty="0"/>
          </a:p>
          <a:p>
            <a:pPr algn="ctr"/>
            <a:endParaRPr lang="en-US" sz="1600" b="1"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Ca2+ binds to troponin C</a:t>
            </a:r>
            <a:endParaRPr lang="en-US" dirty="0"/>
          </a:p>
          <a:p>
            <a:pPr algn="ctr"/>
            <a:endParaRPr lang="en-US" sz="1600" b="1"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Cross-bridge</a:t>
            </a:r>
            <a:r>
              <a:rPr lang="el-GR" sz="1600" dirty="0">
                <a:latin typeface="Helvetica"/>
                <a:cs typeface="Helvetica"/>
              </a:rPr>
              <a:t> </a:t>
            </a:r>
            <a:r>
              <a:rPr lang="en-US" sz="1600" dirty="0">
                <a:latin typeface="Helvetica"/>
                <a:cs typeface="Helvetica"/>
              </a:rPr>
              <a:t>cycling</a:t>
            </a:r>
            <a:endParaRPr lang="en-US" dirty="0"/>
          </a:p>
          <a:p>
            <a:pPr algn="ctr"/>
            <a:endParaRPr lang="en-US" sz="1600" b="1"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endParaRPr lang="en-US" sz="1600" dirty="0">
              <a:latin typeface="Helvetica"/>
              <a:cs typeface="Helvetica"/>
            </a:endParaRPr>
          </a:p>
          <a:p>
            <a:pPr algn="ctr"/>
            <a:r>
              <a:rPr lang="en-US" sz="1600" dirty="0">
                <a:latin typeface="Helvetica"/>
                <a:cs typeface="Helvetica"/>
              </a:rPr>
              <a:t>TENSION</a:t>
            </a:r>
            <a:endParaRPr lang="en-US" dirty="0"/>
          </a:p>
          <a:p>
            <a:pPr algn="ctr"/>
            <a:endParaRPr lang="en-US" dirty="0"/>
          </a:p>
          <a:p>
            <a:pPr algn="ctr"/>
            <a:endParaRPr lang="en-US" dirty="0"/>
          </a:p>
          <a:p>
            <a:pPr algn="ctr"/>
            <a:endParaRPr lang="en-US" dirty="0"/>
          </a:p>
          <a:p>
            <a:pPr algn="ctr"/>
            <a:endParaRPr lang="en-US" dirty="0"/>
          </a:p>
        </p:txBody>
      </p:sp>
      <p:sp>
        <p:nvSpPr>
          <p:cNvPr id="3" name="TextBox 2">
            <a:extLst>
              <a:ext uri="{FF2B5EF4-FFF2-40B4-BE49-F238E27FC236}">
                <a16:creationId xmlns:a16="http://schemas.microsoft.com/office/drawing/2014/main" id="{C498D841-BE8A-057C-EAF3-6061BEF4FF70}"/>
              </a:ext>
            </a:extLst>
          </p:cNvPr>
          <p:cNvSpPr txBox="1"/>
          <p:nvPr/>
        </p:nvSpPr>
        <p:spPr>
          <a:xfrm>
            <a:off x="312084" y="3944148"/>
            <a:ext cx="25945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Helvetica"/>
                <a:cs typeface="Helvetica"/>
              </a:rPr>
              <a:t>RELAXATION</a:t>
            </a:r>
            <a:endParaRPr lang="el-GR"/>
          </a:p>
        </p:txBody>
      </p:sp>
      <p:sp>
        <p:nvSpPr>
          <p:cNvPr id="4" name="Βέλος: Κάτω 3">
            <a:extLst>
              <a:ext uri="{FF2B5EF4-FFF2-40B4-BE49-F238E27FC236}">
                <a16:creationId xmlns:a16="http://schemas.microsoft.com/office/drawing/2014/main" id="{BE61AD1E-808A-E688-48CC-6942F9909391}"/>
              </a:ext>
            </a:extLst>
          </p:cNvPr>
          <p:cNvSpPr/>
          <p:nvPr/>
        </p:nvSpPr>
        <p:spPr>
          <a:xfrm>
            <a:off x="5944919" y="927101"/>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Κάτω 4">
            <a:extLst>
              <a:ext uri="{FF2B5EF4-FFF2-40B4-BE49-F238E27FC236}">
                <a16:creationId xmlns:a16="http://schemas.microsoft.com/office/drawing/2014/main" id="{68BF1013-227D-022F-C1A5-C6C9DD138219}"/>
              </a:ext>
            </a:extLst>
          </p:cNvPr>
          <p:cNvSpPr/>
          <p:nvPr/>
        </p:nvSpPr>
        <p:spPr>
          <a:xfrm>
            <a:off x="5944918" y="1717856"/>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Κάτω 5">
            <a:extLst>
              <a:ext uri="{FF2B5EF4-FFF2-40B4-BE49-F238E27FC236}">
                <a16:creationId xmlns:a16="http://schemas.microsoft.com/office/drawing/2014/main" id="{4E542B3C-1535-D258-8C33-36DAFB8E55CD}"/>
              </a:ext>
            </a:extLst>
          </p:cNvPr>
          <p:cNvSpPr/>
          <p:nvPr/>
        </p:nvSpPr>
        <p:spPr>
          <a:xfrm>
            <a:off x="5944919" y="2537367"/>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Κάτω 6">
            <a:extLst>
              <a:ext uri="{FF2B5EF4-FFF2-40B4-BE49-F238E27FC236}">
                <a16:creationId xmlns:a16="http://schemas.microsoft.com/office/drawing/2014/main" id="{E1973F77-540C-DF65-43CA-9833B2935F32}"/>
              </a:ext>
            </a:extLst>
          </p:cNvPr>
          <p:cNvSpPr/>
          <p:nvPr/>
        </p:nvSpPr>
        <p:spPr>
          <a:xfrm>
            <a:off x="5944918" y="3357521"/>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Κάτω 7">
            <a:extLst>
              <a:ext uri="{FF2B5EF4-FFF2-40B4-BE49-F238E27FC236}">
                <a16:creationId xmlns:a16="http://schemas.microsoft.com/office/drawing/2014/main" id="{9C21ACBC-7D44-B9CA-639B-E07CA9DC7677}"/>
              </a:ext>
            </a:extLst>
          </p:cNvPr>
          <p:cNvSpPr/>
          <p:nvPr/>
        </p:nvSpPr>
        <p:spPr>
          <a:xfrm>
            <a:off x="5943546" y="4751399"/>
            <a:ext cx="179716" cy="3881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Βέλος: Αριστερό 8">
            <a:extLst>
              <a:ext uri="{FF2B5EF4-FFF2-40B4-BE49-F238E27FC236}">
                <a16:creationId xmlns:a16="http://schemas.microsoft.com/office/drawing/2014/main" id="{53A220B7-07B4-AE9B-E2CE-7C8F03782EFD}"/>
              </a:ext>
            </a:extLst>
          </p:cNvPr>
          <p:cNvSpPr/>
          <p:nvPr/>
        </p:nvSpPr>
        <p:spPr>
          <a:xfrm>
            <a:off x="2418248" y="4030531"/>
            <a:ext cx="2314754" cy="1653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7909C749-D41E-440F-6C96-BAF0B46FCAE1}"/>
              </a:ext>
            </a:extLst>
          </p:cNvPr>
          <p:cNvSpPr txBox="1"/>
          <p:nvPr/>
        </p:nvSpPr>
        <p:spPr>
          <a:xfrm>
            <a:off x="2080849" y="3403731"/>
            <a:ext cx="2705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Helvetica"/>
                <a:cs typeface="Helvetica"/>
              </a:rPr>
              <a:t>Ca2+ reaccumulated in SR</a:t>
            </a:r>
            <a:endParaRPr lang="el-GR"/>
          </a:p>
        </p:txBody>
      </p:sp>
      <p:sp>
        <p:nvSpPr>
          <p:cNvPr id="12" name="TextBox 11">
            <a:extLst>
              <a:ext uri="{FF2B5EF4-FFF2-40B4-BE49-F238E27FC236}">
                <a16:creationId xmlns:a16="http://schemas.microsoft.com/office/drawing/2014/main" id="{C7980B56-0FBB-9CDA-37FA-629B906EF187}"/>
              </a:ext>
            </a:extLst>
          </p:cNvPr>
          <p:cNvSpPr txBox="1"/>
          <p:nvPr/>
        </p:nvSpPr>
        <p:spPr>
          <a:xfrm>
            <a:off x="6204246" y="871434"/>
            <a:ext cx="4912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1</a:t>
            </a:r>
          </a:p>
        </p:txBody>
      </p:sp>
      <p:sp>
        <p:nvSpPr>
          <p:cNvPr id="13" name="TextBox 12">
            <a:extLst>
              <a:ext uri="{FF2B5EF4-FFF2-40B4-BE49-F238E27FC236}">
                <a16:creationId xmlns:a16="http://schemas.microsoft.com/office/drawing/2014/main" id="{D65D0395-E500-5666-4095-4C29161E343A}"/>
              </a:ext>
            </a:extLst>
          </p:cNvPr>
          <p:cNvSpPr txBox="1"/>
          <p:nvPr/>
        </p:nvSpPr>
        <p:spPr>
          <a:xfrm>
            <a:off x="6249160" y="1717025"/>
            <a:ext cx="4408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2</a:t>
            </a:r>
          </a:p>
        </p:txBody>
      </p:sp>
      <p:sp>
        <p:nvSpPr>
          <p:cNvPr id="14" name="TextBox 13">
            <a:extLst>
              <a:ext uri="{FF2B5EF4-FFF2-40B4-BE49-F238E27FC236}">
                <a16:creationId xmlns:a16="http://schemas.microsoft.com/office/drawing/2014/main" id="{19A07FF1-BF45-C92D-0B82-196DEA285761}"/>
              </a:ext>
            </a:extLst>
          </p:cNvPr>
          <p:cNvSpPr txBox="1"/>
          <p:nvPr/>
        </p:nvSpPr>
        <p:spPr>
          <a:xfrm>
            <a:off x="6256349" y="2539208"/>
            <a:ext cx="340066" cy="3778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3</a:t>
            </a:r>
          </a:p>
        </p:txBody>
      </p:sp>
      <p:sp>
        <p:nvSpPr>
          <p:cNvPr id="15" name="TextBox 14">
            <a:extLst>
              <a:ext uri="{FF2B5EF4-FFF2-40B4-BE49-F238E27FC236}">
                <a16:creationId xmlns:a16="http://schemas.microsoft.com/office/drawing/2014/main" id="{289BB95B-CCB2-1E1B-43D9-BFB5B518147B}"/>
              </a:ext>
            </a:extLst>
          </p:cNvPr>
          <p:cNvSpPr txBox="1"/>
          <p:nvPr/>
        </p:nvSpPr>
        <p:spPr>
          <a:xfrm>
            <a:off x="6254566" y="3427871"/>
            <a:ext cx="3400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4</a:t>
            </a:r>
          </a:p>
        </p:txBody>
      </p:sp>
      <p:sp>
        <p:nvSpPr>
          <p:cNvPr id="16" name="TextBox 15">
            <a:extLst>
              <a:ext uri="{FF2B5EF4-FFF2-40B4-BE49-F238E27FC236}">
                <a16:creationId xmlns:a16="http://schemas.microsoft.com/office/drawing/2014/main" id="{91052594-1D7E-87D6-DA6E-7BB39A5EB1C8}"/>
              </a:ext>
            </a:extLst>
          </p:cNvPr>
          <p:cNvSpPr txBox="1"/>
          <p:nvPr/>
        </p:nvSpPr>
        <p:spPr>
          <a:xfrm>
            <a:off x="6279816" y="4640084"/>
            <a:ext cx="3400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5</a:t>
            </a:r>
          </a:p>
        </p:txBody>
      </p:sp>
      <p:sp>
        <p:nvSpPr>
          <p:cNvPr id="10" name="TextBox 9">
            <a:extLst>
              <a:ext uri="{FF2B5EF4-FFF2-40B4-BE49-F238E27FC236}">
                <a16:creationId xmlns:a16="http://schemas.microsoft.com/office/drawing/2014/main" id="{A1309807-D130-6ED2-1332-4DA1709FC9DB}"/>
              </a:ext>
            </a:extLst>
          </p:cNvPr>
          <p:cNvSpPr txBox="1"/>
          <p:nvPr/>
        </p:nvSpPr>
        <p:spPr>
          <a:xfrm>
            <a:off x="9198918" y="5986162"/>
            <a:ext cx="26910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ea typeface="+mn-lt"/>
                <a:cs typeface="+mn-lt"/>
              </a:rPr>
              <a:t> PHYSIOLOGY:  (Fourth edition), Linda S. Constanzo</a:t>
            </a:r>
            <a:endParaRPr lang="el-GR"/>
          </a:p>
        </p:txBody>
      </p:sp>
    </p:spTree>
    <p:extLst>
      <p:ext uri="{BB962C8B-B14F-4D97-AF65-F5344CB8AC3E}">
        <p14:creationId xmlns:p14="http://schemas.microsoft.com/office/powerpoint/2010/main" val="11515797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6F05328-4C2E-7374-357D-DC8BA1786170}"/>
              </a:ext>
            </a:extLst>
          </p:cNvPr>
          <p:cNvPicPr>
            <a:picLocks noChangeAspect="1"/>
          </p:cNvPicPr>
          <p:nvPr/>
        </p:nvPicPr>
        <p:blipFill rotWithShape="1">
          <a:blip r:embed="rId2"/>
          <a:srcRect l="18657" t="12167" r="35031" b="13833"/>
          <a:stretch/>
        </p:blipFill>
        <p:spPr>
          <a:xfrm>
            <a:off x="2628900" y="422909"/>
            <a:ext cx="7166610" cy="6441245"/>
          </a:xfrm>
          <a:prstGeom prst="rect">
            <a:avLst/>
          </a:prstGeom>
        </p:spPr>
      </p:pic>
    </p:spTree>
    <p:extLst>
      <p:ext uri="{BB962C8B-B14F-4D97-AF65-F5344CB8AC3E}">
        <p14:creationId xmlns:p14="http://schemas.microsoft.com/office/powerpoint/2010/main" val="7282599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7285340" y="6490325"/>
            <a:ext cx="5027163" cy="222363"/>
          </a:xfrm>
          <a:prstGeom prst="rect">
            <a:avLst/>
          </a:prstGeom>
          <a:noFill/>
          <a:ln>
            <a:noFill/>
          </a:ln>
        </p:spPr>
        <p:txBody>
          <a:bodyPr lIns="90000" tIns="45000" rIns="90000" bIns="45000"/>
          <a:lstStyle/>
          <a:p>
            <a:r>
              <a:rPr lang="en-US" sz="1050" spc="-1" dirty="0">
                <a:solidFill>
                  <a:srgbClr val="000000"/>
                </a:solidFill>
                <a:latin typeface="Arial"/>
              </a:rPr>
              <a:t>Gary D. </a:t>
            </a:r>
            <a:r>
              <a:rPr lang="en-US" sz="1050" spc="-1" dirty="0" err="1">
                <a:solidFill>
                  <a:srgbClr val="000000"/>
                </a:solidFill>
                <a:latin typeface="Arial"/>
              </a:rPr>
              <a:t>Lopaschuk</a:t>
            </a:r>
            <a:r>
              <a:rPr lang="en-US" sz="1050" spc="-1" dirty="0">
                <a:solidFill>
                  <a:srgbClr val="000000"/>
                </a:solidFill>
                <a:latin typeface="Arial"/>
              </a:rPr>
              <a:t> et al. </a:t>
            </a:r>
            <a:r>
              <a:rPr lang="en-US" sz="1050" i="1" spc="-1" dirty="0">
                <a:solidFill>
                  <a:srgbClr val="000000"/>
                </a:solidFill>
                <a:latin typeface="Arial"/>
              </a:rPr>
              <a:t>J Am Coll </a:t>
            </a:r>
            <a:r>
              <a:rPr lang="en-US" sz="1050" i="1" spc="-1" dirty="0" err="1">
                <a:solidFill>
                  <a:srgbClr val="000000"/>
                </a:solidFill>
                <a:latin typeface="Arial"/>
              </a:rPr>
              <a:t>Cardiol</a:t>
            </a:r>
            <a:r>
              <a:rPr lang="en-US" sz="1050" i="1" spc="-1" dirty="0">
                <a:solidFill>
                  <a:srgbClr val="000000"/>
                </a:solidFill>
                <a:latin typeface="Arial"/>
              </a:rPr>
              <a:t> Basic Trans Science</a:t>
            </a:r>
            <a:r>
              <a:rPr lang="en-US" sz="1050" spc="-1" dirty="0">
                <a:solidFill>
                  <a:srgbClr val="000000"/>
                </a:solidFill>
                <a:latin typeface="Arial"/>
              </a:rPr>
              <a:t> 2020; 5:632-644.</a:t>
            </a:r>
          </a:p>
        </p:txBody>
      </p:sp>
      <p:pic>
        <p:nvPicPr>
          <p:cNvPr id="3" name="Picture 2">
            <a:extLst>
              <a:ext uri="{FF2B5EF4-FFF2-40B4-BE49-F238E27FC236}">
                <a16:creationId xmlns:a16="http://schemas.microsoft.com/office/drawing/2014/main" id="{A8955369-E804-70F2-3A9A-9605FB413BE8}"/>
              </a:ext>
            </a:extLst>
          </p:cNvPr>
          <p:cNvPicPr>
            <a:picLocks noChangeAspect="1"/>
          </p:cNvPicPr>
          <p:nvPr/>
        </p:nvPicPr>
        <p:blipFill>
          <a:blip r:embed="rId3"/>
          <a:stretch>
            <a:fillRect/>
          </a:stretch>
        </p:blipFill>
        <p:spPr>
          <a:xfrm>
            <a:off x="2790654" y="318978"/>
            <a:ext cx="6886687" cy="598037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F4CC5-2E64-4105-0F9A-F83B762ABE5E}"/>
            </a:ext>
          </a:extLst>
        </p:cNvPr>
        <p:cNvGrpSpPr/>
        <p:nvPr/>
      </p:nvGrpSpPr>
      <p:grpSpPr>
        <a:xfrm>
          <a:off x="0" y="0"/>
          <a:ext cx="0" cy="0"/>
          <a:chOff x="0" y="0"/>
          <a:chExt cx="0" cy="0"/>
        </a:xfrm>
      </p:grpSpPr>
      <p:sp>
        <p:nvSpPr>
          <p:cNvPr id="38" name="TextShape 1">
            <a:extLst>
              <a:ext uri="{FF2B5EF4-FFF2-40B4-BE49-F238E27FC236}">
                <a16:creationId xmlns:a16="http://schemas.microsoft.com/office/drawing/2014/main" id="{B3AB1A47-C97B-CE15-29B3-493884932200}"/>
              </a:ext>
            </a:extLst>
          </p:cNvPr>
          <p:cNvSpPr txBox="1"/>
          <p:nvPr/>
        </p:nvSpPr>
        <p:spPr>
          <a:xfrm>
            <a:off x="7285340" y="6490325"/>
            <a:ext cx="5027163" cy="222363"/>
          </a:xfrm>
          <a:prstGeom prst="rect">
            <a:avLst/>
          </a:prstGeom>
          <a:noFill/>
          <a:ln>
            <a:noFill/>
          </a:ln>
        </p:spPr>
        <p:txBody>
          <a:bodyPr lIns="90000" tIns="45000" rIns="90000" bIns="45000"/>
          <a:lstStyle/>
          <a:p>
            <a:r>
              <a:rPr lang="en-US" sz="1050" spc="-1" dirty="0">
                <a:solidFill>
                  <a:srgbClr val="000000"/>
                </a:solidFill>
                <a:latin typeface="Arial"/>
              </a:rPr>
              <a:t>Gary D. </a:t>
            </a:r>
            <a:r>
              <a:rPr lang="en-US" sz="1050" spc="-1" dirty="0" err="1">
                <a:solidFill>
                  <a:srgbClr val="000000"/>
                </a:solidFill>
                <a:latin typeface="Arial"/>
              </a:rPr>
              <a:t>Lopaschuk</a:t>
            </a:r>
            <a:r>
              <a:rPr lang="en-US" sz="1050" spc="-1" dirty="0">
                <a:solidFill>
                  <a:srgbClr val="000000"/>
                </a:solidFill>
                <a:latin typeface="Arial"/>
              </a:rPr>
              <a:t> et al. </a:t>
            </a:r>
            <a:r>
              <a:rPr lang="en-US" sz="1050" i="1" spc="-1" dirty="0">
                <a:solidFill>
                  <a:srgbClr val="000000"/>
                </a:solidFill>
                <a:latin typeface="Arial"/>
              </a:rPr>
              <a:t>J Am Coll </a:t>
            </a:r>
            <a:r>
              <a:rPr lang="en-US" sz="1050" i="1" spc="-1" dirty="0" err="1">
                <a:solidFill>
                  <a:srgbClr val="000000"/>
                </a:solidFill>
                <a:latin typeface="Arial"/>
              </a:rPr>
              <a:t>Cardiol</a:t>
            </a:r>
            <a:r>
              <a:rPr lang="en-US" sz="1050" i="1" spc="-1" dirty="0">
                <a:solidFill>
                  <a:srgbClr val="000000"/>
                </a:solidFill>
                <a:latin typeface="Arial"/>
              </a:rPr>
              <a:t> Basic Trans Science</a:t>
            </a:r>
            <a:r>
              <a:rPr lang="en-US" sz="1050" spc="-1" dirty="0">
                <a:solidFill>
                  <a:srgbClr val="000000"/>
                </a:solidFill>
                <a:latin typeface="Arial"/>
              </a:rPr>
              <a:t> 2020; 5:632-644.</a:t>
            </a:r>
          </a:p>
        </p:txBody>
      </p:sp>
      <p:pic>
        <p:nvPicPr>
          <p:cNvPr id="2" name="Main graphic">
            <a:extLst>
              <a:ext uri="{FF2B5EF4-FFF2-40B4-BE49-F238E27FC236}">
                <a16:creationId xmlns:a16="http://schemas.microsoft.com/office/drawing/2014/main" id="{DE66F511-94E8-F6C1-7799-70F6850C5971}"/>
              </a:ext>
            </a:extLst>
          </p:cNvPr>
          <p:cNvPicPr/>
          <p:nvPr/>
        </p:nvPicPr>
        <p:blipFill>
          <a:blip r:embed="rId3"/>
          <a:stretch/>
        </p:blipFill>
        <p:spPr>
          <a:xfrm>
            <a:off x="1510965" y="308463"/>
            <a:ext cx="8228458" cy="6120690"/>
          </a:xfrm>
          <a:prstGeom prst="rect">
            <a:avLst/>
          </a:prstGeom>
          <a:ln>
            <a:noFill/>
          </a:ln>
        </p:spPr>
      </p:pic>
    </p:spTree>
    <p:extLst>
      <p:ext uri="{BB962C8B-B14F-4D97-AF65-F5344CB8AC3E}">
        <p14:creationId xmlns:p14="http://schemas.microsoft.com/office/powerpoint/2010/main" val="31117521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3A6133-B262-14AC-A3B2-1EE34BE855FB}"/>
              </a:ext>
            </a:extLst>
          </p:cNvPr>
          <p:cNvPicPr>
            <a:picLocks noChangeAspect="1"/>
          </p:cNvPicPr>
          <p:nvPr/>
        </p:nvPicPr>
        <p:blipFill>
          <a:blip r:embed="rId3"/>
          <a:stretch>
            <a:fillRect/>
          </a:stretch>
        </p:blipFill>
        <p:spPr>
          <a:xfrm>
            <a:off x="106325" y="141414"/>
            <a:ext cx="11164188" cy="6264911"/>
          </a:xfrm>
          <a:prstGeom prst="rect">
            <a:avLst/>
          </a:prstGeom>
        </p:spPr>
      </p:pic>
      <p:sp>
        <p:nvSpPr>
          <p:cNvPr id="8" name="TextBox 7">
            <a:extLst>
              <a:ext uri="{FF2B5EF4-FFF2-40B4-BE49-F238E27FC236}">
                <a16:creationId xmlns:a16="http://schemas.microsoft.com/office/drawing/2014/main" id="{F715BAC0-D299-9DA6-118E-25086F03BF58}"/>
              </a:ext>
            </a:extLst>
          </p:cNvPr>
          <p:cNvSpPr txBox="1"/>
          <p:nvPr/>
        </p:nvSpPr>
        <p:spPr>
          <a:xfrm>
            <a:off x="7889358" y="6604084"/>
            <a:ext cx="6096000" cy="253916"/>
          </a:xfrm>
          <a:prstGeom prst="rect">
            <a:avLst/>
          </a:prstGeom>
          <a:noFill/>
        </p:spPr>
        <p:txBody>
          <a:bodyPr wrap="square">
            <a:spAutoFit/>
          </a:bodyPr>
          <a:lstStyle/>
          <a:p>
            <a:r>
              <a:rPr lang="en-US" sz="1050" dirty="0"/>
              <a:t>Diabetes Research and Clinical Practice Volume 188, June 2022, 109927</a:t>
            </a:r>
            <a:endParaRPr lang="en-GB" sz="1050" dirty="0"/>
          </a:p>
        </p:txBody>
      </p:sp>
    </p:spTree>
    <p:extLst>
      <p:ext uri="{BB962C8B-B14F-4D97-AF65-F5344CB8AC3E}">
        <p14:creationId xmlns:p14="http://schemas.microsoft.com/office/powerpoint/2010/main" val="40760645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7">
            <a:extLst>
              <a:ext uri="{FF2B5EF4-FFF2-40B4-BE49-F238E27FC236}">
                <a16:creationId xmlns:a16="http://schemas.microsoft.com/office/drawing/2014/main" id="{251F204E-7C3B-535C-5443-E478A330C9F1}"/>
              </a:ext>
            </a:extLst>
          </p:cNvPr>
          <p:cNvSpPr>
            <a:spLocks noGrp="1"/>
          </p:cNvSpPr>
          <p:nvPr>
            <p:ph type="sldNum" sz="quarter" idx="12"/>
          </p:nvPr>
        </p:nvSpPr>
        <p:spPr/>
        <p:txBody>
          <a:bodyPr/>
          <a:lstStyle/>
          <a:p>
            <a:fld id="{294A09A9-5501-47C1-A89A-A340965A2BE2}" type="slidenum">
              <a:rPr lang="en-US" smtClean="0"/>
              <a:t>94</a:t>
            </a:fld>
            <a:endParaRPr lang="en-US"/>
          </a:p>
        </p:txBody>
      </p:sp>
      <p:sp>
        <p:nvSpPr>
          <p:cNvPr id="9" name="TextBox 8">
            <a:extLst>
              <a:ext uri="{FF2B5EF4-FFF2-40B4-BE49-F238E27FC236}">
                <a16:creationId xmlns:a16="http://schemas.microsoft.com/office/drawing/2014/main" id="{8CFE28D1-E4F7-400F-A129-4CE0DF9C71A4}"/>
              </a:ext>
            </a:extLst>
          </p:cNvPr>
          <p:cNvSpPr txBox="1"/>
          <p:nvPr/>
        </p:nvSpPr>
        <p:spPr>
          <a:xfrm>
            <a:off x="641867" y="1049909"/>
            <a:ext cx="11051202"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br>
            <a:endParaRPr lang="el-GR" sz="2400">
              <a:solidFill>
                <a:schemeClr val="bg1"/>
              </a:solidFill>
              <a:latin typeface="Calibri"/>
              <a:ea typeface="Calibri"/>
              <a:cs typeface="Segoe UI Light"/>
            </a:endParaRPr>
          </a:p>
          <a:p>
            <a:pPr marL="457200" indent="-457200">
              <a:buFont typeface="Courier New"/>
              <a:buChar char="o"/>
            </a:pPr>
            <a:r>
              <a:rPr lang="el-GR" sz="2800" err="1">
                <a:latin typeface="Calibri"/>
                <a:ea typeface="Calibri"/>
                <a:cs typeface="Calibri"/>
              </a:rPr>
              <a:t>Decreased</a:t>
            </a:r>
            <a:r>
              <a:rPr lang="el-GR" sz="2800">
                <a:latin typeface="Calibri"/>
                <a:ea typeface="Calibri"/>
                <a:cs typeface="Calibri"/>
              </a:rPr>
              <a:t> </a:t>
            </a:r>
            <a:r>
              <a:rPr lang="el-GR" sz="2800" err="1">
                <a:latin typeface="Calibri"/>
                <a:ea typeface="Calibri"/>
                <a:cs typeface="Calibri"/>
              </a:rPr>
              <a:t>circulating</a:t>
            </a:r>
            <a:r>
              <a:rPr lang="el-GR" sz="2800">
                <a:latin typeface="Calibri"/>
                <a:ea typeface="Calibri"/>
                <a:cs typeface="Calibri"/>
              </a:rPr>
              <a:t> BCAA </a:t>
            </a:r>
            <a:r>
              <a:rPr lang="el-GR" sz="2800" err="1">
                <a:latin typeface="Calibri"/>
                <a:ea typeface="Calibri"/>
                <a:cs typeface="Calibri"/>
              </a:rPr>
              <a:t>levels</a:t>
            </a:r>
            <a:r>
              <a:rPr lang="el-GR" sz="2800">
                <a:latin typeface="Calibri"/>
                <a:ea typeface="Calibri"/>
                <a:cs typeface="Calibri"/>
              </a:rPr>
              <a:t>       </a:t>
            </a:r>
            <a:r>
              <a:rPr lang="el-GR" sz="2800" err="1">
                <a:latin typeface="Calibri"/>
                <a:ea typeface="Calibri"/>
                <a:cs typeface="Calibri"/>
              </a:rPr>
              <a:t>cardioprotective</a:t>
            </a:r>
            <a:r>
              <a:rPr lang="el-GR" sz="2800">
                <a:latin typeface="Calibri"/>
                <a:ea typeface="Calibri"/>
                <a:cs typeface="Calibri"/>
              </a:rPr>
              <a:t> in </a:t>
            </a:r>
            <a:r>
              <a:rPr lang="el-GR" sz="2800" err="1">
                <a:latin typeface="Calibri"/>
                <a:ea typeface="Calibri"/>
                <a:cs typeface="Calibri"/>
              </a:rPr>
              <a:t>HFrEF</a:t>
            </a:r>
            <a:endParaRPr lang="el-GR" sz="2800">
              <a:latin typeface="Calibri"/>
              <a:ea typeface="Calibri"/>
              <a:cs typeface="Calibri"/>
            </a:endParaRPr>
          </a:p>
          <a:p>
            <a:pPr marL="457200" indent="-457200">
              <a:buFont typeface="Courier New"/>
              <a:buChar char="o"/>
            </a:pPr>
            <a:endParaRPr lang="el-GR" sz="2800">
              <a:solidFill>
                <a:srgbClr val="000000"/>
              </a:solidFill>
              <a:latin typeface="Calibri"/>
              <a:ea typeface="Calibri"/>
              <a:cs typeface="Calibri"/>
            </a:endParaRPr>
          </a:p>
          <a:p>
            <a:pPr marL="457200" indent="-457200">
              <a:buFont typeface="Courier New"/>
              <a:buChar char="o"/>
            </a:pPr>
            <a:r>
              <a:rPr lang="el-GR" sz="2800" err="1">
                <a:latin typeface="Calibri"/>
                <a:ea typeface="Calibri"/>
                <a:cs typeface="Calibri"/>
              </a:rPr>
              <a:t>Achieved</a:t>
            </a:r>
            <a:r>
              <a:rPr lang="el-GR" sz="2800">
                <a:latin typeface="Calibri"/>
                <a:ea typeface="Calibri"/>
                <a:cs typeface="Calibri"/>
              </a:rPr>
              <a:t> </a:t>
            </a:r>
            <a:r>
              <a:rPr lang="el-GR" sz="2800" err="1">
                <a:latin typeface="Calibri"/>
                <a:ea typeface="Calibri"/>
                <a:cs typeface="Calibri"/>
              </a:rPr>
              <a:t>by</a:t>
            </a:r>
            <a:r>
              <a:rPr lang="el-GR" sz="2800">
                <a:latin typeface="Calibri"/>
                <a:ea typeface="Calibri"/>
                <a:cs typeface="Calibri"/>
              </a:rPr>
              <a:t> </a:t>
            </a:r>
            <a:r>
              <a:rPr lang="el-GR" sz="2800" err="1">
                <a:latin typeface="Calibri"/>
                <a:ea typeface="Calibri"/>
                <a:cs typeface="Calibri"/>
              </a:rPr>
              <a:t>using</a:t>
            </a:r>
            <a:r>
              <a:rPr lang="el-GR" sz="2800">
                <a:latin typeface="Calibri"/>
                <a:ea typeface="Calibri"/>
                <a:cs typeface="Calibri"/>
              </a:rPr>
              <a:t> the </a:t>
            </a:r>
            <a:r>
              <a:rPr lang="el-GR" sz="2800" err="1">
                <a:latin typeface="Calibri"/>
                <a:ea typeface="Calibri"/>
                <a:cs typeface="Calibri"/>
              </a:rPr>
              <a:t>branched</a:t>
            </a:r>
            <a:r>
              <a:rPr lang="el-GR" sz="2800" err="1">
                <a:solidFill>
                  <a:schemeClr val="bg1"/>
                </a:solidFill>
                <a:latin typeface="Calibri"/>
                <a:ea typeface="Calibri"/>
                <a:cs typeface="Calibri"/>
              </a:rPr>
              <a:t>-</a:t>
            </a:r>
            <a:r>
              <a:rPr lang="el-GR" sz="2800" err="1">
                <a:latin typeface="Calibri"/>
                <a:ea typeface="Calibri"/>
                <a:cs typeface="Calibri"/>
              </a:rPr>
              <a:t>chain</a:t>
            </a:r>
            <a:r>
              <a:rPr lang="el-GR" sz="2800">
                <a:latin typeface="Calibri"/>
                <a:ea typeface="Calibri"/>
                <a:cs typeface="Calibri"/>
              </a:rPr>
              <a:t> </a:t>
            </a:r>
            <a:r>
              <a:rPr lang="el-GR" sz="2800" err="1">
                <a:latin typeface="Calibri"/>
                <a:ea typeface="Calibri"/>
                <a:cs typeface="Calibri"/>
              </a:rPr>
              <a:t>keto</a:t>
            </a:r>
            <a:r>
              <a:rPr lang="el-GR" sz="2800">
                <a:latin typeface="Calibri"/>
                <a:ea typeface="Calibri"/>
                <a:cs typeface="Calibri"/>
              </a:rPr>
              <a:t> </a:t>
            </a:r>
            <a:r>
              <a:rPr lang="el-GR" sz="2800" err="1">
                <a:latin typeface="Calibri"/>
                <a:ea typeface="Calibri"/>
                <a:cs typeface="Calibri"/>
              </a:rPr>
              <a:t>acid</a:t>
            </a:r>
            <a:r>
              <a:rPr lang="el-GR" sz="2800">
                <a:latin typeface="Calibri"/>
                <a:ea typeface="Calibri"/>
                <a:cs typeface="Calibri"/>
              </a:rPr>
              <a:t> </a:t>
            </a:r>
            <a:r>
              <a:rPr lang="el-GR" sz="2800" err="1">
                <a:latin typeface="Calibri"/>
                <a:ea typeface="Calibri"/>
                <a:cs typeface="Calibri"/>
              </a:rPr>
              <a:t>dehydrogenase</a:t>
            </a:r>
            <a:r>
              <a:rPr lang="el-GR" sz="2800">
                <a:latin typeface="Calibri"/>
                <a:ea typeface="Calibri"/>
                <a:cs typeface="Calibri"/>
              </a:rPr>
              <a:t> </a:t>
            </a:r>
            <a:r>
              <a:rPr lang="el-GR" sz="2800" err="1">
                <a:latin typeface="Calibri"/>
                <a:ea typeface="Calibri"/>
                <a:cs typeface="Calibri"/>
              </a:rPr>
              <a:t>kinase</a:t>
            </a:r>
            <a:r>
              <a:rPr lang="el-GR" sz="2800">
                <a:latin typeface="Calibri"/>
                <a:ea typeface="Calibri"/>
                <a:cs typeface="Calibri"/>
              </a:rPr>
              <a:t> </a:t>
            </a:r>
            <a:r>
              <a:rPr lang="el-GR" sz="2800" err="1">
                <a:latin typeface="Calibri"/>
                <a:ea typeface="Calibri"/>
                <a:cs typeface="Calibri"/>
              </a:rPr>
              <a:t>inhibitor</a:t>
            </a:r>
            <a:r>
              <a:rPr lang="el-GR" sz="2800">
                <a:latin typeface="Calibri"/>
                <a:ea typeface="Calibri"/>
                <a:cs typeface="Calibri"/>
              </a:rPr>
              <a:t> </a:t>
            </a:r>
            <a:r>
              <a:rPr lang="el-GR" sz="2800">
                <a:solidFill>
                  <a:srgbClr val="F01689"/>
                </a:solidFill>
                <a:latin typeface="Calibri"/>
                <a:ea typeface="Calibri"/>
                <a:cs typeface="Calibri"/>
              </a:rPr>
              <a:t>(BT2)</a:t>
            </a:r>
            <a:r>
              <a:rPr lang="el-GR" sz="2800">
                <a:solidFill>
                  <a:schemeClr val="bg1"/>
                </a:solidFill>
                <a:latin typeface="Calibri"/>
                <a:ea typeface="Calibri"/>
                <a:cs typeface="Calibri"/>
              </a:rPr>
              <a:t>,</a:t>
            </a:r>
            <a:r>
              <a:rPr lang="el-GR" sz="2800">
                <a:latin typeface="Calibri"/>
                <a:ea typeface="Calibri"/>
                <a:cs typeface="Calibri"/>
              </a:rPr>
              <a:t> </a:t>
            </a:r>
            <a:r>
              <a:rPr lang="el-GR" sz="2800" err="1">
                <a:latin typeface="Calibri"/>
                <a:ea typeface="Calibri"/>
                <a:cs typeface="Calibri"/>
              </a:rPr>
              <a:t>which</a:t>
            </a:r>
            <a:r>
              <a:rPr lang="el-GR" sz="2800">
                <a:latin typeface="Calibri"/>
                <a:ea typeface="Calibri"/>
                <a:cs typeface="Calibri"/>
              </a:rPr>
              <a:t> </a:t>
            </a:r>
            <a:r>
              <a:rPr lang="el-GR" sz="2800" err="1">
                <a:latin typeface="Calibri"/>
                <a:ea typeface="Calibri"/>
                <a:cs typeface="Calibri"/>
              </a:rPr>
              <a:t>reduces</a:t>
            </a:r>
            <a:r>
              <a:rPr lang="el-GR" sz="2800">
                <a:latin typeface="Calibri"/>
                <a:ea typeface="Calibri"/>
                <a:cs typeface="Calibri"/>
              </a:rPr>
              <a:t> BCAA and BCKA </a:t>
            </a:r>
            <a:r>
              <a:rPr lang="el-GR" sz="2800" err="1">
                <a:latin typeface="Calibri"/>
                <a:ea typeface="Calibri"/>
                <a:cs typeface="Calibri"/>
              </a:rPr>
              <a:t>accumulation</a:t>
            </a:r>
            <a:r>
              <a:rPr lang="el-GR" sz="2800">
                <a:latin typeface="Calibri"/>
                <a:ea typeface="Calibri"/>
                <a:cs typeface="Calibri"/>
              </a:rPr>
              <a:t> </a:t>
            </a:r>
            <a:endParaRPr lang="el-GR" sz="2800">
              <a:solidFill>
                <a:srgbClr val="FFFFFF"/>
              </a:solidFill>
              <a:latin typeface="Calibri"/>
              <a:ea typeface="Calibri"/>
              <a:cs typeface="Calibri"/>
            </a:endParaRPr>
          </a:p>
          <a:p>
            <a:pPr marL="457200" indent="-457200">
              <a:buFont typeface="Courier New"/>
              <a:buChar char="o"/>
            </a:pPr>
            <a:endParaRPr lang="el-GR" sz="2800">
              <a:latin typeface="Calibri"/>
              <a:ea typeface="Calibri"/>
              <a:cs typeface="Calibri"/>
            </a:endParaRPr>
          </a:p>
          <a:p>
            <a:r>
              <a:rPr lang="el-GR" sz="2800">
                <a:latin typeface="Calibri"/>
                <a:ea typeface="Calibri"/>
                <a:cs typeface="Calibri"/>
              </a:rPr>
              <a:t>                                                       </a:t>
            </a:r>
            <a:r>
              <a:rPr lang="el-GR" sz="2800" err="1">
                <a:latin typeface="Calibri"/>
                <a:ea typeface="Calibri"/>
                <a:cs typeface="Calibri"/>
              </a:rPr>
              <a:t>improved</a:t>
            </a:r>
            <a:r>
              <a:rPr lang="el-GR" sz="2800">
                <a:latin typeface="Calibri"/>
                <a:ea typeface="Calibri"/>
                <a:cs typeface="Calibri"/>
              </a:rPr>
              <a:t>                                                                                                                     </a:t>
            </a:r>
            <a:r>
              <a:rPr lang="el-GR" sz="2800" err="1">
                <a:latin typeface="Calibri"/>
                <a:ea typeface="Calibri"/>
                <a:cs typeface="Calibri"/>
              </a:rPr>
              <a:t>heart</a:t>
            </a:r>
            <a:r>
              <a:rPr lang="el-GR" sz="2800">
                <a:latin typeface="Calibri"/>
                <a:ea typeface="Calibri"/>
                <a:cs typeface="Calibri"/>
              </a:rPr>
              <a:t> </a:t>
            </a:r>
            <a:r>
              <a:rPr lang="el-GR" sz="2800" err="1">
                <a:latin typeface="Calibri"/>
                <a:ea typeface="Calibri"/>
                <a:cs typeface="Calibri"/>
              </a:rPr>
              <a:t>function</a:t>
            </a:r>
            <a:r>
              <a:rPr lang="el-GR" sz="2800">
                <a:latin typeface="Calibri"/>
                <a:ea typeface="Calibri"/>
                <a:cs typeface="Calibri"/>
              </a:rPr>
              <a:t> </a:t>
            </a:r>
            <a:endParaRPr lang="el-GR" sz="2800">
              <a:solidFill>
                <a:srgbClr val="FFFFFF"/>
              </a:solidFill>
              <a:latin typeface="Calibri"/>
              <a:ea typeface="Calibri"/>
              <a:cs typeface="Calibri"/>
            </a:endParaRPr>
          </a:p>
          <a:p>
            <a:pPr marL="457200" indent="-457200">
              <a:buFont typeface="Courier New"/>
              <a:buChar char="o"/>
            </a:pPr>
            <a:endParaRPr lang="el-GR" sz="2800">
              <a:latin typeface="Calibri"/>
              <a:ea typeface="Calibri"/>
              <a:cs typeface="Calibri"/>
            </a:endParaRPr>
          </a:p>
          <a:p>
            <a:pPr marL="457200" indent="-457200">
              <a:buFont typeface="Courier New"/>
              <a:buChar char="o"/>
            </a:pPr>
            <a:r>
              <a:rPr lang="el-GR" sz="2800" err="1">
                <a:latin typeface="Calibri"/>
                <a:ea typeface="Calibri"/>
                <a:cs typeface="Calibri"/>
              </a:rPr>
              <a:t>Not</a:t>
            </a:r>
            <a:r>
              <a:rPr lang="el-GR" sz="2800">
                <a:latin typeface="Calibri"/>
                <a:ea typeface="Calibri"/>
                <a:cs typeface="Calibri"/>
              </a:rPr>
              <a:t> </a:t>
            </a:r>
            <a:r>
              <a:rPr lang="el-GR" sz="2800" err="1">
                <a:latin typeface="Calibri"/>
                <a:ea typeface="Calibri"/>
                <a:cs typeface="Calibri"/>
              </a:rPr>
              <a:t>yet</a:t>
            </a:r>
            <a:r>
              <a:rPr lang="el-GR" sz="2800">
                <a:latin typeface="Calibri"/>
                <a:ea typeface="Calibri"/>
                <a:cs typeface="Calibri"/>
              </a:rPr>
              <a:t> </a:t>
            </a:r>
            <a:r>
              <a:rPr lang="el-GR" sz="2800" err="1">
                <a:latin typeface="Calibri"/>
                <a:ea typeface="Calibri"/>
                <a:cs typeface="Calibri"/>
              </a:rPr>
              <a:t>clear</a:t>
            </a:r>
            <a:r>
              <a:rPr lang="el-GR" sz="2800">
                <a:latin typeface="Calibri"/>
                <a:ea typeface="Calibri"/>
                <a:cs typeface="Calibri"/>
              </a:rPr>
              <a:t> </a:t>
            </a:r>
            <a:r>
              <a:rPr lang="el-GR" sz="2800" err="1">
                <a:latin typeface="Calibri"/>
                <a:ea typeface="Calibri"/>
                <a:cs typeface="Calibri"/>
              </a:rPr>
              <a:t>how</a:t>
            </a:r>
            <a:r>
              <a:rPr lang="el-GR" sz="2800">
                <a:latin typeface="Calibri"/>
                <a:ea typeface="Calibri"/>
                <a:cs typeface="Calibri"/>
              </a:rPr>
              <a:t> </a:t>
            </a:r>
            <a:r>
              <a:rPr lang="el-GR" sz="2800" err="1">
                <a:latin typeface="Calibri"/>
                <a:ea typeface="Calibri"/>
                <a:cs typeface="Calibri"/>
              </a:rPr>
              <a:t>it</a:t>
            </a:r>
            <a:r>
              <a:rPr lang="el-GR" sz="2800">
                <a:latin typeface="Calibri"/>
                <a:ea typeface="Calibri"/>
                <a:cs typeface="Calibri"/>
              </a:rPr>
              <a:t> </a:t>
            </a:r>
            <a:r>
              <a:rPr lang="el-GR" sz="2800" err="1">
                <a:latin typeface="Calibri"/>
                <a:ea typeface="Calibri"/>
                <a:cs typeface="Calibri"/>
              </a:rPr>
              <a:t>effects</a:t>
            </a:r>
            <a:r>
              <a:rPr lang="el-GR" sz="2800">
                <a:latin typeface="Calibri"/>
                <a:ea typeface="Calibri"/>
                <a:cs typeface="Calibri"/>
              </a:rPr>
              <a:t> </a:t>
            </a:r>
            <a:r>
              <a:rPr lang="el-GR" sz="2800" err="1">
                <a:latin typeface="Calibri"/>
                <a:ea typeface="Calibri"/>
                <a:cs typeface="Calibri"/>
              </a:rPr>
              <a:t>HFpEF</a:t>
            </a:r>
            <a:r>
              <a:rPr lang="el-GR" sz="2800">
                <a:latin typeface="Calibri"/>
                <a:ea typeface="Calibri"/>
                <a:cs typeface="Calibri"/>
              </a:rPr>
              <a:t> </a:t>
            </a:r>
          </a:p>
          <a:p>
            <a:pPr marL="342900" indent="-342900" algn="l">
              <a:buFont typeface="Courier New"/>
              <a:buChar char="o"/>
            </a:pPr>
            <a:endParaRPr lang="el-GR" sz="2800">
              <a:solidFill>
                <a:schemeClr val="bg1"/>
              </a:solidFill>
              <a:latin typeface="Calibri"/>
              <a:ea typeface="Calibri"/>
              <a:cs typeface="Calibri"/>
            </a:endParaRPr>
          </a:p>
          <a:p>
            <a:endParaRPr lang="el-GR" sz="2400">
              <a:solidFill>
                <a:srgbClr val="FFFFFF"/>
              </a:solidFill>
              <a:latin typeface="Calibri"/>
              <a:ea typeface="Calibri"/>
              <a:cs typeface="Calibri"/>
            </a:endParaRPr>
          </a:p>
          <a:p>
            <a:endParaRPr lang="el-GR">
              <a:ea typeface="Calibri"/>
              <a:cs typeface="Segoe UI Light"/>
            </a:endParaRPr>
          </a:p>
          <a:p>
            <a:endParaRPr lang="el-GR">
              <a:ea typeface="Calibri"/>
              <a:cs typeface="Segoe UI Light"/>
            </a:endParaRPr>
          </a:p>
          <a:p>
            <a:endParaRPr lang="el-GR">
              <a:cs typeface="Segoe UI Light"/>
            </a:endParaRPr>
          </a:p>
        </p:txBody>
      </p:sp>
      <p:sp>
        <p:nvSpPr>
          <p:cNvPr id="2" name="TextBox 1">
            <a:extLst>
              <a:ext uri="{FF2B5EF4-FFF2-40B4-BE49-F238E27FC236}">
                <a16:creationId xmlns:a16="http://schemas.microsoft.com/office/drawing/2014/main" id="{D45B28C6-34E4-742D-CC97-6399BBC3E1D4}"/>
              </a:ext>
            </a:extLst>
          </p:cNvPr>
          <p:cNvSpPr txBox="1"/>
          <p:nvPr/>
        </p:nvSpPr>
        <p:spPr>
          <a:xfrm>
            <a:off x="933061" y="342122"/>
            <a:ext cx="105280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err="1">
                <a:solidFill>
                  <a:srgbClr val="F01689"/>
                </a:solidFill>
                <a:latin typeface="Calibri"/>
                <a:ea typeface="Calibri"/>
                <a:cs typeface="Calibri"/>
              </a:rPr>
              <a:t>Stimulation</a:t>
            </a:r>
            <a:r>
              <a:rPr lang="el-GR" sz="4000">
                <a:solidFill>
                  <a:srgbClr val="F01689"/>
                </a:solidFill>
                <a:latin typeface="Calibri"/>
                <a:ea typeface="Calibri"/>
                <a:cs typeface="Calibri"/>
              </a:rPr>
              <a:t> of BCAA </a:t>
            </a:r>
            <a:r>
              <a:rPr lang="el-GR" sz="4000" err="1">
                <a:solidFill>
                  <a:srgbClr val="F01689"/>
                </a:solidFill>
                <a:latin typeface="Calibri"/>
                <a:ea typeface="Calibri"/>
                <a:cs typeface="Calibri"/>
              </a:rPr>
              <a:t>oxidation</a:t>
            </a:r>
            <a:endParaRPr lang="el-GR" sz="4000">
              <a:solidFill>
                <a:srgbClr val="F01689"/>
              </a:solidFill>
              <a:latin typeface="Calibri"/>
              <a:ea typeface="Calibri"/>
              <a:cs typeface="Calibri"/>
            </a:endParaRPr>
          </a:p>
        </p:txBody>
      </p:sp>
      <p:sp>
        <p:nvSpPr>
          <p:cNvPr id="3" name="Βέλος: Δεξιό 2">
            <a:extLst>
              <a:ext uri="{FF2B5EF4-FFF2-40B4-BE49-F238E27FC236}">
                <a16:creationId xmlns:a16="http://schemas.microsoft.com/office/drawing/2014/main" id="{C67AF580-B3FB-B275-D606-0161FC70E787}"/>
              </a:ext>
            </a:extLst>
          </p:cNvPr>
          <p:cNvSpPr/>
          <p:nvPr/>
        </p:nvSpPr>
        <p:spPr>
          <a:xfrm>
            <a:off x="6096000" y="1951653"/>
            <a:ext cx="435428" cy="1088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Βέλος: Κάτω 3">
            <a:extLst>
              <a:ext uri="{FF2B5EF4-FFF2-40B4-BE49-F238E27FC236}">
                <a16:creationId xmlns:a16="http://schemas.microsoft.com/office/drawing/2014/main" id="{837741C5-4390-2D9C-E1C7-30FC7E5015AB}"/>
              </a:ext>
            </a:extLst>
          </p:cNvPr>
          <p:cNvSpPr/>
          <p:nvPr/>
        </p:nvSpPr>
        <p:spPr>
          <a:xfrm>
            <a:off x="5847183" y="3428999"/>
            <a:ext cx="248816" cy="4976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A062BFCB-4A12-0869-9DA4-EBBE22A728C5}"/>
              </a:ext>
            </a:extLst>
          </p:cNvPr>
          <p:cNvSpPr txBox="1"/>
          <p:nvPr/>
        </p:nvSpPr>
        <p:spPr>
          <a:xfrm>
            <a:off x="9448800" y="52070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Century Schoolbook"/>
                <a:cs typeface="Segoe UI"/>
              </a:rPr>
              <a:t>Lopaschuk GD, Karwi QG, Tian R, Wende AR, Abel ED. Cardiac Energy Metabolism in Heart Failure. Circ Res. 2021 May 14;128(10):1487-1513. doi: 10.1161/CIRCRESAHA.121.318241. Epub 2021 May 13. PMID: 33983836; PMCID: PMC8136750.</a:t>
            </a:r>
            <a:r>
              <a:rPr lang="en-US" sz="800">
                <a:latin typeface="Century Schoolbook"/>
                <a:cs typeface="Segoe UI"/>
              </a:rPr>
              <a:t>​​</a:t>
            </a:r>
          </a:p>
          <a:p>
            <a:r>
              <a:rPr lang="en-US" sz="800" i="1">
                <a:latin typeface="Century Schoolbook"/>
                <a:cs typeface="Segoe UI"/>
              </a:rPr>
              <a:t>Cardiovascular Endocrinology and Metabolism (Theory and Practise of Cardiometabolic Medicine), Chapter 7, Gary D.Lopachuk, Kim L.Ho</a:t>
            </a:r>
          </a:p>
        </p:txBody>
      </p:sp>
    </p:spTree>
    <p:extLst>
      <p:ext uri="{BB962C8B-B14F-4D97-AF65-F5344CB8AC3E}">
        <p14:creationId xmlns:p14="http://schemas.microsoft.com/office/powerpoint/2010/main" val="19778655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BF457C70-D098-B847-57AD-8D06F0ECBF54}"/>
              </a:ext>
            </a:extLst>
          </p:cNvPr>
          <p:cNvSpPr>
            <a:spLocks noGrp="1"/>
          </p:cNvSpPr>
          <p:nvPr>
            <p:ph type="sldNum" sz="quarter" idx="12"/>
          </p:nvPr>
        </p:nvSpPr>
        <p:spPr/>
        <p:txBody>
          <a:bodyPr/>
          <a:lstStyle/>
          <a:p>
            <a:fld id="{294A09A9-5501-47C1-A89A-A340965A2BE2}" type="slidenum">
              <a:rPr lang="en-US" smtClean="0"/>
              <a:t>95</a:t>
            </a:fld>
            <a:endParaRPr lang="en-US"/>
          </a:p>
        </p:txBody>
      </p:sp>
      <p:pic>
        <p:nvPicPr>
          <p:cNvPr id="4" name="Εικόνα 3" descr="Εικόνα που περιέχει κείμενο, στιγμιότυπο οθόνης, διάγραμμα&#10;&#10;Περιγραφή που δημιουργήθηκε αυτόματα">
            <a:extLst>
              <a:ext uri="{FF2B5EF4-FFF2-40B4-BE49-F238E27FC236}">
                <a16:creationId xmlns:a16="http://schemas.microsoft.com/office/drawing/2014/main" id="{541BB495-E70A-65BB-CD11-872A9C98805C}"/>
              </a:ext>
            </a:extLst>
          </p:cNvPr>
          <p:cNvPicPr>
            <a:picLocks noChangeAspect="1"/>
          </p:cNvPicPr>
          <p:nvPr/>
        </p:nvPicPr>
        <p:blipFill>
          <a:blip r:embed="rId3"/>
          <a:stretch>
            <a:fillRect/>
          </a:stretch>
        </p:blipFill>
        <p:spPr>
          <a:xfrm>
            <a:off x="49967" y="-9056"/>
            <a:ext cx="9100279" cy="6869866"/>
          </a:xfrm>
          <a:prstGeom prst="rect">
            <a:avLst/>
          </a:prstGeom>
        </p:spPr>
      </p:pic>
      <p:sp>
        <p:nvSpPr>
          <p:cNvPr id="5" name="TextBox 4">
            <a:extLst>
              <a:ext uri="{FF2B5EF4-FFF2-40B4-BE49-F238E27FC236}">
                <a16:creationId xmlns:a16="http://schemas.microsoft.com/office/drawing/2014/main" id="{0B75C1FA-1853-B8DD-F331-1A1B999D6410}"/>
              </a:ext>
            </a:extLst>
          </p:cNvPr>
          <p:cNvSpPr txBox="1"/>
          <p:nvPr/>
        </p:nvSpPr>
        <p:spPr>
          <a:xfrm>
            <a:off x="9585945" y="914783"/>
            <a:ext cx="240400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600" b="1" dirty="0">
                <a:ea typeface="+mn-lt"/>
                <a:cs typeface="+mn-lt"/>
              </a:rPr>
              <a:t>Targeting cardiac metabolism to protect the </a:t>
            </a:r>
            <a:r>
              <a:rPr lang="el-GR" sz="1600" b="1">
                <a:ea typeface="+mn-lt"/>
                <a:cs typeface="+mn-lt"/>
              </a:rPr>
              <a:t>failing heart</a:t>
            </a:r>
            <a:endParaRPr lang="el-GR" sz="1600" dirty="0">
              <a:cs typeface="Segoe UI Light"/>
            </a:endParaRPr>
          </a:p>
          <a:p>
            <a:pPr algn="l"/>
            <a:endParaRPr lang="el-GR" dirty="0">
              <a:cs typeface="Segoe UI Light"/>
            </a:endParaRPr>
          </a:p>
        </p:txBody>
      </p:sp>
      <p:sp>
        <p:nvSpPr>
          <p:cNvPr id="2" name="TextBox 1">
            <a:extLst>
              <a:ext uri="{FF2B5EF4-FFF2-40B4-BE49-F238E27FC236}">
                <a16:creationId xmlns:a16="http://schemas.microsoft.com/office/drawing/2014/main" id="{4B40122B-0773-BC3F-CBB0-5363CE64E216}"/>
              </a:ext>
            </a:extLst>
          </p:cNvPr>
          <p:cNvSpPr txBox="1"/>
          <p:nvPr/>
        </p:nvSpPr>
        <p:spPr>
          <a:xfrm>
            <a:off x="6369382" y="5997355"/>
            <a:ext cx="2779485" cy="707886"/>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err="1">
                <a:latin typeface="Century Schoolbook"/>
              </a:rPr>
              <a:t>Lopaschuk</a:t>
            </a:r>
            <a:r>
              <a:rPr lang="en-US" sz="800" i="1">
                <a:latin typeface="Century Schoolbook"/>
              </a:rPr>
              <a:t> GD, </a:t>
            </a:r>
            <a:r>
              <a:rPr lang="en-US" sz="800" i="1" err="1">
                <a:latin typeface="Century Schoolbook"/>
              </a:rPr>
              <a:t>Karwi</a:t>
            </a:r>
            <a:r>
              <a:rPr lang="en-US" sz="800" i="1">
                <a:latin typeface="Century Schoolbook"/>
              </a:rPr>
              <a:t> QG, Tian R, Wende AR, Abel ED. Cardiac Energy Metabolism in Heart Failure. Circ Res. 2021 May 14;128(10):1487-1513. </a:t>
            </a:r>
            <a:r>
              <a:rPr lang="en-US" sz="800" i="1" err="1">
                <a:latin typeface="Century Schoolbook"/>
              </a:rPr>
              <a:t>doi</a:t>
            </a:r>
            <a:r>
              <a:rPr lang="en-US" sz="800" i="1">
                <a:latin typeface="Century Schoolbook"/>
              </a:rPr>
              <a:t>: 10.1161/CIRCRESAHA.121.318241. </a:t>
            </a:r>
            <a:r>
              <a:rPr lang="en-US" sz="800" i="1" err="1">
                <a:latin typeface="Century Schoolbook"/>
              </a:rPr>
              <a:t>Epub</a:t>
            </a:r>
            <a:r>
              <a:rPr lang="en-US" sz="800" i="1">
                <a:latin typeface="Century Schoolbook"/>
              </a:rPr>
              <a:t> 2021 May 13. PMID: 33983836; PMCID: PMC8136750.</a:t>
            </a:r>
            <a:endParaRPr lang="el-GR" sz="800">
              <a:latin typeface="Aptos"/>
            </a:endParaRPr>
          </a:p>
        </p:txBody>
      </p:sp>
    </p:spTree>
    <p:extLst>
      <p:ext uri="{BB962C8B-B14F-4D97-AF65-F5344CB8AC3E}">
        <p14:creationId xmlns:p14="http://schemas.microsoft.com/office/powerpoint/2010/main" val="9756323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a:extLst>
              <a:ext uri="{FF2B5EF4-FFF2-40B4-BE49-F238E27FC236}">
                <a16:creationId xmlns:a16="http://schemas.microsoft.com/office/drawing/2014/main" id="{403FAD71-C136-4120-E047-90438F1CD5BD}"/>
              </a:ext>
            </a:extLst>
          </p:cNvPr>
          <p:cNvGraphicFramePr>
            <a:graphicFrameLocks noGrp="1"/>
          </p:cNvGraphicFramePr>
          <p:nvPr>
            <p:extLst>
              <p:ext uri="{D42A27DB-BD31-4B8C-83A1-F6EECF244321}">
                <p14:modId xmlns:p14="http://schemas.microsoft.com/office/powerpoint/2010/main" val="2957011174"/>
              </p:ext>
            </p:extLst>
          </p:nvPr>
        </p:nvGraphicFramePr>
        <p:xfrm>
          <a:off x="-1" y="-1"/>
          <a:ext cx="12167442" cy="7043111"/>
        </p:xfrm>
        <a:graphic>
          <a:graphicData uri="http://schemas.openxmlformats.org/drawingml/2006/table">
            <a:tbl>
              <a:tblPr bandRow="1">
                <a:tableStyleId>{5C22544A-7EE6-4342-B048-85BDC9FD1C3A}</a:tableStyleId>
              </a:tblPr>
              <a:tblGrid>
                <a:gridCol w="4055814">
                  <a:extLst>
                    <a:ext uri="{9D8B030D-6E8A-4147-A177-3AD203B41FA5}">
                      <a16:colId xmlns:a16="http://schemas.microsoft.com/office/drawing/2014/main" val="306591749"/>
                    </a:ext>
                  </a:extLst>
                </a:gridCol>
                <a:gridCol w="4055814">
                  <a:extLst>
                    <a:ext uri="{9D8B030D-6E8A-4147-A177-3AD203B41FA5}">
                      <a16:colId xmlns:a16="http://schemas.microsoft.com/office/drawing/2014/main" val="3699846741"/>
                    </a:ext>
                  </a:extLst>
                </a:gridCol>
                <a:gridCol w="4055814">
                  <a:extLst>
                    <a:ext uri="{9D8B030D-6E8A-4147-A177-3AD203B41FA5}">
                      <a16:colId xmlns:a16="http://schemas.microsoft.com/office/drawing/2014/main" val="1780400873"/>
                    </a:ext>
                  </a:extLst>
                </a:gridCol>
              </a:tblGrid>
              <a:tr h="255169">
                <a:tc>
                  <a:txBody>
                    <a:bodyPr/>
                    <a:lstStyle/>
                    <a:p>
                      <a:pPr rtl="0" fontAlgn="base"/>
                      <a:r>
                        <a:rPr lang="af-ZA" sz="1800" b="1" err="1">
                          <a:solidFill>
                            <a:schemeClr val="bg1"/>
                          </a:solidFill>
                          <a:effectLst/>
                          <a:highlight>
                            <a:srgbClr val="156082"/>
                          </a:highlight>
                          <a:latin typeface="Calibri"/>
                        </a:rPr>
                        <a:t>Therapeutic</a:t>
                      </a:r>
                      <a:r>
                        <a:rPr lang="af-ZA" sz="1800" b="1">
                          <a:solidFill>
                            <a:schemeClr val="bg1"/>
                          </a:solidFill>
                          <a:effectLst/>
                          <a:highlight>
                            <a:srgbClr val="156082"/>
                          </a:highlight>
                          <a:latin typeface="Calibri"/>
                        </a:rPr>
                        <a:t> </a:t>
                      </a:r>
                      <a:r>
                        <a:rPr lang="af-ZA" sz="1800" b="1" err="1">
                          <a:solidFill>
                            <a:schemeClr val="bg1"/>
                          </a:solidFill>
                          <a:effectLst/>
                          <a:highlight>
                            <a:srgbClr val="156082"/>
                          </a:highlight>
                          <a:latin typeface="Calibri"/>
                        </a:rPr>
                        <a:t>target</a:t>
                      </a:r>
                      <a:endParaRPr lang="af-ZA" sz="1800" b="1">
                        <a:solidFill>
                          <a:schemeClr val="bg1"/>
                        </a:solidFill>
                        <a:effectLst/>
                        <a:highlight>
                          <a:srgbClr val="156082"/>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56082"/>
                    </a:solidFill>
                  </a:tcPr>
                </a:tc>
                <a:tc>
                  <a:txBody>
                    <a:bodyPr/>
                    <a:lstStyle/>
                    <a:p>
                      <a:pPr rtl="0" fontAlgn="base"/>
                      <a:r>
                        <a:rPr lang="af-ZA" sz="1800" b="1" err="1">
                          <a:solidFill>
                            <a:schemeClr val="bg1"/>
                          </a:solidFill>
                          <a:effectLst/>
                          <a:highlight>
                            <a:srgbClr val="156082"/>
                          </a:highlight>
                          <a:latin typeface="Calibri"/>
                        </a:rPr>
                        <a:t>HFrEF</a:t>
                      </a:r>
                      <a:endParaRPr lang="af-ZA" sz="1800" b="1">
                        <a:solidFill>
                          <a:schemeClr val="bg1"/>
                        </a:solidFill>
                        <a:effectLst/>
                        <a:highlight>
                          <a:srgbClr val="156082"/>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56082"/>
                    </a:solidFill>
                  </a:tcPr>
                </a:tc>
                <a:tc>
                  <a:txBody>
                    <a:bodyPr/>
                    <a:lstStyle/>
                    <a:p>
                      <a:pPr rtl="0" fontAlgn="base"/>
                      <a:r>
                        <a:rPr lang="af-ZA" sz="1800" b="1" err="1">
                          <a:solidFill>
                            <a:schemeClr val="bg1"/>
                          </a:solidFill>
                          <a:effectLst/>
                          <a:highlight>
                            <a:srgbClr val="156082"/>
                          </a:highlight>
                          <a:latin typeface="Calibri"/>
                        </a:rPr>
                        <a:t>HFpEF</a:t>
                      </a:r>
                      <a:endParaRPr lang="af-ZA" sz="1800" b="1">
                        <a:solidFill>
                          <a:schemeClr val="bg1"/>
                        </a:solidFill>
                        <a:effectLst/>
                        <a:highlight>
                          <a:srgbClr val="156082"/>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1605992949"/>
                  </a:ext>
                </a:extLst>
              </a:tr>
              <a:tr h="1215809">
                <a:tc>
                  <a:txBody>
                    <a:bodyPr/>
                    <a:lstStyle/>
                    <a:p>
                      <a:pPr rtl="0" fontAlgn="base"/>
                      <a:r>
                        <a:rPr lang="af-ZA" sz="1800" b="1" err="1">
                          <a:solidFill>
                            <a:schemeClr val="tx1"/>
                          </a:solidFill>
                          <a:effectLst/>
                          <a:highlight>
                            <a:srgbClr val="CCD2D8"/>
                          </a:highlight>
                          <a:latin typeface="Calibri"/>
                        </a:rPr>
                        <a:t>Sodium</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glucose</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cotransporter</a:t>
                      </a:r>
                      <a:r>
                        <a:rPr lang="af-ZA" sz="1800" b="1">
                          <a:solidFill>
                            <a:schemeClr val="tx1"/>
                          </a:solidFill>
                          <a:effectLst/>
                          <a:highlight>
                            <a:srgbClr val="CCD2D8"/>
                          </a:highlight>
                          <a:latin typeface="Calibri"/>
                        </a:rPr>
                        <a:t> 2</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Empagliflozin</a:t>
                      </a:r>
                      <a:endParaRPr lang="af-ZA" sz="1800" b="1">
                        <a:solidFill>
                          <a:schemeClr val="tx1"/>
                        </a:solidFill>
                        <a:effectLst/>
                        <a:highlight>
                          <a:srgbClr val="CCD2D8"/>
                        </a:highlight>
                        <a:latin typeface="Calibri"/>
                      </a:endParaRPr>
                    </a:p>
                    <a:p>
                      <a:pPr lvl="0">
                        <a:buNone/>
                      </a:pPr>
                      <a:r>
                        <a:rPr lang="af-ZA" sz="1800" b="1">
                          <a:solidFill>
                            <a:schemeClr val="tx1"/>
                          </a:solidFill>
                          <a:effectLst/>
                          <a:highlight>
                            <a:srgbClr val="CCD2D8"/>
                          </a:highlight>
                          <a:latin typeface="Calibri"/>
                        </a:rPr>
                        <a:t> • </a:t>
                      </a:r>
                      <a:r>
                        <a:rPr lang="af-ZA" sz="1800" b="1" err="1">
                          <a:solidFill>
                            <a:schemeClr val="tx1"/>
                          </a:solidFill>
                          <a:effectLst/>
                          <a:highlight>
                            <a:srgbClr val="CCD2D8"/>
                          </a:highlight>
                          <a:latin typeface="Calibri"/>
                        </a:rPr>
                        <a:t>Dapagliflozin</a:t>
                      </a:r>
                      <a:endParaRPr lang="af-ZA" sz="1800" b="1">
                        <a:solidFill>
                          <a:schemeClr val="tx1"/>
                        </a:solidFill>
                        <a:effectLst/>
                        <a:highlight>
                          <a:srgbClr val="CCD2D8"/>
                        </a:highlight>
                        <a:latin typeface="Calibri"/>
                      </a:endParaRPr>
                    </a:p>
                    <a:p>
                      <a:pPr lvl="0">
                        <a:buNone/>
                      </a:pPr>
                      <a:r>
                        <a:rPr lang="af-ZA" sz="1800" b="1">
                          <a:solidFill>
                            <a:schemeClr val="tx1"/>
                          </a:solidFill>
                          <a:effectLst/>
                          <a:highlight>
                            <a:srgbClr val="CCD2D8"/>
                          </a:highlight>
                          <a:latin typeface="Calibri"/>
                        </a:rPr>
                        <a:t> • </a:t>
                      </a:r>
                      <a:r>
                        <a:rPr lang="af-ZA" sz="1800" b="1" err="1">
                          <a:solidFill>
                            <a:schemeClr val="tx1"/>
                          </a:solidFill>
                          <a:effectLst/>
                          <a:highlight>
                            <a:srgbClr val="CCD2D8"/>
                          </a:highlight>
                          <a:latin typeface="Calibri"/>
                        </a:rPr>
                        <a:t>Canagliflozin</a:t>
                      </a:r>
                      <a:endParaRPr lang="af-ZA" err="1"/>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Empagliflozin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45147089"/>
                  </a:ext>
                </a:extLst>
              </a:tr>
              <a:tr h="1365908">
                <a:tc>
                  <a:txBody>
                    <a:bodyPr/>
                    <a:lstStyle/>
                    <a:p>
                      <a:pPr rtl="0" fontAlgn="base"/>
                      <a:r>
                        <a:rPr lang="af-ZA" sz="1800" b="1" err="1">
                          <a:solidFill>
                            <a:schemeClr val="tx1"/>
                          </a:solidFill>
                          <a:effectLst/>
                          <a:highlight>
                            <a:srgbClr val="E7EAED"/>
                          </a:highlight>
                          <a:latin typeface="Calibri"/>
                        </a:rPr>
                        <a:t>Fatty</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acid</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oxidation</a:t>
                      </a:r>
                      <a:endParaRPr lang="af-ZA" sz="1800" b="1">
                        <a:solidFill>
                          <a:schemeClr val="tx1"/>
                        </a:solidFill>
                        <a:effectLst/>
                        <a:highlight>
                          <a:srgbClr val="E7EAED"/>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Inhibition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Trimetazidine</a:t>
                      </a:r>
                      <a:endParaRPr lang="af-ZA" sz="1800" b="1">
                        <a:solidFill>
                          <a:schemeClr val="tx1"/>
                        </a:solidFill>
                        <a:effectLst/>
                        <a:highlight>
                          <a:srgbClr val="E7EAED"/>
                        </a:highlight>
                        <a:latin typeface="Calibri"/>
                      </a:endParaRPr>
                    </a:p>
                    <a:p>
                      <a:pPr lvl="0">
                        <a:buNone/>
                      </a:pPr>
                      <a:r>
                        <a:rPr lang="af-ZA" sz="1800" b="1">
                          <a:solidFill>
                            <a:schemeClr val="tx1"/>
                          </a:solidFill>
                          <a:effectLst/>
                          <a:highlight>
                            <a:srgbClr val="E7EAED"/>
                          </a:highlight>
                          <a:latin typeface="Calibri"/>
                        </a:rPr>
                        <a:t> • </a:t>
                      </a:r>
                      <a:r>
                        <a:rPr lang="af-ZA" sz="1800" b="1" err="1">
                          <a:solidFill>
                            <a:schemeClr val="tx1"/>
                          </a:solidFill>
                          <a:effectLst/>
                          <a:highlight>
                            <a:srgbClr val="E7EAED"/>
                          </a:highlight>
                          <a:latin typeface="Calibri"/>
                        </a:rPr>
                        <a:t>Etomoxir</a:t>
                      </a:r>
                      <a:br>
                        <a:rPr lang="af-ZA" sz="1800" b="1">
                          <a:solidFill>
                            <a:srgbClr val="000000"/>
                          </a:solidFill>
                          <a:effectLst/>
                          <a:highlight>
                            <a:srgbClr val="E7EAED"/>
                          </a:highlight>
                          <a:latin typeface="Calibri"/>
                        </a:rPr>
                      </a:b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Perhexiline</a:t>
                      </a:r>
                      <a:br>
                        <a:rPr lang="af-ZA" sz="1800" b="1">
                          <a:solidFill>
                            <a:srgbClr val="000000"/>
                          </a:solidFill>
                          <a:effectLst/>
                          <a:highlight>
                            <a:srgbClr val="E7EAED"/>
                          </a:highlight>
                          <a:latin typeface="Calibri"/>
                        </a:rPr>
                      </a:br>
                      <a:r>
                        <a:rPr lang="af-ZA" sz="1800" b="1">
                          <a:solidFill>
                            <a:schemeClr val="tx1"/>
                          </a:solidFill>
                          <a:effectLst/>
                          <a:highlight>
                            <a:srgbClr val="E7EAED"/>
                          </a:highlight>
                          <a:latin typeface="Calibri"/>
                        </a:rPr>
                        <a:t>• MCD inhibitor</a:t>
                      </a:r>
                      <a:endParaRPr lang="af-ZA"/>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Inhibition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Trimetazidine</a:t>
                      </a:r>
                      <a:r>
                        <a:rPr lang="af-ZA" sz="1800" b="1">
                          <a:solidFill>
                            <a:schemeClr val="tx1"/>
                          </a:solidFill>
                          <a:effectLst/>
                          <a:highlight>
                            <a:srgbClr val="E7EAED"/>
                          </a:highlight>
                          <a:latin typeface="Calibri"/>
                        </a:rPr>
                        <a:t> </a:t>
                      </a: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Etomoxir</a:t>
                      </a:r>
                      <a:br>
                        <a:rPr lang="af-ZA" sz="1800" b="1">
                          <a:solidFill>
                            <a:srgbClr val="000000"/>
                          </a:solidFill>
                          <a:effectLst/>
                          <a:highlight>
                            <a:srgbClr val="E7EAED"/>
                          </a:highlight>
                          <a:latin typeface="Calibri"/>
                        </a:rPr>
                      </a:b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Perhexiline</a:t>
                      </a:r>
                      <a:br>
                        <a:rPr lang="af-ZA" sz="1800" b="1">
                          <a:solidFill>
                            <a:srgbClr val="000000"/>
                          </a:solidFill>
                          <a:effectLst/>
                          <a:highlight>
                            <a:srgbClr val="E7EAED"/>
                          </a:highlight>
                          <a:latin typeface="Calibri"/>
                        </a:rPr>
                      </a:br>
                      <a:r>
                        <a:rPr lang="af-ZA" sz="1800" b="1">
                          <a:solidFill>
                            <a:schemeClr val="tx1"/>
                          </a:solidFill>
                          <a:effectLst/>
                          <a:highlight>
                            <a:srgbClr val="E7EAED"/>
                          </a:highlight>
                          <a:latin typeface="Calibri"/>
                        </a:rPr>
                        <a:t>• MCD inhibitor</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278053730"/>
                  </a:ext>
                </a:extLst>
              </a:tr>
              <a:tr h="585389">
                <a:tc>
                  <a:txBody>
                    <a:bodyPr/>
                    <a:lstStyle/>
                    <a:p>
                      <a:pPr rtl="0" fontAlgn="auto"/>
                      <a:endParaRPr lang="el-GR"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Stimulation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ACC </a:t>
                      </a:r>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auto"/>
                      <a:endParaRPr lang="el-GR"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345835289"/>
                  </a:ext>
                </a:extLst>
              </a:tr>
              <a:tr h="1035689">
                <a:tc>
                  <a:txBody>
                    <a:bodyPr/>
                    <a:lstStyle/>
                    <a:p>
                      <a:pPr rtl="0" fontAlgn="base"/>
                      <a:r>
                        <a:rPr lang="af-ZA" sz="1800" b="1" err="1">
                          <a:solidFill>
                            <a:schemeClr val="tx1"/>
                          </a:solidFill>
                          <a:effectLst/>
                          <a:highlight>
                            <a:srgbClr val="E7EAED"/>
                          </a:highlight>
                          <a:latin typeface="Calibri"/>
                        </a:rPr>
                        <a:t>Glucose</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oxidation</a:t>
                      </a:r>
                      <a:endParaRPr lang="af-ZA" sz="1800" b="1">
                        <a:solidFill>
                          <a:schemeClr val="tx1"/>
                        </a:solidFill>
                        <a:effectLst/>
                        <a:highlight>
                          <a:srgbClr val="E7EAED"/>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Stimulation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Dichloroacetate</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New PDK inhibitors</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Stimulation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Dichloroacetate</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New PDK inhibitors</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22538464"/>
                  </a:ext>
                </a:extLst>
              </a:tr>
              <a:tr h="1651098">
                <a:tc>
                  <a:txBody>
                    <a:bodyPr/>
                    <a:lstStyle/>
                    <a:p>
                      <a:pPr rtl="0" fontAlgn="base"/>
                      <a:r>
                        <a:rPr lang="af-ZA" sz="1800" b="1">
                          <a:solidFill>
                            <a:schemeClr val="tx1"/>
                          </a:solidFill>
                          <a:effectLst/>
                          <a:highlight>
                            <a:srgbClr val="CCD2D8"/>
                          </a:highlight>
                          <a:latin typeface="Calibri"/>
                        </a:rPr>
                        <a:t>Ketone </a:t>
                      </a:r>
                      <a:r>
                        <a:rPr lang="af-ZA" sz="1800" b="1" err="1">
                          <a:solidFill>
                            <a:schemeClr val="tx1"/>
                          </a:solidFill>
                          <a:effectLst/>
                          <a:highlight>
                            <a:srgbClr val="CCD2D8"/>
                          </a:highlight>
                          <a:latin typeface="Calibri"/>
                        </a:rPr>
                        <a:t>body</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oxidation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Stimulation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Ketone </a:t>
                      </a:r>
                      <a:r>
                        <a:rPr lang="af-ZA" sz="1800" b="1" err="1">
                          <a:solidFill>
                            <a:schemeClr val="tx1"/>
                          </a:solidFill>
                          <a:effectLst/>
                          <a:highlight>
                            <a:srgbClr val="CCD2D8"/>
                          </a:highlight>
                          <a:latin typeface="Calibri"/>
                        </a:rPr>
                        <a:t>infusion</a:t>
                      </a:r>
                      <a:endParaRPr lang="af-ZA" sz="1800" b="1">
                        <a:solidFill>
                          <a:schemeClr val="tx1"/>
                        </a:solidFill>
                        <a:effectLst/>
                        <a:highlight>
                          <a:srgbClr val="CCD2D8"/>
                        </a:highlight>
                        <a:latin typeface="Calibri"/>
                      </a:endParaRPr>
                    </a:p>
                    <a:p>
                      <a:pPr lvl="0">
                        <a:buNone/>
                      </a:pPr>
                      <a:r>
                        <a:rPr lang="af-ZA" sz="1800" b="1">
                          <a:solidFill>
                            <a:schemeClr val="tx1"/>
                          </a:solidFill>
                          <a:effectLst/>
                          <a:highlight>
                            <a:srgbClr val="CCD2D8"/>
                          </a:highlight>
                          <a:latin typeface="Calibri"/>
                        </a:rPr>
                        <a:t> • Ketone ester</a:t>
                      </a:r>
                      <a:br>
                        <a:rPr lang="af-ZA" sz="1800" b="1">
                          <a:solidFill>
                            <a:srgbClr val="000000"/>
                          </a:solidFill>
                          <a:effectLst/>
                          <a:highlight>
                            <a:srgbClr val="CCD2D8"/>
                          </a:highlight>
                          <a:latin typeface="Calibri"/>
                        </a:rPr>
                      </a:b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Ketogenic</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diet</a:t>
                      </a:r>
                      <a:br>
                        <a:rPr lang="af-ZA" sz="1800" b="1">
                          <a:solidFill>
                            <a:srgbClr val="000000"/>
                          </a:solidFill>
                          <a:effectLst/>
                          <a:highlight>
                            <a:srgbClr val="CCD2D8"/>
                          </a:highlight>
                          <a:latin typeface="Calibri"/>
                        </a:rPr>
                      </a:br>
                      <a:r>
                        <a:rPr lang="af-ZA" sz="1800" b="1">
                          <a:solidFill>
                            <a:schemeClr val="tx1"/>
                          </a:solidFill>
                          <a:effectLst/>
                          <a:highlight>
                            <a:srgbClr val="CCD2D8"/>
                          </a:highlight>
                          <a:latin typeface="Calibri"/>
                        </a:rPr>
                        <a:t>• SGLT2 </a:t>
                      </a:r>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rtl="0" fontAlgn="base"/>
                      <a:r>
                        <a:rPr lang="af-ZA" sz="1800" b="1" err="1">
                          <a:solidFill>
                            <a:schemeClr val="tx1"/>
                          </a:solidFill>
                          <a:effectLst/>
                          <a:highlight>
                            <a:srgbClr val="CCD2D8"/>
                          </a:highlight>
                          <a:latin typeface="Calibri"/>
                        </a:rPr>
                        <a:t>Stimulation</a:t>
                      </a:r>
                      <a:endParaRPr lang="af-ZA" sz="1800" b="1">
                        <a:solidFill>
                          <a:schemeClr val="tx1"/>
                        </a:solidFill>
                        <a:effectLst/>
                        <a:highlight>
                          <a:srgbClr val="CCD2D8"/>
                        </a:highlight>
                        <a:latin typeface="Calibri"/>
                      </a:endParaRPr>
                    </a:p>
                    <a:p>
                      <a:pPr rtl="0" fontAlgn="base"/>
                      <a:r>
                        <a:rPr lang="af-ZA" sz="1800" b="1">
                          <a:solidFill>
                            <a:schemeClr val="tx1"/>
                          </a:solidFill>
                          <a:effectLst/>
                          <a:highlight>
                            <a:srgbClr val="CCD2D8"/>
                          </a:highlight>
                          <a:latin typeface="Calibri"/>
                        </a:rPr>
                        <a:t>• Ketone </a:t>
                      </a:r>
                      <a:r>
                        <a:rPr lang="af-ZA" sz="1800" b="1" err="1">
                          <a:solidFill>
                            <a:schemeClr val="tx1"/>
                          </a:solidFill>
                          <a:effectLst/>
                          <a:highlight>
                            <a:srgbClr val="CCD2D8"/>
                          </a:highlight>
                          <a:latin typeface="Calibri"/>
                        </a:rPr>
                        <a:t>infusion</a:t>
                      </a:r>
                      <a:r>
                        <a:rPr lang="af-ZA" sz="1800" b="1">
                          <a:solidFill>
                            <a:schemeClr val="tx1"/>
                          </a:solidFill>
                          <a:effectLst/>
                          <a:highlight>
                            <a:srgbClr val="CCD2D8"/>
                          </a:highlight>
                          <a:latin typeface="Calibri"/>
                        </a:rPr>
                        <a:t> </a:t>
                      </a:r>
                    </a:p>
                    <a:p>
                      <a:pPr rtl="0" fontAlgn="base"/>
                      <a:r>
                        <a:rPr lang="af-ZA" sz="1800" b="1">
                          <a:solidFill>
                            <a:schemeClr val="tx1"/>
                          </a:solidFill>
                          <a:effectLst/>
                          <a:highlight>
                            <a:srgbClr val="CCD2D8"/>
                          </a:highlight>
                          <a:latin typeface="Calibri"/>
                        </a:rPr>
                        <a:t>• Ketone ester</a:t>
                      </a:r>
                      <a:br>
                        <a:rPr lang="af-ZA" sz="1800" b="1">
                          <a:solidFill>
                            <a:srgbClr val="000000"/>
                          </a:solidFill>
                          <a:effectLst/>
                          <a:highlight>
                            <a:srgbClr val="CCD2D8"/>
                          </a:highlight>
                          <a:latin typeface="Calibri"/>
                        </a:rPr>
                      </a:b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Ketogenic</a:t>
                      </a:r>
                      <a:r>
                        <a:rPr lang="af-ZA" sz="1800" b="1">
                          <a:solidFill>
                            <a:schemeClr val="tx1"/>
                          </a:solidFill>
                          <a:effectLst/>
                          <a:highlight>
                            <a:srgbClr val="CCD2D8"/>
                          </a:highlight>
                          <a:latin typeface="Calibri"/>
                        </a:rPr>
                        <a:t> </a:t>
                      </a:r>
                      <a:r>
                        <a:rPr lang="af-ZA" sz="1800" b="1" err="1">
                          <a:solidFill>
                            <a:schemeClr val="tx1"/>
                          </a:solidFill>
                          <a:effectLst/>
                          <a:highlight>
                            <a:srgbClr val="CCD2D8"/>
                          </a:highlight>
                          <a:latin typeface="Calibri"/>
                        </a:rPr>
                        <a:t>diet</a:t>
                      </a:r>
                      <a:br>
                        <a:rPr lang="af-ZA" sz="1800" b="1">
                          <a:solidFill>
                            <a:srgbClr val="000000"/>
                          </a:solidFill>
                          <a:effectLst/>
                          <a:highlight>
                            <a:srgbClr val="CCD2D8"/>
                          </a:highlight>
                          <a:latin typeface="Calibri"/>
                        </a:rPr>
                      </a:br>
                      <a:r>
                        <a:rPr lang="af-ZA" sz="1800" b="1">
                          <a:solidFill>
                            <a:schemeClr val="tx1"/>
                          </a:solidFill>
                          <a:effectLst/>
                          <a:highlight>
                            <a:srgbClr val="CCD2D8"/>
                          </a:highlight>
                          <a:latin typeface="Calibri"/>
                        </a:rPr>
                        <a:t>• SGLT2 </a:t>
                      </a:r>
                      <a:r>
                        <a:rPr lang="af-ZA" sz="1800" b="1" err="1">
                          <a:solidFill>
                            <a:schemeClr val="tx1"/>
                          </a:solidFill>
                          <a:effectLst/>
                          <a:highlight>
                            <a:srgbClr val="CCD2D8"/>
                          </a:highlight>
                          <a:latin typeface="Calibri"/>
                        </a:rPr>
                        <a:t>inhibition</a:t>
                      </a:r>
                      <a:endParaRPr lang="af-ZA" sz="1800" b="1">
                        <a:solidFill>
                          <a:schemeClr val="tx1"/>
                        </a:solidFill>
                        <a:effectLst/>
                        <a:highlight>
                          <a:srgbClr val="CCD2D8"/>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030750325"/>
                  </a:ext>
                </a:extLst>
              </a:tr>
              <a:tr h="750499">
                <a:tc>
                  <a:txBody>
                    <a:bodyPr/>
                    <a:lstStyle/>
                    <a:p>
                      <a:pPr rtl="0" fontAlgn="base"/>
                      <a:r>
                        <a:rPr lang="af-ZA" sz="1800" b="1" err="1">
                          <a:solidFill>
                            <a:schemeClr val="tx1"/>
                          </a:solidFill>
                          <a:effectLst/>
                          <a:highlight>
                            <a:srgbClr val="E7EAED"/>
                          </a:highlight>
                          <a:latin typeface="Calibri"/>
                        </a:rPr>
                        <a:t>Branched-chain</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amino</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acid</a:t>
                      </a:r>
                      <a:r>
                        <a:rPr lang="af-ZA" sz="1800" b="1">
                          <a:solidFill>
                            <a:schemeClr val="tx1"/>
                          </a:solidFill>
                          <a:effectLst/>
                          <a:highlight>
                            <a:srgbClr val="E7EAED"/>
                          </a:highlight>
                          <a:latin typeface="Calibri"/>
                        </a:rPr>
                        <a:t> </a:t>
                      </a:r>
                      <a:r>
                        <a:rPr lang="af-ZA" sz="1800" b="1" err="1">
                          <a:solidFill>
                            <a:schemeClr val="tx1"/>
                          </a:solidFill>
                          <a:effectLst/>
                          <a:highlight>
                            <a:srgbClr val="E7EAED"/>
                          </a:highlight>
                          <a:latin typeface="Calibri"/>
                        </a:rPr>
                        <a:t>oxidation</a:t>
                      </a:r>
                      <a:endParaRPr lang="af-ZA" sz="1800" b="1">
                        <a:solidFill>
                          <a:schemeClr val="tx1"/>
                        </a:solidFill>
                        <a:effectLst/>
                        <a:highlight>
                          <a:srgbClr val="E7EAED"/>
                        </a:highlight>
                        <a:latin typeface="Calibri"/>
                      </a:endParaRP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Stimulation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BCKDK inhibitor (BT2)</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rtl="0" fontAlgn="base"/>
                      <a:r>
                        <a:rPr lang="af-ZA" sz="1800" b="1" err="1">
                          <a:solidFill>
                            <a:schemeClr val="tx1"/>
                          </a:solidFill>
                          <a:effectLst/>
                          <a:highlight>
                            <a:srgbClr val="E7EAED"/>
                          </a:highlight>
                          <a:latin typeface="Calibri"/>
                        </a:rPr>
                        <a:t>Stimulation</a:t>
                      </a:r>
                      <a:endParaRPr lang="af-ZA" sz="1800" b="1">
                        <a:solidFill>
                          <a:schemeClr val="tx1"/>
                        </a:solidFill>
                        <a:effectLst/>
                        <a:highlight>
                          <a:srgbClr val="E7EAED"/>
                        </a:highlight>
                        <a:latin typeface="Calibri"/>
                      </a:endParaRPr>
                    </a:p>
                    <a:p>
                      <a:pPr rtl="0" fontAlgn="base"/>
                      <a:r>
                        <a:rPr lang="af-ZA" sz="1800" b="1">
                          <a:solidFill>
                            <a:schemeClr val="tx1"/>
                          </a:solidFill>
                          <a:effectLst/>
                          <a:highlight>
                            <a:srgbClr val="E7EAED"/>
                          </a:highlight>
                          <a:latin typeface="Calibri"/>
                        </a:rPr>
                        <a:t>• BCKDK inhibitor (BT2)</a:t>
                      </a:r>
                    </a:p>
                  </a:txBody>
                  <a:tcPr marL="65151" marR="65151" marT="32576" marB="3257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863371324"/>
                  </a:ext>
                </a:extLst>
              </a:tr>
            </a:tbl>
          </a:graphicData>
        </a:graphic>
      </p:graphicFrame>
      <p:sp>
        <p:nvSpPr>
          <p:cNvPr id="2" name="TextBox 1">
            <a:extLst>
              <a:ext uri="{FF2B5EF4-FFF2-40B4-BE49-F238E27FC236}">
                <a16:creationId xmlns:a16="http://schemas.microsoft.com/office/drawing/2014/main" id="{378B26AB-D51A-2F89-443A-1E9975024427}"/>
              </a:ext>
            </a:extLst>
          </p:cNvPr>
          <p:cNvSpPr txBox="1"/>
          <p:nvPr/>
        </p:nvSpPr>
        <p:spPr>
          <a:xfrm>
            <a:off x="10178716" y="433136"/>
            <a:ext cx="19277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dirty="0">
                <a:latin typeface="Century Schoolbook"/>
              </a:rPr>
              <a:t>Cardiovascular Endocrinology and Metabolism (Theory and </a:t>
            </a:r>
            <a:r>
              <a:rPr lang="en-US" sz="800" i="1" dirty="0" err="1">
                <a:latin typeface="Century Schoolbook"/>
              </a:rPr>
              <a:t>Practise</a:t>
            </a:r>
            <a:r>
              <a:rPr lang="en-US" sz="800" i="1" dirty="0">
                <a:latin typeface="Century Schoolbook"/>
              </a:rPr>
              <a:t> of Cardiometabolic Medicine), Chapter 7, Gary </a:t>
            </a:r>
            <a:r>
              <a:rPr lang="en-US" sz="800" i="1" dirty="0" err="1">
                <a:latin typeface="Century Schoolbook"/>
              </a:rPr>
              <a:t>D.Lopachuk</a:t>
            </a:r>
            <a:r>
              <a:rPr lang="en-US" sz="800" i="1" dirty="0">
                <a:latin typeface="Century Schoolbook"/>
              </a:rPr>
              <a:t>, Kim </a:t>
            </a:r>
            <a:r>
              <a:rPr lang="en-US" sz="800" i="1" dirty="0" err="1">
                <a:latin typeface="Century Schoolbook"/>
              </a:rPr>
              <a:t>L.Ho</a:t>
            </a:r>
            <a:r>
              <a:rPr lang="el-GR" sz="800" dirty="0">
                <a:latin typeface="Century Schoolbook"/>
              </a:rPr>
              <a:t>​</a:t>
            </a:r>
            <a:endParaRPr lang="el-GR" dirty="0"/>
          </a:p>
        </p:txBody>
      </p:sp>
    </p:spTree>
    <p:extLst>
      <p:ext uri="{BB962C8B-B14F-4D97-AF65-F5344CB8AC3E}">
        <p14:creationId xmlns:p14="http://schemas.microsoft.com/office/powerpoint/2010/main" val="15685774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1B10B-B928-6B89-7FB2-10557B5D4BE4}"/>
              </a:ext>
            </a:extLst>
          </p:cNvPr>
          <p:cNvPicPr>
            <a:picLocks noChangeAspect="1"/>
          </p:cNvPicPr>
          <p:nvPr/>
        </p:nvPicPr>
        <p:blipFill>
          <a:blip r:embed="rId2"/>
          <a:stretch>
            <a:fillRect/>
          </a:stretch>
        </p:blipFill>
        <p:spPr>
          <a:xfrm>
            <a:off x="0" y="582507"/>
            <a:ext cx="12192000" cy="5692985"/>
          </a:xfrm>
          <a:prstGeom prst="rect">
            <a:avLst/>
          </a:prstGeom>
        </p:spPr>
      </p:pic>
      <p:sp>
        <p:nvSpPr>
          <p:cNvPr id="4" name="TextBox 3">
            <a:extLst>
              <a:ext uri="{FF2B5EF4-FFF2-40B4-BE49-F238E27FC236}">
                <a16:creationId xmlns:a16="http://schemas.microsoft.com/office/drawing/2014/main" id="{F2B92516-50EE-E5E3-1EC9-BDC019B7253B}"/>
              </a:ext>
            </a:extLst>
          </p:cNvPr>
          <p:cNvSpPr txBox="1"/>
          <p:nvPr/>
        </p:nvSpPr>
        <p:spPr>
          <a:xfrm>
            <a:off x="1318436" y="141767"/>
            <a:ext cx="8286307" cy="369332"/>
          </a:xfrm>
          <a:prstGeom prst="rect">
            <a:avLst/>
          </a:prstGeom>
          <a:noFill/>
        </p:spPr>
        <p:txBody>
          <a:bodyPr wrap="square" rtlCol="0">
            <a:spAutoFit/>
          </a:bodyPr>
          <a:lstStyle/>
          <a:p>
            <a:r>
              <a:rPr lang="en-US" b="1" dirty="0"/>
              <a:t>Vascular and metabolic effects of GLP-1 in heart failure patients</a:t>
            </a:r>
            <a:endParaRPr lang="en-GB" b="1" dirty="0"/>
          </a:p>
        </p:txBody>
      </p:sp>
      <p:sp>
        <p:nvSpPr>
          <p:cNvPr id="5" name="TextBox 4">
            <a:extLst>
              <a:ext uri="{FF2B5EF4-FFF2-40B4-BE49-F238E27FC236}">
                <a16:creationId xmlns:a16="http://schemas.microsoft.com/office/drawing/2014/main" id="{E39BDF98-148B-8FBD-AC3D-5B3032E3AA75}"/>
              </a:ext>
            </a:extLst>
          </p:cNvPr>
          <p:cNvSpPr txBox="1"/>
          <p:nvPr/>
        </p:nvSpPr>
        <p:spPr>
          <a:xfrm>
            <a:off x="8711610" y="6531567"/>
            <a:ext cx="4692502" cy="307777"/>
          </a:xfrm>
          <a:prstGeom prst="rect">
            <a:avLst/>
          </a:prstGeom>
          <a:noFill/>
        </p:spPr>
        <p:txBody>
          <a:bodyPr wrap="square" rtlCol="0">
            <a:spAutoFit/>
          </a:bodyPr>
          <a:lstStyle/>
          <a:p>
            <a:r>
              <a:rPr lang="en-US" sz="1400" dirty="0"/>
              <a:t>Heart Fail Rev 28, 733–744 (2023)</a:t>
            </a:r>
            <a:endParaRPr lang="en-GB" sz="1400" dirty="0"/>
          </a:p>
        </p:txBody>
      </p:sp>
    </p:spTree>
    <p:extLst>
      <p:ext uri="{BB962C8B-B14F-4D97-AF65-F5344CB8AC3E}">
        <p14:creationId xmlns:p14="http://schemas.microsoft.com/office/powerpoint/2010/main" val="22302431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a:extLst>
              <a:ext uri="{FF2B5EF4-FFF2-40B4-BE49-F238E27FC236}">
                <a16:creationId xmlns:a16="http://schemas.microsoft.com/office/drawing/2014/main" id="{0D41B1F3-49A2-A693-EBE3-FF051A044D58}"/>
              </a:ext>
            </a:extLst>
          </p:cNvPr>
          <p:cNvSpPr txBox="1">
            <a:spLocks noChangeArrowheads="1"/>
          </p:cNvSpPr>
          <p:nvPr/>
        </p:nvSpPr>
        <p:spPr bwMode="auto">
          <a:xfrm>
            <a:off x="8239125" y="6590109"/>
            <a:ext cx="2964656" cy="209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984" b="1" dirty="0">
                <a:solidFill>
                  <a:srgbClr val="3BACE1"/>
                </a:solidFill>
                <a:hlinkClick r:id="" action="ppaction://hlinkshowjump?jump=nextslide"/>
              </a:rPr>
              <a:t>https://doi.org/10.1530/JOE-24-0046</a:t>
            </a:r>
            <a:endParaRPr lang="en-US" altLang="en-US" sz="984" b="1" dirty="0">
              <a:solidFill>
                <a:srgbClr val="3BACE1"/>
              </a:solidFill>
            </a:endParaRPr>
          </a:p>
        </p:txBody>
      </p:sp>
      <p:pic>
        <p:nvPicPr>
          <p:cNvPr id="4103" name="Picture 7">
            <a:extLst>
              <a:ext uri="{FF2B5EF4-FFF2-40B4-BE49-F238E27FC236}">
                <a16:creationId xmlns:a16="http://schemas.microsoft.com/office/drawing/2014/main" id="{2832D43E-AE2C-CBC3-ECEA-21E5F6668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594" y="803672"/>
            <a:ext cx="8695786" cy="4259461"/>
          </a:xfrm>
          <a:prstGeom prst="rect">
            <a:avLst/>
          </a:prstGeom>
          <a:noFill/>
          <a:extLst>
            <a:ext uri="{909E8E84-426E-40DD-AFC4-6F175D3DCCD1}">
              <a14:hiddenFill xmlns:a14="http://schemas.microsoft.com/office/drawing/2010/main">
                <a:solidFill>
                  <a:srgbClr val="FFFFFF"/>
                </a:solidFill>
              </a14:hiddenFill>
            </a:ext>
          </a:extLst>
        </p:spPr>
      </p:pic>
      <p:sp>
        <p:nvSpPr>
          <p:cNvPr id="4104" name="Text Box 8">
            <a:extLst>
              <a:ext uri="{FF2B5EF4-FFF2-40B4-BE49-F238E27FC236}">
                <a16:creationId xmlns:a16="http://schemas.microsoft.com/office/drawing/2014/main" id="{F0EDB5AD-3FAB-FFAD-DBCD-22BE5FD09B68}"/>
              </a:ext>
            </a:extLst>
          </p:cNvPr>
          <p:cNvSpPr txBox="1">
            <a:spLocks noChangeArrowheads="1"/>
          </p:cNvSpPr>
          <p:nvPr/>
        </p:nvSpPr>
        <p:spPr bwMode="auto">
          <a:xfrm>
            <a:off x="1702594" y="5500688"/>
            <a:ext cx="8786813" cy="82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sz="1125"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κείμενο, φιάλη&#10;&#10;Περιγραφή που δημιουργήθηκε αυτόματα">
            <a:extLst>
              <a:ext uri="{FF2B5EF4-FFF2-40B4-BE49-F238E27FC236}">
                <a16:creationId xmlns:a16="http://schemas.microsoft.com/office/drawing/2014/main" id="{6C289978-ACD4-2D7B-240A-C17CC447930C}"/>
              </a:ext>
            </a:extLst>
          </p:cNvPr>
          <p:cNvPicPr>
            <a:picLocks noChangeAspect="1"/>
          </p:cNvPicPr>
          <p:nvPr/>
        </p:nvPicPr>
        <p:blipFill>
          <a:blip r:embed="rId3"/>
          <a:stretch>
            <a:fillRect/>
          </a:stretch>
        </p:blipFill>
        <p:spPr>
          <a:xfrm>
            <a:off x="4889" y="1"/>
            <a:ext cx="9919872" cy="6847154"/>
          </a:xfrm>
          <a:prstGeom prst="rect">
            <a:avLst/>
          </a:prstGeom>
        </p:spPr>
      </p:pic>
      <p:sp>
        <p:nvSpPr>
          <p:cNvPr id="5" name="TextBox 4">
            <a:extLst>
              <a:ext uri="{FF2B5EF4-FFF2-40B4-BE49-F238E27FC236}">
                <a16:creationId xmlns:a16="http://schemas.microsoft.com/office/drawing/2014/main" id="{A44BCA39-581E-D5EF-41F6-1DD942DA037C}"/>
              </a:ext>
            </a:extLst>
          </p:cNvPr>
          <p:cNvSpPr txBox="1"/>
          <p:nvPr/>
        </p:nvSpPr>
        <p:spPr>
          <a:xfrm>
            <a:off x="9741245" y="0"/>
            <a:ext cx="2450755" cy="62016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latin typeface="Calibri"/>
                <a:cs typeface="Times"/>
              </a:rPr>
              <a:t>ACE, </a:t>
            </a:r>
            <a:r>
              <a:rPr lang="el-GR" err="1">
                <a:latin typeface="Calibri"/>
                <a:cs typeface="Times"/>
              </a:rPr>
              <a:t>angiotensin-converting</a:t>
            </a:r>
            <a:r>
              <a:rPr lang="el-GR">
                <a:latin typeface="Calibri"/>
                <a:cs typeface="Times"/>
              </a:rPr>
              <a:t> </a:t>
            </a:r>
            <a:r>
              <a:rPr lang="el-GR" err="1">
                <a:latin typeface="Calibri"/>
                <a:cs typeface="Times"/>
              </a:rPr>
              <a:t>enzyme</a:t>
            </a:r>
            <a:r>
              <a:rPr lang="el-GR">
                <a:latin typeface="Calibri"/>
                <a:cs typeface="Times"/>
              </a:rPr>
              <a:t>; ARB, </a:t>
            </a:r>
            <a:r>
              <a:rPr lang="el-GR" err="1">
                <a:latin typeface="Calibri"/>
                <a:cs typeface="Times"/>
              </a:rPr>
              <a:t>angiotensin</a:t>
            </a:r>
            <a:r>
              <a:rPr lang="el-GR">
                <a:latin typeface="Calibri"/>
                <a:cs typeface="Times"/>
              </a:rPr>
              <a:t> II-</a:t>
            </a:r>
            <a:r>
              <a:rPr lang="el-GR" err="1">
                <a:latin typeface="Calibri"/>
                <a:cs typeface="Times"/>
              </a:rPr>
              <a:t>receptor</a:t>
            </a:r>
            <a:r>
              <a:rPr lang="el-GR">
                <a:latin typeface="Calibri"/>
                <a:cs typeface="Times"/>
              </a:rPr>
              <a:t> </a:t>
            </a:r>
            <a:r>
              <a:rPr lang="el-GR" err="1">
                <a:latin typeface="Calibri"/>
                <a:cs typeface="Times"/>
              </a:rPr>
              <a:t>blocker</a:t>
            </a:r>
            <a:r>
              <a:rPr lang="el-GR">
                <a:latin typeface="Calibri"/>
                <a:cs typeface="Times"/>
              </a:rPr>
              <a:t>; ETC, </a:t>
            </a:r>
            <a:r>
              <a:rPr lang="el-GR" err="1">
                <a:latin typeface="Calibri"/>
                <a:cs typeface="Times"/>
              </a:rPr>
              <a:t>electron</a:t>
            </a:r>
            <a:r>
              <a:rPr lang="el-GR">
                <a:latin typeface="Calibri"/>
                <a:cs typeface="Times"/>
              </a:rPr>
              <a:t> </a:t>
            </a:r>
            <a:r>
              <a:rPr lang="el-GR" err="1">
                <a:latin typeface="Calibri"/>
                <a:cs typeface="Times"/>
              </a:rPr>
              <a:t>transport</a:t>
            </a:r>
            <a:r>
              <a:rPr lang="el-GR">
                <a:latin typeface="Calibri"/>
                <a:cs typeface="Times"/>
              </a:rPr>
              <a:t> </a:t>
            </a:r>
            <a:r>
              <a:rPr lang="el-GR" err="1">
                <a:latin typeface="Calibri"/>
                <a:cs typeface="Times"/>
              </a:rPr>
              <a:t>chain</a:t>
            </a:r>
            <a:r>
              <a:rPr lang="el-GR">
                <a:latin typeface="Calibri"/>
                <a:cs typeface="Times"/>
              </a:rPr>
              <a:t>; </a:t>
            </a:r>
            <a:r>
              <a:rPr lang="el-GR" err="1">
                <a:latin typeface="Calibri"/>
                <a:cs typeface="Times"/>
              </a:rPr>
              <a:t>HFpEF</a:t>
            </a:r>
            <a:r>
              <a:rPr lang="el-GR">
                <a:latin typeface="Calibri"/>
                <a:cs typeface="Times"/>
              </a:rPr>
              <a:t>, </a:t>
            </a:r>
            <a:r>
              <a:rPr lang="el-GR" err="1">
                <a:latin typeface="Calibri"/>
                <a:cs typeface="Times"/>
              </a:rPr>
              <a:t>heart</a:t>
            </a:r>
            <a:r>
              <a:rPr lang="el-GR">
                <a:latin typeface="Calibri"/>
                <a:cs typeface="Times"/>
              </a:rPr>
              <a:t> </a:t>
            </a:r>
            <a:r>
              <a:rPr lang="el-GR" err="1">
                <a:latin typeface="Calibri"/>
                <a:cs typeface="Times"/>
              </a:rPr>
              <a:t>failure</a:t>
            </a:r>
            <a:r>
              <a:rPr lang="el-GR">
                <a:latin typeface="Calibri"/>
                <a:cs typeface="Times"/>
              </a:rPr>
              <a:t> </a:t>
            </a:r>
            <a:r>
              <a:rPr lang="el-GR" err="1">
                <a:latin typeface="Calibri"/>
                <a:cs typeface="Times"/>
              </a:rPr>
              <a:t>with</a:t>
            </a:r>
            <a:r>
              <a:rPr lang="el-GR">
                <a:latin typeface="Calibri"/>
                <a:cs typeface="Times"/>
              </a:rPr>
              <a:t> </a:t>
            </a:r>
            <a:r>
              <a:rPr lang="el-GR" err="1">
                <a:latin typeface="Calibri"/>
                <a:cs typeface="Times"/>
              </a:rPr>
              <a:t>preserved</a:t>
            </a:r>
            <a:r>
              <a:rPr lang="el-GR">
                <a:latin typeface="Calibri"/>
                <a:cs typeface="Times"/>
              </a:rPr>
              <a:t> </a:t>
            </a:r>
            <a:r>
              <a:rPr lang="el-GR" err="1">
                <a:latin typeface="Calibri"/>
                <a:cs typeface="Times"/>
              </a:rPr>
              <a:t>ejection</a:t>
            </a:r>
            <a:r>
              <a:rPr lang="el-GR">
                <a:latin typeface="Calibri"/>
                <a:cs typeface="Times"/>
              </a:rPr>
              <a:t> </a:t>
            </a:r>
            <a:r>
              <a:rPr lang="el-GR" err="1">
                <a:latin typeface="Calibri"/>
                <a:cs typeface="Times"/>
              </a:rPr>
              <a:t>fraction</a:t>
            </a:r>
            <a:r>
              <a:rPr lang="el-GR">
                <a:latin typeface="Calibri"/>
                <a:cs typeface="Times"/>
              </a:rPr>
              <a:t>; </a:t>
            </a:r>
            <a:r>
              <a:rPr lang="el-GR" err="1">
                <a:latin typeface="Calibri"/>
                <a:cs typeface="Times"/>
              </a:rPr>
              <a:t>HFrEF</a:t>
            </a:r>
            <a:r>
              <a:rPr lang="el-GR">
                <a:latin typeface="Calibri"/>
                <a:cs typeface="Times"/>
              </a:rPr>
              <a:t>, </a:t>
            </a:r>
            <a:r>
              <a:rPr lang="el-GR" err="1">
                <a:latin typeface="Calibri"/>
                <a:cs typeface="Times"/>
              </a:rPr>
              <a:t>heart</a:t>
            </a:r>
            <a:r>
              <a:rPr lang="el-GR">
                <a:latin typeface="Calibri"/>
                <a:cs typeface="Times"/>
              </a:rPr>
              <a:t> </a:t>
            </a:r>
            <a:r>
              <a:rPr lang="el-GR" err="1">
                <a:latin typeface="Calibri"/>
                <a:cs typeface="Times"/>
              </a:rPr>
              <a:t>failure</a:t>
            </a:r>
            <a:r>
              <a:rPr lang="el-GR">
                <a:latin typeface="Calibri"/>
                <a:cs typeface="Times"/>
              </a:rPr>
              <a:t> </a:t>
            </a:r>
            <a:r>
              <a:rPr lang="el-GR" err="1">
                <a:latin typeface="Calibri"/>
                <a:cs typeface="Times"/>
              </a:rPr>
              <a:t>with</a:t>
            </a:r>
            <a:r>
              <a:rPr lang="el-GR">
                <a:latin typeface="Calibri"/>
                <a:cs typeface="Times"/>
              </a:rPr>
              <a:t> </a:t>
            </a:r>
            <a:r>
              <a:rPr lang="el-GR" err="1">
                <a:latin typeface="Calibri"/>
                <a:cs typeface="Times"/>
              </a:rPr>
              <a:t>reduced</a:t>
            </a:r>
            <a:r>
              <a:rPr lang="el-GR">
                <a:latin typeface="Calibri"/>
                <a:cs typeface="Times"/>
              </a:rPr>
              <a:t> </a:t>
            </a:r>
            <a:r>
              <a:rPr lang="el-GR" err="1">
                <a:latin typeface="Calibri"/>
                <a:cs typeface="Times"/>
              </a:rPr>
              <a:t>ejection</a:t>
            </a:r>
            <a:r>
              <a:rPr lang="el-GR">
                <a:latin typeface="Calibri"/>
                <a:cs typeface="Times"/>
              </a:rPr>
              <a:t> </a:t>
            </a:r>
            <a:r>
              <a:rPr lang="el-GR" err="1">
                <a:latin typeface="Calibri"/>
                <a:cs typeface="Times"/>
              </a:rPr>
              <a:t>fraction</a:t>
            </a:r>
            <a:r>
              <a:rPr lang="el-GR">
                <a:latin typeface="Calibri"/>
                <a:cs typeface="Times"/>
              </a:rPr>
              <a:t>; ROS, </a:t>
            </a:r>
            <a:r>
              <a:rPr lang="el-GR" err="1">
                <a:latin typeface="Calibri"/>
                <a:cs typeface="Times"/>
              </a:rPr>
              <a:t>reactive</a:t>
            </a:r>
            <a:r>
              <a:rPr lang="el-GR">
                <a:latin typeface="Calibri"/>
                <a:cs typeface="Times"/>
              </a:rPr>
              <a:t> </a:t>
            </a:r>
            <a:r>
              <a:rPr lang="el-GR" err="1">
                <a:latin typeface="Calibri"/>
                <a:cs typeface="Times"/>
              </a:rPr>
              <a:t>oxygen</a:t>
            </a:r>
            <a:r>
              <a:rPr lang="el-GR">
                <a:latin typeface="Calibri"/>
                <a:cs typeface="Times"/>
              </a:rPr>
              <a:t> </a:t>
            </a:r>
            <a:r>
              <a:rPr lang="el-GR" err="1">
                <a:latin typeface="Calibri"/>
                <a:cs typeface="Times"/>
              </a:rPr>
              <a:t>species</a:t>
            </a:r>
            <a:r>
              <a:rPr lang="el-GR">
                <a:latin typeface="Calibri"/>
                <a:cs typeface="Times"/>
              </a:rPr>
              <a:t>.</a:t>
            </a:r>
            <a:endParaRPr lang="el-GR">
              <a:latin typeface="Calibri"/>
            </a:endParaRPr>
          </a:p>
          <a:p>
            <a:pPr algn="l"/>
            <a:endParaRPr lang="el-GR" sz="1000">
              <a:latin typeface="Calibri"/>
              <a:ea typeface="Calibri"/>
              <a:cs typeface="Times"/>
            </a:endParaRPr>
          </a:p>
          <a:p>
            <a:endParaRPr lang="el-GR" sz="1000" i="1">
              <a:latin typeface="Consolas"/>
              <a:cs typeface="Times"/>
            </a:endParaRPr>
          </a:p>
          <a:p>
            <a:r>
              <a:rPr lang="el-GR" sz="1000" i="1">
                <a:solidFill>
                  <a:srgbClr val="212121"/>
                </a:solidFill>
                <a:latin typeface="Consolas"/>
                <a:ea typeface="+mn-lt"/>
                <a:cs typeface="+mn-lt"/>
              </a:rPr>
              <a:t>Brown DA, </a:t>
            </a:r>
            <a:r>
              <a:rPr lang="el-GR" sz="1000" i="1" err="1">
                <a:solidFill>
                  <a:srgbClr val="212121"/>
                </a:solidFill>
                <a:latin typeface="Consolas"/>
                <a:ea typeface="+mn-lt"/>
                <a:cs typeface="+mn-lt"/>
              </a:rPr>
              <a:t>Perry</a:t>
            </a:r>
            <a:r>
              <a:rPr lang="el-GR" sz="1000" i="1">
                <a:solidFill>
                  <a:srgbClr val="212121"/>
                </a:solidFill>
                <a:latin typeface="Consolas"/>
                <a:ea typeface="+mn-lt"/>
                <a:cs typeface="+mn-lt"/>
              </a:rPr>
              <a:t> JB, </a:t>
            </a:r>
            <a:r>
              <a:rPr lang="el-GR" sz="1000" i="1" err="1">
                <a:solidFill>
                  <a:srgbClr val="212121"/>
                </a:solidFill>
                <a:latin typeface="Consolas"/>
                <a:ea typeface="+mn-lt"/>
                <a:cs typeface="+mn-lt"/>
              </a:rPr>
              <a:t>Allen</a:t>
            </a:r>
            <a:r>
              <a:rPr lang="el-GR" sz="1000" i="1">
                <a:solidFill>
                  <a:srgbClr val="212121"/>
                </a:solidFill>
                <a:latin typeface="Consolas"/>
                <a:ea typeface="+mn-lt"/>
                <a:cs typeface="+mn-lt"/>
              </a:rPr>
              <a:t> ME, </a:t>
            </a:r>
            <a:r>
              <a:rPr lang="el-GR" sz="1000" i="1" err="1">
                <a:solidFill>
                  <a:srgbClr val="212121"/>
                </a:solidFill>
                <a:latin typeface="Consolas"/>
                <a:ea typeface="+mn-lt"/>
                <a:cs typeface="+mn-lt"/>
              </a:rPr>
              <a:t>Sabbah</a:t>
            </a:r>
            <a:r>
              <a:rPr lang="el-GR" sz="1000" i="1">
                <a:solidFill>
                  <a:srgbClr val="212121"/>
                </a:solidFill>
                <a:latin typeface="Consolas"/>
                <a:ea typeface="+mn-lt"/>
                <a:cs typeface="+mn-lt"/>
              </a:rPr>
              <a:t> HN, </a:t>
            </a:r>
            <a:r>
              <a:rPr lang="el-GR" sz="1000" i="1" err="1">
                <a:solidFill>
                  <a:srgbClr val="212121"/>
                </a:solidFill>
                <a:latin typeface="Consolas"/>
                <a:ea typeface="+mn-lt"/>
                <a:cs typeface="+mn-lt"/>
              </a:rPr>
              <a:t>Stauffer</a:t>
            </a:r>
            <a:r>
              <a:rPr lang="el-GR" sz="1000" i="1">
                <a:solidFill>
                  <a:srgbClr val="212121"/>
                </a:solidFill>
                <a:latin typeface="Consolas"/>
                <a:ea typeface="+mn-lt"/>
                <a:cs typeface="+mn-lt"/>
              </a:rPr>
              <a:t> BL, </a:t>
            </a:r>
            <a:r>
              <a:rPr lang="el-GR" sz="1000" i="1" err="1">
                <a:solidFill>
                  <a:srgbClr val="212121"/>
                </a:solidFill>
                <a:latin typeface="Consolas"/>
                <a:ea typeface="+mn-lt"/>
                <a:cs typeface="+mn-lt"/>
              </a:rPr>
              <a:t>Shaikh</a:t>
            </a:r>
            <a:r>
              <a:rPr lang="el-GR" sz="1000" i="1">
                <a:solidFill>
                  <a:srgbClr val="212121"/>
                </a:solidFill>
                <a:latin typeface="Consolas"/>
                <a:ea typeface="+mn-lt"/>
                <a:cs typeface="+mn-lt"/>
              </a:rPr>
              <a:t> SR, </a:t>
            </a:r>
            <a:r>
              <a:rPr lang="el-GR" sz="1000" i="1" err="1">
                <a:solidFill>
                  <a:srgbClr val="212121"/>
                </a:solidFill>
                <a:latin typeface="Consolas"/>
                <a:ea typeface="+mn-lt"/>
                <a:cs typeface="+mn-lt"/>
              </a:rPr>
              <a:t>Cleland</a:t>
            </a:r>
            <a:r>
              <a:rPr lang="el-GR" sz="1000" i="1">
                <a:solidFill>
                  <a:srgbClr val="212121"/>
                </a:solidFill>
                <a:latin typeface="Consolas"/>
                <a:ea typeface="+mn-lt"/>
                <a:cs typeface="+mn-lt"/>
              </a:rPr>
              <a:t> JG, </a:t>
            </a:r>
            <a:r>
              <a:rPr lang="el-GR" sz="1000" i="1" err="1">
                <a:solidFill>
                  <a:srgbClr val="212121"/>
                </a:solidFill>
                <a:latin typeface="Consolas"/>
                <a:ea typeface="+mn-lt"/>
                <a:cs typeface="+mn-lt"/>
              </a:rPr>
              <a:t>Colucci</a:t>
            </a:r>
            <a:r>
              <a:rPr lang="el-GR" sz="1000" i="1">
                <a:solidFill>
                  <a:srgbClr val="212121"/>
                </a:solidFill>
                <a:latin typeface="Consolas"/>
                <a:ea typeface="+mn-lt"/>
                <a:cs typeface="+mn-lt"/>
              </a:rPr>
              <a:t> WS, </a:t>
            </a:r>
            <a:r>
              <a:rPr lang="el-GR" sz="1000" i="1" err="1">
                <a:solidFill>
                  <a:srgbClr val="212121"/>
                </a:solidFill>
                <a:latin typeface="Consolas"/>
                <a:ea typeface="+mn-lt"/>
                <a:cs typeface="+mn-lt"/>
              </a:rPr>
              <a:t>Butler</a:t>
            </a:r>
            <a:r>
              <a:rPr lang="el-GR" sz="1000" i="1">
                <a:solidFill>
                  <a:srgbClr val="212121"/>
                </a:solidFill>
                <a:latin typeface="Consolas"/>
                <a:ea typeface="+mn-lt"/>
                <a:cs typeface="+mn-lt"/>
              </a:rPr>
              <a:t> J, </a:t>
            </a:r>
            <a:r>
              <a:rPr lang="el-GR" sz="1000" i="1" err="1">
                <a:solidFill>
                  <a:srgbClr val="212121"/>
                </a:solidFill>
                <a:latin typeface="Consolas"/>
                <a:ea typeface="+mn-lt"/>
                <a:cs typeface="+mn-lt"/>
              </a:rPr>
              <a:t>Voors</a:t>
            </a:r>
            <a:r>
              <a:rPr lang="el-GR" sz="1000" i="1">
                <a:solidFill>
                  <a:srgbClr val="212121"/>
                </a:solidFill>
                <a:latin typeface="Consolas"/>
                <a:ea typeface="+mn-lt"/>
                <a:cs typeface="+mn-lt"/>
              </a:rPr>
              <a:t> AA, </a:t>
            </a:r>
            <a:r>
              <a:rPr lang="el-GR" sz="1000" i="1" err="1">
                <a:solidFill>
                  <a:srgbClr val="212121"/>
                </a:solidFill>
                <a:latin typeface="Consolas"/>
                <a:ea typeface="+mn-lt"/>
                <a:cs typeface="+mn-lt"/>
              </a:rPr>
              <a:t>Anker</a:t>
            </a:r>
            <a:r>
              <a:rPr lang="el-GR" sz="1000" i="1">
                <a:solidFill>
                  <a:srgbClr val="212121"/>
                </a:solidFill>
                <a:latin typeface="Consolas"/>
                <a:ea typeface="+mn-lt"/>
                <a:cs typeface="+mn-lt"/>
              </a:rPr>
              <a:t> SD, </a:t>
            </a:r>
            <a:r>
              <a:rPr lang="el-GR" sz="1000" i="1" err="1">
                <a:solidFill>
                  <a:srgbClr val="212121"/>
                </a:solidFill>
                <a:latin typeface="Consolas"/>
                <a:ea typeface="+mn-lt"/>
                <a:cs typeface="+mn-lt"/>
              </a:rPr>
              <a:t>Pitt</a:t>
            </a:r>
            <a:r>
              <a:rPr lang="el-GR" sz="1000" i="1">
                <a:solidFill>
                  <a:srgbClr val="212121"/>
                </a:solidFill>
                <a:latin typeface="Consolas"/>
                <a:ea typeface="+mn-lt"/>
                <a:cs typeface="+mn-lt"/>
              </a:rPr>
              <a:t> B, </a:t>
            </a:r>
            <a:r>
              <a:rPr lang="el-GR" sz="1000" i="1" err="1">
                <a:solidFill>
                  <a:srgbClr val="212121"/>
                </a:solidFill>
                <a:latin typeface="Consolas"/>
                <a:ea typeface="+mn-lt"/>
                <a:cs typeface="+mn-lt"/>
              </a:rPr>
              <a:t>Pieske</a:t>
            </a:r>
            <a:r>
              <a:rPr lang="el-GR" sz="1000" i="1">
                <a:solidFill>
                  <a:srgbClr val="212121"/>
                </a:solidFill>
                <a:latin typeface="Consolas"/>
                <a:ea typeface="+mn-lt"/>
                <a:cs typeface="+mn-lt"/>
              </a:rPr>
              <a:t> B, </a:t>
            </a:r>
            <a:r>
              <a:rPr lang="el-GR" sz="1000" i="1" err="1">
                <a:solidFill>
                  <a:srgbClr val="212121"/>
                </a:solidFill>
                <a:latin typeface="Consolas"/>
                <a:ea typeface="+mn-lt"/>
                <a:cs typeface="+mn-lt"/>
              </a:rPr>
              <a:t>Filippatos</a:t>
            </a:r>
            <a:r>
              <a:rPr lang="el-GR" sz="1000" i="1">
                <a:solidFill>
                  <a:srgbClr val="212121"/>
                </a:solidFill>
                <a:latin typeface="Consolas"/>
                <a:ea typeface="+mn-lt"/>
                <a:cs typeface="+mn-lt"/>
              </a:rPr>
              <a:t> G, </a:t>
            </a:r>
            <a:r>
              <a:rPr lang="el-GR" sz="1000" i="1" err="1">
                <a:solidFill>
                  <a:srgbClr val="212121"/>
                </a:solidFill>
                <a:latin typeface="Consolas"/>
                <a:ea typeface="+mn-lt"/>
                <a:cs typeface="+mn-lt"/>
              </a:rPr>
              <a:t>Greene</a:t>
            </a:r>
            <a:r>
              <a:rPr lang="el-GR" sz="1000" i="1">
                <a:solidFill>
                  <a:srgbClr val="212121"/>
                </a:solidFill>
                <a:latin typeface="Consolas"/>
                <a:ea typeface="+mn-lt"/>
                <a:cs typeface="+mn-lt"/>
              </a:rPr>
              <a:t> SJ, </a:t>
            </a:r>
            <a:r>
              <a:rPr lang="el-GR" sz="1000" i="1" err="1">
                <a:solidFill>
                  <a:srgbClr val="212121"/>
                </a:solidFill>
                <a:latin typeface="Consolas"/>
                <a:ea typeface="+mn-lt"/>
                <a:cs typeface="+mn-lt"/>
              </a:rPr>
              <a:t>Gheorghiade</a:t>
            </a:r>
            <a:r>
              <a:rPr lang="el-GR" sz="1000" i="1">
                <a:solidFill>
                  <a:srgbClr val="212121"/>
                </a:solidFill>
                <a:latin typeface="Consolas"/>
                <a:ea typeface="+mn-lt"/>
                <a:cs typeface="+mn-lt"/>
              </a:rPr>
              <a:t> M. </a:t>
            </a:r>
            <a:r>
              <a:rPr lang="el-GR" sz="1000" i="1" err="1">
                <a:solidFill>
                  <a:srgbClr val="212121"/>
                </a:solidFill>
                <a:latin typeface="Consolas"/>
                <a:ea typeface="+mn-lt"/>
                <a:cs typeface="+mn-lt"/>
              </a:rPr>
              <a:t>Expert</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consensus</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document</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Mitochondrial</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function</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as</a:t>
            </a:r>
            <a:r>
              <a:rPr lang="el-GR" sz="1000" i="1">
                <a:solidFill>
                  <a:srgbClr val="212121"/>
                </a:solidFill>
                <a:latin typeface="Consolas"/>
                <a:ea typeface="+mn-lt"/>
                <a:cs typeface="+mn-lt"/>
              </a:rPr>
              <a:t> a </a:t>
            </a:r>
            <a:r>
              <a:rPr lang="el-GR" sz="1000" i="1" err="1">
                <a:solidFill>
                  <a:srgbClr val="212121"/>
                </a:solidFill>
                <a:latin typeface="Consolas"/>
                <a:ea typeface="+mn-lt"/>
                <a:cs typeface="+mn-lt"/>
              </a:rPr>
              <a:t>therapeutic</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target</a:t>
            </a:r>
            <a:r>
              <a:rPr lang="el-GR" sz="1000" i="1">
                <a:solidFill>
                  <a:srgbClr val="212121"/>
                </a:solidFill>
                <a:latin typeface="Consolas"/>
                <a:ea typeface="+mn-lt"/>
                <a:cs typeface="+mn-lt"/>
              </a:rPr>
              <a:t> in </a:t>
            </a:r>
            <a:r>
              <a:rPr lang="el-GR" sz="1000" i="1" err="1">
                <a:solidFill>
                  <a:srgbClr val="212121"/>
                </a:solidFill>
                <a:latin typeface="Consolas"/>
                <a:ea typeface="+mn-lt"/>
                <a:cs typeface="+mn-lt"/>
              </a:rPr>
              <a:t>heart</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failure</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Nat</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Rev</a:t>
            </a:r>
            <a:r>
              <a:rPr lang="el-GR" sz="1000" i="1">
                <a:solidFill>
                  <a:srgbClr val="212121"/>
                </a:solidFill>
                <a:latin typeface="Consolas"/>
                <a:ea typeface="+mn-lt"/>
                <a:cs typeface="+mn-lt"/>
              </a:rPr>
              <a:t> </a:t>
            </a:r>
            <a:r>
              <a:rPr lang="el-GR" sz="1000" i="1" err="1">
                <a:solidFill>
                  <a:srgbClr val="212121"/>
                </a:solidFill>
                <a:latin typeface="Consolas"/>
                <a:ea typeface="+mn-lt"/>
                <a:cs typeface="+mn-lt"/>
              </a:rPr>
              <a:t>Cardiol</a:t>
            </a:r>
            <a:r>
              <a:rPr lang="el-GR" sz="1000" i="1">
                <a:solidFill>
                  <a:srgbClr val="212121"/>
                </a:solidFill>
                <a:latin typeface="Consolas"/>
                <a:ea typeface="+mn-lt"/>
                <a:cs typeface="+mn-lt"/>
              </a:rPr>
              <a:t>. 2017 Apr;14(4):238-250. </a:t>
            </a:r>
            <a:r>
              <a:rPr lang="el-GR" sz="1000" i="1" err="1">
                <a:solidFill>
                  <a:srgbClr val="212121"/>
                </a:solidFill>
                <a:latin typeface="Consolas"/>
                <a:ea typeface="+mn-lt"/>
                <a:cs typeface="+mn-lt"/>
              </a:rPr>
              <a:t>doi</a:t>
            </a:r>
            <a:r>
              <a:rPr lang="el-GR" sz="1000" i="1">
                <a:solidFill>
                  <a:srgbClr val="212121"/>
                </a:solidFill>
                <a:latin typeface="Consolas"/>
                <a:ea typeface="+mn-lt"/>
                <a:cs typeface="+mn-lt"/>
              </a:rPr>
              <a:t>: 10.1038/nrcardio.2016.203. </a:t>
            </a:r>
            <a:r>
              <a:rPr lang="el-GR" sz="1000" i="1" err="1">
                <a:solidFill>
                  <a:srgbClr val="212121"/>
                </a:solidFill>
                <a:latin typeface="Consolas"/>
                <a:ea typeface="+mn-lt"/>
                <a:cs typeface="+mn-lt"/>
              </a:rPr>
              <a:t>Epub</a:t>
            </a:r>
            <a:r>
              <a:rPr lang="el-GR" sz="1000" i="1">
                <a:solidFill>
                  <a:srgbClr val="212121"/>
                </a:solidFill>
                <a:latin typeface="Consolas"/>
                <a:ea typeface="+mn-lt"/>
                <a:cs typeface="+mn-lt"/>
              </a:rPr>
              <a:t> 2016 </a:t>
            </a:r>
            <a:r>
              <a:rPr lang="el-GR" sz="1000" i="1" err="1">
                <a:solidFill>
                  <a:srgbClr val="212121"/>
                </a:solidFill>
                <a:latin typeface="Consolas"/>
                <a:ea typeface="+mn-lt"/>
                <a:cs typeface="+mn-lt"/>
              </a:rPr>
              <a:t>Dec</a:t>
            </a:r>
            <a:r>
              <a:rPr lang="el-GR" sz="1000" i="1">
                <a:solidFill>
                  <a:srgbClr val="212121"/>
                </a:solidFill>
                <a:latin typeface="Consolas"/>
                <a:ea typeface="+mn-lt"/>
                <a:cs typeface="+mn-lt"/>
              </a:rPr>
              <a:t> 22. PMID: 28004807; PMCID:</a:t>
            </a:r>
            <a:r>
              <a:rPr lang="el-GR" sz="1300" i="1">
                <a:solidFill>
                  <a:srgbClr val="212121"/>
                </a:solidFill>
                <a:latin typeface="Consolas"/>
                <a:ea typeface="+mn-lt"/>
                <a:cs typeface="+mn-lt"/>
              </a:rPr>
              <a:t> PMC5350035.</a:t>
            </a:r>
            <a:endParaRPr lang="el-GR" i="1">
              <a:latin typeface="Consolas"/>
            </a:endParaRPr>
          </a:p>
          <a:p>
            <a:endParaRPr lang="el-GR"/>
          </a:p>
        </p:txBody>
      </p:sp>
    </p:spTree>
    <p:extLst>
      <p:ext uri="{BB962C8B-B14F-4D97-AF65-F5344CB8AC3E}">
        <p14:creationId xmlns:p14="http://schemas.microsoft.com/office/powerpoint/2010/main" val="40388286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3C4A95C-9007-4EA6-944B-306B6F2A0100}">
  <ds:schemaRefs>
    <ds:schemaRef ds:uri="http://schemas.microsoft.com/sharepoint/v3/contenttype/forms"/>
  </ds:schemaRefs>
</ds:datastoreItem>
</file>

<file path=customXml/itemProps2.xml><?xml version="1.0" encoding="utf-8"?>
<ds:datastoreItem xmlns:ds="http://schemas.openxmlformats.org/officeDocument/2006/customXml" ds:itemID="{62CF8670-35D1-4455-AC7A-762B7388BE22}">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4A3FD6-E6BF-490E-B6B4-6A011394B0EB}">
  <ds:schemaRefs>
    <ds:schemaRef ds:uri="http://schemas.microsoft.com/office/2006/documentManagement/types"/>
    <ds:schemaRef ds:uri="http://purl.org/dc/elements/1.1/"/>
    <ds:schemaRef ds:uri="http://purl.org/dc/dcmitype/"/>
    <ds:schemaRef ds:uri="http://schemas.microsoft.com/office/infopath/2007/PartnerControls"/>
    <ds:schemaRef ds:uri="230e9df3-be65-4c73-a93b-d1236ebd677e"/>
    <ds:schemaRef ds:uri="http://www.w3.org/XML/1998/namespace"/>
    <ds:schemaRef ds:uri="http://schemas.openxmlformats.org/package/2006/metadata/core-properties"/>
    <ds:schemaRef ds:uri="http://schemas.microsoft.com/office/2006/metadata/properties"/>
    <ds:schemaRef ds:uri="71af3243-3dd4-4a8d-8c0d-dd76da1f02a5"/>
    <ds:schemaRef ds:uri="16c05727-aa75-4e4a-9b5f-8a80a1165891"/>
    <ds:schemaRef ds:uri="http://schemas.microsoft.com/sharepoint/v3"/>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TM66925244</Template>
  <TotalTime>1967</TotalTime>
  <Words>13413</Words>
  <Application>Microsoft Office PowerPoint</Application>
  <PresentationFormat>Ευρεία οθόνη</PresentationFormat>
  <Paragraphs>1180</Paragraphs>
  <Slides>101</Slides>
  <Notes>84</Notes>
  <HiddenSlides>6</HiddenSlides>
  <MMClips>0</MMClips>
  <ScaleCrop>false</ScaleCrop>
  <HeadingPairs>
    <vt:vector size="6" baseType="variant">
      <vt:variant>
        <vt:lpstr>Γραμματοσειρές που χρησιμοποιούνται</vt:lpstr>
      </vt:variant>
      <vt:variant>
        <vt:i4>22</vt:i4>
      </vt:variant>
      <vt:variant>
        <vt:lpstr>Θέμα</vt:lpstr>
      </vt:variant>
      <vt:variant>
        <vt:i4>1</vt:i4>
      </vt:variant>
      <vt:variant>
        <vt:lpstr>Τίτλοι διαφανειών</vt:lpstr>
      </vt:variant>
      <vt:variant>
        <vt:i4>101</vt:i4>
      </vt:variant>
    </vt:vector>
  </HeadingPairs>
  <TitlesOfParts>
    <vt:vector size="124" baseType="lpstr">
      <vt:lpstr>AdvEucSymb</vt:lpstr>
      <vt:lpstr>AdvTgl</vt:lpstr>
      <vt:lpstr>AdvTglo</vt:lpstr>
      <vt:lpstr>Aptos</vt:lpstr>
      <vt:lpstr>Aptos Display</vt:lpstr>
      <vt:lpstr>Arial</vt:lpstr>
      <vt:lpstr>Calibri</vt:lpstr>
      <vt:lpstr>Cambria Math</vt:lpstr>
      <vt:lpstr>Century Schoolbook</vt:lpstr>
      <vt:lpstr>Consolas</vt:lpstr>
      <vt:lpstr>Courier New</vt:lpstr>
      <vt:lpstr>Courier New,monospace</vt:lpstr>
      <vt:lpstr>Google Sans</vt:lpstr>
      <vt:lpstr>Helvetica</vt:lpstr>
      <vt:lpstr>Helvetica Neue</vt:lpstr>
      <vt:lpstr>inherit</vt:lpstr>
      <vt:lpstr>Segoe UI</vt:lpstr>
      <vt:lpstr>Segoe UI Light</vt:lpstr>
      <vt:lpstr>Source Sans Pro</vt:lpstr>
      <vt:lpstr>Tw Cen MT</vt:lpstr>
      <vt:lpstr>Tw Cen MT</vt:lpstr>
      <vt:lpstr>Wingdings</vt:lpstr>
      <vt:lpstr>Office Theme</vt:lpstr>
      <vt:lpstr>Παρουσίαση του PowerPoint</vt:lpstr>
      <vt:lpstr>CONTENTS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Cardiac energy metabolism in the healthy heart</vt:lpstr>
      <vt:lpstr>Major metabolic pathways and its associated key enzymes involved in cardiac metabolism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Randle cycle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Energy metabolism in HF</vt:lpstr>
      <vt:lpstr> ENERGY METABOLISM IN HF</vt:lpstr>
      <vt:lpstr>Παρουσίαση του PowerPoint</vt:lpstr>
      <vt:lpstr>Παρουσίαση του PowerPoint</vt:lpstr>
      <vt:lpstr>Παρουσίαση του PowerPoint</vt:lpstr>
      <vt:lpstr> ENERGY METABOLISM IN HF</vt:lpstr>
      <vt:lpstr> Metabolic signaling to epigenetic transcriptional control </vt:lpstr>
      <vt:lpstr>Παρουσίαση του PowerPoint</vt:lpstr>
      <vt:lpstr>Energy metabolism in HFrEF</vt:lpstr>
      <vt:lpstr>Παρουσίαση του PowerPoint</vt:lpstr>
      <vt:lpstr>Cardiac energy metabolism in HFrEF</vt:lpstr>
      <vt:lpstr>LIPID METABOLISM IN HFrEF</vt:lpstr>
      <vt:lpstr>Παρουσίαση του PowerPoint</vt:lpstr>
      <vt:lpstr>GLUCOSE METABOLISM IN HFrEF</vt:lpstr>
      <vt:lpstr>Παρουσίαση του PowerPoint</vt:lpstr>
      <vt:lpstr>KETONE BODY METABOLISM In HFrEF</vt:lpstr>
      <vt:lpstr>BCAA METABOLISM IN HFrEF</vt:lpstr>
      <vt:lpstr>Παρουσίαση του PowerPoint</vt:lpstr>
      <vt:lpstr>Παρουσίαση του PowerPoint</vt:lpstr>
      <vt:lpstr>Alterations of myocardial energy metabolism in heart failure</vt:lpstr>
      <vt:lpstr>Παρουσίαση του PowerPoint</vt:lpstr>
      <vt:lpstr>Παρουσίαση του PowerPoint</vt:lpstr>
      <vt:lpstr>Παρουσίαση του PowerPoint</vt:lpstr>
      <vt:lpstr>Cardiac energy metabolism in HFpEF</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Alterations of myocardial energy metabolism in heart failure</vt:lpstr>
      <vt:lpstr>Παρουσίαση του PowerPoint</vt:lpstr>
      <vt:lpstr>Παρουσίαση του PowerPoint</vt:lpstr>
      <vt:lpstr>Παρουσίαση του PowerPoint</vt:lpstr>
      <vt:lpstr>Παρουσίαση του PowerPoint</vt:lpstr>
      <vt:lpstr>Molecular mechanisms contributing to altered energy metabolism in heart failure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Current available pharmacological therapies that target cardiac energy metabolism</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 INVESTING &amp; TRADING</dc:title>
  <dc:creator>georgios georgiopoulos</dc:creator>
  <cp:lastModifiedBy>Georgia Delopoulou</cp:lastModifiedBy>
  <cp:revision>16</cp:revision>
  <dcterms:created xsi:type="dcterms:W3CDTF">2024-02-25T19:46:51Z</dcterms:created>
  <dcterms:modified xsi:type="dcterms:W3CDTF">2025-10-08T09:11:54Z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