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61" r:id="rId4"/>
    <p:sldId id="262" r:id="rId5"/>
    <p:sldId id="269" r:id="rId6"/>
    <p:sldId id="270" r:id="rId7"/>
    <p:sldId id="271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05" r:id="rId18"/>
    <p:sldId id="379" r:id="rId19"/>
    <p:sldId id="376" r:id="rId20"/>
    <p:sldId id="377" r:id="rId21"/>
    <p:sldId id="378" r:id="rId22"/>
    <p:sldId id="380" r:id="rId23"/>
    <p:sldId id="381" r:id="rId24"/>
    <p:sldId id="280" r:id="rId25"/>
    <p:sldId id="382" r:id="rId26"/>
    <p:sldId id="383" r:id="rId27"/>
    <p:sldId id="468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7A0BB-AB23-4BCB-9AF3-F2B2EC3977E7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A328C-E28C-46D1-AAA2-D836C956788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90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DB469-3714-4C80-BDE9-E69209BAF10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15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97A9B-9C32-D753-66DF-C8916F943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223E983-562F-3185-185A-14EDA2911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B96DAF2-8E3A-881B-F301-0AEA40A1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DFDE4B0-408A-13C2-0E34-12FE8188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9FB7B8-86FF-66ED-5916-17CC5D87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45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52C659-B6A3-4D35-3CC1-41D7884E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3A69B78-6CAB-A53F-5C8B-5FD9E22C0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13D3E0-AA9E-ED72-5E98-C8DB4A44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82C85A2-9A30-638D-48E8-35FE2B9A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4E6BAB-B7EB-00C5-9881-058557861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239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268ABBA-A27E-2FB7-C2FB-CAC7FCA04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0955381-47B6-37DC-DCAA-4936C2CAF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78FE5E-61B8-CE6B-B323-6F050312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2437D0-CEF7-3D34-169A-4F4F7C3F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D134F94-0D30-AFBE-870E-0E1A51F5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84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68B1E5-1A48-55C3-8617-7E921154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0AB9C2-4630-74F5-D546-948C6322C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900FED-CEF4-6B54-A952-0A90AB98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53DCDD-A0B2-EF0A-387B-89F7E017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3DB32A-AFC0-73C4-0BAC-E09A8661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28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4A9F6A-1167-5E65-9D0B-7E14AA72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4CA32E-297D-56EA-BDF4-32890940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6F9F9E-CFF1-0AB8-57DF-468D8896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FAC25A-111E-3A97-BF9C-A0A704C0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06F921-3A0A-599B-24C9-0BC4C7C1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87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649280-311D-2E51-67C2-2357F360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C83806-5DBF-CF83-3075-307222379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94E9C36-B7EC-EBCD-321B-C8A0A1457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901576-85ED-2D8A-F35E-BD9E79BF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7010894-3C12-A9CA-13AA-33520E28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160EC5-D34E-4036-F1F2-52C148B1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41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B942E-3AEF-3783-DD71-6DDFFE87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0750153-C79D-B4B6-5B0B-0356E2F73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9166655-958B-5D5D-55BB-5B008601E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43F2F9A-9AAA-BC37-EC2E-D2683B048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9A7B1EA-371C-737E-3279-0A344443A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5CF5F93-C4C4-C8AA-0F2F-116EE8CC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F80FAED-F8A4-A991-A9DC-80BFE284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FB7B27-371A-1A80-4554-E5C27746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6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DF286-1906-BDEC-86C4-7EA1AF6F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33F6F86-2277-9E54-AE5E-364CF8D6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4A8AC99-8C75-B52D-5165-DFA3C37D4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DAF2FF-5BA1-04B8-8AAE-FC03D4A4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937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64BB2ED-4352-A796-85FB-843CA2AF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DE3DFD77-0E5F-6060-6C9A-C131B03EA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3EAB0ED-85E1-9DD7-E284-AB2C3E71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15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77B2EA-0140-BCB3-0ACA-7221BD90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66A630-C913-DFE0-8EFA-275A97D5F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C0A09A7-8C59-3A19-8923-9EDDC90E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8473BFE-2BB7-B326-7818-CE7D3837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2B93727-323B-1CF2-D030-33EC2D434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BA3138-D97E-4CDE-75B5-7E4E8150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572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328E85-DF68-471E-93D6-D4DA2F28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D847F2D-9D04-71D0-8238-EDA96FCD8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768274E-33CC-7904-7572-3F2C534A5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C08ED0-BF79-CD59-27F1-2F4410F3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E1E4928-9F8B-6A85-C6BB-2D04FEA95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313CF7-2E9F-1481-E54E-6A7458A2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34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A361685-533F-3EBD-C83D-D2189F23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31D361-16D8-1A29-3F8E-BB08D4441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2330D10-E44C-53C3-1DDF-603E8A7C0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2F4C42-190C-4B2C-8591-70459FCC2DE8}" type="datetimeFigureOut">
              <a:rPr lang="el-GR" smtClean="0"/>
              <a:t>30/11/2025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DED221D-9390-CEC3-AE0A-1DDFD95ED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667929-EDE8-26BB-6C7C-047EDFE0C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D88BBC-92E6-4579-98FC-721594675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80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0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5222E8E-4964-1C90-6BE5-0D3696733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226" y="1594707"/>
            <a:ext cx="9833548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Υπ</a:t>
            </a:r>
            <a:r>
              <a:rPr lang="en-US" sz="36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νική</a:t>
            </a:r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άπ</a:t>
            </a:r>
            <a:r>
              <a:rPr lang="en-US" sz="36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νοι</a:t>
            </a:r>
            <a:r>
              <a:rPr lang="en-US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α και καρδιακή</a:t>
            </a:r>
            <a:r>
              <a:rPr lang="el-GR" sz="36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ανεπάρκεια</a:t>
            </a:r>
            <a:endParaRPr lang="en-US" sz="5400" kern="1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16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7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CDACE4DF-CAFC-74DD-9D54-520354BE9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226" y="3329677"/>
            <a:ext cx="9833548" cy="245726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600" b="1" i="1" dirty="0" err="1">
                <a:solidFill>
                  <a:schemeClr val="tx2"/>
                </a:solidFill>
                <a:effectLst/>
              </a:rPr>
              <a:t>Χολίδου</a:t>
            </a:r>
            <a:r>
              <a:rPr lang="en-US" sz="1600" b="1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2"/>
                </a:solidFill>
                <a:effectLst/>
              </a:rPr>
              <a:t>Κυρι</a:t>
            </a:r>
            <a:r>
              <a:rPr lang="en-US" sz="1600" b="1" i="1" dirty="0">
                <a:solidFill>
                  <a:schemeClr val="tx2"/>
                </a:solidFill>
                <a:effectLst/>
              </a:rPr>
              <a:t>ακή MD,Msc,PhD</a:t>
            </a:r>
          </a:p>
          <a:p>
            <a:pPr algn="l"/>
            <a:r>
              <a:rPr lang="en-US" sz="1600" b="0" i="1" dirty="0" err="1">
                <a:solidFill>
                  <a:schemeClr val="tx2"/>
                </a:solidFill>
                <a:effectLst/>
              </a:rPr>
              <a:t>Πνευμονολόγος</a:t>
            </a:r>
            <a:r>
              <a:rPr lang="en-US" sz="1600" b="0" i="1" dirty="0">
                <a:solidFill>
                  <a:schemeClr val="tx2"/>
                </a:solidFill>
                <a:effectLst/>
              </a:rPr>
              <a:t>-Ια</a:t>
            </a:r>
            <a:r>
              <a:rPr lang="en-US" sz="1600" b="0" i="1" dirty="0" err="1">
                <a:solidFill>
                  <a:schemeClr val="tx2"/>
                </a:solidFill>
                <a:effectLst/>
              </a:rPr>
              <a:t>τρός</a:t>
            </a:r>
            <a:r>
              <a:rPr lang="en-US" sz="1600" b="0" i="1" dirty="0">
                <a:solidFill>
                  <a:schemeClr val="tx2"/>
                </a:solidFill>
                <a:effectLst/>
              </a:rPr>
              <a:t> ύπ</a:t>
            </a:r>
            <a:r>
              <a:rPr lang="en-US" sz="1600" b="0" i="1" dirty="0" err="1">
                <a:solidFill>
                  <a:schemeClr val="tx2"/>
                </a:solidFill>
                <a:effectLst/>
              </a:rPr>
              <a:t>νου</a:t>
            </a:r>
            <a:r>
              <a:rPr lang="en-US" sz="1600" b="0" i="1" dirty="0">
                <a:solidFill>
                  <a:schemeClr val="tx2"/>
                </a:solidFill>
                <a:effectLst/>
              </a:rPr>
              <a:t>- Επ</a:t>
            </a:r>
            <a:r>
              <a:rPr lang="en-US" sz="1600" b="0" i="1" dirty="0" err="1">
                <a:solidFill>
                  <a:schemeClr val="tx2"/>
                </a:solidFill>
                <a:effectLst/>
              </a:rPr>
              <a:t>ιμελήτρι</a:t>
            </a:r>
            <a:r>
              <a:rPr lang="en-US" sz="1600" b="0" i="1" dirty="0">
                <a:solidFill>
                  <a:schemeClr val="tx2"/>
                </a:solidFill>
                <a:effectLst/>
              </a:rPr>
              <a:t>α Β'</a:t>
            </a:r>
          </a:p>
          <a:p>
            <a:pPr algn="l"/>
            <a:r>
              <a:rPr lang="en-US" sz="1600" b="0" i="1" dirty="0">
                <a:solidFill>
                  <a:schemeClr val="tx2"/>
                </a:solidFill>
                <a:effectLst/>
              </a:rPr>
              <a:t>Υπ</a:t>
            </a:r>
            <a:r>
              <a:rPr lang="en-US" sz="1600" b="0" i="1" dirty="0" err="1">
                <a:solidFill>
                  <a:schemeClr val="tx2"/>
                </a:solidFill>
                <a:effectLst/>
              </a:rPr>
              <a:t>εύθυνη</a:t>
            </a:r>
            <a:r>
              <a:rPr lang="en-US" sz="1600" b="0" i="1" dirty="0">
                <a:solidFill>
                  <a:schemeClr val="tx2"/>
                </a:solidFill>
                <a:effectLst/>
              </a:rPr>
              <a:t> </a:t>
            </a:r>
            <a:r>
              <a:rPr lang="en-US" sz="1600" b="0" i="1" dirty="0" err="1">
                <a:solidFill>
                  <a:schemeClr val="tx2"/>
                </a:solidFill>
                <a:effectLst/>
              </a:rPr>
              <a:t>Εργ</a:t>
            </a:r>
            <a:r>
              <a:rPr lang="en-US" sz="1600" b="0" i="1" dirty="0">
                <a:solidFill>
                  <a:schemeClr val="tx2"/>
                </a:solidFill>
                <a:effectLst/>
              </a:rPr>
              <a:t>αστηρίου Ύπνου </a:t>
            </a:r>
          </a:p>
          <a:p>
            <a:pPr algn="l"/>
            <a:r>
              <a:rPr lang="en-US" sz="1600" b="0" i="1" dirty="0">
                <a:solidFill>
                  <a:schemeClr val="tx2"/>
                </a:solidFill>
                <a:effectLst/>
              </a:rPr>
              <a:t>Α'Πα</a:t>
            </a:r>
            <a:r>
              <a:rPr lang="en-US" sz="1600" b="0" i="1" dirty="0" err="1">
                <a:solidFill>
                  <a:schemeClr val="tx2"/>
                </a:solidFill>
                <a:effectLst/>
              </a:rPr>
              <a:t>νε</a:t>
            </a:r>
            <a:r>
              <a:rPr lang="en-US" sz="1600" b="0" i="1" dirty="0">
                <a:solidFill>
                  <a:schemeClr val="tx2"/>
                </a:solidFill>
                <a:effectLst/>
              </a:rPr>
              <a:t>πιστημιακή Πνευμονολογική Κλινική ΓΝΝΘΑ ΣΩΤΗΡΙΑ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i="1" dirty="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A3800A1-DD52-6E19-0A02-97FD999B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70" y="64840"/>
            <a:ext cx="1210356" cy="118369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4C2827-4922-D493-2B83-839546340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477" y="64840"/>
            <a:ext cx="795331" cy="12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D3F7F0-6993-7B26-AAB4-6079EDB1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/>
              <a:t>Παθοφυσιολογικοί</a:t>
            </a:r>
            <a:r>
              <a:rPr lang="el-GR" dirty="0"/>
              <a:t> μηχανισμοί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15D7C3D-358E-666E-E112-6C27E902F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947" y="1397050"/>
            <a:ext cx="9244483" cy="52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91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365218B-24B2-110C-AE12-13903C84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 dirty="0" err="1">
                <a:solidFill>
                  <a:schemeClr val="tx2"/>
                </a:solidFill>
              </a:rPr>
              <a:t>Παθοφυσιολογικοί</a:t>
            </a:r>
            <a:r>
              <a:rPr lang="el-GR" sz="3600" dirty="0">
                <a:solidFill>
                  <a:schemeClr val="tx2"/>
                </a:solidFill>
              </a:rPr>
              <a:t> μηχανισμοί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E948D5-5BF7-9623-8656-801538AD0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l-GR" sz="1800">
                <a:solidFill>
                  <a:schemeClr val="tx2"/>
                </a:solidFill>
              </a:rPr>
              <a:t>Αυξημένα επίπεδα CO2 </a:t>
            </a:r>
          </a:p>
          <a:p>
            <a:r>
              <a:rPr lang="el-GR" sz="1800">
                <a:solidFill>
                  <a:schemeClr val="tx2"/>
                </a:solidFill>
              </a:rPr>
              <a:t>Πτώση των επιπέδων οξυγόνου  ως αποτέλεσμα υποξική πνευμονική αγγειοσύσπαση. </a:t>
            </a:r>
          </a:p>
          <a:p>
            <a:r>
              <a:rPr lang="el-GR" sz="1800">
                <a:solidFill>
                  <a:schemeClr val="tx2"/>
                </a:solidFill>
              </a:rPr>
              <a:t>Αυξημένη αρνητική ενδοθωρακική πίεση και οι επιπτώσεις της στην διατοιχωματική πίεση της αριστερής κοιλίας οδηγούν σε αυξημένο μεταφορτίο </a:t>
            </a:r>
          </a:p>
          <a:p>
            <a:r>
              <a:rPr lang="el-GR" sz="1800">
                <a:solidFill>
                  <a:schemeClr val="tx2"/>
                </a:solidFill>
              </a:rPr>
              <a:t>Η επακόλουθη διάταση της δεξιάς κοιλίας → καταπόνηση στην καρδιά →δυσπροσαρμοστικής καρδιακής αναδιαμόρφωσης που οδηγεί στην εξέλιξη της καρδιακής ανεπάρκειας. </a:t>
            </a:r>
          </a:p>
          <a:p>
            <a:endParaRPr lang="el-GR" sz="1800">
              <a:solidFill>
                <a:schemeClr val="tx2"/>
              </a:solidFill>
            </a:endParaRPr>
          </a:p>
          <a:p>
            <a:endParaRPr lang="el-GR" sz="1800">
              <a:solidFill>
                <a:schemeClr val="tx2"/>
              </a:solidFill>
            </a:endParaRPr>
          </a:p>
          <a:p>
            <a:endParaRPr lang="el-GR" sz="180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3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F2AA6044-5F4F-7DAF-0D45-449B4A07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>
                <a:solidFill>
                  <a:schemeClr val="tx2"/>
                </a:solidFill>
              </a:rPr>
              <a:t>Παθοφυσιολογικοί</a:t>
            </a:r>
            <a:r>
              <a:rPr lang="el-GR" sz="3600" dirty="0">
                <a:solidFill>
                  <a:schemeClr val="tx2"/>
                </a:solidFill>
              </a:rPr>
              <a:t> μηχανισμοί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28613A-A29A-3B13-DA51-B599BAD37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tx2"/>
                </a:solidFill>
              </a:rPr>
              <a:t>Μετατόπιση του αριστερού </a:t>
            </a:r>
            <a:r>
              <a:rPr lang="el-GR" sz="1800" dirty="0" err="1">
                <a:solidFill>
                  <a:schemeClr val="tx2"/>
                </a:solidFill>
              </a:rPr>
              <a:t>διαφράγματος→αλλοιώσεις</a:t>
            </a:r>
            <a:r>
              <a:rPr lang="el-GR" sz="1800" dirty="0">
                <a:solidFill>
                  <a:schemeClr val="tx2"/>
                </a:solidFill>
              </a:rPr>
              <a:t> σε κυτταρικό επίπεδο που συμβάλλουν στη μειωμένη </a:t>
            </a:r>
            <a:r>
              <a:rPr lang="el-GR" sz="1800" dirty="0" err="1">
                <a:solidFill>
                  <a:schemeClr val="tx2"/>
                </a:solidFill>
              </a:rPr>
              <a:t>μυοκαρδιακή</a:t>
            </a:r>
            <a:r>
              <a:rPr lang="el-GR" sz="1800" dirty="0">
                <a:solidFill>
                  <a:schemeClr val="tx2"/>
                </a:solidFill>
              </a:rPr>
              <a:t> χαλάρωση και τη σιωπηλή ισχαιμία</a:t>
            </a:r>
          </a:p>
          <a:p>
            <a:r>
              <a:rPr lang="el-GR" sz="1800" dirty="0">
                <a:solidFill>
                  <a:schemeClr val="tx2"/>
                </a:solidFill>
              </a:rPr>
              <a:t>Αυξημένη δραστηριότητα </a:t>
            </a:r>
            <a:r>
              <a:rPr lang="el-GR" sz="1800" dirty="0" err="1">
                <a:solidFill>
                  <a:schemeClr val="tx2"/>
                </a:solidFill>
              </a:rPr>
              <a:t>φωσφολαμβάνης</a:t>
            </a:r>
            <a:r>
              <a:rPr lang="el-GR" sz="1800" dirty="0">
                <a:solidFill>
                  <a:schemeClr val="tx2"/>
                </a:solidFill>
              </a:rPr>
              <a:t> και η μειωμένη δραστηριότητα της </a:t>
            </a:r>
            <a:r>
              <a:rPr lang="el-GR" sz="1800" dirty="0" err="1">
                <a:solidFill>
                  <a:schemeClr val="tx2"/>
                </a:solidFill>
              </a:rPr>
              <a:t>ΑΤΡάσης</a:t>
            </a:r>
            <a:r>
              <a:rPr lang="el-GR" sz="1800" dirty="0">
                <a:solidFill>
                  <a:schemeClr val="tx2"/>
                </a:solidFill>
              </a:rPr>
              <a:t> ασβεστίου του </a:t>
            </a:r>
            <a:r>
              <a:rPr lang="el-GR" sz="1800" dirty="0" err="1">
                <a:solidFill>
                  <a:schemeClr val="tx2"/>
                </a:solidFill>
              </a:rPr>
              <a:t>σαρκοπλασματικού</a:t>
            </a:r>
            <a:r>
              <a:rPr lang="el-GR" sz="1800" dirty="0">
                <a:solidFill>
                  <a:schemeClr val="tx2"/>
                </a:solidFill>
              </a:rPr>
              <a:t> δικτύου συμβάλλουν στη σιωπηλή ισχαιμία</a:t>
            </a:r>
          </a:p>
          <a:p>
            <a:r>
              <a:rPr lang="el-GR" sz="1800" dirty="0">
                <a:solidFill>
                  <a:schemeClr val="tx2"/>
                </a:solidFill>
              </a:rPr>
              <a:t>Θεωρία ισορροπίας των </a:t>
            </a:r>
            <a:r>
              <a:rPr lang="el-GR" sz="1800" dirty="0" err="1">
                <a:solidFill>
                  <a:schemeClr val="tx2"/>
                </a:solidFill>
              </a:rPr>
              <a:t>υγρών→αυξάνοντας</a:t>
            </a:r>
            <a:r>
              <a:rPr lang="el-GR" sz="1800" dirty="0">
                <a:solidFill>
                  <a:schemeClr val="tx2"/>
                </a:solidFill>
              </a:rPr>
              <a:t> τη συμπιεστότητα των αεραγωγών, την αρνητική ενδοθωρακική πίεση και το καρδιακό φορτίο</a:t>
            </a:r>
          </a:p>
          <a:p>
            <a:r>
              <a:rPr lang="en-US" sz="1800" dirty="0">
                <a:solidFill>
                  <a:schemeClr val="tx2"/>
                </a:solidFill>
              </a:rPr>
              <a:t>High loop </a:t>
            </a:r>
            <a:r>
              <a:rPr lang="en-US" sz="1800" dirty="0" err="1">
                <a:solidFill>
                  <a:schemeClr val="tx2"/>
                </a:solidFill>
              </a:rPr>
              <a:t>gain→Cheyne</a:t>
            </a:r>
            <a:r>
              <a:rPr lang="en-US" sz="1800" dirty="0">
                <a:solidFill>
                  <a:schemeClr val="tx2"/>
                </a:solidFill>
              </a:rPr>
              <a:t> stokes→</a:t>
            </a:r>
            <a:r>
              <a:rPr lang="el-GR" sz="1800" dirty="0" err="1">
                <a:solidFill>
                  <a:schemeClr val="tx2"/>
                </a:solidFill>
              </a:rPr>
              <a:t>υποξία</a:t>
            </a:r>
            <a:r>
              <a:rPr lang="el-GR" sz="1800" dirty="0">
                <a:solidFill>
                  <a:schemeClr val="tx2"/>
                </a:solidFill>
              </a:rPr>
              <a:t>, διέγερση </a:t>
            </a:r>
            <a:r>
              <a:rPr lang="el-GR" sz="1800" dirty="0" err="1">
                <a:solidFill>
                  <a:schemeClr val="tx2"/>
                </a:solidFill>
              </a:rPr>
              <a:t>συμπαθητικού→εξέλιξη</a:t>
            </a:r>
            <a:r>
              <a:rPr lang="el-GR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HF</a:t>
            </a:r>
            <a:endParaRPr lang="el-GR" sz="1800" dirty="0">
              <a:solidFill>
                <a:schemeClr val="tx2"/>
              </a:solidFill>
            </a:endParaRPr>
          </a:p>
          <a:p>
            <a:endParaRPr lang="el-GR" sz="1800" dirty="0">
              <a:solidFill>
                <a:schemeClr val="tx2"/>
              </a:solidFill>
            </a:endParaRPr>
          </a:p>
          <a:p>
            <a:endParaRPr lang="el-GR" sz="1800" dirty="0">
              <a:solidFill>
                <a:schemeClr val="tx2"/>
              </a:solidFill>
            </a:endParaRPr>
          </a:p>
          <a:p>
            <a:endParaRPr lang="el-GR" sz="18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831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01B539-03F9-E0D0-A0D3-D850C25E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Άπνοια και αρρυθμίες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A42CEC4-E1C2-04F2-FCFE-BBB164049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736" y="1434115"/>
            <a:ext cx="9302116" cy="53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4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46209AB-F45C-1B5A-33F5-98A475A46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655" y="1443688"/>
            <a:ext cx="8551147" cy="5377860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E4160553-4A7A-A2BB-C709-BADF4ACD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Άπνοια και αρρυθμίες</a:t>
            </a:r>
          </a:p>
        </p:txBody>
      </p:sp>
    </p:spTree>
    <p:extLst>
      <p:ext uri="{BB962C8B-B14F-4D97-AF65-F5344CB8AC3E}">
        <p14:creationId xmlns:p14="http://schemas.microsoft.com/office/powerpoint/2010/main" val="413296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2060CCE-91D6-DE83-D97A-9B28EEA1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l-GR" sz="3600">
                <a:solidFill>
                  <a:schemeClr val="tx2"/>
                </a:solidFill>
              </a:rPr>
              <a:t>Κλινική εικόνα </a:t>
            </a:r>
            <a:r>
              <a:rPr lang="en-US" sz="3600">
                <a:solidFill>
                  <a:schemeClr val="tx2"/>
                </a:solidFill>
              </a:rPr>
              <a:t>OSA</a:t>
            </a:r>
            <a:endParaRPr lang="el-GR" sz="360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83AD80-AF7C-9AAC-50F3-02D047CFB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l-GR" sz="1800">
                <a:solidFill>
                  <a:schemeClr val="tx2"/>
                </a:solidFill>
              </a:rPr>
              <a:t>Ροχαλητό : 95%</a:t>
            </a:r>
          </a:p>
          <a:p>
            <a:r>
              <a:rPr lang="el-GR" sz="1800">
                <a:solidFill>
                  <a:schemeClr val="tx2"/>
                </a:solidFill>
              </a:rPr>
              <a:t>Ημερήσια υπνηλία: 90%</a:t>
            </a:r>
          </a:p>
          <a:p>
            <a:r>
              <a:rPr lang="el-GR" sz="1800">
                <a:solidFill>
                  <a:schemeClr val="tx2"/>
                </a:solidFill>
                <a:latin typeface="Arial" charset="0"/>
              </a:rPr>
              <a:t> Διακοπές της αναπνοής κατά τον ύπνο</a:t>
            </a:r>
            <a:endParaRPr lang="el-GR" sz="1800">
              <a:solidFill>
                <a:schemeClr val="tx2"/>
              </a:solidFill>
            </a:endParaRPr>
          </a:p>
          <a:p>
            <a:pPr marL="457200" indent="-457200">
              <a:buFontTx/>
              <a:buChar char="•"/>
            </a:pPr>
            <a:r>
              <a:rPr lang="el-GR" sz="1800">
                <a:solidFill>
                  <a:schemeClr val="tx2"/>
                </a:solidFill>
                <a:latin typeface="Arial" charset="0"/>
              </a:rPr>
              <a:t>Μη αποδοτικός ύπνος – 40%</a:t>
            </a:r>
          </a:p>
          <a:p>
            <a:pPr marL="457200" indent="-457200">
              <a:buFontTx/>
              <a:buChar char="•"/>
            </a:pPr>
            <a:r>
              <a:rPr lang="el-GR" sz="1800">
                <a:solidFill>
                  <a:schemeClr val="tx2"/>
                </a:solidFill>
                <a:latin typeface="Arial" charset="0"/>
              </a:rPr>
              <a:t> Ανήσυχος ύπνος – 40%</a:t>
            </a:r>
          </a:p>
          <a:p>
            <a:pPr marL="457200" indent="-457200">
              <a:buFontTx/>
              <a:buChar char="•"/>
            </a:pPr>
            <a:r>
              <a:rPr lang="el-GR" sz="1800">
                <a:solidFill>
                  <a:schemeClr val="tx2"/>
                </a:solidFill>
                <a:latin typeface="Arial" charset="0"/>
              </a:rPr>
              <a:t> Πρωινή κεφαλαλγία – 30%</a:t>
            </a:r>
          </a:p>
          <a:p>
            <a:pPr marL="457200" indent="-457200">
              <a:buFontTx/>
              <a:buChar char="•"/>
            </a:pPr>
            <a:r>
              <a:rPr lang="el-GR" sz="1800">
                <a:solidFill>
                  <a:schemeClr val="tx2"/>
                </a:solidFill>
                <a:latin typeface="Arial" charset="0"/>
              </a:rPr>
              <a:t>  Αλλαγή προσωπικότητας, ευερεθιστότητα, διαταραχή συγκέντρωσης</a:t>
            </a:r>
          </a:p>
          <a:p>
            <a:pPr marL="457200" indent="-457200">
              <a:buFontTx/>
              <a:buChar char="•"/>
            </a:pPr>
            <a:r>
              <a:rPr lang="el-GR" sz="1800">
                <a:solidFill>
                  <a:schemeClr val="tx2"/>
                </a:solidFill>
                <a:latin typeface="Arial" charset="0"/>
              </a:rPr>
              <a:t>  Μειωμένη </a:t>
            </a:r>
            <a:r>
              <a:rPr lang="en-US" sz="1800">
                <a:solidFill>
                  <a:schemeClr val="tx2"/>
                </a:solidFill>
                <a:latin typeface="Arial" charset="0"/>
              </a:rPr>
              <a:t>libido </a:t>
            </a:r>
            <a:r>
              <a:rPr lang="el-GR" sz="1800">
                <a:solidFill>
                  <a:schemeClr val="tx2"/>
                </a:solidFill>
                <a:latin typeface="Arial" charset="0"/>
              </a:rPr>
              <a:t>– 20%</a:t>
            </a:r>
          </a:p>
          <a:p>
            <a:pPr marL="457200" indent="-457200">
              <a:buFontTx/>
              <a:buChar char="•"/>
            </a:pPr>
            <a:r>
              <a:rPr lang="el-GR" sz="1800">
                <a:solidFill>
                  <a:schemeClr val="tx2"/>
                </a:solidFill>
                <a:latin typeface="Arial" charset="0"/>
              </a:rPr>
              <a:t>  Νυκτερινή πολυουρία – 2%</a:t>
            </a:r>
          </a:p>
          <a:p>
            <a:pPr marL="457200" indent="-457200">
              <a:buFontTx/>
              <a:buChar char="•"/>
            </a:pPr>
            <a:r>
              <a:rPr lang="el-GR" sz="1800">
                <a:solidFill>
                  <a:schemeClr val="tx2"/>
                </a:solidFill>
                <a:latin typeface="Arial" charset="0"/>
              </a:rPr>
              <a:t> Νυκτερινοί ιδρώτες</a:t>
            </a:r>
          </a:p>
          <a:p>
            <a:endParaRPr lang="el-G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6" name="Rectangle 2253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8" name="Rectangle 2253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2540" name="Group 2253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2541" name="Freeform: Shape 2254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42" name="Freeform: Shape 2254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43" name="Freeform: Shape 2254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44" name="Freeform: Shape 2254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531" name="Text Box 1027"/>
          <p:cNvSpPr txBox="1">
            <a:spLocks noChangeArrowheads="1"/>
          </p:cNvSpPr>
          <p:nvPr/>
        </p:nvSpPr>
        <p:spPr bwMode="auto"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  ΚΛΙΝΙΚΗ ΕΙΚΟΝΑ </a:t>
            </a:r>
            <a:r>
              <a:rPr lang="en-US" b="1" dirty="0" err="1">
                <a:solidFill>
                  <a:schemeClr val="tx2"/>
                </a:solidFill>
              </a:rPr>
              <a:t>θέτει</a:t>
            </a:r>
            <a:r>
              <a:rPr lang="en-US" b="1" dirty="0">
                <a:solidFill>
                  <a:schemeClr val="tx2"/>
                </a:solidFill>
              </a:rPr>
              <a:t> ΥΠΟΨΙΑ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   “GOLD STANDARD”  ΔΙΑΓΝΩΣΗΣ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  ΠΟΛΥΚΑΤΑΓΡΑΦΙΚΗ ΜΕΛΕΤΗ ΥΠΝΟΥ</a:t>
            </a:r>
            <a:endParaRPr lang="el-GR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l-GR" b="1" dirty="0"/>
              <a:t>Δύσκολη λόγω συμπτωμάτων HF</a:t>
            </a:r>
          </a:p>
          <a:p>
            <a:pPr>
              <a:defRPr sz="1800"/>
            </a:pPr>
            <a:endParaRPr lang="el-GR" b="1" dirty="0"/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l-GR" b="1" dirty="0"/>
              <a:t>Απαιτεί συνεργασία καρδιολόγων &amp; </a:t>
            </a:r>
            <a:r>
              <a:rPr lang="el-GR" b="1" dirty="0" err="1"/>
              <a:t>sleep</a:t>
            </a:r>
            <a:r>
              <a:rPr lang="el-GR" b="1" dirty="0"/>
              <a:t> </a:t>
            </a:r>
            <a:r>
              <a:rPr lang="el-GR" b="1" dirty="0" err="1"/>
              <a:t>specialists</a:t>
            </a:r>
            <a:endParaRPr lang="el-GR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B8493-F332-EDEF-EB64-F1BC071C2476}"/>
              </a:ext>
            </a:extLst>
          </p:cNvPr>
          <p:cNvSpPr txBox="1"/>
          <p:nvPr/>
        </p:nvSpPr>
        <p:spPr>
          <a:xfrm>
            <a:off x="890075" y="2945208"/>
            <a:ext cx="6105832" cy="64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4000" b="1" dirty="0">
                <a:solidFill>
                  <a:schemeClr val="tx2"/>
                </a:solidFill>
              </a:rPr>
              <a:t>Διάγνωση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alkaboutsleep.com/images/Full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333376"/>
            <a:ext cx="360045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harmed.in/images/polysomnograp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4581129"/>
            <a:ext cx="4070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ΣYNΔEΣ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976" y="548680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998B03-E4E6-59A5-4330-5957933D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>
                <a:solidFill>
                  <a:schemeClr val="tx2"/>
                </a:solidFill>
              </a:rPr>
              <a:t>Θεραπεία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ADD3114-61D2-F243-7527-5EAAC9F6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tx2"/>
                </a:solidFill>
              </a:rPr>
              <a:t>Συντηρητικά μέτρα (</a:t>
            </a:r>
            <a:r>
              <a:rPr lang="el-GR" sz="1800" dirty="0">
                <a:solidFill>
                  <a:schemeClr val="tx2"/>
                </a:solidFill>
                <a:latin typeface="Arial" charset="0"/>
                <a:cs typeface="Arial" charset="0"/>
              </a:rPr>
              <a:t>Μείωση σωματικού βάρους, Υγιεινή του ύπνου</a:t>
            </a:r>
            <a:r>
              <a:rPr lang="el-GR" sz="1800" dirty="0">
                <a:solidFill>
                  <a:schemeClr val="tx2"/>
                </a:solidFill>
                <a:cs typeface="Times New Roman" pitchFamily="18" charset="0"/>
              </a:rPr>
              <a:t>, </a:t>
            </a:r>
            <a:r>
              <a:rPr lang="el-GR" sz="1800" dirty="0">
                <a:solidFill>
                  <a:schemeClr val="tx2"/>
                </a:solidFill>
                <a:latin typeface="Arial" charset="0"/>
                <a:cs typeface="Arial" charset="0"/>
              </a:rPr>
              <a:t>Αποφυγή ηρεμιστικών, υπνωτικών)</a:t>
            </a:r>
          </a:p>
          <a:p>
            <a:r>
              <a:rPr lang="en-US" sz="1800" dirty="0">
                <a:solidFill>
                  <a:schemeClr val="tx2"/>
                </a:solidFill>
                <a:latin typeface="Arial" charset="0"/>
                <a:cs typeface="Arial" charset="0"/>
              </a:rPr>
              <a:t>CPAP, BiPAP ST, </a:t>
            </a:r>
            <a:r>
              <a:rPr lang="en-US" sz="1800" dirty="0" err="1">
                <a:solidFill>
                  <a:schemeClr val="tx2"/>
                </a:solidFill>
                <a:latin typeface="Arial" charset="0"/>
                <a:cs typeface="Arial" charset="0"/>
              </a:rPr>
              <a:t>Asv</a:t>
            </a:r>
            <a:r>
              <a:rPr lang="en-US" sz="1800" dirty="0">
                <a:solidFill>
                  <a:schemeClr val="tx2"/>
                </a:solidFill>
                <a:latin typeface="Arial" charset="0"/>
                <a:cs typeface="Arial" charset="0"/>
              </a:rPr>
              <a:t>-</a:t>
            </a:r>
            <a:r>
              <a:rPr lang="el-GR" sz="1800" dirty="0" err="1">
                <a:solidFill>
                  <a:schemeClr val="tx2"/>
                </a:solidFill>
                <a:latin typeface="Arial" charset="0"/>
                <a:cs typeface="Arial" charset="0"/>
              </a:rPr>
              <a:t>σερβοαναπνευστήρας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r>
              <a:rPr lang="el-GR" sz="1800" dirty="0">
                <a:solidFill>
                  <a:schemeClr val="tx2"/>
                </a:solidFill>
                <a:latin typeface="Arial" charset="0"/>
                <a:cs typeface="Arial" charset="0"/>
              </a:rPr>
              <a:t>Θεραπεία καρδιακής ανεπάρκειας</a:t>
            </a:r>
          </a:p>
          <a:p>
            <a:endParaRPr lang="el-GR" sz="1800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el-GR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72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7AC5318-2BCA-CC12-E4DC-5B1F3696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Θεραπεία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265D2A2-83E1-7ACC-2323-7A3B44F9D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5" y="793820"/>
            <a:ext cx="7276209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1F2082D-7A5D-8E3B-7438-6F9CDB7C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ΔΙΑΤΑΡΑΧΕΣ ΑΝΑΠΝΟΗΣ ΣΤΟΝ ΥΠΝΟ</a:t>
            </a:r>
            <a:endParaRPr lang="el-GR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0D24A4-457E-7118-845E-722A7C413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Autofit/>
          </a:bodyPr>
          <a:lstStyle/>
          <a:p>
            <a:r>
              <a:rPr lang="el-GR" sz="1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Αναπνευστικά </a:t>
            </a:r>
            <a:r>
              <a:rPr lang="el-GR" sz="16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συμβάματα</a:t>
            </a:r>
            <a:r>
              <a:rPr lang="el-GR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τη διάρκεια του ύπνου</a:t>
            </a:r>
            <a:r>
              <a:rPr lang="el-G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Άπνοιες</a:t>
            </a:r>
            <a:endParaRPr lang="el-G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Υπόπνοιες</a:t>
            </a:r>
            <a:endParaRPr lang="el-G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espiratory Effort Related Arousals (RERAs)</a:t>
            </a:r>
            <a:endParaRPr lang="el-G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l-GR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είκτης 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απνοιών</a:t>
            </a:r>
            <a:r>
              <a:rPr lang="el-GR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υποπνοιών</a:t>
            </a:r>
            <a:r>
              <a:rPr lang="el-GR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Apnoea</a:t>
            </a:r>
            <a:r>
              <a:rPr lang="el-GR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Hypopnoea</a:t>
            </a:r>
            <a:r>
              <a:rPr lang="el-GR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l-GR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AHI)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αριθμός </a:t>
            </a:r>
            <a:r>
              <a:rPr lang="el-G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απνοιών</a:t>
            </a:r>
            <a:r>
              <a:rPr lang="el-G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υποπνοιών</a:t>
            </a:r>
            <a:r>
              <a:rPr lang="el-G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χρόνος ύπνου 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ώρες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600" b="0" i="0" u="none" strike="noStrike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espiratory</a:t>
            </a:r>
            <a:r>
              <a:rPr lang="en-US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disturbance</a:t>
            </a:r>
            <a:r>
              <a:rPr lang="en-US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1600" i="0" u="sng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ndex</a:t>
            </a:r>
            <a:r>
              <a:rPr lang="en-US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(RDI</a:t>
            </a:r>
            <a:r>
              <a:rPr lang="el-GR" sz="1600" i="0" u="sng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160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160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συνολικός αριθμός των </a:t>
            </a:r>
            <a:r>
              <a:rPr lang="el-GR" sz="160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απνοιών</a:t>
            </a:r>
            <a:r>
              <a:rPr lang="el-GR" sz="160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υποπνοιών</a:t>
            </a:r>
            <a:r>
              <a:rPr lang="el-GR" sz="160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1600" i="0" u="none" strike="noStrike" baseline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RERAs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ανά</a:t>
            </a:r>
            <a:r>
              <a:rPr lang="el-GR" sz="1600" i="0" u="none" strike="noStrike" baseline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ώρα ύπνου</a:t>
            </a:r>
            <a:endParaRPr lang="el-GR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16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845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3C87672-E07A-0759-3CE8-8C4B590F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Θεραπεία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1396524-E8EF-D231-DB46-CB2539EA1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9206" y="643466"/>
            <a:ext cx="6286640" cy="614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4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229AFE-768D-205A-90C7-1B2D639E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/>
                </a:solidFill>
              </a:rPr>
              <a:t>Θεραπεία </a:t>
            </a:r>
            <a:r>
              <a:rPr lang="en-US" sz="3600" dirty="0">
                <a:solidFill>
                  <a:schemeClr val="tx2"/>
                </a:solidFill>
              </a:rPr>
              <a:t>OSA-CSA </a:t>
            </a:r>
            <a:r>
              <a:rPr lang="el-GR" sz="3600" dirty="0">
                <a:solidFill>
                  <a:schemeClr val="tx2"/>
                </a:solidFill>
              </a:rPr>
              <a:t>και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HFrEF</a:t>
            </a:r>
            <a:endParaRPr lang="el-GR" sz="360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B21311-DA26-E163-39F4-BA8AE719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1500" b="1">
                <a:solidFill>
                  <a:schemeClr val="tx2"/>
                </a:solidFill>
              </a:rPr>
              <a:t>CPAP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tx2"/>
                </a:solidFill>
              </a:rPr>
              <a:t>Βελτιώνει τη νυχτερινή οξυγόνωση, μειώνει τη διέγερση του συμπαθητικού νευρικού συστήματος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tx2"/>
                </a:solidFill>
              </a:rPr>
              <a:t>Βελτιώνει </a:t>
            </a:r>
            <a:r>
              <a:rPr lang="en-US" sz="1500">
                <a:solidFill>
                  <a:schemeClr val="tx2"/>
                </a:solidFill>
              </a:rPr>
              <a:t>LVEF</a:t>
            </a:r>
            <a:endParaRPr lang="el-GR" sz="15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tx2"/>
                </a:solidFill>
              </a:rPr>
              <a:t>Μειώνει την αρτηριακή πίεση και ομαλοποιεί τον καρδιακό ρυθμό</a:t>
            </a:r>
            <a:endParaRPr lang="en-US" sz="15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500">
                <a:solidFill>
                  <a:schemeClr val="tx2"/>
                </a:solidFill>
              </a:rPr>
              <a:t>I</a:t>
            </a:r>
            <a:r>
              <a:rPr lang="el-GR" sz="1500">
                <a:solidFill>
                  <a:schemeClr val="tx2"/>
                </a:solidFill>
              </a:rPr>
              <a:t>κανότητα για άσκηση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tx2"/>
                </a:solidFill>
              </a:rPr>
              <a:t>Βελτίωση ποιότητας ζωής-Μείωση νοσηρότητας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500">
                <a:solidFill>
                  <a:schemeClr val="tx2"/>
                </a:solidFill>
              </a:rPr>
              <a:t>Μείωση θνητότητας</a:t>
            </a:r>
            <a:endParaRPr lang="en-US" sz="15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5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150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http://t2.gstatic.com/images?q=tbn:ANd9GcQWVJqhaejiM848vk-rgQHzigrOfa41q1YUaXmDoO7HcHpjooTZ">
            <a:extLst>
              <a:ext uri="{FF2B5EF4-FFF2-40B4-BE49-F238E27FC236}">
                <a16:creationId xmlns:a16="http://schemas.microsoft.com/office/drawing/2014/main" id="{F8704256-83FC-42E8-46E6-06A8B6F3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08392" y="2339434"/>
            <a:ext cx="4142232" cy="3102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26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97A87BC8-F872-36C0-3AFD-B040F473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/>
                </a:solidFill>
              </a:rPr>
              <a:t>Θεραπεία </a:t>
            </a:r>
            <a:r>
              <a:rPr lang="en-US" sz="3600" dirty="0">
                <a:solidFill>
                  <a:schemeClr val="tx2"/>
                </a:solidFill>
              </a:rPr>
              <a:t>OSA-CSA </a:t>
            </a:r>
            <a:r>
              <a:rPr lang="el-GR" sz="3600" dirty="0">
                <a:solidFill>
                  <a:schemeClr val="tx2"/>
                </a:solidFill>
              </a:rPr>
              <a:t>και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HFrEF</a:t>
            </a:r>
            <a:endParaRPr lang="el-GR" sz="360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EA57ED-4319-D77F-5690-E7F6E898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b="1">
                <a:solidFill>
                  <a:schemeClr val="tx2"/>
                </a:solidFill>
              </a:rPr>
              <a:t>aSV</a:t>
            </a:r>
            <a:endParaRPr lang="el-GR" sz="1800" b="1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tx2"/>
                </a:solidFill>
              </a:rPr>
              <a:t>Δεν αυξάνει την επιβίωση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>
                <a:solidFill>
                  <a:schemeClr val="tx2"/>
                </a:solidFill>
              </a:rPr>
              <a:t>Αυξάνει τα καρδιαγγειακά συμβάματα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5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98391502-FB69-0B60-0654-750D5FBC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tx2"/>
                </a:solidFill>
              </a:rPr>
              <a:t>Θεραπεία </a:t>
            </a:r>
            <a:r>
              <a:rPr lang="en-US" sz="3600" dirty="0">
                <a:solidFill>
                  <a:schemeClr val="tx2"/>
                </a:solidFill>
              </a:rPr>
              <a:t>OSA </a:t>
            </a:r>
            <a:r>
              <a:rPr lang="el-GR" sz="3600" dirty="0">
                <a:solidFill>
                  <a:schemeClr val="tx2"/>
                </a:solidFill>
              </a:rPr>
              <a:t>και</a:t>
            </a:r>
            <a:r>
              <a:rPr lang="en-US" sz="3600" dirty="0">
                <a:solidFill>
                  <a:schemeClr val="tx2"/>
                </a:solidFill>
              </a:rPr>
              <a:t> HFpEF</a:t>
            </a:r>
            <a:endParaRPr lang="el-GR" sz="360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A5D818-0A13-4033-12AB-121810DD6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</a:rPr>
              <a:t>CPAP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Μειώνει τη διαστολική </a:t>
            </a:r>
            <a:r>
              <a:rPr lang="en-US" sz="1800" dirty="0">
                <a:solidFill>
                  <a:schemeClr val="tx2"/>
                </a:solidFill>
              </a:rPr>
              <a:t>BP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Βελτιώνει τη διαστολική δυσλειτουργία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Βελτιώνει το πάχος των τοιχωμάτων της αριστερής κοιλίας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Βελτιώνει το μεταβολικό προφίλ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Αυξάνει την επιβίωση –ανακούφιση συμπτωμάτων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1800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6" descr="http://t1.gstatic.com/images?q=tbn:ANd9GcRz5Vm7yidOPTQzvspw9_rhlm_KLKLEUtHZQZeyugrG02cihABMYQ">
            <a:extLst>
              <a:ext uri="{FF2B5EF4-FFF2-40B4-BE49-F238E27FC236}">
                <a16:creationId xmlns:a16="http://schemas.microsoft.com/office/drawing/2014/main" id="{4F42FF34-7F16-0B0C-291D-E624847F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708392" y="2741681"/>
            <a:ext cx="4142232" cy="2298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11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1280679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>
                <a:solidFill>
                  <a:schemeClr val="tx2"/>
                </a:solidFill>
              </a:rPr>
              <a:t>Συμμόρφωση στη Θεραπεία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890979"/>
            <a:ext cx="9833548" cy="2693976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tx2"/>
                </a:solidFill>
              </a:rPr>
              <a:t>• 50% των ασθενών χρησιμοποιεί CPAP &gt;4h/νύχτα</a:t>
            </a:r>
          </a:p>
          <a:p>
            <a:r>
              <a:rPr lang="el-GR" sz="1800" dirty="0">
                <a:solidFill>
                  <a:schemeClr val="tx2"/>
                </a:solidFill>
              </a:rPr>
              <a:t>• Εκπαίδευση &amp; υποστήριξη = επιτυχία</a:t>
            </a:r>
          </a:p>
          <a:p>
            <a:r>
              <a:rPr lang="el-GR" sz="1800" dirty="0">
                <a:solidFill>
                  <a:schemeClr val="tx2"/>
                </a:solidFill>
              </a:rPr>
              <a:t>Συνεργασία καρδιολόγου-ειδικού ιατρού ύπνου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861BC35-620E-D692-C2AE-65E75D55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 dirty="0">
                <a:solidFill>
                  <a:schemeClr val="tx2"/>
                </a:solidFill>
              </a:rPr>
              <a:t>Συμπεράσματα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49511B-E893-42F3-0AFA-A9D2F3E4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l-GR" sz="1800" b="1" dirty="0">
                <a:solidFill>
                  <a:schemeClr val="tx2"/>
                </a:solidFill>
              </a:rPr>
              <a:t>Πότε ελέγχουμε έναν ασθενή για </a:t>
            </a:r>
            <a:r>
              <a:rPr lang="el-GR" sz="1800" b="1" dirty="0" err="1">
                <a:solidFill>
                  <a:schemeClr val="tx2"/>
                </a:solidFill>
              </a:rPr>
              <a:t>υπνική</a:t>
            </a:r>
            <a:r>
              <a:rPr lang="el-GR" sz="1800" b="1" dirty="0">
                <a:solidFill>
                  <a:schemeClr val="tx2"/>
                </a:solidFill>
              </a:rPr>
              <a:t> άπνοια?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Ανθεκτική υπέρταση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Αρρυθμία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Νυχτερινή δύσπνοια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Ημερήσια υπνηλία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1102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AD549CE1-8A2F-2263-B001-3E493FD7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Take home message</a:t>
            </a:r>
            <a:endParaRPr lang="el-GR" sz="360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7D2629-16FD-1D56-1C79-AE7004EC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l-GR" sz="1800">
                <a:solidFill>
                  <a:schemeClr val="tx2"/>
                </a:solidFill>
              </a:rPr>
              <a:t>Υψηλός επιπολασμός υπνικής άπνοιας</a:t>
            </a:r>
          </a:p>
          <a:p>
            <a:r>
              <a:rPr lang="el-GR" sz="1800">
                <a:solidFill>
                  <a:schemeClr val="tx2"/>
                </a:solidFill>
              </a:rPr>
              <a:t>Η υπνική άπνοια επιβαρύνει την καρδιακή ανεπάρκεια</a:t>
            </a:r>
          </a:p>
          <a:p>
            <a:r>
              <a:rPr lang="el-GR" sz="1800">
                <a:solidFill>
                  <a:schemeClr val="tx2"/>
                </a:solidFill>
              </a:rPr>
              <a:t>Ενσωμάτωση screening στην κλινική πράξη</a:t>
            </a:r>
          </a:p>
          <a:p>
            <a:r>
              <a:rPr lang="el-GR" sz="1800">
                <a:solidFill>
                  <a:schemeClr val="tx2"/>
                </a:solidFill>
              </a:rPr>
              <a:t>Έγκαιρη διάγνωση βελτιώνει πρόγνωση</a:t>
            </a:r>
          </a:p>
          <a:p>
            <a:r>
              <a:rPr lang="el-GR" sz="1800">
                <a:solidFill>
                  <a:schemeClr val="tx2"/>
                </a:solidFill>
              </a:rPr>
              <a:t>Διεπιστημονική συνεργασία απαραίτητη και εξατομικευμένη θεραπεία</a:t>
            </a:r>
          </a:p>
          <a:p>
            <a:r>
              <a:rPr lang="el-GR" sz="1800">
                <a:solidFill>
                  <a:schemeClr val="tx2"/>
                </a:solidFill>
              </a:rPr>
              <a:t>Νέα μοριακά μονοπάτια και για τις 2 παθήσεις</a:t>
            </a:r>
          </a:p>
          <a:p>
            <a:endParaRPr lang="el-G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0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80A03E3E-ED19-0390-7BD0-35CB9A8D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Ευχαριστώ για την προσοχή σας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EB75BD3-C77D-4E09-846E-FB8F6A7FC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341" y="839411"/>
            <a:ext cx="5029200" cy="5171414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607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0A24C35-C990-3559-68A9-00202D89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ΟΡΙΣΜΟΙ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75BC1E-44AF-399D-8859-E7D8E2308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Άπνοιες</a:t>
            </a:r>
            <a:r>
              <a:rPr lang="el-GR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l-GR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Μείωση της ροής του αέρα ≥ 90% σε σύγκριση με το βασικό επίπεδο</a:t>
            </a:r>
          </a:p>
          <a:p>
            <a:r>
              <a:rPr lang="el-GR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Διάρκεια ≥ 10 δευτερόλεπτα</a:t>
            </a:r>
            <a:endParaRPr lang="en-US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Είδη: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Αποφρακτική</a:t>
            </a:r>
            <a:r>
              <a:rPr lang="el-GR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απόφραξη των ανώτερων αεραγωγών → καταγραφή αναπνευστικής προσπάθειας (Ο</a:t>
            </a:r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SA)</a:t>
            </a:r>
            <a:endParaRPr lang="el-GR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l-GR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Κεντρική</a:t>
            </a:r>
            <a:r>
              <a:rPr lang="el-GR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απουσία αναπνευστικής προσπάθειας</a:t>
            </a:r>
            <a:r>
              <a:rPr lang="en-US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(CSA)</a:t>
            </a:r>
            <a:endParaRPr lang="el-GR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l-GR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Μικτή</a:t>
            </a:r>
            <a:r>
              <a:rPr lang="el-GR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αρχίζει ως κεντρική και καταλήγει ως  αποφρακτική</a:t>
            </a:r>
            <a:endParaRPr lang="el-GR" sz="1500" b="0" i="0" strike="noStrike" baseline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500" b="0" i="0" strike="noStrike" baseline="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11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0A24C35-C990-3559-68A9-00202D89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l-GR" sz="3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ΟΡΙΣΜΟΙ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75BC1E-44AF-399D-8859-E7D8E2308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8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Υπόπνοιες:</a:t>
            </a:r>
          </a:p>
          <a:p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Μείωση της ροής του αέρα ≥ 30% σε σύγκριση με το βασικό επίπεδο</a:t>
            </a:r>
          </a:p>
          <a:p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Διάρκεια ≥ 10 δευτερόλεπτα</a:t>
            </a:r>
          </a:p>
          <a:p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Μείωση του 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SatO2</a:t>
            </a:r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τουλάχιστον ≥ 4% από την αρχική τιμή 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SatO2%</a:t>
            </a:r>
          </a:p>
          <a:p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Εναλλακτικά: </a:t>
            </a:r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της ροής του αέρα τουλάχιστον κατά 50%, που διαρκεί τουλάχιστον 10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secs </a:t>
            </a:r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συνοδεύεται από πτώση του </a:t>
            </a:r>
            <a:r>
              <a:rPr lang="en-US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SaO2% </a:t>
            </a:r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κατά 3% </a:t>
            </a:r>
            <a:r>
              <a:rPr lang="el-GR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συνοδεύεται από αφύπνιση</a:t>
            </a:r>
          </a:p>
          <a:p>
            <a:r>
              <a:rPr lang="el-G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Είδη: αποφρακτική – κεντρική - μικτή</a:t>
            </a:r>
            <a:endParaRPr lang="en-US" sz="18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800" b="0" i="0" u="none" strike="noStrike" baseline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l-GR" sz="1800" b="0" i="0" strike="noStrike" baseline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376ECC-A241-9187-6511-A8BDD7F2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OSA and CSA in HF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BD8332-0F83-A017-4BBB-F3BAE6349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35" y="915275"/>
            <a:ext cx="10763865" cy="5441075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0878D33-FE5B-3FD0-AFB3-68471687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 J Mol Sci2024 May 11;25(10):5251.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65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8B2F085-1B3A-D80B-60AC-426BB6C6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OSA in HF</a:t>
            </a:r>
          </a:p>
        </p:txBody>
      </p:sp>
      <p:pic>
        <p:nvPicPr>
          <p:cNvPr id="5" name="Θέση περιεχομένου 4" descr="Εικόνα που περιέχει διάγραμμα, Σχέδιο, τεχνικό σχέδιο, σχηματικό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6C3EA95-28A4-5330-BC21-6ACE65E8F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327" y="1675227"/>
            <a:ext cx="7777345" cy="4394199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6674793-04FD-DB6D-3478-4485FAFE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Tex Heart Inst J2018 Jun 1;45(3):151-161.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1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FC2DBE1-A2F1-0A2F-A6B4-5DBE46CF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>
                <a:solidFill>
                  <a:schemeClr val="tx2"/>
                </a:solidFill>
              </a:rPr>
              <a:t>Επιδημιολογία </a:t>
            </a:r>
            <a:r>
              <a:rPr lang="en-US" sz="3600">
                <a:solidFill>
                  <a:schemeClr val="tx2"/>
                </a:solidFill>
              </a:rPr>
              <a:t>OSA </a:t>
            </a:r>
            <a:r>
              <a:rPr lang="el-GR" sz="3600">
                <a:solidFill>
                  <a:schemeClr val="tx2"/>
                </a:solidFill>
              </a:rPr>
              <a:t>και </a:t>
            </a:r>
            <a:r>
              <a:rPr lang="en-US" sz="3600">
                <a:solidFill>
                  <a:schemeClr val="tx2"/>
                </a:solidFill>
              </a:rPr>
              <a:t>HF</a:t>
            </a:r>
            <a:endParaRPr lang="el-GR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F62A5E-D52E-AAB2-D30D-4B173D12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chemeClr val="tx2"/>
                </a:solidFill>
              </a:rPr>
              <a:t>Σύνδρομο αποφρακτικής άπνοιας στον ύπνο (</a:t>
            </a:r>
            <a:r>
              <a:rPr lang="en-US" sz="1800" dirty="0">
                <a:solidFill>
                  <a:schemeClr val="tx2"/>
                </a:solidFill>
              </a:rPr>
              <a:t>OSA)</a:t>
            </a:r>
            <a:endParaRPr lang="el-GR" sz="1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εμφανίζεται στο 14% των ανδρών και 5% των γυναικών στο γενικό πληθυσμό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σε Η</a:t>
            </a:r>
            <a:r>
              <a:rPr lang="en-US" sz="1800" dirty="0" err="1">
                <a:solidFill>
                  <a:schemeClr val="tx2"/>
                </a:solidFill>
              </a:rPr>
              <a:t>FrEF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l-GR" sz="1800" dirty="0">
                <a:solidFill>
                  <a:schemeClr val="tx2"/>
                </a:solidFill>
              </a:rPr>
              <a:t>12-53%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/>
                </a:solidFill>
              </a:rPr>
              <a:t>σε </a:t>
            </a:r>
            <a:r>
              <a:rPr lang="en-US" sz="1800" dirty="0">
                <a:solidFill>
                  <a:schemeClr val="tx2"/>
                </a:solidFill>
              </a:rPr>
              <a:t>HFpEF 37%</a:t>
            </a:r>
          </a:p>
          <a:p>
            <a:endParaRPr lang="el-GR" sz="1800" dirty="0">
              <a:solidFill>
                <a:schemeClr val="tx2"/>
              </a:solidFill>
            </a:endParaRPr>
          </a:p>
          <a:p>
            <a:endParaRPr lang="el-GR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93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9351D74-BFA5-FB37-827D-155B3A75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el-GR" sz="3600" dirty="0" err="1">
                <a:solidFill>
                  <a:schemeClr val="tx2"/>
                </a:solidFill>
              </a:rPr>
              <a:t>Προδιαθεσικοί</a:t>
            </a:r>
            <a:r>
              <a:rPr lang="el-GR" sz="3600" dirty="0">
                <a:solidFill>
                  <a:schemeClr val="tx2"/>
                </a:solidFill>
              </a:rPr>
              <a:t> παράγοντες</a:t>
            </a:r>
            <a:r>
              <a:rPr lang="en-US" sz="3600" dirty="0">
                <a:solidFill>
                  <a:schemeClr val="tx2"/>
                </a:solidFill>
              </a:rPr>
              <a:t> OSA</a:t>
            </a:r>
            <a:endParaRPr lang="el-GR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FF7C9D-2800-2220-02E3-2E888BBE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>
            <a:normAutofit/>
          </a:bodyPr>
          <a:lstStyle/>
          <a:p>
            <a:r>
              <a:rPr lang="el-GR" sz="1500" dirty="0">
                <a:solidFill>
                  <a:schemeClr val="tx2"/>
                </a:solidFill>
              </a:rPr>
              <a:t>Φύλο</a:t>
            </a:r>
          </a:p>
          <a:p>
            <a:r>
              <a:rPr lang="el-GR" sz="1500" dirty="0">
                <a:solidFill>
                  <a:schemeClr val="tx2"/>
                </a:solidFill>
              </a:rPr>
              <a:t>Ηλικία</a:t>
            </a:r>
          </a:p>
          <a:p>
            <a:r>
              <a:rPr lang="el-GR" sz="1500" dirty="0">
                <a:solidFill>
                  <a:schemeClr val="tx2"/>
                </a:solidFill>
              </a:rPr>
              <a:t>Γενετική προδιάθεση</a:t>
            </a:r>
          </a:p>
          <a:p>
            <a:r>
              <a:rPr lang="el-GR" sz="1500" dirty="0">
                <a:solidFill>
                  <a:schemeClr val="tx2"/>
                </a:solidFill>
              </a:rPr>
              <a:t>ΒΜΙ&gt;30</a:t>
            </a:r>
          </a:p>
          <a:p>
            <a:r>
              <a:rPr lang="el-GR" sz="1500" dirty="0">
                <a:solidFill>
                  <a:schemeClr val="tx2"/>
                </a:solidFill>
              </a:rPr>
              <a:t>Περίμετρος λαιμού: άνδρες&gt;43εκ, γυναίκες&gt;40εκ</a:t>
            </a:r>
          </a:p>
          <a:p>
            <a:r>
              <a:rPr lang="el-GR" sz="1500" dirty="0">
                <a:solidFill>
                  <a:schemeClr val="tx2"/>
                </a:solidFill>
              </a:rPr>
              <a:t>Κλίμακα </a:t>
            </a:r>
            <a:r>
              <a:rPr lang="en-US" sz="1500" dirty="0">
                <a:solidFill>
                  <a:schemeClr val="tx2"/>
                </a:solidFill>
              </a:rPr>
              <a:t>Mallampati </a:t>
            </a:r>
            <a:r>
              <a:rPr lang="el-GR" sz="1500" dirty="0">
                <a:solidFill>
                  <a:schemeClr val="tx2"/>
                </a:solidFill>
              </a:rPr>
              <a:t>3 ή 4</a:t>
            </a:r>
          </a:p>
          <a:p>
            <a:r>
              <a:rPr lang="el-GR" sz="1500" dirty="0" err="1">
                <a:solidFill>
                  <a:schemeClr val="tx2"/>
                </a:solidFill>
              </a:rPr>
              <a:t>Ρετρογναθία</a:t>
            </a:r>
            <a:r>
              <a:rPr lang="el-GR" sz="1500" dirty="0">
                <a:solidFill>
                  <a:schemeClr val="tx2"/>
                </a:solidFill>
              </a:rPr>
              <a:t>, </a:t>
            </a:r>
            <a:r>
              <a:rPr lang="el-GR" sz="1500" dirty="0" err="1">
                <a:solidFill>
                  <a:schemeClr val="tx2"/>
                </a:solidFill>
              </a:rPr>
              <a:t>υπετροφικές</a:t>
            </a:r>
            <a:r>
              <a:rPr lang="el-GR" sz="1500" dirty="0">
                <a:solidFill>
                  <a:schemeClr val="tx2"/>
                </a:solidFill>
              </a:rPr>
              <a:t> αμυγδαλές, </a:t>
            </a:r>
            <a:r>
              <a:rPr lang="el-GR" sz="1500" dirty="0" err="1">
                <a:solidFill>
                  <a:schemeClr val="tx2"/>
                </a:solidFill>
              </a:rPr>
              <a:t>μακρογλωσσία</a:t>
            </a:r>
            <a:r>
              <a:rPr lang="el-GR" sz="1500" dirty="0">
                <a:solidFill>
                  <a:schemeClr val="tx2"/>
                </a:solidFill>
              </a:rPr>
              <a:t> κα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55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8AE5C47A-D32C-8BA0-B626-6E2961B6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Προδιαθεσικοί παράγοντες OSA και HF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BB1F64D-AD0D-83F9-ADD5-1AD433223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858" y="1118937"/>
            <a:ext cx="6099176" cy="462012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11187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743</Words>
  <Application>Microsoft Office PowerPoint</Application>
  <PresentationFormat>Ευρεία οθόνη</PresentationFormat>
  <Paragraphs>127</Paragraphs>
  <Slides>27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Aptos</vt:lpstr>
      <vt:lpstr>Aptos Display</vt:lpstr>
      <vt:lpstr>Arial</vt:lpstr>
      <vt:lpstr>Georgia</vt:lpstr>
      <vt:lpstr>Times New Roman</vt:lpstr>
      <vt:lpstr>Wingdings</vt:lpstr>
      <vt:lpstr>Θέμα του Office</vt:lpstr>
      <vt:lpstr>Υπνική άπνοια και καρδιακή ανεπάρκεια</vt:lpstr>
      <vt:lpstr>ΔΙΑΤΑΡΑΧΕΣ ΑΝΑΠΝΟΗΣ ΣΤΟΝ ΥΠΝΟ</vt:lpstr>
      <vt:lpstr>ΟΡΙΣΜΟΙ</vt:lpstr>
      <vt:lpstr>ΟΡΙΣΜΟΙ</vt:lpstr>
      <vt:lpstr>OSA and CSA in HF</vt:lpstr>
      <vt:lpstr>OSA in HF</vt:lpstr>
      <vt:lpstr>Επιδημιολογία OSA και HF</vt:lpstr>
      <vt:lpstr>Προδιαθεσικοί παράγοντες OSA</vt:lpstr>
      <vt:lpstr>Προδιαθεσικοί παράγοντες OSA και HF</vt:lpstr>
      <vt:lpstr>Παθοφυσιολογικοί μηχανισμοί</vt:lpstr>
      <vt:lpstr>Παθοφυσιολογικοί μηχανισμοί</vt:lpstr>
      <vt:lpstr>Παθοφυσιολογικοί μηχανισμοί</vt:lpstr>
      <vt:lpstr>Άπνοια και αρρυθμίες</vt:lpstr>
      <vt:lpstr>Άπνοια και αρρυθμίες</vt:lpstr>
      <vt:lpstr>Κλινική εικόνα OSA</vt:lpstr>
      <vt:lpstr>Παρουσίαση του PowerPoint</vt:lpstr>
      <vt:lpstr>Παρουσίαση του PowerPoint</vt:lpstr>
      <vt:lpstr>Θεραπεία</vt:lpstr>
      <vt:lpstr>Θεραπεία</vt:lpstr>
      <vt:lpstr>Θεραπεία</vt:lpstr>
      <vt:lpstr>Θεραπεία OSA-CSA και HFrEF</vt:lpstr>
      <vt:lpstr>Θεραπεία OSA-CSA και HFrEF</vt:lpstr>
      <vt:lpstr>Θεραπεία OSA και HFpEF</vt:lpstr>
      <vt:lpstr>Συμμόρφωση στη Θεραπεία</vt:lpstr>
      <vt:lpstr>Συμπεράσματα</vt:lpstr>
      <vt:lpstr>Take home message</vt:lpstr>
      <vt:lpstr>Ευχαριστώ για την προσοχή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Kyriaki Cholidou</dc:creator>
  <cp:lastModifiedBy>Kyriaki Cholidou</cp:lastModifiedBy>
  <cp:revision>47</cp:revision>
  <dcterms:created xsi:type="dcterms:W3CDTF">2025-10-31T13:35:26Z</dcterms:created>
  <dcterms:modified xsi:type="dcterms:W3CDTF">2025-11-30T08:29:52Z</dcterms:modified>
</cp:coreProperties>
</file>