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9" r:id="rId3"/>
    <p:sldId id="260" r:id="rId4"/>
    <p:sldId id="263" r:id="rId5"/>
    <p:sldId id="264" r:id="rId6"/>
    <p:sldId id="261" r:id="rId7"/>
    <p:sldId id="262" r:id="rId8"/>
    <p:sldId id="268" r:id="rId9"/>
    <p:sldId id="265" r:id="rId10"/>
    <p:sldId id="266" r:id="rId11"/>
    <p:sldId id="267" r:id="rId12"/>
    <p:sldId id="269" r:id="rId13"/>
    <p:sldId id="270" r:id="rId14"/>
    <p:sldId id="274" r:id="rId15"/>
    <p:sldId id="275" r:id="rId16"/>
    <p:sldId id="273" r:id="rId17"/>
    <p:sldId id="272" r:id="rId18"/>
    <p:sldId id="277" r:id="rId19"/>
    <p:sldId id="278" r:id="rId20"/>
    <p:sldId id="279" r:id="rId21"/>
    <p:sldId id="281" r:id="rId22"/>
    <p:sldId id="280" r:id="rId23"/>
    <p:sldId id="282" r:id="rId24"/>
    <p:sldId id="283" r:id="rId25"/>
    <p:sldId id="285" r:id="rId26"/>
    <p:sldId id="284" r:id="rId27"/>
    <p:sldId id="286" r:id="rId28"/>
    <p:sldId id="287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74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3B79C-F122-FA40-8D96-A4E995D7B6B6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B4E03-19BA-BB41-8CD4-BD0E784AD9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210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B4E03-19BA-BB41-8CD4-BD0E784AD9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630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40B4-AFC1-4B56-9719-DA52ABCBE44C}" type="datetimeFigureOut">
              <a:rPr lang="el-GR" smtClean="0"/>
              <a:pPr/>
              <a:t>13/10/2025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5440-1823-4607-B296-A15CF82E18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40B4-AFC1-4B56-9719-DA52ABCBE44C}" type="datetimeFigureOut">
              <a:rPr lang="el-GR" smtClean="0"/>
              <a:pPr/>
              <a:t>13/10/2025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5440-1823-4607-B296-A15CF82E18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40B4-AFC1-4B56-9719-DA52ABCBE44C}" type="datetimeFigureOut">
              <a:rPr lang="el-GR" smtClean="0"/>
              <a:pPr/>
              <a:t>13/10/2025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5440-1823-4607-B296-A15CF82E18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40B4-AFC1-4B56-9719-DA52ABCBE44C}" type="datetimeFigureOut">
              <a:rPr lang="el-GR" smtClean="0"/>
              <a:pPr/>
              <a:t>13/10/2025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5440-1823-4607-B296-A15CF82E18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40B4-AFC1-4B56-9719-DA52ABCBE44C}" type="datetimeFigureOut">
              <a:rPr lang="el-GR" smtClean="0"/>
              <a:pPr/>
              <a:t>13/10/2025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5440-1823-4607-B296-A15CF82E18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40B4-AFC1-4B56-9719-DA52ABCBE44C}" type="datetimeFigureOut">
              <a:rPr lang="el-GR" smtClean="0"/>
              <a:pPr/>
              <a:t>13/10/2025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5440-1823-4607-B296-A15CF82E18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40B4-AFC1-4B56-9719-DA52ABCBE44C}" type="datetimeFigureOut">
              <a:rPr lang="el-GR" smtClean="0"/>
              <a:pPr/>
              <a:t>13/10/2025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5440-1823-4607-B296-A15CF82E18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40B4-AFC1-4B56-9719-DA52ABCBE44C}" type="datetimeFigureOut">
              <a:rPr lang="el-GR" smtClean="0"/>
              <a:pPr/>
              <a:t>13/10/2025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5440-1823-4607-B296-A15CF82E18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40B4-AFC1-4B56-9719-DA52ABCBE44C}" type="datetimeFigureOut">
              <a:rPr lang="el-GR" smtClean="0"/>
              <a:pPr/>
              <a:t>13/10/2025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5440-1823-4607-B296-A15CF82E18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40B4-AFC1-4B56-9719-DA52ABCBE44C}" type="datetimeFigureOut">
              <a:rPr lang="el-GR" smtClean="0"/>
              <a:pPr/>
              <a:t>13/10/2025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5440-1823-4607-B296-A15CF82E18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40B4-AFC1-4B56-9719-DA52ABCBE44C}" type="datetimeFigureOut">
              <a:rPr lang="el-GR" smtClean="0"/>
              <a:pPr/>
              <a:t>13/10/2025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5440-1823-4607-B296-A15CF82E18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D40B4-AFC1-4B56-9719-DA52ABCBE44C}" type="datetimeFigureOut">
              <a:rPr lang="el-GR" smtClean="0"/>
              <a:pPr/>
              <a:t>13/10/2025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5440-1823-4607-B296-A15CF82E185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461394-94B3-0959-0C9A-7F60863D4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1200"/>
          </a:xfrm>
        </p:spPr>
        <p:txBody>
          <a:bodyPr>
            <a:noAutofit/>
          </a:bodyPr>
          <a:lstStyle/>
          <a:p>
            <a:r>
              <a:rPr lang="el-GR" sz="25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Εθνικό και Καποδιστριακό Πανεπιστήμιο Αθηνών</a:t>
            </a:r>
            <a:br>
              <a:rPr lang="el-GR" sz="25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l-GR" sz="25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Ιατρική Σχολή</a:t>
            </a:r>
            <a:br>
              <a:rPr lang="el-GR" sz="25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l-GR" sz="25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Πρόγραμμα 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lang="el-GR" sz="25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εταπτυχιακών</a:t>
            </a:r>
            <a:r>
              <a:rPr lang="el-GR" sz="25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Σπουδών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l-GR" sz="25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«</a:t>
            </a:r>
            <a:r>
              <a:rPr lang="el-GR" sz="25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Καρδιομεταβολική</a:t>
            </a:r>
            <a:r>
              <a:rPr lang="el-GR" sz="25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Ιατρική»</a:t>
            </a:r>
            <a:br>
              <a:rPr lang="el-GR" sz="25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l-GR" sz="25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l-GR" sz="2500" dirty="0" err="1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Διευθυντής: Καθηγητής Γεράσιμος Σιάσος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D835A5-A9DB-609B-559B-8ABD0A7BB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3999" cy="152400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l-GR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‘Καρδιακή Ανεπάρκεια και Ειδικές Μυοκαρδιοπάθειες στο Σακχαρώδη διαβήτη’</a:t>
            </a:r>
          </a:p>
          <a:p>
            <a:r>
              <a:rPr lang="el-GR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‘Θεραπεία Καρδιακής Ανεπάρκειας, Επίδραση Υπογλυκαιμικών Φαρμάκων σε Καρδιακή ανεπάρκεια’</a:t>
            </a:r>
          </a:p>
          <a:p>
            <a:r>
              <a:rPr lang="el-GR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Αθήνα, 14/10/2025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2BADC0-03F5-51D4-3DB7-3C73AEACC9D0}"/>
              </a:ext>
            </a:extLst>
          </p:cNvPr>
          <p:cNvSpPr txBox="1"/>
          <p:nvPr/>
        </p:nvSpPr>
        <p:spPr>
          <a:xfrm>
            <a:off x="0" y="4953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Ευάγγελος Οικονόμου, Επίκουρος Καθηγητής Καρδιολογίας</a:t>
            </a:r>
          </a:p>
          <a:p>
            <a:pPr algn="ctr"/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Πέτρος </a:t>
            </a:r>
            <a:r>
              <a:rPr lang="el-GR" sz="2200" dirty="0" err="1">
                <a:latin typeface="Times New Roman" pitchFamily="18" charset="0"/>
                <a:cs typeface="Times New Roman" pitchFamily="18" charset="0"/>
              </a:rPr>
              <a:t>Φουντουλάκης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Καρδιολόγος – Επιμελητής Β’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625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9187" y="76200"/>
            <a:ext cx="8229600" cy="715962"/>
          </a:xfrm>
        </p:spPr>
        <p:txBody>
          <a:bodyPr>
            <a:normAutofit/>
          </a:bodyPr>
          <a:lstStyle/>
          <a:p>
            <a:r>
              <a:rPr lang="el-GR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Σουλφονυλουρίες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5410200"/>
          </a:xfrm>
        </p:spPr>
        <p:txBody>
          <a:bodyPr>
            <a:normAutofit/>
          </a:bodyPr>
          <a:lstStyle/>
          <a:p>
            <a:pPr algn="just"/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Αποτελεσματικά αντιδιαβητικά, αλλά η καρδιαγγειακή ασφάλεια είναι ανησυχητική.</a:t>
            </a:r>
          </a:p>
          <a:p>
            <a:pPr algn="just"/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Δράση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Συνδέονται στους υποδοχείς μέσα στη πλασματική μεμβράνη των β-κυττάρων -&gt;η απελευθέρωση ινσουλίνης -&gt; κίνδυνος υπογλυκαιμίας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Είδη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buFont typeface="+mj-lt"/>
              <a:buAutoNum type="arabicPeriod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Ειδικές για το πάγκρεας: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γλιπιζίδη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γλικλαζίδη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τα οποία δεσμεύουν βραχυπρόθεσμα και αναστρέψιμα τον υποδοχέα.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+mj-lt"/>
              <a:buAutoNum type="arabicPeriod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Μακράς δράσης μη ειδικές για το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πάγκρεας: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γλυμπουρίδη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γλιβενκλαμίδη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Μελέτες που δείχνουν ότι οι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SUs: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Καμία διαφορά στη συχνότητα εμφάνισης νοσηλείας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dirty="0" err="1"/>
              <a:t>Patel</a:t>
            </a:r>
            <a:r>
              <a:rPr lang="el-GR" sz="1200" dirty="0"/>
              <a:t>, A., </a:t>
            </a:r>
            <a:r>
              <a:rPr lang="el-GR" sz="1200" dirty="0" err="1"/>
              <a:t>et</a:t>
            </a:r>
            <a:r>
              <a:rPr lang="el-GR" sz="1200" dirty="0"/>
              <a:t> </a:t>
            </a:r>
            <a:r>
              <a:rPr lang="el-GR" sz="1200" dirty="0" err="1"/>
              <a:t>al</a:t>
            </a:r>
            <a:r>
              <a:rPr lang="el-GR" sz="1200" dirty="0"/>
              <a:t>., </a:t>
            </a:r>
            <a:r>
              <a:rPr lang="el-GR" sz="1200" i="1" dirty="0" err="1"/>
              <a:t>Intensive</a:t>
            </a:r>
            <a:r>
              <a:rPr lang="el-GR" sz="1200" i="1" dirty="0"/>
              <a:t> </a:t>
            </a:r>
            <a:r>
              <a:rPr lang="el-GR" sz="1200" i="1" dirty="0" err="1"/>
              <a:t>blood</a:t>
            </a:r>
            <a:r>
              <a:rPr lang="el-GR" sz="1200" i="1" dirty="0"/>
              <a:t> </a:t>
            </a:r>
            <a:r>
              <a:rPr lang="el-GR" sz="1200" i="1" dirty="0" err="1"/>
              <a:t>glucose</a:t>
            </a:r>
            <a:r>
              <a:rPr lang="el-GR" sz="1200" i="1" dirty="0"/>
              <a:t> </a:t>
            </a:r>
            <a:r>
              <a:rPr lang="el-GR" sz="1200" i="1" dirty="0" err="1"/>
              <a:t>control</a:t>
            </a:r>
            <a:r>
              <a:rPr lang="el-GR" sz="1200" i="1" dirty="0"/>
              <a:t> </a:t>
            </a:r>
            <a:r>
              <a:rPr lang="el-GR" sz="1200" i="1" dirty="0" err="1"/>
              <a:t>and</a:t>
            </a:r>
            <a:r>
              <a:rPr lang="el-GR" sz="1200" i="1" dirty="0"/>
              <a:t> </a:t>
            </a:r>
            <a:r>
              <a:rPr lang="el-GR" sz="1200" i="1" dirty="0" err="1"/>
              <a:t>vascular</a:t>
            </a:r>
            <a:r>
              <a:rPr lang="el-GR" sz="1200" i="1" dirty="0"/>
              <a:t> </a:t>
            </a:r>
            <a:r>
              <a:rPr lang="el-GR" sz="1200" i="1" dirty="0" err="1"/>
              <a:t>outcomes</a:t>
            </a:r>
            <a:r>
              <a:rPr lang="el-GR" sz="1200" i="1" dirty="0"/>
              <a:t> </a:t>
            </a:r>
            <a:r>
              <a:rPr lang="el-GR" sz="1200" i="1" dirty="0" err="1"/>
              <a:t>in</a:t>
            </a:r>
            <a:r>
              <a:rPr lang="el-GR" sz="1200" i="1" dirty="0"/>
              <a:t> </a:t>
            </a:r>
            <a:r>
              <a:rPr lang="el-GR" sz="1200" i="1" dirty="0" err="1"/>
              <a:t>patients</a:t>
            </a:r>
            <a:r>
              <a:rPr lang="el-GR" sz="1200" i="1" dirty="0"/>
              <a:t> </a:t>
            </a:r>
            <a:r>
              <a:rPr lang="el-GR" sz="1200" i="1" dirty="0" err="1"/>
              <a:t>with</a:t>
            </a:r>
            <a:r>
              <a:rPr lang="el-GR" sz="1200" i="1" dirty="0"/>
              <a:t> </a:t>
            </a:r>
            <a:r>
              <a:rPr lang="el-GR" sz="1200" i="1" dirty="0" err="1"/>
              <a:t>type</a:t>
            </a:r>
            <a:r>
              <a:rPr lang="el-GR" sz="1200" i="1" dirty="0"/>
              <a:t> 2 </a:t>
            </a:r>
            <a:r>
              <a:rPr lang="el-GR" sz="1200" i="1" dirty="0" err="1"/>
              <a:t>diabetes</a:t>
            </a:r>
            <a:r>
              <a:rPr lang="el-GR" sz="1200" i="1" dirty="0"/>
              <a:t>.</a:t>
            </a:r>
            <a:r>
              <a:rPr lang="el-GR" sz="1200" dirty="0"/>
              <a:t> N </a:t>
            </a:r>
            <a:r>
              <a:rPr lang="el-GR" sz="1200" dirty="0" err="1"/>
              <a:t>Engl</a:t>
            </a:r>
            <a:r>
              <a:rPr lang="el-GR" sz="1200" dirty="0"/>
              <a:t> J </a:t>
            </a:r>
            <a:r>
              <a:rPr lang="el-GR" sz="1200" dirty="0" err="1"/>
              <a:t>Med</a:t>
            </a:r>
            <a:r>
              <a:rPr lang="el-GR" sz="1200" dirty="0"/>
              <a:t>, 2008. </a:t>
            </a:r>
            <a:r>
              <a:rPr lang="el-GR" sz="1200" b="1" dirty="0"/>
              <a:t>358</a:t>
            </a:r>
            <a:r>
              <a:rPr lang="el-GR" sz="1200" dirty="0"/>
              <a:t>(24): p. 2560-72</a:t>
            </a:r>
            <a:r>
              <a:rPr lang="en-US" sz="1200" dirty="0"/>
              <a:t>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αυξημένος κίνδυνος νοσηλείας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McAlister, F.A.; </a:t>
            </a:r>
            <a:r>
              <a:rPr lang="en-GB" sz="1200" dirty="0" err="1">
                <a:latin typeface="Times New Roman" pitchFamily="18" charset="0"/>
                <a:cs typeface="Times New Roman" pitchFamily="18" charset="0"/>
              </a:rPr>
              <a:t>Eurich</a:t>
            </a:r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, D.T.; </a:t>
            </a:r>
            <a:r>
              <a:rPr lang="en-GB" sz="1200" dirty="0" err="1">
                <a:latin typeface="Times New Roman" pitchFamily="18" charset="0"/>
                <a:cs typeface="Times New Roman" pitchFamily="18" charset="0"/>
              </a:rPr>
              <a:t>Majumdar</a:t>
            </a:r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, S.R.; Johnson, J.A. The Risk of Heart Failure in Patients with Type 2 Diabetes Treated with Oral Agent </a:t>
            </a:r>
            <a:r>
              <a:rPr lang="en-GB" sz="1200" dirty="0" err="1">
                <a:latin typeface="Times New Roman" pitchFamily="18" charset="0"/>
                <a:cs typeface="Times New Roman" pitchFamily="18" charset="0"/>
              </a:rPr>
              <a:t>Monotherapy</a:t>
            </a:r>
            <a:r>
              <a:rPr lang="en-GB" sz="1200" dirty="0">
                <a:latin typeface="Times New Roman" pitchFamily="18" charset="0"/>
                <a:cs typeface="Times New Roman" pitchFamily="18" charset="0"/>
              </a:rPr>
              <a:t>. Eur. J. Heart Fail. 2008, 10, 703–708).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ατώτερες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από τη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μετφορμίνη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όσον αφορά τη θνησιμότητα όλων των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αιτιών.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Andersson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, C.,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Metformin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associated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mortality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diabetic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retrospective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nationwide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cohort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Diabetologia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, 2010. 53(12): p. 2546-5</a:t>
            </a:r>
            <a:r>
              <a:rPr lang="en-US" sz="1600" dirty="0"/>
              <a:t>)</a:t>
            </a:r>
          </a:p>
          <a:p>
            <a:pPr algn="just"/>
            <a:r>
              <a:rPr lang="el-GR" sz="1800" dirty="0">
                <a:latin typeface="Times New Roman" pitchFamily="18" charset="0"/>
                <a:cs typeface="Times New Roman" pitchFamily="18" charset="0"/>
              </a:rPr>
              <a:t>Συνιστάται προσεκτική προσέγγιση ειδικά σε ασθενείς με ΣΔ2 και ΚΑ.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799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Ινσουλίνη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14400"/>
            <a:ext cx="4572000" cy="5714999"/>
          </a:xfrm>
        </p:spPr>
        <p:txBody>
          <a:bodyPr>
            <a:normAutofit/>
          </a:bodyPr>
          <a:lstStyle/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Ορμόνη που παράγεται από το πάγκρεας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Δράσεις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Διευκολύνει την πρόσληψη γλυκόζης σε κύτταρα, συμπεριλαμβανομένων των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μυοκαρδιακών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κυττάρων, 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Επηρεάζει την καρδιακή συσταλτικότητα και την αγγειακή λειτουργία.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Αντιφλεγμονώδεις ιδιότητες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Ο αντίκτυπος της ινσουλίνης στην ΚΑ είναι αβέβαιος.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Σε μελέτες παρατήρησης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15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Οι ασθενείς με εγκατεστημένη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ΚΑ 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που υποβλήθηκαν σε θεραπεία με ινσουλίνη είχαν σημαντικά αυξημένο κίνδυνο καρδιαγγειακού θανάτου και νοσηλείας για ΚΑ. 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Pocock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, S.J.,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Predictors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mortality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morbidity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J, 2006. 27(1): p. 65-75.)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Αυξημένος κίνδυνος θανάτου σε ασθενείς με ΣΔ και ΚΑ που υποβλήθηκαν σε θεραπεία με ινσουλίνη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Mahmood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, S.S.,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Framingham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epidemiology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cardiovascular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historical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perspective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Lancet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, 2014. 383(9921): p. 999-1008./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Cooper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, L.B.,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newly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treated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Medicare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beneficiaries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Cardiol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, 2017. 40(1): p. 38-45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2050" name="Picture 2" descr="C:\Users\pfoun\Deskto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1143000"/>
            <a:ext cx="4572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rmAutofit/>
          </a:bodyPr>
          <a:lstStyle/>
          <a:p>
            <a:r>
              <a:rPr lang="el-GR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Θειαζολιδινεδιόνες</a:t>
            </a:r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TZDs)</a:t>
            </a:r>
            <a:endParaRPr lang="el-GR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867400"/>
          </a:xfrm>
        </p:spPr>
        <p:txBody>
          <a:bodyPr>
            <a:normAutofit/>
          </a:bodyPr>
          <a:lstStyle/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Αποτελεσματική μείωση της γλυκόζης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μετά από ένα μήνα από την έναρξη.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Αντενδείκνυται σε ασθενείς με ΚΑ,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Μόνο η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pioglitazone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ενδείκνυνται σε ασθενείς με πολύ υψηλό κίνδυνο για καρδιαγγειακή νόσο ως 2</a:t>
            </a:r>
            <a:r>
              <a:rPr lang="el-GR" sz="1500" baseline="30000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γραμμή θεραπείας .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Στοχεύουν: -&gt;</a:t>
            </a:r>
            <a:r>
              <a:rPr lang="el-GR" sz="1500" dirty="0" err="1" smtClean="0">
                <a:latin typeface="Times New Roman" pitchFamily="18" charset="0"/>
                <a:cs typeface="Times New Roman" pitchFamily="18" charset="0"/>
              </a:rPr>
              <a:t>PPARγ-1</a:t>
            </a:r>
            <a:r>
              <a:rPr lang="el-GR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σε όλους τους ιστούς και </a:t>
            </a:r>
            <a:r>
              <a:rPr lang="el-GR" sz="1500" dirty="0" smtClean="0">
                <a:latin typeface="Times New Roman" pitchFamily="18" charset="0"/>
                <a:cs typeface="Times New Roman" pitchFamily="18" charset="0"/>
              </a:rPr>
              <a:t>PPARγ-2 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που βρίσκεται σε λιπώδη ιστό και το έντερο.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Ενέργειες: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Μειώνουν τη συγκέντρωση </a:t>
            </a:r>
            <a:r>
              <a:rPr lang="el-GR" sz="1300" dirty="0" smtClean="0">
                <a:latin typeface="Times New Roman" pitchFamily="18" charset="0"/>
                <a:cs typeface="Times New Roman" pitchFamily="18" charset="0"/>
              </a:rPr>
              <a:t>ελεύθερων 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λιπαρών οξέων στο πλάσμα μέσω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 1. 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αύξησης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λιπογένεσης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της πρόσληψης γλυκόζης στον λιπώδη ιστό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3. 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με τη μείωση της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γλυκονεογένεσης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στο ήπαρ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4. 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αύξησης της ευαισθησίας στην ινσουλίνη στον μυϊκό ιστό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Προκαλούν κατακράτηση υγρών.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Αβέβαιο αποτέλεσμα στην ΚΑ.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Μελέτες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buFont typeface="Wingdings" pitchFamily="2" charset="2"/>
              <a:buChar char="q"/>
            </a:pP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μη κατωτερότητα της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osiglitazone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σε συνολική καρδιαγγειακή νοσηρότητα ή θνησιμότητα, με ασαφή δεδομένα για το ΟΕΜ και αυξημένη συχνότητα εμφάνισης ΚΑ. 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Home, P.D., et al., </a:t>
            </a:r>
            <a:r>
              <a:rPr lang="en-US" sz="1100" i="1" dirty="0" err="1">
                <a:latin typeface="Times New Roman" pitchFamily="18" charset="0"/>
                <a:cs typeface="Times New Roman" pitchFamily="18" charset="0"/>
              </a:rPr>
              <a:t>Rosiglitazone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 evaluated for cardiovascular outcomes in oral agent combination therapy for type 2 diabetes (RECORD): a multicentre, </a:t>
            </a:r>
            <a:r>
              <a:rPr lang="en-US" sz="1100" i="1" dirty="0" err="1">
                <a:latin typeface="Times New Roman" pitchFamily="18" charset="0"/>
                <a:cs typeface="Times New Roman" pitchFamily="18" charset="0"/>
              </a:rPr>
              <a:t>randomised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, open-label trial.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Lancet, 2009.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373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(9681): p. 2125-35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>
              <a:buFont typeface="Wingdings" pitchFamily="2" charset="2"/>
              <a:buChar char="q"/>
            </a:pP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ioglitazone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σε ασθενείς με ΣΔ2 και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μακροαγγειακή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νόσο συσχετίστηκε με χαμηλότερο σύνθετο αποτέλεσμα μειζόνων ανεπιθύμητων καρδιαγγειακών συμβάντων [HR 0.84 (95% CI 0,72, 0,98)] αλλά και με αύξηση της συχνότητας εμφάνισης ΚΑ.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Dormandy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, J.A.,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macrovascular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PROactive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PROspective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pioglitAzone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Trial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macroVascular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): a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randomised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controlled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trial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Lancet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, 2005. 366(9493): p. 1279-89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Ασθενείς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προδιαβήτη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ή ΣΔ2 σε υψηλό καρδιαγγειακό κίνδυνο που υποβλήθηκαν σε θεραπεία με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TZDs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300" dirty="0" smtClean="0">
                <a:latin typeface="Times New Roman" pitchFamily="18" charset="0"/>
                <a:cs typeface="Times New Roman" pitchFamily="18" charset="0"/>
              </a:rPr>
              <a:t>παρουσίασαν αυξημένο 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κίνδυνο συμφορητικής </a:t>
            </a:r>
            <a:r>
              <a:rPr lang="el-GR" sz="1300" dirty="0" smtClean="0">
                <a:latin typeface="Times New Roman" pitchFamily="18" charset="0"/>
                <a:cs typeface="Times New Roman" pitchFamily="18" charset="0"/>
              </a:rPr>
              <a:t>ΚΑ. 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[Σχετικός κίνδυνος RR 1,72 (95% CI 1,21-2,42)].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Dormandy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, J.A.,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macrovascular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PROactive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PROspective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pioglitAzone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Trial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macroVascular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): a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randomised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controlled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trial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Lancet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, 2005. 366(9493): p. 1279-89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l-GR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Αναστολείς </a:t>
            </a:r>
            <a:r>
              <a:rPr lang="en-GB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DPP-4</a:t>
            </a:r>
            <a:endParaRPr lang="el-GR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638800"/>
          </a:xfrm>
        </p:spPr>
        <p:txBody>
          <a:bodyPr>
            <a:normAutofit/>
          </a:bodyPr>
          <a:lstStyle/>
          <a:p>
            <a:pPr algn="just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σαξαγλιπτίνη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η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αλογλιπτίνη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η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σιταγλιπτίνη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και η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λιναγλιπτίνη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συνιστώνται για τη θεραπεία ΣΔ2 ως εναλλακτικές μετά από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μετφορμίνη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ιμ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ύνται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και ενισχύουν το φαινόμενο της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ινκρετίνης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. Το πεπτίδιο που προσομοιάζει στη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γλυκαγόνη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1  (GLP-1) και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γλυκοζοεξαρτώμενο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ινσουλινοτροπικό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πολυπεπτίδιο (GIP) είναι οι σημαντικότερες ορμόνες που παράγονται, ως απάντηση πρόσληψης τροφής, στον εντερικό αυλό και διεγείρουν την έκκριση ινσουλίνης. </a:t>
            </a:r>
          </a:p>
          <a:p>
            <a:pPr algn="just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Πιθανή χρήση μόνο εάν τα νεότερα αντιδιαβητικά φάρμακα (GLP-1 RAS, SGLT2ι), τα οποία παρέχουν άμεσο καρδιαγγειακά οφέλη, αντενδείκνυνται ή δεν είναι ανεκτά.</a:t>
            </a:r>
          </a:p>
          <a:p>
            <a:pPr algn="just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Μελέτες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σαξαγλιπτίνη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αντενδείκνυται σε ασθενείς με ΣΔ2 και ΚΑ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Scirica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, B.M.,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Saxagliptin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cardiovascular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outcomes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. N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, 2013. 369(14): p. 1317-26)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Αυξημένος κίνδυνο κολπικής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πτερυγισμού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Patoulias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, D.I.,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Cardiovascular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efficacy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dipeptidyl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peptidase-4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inhibitors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meta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cardiovascular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outcome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trials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Cardiol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, 2021. 13(10): p. 585-592).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Οι ασθενείς με HF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EF που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υποβλήθηκαν 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σε θεραπεία με αναστολείς DPP-4 είχαν καλύτερη έκβαση της νοσηλείας ΚΑ σε σύγκριση με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EF 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ή HF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Enzan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, N.,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Beneficial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Dipeptidyl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Peptidase-4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Inhibitors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Preserved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Ejection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Fraction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. JACC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Asia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, 2023. 3(1): p. 93-104)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Αναστολείς </a:t>
            </a:r>
            <a:r>
              <a:rPr lang="en-GB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DPP-4</a:t>
            </a:r>
            <a:endParaRPr lang="el-GR" sz="3000" dirty="0"/>
          </a:p>
        </p:txBody>
      </p:sp>
      <p:sp>
        <p:nvSpPr>
          <p:cNvPr id="4" name="3 - Έλλειψη"/>
          <p:cNvSpPr/>
          <p:nvPr/>
        </p:nvSpPr>
        <p:spPr>
          <a:xfrm>
            <a:off x="3581400" y="2895600"/>
            <a:ext cx="2514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DPP-4 </a:t>
            </a:r>
            <a:r>
              <a:rPr lang="el-GR" dirty="0"/>
              <a:t>αναστολείς</a:t>
            </a:r>
          </a:p>
        </p:txBody>
      </p:sp>
      <p:sp>
        <p:nvSpPr>
          <p:cNvPr id="5" name="4 - Έλλειψη"/>
          <p:cNvSpPr/>
          <p:nvPr/>
        </p:nvSpPr>
        <p:spPr>
          <a:xfrm>
            <a:off x="685800" y="1295400"/>
            <a:ext cx="2057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υδέτερο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αποτέλεσμα  για τον κίνδυνο καρδιαγγειακού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συμβαμάτων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/>
              <a:t>σε ασθενείς  με ΣΔ2</a:t>
            </a:r>
          </a:p>
        </p:txBody>
      </p:sp>
      <p:sp>
        <p:nvSpPr>
          <p:cNvPr id="6" name="5 - Έλλειψη"/>
          <p:cNvSpPr/>
          <p:nvPr/>
        </p:nvSpPr>
        <p:spPr>
          <a:xfrm>
            <a:off x="3657600" y="1066800"/>
            <a:ext cx="2057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Μείωση κινδύνου για νοσηλεία από καρδιακή ανεπάρκεια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στη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HFpEF</a:t>
            </a:r>
            <a:endParaRPr lang="el-GR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6934200" y="1752600"/>
            <a:ext cx="1828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Αβέβαιο όφελος στα καρδιαγγειακά αποτελέσματα  για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HFmrEF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και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HFrEF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914400" y="4343400"/>
            <a:ext cx="2209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>
                <a:latin typeface="Times New Roman" pitchFamily="18" charset="0"/>
                <a:cs typeface="Times New Roman" pitchFamily="18" charset="0"/>
              </a:rPr>
              <a:t>Ευνοϊκό</a:t>
            </a:r>
            <a:r>
              <a:rPr lang="el-GR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αποτέλεσμα σε διαστολική λειτουργία αριστερής κοιλίας σε  ασθενείς με  ΣΔ2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(1)</a:t>
            </a:r>
            <a:endParaRPr lang="el-GR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3733800" y="5029200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Ουδέτερο αποτέλεσμα σε συστολική λειτουργία αριστερής κοιλίας σε  ασθενείς με  ΣΔ2</a:t>
            </a:r>
          </a:p>
        </p:txBody>
      </p:sp>
      <p:sp>
        <p:nvSpPr>
          <p:cNvPr id="10" name="9 - Έλλειψη"/>
          <p:cNvSpPr/>
          <p:nvPr/>
        </p:nvSpPr>
        <p:spPr>
          <a:xfrm>
            <a:off x="6781800" y="4343400"/>
            <a:ext cx="22098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Βελτίωση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μυοκαρδιακής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απόδοσης κατά τη διάρκεια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latin typeface="Times New Roman" pitchFamily="18" charset="0"/>
                <a:cs typeface="Times New Roman" pitchFamily="18" charset="0"/>
              </a:rPr>
              <a:t>ηχωκαρδιογρααφικής</a:t>
            </a:r>
            <a:r>
              <a:rPr lang="el-GR" sz="1100" dirty="0">
                <a:latin typeface="Times New Roman" pitchFamily="18" charset="0"/>
                <a:cs typeface="Times New Roman" pitchFamily="18" charset="0"/>
              </a:rPr>
              <a:t> δοκιμασίας κοπώσεως σε ασθενείς με ΣΔ2 και στεφανιαία νόσο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(2)</a:t>
            </a:r>
            <a:endParaRPr lang="el-GR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H="1" flipV="1">
            <a:off x="2286000" y="2743200"/>
            <a:ext cx="1371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>
            <a:stCxn id="4" idx="0"/>
          </p:cNvCxnSpPr>
          <p:nvPr/>
        </p:nvCxnSpPr>
        <p:spPr>
          <a:xfrm flipH="1" flipV="1">
            <a:off x="4800600" y="2133600"/>
            <a:ext cx="381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flipV="1">
            <a:off x="6019800" y="2743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flipH="1">
            <a:off x="2971800" y="41148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>
            <a:stCxn id="4" idx="4"/>
            <a:endCxn id="9" idx="0"/>
          </p:cNvCxnSpPr>
          <p:nvPr/>
        </p:nvCxnSpPr>
        <p:spPr>
          <a:xfrm>
            <a:off x="4838700" y="44196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>
            <a:off x="5867400" y="41148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>
            <a:off x="3810000" y="6442502"/>
            <a:ext cx="533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Nikolaidou</a:t>
            </a:r>
            <a:r>
              <a:rPr lang="el-GR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el-GR" sz="10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05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Hypoglycemic</a:t>
            </a:r>
            <a:r>
              <a:rPr lang="el-GR" sz="105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5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l-GR" sz="105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5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05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5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105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5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05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5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05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5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el-GR" sz="105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5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05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5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05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5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105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105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Narrative</a:t>
            </a:r>
            <a:r>
              <a:rPr lang="el-GR" sz="105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5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l-GR" sz="105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Medicina</a:t>
            </a:r>
            <a:r>
              <a:rPr lang="el-GR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10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Kaunas</a:t>
            </a:r>
            <a:r>
              <a:rPr lang="el-GR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2024. </a:t>
            </a:r>
            <a:r>
              <a:rPr lang="el-GR" sz="105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l-GR" sz="10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Αναστολείς </a:t>
            </a:r>
            <a:r>
              <a:rPr lang="en-GB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DPP-4</a:t>
            </a:r>
            <a:endParaRPr lang="el-GR" sz="3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599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l-GR" sz="2000" dirty="0" err="1">
                <a:latin typeface="Times New Roman" pitchFamily="18" charset="0"/>
                <a:cs typeface="Times New Roman" pitchFamily="18" charset="0"/>
              </a:rPr>
              <a:t>Yamada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, H., </a:t>
            </a:r>
            <a:r>
              <a:rPr lang="el-GR" sz="20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sitagliptin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echocardiographic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ventricular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diastolic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subgroup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PROLOGUE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>
                <a:latin typeface="Times New Roman" pitchFamily="18" charset="0"/>
                <a:cs typeface="Times New Roman" pitchFamily="18" charset="0"/>
              </a:rPr>
              <a:t>Cardiovasc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>
                <a:latin typeface="Times New Roman" pitchFamily="18" charset="0"/>
                <a:cs typeface="Times New Roman" pitchFamily="18" charset="0"/>
              </a:rPr>
              <a:t>Diabetol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, 2017.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(1): p. 63.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l-GR" sz="2000" dirty="0" err="1">
                <a:latin typeface="Times New Roman" pitchFamily="18" charset="0"/>
                <a:cs typeface="Times New Roman" pitchFamily="18" charset="0"/>
              </a:rPr>
              <a:t>McMurray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, J.J.V., </a:t>
            </a:r>
            <a:r>
              <a:rPr lang="el-GR" sz="20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Vildagliptin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Ventricular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Randomized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Placebo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Controlled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>
                <a:latin typeface="Times New Roman" pitchFamily="18" charset="0"/>
                <a:cs typeface="Times New Roman" pitchFamily="18" charset="0"/>
              </a:rPr>
              <a:t>Trial</a:t>
            </a:r>
            <a:r>
              <a:rPr lang="el-GR" sz="20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JACC </a:t>
            </a:r>
            <a:r>
              <a:rPr lang="el-GR" sz="20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err="1">
                <a:latin typeface="Times New Roman" pitchFamily="18" charset="0"/>
                <a:cs typeface="Times New Roman" pitchFamily="18" charset="0"/>
              </a:rPr>
              <a:t>Fail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, 2018. </a:t>
            </a:r>
            <a:r>
              <a:rPr lang="el-GR" sz="2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(1): p. 8-17.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GLP-1RAs</a:t>
            </a:r>
            <a:endParaRPr lang="el-GR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3352800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Αποτελεσματικά αντιδιαβητικά φάρμακα με παρατεταμένο χρόνο ημίσειας ζωής. 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Δράσεις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Μειώνει την υπεργλυκαιμία και διεγείρει την απελευθέρωση ινσουλίνης με τρόπο εξαρτώμενο από τη γλυκόζη μέσω καταστολής απελευθέρωσης του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γλυκαγόνου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από τα παγκρεατικά α- κύτταρα, την προώθηση του πολλαπλασιασμού και τη μείωση της απόπτωσης των παγκρεατικών β-κυττάρων και την επιβράδυνση της γαστρικής εκκένωσης.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Φάρμακα: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S.C.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Εξενατίδη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1x2/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ημέρα,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S.C.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Λιξισενατίδη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x1/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ημέρα,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S.C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ξενατίδης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εκτεταμένης απελευθέρωσης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1x1/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εβδομάδα,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S.C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Λιραγλουτίδη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x1/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ημέρα,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S.C.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Ντουλαγλουτίδη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1x1/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εβδομάδα,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S.C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Σεμαγλουτίδη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1x1/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εβδομάδα,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P.O.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Σεμαγλουτίδη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x1/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ημέρα.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Έχουν επιδείξει ασφάλεια και σημαντική μείωση των μειζόνων καρδιαγγειακών συμβάντων.</a:t>
            </a:r>
          </a:p>
        </p:txBody>
      </p:sp>
      <p:pic>
        <p:nvPicPr>
          <p:cNvPr id="2050" name="Picture 2" descr="C:\Users\pfoun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144000" cy="2408237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114800" y="6457890"/>
            <a:ext cx="502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Nikolaidou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el-GR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Hypoglycemic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Narrative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Medicina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Kaunas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2024. </a:t>
            </a:r>
            <a:r>
              <a:rPr lang="el-GR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</a:t>
            </a:r>
            <a:endParaRPr lang="el-GR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στιγμιότυπο οθόνης, γραμματοσειρά, παράλληλα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14E7FF1A-3DAC-BC15-5237-0A5B44509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9" r="5075" b="34722"/>
          <a:stretch/>
        </p:blipFill>
        <p:spPr>
          <a:xfrm>
            <a:off x="0" y="1"/>
            <a:ext cx="4772025" cy="5934075"/>
          </a:xfrm>
          <a:prstGeom prst="rect">
            <a:avLst/>
          </a:prstGeom>
        </p:spPr>
      </p:pic>
      <p:pic>
        <p:nvPicPr>
          <p:cNvPr id="4" name="Εικόνα 3" descr="Εικόνα που περιέχει κείμενο, στιγμιότυπο οθόνης, γραμματοσειρά, παράλληλα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CD3DD405-269D-5547-F37D-31A6E13F3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9" t="60834" r="5226" b="2497"/>
          <a:stretch/>
        </p:blipFill>
        <p:spPr>
          <a:xfrm>
            <a:off x="4670400" y="1861977"/>
            <a:ext cx="4473600" cy="3134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3042741-2DA4-3518-D4DB-C86C9351B627}"/>
              </a:ext>
            </a:extLst>
          </p:cNvPr>
          <p:cNvSpPr txBox="1"/>
          <p:nvPr/>
        </p:nvSpPr>
        <p:spPr>
          <a:xfrm>
            <a:off x="6393656" y="6301540"/>
            <a:ext cx="2886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STEP-</a:t>
            </a:r>
            <a:r>
              <a:rPr lang="en-US" b="1" i="1" dirty="0" err="1">
                <a:solidFill>
                  <a:srgbClr val="FF0000"/>
                </a:solidFill>
              </a:rPr>
              <a:t>HFpEF</a:t>
            </a:r>
            <a:r>
              <a:rPr lang="en-US" b="1" i="1" dirty="0">
                <a:solidFill>
                  <a:srgbClr val="FF0000"/>
                </a:solidFill>
              </a:rPr>
              <a:t> Trial</a:t>
            </a:r>
            <a:endParaRPr lang="el-G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312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GLP-1RAs</a:t>
            </a:r>
            <a:endParaRPr lang="el-GR" sz="3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1905000"/>
          </a:xfrm>
        </p:spPr>
        <p:txBody>
          <a:bodyPr>
            <a:noAutofit/>
          </a:bodyPr>
          <a:lstStyle/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Μείωση του κίνδυνου μειζόνων καρδιαγγειακών συμβάντων σε ασθενείς με ΣΔ2 με πολλαπλούς καρδιαγγειακούς παράγοντες κινδύνου ή με εγκατεστημένη στεφανιαία νόσο με πιο ουδέτερη επίδραση στην νοσηλεία ΚΑ. 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Underwood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, C.R.,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Crystal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glucagon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peptide-1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extracellular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domain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glucagon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peptide-1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receptor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Biol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Chem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, 2010. </a:t>
            </a:r>
            <a:r>
              <a:rPr lang="el-GR" sz="1200" b="1" dirty="0">
                <a:latin typeface="Times New Roman" pitchFamily="18" charset="0"/>
                <a:cs typeface="Times New Roman" pitchFamily="18" charset="0"/>
              </a:rPr>
              <a:t>285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(1): p. 723-30)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Σε ασθενείς χωρίς ιστορικό ΚΑ, GLP-1RAs μπορεί να αποτρέψουν την ανάπτυξη ΚΑ. Ενώ σε εγκατεστημένη HF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EF, η θεραπεία με GLP-1RAS μπορεί να αυξήσει τον κίνδυνο ανεπιθύμητων ενεργειών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Neves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, J.S.,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adverse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events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liraglutide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reduced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ejection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fraction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hoc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 FIGHT </a:t>
            </a:r>
            <a:r>
              <a:rPr lang="el-GR" sz="1200" i="1" dirty="0" err="1">
                <a:latin typeface="Times New Roman" pitchFamily="18" charset="0"/>
                <a:cs typeface="Times New Roman" pitchFamily="18" charset="0"/>
              </a:rPr>
              <a:t>trial</a:t>
            </a:r>
            <a:r>
              <a:rPr lang="el-GR" sz="1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Obes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200" dirty="0" err="1"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, 2023. </a:t>
            </a:r>
            <a:r>
              <a:rPr lang="el-GR" sz="1200" b="1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l-GR" sz="1200" dirty="0">
                <a:latin typeface="Times New Roman" pitchFamily="18" charset="0"/>
                <a:cs typeface="Times New Roman" pitchFamily="18" charset="0"/>
              </a:rPr>
              <a:t>(1): p. 189-197.)</a:t>
            </a:r>
          </a:p>
        </p:txBody>
      </p:sp>
      <p:sp>
        <p:nvSpPr>
          <p:cNvPr id="4" name="3 - Έλλειψη"/>
          <p:cNvSpPr/>
          <p:nvPr/>
        </p:nvSpPr>
        <p:spPr>
          <a:xfrm>
            <a:off x="1219200" y="2971800"/>
            <a:ext cx="1600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είωση 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του κίνδυνου 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καρδιαγγειακών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συμβαμάτων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/>
              <a:t>σε ασθενείς  με ΣΔ2</a:t>
            </a:r>
          </a:p>
        </p:txBody>
      </p:sp>
      <p:sp>
        <p:nvSpPr>
          <p:cNvPr id="5" name="4 - Έλλειψη"/>
          <p:cNvSpPr/>
          <p:nvPr/>
        </p:nvSpPr>
        <p:spPr>
          <a:xfrm>
            <a:off x="3733800" y="2743200"/>
            <a:ext cx="18288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Μείωση κινδύνου για δυσμενείς νεφρικές εκβάσεις σε ασθενείς με ΣΔ2. (1)</a:t>
            </a:r>
          </a:p>
        </p:txBody>
      </p:sp>
      <p:sp>
        <p:nvSpPr>
          <p:cNvPr id="6" name="5 - Έλλειψη"/>
          <p:cNvSpPr/>
          <p:nvPr/>
        </p:nvSpPr>
        <p:spPr>
          <a:xfrm>
            <a:off x="6858000" y="2971800"/>
            <a:ext cx="16764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Αβέβαιο όφελος για νοσηλεία ΚΑ σε άτομα με σταθερή ΚΑ</a:t>
            </a:r>
          </a:p>
        </p:txBody>
      </p:sp>
      <p:sp>
        <p:nvSpPr>
          <p:cNvPr id="7" name="6 - Έλλειψη"/>
          <p:cNvSpPr/>
          <p:nvPr/>
        </p:nvSpPr>
        <p:spPr>
          <a:xfrm>
            <a:off x="1066800" y="4800600"/>
            <a:ext cx="1905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Ευνοϊκό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αποτέλεσμα σε διαστολική λειτουργία αριστερής κοιλίας σε  ασθενείς με  ΣΔ2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. (2)</a:t>
            </a:r>
            <a:endParaRPr lang="el-GR" sz="1000" dirty="0"/>
          </a:p>
        </p:txBody>
      </p:sp>
      <p:sp>
        <p:nvSpPr>
          <p:cNvPr id="8" name="7 - Έλλειψη"/>
          <p:cNvSpPr/>
          <p:nvPr/>
        </p:nvSpPr>
        <p:spPr>
          <a:xfrm>
            <a:off x="3733800" y="4267200"/>
            <a:ext cx="1676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GLP-1RAs</a:t>
            </a:r>
            <a:endParaRPr lang="el-GR" dirty="0"/>
          </a:p>
        </p:txBody>
      </p:sp>
      <p:sp>
        <p:nvSpPr>
          <p:cNvPr id="9" name="8 - Έλλειψη"/>
          <p:cNvSpPr/>
          <p:nvPr/>
        </p:nvSpPr>
        <p:spPr>
          <a:xfrm>
            <a:off x="3581400" y="5562600"/>
            <a:ext cx="2133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Ουδέτερο αποτέλεσμα σε συστολική λειτουργία αριστερής κοιλίας σε  ασθενείς με  ΣΔ2</a:t>
            </a:r>
          </a:p>
        </p:txBody>
      </p:sp>
      <p:sp>
        <p:nvSpPr>
          <p:cNvPr id="10" name="9 - Έλλειψη"/>
          <p:cNvSpPr/>
          <p:nvPr/>
        </p:nvSpPr>
        <p:spPr>
          <a:xfrm>
            <a:off x="6553200" y="4800600"/>
            <a:ext cx="1828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αμία 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μείωση στον κίνδυνο νοσηλείας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για ΚΑ ή θανάτου σε οξεία </a:t>
            </a:r>
          </a:p>
          <a:p>
            <a:pPr algn="ctr"/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ΚΑ.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(3)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H="1" flipV="1">
            <a:off x="2743200" y="37338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>
            <a:stCxn id="8" idx="0"/>
            <a:endCxn id="5" idx="4"/>
          </p:cNvCxnSpPr>
          <p:nvPr/>
        </p:nvCxnSpPr>
        <p:spPr>
          <a:xfrm flipV="1">
            <a:off x="4572000" y="3886200"/>
            <a:ext cx="76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>
            <a:stCxn id="8" idx="7"/>
          </p:cNvCxnSpPr>
          <p:nvPr/>
        </p:nvCxnSpPr>
        <p:spPr>
          <a:xfrm flipV="1">
            <a:off x="5164697" y="3733800"/>
            <a:ext cx="1693303" cy="678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>
            <a:stCxn id="8" idx="6"/>
          </p:cNvCxnSpPr>
          <p:nvPr/>
        </p:nvCxnSpPr>
        <p:spPr>
          <a:xfrm>
            <a:off x="5410200" y="4762500"/>
            <a:ext cx="12192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>
            <a:stCxn id="8" idx="4"/>
            <a:endCxn id="9" idx="0"/>
          </p:cNvCxnSpPr>
          <p:nvPr/>
        </p:nvCxnSpPr>
        <p:spPr>
          <a:xfrm>
            <a:off x="4572000" y="5257800"/>
            <a:ext cx="76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flipH="1">
            <a:off x="2895600" y="4876800"/>
            <a:ext cx="838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5867400" y="6304002"/>
            <a:ext cx="327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Nikolaidou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el-GR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Hypoglycemic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Narrative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l-GR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Medicina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Kaunas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2024. </a:t>
            </a:r>
            <a:r>
              <a:rPr lang="el-GR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GLP-1RAs</a:t>
            </a:r>
            <a:endParaRPr lang="el-GR" sz="3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/>
          </a:bodyPr>
          <a:lstStyle/>
          <a:p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Sattar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N., et al., 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Cardiovascular, mortality, and kidney outcomes with GLP-1 receptor agonists in patients with type 2 diabetes: a systematic review and meta-analysis of </a:t>
            </a:r>
            <a:r>
              <a:rPr lang="en-US" sz="1500" i="1" dirty="0" err="1">
                <a:latin typeface="Times New Roman" pitchFamily="18" charset="0"/>
                <a:cs typeface="Times New Roman" pitchFamily="18" charset="0"/>
              </a:rPr>
              <a:t>randomised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 trials.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Lancet Diabetes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Endocrinol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2021.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(10): p. 653-662.</a:t>
            </a:r>
            <a:endParaRPr lang="el-GR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1500" dirty="0" err="1">
                <a:latin typeface="Times New Roman" pitchFamily="18" charset="0"/>
                <a:cs typeface="Times New Roman" pitchFamily="18" charset="0"/>
              </a:rPr>
              <a:t>Bizino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, M.B.; </a:t>
            </a:r>
            <a:r>
              <a:rPr lang="en-GB" sz="1500" dirty="0" err="1">
                <a:latin typeface="Times New Roman" pitchFamily="18" charset="0"/>
                <a:cs typeface="Times New Roman" pitchFamily="18" charset="0"/>
              </a:rPr>
              <a:t>Jazet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, I.M.; </a:t>
            </a:r>
            <a:r>
              <a:rPr lang="en-GB" sz="1500" dirty="0" err="1">
                <a:latin typeface="Times New Roman" pitchFamily="18" charset="0"/>
                <a:cs typeface="Times New Roman" pitchFamily="18" charset="0"/>
              </a:rPr>
              <a:t>Westenberg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, J.J.M.; van </a:t>
            </a:r>
            <a:r>
              <a:rPr lang="en-GB" sz="1500" dirty="0" err="1">
                <a:latin typeface="Times New Roman" pitchFamily="18" charset="0"/>
                <a:cs typeface="Times New Roman" pitchFamily="18" charset="0"/>
              </a:rPr>
              <a:t>Eyk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, H.J.; </a:t>
            </a:r>
            <a:r>
              <a:rPr lang="en-GB" sz="1500" dirty="0" err="1">
                <a:latin typeface="Times New Roman" pitchFamily="18" charset="0"/>
                <a:cs typeface="Times New Roman" pitchFamily="18" charset="0"/>
              </a:rPr>
              <a:t>Paiman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, E.H.M.; </a:t>
            </a:r>
            <a:r>
              <a:rPr lang="en-GB" sz="1500" dirty="0" err="1">
                <a:latin typeface="Times New Roman" pitchFamily="18" charset="0"/>
                <a:cs typeface="Times New Roman" pitchFamily="18" charset="0"/>
              </a:rPr>
              <a:t>Smit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, J.W.A.; Lamb, H.J. Effect of </a:t>
            </a:r>
            <a:r>
              <a:rPr lang="en-GB" sz="1500" dirty="0" err="1">
                <a:latin typeface="Times New Roman" pitchFamily="18" charset="0"/>
                <a:cs typeface="Times New Roman" pitchFamily="18" charset="0"/>
              </a:rPr>
              <a:t>Liraglutide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 on Cardiac Function in Patients with Type 2 Diabetes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Husain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500" i="1" dirty="0" err="1">
                <a:latin typeface="Times New Roman" pitchFamily="18" charset="0"/>
                <a:cs typeface="Times New Roman" pitchFamily="18" charset="0"/>
              </a:rPr>
              <a:t>Oral</a:t>
            </a:r>
            <a:r>
              <a:rPr lang="el-GR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500" i="1" dirty="0" err="1">
                <a:latin typeface="Times New Roman" pitchFamily="18" charset="0"/>
                <a:cs typeface="Times New Roman" pitchFamily="18" charset="0"/>
              </a:rPr>
              <a:t>Semaglutide</a:t>
            </a:r>
            <a:r>
              <a:rPr lang="el-GR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500" i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500" i="1" dirty="0" err="1">
                <a:latin typeface="Times New Roman" pitchFamily="18" charset="0"/>
                <a:cs typeface="Times New Roman" pitchFamily="18" charset="0"/>
              </a:rPr>
              <a:t>Cardiovascular</a:t>
            </a:r>
            <a:r>
              <a:rPr lang="el-GR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500" i="1" dirty="0" err="1">
                <a:latin typeface="Times New Roman" pitchFamily="18" charset="0"/>
                <a:cs typeface="Times New Roman" pitchFamily="18" charset="0"/>
              </a:rPr>
              <a:t>Outcomes</a:t>
            </a:r>
            <a:r>
              <a:rPr lang="el-GR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500" i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500" i="1" dirty="0" err="1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500" i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500" i="1" dirty="0" err="1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l-GR" sz="1500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l-GR" sz="1500" i="1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5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, 2019. </a:t>
            </a:r>
            <a:r>
              <a:rPr lang="el-GR" sz="1500" b="1" dirty="0">
                <a:latin typeface="Times New Roman" pitchFamily="18" charset="0"/>
                <a:cs typeface="Times New Roman" pitchFamily="18" charset="0"/>
              </a:rPr>
              <a:t>381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(9): p. 841-851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Καρδιακή ανεπάρκεια- Ορισμός-Επιδημιολογία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23973" y="762000"/>
            <a:ext cx="9144000" cy="2971800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Προκύπτει από οποιαδήποτε δομική ή/και λειτουργική διαταραχή της καρδιάς, η οποία έχει ως αποτέλεσμα τη διαταραχή της καρδιακής πλήρωσης ή/και της άντλησης αίματος σε ηρεμία ή/και κατά τη διάρκεια άσκησης.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Σημαντικό πρόβλημα υγείας επηρεάζοντας σχεδόν το 1-2% του παγκόσμιου πληθυσμού με σοβαρές κοινωνικοοικονομικές επιπτώσεις.</a:t>
            </a:r>
          </a:p>
          <a:p>
            <a:pPr algn="just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Σύμφωνα με το </a:t>
            </a:r>
            <a:r>
              <a:rPr lang="en-GB" sz="1600" dirty="0">
                <a:latin typeface="Times New Roman" pitchFamily="18" charset="0"/>
                <a:cs typeface="Times New Roman" pitchFamily="18" charset="0"/>
              </a:rPr>
              <a:t>ESC Long-Term Registry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(ESC-HF-LT-R), το 60% των μη νοσηλευόμενων εμφανίζουν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HFrEF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ενώ σχεδόν το 24% έχει </a:t>
            </a:r>
            <a:r>
              <a:rPr lang="el-GR" sz="1600" dirty="0" err="1" smtClean="0">
                <a:latin typeface="Times New Roman" pitchFamily="18" charset="0"/>
                <a:cs typeface="Times New Roman" pitchFamily="18" charset="0"/>
              </a:rPr>
              <a:t>HFmrE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το 16% έχει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HFpEF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αντίστοιχα.</a:t>
            </a:r>
          </a:p>
          <a:p>
            <a:pPr algn="just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Οι πιο συχνές αιτίες καρδιακής ανεπάρκειας στις ανεπτυγμένες και δυτικές κοινωνίες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στεφανιαία νόσο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αρτηριακή υπέρταση.</a:t>
            </a:r>
          </a:p>
        </p:txBody>
      </p:sp>
      <p:pic>
        <p:nvPicPr>
          <p:cNvPr id="1027" name="Picture 3" descr="C:\Users\pfoun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9144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SGLT-2 </a:t>
            </a:r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αναστολείς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1981199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sz="1500" dirty="0" smtClean="0">
                <a:latin typeface="Times New Roman" pitchFamily="18" charset="0"/>
                <a:cs typeface="Times New Roman" pitchFamily="18" charset="0"/>
              </a:rPr>
              <a:t>υεργετική 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επίδρασή τους στις μείζονες καρδιαγγειακές και νεφρικές εκβάσεις, ανεξάρτητα από την παρουσία ΣΔ.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Δράση: -&gt;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Μείωση της γλυκόζης στο πλάσμα με ανεξάρτητο τρόπο από την ινσουλίνη, προκαλώντας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γλυκοζουρία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μέσω της αναστολής των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συμμεταφορέων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νατρίου-γλυκόζης 2 στα νεφρά.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1700" dirty="0">
                <a:latin typeface="Times New Roman" pitchFamily="18" charset="0"/>
                <a:cs typeface="Times New Roman" pitchFamily="18" charset="0"/>
              </a:rPr>
              <a:t>Φάρμακα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17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Εμπαγλιφλοζίνη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Νταπαγλιφλοζίνη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και 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Καναγλιφλοζίνη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5" name="Picture 3" descr="C:\Users\pfoun\Desktop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1"/>
            <a:ext cx="9144000" cy="2133600"/>
          </a:xfrm>
          <a:prstGeom prst="rect">
            <a:avLst/>
          </a:prstGeom>
          <a:noFill/>
        </p:spPr>
      </p:pic>
      <p:pic>
        <p:nvPicPr>
          <p:cNvPr id="3076" name="Picture 4" descr="C:\Users\pfoun\Desktop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1"/>
            <a:ext cx="9144000" cy="190500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4343400" y="6488668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Nikolaidou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Hypoglycemic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Narrative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Medicina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Kaunas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2024. </a:t>
            </a:r>
            <a:r>
              <a:rPr lang="el-GR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</a:t>
            </a:r>
            <a:endParaRPr lang="el-GR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SGLT-2 </a:t>
            </a:r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αναστολείς</a:t>
            </a:r>
            <a:endParaRPr lang="el-GR" sz="3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14401"/>
            <a:ext cx="8305800" cy="2590799"/>
          </a:xfrm>
        </p:spPr>
        <p:txBody>
          <a:bodyPr>
            <a:normAutofit/>
          </a:bodyPr>
          <a:lstStyle/>
          <a:p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Οι προτεινόμενοι δυνητικοί μηχανισμοί για τον ευεργετικό ρόλο των αναστολέων SGLT-2 περιλαμβάνουν: </a:t>
            </a:r>
          </a:p>
          <a:p>
            <a:pPr lvl="1">
              <a:buFont typeface="Wingdings" pitchFamily="2" charset="2"/>
              <a:buChar char="Ø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Καλύτερος έλεγχος γλυκόζης, υγρών και επίπεδων αρτηριακής πίεσης, </a:t>
            </a:r>
          </a:p>
          <a:p>
            <a:pPr lvl="1">
              <a:buFont typeface="Wingdings" pitchFamily="2" charset="2"/>
              <a:buChar char="Ø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Μείωση του σωματικού βάρους, </a:t>
            </a:r>
          </a:p>
          <a:p>
            <a:pPr lvl="1">
              <a:buFont typeface="Wingdings" pitchFamily="2" charset="2"/>
              <a:buChar char="Ø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Αντιφλεγμονώδεις και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αντι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-οξειδωτικές ιδιότητες, </a:t>
            </a:r>
          </a:p>
          <a:p>
            <a:pPr lvl="1">
              <a:buFont typeface="Wingdings" pitchFamily="2" charset="2"/>
              <a:buChar char="Ø"/>
            </a:pP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Νατριούρηση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Ευνοϊκή επίδραση σε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υπερουριχαιμία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και στην ενδοθηλιακή δυσλειτουργία, </a:t>
            </a:r>
          </a:p>
          <a:p>
            <a:pPr lvl="1">
              <a:buFont typeface="Wingdings" pitchFamily="2" charset="2"/>
              <a:buChar char="Ø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Επαγωγή αυξημένης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αυτοφαγίας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λυσοσωμικής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αποδόμησης και </a:t>
            </a:r>
          </a:p>
          <a:p>
            <a:pPr lvl="1">
              <a:buFont typeface="Wingdings" pitchFamily="2" charset="2"/>
              <a:buChar char="Ø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Αύξηση παραγωγής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ερυθροποιητίνης</a:t>
            </a:r>
            <a:endParaRPr lang="el-GR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pfoun\Desktop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2766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200400" y="645789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Kotit</a:t>
            </a:r>
            <a:r>
              <a: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S., </a:t>
            </a:r>
            <a:r>
              <a:rPr lang="en-US" sz="1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Lessons from a pre-specified meta-analysis of sodium-glucose cotransporter-2 (SGLT2) inhibitors in heart failure: Time for new clinical recommendations.</a:t>
            </a:r>
            <a:r>
              <a: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Glob </a:t>
            </a:r>
            <a:r>
              <a:rPr lang="en-US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Cardiol</a:t>
            </a:r>
            <a:r>
              <a: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Sci</a:t>
            </a:r>
            <a:r>
              <a: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Pract</a:t>
            </a:r>
            <a:r>
              <a: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2023. </a:t>
            </a:r>
            <a:r>
              <a:rPr lang="en-US" sz="1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(2): p. e202314.</a:t>
            </a:r>
            <a:endParaRPr lang="el-GR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SGLT-2 </a:t>
            </a:r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αναστολείς</a:t>
            </a:r>
            <a:endParaRPr lang="el-GR" sz="3000" dirty="0"/>
          </a:p>
        </p:txBody>
      </p:sp>
      <p:sp>
        <p:nvSpPr>
          <p:cNvPr id="4" name="3 - Έλλειψη"/>
          <p:cNvSpPr/>
          <p:nvPr/>
        </p:nvSpPr>
        <p:spPr>
          <a:xfrm>
            <a:off x="6477000" y="1447800"/>
            <a:ext cx="1600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είωση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του κίνδυνου 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καρδιαγγειακοώνσυμβαμάτων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/>
              <a:t>σε όλα τα στάδια ΚΑ</a:t>
            </a:r>
          </a:p>
        </p:txBody>
      </p:sp>
      <p:sp>
        <p:nvSpPr>
          <p:cNvPr id="5" name="4 - Έλλειψη"/>
          <p:cNvSpPr/>
          <p:nvPr/>
        </p:nvSpPr>
        <p:spPr>
          <a:xfrm>
            <a:off x="3657600" y="1524000"/>
            <a:ext cx="1600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Μείωση κινδύνου για δυσμενείς νεφρικές εκβάσεις σε ασθενείς με ΣΔ2.</a:t>
            </a:r>
            <a:endParaRPr lang="el-GR" sz="1000" dirty="0"/>
          </a:p>
        </p:txBody>
      </p:sp>
      <p:sp>
        <p:nvSpPr>
          <p:cNvPr id="6" name="5 - Έλλειψη"/>
          <p:cNvSpPr/>
          <p:nvPr/>
        </p:nvSpPr>
        <p:spPr>
          <a:xfrm>
            <a:off x="914400" y="4648200"/>
            <a:ext cx="1600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Ευνοϊκό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αποτέλεσμα σε διαστολική λειτουργία αριστερής κοιλίας σε  ασθενείς με  ΣΔ2/ΚΑ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1000" dirty="0"/>
          </a:p>
        </p:txBody>
      </p:sp>
      <p:sp>
        <p:nvSpPr>
          <p:cNvPr id="7" name="6 - Έλλειψη"/>
          <p:cNvSpPr/>
          <p:nvPr/>
        </p:nvSpPr>
        <p:spPr>
          <a:xfrm>
            <a:off x="3657600" y="3048000"/>
            <a:ext cx="1600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SGLT-2 </a:t>
            </a:r>
            <a:r>
              <a:rPr lang="el-GR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αναστολείς</a:t>
            </a:r>
            <a:endParaRPr lang="el-GR" sz="1600" dirty="0"/>
          </a:p>
        </p:txBody>
      </p:sp>
      <p:sp>
        <p:nvSpPr>
          <p:cNvPr id="8" name="7 - Έλλειψη"/>
          <p:cNvSpPr/>
          <p:nvPr/>
        </p:nvSpPr>
        <p:spPr>
          <a:xfrm>
            <a:off x="3810000" y="4724400"/>
            <a:ext cx="1600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Ευνοϊκό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αποτέλεσμα σε συστολική λειτουργία αριστερής κοιλίας σε  ασθενείς με  ΣΔ2/ΚΑ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1000" dirty="0"/>
          </a:p>
        </p:txBody>
      </p:sp>
      <p:sp>
        <p:nvSpPr>
          <p:cNvPr id="9" name="8 - Έλλειψη"/>
          <p:cNvSpPr/>
          <p:nvPr/>
        </p:nvSpPr>
        <p:spPr>
          <a:xfrm>
            <a:off x="1066800" y="1676400"/>
            <a:ext cx="1600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είωση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του κίνδυνου 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καρδιαγγειακών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συμβαμάτων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/>
              <a:t>σε ασθενείς  με ΣΔ2 με ή χωρίς χρόνια νεφρική νόσο</a:t>
            </a:r>
          </a:p>
        </p:txBody>
      </p:sp>
      <p:sp>
        <p:nvSpPr>
          <p:cNvPr id="10" name="9 - Έλλειψη"/>
          <p:cNvSpPr/>
          <p:nvPr/>
        </p:nvSpPr>
        <p:spPr>
          <a:xfrm>
            <a:off x="6553200" y="4724400"/>
            <a:ext cx="1600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Ασφαλή και ευνοϊκά στην οξεία καρδιακή ανεπάρκεια</a:t>
            </a:r>
            <a:endParaRPr lang="el-GR" sz="1000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H="1" flipV="1">
            <a:off x="2514600" y="25146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>
            <a:stCxn id="7" idx="0"/>
            <a:endCxn id="5" idx="4"/>
          </p:cNvCxnSpPr>
          <p:nvPr/>
        </p:nvCxnSpPr>
        <p:spPr>
          <a:xfrm flipV="1">
            <a:off x="4457700" y="2590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flipV="1">
            <a:off x="5105400" y="2209800"/>
            <a:ext cx="1371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>
            <a:stCxn id="7" idx="3"/>
          </p:cNvCxnSpPr>
          <p:nvPr/>
        </p:nvCxnSpPr>
        <p:spPr>
          <a:xfrm flipH="1">
            <a:off x="2438400" y="3958571"/>
            <a:ext cx="1453544" cy="994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>
            <a:stCxn id="7" idx="4"/>
          </p:cNvCxnSpPr>
          <p:nvPr/>
        </p:nvCxnSpPr>
        <p:spPr>
          <a:xfrm>
            <a:off x="4457700" y="4114800"/>
            <a:ext cx="381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/>
          <p:cNvCxnSpPr>
            <a:endCxn id="10" idx="1"/>
          </p:cNvCxnSpPr>
          <p:nvPr/>
        </p:nvCxnSpPr>
        <p:spPr>
          <a:xfrm>
            <a:off x="5257800" y="3810000"/>
            <a:ext cx="1529744" cy="1070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Ορθογώνιο"/>
          <p:cNvSpPr/>
          <p:nvPr/>
        </p:nvSpPr>
        <p:spPr>
          <a:xfrm>
            <a:off x="4343400" y="6488668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Nikolaidou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Hypoglycemic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Narrative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Medicina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Kaunas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2024. </a:t>
            </a:r>
            <a:r>
              <a:rPr lang="el-GR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</a:t>
            </a:r>
            <a:endParaRPr lang="el-GR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Συνδυασμός SGLT2I και GLP -RA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4864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Μια έντονη μείωση της καρδιαγγειακής θνησιμότητας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Riley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D.R.,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mortality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cardiovascular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outcomes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sodium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glucose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transporter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inhibitors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glucagon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peptide-1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receptor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agonists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combination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l-GR" sz="1600" i="1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6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Obes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Metab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2023. </a:t>
            </a:r>
            <a:r>
              <a:rPr lang="el-GR" sz="1600" b="1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(10): p. 2897-2909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Βελτιωμένοι δείκτες </a:t>
            </a:r>
            <a:r>
              <a:rPr lang="el-GR" sz="2000" dirty="0" err="1">
                <a:latin typeface="Times New Roman" pitchFamily="18" charset="0"/>
                <a:cs typeface="Times New Roman" pitchFamily="18" charset="0"/>
              </a:rPr>
              <a:t>μυοκαρδιακής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λειτουργίας της αριστερής κοιλίας, ειδικά σε LVEF &lt;55%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πχ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GLS.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Ikonomidis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I.,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Effects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Glucagon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Peptide-1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Receptor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Agonists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Sodium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Glucose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Cotransporter-2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Inhibitors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Combination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Endothelial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Glycocalyx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Arterial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Myocardial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12-Month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. J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Assoc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2020. 9(9): p. e015716.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Χαμηλότερος κίνδυνος περιστατικών καρδιακής ανεπάρκειας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(Wright, A.K., et al., Primary Prevention of Cardiovascular and Heart Failure Events With SGLT2 Inhibitors, GLP-1 Receptor Agonists, and Their Combination in Type 2 Diabetes. Diabetes Care, 2022. 45(4): p. 909-918).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Ευνοϊκή επίδραση στη μείωση της νοσηλείας της καρδιακής ανεπάρκειας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Singh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A.K.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R.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Singh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cardiovascular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benefits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combination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SGLT-2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inhibitors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GLP-1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receptor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agonists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Cardiol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, 2022. 14(6): p. 329-342.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Ένδειξη αντιδιαβητικών φαρμάκων σε HF σύμφωνα με τις κατευθυντήριες οδηγίες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(ACC/ESC/ADA)</a:t>
            </a:r>
            <a:endParaRPr lang="el-GR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1524000"/>
            <a:ext cx="3276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HFrEF</a:t>
            </a:r>
            <a:endParaRPr lang="en-US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SGLT2i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με όφελος και </a:t>
            </a:r>
            <a:r>
              <a:rPr lang="en-GB" sz="1000" dirty="0">
                <a:latin typeface="Times New Roman" pitchFamily="18" charset="0"/>
                <a:cs typeface="Times New Roman" pitchFamily="18" charset="0"/>
              </a:rPr>
              <a:t>GLP-1RAs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ανεξάρτητα από τη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μετφρμίνη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Προσοχή  σε  </a:t>
            </a:r>
            <a:r>
              <a:rPr lang="en-GB" sz="1000" dirty="0">
                <a:latin typeface="Times New Roman" pitchFamily="18" charset="0"/>
                <a:cs typeface="Times New Roman" pitchFamily="18" charset="0"/>
              </a:rPr>
              <a:t>GLP-1RAs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σε πρόσφατη απορρύθμιση ΚΑ</a:t>
            </a:r>
          </a:p>
          <a:p>
            <a:pPr algn="just">
              <a:buFont typeface="Arial" pitchFamily="34" charset="0"/>
              <a:buChar char="•"/>
            </a:pP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Αποφυγή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DPP-4 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αναστολέων πέρα από στάδιο Β ΚΑ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Αντένδειξη για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σαξαγλιπτίνη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Αποφυγή ΤΖ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Ds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172200" y="1600200"/>
            <a:ext cx="2971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Χρόνια Η</a:t>
            </a:r>
            <a:r>
              <a:rPr lang="en-US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FrEF</a:t>
            </a:r>
            <a:r>
              <a: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και στεφανιαία νόσος</a:t>
            </a:r>
            <a:endParaRPr lang="en-US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SGLT2i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με όφελος ανεξάρτητα από τη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μετφρμίνη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Αποφυγή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DPP-4 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αναστολέων πέρα από στάδιο Β ΚΑ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Αντένδειξη για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σαξαγλιπτίνη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Αποφυγή ΤΖ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Ds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429000" y="3352800"/>
            <a:ext cx="2667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atin typeface="Times New Roman" pitchFamily="18" charset="0"/>
                <a:cs typeface="Times New Roman" pitchFamily="18" charset="0"/>
              </a:rPr>
              <a:t>Αντιδιαβητική αγωγή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0" y="4953000"/>
            <a:ext cx="3276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FmrEF</a:t>
            </a:r>
            <a:r>
              <a:rPr lang="en-US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n-US" sz="1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HFpEF</a:t>
            </a:r>
            <a:endParaRPr lang="en-US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SGLT2i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με όφελος ανεξάρτητα από τη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μετφρμίνη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Αποφυγή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DPP-4 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αναστολέων πέρα από στάδιο Β ΚΑ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Αντένδειξη για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σαξαγλιπτίνη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Αποφυγή ΤΖ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Ds</a:t>
            </a:r>
            <a:endParaRPr lang="el-GR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1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324600" y="5029200"/>
            <a:ext cx="2819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 και χρόνια νεφρική νόσος</a:t>
            </a:r>
          </a:p>
          <a:p>
            <a:pPr algn="just"/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SGLT2i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με όφελος</a:t>
            </a: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H="1" flipV="1">
            <a:off x="3124200" y="29718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6096000" y="29718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H="1">
            <a:off x="3200400" y="4572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>
            <a:off x="6096000" y="4572000"/>
            <a:ext cx="228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4343400" y="6488668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Nikolaidou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Hypoglycemic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Narrative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l-GR" sz="9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Medicina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Kaunas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2024. </a:t>
            </a:r>
            <a:r>
              <a:rPr lang="el-GR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l-GR" sz="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</a:t>
            </a:r>
            <a:endParaRPr lang="el-GR" sz="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257800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1600" b="1" dirty="0" err="1">
                <a:latin typeface="Times New Roman" pitchFamily="18" charset="0"/>
                <a:cs typeface="Times New Roman" pitchFamily="18" charset="0"/>
              </a:rPr>
              <a:t>ετφορμίνη</a:t>
            </a:r>
            <a:r>
              <a:rPr lang="el-GR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1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	Θεραπεία πρώτης γραμμής σε συνδυασμό με παρεμβάσεις στον τρόπο ζωής σε ασθενείς με ΣΔ2 χωρίς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καρδιο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-νεφρικές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συννοσηρότητες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. SGLT2is και GLP-1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RAs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έχουν ευεργετικές </a:t>
            </a:r>
            <a:r>
              <a:rPr lang="el-GR" sz="1400" dirty="0" smtClean="0">
                <a:latin typeface="Times New Roman" pitchFamily="18" charset="0"/>
                <a:cs typeface="Times New Roman" pitchFamily="18" charset="0"/>
              </a:rPr>
              <a:t>επιδράσεις 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στα μείζονα καρδιαγγειακά συμβάματα, τη νοσηλεία λόγω καρδιακής ανεπάρκειας και τη θνησιμότητα ανεξάρτητα από τη χρήση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μετφορμίνης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. Ως εκ τούτου, αυτά τα φάρμακα θα πρέπει να λαμβάνονται υπόψη πρώτα σε ασθενείς με εγκατεστημένη ή σε υψηλό κίνδυνο για καρδιαγγειακή νόσο, καρδιακή ανεπάρκεια ή χρόνια νεφρική νόσο. Σε ασθενείς με ΣΔ2 και σταθερή καρδιακή ανεπάρκεια, η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μετφορμίνη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μπορεί να συνεχιστεί για τη μείωση της γλυκόζης εάν ο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eGFR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παραμένει &gt; 30 mL/min/1,73 m2, αλλά θα πρέπει να αποφεύγεται σε ασθενείς με ασταθή ή σε νοσηλευόμενους με καρδιακή ανεπάρκεια.</a:t>
            </a:r>
          </a:p>
          <a:p>
            <a:pPr algn="just"/>
            <a:r>
              <a:rPr lang="el-GR" sz="1600" b="1" dirty="0" err="1">
                <a:latin typeface="Times New Roman" pitchFamily="18" charset="0"/>
                <a:cs typeface="Times New Roman" pitchFamily="18" charset="0"/>
              </a:rPr>
              <a:t>Σουλφονυλουρίες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	Σε ΣΔ2 και καρδιακή ανεπάρκεια, θα πρέπει να λαμβάνονται υπόψη μόνο σε περίπτωση κακού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γλυκαιμικού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ελέγχου με εναλλακτικές επιλογές και να χρησιμοποιούνται με προσοχή.</a:t>
            </a:r>
          </a:p>
          <a:p>
            <a:pPr algn="just"/>
            <a:r>
              <a:rPr lang="el-GR" sz="1600" b="1" dirty="0">
                <a:latin typeface="Times New Roman" pitchFamily="18" charset="0"/>
                <a:cs typeface="Times New Roman" pitchFamily="18" charset="0"/>
              </a:rPr>
              <a:t>Ινσουλίνη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	Σε ΣΔ και οξεία μη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αντιρροπούμενη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καρδιακή ανεπάρκεια.</a:t>
            </a:r>
          </a:p>
          <a:p>
            <a:pPr algn="just"/>
            <a:r>
              <a:rPr lang="en-GB" sz="1600" b="1" dirty="0" err="1">
                <a:latin typeface="Times New Roman" pitchFamily="18" charset="0"/>
                <a:cs typeface="Times New Roman" pitchFamily="18" charset="0"/>
              </a:rPr>
              <a:t>DPP-4</a:t>
            </a:r>
            <a:r>
              <a:rPr lang="el-GR" sz="1600" b="1" dirty="0" err="1">
                <a:latin typeface="Times New Roman" pitchFamily="18" charset="0"/>
                <a:cs typeface="Times New Roman" pitchFamily="18" charset="0"/>
              </a:rPr>
              <a:t> αναστολείς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l-GR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πορεί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να ληφθεί υπόψη για τη διαχείριση του ΣΔ σε ασθενείς με καρδιακή ανεπάρκεια. Μόνο η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σαξαγλιπτίνη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δεν συνιστάται σε ασθενείς με ΣΔ2 υπό κίνδυνο ή με έκδηλη καρδιακή ανεπάρκεια. Ωστόσο, οι AHA/ACCF/HFSA συνιστούν την αποφυγή των αναστολέων DPP-4 σε καρδιακή ανεπάρκεια άνωθεν του σταδίου Β.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Ένδειξη αντιδιαβητικών φαρμάκων σε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σύμφωνα με τις κατευθυντήριες οδηγίες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(ACC/ESC/ADA)</a:t>
            </a:r>
            <a:endParaRPr lang="el-GR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562600"/>
          </a:xfrm>
        </p:spPr>
        <p:txBody>
          <a:bodyPr>
            <a:normAutofit/>
          </a:bodyPr>
          <a:lstStyle/>
          <a:p>
            <a:pPr algn="just"/>
            <a:r>
              <a:rPr lang="el-GR" sz="1500" b="1" dirty="0">
                <a:latin typeface="Times New Roman" pitchFamily="18" charset="0"/>
                <a:cs typeface="Times New Roman" pitchFamily="18" charset="0"/>
              </a:rPr>
              <a:t>Αναστολείς DPP-4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Σιταγλιπτίνη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λιναγλιπτίνη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ουδέτερη επίδραση στον κίνδυνο νοσηλείας για καρδιακή ανεπάρκεια ή μειζόνων καρδιαγγειακών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συμβαμάτων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και μπορούν να ληφθούν υπόψη για τη διαχείριση του ΣΔ σε ασθενείς με καρδιακή ανεπάρκεια. Μόνο η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σαξαγλιπτίνη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συσχετίστηκε με αυξημένο κίνδυνο νοσηλείας για καρδιακή ανεπάρκεια και δεν συνιστάται σε ασθενείς με ΣΔ τύπου 2 που διατρέχουν κίνδυνο ή με έκδηλη καρδιακή ανεπάρκεια. Σύσταση για αποφυγή σε καρδιακή ανεπάρκεια σταδίου Β.</a:t>
            </a:r>
          </a:p>
          <a:p>
            <a:pPr algn="just"/>
            <a:r>
              <a:rPr lang="el-GR" sz="1500" b="1" dirty="0">
                <a:latin typeface="Times New Roman" pitchFamily="18" charset="0"/>
                <a:cs typeface="Times New Roman" pitchFamily="18" charset="0"/>
              </a:rPr>
              <a:t>GLP-1RAs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l-GR" sz="15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	Ιδιαίτερα σε ασθενείς με ΣΔ2, με ή χωρίς εγκατεστημένη καρδιαγγειακή νόσο και ανεξάρτητα από άλλες υπογλυκαιμικές θεραπείες ή στόχους μείωσης της γλυκόζης. Συγκεκριμένα, θα μπορούσε να χρησιμοποιηθεί σε ασθενείς με πολύ υψηλό κίνδυνο για καρδιαγγειακή νόσο (&gt;55 ετών, υπέρταση, κάπνισμα,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δυσλιπιδαιμία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, παχυσαρκία ή λευκωματουρία) και θα πρέπει να χρησιμοποιείται σε ασθενείς με εγκατεστημένη καρδιαγγειακή νόσο, για τη μείωση των μειζόνων καρδιαγγειακών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συμβαμάτων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. Οι GLP-1RAs (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λιξισενατίδη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λιραγλουτίδη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εξενατίδη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σεμαγλουτίδη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και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ντουλαγλουτίδη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) είχαν ουδέτερη επίδραση στη νοσηλεία για καρδιακή ανεπάρκεια και δύναται να θεωρηθούν ως εναλλακτική θεραπεία του ΣΔ σε ασθενείς με καρδιακή ανεπάρκεια. Ωστόσο, θα πρέπει να αποφεύγονται σε ασθενείς με </a:t>
            </a:r>
            <a:r>
              <a:rPr lang="el-GR" sz="1500" dirty="0" err="1" smtClean="0">
                <a:latin typeface="Times New Roman" pitchFamily="18" charset="0"/>
                <a:cs typeface="Times New Roman" pitchFamily="18" charset="0"/>
              </a:rPr>
              <a:t>HFrE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l-GR" sz="1500" dirty="0" smtClean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πρόσφατα μη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αντιρροπούμενη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οξεία καρδιακή ανεπάρκεια.</a:t>
            </a:r>
          </a:p>
          <a:p>
            <a:pPr algn="just"/>
            <a:r>
              <a:rPr lang="el-GR" sz="1500" b="1" dirty="0">
                <a:latin typeface="Times New Roman" pitchFamily="18" charset="0"/>
                <a:cs typeface="Times New Roman" pitchFamily="18" charset="0"/>
              </a:rPr>
              <a:t>SGLT2I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	Σε ασθενείς με ΣΔ2 με ή χωρίς εγκατεστημένη καρδιαγγειακή νόσο, καρδιακή ανεπάρκεια ή χρόνια νεφρική </a:t>
            </a:r>
            <a:r>
              <a:rPr lang="el-GR" sz="1500" dirty="0" smtClean="0">
                <a:latin typeface="Times New Roman" pitchFamily="18" charset="0"/>
                <a:cs typeface="Times New Roman" pitchFamily="18" charset="0"/>
              </a:rPr>
              <a:t>νόσο 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(EGFR&gt; 20 ml/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ανά 1,73 m²) ανεξάρτητα από άλλα αντιδιαβητικά φάρμακα ή στόχους </a:t>
            </a:r>
            <a:r>
              <a:rPr lang="el-GR" sz="1500" dirty="0" smtClean="0">
                <a:latin typeface="Times New Roman" pitchFamily="18" charset="0"/>
                <a:cs typeface="Times New Roman" pitchFamily="18" charset="0"/>
              </a:rPr>
              <a:t>μείωσης 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της γλυκόζης. Συγκεκριμένα, η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dapagliflozin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, η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empagliflozin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και η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sotagliflozin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συνιστώνται έντονα σε ασθενείς με ΣΔ και καρδιαγγειακή νόσο ή καρδιακή ανεπάρκεια , ανεξάρτητα από το LVEF, για τη μείωση της νοσηλείας καρδιακής ανεπάρκεια και του καρδιαγγειακού θανάτου.</a:t>
            </a:r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Ένδειξη αντιδιαβητικών φαρμάκων σε HF σύμφωνα με τις κατευθυντήριες οδηγίες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(ACC/ESC/ADA)</a:t>
            </a:r>
            <a:endParaRPr lang="el-GR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Συμπεράσματα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95400"/>
            <a:ext cx="8296382" cy="237247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</a:pP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Οι ασθενείς με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προδιαβήτη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ή ΣΔ διατρέχουν αυξημένο κίνδυνο εμφάνισης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HFpEF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ή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HFrEF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, και ταυτόχρονα, η καρδιακή ανεπάρκεια (HF) αυξάνει τον κίνδυνο εμφάνισης ΣΔ2.</a:t>
            </a:r>
          </a:p>
          <a:p>
            <a:pPr algn="just">
              <a:lnSpc>
                <a:spcPct val="170000"/>
              </a:lnSpc>
            </a:pP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Τα νέα αντιδιαβητικά φάρμακα, οι SGLT-2is και οι GLP-1RAs, έχουν δείξει εντυπωσιακά οφέλη ιδιαίτερα στη μείωση της νοσηλείας λόγω καρδιακής ανεπάρκειας, του καρδιαγγειακού θανάτου και έχουν επίσης ευεργετικές επιδράσεις στην καρδιακή λειτουργία.</a:t>
            </a:r>
          </a:p>
          <a:p>
            <a:pPr algn="just">
              <a:lnSpc>
                <a:spcPct val="170000"/>
              </a:lnSpc>
            </a:pP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Η επιλογή των αντιδιαβητικών παραγόντων πρέπει να εξατομικεύεται.</a:t>
            </a:r>
          </a:p>
        </p:txBody>
      </p:sp>
      <p:pic>
        <p:nvPicPr>
          <p:cNvPr id="5122" name="Picture 2" descr="C:\Users\pfoun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1"/>
            <a:ext cx="42672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92162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Ευχαριστώ για την προσοχή σας!</a:t>
            </a:r>
          </a:p>
        </p:txBody>
      </p:sp>
      <p:pic>
        <p:nvPicPr>
          <p:cNvPr id="6146" name="Picture 2" descr="C:\Users\pfoun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7086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762000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Καρδιακή ανεπάρκεια- </a:t>
            </a:r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πιδημιολογία- </a:t>
            </a:r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Πρόγνωση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2438400"/>
          </a:xfrm>
        </p:spPr>
        <p:txBody>
          <a:bodyPr>
            <a:noAutofit/>
          </a:bodyPr>
          <a:lstStyle/>
          <a:p>
            <a:pPr algn="just"/>
            <a:r>
              <a:rPr lang="el-GR" sz="1500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l-GR" sz="1500" dirty="0" smtClean="0">
                <a:latin typeface="Times New Roman" pitchFamily="18" charset="0"/>
                <a:cs typeface="Times New Roman" pitchFamily="18" charset="0"/>
              </a:rPr>
              <a:t>πιβίωση 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των ασθενών με καρδιακή ανεπάρκεια έχει βελτιωθεί σημαντικά από 1 έως 6 έτη τις τελευταίες δεκαετίες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Σοβαρή νοσηρότητα και θνησιμότητα να επηρεάζουν την ποιότητα ζωής αυτών των ασθενών (67% εντός 5 ετών μετά τη διάγνωση).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Μετά την αρχική διάγνωση, οι ασθενείς με καρδιακή ανεπάρκεια νοσηλεύονται κατά μέσο όρο μία φορά το χρόνο.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Η σταδιακή αύξηση του πληθυσμού και η συχνότητα εμφάνισης καρδιαγγειακών </a:t>
            </a:r>
            <a:r>
              <a:rPr lang="el-GR" sz="1500" dirty="0" err="1">
                <a:latin typeface="Times New Roman" pitchFamily="18" charset="0"/>
                <a:cs typeface="Times New Roman" pitchFamily="18" charset="0"/>
              </a:rPr>
              <a:t>συννοσηροτήτων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 ενδέχεται να αυξήσουν τον απόλυτο αριθμό νοσηλειών λόγω καρδιακής ανεπάρκειας κατά σχεδόν 50% τα επόμενα 25 χρόνια.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0" y="3124200"/>
            <a:ext cx="7848600" cy="3733800"/>
            <a:chOff x="2" y="304801"/>
            <a:chExt cx="8594360" cy="655319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011"/>
            <a:stretch/>
          </p:blipFill>
          <p:spPr bwMode="auto">
            <a:xfrm>
              <a:off x="2" y="304801"/>
              <a:ext cx="8594360" cy="655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Ορθογώνιο 3"/>
            <p:cNvSpPr/>
            <p:nvPr/>
          </p:nvSpPr>
          <p:spPr>
            <a:xfrm>
              <a:off x="1353787" y="5142016"/>
              <a:ext cx="6412675" cy="7956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4648200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Καρδιακή ανεπάρκεια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και Σακχαρώδης Διαβήτης</a:t>
            </a:r>
            <a:endParaRPr lang="el-GR" sz="3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3733801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Ο ΣΔ2 χαρακτηρίζεται από χρόνια υπεργλυκαιμία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και οδηγεί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σε 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ακροαγγειακές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(στεφανιαία νόσος, </a:t>
            </a:r>
            <a:r>
              <a:rPr lang="el-GR" sz="1300" dirty="0" err="1" smtClean="0">
                <a:latin typeface="Times New Roman" pitchFamily="18" charset="0"/>
                <a:cs typeface="Times New Roman" pitchFamily="18" charset="0"/>
              </a:rPr>
              <a:t>εγκεφαλο</a:t>
            </a:r>
            <a:r>
              <a:rPr lang="el-GR" sz="1300" dirty="0" smtClean="0">
                <a:latin typeface="Times New Roman" pitchFamily="18" charset="0"/>
                <a:cs typeface="Times New Roman" pitchFamily="18" charset="0"/>
              </a:rPr>
              <a:t>-αγγειακή 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και περιφερική αγγειακή νόσο) και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ικροαγγειακές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(νεφροπάθεια,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αμφιβληστροειδοπάθεια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και νευροπάθεια) επιπλοκές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Η συνύπαρξη ΣΔ2 και καρδιακής ανεπάρκειας αυξάνει σημαντικά τη θνησιμότητα και τα ποσοστά νοσηλείας λόγω καρδιακής ανεπάρκειας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Ο ΣΔ αυξάνει σημαντικά τις πιθανότητες εμφάνισης καρδιακής ανεπάρκειας κατά 2 έως 4 φορές.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1500" dirty="0">
                <a:latin typeface="Times New Roman" pitchFamily="18" charset="0"/>
                <a:cs typeface="Times New Roman" pitchFamily="18" charset="0"/>
              </a:rPr>
              <a:t>Ο ΣΔ2 συμβάλλει στη διαβητική μυοκαρδιοπάθεια μέσω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buFont typeface="+mj-lt"/>
              <a:buAutoNum type="arabicPeriod"/>
            </a:pP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Η υπεργλυκαιμία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γλυκοζυλίωση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πρωτεϊνών και λιπιδίων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τελικά προϊόντα προχωρημένης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γλυκοζυλίωσης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AGEs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αυξάνουν την αρτηριακή σκληρία και επιδεινώνουν την ενδοθηλιακή λειτουργία -&gt; </a:t>
            </a:r>
            <a:r>
              <a:rPr lang="el-GR" sz="1300" dirty="0" smtClean="0">
                <a:latin typeface="Times New Roman" pitchFamily="18" charset="0"/>
                <a:cs typeface="Times New Roman" pitchFamily="18" charset="0"/>
              </a:rPr>
              <a:t>μείωση 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μονοξειδίου του αζώτου -&gt; αύξηση αγγειακής αντίστασης.</a:t>
            </a:r>
          </a:p>
          <a:p>
            <a:pPr lvl="1" algn="just">
              <a:buFont typeface="+mj-lt"/>
              <a:buAutoNum type="arabicPeriod"/>
            </a:pP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Η αντίσταση στην ινσουλίνη -&gt; συσσώρευση λιπαρών οξέων,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μιτοχονδριακή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δυσλειτουργία,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λιποτοξικότητα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και οξειδωτικό στρες.</a:t>
            </a:r>
          </a:p>
          <a:p>
            <a:pPr lvl="1" algn="just">
              <a:buFont typeface="+mj-lt"/>
              <a:buAutoNum type="arabicPeriod"/>
            </a:pP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Χρόνια συστηματική φλεγμονή -&gt;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μυοκαρδιακή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φλεγμονή,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ίνωση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και απόπτωση. </a:t>
            </a:r>
          </a:p>
          <a:p>
            <a:pPr lvl="1" algn="just">
              <a:buFont typeface="+mj-lt"/>
              <a:buAutoNum type="arabicPeriod"/>
            </a:pP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Μικροαγγειακή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νόσος -&gt; μείωση στεφανιαίας ροής αίματος.</a:t>
            </a:r>
          </a:p>
          <a:p>
            <a:pPr lvl="1" algn="just">
              <a:buFont typeface="+mj-lt"/>
              <a:buAutoNum type="arabicPeriod"/>
            </a:pP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Διαβητική νεφροπάθεια -&gt; κατακράτηση υγρών και αυξημένη αρτηριακή πίεση, ενδοθηλιακή δυσλειτουργία,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αθηρογόνο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300" dirty="0" err="1">
                <a:latin typeface="Times New Roman" pitchFamily="18" charset="0"/>
                <a:cs typeface="Times New Roman" pitchFamily="18" charset="0"/>
              </a:rPr>
              <a:t>δυσλιπιδαιμία</a:t>
            </a:r>
            <a:r>
              <a:rPr lang="el-GR" sz="1300" dirty="0">
                <a:latin typeface="Times New Roman" pitchFamily="18" charset="0"/>
                <a:cs typeface="Times New Roman" pitchFamily="18" charset="0"/>
              </a:rPr>
              <a:t> και ισχαιμία.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048000" y="6550223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Nikolaidou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Ventoulis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Karakoulidis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G,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Hypoglycemic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Narrative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700" dirty="0" err="1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700" i="1" dirty="0" err="1">
                <a:latin typeface="Times New Roman" pitchFamily="18" charset="0"/>
                <a:cs typeface="Times New Roman" pitchFamily="18" charset="0"/>
              </a:rPr>
              <a:t>Medicina</a:t>
            </a:r>
            <a:r>
              <a:rPr lang="el-GR" sz="7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700" i="1" dirty="0" err="1">
                <a:latin typeface="Times New Roman" pitchFamily="18" charset="0"/>
                <a:cs typeface="Times New Roman" pitchFamily="18" charset="0"/>
              </a:rPr>
              <a:t>Kaunas</a:t>
            </a:r>
            <a:r>
              <a:rPr lang="el-GR" sz="7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 2024; 60 2024/06/27. DOI:</a:t>
            </a:r>
            <a:r>
              <a:rPr lang="en-US" sz="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700" dirty="0">
                <a:latin typeface="Times New Roman" pitchFamily="18" charset="0"/>
                <a:cs typeface="Times New Roman" pitchFamily="18" charset="0"/>
              </a:rPr>
              <a:t>10.3390/medicina60060912</a:t>
            </a:r>
            <a:r>
              <a:rPr lang="el-GR" sz="700" dirty="0"/>
              <a:t>.</a:t>
            </a:r>
          </a:p>
        </p:txBody>
      </p:sp>
      <p:pic>
        <p:nvPicPr>
          <p:cNvPr id="4098" name="Picture 2" descr="C:\Users\pfoun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9144000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Καρδιακή ανεπάρκεια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και Σακχαρώδης Διαβήτης</a:t>
            </a:r>
            <a:endParaRPr lang="el-GR" sz="3000" dirty="0"/>
          </a:p>
        </p:txBody>
      </p:sp>
      <p:pic>
        <p:nvPicPr>
          <p:cNvPr id="4" name="Εικόνα 3">
            <a:extLst>
              <a:ext uri="{FF2B5EF4-FFF2-40B4-BE49-F238E27FC236}">
                <a16:creationId xmlns="" xmlns:a16="http://schemas.microsoft.com/office/drawing/2014/main" id="{962DFF3C-34B6-4887-AD83-58D2C1D0398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219200"/>
            <a:ext cx="8915400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- TextBox"/>
          <p:cNvSpPr txBox="1"/>
          <p:nvPr/>
        </p:nvSpPr>
        <p:spPr>
          <a:xfrm>
            <a:off x="3352800" y="6365557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800" dirty="0" err="1">
                <a:latin typeface="Times New Roman" pitchFamily="18" charset="0"/>
                <a:cs typeface="Times New Roman" pitchFamily="18" charset="0"/>
              </a:rPr>
              <a:t>Tousoulis</a:t>
            </a:r>
            <a:r>
              <a:rPr lang="el-GR" sz="800" dirty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l-GR" sz="800" dirty="0" err="1">
                <a:latin typeface="Times New Roman" pitchFamily="18" charset="0"/>
                <a:cs typeface="Times New Roman" pitchFamily="18" charset="0"/>
              </a:rPr>
              <a:t>Oikonomou</a:t>
            </a:r>
            <a:r>
              <a:rPr lang="el-GR" sz="800" dirty="0"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l-GR" sz="800" dirty="0" err="1">
                <a:latin typeface="Times New Roman" pitchFamily="18" charset="0"/>
                <a:cs typeface="Times New Roman" pitchFamily="18" charset="0"/>
              </a:rPr>
              <a:t>Siasos</a:t>
            </a:r>
            <a:r>
              <a:rPr lang="el-GR" sz="800" dirty="0">
                <a:latin typeface="Times New Roman" pitchFamily="18" charset="0"/>
                <a:cs typeface="Times New Roman" pitchFamily="18" charset="0"/>
              </a:rPr>
              <a:t> G, </a:t>
            </a:r>
            <a:r>
              <a:rPr lang="el-GR" sz="8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8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800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800" dirty="0" err="1"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el-G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8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800" dirty="0" err="1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800" i="1" dirty="0" err="1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el-GR" sz="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800" i="1" dirty="0" err="1">
                <a:latin typeface="Times New Roman" pitchFamily="18" charset="0"/>
                <a:cs typeface="Times New Roman" pitchFamily="18" charset="0"/>
              </a:rPr>
              <a:t>Cardiol</a:t>
            </a:r>
            <a:r>
              <a:rPr lang="el-GR" sz="800" dirty="0">
                <a:latin typeface="Times New Roman" pitchFamily="18" charset="0"/>
                <a:cs typeface="Times New Roman" pitchFamily="18" charset="0"/>
              </a:rPr>
              <a:t> 2014; 9: 37-42. 2014/07/01. DOI: 10.15420/ecr.2014.9.1.37</a:t>
            </a:r>
            <a:r>
              <a:rPr lang="el-GR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Καρδιακή Ανεπάρκεια-Θεραπεία</a:t>
            </a:r>
          </a:p>
        </p:txBody>
      </p:sp>
      <p:pic>
        <p:nvPicPr>
          <p:cNvPr id="2050" name="Picture 2" descr="C:\Users\pfoun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>
            <a:norm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Καρδιακή Ανεπάρκεια-Θεραπεία</a:t>
            </a:r>
            <a:endParaRPr lang="el-GR" sz="3000" dirty="0"/>
          </a:p>
        </p:txBody>
      </p:sp>
      <p:pic>
        <p:nvPicPr>
          <p:cNvPr id="3074" name="Picture 2" descr="C:\Users\pfoun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2895600"/>
          </a:xfrm>
          <a:prstGeom prst="rect">
            <a:avLst/>
          </a:prstGeom>
          <a:noFill/>
        </p:spPr>
      </p:pic>
      <p:pic>
        <p:nvPicPr>
          <p:cNvPr id="3075" name="Picture 3" descr="C:\Users\pfoun\Deskto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9144000" cy="2971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l-GR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Επιπτώσεις αντιδιαβητικών φαρμάκων στο καρδιαγγειακό και στην καρδιακή ανεπάρκεια</a:t>
            </a:r>
          </a:p>
        </p:txBody>
      </p:sp>
      <p:pic>
        <p:nvPicPr>
          <p:cNvPr id="1026" name="Picture 2" descr="C:\Users\pfoun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8001000" cy="5105400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3581400" y="6427113"/>
            <a:ext cx="556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Nikolaidou</a:t>
            </a:r>
            <a:r>
              <a:rPr lang="el-GR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el-GR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1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Hypoglycemic</a:t>
            </a:r>
            <a:r>
              <a:rPr lang="el-GR" sz="1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l-GR" sz="1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1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el-GR" sz="1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1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11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Narrative</a:t>
            </a:r>
            <a:r>
              <a:rPr lang="el-GR" sz="1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l-GR" sz="1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Medicina</a:t>
            </a:r>
            <a:r>
              <a:rPr lang="el-GR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Kaunas</a:t>
            </a:r>
            <a:r>
              <a:rPr lang="el-GR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2024. </a:t>
            </a:r>
            <a:r>
              <a:rPr lang="el-GR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l-GR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/>
          </a:bodyPr>
          <a:lstStyle/>
          <a:p>
            <a:r>
              <a:rPr lang="el-GR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Μετφορμίνη</a:t>
            </a:r>
            <a:endParaRPr lang="el-GR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867400"/>
          </a:xfrm>
        </p:spPr>
        <p:txBody>
          <a:bodyPr>
            <a:norm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ντιδιαβητικό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χαμηλού κόστους, το οποίο παρέμεινε η πρώτη γραμμή θεραπείας για ασθενείς με ΣΔ2 από το 2005. Ασφάλεια σε σύγκριση με ινσουλίνη ή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σουλφονυλουρίες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Δράσεις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buFont typeface="+mj-lt"/>
              <a:buAutoNum type="arabicPeriod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ιτοχόνδρια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ηπατοκυττάρων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μείωση τη σύνθεση της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τριφωσφορικής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αδενοσίνης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(ATP), -&gt;Αύξηση της ενεργοποιημένης με ΑΜΡ πρωτεϊνική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κινάσης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-&gt; την οδό AMPK-&gt;αναστολή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γλυκονεογένεσης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και βελτίωση ευαισθησίας σε ινσουλίνη.</a:t>
            </a:r>
          </a:p>
          <a:p>
            <a:pPr lvl="1" algn="just">
              <a:buFont typeface="+mj-lt"/>
              <a:buAutoNum type="arabicPeriod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Έντερο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Ενίσχυση των υποδοχέων της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ινκρετίνης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και απελευθέρωση GLP-1 στο πλάσμα.</a:t>
            </a:r>
          </a:p>
          <a:p>
            <a:pPr lvl="1" algn="just">
              <a:buFont typeface="+mj-lt"/>
              <a:buAutoNum type="arabicPeriod"/>
            </a:pP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Μείωση της </a:t>
            </a:r>
            <a:r>
              <a:rPr lang="el-GR" sz="1400" dirty="0" err="1">
                <a:latin typeface="Times New Roman" pitchFamily="18" charset="0"/>
                <a:cs typeface="Times New Roman" pitchFamily="18" charset="0"/>
              </a:rPr>
              <a:t>λιπογένεσης</a:t>
            </a:r>
            <a:r>
              <a:rPr lang="el-GR" sz="1400" dirty="0">
                <a:latin typeface="Times New Roman" pitchFamily="18" charset="0"/>
                <a:cs typeface="Times New Roman" pitchFamily="18" charset="0"/>
              </a:rPr>
              <a:t> στον λιπώδη ιστό και αύξηση πρόσληψης γλυκόζης από τους μύες, ειδικά στο μυοκάρδιο, μέσω της οδού AMPK.</a:t>
            </a:r>
            <a:endParaRPr lang="el-GR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Αντένδειξη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EGFR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&lt;30 ml/min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1,73 m2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υδέτερο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αποτέλεσμα στην καρδιακή ανεπάρκεια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Nikolaidou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, A.,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Hypoglycemic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Drugs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Mellitus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Narrative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Medicina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Kaunas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), 2024. 60(6).</a:t>
            </a:r>
          </a:p>
          <a:p>
            <a:pPr algn="just"/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Μελέτες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Βελτίωση διαστολικής λειτουργίας αριστερής κοιλίας </a:t>
            </a:r>
            <a:r>
              <a:rPr lang="el-GR" sz="1000" i="1" dirty="0"/>
              <a:t>(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Andersson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, C.,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Metformin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associated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mortality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diabetic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retrospective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nationwide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cohort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Diabetologia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, 2010. 53(12): p. 2546-53).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Υποχώρηση υπερτροφίας αριστερής κοιλίας, σε ασθενείς με στεφανιαία νόσο με </a:t>
            </a:r>
            <a:r>
              <a:rPr lang="el-GR" sz="1600" dirty="0" err="1">
                <a:latin typeface="Times New Roman" pitchFamily="18" charset="0"/>
                <a:cs typeface="Times New Roman" pitchFamily="18" charset="0"/>
              </a:rPr>
              <a:t>προδιαβήτη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 μετά από 12 μήνες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θεραπείας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000" dirty="0" err="1" smtClean="0">
                <a:latin typeface="Times New Roman" pitchFamily="18" charset="0"/>
                <a:cs typeface="Times New Roman" pitchFamily="18" charset="0"/>
              </a:rPr>
              <a:t>Mohan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, M.,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randomized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controlled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trial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metformin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left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ventricular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hypertrophy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coronary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artery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diabetes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 MET-REMODEL </a:t>
            </a:r>
            <a:r>
              <a:rPr lang="el-GR" sz="1000" i="1" dirty="0" err="1">
                <a:latin typeface="Times New Roman" pitchFamily="18" charset="0"/>
                <a:cs typeface="Times New Roman" pitchFamily="18" charset="0"/>
              </a:rPr>
              <a:t>trial</a:t>
            </a:r>
            <a:r>
              <a:rPr lang="el-GR" sz="10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J, 2019. </a:t>
            </a:r>
            <a:r>
              <a:rPr lang="el-GR" sz="1000" b="1" dirty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(41): p. 3409-3417</a:t>
            </a:r>
            <a:r>
              <a:rPr lang="el-GR" sz="1000" dirty="0"/>
              <a:t>)</a:t>
            </a:r>
            <a:r>
              <a:rPr lang="el-GR" sz="1400" dirty="0"/>
              <a:t>.</a:t>
            </a:r>
            <a:endParaRPr lang="el-GR" sz="12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22% χαμηλότερος κίνδυνος θνησιμότητας και 13% χαμηλότερος κίνδυνος νοσηλείας σε ασθενείς με ΣΔ2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και ΚΑ.</a:t>
            </a:r>
            <a:r>
              <a:rPr lang="el-GR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Crowley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, M.J.,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Outcomes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Metformin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Populations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Kidney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Congestive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Chronic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Liver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Systematic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Ann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Intern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000" dirty="0" err="1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, 2017. 166(3): p. 191-200).</a:t>
            </a:r>
          </a:p>
          <a:p>
            <a:endParaRPr lang="el-G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7956</TotalTime>
  <Words>2955</Words>
  <Application>Microsoft Office PowerPoint</Application>
  <PresentationFormat>Προβολή στην οθόνη (4:3)</PresentationFormat>
  <Paragraphs>210</Paragraphs>
  <Slides>28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Θέμα του Office</vt:lpstr>
      <vt:lpstr> Εθνικό και Καποδιστριακό Πανεπιστήμιο Αθηνών Ιατρική Σχολή Πρόγραμμα Mεταπτυχιακών Σπουδών: «Καρδιομεταβολική Ιατρική»  Διευθυντής: Καθηγητής Γεράσιμος Σιάσος</vt:lpstr>
      <vt:lpstr>Καρδιακή ανεπάρκεια- Ορισμός-Επιδημιολογία</vt:lpstr>
      <vt:lpstr>Καρδιακή ανεπάρκεια- Επιδημιολογία- Πρόγνωση</vt:lpstr>
      <vt:lpstr>Καρδιακή ανεπάρκεια και Σακχαρώδης Διαβήτης</vt:lpstr>
      <vt:lpstr>Καρδιακή ανεπάρκεια και Σακχαρώδης Διαβήτης</vt:lpstr>
      <vt:lpstr>Καρδιακή Ανεπάρκεια-Θεραπεία</vt:lpstr>
      <vt:lpstr>Καρδιακή Ανεπάρκεια-Θεραπεία</vt:lpstr>
      <vt:lpstr>Επιπτώσεις αντιδιαβητικών φαρμάκων στο καρδιαγγειακό και στην καρδιακή ανεπάρκεια</vt:lpstr>
      <vt:lpstr>Μετφορμίνη</vt:lpstr>
      <vt:lpstr>Σουλφονυλουρίες (Sus)</vt:lpstr>
      <vt:lpstr>Ινσουλίνη</vt:lpstr>
      <vt:lpstr>Θειαζολιδινεδιόνες (TZDs)</vt:lpstr>
      <vt:lpstr>Αναστολείς DPP-4</vt:lpstr>
      <vt:lpstr>Αναστολείς DPP-4</vt:lpstr>
      <vt:lpstr>Αναστολείς DPP-4</vt:lpstr>
      <vt:lpstr>GLP-1RAs</vt:lpstr>
      <vt:lpstr>Διαφάνεια 17</vt:lpstr>
      <vt:lpstr>GLP-1RAs</vt:lpstr>
      <vt:lpstr>GLP-1RAs</vt:lpstr>
      <vt:lpstr>SGLT-2 αναστολείς</vt:lpstr>
      <vt:lpstr>SGLT-2 αναστολείς</vt:lpstr>
      <vt:lpstr>SGLT-2 αναστολείς</vt:lpstr>
      <vt:lpstr>Συνδυασμός SGLT2I και GLP -RA</vt:lpstr>
      <vt:lpstr>Ένδειξη αντιδιαβητικών φαρμάκων σε HF σύμφωνα με τις κατευθυντήριες οδηγίες (ACC/ESC/ADA)</vt:lpstr>
      <vt:lpstr>Ένδειξη αντιδιαβητικών φαρμάκων σε KA σύμφωνα με τις κατευθυντήριες οδηγίες (ACC/ESC/ADA)</vt:lpstr>
      <vt:lpstr>Ένδειξη αντιδιαβητικών φαρμάκων σε HF σύμφωνα με τις κατευθυντήριες οδηγίες (ACC/ESC/ADA)</vt:lpstr>
      <vt:lpstr>Συμπεράσματα</vt:lpstr>
      <vt:lpstr>Ευχαριστώ για την προσοχή σας!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Εθνικό και Καποδιστριακό Πανεπιστήμιο Αθηνών Ιατρική Σχολή Πρόγραμμα Mεταπτυχιακών Σπουδών: «Καρδιομεταβολική Ιατρική»  Διευθυντής: Καθηγητής Γεράσιμος Σιάσος</dc:title>
  <dc:creator>P Fountoulakis</dc:creator>
  <cp:lastModifiedBy>P Fountoulakis</cp:lastModifiedBy>
  <cp:revision>91</cp:revision>
  <dcterms:created xsi:type="dcterms:W3CDTF">2025-10-05T18:56:40Z</dcterms:created>
  <dcterms:modified xsi:type="dcterms:W3CDTF">2025-10-13T21:03:43Z</dcterms:modified>
</cp:coreProperties>
</file>