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84" r:id="rId10"/>
    <p:sldId id="285" r:id="rId11"/>
    <p:sldId id="286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8" r:id="rId22"/>
    <p:sldId id="287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9" r:id="rId32"/>
    <p:sldId id="281" r:id="rId33"/>
    <p:sldId id="282" r:id="rId34"/>
    <p:sldId id="283" r:id="rId35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E8EBCE-5D5D-4217-83C1-6E14D7DCCE57}" v="4" dt="2026-05-27T11:35:49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ios Georgiopoulos" userId="e9fce1cf-115d-4cc8-8998-af27fca4f06c" providerId="ADAL" clId="{D0094734-1B81-451C-894E-EC81CB28019A}"/>
    <pc:docChg chg="custSel addSld delSld modSld">
      <pc:chgData name="Georgios Georgiopoulos" userId="e9fce1cf-115d-4cc8-8998-af27fca4f06c" providerId="ADAL" clId="{D0094734-1B81-451C-894E-EC81CB28019A}" dt="2026-05-27T11:42:44.276" v="96" actId="478"/>
      <pc:docMkLst>
        <pc:docMk/>
      </pc:docMkLst>
      <pc:sldChg chg="delSp mod">
        <pc:chgData name="Georgios Georgiopoulos" userId="e9fce1cf-115d-4cc8-8998-af27fca4f06c" providerId="ADAL" clId="{D0094734-1B81-451C-894E-EC81CB28019A}" dt="2026-05-27T11:40:44.843" v="73" actId="478"/>
        <pc:sldMkLst>
          <pc:docMk/>
          <pc:sldMk cId="0" sldId="257"/>
        </pc:sldMkLst>
        <pc:spChg chg="del">
          <ac:chgData name="Georgios Georgiopoulos" userId="e9fce1cf-115d-4cc8-8998-af27fca4f06c" providerId="ADAL" clId="{D0094734-1B81-451C-894E-EC81CB28019A}" dt="2026-05-27T11:40:44.843" v="73" actId="478"/>
          <ac:spMkLst>
            <pc:docMk/>
            <pc:sldMk cId="0" sldId="257"/>
            <ac:spMk id="34" creationId="{00000000-0000-0000-0000-000000000000}"/>
          </ac:spMkLst>
        </pc:spChg>
      </pc:sldChg>
      <pc:sldChg chg="addSp delSp modSp add del mod">
        <pc:chgData name="Georgios Georgiopoulos" userId="e9fce1cf-115d-4cc8-8998-af27fca4f06c" providerId="ADAL" clId="{D0094734-1B81-451C-894E-EC81CB28019A}" dt="2026-05-27T11:36:20.812" v="72" actId="404"/>
        <pc:sldMkLst>
          <pc:docMk/>
          <pc:sldMk cId="0" sldId="258"/>
        </pc:sldMkLst>
        <pc:spChg chg="mod">
          <ac:chgData name="Georgios Georgiopoulos" userId="e9fce1cf-115d-4cc8-8998-af27fca4f06c" providerId="ADAL" clId="{D0094734-1B81-451C-894E-EC81CB28019A}" dt="2026-05-27T11:36:20.812" v="72" actId="404"/>
          <ac:spMkLst>
            <pc:docMk/>
            <pc:sldMk cId="0" sldId="258"/>
            <ac:spMk id="2" creationId="{00000000-0000-0000-0000-000000000000}"/>
          </ac:spMkLst>
        </pc:spChg>
        <pc:spChg chg="mod">
          <ac:chgData name="Georgios Georgiopoulos" userId="e9fce1cf-115d-4cc8-8998-af27fca4f06c" providerId="ADAL" clId="{D0094734-1B81-451C-894E-EC81CB28019A}" dt="2026-05-27T11:35:42.354" v="57" actId="1076"/>
          <ac:spMkLst>
            <pc:docMk/>
            <pc:sldMk cId="0" sldId="258"/>
            <ac:spMk id="3" creationId="{00000000-0000-0000-0000-000000000000}"/>
          </ac:spMkLst>
        </pc:spChg>
        <pc:spChg chg="add mod">
          <ac:chgData name="Georgios Georgiopoulos" userId="e9fce1cf-115d-4cc8-8998-af27fca4f06c" providerId="ADAL" clId="{D0094734-1B81-451C-894E-EC81CB28019A}" dt="2026-05-27T11:36:15.628" v="71" actId="403"/>
          <ac:spMkLst>
            <pc:docMk/>
            <pc:sldMk cId="0" sldId="258"/>
            <ac:spMk id="9" creationId="{817EB3C8-3AD2-56BF-44C3-CDA96EBE40CF}"/>
          </ac:spMkLst>
        </pc:spChg>
        <pc:grpChg chg="del">
          <ac:chgData name="Georgios Georgiopoulos" userId="e9fce1cf-115d-4cc8-8998-af27fca4f06c" providerId="ADAL" clId="{D0094734-1B81-451C-894E-EC81CB28019A}" dt="2026-05-27T11:35:37.873" v="56" actId="478"/>
          <ac:grpSpMkLst>
            <pc:docMk/>
            <pc:sldMk cId="0" sldId="258"/>
            <ac:grpSpMk id="14" creationId="{227D22E7-9F02-9DEF-4DFC-67752BA8F67B}"/>
          </ac:grpSpMkLst>
        </pc:grpChg>
        <pc:picChg chg="add del">
          <ac:chgData name="Georgios Georgiopoulos" userId="e9fce1cf-115d-4cc8-8998-af27fca4f06c" providerId="ADAL" clId="{D0094734-1B81-451C-894E-EC81CB28019A}" dt="2026-05-27T11:32:53.390" v="3" actId="478"/>
          <ac:picMkLst>
            <pc:docMk/>
            <pc:sldMk cId="0" sldId="258"/>
            <ac:picMk id="7" creationId="{563669D5-BDEC-0BBB-9611-CE044E0F6027}"/>
          </ac:picMkLst>
        </pc:picChg>
      </pc:sldChg>
      <pc:sldChg chg="delSp mod">
        <pc:chgData name="Georgios Georgiopoulos" userId="e9fce1cf-115d-4cc8-8998-af27fca4f06c" providerId="ADAL" clId="{D0094734-1B81-451C-894E-EC81CB28019A}" dt="2026-05-27T11:41:13.628" v="76" actId="478"/>
        <pc:sldMkLst>
          <pc:docMk/>
          <pc:sldMk cId="0" sldId="259"/>
        </pc:sldMkLst>
        <pc:spChg chg="del">
          <ac:chgData name="Georgios Georgiopoulos" userId="e9fce1cf-115d-4cc8-8998-af27fca4f06c" providerId="ADAL" clId="{D0094734-1B81-451C-894E-EC81CB28019A}" dt="2026-05-27T11:41:13.628" v="76" actId="478"/>
          <ac:spMkLst>
            <pc:docMk/>
            <pc:sldMk cId="0" sldId="259"/>
            <ac:spMk id="103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0:47.636" v="74" actId="478"/>
        <pc:sldMkLst>
          <pc:docMk/>
          <pc:sldMk cId="0" sldId="260"/>
        </pc:sldMkLst>
        <pc:spChg chg="del">
          <ac:chgData name="Georgios Georgiopoulos" userId="e9fce1cf-115d-4cc8-8998-af27fca4f06c" providerId="ADAL" clId="{D0094734-1B81-451C-894E-EC81CB28019A}" dt="2026-05-27T11:40:47.636" v="74" actId="478"/>
          <ac:spMkLst>
            <pc:docMk/>
            <pc:sldMk cId="0" sldId="260"/>
            <ac:spMk id="128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10.256" v="75" actId="478"/>
        <pc:sldMkLst>
          <pc:docMk/>
          <pc:sldMk cId="0" sldId="261"/>
        </pc:sldMkLst>
        <pc:spChg chg="del">
          <ac:chgData name="Georgios Georgiopoulos" userId="e9fce1cf-115d-4cc8-8998-af27fca4f06c" providerId="ADAL" clId="{D0094734-1B81-451C-894E-EC81CB28019A}" dt="2026-05-27T11:41:10.256" v="75" actId="478"/>
          <ac:spMkLst>
            <pc:docMk/>
            <pc:sldMk cId="0" sldId="261"/>
            <ac:spMk id="141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18.593" v="77" actId="478"/>
        <pc:sldMkLst>
          <pc:docMk/>
          <pc:sldMk cId="0" sldId="262"/>
        </pc:sldMkLst>
        <pc:spChg chg="del">
          <ac:chgData name="Georgios Georgiopoulos" userId="e9fce1cf-115d-4cc8-8998-af27fca4f06c" providerId="ADAL" clId="{D0094734-1B81-451C-894E-EC81CB28019A}" dt="2026-05-27T11:41:18.593" v="77" actId="478"/>
          <ac:spMkLst>
            <pc:docMk/>
            <pc:sldMk cId="0" sldId="262"/>
            <ac:spMk id="167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21.113" v="78" actId="478"/>
        <pc:sldMkLst>
          <pc:docMk/>
          <pc:sldMk cId="0" sldId="263"/>
        </pc:sldMkLst>
        <pc:spChg chg="del">
          <ac:chgData name="Georgios Georgiopoulos" userId="e9fce1cf-115d-4cc8-8998-af27fca4f06c" providerId="ADAL" clId="{D0094734-1B81-451C-894E-EC81CB28019A}" dt="2026-05-27T11:41:21.113" v="78" actId="478"/>
          <ac:spMkLst>
            <pc:docMk/>
            <pc:sldMk cId="0" sldId="263"/>
            <ac:spMk id="191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26.724" v="79" actId="478"/>
        <pc:sldMkLst>
          <pc:docMk/>
          <pc:sldMk cId="0" sldId="264"/>
        </pc:sldMkLst>
        <pc:spChg chg="del">
          <ac:chgData name="Georgios Georgiopoulos" userId="e9fce1cf-115d-4cc8-8998-af27fca4f06c" providerId="ADAL" clId="{D0094734-1B81-451C-894E-EC81CB28019A}" dt="2026-05-27T11:41:26.724" v="79" actId="478"/>
          <ac:spMkLst>
            <pc:docMk/>
            <pc:sldMk cId="0" sldId="264"/>
            <ac:spMk id="217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29.543" v="80" actId="478"/>
        <pc:sldMkLst>
          <pc:docMk/>
          <pc:sldMk cId="0" sldId="265"/>
        </pc:sldMkLst>
        <pc:spChg chg="del">
          <ac:chgData name="Georgios Georgiopoulos" userId="e9fce1cf-115d-4cc8-8998-af27fca4f06c" providerId="ADAL" clId="{D0094734-1B81-451C-894E-EC81CB28019A}" dt="2026-05-27T11:41:29.543" v="80" actId="478"/>
          <ac:spMkLst>
            <pc:docMk/>
            <pc:sldMk cId="0" sldId="265"/>
            <ac:spMk id="237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32.273" v="81" actId="478"/>
        <pc:sldMkLst>
          <pc:docMk/>
          <pc:sldMk cId="0" sldId="266"/>
        </pc:sldMkLst>
        <pc:spChg chg="del">
          <ac:chgData name="Georgios Georgiopoulos" userId="e9fce1cf-115d-4cc8-8998-af27fca4f06c" providerId="ADAL" clId="{D0094734-1B81-451C-894E-EC81CB28019A}" dt="2026-05-27T11:41:32.273" v="81" actId="478"/>
          <ac:spMkLst>
            <pc:docMk/>
            <pc:sldMk cId="0" sldId="266"/>
            <ac:spMk id="263" creationId="{00000000-0000-0000-0000-000000000000}"/>
          </ac:spMkLst>
        </pc:spChg>
      </pc:sldChg>
      <pc:sldChg chg="delSp modSp mod">
        <pc:chgData name="Georgios Georgiopoulos" userId="e9fce1cf-115d-4cc8-8998-af27fca4f06c" providerId="ADAL" clId="{D0094734-1B81-451C-894E-EC81CB28019A}" dt="2026-05-27T11:42:44.276" v="96" actId="478"/>
        <pc:sldMkLst>
          <pc:docMk/>
          <pc:sldMk cId="0" sldId="267"/>
        </pc:sldMkLst>
        <pc:spChg chg="del mod">
          <ac:chgData name="Georgios Georgiopoulos" userId="e9fce1cf-115d-4cc8-8998-af27fca4f06c" providerId="ADAL" clId="{D0094734-1B81-451C-894E-EC81CB28019A}" dt="2026-05-27T11:42:44.276" v="96" actId="478"/>
          <ac:spMkLst>
            <pc:docMk/>
            <pc:sldMk cId="0" sldId="267"/>
            <ac:spMk id="285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35.588" v="82" actId="478"/>
        <pc:sldMkLst>
          <pc:docMk/>
          <pc:sldMk cId="0" sldId="269"/>
        </pc:sldMkLst>
        <pc:spChg chg="del">
          <ac:chgData name="Georgios Georgiopoulos" userId="e9fce1cf-115d-4cc8-8998-af27fca4f06c" providerId="ADAL" clId="{D0094734-1B81-451C-894E-EC81CB28019A}" dt="2026-05-27T11:41:35.588" v="82" actId="478"/>
          <ac:spMkLst>
            <pc:docMk/>
            <pc:sldMk cId="0" sldId="269"/>
            <ac:spMk id="326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38.982" v="83" actId="478"/>
        <pc:sldMkLst>
          <pc:docMk/>
          <pc:sldMk cId="0" sldId="270"/>
        </pc:sldMkLst>
        <pc:spChg chg="del">
          <ac:chgData name="Georgios Georgiopoulos" userId="e9fce1cf-115d-4cc8-8998-af27fca4f06c" providerId="ADAL" clId="{D0094734-1B81-451C-894E-EC81CB28019A}" dt="2026-05-27T11:41:38.982" v="83" actId="478"/>
          <ac:spMkLst>
            <pc:docMk/>
            <pc:sldMk cId="0" sldId="270"/>
            <ac:spMk id="357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42.087" v="84" actId="478"/>
        <pc:sldMkLst>
          <pc:docMk/>
          <pc:sldMk cId="0" sldId="272"/>
        </pc:sldMkLst>
        <pc:spChg chg="del">
          <ac:chgData name="Georgios Georgiopoulos" userId="e9fce1cf-115d-4cc8-8998-af27fca4f06c" providerId="ADAL" clId="{D0094734-1B81-451C-894E-EC81CB28019A}" dt="2026-05-27T11:41:42.087" v="84" actId="478"/>
          <ac:spMkLst>
            <pc:docMk/>
            <pc:sldMk cId="0" sldId="272"/>
            <ac:spMk id="399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46.628" v="85" actId="478"/>
        <pc:sldMkLst>
          <pc:docMk/>
          <pc:sldMk cId="0" sldId="273"/>
        </pc:sldMkLst>
        <pc:spChg chg="del">
          <ac:chgData name="Georgios Georgiopoulos" userId="e9fce1cf-115d-4cc8-8998-af27fca4f06c" providerId="ADAL" clId="{D0094734-1B81-451C-894E-EC81CB28019A}" dt="2026-05-27T11:41:46.628" v="85" actId="478"/>
          <ac:spMkLst>
            <pc:docMk/>
            <pc:sldMk cId="0" sldId="273"/>
            <ac:spMk id="415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50.128" v="86" actId="478"/>
        <pc:sldMkLst>
          <pc:docMk/>
          <pc:sldMk cId="0" sldId="274"/>
        </pc:sldMkLst>
        <pc:spChg chg="del">
          <ac:chgData name="Georgios Georgiopoulos" userId="e9fce1cf-115d-4cc8-8998-af27fca4f06c" providerId="ADAL" clId="{D0094734-1B81-451C-894E-EC81CB28019A}" dt="2026-05-27T11:41:50.128" v="86" actId="478"/>
          <ac:spMkLst>
            <pc:docMk/>
            <pc:sldMk cId="0" sldId="274"/>
            <ac:spMk id="436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52.613" v="87" actId="478"/>
        <pc:sldMkLst>
          <pc:docMk/>
          <pc:sldMk cId="0" sldId="276"/>
        </pc:sldMkLst>
        <pc:spChg chg="del">
          <ac:chgData name="Georgios Georgiopoulos" userId="e9fce1cf-115d-4cc8-8998-af27fca4f06c" providerId="ADAL" clId="{D0094734-1B81-451C-894E-EC81CB28019A}" dt="2026-05-27T11:41:52.613" v="87" actId="478"/>
          <ac:spMkLst>
            <pc:docMk/>
            <pc:sldMk cId="0" sldId="276"/>
            <ac:spMk id="480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55.126" v="88" actId="478"/>
        <pc:sldMkLst>
          <pc:docMk/>
          <pc:sldMk cId="0" sldId="277"/>
        </pc:sldMkLst>
        <pc:spChg chg="del">
          <ac:chgData name="Georgios Georgiopoulos" userId="e9fce1cf-115d-4cc8-8998-af27fca4f06c" providerId="ADAL" clId="{D0094734-1B81-451C-894E-EC81CB28019A}" dt="2026-05-27T11:41:55.126" v="88" actId="478"/>
          <ac:spMkLst>
            <pc:docMk/>
            <pc:sldMk cId="0" sldId="277"/>
            <ac:spMk id="509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1:58.129" v="89" actId="478"/>
        <pc:sldMkLst>
          <pc:docMk/>
          <pc:sldMk cId="0" sldId="278"/>
        </pc:sldMkLst>
        <pc:spChg chg="del">
          <ac:chgData name="Georgios Georgiopoulos" userId="e9fce1cf-115d-4cc8-8998-af27fca4f06c" providerId="ADAL" clId="{D0094734-1B81-451C-894E-EC81CB28019A}" dt="2026-05-27T11:41:58.129" v="89" actId="478"/>
          <ac:spMkLst>
            <pc:docMk/>
            <pc:sldMk cId="0" sldId="278"/>
            <ac:spMk id="537" creationId="{00000000-0000-0000-0000-000000000000}"/>
          </ac:spMkLst>
        </pc:spChg>
      </pc:sldChg>
      <pc:sldChg chg="delSp mod">
        <pc:chgData name="Georgios Georgiopoulos" userId="e9fce1cf-115d-4cc8-8998-af27fca4f06c" providerId="ADAL" clId="{D0094734-1B81-451C-894E-EC81CB28019A}" dt="2026-05-27T11:42:01.047" v="90" actId="478"/>
        <pc:sldMkLst>
          <pc:docMk/>
          <pc:sldMk cId="0" sldId="280"/>
        </pc:sldMkLst>
        <pc:spChg chg="del">
          <ac:chgData name="Georgios Georgiopoulos" userId="e9fce1cf-115d-4cc8-8998-af27fca4f06c" providerId="ADAL" clId="{D0094734-1B81-451C-894E-EC81CB28019A}" dt="2026-05-27T11:42:01.047" v="90" actId="478"/>
          <ac:spMkLst>
            <pc:docMk/>
            <pc:sldMk cId="0" sldId="280"/>
            <ac:spMk id="593" creationId="{00000000-0000-0000-0000-000000000000}"/>
          </ac:spMkLst>
        </pc:spChg>
      </pc:sldChg>
      <pc:sldChg chg="modNotesTx">
        <pc:chgData name="Georgios Georgiopoulos" userId="e9fce1cf-115d-4cc8-8998-af27fca4f06c" providerId="ADAL" clId="{D0094734-1B81-451C-894E-EC81CB28019A}" dt="2026-05-27T11:42:16.450" v="94" actId="20577"/>
        <pc:sldMkLst>
          <pc:docMk/>
          <pc:sldMk cId="0" sldId="281"/>
        </pc:sldMkLst>
      </pc:sldChg>
      <pc:sldChg chg="modNotesTx">
        <pc:chgData name="Georgios Georgiopoulos" userId="e9fce1cf-115d-4cc8-8998-af27fca4f06c" providerId="ADAL" clId="{D0094734-1B81-451C-894E-EC81CB28019A}" dt="2026-05-27T11:42:13.009" v="93" actId="20577"/>
        <pc:sldMkLst>
          <pc:docMk/>
          <pc:sldMk cId="0" sldId="282"/>
        </pc:sldMkLst>
      </pc:sldChg>
      <pc:sldChg chg="delSp mod modNotesTx">
        <pc:chgData name="Georgios Georgiopoulos" userId="e9fce1cf-115d-4cc8-8998-af27fca4f06c" providerId="ADAL" clId="{D0094734-1B81-451C-894E-EC81CB28019A}" dt="2026-05-27T11:42:10.080" v="92" actId="20577"/>
        <pc:sldMkLst>
          <pc:docMk/>
          <pc:sldMk cId="0" sldId="283"/>
        </pc:sldMkLst>
        <pc:spChg chg="del">
          <ac:chgData name="Georgios Georgiopoulos" userId="e9fce1cf-115d-4cc8-8998-af27fca4f06c" providerId="ADAL" clId="{D0094734-1B81-451C-894E-EC81CB28019A}" dt="2026-05-27T11:42:06.450" v="91" actId="478"/>
          <ac:spMkLst>
            <pc:docMk/>
            <pc:sldMk cId="0" sldId="283"/>
            <ac:spMk id="65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571C0EC-15F0-48B8-85B1-95CEEB1A8C6F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7BBBB-9AAC-4932-BE87-B485817FF3D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2893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Opening: frame hypoglycaemia as a cardiometabolic stressor, not just a diabetes side-effect.</a:t>
            </a:r>
          </a:p>
        </p:txBody>
      </p:sp>
      <p:sp>
        <p:nvSpPr>
          <p:cNvPr id="74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70D818-3535-4ABA-A904-82C556C5595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Emphasize that the cardiologist often sees the high-risk phenotype: ASCVD, HF, CKD and older insulin-treated patients.</a:t>
            </a:r>
          </a:p>
        </p:txBody>
      </p:sp>
      <p:sp>
        <p:nvSpPr>
          <p:cNvPr id="75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17A4476-8541-4C13-B0E5-C5F5110A3B7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Teach thresholds in mg/dL and mmol/L; severe hypoglycaemia is defined clinically, not by a number.</a:t>
            </a:r>
          </a:p>
        </p:txBody>
      </p:sp>
      <p:sp>
        <p:nvSpPr>
          <p:cNvPr id="75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CBF1CF9-A3E2-414F-82B6-6267FF73179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Highlight that HbA1c misses time below range and nocturnal/asymptomatic events.</a:t>
            </a:r>
          </a:p>
        </p:txBody>
      </p:sp>
      <p:sp>
        <p:nvSpPr>
          <p:cNvPr id="75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96CCB7B-A287-4486-97C2-5AA63A58AAD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Describe the fall in insulin and rise in glucagon, epinephrine and symptoms.</a:t>
            </a:r>
          </a:p>
        </p:txBody>
      </p:sp>
      <p:sp>
        <p:nvSpPr>
          <p:cNvPr id="76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7420EA0-C4A1-4AAE-BB13-4D7E2513826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this slide as a roadmap for mechanism slides.</a:t>
            </a:r>
          </a:p>
        </p:txBody>
      </p:sp>
      <p:sp>
        <p:nvSpPr>
          <p:cNvPr id="76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4F98168-DABA-46E4-B019-201D80B9F05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Explain QT prolongation as repolarization vulnerability, not an automatic arrhythmia diagnosis.</a:t>
            </a:r>
          </a:p>
        </p:txBody>
      </p:sp>
      <p:sp>
        <p:nvSpPr>
          <p:cNvPr id="76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16820F-0E38-4202-A6E3-0805B7B8A95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Teach that arrhythmia response is context-specific and the nocturnal physiology may be bradycardic.</a:t>
            </a:r>
          </a:p>
        </p:txBody>
      </p:sp>
      <p:sp>
        <p:nvSpPr>
          <p:cNvPr id="77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365A30E-A161-47E7-8919-2409D311B8E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a cardiology lens: demand up, supply limited by CAD or CMD.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E7581AB-EA1D-49DE-A756-19D032CBA1F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Mechanisms are plausible but heterogeneous; avoid overclaiming.</a:t>
            </a:r>
          </a:p>
        </p:txBody>
      </p:sp>
      <p:sp>
        <p:nvSpPr>
          <p:cNvPr id="77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264D91C-ABF1-4E5E-B9EA-F508C796420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Explain how recurrent hypoglycaemia shifts awareness lower and increases future risk.</a:t>
            </a:r>
          </a:p>
        </p:txBody>
      </p:sp>
      <p:sp>
        <p:nvSpPr>
          <p:cNvPr id="78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9AEB33C-EEE0-4C55-8C08-6388E619F0E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7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Key methodological teaching: do not infer simple causality from severe hypoglycaemia associations.</a:t>
            </a:r>
          </a:p>
        </p:txBody>
      </p:sp>
      <p:sp>
        <p:nvSpPr>
          <p:cNvPr id="783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4D8EB1C-1673-4DFF-B9D1-5BD98FD0E11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Introduce the major trials before going into individual lessons.</a:t>
            </a:r>
          </a:p>
        </p:txBody>
      </p:sp>
      <p:sp>
        <p:nvSpPr>
          <p:cNvPr id="786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D004307-5089-4FB6-B42B-48F0145CAC1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Avoid simplistic narrative that hypoglycaemia alone explains ACCORD mortality.</a:t>
            </a:r>
          </a:p>
        </p:txBody>
      </p:sp>
      <p:sp>
        <p:nvSpPr>
          <p:cNvPr id="789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C1BE6-199F-4274-A29B-ED983EBB1C5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ADVANCE as the clearest association between severe hypoglycaemia and outcomes.</a:t>
            </a:r>
          </a:p>
        </p:txBody>
      </p:sp>
      <p:sp>
        <p:nvSpPr>
          <p:cNvPr id="792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FE75D30-7ACD-4A56-B463-F48AF38C979D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Show why not all insulin or intensive therapy evidence maps onto the same patient risk.</a:t>
            </a:r>
          </a:p>
        </p:txBody>
      </p:sp>
      <p:sp>
        <p:nvSpPr>
          <p:cNvPr id="795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E6F0B7C-3217-4461-894F-9F812CAB5D7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7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Key lesson: two drugs may be similar for MACE but different for severe hypoglycaemia.</a:t>
            </a:r>
          </a:p>
        </p:txBody>
      </p:sp>
      <p:sp>
        <p:nvSpPr>
          <p:cNvPr id="798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7FC2B5A-D35D-4BDA-8207-4BB32415E04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Teach why SGLT2 inhibitors and GLP-1 receptor agonists transformed the risk-benefit calculus.</a:t>
            </a:r>
          </a:p>
        </p:txBody>
      </p:sp>
      <p:sp>
        <p:nvSpPr>
          <p:cNvPr id="801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A81D836-6214-4500-8675-17E37779964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is a clinical risk recognition slide.</a:t>
            </a:r>
          </a:p>
        </p:txBody>
      </p:sp>
      <p:sp>
        <p:nvSpPr>
          <p:cNvPr id="804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65DDC36-72E9-4F7C-AE85-7FE0297689A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this as a teaching table, not a full pharmacology lecture.</a:t>
            </a:r>
          </a:p>
        </p:txBody>
      </p:sp>
      <p:sp>
        <p:nvSpPr>
          <p:cNvPr id="807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325E2F-6B23-48FC-B48C-741C0F14CDD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Teach TBR as a safety metric.</a:t>
            </a:r>
          </a:p>
        </p:txBody>
      </p:sp>
      <p:sp>
        <p:nvSpPr>
          <p:cNvPr id="810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67C05B-F02B-4DBA-BFAA-28C50032CB8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slide is practical and designed for bedside teaching.</a:t>
            </a:r>
          </a:p>
        </p:txBody>
      </p:sp>
      <p:sp>
        <p:nvSpPr>
          <p:cNvPr id="813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A3DDA6E-7D83-4080-A1A8-19990547F36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5320" cy="3085200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Walk through immediate care, risk review, medication deintensification and monitoring.</a:t>
            </a:r>
          </a:p>
        </p:txBody>
      </p:sp>
      <p:sp>
        <p:nvSpPr>
          <p:cNvPr id="816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E9C2DA9-A680-498C-A790-15ABE5FC911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Hospitalized patients have higher risk; avoid both severe hyperglycaemia and hypoglycaemia.</a:t>
            </a:r>
          </a:p>
        </p:txBody>
      </p:sp>
      <p:sp>
        <p:nvSpPr>
          <p:cNvPr id="819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B71F79-EF68-46FD-8DEA-1B8164BD4EB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800"/>
            <a:ext cx="0" cy="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u="none" strike="noStrike" dirty="0">
                <a:solidFill>
                  <a:srgbClr val="5A636E"/>
                </a:solidFill>
                <a:effectLst/>
                <a:uFillTx/>
                <a:latin typeface="Aptos"/>
              </a:rPr>
              <a:t>translate a low glucose event into a treatment-safety and cardiovascular-risk signal.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pPr indent="0" algn="r">
              <a:buNone/>
            </a:pPr>
            <a:fld id="{7571C0EC-15F0-48B8-85B1-95CEEB1A8C6F}" type="slidenum">
              <a:rPr lang="en-US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31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3732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158EBD9-6029-45BF-86E5-7D273E43B6C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5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C64E9B5-2B13-4B74-A453-670AD7DE7FB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  <a:ln w="0">
            <a:noFill/>
          </a:ln>
        </p:spPr>
      </p:sp>
      <p:sp>
        <p:nvSpPr>
          <p:cNvPr id="8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8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4877368-8507-4C1D-B62D-8D5F44FD5D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36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38E56-4981-0EB7-5639-524356ECF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1E8514-8AB1-FB9C-0469-596FB9A94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06DAE1-D5C6-38C6-B62A-8EFB9DE1E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087BF-9F3B-40EC-BF8D-765D04BA7C98}" type="datetimeFigureOut">
              <a:rPr lang="el-GR" smtClean="0"/>
              <a:pPr/>
              <a:t>27/5/2026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B7524-3CAC-098A-EE71-F248AFA45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8C487-4841-3478-D756-59338AFE6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B13F-2562-4F6B-B663-869918A92A94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9657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1349496" y="2593032"/>
            <a:ext cx="9144000" cy="1908945"/>
          </a:xfrm>
        </p:spPr>
        <p:txBody>
          <a:bodyPr lIns="91440" tIns="45720" rIns="91440" bIns="45720" anchor="b">
            <a:normAutofit/>
          </a:bodyPr>
          <a:lstStyle/>
          <a:p>
            <a:r>
              <a:rPr lang="el-GR" sz="5400" dirty="0"/>
              <a:t>Υπογλυκαιμία και Καρδιαγγειακός Κίνδυνος</a:t>
            </a:r>
            <a:endParaRPr lang="el-GR" sz="3600" dirty="0">
              <a:latin typeface="Calibri"/>
              <a:ea typeface="Calibri"/>
              <a:cs typeface="Calibri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10252" y="5083518"/>
            <a:ext cx="9144000" cy="1655762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2000" dirty="0"/>
              <a:t>N</a:t>
            </a:r>
            <a:r>
              <a:rPr lang="el-GR" sz="2000" dirty="0"/>
              <a:t>ικολέτα Καραμπέτσου,Μ</a:t>
            </a:r>
            <a:r>
              <a:rPr lang="en-GB" sz="2000" dirty="0"/>
              <a:t>D, PhD</a:t>
            </a:r>
            <a:endParaRPr lang="el-GR" sz="2000" dirty="0"/>
          </a:p>
          <a:p>
            <a:r>
              <a:rPr lang="el-GR" sz="2000" dirty="0"/>
              <a:t>Γεώργιος Γεωργιόπουλος </a:t>
            </a:r>
          </a:p>
          <a:p>
            <a:r>
              <a:rPr lang="el-GR" sz="2000" dirty="0"/>
              <a:t>Επίκουρος Καθηγητής Καρδιολογίας</a:t>
            </a:r>
            <a:endParaRPr lang="en-GB" sz="2000" dirty="0"/>
          </a:p>
          <a:p>
            <a:r>
              <a:rPr lang="el-GR" sz="2000" dirty="0"/>
              <a:t> Β’ Παν. Καρδιολογική Κλινική, ΕΚΠΑ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EF3F7E1C-C789-709A-38A3-E700276B7F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02"/>
          <a:stretch/>
        </p:blipFill>
        <p:spPr>
          <a:xfrm>
            <a:off x="210355" y="49607"/>
            <a:ext cx="3758744" cy="112224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97A9832F-AAE2-F418-D15F-07B8A68DB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9373" y="118720"/>
            <a:ext cx="2232272" cy="7693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17EB3C8-3AD2-56BF-44C3-CDA96EBE40CF}"/>
              </a:ext>
            </a:extLst>
          </p:cNvPr>
          <p:cNvSpPr txBox="1"/>
          <p:nvPr/>
        </p:nvSpPr>
        <p:spPr>
          <a:xfrm>
            <a:off x="210356" y="1612415"/>
            <a:ext cx="11523282" cy="113877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/>
              <a:t>"ΠΜΣ Καρδιομεταβολική Ιατρική" </a:t>
            </a:r>
          </a:p>
          <a:p>
            <a:endParaRPr lang="en-GB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1"/>
          <p:cNvSpPr/>
          <p:nvPr/>
        </p:nvSpPr>
        <p:spPr>
          <a:xfrm>
            <a:off x="0" y="0"/>
            <a:ext cx="12190680" cy="18180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567000" y="1234440"/>
            <a:ext cx="7314120" cy="1507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and Cardiovascular Risk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603360" y="2907720"/>
            <a:ext cx="603396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Trigger, marker, or both?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6"/>
          <p:cNvSpPr/>
          <p:nvPr/>
        </p:nvSpPr>
        <p:spPr>
          <a:xfrm>
            <a:off x="768240" y="4014360"/>
            <a:ext cx="6436440" cy="103212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 low glucose value may be the moment when a vulnerable heart is exposed to sympathetic, electrical, inflammatory and thrombotic stress.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8229600" y="1874520"/>
            <a:ext cx="2879280" cy="2147760"/>
          </a:xfrm>
          <a:prstGeom prst="roundRect">
            <a:avLst>
              <a:gd name="adj" fmla="val 5106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8"/>
          <p:cNvSpPr/>
          <p:nvPr/>
        </p:nvSpPr>
        <p:spPr>
          <a:xfrm>
            <a:off x="8458200" y="2057400"/>
            <a:ext cx="2422080" cy="29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ECG + CGM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8503920" y="3090600"/>
            <a:ext cx="411480" cy="36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10"/>
          <p:cNvSpPr/>
          <p:nvPr/>
        </p:nvSpPr>
        <p:spPr>
          <a:xfrm flipV="1">
            <a:off x="8915400" y="2788920"/>
            <a:ext cx="118800" cy="30168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1"/>
          <p:cNvSpPr/>
          <p:nvPr/>
        </p:nvSpPr>
        <p:spPr>
          <a:xfrm>
            <a:off x="9034200" y="2788920"/>
            <a:ext cx="155520" cy="73152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2"/>
          <p:cNvSpPr/>
          <p:nvPr/>
        </p:nvSpPr>
        <p:spPr>
          <a:xfrm flipV="1">
            <a:off x="9189720" y="3090600"/>
            <a:ext cx="155160" cy="42984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3"/>
          <p:cNvSpPr/>
          <p:nvPr/>
        </p:nvSpPr>
        <p:spPr>
          <a:xfrm>
            <a:off x="9344880" y="3090600"/>
            <a:ext cx="393480" cy="36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14"/>
          <p:cNvSpPr/>
          <p:nvPr/>
        </p:nvSpPr>
        <p:spPr>
          <a:xfrm flipV="1">
            <a:off x="9738360" y="2926080"/>
            <a:ext cx="155160" cy="16452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5"/>
          <p:cNvSpPr/>
          <p:nvPr/>
        </p:nvSpPr>
        <p:spPr>
          <a:xfrm>
            <a:off x="9893520" y="2926080"/>
            <a:ext cx="137160" cy="32004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6"/>
          <p:cNvSpPr/>
          <p:nvPr/>
        </p:nvSpPr>
        <p:spPr>
          <a:xfrm flipV="1">
            <a:off x="10030680" y="3090600"/>
            <a:ext cx="137160" cy="15552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10167840" y="3090600"/>
            <a:ext cx="667800" cy="360"/>
          </a:xfrm>
          <a:prstGeom prst="line">
            <a:avLst/>
          </a:prstGeom>
          <a:ln w="254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8"/>
          <p:cNvSpPr/>
          <p:nvPr/>
        </p:nvSpPr>
        <p:spPr>
          <a:xfrm>
            <a:off x="8549640" y="3639240"/>
            <a:ext cx="2239200" cy="9036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9"/>
          <p:cNvSpPr/>
          <p:nvPr/>
        </p:nvSpPr>
        <p:spPr>
          <a:xfrm>
            <a:off x="8549640" y="3639240"/>
            <a:ext cx="1096200" cy="9036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20"/>
          <p:cNvSpPr/>
          <p:nvPr/>
        </p:nvSpPr>
        <p:spPr>
          <a:xfrm>
            <a:off x="8503920" y="3776400"/>
            <a:ext cx="1187640" cy="18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70 mg/dL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21"/>
          <p:cNvSpPr/>
          <p:nvPr/>
        </p:nvSpPr>
        <p:spPr>
          <a:xfrm>
            <a:off x="9875520" y="3776400"/>
            <a:ext cx="1096200" cy="18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54 mg/dL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22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23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 dirty="0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IHSG, </a:t>
            </a:r>
            <a:r>
              <a:rPr lang="en-US" sz="610" b="0" u="none" strike="noStrike" dirty="0" err="1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Diabetologia</a:t>
            </a:r>
            <a:r>
              <a:rPr lang="en-US" sz="610" b="0" u="none" strike="noStrike" dirty="0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/Diabetes Care 2017; Frier et al. Diabetes Care 2011.</a:t>
            </a:r>
            <a:endParaRPr lang="en-US" sz="61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24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GB" sz="2800" b="1" dirty="0">
                <a:solidFill>
                  <a:srgbClr val="1F3A5F"/>
                </a:solidFill>
                <a:latin typeface="Aptos"/>
              </a:rPr>
              <a:t>Hypoglycaemia and cardiovascular risk: a cardiometabolic issue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Frier et al. Diabetes Care 2011.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6"/>
          <p:cNvSpPr/>
          <p:nvPr/>
        </p:nvSpPr>
        <p:spPr>
          <a:xfrm>
            <a:off x="640080" y="1234440"/>
            <a:ext cx="3610800" cy="1416240"/>
          </a:xfrm>
          <a:prstGeom prst="roundRect">
            <a:avLst>
              <a:gd name="adj" fmla="val 7742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7"/>
          <p:cNvSpPr/>
          <p:nvPr/>
        </p:nvSpPr>
        <p:spPr>
          <a:xfrm>
            <a:off x="640080" y="1234440"/>
            <a:ext cx="72000" cy="141624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8"/>
          <p:cNvSpPr/>
          <p:nvPr/>
        </p:nvSpPr>
        <p:spPr>
          <a:xfrm>
            <a:off x="841320" y="1380600"/>
            <a:ext cx="32907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Not just “low sugar”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9"/>
          <p:cNvSpPr/>
          <p:nvPr/>
        </p:nvSpPr>
        <p:spPr>
          <a:xfrm>
            <a:off x="841320" y="1710000"/>
            <a:ext cx="329076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Hypoglycaemia activates a survival response: catecholamines, haemodynamic stress, altered repolarization, inflammation and thrombosis.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0"/>
          <p:cNvSpPr/>
          <p:nvPr/>
        </p:nvSpPr>
        <p:spPr>
          <a:xfrm>
            <a:off x="4480560" y="1234440"/>
            <a:ext cx="3610800" cy="1416240"/>
          </a:xfrm>
          <a:prstGeom prst="roundRect">
            <a:avLst>
              <a:gd name="adj" fmla="val 7742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1"/>
          <p:cNvSpPr/>
          <p:nvPr/>
        </p:nvSpPr>
        <p:spPr>
          <a:xfrm>
            <a:off x="4480560" y="1234440"/>
            <a:ext cx="72000" cy="141624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2"/>
          <p:cNvSpPr/>
          <p:nvPr/>
        </p:nvSpPr>
        <p:spPr>
          <a:xfrm>
            <a:off x="4681800" y="1380600"/>
            <a:ext cx="32907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Risk marker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3"/>
          <p:cNvSpPr/>
          <p:nvPr/>
        </p:nvSpPr>
        <p:spPr>
          <a:xfrm>
            <a:off x="4681800" y="1710000"/>
            <a:ext cx="329076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Severe events identify patients with frailty, CKD, autonomic neuropathy, advanced diabetes, comorbidity and overtreatment.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14"/>
          <p:cNvSpPr/>
          <p:nvPr/>
        </p:nvSpPr>
        <p:spPr>
          <a:xfrm>
            <a:off x="8321040" y="1234440"/>
            <a:ext cx="3245040" cy="1416240"/>
          </a:xfrm>
          <a:prstGeom prst="roundRect">
            <a:avLst>
              <a:gd name="adj" fmla="val 7742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15"/>
          <p:cNvSpPr/>
          <p:nvPr/>
        </p:nvSpPr>
        <p:spPr>
          <a:xfrm>
            <a:off x="8321040" y="1234440"/>
            <a:ext cx="72000" cy="141624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6"/>
          <p:cNvSpPr/>
          <p:nvPr/>
        </p:nvSpPr>
        <p:spPr>
          <a:xfrm>
            <a:off x="8522280" y="1380600"/>
            <a:ext cx="292500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Therapeutic signal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7"/>
          <p:cNvSpPr/>
          <p:nvPr/>
        </p:nvSpPr>
        <p:spPr>
          <a:xfrm>
            <a:off x="8522280" y="1710000"/>
            <a:ext cx="292500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 severe event should trigger review of targets, insulin/sulfonylureas, renal function, meal patterns and CGM need.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8"/>
          <p:cNvSpPr/>
          <p:nvPr/>
        </p:nvSpPr>
        <p:spPr>
          <a:xfrm>
            <a:off x="1078920" y="3374280"/>
            <a:ext cx="10048320" cy="89496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Severe hypoglycaemia should be interpreted as a cardiovascular warning sign — whether it is a causal trigger, a vulnerability marker, or both.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9"/>
          <p:cNvSpPr/>
          <p:nvPr/>
        </p:nvSpPr>
        <p:spPr>
          <a:xfrm>
            <a:off x="1097280" y="4892040"/>
            <a:ext cx="2010600" cy="565920"/>
          </a:xfrm>
          <a:prstGeom prst="roundRect">
            <a:avLst>
              <a:gd name="adj" fmla="val 19355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0"/>
          <p:cNvSpPr/>
          <p:nvPr/>
        </p:nvSpPr>
        <p:spPr>
          <a:xfrm>
            <a:off x="1152000" y="4974480"/>
            <a:ext cx="190080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Low glucose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21"/>
          <p:cNvSpPr/>
          <p:nvPr/>
        </p:nvSpPr>
        <p:spPr>
          <a:xfrm>
            <a:off x="3200400" y="5175360"/>
            <a:ext cx="868680" cy="360"/>
          </a:xfrm>
          <a:prstGeom prst="line">
            <a:avLst/>
          </a:prstGeom>
          <a:ln w="2032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22"/>
          <p:cNvSpPr/>
          <p:nvPr/>
        </p:nvSpPr>
        <p:spPr>
          <a:xfrm>
            <a:off x="4160520" y="4892040"/>
            <a:ext cx="2056320" cy="565920"/>
          </a:xfrm>
          <a:prstGeom prst="roundRect">
            <a:avLst>
              <a:gd name="adj" fmla="val 19355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23"/>
          <p:cNvSpPr/>
          <p:nvPr/>
        </p:nvSpPr>
        <p:spPr>
          <a:xfrm>
            <a:off x="4215240" y="4974480"/>
            <a:ext cx="194652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Stress response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24"/>
          <p:cNvSpPr/>
          <p:nvPr/>
        </p:nvSpPr>
        <p:spPr>
          <a:xfrm>
            <a:off x="6309360" y="5175360"/>
            <a:ext cx="868680" cy="360"/>
          </a:xfrm>
          <a:prstGeom prst="line">
            <a:avLst/>
          </a:prstGeom>
          <a:ln w="2032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25"/>
          <p:cNvSpPr/>
          <p:nvPr/>
        </p:nvSpPr>
        <p:spPr>
          <a:xfrm>
            <a:off x="7269480" y="4892040"/>
            <a:ext cx="2147760" cy="565920"/>
          </a:xfrm>
          <a:prstGeom prst="roundRect">
            <a:avLst>
              <a:gd name="adj" fmla="val 19355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26"/>
          <p:cNvSpPr/>
          <p:nvPr/>
        </p:nvSpPr>
        <p:spPr>
          <a:xfrm>
            <a:off x="7324200" y="4974480"/>
            <a:ext cx="203796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Vulnerable heart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27"/>
          <p:cNvSpPr/>
          <p:nvPr/>
        </p:nvSpPr>
        <p:spPr>
          <a:xfrm>
            <a:off x="9509760" y="5175360"/>
            <a:ext cx="685800" cy="360"/>
          </a:xfrm>
          <a:prstGeom prst="line">
            <a:avLst/>
          </a:prstGeom>
          <a:ln w="2032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28"/>
          <p:cNvSpPr/>
          <p:nvPr/>
        </p:nvSpPr>
        <p:spPr>
          <a:xfrm>
            <a:off x="10287000" y="4892040"/>
            <a:ext cx="1324800" cy="565920"/>
          </a:xfrm>
          <a:prstGeom prst="roundRect">
            <a:avLst>
              <a:gd name="adj" fmla="val 19355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29"/>
          <p:cNvSpPr/>
          <p:nvPr/>
        </p:nvSpPr>
        <p:spPr>
          <a:xfrm>
            <a:off x="10341720" y="4974480"/>
            <a:ext cx="1215000" cy="419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Event risk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Definitions: what counts as clinically important?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IHSG, Diabetologia 2017; ADA Standards of Care 2026; Battelino et al. Diabetes Care 2019.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4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6"/>
          <p:cNvSpPr/>
          <p:nvPr/>
        </p:nvSpPr>
        <p:spPr>
          <a:xfrm>
            <a:off x="822960" y="1325880"/>
            <a:ext cx="10468800" cy="959040"/>
          </a:xfrm>
          <a:prstGeom prst="roundRect">
            <a:avLst>
              <a:gd name="adj" fmla="val 10476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7"/>
          <p:cNvSpPr/>
          <p:nvPr/>
        </p:nvSpPr>
        <p:spPr>
          <a:xfrm>
            <a:off x="822960" y="1325880"/>
            <a:ext cx="1370520" cy="95904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8"/>
          <p:cNvSpPr/>
          <p:nvPr/>
        </p:nvSpPr>
        <p:spPr>
          <a:xfrm>
            <a:off x="932760" y="1591200"/>
            <a:ext cx="114192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Level 1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9"/>
          <p:cNvSpPr/>
          <p:nvPr/>
        </p:nvSpPr>
        <p:spPr>
          <a:xfrm>
            <a:off x="2450520" y="1490400"/>
            <a:ext cx="2742120" cy="59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&lt;70 and ≥54 mg/dL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(&lt;3.9 and ≥3.0 mmol/L)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0"/>
          <p:cNvSpPr/>
          <p:nvPr/>
        </p:nvSpPr>
        <p:spPr>
          <a:xfrm>
            <a:off x="5577840" y="1554480"/>
            <a:ext cx="539388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Alert value: recognize and prevent further fall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1"/>
          <p:cNvSpPr/>
          <p:nvPr/>
        </p:nvSpPr>
        <p:spPr>
          <a:xfrm>
            <a:off x="822960" y="2560320"/>
            <a:ext cx="10468800" cy="959040"/>
          </a:xfrm>
          <a:prstGeom prst="roundRect">
            <a:avLst>
              <a:gd name="adj" fmla="val 10476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12"/>
          <p:cNvSpPr/>
          <p:nvPr/>
        </p:nvSpPr>
        <p:spPr>
          <a:xfrm>
            <a:off x="822960" y="2560320"/>
            <a:ext cx="1370520" cy="95904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3"/>
          <p:cNvSpPr/>
          <p:nvPr/>
        </p:nvSpPr>
        <p:spPr>
          <a:xfrm>
            <a:off x="932760" y="2825640"/>
            <a:ext cx="114192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Level 2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14"/>
          <p:cNvSpPr/>
          <p:nvPr/>
        </p:nvSpPr>
        <p:spPr>
          <a:xfrm>
            <a:off x="2450520" y="2724840"/>
            <a:ext cx="2742120" cy="59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&lt;54 mg/dL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(&lt;3.0 mmol/L)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15"/>
          <p:cNvSpPr/>
          <p:nvPr/>
        </p:nvSpPr>
        <p:spPr>
          <a:xfrm>
            <a:off x="5577840" y="2788920"/>
            <a:ext cx="539388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Clinically important: neuroglycopenia and higher risk physiology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6"/>
          <p:cNvSpPr/>
          <p:nvPr/>
        </p:nvSpPr>
        <p:spPr>
          <a:xfrm>
            <a:off x="822960" y="3794760"/>
            <a:ext cx="10468800" cy="959040"/>
          </a:xfrm>
          <a:prstGeom prst="roundRect">
            <a:avLst>
              <a:gd name="adj" fmla="val 10476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17"/>
          <p:cNvSpPr/>
          <p:nvPr/>
        </p:nvSpPr>
        <p:spPr>
          <a:xfrm>
            <a:off x="822960" y="3794760"/>
            <a:ext cx="1370520" cy="95904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8"/>
          <p:cNvSpPr/>
          <p:nvPr/>
        </p:nvSpPr>
        <p:spPr>
          <a:xfrm>
            <a:off x="932760" y="4060080"/>
            <a:ext cx="114192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Level 3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9"/>
          <p:cNvSpPr/>
          <p:nvPr/>
        </p:nvSpPr>
        <p:spPr>
          <a:xfrm>
            <a:off x="2450520" y="3959280"/>
            <a:ext cx="2742120" cy="59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Severe event requiring external assistance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20"/>
          <p:cNvSpPr/>
          <p:nvPr/>
        </p:nvSpPr>
        <p:spPr>
          <a:xfrm>
            <a:off x="5577840" y="4023360"/>
            <a:ext cx="5393880" cy="474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Defined by functional impairment, not a glucose threshold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21"/>
          <p:cNvSpPr/>
          <p:nvPr/>
        </p:nvSpPr>
        <p:spPr>
          <a:xfrm>
            <a:off x="1005840" y="5257800"/>
            <a:ext cx="10057320" cy="684720"/>
          </a:xfrm>
          <a:prstGeom prst="roundRect">
            <a:avLst>
              <a:gd name="adj" fmla="val 16000"/>
            </a:avLst>
          </a:prstGeom>
          <a:solidFill>
            <a:srgbClr val="F1ECFA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22"/>
          <p:cNvSpPr/>
          <p:nvPr/>
        </p:nvSpPr>
        <p:spPr>
          <a:xfrm>
            <a:off x="1005840" y="5257800"/>
            <a:ext cx="72000" cy="684720"/>
          </a:xfrm>
          <a:prstGeom prst="rect">
            <a:avLst/>
          </a:prstGeom>
          <a:solidFill>
            <a:srgbClr val="6D4EA2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24"/>
          <p:cNvSpPr/>
          <p:nvPr/>
        </p:nvSpPr>
        <p:spPr>
          <a:xfrm>
            <a:off x="1207080" y="5733360"/>
            <a:ext cx="9737280" cy="9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700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 dirty="0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 “clinically important” biochemical value (&lt;54 mg/dL) and a “severe” event are not the same construct. One is a threshold; the other is a clinical syndrome requiring help.</a:t>
            </a:r>
            <a:endParaRPr lang="en-US" sz="118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Epidemiology: most events are invisible to clinicians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Frier Nat Rev Endocrinol 2014; Chow et al. Diabetes 2014; ADA Standards of Care 2026.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5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6"/>
          <p:cNvSpPr/>
          <p:nvPr/>
        </p:nvSpPr>
        <p:spPr>
          <a:xfrm>
            <a:off x="685800" y="1143000"/>
            <a:ext cx="52110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Three reasons hypoglycaemia is underestimated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7"/>
          <p:cNvSpPr/>
          <p:nvPr/>
        </p:nvSpPr>
        <p:spPr>
          <a:xfrm>
            <a:off x="822960" y="1645920"/>
            <a:ext cx="498240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Non-severe episodes are often not reported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Nocturnal episodes may be prolonged and asymptomatic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HbA1c cannot reveal time below range or glycaemic variability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8"/>
          <p:cNvSpPr/>
          <p:nvPr/>
        </p:nvSpPr>
        <p:spPr>
          <a:xfrm rot="10800000">
            <a:off x="6584760" y="1418400"/>
            <a:ext cx="3565080" cy="4022280"/>
          </a:xfrm>
          <a:prstGeom prst="triangle">
            <a:avLst>
              <a:gd name="adj" fmla="val 50000"/>
            </a:avLst>
          </a:prstGeom>
          <a:solidFill>
            <a:srgbClr val="D9E9FF"/>
          </a:solidFill>
          <a:ln w="152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9"/>
          <p:cNvSpPr/>
          <p:nvPr/>
        </p:nvSpPr>
        <p:spPr>
          <a:xfrm>
            <a:off x="6080760" y="2788920"/>
            <a:ext cx="4663440" cy="360"/>
          </a:xfrm>
          <a:prstGeom prst="line">
            <a:avLst/>
          </a:prstGeom>
          <a:ln w="25400">
            <a:solidFill>
              <a:srgbClr val="5D65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0"/>
          <p:cNvSpPr/>
          <p:nvPr/>
        </p:nvSpPr>
        <p:spPr>
          <a:xfrm>
            <a:off x="6446520" y="960120"/>
            <a:ext cx="438804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Visible: reported severe events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11"/>
          <p:cNvSpPr/>
          <p:nvPr/>
        </p:nvSpPr>
        <p:spPr>
          <a:xfrm>
            <a:off x="6526443" y="5368500"/>
            <a:ext cx="402228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 dirty="0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Hidden: unreported, nocturnal, asymptomatic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 dirty="0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biochemical </a:t>
            </a:r>
            <a:r>
              <a:rPr lang="en-US" sz="1500" b="1" u="none" strike="noStrike" dirty="0" err="1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2"/>
          <p:cNvSpPr/>
          <p:nvPr/>
        </p:nvSpPr>
        <p:spPr>
          <a:xfrm>
            <a:off x="6721380" y="5908085"/>
            <a:ext cx="3382200" cy="291600"/>
          </a:xfrm>
          <a:prstGeom prst="rect">
            <a:avLst/>
          </a:prstGeom>
          <a:solidFill>
            <a:srgbClr val="E8F4F4"/>
          </a:solidFill>
          <a:ln w="0">
            <a:solidFill>
              <a:srgbClr val="0E8A8A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CGM changes the denominator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Physiology: the counter-regulatory cascade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Cryer PE, Diabetes 2008; Frier et al. Diabetes Care 2011; ADA Standards 2026.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6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6"/>
          <p:cNvSpPr/>
          <p:nvPr/>
        </p:nvSpPr>
        <p:spPr>
          <a:xfrm>
            <a:off x="731520" y="1600200"/>
            <a:ext cx="1507680" cy="776160"/>
          </a:xfrm>
          <a:prstGeom prst="roundRect">
            <a:avLst>
              <a:gd name="adj" fmla="val 14118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7"/>
          <p:cNvSpPr/>
          <p:nvPr/>
        </p:nvSpPr>
        <p:spPr>
          <a:xfrm>
            <a:off x="786240" y="1682640"/>
            <a:ext cx="139788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↓ Plasma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glucose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8"/>
          <p:cNvSpPr/>
          <p:nvPr/>
        </p:nvSpPr>
        <p:spPr>
          <a:xfrm>
            <a:off x="2286000" y="1993320"/>
            <a:ext cx="71316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9"/>
          <p:cNvSpPr/>
          <p:nvPr/>
        </p:nvSpPr>
        <p:spPr>
          <a:xfrm>
            <a:off x="3108960" y="1600200"/>
            <a:ext cx="1507680" cy="776160"/>
          </a:xfrm>
          <a:prstGeom prst="roundRect">
            <a:avLst>
              <a:gd name="adj" fmla="val 14118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0"/>
          <p:cNvSpPr/>
          <p:nvPr/>
        </p:nvSpPr>
        <p:spPr>
          <a:xfrm>
            <a:off x="3163680" y="1682640"/>
            <a:ext cx="139788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↓ Endogenous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11"/>
          <p:cNvSpPr/>
          <p:nvPr/>
        </p:nvSpPr>
        <p:spPr>
          <a:xfrm>
            <a:off x="4663440" y="1993320"/>
            <a:ext cx="71316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12"/>
          <p:cNvSpPr/>
          <p:nvPr/>
        </p:nvSpPr>
        <p:spPr>
          <a:xfrm>
            <a:off x="5486400" y="1600200"/>
            <a:ext cx="1507680" cy="776160"/>
          </a:xfrm>
          <a:prstGeom prst="roundRect">
            <a:avLst>
              <a:gd name="adj" fmla="val 14118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3"/>
          <p:cNvSpPr/>
          <p:nvPr/>
        </p:nvSpPr>
        <p:spPr>
          <a:xfrm>
            <a:off x="5541120" y="1682640"/>
            <a:ext cx="139788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Glucagon +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epinephrine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14"/>
          <p:cNvSpPr/>
          <p:nvPr/>
        </p:nvSpPr>
        <p:spPr>
          <a:xfrm>
            <a:off x="7040880" y="1993320"/>
            <a:ext cx="71316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15"/>
          <p:cNvSpPr/>
          <p:nvPr/>
        </p:nvSpPr>
        <p:spPr>
          <a:xfrm>
            <a:off x="7863840" y="1600200"/>
            <a:ext cx="1507680" cy="776160"/>
          </a:xfrm>
          <a:prstGeom prst="roundRect">
            <a:avLst>
              <a:gd name="adj" fmla="val 14118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6"/>
          <p:cNvSpPr/>
          <p:nvPr/>
        </p:nvSpPr>
        <p:spPr>
          <a:xfrm>
            <a:off x="7918560" y="1682640"/>
            <a:ext cx="139788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Symptoms +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behaviour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17"/>
          <p:cNvSpPr/>
          <p:nvPr/>
        </p:nvSpPr>
        <p:spPr>
          <a:xfrm>
            <a:off x="9418320" y="1993320"/>
            <a:ext cx="53028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18"/>
          <p:cNvSpPr/>
          <p:nvPr/>
        </p:nvSpPr>
        <p:spPr>
          <a:xfrm>
            <a:off x="10058400" y="1600200"/>
            <a:ext cx="1507680" cy="776160"/>
          </a:xfrm>
          <a:prstGeom prst="roundRect">
            <a:avLst>
              <a:gd name="adj" fmla="val 14118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19"/>
          <p:cNvSpPr/>
          <p:nvPr/>
        </p:nvSpPr>
        <p:spPr>
          <a:xfrm>
            <a:off x="10113120" y="1682640"/>
            <a:ext cx="139788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Recovery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or failure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20"/>
          <p:cNvSpPr/>
          <p:nvPr/>
        </p:nvSpPr>
        <p:spPr>
          <a:xfrm>
            <a:off x="914400" y="3246120"/>
            <a:ext cx="10240200" cy="1096200"/>
          </a:xfrm>
          <a:prstGeom prst="roundRect">
            <a:avLst>
              <a:gd name="adj" fmla="val 10000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21"/>
          <p:cNvSpPr/>
          <p:nvPr/>
        </p:nvSpPr>
        <p:spPr>
          <a:xfrm>
            <a:off x="914400" y="3246120"/>
            <a:ext cx="72000" cy="109620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22"/>
          <p:cNvSpPr/>
          <p:nvPr/>
        </p:nvSpPr>
        <p:spPr>
          <a:xfrm>
            <a:off x="1115640" y="3392280"/>
            <a:ext cx="9920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Why it matters for CV risk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23"/>
          <p:cNvSpPr/>
          <p:nvPr/>
        </p:nvSpPr>
        <p:spPr>
          <a:xfrm>
            <a:off x="1115640" y="3721680"/>
            <a:ext cx="992016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The same physiological rescue response that protects the brain also raises heart rate, blood pressure, myocardial oxygen demand, platelet activation and repolarization instability.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4"/>
          <p:cNvSpPr/>
          <p:nvPr/>
        </p:nvSpPr>
        <p:spPr>
          <a:xfrm>
            <a:off x="914400" y="4754880"/>
            <a:ext cx="219348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Graduate-level framing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25"/>
          <p:cNvSpPr/>
          <p:nvPr/>
        </p:nvSpPr>
        <p:spPr>
          <a:xfrm>
            <a:off x="914400" y="5120640"/>
            <a:ext cx="9783000" cy="74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Hypoglycaemia is a systemic stressor, not only a glucose disorder.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Risk emerges when compensatory physiology meets vulnerable myocardium/vasculature.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Mechanistic map: five cardiovascular stress pathways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Frier et al. Diabetes Care 2011; Christou et al. Cardiovasc Diabetol 2023; Chow et al. Diabetes 2014.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7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Shape 6"/>
          <p:cNvSpPr/>
          <p:nvPr/>
        </p:nvSpPr>
        <p:spPr>
          <a:xfrm>
            <a:off x="4800600" y="1234440"/>
            <a:ext cx="2513520" cy="730440"/>
          </a:xfrm>
          <a:prstGeom prst="roundRect">
            <a:avLst>
              <a:gd name="adj" fmla="val 15000"/>
            </a:avLst>
          </a:prstGeom>
          <a:solidFill>
            <a:srgbClr val="1F3A5F"/>
          </a:solidFill>
          <a:ln w="12700">
            <a:solidFill>
              <a:srgbClr val="1F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7"/>
          <p:cNvSpPr/>
          <p:nvPr/>
        </p:nvSpPr>
        <p:spPr>
          <a:xfrm>
            <a:off x="4855320" y="1316880"/>
            <a:ext cx="240372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8"/>
          <p:cNvSpPr/>
          <p:nvPr/>
        </p:nvSpPr>
        <p:spPr>
          <a:xfrm flipH="1" flipV="1">
            <a:off x="1828800" y="1508760"/>
            <a:ext cx="4233600" cy="47520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9"/>
          <p:cNvSpPr/>
          <p:nvPr/>
        </p:nvSpPr>
        <p:spPr>
          <a:xfrm flipH="1">
            <a:off x="1965960" y="1983960"/>
            <a:ext cx="4096440" cy="26337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10"/>
          <p:cNvSpPr/>
          <p:nvPr/>
        </p:nvSpPr>
        <p:spPr>
          <a:xfrm flipH="1">
            <a:off x="5577840" y="1983960"/>
            <a:ext cx="484560" cy="30909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11"/>
          <p:cNvSpPr/>
          <p:nvPr/>
        </p:nvSpPr>
        <p:spPr>
          <a:xfrm>
            <a:off x="6062400" y="1983960"/>
            <a:ext cx="3675960" cy="26337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2"/>
          <p:cNvSpPr/>
          <p:nvPr/>
        </p:nvSpPr>
        <p:spPr>
          <a:xfrm flipV="1">
            <a:off x="6062400" y="1508760"/>
            <a:ext cx="3675960" cy="47520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3"/>
          <p:cNvSpPr/>
          <p:nvPr/>
        </p:nvSpPr>
        <p:spPr>
          <a:xfrm>
            <a:off x="1005840" y="1143000"/>
            <a:ext cx="2056320" cy="776160"/>
          </a:xfrm>
          <a:prstGeom prst="roundRect">
            <a:avLst>
              <a:gd name="adj" fmla="val 14118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4"/>
          <p:cNvSpPr/>
          <p:nvPr/>
        </p:nvSpPr>
        <p:spPr>
          <a:xfrm>
            <a:off x="1060560" y="1225440"/>
            <a:ext cx="194652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Sympathetic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surge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15"/>
          <p:cNvSpPr/>
          <p:nvPr/>
        </p:nvSpPr>
        <p:spPr>
          <a:xfrm>
            <a:off x="1143000" y="4251960"/>
            <a:ext cx="2056320" cy="776160"/>
          </a:xfrm>
          <a:prstGeom prst="roundRect">
            <a:avLst>
              <a:gd name="adj" fmla="val 14118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16"/>
          <p:cNvSpPr/>
          <p:nvPr/>
        </p:nvSpPr>
        <p:spPr>
          <a:xfrm>
            <a:off x="1197720" y="4334400"/>
            <a:ext cx="194652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QT prolongation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+ arrhythmia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17"/>
          <p:cNvSpPr/>
          <p:nvPr/>
        </p:nvSpPr>
        <p:spPr>
          <a:xfrm>
            <a:off x="4754880" y="4709160"/>
            <a:ext cx="2056320" cy="776160"/>
          </a:xfrm>
          <a:prstGeom prst="roundRect">
            <a:avLst>
              <a:gd name="adj" fmla="val 14118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8"/>
          <p:cNvSpPr/>
          <p:nvPr/>
        </p:nvSpPr>
        <p:spPr>
          <a:xfrm>
            <a:off x="4809600" y="4791600"/>
            <a:ext cx="194652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Ischaemia /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demand mismatch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19"/>
          <p:cNvSpPr/>
          <p:nvPr/>
        </p:nvSpPr>
        <p:spPr>
          <a:xfrm>
            <a:off x="8915400" y="4251960"/>
            <a:ext cx="2056320" cy="776160"/>
          </a:xfrm>
          <a:prstGeom prst="roundRect">
            <a:avLst>
              <a:gd name="adj" fmla="val 14118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20"/>
          <p:cNvSpPr/>
          <p:nvPr/>
        </p:nvSpPr>
        <p:spPr>
          <a:xfrm>
            <a:off x="8970120" y="4334400"/>
            <a:ext cx="194652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Inflammation +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thrombosis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21"/>
          <p:cNvSpPr/>
          <p:nvPr/>
        </p:nvSpPr>
        <p:spPr>
          <a:xfrm>
            <a:off x="8915400" y="1143000"/>
            <a:ext cx="2056320" cy="776160"/>
          </a:xfrm>
          <a:prstGeom prst="roundRect">
            <a:avLst>
              <a:gd name="adj" fmla="val 14118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2"/>
          <p:cNvSpPr/>
          <p:nvPr/>
        </p:nvSpPr>
        <p:spPr>
          <a:xfrm>
            <a:off x="8970120" y="1225440"/>
            <a:ext cx="194652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Endothelial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dysfunction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23"/>
          <p:cNvSpPr/>
          <p:nvPr/>
        </p:nvSpPr>
        <p:spPr>
          <a:xfrm>
            <a:off x="914400" y="5715000"/>
            <a:ext cx="1024020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Outcome phenotype depends on substrate: CAD, LVH, HF, CKD, autonomic neuropathy, age/frailty and medications.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Electrophysiology: why QT and potassium matter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Kacheva et al. Diabetes Res Clin Pract 2017; Lee et al. Diabetes Res Clin Pract 2016; Christou et al. Cardiovasc Diabetol 2023.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8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6"/>
          <p:cNvSpPr/>
          <p:nvPr/>
        </p:nvSpPr>
        <p:spPr>
          <a:xfrm>
            <a:off x="731520" y="1234440"/>
            <a:ext cx="4022280" cy="1416240"/>
          </a:xfrm>
          <a:prstGeom prst="roundRect">
            <a:avLst>
              <a:gd name="adj" fmla="val 7742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7"/>
          <p:cNvSpPr/>
          <p:nvPr/>
        </p:nvSpPr>
        <p:spPr>
          <a:xfrm>
            <a:off x="731520" y="1234440"/>
            <a:ext cx="72000" cy="141624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8"/>
          <p:cNvSpPr/>
          <p:nvPr/>
        </p:nvSpPr>
        <p:spPr>
          <a:xfrm>
            <a:off x="932760" y="1380600"/>
            <a:ext cx="370224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During hypoglycaemia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9"/>
          <p:cNvSpPr/>
          <p:nvPr/>
        </p:nvSpPr>
        <p:spPr>
          <a:xfrm>
            <a:off x="932760" y="1710000"/>
            <a:ext cx="370224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↑ Catecholamines, ↑ insulin-mediated cellular potassium shift, possible hypokalaemia, altered autonomic tone and delayed repolarization.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10"/>
          <p:cNvSpPr/>
          <p:nvPr/>
        </p:nvSpPr>
        <p:spPr>
          <a:xfrm>
            <a:off x="5257800" y="1234440"/>
            <a:ext cx="5851080" cy="2742120"/>
          </a:xfrm>
          <a:prstGeom prst="roundRect">
            <a:avLst>
              <a:gd name="adj" fmla="val 4000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1"/>
          <p:cNvSpPr/>
          <p:nvPr/>
        </p:nvSpPr>
        <p:spPr>
          <a:xfrm>
            <a:off x="5486400" y="1417320"/>
            <a:ext cx="543960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ECG schematic: repolarization becomes the vulnerable interval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12"/>
          <p:cNvSpPr/>
          <p:nvPr/>
        </p:nvSpPr>
        <p:spPr>
          <a:xfrm>
            <a:off x="5669280" y="2697480"/>
            <a:ext cx="411480" cy="3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3"/>
          <p:cNvSpPr/>
          <p:nvPr/>
        </p:nvSpPr>
        <p:spPr>
          <a:xfrm flipV="1">
            <a:off x="6080760" y="2331720"/>
            <a:ext cx="155160" cy="3657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14"/>
          <p:cNvSpPr/>
          <p:nvPr/>
        </p:nvSpPr>
        <p:spPr>
          <a:xfrm>
            <a:off x="6235920" y="2331720"/>
            <a:ext cx="210600" cy="8229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5"/>
          <p:cNvSpPr/>
          <p:nvPr/>
        </p:nvSpPr>
        <p:spPr>
          <a:xfrm flipV="1">
            <a:off x="6446520" y="2697480"/>
            <a:ext cx="210240" cy="45720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16"/>
          <p:cNvSpPr/>
          <p:nvPr/>
        </p:nvSpPr>
        <p:spPr>
          <a:xfrm>
            <a:off x="6656760" y="2697480"/>
            <a:ext cx="475560" cy="3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Shape 17"/>
          <p:cNvSpPr/>
          <p:nvPr/>
        </p:nvSpPr>
        <p:spPr>
          <a:xfrm flipV="1">
            <a:off x="7132320" y="2331720"/>
            <a:ext cx="274320" cy="3657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8"/>
          <p:cNvSpPr/>
          <p:nvPr/>
        </p:nvSpPr>
        <p:spPr>
          <a:xfrm>
            <a:off x="7406640" y="2331720"/>
            <a:ext cx="411480" cy="3657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19"/>
          <p:cNvSpPr/>
          <p:nvPr/>
        </p:nvSpPr>
        <p:spPr>
          <a:xfrm>
            <a:off x="7818120" y="2697480"/>
            <a:ext cx="640080" cy="3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20"/>
          <p:cNvSpPr/>
          <p:nvPr/>
        </p:nvSpPr>
        <p:spPr>
          <a:xfrm flipV="1">
            <a:off x="8458200" y="2395440"/>
            <a:ext cx="320040" cy="30204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1"/>
          <p:cNvSpPr/>
          <p:nvPr/>
        </p:nvSpPr>
        <p:spPr>
          <a:xfrm>
            <a:off x="8778240" y="2395440"/>
            <a:ext cx="365760" cy="30204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22"/>
          <p:cNvSpPr/>
          <p:nvPr/>
        </p:nvSpPr>
        <p:spPr>
          <a:xfrm>
            <a:off x="9144000" y="2697480"/>
            <a:ext cx="1508760" cy="360"/>
          </a:xfrm>
          <a:prstGeom prst="line">
            <a:avLst/>
          </a:prstGeom>
          <a:ln w="2794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23"/>
          <p:cNvSpPr/>
          <p:nvPr/>
        </p:nvSpPr>
        <p:spPr>
          <a:xfrm>
            <a:off x="6620040" y="3456360"/>
            <a:ext cx="2523960" cy="360"/>
          </a:xfrm>
          <a:prstGeom prst="line">
            <a:avLst/>
          </a:prstGeom>
          <a:ln w="25400">
            <a:solidFill>
              <a:srgbClr val="B43B3B"/>
            </a:solidFill>
            <a:round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4"/>
          <p:cNvSpPr/>
          <p:nvPr/>
        </p:nvSpPr>
        <p:spPr>
          <a:xfrm>
            <a:off x="7315200" y="3566160"/>
            <a:ext cx="1096200" cy="20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QT interval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25"/>
          <p:cNvSpPr/>
          <p:nvPr/>
        </p:nvSpPr>
        <p:spPr>
          <a:xfrm>
            <a:off x="822960" y="4389120"/>
            <a:ext cx="10423080" cy="105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QTc prolongation is common in experimental hypoglycaemia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Risk is amplified by baseline QTc, QT-prolonging drugs, CKD, ischaemia and electrolyte disturbance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Nocturnal hypoglycaemia may be prolonged and less symptomatic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Rectangle 3"/>
          <p:cNvSpPr/>
          <p:nvPr/>
        </p:nvSpPr>
        <p:spPr>
          <a:xfrm>
            <a:off x="0" y="0"/>
            <a:ext cx="12191400" cy="81720"/>
          </a:xfrm>
          <a:prstGeom prst="rect">
            <a:avLst/>
          </a:prstGeom>
          <a:solidFill>
            <a:srgbClr val="1F5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37440" rIns="90000" bIns="3744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77" name="TextBox 5"/>
          <p:cNvSpPr/>
          <p:nvPr/>
        </p:nvSpPr>
        <p:spPr>
          <a:xfrm>
            <a:off x="320040" y="567000"/>
            <a:ext cx="11154960" cy="50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Mechanistic map: </a:t>
            </a:r>
            <a:r>
              <a:rPr lang="en-US" sz="2400" b="1" u="none" strike="noStrike" dirty="0" err="1">
                <a:solidFill>
                  <a:srgbClr val="122D49"/>
                </a:solidFill>
                <a:effectLst/>
                <a:uFillTx/>
                <a:latin typeface="Arial"/>
              </a:rPr>
              <a:t>hypoglycaemia</a:t>
            </a:r>
            <a:r>
              <a:rPr lang="en-US" sz="2400" b="1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 as a multisystem CV stressor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Rounded Rectangle 6"/>
          <p:cNvSpPr/>
          <p:nvPr/>
        </p:nvSpPr>
        <p:spPr>
          <a:xfrm>
            <a:off x="502920" y="1143000"/>
            <a:ext cx="1965240" cy="31932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Inflammation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Rounded Rectangle 7"/>
          <p:cNvSpPr/>
          <p:nvPr/>
        </p:nvSpPr>
        <p:spPr>
          <a:xfrm>
            <a:off x="2651760" y="1143000"/>
            <a:ext cx="1965240" cy="31932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Thrombosis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Rounded Rectangle 8"/>
          <p:cNvSpPr/>
          <p:nvPr/>
        </p:nvSpPr>
        <p:spPr>
          <a:xfrm>
            <a:off x="4800600" y="1143000"/>
            <a:ext cx="1965240" cy="31932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Oxidative stress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Rounded Rectangle 9"/>
          <p:cNvSpPr/>
          <p:nvPr/>
        </p:nvSpPr>
        <p:spPr>
          <a:xfrm>
            <a:off x="6949440" y="1143000"/>
            <a:ext cx="1965240" cy="31932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Repolarization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ounded Rectangle 10"/>
          <p:cNvSpPr/>
          <p:nvPr/>
        </p:nvSpPr>
        <p:spPr>
          <a:xfrm>
            <a:off x="9098280" y="1143000"/>
            <a:ext cx="1965240" cy="31932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Ischaemia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3" name="Picture 11" descr="fig_ijms_mechanisms_nocaption.png"/>
          <p:cNvPicPr/>
          <p:nvPr/>
        </p:nvPicPr>
        <p:blipFill>
          <a:blip r:embed="rId2"/>
          <a:stretch/>
        </p:blipFill>
        <p:spPr>
          <a:xfrm>
            <a:off x="685800" y="2129040"/>
            <a:ext cx="6994440" cy="2918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4" name="Rounded Rectangle 12"/>
          <p:cNvSpPr/>
          <p:nvPr/>
        </p:nvSpPr>
        <p:spPr>
          <a:xfrm>
            <a:off x="7909560" y="1600200"/>
            <a:ext cx="3519720" cy="2879640"/>
          </a:xfrm>
          <a:prstGeom prst="roundRect">
            <a:avLst>
              <a:gd name="adj" fmla="val 16667"/>
            </a:avLst>
          </a:prstGeom>
          <a:solidFill>
            <a:srgbClr val="E8F7F7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85" name="TextBox 13"/>
          <p:cNvSpPr/>
          <p:nvPr/>
        </p:nvSpPr>
        <p:spPr>
          <a:xfrm>
            <a:off x="8074080" y="1710000"/>
            <a:ext cx="3190680" cy="167336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One glucose event can activate several CV stress pathways simultaneously.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Mechanistic plausibility is strongest for short-term triggers: arrhythmia, supply-demand </a:t>
            </a:r>
            <a:r>
              <a:rPr lang="en-US" sz="1350" b="0" u="none" strike="noStrike" dirty="0" err="1">
                <a:solidFill>
                  <a:srgbClr val="122D49"/>
                </a:solidFill>
                <a:effectLst/>
                <a:uFillTx/>
                <a:latin typeface="Arial"/>
              </a:rPr>
              <a:t>ischaemia</a:t>
            </a: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, thrombosis.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“</a:t>
            </a:r>
            <a:r>
              <a:rPr lang="en-US" sz="1350" dirty="0">
                <a:solidFill>
                  <a:srgbClr val="122D49"/>
                </a:solidFill>
                <a:latin typeface="Arial"/>
              </a:rPr>
              <a:t>L</a:t>
            </a: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ow glucose” is not metabolically isolated from the heart.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6" name="Rectangle 14"/>
          <p:cNvSpPr/>
          <p:nvPr/>
        </p:nvSpPr>
        <p:spPr>
          <a:xfrm>
            <a:off x="320040" y="5989320"/>
            <a:ext cx="11383560" cy="346680"/>
          </a:xfrm>
          <a:prstGeom prst="rect">
            <a:avLst/>
          </a:prstGeom>
          <a:solidFill>
            <a:srgbClr val="E6F4F5"/>
          </a:solidFill>
          <a:ln>
            <a:solidFill>
              <a:srgbClr val="B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098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l-GR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Η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is a sympathetic, electrophysiological, inflammatory and thrombotic stressor.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Box 15"/>
          <p:cNvSpPr/>
          <p:nvPr/>
        </p:nvSpPr>
        <p:spPr>
          <a:xfrm>
            <a:off x="320040" y="6519600"/>
            <a:ext cx="1152072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50" b="0" u="none" strike="noStrike">
                <a:solidFill>
                  <a:srgbClr val="5F6973"/>
                </a:solidFill>
                <a:effectLst/>
                <a:uFillTx/>
                <a:latin typeface="Arial"/>
              </a:rPr>
              <a:t>Reference: Christou MA et al. Effects of Hypoglycemia on Cardiovascular Function in Patients with Diabetes. Int J Mol Sci. 2023;24:9357. Figure 2.</a:t>
            </a:r>
            <a:endParaRPr lang="en-US" sz="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305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Rectangle 3"/>
          <p:cNvSpPr/>
          <p:nvPr/>
        </p:nvSpPr>
        <p:spPr>
          <a:xfrm>
            <a:off x="0" y="0"/>
            <a:ext cx="12191400" cy="81720"/>
          </a:xfrm>
          <a:prstGeom prst="rect">
            <a:avLst/>
          </a:prstGeom>
          <a:solidFill>
            <a:srgbClr val="1F5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37440" rIns="90000" bIns="3744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92" name="TextBox 5"/>
          <p:cNvSpPr/>
          <p:nvPr/>
        </p:nvSpPr>
        <p:spPr>
          <a:xfrm>
            <a:off x="320040" y="567000"/>
            <a:ext cx="11154960" cy="50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Hypoglycaemia-associated autonomic failure: why recurrent episodes matter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3" name="Picture 6" descr="fig_ijms_haaf_diagram_tight.png"/>
          <p:cNvPicPr/>
          <p:nvPr/>
        </p:nvPicPr>
        <p:blipFill>
          <a:blip r:embed="rId2"/>
          <a:stretch/>
        </p:blipFill>
        <p:spPr>
          <a:xfrm>
            <a:off x="731520" y="1711080"/>
            <a:ext cx="4255916" cy="2785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4" name="Rounded Rectangle 7"/>
          <p:cNvSpPr/>
          <p:nvPr/>
        </p:nvSpPr>
        <p:spPr>
          <a:xfrm>
            <a:off x="5074919" y="1325880"/>
            <a:ext cx="2902675" cy="2513204"/>
          </a:xfrm>
          <a:prstGeom prst="roundRect">
            <a:avLst>
              <a:gd name="adj" fmla="val 16667"/>
            </a:avLst>
          </a:prstGeom>
          <a:solidFill>
            <a:srgbClr val="FFF3E7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95" name="TextBox 8"/>
          <p:cNvSpPr/>
          <p:nvPr/>
        </p:nvSpPr>
        <p:spPr>
          <a:xfrm>
            <a:off x="5239440" y="1435680"/>
            <a:ext cx="2413440" cy="160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Antecedent </a:t>
            </a:r>
            <a:r>
              <a:rPr lang="en-US" sz="1350" b="0" u="none" strike="noStrike" dirty="0" err="1">
                <a:solidFill>
                  <a:srgbClr val="122D49"/>
                </a:solidFill>
                <a:effectLst/>
                <a:uFillTx/>
                <a:latin typeface="Arial"/>
              </a:rPr>
              <a:t>hypoglycaemia</a:t>
            </a: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 blunts autonomic warning symptoms.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Glucose thresholds for symptoms and counter-regulation shift downward.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This creates the clinical phenotype: “</a:t>
            </a:r>
            <a:r>
              <a:rPr lang="en-US" sz="1350" b="0" u="none" strike="noStrike" dirty="0" err="1">
                <a:solidFill>
                  <a:srgbClr val="122D49"/>
                </a:solidFill>
                <a:effectLst/>
                <a:uFillTx/>
                <a:latin typeface="Arial"/>
              </a:rPr>
              <a:t>hypoglycaemia</a:t>
            </a: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 without warning”.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Rounded Rectangle 9"/>
          <p:cNvSpPr/>
          <p:nvPr/>
        </p:nvSpPr>
        <p:spPr>
          <a:xfrm>
            <a:off x="8229599" y="1325880"/>
            <a:ext cx="2994485" cy="2415482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697" name="TextBox 10"/>
          <p:cNvSpPr/>
          <p:nvPr/>
        </p:nvSpPr>
        <p:spPr>
          <a:xfrm>
            <a:off x="8394120" y="1435680"/>
            <a:ext cx="2577960" cy="208886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High-risk settings: sleep, exercise, long diabetes duration, autonomic neuropathy.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Clinically important in insulin-treated T1D and long-standing insulin-treated T2D.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CGM can identify unrecognized nocturnal burden.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8" name="Rectangle 11"/>
          <p:cNvSpPr/>
          <p:nvPr/>
        </p:nvSpPr>
        <p:spPr>
          <a:xfrm>
            <a:off x="320040" y="5989320"/>
            <a:ext cx="11383560" cy="346680"/>
          </a:xfrm>
          <a:prstGeom prst="rect">
            <a:avLst/>
          </a:prstGeom>
          <a:solidFill>
            <a:srgbClr val="E6F4F5"/>
          </a:solidFill>
          <a:ln>
            <a:solidFill>
              <a:srgbClr val="B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098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1100" b="1" dirty="0">
                <a:solidFill>
                  <a:srgbClr val="122D49"/>
                </a:solidFill>
                <a:latin typeface="Aptos"/>
              </a:rPr>
              <a:t>R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ecurrent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hypoglycaemia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can make future 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hypoglycaemia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less symptomatic - and therefore more dangerous.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Box 12"/>
          <p:cNvSpPr/>
          <p:nvPr/>
        </p:nvSpPr>
        <p:spPr>
          <a:xfrm>
            <a:off x="320040" y="6519600"/>
            <a:ext cx="1152072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50" b="0" u="none" strike="noStrike">
                <a:solidFill>
                  <a:srgbClr val="5F6973"/>
                </a:solidFill>
                <a:effectLst/>
                <a:uFillTx/>
                <a:latin typeface="Arial"/>
              </a:rPr>
              <a:t>Reference: Christou MA et al. Int J Mol Sci. 2023;24:9357. Figure 1 and section on impaired hypoglycaemia awareness/HAAF.</a:t>
            </a:r>
            <a:endParaRPr lang="en-US" sz="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0800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Rectangle 3"/>
          <p:cNvSpPr/>
          <p:nvPr/>
        </p:nvSpPr>
        <p:spPr>
          <a:xfrm>
            <a:off x="0" y="0"/>
            <a:ext cx="12191400" cy="81720"/>
          </a:xfrm>
          <a:prstGeom prst="rect">
            <a:avLst/>
          </a:prstGeom>
          <a:solidFill>
            <a:srgbClr val="1F5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37440" rIns="90000" bIns="3744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04" name="TextBox 5"/>
          <p:cNvSpPr/>
          <p:nvPr/>
        </p:nvSpPr>
        <p:spPr>
          <a:xfrm>
            <a:off x="320040" y="567000"/>
            <a:ext cx="6385379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 dirty="0" err="1">
                <a:solidFill>
                  <a:srgbClr val="122D49"/>
                </a:solidFill>
                <a:effectLst/>
                <a:uFillTx/>
                <a:latin typeface="Arial"/>
              </a:rPr>
              <a:t>Hypoglycaemia</a:t>
            </a:r>
            <a:r>
              <a:rPr lang="en-US" sz="2400" b="1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 can prolong repolarization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5" name="Picture 6" descr="fig_s132_qt_panels.png"/>
          <p:cNvPicPr/>
          <p:nvPr/>
        </p:nvPicPr>
        <p:blipFill>
          <a:blip r:embed="rId2"/>
          <a:stretch/>
        </p:blipFill>
        <p:spPr>
          <a:xfrm>
            <a:off x="502920" y="1899360"/>
            <a:ext cx="5165640" cy="3012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6" name="Rounded Rectangle 7"/>
          <p:cNvSpPr/>
          <p:nvPr/>
        </p:nvSpPr>
        <p:spPr>
          <a:xfrm>
            <a:off x="1143000" y="5074920"/>
            <a:ext cx="1416600" cy="29196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5.0 mmol/L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Rounded Rectangle 8"/>
          <p:cNvSpPr/>
          <p:nvPr/>
        </p:nvSpPr>
        <p:spPr>
          <a:xfrm>
            <a:off x="3703320" y="5074920"/>
            <a:ext cx="1416600" cy="29196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C4D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73080" tIns="45000" rIns="7308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00" b="1" u="none" strike="noStrike">
                <a:solidFill>
                  <a:srgbClr val="1F5B9A"/>
                </a:solidFill>
                <a:effectLst/>
                <a:uFillTx/>
                <a:latin typeface="Aptos"/>
              </a:rPr>
              <a:t>2.5 mmol/L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Rounded Rectangle 9"/>
          <p:cNvSpPr/>
          <p:nvPr/>
        </p:nvSpPr>
        <p:spPr>
          <a:xfrm>
            <a:off x="6080760" y="1325880"/>
            <a:ext cx="4937040" cy="1965240"/>
          </a:xfrm>
          <a:prstGeom prst="roundRect">
            <a:avLst>
              <a:gd name="adj" fmla="val 16667"/>
            </a:avLst>
          </a:prstGeom>
          <a:solidFill>
            <a:srgbClr val="FFEBEB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09" name="TextBox 10"/>
          <p:cNvSpPr/>
          <p:nvPr/>
        </p:nvSpPr>
        <p:spPr>
          <a:xfrm>
            <a:off x="6245280" y="1435680"/>
            <a:ext cx="4608000" cy="174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Experimental hypoglycaemia is associated with QT/QTc prolongation and T-wave changes.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Mechanistic drivers include catecholamine surge, insulin/catecholamine-mediated hypokalaemia, and ion-channel effects.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The highest-risk patient is not the healthy volunteer - it is the patient with CAD, LVH, HF, CKD, or autonomic neuropathy.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0" name="Rounded Rectangle 11"/>
          <p:cNvSpPr/>
          <p:nvPr/>
        </p:nvSpPr>
        <p:spPr>
          <a:xfrm>
            <a:off x="6080760" y="3657600"/>
            <a:ext cx="4937040" cy="1325160"/>
          </a:xfrm>
          <a:prstGeom prst="roundRect">
            <a:avLst>
              <a:gd name="adj" fmla="val 16667"/>
            </a:avLst>
          </a:prstGeom>
          <a:solidFill>
            <a:srgbClr val="F5F7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11" name="TextBox 12"/>
          <p:cNvSpPr/>
          <p:nvPr/>
        </p:nvSpPr>
        <p:spPr>
          <a:xfrm>
            <a:off x="6245280" y="3767400"/>
            <a:ext cx="4608000" cy="110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Practical cardiology link: ask about nocturnal symptoms, syncope, palpitations and falls after “unexplained” arrhythmic episodes.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2" name="Rectangle 13"/>
          <p:cNvSpPr/>
          <p:nvPr/>
        </p:nvSpPr>
        <p:spPr>
          <a:xfrm>
            <a:off x="320040" y="5989320"/>
            <a:ext cx="11383560" cy="346680"/>
          </a:xfrm>
          <a:prstGeom prst="rect">
            <a:avLst/>
          </a:prstGeom>
          <a:solidFill>
            <a:srgbClr val="E6F4F5"/>
          </a:solidFill>
          <a:ln>
            <a:solidFill>
              <a:srgbClr val="B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098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Hypoglycaemia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converts metabolic stress into electrical instability.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3" name="TextBox 14"/>
          <p:cNvSpPr/>
          <p:nvPr/>
        </p:nvSpPr>
        <p:spPr>
          <a:xfrm>
            <a:off x="320040" y="6519600"/>
            <a:ext cx="1152072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50" b="0" u="none" strike="noStrike">
                <a:solidFill>
                  <a:srgbClr val="5F6973"/>
                </a:solidFill>
                <a:effectLst/>
                <a:uFillTx/>
                <a:latin typeface="Arial"/>
              </a:rPr>
              <a:t>Reference: Frier BM, Schernthaner G, Heller SR. Hypoglycemia and Cardiovascular Risks. Diabetes Care. 2011;34 Suppl 2:S132-S135. Figure 1.</a:t>
            </a:r>
            <a:endParaRPr lang="en-US" sz="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860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Arrhythmia phenotypes: day and night may differ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Chow et al. Diabetes 2014; Novodvorsky et al. Diabetes Care 2017; International Hypoglycaemia Study Group 2017.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9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6"/>
          <p:cNvSpPr/>
          <p:nvPr/>
        </p:nvSpPr>
        <p:spPr>
          <a:xfrm>
            <a:off x="777240" y="1234440"/>
            <a:ext cx="4982400" cy="1416240"/>
          </a:xfrm>
          <a:prstGeom prst="roundRect">
            <a:avLst>
              <a:gd name="adj" fmla="val 7742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7"/>
          <p:cNvSpPr/>
          <p:nvPr/>
        </p:nvSpPr>
        <p:spPr>
          <a:xfrm>
            <a:off x="777240" y="1234440"/>
            <a:ext cx="72000" cy="141624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8"/>
          <p:cNvSpPr/>
          <p:nvPr/>
        </p:nvSpPr>
        <p:spPr>
          <a:xfrm>
            <a:off x="978480" y="1380600"/>
            <a:ext cx="46623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Daytime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9"/>
          <p:cNvSpPr/>
          <p:nvPr/>
        </p:nvSpPr>
        <p:spPr>
          <a:xfrm>
            <a:off x="978480" y="1710000"/>
            <a:ext cx="466236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Sympathetic symptoms → tachycardia, palpitations, increased ectopy; patients may recognize and treat the episode.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10"/>
          <p:cNvSpPr/>
          <p:nvPr/>
        </p:nvSpPr>
        <p:spPr>
          <a:xfrm>
            <a:off x="6400800" y="1234440"/>
            <a:ext cx="4982400" cy="1416240"/>
          </a:xfrm>
          <a:prstGeom prst="roundRect">
            <a:avLst>
              <a:gd name="adj" fmla="val 7742"/>
            </a:avLst>
          </a:prstGeom>
          <a:solidFill>
            <a:srgbClr val="F1ECFA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11"/>
          <p:cNvSpPr/>
          <p:nvPr/>
        </p:nvSpPr>
        <p:spPr>
          <a:xfrm>
            <a:off x="6400800" y="1234440"/>
            <a:ext cx="72000" cy="1416240"/>
          </a:xfrm>
          <a:prstGeom prst="rect">
            <a:avLst/>
          </a:prstGeom>
          <a:solidFill>
            <a:srgbClr val="6D4EA2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2"/>
          <p:cNvSpPr/>
          <p:nvPr/>
        </p:nvSpPr>
        <p:spPr>
          <a:xfrm>
            <a:off x="6602040" y="1380600"/>
            <a:ext cx="46623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Nocturnal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3"/>
          <p:cNvSpPr/>
          <p:nvPr/>
        </p:nvSpPr>
        <p:spPr>
          <a:xfrm>
            <a:off x="6602040" y="1710000"/>
            <a:ext cx="466236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Longer asymptomatic events → altered vagal/sympathetic balance, bradyarrhythmias or repolarization abnormalities may be observed.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15"/>
          <p:cNvSpPr/>
          <p:nvPr/>
        </p:nvSpPr>
        <p:spPr>
          <a:xfrm>
            <a:off x="914400" y="4160520"/>
            <a:ext cx="4297680" cy="360"/>
          </a:xfrm>
          <a:prstGeom prst="line">
            <a:avLst/>
          </a:prstGeom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6"/>
          <p:cNvSpPr/>
          <p:nvPr/>
        </p:nvSpPr>
        <p:spPr>
          <a:xfrm>
            <a:off x="1143000" y="3794760"/>
            <a:ext cx="3839400" cy="29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D77C28"/>
                </a:solidFill>
                <a:effectLst/>
                <a:uFillTx/>
                <a:latin typeface="Aptos"/>
                <a:ea typeface="Aptos"/>
              </a:rPr>
              <a:t>Hypo → symptoms → treatment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17"/>
          <p:cNvSpPr/>
          <p:nvPr/>
        </p:nvSpPr>
        <p:spPr>
          <a:xfrm>
            <a:off x="6675120" y="4160520"/>
            <a:ext cx="4297680" cy="360"/>
          </a:xfrm>
          <a:prstGeom prst="line">
            <a:avLst/>
          </a:prstGeom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8"/>
          <p:cNvSpPr/>
          <p:nvPr/>
        </p:nvSpPr>
        <p:spPr>
          <a:xfrm>
            <a:off x="6766560" y="3794760"/>
            <a:ext cx="4113720" cy="29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6D4EA2"/>
                </a:solidFill>
                <a:effectLst/>
                <a:uFillTx/>
                <a:latin typeface="Aptos"/>
                <a:ea typeface="Aptos"/>
              </a:rPr>
              <a:t>Hypo → sleep → prolonged exposure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19"/>
          <p:cNvSpPr/>
          <p:nvPr/>
        </p:nvSpPr>
        <p:spPr>
          <a:xfrm>
            <a:off x="1124640" y="5203080"/>
            <a:ext cx="9911160" cy="57492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l-GR" b="1" dirty="0">
                <a:solidFill>
                  <a:srgbClr val="FFFFFF"/>
                </a:solidFill>
                <a:latin typeface="Aptos"/>
                <a:ea typeface="Aptos"/>
              </a:rPr>
              <a:t>Ν</a:t>
            </a:r>
            <a:r>
              <a:rPr lang="en-US" sz="1800" b="1" u="none" strike="noStrike" dirty="0" err="1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ot</a:t>
            </a:r>
            <a:r>
              <a:rPr lang="en-US" sz="1800" b="1" u="none" strike="noStrike" dirty="0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 every </a:t>
            </a:r>
            <a:r>
              <a:rPr lang="en-US" sz="1800" b="1" u="none" strike="noStrike" dirty="0" err="1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hypoglycaemic</a:t>
            </a:r>
            <a:r>
              <a:rPr lang="en-US" sz="1800" b="1" u="none" strike="noStrike" dirty="0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 episode causes arrhythmia; it is that </a:t>
            </a:r>
            <a:r>
              <a:rPr lang="en-US" sz="1800" b="1" u="none" strike="noStrike" dirty="0" err="1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hypoglycaemia</a:t>
            </a:r>
            <a:r>
              <a:rPr lang="en-US" sz="1800" b="1" u="none" strike="noStrike" dirty="0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 can create a pro-arrhythmic milieu in the wrong substrate.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Ischaemia: supply–demand mismatch under metabolic stress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Desouza et al. Diabetes Care 2010; Frier et al. Diabetes Care 2011; ESC CCS Guidelines 2024.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10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6"/>
          <p:cNvSpPr/>
          <p:nvPr/>
        </p:nvSpPr>
        <p:spPr>
          <a:xfrm>
            <a:off x="822960" y="1417320"/>
            <a:ext cx="1827720" cy="639000"/>
          </a:xfrm>
          <a:prstGeom prst="roundRect">
            <a:avLst>
              <a:gd name="adj" fmla="val 17143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7"/>
          <p:cNvSpPr/>
          <p:nvPr/>
        </p:nvSpPr>
        <p:spPr>
          <a:xfrm>
            <a:off x="877680" y="1499760"/>
            <a:ext cx="1717920" cy="49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8"/>
          <p:cNvSpPr/>
          <p:nvPr/>
        </p:nvSpPr>
        <p:spPr>
          <a:xfrm>
            <a:off x="2697480" y="1737360"/>
            <a:ext cx="96012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9"/>
          <p:cNvSpPr/>
          <p:nvPr/>
        </p:nvSpPr>
        <p:spPr>
          <a:xfrm>
            <a:off x="3703320" y="1234440"/>
            <a:ext cx="2513520" cy="1004760"/>
          </a:xfrm>
          <a:prstGeom prst="roundRect">
            <a:avLst>
              <a:gd name="adj" fmla="val 10909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0"/>
          <p:cNvSpPr/>
          <p:nvPr/>
        </p:nvSpPr>
        <p:spPr>
          <a:xfrm>
            <a:off x="3758040" y="1316880"/>
            <a:ext cx="2403720" cy="85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Catecholamines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HR, ↑ BP, ↑ contractility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1"/>
          <p:cNvSpPr/>
          <p:nvPr/>
        </p:nvSpPr>
        <p:spPr>
          <a:xfrm>
            <a:off x="6263640" y="1737360"/>
            <a:ext cx="96012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2"/>
          <p:cNvSpPr/>
          <p:nvPr/>
        </p:nvSpPr>
        <p:spPr>
          <a:xfrm>
            <a:off x="7269480" y="1417320"/>
            <a:ext cx="2056320" cy="639000"/>
          </a:xfrm>
          <a:prstGeom prst="roundRect">
            <a:avLst>
              <a:gd name="adj" fmla="val 17143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3"/>
          <p:cNvSpPr/>
          <p:nvPr/>
        </p:nvSpPr>
        <p:spPr>
          <a:xfrm>
            <a:off x="7324200" y="1499760"/>
            <a:ext cx="1946520" cy="49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Myocardial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oxygen demand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4"/>
          <p:cNvSpPr/>
          <p:nvPr/>
        </p:nvSpPr>
        <p:spPr>
          <a:xfrm>
            <a:off x="9372600" y="1737360"/>
            <a:ext cx="91440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15"/>
          <p:cNvSpPr/>
          <p:nvPr/>
        </p:nvSpPr>
        <p:spPr>
          <a:xfrm>
            <a:off x="10058400" y="1234440"/>
            <a:ext cx="1507680" cy="1004760"/>
          </a:xfrm>
          <a:prstGeom prst="roundRect">
            <a:avLst>
              <a:gd name="adj" fmla="val 10909"/>
            </a:avLst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6"/>
          <p:cNvSpPr/>
          <p:nvPr/>
        </p:nvSpPr>
        <p:spPr>
          <a:xfrm>
            <a:off x="10113120" y="1316880"/>
            <a:ext cx="1397880" cy="85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Ischaemia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if supply limited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17"/>
          <p:cNvSpPr/>
          <p:nvPr/>
        </p:nvSpPr>
        <p:spPr>
          <a:xfrm>
            <a:off x="914400" y="2971800"/>
            <a:ext cx="5211000" cy="1370520"/>
          </a:xfrm>
          <a:prstGeom prst="roundRect">
            <a:avLst>
              <a:gd name="adj" fmla="val 8000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18"/>
          <p:cNvSpPr/>
          <p:nvPr/>
        </p:nvSpPr>
        <p:spPr>
          <a:xfrm>
            <a:off x="914400" y="2971800"/>
            <a:ext cx="72000" cy="137052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9"/>
          <p:cNvSpPr/>
          <p:nvPr/>
        </p:nvSpPr>
        <p:spPr>
          <a:xfrm>
            <a:off x="1115640" y="3117960"/>
            <a:ext cx="48909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Supply limitation substrates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20"/>
          <p:cNvSpPr/>
          <p:nvPr/>
        </p:nvSpPr>
        <p:spPr>
          <a:xfrm>
            <a:off x="1115640" y="3447360"/>
            <a:ext cx="4890960" cy="77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Obstructive CAD, diffuse atherosclerosis, coronary microvascular dysfunction, LVH, anaemia, hypoxaemia, tachyarrhythmia, hypotension or acute illness.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21"/>
          <p:cNvSpPr/>
          <p:nvPr/>
        </p:nvSpPr>
        <p:spPr>
          <a:xfrm>
            <a:off x="6400800" y="2971800"/>
            <a:ext cx="4753800" cy="1370520"/>
          </a:xfrm>
          <a:prstGeom prst="roundRect">
            <a:avLst>
              <a:gd name="adj" fmla="val 80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Shape 22"/>
          <p:cNvSpPr/>
          <p:nvPr/>
        </p:nvSpPr>
        <p:spPr>
          <a:xfrm>
            <a:off x="6400800" y="2971800"/>
            <a:ext cx="72000" cy="137052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23"/>
          <p:cNvSpPr/>
          <p:nvPr/>
        </p:nvSpPr>
        <p:spPr>
          <a:xfrm>
            <a:off x="6602040" y="3117960"/>
            <a:ext cx="44337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Clinical clues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24"/>
          <p:cNvSpPr/>
          <p:nvPr/>
        </p:nvSpPr>
        <p:spPr>
          <a:xfrm>
            <a:off x="6602040" y="3447360"/>
            <a:ext cx="4433760" cy="776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Chest discomfort, dynamic ST/T changes, troponin rise, arrhythmias, hypotension, recurrent episodes around meals/insulin peaks or overnight.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25"/>
          <p:cNvSpPr/>
          <p:nvPr/>
        </p:nvSpPr>
        <p:spPr>
          <a:xfrm>
            <a:off x="914400" y="5166360"/>
            <a:ext cx="1024020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Do not over-attribute: hypoglycaemia can trigger demand ischaemia, but coexisting ACS must be considered when the clinical picture fits.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Vascular biology: inflammation, coagulation and endothelial function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Wright &amp; Frier, Diabetes Metab Res Rev 2008; Frier et al. Diabetes Care 2011; Joy et al. Diabetes Care 2016.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11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6"/>
          <p:cNvSpPr/>
          <p:nvPr/>
        </p:nvSpPr>
        <p:spPr>
          <a:xfrm>
            <a:off x="1097280" y="1325880"/>
            <a:ext cx="1599120" cy="1599120"/>
          </a:xfrm>
          <a:prstGeom prst="ellipse">
            <a:avLst/>
          </a:prstGeom>
          <a:solidFill>
            <a:srgbClr val="F8E8E8"/>
          </a:solidFill>
          <a:ln w="1778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7"/>
          <p:cNvSpPr/>
          <p:nvPr/>
        </p:nvSpPr>
        <p:spPr>
          <a:xfrm>
            <a:off x="1207080" y="1755720"/>
            <a:ext cx="1370520" cy="56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Platelets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activation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8"/>
          <p:cNvSpPr/>
          <p:nvPr/>
        </p:nvSpPr>
        <p:spPr>
          <a:xfrm>
            <a:off x="3657600" y="1325880"/>
            <a:ext cx="1599120" cy="1599120"/>
          </a:xfrm>
          <a:prstGeom prst="ellipse">
            <a:avLst/>
          </a:prstGeom>
          <a:solidFill>
            <a:srgbClr val="FFF1E6"/>
          </a:solidFill>
          <a:ln w="1778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9"/>
          <p:cNvSpPr/>
          <p:nvPr/>
        </p:nvSpPr>
        <p:spPr>
          <a:xfrm>
            <a:off x="3767400" y="1755720"/>
            <a:ext cx="1370520" cy="56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Coagulation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factor VIII / vWF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10"/>
          <p:cNvSpPr/>
          <p:nvPr/>
        </p:nvSpPr>
        <p:spPr>
          <a:xfrm>
            <a:off x="6217920" y="1325880"/>
            <a:ext cx="1599120" cy="1599120"/>
          </a:xfrm>
          <a:prstGeom prst="ellipse">
            <a:avLst/>
          </a:prstGeom>
          <a:solidFill>
            <a:srgbClr val="F1ECFA"/>
          </a:solidFill>
          <a:ln w="1778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1"/>
          <p:cNvSpPr/>
          <p:nvPr/>
        </p:nvSpPr>
        <p:spPr>
          <a:xfrm>
            <a:off x="6327720" y="1755720"/>
            <a:ext cx="1370520" cy="56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Inflammation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↑ cytokines / leukocytes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12"/>
          <p:cNvSpPr/>
          <p:nvPr/>
        </p:nvSpPr>
        <p:spPr>
          <a:xfrm>
            <a:off x="8778240" y="1325880"/>
            <a:ext cx="1599120" cy="1599120"/>
          </a:xfrm>
          <a:prstGeom prst="ellipse">
            <a:avLst/>
          </a:prstGeom>
          <a:solidFill>
            <a:srgbClr val="E8F4F4"/>
          </a:solidFill>
          <a:ln w="1778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3"/>
          <p:cNvSpPr/>
          <p:nvPr/>
        </p:nvSpPr>
        <p:spPr>
          <a:xfrm>
            <a:off x="8888040" y="1755720"/>
            <a:ext cx="1370520" cy="56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Endothelium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↓ NO bioavailability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Shape 14"/>
          <p:cNvSpPr/>
          <p:nvPr/>
        </p:nvSpPr>
        <p:spPr>
          <a:xfrm>
            <a:off x="2697480" y="2121120"/>
            <a:ext cx="850320" cy="3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15"/>
          <p:cNvSpPr/>
          <p:nvPr/>
        </p:nvSpPr>
        <p:spPr>
          <a:xfrm>
            <a:off x="5257800" y="2121120"/>
            <a:ext cx="850320" cy="3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16"/>
          <p:cNvSpPr/>
          <p:nvPr/>
        </p:nvSpPr>
        <p:spPr>
          <a:xfrm>
            <a:off x="7818120" y="2121120"/>
            <a:ext cx="850320" cy="360"/>
          </a:xfrm>
          <a:prstGeom prst="line">
            <a:avLst/>
          </a:prstGeom>
          <a:ln w="1524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17"/>
          <p:cNvSpPr/>
          <p:nvPr/>
        </p:nvSpPr>
        <p:spPr>
          <a:xfrm>
            <a:off x="1005840" y="4188812"/>
            <a:ext cx="10057320" cy="702148"/>
          </a:xfrm>
          <a:prstGeom prst="roundRect">
            <a:avLst>
              <a:gd name="adj" fmla="val 10435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18"/>
          <p:cNvSpPr/>
          <p:nvPr/>
        </p:nvSpPr>
        <p:spPr>
          <a:xfrm>
            <a:off x="1005840" y="4188812"/>
            <a:ext cx="72000" cy="702148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20"/>
          <p:cNvSpPr/>
          <p:nvPr/>
        </p:nvSpPr>
        <p:spPr>
          <a:xfrm>
            <a:off x="1207080" y="4316040"/>
            <a:ext cx="973728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These pathways connect an acute metabolic event to plaque instability, microvascular dysfunction and thrombotic potential — but direct proof of event causation in humans remains challenging.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1"/>
          <p:cNvSpPr/>
          <p:nvPr/>
        </p:nvSpPr>
        <p:spPr>
          <a:xfrm>
            <a:off x="3657600" y="5349240"/>
            <a:ext cx="4753800" cy="291600"/>
          </a:xfrm>
          <a:prstGeom prst="rect">
            <a:avLst/>
          </a:prstGeom>
          <a:solidFill>
            <a:srgbClr val="F8E8E8"/>
          </a:solidFill>
          <a:ln w="0">
            <a:solidFill>
              <a:srgbClr val="B43B3B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Mechanistic plausibility ≠ proof of causality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 unawareness and autonomic failure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Cryer PE, Diabetes 2008; Frier Nat Rev Endocrinol 2014; ADA Standards of Care 2026.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12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6"/>
          <p:cNvSpPr/>
          <p:nvPr/>
        </p:nvSpPr>
        <p:spPr>
          <a:xfrm>
            <a:off x="2240280" y="1874520"/>
            <a:ext cx="192024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Shape 7"/>
          <p:cNvSpPr/>
          <p:nvPr/>
        </p:nvSpPr>
        <p:spPr>
          <a:xfrm>
            <a:off x="5806440" y="1874520"/>
            <a:ext cx="1920240" cy="360"/>
          </a:xfrm>
          <a:prstGeom prst="line">
            <a:avLst/>
          </a:prstGeom>
          <a:ln w="2159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Shape 8"/>
          <p:cNvSpPr/>
          <p:nvPr/>
        </p:nvSpPr>
        <p:spPr>
          <a:xfrm flipH="1">
            <a:off x="8138160" y="2423160"/>
            <a:ext cx="594360" cy="1554480"/>
          </a:xfrm>
          <a:prstGeom prst="line">
            <a:avLst/>
          </a:prstGeom>
          <a:ln w="1778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9"/>
          <p:cNvSpPr/>
          <p:nvPr/>
        </p:nvSpPr>
        <p:spPr>
          <a:xfrm flipH="1" flipV="1">
            <a:off x="2697480" y="2423160"/>
            <a:ext cx="1051560" cy="1554480"/>
          </a:xfrm>
          <a:prstGeom prst="line">
            <a:avLst/>
          </a:prstGeom>
          <a:ln w="1778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0"/>
          <p:cNvSpPr/>
          <p:nvPr/>
        </p:nvSpPr>
        <p:spPr>
          <a:xfrm>
            <a:off x="731520" y="1417320"/>
            <a:ext cx="1736280" cy="913320"/>
          </a:xfrm>
          <a:prstGeom prst="roundRect">
            <a:avLst>
              <a:gd name="adj" fmla="val 12000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1"/>
          <p:cNvSpPr/>
          <p:nvPr/>
        </p:nvSpPr>
        <p:spPr>
          <a:xfrm>
            <a:off x="786240" y="1499760"/>
            <a:ext cx="1626480" cy="76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Recurrent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Shape 12"/>
          <p:cNvSpPr/>
          <p:nvPr/>
        </p:nvSpPr>
        <p:spPr>
          <a:xfrm>
            <a:off x="4251960" y="1417320"/>
            <a:ext cx="1736280" cy="913320"/>
          </a:xfrm>
          <a:prstGeom prst="roundRect">
            <a:avLst>
              <a:gd name="adj" fmla="val 12000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3"/>
          <p:cNvSpPr/>
          <p:nvPr/>
        </p:nvSpPr>
        <p:spPr>
          <a:xfrm>
            <a:off x="4306680" y="1499760"/>
            <a:ext cx="1626480" cy="76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Blunted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adrenergic warning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14"/>
          <p:cNvSpPr/>
          <p:nvPr/>
        </p:nvSpPr>
        <p:spPr>
          <a:xfrm>
            <a:off x="7818120" y="1417320"/>
            <a:ext cx="1553400" cy="913320"/>
          </a:xfrm>
          <a:prstGeom prst="roundRect">
            <a:avLst>
              <a:gd name="adj" fmla="val 12000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5"/>
          <p:cNvSpPr/>
          <p:nvPr/>
        </p:nvSpPr>
        <p:spPr>
          <a:xfrm>
            <a:off x="7872840" y="1499760"/>
            <a:ext cx="1443600" cy="76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Reduced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awareness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16"/>
          <p:cNvSpPr/>
          <p:nvPr/>
        </p:nvSpPr>
        <p:spPr>
          <a:xfrm>
            <a:off x="4663440" y="3931920"/>
            <a:ext cx="2193480" cy="913320"/>
          </a:xfrm>
          <a:prstGeom prst="roundRect">
            <a:avLst>
              <a:gd name="adj" fmla="val 12000"/>
            </a:avLst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17"/>
          <p:cNvSpPr/>
          <p:nvPr/>
        </p:nvSpPr>
        <p:spPr>
          <a:xfrm>
            <a:off x="4718160" y="4014360"/>
            <a:ext cx="2083680" cy="76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More severe /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nocturnal events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8"/>
          <p:cNvSpPr/>
          <p:nvPr/>
        </p:nvSpPr>
        <p:spPr>
          <a:xfrm>
            <a:off x="914400" y="5166360"/>
            <a:ext cx="10057320" cy="730440"/>
          </a:xfrm>
          <a:prstGeom prst="roundRect">
            <a:avLst>
              <a:gd name="adj" fmla="val 15000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19"/>
          <p:cNvSpPr/>
          <p:nvPr/>
        </p:nvSpPr>
        <p:spPr>
          <a:xfrm>
            <a:off x="914400" y="5166360"/>
            <a:ext cx="72000" cy="73044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20"/>
          <p:cNvSpPr/>
          <p:nvPr/>
        </p:nvSpPr>
        <p:spPr>
          <a:xfrm>
            <a:off x="1115640" y="5312520"/>
            <a:ext cx="97372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Clinical consequence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21"/>
          <p:cNvSpPr/>
          <p:nvPr/>
        </p:nvSpPr>
        <p:spPr>
          <a:xfrm>
            <a:off x="1115640" y="5641920"/>
            <a:ext cx="9737280" cy="13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850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Patients at greatest cardiovascular risk may have the least warning before prolonged hypoglycaemia. This is especially relevant in long-standing diabetes, autonomic neuropathy and CKD.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1"/>
          <p:cNvSpPr/>
          <p:nvPr/>
        </p:nvSpPr>
        <p:spPr>
          <a:xfrm>
            <a:off x="411480" y="228600"/>
            <a:ext cx="210204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04 | Evidence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The central evidence problem: trigger vs marker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Zoungas et al. NEJM 2010; Bonds et al. BMJ 2010; Frier et al. Diabetes Care 2011.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13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6"/>
          <p:cNvSpPr/>
          <p:nvPr/>
        </p:nvSpPr>
        <p:spPr>
          <a:xfrm>
            <a:off x="6080760" y="1828800"/>
            <a:ext cx="360" cy="2468880"/>
          </a:xfrm>
          <a:prstGeom prst="line">
            <a:avLst/>
          </a:prstGeom>
          <a:ln w="25400">
            <a:solidFill>
              <a:srgbClr val="5D65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7"/>
          <p:cNvSpPr/>
          <p:nvPr/>
        </p:nvSpPr>
        <p:spPr>
          <a:xfrm>
            <a:off x="2743200" y="2011680"/>
            <a:ext cx="6675120" cy="360"/>
          </a:xfrm>
          <a:prstGeom prst="line">
            <a:avLst/>
          </a:prstGeom>
          <a:ln w="25400">
            <a:solidFill>
              <a:srgbClr val="5D65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8"/>
          <p:cNvSpPr/>
          <p:nvPr/>
        </p:nvSpPr>
        <p:spPr>
          <a:xfrm>
            <a:off x="2240280" y="1920240"/>
            <a:ext cx="2193480" cy="1827720"/>
          </a:xfrm>
          <a:prstGeom prst="arc">
            <a:avLst>
              <a:gd name="adj1" fmla="val 16200000"/>
              <a:gd name="adj2" fmla="val 0"/>
            </a:avLst>
          </a:prstGeom>
          <a:noFill/>
          <a:ln w="254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9"/>
          <p:cNvSpPr/>
          <p:nvPr/>
        </p:nvSpPr>
        <p:spPr>
          <a:xfrm>
            <a:off x="7726680" y="1920240"/>
            <a:ext cx="2193480" cy="1827720"/>
          </a:xfrm>
          <a:prstGeom prst="arc">
            <a:avLst>
              <a:gd name="adj1" fmla="val 16200000"/>
              <a:gd name="adj2" fmla="val 0"/>
            </a:avLst>
          </a:prstGeom>
          <a:noFill/>
          <a:ln w="254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0"/>
          <p:cNvSpPr/>
          <p:nvPr/>
        </p:nvSpPr>
        <p:spPr>
          <a:xfrm>
            <a:off x="731520" y="3337560"/>
            <a:ext cx="4890960" cy="1233360"/>
          </a:xfrm>
          <a:prstGeom prst="roundRect">
            <a:avLst>
              <a:gd name="adj" fmla="val 8889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11"/>
          <p:cNvSpPr/>
          <p:nvPr/>
        </p:nvSpPr>
        <p:spPr>
          <a:xfrm>
            <a:off x="731520" y="3337560"/>
            <a:ext cx="72000" cy="123336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2"/>
          <p:cNvSpPr/>
          <p:nvPr/>
        </p:nvSpPr>
        <p:spPr>
          <a:xfrm>
            <a:off x="932760" y="3483720"/>
            <a:ext cx="457092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Trigger hypothesis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3"/>
          <p:cNvSpPr/>
          <p:nvPr/>
        </p:nvSpPr>
        <p:spPr>
          <a:xfrm>
            <a:off x="932760" y="3813120"/>
            <a:ext cx="45709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Acute hypoglycaemia directly provokes arrhythmia, ischaemia, thrombosis or haemodynamic collapse.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14"/>
          <p:cNvSpPr/>
          <p:nvPr/>
        </p:nvSpPr>
        <p:spPr>
          <a:xfrm>
            <a:off x="6537960" y="3337560"/>
            <a:ext cx="4890960" cy="1233360"/>
          </a:xfrm>
          <a:prstGeom prst="roundRect">
            <a:avLst>
              <a:gd name="adj" fmla="val 8889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15"/>
          <p:cNvSpPr/>
          <p:nvPr/>
        </p:nvSpPr>
        <p:spPr>
          <a:xfrm>
            <a:off x="6537960" y="3337560"/>
            <a:ext cx="72000" cy="123336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6"/>
          <p:cNvSpPr/>
          <p:nvPr/>
        </p:nvSpPr>
        <p:spPr>
          <a:xfrm>
            <a:off x="6739200" y="3483720"/>
            <a:ext cx="457092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Marker hypothesis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17"/>
          <p:cNvSpPr/>
          <p:nvPr/>
        </p:nvSpPr>
        <p:spPr>
          <a:xfrm>
            <a:off x="6739200" y="3813120"/>
            <a:ext cx="457092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Severe hypoglycaemia identifies sicker patients: CKD, frailty, autonomic dysfunction, malnutrition, polypharmacy.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18"/>
          <p:cNvSpPr/>
          <p:nvPr/>
        </p:nvSpPr>
        <p:spPr>
          <a:xfrm>
            <a:off x="1261800" y="5294520"/>
            <a:ext cx="9636840" cy="48348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Most defensible conclusion: severe hypoglycaemia is both a potential trigger and a high-risk phenotype marker.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Trial timeline: how the field learned the safety lesson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ACCORD NEJM 2008; ADVANCE NEJM 2008/2010; ORIGIN NEJM 2012; DEVOTE NEJM 2017.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14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Shape 6"/>
          <p:cNvSpPr/>
          <p:nvPr/>
        </p:nvSpPr>
        <p:spPr>
          <a:xfrm>
            <a:off x="914400" y="2971800"/>
            <a:ext cx="10241280" cy="360"/>
          </a:xfrm>
          <a:prstGeom prst="line">
            <a:avLst/>
          </a:prstGeom>
          <a:ln w="635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7"/>
          <p:cNvSpPr/>
          <p:nvPr/>
        </p:nvSpPr>
        <p:spPr>
          <a:xfrm>
            <a:off x="1005840" y="2770560"/>
            <a:ext cx="383040" cy="383040"/>
          </a:xfrm>
          <a:prstGeom prst="ellipse">
            <a:avLst/>
          </a:prstGeom>
          <a:solidFill>
            <a:srgbClr val="B43B3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8"/>
          <p:cNvSpPr/>
          <p:nvPr/>
        </p:nvSpPr>
        <p:spPr>
          <a:xfrm>
            <a:off x="685800" y="2286000"/>
            <a:ext cx="100476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2008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9"/>
          <p:cNvSpPr/>
          <p:nvPr/>
        </p:nvSpPr>
        <p:spPr>
          <a:xfrm>
            <a:off x="411480" y="3319200"/>
            <a:ext cx="14162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ACCORD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10"/>
          <p:cNvSpPr/>
          <p:nvPr/>
        </p:nvSpPr>
        <p:spPr>
          <a:xfrm>
            <a:off x="91440" y="3639240"/>
            <a:ext cx="205632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Intensive glycaemia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arm stopped early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11"/>
          <p:cNvSpPr/>
          <p:nvPr/>
        </p:nvSpPr>
        <p:spPr>
          <a:xfrm>
            <a:off x="3657600" y="2770560"/>
            <a:ext cx="383040" cy="383040"/>
          </a:xfrm>
          <a:prstGeom prst="ellipse">
            <a:avLst/>
          </a:prstGeom>
          <a:solidFill>
            <a:srgbClr val="D77C28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2"/>
          <p:cNvSpPr/>
          <p:nvPr/>
        </p:nvSpPr>
        <p:spPr>
          <a:xfrm>
            <a:off x="3337560" y="2286000"/>
            <a:ext cx="100476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D77C28"/>
                </a:solidFill>
                <a:effectLst/>
                <a:uFillTx/>
                <a:latin typeface="Aptos"/>
                <a:ea typeface="Aptos"/>
              </a:rPr>
              <a:t>2008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 13"/>
          <p:cNvSpPr/>
          <p:nvPr/>
        </p:nvSpPr>
        <p:spPr>
          <a:xfrm>
            <a:off x="3063240" y="3319200"/>
            <a:ext cx="14162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ADVANCE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4"/>
          <p:cNvSpPr/>
          <p:nvPr/>
        </p:nvSpPr>
        <p:spPr>
          <a:xfrm>
            <a:off x="2743200" y="3639240"/>
            <a:ext cx="205632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Intensive strategy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less dramatic HbA1c target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5"/>
          <p:cNvSpPr/>
          <p:nvPr/>
        </p:nvSpPr>
        <p:spPr>
          <a:xfrm>
            <a:off x="5760720" y="2770560"/>
            <a:ext cx="383040" cy="383040"/>
          </a:xfrm>
          <a:prstGeom prst="ellipse">
            <a:avLst/>
          </a:prstGeom>
          <a:solidFill>
            <a:srgbClr val="6D4EA2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6"/>
          <p:cNvSpPr/>
          <p:nvPr/>
        </p:nvSpPr>
        <p:spPr>
          <a:xfrm>
            <a:off x="5440680" y="2286000"/>
            <a:ext cx="100476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6D4EA2"/>
                </a:solidFill>
                <a:effectLst/>
                <a:uFillTx/>
                <a:latin typeface="Aptos"/>
                <a:ea typeface="Aptos"/>
              </a:rPr>
              <a:t>2010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17"/>
          <p:cNvSpPr/>
          <p:nvPr/>
        </p:nvSpPr>
        <p:spPr>
          <a:xfrm>
            <a:off x="5166360" y="3319200"/>
            <a:ext cx="14162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ADVANCE hypo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8"/>
          <p:cNvSpPr/>
          <p:nvPr/>
        </p:nvSpPr>
        <p:spPr>
          <a:xfrm>
            <a:off x="4846320" y="3639240"/>
            <a:ext cx="205632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Severe hypo predicts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vascular events/death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9"/>
          <p:cNvSpPr/>
          <p:nvPr/>
        </p:nvSpPr>
        <p:spPr>
          <a:xfrm>
            <a:off x="7863840" y="2770560"/>
            <a:ext cx="383040" cy="383040"/>
          </a:xfrm>
          <a:prstGeom prst="ellipse">
            <a:avLst/>
          </a:prstGeom>
          <a:solidFill>
            <a:srgbClr val="0E8A8A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20"/>
          <p:cNvSpPr/>
          <p:nvPr/>
        </p:nvSpPr>
        <p:spPr>
          <a:xfrm>
            <a:off x="7543800" y="2286000"/>
            <a:ext cx="100476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2012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21"/>
          <p:cNvSpPr/>
          <p:nvPr/>
        </p:nvSpPr>
        <p:spPr>
          <a:xfrm>
            <a:off x="7269480" y="3319200"/>
            <a:ext cx="14162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ORIGIN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22"/>
          <p:cNvSpPr/>
          <p:nvPr/>
        </p:nvSpPr>
        <p:spPr>
          <a:xfrm>
            <a:off x="6949440" y="3639240"/>
            <a:ext cx="205632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Basal insulin neutral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CV outcomes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23"/>
          <p:cNvSpPr/>
          <p:nvPr/>
        </p:nvSpPr>
        <p:spPr>
          <a:xfrm>
            <a:off x="9875520" y="2770560"/>
            <a:ext cx="383040" cy="383040"/>
          </a:xfrm>
          <a:prstGeom prst="ellipse">
            <a:avLst/>
          </a:prstGeom>
          <a:solidFill>
            <a:srgbClr val="2F6FB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4"/>
          <p:cNvSpPr/>
          <p:nvPr/>
        </p:nvSpPr>
        <p:spPr>
          <a:xfrm>
            <a:off x="9555480" y="2286000"/>
            <a:ext cx="100476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2017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25"/>
          <p:cNvSpPr/>
          <p:nvPr/>
        </p:nvSpPr>
        <p:spPr>
          <a:xfrm>
            <a:off x="9281160" y="3319200"/>
            <a:ext cx="141624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DEVOTE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26"/>
          <p:cNvSpPr/>
          <p:nvPr/>
        </p:nvSpPr>
        <p:spPr>
          <a:xfrm>
            <a:off x="8961120" y="3639240"/>
            <a:ext cx="205632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Insulin choice affects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severe hypo profile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27"/>
          <p:cNvSpPr/>
          <p:nvPr/>
        </p:nvSpPr>
        <p:spPr>
          <a:xfrm>
            <a:off x="1097280" y="5029200"/>
            <a:ext cx="9783000" cy="730440"/>
          </a:xfrm>
          <a:prstGeom prst="roundRect">
            <a:avLst>
              <a:gd name="adj" fmla="val 150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28"/>
          <p:cNvSpPr/>
          <p:nvPr/>
        </p:nvSpPr>
        <p:spPr>
          <a:xfrm>
            <a:off x="1097280" y="5029200"/>
            <a:ext cx="72000" cy="73044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9"/>
          <p:cNvSpPr/>
          <p:nvPr/>
        </p:nvSpPr>
        <p:spPr>
          <a:xfrm>
            <a:off x="1298520" y="5175360"/>
            <a:ext cx="94629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The lesson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30"/>
          <p:cNvSpPr/>
          <p:nvPr/>
        </p:nvSpPr>
        <p:spPr>
          <a:xfrm>
            <a:off x="1298520" y="5504760"/>
            <a:ext cx="9462960" cy="13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850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The modern question is not only “how low can HbA1c go?” but “which strategy reduces cardiovascular and renal risk without exposing vulnerable patients to hypoglycaemic stress?”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ACCORD: intensive glucose lowering in high-risk T2D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ACCORD Study Group, NEJM 2008; Bonds et al. BMJ 2010; Riddle et al. Diabetes Care 2010.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15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6"/>
          <p:cNvSpPr/>
          <p:nvPr/>
        </p:nvSpPr>
        <p:spPr>
          <a:xfrm>
            <a:off x="731520" y="1188720"/>
            <a:ext cx="3382200" cy="1141920"/>
          </a:xfrm>
          <a:prstGeom prst="roundRect">
            <a:avLst>
              <a:gd name="adj" fmla="val 96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7"/>
          <p:cNvSpPr/>
          <p:nvPr/>
        </p:nvSpPr>
        <p:spPr>
          <a:xfrm>
            <a:off x="731520" y="1188720"/>
            <a:ext cx="72000" cy="114192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8"/>
          <p:cNvSpPr/>
          <p:nvPr/>
        </p:nvSpPr>
        <p:spPr>
          <a:xfrm>
            <a:off x="932760" y="1334880"/>
            <a:ext cx="3062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Population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9"/>
          <p:cNvSpPr/>
          <p:nvPr/>
        </p:nvSpPr>
        <p:spPr>
          <a:xfrm>
            <a:off x="932760" y="1664280"/>
            <a:ext cx="3062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High-risk type 2 diabetes; intensive HbA1c target &lt;6.0% vs standard strategy.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10"/>
          <p:cNvSpPr/>
          <p:nvPr/>
        </p:nvSpPr>
        <p:spPr>
          <a:xfrm>
            <a:off x="4389120" y="1188720"/>
            <a:ext cx="3427920" cy="1141920"/>
          </a:xfrm>
          <a:prstGeom prst="roundRect">
            <a:avLst>
              <a:gd name="adj" fmla="val 9600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11"/>
          <p:cNvSpPr/>
          <p:nvPr/>
        </p:nvSpPr>
        <p:spPr>
          <a:xfrm>
            <a:off x="4389120" y="1188720"/>
            <a:ext cx="72000" cy="114192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2"/>
          <p:cNvSpPr/>
          <p:nvPr/>
        </p:nvSpPr>
        <p:spPr>
          <a:xfrm>
            <a:off x="4590360" y="1334880"/>
            <a:ext cx="31078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Main finding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13"/>
          <p:cNvSpPr/>
          <p:nvPr/>
        </p:nvSpPr>
        <p:spPr>
          <a:xfrm>
            <a:off x="4590360" y="1664280"/>
            <a:ext cx="310788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Intensive arm stopped early because of excess mortality; primary CV endpoint not significantly reduced.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Shape 14"/>
          <p:cNvSpPr/>
          <p:nvPr/>
        </p:nvSpPr>
        <p:spPr>
          <a:xfrm>
            <a:off x="8092440" y="1188720"/>
            <a:ext cx="3336480" cy="1141920"/>
          </a:xfrm>
          <a:prstGeom prst="roundRect">
            <a:avLst>
              <a:gd name="adj" fmla="val 9600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15"/>
          <p:cNvSpPr/>
          <p:nvPr/>
        </p:nvSpPr>
        <p:spPr>
          <a:xfrm>
            <a:off x="8092440" y="1188720"/>
            <a:ext cx="72000" cy="114192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6"/>
          <p:cNvSpPr/>
          <p:nvPr/>
        </p:nvSpPr>
        <p:spPr>
          <a:xfrm>
            <a:off x="8293680" y="1334880"/>
            <a:ext cx="301644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 signal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17"/>
          <p:cNvSpPr/>
          <p:nvPr/>
        </p:nvSpPr>
        <p:spPr>
          <a:xfrm>
            <a:off x="8293680" y="1664280"/>
            <a:ext cx="301644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Severe hypoglycaemia was more common in intensive therapy, but did not fully explain excess mortality.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Shape 18"/>
          <p:cNvSpPr/>
          <p:nvPr/>
        </p:nvSpPr>
        <p:spPr>
          <a:xfrm>
            <a:off x="1005840" y="3108960"/>
            <a:ext cx="4662360" cy="1507680"/>
          </a:xfrm>
          <a:prstGeom prst="roundRect">
            <a:avLst>
              <a:gd name="adj" fmla="val 7273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9"/>
          <p:cNvSpPr/>
          <p:nvPr/>
        </p:nvSpPr>
        <p:spPr>
          <a:xfrm>
            <a:off x="1234440" y="3337560"/>
            <a:ext cx="415944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Danger of a single-number target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20"/>
          <p:cNvSpPr/>
          <p:nvPr/>
        </p:nvSpPr>
        <p:spPr>
          <a:xfrm>
            <a:off x="1371600" y="3730680"/>
            <a:ext cx="3930840" cy="684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Aggressive HbA1c pursuit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+ complex regimens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+ high-risk substrate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21"/>
          <p:cNvSpPr/>
          <p:nvPr/>
        </p:nvSpPr>
        <p:spPr>
          <a:xfrm>
            <a:off x="6245280" y="3191400"/>
            <a:ext cx="4744800" cy="139788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ACCORD teaches therapeutic humility: in high-risk patients, intensity without safety can be harmful.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1"/>
          <p:cNvSpPr/>
          <p:nvPr/>
        </p:nvSpPr>
        <p:spPr>
          <a:xfrm>
            <a:off x="411480" y="228600"/>
            <a:ext cx="210204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04 | Evidence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ADVANCE: severe hypoglycaemia as a high-risk signal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Zoungas et al. NEJM 2010; ADVANCE Collaborative Group, NEJM 2008; Davis et al. Diabetes Care 2019.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16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6"/>
          <p:cNvSpPr/>
          <p:nvPr/>
        </p:nvSpPr>
        <p:spPr>
          <a:xfrm>
            <a:off x="777240" y="1143000"/>
            <a:ext cx="804564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 ADVANCE, severe hypoglycaemia was associated with higher risk of: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Shape 7"/>
          <p:cNvSpPr/>
          <p:nvPr/>
        </p:nvSpPr>
        <p:spPr>
          <a:xfrm>
            <a:off x="914400" y="1874520"/>
            <a:ext cx="1919160" cy="776160"/>
          </a:xfrm>
          <a:prstGeom prst="roundRect">
            <a:avLst>
              <a:gd name="adj" fmla="val 14118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8"/>
          <p:cNvSpPr/>
          <p:nvPr/>
        </p:nvSpPr>
        <p:spPr>
          <a:xfrm>
            <a:off x="969120" y="1956960"/>
            <a:ext cx="180936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Macrovascular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events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9"/>
          <p:cNvSpPr/>
          <p:nvPr/>
        </p:nvSpPr>
        <p:spPr>
          <a:xfrm>
            <a:off x="3657600" y="1874520"/>
            <a:ext cx="1919160" cy="776160"/>
          </a:xfrm>
          <a:prstGeom prst="roundRect">
            <a:avLst>
              <a:gd name="adj" fmla="val 14118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0"/>
          <p:cNvSpPr/>
          <p:nvPr/>
        </p:nvSpPr>
        <p:spPr>
          <a:xfrm>
            <a:off x="3712320" y="1956960"/>
            <a:ext cx="180936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Microvascular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events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11"/>
          <p:cNvSpPr/>
          <p:nvPr/>
        </p:nvSpPr>
        <p:spPr>
          <a:xfrm>
            <a:off x="6400800" y="1874520"/>
            <a:ext cx="1919160" cy="776160"/>
          </a:xfrm>
          <a:prstGeom prst="roundRect">
            <a:avLst>
              <a:gd name="adj" fmla="val 14118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2"/>
          <p:cNvSpPr/>
          <p:nvPr/>
        </p:nvSpPr>
        <p:spPr>
          <a:xfrm>
            <a:off x="6455520" y="1956960"/>
            <a:ext cx="180936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CV death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13"/>
          <p:cNvSpPr/>
          <p:nvPr/>
        </p:nvSpPr>
        <p:spPr>
          <a:xfrm>
            <a:off x="9144000" y="1874520"/>
            <a:ext cx="1919160" cy="776160"/>
          </a:xfrm>
          <a:prstGeom prst="roundRect">
            <a:avLst>
              <a:gd name="adj" fmla="val 14118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14"/>
          <p:cNvSpPr/>
          <p:nvPr/>
        </p:nvSpPr>
        <p:spPr>
          <a:xfrm>
            <a:off x="9198720" y="1956960"/>
            <a:ext cx="1809360" cy="63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All-cause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death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15"/>
          <p:cNvSpPr/>
          <p:nvPr/>
        </p:nvSpPr>
        <p:spPr>
          <a:xfrm>
            <a:off x="1005840" y="3657600"/>
            <a:ext cx="10057320" cy="1141920"/>
          </a:xfrm>
          <a:prstGeom prst="roundRect">
            <a:avLst>
              <a:gd name="adj" fmla="val 9600"/>
            </a:avLst>
          </a:prstGeom>
          <a:solidFill>
            <a:srgbClr val="F1ECFA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16"/>
          <p:cNvSpPr/>
          <p:nvPr/>
        </p:nvSpPr>
        <p:spPr>
          <a:xfrm>
            <a:off x="1005840" y="3657600"/>
            <a:ext cx="72000" cy="1141920"/>
          </a:xfrm>
          <a:prstGeom prst="rect">
            <a:avLst/>
          </a:prstGeom>
          <a:solidFill>
            <a:srgbClr val="6D4EA2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17"/>
          <p:cNvSpPr/>
          <p:nvPr/>
        </p:nvSpPr>
        <p:spPr>
          <a:xfrm>
            <a:off x="1207080" y="3803760"/>
            <a:ext cx="97372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Interpretation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8"/>
          <p:cNvSpPr/>
          <p:nvPr/>
        </p:nvSpPr>
        <p:spPr>
          <a:xfrm>
            <a:off x="1207080" y="4133160"/>
            <a:ext cx="973728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The association is strong and consistent, but the event may also mark an already vulnerable patient. Severe hypoglycaemia should therefore prompt both risk stratification and treatment review.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19"/>
          <p:cNvSpPr/>
          <p:nvPr/>
        </p:nvSpPr>
        <p:spPr>
          <a:xfrm>
            <a:off x="2926080" y="5257800"/>
            <a:ext cx="6216840" cy="291600"/>
          </a:xfrm>
          <a:prstGeom prst="rect">
            <a:avLst/>
          </a:prstGeom>
          <a:solidFill>
            <a:srgbClr val="E8F4F4"/>
          </a:solidFill>
          <a:ln w="0">
            <a:solidFill>
              <a:srgbClr val="0E8A8A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Clinical action: reassess targets + regimen + comorbidities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ORIGIN and VADT: context modifies the signal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ORIGIN Trial Investigators, NEJM 2012; Davis et al. Diabetes Care 2019; Duckworth et al. NEJM 2009.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17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6"/>
          <p:cNvSpPr/>
          <p:nvPr/>
        </p:nvSpPr>
        <p:spPr>
          <a:xfrm>
            <a:off x="822960" y="1280160"/>
            <a:ext cx="5119560" cy="1416240"/>
          </a:xfrm>
          <a:prstGeom prst="roundRect">
            <a:avLst>
              <a:gd name="adj" fmla="val 7742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Shape 7"/>
          <p:cNvSpPr/>
          <p:nvPr/>
        </p:nvSpPr>
        <p:spPr>
          <a:xfrm>
            <a:off x="822960" y="1280160"/>
            <a:ext cx="72000" cy="141624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8"/>
          <p:cNvSpPr/>
          <p:nvPr/>
        </p:nvSpPr>
        <p:spPr>
          <a:xfrm>
            <a:off x="1024200" y="1426320"/>
            <a:ext cx="479952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ORIGIN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9"/>
          <p:cNvSpPr/>
          <p:nvPr/>
        </p:nvSpPr>
        <p:spPr>
          <a:xfrm>
            <a:off x="1024200" y="1755720"/>
            <a:ext cx="479952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Basal insulin glargine targeting fasting glucose had neutral CV outcomes over long follow-up, but more hypoglycaemia and modest weight gain.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10"/>
          <p:cNvSpPr/>
          <p:nvPr/>
        </p:nvSpPr>
        <p:spPr>
          <a:xfrm>
            <a:off x="6263640" y="1280160"/>
            <a:ext cx="5073840" cy="1416240"/>
          </a:xfrm>
          <a:prstGeom prst="roundRect">
            <a:avLst>
              <a:gd name="adj" fmla="val 7742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11"/>
          <p:cNvSpPr/>
          <p:nvPr/>
        </p:nvSpPr>
        <p:spPr>
          <a:xfrm>
            <a:off x="6263640" y="1280160"/>
            <a:ext cx="72000" cy="141624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12"/>
          <p:cNvSpPr/>
          <p:nvPr/>
        </p:nvSpPr>
        <p:spPr>
          <a:xfrm>
            <a:off x="6464880" y="1426320"/>
            <a:ext cx="475380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VADT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3"/>
          <p:cNvSpPr/>
          <p:nvPr/>
        </p:nvSpPr>
        <p:spPr>
          <a:xfrm>
            <a:off x="6464880" y="1755720"/>
            <a:ext cx="475380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In analyses of high-risk T2D veterans, recent severe hypoglycaemia was associated with serious CV events and CV mortality.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14"/>
          <p:cNvSpPr/>
          <p:nvPr/>
        </p:nvSpPr>
        <p:spPr>
          <a:xfrm>
            <a:off x="868680" y="3291840"/>
            <a:ext cx="3656520" cy="29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Evidence synthesis for students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15"/>
          <p:cNvSpPr/>
          <p:nvPr/>
        </p:nvSpPr>
        <p:spPr>
          <a:xfrm>
            <a:off x="960120" y="3703320"/>
            <a:ext cx="996588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Basal insulin can be CV-neutral at the trial level, yet still produce hypoglycaemia in individuals.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The danger is highest when hypoglycaemia meets advanced comorbidity and limited physiological reserve.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• Trial average effects do not remove the need for individual safety assessment.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Rectangle 3"/>
          <p:cNvSpPr/>
          <p:nvPr/>
        </p:nvSpPr>
        <p:spPr>
          <a:xfrm>
            <a:off x="0" y="0"/>
            <a:ext cx="12191400" cy="81720"/>
          </a:xfrm>
          <a:prstGeom prst="rect">
            <a:avLst/>
          </a:prstGeom>
          <a:solidFill>
            <a:srgbClr val="1F5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37440" rIns="90000" bIns="3744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30" name="TextBox 5"/>
          <p:cNvSpPr/>
          <p:nvPr/>
        </p:nvSpPr>
        <p:spPr>
          <a:xfrm>
            <a:off x="320040" y="567000"/>
            <a:ext cx="6470339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 dirty="0">
                <a:solidFill>
                  <a:srgbClr val="122D49"/>
                </a:solidFill>
                <a:effectLst/>
                <a:uFillTx/>
                <a:latin typeface="Arial"/>
              </a:rPr>
              <a:t>Vulnerable phenotype, not simple causality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31" name="Picture 6" descr="fig_jama_full_fig2_final.png"/>
          <p:cNvPicPr/>
          <p:nvPr/>
        </p:nvPicPr>
        <p:blipFill>
          <a:blip r:embed="rId2"/>
          <a:stretch/>
        </p:blipFill>
        <p:spPr>
          <a:xfrm>
            <a:off x="634320" y="1207080"/>
            <a:ext cx="5359680" cy="470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2" name="Rounded Rectangle 7"/>
          <p:cNvSpPr/>
          <p:nvPr/>
        </p:nvSpPr>
        <p:spPr>
          <a:xfrm>
            <a:off x="6400800" y="1261800"/>
            <a:ext cx="4891320" cy="1919520"/>
          </a:xfrm>
          <a:prstGeom prst="roundRect">
            <a:avLst>
              <a:gd name="adj" fmla="val 16667"/>
            </a:avLst>
          </a:prstGeom>
          <a:solidFill>
            <a:srgbClr val="E8F7F7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33" name="TextBox 8"/>
          <p:cNvSpPr/>
          <p:nvPr/>
        </p:nvSpPr>
        <p:spPr>
          <a:xfrm>
            <a:off x="6565320" y="1371600"/>
            <a:ext cx="4562280" cy="169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CARMELINA: hypoglycaemia was associated with later 3P-MACE/HHF, CV death and MI.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The reverse direction also appeared: nonfatal CV events were associated with later hypoglycaemia.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CAROLINA did not show the same CV association pattern.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Rounded Rectangle 9"/>
          <p:cNvSpPr/>
          <p:nvPr/>
        </p:nvSpPr>
        <p:spPr>
          <a:xfrm>
            <a:off x="6400800" y="3566160"/>
            <a:ext cx="4891320" cy="1416600"/>
          </a:xfrm>
          <a:prstGeom prst="roundRect">
            <a:avLst>
              <a:gd name="adj" fmla="val 16667"/>
            </a:avLst>
          </a:prstGeom>
          <a:solidFill>
            <a:srgbClr val="F5F7FA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35" name="TextBox 10"/>
          <p:cNvSpPr/>
          <p:nvPr/>
        </p:nvSpPr>
        <p:spPr>
          <a:xfrm>
            <a:off x="6565320" y="3675960"/>
            <a:ext cx="4562280" cy="119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Interpretation: bidirectionality weakens a simple causal claim and supports “shared vulnerability” - CKD, frailty, longer diabetes duration and insulin exposure.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6" name="Rectangle 11"/>
          <p:cNvSpPr/>
          <p:nvPr/>
        </p:nvSpPr>
        <p:spPr>
          <a:xfrm>
            <a:off x="320040" y="5989320"/>
            <a:ext cx="11383560" cy="346680"/>
          </a:xfrm>
          <a:prstGeom prst="rect">
            <a:avLst/>
          </a:prstGeom>
          <a:solidFill>
            <a:srgbClr val="E6F4F5"/>
          </a:solidFill>
          <a:ln>
            <a:solidFill>
              <a:srgbClr val="B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098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dirty="0">
                <a:solidFill>
                  <a:srgbClr val="122D49"/>
                </a:solidFill>
                <a:latin typeface="Aptos"/>
              </a:rPr>
              <a:t>S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evere 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hypoglycaemia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 is both a possible acute trigger and a strong marker of a high-risk phenotype.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7" name="TextBox 12"/>
          <p:cNvSpPr/>
          <p:nvPr/>
        </p:nvSpPr>
        <p:spPr>
          <a:xfrm>
            <a:off x="320040" y="6519600"/>
            <a:ext cx="1152072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50" b="0" u="none" strike="noStrike">
                <a:solidFill>
                  <a:srgbClr val="5F6973"/>
                </a:solidFill>
                <a:effectLst/>
                <a:uFillTx/>
                <a:latin typeface="Arial"/>
              </a:rPr>
              <a:t>Reference: Marx N et al. Hypoglycemia and Cardiovascular Outcomes in CARMELINA and CAROLINA. JAMA Cardiol. 2024;9:134-143. Figure 2.</a:t>
            </a:r>
            <a:endParaRPr lang="en-US" sz="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Rectangle 3"/>
          <p:cNvSpPr/>
          <p:nvPr/>
        </p:nvSpPr>
        <p:spPr>
          <a:xfrm>
            <a:off x="0" y="0"/>
            <a:ext cx="12191400" cy="81720"/>
          </a:xfrm>
          <a:prstGeom prst="rect">
            <a:avLst/>
          </a:prstGeom>
          <a:solidFill>
            <a:srgbClr val="1F5B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37440" rIns="90000" bIns="3744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18" name="TextBox 5"/>
          <p:cNvSpPr/>
          <p:nvPr/>
        </p:nvSpPr>
        <p:spPr>
          <a:xfrm>
            <a:off x="320040" y="567000"/>
            <a:ext cx="11154960" cy="502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Classic trial lesson: intensive glucose lowering increased severe hypoglycaemia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19" name="Picture 6" descr="fig_s132_chart_only4.png"/>
          <p:cNvPicPr/>
          <p:nvPr/>
        </p:nvPicPr>
        <p:blipFill>
          <a:blip r:embed="rId2"/>
          <a:stretch/>
        </p:blipFill>
        <p:spPr>
          <a:xfrm>
            <a:off x="502920" y="2059200"/>
            <a:ext cx="5760000" cy="287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0" name="Rounded Rectangle 7"/>
          <p:cNvSpPr/>
          <p:nvPr/>
        </p:nvSpPr>
        <p:spPr>
          <a:xfrm>
            <a:off x="6537960" y="1280160"/>
            <a:ext cx="4479840" cy="2056680"/>
          </a:xfrm>
          <a:prstGeom prst="roundRect">
            <a:avLst>
              <a:gd name="adj" fmla="val 16667"/>
            </a:avLst>
          </a:prstGeom>
          <a:solidFill>
            <a:srgbClr val="E3F0FF"/>
          </a:solidFill>
          <a:ln>
            <a:solidFill>
              <a:srgbClr val="DC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21" name="TextBox 8"/>
          <p:cNvSpPr/>
          <p:nvPr/>
        </p:nvSpPr>
        <p:spPr>
          <a:xfrm>
            <a:off x="6702480" y="1389960"/>
            <a:ext cx="4150800" cy="1837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ACCORD, ADVANCE and VADT taught that “lower HbA1c” is not automatically safer in high-risk T2D.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Severe hypoglycaemia was consistently more frequent in intensive arms, but event causality remained complex.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Aft>
                <a:spcPts val="499"/>
              </a:spcAft>
            </a:pPr>
            <a:r>
              <a:rPr lang="en-US" sz="1350" b="0" u="none" strike="noStrike">
                <a:solidFill>
                  <a:srgbClr val="122D49"/>
                </a:solidFill>
                <a:effectLst/>
                <a:uFillTx/>
                <a:latin typeface="Arial"/>
              </a:rPr>
              <a:t>The clinical lesson is individualization, not therapeutic nihilism.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4" name="Rectangle 11"/>
          <p:cNvSpPr/>
          <p:nvPr/>
        </p:nvSpPr>
        <p:spPr>
          <a:xfrm>
            <a:off x="320040" y="5989320"/>
            <a:ext cx="11383560" cy="346680"/>
          </a:xfrm>
          <a:prstGeom prst="rect">
            <a:avLst/>
          </a:prstGeom>
          <a:solidFill>
            <a:srgbClr val="E6F4F5"/>
          </a:solidFill>
          <a:ln>
            <a:solidFill>
              <a:srgbClr val="B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1098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Trial harm often reflects the combination of aggressive targets + </a:t>
            </a:r>
            <a:r>
              <a:rPr lang="en-US" sz="1100" b="1" u="none" strike="noStrike" dirty="0" err="1">
                <a:solidFill>
                  <a:srgbClr val="122D49"/>
                </a:solidFill>
                <a:effectLst/>
                <a:uFillTx/>
                <a:latin typeface="Aptos"/>
              </a:rPr>
              <a:t>hypoglycaemia</a:t>
            </a:r>
            <a:r>
              <a:rPr lang="en-US" sz="1100" b="1" u="none" strike="noStrike" dirty="0">
                <a:solidFill>
                  <a:srgbClr val="122D49"/>
                </a:solidFill>
                <a:effectLst/>
                <a:uFillTx/>
                <a:latin typeface="Aptos"/>
              </a:rPr>
              <a:t>-prone therapy + vulnerable patients.</a:t>
            </a:r>
            <a:endParaRPr lang="en-US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5" name="TextBox 12"/>
          <p:cNvSpPr/>
          <p:nvPr/>
        </p:nvSpPr>
        <p:spPr>
          <a:xfrm>
            <a:off x="320040" y="6519600"/>
            <a:ext cx="11520720" cy="20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650" b="0" u="none" strike="noStrike">
                <a:solidFill>
                  <a:srgbClr val="5F6973"/>
                </a:solidFill>
                <a:effectLst/>
                <a:uFillTx/>
                <a:latin typeface="Arial"/>
              </a:rPr>
              <a:t>Reference: Frier BM et al. Diabetes Care. 2011;34 Suppl 2:S132-S135. Figure 2 and discussion of ACCORD/ADVANCE/VADT.</a:t>
            </a:r>
            <a:endParaRPr lang="en-US" sz="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DEVOTE: CV safety is not the same as hypoglycaemia safety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Marso et al. NEJM 2017; Pieber et al. Diabetologia 2018; ADA Standards of Care 2026.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18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6"/>
          <p:cNvSpPr/>
          <p:nvPr/>
        </p:nvSpPr>
        <p:spPr>
          <a:xfrm>
            <a:off x="1143000" y="1280160"/>
            <a:ext cx="2376360" cy="684720"/>
          </a:xfrm>
          <a:prstGeom prst="roundRect">
            <a:avLst>
              <a:gd name="adj" fmla="val 16000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7"/>
          <p:cNvSpPr/>
          <p:nvPr/>
        </p:nvSpPr>
        <p:spPr>
          <a:xfrm>
            <a:off x="1197720" y="1362600"/>
            <a:ext cx="2266560" cy="53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 degludec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8"/>
          <p:cNvSpPr/>
          <p:nvPr/>
        </p:nvSpPr>
        <p:spPr>
          <a:xfrm>
            <a:off x="8595360" y="1280160"/>
            <a:ext cx="2376360" cy="684720"/>
          </a:xfrm>
          <a:prstGeom prst="roundRect">
            <a:avLst>
              <a:gd name="adj" fmla="val 16000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9"/>
          <p:cNvSpPr/>
          <p:nvPr/>
        </p:nvSpPr>
        <p:spPr>
          <a:xfrm>
            <a:off x="8650080" y="1362600"/>
            <a:ext cx="2266560" cy="53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 glargine U100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10"/>
          <p:cNvSpPr/>
          <p:nvPr/>
        </p:nvSpPr>
        <p:spPr>
          <a:xfrm>
            <a:off x="3639240" y="1627560"/>
            <a:ext cx="4818960" cy="360"/>
          </a:xfrm>
          <a:prstGeom prst="line">
            <a:avLst/>
          </a:prstGeom>
          <a:ln w="1778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11"/>
          <p:cNvSpPr/>
          <p:nvPr/>
        </p:nvSpPr>
        <p:spPr>
          <a:xfrm>
            <a:off x="3931920" y="1234440"/>
            <a:ext cx="429660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High CV-risk T2D; noninferiority design for MACE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12"/>
          <p:cNvSpPr/>
          <p:nvPr/>
        </p:nvSpPr>
        <p:spPr>
          <a:xfrm>
            <a:off x="1005840" y="2743200"/>
            <a:ext cx="4845240" cy="1141920"/>
          </a:xfrm>
          <a:prstGeom prst="roundRect">
            <a:avLst>
              <a:gd name="adj" fmla="val 96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Shape 13"/>
          <p:cNvSpPr/>
          <p:nvPr/>
        </p:nvSpPr>
        <p:spPr>
          <a:xfrm>
            <a:off x="1005840" y="2743200"/>
            <a:ext cx="72000" cy="114192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 14"/>
          <p:cNvSpPr/>
          <p:nvPr/>
        </p:nvSpPr>
        <p:spPr>
          <a:xfrm>
            <a:off x="1207080" y="2889360"/>
            <a:ext cx="452520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Main CV result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15"/>
          <p:cNvSpPr/>
          <p:nvPr/>
        </p:nvSpPr>
        <p:spPr>
          <a:xfrm>
            <a:off x="1207080" y="3218760"/>
            <a:ext cx="452520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Degludec was noninferior to glargine U100 for major adverse cardiovascular events.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Shape 16"/>
          <p:cNvSpPr/>
          <p:nvPr/>
        </p:nvSpPr>
        <p:spPr>
          <a:xfrm>
            <a:off x="6400800" y="2743200"/>
            <a:ext cx="4845240" cy="1141920"/>
          </a:xfrm>
          <a:prstGeom prst="roundRect">
            <a:avLst>
              <a:gd name="adj" fmla="val 9600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Shape 17"/>
          <p:cNvSpPr/>
          <p:nvPr/>
        </p:nvSpPr>
        <p:spPr>
          <a:xfrm>
            <a:off x="6400800" y="2743200"/>
            <a:ext cx="72000" cy="114192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 18"/>
          <p:cNvSpPr/>
          <p:nvPr/>
        </p:nvSpPr>
        <p:spPr>
          <a:xfrm>
            <a:off x="6602040" y="2889360"/>
            <a:ext cx="452520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Safety result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 19"/>
          <p:cNvSpPr/>
          <p:nvPr/>
        </p:nvSpPr>
        <p:spPr>
          <a:xfrm>
            <a:off x="6602040" y="3218760"/>
            <a:ext cx="452520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Degludec reduced severe hypoglycaemia compared with glargine U100.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20"/>
          <p:cNvSpPr/>
          <p:nvPr/>
        </p:nvSpPr>
        <p:spPr>
          <a:xfrm>
            <a:off x="1261800" y="4928760"/>
            <a:ext cx="9636840" cy="62064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For insulin-treated high-risk patients, “which insulin?” can be a cardiovascular safety question because hypoglycaemia is part of the safety phenotype.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 dirty="0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Modern cardiometabolic therapy: reducing risk without </a:t>
            </a:r>
            <a:r>
              <a:rPr lang="en-US" sz="2800" b="1" u="none" strike="noStrike" dirty="0" err="1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hypoglycaemia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ESC Guidelines for CVD in Diabetes 2023; ADA Standards of Care 2026; EMPA-REG OUTCOME NEJM 2015; LEADER NEJM 2016.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19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6"/>
          <p:cNvSpPr/>
          <p:nvPr/>
        </p:nvSpPr>
        <p:spPr>
          <a:xfrm>
            <a:off x="822960" y="1234440"/>
            <a:ext cx="5028120" cy="1233360"/>
          </a:xfrm>
          <a:prstGeom prst="roundRect">
            <a:avLst>
              <a:gd name="adj" fmla="val 8889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Shape 7"/>
          <p:cNvSpPr/>
          <p:nvPr/>
        </p:nvSpPr>
        <p:spPr>
          <a:xfrm>
            <a:off x="822960" y="1234440"/>
            <a:ext cx="72000" cy="123336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8"/>
          <p:cNvSpPr/>
          <p:nvPr/>
        </p:nvSpPr>
        <p:spPr>
          <a:xfrm>
            <a:off x="1024200" y="1380600"/>
            <a:ext cx="47080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SGLT2 inhibitors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9"/>
          <p:cNvSpPr/>
          <p:nvPr/>
        </p:nvSpPr>
        <p:spPr>
          <a:xfrm>
            <a:off x="1024200" y="1710000"/>
            <a:ext cx="470808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Cardiorenal benefit; low intrinsic hypoglycaemia risk unless combined with insulin/sulfonylurea.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10"/>
          <p:cNvSpPr/>
          <p:nvPr/>
        </p:nvSpPr>
        <p:spPr>
          <a:xfrm>
            <a:off x="6309360" y="1234440"/>
            <a:ext cx="5028120" cy="1233360"/>
          </a:xfrm>
          <a:prstGeom prst="roundRect">
            <a:avLst>
              <a:gd name="adj" fmla="val 8889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11"/>
          <p:cNvSpPr/>
          <p:nvPr/>
        </p:nvSpPr>
        <p:spPr>
          <a:xfrm>
            <a:off x="6309360" y="1234440"/>
            <a:ext cx="72000" cy="123336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12"/>
          <p:cNvSpPr/>
          <p:nvPr/>
        </p:nvSpPr>
        <p:spPr>
          <a:xfrm>
            <a:off x="6510600" y="1380600"/>
            <a:ext cx="47080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GLP-1 receptor agonists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3"/>
          <p:cNvSpPr/>
          <p:nvPr/>
        </p:nvSpPr>
        <p:spPr>
          <a:xfrm>
            <a:off x="6510600" y="1710000"/>
            <a:ext cx="470808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ASCVD/weight benefit in appropriate patients; low intrinsic hypoglycaemia risk unless combined with insulin/sulfonylurea.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14"/>
          <p:cNvSpPr/>
          <p:nvPr/>
        </p:nvSpPr>
        <p:spPr>
          <a:xfrm>
            <a:off x="2011680" y="3383280"/>
            <a:ext cx="8137080" cy="776160"/>
          </a:xfrm>
          <a:prstGeom prst="chevron">
            <a:avLst>
              <a:gd name="adj" fmla="val 50000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15"/>
          <p:cNvSpPr/>
          <p:nvPr/>
        </p:nvSpPr>
        <p:spPr>
          <a:xfrm>
            <a:off x="2286000" y="3584520"/>
            <a:ext cx="749700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Cardiovascular + renal benefit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Shape 16"/>
          <p:cNvSpPr/>
          <p:nvPr/>
        </p:nvSpPr>
        <p:spPr>
          <a:xfrm>
            <a:off x="2560320" y="4251960"/>
            <a:ext cx="7039800" cy="776160"/>
          </a:xfrm>
          <a:prstGeom prst="chevron">
            <a:avLst>
              <a:gd name="adj" fmla="val 50000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7"/>
          <p:cNvSpPr/>
          <p:nvPr/>
        </p:nvSpPr>
        <p:spPr>
          <a:xfrm>
            <a:off x="2788920" y="4453200"/>
            <a:ext cx="658260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Glycaemic efficacy with low hypoglycaemia risk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18"/>
          <p:cNvSpPr/>
          <p:nvPr/>
        </p:nvSpPr>
        <p:spPr>
          <a:xfrm>
            <a:off x="3108960" y="5120640"/>
            <a:ext cx="5942520" cy="776160"/>
          </a:xfrm>
          <a:prstGeom prst="chevron">
            <a:avLst>
              <a:gd name="adj" fmla="val 50000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 19"/>
          <p:cNvSpPr/>
          <p:nvPr/>
        </p:nvSpPr>
        <p:spPr>
          <a:xfrm>
            <a:off x="3337560" y="5321880"/>
            <a:ext cx="5485320" cy="273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Avoid overtreatment in vulnerable patients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1"/>
          <p:cNvSpPr/>
          <p:nvPr/>
        </p:nvSpPr>
        <p:spPr>
          <a:xfrm>
            <a:off x="411480" y="228600"/>
            <a:ext cx="210204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05 | Clinical translation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Who is most vulnerable to hypoglycaemia-related CV harm?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Frier Nat Rev Endocrinol 2014.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20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6"/>
          <p:cNvSpPr/>
          <p:nvPr/>
        </p:nvSpPr>
        <p:spPr>
          <a:xfrm>
            <a:off x="777240" y="123444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Text 7"/>
          <p:cNvSpPr/>
          <p:nvPr/>
        </p:nvSpPr>
        <p:spPr>
          <a:xfrm>
            <a:off x="831960" y="131688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ASCVD / prior MI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8"/>
          <p:cNvSpPr/>
          <p:nvPr/>
        </p:nvSpPr>
        <p:spPr>
          <a:xfrm>
            <a:off x="3566160" y="123444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9"/>
          <p:cNvSpPr/>
          <p:nvPr/>
        </p:nvSpPr>
        <p:spPr>
          <a:xfrm>
            <a:off x="3620880" y="131688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Heart failure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10"/>
          <p:cNvSpPr/>
          <p:nvPr/>
        </p:nvSpPr>
        <p:spPr>
          <a:xfrm>
            <a:off x="6355080" y="123444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11"/>
          <p:cNvSpPr/>
          <p:nvPr/>
        </p:nvSpPr>
        <p:spPr>
          <a:xfrm>
            <a:off x="6409800" y="131688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CKD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12"/>
          <p:cNvSpPr/>
          <p:nvPr/>
        </p:nvSpPr>
        <p:spPr>
          <a:xfrm>
            <a:off x="9144000" y="123444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 13"/>
          <p:cNvSpPr/>
          <p:nvPr/>
        </p:nvSpPr>
        <p:spPr>
          <a:xfrm>
            <a:off x="9198720" y="131688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Older age / frailty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Shape 14"/>
          <p:cNvSpPr/>
          <p:nvPr/>
        </p:nvSpPr>
        <p:spPr>
          <a:xfrm>
            <a:off x="777240" y="265176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15"/>
          <p:cNvSpPr/>
          <p:nvPr/>
        </p:nvSpPr>
        <p:spPr>
          <a:xfrm>
            <a:off x="831960" y="273420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Autonomic neuropathy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Shape 16"/>
          <p:cNvSpPr/>
          <p:nvPr/>
        </p:nvSpPr>
        <p:spPr>
          <a:xfrm>
            <a:off x="3566160" y="265176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6F8FB"/>
          </a:solidFill>
          <a:ln w="12700">
            <a:solidFill>
              <a:srgbClr val="5D65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 17"/>
          <p:cNvSpPr/>
          <p:nvPr/>
        </p:nvSpPr>
        <p:spPr>
          <a:xfrm>
            <a:off x="3620880" y="273420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Long diabetes duration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Shape 18"/>
          <p:cNvSpPr/>
          <p:nvPr/>
        </p:nvSpPr>
        <p:spPr>
          <a:xfrm>
            <a:off x="6355080" y="265176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9"/>
          <p:cNvSpPr/>
          <p:nvPr/>
        </p:nvSpPr>
        <p:spPr>
          <a:xfrm>
            <a:off x="6409800" y="273420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 or sulfonylurea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20"/>
          <p:cNvSpPr/>
          <p:nvPr/>
        </p:nvSpPr>
        <p:spPr>
          <a:xfrm>
            <a:off x="9144000" y="2651760"/>
            <a:ext cx="2330640" cy="748800"/>
          </a:xfrm>
          <a:prstGeom prst="roundRect">
            <a:avLst>
              <a:gd name="adj" fmla="val 14634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Text 21"/>
          <p:cNvSpPr/>
          <p:nvPr/>
        </p:nvSpPr>
        <p:spPr>
          <a:xfrm>
            <a:off x="9198720" y="2734200"/>
            <a:ext cx="2220840" cy="60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Impaired awareness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22"/>
          <p:cNvSpPr/>
          <p:nvPr/>
        </p:nvSpPr>
        <p:spPr>
          <a:xfrm>
            <a:off x="1261800" y="4563000"/>
            <a:ext cx="9636840" cy="62064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The highest-risk phenotype is often familiar to cardiology: older patient, established CVD, CKD, insulin exposure and limited reserve.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23"/>
          <p:cNvSpPr/>
          <p:nvPr/>
        </p:nvSpPr>
        <p:spPr>
          <a:xfrm>
            <a:off x="1371600" y="5623560"/>
            <a:ext cx="9508680" cy="291600"/>
          </a:xfrm>
          <a:prstGeom prst="rect">
            <a:avLst/>
          </a:prstGeom>
          <a:solidFill>
            <a:srgbClr val="E8F4F4"/>
          </a:solidFill>
          <a:ln w="0">
            <a:solidFill>
              <a:srgbClr val="0E8A8A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Action after any severe event: review medication, kidney function, nutrition, targets and monitoring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Drug class lens: where hypoglycaemia risk enters treatment choice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DEVOTE NEJM 2017.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21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6"/>
          <p:cNvSpPr/>
          <p:nvPr/>
        </p:nvSpPr>
        <p:spPr>
          <a:xfrm>
            <a:off x="731520" y="1143000"/>
            <a:ext cx="22849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Class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7"/>
          <p:cNvSpPr/>
          <p:nvPr/>
        </p:nvSpPr>
        <p:spPr>
          <a:xfrm>
            <a:off x="3703320" y="1143000"/>
            <a:ext cx="27421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Intrinsic hypoglycaemia risk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8"/>
          <p:cNvSpPr/>
          <p:nvPr/>
        </p:nvSpPr>
        <p:spPr>
          <a:xfrm>
            <a:off x="7040880" y="1143000"/>
            <a:ext cx="383940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Cardiovascular teaching point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Shape 9"/>
          <p:cNvSpPr/>
          <p:nvPr/>
        </p:nvSpPr>
        <p:spPr>
          <a:xfrm>
            <a:off x="685800" y="1508760"/>
            <a:ext cx="10834560" cy="712080"/>
          </a:xfrm>
          <a:prstGeom prst="roundRect">
            <a:avLst>
              <a:gd name="adj" fmla="val 10256"/>
            </a:avLst>
          </a:prstGeom>
          <a:solidFill>
            <a:srgbClr val="F8E8E8"/>
          </a:solidFill>
          <a:ln w="1016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10"/>
          <p:cNvSpPr/>
          <p:nvPr/>
        </p:nvSpPr>
        <p:spPr>
          <a:xfrm>
            <a:off x="868680" y="1691640"/>
            <a:ext cx="22849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Text 11"/>
          <p:cNvSpPr/>
          <p:nvPr/>
        </p:nvSpPr>
        <p:spPr>
          <a:xfrm>
            <a:off x="3749040" y="1691640"/>
            <a:ext cx="219348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High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12"/>
          <p:cNvSpPr/>
          <p:nvPr/>
        </p:nvSpPr>
        <p:spPr>
          <a:xfrm>
            <a:off x="6537960" y="1645920"/>
            <a:ext cx="4662360" cy="34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3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Necessary for many patients; choose safer regimens and avoid excessive targets</a:t>
            </a:r>
            <a:endParaRPr lang="en-US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Shape 13"/>
          <p:cNvSpPr/>
          <p:nvPr/>
        </p:nvSpPr>
        <p:spPr>
          <a:xfrm>
            <a:off x="685800" y="2468880"/>
            <a:ext cx="10834560" cy="712080"/>
          </a:xfrm>
          <a:prstGeom prst="roundRect">
            <a:avLst>
              <a:gd name="adj" fmla="val 10256"/>
            </a:avLst>
          </a:prstGeom>
          <a:solidFill>
            <a:srgbClr val="FFF1E6"/>
          </a:solidFill>
          <a:ln w="1016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14"/>
          <p:cNvSpPr/>
          <p:nvPr/>
        </p:nvSpPr>
        <p:spPr>
          <a:xfrm>
            <a:off x="868680" y="2651760"/>
            <a:ext cx="22849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Sulfonylureas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15"/>
          <p:cNvSpPr/>
          <p:nvPr/>
        </p:nvSpPr>
        <p:spPr>
          <a:xfrm>
            <a:off x="3749040" y="2651760"/>
            <a:ext cx="219348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D77C28"/>
                </a:solidFill>
                <a:effectLst/>
                <a:uFillTx/>
                <a:latin typeface="Aptos"/>
                <a:ea typeface="Aptos"/>
              </a:rPr>
              <a:t>Moderate–high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16"/>
          <p:cNvSpPr/>
          <p:nvPr/>
        </p:nvSpPr>
        <p:spPr>
          <a:xfrm>
            <a:off x="6537960" y="2606040"/>
            <a:ext cx="4662360" cy="34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3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Cheap/effective, but hypoglycaemia liability matters in CVD/CKD/frailty</a:t>
            </a:r>
            <a:endParaRPr lang="en-US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17"/>
          <p:cNvSpPr/>
          <p:nvPr/>
        </p:nvSpPr>
        <p:spPr>
          <a:xfrm>
            <a:off x="685800" y="3429000"/>
            <a:ext cx="10834560" cy="712080"/>
          </a:xfrm>
          <a:prstGeom prst="roundRect">
            <a:avLst>
              <a:gd name="adj" fmla="val 10256"/>
            </a:avLst>
          </a:prstGeom>
          <a:solidFill>
            <a:srgbClr val="E8F4F4"/>
          </a:solidFill>
          <a:ln w="1016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18"/>
          <p:cNvSpPr/>
          <p:nvPr/>
        </p:nvSpPr>
        <p:spPr>
          <a:xfrm>
            <a:off x="868680" y="3611880"/>
            <a:ext cx="22849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SGLT2 inhibitors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 19"/>
          <p:cNvSpPr/>
          <p:nvPr/>
        </p:nvSpPr>
        <p:spPr>
          <a:xfrm>
            <a:off x="3749040" y="3611880"/>
            <a:ext cx="219348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Low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20"/>
          <p:cNvSpPr/>
          <p:nvPr/>
        </p:nvSpPr>
        <p:spPr>
          <a:xfrm>
            <a:off x="6537960" y="3566160"/>
            <a:ext cx="4662360" cy="34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3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Cardiorenal benefit; monitor volume/renal issues rather than hypoglycaemia</a:t>
            </a:r>
            <a:endParaRPr lang="en-US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Shape 21"/>
          <p:cNvSpPr/>
          <p:nvPr/>
        </p:nvSpPr>
        <p:spPr>
          <a:xfrm>
            <a:off x="685800" y="4389120"/>
            <a:ext cx="10834560" cy="712080"/>
          </a:xfrm>
          <a:prstGeom prst="roundRect">
            <a:avLst>
              <a:gd name="adj" fmla="val 10256"/>
            </a:avLst>
          </a:prstGeom>
          <a:solidFill>
            <a:srgbClr val="EAF3FF"/>
          </a:solidFill>
          <a:ln w="1016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22"/>
          <p:cNvSpPr/>
          <p:nvPr/>
        </p:nvSpPr>
        <p:spPr>
          <a:xfrm>
            <a:off x="868680" y="4572000"/>
            <a:ext cx="22849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GLP-1 receptor agonists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23"/>
          <p:cNvSpPr/>
          <p:nvPr/>
        </p:nvSpPr>
        <p:spPr>
          <a:xfrm>
            <a:off x="3749040" y="4572000"/>
            <a:ext cx="219348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Low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24"/>
          <p:cNvSpPr/>
          <p:nvPr/>
        </p:nvSpPr>
        <p:spPr>
          <a:xfrm>
            <a:off x="6537960" y="4526280"/>
            <a:ext cx="4662360" cy="346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3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ASCVD/weight benefit; hypoglycaemia mainly when combined with insulin/SU</a:t>
            </a:r>
            <a:endParaRPr lang="en-US" sz="11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25"/>
          <p:cNvSpPr/>
          <p:nvPr/>
        </p:nvSpPr>
        <p:spPr>
          <a:xfrm>
            <a:off x="914400" y="5440680"/>
            <a:ext cx="10148760" cy="565920"/>
          </a:xfrm>
          <a:prstGeom prst="roundRect">
            <a:avLst>
              <a:gd name="adj" fmla="val 19355"/>
            </a:avLst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Shape 26"/>
          <p:cNvSpPr/>
          <p:nvPr/>
        </p:nvSpPr>
        <p:spPr>
          <a:xfrm>
            <a:off x="914400" y="5440680"/>
            <a:ext cx="72000" cy="56592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 27"/>
          <p:cNvSpPr/>
          <p:nvPr/>
        </p:nvSpPr>
        <p:spPr>
          <a:xfrm>
            <a:off x="1115640" y="5586840"/>
            <a:ext cx="982872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Practical rule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28"/>
          <p:cNvSpPr/>
          <p:nvPr/>
        </p:nvSpPr>
        <p:spPr>
          <a:xfrm>
            <a:off x="1115640" y="5888880"/>
            <a:ext cx="9828720" cy="26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fontScale="25000" lnSpcReduction="20000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When adding SGLT2i/GLP-1 RA to insulin or sulfonylurea, anticipate the need for dose de-escalation if glucose levels are already near target or hypoglycaemia occurs.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CGM: moving beyond HbA1c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Battelino et al. Diabetes Care 2019; ADA Standards of Care 2026; International Consensus on Time in Range 2019.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22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6"/>
          <p:cNvSpPr/>
          <p:nvPr/>
        </p:nvSpPr>
        <p:spPr>
          <a:xfrm>
            <a:off x="731520" y="1143000"/>
            <a:ext cx="4753800" cy="1004760"/>
          </a:xfrm>
          <a:prstGeom prst="roundRect">
            <a:avLst>
              <a:gd name="adj" fmla="val 10909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Shape 7"/>
          <p:cNvSpPr/>
          <p:nvPr/>
        </p:nvSpPr>
        <p:spPr>
          <a:xfrm>
            <a:off x="731520" y="1143000"/>
            <a:ext cx="72000" cy="100476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8"/>
          <p:cNvSpPr/>
          <p:nvPr/>
        </p:nvSpPr>
        <p:spPr>
          <a:xfrm>
            <a:off x="932760" y="1289160"/>
            <a:ext cx="44337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HbA1c answers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9"/>
          <p:cNvSpPr/>
          <p:nvPr/>
        </p:nvSpPr>
        <p:spPr>
          <a:xfrm>
            <a:off x="932760" y="1618560"/>
            <a:ext cx="443376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Average glycaemic exposure over weeks to months — useful, but blind to timing, variability and lows.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10"/>
          <p:cNvSpPr/>
          <p:nvPr/>
        </p:nvSpPr>
        <p:spPr>
          <a:xfrm>
            <a:off x="6492240" y="1143000"/>
            <a:ext cx="4753800" cy="1004760"/>
          </a:xfrm>
          <a:prstGeom prst="roundRect">
            <a:avLst>
              <a:gd name="adj" fmla="val 10909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Shape 11"/>
          <p:cNvSpPr/>
          <p:nvPr/>
        </p:nvSpPr>
        <p:spPr>
          <a:xfrm>
            <a:off x="6492240" y="1143000"/>
            <a:ext cx="72000" cy="100476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12"/>
          <p:cNvSpPr/>
          <p:nvPr/>
        </p:nvSpPr>
        <p:spPr>
          <a:xfrm>
            <a:off x="6693480" y="1289160"/>
            <a:ext cx="44337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CGM answers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13"/>
          <p:cNvSpPr/>
          <p:nvPr/>
        </p:nvSpPr>
        <p:spPr>
          <a:xfrm>
            <a:off x="6693480" y="1618560"/>
            <a:ext cx="443376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How much time is spent in range, below range, overnight, and with high variability.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14"/>
          <p:cNvSpPr/>
          <p:nvPr/>
        </p:nvSpPr>
        <p:spPr>
          <a:xfrm>
            <a:off x="822960" y="2834640"/>
            <a:ext cx="319932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Core CGM safety metrics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15"/>
          <p:cNvSpPr/>
          <p:nvPr/>
        </p:nvSpPr>
        <p:spPr>
          <a:xfrm>
            <a:off x="914400" y="3319200"/>
            <a:ext cx="14162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TIR 70–180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Shape 16"/>
          <p:cNvSpPr/>
          <p:nvPr/>
        </p:nvSpPr>
        <p:spPr>
          <a:xfrm>
            <a:off x="2377440" y="3337560"/>
            <a:ext cx="4607640" cy="25488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Shape 17"/>
          <p:cNvSpPr/>
          <p:nvPr/>
        </p:nvSpPr>
        <p:spPr>
          <a:xfrm>
            <a:off x="2377440" y="3337560"/>
            <a:ext cx="6582600" cy="254880"/>
          </a:xfrm>
          <a:prstGeom prst="rect">
            <a:avLst/>
          </a:prstGeom>
          <a:noFill/>
          <a:ln w="635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 18"/>
          <p:cNvSpPr/>
          <p:nvPr/>
        </p:nvSpPr>
        <p:spPr>
          <a:xfrm>
            <a:off x="914400" y="3822120"/>
            <a:ext cx="14162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TBR &lt;70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19"/>
          <p:cNvSpPr/>
          <p:nvPr/>
        </p:nvSpPr>
        <p:spPr>
          <a:xfrm>
            <a:off x="2377440" y="3840480"/>
            <a:ext cx="262440" cy="25488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8" name="Shape 20"/>
          <p:cNvSpPr/>
          <p:nvPr/>
        </p:nvSpPr>
        <p:spPr>
          <a:xfrm>
            <a:off x="2377440" y="3840480"/>
            <a:ext cx="6582600" cy="254880"/>
          </a:xfrm>
          <a:prstGeom prst="rect">
            <a:avLst/>
          </a:prstGeom>
          <a:noFill/>
          <a:ln w="635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Text 21"/>
          <p:cNvSpPr/>
          <p:nvPr/>
        </p:nvSpPr>
        <p:spPr>
          <a:xfrm>
            <a:off x="914400" y="4325040"/>
            <a:ext cx="14162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TBR &lt;54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22"/>
          <p:cNvSpPr/>
          <p:nvPr/>
        </p:nvSpPr>
        <p:spPr>
          <a:xfrm>
            <a:off x="2377440" y="4343400"/>
            <a:ext cx="64800" cy="25488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Shape 23"/>
          <p:cNvSpPr/>
          <p:nvPr/>
        </p:nvSpPr>
        <p:spPr>
          <a:xfrm>
            <a:off x="2377440" y="4343400"/>
            <a:ext cx="6582600" cy="254880"/>
          </a:xfrm>
          <a:prstGeom prst="rect">
            <a:avLst/>
          </a:prstGeom>
          <a:noFill/>
          <a:ln w="635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24"/>
          <p:cNvSpPr/>
          <p:nvPr/>
        </p:nvSpPr>
        <p:spPr>
          <a:xfrm>
            <a:off x="914400" y="4827960"/>
            <a:ext cx="14162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TAR &gt;180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Shape 25"/>
          <p:cNvSpPr/>
          <p:nvPr/>
        </p:nvSpPr>
        <p:spPr>
          <a:xfrm>
            <a:off x="2377440" y="4846320"/>
            <a:ext cx="1644840" cy="2548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Shape 26"/>
          <p:cNvSpPr/>
          <p:nvPr/>
        </p:nvSpPr>
        <p:spPr>
          <a:xfrm>
            <a:off x="2377440" y="4846320"/>
            <a:ext cx="6582600" cy="254880"/>
          </a:xfrm>
          <a:prstGeom prst="rect">
            <a:avLst/>
          </a:prstGeom>
          <a:noFill/>
          <a:ln w="635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27"/>
          <p:cNvSpPr/>
          <p:nvPr/>
        </p:nvSpPr>
        <p:spPr>
          <a:xfrm>
            <a:off x="914400" y="5532120"/>
            <a:ext cx="10148760" cy="38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Targets vary by population; in older/high-risk patients, reducing time below range may be the safest first objective.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After severe hypoglycaemia: what should the cardiologist ask?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Frier et al. Diabetes Care 2011.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23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6"/>
          <p:cNvSpPr/>
          <p:nvPr/>
        </p:nvSpPr>
        <p:spPr>
          <a:xfrm>
            <a:off x="777240" y="1188720"/>
            <a:ext cx="501840" cy="501840"/>
          </a:xfrm>
          <a:prstGeom prst="ellipse">
            <a:avLst/>
          </a:prstGeom>
          <a:solidFill>
            <a:srgbClr val="2F6FB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 7"/>
          <p:cNvSpPr/>
          <p:nvPr/>
        </p:nvSpPr>
        <p:spPr>
          <a:xfrm>
            <a:off x="777240" y="1271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8"/>
          <p:cNvSpPr/>
          <p:nvPr/>
        </p:nvSpPr>
        <p:spPr>
          <a:xfrm>
            <a:off x="1435680" y="1097280"/>
            <a:ext cx="4525200" cy="1141920"/>
          </a:xfrm>
          <a:prstGeom prst="roundRect">
            <a:avLst>
              <a:gd name="adj" fmla="val 96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Shape 9"/>
          <p:cNvSpPr/>
          <p:nvPr/>
        </p:nvSpPr>
        <p:spPr>
          <a:xfrm>
            <a:off x="1435680" y="1097280"/>
            <a:ext cx="72000" cy="114192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10"/>
          <p:cNvSpPr/>
          <p:nvPr/>
        </p:nvSpPr>
        <p:spPr>
          <a:xfrm>
            <a:off x="1636920" y="1243440"/>
            <a:ext cx="4205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Was there cardiac injury?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11"/>
          <p:cNvSpPr/>
          <p:nvPr/>
        </p:nvSpPr>
        <p:spPr>
          <a:xfrm>
            <a:off x="1636920" y="1572840"/>
            <a:ext cx="4205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Symptoms, ECG, QTc, troponin pattern, arrhythmia, HF decompensation.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12"/>
          <p:cNvSpPr/>
          <p:nvPr/>
        </p:nvSpPr>
        <p:spPr>
          <a:xfrm>
            <a:off x="6355080" y="1188720"/>
            <a:ext cx="501840" cy="501840"/>
          </a:xfrm>
          <a:prstGeom prst="ellipse">
            <a:avLst/>
          </a:prstGeom>
          <a:solidFill>
            <a:srgbClr val="B43B3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Text 13"/>
          <p:cNvSpPr/>
          <p:nvPr/>
        </p:nvSpPr>
        <p:spPr>
          <a:xfrm>
            <a:off x="6355080" y="1271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Shape 14"/>
          <p:cNvSpPr/>
          <p:nvPr/>
        </p:nvSpPr>
        <p:spPr>
          <a:xfrm>
            <a:off x="7013520" y="1097280"/>
            <a:ext cx="4525200" cy="1141920"/>
          </a:xfrm>
          <a:prstGeom prst="roundRect">
            <a:avLst>
              <a:gd name="adj" fmla="val 9600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Shape 15"/>
          <p:cNvSpPr/>
          <p:nvPr/>
        </p:nvSpPr>
        <p:spPr>
          <a:xfrm>
            <a:off x="7013520" y="1097280"/>
            <a:ext cx="72000" cy="114192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16"/>
          <p:cNvSpPr/>
          <p:nvPr/>
        </p:nvSpPr>
        <p:spPr>
          <a:xfrm>
            <a:off x="7214760" y="1243440"/>
            <a:ext cx="4205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Why did it happen?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7"/>
          <p:cNvSpPr/>
          <p:nvPr/>
        </p:nvSpPr>
        <p:spPr>
          <a:xfrm>
            <a:off x="7214760" y="1572840"/>
            <a:ext cx="4205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Insulin/SU dose, missed meal, alcohol, renal decline, weight loss, infection, exercise.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18"/>
          <p:cNvSpPr/>
          <p:nvPr/>
        </p:nvSpPr>
        <p:spPr>
          <a:xfrm>
            <a:off x="777240" y="3154680"/>
            <a:ext cx="501840" cy="501840"/>
          </a:xfrm>
          <a:prstGeom prst="ellipse">
            <a:avLst/>
          </a:prstGeom>
          <a:solidFill>
            <a:srgbClr val="D77C28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Text 19"/>
          <p:cNvSpPr/>
          <p:nvPr/>
        </p:nvSpPr>
        <p:spPr>
          <a:xfrm>
            <a:off x="777240" y="323712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Shape 20"/>
          <p:cNvSpPr/>
          <p:nvPr/>
        </p:nvSpPr>
        <p:spPr>
          <a:xfrm>
            <a:off x="1435680" y="3063240"/>
            <a:ext cx="4525200" cy="1141920"/>
          </a:xfrm>
          <a:prstGeom prst="roundRect">
            <a:avLst>
              <a:gd name="adj" fmla="val 9600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Shape 21"/>
          <p:cNvSpPr/>
          <p:nvPr/>
        </p:nvSpPr>
        <p:spPr>
          <a:xfrm>
            <a:off x="1435680" y="3063240"/>
            <a:ext cx="72000" cy="114192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 22"/>
          <p:cNvSpPr/>
          <p:nvPr/>
        </p:nvSpPr>
        <p:spPr>
          <a:xfrm>
            <a:off x="1636920" y="3209400"/>
            <a:ext cx="4205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Is the target too tight?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Text 23"/>
          <p:cNvSpPr/>
          <p:nvPr/>
        </p:nvSpPr>
        <p:spPr>
          <a:xfrm>
            <a:off x="1636920" y="3538800"/>
            <a:ext cx="4205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HbA1c, CGM time below range, frailty, life expectancy, comorbidity burden.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24"/>
          <p:cNvSpPr/>
          <p:nvPr/>
        </p:nvSpPr>
        <p:spPr>
          <a:xfrm>
            <a:off x="6355080" y="3154680"/>
            <a:ext cx="501840" cy="501840"/>
          </a:xfrm>
          <a:prstGeom prst="ellipse">
            <a:avLst/>
          </a:prstGeom>
          <a:solidFill>
            <a:srgbClr val="0E8A8A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5"/>
          <p:cNvSpPr/>
          <p:nvPr/>
        </p:nvSpPr>
        <p:spPr>
          <a:xfrm>
            <a:off x="6355080" y="323712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Shape 26"/>
          <p:cNvSpPr/>
          <p:nvPr/>
        </p:nvSpPr>
        <p:spPr>
          <a:xfrm>
            <a:off x="7013520" y="3063240"/>
            <a:ext cx="4525200" cy="1141920"/>
          </a:xfrm>
          <a:prstGeom prst="roundRect">
            <a:avLst>
              <a:gd name="adj" fmla="val 9600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Shape 27"/>
          <p:cNvSpPr/>
          <p:nvPr/>
        </p:nvSpPr>
        <p:spPr>
          <a:xfrm>
            <a:off x="7013520" y="3063240"/>
            <a:ext cx="72000" cy="114192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Text 28"/>
          <p:cNvSpPr/>
          <p:nvPr/>
        </p:nvSpPr>
        <p:spPr>
          <a:xfrm>
            <a:off x="7214760" y="3209400"/>
            <a:ext cx="42051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How do we prevent recurrence?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 29"/>
          <p:cNvSpPr/>
          <p:nvPr/>
        </p:nvSpPr>
        <p:spPr>
          <a:xfrm>
            <a:off x="7214760" y="3538800"/>
            <a:ext cx="4205160" cy="54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Regimen simplification, dose reduction, CGM, education, glucagon, caregiver plan.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 30"/>
          <p:cNvSpPr/>
          <p:nvPr/>
        </p:nvSpPr>
        <p:spPr>
          <a:xfrm>
            <a:off x="2926080" y="5650920"/>
            <a:ext cx="6216840" cy="291600"/>
          </a:xfrm>
          <a:prstGeom prst="rect">
            <a:avLst/>
          </a:prstGeom>
          <a:solidFill>
            <a:srgbClr val="F6F8FB"/>
          </a:solidFill>
          <a:ln w="0">
            <a:solidFill>
              <a:srgbClr val="1F3A5F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Treat the event + investigate the substrate + change the plan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" name="Text 1"/>
          <p:cNvSpPr/>
          <p:nvPr/>
        </p:nvSpPr>
        <p:spPr>
          <a:xfrm>
            <a:off x="411480" y="228600"/>
            <a:ext cx="210204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50" b="1" u="none" strike="noStrike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05 | Clinical translation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 simple management algorithm after severe hypoglycaemia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Battelino et al. Diabetes Care 2019; ESC Guidelines for CVD in Diabetes 2023.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24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Shape 6"/>
          <p:cNvSpPr/>
          <p:nvPr/>
        </p:nvSpPr>
        <p:spPr>
          <a:xfrm>
            <a:off x="2331720" y="1874520"/>
            <a:ext cx="914400" cy="36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Shape 7"/>
          <p:cNvSpPr/>
          <p:nvPr/>
        </p:nvSpPr>
        <p:spPr>
          <a:xfrm>
            <a:off x="4892040" y="1874520"/>
            <a:ext cx="914400" cy="36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Shape 8"/>
          <p:cNvSpPr/>
          <p:nvPr/>
        </p:nvSpPr>
        <p:spPr>
          <a:xfrm>
            <a:off x="7452360" y="1874520"/>
            <a:ext cx="914400" cy="36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Shape 9"/>
          <p:cNvSpPr/>
          <p:nvPr/>
        </p:nvSpPr>
        <p:spPr>
          <a:xfrm>
            <a:off x="9601200" y="2423160"/>
            <a:ext cx="360" cy="123444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Shape 10"/>
          <p:cNvSpPr/>
          <p:nvPr/>
        </p:nvSpPr>
        <p:spPr>
          <a:xfrm flipH="1">
            <a:off x="7452360" y="4023360"/>
            <a:ext cx="914400" cy="36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Shape 11"/>
          <p:cNvSpPr/>
          <p:nvPr/>
        </p:nvSpPr>
        <p:spPr>
          <a:xfrm flipH="1">
            <a:off x="4892040" y="4023360"/>
            <a:ext cx="914400" cy="360"/>
          </a:xfrm>
          <a:prstGeom prst="line">
            <a:avLst/>
          </a:prstGeom>
          <a:ln w="19050">
            <a:solidFill>
              <a:srgbClr val="5D6575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Shape 12"/>
          <p:cNvSpPr/>
          <p:nvPr/>
        </p:nvSpPr>
        <p:spPr>
          <a:xfrm>
            <a:off x="685800" y="1325880"/>
            <a:ext cx="1736280" cy="1096200"/>
          </a:xfrm>
          <a:prstGeom prst="roundRect">
            <a:avLst>
              <a:gd name="adj" fmla="val 10000"/>
            </a:avLst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3"/>
          <p:cNvSpPr/>
          <p:nvPr/>
        </p:nvSpPr>
        <p:spPr>
          <a:xfrm>
            <a:off x="740520" y="1408320"/>
            <a:ext cx="162648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1. Stabilize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carbohydrate / glucagon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identify precipitant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Shape 14"/>
          <p:cNvSpPr/>
          <p:nvPr/>
        </p:nvSpPr>
        <p:spPr>
          <a:xfrm>
            <a:off x="3291840" y="1325880"/>
            <a:ext cx="1644840" cy="1096200"/>
          </a:xfrm>
          <a:prstGeom prst="roundRect">
            <a:avLst>
              <a:gd name="adj" fmla="val 10000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5"/>
          <p:cNvSpPr/>
          <p:nvPr/>
        </p:nvSpPr>
        <p:spPr>
          <a:xfrm>
            <a:off x="3346560" y="1408320"/>
            <a:ext cx="153504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2. Check CV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ECG/QTc, troponin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arrhythmia/HF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16"/>
          <p:cNvSpPr/>
          <p:nvPr/>
        </p:nvSpPr>
        <p:spPr>
          <a:xfrm>
            <a:off x="5852160" y="1325880"/>
            <a:ext cx="1644840" cy="1096200"/>
          </a:xfrm>
          <a:prstGeom prst="roundRect">
            <a:avLst>
              <a:gd name="adj" fmla="val 10000"/>
            </a:avLst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 17"/>
          <p:cNvSpPr/>
          <p:nvPr/>
        </p:nvSpPr>
        <p:spPr>
          <a:xfrm>
            <a:off x="5906880" y="1408320"/>
            <a:ext cx="153504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3. Review meds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insulin/SU, renal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function, meals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Shape 18"/>
          <p:cNvSpPr/>
          <p:nvPr/>
        </p:nvSpPr>
        <p:spPr>
          <a:xfrm>
            <a:off x="8412480" y="1325880"/>
            <a:ext cx="1644840" cy="1096200"/>
          </a:xfrm>
          <a:prstGeom prst="roundRect">
            <a:avLst>
              <a:gd name="adj" fmla="val 10000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Text 19"/>
          <p:cNvSpPr/>
          <p:nvPr/>
        </p:nvSpPr>
        <p:spPr>
          <a:xfrm>
            <a:off x="8467200" y="1408320"/>
            <a:ext cx="153504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4. De-intensify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or switch safer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therapy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Shape 20"/>
          <p:cNvSpPr/>
          <p:nvPr/>
        </p:nvSpPr>
        <p:spPr>
          <a:xfrm>
            <a:off x="8412480" y="3520440"/>
            <a:ext cx="1644840" cy="1096200"/>
          </a:xfrm>
          <a:prstGeom prst="roundRect">
            <a:avLst>
              <a:gd name="adj" fmla="val 10000"/>
            </a:avLst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Text 21"/>
          <p:cNvSpPr/>
          <p:nvPr/>
        </p:nvSpPr>
        <p:spPr>
          <a:xfrm>
            <a:off x="8467200" y="3602880"/>
            <a:ext cx="153504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5. Monitor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CGM/TBR, education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rescue plan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Shape 22"/>
          <p:cNvSpPr/>
          <p:nvPr/>
        </p:nvSpPr>
        <p:spPr>
          <a:xfrm>
            <a:off x="5852160" y="3520440"/>
            <a:ext cx="1644840" cy="1096200"/>
          </a:xfrm>
          <a:prstGeom prst="roundRect">
            <a:avLst>
              <a:gd name="adj" fmla="val 10000"/>
            </a:avLst>
          </a:prstGeom>
          <a:solidFill>
            <a:srgbClr val="F6F8FB"/>
          </a:solidFill>
          <a:ln w="12700">
            <a:solidFill>
              <a:srgbClr val="5D657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0" name="Text 23"/>
          <p:cNvSpPr/>
          <p:nvPr/>
        </p:nvSpPr>
        <p:spPr>
          <a:xfrm>
            <a:off x="5906880" y="3602880"/>
            <a:ext cx="1535040" cy="9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6. Follow-up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reassess targets and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recurrence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4"/>
          <p:cNvSpPr/>
          <p:nvPr/>
        </p:nvSpPr>
        <p:spPr>
          <a:xfrm>
            <a:off x="1078920" y="5477400"/>
            <a:ext cx="9819720" cy="48348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The goal after a severe event is not just correction — it is recurrence prevention and cardiovascular risk reassessment.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Special settings: ACS, HF, CKD and hospital care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6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in Hospital 2026; ESC Guidelines for CVD in Diabetes 2023; KDIGO Diabetes in CKD guideline 2022.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25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Shape 6"/>
          <p:cNvSpPr/>
          <p:nvPr/>
        </p:nvSpPr>
        <p:spPr>
          <a:xfrm>
            <a:off x="777240" y="1188720"/>
            <a:ext cx="5028120" cy="1096200"/>
          </a:xfrm>
          <a:prstGeom prst="roundRect">
            <a:avLst>
              <a:gd name="adj" fmla="val 10000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7"/>
          <p:cNvSpPr/>
          <p:nvPr/>
        </p:nvSpPr>
        <p:spPr>
          <a:xfrm>
            <a:off x="777240" y="1188720"/>
            <a:ext cx="72000" cy="109620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" name="Text 8"/>
          <p:cNvSpPr/>
          <p:nvPr/>
        </p:nvSpPr>
        <p:spPr>
          <a:xfrm>
            <a:off x="978480" y="1334880"/>
            <a:ext cx="47080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ACS / ischaemia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 9"/>
          <p:cNvSpPr/>
          <p:nvPr/>
        </p:nvSpPr>
        <p:spPr>
          <a:xfrm>
            <a:off x="978480" y="1664280"/>
            <a:ext cx="470808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Avoid prolonged fasting + insulin mismatch; monitor QTc/electrolytes; do not dismiss chest pain/troponin as “just hypo”.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Shape 10"/>
          <p:cNvSpPr/>
          <p:nvPr/>
        </p:nvSpPr>
        <p:spPr>
          <a:xfrm>
            <a:off x="6355080" y="1188720"/>
            <a:ext cx="4982400" cy="1096200"/>
          </a:xfrm>
          <a:prstGeom prst="roundRect">
            <a:avLst>
              <a:gd name="adj" fmla="val 10000"/>
            </a:avLst>
          </a:prstGeom>
          <a:solidFill>
            <a:srgbClr val="EAF3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Shape 11"/>
          <p:cNvSpPr/>
          <p:nvPr/>
        </p:nvSpPr>
        <p:spPr>
          <a:xfrm>
            <a:off x="6355080" y="1188720"/>
            <a:ext cx="72000" cy="109620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4" name="Text 12"/>
          <p:cNvSpPr/>
          <p:nvPr/>
        </p:nvSpPr>
        <p:spPr>
          <a:xfrm>
            <a:off x="6556320" y="1334880"/>
            <a:ext cx="46623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Heart failure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556320" y="1664280"/>
            <a:ext cx="466236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Reduced intake, renal dysfunction, diuretics and frailty increase risk; SGLT2i decisions depend on acute stability.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Shape 14"/>
          <p:cNvSpPr/>
          <p:nvPr/>
        </p:nvSpPr>
        <p:spPr>
          <a:xfrm>
            <a:off x="777240" y="2971800"/>
            <a:ext cx="5028120" cy="1096200"/>
          </a:xfrm>
          <a:prstGeom prst="roundRect">
            <a:avLst>
              <a:gd name="adj" fmla="val 10000"/>
            </a:avLst>
          </a:prstGeom>
          <a:solidFill>
            <a:srgbClr val="E8F4F4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Shape 15"/>
          <p:cNvSpPr/>
          <p:nvPr/>
        </p:nvSpPr>
        <p:spPr>
          <a:xfrm>
            <a:off x="777240" y="2971800"/>
            <a:ext cx="72000" cy="1096200"/>
          </a:xfrm>
          <a:prstGeom prst="rect">
            <a:avLst/>
          </a:prstGeom>
          <a:solidFill>
            <a:srgbClr val="0E8A8A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" name="Text 16"/>
          <p:cNvSpPr/>
          <p:nvPr/>
        </p:nvSpPr>
        <p:spPr>
          <a:xfrm>
            <a:off x="978480" y="3117960"/>
            <a:ext cx="470808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CKD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Text 17"/>
          <p:cNvSpPr/>
          <p:nvPr/>
        </p:nvSpPr>
        <p:spPr>
          <a:xfrm>
            <a:off x="978480" y="3447360"/>
            <a:ext cx="470808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Lower insulin clearance and sulfonylurea accumulation; dose reassessment after any eGFR change is essential.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0" name="Shape 18"/>
          <p:cNvSpPr/>
          <p:nvPr/>
        </p:nvSpPr>
        <p:spPr>
          <a:xfrm>
            <a:off x="6355080" y="2971800"/>
            <a:ext cx="4982400" cy="1096200"/>
          </a:xfrm>
          <a:prstGeom prst="roundRect">
            <a:avLst>
              <a:gd name="adj" fmla="val 10000"/>
            </a:avLst>
          </a:prstGeom>
          <a:solidFill>
            <a:srgbClr val="FFF1E6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Shape 19"/>
          <p:cNvSpPr/>
          <p:nvPr/>
        </p:nvSpPr>
        <p:spPr>
          <a:xfrm>
            <a:off x="6355080" y="2971800"/>
            <a:ext cx="72000" cy="1096200"/>
          </a:xfrm>
          <a:prstGeom prst="rect">
            <a:avLst/>
          </a:prstGeom>
          <a:solidFill>
            <a:srgbClr val="D77C28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 20"/>
          <p:cNvSpPr/>
          <p:nvPr/>
        </p:nvSpPr>
        <p:spPr>
          <a:xfrm>
            <a:off x="6556320" y="3117960"/>
            <a:ext cx="466236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Hospital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3" name="Text 21"/>
          <p:cNvSpPr/>
          <p:nvPr/>
        </p:nvSpPr>
        <p:spPr>
          <a:xfrm>
            <a:off x="6556320" y="3447360"/>
            <a:ext cx="4662360" cy="50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Protocolized glucose management should prevent level 2/3 hypoglycaemia; nutrition–insulin coordination is a safety intervention.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4" name="Text 22"/>
          <p:cNvSpPr/>
          <p:nvPr/>
        </p:nvSpPr>
        <p:spPr>
          <a:xfrm>
            <a:off x="1005840" y="5212080"/>
            <a:ext cx="10057320" cy="41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19999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l-GR" sz="1600" b="1" u="none" strike="noStrike" dirty="0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Ι</a:t>
            </a:r>
            <a:r>
              <a:rPr lang="en-US" sz="1600" b="1" u="none" strike="noStrike" dirty="0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n acute cardiovascular illness, “tight control” can become dangerous when intake, renal function and </a:t>
            </a:r>
            <a:r>
              <a:rPr lang="en-US" sz="1600" b="1" u="none" strike="noStrike" dirty="0" err="1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haemodynamics</a:t>
            </a:r>
            <a:r>
              <a:rPr lang="en-US" sz="1600" b="1" u="none" strike="noStrike" dirty="0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 are changing rapidly.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Rectangle 1"/>
          <p:cNvSpPr/>
          <p:nvPr/>
        </p:nvSpPr>
        <p:spPr>
          <a:xfrm>
            <a:off x="0" y="0"/>
            <a:ext cx="12191760" cy="109440"/>
          </a:xfrm>
          <a:prstGeom prst="rect">
            <a:avLst/>
          </a:prstGeom>
          <a:solidFill>
            <a:srgbClr val="1A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Aptos"/>
            </a:endParaRPr>
          </a:p>
        </p:txBody>
      </p:sp>
      <p:sp>
        <p:nvSpPr>
          <p:cNvPr id="740" name="TextBox 3"/>
          <p:cNvSpPr/>
          <p:nvPr/>
        </p:nvSpPr>
        <p:spPr>
          <a:xfrm>
            <a:off x="411480" y="585360"/>
            <a:ext cx="1133820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000" b="1" u="none" strike="noStrike">
                <a:solidFill>
                  <a:srgbClr val="1A365D"/>
                </a:solidFill>
                <a:effectLst/>
                <a:uFillTx/>
                <a:latin typeface="Aptos Display"/>
              </a:rPr>
              <a:t>Society recommendations after hypoglycaemia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742" name="Table 5"/>
          <p:cNvGraphicFramePr/>
          <p:nvPr>
            <p:extLst>
              <p:ext uri="{D42A27DB-BD31-4B8C-83A1-F6EECF244321}">
                <p14:modId xmlns:p14="http://schemas.microsoft.com/office/powerpoint/2010/main" val="1964867068"/>
              </p:ext>
            </p:extLst>
          </p:nvPr>
        </p:nvGraphicFramePr>
        <p:xfrm>
          <a:off x="411480" y="1508760"/>
          <a:ext cx="11384280" cy="425088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Society / guideline</a:t>
                      </a:r>
                      <a:endParaRPr lang="en-US" sz="10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4720" marR="54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Core recommendation(s)</a:t>
                      </a:r>
                      <a:endParaRPr lang="en-US" sz="10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4720" marR="54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Main patient group</a:t>
                      </a:r>
                      <a:endParaRPr lang="en-US" sz="105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4720" marR="54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05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Teaching points</a:t>
                      </a:r>
                      <a:endParaRPr lang="en-US" sz="105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54720" marR="54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1A3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400">
                <a:tc>
                  <a:txBody>
                    <a:bodyPr/>
                    <a:lstStyle/>
                    <a:p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ADA Standards of Care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2026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8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Standardize event levels; Level 2 (&lt;54 mg/dL) or Level 3 severe hypoglycaemia should prompt reassessment of goals and therapy. Use CGM/glucagon and de-intensify hypoglycaemia-prone treatment in high-risk adults.</a:t>
                      </a:r>
                      <a:endParaRPr lang="en-US" sz="88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Insulin / sulfonylurea users; older adults; CKD; frailty; impaired awareness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Hypoglycaemia is a safety endpoint, not a nuisance value.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400">
                <a:tc>
                  <a:txBody>
                    <a:bodyPr/>
                    <a:lstStyle/>
                    <a:p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ESC diabetes–CVD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guidelines 2023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8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In T2D with ASCVD, HF or CKD, prioritize SGLT2 inhibitors and/or GLP-1 receptor agonists with proven CV/renal benefit, independent of baseline or target HbA1c when indicated.</a:t>
                      </a:r>
                      <a:endParaRPr lang="en-US" sz="88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T2D plus ASCVD, HF, CKD or very high CV risk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Move from HbA1c-only care to outcome-based, low hypoglycaemia-risk therapy.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400">
                <a:tc>
                  <a:txBody>
                    <a:bodyPr/>
                    <a:lstStyle/>
                    <a:p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Endocrine Society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2022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8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For people at high risk for hypoglycaemia: prefer CGM in insulin-treated patients; use long-acting analogues rather than NPH; use rapid-acting analogues rather than regular insulin; provide structured education.</a:t>
                      </a:r>
                      <a:endParaRPr lang="en-US" sz="88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T1D/T2D treated with insulin and high hypoglycaemia risk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Prevention strategy for recurrent/nocturnal episodes and arrhythmogenic stress.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7FA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4840">
                <a:tc>
                  <a:txBody>
                    <a:bodyPr/>
                    <a:lstStyle/>
                    <a:p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AHA / HFSA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1" u="none" strike="noStrike">
                          <a:solidFill>
                            <a:srgbClr val="2A5F9A"/>
                          </a:solidFill>
                          <a:effectLst/>
                          <a:uFillTx/>
                          <a:latin typeface="Aptos"/>
                        </a:rPr>
                        <a:t>cardiology statements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88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Cardiology guidance emphasizes systematic CV/HF risk reduction in diabetes and adoption of therapies with proven CV benefit. Specific hypoglycaemia-prevention steps mainly come from ADA/Endocrine guidance.</a:t>
                      </a:r>
                      <a:endParaRPr lang="en-US" sz="88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Diabetes with ASCVD and/or HF</a:t>
                      </a:r>
                      <a:endParaRPr lang="en-US" sz="939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939" b="0" u="none" strike="noStrike" dirty="0">
                          <a:solidFill>
                            <a:srgbClr val="212529"/>
                          </a:solidFill>
                          <a:effectLst/>
                          <a:uFillTx/>
                          <a:latin typeface="Aptos"/>
                        </a:rPr>
                        <a:t>Coordinate cardiology–diabetes care; avoid glucose strategies that destabilize vulnerable hearts.</a:t>
                      </a:r>
                      <a:endParaRPr lang="en-US" sz="939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63720" marR="63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43" name="Rounded Rectangle 6"/>
          <p:cNvSpPr/>
          <p:nvPr/>
        </p:nvSpPr>
        <p:spPr>
          <a:xfrm>
            <a:off x="411480" y="5833800"/>
            <a:ext cx="11383920" cy="392760"/>
          </a:xfrm>
          <a:prstGeom prst="roundRect">
            <a:avLst>
              <a:gd name="adj" fmla="val 16667"/>
            </a:avLst>
          </a:prstGeom>
          <a:solidFill>
            <a:srgbClr val="FDF6F1"/>
          </a:solidFill>
          <a:ln w="8890">
            <a:solidFill>
              <a:srgbClr val="EDCFB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230" b="1" u="none" strike="noStrike">
                <a:solidFill>
                  <a:srgbClr val="992A30"/>
                </a:solidFill>
                <a:effectLst/>
                <a:uFillTx/>
                <a:latin typeface="Aptos"/>
              </a:rPr>
              <a:t>Clinical action: after severe or recurrent hypoglycaemia, reassess target, agents, renal function, frailty, awareness, and cardiac vulnerability.</a:t>
            </a:r>
            <a:endParaRPr lang="en-US" sz="12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4" name="TextBox 7"/>
          <p:cNvSpPr/>
          <p:nvPr/>
        </p:nvSpPr>
        <p:spPr>
          <a:xfrm>
            <a:off x="411480" y="6318360"/>
            <a:ext cx="113839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750" b="0" u="none" strike="noStrike">
                <a:solidFill>
                  <a:srgbClr val="5A636E"/>
                </a:solidFill>
                <a:effectLst/>
                <a:uFillTx/>
                <a:latin typeface="Aptos"/>
              </a:rPr>
              <a:t>Refs: ADA Standards of Care in Diabetes—2026 (Sections 6, 9, 13); 2023 ESC Guidelines for CVD in diabetes; Endocrine Society CPG for high hypoglycaemia risk, 2022; AHA/HFSA Scientific Statement on T2D and HF, Circulation 2019.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Teaching case: applying the framework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Zoungas et al. NEJM 2010.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26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Shape 6"/>
          <p:cNvSpPr/>
          <p:nvPr/>
        </p:nvSpPr>
        <p:spPr>
          <a:xfrm>
            <a:off x="731520" y="1143000"/>
            <a:ext cx="10788840" cy="1324800"/>
          </a:xfrm>
          <a:prstGeom prst="roundRect">
            <a:avLst>
              <a:gd name="adj" fmla="val 8276"/>
            </a:avLst>
          </a:prstGeom>
          <a:solidFill>
            <a:srgbClr val="F8E8E8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2" name="Shape 7"/>
          <p:cNvSpPr/>
          <p:nvPr/>
        </p:nvSpPr>
        <p:spPr>
          <a:xfrm>
            <a:off x="731520" y="1143000"/>
            <a:ext cx="72000" cy="1324800"/>
          </a:xfrm>
          <a:prstGeom prst="rect">
            <a:avLst/>
          </a:prstGeom>
          <a:solidFill>
            <a:srgbClr val="B43B3B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3" name="Text 8"/>
          <p:cNvSpPr/>
          <p:nvPr/>
        </p:nvSpPr>
        <p:spPr>
          <a:xfrm>
            <a:off x="932760" y="1289160"/>
            <a:ext cx="10468800" cy="23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Case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 9"/>
          <p:cNvSpPr/>
          <p:nvPr/>
        </p:nvSpPr>
        <p:spPr>
          <a:xfrm>
            <a:off x="932760" y="1618560"/>
            <a:ext cx="10468800" cy="73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80" b="0" u="none" strike="noStrike">
                <a:solidFill>
                  <a:srgbClr val="1D2433"/>
                </a:solidFill>
                <a:effectLst/>
                <a:uFillTx/>
                <a:latin typeface="Aptos"/>
                <a:ea typeface="Aptos"/>
              </a:rPr>
              <a:t>78-year-old with T2D, prior MI, HFpEF, CKD stage 3b, basal insulin + gliclazide. HbA1c 6.4%. Found confused at 03:00; capillary glucose 42 mg/dL. ECG: QTc 510 ms; K+ 3.3 mmol/L.</a:t>
            </a:r>
            <a:endParaRPr lang="en-US" sz="11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Shape 11"/>
          <p:cNvSpPr/>
          <p:nvPr/>
        </p:nvSpPr>
        <p:spPr>
          <a:xfrm>
            <a:off x="914400" y="3337560"/>
            <a:ext cx="4936680" cy="657360"/>
          </a:xfrm>
          <a:prstGeom prst="roundRect">
            <a:avLst>
              <a:gd name="adj" fmla="val 13889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Text 12"/>
          <p:cNvSpPr/>
          <p:nvPr/>
        </p:nvSpPr>
        <p:spPr>
          <a:xfrm>
            <a:off x="1051560" y="3520440"/>
            <a:ext cx="46623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What made this patient vulnerable?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Shape 13"/>
          <p:cNvSpPr/>
          <p:nvPr/>
        </p:nvSpPr>
        <p:spPr>
          <a:xfrm>
            <a:off x="6400800" y="3337560"/>
            <a:ext cx="4936680" cy="657360"/>
          </a:xfrm>
          <a:prstGeom prst="roundRect">
            <a:avLst>
              <a:gd name="adj" fmla="val 13889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4"/>
          <p:cNvSpPr/>
          <p:nvPr/>
        </p:nvSpPr>
        <p:spPr>
          <a:xfrm>
            <a:off x="6537960" y="3520440"/>
            <a:ext cx="46623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What cardiac complications should be excluded?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Shape 15"/>
          <p:cNvSpPr/>
          <p:nvPr/>
        </p:nvSpPr>
        <p:spPr>
          <a:xfrm>
            <a:off x="914400" y="4297680"/>
            <a:ext cx="4936680" cy="657360"/>
          </a:xfrm>
          <a:prstGeom prst="roundRect">
            <a:avLst>
              <a:gd name="adj" fmla="val 13889"/>
            </a:avLst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1" name="Text 16"/>
          <p:cNvSpPr/>
          <p:nvPr/>
        </p:nvSpPr>
        <p:spPr>
          <a:xfrm>
            <a:off x="1051560" y="4480560"/>
            <a:ext cx="46623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Which treatment changes reduce recurrence?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Shape 17"/>
          <p:cNvSpPr/>
          <p:nvPr/>
        </p:nvSpPr>
        <p:spPr>
          <a:xfrm>
            <a:off x="6400800" y="4297680"/>
            <a:ext cx="4936680" cy="657360"/>
          </a:xfrm>
          <a:prstGeom prst="roundRect">
            <a:avLst>
              <a:gd name="adj" fmla="val 13889"/>
            </a:avLst>
          </a:prstGeom>
          <a:solidFill>
            <a:srgbClr val="E8F4F4"/>
          </a:solidFill>
          <a:ln w="12700">
            <a:solidFill>
              <a:srgbClr val="0E8A8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Text 18"/>
          <p:cNvSpPr/>
          <p:nvPr/>
        </p:nvSpPr>
        <p:spPr>
          <a:xfrm>
            <a:off x="6537960" y="4480560"/>
            <a:ext cx="46623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What monitoring would you choose?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4" name="Text 19"/>
          <p:cNvSpPr/>
          <p:nvPr/>
        </p:nvSpPr>
        <p:spPr>
          <a:xfrm>
            <a:off x="1143000" y="5715000"/>
            <a:ext cx="9920160" cy="291600"/>
          </a:xfrm>
          <a:prstGeom prst="rect">
            <a:avLst/>
          </a:prstGeom>
          <a:solidFill>
            <a:srgbClr val="E8F4F4"/>
          </a:solidFill>
          <a:ln w="0">
            <a:solidFill>
              <a:srgbClr val="0E8A8A">
                <a:alpha val="75000"/>
              </a:srgb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20" tIns="720" rIns="720" bIns="72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l-GR" sz="1000" b="1" u="none" strike="noStrike" dirty="0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Α</a:t>
            </a:r>
            <a:r>
              <a:rPr lang="en-US" sz="1000" b="1" u="none" strike="noStrike" dirty="0" err="1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nswer</a:t>
            </a:r>
            <a:r>
              <a:rPr lang="en-US" sz="1000" b="1" u="none" strike="noStrike" dirty="0">
                <a:solidFill>
                  <a:srgbClr val="0E8A8A"/>
                </a:solidFill>
                <a:effectLst/>
                <a:uFillTx/>
                <a:latin typeface="Aptos"/>
                <a:ea typeface="Aptos"/>
              </a:rPr>
              <a:t>: severe event + vulnerable substrate + overtreatment → de-intensify, monitor, protect the heart</a:t>
            </a:r>
            <a:endParaRPr lang="en-US" sz="1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Synthesis: a defensible causal model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9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Frier et al. Diabetes Care 2011; Zoungas et al. NEJM 2010; Christou et al. Cardiovasc Diabetol 2023.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0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27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1" name="Shape 6"/>
          <p:cNvSpPr/>
          <p:nvPr/>
        </p:nvSpPr>
        <p:spPr>
          <a:xfrm>
            <a:off x="822960" y="1143000"/>
            <a:ext cx="10605960" cy="657360"/>
          </a:xfrm>
          <a:prstGeom prst="rect">
            <a:avLst/>
          </a:prstGeom>
          <a:solidFill>
            <a:srgbClr val="F6F8FB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7"/>
          <p:cNvSpPr/>
          <p:nvPr/>
        </p:nvSpPr>
        <p:spPr>
          <a:xfrm>
            <a:off x="914400" y="1353240"/>
            <a:ext cx="10423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Background vulnerability: age, ASCVD, HF, CKD, autonomic neuropathy, frailty, polypharmacy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Shape 8"/>
          <p:cNvSpPr/>
          <p:nvPr/>
        </p:nvSpPr>
        <p:spPr>
          <a:xfrm>
            <a:off x="1371600" y="2148840"/>
            <a:ext cx="9508680" cy="657360"/>
          </a:xfrm>
          <a:prstGeom prst="rect">
            <a:avLst/>
          </a:prstGeom>
          <a:solidFill>
            <a:srgbClr val="EAF3FF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4" name="Text 9"/>
          <p:cNvSpPr/>
          <p:nvPr/>
        </p:nvSpPr>
        <p:spPr>
          <a:xfrm>
            <a:off x="1508760" y="2359080"/>
            <a:ext cx="923436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2F6FBB"/>
                </a:solidFill>
                <a:effectLst/>
                <a:uFillTx/>
                <a:latin typeface="Aptos"/>
                <a:ea typeface="Aptos"/>
              </a:rPr>
              <a:t>Treatment exposure: insulin, sulfonylurea, tight HbA1c targets, missed meals, renal decline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Shape 10"/>
          <p:cNvSpPr/>
          <p:nvPr/>
        </p:nvSpPr>
        <p:spPr>
          <a:xfrm>
            <a:off x="1920240" y="3154680"/>
            <a:ext cx="8411400" cy="657360"/>
          </a:xfrm>
          <a:prstGeom prst="rect">
            <a:avLst/>
          </a:prstGeom>
          <a:solidFill>
            <a:srgbClr val="F8E8E8"/>
          </a:solidFill>
          <a:ln w="12700">
            <a:solidFill>
              <a:srgbClr val="B43B3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 11"/>
          <p:cNvSpPr/>
          <p:nvPr/>
        </p:nvSpPr>
        <p:spPr>
          <a:xfrm>
            <a:off x="2057400" y="3364920"/>
            <a:ext cx="813708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B43B3B"/>
                </a:solidFill>
                <a:effectLst/>
                <a:uFillTx/>
                <a:latin typeface="Aptos"/>
                <a:ea typeface="Aptos"/>
              </a:rPr>
              <a:t>Acute event: level 2/3 hypoglycaemia with counter-regulatory stress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Shape 12"/>
          <p:cNvSpPr/>
          <p:nvPr/>
        </p:nvSpPr>
        <p:spPr>
          <a:xfrm>
            <a:off x="2468880" y="4160520"/>
            <a:ext cx="7314120" cy="657360"/>
          </a:xfrm>
          <a:prstGeom prst="rect">
            <a:avLst/>
          </a:prstGeom>
          <a:solidFill>
            <a:srgbClr val="FFF1E6"/>
          </a:solidFill>
          <a:ln w="12700">
            <a:solidFill>
              <a:srgbClr val="D77C2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Text 13"/>
          <p:cNvSpPr/>
          <p:nvPr/>
        </p:nvSpPr>
        <p:spPr>
          <a:xfrm>
            <a:off x="2606040" y="4370760"/>
            <a:ext cx="703980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D77C28"/>
                </a:solidFill>
                <a:effectLst/>
                <a:uFillTx/>
                <a:latin typeface="Aptos"/>
                <a:ea typeface="Aptos"/>
              </a:rPr>
              <a:t>Pathways: arrhythmia, ischaemia, thrombosis, inflammation, haemodynamics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Shape 14"/>
          <p:cNvSpPr/>
          <p:nvPr/>
        </p:nvSpPr>
        <p:spPr>
          <a:xfrm>
            <a:off x="3017520" y="5166360"/>
            <a:ext cx="6216840" cy="657360"/>
          </a:xfrm>
          <a:prstGeom prst="rect">
            <a:avLst/>
          </a:prstGeom>
          <a:solidFill>
            <a:srgbClr val="F1ECFA"/>
          </a:solidFill>
          <a:ln w="12700">
            <a:solidFill>
              <a:srgbClr val="6D4EA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5"/>
          <p:cNvSpPr/>
          <p:nvPr/>
        </p:nvSpPr>
        <p:spPr>
          <a:xfrm>
            <a:off x="3154680" y="5376600"/>
            <a:ext cx="594252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6D4EA2"/>
                </a:solidFill>
                <a:effectLst/>
                <a:uFillTx/>
                <a:latin typeface="Aptos"/>
                <a:ea typeface="Aptos"/>
              </a:rPr>
              <a:t>Outcomes: events, death, falls, fear, therapeutic inertia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Shape 0"/>
          <p:cNvSpPr/>
          <p:nvPr/>
        </p:nvSpPr>
        <p:spPr>
          <a:xfrm>
            <a:off x="0" y="0"/>
            <a:ext cx="12190680" cy="127080"/>
          </a:xfrm>
          <a:prstGeom prst="rect">
            <a:avLst/>
          </a:prstGeom>
          <a:solidFill>
            <a:srgbClr val="2F6FBB"/>
          </a:solidFill>
          <a:ln w="12700">
            <a:solidFill>
              <a:srgbClr val="2F6FB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3" name="Text 2"/>
          <p:cNvSpPr/>
          <p:nvPr/>
        </p:nvSpPr>
        <p:spPr>
          <a:xfrm>
            <a:off x="411480" y="475560"/>
            <a:ext cx="11246040" cy="456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8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Take-home messages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Shape 3"/>
          <p:cNvSpPr/>
          <p:nvPr/>
        </p:nvSpPr>
        <p:spPr>
          <a:xfrm>
            <a:off x="411480" y="6364080"/>
            <a:ext cx="11292840" cy="360"/>
          </a:xfrm>
          <a:prstGeom prst="line">
            <a:avLst/>
          </a:prstGeom>
          <a:ln w="762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Text 4"/>
          <p:cNvSpPr/>
          <p:nvPr/>
        </p:nvSpPr>
        <p:spPr>
          <a:xfrm>
            <a:off x="438840" y="6419160"/>
            <a:ext cx="10605960" cy="309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61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Refs: ADA Standards of Care 2026; ESC Guidelines for CVD in Diabetes 2023; IHSG 2017; ACCORD/ADVANCE/DEVOTE/ORIGIN trials.</a:t>
            </a:r>
            <a:endParaRPr lang="en-US" sz="61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5"/>
          <p:cNvSpPr/>
          <p:nvPr/>
        </p:nvSpPr>
        <p:spPr>
          <a:xfrm>
            <a:off x="11201400" y="6419160"/>
            <a:ext cx="501840" cy="227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700" b="0" u="none" strike="noStrike">
                <a:solidFill>
                  <a:srgbClr val="5D6575"/>
                </a:solidFill>
                <a:effectLst/>
                <a:uFillTx/>
                <a:latin typeface="Aptos"/>
                <a:ea typeface="Aptos"/>
              </a:rPr>
              <a:t>28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Shape 6"/>
          <p:cNvSpPr/>
          <p:nvPr/>
        </p:nvSpPr>
        <p:spPr>
          <a:xfrm>
            <a:off x="868680" y="1143000"/>
            <a:ext cx="456120" cy="456120"/>
          </a:xfrm>
          <a:prstGeom prst="ellipse">
            <a:avLst/>
          </a:prstGeom>
          <a:solidFill>
            <a:srgbClr val="2F6FB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7"/>
          <p:cNvSpPr/>
          <p:nvPr/>
        </p:nvSpPr>
        <p:spPr>
          <a:xfrm>
            <a:off x="868680" y="1216080"/>
            <a:ext cx="45612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8"/>
          <p:cNvSpPr/>
          <p:nvPr/>
        </p:nvSpPr>
        <p:spPr>
          <a:xfrm>
            <a:off x="1508760" y="1197720"/>
            <a:ext cx="9691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Severe hypoglycaemia is a cardiovascular warning sign.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Shape 9"/>
          <p:cNvSpPr/>
          <p:nvPr/>
        </p:nvSpPr>
        <p:spPr>
          <a:xfrm>
            <a:off x="868680" y="1984320"/>
            <a:ext cx="456120" cy="456120"/>
          </a:xfrm>
          <a:prstGeom prst="ellipse">
            <a:avLst/>
          </a:prstGeom>
          <a:solidFill>
            <a:srgbClr val="B43B3B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1" name="Text 10"/>
          <p:cNvSpPr/>
          <p:nvPr/>
        </p:nvSpPr>
        <p:spPr>
          <a:xfrm>
            <a:off x="868680" y="2057400"/>
            <a:ext cx="45612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2" name="Text 11"/>
          <p:cNvSpPr/>
          <p:nvPr/>
        </p:nvSpPr>
        <p:spPr>
          <a:xfrm>
            <a:off x="1508760" y="2039040"/>
            <a:ext cx="9691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850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Mechanisms are plausible: sympathetic, electrical, haemodynamic, inflammatory and thrombotic.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Shape 12"/>
          <p:cNvSpPr/>
          <p:nvPr/>
        </p:nvSpPr>
        <p:spPr>
          <a:xfrm>
            <a:off x="868680" y="2825640"/>
            <a:ext cx="456120" cy="456120"/>
          </a:xfrm>
          <a:prstGeom prst="ellipse">
            <a:avLst/>
          </a:prstGeom>
          <a:solidFill>
            <a:srgbClr val="D77C28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 13"/>
          <p:cNvSpPr/>
          <p:nvPr/>
        </p:nvSpPr>
        <p:spPr>
          <a:xfrm>
            <a:off x="868680" y="2898720"/>
            <a:ext cx="45612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Text 14"/>
          <p:cNvSpPr/>
          <p:nvPr/>
        </p:nvSpPr>
        <p:spPr>
          <a:xfrm>
            <a:off x="1508760" y="2880360"/>
            <a:ext cx="9691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Causality is complex: hypoglycaemia is both potential trigger and vulnerability marker.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Shape 15"/>
          <p:cNvSpPr/>
          <p:nvPr/>
        </p:nvSpPr>
        <p:spPr>
          <a:xfrm>
            <a:off x="868680" y="3666600"/>
            <a:ext cx="456120" cy="456120"/>
          </a:xfrm>
          <a:prstGeom prst="ellipse">
            <a:avLst/>
          </a:prstGeom>
          <a:solidFill>
            <a:srgbClr val="6D4EA2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16"/>
          <p:cNvSpPr/>
          <p:nvPr/>
        </p:nvSpPr>
        <p:spPr>
          <a:xfrm>
            <a:off x="868680" y="3740040"/>
            <a:ext cx="45612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 17"/>
          <p:cNvSpPr/>
          <p:nvPr/>
        </p:nvSpPr>
        <p:spPr>
          <a:xfrm>
            <a:off x="1508760" y="3721680"/>
            <a:ext cx="9691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High-risk patients are common in cardiology: ASCVD, HF, CKD, older age, insulin/SU exposure.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Shape 18"/>
          <p:cNvSpPr/>
          <p:nvPr/>
        </p:nvSpPr>
        <p:spPr>
          <a:xfrm>
            <a:off x="868680" y="4507920"/>
            <a:ext cx="456120" cy="456120"/>
          </a:xfrm>
          <a:prstGeom prst="ellipse">
            <a:avLst/>
          </a:prstGeom>
          <a:solidFill>
            <a:srgbClr val="0E8A8A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0" name="Text 19"/>
          <p:cNvSpPr/>
          <p:nvPr/>
        </p:nvSpPr>
        <p:spPr>
          <a:xfrm>
            <a:off x="868680" y="4581000"/>
            <a:ext cx="456120" cy="218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20"/>
          <p:cNvSpPr/>
          <p:nvPr/>
        </p:nvSpPr>
        <p:spPr>
          <a:xfrm>
            <a:off x="1508760" y="4563000"/>
            <a:ext cx="969156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F3A5F"/>
                </a:solidFill>
                <a:effectLst/>
                <a:uFillTx/>
                <a:latin typeface="Aptos"/>
                <a:ea typeface="Aptos"/>
              </a:rPr>
              <a:t>Modern therapy should reduce CV risk without increasing hypoglycaemic risk.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21"/>
          <p:cNvSpPr/>
          <p:nvPr/>
        </p:nvSpPr>
        <p:spPr>
          <a:xfrm>
            <a:off x="1261800" y="5614560"/>
            <a:ext cx="9636840" cy="529200"/>
          </a:xfrm>
          <a:prstGeom prst="rect">
            <a:avLst/>
          </a:prstGeom>
          <a:solidFill>
            <a:srgbClr val="1F3A5F"/>
          </a:solidFill>
          <a:ln w="0">
            <a:solidFill>
              <a:srgbClr val="1F3A5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Final clinical rule: after a severe hypoglycaemic event, do not simply treat the glucose — treat the risk.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4118</Words>
  <Application>Microsoft Office PowerPoint</Application>
  <PresentationFormat>Widescreen</PresentationFormat>
  <Paragraphs>498</Paragraphs>
  <Slides>34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Symbol</vt:lpstr>
      <vt:lpstr>Times New Roman</vt:lpstr>
      <vt:lpstr>Wingdings</vt:lpstr>
      <vt:lpstr>Office Theme</vt:lpstr>
      <vt:lpstr>Υπογλυκαιμία και Καρδιαγγειακός Κίνδυνος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georgios georgiopoulos</dc:creator>
  <cp:lastModifiedBy>Georgios Georgiopoulos</cp:lastModifiedBy>
  <cp:revision>1</cp:revision>
  <dcterms:modified xsi:type="dcterms:W3CDTF">2026-05-27T11:42:50Z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2026-05-27T07:54:06Z</dcterms:created>
  <dc:creator>OpenAI</dc:creator>
  <dc:description/>
  <dc:language>en-US</dc:language>
  <cp:lastModifiedBy>OpenAI</cp:lastModifiedBy>
  <dcterms:modified xsi:type="dcterms:W3CDTF">2026-05-27T07:54:06Z</dcterms:modified>
  <cp:revision>1</cp:revision>
  <dc:subject>Graduate lecture: hypoglycaemia and cardiovascular risk</dc:subject>
  <dc:title>Hypoglycaemia and Cardiovascular Risk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28</vt:r8>
  </property>
  <property fmtid="{D5CDD505-2E9C-101B-9397-08002B2CF9AE}" pid="3" name="PresentationFormat">
    <vt:lpwstr>On-screen Show (16:9)</vt:lpwstr>
  </property>
  <property fmtid="{D5CDD505-2E9C-101B-9397-08002B2CF9AE}" pid="4" name="Slides">
    <vt:r8>28</vt:r8>
  </property>
</Properties>
</file>