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</p:sldMasterIdLst>
  <p:notesMasterIdLst>
    <p:notesMasterId r:id="rId81"/>
  </p:notesMasterIdLst>
  <p:sldIdLst>
    <p:sldId id="256" r:id="rId7"/>
    <p:sldId id="450" r:id="rId8"/>
    <p:sldId id="392" r:id="rId9"/>
    <p:sldId id="263" r:id="rId10"/>
    <p:sldId id="451" r:id="rId11"/>
    <p:sldId id="259" r:id="rId12"/>
    <p:sldId id="260" r:id="rId13"/>
    <p:sldId id="268" r:id="rId14"/>
    <p:sldId id="502" r:id="rId15"/>
    <p:sldId id="393" r:id="rId16"/>
    <p:sldId id="400" r:id="rId17"/>
    <p:sldId id="394" r:id="rId18"/>
    <p:sldId id="283" r:id="rId19"/>
    <p:sldId id="284" r:id="rId20"/>
    <p:sldId id="459" r:id="rId21"/>
    <p:sldId id="460" r:id="rId22"/>
    <p:sldId id="464" r:id="rId23"/>
    <p:sldId id="474" r:id="rId24"/>
    <p:sldId id="432" r:id="rId25"/>
    <p:sldId id="436" r:id="rId26"/>
    <p:sldId id="437" r:id="rId27"/>
    <p:sldId id="433" r:id="rId28"/>
    <p:sldId id="434" r:id="rId29"/>
    <p:sldId id="438" r:id="rId30"/>
    <p:sldId id="304" r:id="rId31"/>
    <p:sldId id="313" r:id="rId32"/>
    <p:sldId id="315" r:id="rId33"/>
    <p:sldId id="305" r:id="rId34"/>
    <p:sldId id="306" r:id="rId35"/>
    <p:sldId id="307" r:id="rId36"/>
    <p:sldId id="311" r:id="rId37"/>
    <p:sldId id="486" r:id="rId38"/>
    <p:sldId id="314" r:id="rId39"/>
    <p:sldId id="290" r:id="rId40"/>
    <p:sldId id="319" r:id="rId41"/>
    <p:sldId id="320" r:id="rId42"/>
    <p:sldId id="291" r:id="rId43"/>
    <p:sldId id="419" r:id="rId44"/>
    <p:sldId id="318" r:id="rId45"/>
    <p:sldId id="375" r:id="rId46"/>
    <p:sldId id="475" r:id="rId47"/>
    <p:sldId id="421" r:id="rId48"/>
    <p:sldId id="378" r:id="rId49"/>
    <p:sldId id="379" r:id="rId50"/>
    <p:sldId id="380" r:id="rId51"/>
    <p:sldId id="381" r:id="rId52"/>
    <p:sldId id="382" r:id="rId53"/>
    <p:sldId id="383" r:id="rId54"/>
    <p:sldId id="384" r:id="rId55"/>
    <p:sldId id="493" r:id="rId56"/>
    <p:sldId id="494" r:id="rId57"/>
    <p:sldId id="423" r:id="rId58"/>
    <p:sldId id="391" r:id="rId59"/>
    <p:sldId id="488" r:id="rId60"/>
    <p:sldId id="477" r:id="rId61"/>
    <p:sldId id="425" r:id="rId62"/>
    <p:sldId id="478" r:id="rId63"/>
    <p:sldId id="479" r:id="rId64"/>
    <p:sldId id="495" r:id="rId65"/>
    <p:sldId id="497" r:id="rId66"/>
    <p:sldId id="496" r:id="rId67"/>
    <p:sldId id="499" r:id="rId68"/>
    <p:sldId id="484" r:id="rId69"/>
    <p:sldId id="427" r:id="rId70"/>
    <p:sldId id="439" r:id="rId71"/>
    <p:sldId id="441" r:id="rId72"/>
    <p:sldId id="443" r:id="rId73"/>
    <p:sldId id="442" r:id="rId74"/>
    <p:sldId id="448" r:id="rId75"/>
    <p:sldId id="505" r:id="rId76"/>
    <p:sldId id="504" r:id="rId77"/>
    <p:sldId id="485" r:id="rId78"/>
    <p:sldId id="302" r:id="rId79"/>
    <p:sldId id="489" r:id="rId80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 userDrawn="1">
          <p15:clr>
            <a:srgbClr val="A4A3A4"/>
          </p15:clr>
        </p15:guide>
        <p15:guide id="2" pos="288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3"/>
    <p:restoredTop sz="94660"/>
  </p:normalViewPr>
  <p:slideViewPr>
    <p:cSldViewPr showGuides="1">
      <p:cViewPr varScale="1">
        <p:scale>
          <a:sx n="78" d="100"/>
          <a:sy n="78" d="100"/>
        </p:scale>
        <p:origin x="797" y="62"/>
      </p:cViewPr>
      <p:guideLst>
        <p:guide orient="horz" pos="2152"/>
        <p:guide pos="288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theme" Target="theme/theme1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slide" Target="slides/slide74.xml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61" Type="http://schemas.openxmlformats.org/officeDocument/2006/relationships/slide" Target="slides/slide55.xml"/><Relationship Id="rId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DCA876A-78B0-4175-85DA-504EBDB9C1BF}" type="datetimeFigureOut"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23/4/2026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el-GR" altLang="en-US" sz="1200" dirty="0"/>
              <a:t>‹#›</a:t>
            </a:fld>
            <a:endParaRPr lang="el-GR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7587" name="Θέση σημειώσεων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en-US" altLang="en-US" dirty="0"/>
          </a:p>
        </p:txBody>
      </p:sp>
      <p:sp>
        <p:nvSpPr>
          <p:cNvPr id="4" name="Θέση αριθμού διαφάνειας 3"/>
          <p:cNvSpPr txBox="1">
            <a:spLocks noGrp="1"/>
          </p:cNvSpPr>
          <p:nvPr>
            <p:ph type="sldNum" sz="quarter"/>
          </p:nvPr>
        </p:nvSpPr>
        <p:spPr>
          <a:noFill/>
        </p:spPr>
        <p:txBody>
          <a:bodyPr wrap="square" lIns="91440" tIns="45720" rIns="91440" bIns="45720" numCol="1" anchor="b" anchorCtr="0" compatLnSpc="1"/>
          <a:lstStyle/>
          <a:p>
            <a:pPr lvl="0" algn="r" eaLnBrk="1" hangingPunct="1">
              <a:buNone/>
            </a:pPr>
            <a:fld id="{9A0DB2DC-4C9A-4742-B13C-FB6460FD3503}" type="slidenum">
              <a:rPr lang="en-US" sz="1200" dirty="0">
                <a:solidFill>
                  <a:srgbClr val="000000"/>
                </a:solidFill>
                <a:latin typeface="Aptos" pitchFamily="34" charset="0"/>
              </a:rPr>
              <a:t>23</a:t>
            </a:fld>
            <a:endParaRPr lang="en-US" sz="1200" dirty="0">
              <a:solidFill>
                <a:srgbClr val="000000"/>
              </a:solidFill>
              <a:latin typeface="Aptos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CE09FA-B111-4B81-BDCE-33E713BC10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CE09FA-B111-4B81-BDCE-33E713BC10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CE09FA-B111-4B81-BDCE-33E713BC10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CE09FA-B111-4B81-BDCE-33E713BC10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CE09FA-B111-4B81-BDCE-33E713BC10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CE09FA-B111-4B81-BDCE-33E713BC10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CE09FA-B111-4B81-BDCE-33E713BC10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CE09FA-B111-4B81-BDCE-33E713BC10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CE09FA-B111-4B81-BDCE-33E713BC10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CE09FA-B111-4B81-BDCE-33E713BC10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CE09FA-B111-4B81-BDCE-33E713BC10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E5F8AE0-7850-4F51-A829-BBA818BAADD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E5F8AE0-7850-4F51-A829-BBA818BAADD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E5F8AE0-7850-4F51-A829-BBA818BAADD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 hasCustomPrompt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 hasCustomPrompt="1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E5F8AE0-7850-4F51-A829-BBA818BAADD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 hasCustomPrompt="1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E5F8AE0-7850-4F51-A829-BBA818BAADD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E5F8AE0-7850-4F51-A829-BBA818BAADD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E5F8AE0-7850-4F51-A829-BBA818BAADD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 hasCustomPrompt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 hasCustomPrompt="1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E5F8AE0-7850-4F51-A829-BBA818BAADD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E5F8AE0-7850-4F51-A829-BBA818BAADD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E5F8AE0-7850-4F51-A829-BBA818BAADD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E5F8AE0-7850-4F51-A829-BBA818BAADD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57C1368-F602-4F1A-9748-376EB40982D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57C1368-F602-4F1A-9748-376EB40982D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57C1368-F602-4F1A-9748-376EB40982D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 hasCustomPrompt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 hasCustomPrompt="1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57C1368-F602-4F1A-9748-376EB40982D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 hasCustomPrompt="1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57C1368-F602-4F1A-9748-376EB40982D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57C1368-F602-4F1A-9748-376EB40982D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57C1368-F602-4F1A-9748-376EB40982D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 hasCustomPrompt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 hasCustomPrompt="1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57C1368-F602-4F1A-9748-376EB40982D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57C1368-F602-4F1A-9748-376EB40982D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57C1368-F602-4F1A-9748-376EB40982D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57C1368-F602-4F1A-9748-376EB40982D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DE685DB-D89E-480A-AD39-CD6C38F75F47}" type="datetimeFigureOut">
              <a:rPr kumimoji="0" lang="el-GR" sz="9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23/4/2026</a:t>
            </a:fld>
            <a:endParaRPr kumimoji="0" lang="el-G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l-G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l-GR" altLang="x-none" dirty="0">
                <a:latin typeface="Arial" panose="020B0604020202020204" pitchFamily="34" charset="0"/>
              </a:rPr>
              <a:t>‹#›</a:t>
            </a:fld>
            <a:endParaRPr lang="el-GR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DE685DB-D89E-480A-AD39-CD6C38F75F47}" type="datetimeFigureOut">
              <a:rPr kumimoji="0" lang="el-GR" sz="9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23/4/2026</a:t>
            </a:fld>
            <a:endParaRPr kumimoji="0" lang="el-G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l-G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l-GR" altLang="x-none" dirty="0">
                <a:latin typeface="Arial" panose="020B0604020202020204" pitchFamily="34" charset="0"/>
              </a:rPr>
              <a:t>‹#›</a:t>
            </a:fld>
            <a:endParaRPr lang="el-GR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DE685DB-D89E-480A-AD39-CD6C38F75F47}" type="datetimeFigureOut">
              <a:rPr kumimoji="0" lang="el-GR" sz="9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23/4/2026</a:t>
            </a:fld>
            <a:endParaRPr kumimoji="0" lang="el-G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l-G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l-GR" altLang="x-none" dirty="0">
                <a:latin typeface="Arial" panose="020B0604020202020204" pitchFamily="34" charset="0"/>
              </a:rPr>
              <a:t>‹#›</a:t>
            </a:fld>
            <a:endParaRPr lang="el-GR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DE685DB-D89E-480A-AD39-CD6C38F75F47}" type="datetimeFigureOut">
              <a:rPr kumimoji="0" lang="el-GR" sz="9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23/4/2026</a:t>
            </a:fld>
            <a:endParaRPr kumimoji="0" lang="el-G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l-G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l-GR" altLang="x-none" dirty="0">
                <a:latin typeface="Arial" panose="020B0604020202020204" pitchFamily="34" charset="0"/>
              </a:rPr>
              <a:t>‹#›</a:t>
            </a:fld>
            <a:endParaRPr lang="el-GR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DE685DB-D89E-480A-AD39-CD6C38F75F47}" type="datetimeFigureOut">
              <a:rPr kumimoji="0" lang="el-GR" sz="9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23/4/2026</a:t>
            </a:fld>
            <a:endParaRPr kumimoji="0" lang="el-G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l-G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l-GR" altLang="x-none" dirty="0">
                <a:latin typeface="Arial" panose="020B0604020202020204" pitchFamily="34" charset="0"/>
              </a:rPr>
              <a:t>‹#›</a:t>
            </a:fld>
            <a:endParaRPr lang="el-GR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DE685DB-D89E-480A-AD39-CD6C38F75F47}" type="datetimeFigureOut">
              <a:rPr kumimoji="0" lang="el-GR" sz="9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23/4/2026</a:t>
            </a:fld>
            <a:endParaRPr kumimoji="0" lang="el-G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l-G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l-GR" altLang="x-none" dirty="0">
                <a:latin typeface="Arial" panose="020B0604020202020204" pitchFamily="34" charset="0"/>
              </a:rPr>
              <a:t>‹#›</a:t>
            </a:fld>
            <a:endParaRPr lang="el-GR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DE685DB-D89E-480A-AD39-CD6C38F75F47}" type="datetimeFigureOut">
              <a:rPr kumimoji="0" lang="el-GR" sz="9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23/4/2026</a:t>
            </a:fld>
            <a:endParaRPr kumimoji="0" lang="el-G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l-G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l-GR" altLang="x-none" dirty="0">
                <a:latin typeface="Arial" panose="020B0604020202020204" pitchFamily="34" charset="0"/>
              </a:rPr>
              <a:t>‹#›</a:t>
            </a:fld>
            <a:endParaRPr lang="el-GR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DE685DB-D89E-480A-AD39-CD6C38F75F47}" type="datetimeFigureOut">
              <a:rPr kumimoji="0" lang="el-GR" sz="9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23/4/2026</a:t>
            </a:fld>
            <a:endParaRPr kumimoji="0" lang="el-G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l-G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l-GR" altLang="x-none" dirty="0">
                <a:latin typeface="Arial" panose="020B0604020202020204" pitchFamily="34" charset="0"/>
              </a:rPr>
              <a:t>‹#›</a:t>
            </a:fld>
            <a:endParaRPr lang="el-GR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l-GR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DE685DB-D89E-480A-AD39-CD6C38F75F47}" type="datetimeFigureOut">
              <a:rPr kumimoji="0" lang="el-GR" sz="9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23/4/2026</a:t>
            </a:fld>
            <a:endParaRPr kumimoji="0" lang="el-G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l-G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l-GR" altLang="x-none" dirty="0">
                <a:latin typeface="Arial" panose="020B0604020202020204" pitchFamily="34" charset="0"/>
              </a:rPr>
              <a:t>‹#›</a:t>
            </a:fld>
            <a:endParaRPr lang="el-GR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DE685DB-D89E-480A-AD39-CD6C38F75F47}" type="datetimeFigureOut">
              <a:rPr kumimoji="0" lang="el-GR" sz="9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23/4/2026</a:t>
            </a:fld>
            <a:endParaRPr kumimoji="0" lang="el-G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l-G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l-GR" altLang="x-none" dirty="0">
                <a:latin typeface="Arial" panose="020B0604020202020204" pitchFamily="34" charset="0"/>
              </a:rPr>
              <a:t>‹#›</a:t>
            </a:fld>
            <a:endParaRPr lang="el-GR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DE685DB-D89E-480A-AD39-CD6C38F75F47}" type="datetimeFigureOut">
              <a:rPr kumimoji="0" lang="el-GR" sz="9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23/4/2026</a:t>
            </a:fld>
            <a:endParaRPr kumimoji="0" lang="el-G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l-G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el-GR" altLang="x-none" dirty="0">
                <a:latin typeface="Arial" panose="020B0604020202020204" pitchFamily="34" charset="0"/>
              </a:rPr>
              <a:t>‹#›</a:t>
            </a:fld>
            <a:endParaRPr lang="el-GR" altLang="x-non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70352A9-C4FC-491E-ABF0-426F5CF49FD6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70352A9-C4FC-491E-ABF0-426F5CF49FD6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70352A9-C4FC-491E-ABF0-426F5CF49FD6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 hasCustomPrompt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 hasCustomPrompt="1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70352A9-C4FC-491E-ABF0-426F5CF49FD6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 hasCustomPrompt="1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70352A9-C4FC-491E-ABF0-426F5CF49FD6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70352A9-C4FC-491E-ABF0-426F5CF49FD6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70352A9-C4FC-491E-ABF0-426F5CF49FD6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 hasCustomPrompt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 hasCustomPrompt="1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70352A9-C4FC-491E-ABF0-426F5CF49FD6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70352A9-C4FC-491E-ABF0-426F5CF49FD6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70352A9-C4FC-491E-ABF0-426F5CF49FD6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70352A9-C4FC-491E-ABF0-426F5CF49FD6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CE09FA-B111-4B81-BDCE-33E713BC10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CE09FA-B111-4B81-BDCE-33E713BC10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CE09FA-B111-4B81-BDCE-33E713BC10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CE09FA-B111-4B81-BDCE-33E713BC10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CE09FA-B111-4B81-BDCE-33E713BC10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CE09FA-B111-4B81-BDCE-33E713BC10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CE09FA-B111-4B81-BDCE-33E713BC10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CE09FA-B111-4B81-BDCE-33E713BC10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CE09FA-B111-4B81-BDCE-33E713BC10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CE09FA-B111-4B81-BDCE-33E713BC10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CE09FA-B111-4B81-BDCE-33E713BC10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l-GR" altLang="en-US" dirty="0"/>
              <a:t>Kλικ για επεξεργασία του τίτλου</a:t>
            </a:r>
            <a:endParaRPr lang="en-US" altLang="en-US" dirty="0"/>
          </a:p>
        </p:txBody>
      </p:sp>
      <p:sp>
        <p:nvSpPr>
          <p:cNvPr id="1027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l-GR" altLang="en-US" dirty="0"/>
              <a:t>Kλικ για επεξεργασία των στυλ του υποδείγματος</a:t>
            </a:r>
          </a:p>
          <a:p>
            <a:pPr lvl="1"/>
            <a:r>
              <a:rPr lang="el-GR" altLang="en-US" dirty="0"/>
              <a:t>Δεύτερου επιπέδου</a:t>
            </a:r>
          </a:p>
          <a:p>
            <a:pPr lvl="2"/>
            <a:r>
              <a:rPr lang="el-GR" altLang="en-US" dirty="0"/>
              <a:t>Τρίτου επιπέδου</a:t>
            </a:r>
          </a:p>
          <a:p>
            <a:pPr lvl="3"/>
            <a:r>
              <a:rPr lang="el-GR" altLang="en-US" dirty="0"/>
              <a:t>Τέταρτου επιπέδου</a:t>
            </a:r>
          </a:p>
          <a:p>
            <a:pPr lvl="4"/>
            <a:r>
              <a:rPr lang="el-GR" altLang="en-US" dirty="0"/>
              <a:t>Πέμπτου επιπέδου</a:t>
            </a:r>
            <a:endParaRPr lang="en-US" altLang="en-US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CE09FA-B111-4B81-BDCE-33E713BC10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l-GR" altLang="en-US" dirty="0"/>
              <a:t>Kλικ για επεξεργασία του τίτλου</a:t>
            </a:r>
            <a:endParaRPr lang="en-US" altLang="en-US" dirty="0"/>
          </a:p>
        </p:txBody>
      </p:sp>
      <p:sp>
        <p:nvSpPr>
          <p:cNvPr id="2051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l-GR" altLang="en-US" dirty="0"/>
              <a:t>Kλικ για επεξεργασία των στυλ του υποδείγματος</a:t>
            </a:r>
          </a:p>
          <a:p>
            <a:pPr lvl="1"/>
            <a:r>
              <a:rPr lang="el-GR" altLang="en-US" dirty="0"/>
              <a:t>Δεύτερου επιπέδου</a:t>
            </a:r>
          </a:p>
          <a:p>
            <a:pPr lvl="2"/>
            <a:r>
              <a:rPr lang="el-GR" altLang="en-US" dirty="0"/>
              <a:t>Τρίτου επιπέδου</a:t>
            </a:r>
          </a:p>
          <a:p>
            <a:pPr lvl="3"/>
            <a:r>
              <a:rPr lang="el-GR" altLang="en-US" dirty="0"/>
              <a:t>Τέταρτου επιπέδου</a:t>
            </a:r>
          </a:p>
          <a:p>
            <a:pPr lvl="4"/>
            <a:r>
              <a:rPr lang="el-GR" altLang="en-US" dirty="0"/>
              <a:t>Πέμπτου επιπέδου</a:t>
            </a:r>
            <a:endParaRPr lang="en-US" altLang="en-US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E5F8AE0-7850-4F51-A829-BBA818BAADDC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l-GR" altLang="en-US" dirty="0"/>
              <a:t>Kλικ για επεξεργασία του τίτλου</a:t>
            </a:r>
            <a:endParaRPr lang="en-US" altLang="en-US" dirty="0"/>
          </a:p>
        </p:txBody>
      </p:sp>
      <p:sp>
        <p:nvSpPr>
          <p:cNvPr id="3075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l-GR" altLang="en-US" dirty="0"/>
              <a:t>Kλικ για επεξεργασία των στυλ του υποδείγματος</a:t>
            </a:r>
          </a:p>
          <a:p>
            <a:pPr lvl="1"/>
            <a:r>
              <a:rPr lang="el-GR" altLang="en-US" dirty="0"/>
              <a:t>Δεύτερου επιπέδου</a:t>
            </a:r>
          </a:p>
          <a:p>
            <a:pPr lvl="2"/>
            <a:r>
              <a:rPr lang="el-GR" altLang="en-US" dirty="0"/>
              <a:t>Τρίτου επιπέδου</a:t>
            </a:r>
          </a:p>
          <a:p>
            <a:pPr lvl="3"/>
            <a:r>
              <a:rPr lang="el-GR" altLang="en-US" dirty="0"/>
              <a:t>Τέταρτου επιπέδου</a:t>
            </a:r>
          </a:p>
          <a:p>
            <a:pPr lvl="4"/>
            <a:r>
              <a:rPr lang="el-GR" altLang="en-US" dirty="0"/>
              <a:t>Πέμπτου επιπέδου</a:t>
            </a:r>
            <a:endParaRPr lang="en-US" altLang="en-US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57C1368-F602-4F1A-9748-376EB40982D8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en-US" dirty="0"/>
              <a:t>Click to edit Master title style</a:t>
            </a:r>
            <a:endParaRPr lang="el-GR" altLang="en-US" dirty="0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  <a:endParaRPr lang="el-GR" altLang="x-non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smtClean="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DE685DB-D89E-480A-AD39-CD6C38F75F47}" type="datetimeFigureOut">
              <a:rPr kumimoji="0" lang="el-GR" sz="9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23/4/2026</a:t>
            </a:fld>
            <a:endParaRPr kumimoji="0" lang="el-G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l-G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pPr lvl="0">
              <a:buNone/>
            </a:pPr>
            <a:fld id="{9A0DB2DC-4C9A-4742-B13C-FB6460FD3503}" type="slidenum">
              <a:rPr lang="el-GR" altLang="x-none" dirty="0">
                <a:latin typeface="Arial" panose="020B0604020202020204" pitchFamily="34" charset="0"/>
              </a:rPr>
              <a:t>‹#›</a:t>
            </a:fld>
            <a:endParaRPr lang="el-GR" altLang="x-none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l-GR" altLang="en-US" dirty="0"/>
              <a:t>Kλικ για επεξεργασία του τίτλου</a:t>
            </a:r>
            <a:endParaRPr lang="en-US" altLang="en-US" dirty="0"/>
          </a:p>
        </p:txBody>
      </p:sp>
      <p:sp>
        <p:nvSpPr>
          <p:cNvPr id="512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l-GR" altLang="en-US" dirty="0"/>
              <a:t>Kλικ για επεξεργασία των στυλ του υποδείγματος</a:t>
            </a:r>
          </a:p>
          <a:p>
            <a:pPr lvl="1"/>
            <a:r>
              <a:rPr lang="el-GR" altLang="en-US" dirty="0"/>
              <a:t>Δεύτερου επιπέδου</a:t>
            </a:r>
          </a:p>
          <a:p>
            <a:pPr lvl="2"/>
            <a:r>
              <a:rPr lang="el-GR" altLang="en-US" dirty="0"/>
              <a:t>Τρίτου επιπέδου</a:t>
            </a:r>
          </a:p>
          <a:p>
            <a:pPr lvl="3"/>
            <a:r>
              <a:rPr lang="el-GR" altLang="en-US" dirty="0"/>
              <a:t>Τέταρτου επιπέδου</a:t>
            </a:r>
          </a:p>
          <a:p>
            <a:pPr lvl="4"/>
            <a:r>
              <a:rPr lang="el-GR" altLang="en-US" dirty="0"/>
              <a:t>Πέμπτου επιπέδου</a:t>
            </a:r>
            <a:endParaRPr lang="en-US" altLang="en-US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70352A9-C4FC-491E-ABF0-426F5CF49FD6}" type="datetimeFigureOut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l-GR" altLang="en-US" dirty="0"/>
              <a:t>Kλικ για επεξεργασία του τίτλου</a:t>
            </a:r>
            <a:endParaRPr lang="en-US" altLang="en-US" dirty="0"/>
          </a:p>
        </p:txBody>
      </p:sp>
      <p:sp>
        <p:nvSpPr>
          <p:cNvPr id="1027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l-GR" altLang="en-US" dirty="0"/>
              <a:t>Kλικ για επεξεργασία των στυλ του υποδείγματος</a:t>
            </a:r>
          </a:p>
          <a:p>
            <a:pPr lvl="1"/>
            <a:r>
              <a:rPr lang="el-GR" altLang="en-US" dirty="0"/>
              <a:t>Δεύτερου επιπέδου</a:t>
            </a:r>
          </a:p>
          <a:p>
            <a:pPr lvl="2"/>
            <a:r>
              <a:rPr lang="el-GR" altLang="en-US" dirty="0"/>
              <a:t>Τρίτου επιπέδου</a:t>
            </a:r>
          </a:p>
          <a:p>
            <a:pPr lvl="3"/>
            <a:r>
              <a:rPr lang="el-GR" altLang="en-US" dirty="0"/>
              <a:t>Τέταρτου επιπέδου</a:t>
            </a:r>
          </a:p>
          <a:p>
            <a:pPr lvl="4"/>
            <a:r>
              <a:rPr lang="el-GR" altLang="en-US" dirty="0"/>
              <a:t>Πέμπτου επιπέδου</a:t>
            </a:r>
            <a:endParaRPr lang="en-US" altLang="en-US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CE09FA-B111-4B81-BDCE-33E713BC1060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3.emf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5.emf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emf"/><Relationship Id="rId4" Type="http://schemas.openxmlformats.org/officeDocument/2006/relationships/image" Target="../media/image54.em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emf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5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e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em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5" descr="MAFLD: A new name and definition brings hope for patients with fatty liver  disease | The Westmead Institute for Medical Research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4518025"/>
            <a:ext cx="4191000" cy="2339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1" name="1 - Τίτλος"/>
          <p:cNvSpPr>
            <a:spLocks noGrp="1"/>
          </p:cNvSpPr>
          <p:nvPr>
            <p:ph type="ctrTitle" hasCustomPrompt="1"/>
          </p:nvPr>
        </p:nvSpPr>
        <p:spPr>
          <a:xfrm>
            <a:off x="6350" y="685800"/>
            <a:ext cx="9137650" cy="1470025"/>
          </a:xfrm>
        </p:spPr>
        <p:txBody>
          <a:bodyPr vert="horz" wrap="square" lIns="91440" tIns="45720" rIns="91440" bIns="45720" anchor="ctr" anchorCtr="0"/>
          <a:lstStyle/>
          <a:p>
            <a:pPr eaLnBrk="1" hangingPunct="1">
              <a:buClrTx/>
              <a:buSzTx/>
              <a:buFontTx/>
            </a:pPr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Αντιδιαβητικά φάρμακα στη 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MASLD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 hasCustomPrompt="1"/>
          </p:nvPr>
        </p:nvSpPr>
        <p:spPr>
          <a:xfrm>
            <a:off x="1371600" y="2667000"/>
            <a:ext cx="6400800" cy="1752600"/>
          </a:xfrm>
        </p:spPr>
        <p:txBody>
          <a:bodyPr vert="horz" wrap="square" lIns="91440" tIns="45720" rIns="91440" bIns="45720" numCol="1" rtlCol="0" anchor="t" anchorCtr="0" compatLnSpc="1"/>
          <a:lstStyle/>
          <a:p>
            <a:pPr eaLnBrk="1" hangingPunct="1">
              <a:lnSpc>
                <a:spcPct val="80000"/>
              </a:lnSpc>
              <a:buClrTx/>
              <a:buSzTx/>
            </a:pPr>
            <a:r>
              <a:rPr lang="el-GR" altLang="x-none" sz="2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Θεόδωρος Ανδρουτσάκος</a:t>
            </a:r>
          </a:p>
          <a:p>
            <a:pPr eaLnBrk="1" hangingPunct="1">
              <a:lnSpc>
                <a:spcPct val="80000"/>
              </a:lnSpc>
              <a:buClrTx/>
              <a:buSzTx/>
            </a:pPr>
            <a:r>
              <a:rPr lang="el-GR" altLang="x-none" sz="2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Παθολόγος / </a:t>
            </a:r>
            <a:r>
              <a:rPr lang="el-GR" altLang="x-none" sz="2200" kern="120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Ηπατολόγος</a:t>
            </a:r>
            <a:endParaRPr lang="el-GR" altLang="x-none" sz="220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ClrTx/>
              <a:buSzTx/>
            </a:pPr>
            <a:r>
              <a:rPr lang="el-GR" altLang="x-none" sz="22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Κλινική και εργαστήριο Παθολογικής Φυσιολογίας, ΕΚΠΑ</a:t>
            </a:r>
          </a:p>
          <a:p>
            <a:pPr eaLnBrk="1" hangingPunct="1">
              <a:lnSpc>
                <a:spcPct val="80000"/>
              </a:lnSpc>
              <a:buClrTx/>
              <a:buSzTx/>
            </a:pPr>
            <a:endParaRPr sz="220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Τίτλος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1143000"/>
          </a:xfrm>
        </p:spPr>
        <p:txBody>
          <a:bodyPr vert="horz" wrap="square" lIns="91440" tIns="45720" rIns="91440" bIns="45720" anchor="ctr" anchorCtr="0"/>
          <a:lstStyle/>
          <a:p>
            <a:r>
              <a:rPr lang="el-GR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Μη αλκοολική λιπώδης νόσος του ήπατος (NAFLD) – Ιστορική αναδρομή </a:t>
            </a:r>
          </a:p>
        </p:txBody>
      </p:sp>
      <p:pic>
        <p:nvPicPr>
          <p:cNvPr id="8195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23963"/>
            <a:ext cx="9144000" cy="53292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6" name="TextBox 5"/>
          <p:cNvSpPr txBox="1"/>
          <p:nvPr/>
        </p:nvSpPr>
        <p:spPr>
          <a:xfrm>
            <a:off x="6934200" y="6611938"/>
            <a:ext cx="2209800" cy="2460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cs typeface="Arial" panose="020B0604020202020204" pitchFamily="34" charset="0"/>
              </a:rPr>
              <a:t>Younossi Z, Clin and Mol Hepatol 2025</a:t>
            </a:r>
            <a:endParaRPr lang="el-GR" altLang="en-US" sz="1000" dirty="0"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" y="228600"/>
            <a:ext cx="9115425" cy="6172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68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530" y="152400"/>
            <a:ext cx="8820150" cy="5467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www.frontiersin.org/files/Articles/391588/fendo-09-00485-HTML/image_m/fendo-09-00485-g0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7200" y="376238"/>
            <a:ext cx="6146800" cy="57451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59" name="TextBox 5"/>
          <p:cNvSpPr txBox="1"/>
          <p:nvPr/>
        </p:nvSpPr>
        <p:spPr>
          <a:xfrm>
            <a:off x="6934200" y="6611938"/>
            <a:ext cx="2209800" cy="2460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cs typeface="Arial" panose="020B0604020202020204" pitchFamily="34" charset="0"/>
              </a:rPr>
              <a:t>Kim KH et al, Front Endocrin 2018</a:t>
            </a:r>
            <a:endParaRPr lang="el-GR" altLang="en-US" sz="1000" dirty="0">
              <a:ea typeface="Arial" panose="020B0604020202020204" pitchFamily="34" charset="0"/>
            </a:endParaRPr>
          </a:p>
        </p:txBody>
      </p:sp>
      <p:sp>
        <p:nvSpPr>
          <p:cNvPr id="19460" name="5 - TextBox"/>
          <p:cNvSpPr txBox="1"/>
          <p:nvPr/>
        </p:nvSpPr>
        <p:spPr>
          <a:xfrm>
            <a:off x="0" y="979488"/>
            <a:ext cx="3302000" cy="47078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</a:pPr>
            <a:r>
              <a:rPr lang="el-G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Πολλαπλές βλάβες που συμβαίνουν ταυτόχρονα</a:t>
            </a:r>
            <a:r>
              <a:rPr lang="sv-SE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ή διαδοχικά (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multiple hit pathogenesis)</a:t>
            </a:r>
            <a:endParaRPr lang="el-GR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eaLnBrk="1" hangingPunct="1">
              <a:spcBef>
                <a:spcPct val="0"/>
              </a:spcBef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eaLnBrk="1" hangingPunct="1">
              <a:spcBef>
                <a:spcPct val="0"/>
              </a:spcBef>
            </a:pPr>
            <a:r>
              <a:rPr lang="el-G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Κεντρικής σημασίας η αντίσταση στην ινσουλίνη</a:t>
            </a:r>
          </a:p>
          <a:p>
            <a:pPr marL="0" lvl="0" indent="0" eaLnBrk="1" hangingPunct="1">
              <a:spcBef>
                <a:spcPct val="0"/>
              </a:spcBef>
            </a:pPr>
            <a:r>
              <a:rPr lang="el-G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Σημαντικός ο ρόλος της διατροφής και του εντερικού μικροβιώματος</a:t>
            </a:r>
          </a:p>
          <a:p>
            <a:pPr marL="0" lvl="0" indent="0" eaLnBrk="1" hangingPunct="1">
              <a:spcBef>
                <a:spcPct val="0"/>
              </a:spcBef>
            </a:pPr>
            <a:endParaRPr lang="el-GR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eaLnBrk="1" hangingPunct="1">
              <a:spcBef>
                <a:spcPct val="0"/>
              </a:spcBef>
            </a:pPr>
            <a:r>
              <a:rPr lang="el-G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Σε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MASH </a:t>
            </a:r>
            <a:r>
              <a:rPr lang="el-G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σημαντικός ρόλος  δυσλειτουργία των μιτοχονδρίων και στρες ενδοπλασματικού δικτύου</a:t>
            </a:r>
            <a:endParaRPr lang="en-US" altLang="en-US" sz="20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9461" name="1 - Τίτλος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3657600" cy="533400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el-GR" altLang="en-US" sz="3400" dirty="0">
                <a:latin typeface="Arial" panose="020B0604020202020204" pitchFamily="34" charset="0"/>
                <a:cs typeface="Arial" panose="020B0604020202020204" pitchFamily="34" charset="0"/>
              </a:rPr>
              <a:t>Παθοφυσιολογία</a:t>
            </a:r>
          </a:p>
        </p:txBody>
      </p:sp>
      <p:sp>
        <p:nvSpPr>
          <p:cNvPr id="8" name="7 - Έλλειψη"/>
          <p:cNvSpPr/>
          <p:nvPr/>
        </p:nvSpPr>
        <p:spPr>
          <a:xfrm>
            <a:off x="4213225" y="2925763"/>
            <a:ext cx="450850" cy="62706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8 - Έλλειψη"/>
          <p:cNvSpPr/>
          <p:nvPr/>
        </p:nvSpPr>
        <p:spPr>
          <a:xfrm>
            <a:off x="7394575" y="1920875"/>
            <a:ext cx="522288" cy="4699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9 - Έλλειψη"/>
          <p:cNvSpPr/>
          <p:nvPr/>
        </p:nvSpPr>
        <p:spPr>
          <a:xfrm>
            <a:off x="4362450" y="1566863"/>
            <a:ext cx="1055688" cy="3397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11 - Έλλειψη"/>
          <p:cNvSpPr/>
          <p:nvPr/>
        </p:nvSpPr>
        <p:spPr>
          <a:xfrm>
            <a:off x="4157663" y="4257675"/>
            <a:ext cx="1703388" cy="4286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12 - Έλλειψη"/>
          <p:cNvSpPr/>
          <p:nvPr/>
        </p:nvSpPr>
        <p:spPr>
          <a:xfrm>
            <a:off x="7218363" y="3138488"/>
            <a:ext cx="879475" cy="4286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14 - Έλλειψη"/>
          <p:cNvSpPr/>
          <p:nvPr/>
        </p:nvSpPr>
        <p:spPr>
          <a:xfrm>
            <a:off x="7329488" y="5114925"/>
            <a:ext cx="1017588" cy="11144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16 - Ορθογώνιο"/>
          <p:cNvSpPr/>
          <p:nvPr/>
        </p:nvSpPr>
        <p:spPr>
          <a:xfrm>
            <a:off x="6129338" y="3157538"/>
            <a:ext cx="985838" cy="1957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18 - Ορθογώνιο"/>
          <p:cNvSpPr/>
          <p:nvPr/>
        </p:nvSpPr>
        <p:spPr>
          <a:xfrm>
            <a:off x="7218363" y="4010025"/>
            <a:ext cx="985838" cy="10620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15 - Έλλειψη"/>
          <p:cNvSpPr/>
          <p:nvPr/>
        </p:nvSpPr>
        <p:spPr>
          <a:xfrm>
            <a:off x="5446713" y="352425"/>
            <a:ext cx="1077913" cy="8747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17 - Έλλειψη"/>
          <p:cNvSpPr/>
          <p:nvPr/>
        </p:nvSpPr>
        <p:spPr>
          <a:xfrm>
            <a:off x="4340225" y="300038"/>
            <a:ext cx="1146175" cy="5746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19 - Έλλειψη"/>
          <p:cNvSpPr/>
          <p:nvPr/>
        </p:nvSpPr>
        <p:spPr>
          <a:xfrm>
            <a:off x="6721475" y="195263"/>
            <a:ext cx="1047750" cy="110648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20 - Έλλειψη"/>
          <p:cNvSpPr/>
          <p:nvPr/>
        </p:nvSpPr>
        <p:spPr>
          <a:xfrm>
            <a:off x="5894388" y="1344613"/>
            <a:ext cx="717550" cy="5699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21 - Έλλειψη"/>
          <p:cNvSpPr/>
          <p:nvPr/>
        </p:nvSpPr>
        <p:spPr>
          <a:xfrm>
            <a:off x="8126413" y="3567113"/>
            <a:ext cx="1017588" cy="11144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22 - Έλλειψη"/>
          <p:cNvSpPr/>
          <p:nvPr/>
        </p:nvSpPr>
        <p:spPr>
          <a:xfrm>
            <a:off x="7904163" y="2144713"/>
            <a:ext cx="1239838" cy="65563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9 - Έλλειψη"/>
          <p:cNvSpPr/>
          <p:nvPr/>
        </p:nvSpPr>
        <p:spPr>
          <a:xfrm>
            <a:off x="3181350" y="1566863"/>
            <a:ext cx="642938" cy="3397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16" grpId="0" animBg="1"/>
      <p:bldP spid="16" grpId="1" animBg="1"/>
      <p:bldP spid="18" grpId="0" animBg="1"/>
      <p:bldP spid="18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3" grpId="0" animBg="1"/>
      <p:bldP spid="23" grpId="1" animBg="1"/>
      <p:bldP spid="24" grpId="0" animBg="1"/>
      <p:bldP spid="24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Τίτλος 1"/>
          <p:cNvSpPr>
            <a:spLocks noGrp="1"/>
          </p:cNvSpPr>
          <p:nvPr>
            <p:ph type="title" hasCustomPrompt="1"/>
          </p:nvPr>
        </p:nvSpPr>
        <p:spPr>
          <a:xfrm>
            <a:off x="457200" y="0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MASLD – </a:t>
            </a:r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Φυσική πορεία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483" name="Picture 4" descr="Fi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7800"/>
            <a:ext cx="9144000" cy="4464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4" name="TextBox 5"/>
          <p:cNvSpPr txBox="1"/>
          <p:nvPr/>
        </p:nvSpPr>
        <p:spPr>
          <a:xfrm>
            <a:off x="6928485" y="6612255"/>
            <a:ext cx="2215515" cy="245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Lekakis V, Eur J Intern Med 2024</a:t>
            </a:r>
            <a:endParaRPr lang="en-US" altLang="en-US" sz="1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925"/>
            <a:ext cx="9129713" cy="6569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07" name="TextBox 5"/>
          <p:cNvSpPr txBox="1"/>
          <p:nvPr/>
        </p:nvSpPr>
        <p:spPr>
          <a:xfrm>
            <a:off x="7239000" y="6611938"/>
            <a:ext cx="1905000" cy="2451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Le H, Clin Gastroenterol 2022</a:t>
            </a:r>
            <a:endParaRPr lang="en-US" altLang="en-US" sz="1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- TextBox"/>
          <p:cNvSpPr txBox="1"/>
          <p:nvPr/>
        </p:nvSpPr>
        <p:spPr>
          <a:xfrm>
            <a:off x="1703070" y="0"/>
            <a:ext cx="589915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buNone/>
            </a:pPr>
            <a:r>
              <a:rPr lang="el-GR" altLang="x-none" sz="3600" dirty="0">
                <a:cs typeface="Arial" panose="020B0604020202020204" pitchFamily="34" charset="0"/>
              </a:rPr>
              <a:t>ΕΠΙΠΟΛΑΣΜΟΣ </a:t>
            </a:r>
            <a:r>
              <a:rPr sz="3600" dirty="0">
                <a:cs typeface="Arial" panose="020B0604020202020204" pitchFamily="34" charset="0"/>
              </a:rPr>
              <a:t>MASLD</a:t>
            </a: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763963" cy="42338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1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925" y="239713"/>
            <a:ext cx="2692400" cy="3009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2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1575" y="3798888"/>
            <a:ext cx="2587625" cy="30591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3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3800" y="266700"/>
            <a:ext cx="2870200" cy="30527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4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450" y="3609975"/>
            <a:ext cx="2749550" cy="324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35" name="11 - TextBox"/>
          <p:cNvSpPr txBox="1"/>
          <p:nvPr/>
        </p:nvSpPr>
        <p:spPr>
          <a:xfrm>
            <a:off x="0" y="4114800"/>
            <a:ext cx="3450590" cy="252603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</a:pPr>
            <a:r>
              <a:rPr lang="el-GR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Αύξηση επίπτωσης παγκοσμίως</a:t>
            </a:r>
          </a:p>
          <a:p>
            <a:pPr marL="0" lvl="0" indent="0" eaLnBrk="1" hangingPunct="1">
              <a:spcBef>
                <a:spcPct val="0"/>
              </a:spcBef>
            </a:pPr>
            <a:endParaRPr lang="el-GR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eaLnBrk="1" hangingPunct="1">
              <a:spcBef>
                <a:spcPct val="0"/>
              </a:spcBef>
            </a:pPr>
            <a:r>
              <a:rPr lang="el-GR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Από 25% σε 30% μέσα σε 3 χρόνια!!!</a:t>
            </a:r>
          </a:p>
          <a:p>
            <a:pPr marL="0" lvl="0" indent="0" eaLnBrk="1" hangingPunct="1">
              <a:spcBef>
                <a:spcPct val="0"/>
              </a:spcBef>
            </a:pPr>
            <a:endParaRPr lang="el-GR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eaLnBrk="1" hangingPunct="1">
              <a:spcBef>
                <a:spcPct val="0"/>
              </a:spcBef>
            </a:pPr>
            <a:r>
              <a:rPr lang="el-GR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Πλέον πρώτο αίτιο ηπατικής μεταμόσχευσης σε κιρρωτικούς ασθενείς!!!</a:t>
            </a:r>
            <a:endParaRPr lang="en-US" altLang="en-US" sz="18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2536" name="TextBox 5"/>
          <p:cNvSpPr txBox="1"/>
          <p:nvPr/>
        </p:nvSpPr>
        <p:spPr>
          <a:xfrm>
            <a:off x="0" y="6611938"/>
            <a:ext cx="2514600" cy="2451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Le H, Clin Gastroenterol 2022</a:t>
            </a:r>
            <a:endParaRPr lang="en-US" altLang="en-US" sz="1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937"/>
            <a:ext cx="6842125" cy="68659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55" name="TextBox 5"/>
          <p:cNvSpPr txBox="1"/>
          <p:nvPr/>
        </p:nvSpPr>
        <p:spPr>
          <a:xfrm>
            <a:off x="6842125" y="6612255"/>
            <a:ext cx="2301875" cy="245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Tilg H, Nat Rev Gastro Hepatol 2020</a:t>
            </a:r>
            <a:endParaRPr lang="en-US" altLang="en-US" sz="1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56" name="1 - Τίτλος"/>
          <p:cNvSpPr>
            <a:spLocks noGrp="1"/>
          </p:cNvSpPr>
          <p:nvPr>
            <p:ph type="title" hasCustomPrompt="1"/>
          </p:nvPr>
        </p:nvSpPr>
        <p:spPr>
          <a:xfrm>
            <a:off x="3871913" y="0"/>
            <a:ext cx="5272087" cy="927100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MASLD – </a:t>
            </a:r>
            <a:r>
              <a:rPr lang="el-GR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Παράγοντες κινδύνου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4 - Δεξιό άγκιστρο"/>
          <p:cNvSpPr/>
          <p:nvPr/>
        </p:nvSpPr>
        <p:spPr>
          <a:xfrm>
            <a:off x="6140450" y="929005"/>
            <a:ext cx="1217295" cy="5929630"/>
          </a:xfrm>
          <a:prstGeom prst="rightBrace">
            <a:avLst>
              <a:gd name="adj1" fmla="val 8333"/>
              <a:gd name="adj2" fmla="val 50008"/>
            </a:avLst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558" name="5 - TextBox"/>
          <p:cNvSpPr txBox="1"/>
          <p:nvPr/>
        </p:nvSpPr>
        <p:spPr>
          <a:xfrm>
            <a:off x="7391400" y="1676400"/>
            <a:ext cx="1752600" cy="388239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Ηλικία</a:t>
            </a:r>
          </a:p>
          <a:p>
            <a:pPr marL="0" lvl="0" indent="0" eaLnBrk="1" hangingPunct="1">
              <a:spcBef>
                <a:spcPct val="0"/>
              </a:spcBef>
            </a:pPr>
            <a:endParaRPr lang="el-GR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eaLnBrk="1" hangingPunct="1">
              <a:spcBef>
                <a:spcPct val="0"/>
              </a:spcBef>
            </a:pPr>
            <a:r>
              <a:rPr lang="el-G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Άρρεν φύλο</a:t>
            </a:r>
          </a:p>
          <a:p>
            <a:pPr marL="0" lvl="0" indent="0" eaLnBrk="1" hangingPunct="1">
              <a:spcBef>
                <a:spcPct val="0"/>
              </a:spcBef>
            </a:pPr>
            <a:endParaRPr lang="el-GR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eaLnBrk="1" hangingPunct="1">
              <a:spcBef>
                <a:spcPct val="0"/>
              </a:spcBef>
            </a:pPr>
            <a:r>
              <a:rPr lang="el-G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Διαταραχή στην ινσουλίνη</a:t>
            </a:r>
          </a:p>
          <a:p>
            <a:pPr marL="0" lvl="0" indent="0" eaLnBrk="1" hangingPunct="1">
              <a:spcBef>
                <a:spcPct val="0"/>
              </a:spcBef>
            </a:pPr>
            <a:endParaRPr lang="el-GR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eaLnBrk="1" hangingPunct="1">
              <a:spcBef>
                <a:spcPct val="0"/>
              </a:spcBef>
            </a:pPr>
            <a:r>
              <a:rPr lang="el-G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Παχυσαρκία</a:t>
            </a:r>
          </a:p>
          <a:p>
            <a:pPr marL="0" lvl="0" indent="0" eaLnBrk="1" hangingPunct="1">
              <a:spcBef>
                <a:spcPct val="0"/>
              </a:spcBef>
            </a:pPr>
            <a:endParaRPr lang="el-GR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eaLnBrk="1" hangingPunct="1">
              <a:spcBef>
                <a:spcPct val="0"/>
              </a:spcBef>
            </a:pPr>
            <a:r>
              <a:rPr lang="el-G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Μικροβίωμα εντέρου</a:t>
            </a:r>
          </a:p>
          <a:p>
            <a:pPr marL="0" lvl="0" indent="0" eaLnBrk="1" hangingPunct="1">
              <a:spcBef>
                <a:spcPct val="0"/>
              </a:spcBef>
            </a:pPr>
            <a:endParaRPr lang="en-US" altLang="en-US" sz="20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905" y="457200"/>
            <a:ext cx="9142095" cy="60090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0200"/>
            <a:ext cx="9144000" cy="3657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TextBox 5"/>
          <p:cNvSpPr txBox="1"/>
          <p:nvPr/>
        </p:nvSpPr>
        <p:spPr>
          <a:xfrm>
            <a:off x="6762115" y="6600825"/>
            <a:ext cx="2381885" cy="245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530" indent="-21463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685800" eaLnBrk="1" hangingPunct="1">
              <a:spcBef>
                <a:spcPct val="0"/>
              </a:spcBef>
              <a:buNone/>
            </a:pPr>
            <a:r>
              <a:rPr lang="en-US" altLang="en-U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Younossi Z, Clin Gastro Hepatol 2024</a:t>
            </a:r>
            <a:endParaRPr lang="en-US" altLang="en-US" sz="10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7110413" y="4876800"/>
            <a:ext cx="2033588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Εικόνα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5700" y="3505200"/>
            <a:ext cx="5448300" cy="33448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79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38"/>
            <a:ext cx="4846638" cy="36496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5184775" y="1649730"/>
            <a:ext cx="373697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eaLnBrk="1" hangingPunct="1">
              <a:buNone/>
            </a:pPr>
            <a:r>
              <a:rPr lang="el-GR" altLang="x-none" sz="2400" dirty="0">
                <a:solidFill>
                  <a:srgbClr val="000000"/>
                </a:solidFill>
                <a:cs typeface="Arial" panose="020B0604020202020204" pitchFamily="34" charset="0"/>
              </a:rPr>
              <a:t>ΑΠΟ ΤΗ </a:t>
            </a:r>
            <a:r>
              <a:rPr sz="2400" dirty="0">
                <a:solidFill>
                  <a:srgbClr val="000000"/>
                </a:solidFill>
                <a:cs typeface="Arial" panose="020B0604020202020204" pitchFamily="34" charset="0"/>
              </a:rPr>
              <a:t>MASLD </a:t>
            </a:r>
            <a:r>
              <a:rPr lang="el-GR" altLang="x-none" sz="2400" dirty="0">
                <a:solidFill>
                  <a:srgbClr val="000000"/>
                </a:solidFill>
                <a:cs typeface="Arial" panose="020B0604020202020204" pitchFamily="34" charset="0"/>
              </a:rPr>
              <a:t>ΣΤΟ ΣΔ</a:t>
            </a:r>
            <a:endParaRPr sz="24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3797" name="TextBox 8"/>
          <p:cNvSpPr txBox="1"/>
          <p:nvPr/>
        </p:nvSpPr>
        <p:spPr>
          <a:xfrm>
            <a:off x="7323138" y="6611938"/>
            <a:ext cx="1828800" cy="2460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530" indent="-21463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685800" eaLnBrk="1" hangingPunct="1">
              <a:spcBef>
                <a:spcPct val="0"/>
              </a:spcBef>
              <a:buNone/>
            </a:pPr>
            <a:r>
              <a:rPr lang="en-US" altLang="en-US" sz="1000" dirty="0">
                <a:solidFill>
                  <a:srgbClr val="000000"/>
                </a:solidFill>
                <a:cs typeface="Arial" panose="020B0604020202020204" pitchFamily="34" charset="0"/>
              </a:rPr>
              <a:t>Gastaldelli A, JHep Rep 2019</a:t>
            </a:r>
            <a:endParaRPr lang="en-US" altLang="en-US" sz="1000" dirty="0">
              <a:solidFill>
                <a:srgbClr val="000000"/>
              </a:solidFill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Εικόνα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6813"/>
            <a:ext cx="9144000" cy="4524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819" name="TextBox 5"/>
          <p:cNvSpPr txBox="1"/>
          <p:nvPr/>
        </p:nvSpPr>
        <p:spPr>
          <a:xfrm>
            <a:off x="6449695" y="6612255"/>
            <a:ext cx="2699385" cy="245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530" indent="-21463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685800" eaLnBrk="1" hangingPunct="1">
              <a:spcBef>
                <a:spcPct val="0"/>
              </a:spcBef>
              <a:buNone/>
            </a:pPr>
            <a:r>
              <a:rPr lang="en-US" altLang="en-U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EASL-EASD-EASO Guidelines, J Hep 2024</a:t>
            </a:r>
            <a:endParaRPr lang="en-US" altLang="en-US" sz="10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Εικόνα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7050" y="1701800"/>
            <a:ext cx="5583238" cy="34337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Ορθογώνιο 10"/>
          <p:cNvSpPr/>
          <p:nvPr/>
        </p:nvSpPr>
        <p:spPr>
          <a:xfrm>
            <a:off x="1909763" y="2041525"/>
            <a:ext cx="5389563" cy="1558925"/>
          </a:xfrm>
          <a:prstGeom prst="rect">
            <a:avLst/>
          </a:prstGeom>
          <a:noFill/>
          <a:ln w="857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1 - Τίτλος"/>
          <p:cNvSpPr>
            <a:spLocks noGrp="1"/>
          </p:cNvSpPr>
          <p:nvPr>
            <p:ph type="title" hasCustomPrompt="1"/>
          </p:nvPr>
        </p:nvSpPr>
        <p:spPr>
          <a:xfrm>
            <a:off x="0" y="304800"/>
            <a:ext cx="9144000" cy="1325563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el-GR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Θεραπευτικές παρεμβάσεις για </a:t>
            </a: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MASLD</a:t>
            </a:r>
          </a:p>
        </p:txBody>
      </p:sp>
      <p:sp>
        <p:nvSpPr>
          <p:cNvPr id="47107" name="2 - Θέση περιεχομένου"/>
          <p:cNvSpPr>
            <a:spLocks noGrp="1"/>
          </p:cNvSpPr>
          <p:nvPr>
            <p:ph idx="1" hasCustomPrompt="1"/>
          </p:nvPr>
        </p:nvSpPr>
        <p:spPr>
          <a:xfrm>
            <a:off x="0" y="1825625"/>
            <a:ext cx="9144000" cy="4351338"/>
          </a:xfrm>
        </p:spPr>
        <p:txBody>
          <a:bodyPr vert="horz" wrap="square" lIns="91440" tIns="45720" rIns="91440" bIns="45720" anchor="t" anchorCtr="0"/>
          <a:lstStyle/>
          <a:p>
            <a:pPr algn="ctr" eaLnBrk="1" hangingPunct="1"/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Διαιτητικές παρεμβάσεις / απώλεια βάρους</a:t>
            </a:r>
          </a:p>
          <a:p>
            <a:pPr algn="ctr" eaLnBrk="1" hangingPunct="1"/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Αντιμετώπιση παραγόντων κινδύνου</a:t>
            </a:r>
          </a:p>
          <a:p>
            <a:pPr algn="ctr" eaLnBrk="1" hangingPunct="1"/>
            <a:endParaRPr lang="el-G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Φαρμακευτικές παρεμβάσεις σε ίνωση</a:t>
            </a:r>
          </a:p>
          <a:p>
            <a:pPr algn="ctr" eaLnBrk="1" hangingPunct="1"/>
            <a:endParaRPr lang="el-G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buNone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108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4445000"/>
            <a:ext cx="7907338" cy="15065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7109" name="4 - TextBox"/>
          <p:cNvSpPr txBox="1"/>
          <p:nvPr/>
        </p:nvSpPr>
        <p:spPr>
          <a:xfrm>
            <a:off x="7330440" y="6612255"/>
            <a:ext cx="1813560" cy="245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Griffin C, Clin Liv Dis 2022</a:t>
            </a:r>
            <a:endParaRPr lang="en-US" altLang="en-US" sz="1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688" y="0"/>
            <a:ext cx="83312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8131" name="Rectangle 9"/>
          <p:cNvSpPr/>
          <p:nvPr/>
        </p:nvSpPr>
        <p:spPr>
          <a:xfrm>
            <a:off x="7314883" y="6552883"/>
            <a:ext cx="1856740" cy="245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Huang T et al, Int Med J 2020</a:t>
            </a:r>
            <a:endParaRPr lang="en-US" altLang="en-US" sz="1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- Ορθογώνιο"/>
          <p:cNvSpPr/>
          <p:nvPr/>
        </p:nvSpPr>
        <p:spPr>
          <a:xfrm>
            <a:off x="609600" y="533400"/>
            <a:ext cx="990600" cy="38100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4 - Ορθογώνιο"/>
          <p:cNvSpPr/>
          <p:nvPr/>
        </p:nvSpPr>
        <p:spPr>
          <a:xfrm>
            <a:off x="533400" y="2438400"/>
            <a:ext cx="1524000" cy="38100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5 - Ορθογώνιο"/>
          <p:cNvSpPr/>
          <p:nvPr/>
        </p:nvSpPr>
        <p:spPr>
          <a:xfrm>
            <a:off x="6324600" y="2438400"/>
            <a:ext cx="1143000" cy="22860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6 - Ορθογώνιο"/>
          <p:cNvSpPr/>
          <p:nvPr/>
        </p:nvSpPr>
        <p:spPr>
          <a:xfrm>
            <a:off x="533400" y="3048000"/>
            <a:ext cx="1524000" cy="38100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7 - Ορθογώνιο"/>
          <p:cNvSpPr/>
          <p:nvPr/>
        </p:nvSpPr>
        <p:spPr>
          <a:xfrm>
            <a:off x="533400" y="3505200"/>
            <a:ext cx="1524000" cy="38100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8 - Ορθογώνιο"/>
          <p:cNvSpPr/>
          <p:nvPr/>
        </p:nvSpPr>
        <p:spPr>
          <a:xfrm>
            <a:off x="533400" y="4495800"/>
            <a:ext cx="1524000" cy="38100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9 - Ορθογώνιο"/>
          <p:cNvSpPr/>
          <p:nvPr/>
        </p:nvSpPr>
        <p:spPr>
          <a:xfrm>
            <a:off x="533400" y="5105400"/>
            <a:ext cx="1524000" cy="38100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1 - Τίτλος"/>
          <p:cNvSpPr>
            <a:spLocks noGrp="1"/>
          </p:cNvSpPr>
          <p:nvPr>
            <p:ph type="title" hasCustomPrompt="1"/>
          </p:nvPr>
        </p:nvSpPr>
        <p:spPr>
          <a:xfrm>
            <a:off x="1614488" y="11113"/>
            <a:ext cx="5915025" cy="769937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MASLD </a:t>
            </a:r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και απώλεια βάρους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0179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738188"/>
            <a:ext cx="9104312" cy="60436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988" name="4 - TextBox"/>
          <p:cNvSpPr txBox="1">
            <a:spLocks noChangeArrowheads="1"/>
          </p:cNvSpPr>
          <p:nvPr/>
        </p:nvSpPr>
        <p:spPr bwMode="auto">
          <a:xfrm>
            <a:off x="-36512" y="6618288"/>
            <a:ext cx="1560513" cy="245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Wong V, Liv Intern 2022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4" descr="Individuals with lean and non-obese NAFLD have an intermediate... |  Download Scientific Diagra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6538"/>
            <a:ext cx="9144000" cy="61642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Φυσαλίδα ομιλίας: Έλλειψη 3"/>
          <p:cNvSpPr/>
          <p:nvPr/>
        </p:nvSpPr>
        <p:spPr>
          <a:xfrm>
            <a:off x="5105400" y="685800"/>
            <a:ext cx="1428115" cy="728980"/>
          </a:xfrm>
          <a:prstGeom prst="wedgeEllipseCallout">
            <a:avLst>
              <a:gd name="adj1" fmla="val -72267"/>
              <a:gd name="adj2" fmla="val 20686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defTabSz="685800" eaLnBrk="1" hangingPunct="1">
              <a:buNone/>
            </a:pPr>
            <a:r>
              <a:rPr lang="el-GR" altLang="x-none" sz="1300" dirty="0">
                <a:solidFill>
                  <a:srgbClr val="000000"/>
                </a:solidFill>
                <a:cs typeface="Arial" panose="020B0604020202020204" pitchFamily="34" charset="0"/>
              </a:rPr>
              <a:t>Να χάσω βάρος και εγώ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0638"/>
            <a:ext cx="8077200" cy="6569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7089775" y="6569075"/>
            <a:ext cx="2092325" cy="245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000" kern="1200" cap="none" spc="0" normalizeH="0" baseline="0" noProof="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Long M, Gastroenterology 2022  </a:t>
            </a:r>
          </a:p>
        </p:txBody>
      </p:sp>
      <p:sp>
        <p:nvSpPr>
          <p:cNvPr id="2" name="Ορθογώνιο 1"/>
          <p:cNvSpPr/>
          <p:nvPr/>
        </p:nvSpPr>
        <p:spPr>
          <a:xfrm>
            <a:off x="652463" y="5453063"/>
            <a:ext cx="3473450" cy="2428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7162800" y="4960938"/>
            <a:ext cx="1066800" cy="9826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4,796 Doctor Asking Questions Images, Stock Photos &amp; Vectors | Shutterstoc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87" y="838200"/>
            <a:ext cx="9158287" cy="6019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6 - Επεξήγηση με σύννεφο"/>
          <p:cNvSpPr/>
          <p:nvPr/>
        </p:nvSpPr>
        <p:spPr>
          <a:xfrm>
            <a:off x="1371600" y="914400"/>
            <a:ext cx="1828800" cy="1981200"/>
          </a:xfrm>
          <a:prstGeom prst="cloudCallout">
            <a:avLst>
              <a:gd name="adj1" fmla="val 147628"/>
              <a:gd name="adj2" fmla="val 10666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1444" name="7 - TextBox"/>
          <p:cNvSpPr txBox="1"/>
          <p:nvPr/>
        </p:nvSpPr>
        <p:spPr>
          <a:xfrm>
            <a:off x="1447800" y="1447800"/>
            <a:ext cx="1752600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17145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Φαρμακευτική αγωγή ?</a:t>
            </a:r>
            <a:endParaRPr lang="en-US" altLang="en-US" sz="18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" name="8 - Ορθογώνιο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88" y="1550988"/>
            <a:ext cx="8297862" cy="35925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5150"/>
            <a:ext cx="9139238" cy="5730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7243763" y="6611938"/>
            <a:ext cx="1900238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000" kern="1200" cap="none" spc="0" normalizeH="0" baseline="0" noProof="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Kokkorakis</a:t>
            </a:r>
            <a:r>
              <a:rPr kumimoji="0" lang="en-US" sz="1000" kern="1200" cap="none" spc="0" normalizeH="0" baseline="0" noProof="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M, Metabolism 2024</a:t>
            </a:r>
          </a:p>
        </p:txBody>
      </p:sp>
      <p:sp>
        <p:nvSpPr>
          <p:cNvPr id="7" name="Ορθογώνιο 6"/>
          <p:cNvSpPr/>
          <p:nvPr/>
        </p:nvSpPr>
        <p:spPr>
          <a:xfrm rot="19858033">
            <a:off x="529707" y="2605204"/>
            <a:ext cx="8084585" cy="13157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l-GR" sz="405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Αύξηση β-οξείδωσης λιπαρών οξέων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l-GR" sz="405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Βελτίωση μεταβολισμού λιπιδίων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3124200"/>
            <a:ext cx="3681413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685800" eaLnBrk="1" hangingPunct="1">
              <a:buNone/>
            </a:pPr>
            <a:r>
              <a:rPr lang="el-GR" altLang="x-none" sz="2400" b="1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Calibri" panose="020F0502020204030204" pitchFamily="34" charset="0"/>
              </a:rPr>
              <a:t>Κριτήρια ένταξης</a:t>
            </a:r>
          </a:p>
          <a:p>
            <a:pPr defTabSz="685800" eaLnBrk="1" hangingPunct="1">
              <a:buFont typeface="Arial" panose="020B0604020202020204" pitchFamily="34" charset="0"/>
              <a:buChar char="•"/>
            </a:pPr>
            <a:r>
              <a:rPr lang="el-GR" altLang="x-none" sz="2400" dirty="0">
                <a:solidFill>
                  <a:srgbClr val="000000"/>
                </a:solidFill>
                <a:latin typeface="Calibri" panose="020F0502020204030204" pitchFamily="34" charset="0"/>
              </a:rPr>
              <a:t>Ηλικία &gt;18</a:t>
            </a:r>
          </a:p>
          <a:p>
            <a:pPr defTabSz="685800" eaLnBrk="1" hangingPunct="1">
              <a:buFont typeface="Arial" panose="020B0604020202020204" pitchFamily="34" charset="0"/>
              <a:buChar char="•"/>
            </a:pPr>
            <a:r>
              <a:rPr sz="2400" dirty="0">
                <a:solidFill>
                  <a:srgbClr val="000000"/>
                </a:solidFill>
                <a:latin typeface="Calibri" panose="020F0502020204030204" pitchFamily="34" charset="0"/>
              </a:rPr>
              <a:t>MASH </a:t>
            </a:r>
            <a:r>
              <a:rPr lang="el-GR" altLang="x-none" sz="2400" dirty="0">
                <a:solidFill>
                  <a:srgbClr val="000000"/>
                </a:solidFill>
                <a:latin typeface="Calibri" panose="020F0502020204030204" pitchFamily="34" charset="0"/>
              </a:rPr>
              <a:t>με </a:t>
            </a:r>
            <a:r>
              <a:rPr sz="2400" dirty="0">
                <a:solidFill>
                  <a:srgbClr val="000000"/>
                </a:solidFill>
                <a:latin typeface="Calibri" panose="020F0502020204030204" pitchFamily="34" charset="0"/>
              </a:rPr>
              <a:t>NAS score &gt;4 </a:t>
            </a:r>
            <a:r>
              <a:rPr lang="el-GR" altLang="x-none" sz="2400" dirty="0">
                <a:solidFill>
                  <a:srgbClr val="000000"/>
                </a:solidFill>
                <a:latin typeface="Calibri" panose="020F0502020204030204" pitchFamily="34" charset="0"/>
              </a:rPr>
              <a:t>και τουλάχιστον 1 σε </a:t>
            </a:r>
            <a:r>
              <a:rPr sz="2400" dirty="0">
                <a:solidFill>
                  <a:srgbClr val="000000"/>
                </a:solidFill>
                <a:latin typeface="Calibri" panose="020F0502020204030204" pitchFamily="34" charset="0"/>
              </a:rPr>
              <a:t>ballooning, </a:t>
            </a:r>
            <a:r>
              <a:rPr lang="el-GR" altLang="x-none" sz="2400" dirty="0">
                <a:solidFill>
                  <a:srgbClr val="000000"/>
                </a:solidFill>
                <a:latin typeface="Calibri" panose="020F0502020204030204" pitchFamily="34" charset="0"/>
              </a:rPr>
              <a:t>στεάτωση και φλεγμονή</a:t>
            </a:r>
          </a:p>
          <a:p>
            <a:pPr defTabSz="685800" eaLnBrk="1" hangingPunct="1">
              <a:buFont typeface="Arial" panose="020B0604020202020204" pitchFamily="34" charset="0"/>
              <a:buChar char="•"/>
            </a:pPr>
            <a:r>
              <a:rPr sz="2400" dirty="0">
                <a:solidFill>
                  <a:srgbClr val="000000"/>
                </a:solidFill>
                <a:latin typeface="Calibri" panose="020F0502020204030204" pitchFamily="34" charset="0"/>
              </a:rPr>
              <a:t>CAP &gt;280 db/m</a:t>
            </a:r>
          </a:p>
          <a:p>
            <a:pPr defTabSz="685800" eaLnBrk="1" hangingPunct="1">
              <a:buFont typeface="Arial" panose="020B0604020202020204" pitchFamily="34" charset="0"/>
              <a:buChar char="•"/>
            </a:pPr>
            <a:r>
              <a:rPr sz="2400" dirty="0">
                <a:solidFill>
                  <a:srgbClr val="000000"/>
                </a:solidFill>
                <a:latin typeface="Calibri" panose="020F0502020204030204" pitchFamily="34" charset="0"/>
              </a:rPr>
              <a:t>Fibroscan &gt;8.5 kPa</a:t>
            </a:r>
          </a:p>
          <a:p>
            <a:pPr defTabSz="685800" eaLnBrk="1" hangingPunct="1">
              <a:buFont typeface="Arial" panose="020B0604020202020204" pitchFamily="34" charset="0"/>
              <a:buChar char="•"/>
            </a:pPr>
            <a:r>
              <a:rPr sz="2400" dirty="0">
                <a:solidFill>
                  <a:srgbClr val="000000"/>
                </a:solidFill>
                <a:latin typeface="Calibri" panose="020F0502020204030204" pitchFamily="34" charset="0"/>
              </a:rPr>
              <a:t>50% F3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48200" y="3124200"/>
            <a:ext cx="3405188" cy="2678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685800" eaLnBrk="1" hangingPunct="1">
              <a:buNone/>
            </a:pPr>
            <a:r>
              <a:rPr lang="el-GR" altLang="x-none" sz="2400" b="1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Calibri" panose="020F0502020204030204" pitchFamily="34" charset="0"/>
              </a:rPr>
              <a:t>Κριτήρια αποκλεισμού</a:t>
            </a:r>
          </a:p>
          <a:p>
            <a:pPr defTabSz="685800" eaLnBrk="1" hangingPunct="1">
              <a:buFont typeface="Arial" panose="020B0604020202020204" pitchFamily="34" charset="0"/>
              <a:buChar char="•"/>
            </a:pPr>
            <a:r>
              <a:rPr lang="el-GR" altLang="x-none" sz="2400" dirty="0">
                <a:solidFill>
                  <a:srgbClr val="000000"/>
                </a:solidFill>
                <a:latin typeface="Calibri" panose="020F0502020204030204" pitchFamily="34" charset="0"/>
              </a:rPr>
              <a:t>Αλκοόλ &gt;20</a:t>
            </a:r>
            <a:r>
              <a:rPr sz="2400" dirty="0">
                <a:solidFill>
                  <a:srgbClr val="000000"/>
                </a:solidFill>
                <a:latin typeface="Calibri" panose="020F0502020204030204" pitchFamily="34" charset="0"/>
              </a:rPr>
              <a:t>gr/d</a:t>
            </a:r>
            <a:r>
              <a:rPr lang="el-GR" altLang="x-none" sz="2400" dirty="0">
                <a:solidFill>
                  <a:srgbClr val="000000"/>
                </a:solidFill>
                <a:latin typeface="Calibri" panose="020F0502020204030204" pitchFamily="34" charset="0"/>
              </a:rPr>
              <a:t> γυναίκες και 30</a:t>
            </a:r>
            <a:r>
              <a:rPr sz="2400" dirty="0">
                <a:solidFill>
                  <a:srgbClr val="000000"/>
                </a:solidFill>
                <a:latin typeface="Calibri" panose="020F0502020204030204" pitchFamily="34" charset="0"/>
              </a:rPr>
              <a:t>gr/d</a:t>
            </a:r>
            <a:r>
              <a:rPr lang="el-GR" altLang="x-none" sz="2400" dirty="0">
                <a:solidFill>
                  <a:srgbClr val="000000"/>
                </a:solidFill>
                <a:latin typeface="Calibri" panose="020F0502020204030204" pitchFamily="34" charset="0"/>
              </a:rPr>
              <a:t> για άντρες</a:t>
            </a:r>
          </a:p>
          <a:p>
            <a:pPr defTabSz="685800" eaLnBrk="1" hangingPunct="1">
              <a:buFont typeface="Arial" panose="020B0604020202020204" pitchFamily="34" charset="0"/>
              <a:buChar char="•"/>
            </a:pPr>
            <a:r>
              <a:rPr sz="2400" dirty="0">
                <a:solidFill>
                  <a:srgbClr val="000000"/>
                </a:solidFill>
                <a:latin typeface="Calibri" panose="020F0502020204030204" pitchFamily="34" charset="0"/>
              </a:rPr>
              <a:t>HBA1c &gt;9%</a:t>
            </a:r>
          </a:p>
          <a:p>
            <a:pPr defTabSz="685800" eaLnBrk="1" hangingPunct="1">
              <a:buFont typeface="Arial" panose="020B0604020202020204" pitchFamily="34" charset="0"/>
              <a:buChar char="•"/>
            </a:pPr>
            <a:r>
              <a:rPr lang="el-GR" altLang="x-none" sz="2400" dirty="0">
                <a:solidFill>
                  <a:srgbClr val="000000"/>
                </a:solidFill>
                <a:latin typeface="Calibri" panose="020F0502020204030204" pitchFamily="34" charset="0"/>
              </a:rPr>
              <a:t>Άλλα αίτια ηπατικής βλάβης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33400"/>
            <a:ext cx="9144000" cy="1938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685800" eaLnBrk="1" hangingPunct="1">
              <a:buNone/>
            </a:pPr>
            <a:r>
              <a:rPr lang="el-GR" altLang="x-none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Μεθοδολογία</a:t>
            </a:r>
          </a:p>
          <a:p>
            <a:pPr defTabSz="685800" eaLnBrk="1" hangingPunct="1">
              <a:buFont typeface="Arial" panose="020B0604020202020204" pitchFamily="34" charset="0"/>
              <a:buChar char="•"/>
            </a:pPr>
            <a:r>
              <a:rPr lang="el-GR" altLang="x-none" sz="2400" dirty="0">
                <a:solidFill>
                  <a:srgbClr val="000000"/>
                </a:solidFill>
                <a:latin typeface="Calibri" panose="020F0502020204030204" pitchFamily="34" charset="0"/>
              </a:rPr>
              <a:t>Διπλή τυφλή μελέτη</a:t>
            </a:r>
          </a:p>
          <a:p>
            <a:pPr defTabSz="685800" eaLnBrk="1" hangingPunct="1">
              <a:buFont typeface="Arial" panose="020B0604020202020204" pitchFamily="34" charset="0"/>
              <a:buChar char="•"/>
            </a:pPr>
            <a:r>
              <a:rPr sz="2400" dirty="0">
                <a:solidFill>
                  <a:srgbClr val="000000"/>
                </a:solidFill>
                <a:latin typeface="Calibri" panose="020F0502020204030204" pitchFamily="34" charset="0"/>
              </a:rPr>
              <a:t>Placebo vs Resmetirom 80mg vs Resmetirom 100mg</a:t>
            </a:r>
          </a:p>
          <a:p>
            <a:pPr defTabSz="685800" eaLnBrk="1" hangingPunct="1">
              <a:buFont typeface="Arial" panose="020B0604020202020204" pitchFamily="34" charset="0"/>
              <a:buChar char="•"/>
            </a:pPr>
            <a:r>
              <a:rPr lang="el-GR" altLang="x-none" sz="2400" dirty="0">
                <a:solidFill>
                  <a:srgbClr val="000000"/>
                </a:solidFill>
                <a:latin typeface="Calibri" panose="020F0502020204030204" pitchFamily="34" charset="0"/>
              </a:rPr>
              <a:t>Όλοι οι ασθενείς βιοψία ήπατος </a:t>
            </a:r>
            <a:r>
              <a:rPr sz="2400" dirty="0">
                <a:solidFill>
                  <a:srgbClr val="000000"/>
                </a:solidFill>
                <a:latin typeface="Calibri" panose="020F0502020204030204" pitchFamily="34" charset="0"/>
              </a:rPr>
              <a:t>baseline</a:t>
            </a:r>
            <a:r>
              <a:rPr lang="el-GR" altLang="x-none" sz="2400" dirty="0">
                <a:solidFill>
                  <a:srgbClr val="000000"/>
                </a:solidFill>
                <a:latin typeface="Calibri" panose="020F0502020204030204" pitchFamily="34" charset="0"/>
              </a:rPr>
              <a:t> και </a:t>
            </a:r>
            <a:r>
              <a:rPr sz="2400" dirty="0">
                <a:solidFill>
                  <a:srgbClr val="000000"/>
                </a:solidFill>
                <a:latin typeface="Calibri" panose="020F0502020204030204" pitchFamily="34" charset="0"/>
              </a:rPr>
              <a:t>end of treatment</a:t>
            </a:r>
          </a:p>
          <a:p>
            <a:pPr defTabSz="685800" eaLnBrk="1" hangingPunct="1">
              <a:buFont typeface="Arial" panose="020B0604020202020204" pitchFamily="34" charset="0"/>
              <a:buChar char="•"/>
            </a:pPr>
            <a:r>
              <a:rPr lang="el-GR" altLang="x-none" sz="2400" dirty="0">
                <a:solidFill>
                  <a:srgbClr val="000000"/>
                </a:solidFill>
                <a:latin typeface="Calibri" panose="020F0502020204030204" pitchFamily="34" charset="0"/>
              </a:rPr>
              <a:t>Όλοι οι ασθενείς σύσταση για άσκηση και διατροφή</a:t>
            </a:r>
            <a:endParaRPr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462" y="857250"/>
            <a:ext cx="5095875" cy="5391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5539" name="Εικόνα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2225" y="857250"/>
            <a:ext cx="4065588" cy="12239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5794375" y="2362200"/>
            <a:ext cx="3122613" cy="3786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14630" indent="-214630" defTabSz="685800" eaLnBrk="1" hangingPunct="1">
              <a:buFont typeface="Wingdings" panose="05000000000000000000" pitchFamily="2" charset="2"/>
              <a:buChar char="Ø"/>
            </a:pPr>
            <a:r>
              <a:rPr lang="el-GR" altLang="x-none" sz="2000" dirty="0">
                <a:solidFill>
                  <a:srgbClr val="000000"/>
                </a:solidFill>
                <a:latin typeface="Calibri" panose="020F0502020204030204" pitchFamily="34" charset="0"/>
              </a:rPr>
              <a:t>Μέση ηλικία 57+/- 10 έτη</a:t>
            </a:r>
          </a:p>
          <a:p>
            <a:pPr marL="214630" indent="-214630" defTabSz="685800" eaLnBrk="1" hangingPunct="1">
              <a:buFont typeface="Wingdings" panose="05000000000000000000" pitchFamily="2" charset="2"/>
              <a:buChar char="Ø"/>
            </a:pPr>
            <a:r>
              <a:rPr lang="el-GR" altLang="x-none" sz="2000" dirty="0">
                <a:solidFill>
                  <a:srgbClr val="000000"/>
                </a:solidFill>
                <a:latin typeface="Calibri" panose="020F0502020204030204" pitchFamily="34" charset="0"/>
              </a:rPr>
              <a:t>Κυρίως λευκοί</a:t>
            </a:r>
          </a:p>
          <a:p>
            <a:pPr marL="214630" indent="-214630" defTabSz="685800" eaLnBrk="1" hangingPunct="1">
              <a:buFont typeface="Wingdings" panose="05000000000000000000" pitchFamily="2" charset="2"/>
              <a:buChar char="Ø"/>
            </a:pPr>
            <a:r>
              <a:rPr lang="el-GR" altLang="x-none" sz="2000" dirty="0">
                <a:solidFill>
                  <a:srgbClr val="000000"/>
                </a:solidFill>
                <a:latin typeface="Calibri" panose="020F0502020204030204" pitchFamily="34" charset="0"/>
              </a:rPr>
              <a:t>Υπέρβαροι</a:t>
            </a:r>
          </a:p>
          <a:p>
            <a:pPr marL="214630" indent="-214630" defTabSz="685800" eaLnBrk="1" hangingPunct="1">
              <a:buFont typeface="Wingdings" panose="05000000000000000000" pitchFamily="2" charset="2"/>
              <a:buChar char="Ø"/>
            </a:pPr>
            <a:endParaRPr lang="el-GR" altLang="x-none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14630" indent="-214630" defTabSz="685800" eaLnBrk="1" hangingPunct="1">
              <a:buFont typeface="Wingdings" panose="05000000000000000000" pitchFamily="2" charset="2"/>
              <a:buChar char="Ø"/>
            </a:pPr>
            <a:r>
              <a:rPr lang="el-GR" altLang="x-none" sz="2000" dirty="0">
                <a:solidFill>
                  <a:srgbClr val="000000"/>
                </a:solidFill>
                <a:latin typeface="Calibri" panose="020F0502020204030204" pitchFamily="34" charset="0"/>
              </a:rPr>
              <a:t>ΑΥ, Δυσλιπιδαιμία, ΣΔ ΙΙ</a:t>
            </a:r>
          </a:p>
          <a:p>
            <a:pPr marL="214630" indent="-214630" defTabSz="685800" eaLnBrk="1" hangingPunct="1">
              <a:buFont typeface="Wingdings" panose="05000000000000000000" pitchFamily="2" charset="2"/>
              <a:buChar char="Ø"/>
            </a:pPr>
            <a:endParaRPr lang="el-GR" altLang="x-none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14630" indent="-214630" defTabSz="685800" eaLnBrk="1" hangingPunct="1">
              <a:buFont typeface="Wingdings" panose="05000000000000000000" pitchFamily="2" charset="2"/>
              <a:buChar char="Ø"/>
            </a:pPr>
            <a:r>
              <a:rPr lang="el-GR" altLang="x-none" sz="2000" dirty="0">
                <a:solidFill>
                  <a:srgbClr val="000000"/>
                </a:solidFill>
                <a:latin typeface="Calibri" panose="020F0502020204030204" pitchFamily="34" charset="0"/>
              </a:rPr>
              <a:t>Υψηλές τιμές ελαστογραφίας και ηπατικού λίπους</a:t>
            </a:r>
          </a:p>
          <a:p>
            <a:pPr marL="214630" indent="-214630" defTabSz="685800" eaLnBrk="1" hangingPunct="1">
              <a:buFont typeface="Wingdings" panose="05000000000000000000" pitchFamily="2" charset="2"/>
              <a:buChar char="Ø"/>
            </a:pPr>
            <a:r>
              <a:rPr lang="el-GR" altLang="x-none" sz="2000" dirty="0">
                <a:solidFill>
                  <a:srgbClr val="000000"/>
                </a:solidFill>
                <a:latin typeface="Calibri" panose="020F0502020204030204" pitchFamily="34" charset="0"/>
              </a:rPr>
              <a:t>Σημαντική φλεγμονή και ίνωση στη βιοψία</a:t>
            </a:r>
          </a:p>
          <a:p>
            <a:pPr marL="214630" indent="-214630" defTabSz="685800" eaLnBrk="1" hangingPunct="1">
              <a:buFont typeface="Wingdings" panose="05000000000000000000" pitchFamily="2" charset="2"/>
              <a:buChar char="Ø"/>
            </a:pPr>
            <a:endParaRPr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Ορθογώνιο 10"/>
          <p:cNvSpPr/>
          <p:nvPr/>
        </p:nvSpPr>
        <p:spPr>
          <a:xfrm>
            <a:off x="0" y="1477963"/>
            <a:ext cx="5021263" cy="693738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Ορθογώνιο 11"/>
          <p:cNvSpPr/>
          <p:nvPr/>
        </p:nvSpPr>
        <p:spPr>
          <a:xfrm>
            <a:off x="22225" y="3033713"/>
            <a:ext cx="5022850" cy="852488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Ορθογώνιο 12"/>
          <p:cNvSpPr/>
          <p:nvPr/>
        </p:nvSpPr>
        <p:spPr>
          <a:xfrm>
            <a:off x="0" y="4348163"/>
            <a:ext cx="5045075" cy="528638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Ορθογώνιο 13"/>
          <p:cNvSpPr/>
          <p:nvPr/>
        </p:nvSpPr>
        <p:spPr>
          <a:xfrm>
            <a:off x="5045075" y="869950"/>
            <a:ext cx="4065905" cy="1181100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0"/>
            <a:ext cx="3081338" cy="2727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6563" name="Εικόνα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650" y="871538"/>
            <a:ext cx="2894013" cy="2720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6564" name="Εικόνα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549525" y="1055688"/>
            <a:ext cx="2393950" cy="74945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6565" name="Εικόνα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2663" y="857250"/>
            <a:ext cx="3081337" cy="27352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TextBox 13"/>
          <p:cNvSpPr txBox="1"/>
          <p:nvPr/>
        </p:nvSpPr>
        <p:spPr>
          <a:xfrm>
            <a:off x="7494588" y="4019550"/>
            <a:ext cx="1649413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14630" indent="-214630" defTabSz="685800" eaLnBrk="1" hangingPunct="1">
              <a:buFont typeface="Arial" panose="020B0604020202020204" pitchFamily="34" charset="0"/>
              <a:buChar char="•"/>
            </a:pPr>
            <a:r>
              <a:rPr lang="el-GR" altLang="x-none" sz="1600" dirty="0">
                <a:solidFill>
                  <a:srgbClr val="000000"/>
                </a:solidFill>
                <a:latin typeface="Calibri" panose="020F0502020204030204" pitchFamily="34" charset="0"/>
              </a:rPr>
              <a:t>Απώλεια βάρους 2-4% σε </a:t>
            </a:r>
            <a:r>
              <a:rPr sz="1600" dirty="0">
                <a:solidFill>
                  <a:srgbClr val="000000"/>
                </a:solidFill>
                <a:latin typeface="Calibri" panose="020F0502020204030204" pitchFamily="34" charset="0"/>
              </a:rPr>
              <a:t>resmetirom</a:t>
            </a:r>
          </a:p>
          <a:p>
            <a:pPr marL="214630" indent="-214630" defTabSz="685800" eaLnBrk="1" hangingPunct="1">
              <a:buFont typeface="Arial" panose="020B0604020202020204" pitchFamily="34" charset="0"/>
              <a:buChar char="•"/>
            </a:pPr>
            <a:r>
              <a:rPr lang="el-GR" altLang="x-none" sz="1600" dirty="0">
                <a:solidFill>
                  <a:srgbClr val="000000"/>
                </a:solidFill>
                <a:latin typeface="Calibri" panose="020F0502020204030204" pitchFamily="34" charset="0"/>
              </a:rPr>
              <a:t>Απώλεια βάρους &lt;2% σε </a:t>
            </a:r>
            <a:r>
              <a:rPr sz="1600" dirty="0">
                <a:solidFill>
                  <a:srgbClr val="000000"/>
                </a:solidFill>
                <a:latin typeface="Calibri" panose="020F0502020204030204" pitchFamily="34" charset="0"/>
              </a:rPr>
              <a:t>placebo 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-635" y="6120765"/>
            <a:ext cx="749363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14630" indent="-214630" defTabSz="685800" eaLnBrk="1" hangingPunct="1">
              <a:buFont typeface="Arial" panose="020B0604020202020204" pitchFamily="34" charset="0"/>
              <a:buChar char="•"/>
            </a:pPr>
            <a:r>
              <a:rPr lang="el-GR" altLang="x-none" sz="1400" dirty="0">
                <a:solidFill>
                  <a:srgbClr val="000000"/>
                </a:solidFill>
                <a:latin typeface="Calibri" panose="020F0502020204030204" pitchFamily="34" charset="0"/>
                <a:sym typeface="+mn-ea"/>
              </a:rPr>
              <a:t>Σπάνιες οι ανεπιθύμητες</a:t>
            </a:r>
            <a:endParaRPr lang="el-GR" altLang="x-none" sz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14630" indent="-214630" defTabSz="685800" eaLnBrk="1" hangingPunct="1">
              <a:buFont typeface="Arial" panose="020B0604020202020204" pitchFamily="34" charset="0"/>
              <a:buChar char="•"/>
            </a:pPr>
            <a:r>
              <a:rPr lang="el-GR" altLang="x-none" sz="1400" dirty="0">
                <a:solidFill>
                  <a:srgbClr val="000000"/>
                </a:solidFill>
                <a:latin typeface="Calibri" panose="020F0502020204030204" pitchFamily="34" charset="0"/>
                <a:sym typeface="+mn-ea"/>
              </a:rPr>
              <a:t>Συχνότερα σχετιζόμενες με το ΓΕΣ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88" y="1550988"/>
            <a:ext cx="8297862" cy="3592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Ορθογώνιο 4"/>
          <p:cNvSpPr/>
          <p:nvPr/>
        </p:nvSpPr>
        <p:spPr>
          <a:xfrm>
            <a:off x="1886998" y="858717"/>
            <a:ext cx="5239383" cy="69249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405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latin typeface="Calibri" panose="020F0502020204030204"/>
              </a:rPr>
              <a:t>EMA</a:t>
            </a:r>
            <a:r>
              <a:rPr kumimoji="0" lang="en-US" sz="405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APPROVAL </a:t>
            </a:r>
            <a:r>
              <a:rPr lang="en-US" sz="405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latin typeface="Calibri" panose="020F0502020204030204"/>
              </a:rPr>
              <a:t>8</a:t>
            </a:r>
            <a:r>
              <a:rPr kumimoji="0" lang="en-US" sz="405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/2025</a:t>
            </a:r>
            <a:endParaRPr kumimoji="0" lang="el-GR" sz="405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4,796 Doctor Asking Questions Images, Stock Photos &amp; Vectors | Shutterstoc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87" y="838200"/>
            <a:ext cx="9158287" cy="6019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6 - Επεξήγηση με σύννεφο"/>
          <p:cNvSpPr/>
          <p:nvPr/>
        </p:nvSpPr>
        <p:spPr>
          <a:xfrm>
            <a:off x="1371600" y="914400"/>
            <a:ext cx="1828800" cy="1981200"/>
          </a:xfrm>
          <a:prstGeom prst="cloudCallout">
            <a:avLst>
              <a:gd name="adj1" fmla="val 147628"/>
              <a:gd name="adj2" fmla="val 10666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0660" name="7 - TextBox"/>
          <p:cNvSpPr txBox="1"/>
          <p:nvPr/>
        </p:nvSpPr>
        <p:spPr>
          <a:xfrm>
            <a:off x="1447800" y="1447800"/>
            <a:ext cx="1752600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r>
              <a:rPr lang="el-GR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Και τα αντιδιαβητικα?</a:t>
            </a:r>
            <a:endParaRPr lang="en-US" altLang="en-US" sz="18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" name="8 - Ορθογώνιο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1 - Τίτλος"/>
          <p:cNvSpPr>
            <a:spLocks noGrp="1"/>
          </p:cNvSpPr>
          <p:nvPr>
            <p:ph type="title" hasCustomPrompt="1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Αντιδιαβητικά φάρμακα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 hasCustomPrompt="1"/>
          </p:nvPr>
        </p:nvSpPr>
        <p:spPr>
          <a:xfrm>
            <a:off x="0" y="1600200"/>
            <a:ext cx="9144000" cy="4525963"/>
          </a:xfrm>
        </p:spPr>
        <p:txBody>
          <a:bodyPr vert="horz" wrap="square" lIns="91440" tIns="45720" rIns="91440" bIns="45720" anchor="t" anchorCtr="0"/>
          <a:lstStyle/>
          <a:p>
            <a:pPr algn="ctr"/>
            <a:r>
              <a:rPr lang="el-GR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Μετφορμίνη</a:t>
            </a:r>
          </a:p>
          <a:p>
            <a:pPr algn="ctr"/>
            <a:r>
              <a:rPr lang="el-GR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Πιογλιταζόνη</a:t>
            </a:r>
          </a:p>
          <a:p>
            <a:pPr algn="ctr"/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DPP4i</a:t>
            </a:r>
          </a:p>
          <a:p>
            <a:pPr algn="ctr"/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SGLT2i</a:t>
            </a:r>
          </a:p>
          <a:p>
            <a:pPr algn="ctr"/>
            <a:r>
              <a:rPr lang="el-GR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Αγωνιστές υποδοχέων</a:t>
            </a:r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GLP-1 +/- GIP +/- Glucagon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1 - Τίτλος"/>
          <p:cNvSpPr>
            <a:spLocks noGrp="1"/>
          </p:cNvSpPr>
          <p:nvPr>
            <p:ph type="title" hasCustomPrompt="1"/>
          </p:nvPr>
        </p:nvSpPr>
        <p:spPr>
          <a:xfrm>
            <a:off x="457200" y="0"/>
            <a:ext cx="8229600" cy="914400"/>
          </a:xfrm>
        </p:spPr>
        <p:txBody>
          <a:bodyPr vert="horz" wrap="square" lIns="91440" tIns="45720" rIns="91440" bIns="45720" anchor="ctr" anchorCtr="0"/>
          <a:lstStyle/>
          <a:p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Μετφορμίνη</a:t>
            </a:r>
          </a:p>
        </p:txBody>
      </p:sp>
      <p:sp>
        <p:nvSpPr>
          <p:cNvPr id="72707" name="2 - Θέση περιεχομένου"/>
          <p:cNvSpPr>
            <a:spLocks noGrp="1"/>
          </p:cNvSpPr>
          <p:nvPr>
            <p:ph idx="1" hasCustomPrompt="1"/>
          </p:nvPr>
        </p:nvSpPr>
        <p:spPr>
          <a:xfrm>
            <a:off x="228600" y="914400"/>
            <a:ext cx="8915400" cy="5943600"/>
          </a:xfrm>
        </p:spPr>
        <p:txBody>
          <a:bodyPr vert="horz" wrap="square" lIns="91440" tIns="45720" rIns="91440" bIns="45720" anchor="t" anchorCtr="0"/>
          <a:lstStyle/>
          <a:p>
            <a:r>
              <a:rPr lang="el-GR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Ανακάλυψη 1922 </a:t>
            </a:r>
          </a:p>
          <a:p>
            <a:r>
              <a:rPr lang="el-GR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Έγκριση χρήσης σε ΣΔ ΙΙ</a:t>
            </a:r>
            <a:r>
              <a:rPr lang="en-US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: 1957 </a:t>
            </a:r>
            <a:r>
              <a:rPr lang="el-GR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Γαλλία, 1995 ΗΠΑ</a:t>
            </a:r>
            <a:endParaRPr lang="en-US" alt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l-GR" altLang="en-US" sz="2600" baseline="30000" dirty="0">
                <a:latin typeface="Arial" panose="020B0604020202020204" pitchFamily="34" charset="0"/>
                <a:cs typeface="Arial" panose="020B0604020202020204" pitchFamily="34" charset="0"/>
              </a:rPr>
              <a:t>ης</a:t>
            </a:r>
            <a:r>
              <a:rPr lang="el-GR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γραμμής θεραπεία σε ΣΔ ΙΙ</a:t>
            </a:r>
            <a:endParaRPr lang="en-US" alt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Πλειοτροπική δράση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Μείωση εντερικής απορρόφησης σακχάρου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Βελτίωση πρόσληψης σακχάρου από τους ιστούς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Μείωση ινσουλινοαντίστασης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Αναστολή γλυκονεογένεσης μέσω ενεργοποίησης </a:t>
            </a:r>
            <a:r>
              <a:rPr lang="en-US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AMP</a:t>
            </a:r>
            <a:r>
              <a:rPr lang="el-GR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Κ (</a:t>
            </a:r>
            <a:r>
              <a:rPr lang="en-US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AMP-activated protein kinase)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Άλλοι ???</a:t>
            </a:r>
          </a:p>
          <a:p>
            <a:endParaRPr lang="en-US" alt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708" name="5 - TextBox"/>
          <p:cNvSpPr txBox="1"/>
          <p:nvPr/>
        </p:nvSpPr>
        <p:spPr>
          <a:xfrm>
            <a:off x="6720840" y="6612255"/>
            <a:ext cx="2423160" cy="245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Wang YW,  Drug Des Devel Ther 2017</a:t>
            </a:r>
            <a:endParaRPr lang="en-US" altLang="en-US" sz="1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1 - Τίτλος"/>
          <p:cNvSpPr>
            <a:spLocks noGrp="1"/>
          </p:cNvSpPr>
          <p:nvPr>
            <p:ph type="title" hasCustomPrompt="1"/>
          </p:nvPr>
        </p:nvSpPr>
        <p:spPr>
          <a:xfrm>
            <a:off x="457200" y="0"/>
            <a:ext cx="8229600" cy="457200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el-G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Μετφορμίνη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–</a:t>
            </a:r>
            <a:r>
              <a:rPr lang="el-G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μηχανισμός δράσης στο ηπατοκύτταρο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3731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200"/>
            <a:ext cx="9115425" cy="6248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3732" name="5 - TextBox"/>
          <p:cNvSpPr txBox="1"/>
          <p:nvPr/>
        </p:nvSpPr>
        <p:spPr>
          <a:xfrm>
            <a:off x="7315200" y="6611938"/>
            <a:ext cx="1828800" cy="2460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cs typeface="Arial" panose="020B0604020202020204" pitchFamily="34" charset="0"/>
              </a:rPr>
              <a:t>Pernicova I, Nat Rev Endo 2014 </a:t>
            </a:r>
            <a:endParaRPr lang="en-US" altLang="en-US" sz="1000" dirty="0">
              <a:ea typeface="Arial" panose="020B0604020202020204" pitchFamily="34" charset="0"/>
            </a:endParaRPr>
          </a:p>
        </p:txBody>
      </p:sp>
      <p:sp>
        <p:nvSpPr>
          <p:cNvPr id="6" name="5 - Έλλειψη"/>
          <p:cNvSpPr/>
          <p:nvPr/>
        </p:nvSpPr>
        <p:spPr>
          <a:xfrm>
            <a:off x="0" y="4191000"/>
            <a:ext cx="4191000" cy="266700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81000"/>
            <a:ext cx="7513638" cy="6477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4755" name="1 - Τίτλος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609600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el-G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Μετφορμίνη – Συστηματικές δράσεις</a:t>
            </a:r>
          </a:p>
        </p:txBody>
      </p:sp>
      <p:sp>
        <p:nvSpPr>
          <p:cNvPr id="74756" name="5 - TextBox"/>
          <p:cNvSpPr txBox="1"/>
          <p:nvPr/>
        </p:nvSpPr>
        <p:spPr>
          <a:xfrm>
            <a:off x="7315200" y="6611938"/>
            <a:ext cx="1828800" cy="2451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Rena G, Diabetologia 2017</a:t>
            </a:r>
            <a:endParaRPr lang="en-US" altLang="en-US" sz="1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5 - Ορθογώνιο"/>
          <p:cNvSpPr/>
          <p:nvPr/>
        </p:nvSpPr>
        <p:spPr>
          <a:xfrm>
            <a:off x="5562600" y="1905000"/>
            <a:ext cx="990600" cy="30480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6 - Ορθογώνιο"/>
          <p:cNvSpPr/>
          <p:nvPr/>
        </p:nvSpPr>
        <p:spPr>
          <a:xfrm>
            <a:off x="5181600" y="4495800"/>
            <a:ext cx="1295400" cy="30480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7 - Ορθογώνιο"/>
          <p:cNvSpPr/>
          <p:nvPr/>
        </p:nvSpPr>
        <p:spPr>
          <a:xfrm>
            <a:off x="6705600" y="4495800"/>
            <a:ext cx="990600" cy="30480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8 - Ορθογώνιο"/>
          <p:cNvSpPr/>
          <p:nvPr/>
        </p:nvSpPr>
        <p:spPr>
          <a:xfrm>
            <a:off x="4876800" y="6400800"/>
            <a:ext cx="1371600" cy="45720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1 - Τίτλος"/>
          <p:cNvSpPr>
            <a:spLocks noGrp="1"/>
          </p:cNvSpPr>
          <p:nvPr>
            <p:ph type="title" hasCustomPrompt="1"/>
          </p:nvPr>
        </p:nvSpPr>
        <p:spPr>
          <a:xfrm>
            <a:off x="457200" y="152400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Μετφορμίνη και 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MASLD (1)</a:t>
            </a:r>
          </a:p>
        </p:txBody>
      </p:sp>
      <p:sp>
        <p:nvSpPr>
          <p:cNvPr id="75779" name="2 - Θέση περιεχομένου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5791200" cy="4525963"/>
          </a:xfrm>
        </p:spPr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Μείωση λιπογένεσης και νεογλυκογένεσης</a:t>
            </a:r>
          </a:p>
          <a:p>
            <a:pPr eaLnBrk="1" hangingPunct="1"/>
            <a:endParaRPr lang="el-G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Μείωση φλεγμονής</a:t>
            </a:r>
          </a:p>
          <a:p>
            <a:pPr eaLnBrk="1" hangingPunct="1"/>
            <a:endParaRPr lang="el-G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Αύξηση χρήσης γλυκόζης από τον οργανισμό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- Δεξιό άγκιστρο"/>
          <p:cNvSpPr/>
          <p:nvPr/>
        </p:nvSpPr>
        <p:spPr>
          <a:xfrm>
            <a:off x="5715000" y="1447800"/>
            <a:ext cx="1219200" cy="472440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4 - TextBox"/>
          <p:cNvSpPr txBox="1"/>
          <p:nvPr/>
        </p:nvSpPr>
        <p:spPr>
          <a:xfrm>
            <a:off x="6934200" y="3200400"/>
            <a:ext cx="1972945" cy="953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buNone/>
            </a:pPr>
            <a:r>
              <a:rPr lang="el-GR" altLang="x-none" sz="2800" dirty="0">
                <a:cs typeface="Arial" panose="020B0604020202020204" pitchFamily="34" charset="0"/>
              </a:rPr>
              <a:t>Το τέλειο φάρμακο ??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0" y="228600"/>
            <a:ext cx="9144000" cy="6451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None/>
            </a:pPr>
            <a:r>
              <a:rPr lang="el-GR" altLang="x-none" sz="3600" dirty="0">
                <a:latin typeface="Calibri" panose="020F0502020204030204" pitchFamily="34" charset="0"/>
              </a:rPr>
              <a:t>Μετφορμίνη – Μεταναλύσεις</a:t>
            </a:r>
            <a:endParaRPr sz="3600" dirty="0">
              <a:latin typeface="Calibri" panose="020F0502020204030204" pitchFamily="34" charset="0"/>
            </a:endParaRPr>
          </a:p>
        </p:txBody>
      </p:sp>
      <p:pic>
        <p:nvPicPr>
          <p:cNvPr id="77827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0200"/>
            <a:ext cx="9144000" cy="4041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5 - TextBox"/>
          <p:cNvSpPr txBox="1"/>
          <p:nvPr/>
        </p:nvSpPr>
        <p:spPr>
          <a:xfrm>
            <a:off x="762000" y="1600200"/>
            <a:ext cx="1371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 eaLnBrk="1" hangingPunct="1">
              <a:buClrTx/>
              <a:buSzTx/>
              <a:buFontTx/>
              <a:buNone/>
              <a:defRPr/>
            </a:pPr>
            <a:r>
              <a:rPr kumimoji="0" lang="en-US" sz="1400" kern="1200" cap="none" spc="0" normalizeH="0" baseline="0" noProof="0" dirty="0" err="1">
                <a:latin typeface="+mn-lt"/>
                <a:ea typeface="+mn-ea"/>
                <a:cs typeface="Arial" panose="020B0604020202020204" pitchFamily="34" charset="0"/>
              </a:rPr>
              <a:t>Steatosis</a:t>
            </a:r>
            <a:endParaRPr kumimoji="0" lang="en-US" sz="1400" kern="1200" cap="none" spc="0" normalizeH="0" baseline="0" noProof="0" dirty="0"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6 - TextBox"/>
          <p:cNvSpPr txBox="1"/>
          <p:nvPr/>
        </p:nvSpPr>
        <p:spPr>
          <a:xfrm>
            <a:off x="6019800" y="1600200"/>
            <a:ext cx="1371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 eaLnBrk="1" hangingPunct="1">
              <a:buClrTx/>
              <a:buSzTx/>
              <a:buFontTx/>
              <a:buNone/>
              <a:defRPr/>
            </a:pPr>
            <a:r>
              <a:rPr kumimoji="0" lang="en-US" sz="1400" kern="1200" cap="none" spc="0" normalizeH="0" baseline="0" noProof="0" dirty="0">
                <a:latin typeface="+mn-lt"/>
                <a:ea typeface="+mn-ea"/>
                <a:cs typeface="Arial" panose="020B0604020202020204" pitchFamily="34" charset="0"/>
              </a:rPr>
              <a:t>Inflammation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685800" y="3733800"/>
            <a:ext cx="22098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 eaLnBrk="1" hangingPunct="1">
              <a:buClrTx/>
              <a:buSzTx/>
              <a:buFontTx/>
              <a:buNone/>
              <a:defRPr/>
            </a:pPr>
            <a:r>
              <a:rPr kumimoji="0" lang="en-US" sz="1400" kern="1200" cap="none" spc="0" normalizeH="0" baseline="0" noProof="0" dirty="0">
                <a:latin typeface="+mn-lt"/>
                <a:ea typeface="+mn-ea"/>
                <a:cs typeface="Arial" panose="020B0604020202020204" pitchFamily="34" charset="0"/>
              </a:rPr>
              <a:t>Hepatocellular ballooning</a:t>
            </a:r>
          </a:p>
        </p:txBody>
      </p:sp>
      <p:sp>
        <p:nvSpPr>
          <p:cNvPr id="9" name="8 - TextBox"/>
          <p:cNvSpPr txBox="1"/>
          <p:nvPr/>
        </p:nvSpPr>
        <p:spPr>
          <a:xfrm>
            <a:off x="5562600" y="3733800"/>
            <a:ext cx="19812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 eaLnBrk="1" hangingPunct="1">
              <a:buClrTx/>
              <a:buSzTx/>
              <a:buFontTx/>
              <a:buNone/>
              <a:defRPr/>
            </a:pPr>
            <a:r>
              <a:rPr kumimoji="0" lang="en-US" sz="1400" kern="1200" cap="none" spc="0" normalizeH="0" baseline="0" noProof="0" dirty="0">
                <a:latin typeface="+mn-lt"/>
                <a:ea typeface="+mn-ea"/>
                <a:cs typeface="Arial" panose="020B0604020202020204" pitchFamily="34" charset="0"/>
              </a:rPr>
              <a:t>Fibrosis</a:t>
            </a:r>
          </a:p>
        </p:txBody>
      </p:sp>
      <p:sp>
        <p:nvSpPr>
          <p:cNvPr id="77832" name="5 - TextBox"/>
          <p:cNvSpPr txBox="1"/>
          <p:nvPr/>
        </p:nvSpPr>
        <p:spPr>
          <a:xfrm>
            <a:off x="7620000" y="6611938"/>
            <a:ext cx="1524000" cy="2460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cs typeface="Arial" panose="020B0604020202020204" pitchFamily="34" charset="0"/>
              </a:rPr>
              <a:t>Li Y, Biom Rep 2013</a:t>
            </a:r>
            <a:endParaRPr lang="en-US" altLang="en-US" sz="1000" dirty="0"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2 - Θέση περιεχομένου"/>
          <p:cNvSpPr>
            <a:spLocks noGrp="1"/>
          </p:cNvSpPr>
          <p:nvPr>
            <p:ph idx="1" hasCustomPrompt="1"/>
          </p:nvPr>
        </p:nvSpPr>
        <p:spPr/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el-GR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Πολλές μελέτες στη βιβλιογραφία</a:t>
            </a:r>
          </a:p>
          <a:p>
            <a:pPr eaLnBrk="1" hangingPunct="1"/>
            <a:endParaRPr lang="el-GR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Μικρές σε αριθμό</a:t>
            </a:r>
          </a:p>
          <a:p>
            <a:pPr eaLnBrk="1" hangingPunct="1"/>
            <a:endParaRPr lang="el-GR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Αντικρουόμενα αποτελέσματα</a:t>
            </a:r>
          </a:p>
          <a:p>
            <a:pPr eaLnBrk="1" hangingPunct="1"/>
            <a:endParaRPr lang="el-GR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Συνέχιση σε όσους λαμβάνουν – Χωρίς ένδειξη προσθήκης για τη 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MASLD</a:t>
            </a:r>
          </a:p>
        </p:txBody>
      </p:sp>
      <p:sp>
        <p:nvSpPr>
          <p:cNvPr id="78851" name="1 - Τίτλος"/>
          <p:cNvSpPr>
            <a:spLocks noGrp="1"/>
          </p:cNvSpPr>
          <p:nvPr>
            <p:ph type="title" hasCustomPrompt="1"/>
          </p:nvPr>
        </p:nvSpPr>
        <p:spPr>
          <a:xfrm>
            <a:off x="1600200" y="303213"/>
            <a:ext cx="6172200" cy="857250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el-GR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Μετφορμίνη και </a:t>
            </a:r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MASLD</a:t>
            </a:r>
            <a:r>
              <a:rPr lang="el-GR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1 - Τίτλος"/>
          <p:cNvSpPr>
            <a:spLocks noGrp="1"/>
          </p:cNvSpPr>
          <p:nvPr>
            <p:ph type="title" hasCustomPrompt="1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Αντιδιαβητικά </a:t>
            </a:r>
            <a:r>
              <a:rPr lang="el-GR" altLang="en-US" dirty="0"/>
              <a:t>φάρμακα</a:t>
            </a:r>
            <a:endParaRPr lang="en-US" alt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 hasCustomPrompt="1"/>
          </p:nvPr>
        </p:nvSpPr>
        <p:spPr/>
        <p:txBody>
          <a:bodyPr vert="horz" wrap="square" lIns="91440" tIns="45720" rIns="91440" bIns="45720" anchor="t" anchorCtr="0"/>
          <a:lstStyle/>
          <a:p>
            <a:pPr algn="ctr"/>
            <a:r>
              <a:rPr lang="el-GR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Μετφορμίνη</a:t>
            </a:r>
          </a:p>
          <a:p>
            <a:pPr algn="ctr"/>
            <a:r>
              <a:rPr lang="el-GR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Πιογλιταζόνη</a:t>
            </a:r>
          </a:p>
          <a:p>
            <a:pPr algn="ctr"/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DPP4i</a:t>
            </a:r>
          </a:p>
          <a:p>
            <a:pPr algn="ctr"/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SGLT2i</a:t>
            </a:r>
          </a:p>
          <a:p>
            <a:pPr algn="ctr"/>
            <a:r>
              <a:rPr lang="el-GR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Αγωνιστές υποδοχέων</a:t>
            </a:r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GLP-1 +/- GIP +/- Glucagon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1 - Τίτλος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685800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Πιογλιταζόνη (1)</a:t>
            </a:r>
          </a:p>
        </p:txBody>
      </p:sp>
      <p:sp>
        <p:nvSpPr>
          <p:cNvPr id="80899" name="2 - Θέση περιεχομένου"/>
          <p:cNvSpPr>
            <a:spLocks noGrp="1"/>
          </p:cNvSpPr>
          <p:nvPr>
            <p:ph idx="1" hasCustomPrompt="1"/>
          </p:nvPr>
        </p:nvSpPr>
        <p:spPr>
          <a:xfrm>
            <a:off x="5791200" y="762000"/>
            <a:ext cx="3352800" cy="5867400"/>
          </a:xfrm>
        </p:spPr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el-GR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Αγωνιστής </a:t>
            </a:r>
            <a:r>
              <a:rPr lang="en-US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PPAR</a:t>
            </a:r>
            <a:r>
              <a:rPr lang="el-GR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endParaRPr lang="en-US" alt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Ρύθμιση διαφοροποίησης λιποκυττάρων και μονοκυττάρων σε μακροφάγα </a:t>
            </a:r>
          </a:p>
          <a:p>
            <a:pPr eaLnBrk="1" hangingPunct="1"/>
            <a:r>
              <a:rPr lang="el-GR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Ρύθμιση αντίστασης στην ινσουλίνη</a:t>
            </a:r>
          </a:p>
          <a:p>
            <a:pPr eaLnBrk="1" hangingPunct="1">
              <a:buNone/>
            </a:pPr>
            <a:r>
              <a:rPr lang="el-GR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Κατακράτηση ύδατος !!! Προσοχή σε ΚΑ</a:t>
            </a:r>
            <a:endParaRPr lang="en-US" alt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090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2188"/>
            <a:ext cx="5726113" cy="58658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4 - Έλλειψη"/>
          <p:cNvSpPr/>
          <p:nvPr/>
        </p:nvSpPr>
        <p:spPr>
          <a:xfrm>
            <a:off x="1676400" y="3048000"/>
            <a:ext cx="609600" cy="60960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5 - Έλλειψη"/>
          <p:cNvSpPr/>
          <p:nvPr/>
        </p:nvSpPr>
        <p:spPr>
          <a:xfrm>
            <a:off x="152400" y="1143000"/>
            <a:ext cx="533400" cy="53340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6 - Έλλειψη"/>
          <p:cNvSpPr/>
          <p:nvPr/>
        </p:nvSpPr>
        <p:spPr>
          <a:xfrm>
            <a:off x="1524000" y="5943600"/>
            <a:ext cx="609600" cy="38100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7 - Έλλειψη"/>
          <p:cNvSpPr/>
          <p:nvPr/>
        </p:nvSpPr>
        <p:spPr>
          <a:xfrm>
            <a:off x="4800600" y="5486400"/>
            <a:ext cx="609600" cy="38100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0"/>
            <a:ext cx="4495800" cy="1676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2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639888"/>
            <a:ext cx="6248400" cy="52181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5 - Ορθογώνιο"/>
          <p:cNvSpPr/>
          <p:nvPr/>
        </p:nvSpPr>
        <p:spPr>
          <a:xfrm>
            <a:off x="1295400" y="5867400"/>
            <a:ext cx="6172200" cy="99060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1925" name="5 - TextBox"/>
          <p:cNvSpPr txBox="1"/>
          <p:nvPr/>
        </p:nvSpPr>
        <p:spPr>
          <a:xfrm>
            <a:off x="7689850" y="6612255"/>
            <a:ext cx="1454150" cy="245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Sanyal A, NEJM 2010</a:t>
            </a:r>
            <a:endParaRPr lang="en-US" altLang="en-US" sz="1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1 - Τίτλος"/>
          <p:cNvSpPr>
            <a:spLocks noGrp="1"/>
          </p:cNvSpPr>
          <p:nvPr>
            <p:ph type="title" hasCustomPrompt="1"/>
          </p:nvPr>
        </p:nvSpPr>
        <p:spPr>
          <a:xfrm>
            <a:off x="457200" y="152400"/>
            <a:ext cx="8229600" cy="914400"/>
          </a:xfrm>
        </p:spPr>
        <p:txBody>
          <a:bodyPr vert="horz" wrap="square" lIns="91440" tIns="45720" rIns="91440" bIns="45720" anchor="ctr" anchorCtr="0"/>
          <a:lstStyle/>
          <a:p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Πιογλιταζόνη (2)</a:t>
            </a:r>
          </a:p>
        </p:txBody>
      </p:sp>
      <p:sp>
        <p:nvSpPr>
          <p:cNvPr id="82947" name="2 - Θέση περιεχομένου"/>
          <p:cNvSpPr>
            <a:spLocks noGrp="1"/>
          </p:cNvSpPr>
          <p:nvPr>
            <p:ph idx="1" hasCustomPrompt="1"/>
          </p:nvPr>
        </p:nvSpPr>
        <p:spPr>
          <a:xfrm>
            <a:off x="457200" y="1371600"/>
            <a:ext cx="8229600" cy="4525963"/>
          </a:xfrm>
        </p:spPr>
        <p:txBody>
          <a:bodyPr vert="horz" wrap="square" lIns="91440" tIns="45720" rIns="91440" bIns="45720" anchor="t" anchorCtr="0"/>
          <a:lstStyle/>
          <a:p>
            <a:pPr algn="ctr"/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Στη συνέχεια πολλές έρευνες </a:t>
            </a:r>
          </a:p>
          <a:p>
            <a:pPr algn="ctr"/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Αποτελέσματα ως επί το πλείστον θετικά</a:t>
            </a:r>
          </a:p>
          <a:p>
            <a:pPr algn="ctr"/>
            <a:endParaRPr lang="el-G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l-GR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ΟΜΩΣ</a:t>
            </a:r>
          </a:p>
          <a:p>
            <a:pPr algn="ctr">
              <a:buNone/>
            </a:pPr>
            <a:endParaRPr lang="el-G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Μικρές έρευνες</a:t>
            </a:r>
          </a:p>
          <a:p>
            <a:pPr algn="ctr"/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Αποτελέσματα όσον αφορά τη βελτίωση της ίνωσης μη σταθερά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1 - Τίτλος"/>
          <p:cNvSpPr>
            <a:spLocks noGrp="1"/>
          </p:cNvSpPr>
          <p:nvPr>
            <p:ph type="title" hasCustomPrompt="1"/>
          </p:nvPr>
        </p:nvSpPr>
        <p:spPr>
          <a:xfrm>
            <a:off x="4876800" y="0"/>
            <a:ext cx="4267200" cy="990600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el-GR" altLang="en-US" dirty="0"/>
              <a:t>Πιογλιταζόνη (3)</a:t>
            </a:r>
            <a:endParaRPr lang="en-US" altLang="en-US" dirty="0"/>
          </a:p>
        </p:txBody>
      </p:sp>
      <p:sp>
        <p:nvSpPr>
          <p:cNvPr id="83971" name="5 - TextBox"/>
          <p:cNvSpPr txBox="1"/>
          <p:nvPr/>
        </p:nvSpPr>
        <p:spPr>
          <a:xfrm>
            <a:off x="5408613" y="1266825"/>
            <a:ext cx="3340100" cy="4894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l-GR" altLang="en-US" sz="2400" dirty="0">
                <a:cs typeface="Arial" panose="020B0604020202020204" pitchFamily="34" charset="0"/>
              </a:rPr>
              <a:t>Βελτίωση με πιογλιταζόνη σε</a:t>
            </a:r>
            <a:r>
              <a:rPr lang="en-US" altLang="en-US" sz="2400" dirty="0">
                <a:cs typeface="Arial" panose="020B0604020202020204" pitchFamily="34" charset="0"/>
              </a:rPr>
              <a:t>:</a:t>
            </a:r>
          </a:p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el-GR" altLang="en-US" sz="2400" dirty="0">
              <a:cs typeface="Arial" panose="020B0604020202020204" pitchFamily="34" charset="0"/>
            </a:endParaRPr>
          </a:p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l-GR" altLang="en-US" sz="2400" dirty="0">
                <a:cs typeface="Arial" panose="020B0604020202020204" pitchFamily="34" charset="0"/>
              </a:rPr>
              <a:t>Α. Στεάτωση</a:t>
            </a:r>
            <a:endParaRPr lang="en-US" altLang="en-US" sz="2400" dirty="0">
              <a:cs typeface="Arial" panose="020B0604020202020204" pitchFamily="34" charset="0"/>
            </a:endParaRPr>
          </a:p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el-GR" altLang="en-US" sz="2400" dirty="0">
              <a:cs typeface="Arial" panose="020B0604020202020204" pitchFamily="34" charset="0"/>
            </a:endParaRPr>
          </a:p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l-GR" altLang="en-US" sz="2400" dirty="0">
                <a:cs typeface="Arial" panose="020B0604020202020204" pitchFamily="34" charset="0"/>
              </a:rPr>
              <a:t>Β. Φλεγμονή</a:t>
            </a:r>
            <a:endParaRPr lang="en-US" altLang="en-US" sz="2400" dirty="0">
              <a:cs typeface="Arial" panose="020B0604020202020204" pitchFamily="34" charset="0"/>
            </a:endParaRPr>
          </a:p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el-GR" altLang="en-US" sz="2400" dirty="0">
              <a:cs typeface="Arial" panose="020B0604020202020204" pitchFamily="34" charset="0"/>
            </a:endParaRPr>
          </a:p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Arial" panose="020B0604020202020204" pitchFamily="34" charset="0"/>
              </a:rPr>
              <a:t>C. Ballooning</a:t>
            </a:r>
          </a:p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cs typeface="Arial" panose="020B0604020202020204" pitchFamily="34" charset="0"/>
            </a:endParaRPr>
          </a:p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Arial" panose="020B0604020202020204" pitchFamily="34" charset="0"/>
              </a:rPr>
              <a:t>D. </a:t>
            </a:r>
            <a:r>
              <a:rPr lang="el-GR" altLang="en-US" sz="2400" dirty="0">
                <a:cs typeface="Arial" panose="020B0604020202020204" pitchFamily="34" charset="0"/>
              </a:rPr>
              <a:t>Ίνωση</a:t>
            </a:r>
            <a:endParaRPr lang="en-US" altLang="en-US" sz="2400" dirty="0">
              <a:cs typeface="Arial" panose="020B0604020202020204" pitchFamily="34" charset="0"/>
            </a:endParaRPr>
          </a:p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el-GR" altLang="en-US" sz="2400" dirty="0">
              <a:cs typeface="Arial" panose="020B0604020202020204" pitchFamily="34" charset="0"/>
            </a:endParaRPr>
          </a:p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l-GR" altLang="en-US" sz="2400" dirty="0">
                <a:cs typeface="Arial" panose="020B0604020202020204" pitchFamily="34" charset="0"/>
              </a:rPr>
              <a:t>Ε. Εξαφάνιση της </a:t>
            </a:r>
            <a:r>
              <a:rPr lang="en-US" altLang="en-US" sz="2400" dirty="0">
                <a:cs typeface="Arial" panose="020B0604020202020204" pitchFamily="34" charset="0"/>
              </a:rPr>
              <a:t>MASH</a:t>
            </a:r>
          </a:p>
          <a:p>
            <a:pPr marL="0" lvl="0" indent="0"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ea typeface="Arial" panose="020B0604020202020204" pitchFamily="34" charset="0"/>
            </a:endParaRPr>
          </a:p>
        </p:txBody>
      </p:sp>
      <p:pic>
        <p:nvPicPr>
          <p:cNvPr id="8397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094288" cy="68468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3973" name="TextBox 5"/>
          <p:cNvSpPr txBox="1"/>
          <p:nvPr/>
        </p:nvSpPr>
        <p:spPr>
          <a:xfrm>
            <a:off x="7391400" y="6611938"/>
            <a:ext cx="1752600" cy="2460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cs typeface="Arial" panose="020B0604020202020204" pitchFamily="34" charset="0"/>
              </a:rPr>
              <a:t>Lian J, Front Endocrin 2021</a:t>
            </a:r>
            <a:endParaRPr lang="en-US" altLang="en-US" sz="1000" dirty="0"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Τίτλος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857250"/>
          </a:xfrm>
        </p:spPr>
        <p:txBody>
          <a:bodyPr vert="horz" wrap="square" lIns="91440" tIns="45720" rIns="91440" bIns="45720" anchor="ctr" anchorCtr="0"/>
          <a:lstStyle/>
          <a:p>
            <a:r>
              <a:rPr lang="el-GR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Πιογλιταζόνη – Έχει θέση στη θεραπεία της 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MASLD ?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 hasCustomPrompt="1"/>
          </p:nvPr>
        </p:nvSpPr>
        <p:spPr>
          <a:xfrm>
            <a:off x="628650" y="1862138"/>
            <a:ext cx="8229600" cy="4167188"/>
          </a:xfrm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el-GR" altLang="x-none" dirty="0">
                <a:latin typeface="Arial" panose="020B0604020202020204" pitchFamily="34" charset="0"/>
                <a:cs typeface="Arial" panose="020B0604020202020204" pitchFamily="34" charset="0"/>
              </a:rPr>
              <a:t>Πιθανότατα βελτίωση φλεγμονής σε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MASH</a:t>
            </a:r>
            <a:endParaRPr lang="el-GR" altLang="x-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l-GR" altLang="x-none" dirty="0">
                <a:latin typeface="Arial" panose="020B0604020202020204" pitchFamily="34" charset="0"/>
                <a:cs typeface="Arial" panose="020B0604020202020204" pitchFamily="34" charset="0"/>
              </a:rPr>
              <a:t>Οριακά αποτελέσματα στην ίνωση</a:t>
            </a:r>
          </a:p>
          <a:p>
            <a:pPr algn="ctr"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el-GR" altLang="x-none" b="1" dirty="0">
                <a:latin typeface="Arial" panose="020B0604020202020204" pitchFamily="34" charset="0"/>
                <a:cs typeface="Arial" panose="020B0604020202020204" pitchFamily="34" charset="0"/>
              </a:rPr>
              <a:t>ΟΜΩΣ</a:t>
            </a:r>
          </a:p>
          <a:p>
            <a:pPr algn="ctr">
              <a:buNone/>
            </a:pPr>
            <a:endParaRPr lang="el-GR" altLang="x-non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el-GR" altLang="x-none" dirty="0">
                <a:latin typeface="Arial" panose="020B0604020202020204" pitchFamily="34" charset="0"/>
                <a:cs typeface="Arial" panose="020B0604020202020204" pitchFamily="34" charset="0"/>
              </a:rPr>
              <a:t>Ερώτημα οι ανεπιθύμητες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l-GR" altLang="x-none" dirty="0">
                <a:latin typeface="Arial" panose="020B0604020202020204" pitchFamily="34" charset="0"/>
                <a:cs typeface="Arial" panose="020B0604020202020204" pitchFamily="34" charset="0"/>
              </a:rPr>
              <a:t>Κατακράτηση ύδατος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l-GR" altLang="x-none" dirty="0">
                <a:latin typeface="Arial" panose="020B0604020202020204" pitchFamily="34" charset="0"/>
                <a:cs typeface="Arial" panose="020B0604020202020204" pitchFamily="34" charset="0"/>
              </a:rPr>
              <a:t>Οστεοπόρωση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Ca</a:t>
            </a:r>
            <a:r>
              <a:rPr lang="el-GR" altLang="x-none" dirty="0">
                <a:latin typeface="Arial" panose="020B0604020202020204" pitchFamily="34" charset="0"/>
                <a:cs typeface="Arial" panose="020B0604020202020204" pitchFamily="34" charset="0"/>
              </a:rPr>
              <a:t> ουροδόχου ?</a:t>
            </a:r>
          </a:p>
          <a:p>
            <a:pPr algn="ctr">
              <a:buNone/>
            </a:pPr>
            <a:endParaRPr lang="el-GR" altLang="x-non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1 - Τίτλος"/>
          <p:cNvSpPr>
            <a:spLocks noGrp="1"/>
          </p:cNvSpPr>
          <p:nvPr>
            <p:ph type="title" hasCustomPrompt="1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Αντιδιαβητικά φάρμακα</a:t>
            </a:r>
          </a:p>
        </p:txBody>
      </p:sp>
      <p:sp>
        <p:nvSpPr>
          <p:cNvPr id="53251" name="2 - Θέση περιεχομένου"/>
          <p:cNvSpPr>
            <a:spLocks noGrp="1"/>
          </p:cNvSpPr>
          <p:nvPr>
            <p:ph idx="1" hasCustomPrompt="1"/>
          </p:nvPr>
        </p:nvSpPr>
        <p:spPr>
          <a:xfrm>
            <a:off x="0" y="1600200"/>
            <a:ext cx="9144000" cy="4525963"/>
          </a:xfrm>
        </p:spPr>
        <p:txBody>
          <a:bodyPr vert="horz" wrap="square" lIns="91440" tIns="45720" rIns="91440" bIns="45720" anchor="t" anchorCtr="0"/>
          <a:lstStyle/>
          <a:p>
            <a:pPr algn="ctr"/>
            <a:r>
              <a:rPr lang="el-GR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Μετφορμίνη</a:t>
            </a:r>
          </a:p>
          <a:p>
            <a:pPr algn="ctr"/>
            <a:r>
              <a:rPr lang="el-GR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Πιογλιταζόνη</a:t>
            </a:r>
          </a:p>
          <a:p>
            <a:pPr algn="ctr"/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DPP4i</a:t>
            </a:r>
          </a:p>
          <a:p>
            <a:pPr algn="ctr"/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SGLT2i</a:t>
            </a:r>
          </a:p>
          <a:p>
            <a:pPr algn="ctr"/>
            <a:r>
              <a:rPr lang="el-GR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Αγωνιστές υποδοχέων</a:t>
            </a:r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GLP-1 +/- GIP +/- Glucagon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1 - Τίτλος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5181600" cy="1143000"/>
          </a:xfrm>
        </p:spPr>
        <p:txBody>
          <a:bodyPr vert="horz" wrap="square" lIns="91440" tIns="45720" rIns="91440" bIns="45720" anchor="ctr" anchorCtr="0"/>
          <a:lstStyle/>
          <a:p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DPP-4 – </a:t>
            </a:r>
            <a:r>
              <a:rPr lang="el-GR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Πλειοτροπικές δράσεις</a:t>
            </a:r>
            <a:endParaRPr lang="en-US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8067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0"/>
            <a:ext cx="3886200" cy="69008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4 - TextBox"/>
          <p:cNvSpPr txBox="1"/>
          <p:nvPr/>
        </p:nvSpPr>
        <p:spPr>
          <a:xfrm>
            <a:off x="304800" y="1371600"/>
            <a:ext cx="4648200" cy="48926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l-GR" altLang="x-none" sz="2400" dirty="0">
                <a:cs typeface="Arial" panose="020B0604020202020204" pitchFamily="34" charset="0"/>
              </a:rPr>
              <a:t>Δράση στους περισσότερους ιστούς του σώματος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endParaRPr lang="el-GR" altLang="x-none" sz="2400" dirty="0">
              <a:cs typeface="Arial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l-GR" altLang="x-none" sz="2400" dirty="0">
                <a:cs typeface="Arial" panose="020B0604020202020204" pitchFamily="34" charset="0"/>
              </a:rPr>
              <a:t>Κύρια συσχέτιση με όρεξη και μεταβολισμό γλυκόζης και λιπιδίων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endParaRPr lang="el-GR" altLang="x-none" sz="2400" dirty="0">
              <a:cs typeface="Arial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l-GR" altLang="x-none" sz="2400" dirty="0">
                <a:cs typeface="Arial" panose="020B0604020202020204" pitchFamily="34" charset="0"/>
              </a:rPr>
              <a:t>Σημαντική συσχέτιση με τη φλεγμονή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endParaRPr lang="el-GR" altLang="x-none" sz="2400" dirty="0">
              <a:cs typeface="Arial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l-GR" altLang="x-none" sz="2400" dirty="0">
                <a:cs typeface="Arial" panose="020B0604020202020204" pitchFamily="34" charset="0"/>
              </a:rPr>
              <a:t>Υπερέκφραση </a:t>
            </a:r>
            <a:r>
              <a:rPr sz="2400" dirty="0">
                <a:cs typeface="Arial" panose="020B0604020202020204" pitchFamily="34" charset="0"/>
              </a:rPr>
              <a:t>DPP-4</a:t>
            </a:r>
            <a:r>
              <a:rPr lang="el-GR" altLang="x-none" sz="2400" dirty="0">
                <a:cs typeface="Arial" panose="020B0604020202020204" pitchFamily="34" charset="0"/>
              </a:rPr>
              <a:t> σε ήπαρ με στεάτωση και συσχέτιση με ποσότητα λίπους και φλεγμονή</a:t>
            </a:r>
          </a:p>
        </p:txBody>
      </p:sp>
      <p:sp>
        <p:nvSpPr>
          <p:cNvPr id="88069" name="TextBox 5"/>
          <p:cNvSpPr txBox="1"/>
          <p:nvPr/>
        </p:nvSpPr>
        <p:spPr>
          <a:xfrm>
            <a:off x="0" y="6611938"/>
            <a:ext cx="1981200" cy="2451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Itou M, W J Gastro 2013</a:t>
            </a:r>
            <a:endParaRPr lang="en-US" altLang="en-US" sz="1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3188" y="3613150"/>
            <a:ext cx="6734175" cy="1443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6563" name="TextBox 5"/>
          <p:cNvSpPr txBox="1">
            <a:spLocks noChangeArrowheads="1"/>
          </p:cNvSpPr>
          <p:nvPr/>
        </p:nvSpPr>
        <p:spPr bwMode="auto">
          <a:xfrm>
            <a:off x="6284913" y="4870450"/>
            <a:ext cx="1485900" cy="206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Cell Death Discovery 2021</a:t>
            </a:r>
          </a:p>
        </p:txBody>
      </p:sp>
      <p:pic>
        <p:nvPicPr>
          <p:cNvPr id="89092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0"/>
            <a:ext cx="3836988" cy="20335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9093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917825"/>
            <a:ext cx="3836988" cy="241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6566" name="TextBox 5"/>
          <p:cNvSpPr txBox="1">
            <a:spLocks noChangeArrowheads="1"/>
          </p:cNvSpPr>
          <p:nvPr/>
        </p:nvSpPr>
        <p:spPr bwMode="auto">
          <a:xfrm>
            <a:off x="2641600" y="2627313"/>
            <a:ext cx="1485900" cy="206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Scient Reports 2020</a:t>
            </a:r>
          </a:p>
        </p:txBody>
      </p:sp>
      <p:sp>
        <p:nvSpPr>
          <p:cNvPr id="66567" name="AutoShape 6" descr="Open and Shut?: Nature Publishing Group and Digital Science do not support  the Research Works Act"/>
          <p:cNvSpPr>
            <a:spLocks noChangeAspect="1" noChangeArrowheads="1"/>
          </p:cNvSpPr>
          <p:nvPr/>
        </p:nvSpPr>
        <p:spPr bwMode="auto">
          <a:xfrm>
            <a:off x="1258888" y="749300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l-GR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89096" name="Εικόνα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0013" y="1801813"/>
            <a:ext cx="5233987" cy="10112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966075" y="2825750"/>
            <a:ext cx="1485900" cy="206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JCI insight, 2023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25" y="33338"/>
            <a:ext cx="9064625" cy="64150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252335" y="6644005"/>
            <a:ext cx="1873250" cy="245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Kumar J, Dig Liv Dis 2022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1 - Τίτλος"/>
          <p:cNvSpPr>
            <a:spLocks noGrp="1"/>
          </p:cNvSpPr>
          <p:nvPr>
            <p:ph type="title" hasCustomPrompt="1"/>
          </p:nvPr>
        </p:nvSpPr>
        <p:spPr>
          <a:xfrm>
            <a:off x="304800" y="0"/>
            <a:ext cx="8382000" cy="1143000"/>
          </a:xfrm>
        </p:spPr>
        <p:txBody>
          <a:bodyPr vert="horz" wrap="square" lIns="91440" tIns="45720" rIns="91440" bIns="45720" anchor="ctr" anchorCtr="0"/>
          <a:lstStyle/>
          <a:p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DPP-4i  </a:t>
            </a:r>
            <a:r>
              <a:rPr lang="el-GR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ΣΕ </a:t>
            </a: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MASH</a:t>
            </a:r>
          </a:p>
        </p:txBody>
      </p:sp>
      <p:sp>
        <p:nvSpPr>
          <p:cNvPr id="91139" name="2 - Θέση περιεχομένου"/>
          <p:cNvSpPr>
            <a:spLocks noGrp="1"/>
          </p:cNvSpPr>
          <p:nvPr>
            <p:ph idx="1" hasCustomPrompt="1"/>
          </p:nvPr>
        </p:nvSpPr>
        <p:spPr/>
        <p:txBody>
          <a:bodyPr vert="horz" wrap="square" lIns="91440" tIns="45720" rIns="91440" bIns="45720" anchor="t" anchorCtr="0"/>
          <a:lstStyle/>
          <a:p>
            <a:pPr algn="ctr"/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Μελέτες λίγες και μικρές σε αριθμό</a:t>
            </a:r>
          </a:p>
          <a:p>
            <a:pPr algn="ctr"/>
            <a:endParaRPr lang="el-G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Αποκλειστικά σε ασθενείς με ΣΔ ΙΙ</a:t>
            </a:r>
          </a:p>
          <a:p>
            <a:pPr algn="ctr"/>
            <a:endParaRPr lang="el-G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Αντικρουόμενα αποτελέσματα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3 - Δεξιό άγκιστρο"/>
          <p:cNvSpPr/>
          <p:nvPr/>
        </p:nvSpPr>
        <p:spPr>
          <a:xfrm rot="5400000">
            <a:off x="4267200" y="1485900"/>
            <a:ext cx="609600" cy="6629400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4 - TextBox"/>
          <p:cNvSpPr txBox="1"/>
          <p:nvPr/>
        </p:nvSpPr>
        <p:spPr>
          <a:xfrm>
            <a:off x="304800" y="5257800"/>
            <a:ext cx="8382000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buNone/>
            </a:pPr>
            <a:r>
              <a:rPr lang="el-GR" altLang="x-none" sz="3200" dirty="0">
                <a:cs typeface="Arial" panose="020B0604020202020204" pitchFamily="34" charset="0"/>
              </a:rPr>
              <a:t>ΚΑΜΙΑ ΕΝΔΕΙΞΗ ΣΕ </a:t>
            </a:r>
            <a:r>
              <a:rPr sz="3200" dirty="0">
                <a:cs typeface="Arial" panose="020B0604020202020204" pitchFamily="34" charset="0"/>
              </a:rPr>
              <a:t>MASH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1 - Τίτλος"/>
          <p:cNvSpPr>
            <a:spLocks noGrp="1"/>
          </p:cNvSpPr>
          <p:nvPr>
            <p:ph type="title" hasCustomPrompt="1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Αντιδιαβητικά φάρμακα</a:t>
            </a:r>
          </a:p>
        </p:txBody>
      </p:sp>
      <p:sp>
        <p:nvSpPr>
          <p:cNvPr id="53251" name="2 - Θέση περιεχομένου"/>
          <p:cNvSpPr>
            <a:spLocks noGrp="1"/>
          </p:cNvSpPr>
          <p:nvPr>
            <p:ph idx="1" hasCustomPrompt="1"/>
          </p:nvPr>
        </p:nvSpPr>
        <p:spPr/>
        <p:txBody>
          <a:bodyPr vert="horz" wrap="square" lIns="91440" tIns="45720" rIns="91440" bIns="45720" anchor="t" anchorCtr="0"/>
          <a:lstStyle/>
          <a:p>
            <a:pPr algn="ctr"/>
            <a:r>
              <a:rPr lang="el-GR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Μετφορμίνη</a:t>
            </a:r>
          </a:p>
          <a:p>
            <a:pPr algn="ctr"/>
            <a:r>
              <a:rPr lang="el-GR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Πιογλιταζόνη</a:t>
            </a:r>
          </a:p>
          <a:p>
            <a:pPr algn="ctr"/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DPP4i</a:t>
            </a:r>
          </a:p>
          <a:p>
            <a:pPr algn="ctr"/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SGLT2i</a:t>
            </a:r>
          </a:p>
          <a:p>
            <a:pPr algn="ctr"/>
            <a:r>
              <a:rPr lang="el-GR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Αγωνιστές υποδοχέων</a:t>
            </a:r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GLP-1 +/- GIP +/- Glucagon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1 - Τίτλος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609600"/>
          </a:xfrm>
        </p:spPr>
        <p:txBody>
          <a:bodyPr vert="horz" wrap="square" lIns="91440" tIns="45720" rIns="91440" bIns="45720" anchor="ctr" anchorCtr="0"/>
          <a:lstStyle/>
          <a:p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SGLT-2</a:t>
            </a:r>
          </a:p>
        </p:txBody>
      </p:sp>
      <p:pic>
        <p:nvPicPr>
          <p:cNvPr id="93187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838200"/>
            <a:ext cx="6629400" cy="5983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4 - TextBox"/>
          <p:cNvSpPr txBox="1"/>
          <p:nvPr/>
        </p:nvSpPr>
        <p:spPr>
          <a:xfrm>
            <a:off x="304800" y="1535113"/>
            <a:ext cx="2209800" cy="415417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sz="2400" dirty="0">
                <a:cs typeface="Arial" panose="020B0604020202020204" pitchFamily="34" charset="0"/>
              </a:rPr>
              <a:t>SGLT2 </a:t>
            </a:r>
            <a:r>
              <a:rPr lang="el-GR" altLang="x-none" sz="2400" dirty="0">
                <a:cs typeface="Arial" panose="020B0604020202020204" pitchFamily="34" charset="0"/>
              </a:rPr>
              <a:t>κυρίως στο νεφρό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endParaRPr lang="el-GR" altLang="x-none" sz="2400" dirty="0">
              <a:cs typeface="Arial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l-GR" altLang="x-none" sz="2400" dirty="0">
                <a:cs typeface="Arial" panose="020B0604020202020204" pitchFamily="34" charset="0"/>
              </a:rPr>
              <a:t>Σε μικρότερη συγκέντρωση σε σκελετικούς μυς, ήπαρ, εγκέφαλο και θυρεοειδή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endParaRPr sz="2400" dirty="0">
              <a:cs typeface="Arial" panose="020B0604020202020204" pitchFamily="34" charset="0"/>
            </a:endParaRPr>
          </a:p>
        </p:txBody>
      </p:sp>
      <p:sp>
        <p:nvSpPr>
          <p:cNvPr id="93189" name="TextBox 5"/>
          <p:cNvSpPr txBox="1"/>
          <p:nvPr/>
        </p:nvSpPr>
        <p:spPr>
          <a:xfrm>
            <a:off x="7162800" y="6611938"/>
            <a:ext cx="1981200" cy="2460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cs typeface="Arial" panose="020B0604020202020204" pitchFamily="34" charset="0"/>
              </a:rPr>
              <a:t>Cowie M, Nat Rev Cardio 2020 </a:t>
            </a:r>
            <a:endParaRPr lang="en-US" altLang="en-US" sz="1000" dirty="0"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1 - Τίτλος"/>
          <p:cNvSpPr>
            <a:spLocks noGrp="1"/>
          </p:cNvSpPr>
          <p:nvPr>
            <p:ph type="title" hasCustomPrompt="1"/>
          </p:nvPr>
        </p:nvSpPr>
        <p:spPr>
          <a:xfrm>
            <a:off x="0" y="228600"/>
            <a:ext cx="2819400" cy="838200"/>
          </a:xfrm>
        </p:spPr>
        <p:txBody>
          <a:bodyPr vert="horz" wrap="square" lIns="91440" tIns="45720" rIns="91440" bIns="45720" anchor="ctr" anchorCtr="0"/>
          <a:lstStyle/>
          <a:p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SGLT2i </a:t>
            </a:r>
            <a:r>
              <a:rPr lang="el-GR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και καρδιά</a:t>
            </a:r>
            <a:endParaRPr lang="en-US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4211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7175" y="0"/>
            <a:ext cx="6346825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4 - Ορθογώνιο"/>
          <p:cNvSpPr/>
          <p:nvPr/>
        </p:nvSpPr>
        <p:spPr>
          <a:xfrm>
            <a:off x="2819400" y="914400"/>
            <a:ext cx="6324600" cy="838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5 - Ορθογώνιο"/>
          <p:cNvSpPr/>
          <p:nvPr/>
        </p:nvSpPr>
        <p:spPr>
          <a:xfrm>
            <a:off x="2819400" y="1752600"/>
            <a:ext cx="6324600" cy="381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6 - Ορθογώνιο"/>
          <p:cNvSpPr/>
          <p:nvPr/>
        </p:nvSpPr>
        <p:spPr>
          <a:xfrm>
            <a:off x="2819400" y="3124200"/>
            <a:ext cx="6324600" cy="9144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0" y="1226820"/>
            <a:ext cx="2743200" cy="563118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l-GR" altLang="x-none" sz="2400" dirty="0">
                <a:cs typeface="Arial" panose="020B0604020202020204" pitchFamily="34" charset="0"/>
              </a:rPr>
              <a:t>Εντυπωσιακές μελέτες μείωσης καρδιαγγειακού κινδύνου σε διαβητικούς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endParaRPr lang="el-GR" altLang="x-none" sz="2400" dirty="0">
              <a:cs typeface="Arial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l-GR" altLang="x-none" sz="2400" dirty="0">
                <a:cs typeface="Arial" panose="020B0604020202020204" pitchFamily="34" charset="0"/>
              </a:rPr>
              <a:t>Μείωση των νοσηλειών σε ασθενείς με ΚΑ ακόμη και χωρίς ΣΔ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endParaRPr lang="el-GR" altLang="x-none" sz="2400" dirty="0">
              <a:cs typeface="Arial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l-GR" altLang="x-none" sz="2400" dirty="0">
                <a:cs typeface="Arial" panose="020B0604020202020204" pitchFamily="34" charset="0"/>
              </a:rPr>
              <a:t>Ένδειξη σε ΚΑ ΑΣΧΕΤΑ με την ύπαρξη ΣΔ</a:t>
            </a:r>
            <a:endParaRPr sz="2400" dirty="0">
              <a:cs typeface="Arial" panose="020B0604020202020204" pitchFamily="34" charset="0"/>
            </a:endParaRPr>
          </a:p>
        </p:txBody>
      </p:sp>
      <p:sp>
        <p:nvSpPr>
          <p:cNvPr id="94216" name="TextBox 5"/>
          <p:cNvSpPr txBox="1"/>
          <p:nvPr/>
        </p:nvSpPr>
        <p:spPr>
          <a:xfrm>
            <a:off x="2819400" y="6611938"/>
            <a:ext cx="1981200" cy="2460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cs typeface="Arial" panose="020B0604020202020204" pitchFamily="34" charset="0"/>
              </a:rPr>
              <a:t>Cowie M, Nat Rev Cardio 2020 </a:t>
            </a:r>
            <a:endParaRPr lang="en-US" altLang="en-US" sz="1000" dirty="0">
              <a:ea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1 - Τίτλος"/>
          <p:cNvSpPr>
            <a:spLocks noGrp="1"/>
          </p:cNvSpPr>
          <p:nvPr>
            <p:ph type="title" hasCustomPrompt="1"/>
          </p:nvPr>
        </p:nvSpPr>
        <p:spPr>
          <a:xfrm>
            <a:off x="457200" y="0"/>
            <a:ext cx="8229600" cy="685800"/>
          </a:xfrm>
        </p:spPr>
        <p:txBody>
          <a:bodyPr vert="horz" wrap="square" lIns="91440" tIns="45720" rIns="91440" bIns="45720" anchor="ctr" anchorCtr="0"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SGLT2i </a:t>
            </a:r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και νεφρός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5235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0"/>
            <a:ext cx="9144000" cy="51355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5236" name="TextBox 5"/>
          <p:cNvSpPr txBox="1"/>
          <p:nvPr/>
        </p:nvSpPr>
        <p:spPr>
          <a:xfrm>
            <a:off x="7287260" y="6612255"/>
            <a:ext cx="1856740" cy="245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Yau K, Kid Intern Rep 2022</a:t>
            </a:r>
            <a:endParaRPr lang="en-US" altLang="en-US" sz="1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609600" y="838200"/>
            <a:ext cx="800100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None/>
            </a:pPr>
            <a:r>
              <a:rPr lang="el-GR" altLang="x-none" dirty="0">
                <a:cs typeface="Arial" panose="020B0604020202020204" pitchFamily="34" charset="0"/>
              </a:rPr>
              <a:t>Νεφροπροστατευτική δράση σε ασθενείς με ΧΝΑ με/χωρίς ΣΔ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0"/>
            <a:ext cx="9167813" cy="41036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6259" name="TextBox 5"/>
          <p:cNvSpPr txBox="1"/>
          <p:nvPr/>
        </p:nvSpPr>
        <p:spPr>
          <a:xfrm>
            <a:off x="7319010" y="6612255"/>
            <a:ext cx="1824990" cy="245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Yau K, Kid Intern Rep 2022</a:t>
            </a:r>
            <a:endParaRPr lang="en-US" altLang="en-US" sz="1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5 - Ορθογώνιο"/>
          <p:cNvSpPr/>
          <p:nvPr/>
        </p:nvSpPr>
        <p:spPr>
          <a:xfrm rot="18967185">
            <a:off x="1216082" y="2911862"/>
            <a:ext cx="613533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l-GR" sz="5400" b="1" i="0" u="none" strike="noStrike" kern="1200" cap="none" spc="0" normalizeH="0" baseline="0" noProof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ΚΑΙ ΤΟ ΗΠΑΡ ???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1 - Τίτλος"/>
          <p:cNvSpPr>
            <a:spLocks noGrp="1"/>
          </p:cNvSpPr>
          <p:nvPr>
            <p:ph type="title" hasCustomPrompt="1"/>
          </p:nvPr>
        </p:nvSpPr>
        <p:spPr>
          <a:xfrm>
            <a:off x="6096000" y="0"/>
            <a:ext cx="3048000" cy="1219200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SGLT2 </a:t>
            </a:r>
            <a:r>
              <a:rPr lang="el-GR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και ήπαρ (1)</a:t>
            </a:r>
            <a:endParaRPr lang="en-US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283" name="2 - Θέση περιεχομένου"/>
          <p:cNvSpPr>
            <a:spLocks noGrp="1"/>
          </p:cNvSpPr>
          <p:nvPr>
            <p:ph idx="1" hasCustomPrompt="1"/>
          </p:nvPr>
        </p:nvSpPr>
        <p:spPr>
          <a:xfrm>
            <a:off x="6540500" y="2057400"/>
            <a:ext cx="2603500" cy="3819525"/>
          </a:xfrm>
        </p:spPr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el-G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Απώλεια βάρους, μείωση γλυκόζης</a:t>
            </a:r>
          </a:p>
          <a:p>
            <a:pPr eaLnBrk="1" hangingPunct="1"/>
            <a:endParaRPr lang="el-GR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Αντιοξειδωτική, αντιφλεγμονώδης δράση</a:t>
            </a:r>
          </a:p>
          <a:p>
            <a:pPr eaLnBrk="1" hangingPunct="1"/>
            <a:endParaRPr lang="el-GR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Θεωρητικά χρήσιμα στη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MASLD</a:t>
            </a:r>
          </a:p>
        </p:txBody>
      </p:sp>
      <p:pic>
        <p:nvPicPr>
          <p:cNvPr id="97284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411913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7285" name="TextBox 5"/>
          <p:cNvSpPr txBox="1"/>
          <p:nvPr/>
        </p:nvSpPr>
        <p:spPr>
          <a:xfrm>
            <a:off x="6939280" y="6612255"/>
            <a:ext cx="2204720" cy="245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Androutsakos T, Int J Mol Sci 2022</a:t>
            </a:r>
            <a:endParaRPr lang="en-US" altLang="en-US" sz="1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5 - Έλλειψη"/>
          <p:cNvSpPr/>
          <p:nvPr/>
        </p:nvSpPr>
        <p:spPr>
          <a:xfrm>
            <a:off x="3276600" y="0"/>
            <a:ext cx="1828800" cy="76200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6 - Έλλειψη"/>
          <p:cNvSpPr/>
          <p:nvPr/>
        </p:nvSpPr>
        <p:spPr>
          <a:xfrm>
            <a:off x="5105400" y="3886200"/>
            <a:ext cx="1447800" cy="167640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7 - Έλλειψη"/>
          <p:cNvSpPr/>
          <p:nvPr/>
        </p:nvSpPr>
        <p:spPr>
          <a:xfrm>
            <a:off x="990600" y="1600200"/>
            <a:ext cx="762000" cy="53340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SGLT2 </a:t>
            </a:r>
            <a:r>
              <a:rPr lang="el-GR">
                <a:latin typeface="Arial" panose="020B0604020202020204" pitchFamily="34" charset="0"/>
                <a:cs typeface="Arial" panose="020B0604020202020204" pitchFamily="34" charset="0"/>
              </a:rPr>
              <a:t>και ήπαρ (2)</a:t>
            </a:r>
          </a:p>
        </p:txBody>
      </p:sp>
      <p:sp>
        <p:nvSpPr>
          <p:cNvPr id="7" name="6 - TextBox"/>
          <p:cNvSpPr txBox="1"/>
          <p:nvPr/>
        </p:nvSpPr>
        <p:spPr>
          <a:xfrm>
            <a:off x="304800" y="1503045"/>
            <a:ext cx="8650605" cy="500126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</a:pPr>
            <a:r>
              <a:rPr lang="el-GR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Πολλές μελέτες με βελτίωση στεάτωσης και φλεγμονής</a:t>
            </a:r>
          </a:p>
          <a:p>
            <a:pPr marL="0" lvl="0" indent="0" algn="ctr" eaLnBrk="1" hangingPunct="1">
              <a:spcBef>
                <a:spcPct val="0"/>
              </a:spcBef>
            </a:pPr>
            <a:endParaRPr lang="el-GR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el-GR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ΑΛΛΑ</a:t>
            </a:r>
          </a:p>
          <a:p>
            <a:pPr marL="0" lvl="0" indent="0" algn="ctr" eaLnBrk="1" hangingPunct="1">
              <a:spcBef>
                <a:spcPct val="0"/>
              </a:spcBef>
              <a:buNone/>
            </a:pPr>
            <a:endParaRPr lang="el-GR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eaLnBrk="1" hangingPunct="1">
              <a:spcBef>
                <a:spcPct val="0"/>
              </a:spcBef>
            </a:pPr>
            <a:r>
              <a:rPr lang="el-GR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Μικρές μελέτες</a:t>
            </a:r>
          </a:p>
          <a:p>
            <a:pPr marL="0" lvl="0" indent="0" algn="ctr" eaLnBrk="1" hangingPunct="1">
              <a:spcBef>
                <a:spcPct val="0"/>
              </a:spcBef>
            </a:pPr>
            <a:r>
              <a:rPr lang="el-GR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Διαφορετικά κριτήρια </a:t>
            </a:r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MASLD</a:t>
            </a:r>
          </a:p>
          <a:p>
            <a:pPr marL="0" lvl="0" indent="0" algn="ctr" eaLnBrk="1" hangingPunct="1">
              <a:spcBef>
                <a:spcPct val="0"/>
              </a:spcBef>
            </a:pPr>
            <a:r>
              <a:rPr lang="el-GR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Λείπουν οι μελέτες σε μη διαβητικούς</a:t>
            </a:r>
            <a:endParaRPr lang="el-GR" altLang="en-US" sz="36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5034915" cy="33540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0840" y="3677920"/>
            <a:ext cx="5001260" cy="3180080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2362200" y="76200"/>
            <a:ext cx="12331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en-US"/>
              <a:t>Στεάτωση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7010400" y="3244850"/>
            <a:ext cx="8483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en-US"/>
              <a:t>Ίνωση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626745"/>
            <a:ext cx="4052570" cy="55054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7200" y="120650"/>
            <a:ext cx="929005" cy="323850"/>
          </a:xfrm>
          <a:prstGeom prst="rect">
            <a:avLst/>
          </a:prstGeom>
        </p:spPr>
      </p:pic>
      <p:sp>
        <p:nvSpPr>
          <p:cNvPr id="99332" name="TextBox 5"/>
          <p:cNvSpPr txBox="1"/>
          <p:nvPr/>
        </p:nvSpPr>
        <p:spPr>
          <a:xfrm>
            <a:off x="0" y="6611938"/>
            <a:ext cx="2057400" cy="2451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Gomez D, JGH Open, 2026</a:t>
            </a:r>
            <a:endParaRPr lang="en-US" altLang="en-US" sz="1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Τίτλος 1"/>
          <p:cNvSpPr>
            <a:spLocks noGrp="1"/>
          </p:cNvSpPr>
          <p:nvPr>
            <p:ph type="title" hasCustomPrompt="1"/>
          </p:nvPr>
        </p:nvSpPr>
        <p:spPr>
          <a:xfrm>
            <a:off x="457200" y="333375"/>
            <a:ext cx="8229600" cy="857250"/>
          </a:xfrm>
        </p:spPr>
        <p:txBody>
          <a:bodyPr vert="horz" wrap="square" lIns="91440" tIns="45720" rIns="91440" bIns="45720" anchor="ctr" anchorCtr="0"/>
          <a:lstStyle/>
          <a:p>
            <a:r>
              <a:rPr lang="en-US" altLang="en-US" dirty="0"/>
              <a:t>SGLT-2i</a:t>
            </a:r>
          </a:p>
        </p:txBody>
      </p:sp>
      <p:sp>
        <p:nvSpPr>
          <p:cNvPr id="102403" name="Θέση περιεχομένου 2"/>
          <p:cNvSpPr>
            <a:spLocks noGrp="1"/>
          </p:cNvSpPr>
          <p:nvPr>
            <p:ph idx="1" hasCustomPrompt="1"/>
          </p:nvPr>
        </p:nvSpPr>
        <p:spPr>
          <a:xfrm>
            <a:off x="0" y="1600200"/>
            <a:ext cx="9128125" cy="4241800"/>
          </a:xfrm>
        </p:spPr>
        <p:txBody>
          <a:bodyPr vert="horz" wrap="square" lIns="91440" tIns="45720" rIns="91440" bIns="45720" anchor="t" anchorCtr="0"/>
          <a:lstStyle/>
          <a:p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Πιθανότατα χρήσιμα σε ασθενείς με 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MASLD </a:t>
            </a:r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και ΣΔ </a:t>
            </a:r>
            <a:r>
              <a:rPr lang="sv-SE" altLang="en-US" dirty="0"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</a:p>
          <a:p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Ερωτηματικό η χρήση σε ασθενείς χωρίς ΣΔ ΙΙ</a:t>
            </a:r>
          </a:p>
          <a:p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Σημαντική η καρδιοπροστατευτική τους δράση </a:t>
            </a:r>
          </a:p>
          <a:p>
            <a:endParaRPr lang="el-G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Διπλές τυφλές μελέτες λείπουν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1 - Τίτλος"/>
          <p:cNvSpPr>
            <a:spLocks noGrp="1"/>
          </p:cNvSpPr>
          <p:nvPr>
            <p:ph type="title" hasCustomPrompt="1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Αντιδιαβητικά φάρμακα</a:t>
            </a:r>
          </a:p>
        </p:txBody>
      </p:sp>
      <p:sp>
        <p:nvSpPr>
          <p:cNvPr id="53251" name="2 - Θέση περιεχομένου"/>
          <p:cNvSpPr>
            <a:spLocks noGrp="1"/>
          </p:cNvSpPr>
          <p:nvPr>
            <p:ph idx="1" hasCustomPrompt="1"/>
          </p:nvPr>
        </p:nvSpPr>
        <p:spPr/>
        <p:txBody>
          <a:bodyPr vert="horz" wrap="square" lIns="91440" tIns="45720" rIns="91440" bIns="45720" anchor="t" anchorCtr="0"/>
          <a:lstStyle/>
          <a:p>
            <a:pPr algn="ctr"/>
            <a:r>
              <a:rPr lang="el-GR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Μετφορμίνη</a:t>
            </a:r>
          </a:p>
          <a:p>
            <a:pPr algn="ctr"/>
            <a:r>
              <a:rPr lang="el-GR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Πιογλιταζόνη</a:t>
            </a:r>
          </a:p>
          <a:p>
            <a:pPr algn="ctr"/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DPP4</a:t>
            </a:r>
          </a:p>
          <a:p>
            <a:pPr algn="ctr"/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SGLT2i</a:t>
            </a:r>
          </a:p>
          <a:p>
            <a:pPr algn="ctr"/>
            <a:r>
              <a:rPr lang="el-GR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Αγωνιστές υποδοχέων</a:t>
            </a:r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GLP-1 +/- GIP +/- Glucagon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1649413"/>
            <a:ext cx="6553200" cy="41576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4451" name="2 - Θέση περιεχομένου"/>
          <p:cNvSpPr>
            <a:spLocks noGrp="1"/>
          </p:cNvSpPr>
          <p:nvPr>
            <p:ph idx="1" hasCustomPrompt="1"/>
          </p:nvPr>
        </p:nvSpPr>
        <p:spPr>
          <a:xfrm>
            <a:off x="0" y="1043940"/>
            <a:ext cx="2743200" cy="5433060"/>
          </a:xfrm>
        </p:spPr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el-G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Οι βασικές ιντεκρίνες του οργανισμού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Πεπτίδια που εκκρίνονται από το επιθήλιο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του εντέρου ως απάντηση στη λήψη τροφής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Βασικός τους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λειτουργία η διέγερση έκκρισης της ινσουλίνης μετά τη λήψη γλυκόζης</a:t>
            </a:r>
          </a:p>
          <a:p>
            <a:pPr eaLnBrk="1" hangingPunct="1"/>
            <a:r>
              <a:rPr lang="el-G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Συνεργική δράση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Απενεργοποίηση από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DPP-4</a:t>
            </a:r>
            <a:endParaRPr lang="el-GR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l-GR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452" name="1 - Τίτλος"/>
          <p:cNvSpPr>
            <a:spLocks noGrp="1"/>
          </p:cNvSpPr>
          <p:nvPr>
            <p:ph type="title" hasCustomPrompt="1"/>
          </p:nvPr>
        </p:nvSpPr>
        <p:spPr>
          <a:xfrm>
            <a:off x="0" y="11113"/>
            <a:ext cx="9144000" cy="914400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Glucagon-like peptide 1 (GLP-1) </a:t>
            </a:r>
            <a:r>
              <a:rPr lang="el-GR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και 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glucose-dependent insulinotropic polypeptide (GIP)</a:t>
            </a:r>
          </a:p>
        </p:txBody>
      </p:sp>
      <p:sp>
        <p:nvSpPr>
          <p:cNvPr id="104453" name="Rectangle 4"/>
          <p:cNvSpPr/>
          <p:nvPr/>
        </p:nvSpPr>
        <p:spPr>
          <a:xfrm>
            <a:off x="7467283" y="6477000"/>
            <a:ext cx="1700530" cy="245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Son JW, Endo Metab 2024</a:t>
            </a:r>
            <a:endParaRPr lang="en-US" altLang="en-US" sz="1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1 - Τίτλος"/>
          <p:cNvSpPr>
            <a:spLocks noGrp="1"/>
          </p:cNvSpPr>
          <p:nvPr>
            <p:ph type="title" hasCustomPrompt="1"/>
          </p:nvPr>
        </p:nvSpPr>
        <p:spPr>
          <a:xfrm>
            <a:off x="58738" y="7938"/>
            <a:ext cx="4114800" cy="1082675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GLP-1 </a:t>
            </a:r>
            <a:r>
              <a:rPr lang="el-GR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και ήπαρ</a:t>
            </a:r>
            <a:endParaRPr lang="en-US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5475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250" y="0"/>
            <a:ext cx="511175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5476" name="15 - Θέση περιεχομένου"/>
          <p:cNvSpPr>
            <a:spLocks noGrp="1"/>
          </p:cNvSpPr>
          <p:nvPr>
            <p:ph idx="1" hasCustomPrompt="1"/>
          </p:nvPr>
        </p:nvSpPr>
        <p:spPr>
          <a:xfrm>
            <a:off x="59055" y="1090930"/>
            <a:ext cx="3685540" cy="5096510"/>
          </a:xfrm>
        </p:spPr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el-G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Έμμεση δράση μέσω βελτίωσης γλυκαιμικού προφίλ</a:t>
            </a:r>
          </a:p>
          <a:p>
            <a:pPr eaLnBrk="1" hangingPunct="1"/>
            <a:endParaRPr lang="el-G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Πιθανή μείωση ‘φλεγμονής’ λιπώδους ιστού</a:t>
            </a:r>
          </a:p>
          <a:p>
            <a:pPr eaLnBrk="1" hangingPunct="1"/>
            <a:endParaRPr lang="el-G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Πιθανή μείωση ενδοηπατικής φλεγμονής</a:t>
            </a:r>
          </a:p>
          <a:p>
            <a:pPr eaLnBrk="1" hangingPunct="1"/>
            <a:endParaRPr lang="el-G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477" name="Rectangle 4"/>
          <p:cNvSpPr/>
          <p:nvPr/>
        </p:nvSpPr>
        <p:spPr>
          <a:xfrm>
            <a:off x="6756400" y="6477000"/>
            <a:ext cx="2387600" cy="2460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sv-SE" altLang="en-US" sz="1000" dirty="0">
                <a:cs typeface="Arial" panose="020B0604020202020204" pitchFamily="34" charset="0"/>
              </a:rPr>
              <a:t>Xiaodan LV</a:t>
            </a:r>
            <a:r>
              <a:rPr lang="en-US" altLang="en-US" sz="1000" dirty="0">
                <a:cs typeface="Arial" panose="020B0604020202020204" pitchFamily="34" charset="0"/>
              </a:rPr>
              <a:t> et al, Endo Diab &amp; Metab 2020</a:t>
            </a:r>
            <a:endParaRPr lang="el-GR" altLang="en-US" sz="1000" dirty="0"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4"/>
          <p:cNvSpPr/>
          <p:nvPr/>
        </p:nvSpPr>
        <p:spPr>
          <a:xfrm>
            <a:off x="7239000" y="6600825"/>
            <a:ext cx="1877060" cy="245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Kitamura T, Endo Metab 2024</a:t>
            </a:r>
            <a:endParaRPr lang="en-US" altLang="en-US" sz="1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6499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990600"/>
            <a:ext cx="6400800" cy="53959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6500" name="Τίτλος 1"/>
          <p:cNvSpPr>
            <a:spLocks noGrp="1"/>
          </p:cNvSpPr>
          <p:nvPr>
            <p:ph type="title" hasCustomPrompt="1"/>
          </p:nvPr>
        </p:nvSpPr>
        <p:spPr>
          <a:xfrm>
            <a:off x="228600" y="0"/>
            <a:ext cx="8229600" cy="1143000"/>
          </a:xfrm>
        </p:spPr>
        <p:txBody>
          <a:bodyPr vert="horz" wrap="square" lIns="91440" tIns="45720" rIns="91440" bIns="45720" anchor="ctr" anchorCtr="0"/>
          <a:lstStyle/>
          <a:p>
            <a:pPr>
              <a:buNone/>
            </a:pPr>
            <a:r>
              <a:rPr lang="el-GR" altLang="x-none" dirty="0">
                <a:latin typeface="Arial" panose="020B0604020202020204" pitchFamily="34" charset="0"/>
                <a:cs typeface="Arial" panose="020B0604020202020204" pitchFamily="34" charset="0"/>
              </a:rPr>
              <a:t>Γλυκαγόνη</a:t>
            </a:r>
          </a:p>
        </p:txBody>
      </p:sp>
      <p:sp>
        <p:nvSpPr>
          <p:cNvPr id="5" name="2 - Θέση περιεχομένου"/>
          <p:cNvSpPr>
            <a:spLocks noGrp="1"/>
          </p:cNvSpPr>
          <p:nvPr>
            <p:ph idx="1" hasCustomPrompt="1"/>
          </p:nvPr>
        </p:nvSpPr>
        <p:spPr>
          <a:xfrm>
            <a:off x="0" y="1050925"/>
            <a:ext cx="2743200" cy="5795963"/>
          </a:xfrm>
        </p:spPr>
        <p:txBody>
          <a:bodyPr vert="horz" wrap="square" lIns="91440" tIns="45720" rIns="91440" bIns="45720" numCol="1" anchor="t" anchorCtr="0" compatLnSpc="1"/>
          <a:lstStyle/>
          <a:p>
            <a:pPr eaLnBrk="1" hangingPunct="1"/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Πεπτίδιο που εκκρίνεται από τα α-κύτταρα του παγκρέατος</a:t>
            </a:r>
          </a:p>
          <a:p>
            <a:pPr eaLnBrk="1" hangingPunct="1"/>
            <a:r>
              <a:rPr lang="el-G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Κύρια δράση στο ήπαρ με διέγερση γλυκογονόλυσης και γλυκονεογένεσης</a:t>
            </a:r>
          </a:p>
          <a:p>
            <a:pPr eaLnBrk="1" hangingPunct="1"/>
            <a:r>
              <a:rPr lang="el-G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Διέγερση β-οξείδωσης λιπαρών οξέων και καταστολή σύνθεσης λιπιδίων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None/>
            </a:pPr>
            <a:endParaRPr lang="el-GR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l-GR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6250" y="0"/>
            <a:ext cx="5735638" cy="1241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752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163" y="6477000"/>
            <a:ext cx="2857500" cy="355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752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112" y="1371600"/>
            <a:ext cx="4927600" cy="5475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6 - Ορθογώνιο"/>
          <p:cNvSpPr/>
          <p:nvPr/>
        </p:nvSpPr>
        <p:spPr>
          <a:xfrm>
            <a:off x="53975" y="2743200"/>
            <a:ext cx="4746625" cy="457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5105400" y="2016125"/>
            <a:ext cx="4004945" cy="3476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sz="2000" dirty="0">
                <a:cs typeface="Arial" panose="020B0604020202020204" pitchFamily="34" charset="0"/>
              </a:rPr>
              <a:t>BMI &gt;25</a:t>
            </a:r>
            <a:endParaRPr lang="el-GR" altLang="x-none" sz="2000" dirty="0">
              <a:cs typeface="Arial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endParaRPr sz="2000" dirty="0">
              <a:cs typeface="Arial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sz="2000" dirty="0">
                <a:cs typeface="Arial" panose="020B0604020202020204" pitchFamily="34" charset="0"/>
              </a:rPr>
              <a:t>Liraglutide vs Placebo x 48 </a:t>
            </a:r>
            <a:r>
              <a:rPr lang="el-GR" altLang="x-none" sz="2000" dirty="0">
                <a:cs typeface="Arial" panose="020B0604020202020204" pitchFamily="34" charset="0"/>
              </a:rPr>
              <a:t>εβδ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endParaRPr lang="el-GR" altLang="x-none" sz="2000" dirty="0">
              <a:cs typeface="Arial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l-GR" altLang="x-none" sz="2000" dirty="0">
                <a:cs typeface="Arial" panose="020B0604020202020204" pitchFamily="34" charset="0"/>
              </a:rPr>
              <a:t>35% ΣΔ ΙΙ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endParaRPr lang="el-GR" altLang="x-none" sz="2000" dirty="0">
              <a:cs typeface="Arial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l-GR" altLang="x-none" sz="2000" dirty="0">
                <a:cs typeface="Arial" panose="020B0604020202020204" pitchFamily="34" charset="0"/>
              </a:rPr>
              <a:t>Μέση απώλεια βάρους 5 κιλών σε </a:t>
            </a:r>
            <a:r>
              <a:rPr sz="2000" dirty="0">
                <a:cs typeface="Arial" panose="020B0604020202020204" pitchFamily="34" charset="0"/>
              </a:rPr>
              <a:t>liraglutide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sz="2000" dirty="0">
                <a:cs typeface="Arial" panose="020B0604020202020204" pitchFamily="34" charset="0"/>
              </a:rPr>
              <a:t>39% </a:t>
            </a:r>
            <a:r>
              <a:rPr lang="el-GR" altLang="x-none" sz="2000" dirty="0">
                <a:cs typeface="Arial" panose="020B0604020202020204" pitchFamily="34" charset="0"/>
              </a:rPr>
              <a:t>όχι στεατοηπατίτιδα σε 2</a:t>
            </a:r>
            <a:r>
              <a:rPr lang="el-GR" altLang="x-none" sz="2000" baseline="30000" dirty="0">
                <a:cs typeface="Arial" panose="020B0604020202020204" pitchFamily="34" charset="0"/>
              </a:rPr>
              <a:t>η</a:t>
            </a:r>
            <a:r>
              <a:rPr lang="el-GR" altLang="x-none" sz="2000" dirty="0">
                <a:cs typeface="Arial" panose="020B0604020202020204" pitchFamily="34" charset="0"/>
              </a:rPr>
              <a:t> βιοψία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endParaRPr sz="2000" dirty="0"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6913"/>
            <a:ext cx="4532313" cy="654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854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706438"/>
            <a:ext cx="4283075" cy="617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8548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700" y="1339850"/>
            <a:ext cx="4516438" cy="46434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8549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350963"/>
            <a:ext cx="4208463" cy="5113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1 - Τίτλος"/>
          <p:cNvSpPr txBox="1"/>
          <p:nvPr/>
        </p:nvSpPr>
        <p:spPr>
          <a:xfrm>
            <a:off x="1614488" y="0"/>
            <a:ext cx="5915025" cy="65405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90000"/>
              </a:lnSpc>
              <a:buNone/>
            </a:pPr>
            <a:r>
              <a:rPr sz="2800" dirty="0">
                <a:cs typeface="Arial" panose="020B0604020202020204" pitchFamily="34" charset="0"/>
              </a:rPr>
              <a:t>GLP-1 RA – </a:t>
            </a:r>
            <a:r>
              <a:rPr lang="el-GR" altLang="x-none" sz="2800" dirty="0">
                <a:cs typeface="Arial" panose="020B0604020202020204" pitchFamily="34" charset="0"/>
              </a:rPr>
              <a:t>Μετά τη </a:t>
            </a:r>
            <a:r>
              <a:rPr sz="2800" dirty="0">
                <a:cs typeface="Arial" panose="020B0604020202020204" pitchFamily="34" charset="0"/>
              </a:rPr>
              <a:t>LEAN study</a:t>
            </a:r>
          </a:p>
        </p:txBody>
      </p:sp>
      <p:sp>
        <p:nvSpPr>
          <p:cNvPr id="11" name="10 - Ορθογώνιο"/>
          <p:cNvSpPr/>
          <p:nvPr/>
        </p:nvSpPr>
        <p:spPr>
          <a:xfrm>
            <a:off x="4037013" y="1323975"/>
            <a:ext cx="466725" cy="44672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FAE248-CBAE-3E82-A90E-BB997521A782}"/>
              </a:ext>
            </a:extLst>
          </p:cNvPr>
          <p:cNvSpPr/>
          <p:nvPr/>
        </p:nvSpPr>
        <p:spPr>
          <a:xfrm>
            <a:off x="4572000" y="5791200"/>
            <a:ext cx="4208463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11 - Ορθογώνιο"/>
          <p:cNvSpPr/>
          <p:nvPr/>
        </p:nvSpPr>
        <p:spPr>
          <a:xfrm>
            <a:off x="8305800" y="1346201"/>
            <a:ext cx="466725" cy="38353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24000"/>
            <a:ext cx="8503920" cy="375539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895" y="1270"/>
            <a:ext cx="7016115" cy="6857365"/>
          </a:xfrm>
          <a:prstGeom prst="rect">
            <a:avLst/>
          </a:prstGeom>
        </p:spPr>
      </p:pic>
      <p:sp>
        <p:nvSpPr>
          <p:cNvPr id="5" name="Rectangles 4"/>
          <p:cNvSpPr/>
          <p:nvPr/>
        </p:nvSpPr>
        <p:spPr>
          <a:xfrm>
            <a:off x="1143000" y="3429000"/>
            <a:ext cx="6477000" cy="685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s 5"/>
          <p:cNvSpPr/>
          <p:nvPr/>
        </p:nvSpPr>
        <p:spPr>
          <a:xfrm>
            <a:off x="1143000" y="4876800"/>
            <a:ext cx="6477000" cy="685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810"/>
            <a:ext cx="6694805" cy="38912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86200"/>
            <a:ext cx="4134485" cy="28301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0" y="3888105"/>
            <a:ext cx="4980940" cy="288417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6705600" y="990600"/>
            <a:ext cx="23717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/>
              <a:t>Σπάνιες οι ανεπιθύμητες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/>
              <a:t>Κυρίως από ΓΕΣ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65" y="1219200"/>
            <a:ext cx="8503920" cy="3755390"/>
          </a:xfrm>
          <a:prstGeom prst="rect">
            <a:avLst/>
          </a:prstGeom>
        </p:spPr>
      </p:pic>
      <p:sp>
        <p:nvSpPr>
          <p:cNvPr id="5" name="Ορθογώνιο 4"/>
          <p:cNvSpPr/>
          <p:nvPr/>
        </p:nvSpPr>
        <p:spPr>
          <a:xfrm>
            <a:off x="1904778" y="609797"/>
            <a:ext cx="5196205" cy="69151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5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EMA APPROVAL 6/2025</a:t>
            </a:r>
            <a:endParaRPr kumimoji="0" lang="el-GR" sz="405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1 - Τίτλος"/>
          <p:cNvSpPr>
            <a:spLocks noGrp="1"/>
          </p:cNvSpPr>
          <p:nvPr>
            <p:ph type="title" hasCustomPrompt="1"/>
          </p:nvPr>
        </p:nvSpPr>
        <p:spPr>
          <a:xfrm>
            <a:off x="0" y="847725"/>
            <a:ext cx="5070475" cy="857250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Tizerpatide</a:t>
            </a:r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691" name="2 - Θέση περιεχομένου"/>
          <p:cNvSpPr>
            <a:spLocks noGrp="1"/>
          </p:cNvSpPr>
          <p:nvPr>
            <p:ph idx="1" hasCustomPrompt="1"/>
          </p:nvPr>
        </p:nvSpPr>
        <p:spPr>
          <a:xfrm>
            <a:off x="111125" y="1719263"/>
            <a:ext cx="5068888" cy="3394075"/>
          </a:xfrm>
        </p:spPr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el-GR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Πεπτίδιο με δράση ανάλογη τόση της 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GLP-1</a:t>
            </a:r>
            <a:r>
              <a:rPr lang="el-GR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όσο και της 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GIP</a:t>
            </a:r>
            <a:endParaRPr lang="el-GR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Εβδομαδιαία χορήγηση</a:t>
            </a:r>
          </a:p>
          <a:p>
            <a:pPr eaLnBrk="1" hangingPunct="1"/>
            <a:endParaRPr lang="el-GR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Ένδειξη από 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FDA </a:t>
            </a:r>
            <a:r>
              <a:rPr lang="el-GR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για ΣΔ ΙΙ</a:t>
            </a:r>
          </a:p>
          <a:p>
            <a:pPr eaLnBrk="1" hangingPunct="1"/>
            <a:endParaRPr lang="el-GR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Μείωση βάρους σε ασθενείς με ΣΔ ΙΙ και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l-GR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ή παχυσαρκία σε μελέτες φάσης ΙΙ-ΙΙΙ</a:t>
            </a:r>
          </a:p>
          <a:p>
            <a:pPr eaLnBrk="1" hangingPunct="1"/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4692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0013" y="862013"/>
            <a:ext cx="3963987" cy="33639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7 - Ορθογώνιο"/>
          <p:cNvSpPr/>
          <p:nvPr/>
        </p:nvSpPr>
        <p:spPr>
          <a:xfrm>
            <a:off x="8591550" y="3249613"/>
            <a:ext cx="552450" cy="77470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8310" name="TextBox 5"/>
          <p:cNvSpPr txBox="1">
            <a:spLocks noChangeArrowheads="1"/>
          </p:cNvSpPr>
          <p:nvPr/>
        </p:nvSpPr>
        <p:spPr bwMode="auto">
          <a:xfrm>
            <a:off x="6099175" y="857250"/>
            <a:ext cx="1428750" cy="207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n-US" sz="7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Rosenstock J, Lancet 2021</a:t>
            </a:r>
            <a:endParaRPr kumimoji="0" lang="el-GR" altLang="en-US" sz="7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4695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4463" y="4335463"/>
            <a:ext cx="3919537" cy="16652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6446838" y="4133850"/>
            <a:ext cx="1430338" cy="207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n-US" sz="75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Jastreboff</a:t>
            </a:r>
            <a:r>
              <a:rPr kumimoji="0" lang="en-US" altLang="en-US" sz="7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A, NEJM 2022</a:t>
            </a:r>
            <a:endParaRPr kumimoji="0" lang="el-GR" altLang="en-US" sz="7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Εικόνα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00" y="1347788"/>
            <a:ext cx="7340600" cy="32321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588" y="857250"/>
            <a:ext cx="676275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Ορθογώνιο 5"/>
          <p:cNvSpPr/>
          <p:nvPr/>
        </p:nvSpPr>
        <p:spPr>
          <a:xfrm>
            <a:off x="1271588" y="1624013"/>
            <a:ext cx="6762750" cy="342900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1271588" y="2636838"/>
            <a:ext cx="6762750" cy="212725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1271588" y="2979738"/>
            <a:ext cx="6762750" cy="539750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1271588" y="3836988"/>
            <a:ext cx="6762750" cy="350838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1271588" y="5053013"/>
            <a:ext cx="6762750" cy="212725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00" y="889000"/>
            <a:ext cx="7173913" cy="3657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7763" name="TextBox 5"/>
          <p:cNvSpPr txBox="1"/>
          <p:nvPr/>
        </p:nvSpPr>
        <p:spPr>
          <a:xfrm>
            <a:off x="0" y="4546600"/>
            <a:ext cx="9144000" cy="1477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214630" lvl="0" indent="-214630" algn="ctr">
              <a:spcBef>
                <a:spcPct val="0"/>
              </a:spcBef>
            </a:pPr>
            <a:r>
              <a:rPr lang="el-GR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Απώλεια βάρους 0.8% 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placebo, 10.7% 5mg, 13.3% 10mg, 15.6% 15mg</a:t>
            </a:r>
            <a:endParaRPr lang="el-GR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630" lvl="0" indent="-214630" algn="ctr">
              <a:spcBef>
                <a:spcPct val="0"/>
              </a:spcBef>
            </a:pPr>
            <a:r>
              <a:rPr lang="el-GR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Βελτίωση 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AST, ALT</a:t>
            </a:r>
          </a:p>
          <a:p>
            <a:pPr marL="214630" lvl="0" indent="-214630" algn="ctr">
              <a:spcBef>
                <a:spcPct val="0"/>
              </a:spcBef>
            </a:pPr>
            <a:r>
              <a:rPr lang="el-GR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Βελτίωση ηπατικής στεάτωσης</a:t>
            </a:r>
          </a:p>
          <a:p>
            <a:pPr marL="214630" lvl="0" indent="-214630" algn="ctr">
              <a:spcBef>
                <a:spcPct val="0"/>
              </a:spcBef>
            </a:pPr>
            <a:r>
              <a:rPr lang="el-GR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Βελτίωση ελαστογραφίας ήπατος</a:t>
            </a:r>
          </a:p>
          <a:p>
            <a:pPr marL="214630" lvl="0" indent="-214630" algn="ctr">
              <a:spcBef>
                <a:spcPct val="0"/>
              </a:spcBef>
            </a:pPr>
            <a:r>
              <a:rPr lang="el-GR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Μείωση 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PRO-C3 (</a:t>
            </a:r>
            <a:r>
              <a:rPr lang="el-GR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δείκτης ίνωσης ήπατος)</a:t>
            </a:r>
            <a:endParaRPr lang="en-US" altLang="en-US" sz="18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Τίτλος 1"/>
          <p:cNvSpPr>
            <a:spLocks noGrp="1"/>
          </p:cNvSpPr>
          <p:nvPr>
            <p:ph type="title" hasCustomPrompt="1"/>
          </p:nvPr>
        </p:nvSpPr>
        <p:spPr>
          <a:xfrm>
            <a:off x="457200" y="857250"/>
            <a:ext cx="8229600" cy="685800"/>
          </a:xfrm>
        </p:spPr>
        <p:txBody>
          <a:bodyPr vert="horz" wrap="square" lIns="91440" tIns="45720" rIns="91440" bIns="45720" anchor="ctr" anchorCtr="0"/>
          <a:lstStyle/>
          <a:p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Λιπίδια και 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HbA1c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 hasCustomPrompt="1"/>
          </p:nvPr>
        </p:nvSpPr>
        <p:spPr>
          <a:xfrm>
            <a:off x="220663" y="1600200"/>
            <a:ext cx="4759325" cy="4278313"/>
          </a:xfrm>
        </p:spPr>
        <p:txBody>
          <a:bodyPr vert="horz" wrap="square" lIns="91440" tIns="45720" rIns="91440" bIns="45720" numCol="1" anchor="t" anchorCtr="0" compatLnSpc="1"/>
          <a:lstStyle/>
          <a:p>
            <a:r>
              <a:rPr sz="1800" b="1" dirty="0">
                <a:latin typeface="Arial" panose="020B0604020202020204" pitchFamily="34" charset="0"/>
                <a:cs typeface="Arial" panose="020B0604020202020204" pitchFamily="34" charset="0"/>
              </a:rPr>
              <a:t>HbA1c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Placebo: </a:t>
            </a:r>
            <a:r>
              <a:rPr lang="el-GR" altLang="x-none" sz="1800" dirty="0">
                <a:latin typeface="Arial" panose="020B0604020202020204" pitchFamily="34" charset="0"/>
                <a:cs typeface="Arial" panose="020B0604020202020204" pitchFamily="34" charset="0"/>
              </a:rPr>
              <a:t>Αύξηση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0.1%</a:t>
            </a:r>
            <a:endParaRPr lang="el-GR" altLang="x-non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Tirzepatide 5 mg: </a:t>
            </a:r>
            <a:r>
              <a:rPr lang="el-GR" altLang="x-none" sz="1800" dirty="0">
                <a:latin typeface="Arial" panose="020B0604020202020204" pitchFamily="34" charset="0"/>
                <a:cs typeface="Arial" panose="020B0604020202020204" pitchFamily="34" charset="0"/>
              </a:rPr>
              <a:t>Μείωση 0.7%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Tirzepatide 10 mg:</a:t>
            </a:r>
            <a:r>
              <a:rPr lang="el-GR" altLang="x-none" sz="1800" dirty="0">
                <a:latin typeface="Arial" panose="020B0604020202020204" pitchFamily="34" charset="0"/>
                <a:cs typeface="Arial" panose="020B0604020202020204" pitchFamily="34" charset="0"/>
              </a:rPr>
              <a:t> Μείωση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 1.0%</a:t>
            </a:r>
            <a:endParaRPr lang="el-GR" altLang="x-non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Tirzepatide 15 mg: </a:t>
            </a:r>
            <a:r>
              <a:rPr lang="el-GR" altLang="x-none" sz="1800" dirty="0">
                <a:latin typeface="Arial" panose="020B0604020202020204" pitchFamily="34" charset="0"/>
                <a:cs typeface="Arial" panose="020B0604020202020204" pitchFamily="34" charset="0"/>
              </a:rPr>
              <a:t>Μείωση 1.2%</a:t>
            </a:r>
          </a:p>
          <a:p>
            <a:pPr>
              <a:buNone/>
            </a:pPr>
            <a:endParaRPr lang="el-GR" altLang="x-non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sz="1800" b="1" dirty="0">
                <a:latin typeface="Arial" panose="020B0604020202020204" pitchFamily="34" charset="0"/>
                <a:cs typeface="Arial" panose="020B0604020202020204" pitchFamily="34" charset="0"/>
              </a:rPr>
              <a:t>Triglycerides</a:t>
            </a:r>
            <a:endParaRPr lang="el-GR" altLang="x-none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Placebo:</a:t>
            </a:r>
            <a:r>
              <a:rPr lang="el-GR" altLang="x-none" sz="1800" dirty="0">
                <a:latin typeface="Arial" panose="020B0604020202020204" pitchFamily="34" charset="0"/>
                <a:cs typeface="Arial" panose="020B0604020202020204" pitchFamily="34" charset="0"/>
              </a:rPr>
              <a:t> Μείωση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 5.0%</a:t>
            </a:r>
            <a:endParaRPr lang="el-GR" altLang="x-non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Tirzepatide 5 mg: </a:t>
            </a:r>
            <a:r>
              <a:rPr lang="el-GR" altLang="x-none" sz="1800" dirty="0">
                <a:latin typeface="Arial" panose="020B0604020202020204" pitchFamily="34" charset="0"/>
                <a:cs typeface="Arial" panose="020B0604020202020204" pitchFamily="34" charset="0"/>
              </a:rPr>
              <a:t>Μείωση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24.0%</a:t>
            </a:r>
            <a:endParaRPr lang="el-GR" altLang="x-non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Tirzepatide 10 mg: </a:t>
            </a:r>
            <a:r>
              <a:rPr lang="el-GR" altLang="x-none" sz="1800" dirty="0">
                <a:latin typeface="Arial" panose="020B0604020202020204" pitchFamily="34" charset="0"/>
                <a:cs typeface="Arial" panose="020B0604020202020204" pitchFamily="34" charset="0"/>
              </a:rPr>
              <a:t>Μείωση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30.0%</a:t>
            </a:r>
            <a:endParaRPr lang="el-GR" altLang="x-non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Tirzepatide 15 mg: </a:t>
            </a:r>
            <a:r>
              <a:rPr lang="el-GR" altLang="x-none" sz="1800" dirty="0">
                <a:latin typeface="Arial" panose="020B0604020202020204" pitchFamily="34" charset="0"/>
                <a:cs typeface="Arial" panose="020B0604020202020204" pitchFamily="34" charset="0"/>
              </a:rPr>
              <a:t>Μείωση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45.0%.</a:t>
            </a:r>
            <a:r>
              <a:rPr lang="el-GR" altLang="x-none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Θέση περιεχομένου 2"/>
          <p:cNvSpPr txBox="1"/>
          <p:nvPr/>
        </p:nvSpPr>
        <p:spPr bwMode="auto">
          <a:xfrm>
            <a:off x="4816475" y="1657350"/>
            <a:ext cx="4327525" cy="4278313"/>
          </a:xfrm>
          <a:prstGeom prst="rect">
            <a:avLst/>
          </a:prstGeom>
          <a:noFill/>
          <a:ln>
            <a:noFill/>
          </a:ln>
        </p:spPr>
        <p:txBody>
          <a:bodyPr lIns="68580" tIns="34290" rIns="68580" bIns="3429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/>
            <a:r>
              <a:rPr sz="1800" b="1" dirty="0">
                <a:latin typeface="Arial" panose="020B0604020202020204" pitchFamily="34" charset="0"/>
                <a:cs typeface="Arial" panose="020B0604020202020204" pitchFamily="34" charset="0"/>
              </a:rPr>
              <a:t>LDL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Placebo: </a:t>
            </a:r>
            <a:r>
              <a:rPr lang="el-GR" altLang="x-none" sz="1800" dirty="0">
                <a:latin typeface="Arial" panose="020B0604020202020204" pitchFamily="34" charset="0"/>
                <a:cs typeface="Arial" panose="020B0604020202020204" pitchFamily="34" charset="0"/>
              </a:rPr>
              <a:t>Μείωση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6.0%.</a:t>
            </a:r>
            <a:endParaRPr lang="el-GR" altLang="x-non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Tirzepatide 5 mg: </a:t>
            </a:r>
            <a:r>
              <a:rPr lang="el-GR" altLang="x-none" sz="1800" dirty="0">
                <a:latin typeface="Arial" panose="020B0604020202020204" pitchFamily="34" charset="0"/>
                <a:cs typeface="Arial" panose="020B0604020202020204" pitchFamily="34" charset="0"/>
              </a:rPr>
              <a:t>Μείωση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 20.0%</a:t>
            </a:r>
            <a:endParaRPr lang="el-GR" altLang="x-non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Tirzepatide 10 mg: </a:t>
            </a:r>
            <a:r>
              <a:rPr lang="el-GR" altLang="x-none" sz="1800" dirty="0">
                <a:latin typeface="Arial" panose="020B0604020202020204" pitchFamily="34" charset="0"/>
                <a:cs typeface="Arial" panose="020B0604020202020204" pitchFamily="34" charset="0"/>
              </a:rPr>
              <a:t>Μείωση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23.0%</a:t>
            </a:r>
            <a:endParaRPr lang="el-GR" altLang="x-non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Tirzepatide 15 mg: </a:t>
            </a:r>
            <a:r>
              <a:rPr lang="el-GR" altLang="x-none" sz="1800" dirty="0">
                <a:latin typeface="Arial" panose="020B0604020202020204" pitchFamily="34" charset="0"/>
                <a:cs typeface="Arial" panose="020B0604020202020204" pitchFamily="34" charset="0"/>
              </a:rPr>
              <a:t>Μείωση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 25.0%</a:t>
            </a:r>
            <a:endParaRPr lang="el-GR" altLang="x-non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None/>
            </a:pPr>
            <a:endParaRPr lang="el-GR" altLang="x-non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/>
            <a:r>
              <a:rPr sz="1800" b="1" dirty="0">
                <a:latin typeface="Arial" panose="020B0604020202020204" pitchFamily="34" charset="0"/>
                <a:cs typeface="Arial" panose="020B0604020202020204" pitchFamily="34" charset="0"/>
              </a:rPr>
              <a:t>HDL</a:t>
            </a:r>
            <a:endParaRPr lang="el-GR" altLang="x-none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Placebo: </a:t>
            </a:r>
            <a:r>
              <a:rPr lang="el-GR" altLang="x-none" sz="1800" dirty="0">
                <a:latin typeface="Arial" panose="020B0604020202020204" pitchFamily="34" charset="0"/>
                <a:cs typeface="Arial" panose="020B0604020202020204" pitchFamily="34" charset="0"/>
              </a:rPr>
              <a:t>Αύξηση 2%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Tirzepatide 5 mg: </a:t>
            </a:r>
            <a:r>
              <a:rPr lang="el-GR" altLang="x-none" sz="1800" dirty="0">
                <a:latin typeface="Arial" panose="020B0604020202020204" pitchFamily="34" charset="0"/>
                <a:cs typeface="Arial" panose="020B0604020202020204" pitchFamily="34" charset="0"/>
              </a:rPr>
              <a:t>Αύξηση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10.0%</a:t>
            </a:r>
            <a:endParaRPr lang="el-GR" altLang="x-non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Tirzepatide 10 mg: </a:t>
            </a:r>
            <a:r>
              <a:rPr lang="el-GR" altLang="x-none" sz="1800" dirty="0">
                <a:latin typeface="Arial" panose="020B0604020202020204" pitchFamily="34" charset="0"/>
                <a:cs typeface="Arial" panose="020B0604020202020204" pitchFamily="34" charset="0"/>
              </a:rPr>
              <a:t>Αύξηση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 12.0%</a:t>
            </a:r>
            <a:endParaRPr lang="el-GR" altLang="x-non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Tirzepatide 15 mg: </a:t>
            </a:r>
            <a:r>
              <a:rPr lang="el-GR" altLang="x-none" sz="1800" dirty="0">
                <a:latin typeface="Arial" panose="020B0604020202020204" pitchFamily="34" charset="0"/>
                <a:cs typeface="Arial" panose="020B0604020202020204" pitchFamily="34" charset="0"/>
              </a:rPr>
              <a:t>Αύξηση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15.0%</a:t>
            </a:r>
            <a:endParaRPr sz="18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5063" y="857250"/>
            <a:ext cx="5468937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0" y="2057400"/>
            <a:ext cx="3675063" cy="2354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14630" indent="-214630">
              <a:buFont typeface="Arial" panose="020B0604020202020204" pitchFamily="34" charset="0"/>
              <a:buChar char="•"/>
            </a:pPr>
            <a:r>
              <a:rPr lang="el-GR" altLang="x-none" sz="2100" dirty="0">
                <a:latin typeface="Arial" panose="020B0604020202020204" pitchFamily="34" charset="0"/>
              </a:rPr>
              <a:t>Ανεπιθύμητες κυρίως από ΓΕΣ</a:t>
            </a:r>
          </a:p>
          <a:p>
            <a:pPr marL="214630" indent="-214630">
              <a:buNone/>
            </a:pPr>
            <a:endParaRPr lang="el-GR" altLang="x-none" sz="2100" dirty="0">
              <a:latin typeface="Arial" panose="020B0604020202020204" pitchFamily="34" charset="0"/>
            </a:endParaRPr>
          </a:p>
          <a:p>
            <a:pPr marL="214630" indent="-214630">
              <a:buFont typeface="Arial" panose="020B0604020202020204" pitchFamily="34" charset="0"/>
              <a:buChar char="•"/>
            </a:pPr>
            <a:r>
              <a:rPr lang="el-GR" altLang="x-none" sz="2100" dirty="0">
                <a:latin typeface="Arial" panose="020B0604020202020204" pitchFamily="34" charset="0"/>
              </a:rPr>
              <a:t>Σπάνιες οι σοβαρές ανεπιθύμητες</a:t>
            </a:r>
          </a:p>
          <a:p>
            <a:pPr marL="214630" indent="-214630">
              <a:buFont typeface="Arial" panose="020B0604020202020204" pitchFamily="34" charset="0"/>
              <a:buChar char="•"/>
            </a:pPr>
            <a:endParaRPr lang="el-GR" altLang="x-none" sz="2100" dirty="0">
              <a:latin typeface="Arial" panose="020B0604020202020204" pitchFamily="34" charset="0"/>
            </a:endParaRPr>
          </a:p>
          <a:p>
            <a:pPr marL="214630" indent="-214630">
              <a:buFont typeface="Arial" panose="020B0604020202020204" pitchFamily="34" charset="0"/>
              <a:buChar char="•"/>
            </a:pPr>
            <a:r>
              <a:rPr lang="el-GR" altLang="x-none" sz="2100" dirty="0">
                <a:latin typeface="Arial" panose="020B0604020202020204" pitchFamily="34" charset="0"/>
              </a:rPr>
              <a:t>Σπάνια η διακοπή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225"/>
            <a:ext cx="3065463" cy="1549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0835" name="TextBox 9"/>
          <p:cNvSpPr txBox="1"/>
          <p:nvPr/>
        </p:nvSpPr>
        <p:spPr>
          <a:xfrm>
            <a:off x="-33337" y="1828800"/>
            <a:ext cx="3725862" cy="2308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214630" lvl="0" indent="-214630">
              <a:spcBef>
                <a:spcPct val="0"/>
              </a:spcBef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834 </a:t>
            </a:r>
            <a:r>
              <a:rPr lang="el-GR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ασθενείς</a:t>
            </a:r>
          </a:p>
          <a:p>
            <a:pPr marL="214630" lvl="0" indent="-214630">
              <a:spcBef>
                <a:spcPct val="0"/>
              </a:spcBef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BMI </a:t>
            </a:r>
            <a:r>
              <a:rPr lang="el-GR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25 kg/m2 </a:t>
            </a:r>
            <a:r>
              <a:rPr lang="el-GR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και ΣΔ ΙΙ υπό μετφορμίνη (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HbA1c 7.0%–10.5%)</a:t>
            </a:r>
            <a:endParaRPr lang="el-GR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630" lvl="0" indent="-214630">
              <a:spcBef>
                <a:spcPct val="0"/>
              </a:spcBef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Cotadutide</a:t>
            </a:r>
            <a:r>
              <a:rPr lang="el-GR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100 </a:t>
            </a:r>
            <a:r>
              <a:rPr lang="el-GR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g (n = 100), 200 </a:t>
            </a:r>
            <a:r>
              <a:rPr lang="el-GR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g (n = 256), or 300 </a:t>
            </a:r>
            <a:r>
              <a:rPr lang="el-GR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g (n = 256); placebo (n = 110); </a:t>
            </a:r>
            <a:r>
              <a:rPr lang="el-GR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ή 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open-label liraglutide 1.8 mg (n = 110</a:t>
            </a:r>
            <a:r>
              <a:rPr lang="el-GR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altLang="en-US" sz="18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120836" name="Εικόνα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92675"/>
            <a:ext cx="4914900" cy="1958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0837" name="Rectangle 4"/>
          <p:cNvSpPr/>
          <p:nvPr/>
        </p:nvSpPr>
        <p:spPr>
          <a:xfrm>
            <a:off x="7481888" y="6564313"/>
            <a:ext cx="1662112" cy="2460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cs typeface="Arial" panose="020B0604020202020204" pitchFamily="34" charset="0"/>
              </a:rPr>
              <a:t>Nahra R, Diabetes care 2021</a:t>
            </a:r>
            <a:endParaRPr lang="el-GR" altLang="en-US" sz="1000" dirty="0">
              <a:ea typeface="Arial" panose="020B0604020202020204" pitchFamily="34" charset="0"/>
            </a:endParaRPr>
          </a:p>
        </p:txBody>
      </p:sp>
      <p:pic>
        <p:nvPicPr>
          <p:cNvPr id="120838" name="Εικόνα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7463" y="22225"/>
            <a:ext cx="5316537" cy="51419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3065463" y="0"/>
            <a:ext cx="2057400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dirty="0">
                <a:latin typeface="Arial" panose="020B0604020202020204" pitchFamily="34" charset="0"/>
              </a:rPr>
              <a:t>GLP-1RA + GRA </a:t>
            </a:r>
          </a:p>
        </p:txBody>
      </p:sp>
      <p:cxnSp>
        <p:nvCxnSpPr>
          <p:cNvPr id="4" name="Ευθύγραμμο βέλος σύνδεσης 3"/>
          <p:cNvCxnSpPr>
            <a:stCxn id="2" idx="1"/>
          </p:cNvCxnSpPr>
          <p:nvPr/>
        </p:nvCxnSpPr>
        <p:spPr>
          <a:xfrm flipH="1">
            <a:off x="2286000" y="184150"/>
            <a:ext cx="77946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414780"/>
            <a:ext cx="3878263" cy="28305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3907" name="TextBox 5"/>
          <p:cNvSpPr txBox="1"/>
          <p:nvPr/>
        </p:nvSpPr>
        <p:spPr>
          <a:xfrm>
            <a:off x="4876800" y="1143000"/>
            <a:ext cx="3662363" cy="2755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MASH improvement with no worsening of fibrosis</a:t>
            </a:r>
            <a:endParaRPr lang="en-US" altLang="en-US" sz="12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3908" name="Εικόνα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5883" y="4289425"/>
            <a:ext cx="5265737" cy="2568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0835" name="TextBox 9"/>
          <p:cNvSpPr txBox="1"/>
          <p:nvPr/>
        </p:nvSpPr>
        <p:spPr>
          <a:xfrm>
            <a:off x="0" y="1524000"/>
            <a:ext cx="4018915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214630" lvl="0" indent="-214630">
              <a:spcBef>
                <a:spcPct val="0"/>
              </a:spcBef>
            </a:pPr>
            <a:r>
              <a:rPr lang="el-G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293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ασθενείς</a:t>
            </a:r>
          </a:p>
          <a:p>
            <a:pPr marL="214630" lvl="0" indent="-214630">
              <a:spcBef>
                <a:spcPct val="0"/>
              </a:spcBef>
            </a:pPr>
            <a:r>
              <a:rPr lang="el-G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Δάμεσο 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BMI </a:t>
            </a:r>
            <a:r>
              <a:rPr lang="el-G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l-G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.8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kg/m2</a:t>
            </a:r>
            <a:r>
              <a:rPr lang="el-G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39% με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ΣΔ ΙΙ</a:t>
            </a:r>
          </a:p>
          <a:p>
            <a:pPr marL="214630" lvl="0" indent="-214630">
              <a:spcBef>
                <a:spcPct val="0"/>
              </a:spcBef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Survovutide</a:t>
            </a:r>
            <a:r>
              <a:rPr lang="el-G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l-GR" sz="1600" dirty="0">
                <a:latin typeface="Arial" panose="020B0604020202020204" pitchFamily="34" charset="0"/>
                <a:cs typeface="Arial" panose="020B0604020202020204" pitchFamily="34" charset="0"/>
              </a:rPr>
              <a:t>2.4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mg (n = 73), 4.8 mg (n = 72), </a:t>
            </a:r>
            <a:r>
              <a:rPr lang="el-G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mg (n = 74) </a:t>
            </a:r>
            <a:r>
              <a:rPr lang="el-G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ή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placebo (n =</a:t>
            </a:r>
            <a:r>
              <a:rPr lang="el-G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74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  <a:endParaRPr lang="en-US" altLang="en-US" sz="16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2896235"/>
            <a:ext cx="3569335" cy="3046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el-GR" altLang="x-none" sz="1600" dirty="0">
                <a:latin typeface="Arial" panose="020B0604020202020204" pitchFamily="34" charset="0"/>
              </a:rPr>
              <a:t>Βελτίωση ίνωσης χωρίς επιδείνωση </a:t>
            </a:r>
            <a:r>
              <a:rPr sz="1600" dirty="0">
                <a:latin typeface="Arial" panose="020B0604020202020204" pitchFamily="34" charset="0"/>
              </a:rPr>
              <a:t>MASH: 32% Survotide 6mg VS 18% placebo</a:t>
            </a:r>
            <a:endParaRPr lang="el-GR" altLang="x-none" sz="1600" dirty="0">
              <a:latin typeface="Arial" panose="020B0604020202020204" pitchFamily="34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endParaRPr sz="1600" dirty="0">
              <a:latin typeface="Arial" panose="020B0604020202020204" pitchFamily="34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l-GR" altLang="x-none" sz="1600" dirty="0">
                <a:latin typeface="Arial" panose="020B0604020202020204" pitchFamily="34" charset="0"/>
              </a:rPr>
              <a:t>Εξαφάνιση </a:t>
            </a:r>
            <a:r>
              <a:rPr sz="1600" dirty="0">
                <a:latin typeface="Arial" panose="020B0604020202020204" pitchFamily="34" charset="0"/>
              </a:rPr>
              <a:t>MASH: </a:t>
            </a:r>
            <a:r>
              <a:rPr lang="el-GR" altLang="x-none" sz="1600" dirty="0">
                <a:latin typeface="Arial" panose="020B0604020202020204" pitchFamily="34" charset="0"/>
              </a:rPr>
              <a:t>49% </a:t>
            </a:r>
            <a:r>
              <a:rPr sz="1600" dirty="0">
                <a:latin typeface="Arial" panose="020B0604020202020204" pitchFamily="34" charset="0"/>
              </a:rPr>
              <a:t>Survotide 6mg VS 11% placebo</a:t>
            </a:r>
            <a:endParaRPr lang="el-GR" altLang="x-none" sz="1600" dirty="0">
              <a:latin typeface="Arial" panose="020B0604020202020204" pitchFamily="34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endParaRPr sz="1600" dirty="0">
              <a:latin typeface="Arial" panose="020B0604020202020204" pitchFamily="34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l-GR" altLang="x-none" sz="1600" dirty="0">
                <a:latin typeface="Arial" panose="020B0604020202020204" pitchFamily="34" charset="0"/>
              </a:rPr>
              <a:t>Εξαφάνιση </a:t>
            </a:r>
            <a:r>
              <a:rPr sz="1600" dirty="0">
                <a:latin typeface="Arial" panose="020B0604020202020204" pitchFamily="34" charset="0"/>
              </a:rPr>
              <a:t>MASH + 2 </a:t>
            </a:r>
            <a:r>
              <a:rPr lang="el-GR" altLang="x-none" sz="1600" dirty="0">
                <a:latin typeface="Arial" panose="020B0604020202020204" pitchFamily="34" charset="0"/>
              </a:rPr>
              <a:t>πόντοι μείωσης </a:t>
            </a:r>
            <a:r>
              <a:rPr sz="1600" dirty="0">
                <a:latin typeface="Arial" panose="020B0604020202020204" pitchFamily="34" charset="0"/>
              </a:rPr>
              <a:t>NAS + </a:t>
            </a:r>
            <a:r>
              <a:rPr lang="el-GR" altLang="x-none" sz="1600" dirty="0">
                <a:latin typeface="Arial" panose="020B0604020202020204" pitchFamily="34" charset="0"/>
              </a:rPr>
              <a:t>όχι επιδείνωση ίνωσης</a:t>
            </a:r>
            <a:r>
              <a:rPr sz="1600" dirty="0">
                <a:latin typeface="Arial" panose="020B0604020202020204" pitchFamily="34" charset="0"/>
              </a:rPr>
              <a:t>: </a:t>
            </a:r>
            <a:r>
              <a:rPr lang="el-GR" altLang="x-none" sz="1600" dirty="0">
                <a:latin typeface="Arial" panose="020B0604020202020204" pitchFamily="34" charset="0"/>
              </a:rPr>
              <a:t>39% </a:t>
            </a:r>
            <a:r>
              <a:rPr sz="1600" dirty="0">
                <a:latin typeface="Arial" panose="020B0604020202020204" pitchFamily="34" charset="0"/>
              </a:rPr>
              <a:t>Survotide 6mg VS </a:t>
            </a:r>
            <a:r>
              <a:rPr lang="el-GR" altLang="x-none" sz="1600" dirty="0">
                <a:latin typeface="Arial" panose="020B0604020202020204" pitchFamily="34" charset="0"/>
              </a:rPr>
              <a:t>5</a:t>
            </a:r>
            <a:r>
              <a:rPr sz="1600" dirty="0">
                <a:latin typeface="Arial" panose="020B0604020202020204" pitchFamily="34" charset="0"/>
              </a:rPr>
              <a:t>% placebo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sz="1600" dirty="0">
              <a:latin typeface="Arial" panose="020B0604020202020204" pitchFamily="3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0" y="5820410"/>
            <a:ext cx="3510915" cy="10375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14630" indent="-214630">
              <a:buFont typeface="Arial" panose="020B0604020202020204" pitchFamily="34" charset="0"/>
              <a:buChar char="•"/>
            </a:pPr>
            <a:r>
              <a:rPr lang="el-GR" altLang="x-none" sz="1600" dirty="0">
                <a:sym typeface="+mn-ea"/>
              </a:rPr>
              <a:t>Ανεπιθύμητες κυρίως από ΓΕΣ</a:t>
            </a:r>
            <a:endParaRPr lang="el-GR" altLang="x-none" sz="1600" dirty="0">
              <a:latin typeface="Arial" panose="020B0604020202020204" pitchFamily="34" charset="0"/>
            </a:endParaRPr>
          </a:p>
          <a:p>
            <a:pPr marL="214630" indent="-214630">
              <a:buNone/>
            </a:pPr>
            <a:endParaRPr lang="el-GR" altLang="x-none" sz="1600" dirty="0">
              <a:latin typeface="Arial" panose="020B0604020202020204" pitchFamily="34" charset="0"/>
            </a:endParaRPr>
          </a:p>
          <a:p>
            <a:pPr marL="214630" indent="-214630">
              <a:buFont typeface="Arial" panose="020B0604020202020204" pitchFamily="34" charset="0"/>
              <a:buChar char="•"/>
            </a:pPr>
            <a:r>
              <a:rPr lang="el-GR" altLang="x-none" sz="1600" dirty="0">
                <a:sym typeface="+mn-ea"/>
              </a:rPr>
              <a:t>Σπάνιες οι σοβαρές ανεπιθύμητες</a:t>
            </a:r>
            <a:endParaRPr lang="el-GR" altLang="x-none" sz="1600" dirty="0">
              <a:latin typeface="Arial" panose="020B0604020202020204" pitchFamily="34" charset="0"/>
            </a:endParaRPr>
          </a:p>
          <a:p>
            <a:pPr marL="214630" indent="-214630">
              <a:buFont typeface="Arial" panose="020B0604020202020204" pitchFamily="34" charset="0"/>
              <a:buChar char="•"/>
            </a:pPr>
            <a:endParaRPr lang="el-GR" altLang="x-none" sz="1600" dirty="0"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52400"/>
            <a:ext cx="3411855" cy="1153795"/>
          </a:xfrm>
          <a:prstGeom prst="rect">
            <a:avLst/>
          </a:prstGeom>
        </p:spPr>
      </p:pic>
      <p:sp>
        <p:nvSpPr>
          <p:cNvPr id="6" name="TextBox 1"/>
          <p:cNvSpPr txBox="1"/>
          <p:nvPr/>
        </p:nvSpPr>
        <p:spPr>
          <a:xfrm>
            <a:off x="4419283" y="772795"/>
            <a:ext cx="2057400" cy="3067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sz="1400" dirty="0">
                <a:latin typeface="Arial" panose="020B0604020202020204" pitchFamily="34" charset="0"/>
              </a:rPr>
              <a:t>GLP-1RA + GRA </a:t>
            </a:r>
          </a:p>
        </p:txBody>
      </p:sp>
      <p:cxnSp>
        <p:nvCxnSpPr>
          <p:cNvPr id="7" name="Ευθύγραμμο βέλος σύνδεσης 3"/>
          <p:cNvCxnSpPr>
            <a:stCxn id="6" idx="1"/>
          </p:cNvCxnSpPr>
          <p:nvPr/>
        </p:nvCxnSpPr>
        <p:spPr>
          <a:xfrm flipH="1">
            <a:off x="3639820" y="956945"/>
            <a:ext cx="77946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0837" name="Rectangle 4"/>
          <p:cNvSpPr/>
          <p:nvPr/>
        </p:nvSpPr>
        <p:spPr>
          <a:xfrm>
            <a:off x="75883" y="6564313"/>
            <a:ext cx="1257935" cy="245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cs typeface="Arial" panose="020B0604020202020204" pitchFamily="34" charset="0"/>
              </a:rPr>
              <a:t>Sanyal A, NEJM 2024</a:t>
            </a:r>
            <a:endParaRPr lang="el-GR" altLang="en-US" sz="1000" dirty="0">
              <a:ea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228600"/>
            <a:ext cx="4213860" cy="11004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533400"/>
            <a:ext cx="4004945" cy="6334760"/>
          </a:xfrm>
          <a:prstGeom prst="rect">
            <a:avLst/>
          </a:prstGeom>
        </p:spPr>
      </p:pic>
      <p:sp>
        <p:nvSpPr>
          <p:cNvPr id="120835" name="TextBox 9"/>
          <p:cNvSpPr txBox="1"/>
          <p:nvPr/>
        </p:nvSpPr>
        <p:spPr>
          <a:xfrm>
            <a:off x="0" y="1981200"/>
            <a:ext cx="5407025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214630" lvl="0" indent="-214630">
              <a:spcBef>
                <a:spcPct val="0"/>
              </a:spcBef>
            </a:pPr>
            <a:r>
              <a:rPr lang="el-G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US" altLang="el-GR" sz="16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ασθενείς</a:t>
            </a:r>
          </a:p>
          <a:p>
            <a:pPr marL="214630" lvl="0" indent="-214630">
              <a:spcBef>
                <a:spcPct val="0"/>
              </a:spcBef>
            </a:pPr>
            <a:r>
              <a:rPr lang="el-G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Διάμεσο 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BMI </a:t>
            </a:r>
            <a:r>
              <a:rPr lang="el-G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38.4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kg/m2</a:t>
            </a:r>
            <a:r>
              <a:rPr lang="el-G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39%</a:t>
            </a:r>
          </a:p>
          <a:p>
            <a:pPr marL="214630" lvl="0" indent="-214630">
              <a:spcBef>
                <a:spcPct val="0"/>
              </a:spcBef>
            </a:pPr>
            <a:r>
              <a:rPr lang="el-G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Χωρίς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ΣΔ ΙΙ</a:t>
            </a:r>
          </a:p>
          <a:p>
            <a:pPr marL="214630" lvl="0" indent="-214630">
              <a:spcBef>
                <a:spcPct val="0"/>
              </a:spcBef>
            </a:pPr>
            <a:r>
              <a:rPr lang="el-G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Όλοι με &gt;10% λίπος στο ήπαρ</a:t>
            </a:r>
            <a:r>
              <a:rPr lang="en-US" altLang="el-GR" sz="16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l-GR" alt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διάμεση τιμή 19%)</a:t>
            </a:r>
          </a:p>
          <a:p>
            <a:pPr marL="214630" lvl="0" indent="-214630">
              <a:spcBef>
                <a:spcPct val="0"/>
              </a:spcBef>
            </a:pPr>
            <a:endParaRPr lang="el-G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630" lvl="0" indent="-214630">
              <a:spcBef>
                <a:spcPct val="0"/>
              </a:spcBef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Retatrutide</a:t>
            </a:r>
            <a:r>
              <a:rPr lang="el-G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l-GR" sz="16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mg (n = 20), 4 mg (n = 19), 8 mg (n = 22), 12mg (n = 18)  </a:t>
            </a:r>
            <a:r>
              <a:rPr lang="el-G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ή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placebo (n =</a:t>
            </a:r>
            <a:r>
              <a:rPr lang="el-G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l-GR" sz="1600" dirty="0"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14630" lvl="0" indent="-214630">
              <a:spcBef>
                <a:spcPct val="0"/>
              </a:spcBef>
            </a:pPr>
            <a:endParaRPr lang="en-US" altLang="en-US" sz="16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14630" lvl="0" indent="-214630">
              <a:spcBef>
                <a:spcPct val="0"/>
              </a:spcBef>
            </a:pPr>
            <a:endParaRPr lang="en-US" altLang="en-US" sz="16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" name="TextBox 9"/>
          <p:cNvSpPr txBox="1"/>
          <p:nvPr/>
        </p:nvSpPr>
        <p:spPr>
          <a:xfrm>
            <a:off x="-76200" y="4343400"/>
            <a:ext cx="5034915" cy="1568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214630" lvl="0" indent="-214630">
              <a:spcBef>
                <a:spcPct val="0"/>
              </a:spcBef>
            </a:pPr>
            <a:r>
              <a:rPr lang="el-GR" altLang="en-US" sz="1600" dirty="0">
                <a:latin typeface="Arial" panose="020B0604020202020204" pitchFamily="34" charset="0"/>
                <a:ea typeface="Arial" panose="020B0604020202020204" pitchFamily="34" charset="0"/>
              </a:rPr>
              <a:t>Βελτίωση σε</a:t>
            </a:r>
            <a:r>
              <a:rPr lang="en-US" altLang="el-GR" sz="1600" dirty="0">
                <a:latin typeface="Arial" panose="020B0604020202020204" pitchFamily="34" charset="0"/>
                <a:ea typeface="Arial" panose="020B0604020202020204" pitchFamily="34" charset="0"/>
              </a:rPr>
              <a:t> AST, ALT, FIB-4</a:t>
            </a:r>
          </a:p>
          <a:p>
            <a:pPr marL="214630" lvl="0" indent="-214630">
              <a:spcBef>
                <a:spcPct val="0"/>
              </a:spcBef>
            </a:pPr>
            <a:endParaRPr lang="en-US" altLang="el-GR" sz="16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14630" lvl="0" indent="-214630">
              <a:spcBef>
                <a:spcPct val="0"/>
              </a:spcBef>
            </a:pPr>
            <a:r>
              <a:rPr lang="en-US" altLang="en-US" sz="1600" dirty="0">
                <a:latin typeface="Arial" panose="020B0604020202020204" pitchFamily="34" charset="0"/>
                <a:ea typeface="Arial" panose="020B0604020202020204" pitchFamily="34" charset="0"/>
              </a:rPr>
              <a:t>Ανεπιθύμητες κυρίως από ΓΕΣ</a:t>
            </a:r>
          </a:p>
          <a:p>
            <a:pPr marL="214630" lvl="0" indent="-214630">
              <a:spcBef>
                <a:spcPct val="0"/>
              </a:spcBef>
            </a:pPr>
            <a:endParaRPr lang="en-US" altLang="en-US" sz="16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14630" lvl="0" indent="-214630">
              <a:spcBef>
                <a:spcPct val="0"/>
              </a:spcBef>
            </a:pPr>
            <a:r>
              <a:rPr lang="en-US" altLang="en-US" sz="1600" dirty="0">
                <a:latin typeface="Arial" panose="020B0604020202020204" pitchFamily="34" charset="0"/>
                <a:ea typeface="Arial" panose="020B0604020202020204" pitchFamily="34" charset="0"/>
              </a:rPr>
              <a:t>Σπάνιες οι σοβαρές ανεπιθύμητες</a:t>
            </a:r>
            <a:r>
              <a:rPr lang="el-GR" altLang="en-US" sz="16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en-US" altLang="en-US" sz="16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14630" lvl="0" indent="-214630">
              <a:spcBef>
                <a:spcPct val="0"/>
              </a:spcBef>
            </a:pPr>
            <a:endParaRPr lang="en-US" altLang="en-US" sz="16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0837" name="Rectangle 4"/>
          <p:cNvSpPr/>
          <p:nvPr/>
        </p:nvSpPr>
        <p:spPr>
          <a:xfrm>
            <a:off x="75883" y="6564313"/>
            <a:ext cx="1417320" cy="245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cs typeface="Arial" panose="020B0604020202020204" pitchFamily="34" charset="0"/>
              </a:rPr>
              <a:t>Sanyal A, Nat Med 2024</a:t>
            </a:r>
            <a:endParaRPr lang="el-GR" altLang="en-US" sz="1000" dirty="0"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- Τίτλος"/>
          <p:cNvSpPr>
            <a:spLocks noGrp="1"/>
          </p:cNvSpPr>
          <p:nvPr>
            <p:ph type="title" hasCustomPrompt="1"/>
          </p:nvPr>
        </p:nvSpPr>
        <p:spPr>
          <a:xfrm>
            <a:off x="33338" y="0"/>
            <a:ext cx="9144000" cy="857250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GLP-1 +/- GIP +/- Glucagon receptor agonists </a:t>
            </a:r>
          </a:p>
        </p:txBody>
      </p:sp>
      <p:sp>
        <p:nvSpPr>
          <p:cNvPr id="125955" name="2 - Θέση περιεχομένου"/>
          <p:cNvSpPr>
            <a:spLocks noGrp="1"/>
          </p:cNvSpPr>
          <p:nvPr>
            <p:ph idx="1" hasCustomPrompt="1"/>
          </p:nvPr>
        </p:nvSpPr>
        <p:spPr>
          <a:xfrm>
            <a:off x="304800" y="1219200"/>
            <a:ext cx="8686800" cy="4968875"/>
          </a:xfrm>
        </p:spPr>
        <p:txBody>
          <a:bodyPr vert="horz" wrap="square" lIns="91440" tIns="45720" rIns="91440" bIns="45720" anchor="t" anchorCtr="0"/>
          <a:lstStyle/>
          <a:p>
            <a:pPr algn="ctr" eaLnBrk="1" hangingPunct="1"/>
            <a:r>
              <a:rPr lang="el-GR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Πιθανότατα η πιο ελπιδοφόρα κατηγορία</a:t>
            </a:r>
          </a:p>
          <a:p>
            <a:pPr algn="ctr" eaLnBrk="1" hangingPunct="1"/>
            <a:endParaRPr lang="el-GR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el-GR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Εντυπωσιακά αποτελέσματα στις ως τώρα κλινικές μελέτες</a:t>
            </a:r>
          </a:p>
          <a:p>
            <a:pPr algn="ctr" eaLnBrk="1" hangingPunct="1"/>
            <a:r>
              <a:rPr lang="el-GR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Εξίσου καλή δράση σε διαβητικούς και μη</a:t>
            </a:r>
          </a:p>
          <a:p>
            <a:pPr algn="ctr" eaLnBrk="1" hangingPunct="1"/>
            <a:endParaRPr lang="el-GR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Semaglutide </a:t>
            </a:r>
            <a:r>
              <a:rPr lang="el-GR" sz="2800" dirty="0">
                <a:latin typeface="Arial" panose="020B0604020202020204" pitchFamily="34" charset="0"/>
                <a:cs typeface="Arial" panose="020B0604020202020204" pitchFamily="34" charset="0"/>
              </a:rPr>
              <a:t>με ένδειξη σε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MASH </a:t>
            </a:r>
            <a:r>
              <a:rPr lang="el-GR" sz="2800" dirty="0">
                <a:latin typeface="Arial" panose="020B0604020202020204" pitchFamily="34" charset="0"/>
                <a:cs typeface="Arial" panose="020B0604020202020204" pitchFamily="34" charset="0"/>
              </a:rPr>
              <a:t>και </a:t>
            </a:r>
            <a:r>
              <a:rPr lang="en-US" altLang="el-GR" sz="2800" dirty="0">
                <a:latin typeface="Arial" panose="020B0604020202020204" pitchFamily="34" charset="0"/>
                <a:cs typeface="Arial" panose="020B0604020202020204" pitchFamily="34" charset="0"/>
              </a:rPr>
              <a:t>F2/F3 </a:t>
            </a:r>
            <a:r>
              <a:rPr lang="el-GR" altLang="el-GR" sz="2800" dirty="0">
                <a:latin typeface="Arial" panose="020B0604020202020204" pitchFamily="34" charset="0"/>
                <a:cs typeface="Arial" panose="020B0604020202020204" pitchFamily="34" charset="0"/>
              </a:rPr>
              <a:t>ίνωση</a:t>
            </a:r>
            <a:endParaRPr lang="el-GR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endParaRPr lang="el-GR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- Τίτλος"/>
          <p:cNvSpPr>
            <a:spLocks noGrp="1"/>
          </p:cNvSpPr>
          <p:nvPr>
            <p:ph type="title" hasCustomPrompt="1"/>
          </p:nvPr>
        </p:nvSpPr>
        <p:spPr>
          <a:xfrm>
            <a:off x="457200" y="228600"/>
            <a:ext cx="8229600" cy="762000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Take home messages</a:t>
            </a:r>
          </a:p>
        </p:txBody>
      </p:sp>
      <p:sp>
        <p:nvSpPr>
          <p:cNvPr id="152579" name="2 - Θέση περιεχομένου"/>
          <p:cNvSpPr>
            <a:spLocks noGrp="1"/>
          </p:cNvSpPr>
          <p:nvPr>
            <p:ph idx="1" hasCustomPrompt="1"/>
          </p:nvPr>
        </p:nvSpPr>
        <p:spPr>
          <a:xfrm>
            <a:off x="0" y="1228725"/>
            <a:ext cx="9144000" cy="5422265"/>
          </a:xfrm>
        </p:spPr>
        <p:txBody>
          <a:bodyPr vert="horz" wrap="square" lIns="91440" tIns="45720" rIns="91440" bIns="45720" numCol="1" anchor="t" anchorCtr="0" compatLnSpc="1"/>
          <a:lstStyle/>
          <a:p>
            <a:pPr eaLnBrk="1" hangingPunct="1"/>
            <a:r>
              <a:rPr lang="el-G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Η 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MASH </a:t>
            </a:r>
            <a:r>
              <a:rPr lang="el-G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σημαντικό πρόβλημα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παγκοσμίως με πολύ υψηλό επιπολασμό και θνητότητα</a:t>
            </a:r>
          </a:p>
          <a:p>
            <a:pPr eaLnBrk="1" hangingPunct="1"/>
            <a:r>
              <a:rPr lang="el-G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Πρώτης γραμμής αντιμετώπιση άσκηση/διατροφή/καλός έλεγχος γλυκόζης</a:t>
            </a:r>
          </a:p>
          <a:p>
            <a:pPr eaLnBrk="1" hangingPunct="1"/>
            <a:endParaRPr lang="el-G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Τα αντιδιαβητικά σημαντικό όπλο στην αντιμετώπιση </a:t>
            </a:r>
          </a:p>
          <a:p>
            <a:pPr eaLnBrk="1" hangingPunct="1"/>
            <a:r>
              <a:rPr lang="en-US" altLang="el-GR" sz="2400" dirty="0">
                <a:latin typeface="Arial" panose="020B0604020202020204" pitchFamily="34" charset="0"/>
                <a:cs typeface="Arial" panose="020B0604020202020204" pitchFamily="34" charset="0"/>
              </a:rPr>
              <a:t>Semaglutide</a:t>
            </a:r>
            <a:r>
              <a:rPr lang="el-G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σε MASH</a:t>
            </a:r>
            <a:r>
              <a:rPr lang="en-US" altLang="el-GR" sz="2400" dirty="0">
                <a:latin typeface="Arial" panose="020B0604020202020204" pitchFamily="34" charset="0"/>
                <a:cs typeface="Arial" panose="020B0604020202020204" pitchFamily="34" charset="0"/>
              </a:rPr>
              <a:t> +/- </a:t>
            </a:r>
            <a:r>
              <a:rPr lang="el-GR" altLang="el-GR" sz="2400" dirty="0">
                <a:latin typeface="Arial" panose="020B0604020202020204" pitchFamily="34" charset="0"/>
                <a:cs typeface="Arial" panose="020B0604020202020204" pitchFamily="34" charset="0"/>
              </a:rPr>
              <a:t>ΣΔ</a:t>
            </a:r>
            <a:endParaRPr lang="el-G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Πιογλιταζόνη όταν όχι αντενδείξεις</a:t>
            </a:r>
          </a:p>
          <a:p>
            <a:pPr eaLnBrk="1" hangingPunct="1"/>
            <a:r>
              <a:rPr lang="el-G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SGLT-2 πιθανότατα βοηθούν</a:t>
            </a:r>
          </a:p>
          <a:p>
            <a:pPr eaLnBrk="1" hangingPunct="1"/>
            <a:r>
              <a:rPr lang="el-G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DPP4, ινσουλίνη χωρίς ένδειξη για MASH</a:t>
            </a:r>
          </a:p>
          <a:p>
            <a:pPr eaLnBrk="1" hangingPunct="1"/>
            <a:r>
              <a:rPr lang="el-GR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GLP-1 +/- GIP +/- Glucagon RAs πιθανότατα το μέλλον</a:t>
            </a:r>
          </a:p>
          <a:p>
            <a:pPr eaLnBrk="1" hangingPunct="1">
              <a:buNone/>
            </a:pPr>
            <a:endParaRPr lang="el-G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66713"/>
            <a:ext cx="8839200" cy="6483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7086600" y="6491288"/>
            <a:ext cx="205740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6858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000" kern="1200" cap="none" spc="0" normalizeH="0" baseline="0" noProof="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Rinella M, Hepatology 2023</a:t>
            </a:r>
          </a:p>
        </p:txBody>
      </p:sp>
      <p:sp>
        <p:nvSpPr>
          <p:cNvPr id="3" name="Ορθογώνιο 2"/>
          <p:cNvSpPr/>
          <p:nvPr/>
        </p:nvSpPr>
        <p:spPr>
          <a:xfrm>
            <a:off x="2525713" y="-10886"/>
            <a:ext cx="4092575" cy="62230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l-GR" sz="3600" b="1" i="0" u="none" strike="noStrike" kern="1200" cap="none" spc="0" normalizeH="0" baseline="0" noProof="0" dirty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C0504D">
                    <a:lumMod val="40000"/>
                    <a:lumOff val="60000"/>
                  </a:srgb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ΕΥΧΑΡΙΣΤΩ ΠΟΛΥ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1700</Words>
  <Application>Microsoft Office PowerPoint</Application>
  <PresentationFormat>On-screen Show (4:3)</PresentationFormat>
  <Paragraphs>375</Paragraphs>
  <Slides>74</Slides>
  <Notes>1</Notes>
  <HiddenSlides>3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74</vt:i4>
      </vt:variant>
    </vt:vector>
  </HeadingPairs>
  <TitlesOfParts>
    <vt:vector size="85" baseType="lpstr">
      <vt:lpstr>Aptos</vt:lpstr>
      <vt:lpstr>Arial</vt:lpstr>
      <vt:lpstr>Calibri</vt:lpstr>
      <vt:lpstr>Calibri Light</vt:lpstr>
      <vt:lpstr>Wingdings</vt:lpstr>
      <vt:lpstr>Θέμα του Office</vt:lpstr>
      <vt:lpstr>1_Θέμα του Office</vt:lpstr>
      <vt:lpstr>2_Θέμα του Office</vt:lpstr>
      <vt:lpstr>Office Theme</vt:lpstr>
      <vt:lpstr>3_Θέμα του Office</vt:lpstr>
      <vt:lpstr>4_Θέμα του Office</vt:lpstr>
      <vt:lpstr>Αντιδιαβητικά φάρμακα στη MASLD</vt:lpstr>
      <vt:lpstr>Μη αλκοολική λιπώδης νόσος του ήπατος (NAFLD) – Ιστορική αναδρομή </vt:lpstr>
      <vt:lpstr>PowerPoint Presentation</vt:lpstr>
      <vt:lpstr>Παθοφυσιολογία</vt:lpstr>
      <vt:lpstr>MASLD – Φυσική πορεία</vt:lpstr>
      <vt:lpstr>PowerPoint Presentation</vt:lpstr>
      <vt:lpstr>PowerPoint Presentation</vt:lpstr>
      <vt:lpstr>MASLD – Παράγοντες κινδύνου</vt:lpstr>
      <vt:lpstr>PowerPoint Presentation</vt:lpstr>
      <vt:lpstr>PowerPoint Presentation</vt:lpstr>
      <vt:lpstr>PowerPoint Presentation</vt:lpstr>
      <vt:lpstr>PowerPoint Presentation</vt:lpstr>
      <vt:lpstr>Θεραπευτικές παρεμβάσεις για MASLD</vt:lpstr>
      <vt:lpstr>PowerPoint Presentation</vt:lpstr>
      <vt:lpstr>MASLD και απώλεια βάρους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Αντιδιαβητικά φάρμακα</vt:lpstr>
      <vt:lpstr>Μετφορμίνη</vt:lpstr>
      <vt:lpstr>Μετφορμίνη – μηχανισμός δράσης στο ηπατοκύτταρο</vt:lpstr>
      <vt:lpstr>Μετφορμίνη – Συστηματικές δράσεις</vt:lpstr>
      <vt:lpstr>Μετφορμίνη και MASLD (1)</vt:lpstr>
      <vt:lpstr>PowerPoint Presentation</vt:lpstr>
      <vt:lpstr>Μετφορμίνη και MASLD (2)</vt:lpstr>
      <vt:lpstr>Αντιδιαβητικά φάρμακα</vt:lpstr>
      <vt:lpstr>Πιογλιταζόνη (1)</vt:lpstr>
      <vt:lpstr>PowerPoint Presentation</vt:lpstr>
      <vt:lpstr>Πιογλιταζόνη (2)</vt:lpstr>
      <vt:lpstr>Πιογλιταζόνη (3)</vt:lpstr>
      <vt:lpstr>Πιογλιταζόνη – Έχει θέση στη θεραπεία της MASLD ?</vt:lpstr>
      <vt:lpstr>Αντιδιαβητικά φάρμακα</vt:lpstr>
      <vt:lpstr>DPP-4 – Πλειοτροπικές δράσεις</vt:lpstr>
      <vt:lpstr>PowerPoint Presentation</vt:lpstr>
      <vt:lpstr>PowerPoint Presentation</vt:lpstr>
      <vt:lpstr>DPP-4i  ΣΕ MASH</vt:lpstr>
      <vt:lpstr>Αντιδιαβητικά φάρμακα</vt:lpstr>
      <vt:lpstr>SGLT-2</vt:lpstr>
      <vt:lpstr>SGLT2i και καρδιά</vt:lpstr>
      <vt:lpstr>SGLT2i και νεφρός</vt:lpstr>
      <vt:lpstr>PowerPoint Presentation</vt:lpstr>
      <vt:lpstr>SGLT2 και ήπαρ (1)</vt:lpstr>
      <vt:lpstr>SGLT2 και ήπαρ (2)</vt:lpstr>
      <vt:lpstr>PowerPoint Presentation</vt:lpstr>
      <vt:lpstr>SGLT-2i</vt:lpstr>
      <vt:lpstr>Αντιδιαβητικά φάρμακα</vt:lpstr>
      <vt:lpstr>Glucagon-like peptide 1 (GLP-1) και glucose-dependent insulinotropic polypeptide (GIP)</vt:lpstr>
      <vt:lpstr>GLP-1 και ήπαρ</vt:lpstr>
      <vt:lpstr>Γλυκαγόνη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Tizerpatide </vt:lpstr>
      <vt:lpstr>PowerPoint Presentation</vt:lpstr>
      <vt:lpstr>PowerPoint Presentation</vt:lpstr>
      <vt:lpstr>PowerPoint Presentation</vt:lpstr>
      <vt:lpstr>Λιπίδια και HbA1c</vt:lpstr>
      <vt:lpstr>PowerPoint Presentation</vt:lpstr>
      <vt:lpstr>PowerPoint Presentation</vt:lpstr>
      <vt:lpstr>PowerPoint Presentation</vt:lpstr>
      <vt:lpstr>PowerPoint Presentation</vt:lpstr>
      <vt:lpstr>GLP-1 +/- GIP +/- Glucagon receptor agonists </vt:lpstr>
      <vt:lpstr>Take home messages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Αντιδιαβητικά φάρμακα στη MAFLD</dc:title>
  <dc:creator>User</dc:creator>
  <cp:lastModifiedBy>Theodoros Androutsakos</cp:lastModifiedBy>
  <cp:revision>224</cp:revision>
  <dcterms:created xsi:type="dcterms:W3CDTF">2023-04-12T15:52:00Z</dcterms:created>
  <dcterms:modified xsi:type="dcterms:W3CDTF">2026-04-23T13:23:17Z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7AF473F03240418F9C749DC294D27F3A_13</vt:lpwstr>
  </property>
  <property fmtid="{D5CDD505-2E9C-101B-9397-08002B2CF9AE}" pid="3" name="KSOProductBuildVer">
    <vt:lpwstr>1033-12.2.0.22549</vt:lpwstr>
  </property>
</Properties>
</file>