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0"/>
  </p:notesMasterIdLst>
  <p:sldIdLst>
    <p:sldId id="266" r:id="rId2"/>
    <p:sldId id="257" r:id="rId3"/>
    <p:sldId id="499" r:id="rId4"/>
    <p:sldId id="505" r:id="rId5"/>
    <p:sldId id="258" r:id="rId6"/>
    <p:sldId id="294" r:id="rId7"/>
    <p:sldId id="259" r:id="rId8"/>
    <p:sldId id="260" r:id="rId9"/>
    <p:sldId id="262" r:id="rId10"/>
    <p:sldId id="263" r:id="rId11"/>
    <p:sldId id="261" r:id="rId12"/>
    <p:sldId id="523" r:id="rId13"/>
    <p:sldId id="267" r:id="rId14"/>
    <p:sldId id="268" r:id="rId15"/>
    <p:sldId id="269" r:id="rId16"/>
    <p:sldId id="270" r:id="rId17"/>
    <p:sldId id="507" r:id="rId18"/>
    <p:sldId id="498" r:id="rId19"/>
    <p:sldId id="500" r:id="rId20"/>
    <p:sldId id="506" r:id="rId21"/>
    <p:sldId id="509" r:id="rId22"/>
    <p:sldId id="501" r:id="rId23"/>
    <p:sldId id="502" r:id="rId24"/>
    <p:sldId id="503" r:id="rId25"/>
    <p:sldId id="508" r:id="rId26"/>
    <p:sldId id="504" r:id="rId27"/>
    <p:sldId id="513" r:id="rId28"/>
    <p:sldId id="510" r:id="rId29"/>
    <p:sldId id="514" r:id="rId30"/>
    <p:sldId id="512" r:id="rId31"/>
    <p:sldId id="511" r:id="rId32"/>
    <p:sldId id="515" r:id="rId33"/>
    <p:sldId id="518" r:id="rId34"/>
    <p:sldId id="521" r:id="rId35"/>
    <p:sldId id="517" r:id="rId36"/>
    <p:sldId id="520" r:id="rId37"/>
    <p:sldId id="522" r:id="rId38"/>
    <p:sldId id="380" r:id="rId39"/>
  </p:sldIdLst>
  <p:sldSz cx="12192000" cy="6858000"/>
  <p:notesSz cx="6858000" cy="9144000"/>
  <p:defaultTextStyle>
    <a:defPPr>
      <a:defRPr lang="en-G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092"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5952"/>
  </p:normalViewPr>
  <p:slideViewPr>
    <p:cSldViewPr snapToGrid="0" showGuides="1">
      <p:cViewPr>
        <p:scale>
          <a:sx n="79" d="100"/>
          <a:sy n="79" d="100"/>
        </p:scale>
        <p:origin x="656" y="848"/>
      </p:cViewPr>
      <p:guideLst>
        <p:guide orient="horz" pos="2092"/>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1F4F105-B3C6-4F48-C3E9-BBFFA81F0C3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R"/>
          </a:p>
        </p:txBody>
      </p:sp>
      <p:sp>
        <p:nvSpPr>
          <p:cNvPr id="3" name="Date Placeholder 2">
            <a:extLst>
              <a:ext uri="{FF2B5EF4-FFF2-40B4-BE49-F238E27FC236}">
                <a16:creationId xmlns:a16="http://schemas.microsoft.com/office/drawing/2014/main" id="{E1E9F286-1EDE-E6A2-81DE-71E96A806423}"/>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7F89F228-1BFF-7B4F-AC69-E33F4702B9F5}" type="datetimeFigureOut">
              <a:rPr lang="en-GR"/>
              <a:pPr>
                <a:defRPr/>
              </a:pPr>
              <a:t>9/5/26</a:t>
            </a:fld>
            <a:endParaRPr lang="en-GR"/>
          </a:p>
        </p:txBody>
      </p:sp>
      <p:sp>
        <p:nvSpPr>
          <p:cNvPr id="4" name="Slide Image Placeholder 3">
            <a:extLst>
              <a:ext uri="{FF2B5EF4-FFF2-40B4-BE49-F238E27FC236}">
                <a16:creationId xmlns:a16="http://schemas.microsoft.com/office/drawing/2014/main" id="{26C1E4C7-D9BF-4BEA-17A0-62E3B51AAB77}"/>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GR" noProof="0"/>
          </a:p>
        </p:txBody>
      </p:sp>
      <p:sp>
        <p:nvSpPr>
          <p:cNvPr id="5" name="Notes Placeholder 4">
            <a:extLst>
              <a:ext uri="{FF2B5EF4-FFF2-40B4-BE49-F238E27FC236}">
                <a16:creationId xmlns:a16="http://schemas.microsoft.com/office/drawing/2014/main" id="{90C6CBC6-9B95-FB91-5EBC-24D9FAD0F1B3}"/>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GR" noProof="0"/>
          </a:p>
        </p:txBody>
      </p:sp>
      <p:sp>
        <p:nvSpPr>
          <p:cNvPr id="6" name="Footer Placeholder 5">
            <a:extLst>
              <a:ext uri="{FF2B5EF4-FFF2-40B4-BE49-F238E27FC236}">
                <a16:creationId xmlns:a16="http://schemas.microsoft.com/office/drawing/2014/main" id="{A6A30978-5C94-3896-BF49-5E844AC4D160}"/>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R"/>
          </a:p>
        </p:txBody>
      </p:sp>
      <p:sp>
        <p:nvSpPr>
          <p:cNvPr id="7" name="Slide Number Placeholder 6">
            <a:extLst>
              <a:ext uri="{FF2B5EF4-FFF2-40B4-BE49-F238E27FC236}">
                <a16:creationId xmlns:a16="http://schemas.microsoft.com/office/drawing/2014/main" id="{5801A7A5-C6F0-80E1-9288-B71AA7B6B8E5}"/>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F6846E78-9B65-DC4F-8451-B5A2A8026CBD}" type="slidenum">
              <a:rPr lang="en-GR"/>
              <a:pPr>
                <a:defRPr/>
              </a:pPr>
              <a:t>‹#›</a:t>
            </a:fld>
            <a:endParaRPr lang="en-G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193" name="Google Shape;51;g7ed97a5c1b_0_0:notes">
            <a:extLst>
              <a:ext uri="{FF2B5EF4-FFF2-40B4-BE49-F238E27FC236}">
                <a16:creationId xmlns:a16="http://schemas.microsoft.com/office/drawing/2014/main" id="{296E2C52-3BA4-E341-A538-8F3AC1BBA118}"/>
              </a:ext>
            </a:extLst>
          </p:cNvPr>
          <p:cNvSpPr>
            <a:spLocks noGrp="1" noRot="1" noChangeAspect="1" noTextEdit="1"/>
          </p:cNvSpPr>
          <p:nvPr>
            <p:ph type="sldImg" idx="2"/>
          </p:nvPr>
        </p:nvSpPr>
        <p:spPr bwMode="auto">
          <a:xfrm>
            <a:off x="381000" y="685800"/>
            <a:ext cx="6096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8194" name="Google Shape;52;g7ed97a5c1b_0_0:notes">
            <a:extLst>
              <a:ext uri="{FF2B5EF4-FFF2-40B4-BE49-F238E27FC236}">
                <a16:creationId xmlns:a16="http://schemas.microsoft.com/office/drawing/2014/main" id="{64BE2424-486B-B2D4-04D6-46E604E550C4}"/>
              </a:ext>
            </a:extLst>
          </p:cNvPr>
          <p:cNvSpPr txBox="1">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endParaRPr lang="en-GR" altLang="en-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9" name="Google Shape;23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9" name="Google Shape;23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8758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9" name="Google Shape;249;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9" name="Google Shape;23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1005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5" name="Google Shape;29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5" name="Google Shape;30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3" name="Google Shape;33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6" name="Google Shape;35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7" name="Google Shape;31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0" name="Google Shape;390;p1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8" name="Google Shape;39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7" name="Google Shape;407;p12: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6" name="Google Shape;416;p13: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3" name="Google Shape;433;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anchor="b">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2" name="Google Shape;8;p1">
            <a:extLst>
              <a:ext uri="{FF2B5EF4-FFF2-40B4-BE49-F238E27FC236}">
                <a16:creationId xmlns:a16="http://schemas.microsoft.com/office/drawing/2014/main" id="{CB897C36-4C78-B098-3290-69BA4ABF9614}"/>
              </a:ext>
            </a:extLst>
          </p:cNvPr>
          <p:cNvSpPr txBox="1">
            <a:spLocks noGrp="1"/>
          </p:cNvSpPr>
          <p:nvPr>
            <p:ph type="sldNum" idx="13"/>
          </p:nvPr>
        </p:nvSpPr>
        <p:spPr>
          <a:ln/>
        </p:spPr>
        <p:txBody>
          <a:bodyPr/>
          <a:lstStyle>
            <a:lvl1pPr>
              <a:defRPr/>
            </a:lvl1pPr>
          </a:lstStyle>
          <a:p>
            <a:pPr>
              <a:defRPr/>
            </a:pPr>
            <a:fld id="{B75EBCB6-DF4C-964E-9DDA-390B73B92B65}" type="slidenum">
              <a:rPr lang="en"/>
              <a:pPr>
                <a:defRPr/>
              </a:pPr>
              <a:t>‹#›</a:t>
            </a:fld>
            <a:endParaRPr lang="en"/>
          </a:p>
        </p:txBody>
      </p:sp>
    </p:spTree>
    <p:extLst>
      <p:ext uri="{BB962C8B-B14F-4D97-AF65-F5344CB8AC3E}">
        <p14:creationId xmlns:p14="http://schemas.microsoft.com/office/powerpoint/2010/main" val="1669036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anchor="ctr">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2" name="Google Shape;8;p1">
            <a:extLst>
              <a:ext uri="{FF2B5EF4-FFF2-40B4-BE49-F238E27FC236}">
                <a16:creationId xmlns:a16="http://schemas.microsoft.com/office/drawing/2014/main" id="{E023F3AE-C089-B686-8E85-E24A53651CFF}"/>
              </a:ext>
            </a:extLst>
          </p:cNvPr>
          <p:cNvSpPr txBox="1">
            <a:spLocks noGrp="1"/>
          </p:cNvSpPr>
          <p:nvPr>
            <p:ph type="sldNum" idx="13"/>
          </p:nvPr>
        </p:nvSpPr>
        <p:spPr>
          <a:ln/>
        </p:spPr>
        <p:txBody>
          <a:bodyPr/>
          <a:lstStyle>
            <a:lvl1pPr>
              <a:defRPr/>
            </a:lvl1pPr>
          </a:lstStyle>
          <a:p>
            <a:pPr>
              <a:defRPr/>
            </a:pPr>
            <a:fld id="{D218FB94-8B1B-914E-BA3E-77311D65AD82}" type="slidenum">
              <a:rPr lang="en"/>
              <a:pPr>
                <a:defRPr/>
              </a:pPr>
              <a:t>‹#›</a:t>
            </a:fld>
            <a:endParaRPr lang="en"/>
          </a:p>
        </p:txBody>
      </p:sp>
    </p:spTree>
    <p:extLst>
      <p:ext uri="{BB962C8B-B14F-4D97-AF65-F5344CB8AC3E}">
        <p14:creationId xmlns:p14="http://schemas.microsoft.com/office/powerpoint/2010/main" val="2921072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 name="Google Shape;8;p1">
            <a:extLst>
              <a:ext uri="{FF2B5EF4-FFF2-40B4-BE49-F238E27FC236}">
                <a16:creationId xmlns:a16="http://schemas.microsoft.com/office/drawing/2014/main" id="{DBB452CB-5BB1-DC90-065C-F11A68D1440E}"/>
              </a:ext>
            </a:extLst>
          </p:cNvPr>
          <p:cNvSpPr txBox="1">
            <a:spLocks noGrp="1"/>
          </p:cNvSpPr>
          <p:nvPr>
            <p:ph type="sldNum" idx="13"/>
          </p:nvPr>
        </p:nvSpPr>
        <p:spPr>
          <a:ln/>
        </p:spPr>
        <p:txBody>
          <a:bodyPr/>
          <a:lstStyle>
            <a:lvl1pPr>
              <a:defRPr/>
            </a:lvl1pPr>
          </a:lstStyle>
          <a:p>
            <a:pPr>
              <a:defRPr/>
            </a:pPr>
            <a:fld id="{43C0D28C-FFB7-0248-9838-8566B407E7FA}" type="slidenum">
              <a:rPr lang="en"/>
              <a:pPr>
                <a:defRPr/>
              </a:pPr>
              <a:t>‹#›</a:t>
            </a:fld>
            <a:endParaRPr lang="en"/>
          </a:p>
        </p:txBody>
      </p:sp>
    </p:spTree>
    <p:extLst>
      <p:ext uri="{BB962C8B-B14F-4D97-AF65-F5344CB8AC3E}">
        <p14:creationId xmlns:p14="http://schemas.microsoft.com/office/powerpoint/2010/main" val="2521069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anchor="b">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a:noAutofit/>
          </a:bodyPr>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 name="Google Shape;8;p1">
            <a:extLst>
              <a:ext uri="{FF2B5EF4-FFF2-40B4-BE49-F238E27FC236}">
                <a16:creationId xmlns:a16="http://schemas.microsoft.com/office/drawing/2014/main" id="{01362D46-8515-5277-9F68-1A75BBA7BCD4}"/>
              </a:ext>
            </a:extLst>
          </p:cNvPr>
          <p:cNvSpPr txBox="1">
            <a:spLocks noGrp="1"/>
          </p:cNvSpPr>
          <p:nvPr>
            <p:ph type="sldNum" idx="13"/>
          </p:nvPr>
        </p:nvSpPr>
        <p:spPr>
          <a:ln/>
        </p:spPr>
        <p:txBody>
          <a:bodyPr/>
          <a:lstStyle>
            <a:lvl1pPr>
              <a:defRPr/>
            </a:lvl1pPr>
          </a:lstStyle>
          <a:p>
            <a:pPr>
              <a:defRPr/>
            </a:pPr>
            <a:fld id="{15F012F9-D3CB-8444-89C3-925551D38B64}" type="slidenum">
              <a:rPr lang="en"/>
              <a:pPr>
                <a:defRPr/>
              </a:pPr>
              <a:t>‹#›</a:t>
            </a:fld>
            <a:endParaRPr lang="en"/>
          </a:p>
        </p:txBody>
      </p:sp>
    </p:spTree>
    <p:extLst>
      <p:ext uri="{BB962C8B-B14F-4D97-AF65-F5344CB8AC3E}">
        <p14:creationId xmlns:p14="http://schemas.microsoft.com/office/powerpoint/2010/main" val="3218174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anchor="ctr">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2" name="Google Shape;8;p1">
            <a:extLst>
              <a:ext uri="{FF2B5EF4-FFF2-40B4-BE49-F238E27FC236}">
                <a16:creationId xmlns:a16="http://schemas.microsoft.com/office/drawing/2014/main" id="{84259002-72ED-D0C5-0ED3-C7FE90759A88}"/>
              </a:ext>
            </a:extLst>
          </p:cNvPr>
          <p:cNvSpPr txBox="1">
            <a:spLocks noGrp="1"/>
          </p:cNvSpPr>
          <p:nvPr>
            <p:ph type="sldNum" idx="13"/>
          </p:nvPr>
        </p:nvSpPr>
        <p:spPr>
          <a:ln/>
        </p:spPr>
        <p:txBody>
          <a:bodyPr/>
          <a:lstStyle>
            <a:lvl1pPr>
              <a:defRPr/>
            </a:lvl1pPr>
          </a:lstStyle>
          <a:p>
            <a:pPr>
              <a:defRPr/>
            </a:pPr>
            <a:fld id="{69622F37-B9CD-684E-A288-540F0ABDDEC0}" type="slidenum">
              <a:rPr lang="en"/>
              <a:pPr>
                <a:defRPr/>
              </a:pPr>
              <a:t>‹#›</a:t>
            </a:fld>
            <a:endParaRPr lang="en"/>
          </a:p>
        </p:txBody>
      </p:sp>
    </p:spTree>
    <p:extLst>
      <p:ext uri="{BB962C8B-B14F-4D97-AF65-F5344CB8AC3E}">
        <p14:creationId xmlns:p14="http://schemas.microsoft.com/office/powerpoint/2010/main" val="4135740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2" name="Google Shape;36;p9">
            <a:extLst>
              <a:ext uri="{FF2B5EF4-FFF2-40B4-BE49-F238E27FC236}">
                <a16:creationId xmlns:a16="http://schemas.microsoft.com/office/drawing/2014/main" id="{02A3B57B-0402-2CA8-18D1-73E2B044099B}"/>
              </a:ext>
            </a:extLst>
          </p:cNvPr>
          <p:cNvSpPr>
            <a:spLocks noChangeArrowheads="1"/>
          </p:cNvSpPr>
          <p:nvPr/>
        </p:nvSpPr>
        <p:spPr bwMode="auto">
          <a:xfrm>
            <a:off x="6096000" y="0"/>
            <a:ext cx="6096000" cy="685800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GR" altLang="en-GR" sz="2400">
              <a:latin typeface="Arial" panose="020B0604020202020204" pitchFamily="34" charset="0"/>
            </a:endParaRPr>
          </a:p>
        </p:txBody>
      </p:sp>
      <p:sp>
        <p:nvSpPr>
          <p:cNvPr id="37" name="Google Shape;37;p9"/>
          <p:cNvSpPr txBox="1">
            <a:spLocks noGrp="1"/>
          </p:cNvSpPr>
          <p:nvPr>
            <p:ph type="title"/>
          </p:nvPr>
        </p:nvSpPr>
        <p:spPr>
          <a:xfrm>
            <a:off x="354000" y="1644233"/>
            <a:ext cx="5393600" cy="1976400"/>
          </a:xfrm>
          <a:prstGeom prst="rect">
            <a:avLst/>
          </a:prstGeom>
        </p:spPr>
        <p:txBody>
          <a:bodyPr spcFirstLastPara="1" anchor="b">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anchor="ctr">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3" name="Google Shape;40;p9">
            <a:extLst>
              <a:ext uri="{FF2B5EF4-FFF2-40B4-BE49-F238E27FC236}">
                <a16:creationId xmlns:a16="http://schemas.microsoft.com/office/drawing/2014/main" id="{A6F423EA-633E-5ABE-97EC-2B9D3F969062}"/>
              </a:ext>
            </a:extLst>
          </p:cNvPr>
          <p:cNvSpPr txBox="1">
            <a:spLocks noGrp="1"/>
          </p:cNvSpPr>
          <p:nvPr>
            <p:ph type="sldNum" idx="10"/>
          </p:nvPr>
        </p:nvSpPr>
        <p:spPr/>
        <p:txBody>
          <a:bodyPr/>
          <a:lstStyle>
            <a:lvl1pPr lvl="0">
              <a:buNone/>
              <a:defRPr smtClean="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3DAC5568-9A07-384A-9C01-C1B0B0BA7443}" type="slidenum">
              <a:rPr lang="en"/>
              <a:pPr>
                <a:defRPr/>
              </a:pPr>
              <a:t>‹#›</a:t>
            </a:fld>
            <a:endParaRPr lang="en"/>
          </a:p>
        </p:txBody>
      </p:sp>
    </p:spTree>
    <p:extLst>
      <p:ext uri="{BB962C8B-B14F-4D97-AF65-F5344CB8AC3E}">
        <p14:creationId xmlns:p14="http://schemas.microsoft.com/office/powerpoint/2010/main" val="1425003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anchor="ctr">
            <a:noAutofit/>
          </a:bodyPr>
          <a:lstStyle>
            <a:lvl1pPr marL="609585" lvl="0" indent="-304792">
              <a:lnSpc>
                <a:spcPct val="100000"/>
              </a:lnSpc>
              <a:spcBef>
                <a:spcPts val="0"/>
              </a:spcBef>
              <a:spcAft>
                <a:spcPts val="0"/>
              </a:spcAft>
              <a:buSzPts val="1800"/>
              <a:buNone/>
              <a:defRPr/>
            </a:lvl1pPr>
          </a:lstStyle>
          <a:p>
            <a:endParaRPr/>
          </a:p>
        </p:txBody>
      </p:sp>
      <p:sp>
        <p:nvSpPr>
          <p:cNvPr id="2" name="Google Shape;8;p1">
            <a:extLst>
              <a:ext uri="{FF2B5EF4-FFF2-40B4-BE49-F238E27FC236}">
                <a16:creationId xmlns:a16="http://schemas.microsoft.com/office/drawing/2014/main" id="{9EB1118F-EC6A-88BA-5032-DB663A3AC9CD}"/>
              </a:ext>
            </a:extLst>
          </p:cNvPr>
          <p:cNvSpPr txBox="1">
            <a:spLocks noGrp="1"/>
          </p:cNvSpPr>
          <p:nvPr>
            <p:ph type="sldNum" idx="13"/>
          </p:nvPr>
        </p:nvSpPr>
        <p:spPr>
          <a:ln/>
        </p:spPr>
        <p:txBody>
          <a:bodyPr/>
          <a:lstStyle>
            <a:lvl1pPr>
              <a:defRPr/>
            </a:lvl1pPr>
          </a:lstStyle>
          <a:p>
            <a:pPr>
              <a:defRPr/>
            </a:pPr>
            <a:fld id="{D41EC909-AFCB-AE42-A5AD-01A92EC19274}" type="slidenum">
              <a:rPr lang="en"/>
              <a:pPr>
                <a:defRPr/>
              </a:pPr>
              <a:t>‹#›</a:t>
            </a:fld>
            <a:endParaRPr lang="en"/>
          </a:p>
        </p:txBody>
      </p:sp>
    </p:spTree>
    <p:extLst>
      <p:ext uri="{BB962C8B-B14F-4D97-AF65-F5344CB8AC3E}">
        <p14:creationId xmlns:p14="http://schemas.microsoft.com/office/powerpoint/2010/main" val="2210198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p:nvPr>
        </p:nvSpPr>
        <p:spPr>
          <a:xfrm>
            <a:off x="415600" y="1474833"/>
            <a:ext cx="11360800" cy="2618000"/>
          </a:xfrm>
          <a:prstGeom prst="rect">
            <a:avLst/>
          </a:prstGeom>
        </p:spPr>
        <p:txBody>
          <a:bodyPr spcFirstLastPara="1" anchor="b">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rPr lang="en-GB"/>
              <a:t>Click to edit Master title style</a:t>
            </a:r>
            <a:endParaRP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
        <p:nvSpPr>
          <p:cNvPr id="2" name="Google Shape;8;p1">
            <a:extLst>
              <a:ext uri="{FF2B5EF4-FFF2-40B4-BE49-F238E27FC236}">
                <a16:creationId xmlns:a16="http://schemas.microsoft.com/office/drawing/2014/main" id="{6FF65231-5C2B-780E-D5C4-F247EC1EDACC}"/>
              </a:ext>
            </a:extLst>
          </p:cNvPr>
          <p:cNvSpPr txBox="1">
            <a:spLocks noGrp="1"/>
          </p:cNvSpPr>
          <p:nvPr>
            <p:ph type="sldNum" idx="13"/>
          </p:nvPr>
        </p:nvSpPr>
        <p:spPr>
          <a:ln/>
        </p:spPr>
        <p:txBody>
          <a:bodyPr/>
          <a:lstStyle>
            <a:lvl1pPr>
              <a:defRPr/>
            </a:lvl1pPr>
          </a:lstStyle>
          <a:p>
            <a:pPr>
              <a:defRPr/>
            </a:pPr>
            <a:fld id="{6F87EC01-4451-6441-93C1-1919CAD1E1A2}" type="slidenum">
              <a:rPr lang="en"/>
              <a:pPr>
                <a:defRPr/>
              </a:pPr>
              <a:t>‹#›</a:t>
            </a:fld>
            <a:endParaRPr lang="en"/>
          </a:p>
        </p:txBody>
      </p:sp>
    </p:spTree>
    <p:extLst>
      <p:ext uri="{BB962C8B-B14F-4D97-AF65-F5344CB8AC3E}">
        <p14:creationId xmlns:p14="http://schemas.microsoft.com/office/powerpoint/2010/main" val="3927042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3074" name="Google Shape;6;p1">
            <a:extLst>
              <a:ext uri="{FF2B5EF4-FFF2-40B4-BE49-F238E27FC236}">
                <a16:creationId xmlns:a16="http://schemas.microsoft.com/office/drawing/2014/main" id="{31F52D61-C254-B1F0-3E66-9419383FE3A0}"/>
              </a:ext>
            </a:extLst>
          </p:cNvPr>
          <p:cNvSpPr txBox="1">
            <a:spLocks noGrp="1" noChangeArrowheads="1"/>
          </p:cNvSpPr>
          <p:nvPr>
            <p:ph type="title"/>
          </p:nvPr>
        </p:nvSpPr>
        <p:spPr bwMode="auto">
          <a:xfrm>
            <a:off x="415925" y="593725"/>
            <a:ext cx="11360150" cy="7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GR" altLang="en-GR">
              <a:sym typeface="Arial" panose="020B0604020202020204" pitchFamily="34" charset="0"/>
            </a:endParaRPr>
          </a:p>
        </p:txBody>
      </p:sp>
      <p:sp>
        <p:nvSpPr>
          <p:cNvPr id="3075" name="Google Shape;7;p1">
            <a:extLst>
              <a:ext uri="{FF2B5EF4-FFF2-40B4-BE49-F238E27FC236}">
                <a16:creationId xmlns:a16="http://schemas.microsoft.com/office/drawing/2014/main" id="{56155D37-ADFD-F56D-B25B-64016311DD86}"/>
              </a:ext>
            </a:extLst>
          </p:cNvPr>
          <p:cNvSpPr txBox="1">
            <a:spLocks noGrp="1" noChangeArrowheads="1"/>
          </p:cNvSpPr>
          <p:nvPr>
            <p:ph type="body" idx="1"/>
          </p:nvPr>
        </p:nvSpPr>
        <p:spPr bwMode="auto">
          <a:xfrm>
            <a:off x="415925" y="1536700"/>
            <a:ext cx="11360150" cy="455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GR" altLang="en-GR">
              <a:sym typeface="Arial" panose="020B0604020202020204" pitchFamily="34" charset="0"/>
            </a:endParaRPr>
          </a:p>
        </p:txBody>
      </p:sp>
      <p:sp>
        <p:nvSpPr>
          <p:cNvPr id="8" name="Google Shape;8;p1">
            <a:extLst>
              <a:ext uri="{FF2B5EF4-FFF2-40B4-BE49-F238E27FC236}">
                <a16:creationId xmlns:a16="http://schemas.microsoft.com/office/drawing/2014/main" id="{519AD698-7041-9107-A01E-CD6D46D49F70}"/>
              </a:ext>
            </a:extLst>
          </p:cNvPr>
          <p:cNvSpPr txBox="1">
            <a:spLocks noGrp="1"/>
          </p:cNvSpPr>
          <p:nvPr>
            <p:ph type="sldNum" idx="12"/>
          </p:nvPr>
        </p:nvSpPr>
        <p:spPr>
          <a:xfrm>
            <a:off x="11296650" y="6218238"/>
            <a:ext cx="731838" cy="523875"/>
          </a:xfrm>
          <a:prstGeom prst="rect">
            <a:avLst/>
          </a:prstGeom>
          <a:noFill/>
          <a:ln>
            <a:noFill/>
          </a:ln>
        </p:spPr>
        <p:txBody>
          <a:bodyPr spcFirstLastPara="1" wrap="square" lIns="91425" tIns="91425" rIns="91425" bIns="91425" anchor="ctr" anchorCtr="0">
            <a:noAutofit/>
          </a:bodyPr>
          <a:lstStyle>
            <a:lvl1pPr lvl="0" algn="r" eaLnBrk="1" fontAlgn="auto" hangingPunct="1">
              <a:spcBef>
                <a:spcPts val="0"/>
              </a:spcBef>
              <a:spcAft>
                <a:spcPts val="0"/>
              </a:spcAft>
              <a:buNone/>
              <a:defRPr sz="1333" smtClean="0">
                <a:solidFill>
                  <a:schemeClr val="dk2"/>
                </a:solidFill>
                <a:latin typeface="+mn-lt"/>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pPr>
              <a:defRPr/>
            </a:pPr>
            <a:fld id="{927C0C73-7549-7E40-8FF0-E2F7FF48FC0F}" type="slidenum">
              <a:rPr lang="en"/>
              <a:pPr>
                <a:defRPr/>
              </a:pPr>
              <a:t>‹#›</a:t>
            </a:fld>
            <a:endParaRPr lang="en"/>
          </a:p>
        </p:txBody>
      </p:sp>
    </p:spTree>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8" r:id="rId6"/>
    <p:sldLayoutId id="2147483686" r:id="rId7"/>
    <p:sldLayoutId id="2147483687" r:id="rId8"/>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emf"/><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emf"/><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emf"/><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emf"/><Relationship Id="rId5" Type="http://schemas.openxmlformats.org/officeDocument/2006/relationships/image" Target="../media/image15.jpg"/><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2.png"/><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2.png"/><Relationship Id="rId7"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6.jpg"/><Relationship Id="rId4" Type="http://schemas.openxmlformats.org/officeDocument/2006/relationships/image" Target="../media/image25.jpg"/></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1.jpg"/><Relationship Id="rId4" Type="http://schemas.openxmlformats.org/officeDocument/2006/relationships/image" Target="../media/image30.jp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3.jpg"/><Relationship Id="rId4" Type="http://schemas.openxmlformats.org/officeDocument/2006/relationships/image" Target="../media/image32.jpg"/></Relationships>
</file>

<file path=ppt/slides/_rels/slide1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6.emf"/><Relationship Id="rId7" Type="http://schemas.openxmlformats.org/officeDocument/2006/relationships/image" Target="../media/image3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emf"/><Relationship Id="rId4" Type="http://schemas.openxmlformats.org/officeDocument/2006/relationships/image" Target="../media/image34.png"/><Relationship Id="rId9"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emf"/><Relationship Id="rId7" Type="http://schemas.openxmlformats.org/officeDocument/2006/relationships/image" Target="../media/image4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jpeg"/></Relationships>
</file>

<file path=ppt/slides/_rels/slide2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2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7.png"/></Relationships>
</file>

<file path=ppt/slides/_rels/slide2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29.xml.rels><?xml version="1.0" encoding="UTF-8" standalone="yes"?>
<Relationships xmlns="http://schemas.openxmlformats.org/package/2006/relationships"><Relationship Id="rId3" Type="http://schemas.openxmlformats.org/officeDocument/2006/relationships/image" Target="../media/image6.emf"/><Relationship Id="rId7" Type="http://schemas.openxmlformats.org/officeDocument/2006/relationships/image" Target="../media/image64.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0.png"/></Relationships>
</file>

<file path=ppt/slides/_rels/slide3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emf"/><Relationship Id="rId7" Type="http://schemas.openxmlformats.org/officeDocument/2006/relationships/image" Target="../media/image68.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7.jpg"/><Relationship Id="rId5" Type="http://schemas.openxmlformats.org/officeDocument/2006/relationships/image" Target="../media/image66.jpg"/><Relationship Id="rId4" Type="http://schemas.openxmlformats.org/officeDocument/2006/relationships/image" Target="../media/image65.jpg"/></Relationships>
</file>

<file path=ppt/slides/_rels/slide3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3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3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3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3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55;p13">
            <a:extLst>
              <a:ext uri="{FF2B5EF4-FFF2-40B4-BE49-F238E27FC236}">
                <a16:creationId xmlns:a16="http://schemas.microsoft.com/office/drawing/2014/main" id="{115BB8AB-8814-DD1B-AE7D-B036A7DC29A8}"/>
              </a:ext>
            </a:extLst>
          </p:cNvPr>
          <p:cNvSpPr txBox="1">
            <a:spLocks/>
          </p:cNvSpPr>
          <p:nvPr/>
        </p:nvSpPr>
        <p:spPr>
          <a:xfrm>
            <a:off x="415925" y="6310313"/>
            <a:ext cx="11360150" cy="547687"/>
          </a:xfrm>
          <a:prstGeom prst="rect">
            <a:avLst/>
          </a:prstGeom>
          <a:noFill/>
          <a:ln>
            <a:noFill/>
          </a:ln>
        </p:spPr>
        <p:txBody>
          <a:bodyPr spcFirstLastPara="1" lIns="121900" tIns="121900" rIns="121900" bIns="121900"/>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0" indent="0" defTabSz="1219170" eaLnBrk="1" fontAlgn="auto" hangingPunct="1">
              <a:buClr>
                <a:srgbClr val="595959"/>
              </a:buClr>
              <a:defRPr/>
            </a:pPr>
            <a:r>
              <a:rPr lang="el-GR" sz="1400" kern="0" dirty="0">
                <a:solidFill>
                  <a:srgbClr val="595959"/>
                </a:solidFill>
                <a:latin typeface="Calibri" panose="020F0502020204030204" pitchFamily="34" charset="0"/>
                <a:ea typeface="Helvetica Neue"/>
                <a:cs typeface="Calibri" panose="020F0502020204030204" pitchFamily="34" charset="0"/>
                <a:sym typeface="Helvetica Neue"/>
              </a:rPr>
              <a:t>2026</a:t>
            </a:r>
          </a:p>
          <a:p>
            <a:pPr marL="0" indent="0" defTabSz="1219170" eaLnBrk="1" fontAlgn="auto" hangingPunct="1">
              <a:buClr>
                <a:srgbClr val="595959"/>
              </a:buClr>
              <a:defRPr/>
            </a:pPr>
            <a:endParaRPr lang="en-US" sz="1400" kern="0" dirty="0">
              <a:solidFill>
                <a:srgbClr val="595959"/>
              </a:solidFill>
              <a:latin typeface="Calibri" panose="020F0502020204030204" pitchFamily="34" charset="0"/>
              <a:ea typeface="Helvetica Neue"/>
              <a:cs typeface="Calibri" panose="020F0502020204030204" pitchFamily="34" charset="0"/>
              <a:sym typeface="Helvetica Neue"/>
            </a:endParaRPr>
          </a:p>
        </p:txBody>
      </p:sp>
      <p:sp>
        <p:nvSpPr>
          <p:cNvPr id="13" name="TextBox 12">
            <a:extLst>
              <a:ext uri="{FF2B5EF4-FFF2-40B4-BE49-F238E27FC236}">
                <a16:creationId xmlns:a16="http://schemas.microsoft.com/office/drawing/2014/main" id="{EBFA7784-4E30-0DFE-DA3C-E93385B37117}"/>
              </a:ext>
            </a:extLst>
          </p:cNvPr>
          <p:cNvSpPr txBox="1"/>
          <p:nvPr/>
        </p:nvSpPr>
        <p:spPr>
          <a:xfrm>
            <a:off x="865188" y="1355574"/>
            <a:ext cx="10509250" cy="584775"/>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l-GR" sz="3200" b="1" kern="0" dirty="0">
                <a:solidFill>
                  <a:srgbClr val="000000"/>
                </a:solidFill>
                <a:cs typeface="Calibri" panose="020F0502020204030204" pitchFamily="34" charset="0"/>
                <a:sym typeface="Arial"/>
              </a:rPr>
              <a:t>ΠΜΣ ΚΑΡΔΙΟΜΕΤΑΒΟΛΙΚΗ ΙΑΤΡΙΚΗΣ</a:t>
            </a:r>
          </a:p>
        </p:txBody>
      </p:sp>
      <p:cxnSp>
        <p:nvCxnSpPr>
          <p:cNvPr id="10" name="Straight Connector 9">
            <a:extLst>
              <a:ext uri="{FF2B5EF4-FFF2-40B4-BE49-F238E27FC236}">
                <a16:creationId xmlns:a16="http://schemas.microsoft.com/office/drawing/2014/main" id="{BFA77CAD-D833-D06E-3761-568B3640DA48}"/>
              </a:ext>
            </a:extLst>
          </p:cNvPr>
          <p:cNvCxnSpPr/>
          <p:nvPr/>
        </p:nvCxnSpPr>
        <p:spPr>
          <a:xfrm>
            <a:off x="2022475" y="3890644"/>
            <a:ext cx="8688388"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 name="Google Shape;55;p13">
            <a:extLst>
              <a:ext uri="{FF2B5EF4-FFF2-40B4-BE49-F238E27FC236}">
                <a16:creationId xmlns:a16="http://schemas.microsoft.com/office/drawing/2014/main" id="{6221C36C-9F3C-4D3A-B311-26B24551838D}"/>
              </a:ext>
            </a:extLst>
          </p:cNvPr>
          <p:cNvSpPr txBox="1">
            <a:spLocks noGrp="1"/>
          </p:cNvSpPr>
          <p:nvPr>
            <p:ph type="subTitle" idx="1"/>
          </p:nvPr>
        </p:nvSpPr>
        <p:spPr>
          <a:xfrm>
            <a:off x="-1454150" y="3890644"/>
            <a:ext cx="15147926" cy="2165350"/>
          </a:xfrm>
        </p:spPr>
        <p:txBody>
          <a:bodyPr lIns="162533" tIns="162533" rIns="162533" bIns="162533"/>
          <a:lstStyle/>
          <a:p>
            <a:pPr eaLnBrk="1" fontAlgn="auto" hangingPunct="1">
              <a:buClr>
                <a:schemeClr val="dk2"/>
              </a:buClr>
              <a:buFont typeface="Arial"/>
              <a:buNone/>
              <a:defRPr/>
            </a:pPr>
            <a:r>
              <a:rPr lang="el-GR" sz="2400" b="1" dirty="0" err="1">
                <a:solidFill>
                  <a:schemeClr val="dk2"/>
                </a:solidFill>
                <a:latin typeface="Calibri" panose="020F0502020204030204" pitchFamily="34" charset="0"/>
                <a:ea typeface="Helvetica Neue"/>
                <a:cs typeface="Calibri" panose="020F0502020204030204" pitchFamily="34" charset="0"/>
                <a:sym typeface="Helvetica Neue"/>
              </a:rPr>
              <a:t>Κωνσταντ</a:t>
            </a:r>
            <a:r>
              <a:rPr lang="en-US" sz="2400" b="1" dirty="0" err="1">
                <a:solidFill>
                  <a:schemeClr val="dk2"/>
                </a:solidFill>
                <a:latin typeface="Calibri" panose="020F0502020204030204" pitchFamily="34" charset="0"/>
                <a:ea typeface="Helvetica Neue"/>
                <a:cs typeface="Calibri" panose="020F0502020204030204" pitchFamily="34" charset="0"/>
                <a:sym typeface="Helvetica Neue"/>
              </a:rPr>
              <a:t>ί</a:t>
            </a:r>
            <a:r>
              <a:rPr lang="el-GR" sz="2400" b="1" dirty="0" err="1">
                <a:solidFill>
                  <a:schemeClr val="dk2"/>
                </a:solidFill>
                <a:latin typeface="Calibri" panose="020F0502020204030204" pitchFamily="34" charset="0"/>
                <a:ea typeface="Helvetica Neue"/>
                <a:cs typeface="Calibri" panose="020F0502020204030204" pitchFamily="34" charset="0"/>
                <a:sym typeface="Helvetica Neue"/>
              </a:rPr>
              <a:t>νος</a:t>
            </a:r>
            <a:r>
              <a:rPr lang="el-GR" sz="2400" b="1" dirty="0">
                <a:solidFill>
                  <a:schemeClr val="dk2"/>
                </a:solidFill>
                <a:latin typeface="Calibri" panose="020F0502020204030204" pitchFamily="34" charset="0"/>
                <a:ea typeface="Helvetica Neue"/>
                <a:cs typeface="Calibri" panose="020F0502020204030204" pitchFamily="34" charset="0"/>
                <a:sym typeface="Helvetica Neue"/>
              </a:rPr>
              <a:t> Μπακογιάννης</a:t>
            </a:r>
            <a:r>
              <a:rPr lang="en-US" sz="2400" b="1" dirty="0">
                <a:solidFill>
                  <a:schemeClr val="dk2"/>
                </a:solidFill>
                <a:latin typeface="Calibri" panose="020F0502020204030204" pitchFamily="34" charset="0"/>
                <a:ea typeface="Helvetica Neue"/>
                <a:cs typeface="Calibri" panose="020F0502020204030204" pitchFamily="34" charset="0"/>
                <a:sym typeface="Helvetica Neue"/>
              </a:rPr>
              <a:t>, MD PhD</a:t>
            </a:r>
            <a:endParaRPr lang="en-US" sz="2133" i="1" dirty="0">
              <a:solidFill>
                <a:schemeClr val="dk2"/>
              </a:solidFill>
              <a:latin typeface="Calibri" panose="020F0502020204030204" pitchFamily="34" charset="0"/>
              <a:ea typeface="Helvetica Neue"/>
              <a:cs typeface="Calibri" panose="020F0502020204030204" pitchFamily="34" charset="0"/>
              <a:sym typeface="Helvetica Neue"/>
            </a:endParaRPr>
          </a:p>
          <a:p>
            <a:pPr eaLnBrk="1" fontAlgn="auto" hangingPunct="1">
              <a:buClr>
                <a:schemeClr val="dk2"/>
              </a:buClr>
              <a:buFont typeface="Arial"/>
              <a:buNone/>
              <a:defRPr/>
            </a:pPr>
            <a:r>
              <a:rPr lang="en-US" sz="2133" i="1" dirty="0">
                <a:solidFill>
                  <a:schemeClr val="dk2"/>
                </a:solidFill>
                <a:latin typeface="Calibri" panose="020F0502020204030204" pitchFamily="34" charset="0"/>
                <a:ea typeface="Helvetica Neue"/>
                <a:cs typeface="Calibri" panose="020F0502020204030204" pitchFamily="34" charset="0"/>
                <a:sym typeface="Helvetica Neue"/>
              </a:rPr>
              <a:t>Reader, </a:t>
            </a:r>
            <a:r>
              <a:rPr lang="el-GR" sz="2133" i="1" dirty="0">
                <a:solidFill>
                  <a:schemeClr val="dk2"/>
                </a:solidFill>
                <a:latin typeface="Calibri" panose="020F0502020204030204" pitchFamily="34" charset="0"/>
                <a:ea typeface="Helvetica Neue"/>
                <a:cs typeface="Calibri" panose="020F0502020204030204" pitchFamily="34" charset="0"/>
                <a:sym typeface="Helvetica Neue"/>
              </a:rPr>
              <a:t>Γ’ Πανεπιστημιακή Καρδιολογική Κλινική ΑΠΘ.</a:t>
            </a:r>
            <a:endParaRPr lang="en-US" sz="2133" i="1" dirty="0">
              <a:solidFill>
                <a:schemeClr val="dk2"/>
              </a:solidFill>
              <a:latin typeface="Calibri" panose="020F0502020204030204" pitchFamily="34" charset="0"/>
              <a:ea typeface="Helvetica Neue"/>
              <a:cs typeface="Calibri" panose="020F0502020204030204" pitchFamily="34" charset="0"/>
              <a:sym typeface="Helvetica Neue"/>
            </a:endParaRPr>
          </a:p>
          <a:p>
            <a:pPr eaLnBrk="1" fontAlgn="auto" hangingPunct="1">
              <a:buClr>
                <a:schemeClr val="dk2"/>
              </a:buClr>
              <a:buFont typeface="Arial"/>
              <a:buNone/>
              <a:defRPr/>
            </a:pPr>
            <a:r>
              <a:rPr lang="el-GR" sz="2133" i="1" dirty="0">
                <a:solidFill>
                  <a:schemeClr val="dk2"/>
                </a:solidFill>
                <a:latin typeface="Calibri" panose="020F0502020204030204" pitchFamily="34" charset="0"/>
                <a:ea typeface="Helvetica Neue"/>
                <a:cs typeface="Calibri" panose="020F0502020204030204" pitchFamily="34" charset="0"/>
                <a:sym typeface="Helvetica Neue"/>
              </a:rPr>
              <a:t>Ειδικό Ιατρείο Προσωποποιημένης Καρδιαγγειακής Φροντίδας &amp; Πρόληψης</a:t>
            </a:r>
            <a:endParaRPr lang="en-US" sz="2133" i="1" dirty="0">
              <a:solidFill>
                <a:schemeClr val="dk2"/>
              </a:solidFill>
              <a:latin typeface="Calibri" panose="020F0502020204030204" pitchFamily="34" charset="0"/>
              <a:ea typeface="Helvetica Neue"/>
              <a:cs typeface="Calibri" panose="020F0502020204030204" pitchFamily="34" charset="0"/>
              <a:sym typeface="Helvetica Neue"/>
            </a:endParaRPr>
          </a:p>
          <a:p>
            <a:pPr eaLnBrk="1" fontAlgn="auto" hangingPunct="1">
              <a:buClr>
                <a:schemeClr val="dk2"/>
              </a:buClr>
              <a:buFont typeface="Arial"/>
              <a:buNone/>
              <a:defRPr/>
            </a:pPr>
            <a:endParaRPr lang="en-US" sz="2133" i="1" dirty="0">
              <a:solidFill>
                <a:schemeClr val="dk2"/>
              </a:solidFill>
              <a:latin typeface="Calibri" panose="020F0502020204030204" pitchFamily="34" charset="0"/>
              <a:ea typeface="Helvetica Neue"/>
              <a:cs typeface="Calibri" panose="020F0502020204030204" pitchFamily="34" charset="0"/>
              <a:sym typeface="Helvetica Neue"/>
            </a:endParaRPr>
          </a:p>
          <a:p>
            <a:pPr eaLnBrk="1" fontAlgn="auto" hangingPunct="1">
              <a:buClr>
                <a:schemeClr val="dk2"/>
              </a:buClr>
              <a:buFont typeface="Arial"/>
              <a:buNone/>
              <a:defRPr/>
            </a:pPr>
            <a:endParaRPr sz="2133" i="1" dirty="0">
              <a:solidFill>
                <a:schemeClr val="dk2"/>
              </a:solidFill>
              <a:latin typeface="Calibri" panose="020F0502020204030204" pitchFamily="34" charset="0"/>
              <a:ea typeface="Helvetica Neue"/>
              <a:cs typeface="Calibri" panose="020F0502020204030204" pitchFamily="34" charset="0"/>
              <a:sym typeface="Helvetica Neue"/>
            </a:endParaRPr>
          </a:p>
        </p:txBody>
      </p:sp>
      <p:pic>
        <p:nvPicPr>
          <p:cNvPr id="7173" name="Google Shape;56;p13">
            <a:extLst>
              <a:ext uri="{FF2B5EF4-FFF2-40B4-BE49-F238E27FC236}">
                <a16:creationId xmlns:a16="http://schemas.microsoft.com/office/drawing/2014/main" id="{8550FE72-5563-2621-1902-981EC2BFC87F}"/>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0388" y="304800"/>
            <a:ext cx="25209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66DCA049-0082-ED9B-8730-37D76D780EA3}"/>
              </a:ext>
            </a:extLst>
          </p:cNvPr>
          <p:cNvPicPr>
            <a:picLocks noChangeAspect="1"/>
          </p:cNvPicPr>
          <p:nvPr/>
        </p:nvPicPr>
        <p:blipFill rotWithShape="1">
          <a:blip r:embed="rId4"/>
          <a:srcRect l="5667" r="6152" b="4044"/>
          <a:stretch/>
        </p:blipFill>
        <p:spPr>
          <a:xfrm>
            <a:off x="609600" y="304800"/>
            <a:ext cx="1512277" cy="1887415"/>
          </a:xfrm>
          <a:prstGeom prst="rect">
            <a:avLst/>
          </a:prstGeom>
        </p:spPr>
      </p:pic>
      <p:sp>
        <p:nvSpPr>
          <p:cNvPr id="6" name="TextBox 5">
            <a:extLst>
              <a:ext uri="{FF2B5EF4-FFF2-40B4-BE49-F238E27FC236}">
                <a16:creationId xmlns:a16="http://schemas.microsoft.com/office/drawing/2014/main" id="{5E0B36FB-BF86-D0EE-2ACE-65D9B9B55D6B}"/>
              </a:ext>
            </a:extLst>
          </p:cNvPr>
          <p:cNvSpPr txBox="1"/>
          <p:nvPr/>
        </p:nvSpPr>
        <p:spPr>
          <a:xfrm>
            <a:off x="841375" y="2765674"/>
            <a:ext cx="10509250" cy="1077218"/>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l-GR" sz="3200" b="1" kern="0" dirty="0">
                <a:solidFill>
                  <a:srgbClr val="000000"/>
                </a:solidFill>
                <a:cs typeface="Calibri" panose="020F0502020204030204" pitchFamily="34" charset="0"/>
                <a:sym typeface="Arial"/>
              </a:rPr>
              <a:t>Τεχνητή Νοημοσύνη στη Διάγνωση και Διαχείριση της Υπέρτασης</a:t>
            </a:r>
            <a:endParaRPr lang="en-US" sz="3200" b="1" kern="0" dirty="0">
              <a:solidFill>
                <a:srgbClr val="000000"/>
              </a:solidFill>
              <a:cs typeface="Calibri" panose="020F0502020204030204" pitchFamily="34" charset="0"/>
              <a:sym typeface="Arial"/>
            </a:endParaRPr>
          </a:p>
        </p:txBody>
      </p:sp>
      <p:sp>
        <p:nvSpPr>
          <p:cNvPr id="8" name="TextBox 7">
            <a:extLst>
              <a:ext uri="{FF2B5EF4-FFF2-40B4-BE49-F238E27FC236}">
                <a16:creationId xmlns:a16="http://schemas.microsoft.com/office/drawing/2014/main" id="{F9679E65-163F-BA84-4349-18BAD0B64F79}"/>
              </a:ext>
            </a:extLst>
          </p:cNvPr>
          <p:cNvSpPr txBox="1"/>
          <p:nvPr/>
        </p:nvSpPr>
        <p:spPr>
          <a:xfrm>
            <a:off x="865188" y="1852423"/>
            <a:ext cx="10509250" cy="369332"/>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l-GR" i="1" kern="0" dirty="0">
                <a:solidFill>
                  <a:srgbClr val="000000"/>
                </a:solidFill>
                <a:cs typeface="Calibri" panose="020F0502020204030204" pitchFamily="34" charset="0"/>
                <a:sym typeface="Arial"/>
              </a:rPr>
              <a:t>Τρ</a:t>
            </a:r>
            <a:r>
              <a:rPr lang="en-US" i="1" kern="0" dirty="0" err="1">
                <a:solidFill>
                  <a:srgbClr val="000000"/>
                </a:solidFill>
                <a:cs typeface="Calibri" panose="020F0502020204030204" pitchFamily="34" charset="0"/>
                <a:sym typeface="Arial"/>
              </a:rPr>
              <a:t>ί</a:t>
            </a:r>
            <a:r>
              <a:rPr lang="el-GR" i="1" kern="0" dirty="0">
                <a:solidFill>
                  <a:srgbClr val="000000"/>
                </a:solidFill>
                <a:cs typeface="Calibri" panose="020F0502020204030204" pitchFamily="34" charset="0"/>
                <a:sym typeface="Arial"/>
              </a:rPr>
              <a:t>τη 12 Μαΐου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
          <p:cNvSpPr txBox="1"/>
          <p:nvPr/>
        </p:nvSpPr>
        <p:spPr>
          <a:xfrm>
            <a:off x="-257824" y="6575459"/>
            <a:ext cx="1988457" cy="246167"/>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800">
                <a:solidFill>
                  <a:srgbClr val="595959"/>
                </a:solidFill>
                <a:latin typeface="Arial"/>
                <a:ea typeface="Arial"/>
                <a:cs typeface="Arial"/>
                <a:sym typeface="Arial"/>
              </a:rPr>
              <a:t>C. Bakogiannis</a:t>
            </a:r>
            <a:endParaRPr sz="800">
              <a:solidFill>
                <a:srgbClr val="595959"/>
              </a:solidFill>
              <a:latin typeface="Arial"/>
              <a:ea typeface="Arial"/>
              <a:cs typeface="Arial"/>
              <a:sym typeface="Arial"/>
            </a:endParaRPr>
          </a:p>
        </p:txBody>
      </p:sp>
      <p:sp>
        <p:nvSpPr>
          <p:cNvPr id="245" name="Google Shape;245;p2"/>
          <p:cNvSpPr txBox="1"/>
          <p:nvPr/>
        </p:nvSpPr>
        <p:spPr>
          <a:xfrm>
            <a:off x="1925867" y="5704686"/>
            <a:ext cx="8530768" cy="400055"/>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endParaRPr dirty="0"/>
          </a:p>
        </p:txBody>
      </p:sp>
      <p:pic>
        <p:nvPicPr>
          <p:cNvPr id="246" name="Google Shape;246;p2"/>
          <p:cNvPicPr preferRelativeResize="0"/>
          <p:nvPr/>
        </p:nvPicPr>
        <p:blipFill rotWithShape="1">
          <a:blip r:embed="rId3">
            <a:alphaModFix amt="69000"/>
          </a:blip>
          <a:srcRect/>
          <a:stretch/>
        </p:blipFill>
        <p:spPr>
          <a:xfrm>
            <a:off x="10456635" y="234364"/>
            <a:ext cx="1363499" cy="280345"/>
          </a:xfrm>
          <a:prstGeom prst="rect">
            <a:avLst/>
          </a:prstGeom>
          <a:noFill/>
          <a:ln>
            <a:noFill/>
          </a:ln>
        </p:spPr>
      </p:pic>
      <p:pic>
        <p:nvPicPr>
          <p:cNvPr id="2" name="Picture 1">
            <a:extLst>
              <a:ext uri="{FF2B5EF4-FFF2-40B4-BE49-F238E27FC236}">
                <a16:creationId xmlns:a16="http://schemas.microsoft.com/office/drawing/2014/main" id="{171537C3-B77D-60BB-6DC0-A2C553BD795D}"/>
              </a:ext>
            </a:extLst>
          </p:cNvPr>
          <p:cNvPicPr>
            <a:picLocks noChangeAspect="1"/>
          </p:cNvPicPr>
          <p:nvPr/>
        </p:nvPicPr>
        <p:blipFill>
          <a:blip r:embed="rId4"/>
          <a:stretch>
            <a:fillRect/>
          </a:stretch>
        </p:blipFill>
        <p:spPr>
          <a:xfrm>
            <a:off x="4590644" y="232167"/>
            <a:ext cx="4843400" cy="6343292"/>
          </a:xfrm>
          <a:prstGeom prst="rect">
            <a:avLst/>
          </a:prstGeom>
        </p:spPr>
      </p:pic>
      <p:sp>
        <p:nvSpPr>
          <p:cNvPr id="4" name="Google Shape;252;p33">
            <a:extLst>
              <a:ext uri="{FF2B5EF4-FFF2-40B4-BE49-F238E27FC236}">
                <a16:creationId xmlns:a16="http://schemas.microsoft.com/office/drawing/2014/main" id="{DA41D55C-6CA6-E546-780D-9663F9A7FBCA}"/>
              </a:ext>
            </a:extLst>
          </p:cNvPr>
          <p:cNvSpPr txBox="1"/>
          <p:nvPr/>
        </p:nvSpPr>
        <p:spPr>
          <a:xfrm>
            <a:off x="215154" y="202725"/>
            <a:ext cx="3653940" cy="1354355"/>
          </a:xfrm>
          <a:prstGeom prst="rect">
            <a:avLst/>
          </a:prstGeom>
          <a:noFill/>
          <a:ln>
            <a:noFill/>
          </a:ln>
        </p:spPr>
        <p:txBody>
          <a:bodyPr spcFirstLastPara="1" wrap="square" lIns="121900" tIns="60933" rIns="121900" bIns="60933" anchor="t" anchorCtr="0">
            <a:spAutoFit/>
          </a:bodyPr>
          <a:lstStyle/>
          <a:p>
            <a:pPr algn="just">
              <a:spcBef>
                <a:spcPts val="0"/>
              </a:spcBef>
              <a:spcAft>
                <a:spcPts val="0"/>
              </a:spcAft>
            </a:pPr>
            <a:r>
              <a:rPr lang="en-US" sz="2667" b="1" i="1" dirty="0">
                <a:solidFill>
                  <a:srgbClr val="C00000"/>
                </a:solidFill>
                <a:latin typeface="Calibri"/>
                <a:ea typeface="Calibri"/>
                <a:cs typeface="Calibri"/>
                <a:sym typeface="Calibri"/>
              </a:rPr>
              <a:t>CVD remains the 1st cause of mortality and morbidity</a:t>
            </a:r>
            <a:endParaRPr dirty="0">
              <a:solidFill>
                <a:srgbClr val="C00000"/>
              </a:solidFill>
            </a:endParaRPr>
          </a:p>
        </p:txBody>
      </p:sp>
      <p:pic>
        <p:nvPicPr>
          <p:cNvPr id="5" name="Picture 4">
            <a:extLst>
              <a:ext uri="{FF2B5EF4-FFF2-40B4-BE49-F238E27FC236}">
                <a16:creationId xmlns:a16="http://schemas.microsoft.com/office/drawing/2014/main" id="{D46962B6-D210-AC73-8582-9894103B60D4}"/>
              </a:ext>
            </a:extLst>
          </p:cNvPr>
          <p:cNvPicPr>
            <a:picLocks noChangeAspect="1"/>
          </p:cNvPicPr>
          <p:nvPr/>
        </p:nvPicPr>
        <p:blipFill>
          <a:blip r:embed="rId5">
            <a:alphaModFix amt="50000"/>
          </a:blip>
          <a:stretch>
            <a:fillRect/>
          </a:stretch>
        </p:blipFill>
        <p:spPr>
          <a:xfrm>
            <a:off x="9514005" y="8040"/>
            <a:ext cx="595175" cy="74521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
          <p:cNvSpPr txBox="1"/>
          <p:nvPr/>
        </p:nvSpPr>
        <p:spPr>
          <a:xfrm>
            <a:off x="-257824" y="6575459"/>
            <a:ext cx="1988457" cy="246167"/>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800">
                <a:solidFill>
                  <a:srgbClr val="595959"/>
                </a:solidFill>
                <a:latin typeface="Arial"/>
                <a:ea typeface="Arial"/>
                <a:cs typeface="Arial"/>
                <a:sym typeface="Arial"/>
              </a:rPr>
              <a:t>C. Bakogiannis</a:t>
            </a:r>
            <a:endParaRPr sz="800">
              <a:solidFill>
                <a:srgbClr val="595959"/>
              </a:solidFill>
              <a:latin typeface="Arial"/>
              <a:ea typeface="Arial"/>
              <a:cs typeface="Arial"/>
              <a:sym typeface="Arial"/>
            </a:endParaRPr>
          </a:p>
        </p:txBody>
      </p:sp>
      <p:sp>
        <p:nvSpPr>
          <p:cNvPr id="245" name="Google Shape;245;p2"/>
          <p:cNvSpPr txBox="1"/>
          <p:nvPr/>
        </p:nvSpPr>
        <p:spPr>
          <a:xfrm>
            <a:off x="1925867" y="5704686"/>
            <a:ext cx="8530768" cy="400055"/>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endParaRPr dirty="0"/>
          </a:p>
        </p:txBody>
      </p:sp>
      <p:pic>
        <p:nvPicPr>
          <p:cNvPr id="246" name="Google Shape;246;p2"/>
          <p:cNvPicPr preferRelativeResize="0"/>
          <p:nvPr/>
        </p:nvPicPr>
        <p:blipFill rotWithShape="1">
          <a:blip r:embed="rId3">
            <a:alphaModFix amt="69000"/>
          </a:blip>
          <a:srcRect/>
          <a:stretch/>
        </p:blipFill>
        <p:spPr>
          <a:xfrm>
            <a:off x="10456635" y="234364"/>
            <a:ext cx="1363499" cy="280345"/>
          </a:xfrm>
          <a:prstGeom prst="rect">
            <a:avLst/>
          </a:prstGeom>
          <a:noFill/>
          <a:ln>
            <a:noFill/>
          </a:ln>
        </p:spPr>
      </p:pic>
      <p:sp>
        <p:nvSpPr>
          <p:cNvPr id="4" name="Google Shape;252;p33">
            <a:extLst>
              <a:ext uri="{FF2B5EF4-FFF2-40B4-BE49-F238E27FC236}">
                <a16:creationId xmlns:a16="http://schemas.microsoft.com/office/drawing/2014/main" id="{DA41D55C-6CA6-E546-780D-9663F9A7FBCA}"/>
              </a:ext>
            </a:extLst>
          </p:cNvPr>
          <p:cNvSpPr txBox="1"/>
          <p:nvPr/>
        </p:nvSpPr>
        <p:spPr>
          <a:xfrm>
            <a:off x="215154" y="202725"/>
            <a:ext cx="3653940" cy="943922"/>
          </a:xfrm>
          <a:prstGeom prst="rect">
            <a:avLst/>
          </a:prstGeom>
          <a:noFill/>
          <a:ln>
            <a:noFill/>
          </a:ln>
        </p:spPr>
        <p:txBody>
          <a:bodyPr spcFirstLastPara="1" wrap="square" lIns="121900" tIns="60933" rIns="121900" bIns="60933" anchor="t" anchorCtr="0">
            <a:spAutoFit/>
          </a:bodyPr>
          <a:lstStyle/>
          <a:p>
            <a:pPr algn="just">
              <a:spcBef>
                <a:spcPts val="0"/>
              </a:spcBef>
              <a:spcAft>
                <a:spcPts val="0"/>
              </a:spcAft>
            </a:pPr>
            <a:r>
              <a:rPr lang="en-US" sz="2667" b="1" i="1" dirty="0">
                <a:solidFill>
                  <a:srgbClr val="C00000"/>
                </a:solidFill>
                <a:latin typeface="Calibri"/>
                <a:ea typeface="Calibri"/>
                <a:cs typeface="Calibri"/>
                <a:sym typeface="Calibri"/>
              </a:rPr>
              <a:t>Hypertension</a:t>
            </a:r>
          </a:p>
          <a:p>
            <a:pPr algn="just">
              <a:spcBef>
                <a:spcPts val="0"/>
              </a:spcBef>
              <a:spcAft>
                <a:spcPts val="0"/>
              </a:spcAft>
            </a:pPr>
            <a:r>
              <a:rPr lang="en-US" sz="2667" b="1" i="1" dirty="0">
                <a:solidFill>
                  <a:srgbClr val="C00000"/>
                </a:solidFill>
                <a:latin typeface="Calibri"/>
                <a:cs typeface="Calibri"/>
                <a:sym typeface="Calibri"/>
              </a:rPr>
              <a:t>A global epidemic</a:t>
            </a:r>
            <a:endParaRPr dirty="0">
              <a:solidFill>
                <a:srgbClr val="C00000"/>
              </a:solidFill>
            </a:endParaRPr>
          </a:p>
        </p:txBody>
      </p:sp>
      <p:pic>
        <p:nvPicPr>
          <p:cNvPr id="6" name="Picture 5">
            <a:extLst>
              <a:ext uri="{FF2B5EF4-FFF2-40B4-BE49-F238E27FC236}">
                <a16:creationId xmlns:a16="http://schemas.microsoft.com/office/drawing/2014/main" id="{F330626C-F252-8BE5-A5B2-0661F3B32310}"/>
              </a:ext>
            </a:extLst>
          </p:cNvPr>
          <p:cNvPicPr>
            <a:picLocks noChangeAspect="1"/>
          </p:cNvPicPr>
          <p:nvPr/>
        </p:nvPicPr>
        <p:blipFill rotWithShape="1">
          <a:blip r:embed="rId4"/>
          <a:srcRect t="5783" b="76762"/>
          <a:stretch/>
        </p:blipFill>
        <p:spPr>
          <a:xfrm>
            <a:off x="3580675" y="1252664"/>
            <a:ext cx="5221151" cy="4352671"/>
          </a:xfrm>
          <a:prstGeom prst="rect">
            <a:avLst/>
          </a:prstGeom>
        </p:spPr>
      </p:pic>
      <p:pic>
        <p:nvPicPr>
          <p:cNvPr id="10" name="Picture 9">
            <a:extLst>
              <a:ext uri="{FF2B5EF4-FFF2-40B4-BE49-F238E27FC236}">
                <a16:creationId xmlns:a16="http://schemas.microsoft.com/office/drawing/2014/main" id="{406861A3-6E9A-2928-17AC-F5DF511E724F}"/>
              </a:ext>
            </a:extLst>
          </p:cNvPr>
          <p:cNvPicPr>
            <a:picLocks noChangeAspect="1"/>
          </p:cNvPicPr>
          <p:nvPr/>
        </p:nvPicPr>
        <p:blipFill>
          <a:blip r:embed="rId5">
            <a:alphaModFix amt="50000"/>
          </a:blip>
          <a:stretch>
            <a:fillRect/>
          </a:stretch>
        </p:blipFill>
        <p:spPr>
          <a:xfrm>
            <a:off x="9642958" y="8040"/>
            <a:ext cx="595175" cy="745219"/>
          </a:xfrm>
          <a:prstGeom prst="rect">
            <a:avLst/>
          </a:prstGeom>
        </p:spPr>
      </p:pic>
    </p:spTree>
    <p:extLst>
      <p:ext uri="{BB962C8B-B14F-4D97-AF65-F5344CB8AC3E}">
        <p14:creationId xmlns:p14="http://schemas.microsoft.com/office/powerpoint/2010/main" val="3523680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87C9BFA-DFC6-26C1-D26F-B00717D98B2E}"/>
              </a:ext>
            </a:extLst>
          </p:cNvPr>
          <p:cNvSpPr txBox="1"/>
          <p:nvPr/>
        </p:nvSpPr>
        <p:spPr>
          <a:xfrm>
            <a:off x="-257175" y="6575425"/>
            <a:ext cx="1987550" cy="215900"/>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n-US" sz="800" kern="0" dirty="0">
                <a:solidFill>
                  <a:srgbClr val="000000">
                    <a:lumMod val="65000"/>
                    <a:lumOff val="35000"/>
                  </a:srgbClr>
                </a:solidFill>
                <a:latin typeface="Arial"/>
                <a:cs typeface="Arial"/>
                <a:sym typeface="Arial"/>
              </a:rPr>
              <a:t>C. </a:t>
            </a:r>
            <a:r>
              <a:rPr lang="en-US" sz="800" kern="0" dirty="0" err="1">
                <a:solidFill>
                  <a:srgbClr val="000000">
                    <a:lumMod val="65000"/>
                    <a:lumOff val="35000"/>
                  </a:srgbClr>
                </a:solidFill>
                <a:latin typeface="Arial"/>
                <a:cs typeface="Arial"/>
                <a:sym typeface="Arial"/>
              </a:rPr>
              <a:t>Bakogiannis</a:t>
            </a:r>
            <a:endParaRPr lang="en-US" sz="800" kern="0" dirty="0">
              <a:solidFill>
                <a:srgbClr val="000000">
                  <a:lumMod val="65000"/>
                  <a:lumOff val="35000"/>
                </a:srgbClr>
              </a:solidFill>
              <a:latin typeface="Arial"/>
              <a:cs typeface="Arial"/>
              <a:sym typeface="Arial"/>
            </a:endParaRPr>
          </a:p>
        </p:txBody>
      </p:sp>
      <p:pic>
        <p:nvPicPr>
          <p:cNvPr id="7" name="Google Shape;320;p5">
            <a:extLst>
              <a:ext uri="{FF2B5EF4-FFF2-40B4-BE49-F238E27FC236}">
                <a16:creationId xmlns:a16="http://schemas.microsoft.com/office/drawing/2014/main" id="{7608D1A8-A3BA-E8BB-8F48-AE8E96FE334A}"/>
              </a:ext>
            </a:extLst>
          </p:cNvPr>
          <p:cNvPicPr preferRelativeResize="0"/>
          <p:nvPr/>
        </p:nvPicPr>
        <p:blipFill rotWithShape="1">
          <a:blip r:embed="rId2">
            <a:alphaModFix amt="20000"/>
          </a:blip>
          <a:srcRect/>
          <a:stretch/>
        </p:blipFill>
        <p:spPr>
          <a:xfrm>
            <a:off x="10167939" y="304801"/>
            <a:ext cx="1803400" cy="371475"/>
          </a:xfrm>
          <a:prstGeom prst="rect">
            <a:avLst/>
          </a:prstGeom>
          <a:noFill/>
          <a:ln>
            <a:noFill/>
          </a:ln>
        </p:spPr>
      </p:pic>
      <p:pic>
        <p:nvPicPr>
          <p:cNvPr id="8" name="Picture 7">
            <a:extLst>
              <a:ext uri="{FF2B5EF4-FFF2-40B4-BE49-F238E27FC236}">
                <a16:creationId xmlns:a16="http://schemas.microsoft.com/office/drawing/2014/main" id="{F6148505-3EB1-2F2C-AD9F-2EC642DA9944}"/>
              </a:ext>
            </a:extLst>
          </p:cNvPr>
          <p:cNvPicPr>
            <a:picLocks noChangeAspect="1"/>
          </p:cNvPicPr>
          <p:nvPr/>
        </p:nvPicPr>
        <p:blipFill>
          <a:blip r:embed="rId3">
            <a:alphaModFix amt="50000"/>
          </a:blip>
          <a:stretch>
            <a:fillRect/>
          </a:stretch>
        </p:blipFill>
        <p:spPr>
          <a:xfrm>
            <a:off x="9514005" y="8040"/>
            <a:ext cx="595175" cy="745219"/>
          </a:xfrm>
          <a:prstGeom prst="rect">
            <a:avLst/>
          </a:prstGeom>
        </p:spPr>
      </p:pic>
      <p:pic>
        <p:nvPicPr>
          <p:cNvPr id="2" name="Picture 1">
            <a:extLst>
              <a:ext uri="{FF2B5EF4-FFF2-40B4-BE49-F238E27FC236}">
                <a16:creationId xmlns:a16="http://schemas.microsoft.com/office/drawing/2014/main" id="{71A1F314-5EE5-69FF-1607-6C4C75D4E049}"/>
              </a:ext>
            </a:extLst>
          </p:cNvPr>
          <p:cNvPicPr>
            <a:picLocks noChangeAspect="1"/>
          </p:cNvPicPr>
          <p:nvPr/>
        </p:nvPicPr>
        <p:blipFill rotWithShape="1">
          <a:blip r:embed="rId4"/>
          <a:srcRect t="23546" b="42735"/>
          <a:stretch/>
        </p:blipFill>
        <p:spPr>
          <a:xfrm>
            <a:off x="1015432" y="676276"/>
            <a:ext cx="3439337" cy="5538862"/>
          </a:xfrm>
          <a:prstGeom prst="rect">
            <a:avLst/>
          </a:prstGeom>
        </p:spPr>
      </p:pic>
      <p:sp>
        <p:nvSpPr>
          <p:cNvPr id="3" name="Google Shape;252;p33">
            <a:extLst>
              <a:ext uri="{FF2B5EF4-FFF2-40B4-BE49-F238E27FC236}">
                <a16:creationId xmlns:a16="http://schemas.microsoft.com/office/drawing/2014/main" id="{6A1C3498-6D6D-F086-3429-CCEEFE234023}"/>
              </a:ext>
            </a:extLst>
          </p:cNvPr>
          <p:cNvSpPr txBox="1"/>
          <p:nvPr/>
        </p:nvSpPr>
        <p:spPr>
          <a:xfrm>
            <a:off x="5971185" y="2460849"/>
            <a:ext cx="5498460" cy="1969715"/>
          </a:xfrm>
          <a:prstGeom prst="rect">
            <a:avLst/>
          </a:prstGeom>
          <a:noFill/>
          <a:ln>
            <a:noFill/>
          </a:ln>
        </p:spPr>
        <p:txBody>
          <a:bodyPr spcFirstLastPara="1" wrap="square" lIns="121900" tIns="60933" rIns="121900" bIns="60933" anchor="t" anchorCtr="0">
            <a:spAutoFit/>
          </a:bodyPr>
          <a:lstStyle/>
          <a:p>
            <a:pPr algn="just">
              <a:spcBef>
                <a:spcPts val="0"/>
              </a:spcBef>
              <a:spcAft>
                <a:spcPts val="0"/>
              </a:spcAft>
            </a:pPr>
            <a:r>
              <a:rPr lang="en-US" sz="4000" b="1" i="1" dirty="0" err="1">
                <a:solidFill>
                  <a:srgbClr val="C00000"/>
                </a:solidFill>
                <a:latin typeface="Calibri"/>
                <a:ea typeface="Calibri"/>
                <a:cs typeface="Calibri"/>
                <a:sym typeface="Calibri"/>
              </a:rPr>
              <a:t>UN</a:t>
            </a:r>
            <a:r>
              <a:rPr lang="en-US" sz="4000" b="1" i="1" dirty="0" err="1">
                <a:solidFill>
                  <a:schemeClr val="tx1">
                    <a:lumMod val="50000"/>
                    <a:lumOff val="50000"/>
                  </a:schemeClr>
                </a:solidFill>
                <a:latin typeface="Calibri"/>
                <a:ea typeface="Calibri"/>
                <a:cs typeface="Calibri"/>
                <a:sym typeface="Calibri"/>
              </a:rPr>
              <a:t>detected</a:t>
            </a:r>
            <a:endParaRPr lang="en-US" sz="4000" b="1" i="1" dirty="0">
              <a:solidFill>
                <a:schemeClr val="tx1">
                  <a:lumMod val="50000"/>
                  <a:lumOff val="50000"/>
                </a:schemeClr>
              </a:solidFill>
              <a:latin typeface="Calibri"/>
              <a:ea typeface="Calibri"/>
              <a:cs typeface="Calibri"/>
              <a:sym typeface="Calibri"/>
            </a:endParaRPr>
          </a:p>
          <a:p>
            <a:pPr algn="just">
              <a:spcBef>
                <a:spcPts val="0"/>
              </a:spcBef>
              <a:spcAft>
                <a:spcPts val="0"/>
              </a:spcAft>
            </a:pPr>
            <a:r>
              <a:rPr lang="en-US" sz="4000" b="1" i="1" dirty="0" err="1">
                <a:solidFill>
                  <a:srgbClr val="C00000"/>
                </a:solidFill>
                <a:latin typeface="Calibri"/>
                <a:ea typeface="Calibri"/>
                <a:cs typeface="Calibri"/>
                <a:sym typeface="Calibri"/>
              </a:rPr>
              <a:t>UN</a:t>
            </a:r>
            <a:r>
              <a:rPr lang="en-US" sz="4000" b="1" i="1" dirty="0" err="1">
                <a:solidFill>
                  <a:schemeClr val="tx1">
                    <a:lumMod val="50000"/>
                    <a:lumOff val="50000"/>
                  </a:schemeClr>
                </a:solidFill>
                <a:latin typeface="Calibri"/>
                <a:ea typeface="Calibri"/>
                <a:cs typeface="Calibri"/>
                <a:sym typeface="Calibri"/>
              </a:rPr>
              <a:t>dertreated</a:t>
            </a:r>
            <a:endParaRPr lang="en-US" sz="4000" b="1" i="1" dirty="0">
              <a:solidFill>
                <a:schemeClr val="tx1">
                  <a:lumMod val="50000"/>
                  <a:lumOff val="50000"/>
                </a:schemeClr>
              </a:solidFill>
              <a:latin typeface="Calibri"/>
              <a:ea typeface="Calibri"/>
              <a:cs typeface="Calibri"/>
              <a:sym typeface="Calibri"/>
            </a:endParaRPr>
          </a:p>
          <a:p>
            <a:pPr algn="just">
              <a:spcBef>
                <a:spcPts val="0"/>
              </a:spcBef>
              <a:spcAft>
                <a:spcPts val="0"/>
              </a:spcAft>
            </a:pPr>
            <a:r>
              <a:rPr lang="en-US" sz="4000" b="1" i="1" dirty="0" err="1">
                <a:solidFill>
                  <a:srgbClr val="C00000"/>
                </a:solidFill>
                <a:latin typeface="Calibri"/>
                <a:ea typeface="Calibri"/>
                <a:cs typeface="Calibri"/>
                <a:sym typeface="Calibri"/>
              </a:rPr>
              <a:t>UN</a:t>
            </a:r>
            <a:r>
              <a:rPr lang="en-US" sz="4000" b="1" i="1" dirty="0" err="1">
                <a:solidFill>
                  <a:schemeClr val="tx1">
                    <a:lumMod val="50000"/>
                    <a:lumOff val="50000"/>
                  </a:schemeClr>
                </a:solidFill>
                <a:latin typeface="Calibri"/>
                <a:ea typeface="Calibri"/>
                <a:cs typeface="Calibri"/>
                <a:sym typeface="Calibri"/>
              </a:rPr>
              <a:t>controlled</a:t>
            </a:r>
            <a:endParaRPr lang="en-US" sz="4000" b="1" i="1" dirty="0">
              <a:solidFill>
                <a:schemeClr val="tx1">
                  <a:lumMod val="50000"/>
                  <a:lumOff val="50000"/>
                </a:schemeClr>
              </a:solidFill>
              <a:latin typeface="Calibri"/>
              <a:ea typeface="Calibri"/>
              <a:cs typeface="Calibri"/>
              <a:sym typeface="Calibri"/>
            </a:endParaRPr>
          </a:p>
        </p:txBody>
      </p:sp>
    </p:spTree>
    <p:extLst>
      <p:ext uri="{BB962C8B-B14F-4D97-AF65-F5344CB8AC3E}">
        <p14:creationId xmlns:p14="http://schemas.microsoft.com/office/powerpoint/2010/main" val="5560289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3"/>
          <p:cNvSpPr txBox="1"/>
          <p:nvPr/>
        </p:nvSpPr>
        <p:spPr>
          <a:xfrm>
            <a:off x="-176699" y="6611779"/>
            <a:ext cx="1988457" cy="246167"/>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800">
                <a:solidFill>
                  <a:srgbClr val="595959"/>
                </a:solidFill>
                <a:latin typeface="Arial"/>
                <a:ea typeface="Arial"/>
                <a:cs typeface="Arial"/>
                <a:sym typeface="Arial"/>
              </a:rPr>
              <a:t>C. Bakogiannis</a:t>
            </a:r>
            <a:endParaRPr sz="800">
              <a:solidFill>
                <a:srgbClr val="595959"/>
              </a:solidFill>
              <a:latin typeface="Arial"/>
              <a:ea typeface="Arial"/>
              <a:cs typeface="Arial"/>
              <a:sym typeface="Arial"/>
            </a:endParaRPr>
          </a:p>
        </p:txBody>
      </p:sp>
      <p:sp>
        <p:nvSpPr>
          <p:cNvPr id="252" name="Google Shape;252;p33"/>
          <p:cNvSpPr txBox="1"/>
          <p:nvPr/>
        </p:nvSpPr>
        <p:spPr>
          <a:xfrm>
            <a:off x="215154" y="202725"/>
            <a:ext cx="11187951" cy="533489"/>
          </a:xfrm>
          <a:prstGeom prst="rect">
            <a:avLst/>
          </a:prstGeom>
          <a:noFill/>
          <a:ln>
            <a:noFill/>
          </a:ln>
        </p:spPr>
        <p:txBody>
          <a:bodyPr spcFirstLastPara="1" wrap="square" lIns="121900" tIns="60933" rIns="121900" bIns="60933" anchor="t" anchorCtr="0">
            <a:spAutoFit/>
          </a:bodyPr>
          <a:lstStyle/>
          <a:p>
            <a:pPr algn="just">
              <a:spcBef>
                <a:spcPts val="0"/>
              </a:spcBef>
              <a:spcAft>
                <a:spcPts val="0"/>
              </a:spcAft>
            </a:pPr>
            <a:r>
              <a:rPr lang="en-US" sz="2667" b="1" i="1" dirty="0">
                <a:solidFill>
                  <a:srgbClr val="595959"/>
                </a:solidFill>
                <a:latin typeface="Calibri"/>
                <a:ea typeface="Calibri"/>
                <a:cs typeface="Calibri"/>
                <a:sym typeface="Calibri"/>
              </a:rPr>
              <a:t>Person-centered Cardiovascular Care &amp; Prevention</a:t>
            </a:r>
            <a:endParaRPr dirty="0"/>
          </a:p>
        </p:txBody>
      </p:sp>
      <p:grpSp>
        <p:nvGrpSpPr>
          <p:cNvPr id="253" name="Google Shape;253;p33"/>
          <p:cNvGrpSpPr/>
          <p:nvPr/>
        </p:nvGrpSpPr>
        <p:grpSpPr>
          <a:xfrm>
            <a:off x="763519" y="1474615"/>
            <a:ext cx="2901392" cy="4090131"/>
            <a:chOff x="572639" y="1105961"/>
            <a:chExt cx="2176044" cy="3067598"/>
          </a:xfrm>
        </p:grpSpPr>
        <p:pic>
          <p:nvPicPr>
            <p:cNvPr id="254" name="Google Shape;254;p33" descr="A colorful illustration of a human genome, depicted in a simplified, minimalist style. This version of the genome features the double helix structure, rendered with vivid, multi-colored strands to emphasize the diversity and complexity of genetic material. The design maintains clean lines and a clear, educational focus, using bright colors to make the scientific concept visually engaging and understandable, suitable for educational purposes in healthcare or biology."/>
            <p:cNvPicPr preferRelativeResize="0"/>
            <p:nvPr/>
          </p:nvPicPr>
          <p:blipFill rotWithShape="1">
            <a:blip r:embed="rId3">
              <a:alphaModFix/>
            </a:blip>
            <a:srcRect l="23595" t="7320" r="22667" b="7449"/>
            <a:stretch/>
          </p:blipFill>
          <p:spPr>
            <a:xfrm>
              <a:off x="613147" y="1859392"/>
              <a:ext cx="949882" cy="1506534"/>
            </a:xfrm>
            <a:prstGeom prst="rect">
              <a:avLst/>
            </a:prstGeom>
            <a:noFill/>
            <a:ln>
              <a:noFill/>
            </a:ln>
          </p:spPr>
        </p:pic>
        <p:cxnSp>
          <p:nvCxnSpPr>
            <p:cNvPr id="255" name="Google Shape;255;p33"/>
            <p:cNvCxnSpPr/>
            <p:nvPr/>
          </p:nvCxnSpPr>
          <p:spPr>
            <a:xfrm rot="10800000">
              <a:off x="783475" y="1353462"/>
              <a:ext cx="0" cy="666064"/>
            </a:xfrm>
            <a:prstGeom prst="straightConnector1">
              <a:avLst/>
            </a:prstGeom>
            <a:noFill/>
            <a:ln w="12700" cap="flat" cmpd="sng">
              <a:solidFill>
                <a:srgbClr val="595959"/>
              </a:solidFill>
              <a:prstDash val="solid"/>
              <a:round/>
              <a:headEnd type="none" w="sm" len="sm"/>
              <a:tailEnd type="none" w="sm" len="sm"/>
            </a:ln>
          </p:spPr>
        </p:cxnSp>
        <p:cxnSp>
          <p:nvCxnSpPr>
            <p:cNvPr id="256" name="Google Shape;256;p33"/>
            <p:cNvCxnSpPr/>
            <p:nvPr/>
          </p:nvCxnSpPr>
          <p:spPr>
            <a:xfrm rot="10800000">
              <a:off x="1185951" y="1637898"/>
              <a:ext cx="0" cy="261835"/>
            </a:xfrm>
            <a:prstGeom prst="straightConnector1">
              <a:avLst/>
            </a:prstGeom>
            <a:noFill/>
            <a:ln w="12700" cap="flat" cmpd="sng">
              <a:solidFill>
                <a:srgbClr val="595959"/>
              </a:solidFill>
              <a:prstDash val="solid"/>
              <a:round/>
              <a:headEnd type="none" w="sm" len="sm"/>
              <a:tailEnd type="none" w="sm" len="sm"/>
            </a:ln>
          </p:spPr>
        </p:cxnSp>
        <p:cxnSp>
          <p:nvCxnSpPr>
            <p:cNvPr id="257" name="Google Shape;257;p33"/>
            <p:cNvCxnSpPr/>
            <p:nvPr/>
          </p:nvCxnSpPr>
          <p:spPr>
            <a:xfrm rot="10800000">
              <a:off x="783475" y="3192360"/>
              <a:ext cx="0" cy="753034"/>
            </a:xfrm>
            <a:prstGeom prst="straightConnector1">
              <a:avLst/>
            </a:prstGeom>
            <a:noFill/>
            <a:ln w="12700" cap="flat" cmpd="sng">
              <a:solidFill>
                <a:srgbClr val="595959"/>
              </a:solidFill>
              <a:prstDash val="solid"/>
              <a:round/>
              <a:headEnd type="none" w="sm" len="sm"/>
              <a:tailEnd type="none" w="sm" len="sm"/>
            </a:ln>
          </p:spPr>
        </p:cxnSp>
        <p:cxnSp>
          <p:nvCxnSpPr>
            <p:cNvPr id="258" name="Google Shape;258;p33"/>
            <p:cNvCxnSpPr/>
            <p:nvPr/>
          </p:nvCxnSpPr>
          <p:spPr>
            <a:xfrm rot="10800000">
              <a:off x="1297974" y="3196982"/>
              <a:ext cx="0" cy="455917"/>
            </a:xfrm>
            <a:prstGeom prst="straightConnector1">
              <a:avLst/>
            </a:prstGeom>
            <a:noFill/>
            <a:ln w="12700" cap="flat" cmpd="sng">
              <a:solidFill>
                <a:srgbClr val="595959"/>
              </a:solidFill>
              <a:prstDash val="solid"/>
              <a:round/>
              <a:headEnd type="none" w="sm" len="sm"/>
              <a:tailEnd type="none" w="sm" len="sm"/>
            </a:ln>
          </p:spPr>
        </p:cxnSp>
        <p:sp>
          <p:nvSpPr>
            <p:cNvPr id="259" name="Google Shape;259;p33"/>
            <p:cNvSpPr txBox="1"/>
            <p:nvPr/>
          </p:nvSpPr>
          <p:spPr>
            <a:xfrm>
              <a:off x="605768" y="1105961"/>
              <a:ext cx="1611659" cy="261618"/>
            </a:xfrm>
            <a:prstGeom prst="rect">
              <a:avLst/>
            </a:prstGeom>
            <a:noFill/>
            <a:ln>
              <a:noFill/>
            </a:ln>
          </p:spPr>
          <p:txBody>
            <a:bodyPr spcFirstLastPara="1" wrap="square" lIns="121900" tIns="60933" rIns="121900" bIns="60933" anchor="t" anchorCtr="0">
              <a:spAutoFit/>
            </a:bodyPr>
            <a:lstStyle/>
            <a:p>
              <a:pPr>
                <a:spcBef>
                  <a:spcPts val="0"/>
                </a:spcBef>
                <a:spcAft>
                  <a:spcPts val="0"/>
                </a:spcAft>
              </a:pPr>
              <a:r>
                <a:rPr lang="en-US" sz="1467" b="1">
                  <a:solidFill>
                    <a:srgbClr val="3F3F3F"/>
                  </a:solidFill>
                  <a:latin typeface="Arial"/>
                  <a:ea typeface="Arial"/>
                  <a:cs typeface="Arial"/>
                  <a:sym typeface="Arial"/>
                </a:rPr>
                <a:t>Genetic Variations</a:t>
              </a:r>
              <a:endParaRPr/>
            </a:p>
          </p:txBody>
        </p:sp>
        <p:sp>
          <p:nvSpPr>
            <p:cNvPr id="260" name="Google Shape;260;p33"/>
            <p:cNvSpPr txBox="1"/>
            <p:nvPr/>
          </p:nvSpPr>
          <p:spPr>
            <a:xfrm>
              <a:off x="986413" y="1406846"/>
              <a:ext cx="1611659" cy="261618"/>
            </a:xfrm>
            <a:prstGeom prst="rect">
              <a:avLst/>
            </a:prstGeom>
            <a:noFill/>
            <a:ln>
              <a:noFill/>
            </a:ln>
          </p:spPr>
          <p:txBody>
            <a:bodyPr spcFirstLastPara="1" wrap="square" lIns="121900" tIns="60933" rIns="121900" bIns="60933" anchor="t" anchorCtr="0">
              <a:spAutoFit/>
            </a:bodyPr>
            <a:lstStyle/>
            <a:p>
              <a:pPr>
                <a:spcBef>
                  <a:spcPts val="0"/>
                </a:spcBef>
                <a:spcAft>
                  <a:spcPts val="0"/>
                </a:spcAft>
              </a:pPr>
              <a:r>
                <a:rPr lang="en-US" sz="1467" b="1">
                  <a:solidFill>
                    <a:srgbClr val="3F3F3F"/>
                  </a:solidFill>
                  <a:latin typeface="Arial"/>
                  <a:ea typeface="Arial"/>
                  <a:cs typeface="Arial"/>
                  <a:sym typeface="Arial"/>
                </a:rPr>
                <a:t>Gene expression</a:t>
              </a:r>
              <a:endParaRPr/>
            </a:p>
          </p:txBody>
        </p:sp>
        <p:sp>
          <p:nvSpPr>
            <p:cNvPr id="261" name="Google Shape;261;p33"/>
            <p:cNvSpPr txBox="1"/>
            <p:nvPr/>
          </p:nvSpPr>
          <p:spPr>
            <a:xfrm>
              <a:off x="572639" y="3911941"/>
              <a:ext cx="1611659" cy="261618"/>
            </a:xfrm>
            <a:prstGeom prst="rect">
              <a:avLst/>
            </a:prstGeom>
            <a:noFill/>
            <a:ln>
              <a:noFill/>
            </a:ln>
          </p:spPr>
          <p:txBody>
            <a:bodyPr spcFirstLastPara="1" wrap="square" lIns="121900" tIns="60933" rIns="121900" bIns="60933" anchor="t" anchorCtr="0">
              <a:spAutoFit/>
            </a:bodyPr>
            <a:lstStyle/>
            <a:p>
              <a:pPr>
                <a:spcBef>
                  <a:spcPts val="0"/>
                </a:spcBef>
                <a:spcAft>
                  <a:spcPts val="0"/>
                </a:spcAft>
              </a:pPr>
              <a:r>
                <a:rPr lang="en-US" sz="1467" b="1">
                  <a:solidFill>
                    <a:srgbClr val="3F3F3F"/>
                  </a:solidFill>
                  <a:latin typeface="Arial"/>
                  <a:ea typeface="Arial"/>
                  <a:cs typeface="Arial"/>
                  <a:sym typeface="Arial"/>
                </a:rPr>
                <a:t>Pharmacogenomics</a:t>
              </a:r>
              <a:endParaRPr/>
            </a:p>
          </p:txBody>
        </p:sp>
        <p:sp>
          <p:nvSpPr>
            <p:cNvPr id="262" name="Google Shape;262;p33"/>
            <p:cNvSpPr txBox="1"/>
            <p:nvPr/>
          </p:nvSpPr>
          <p:spPr>
            <a:xfrm>
              <a:off x="1137024" y="3622081"/>
              <a:ext cx="1611659" cy="261618"/>
            </a:xfrm>
            <a:prstGeom prst="rect">
              <a:avLst/>
            </a:prstGeom>
            <a:noFill/>
            <a:ln>
              <a:noFill/>
            </a:ln>
          </p:spPr>
          <p:txBody>
            <a:bodyPr spcFirstLastPara="1" wrap="square" lIns="121900" tIns="60933" rIns="121900" bIns="60933" anchor="t" anchorCtr="0">
              <a:spAutoFit/>
            </a:bodyPr>
            <a:lstStyle/>
            <a:p>
              <a:pPr>
                <a:spcBef>
                  <a:spcPts val="0"/>
                </a:spcBef>
                <a:spcAft>
                  <a:spcPts val="0"/>
                </a:spcAft>
              </a:pPr>
              <a:r>
                <a:rPr lang="en-US" sz="1467" b="1">
                  <a:solidFill>
                    <a:srgbClr val="3F3F3F"/>
                  </a:solidFill>
                  <a:latin typeface="Arial"/>
                  <a:ea typeface="Arial"/>
                  <a:cs typeface="Arial"/>
                  <a:sym typeface="Arial"/>
                </a:rPr>
                <a:t>Transcriptomics</a:t>
              </a:r>
              <a:endParaRPr/>
            </a:p>
          </p:txBody>
        </p:sp>
      </p:grpSp>
      <p:grpSp>
        <p:nvGrpSpPr>
          <p:cNvPr id="263" name="Google Shape;263;p33"/>
          <p:cNvGrpSpPr/>
          <p:nvPr/>
        </p:nvGrpSpPr>
        <p:grpSpPr>
          <a:xfrm>
            <a:off x="3115658" y="1199360"/>
            <a:ext cx="3245217" cy="4843744"/>
            <a:chOff x="2336743" y="899520"/>
            <a:chExt cx="2433913" cy="3632808"/>
          </a:xfrm>
        </p:grpSpPr>
        <p:pic>
          <p:nvPicPr>
            <p:cNvPr id="264" name="Google Shape;264;p33" descr="A detailed illustration of a human cell, depicted in the same artistic style as the previous images of the human body and heart. The cell is shown with a semi-transparent and stylized appearance, highlighting its major components such as the nucleus, mitochondria, and cell membrane in vivid colors. This approach provides a clear and visually appealing representation of the cell's structure and function, suitable for educational purposes in a healthcare or biological context."/>
            <p:cNvPicPr preferRelativeResize="0"/>
            <p:nvPr/>
          </p:nvPicPr>
          <p:blipFill rotWithShape="1">
            <a:blip r:embed="rId4">
              <a:alphaModFix/>
            </a:blip>
            <a:srcRect l="3920" r="3202"/>
            <a:stretch/>
          </p:blipFill>
          <p:spPr>
            <a:xfrm>
              <a:off x="2336743" y="1822879"/>
              <a:ext cx="1391063" cy="1497741"/>
            </a:xfrm>
            <a:prstGeom prst="rect">
              <a:avLst/>
            </a:prstGeom>
            <a:noFill/>
            <a:ln>
              <a:noFill/>
            </a:ln>
          </p:spPr>
        </p:pic>
        <p:cxnSp>
          <p:nvCxnSpPr>
            <p:cNvPr id="265" name="Google Shape;265;p33"/>
            <p:cNvCxnSpPr/>
            <p:nvPr/>
          </p:nvCxnSpPr>
          <p:spPr>
            <a:xfrm rot="10800000">
              <a:off x="2629269" y="1487566"/>
              <a:ext cx="0" cy="546271"/>
            </a:xfrm>
            <a:prstGeom prst="straightConnector1">
              <a:avLst/>
            </a:prstGeom>
            <a:noFill/>
            <a:ln w="12700" cap="flat" cmpd="sng">
              <a:solidFill>
                <a:srgbClr val="595959"/>
              </a:solidFill>
              <a:prstDash val="solid"/>
              <a:round/>
              <a:headEnd type="none" w="sm" len="sm"/>
              <a:tailEnd type="none" w="sm" len="sm"/>
            </a:ln>
          </p:spPr>
        </p:cxnSp>
        <p:cxnSp>
          <p:nvCxnSpPr>
            <p:cNvPr id="266" name="Google Shape;266;p33"/>
            <p:cNvCxnSpPr/>
            <p:nvPr/>
          </p:nvCxnSpPr>
          <p:spPr>
            <a:xfrm rot="10800000">
              <a:off x="2848904" y="3320620"/>
              <a:ext cx="0" cy="955545"/>
            </a:xfrm>
            <a:prstGeom prst="straightConnector1">
              <a:avLst/>
            </a:prstGeom>
            <a:noFill/>
            <a:ln w="12700" cap="flat" cmpd="sng">
              <a:solidFill>
                <a:srgbClr val="595959"/>
              </a:solidFill>
              <a:prstDash val="solid"/>
              <a:round/>
              <a:headEnd type="none" w="sm" len="sm"/>
              <a:tailEnd type="none" w="sm" len="sm"/>
            </a:ln>
          </p:spPr>
        </p:cxnSp>
        <p:cxnSp>
          <p:nvCxnSpPr>
            <p:cNvPr id="267" name="Google Shape;267;p33"/>
            <p:cNvCxnSpPr/>
            <p:nvPr/>
          </p:nvCxnSpPr>
          <p:spPr>
            <a:xfrm rot="10800000">
              <a:off x="3418163" y="1160126"/>
              <a:ext cx="0" cy="955545"/>
            </a:xfrm>
            <a:prstGeom prst="straightConnector1">
              <a:avLst/>
            </a:prstGeom>
            <a:noFill/>
            <a:ln w="12700" cap="flat" cmpd="sng">
              <a:solidFill>
                <a:srgbClr val="595959"/>
              </a:solidFill>
              <a:prstDash val="solid"/>
              <a:round/>
              <a:headEnd type="none" w="sm" len="sm"/>
              <a:tailEnd type="none" w="sm" len="sm"/>
            </a:ln>
          </p:spPr>
        </p:cxnSp>
        <p:cxnSp>
          <p:nvCxnSpPr>
            <p:cNvPr id="268" name="Google Shape;268;p33"/>
            <p:cNvCxnSpPr/>
            <p:nvPr/>
          </p:nvCxnSpPr>
          <p:spPr>
            <a:xfrm rot="10800000">
              <a:off x="3418163" y="3192360"/>
              <a:ext cx="0" cy="536599"/>
            </a:xfrm>
            <a:prstGeom prst="straightConnector1">
              <a:avLst/>
            </a:prstGeom>
            <a:noFill/>
            <a:ln w="12700" cap="flat" cmpd="sng">
              <a:solidFill>
                <a:srgbClr val="595959"/>
              </a:solidFill>
              <a:prstDash val="solid"/>
              <a:round/>
              <a:headEnd type="none" w="sm" len="sm"/>
              <a:tailEnd type="none" w="sm" len="sm"/>
            </a:ln>
          </p:spPr>
        </p:cxnSp>
        <p:sp>
          <p:nvSpPr>
            <p:cNvPr id="269" name="Google Shape;269;p33"/>
            <p:cNvSpPr txBox="1"/>
            <p:nvPr/>
          </p:nvSpPr>
          <p:spPr>
            <a:xfrm>
              <a:off x="2409663" y="1252423"/>
              <a:ext cx="1611659" cy="261618"/>
            </a:xfrm>
            <a:prstGeom prst="rect">
              <a:avLst/>
            </a:prstGeom>
            <a:noFill/>
            <a:ln>
              <a:noFill/>
            </a:ln>
          </p:spPr>
          <p:txBody>
            <a:bodyPr spcFirstLastPara="1" wrap="square" lIns="121900" tIns="60933" rIns="121900" bIns="60933" anchor="t" anchorCtr="0">
              <a:spAutoFit/>
            </a:bodyPr>
            <a:lstStyle/>
            <a:p>
              <a:pPr>
                <a:spcBef>
                  <a:spcPts val="0"/>
                </a:spcBef>
                <a:spcAft>
                  <a:spcPts val="0"/>
                </a:spcAft>
              </a:pPr>
              <a:r>
                <a:rPr lang="en-US" sz="1467" b="1">
                  <a:solidFill>
                    <a:srgbClr val="3F3F3F"/>
                  </a:solidFill>
                  <a:latin typeface="Arial"/>
                  <a:ea typeface="Arial"/>
                  <a:cs typeface="Arial"/>
                  <a:sym typeface="Arial"/>
                </a:rPr>
                <a:t>Stem cells</a:t>
              </a:r>
              <a:endParaRPr/>
            </a:p>
          </p:txBody>
        </p:sp>
        <p:sp>
          <p:nvSpPr>
            <p:cNvPr id="270" name="Google Shape;270;p33"/>
            <p:cNvSpPr txBox="1"/>
            <p:nvPr/>
          </p:nvSpPr>
          <p:spPr>
            <a:xfrm>
              <a:off x="3137433" y="899520"/>
              <a:ext cx="1611659" cy="261618"/>
            </a:xfrm>
            <a:prstGeom prst="rect">
              <a:avLst/>
            </a:prstGeom>
            <a:noFill/>
            <a:ln>
              <a:noFill/>
            </a:ln>
          </p:spPr>
          <p:txBody>
            <a:bodyPr spcFirstLastPara="1" wrap="square" lIns="121900" tIns="60933" rIns="121900" bIns="60933" anchor="t" anchorCtr="0">
              <a:spAutoFit/>
            </a:bodyPr>
            <a:lstStyle/>
            <a:p>
              <a:pPr>
                <a:spcBef>
                  <a:spcPts val="0"/>
                </a:spcBef>
                <a:spcAft>
                  <a:spcPts val="0"/>
                </a:spcAft>
              </a:pPr>
              <a:r>
                <a:rPr lang="en-US" sz="1467" b="1">
                  <a:solidFill>
                    <a:srgbClr val="3F3F3F"/>
                  </a:solidFill>
                  <a:latin typeface="Arial"/>
                  <a:ea typeface="Arial"/>
                  <a:cs typeface="Arial"/>
                  <a:sym typeface="Arial"/>
                </a:rPr>
                <a:t>Cellular Pathways</a:t>
              </a:r>
              <a:endParaRPr/>
            </a:p>
          </p:txBody>
        </p:sp>
        <p:sp>
          <p:nvSpPr>
            <p:cNvPr id="271" name="Google Shape;271;p33"/>
            <p:cNvSpPr txBox="1"/>
            <p:nvPr/>
          </p:nvSpPr>
          <p:spPr>
            <a:xfrm>
              <a:off x="2612333" y="4270710"/>
              <a:ext cx="1611659" cy="261618"/>
            </a:xfrm>
            <a:prstGeom prst="rect">
              <a:avLst/>
            </a:prstGeom>
            <a:noFill/>
            <a:ln>
              <a:noFill/>
            </a:ln>
          </p:spPr>
          <p:txBody>
            <a:bodyPr spcFirstLastPara="1" wrap="square" lIns="121900" tIns="60933" rIns="121900" bIns="60933" anchor="t" anchorCtr="0">
              <a:spAutoFit/>
            </a:bodyPr>
            <a:lstStyle/>
            <a:p>
              <a:pPr>
                <a:spcBef>
                  <a:spcPts val="0"/>
                </a:spcBef>
                <a:spcAft>
                  <a:spcPts val="0"/>
                </a:spcAft>
              </a:pPr>
              <a:r>
                <a:rPr lang="en-US" sz="1467" b="1">
                  <a:solidFill>
                    <a:srgbClr val="3F3F3F"/>
                  </a:solidFill>
                  <a:latin typeface="Arial"/>
                  <a:ea typeface="Arial"/>
                  <a:cs typeface="Arial"/>
                  <a:sym typeface="Arial"/>
                </a:rPr>
                <a:t>Metabolomics</a:t>
              </a:r>
              <a:endParaRPr/>
            </a:p>
          </p:txBody>
        </p:sp>
        <p:sp>
          <p:nvSpPr>
            <p:cNvPr id="272" name="Google Shape;272;p33"/>
            <p:cNvSpPr txBox="1"/>
            <p:nvPr/>
          </p:nvSpPr>
          <p:spPr>
            <a:xfrm>
              <a:off x="3158997" y="3667587"/>
              <a:ext cx="1611659" cy="261618"/>
            </a:xfrm>
            <a:prstGeom prst="rect">
              <a:avLst/>
            </a:prstGeom>
            <a:noFill/>
            <a:ln>
              <a:noFill/>
            </a:ln>
          </p:spPr>
          <p:txBody>
            <a:bodyPr spcFirstLastPara="1" wrap="square" lIns="121900" tIns="60933" rIns="121900" bIns="60933" anchor="t" anchorCtr="0">
              <a:spAutoFit/>
            </a:bodyPr>
            <a:lstStyle/>
            <a:p>
              <a:pPr>
                <a:spcBef>
                  <a:spcPts val="0"/>
                </a:spcBef>
                <a:spcAft>
                  <a:spcPts val="0"/>
                </a:spcAft>
              </a:pPr>
              <a:r>
                <a:rPr lang="en-US" sz="1467" b="1">
                  <a:solidFill>
                    <a:srgbClr val="3F3F3F"/>
                  </a:solidFill>
                  <a:latin typeface="Arial"/>
                  <a:ea typeface="Arial"/>
                  <a:cs typeface="Arial"/>
                  <a:sym typeface="Arial"/>
                </a:rPr>
                <a:t>Proteomics</a:t>
              </a:r>
              <a:endParaRPr/>
            </a:p>
          </p:txBody>
        </p:sp>
      </p:grpSp>
      <p:grpSp>
        <p:nvGrpSpPr>
          <p:cNvPr id="273" name="Google Shape;273;p33"/>
          <p:cNvGrpSpPr/>
          <p:nvPr/>
        </p:nvGrpSpPr>
        <p:grpSpPr>
          <a:xfrm>
            <a:off x="5965797" y="1522924"/>
            <a:ext cx="3227849" cy="4938942"/>
            <a:chOff x="4474347" y="1142193"/>
            <a:chExt cx="2420887" cy="3704206"/>
          </a:xfrm>
        </p:grpSpPr>
        <p:pic>
          <p:nvPicPr>
            <p:cNvPr id="274" name="Google Shape;274;p33" descr="A detailed illustration of a human heart, depicted in the same artistic style as the previous images of the human body. The heart is shown in vivid red, emphasizing its anatomical details such as ventricles, arteries, and veins. The style is semi-transparent and stylized, focusing on the organ's structure and function. This illustration is suitable for educational purposes, providing a clear and visually appealing representation of the heart's major parts in a healthcare context."/>
            <p:cNvPicPr preferRelativeResize="0"/>
            <p:nvPr/>
          </p:nvPicPr>
          <p:blipFill rotWithShape="1">
            <a:blip r:embed="rId5">
              <a:alphaModFix/>
            </a:blip>
            <a:srcRect l="14978" t="4090" r="16044" b="4119"/>
            <a:stretch/>
          </p:blipFill>
          <p:spPr>
            <a:xfrm>
              <a:off x="4474347" y="1487566"/>
              <a:ext cx="1684326" cy="2241393"/>
            </a:xfrm>
            <a:prstGeom prst="rect">
              <a:avLst/>
            </a:prstGeom>
            <a:noFill/>
            <a:ln>
              <a:noFill/>
            </a:ln>
          </p:spPr>
        </p:pic>
        <p:cxnSp>
          <p:nvCxnSpPr>
            <p:cNvPr id="275" name="Google Shape;275;p33"/>
            <p:cNvCxnSpPr/>
            <p:nvPr/>
          </p:nvCxnSpPr>
          <p:spPr>
            <a:xfrm rot="10800000">
              <a:off x="4673330" y="1406846"/>
              <a:ext cx="0" cy="995232"/>
            </a:xfrm>
            <a:prstGeom prst="straightConnector1">
              <a:avLst/>
            </a:prstGeom>
            <a:noFill/>
            <a:ln w="12700" cap="flat" cmpd="sng">
              <a:solidFill>
                <a:srgbClr val="595959"/>
              </a:solidFill>
              <a:prstDash val="solid"/>
              <a:round/>
              <a:headEnd type="none" w="sm" len="sm"/>
              <a:tailEnd type="none" w="sm" len="sm"/>
            </a:ln>
          </p:spPr>
        </p:cxnSp>
        <p:cxnSp>
          <p:nvCxnSpPr>
            <p:cNvPr id="276" name="Google Shape;276;p33"/>
            <p:cNvCxnSpPr/>
            <p:nvPr/>
          </p:nvCxnSpPr>
          <p:spPr>
            <a:xfrm rot="10800000">
              <a:off x="4895850" y="3521987"/>
              <a:ext cx="0" cy="1076907"/>
            </a:xfrm>
            <a:prstGeom prst="straightConnector1">
              <a:avLst/>
            </a:prstGeom>
            <a:noFill/>
            <a:ln w="12700" cap="flat" cmpd="sng">
              <a:solidFill>
                <a:srgbClr val="595959"/>
              </a:solidFill>
              <a:prstDash val="solid"/>
              <a:round/>
              <a:headEnd type="none" w="sm" len="sm"/>
              <a:tailEnd type="none" w="sm" len="sm"/>
            </a:ln>
          </p:spPr>
        </p:cxnSp>
        <p:cxnSp>
          <p:nvCxnSpPr>
            <p:cNvPr id="277" name="Google Shape;277;p33"/>
            <p:cNvCxnSpPr/>
            <p:nvPr/>
          </p:nvCxnSpPr>
          <p:spPr>
            <a:xfrm rot="10800000">
              <a:off x="5550273" y="3652899"/>
              <a:ext cx="0" cy="710869"/>
            </a:xfrm>
            <a:prstGeom prst="straightConnector1">
              <a:avLst/>
            </a:prstGeom>
            <a:noFill/>
            <a:ln w="12700" cap="flat" cmpd="sng">
              <a:solidFill>
                <a:srgbClr val="595959"/>
              </a:solidFill>
              <a:prstDash val="solid"/>
              <a:round/>
              <a:headEnd type="none" w="sm" len="sm"/>
              <a:tailEnd type="none" w="sm" len="sm"/>
            </a:ln>
          </p:spPr>
        </p:cxnSp>
        <p:sp>
          <p:nvSpPr>
            <p:cNvPr id="278" name="Google Shape;278;p33"/>
            <p:cNvSpPr txBox="1"/>
            <p:nvPr/>
          </p:nvSpPr>
          <p:spPr>
            <a:xfrm>
              <a:off x="4477746" y="1142193"/>
              <a:ext cx="1611659" cy="261618"/>
            </a:xfrm>
            <a:prstGeom prst="rect">
              <a:avLst/>
            </a:prstGeom>
            <a:noFill/>
            <a:ln>
              <a:noFill/>
            </a:ln>
          </p:spPr>
          <p:txBody>
            <a:bodyPr spcFirstLastPara="1" wrap="square" lIns="121900" tIns="60933" rIns="121900" bIns="60933" anchor="t" anchorCtr="0">
              <a:spAutoFit/>
            </a:bodyPr>
            <a:lstStyle/>
            <a:p>
              <a:pPr>
                <a:spcBef>
                  <a:spcPts val="0"/>
                </a:spcBef>
                <a:spcAft>
                  <a:spcPts val="0"/>
                </a:spcAft>
              </a:pPr>
              <a:r>
                <a:rPr lang="en-US" sz="1467" b="1">
                  <a:solidFill>
                    <a:srgbClr val="3F3F3F"/>
                  </a:solidFill>
                  <a:latin typeface="Arial"/>
                  <a:ea typeface="Arial"/>
                  <a:cs typeface="Arial"/>
                  <a:sym typeface="Arial"/>
                </a:rPr>
                <a:t>Cardiac Function</a:t>
              </a:r>
              <a:endParaRPr/>
            </a:p>
          </p:txBody>
        </p:sp>
        <p:sp>
          <p:nvSpPr>
            <p:cNvPr id="279" name="Google Shape;279;p33"/>
            <p:cNvSpPr txBox="1"/>
            <p:nvPr/>
          </p:nvSpPr>
          <p:spPr>
            <a:xfrm>
              <a:off x="4600263" y="4584781"/>
              <a:ext cx="1611659" cy="261618"/>
            </a:xfrm>
            <a:prstGeom prst="rect">
              <a:avLst/>
            </a:prstGeom>
            <a:noFill/>
            <a:ln>
              <a:noFill/>
            </a:ln>
          </p:spPr>
          <p:txBody>
            <a:bodyPr spcFirstLastPara="1" wrap="square" lIns="121900" tIns="60933" rIns="121900" bIns="60933" anchor="t" anchorCtr="0">
              <a:spAutoFit/>
            </a:bodyPr>
            <a:lstStyle/>
            <a:p>
              <a:pPr>
                <a:spcBef>
                  <a:spcPts val="0"/>
                </a:spcBef>
                <a:spcAft>
                  <a:spcPts val="0"/>
                </a:spcAft>
              </a:pPr>
              <a:r>
                <a:rPr lang="en-US" sz="1467" b="1">
                  <a:solidFill>
                    <a:srgbClr val="3F3F3F"/>
                  </a:solidFill>
                  <a:latin typeface="Arial"/>
                  <a:ea typeface="Arial"/>
                  <a:cs typeface="Arial"/>
                  <a:sym typeface="Arial"/>
                </a:rPr>
                <a:t>Cardiac Imaging</a:t>
              </a:r>
              <a:endParaRPr/>
            </a:p>
          </p:txBody>
        </p:sp>
        <p:sp>
          <p:nvSpPr>
            <p:cNvPr id="280" name="Google Shape;280;p33"/>
            <p:cNvSpPr txBox="1"/>
            <p:nvPr/>
          </p:nvSpPr>
          <p:spPr>
            <a:xfrm>
              <a:off x="5283575" y="4323171"/>
              <a:ext cx="1611659" cy="261618"/>
            </a:xfrm>
            <a:prstGeom prst="rect">
              <a:avLst/>
            </a:prstGeom>
            <a:noFill/>
            <a:ln>
              <a:noFill/>
            </a:ln>
          </p:spPr>
          <p:txBody>
            <a:bodyPr spcFirstLastPara="1" wrap="square" lIns="121900" tIns="60933" rIns="121900" bIns="60933" anchor="t" anchorCtr="0">
              <a:spAutoFit/>
            </a:bodyPr>
            <a:lstStyle/>
            <a:p>
              <a:pPr>
                <a:spcBef>
                  <a:spcPts val="0"/>
                </a:spcBef>
                <a:spcAft>
                  <a:spcPts val="0"/>
                </a:spcAft>
              </a:pPr>
              <a:r>
                <a:rPr lang="en-US" sz="1467" b="1">
                  <a:solidFill>
                    <a:srgbClr val="3F3F3F"/>
                  </a:solidFill>
                  <a:latin typeface="Arial"/>
                  <a:ea typeface="Arial"/>
                  <a:cs typeface="Arial"/>
                  <a:sym typeface="Arial"/>
                </a:rPr>
                <a:t>Interventional Cardio</a:t>
              </a:r>
              <a:endParaRPr/>
            </a:p>
          </p:txBody>
        </p:sp>
      </p:grpSp>
      <p:grpSp>
        <p:nvGrpSpPr>
          <p:cNvPr id="281" name="Google Shape;281;p33"/>
          <p:cNvGrpSpPr/>
          <p:nvPr/>
        </p:nvGrpSpPr>
        <p:grpSpPr>
          <a:xfrm>
            <a:off x="9353365" y="1348518"/>
            <a:ext cx="3590241" cy="5018578"/>
            <a:chOff x="7015023" y="1011388"/>
            <a:chExt cx="2692681" cy="3763934"/>
          </a:xfrm>
        </p:grpSpPr>
        <p:pic>
          <p:nvPicPr>
            <p:cNvPr id="282" name="Google Shape;282;p33" descr="A simple illustration of a human body, focusing primarily on the heart. The image features a stylized, semi-transparent human figure with internal organs subtly visible, highlighting the heart in the center. The heart is depicted in vivid red, detailed to show its major parts like ventricles and arteries, set against a more subdued color palette for the rest of the body. This artistic representation aims to visually emphasize the heart within the human anatomy, suitable for educational or healthcare-related materials."/>
            <p:cNvPicPr preferRelativeResize="0"/>
            <p:nvPr/>
          </p:nvPicPr>
          <p:blipFill rotWithShape="1">
            <a:blip r:embed="rId6">
              <a:alphaModFix/>
            </a:blip>
            <a:srcRect l="20845" r="21556"/>
            <a:stretch/>
          </p:blipFill>
          <p:spPr>
            <a:xfrm>
              <a:off x="7064723" y="1490897"/>
              <a:ext cx="1512260" cy="2625452"/>
            </a:xfrm>
            <a:prstGeom prst="rect">
              <a:avLst/>
            </a:prstGeom>
            <a:noFill/>
            <a:ln>
              <a:noFill/>
            </a:ln>
          </p:spPr>
        </p:pic>
        <p:sp>
          <p:nvSpPr>
            <p:cNvPr id="283" name="Google Shape;283;p33"/>
            <p:cNvSpPr txBox="1"/>
            <p:nvPr/>
          </p:nvSpPr>
          <p:spPr>
            <a:xfrm>
              <a:off x="7015023" y="1011388"/>
              <a:ext cx="1611659" cy="261618"/>
            </a:xfrm>
            <a:prstGeom prst="rect">
              <a:avLst/>
            </a:prstGeom>
            <a:noFill/>
            <a:ln>
              <a:noFill/>
            </a:ln>
          </p:spPr>
          <p:txBody>
            <a:bodyPr spcFirstLastPara="1" wrap="square" lIns="121900" tIns="60933" rIns="121900" bIns="60933" anchor="t" anchorCtr="0">
              <a:spAutoFit/>
            </a:bodyPr>
            <a:lstStyle/>
            <a:p>
              <a:pPr>
                <a:spcBef>
                  <a:spcPts val="0"/>
                </a:spcBef>
                <a:spcAft>
                  <a:spcPts val="0"/>
                </a:spcAft>
              </a:pPr>
              <a:r>
                <a:rPr lang="en-US" sz="1467" b="1">
                  <a:solidFill>
                    <a:srgbClr val="3F3F3F"/>
                  </a:solidFill>
                  <a:latin typeface="Arial"/>
                  <a:ea typeface="Arial"/>
                  <a:cs typeface="Arial"/>
                  <a:sym typeface="Arial"/>
                </a:rPr>
                <a:t>Lifestyle</a:t>
              </a:r>
              <a:endParaRPr/>
            </a:p>
          </p:txBody>
        </p:sp>
        <p:cxnSp>
          <p:nvCxnSpPr>
            <p:cNvPr id="284" name="Google Shape;284;p33"/>
            <p:cNvCxnSpPr/>
            <p:nvPr/>
          </p:nvCxnSpPr>
          <p:spPr>
            <a:xfrm rot="10800000">
              <a:off x="7297298" y="1272998"/>
              <a:ext cx="0" cy="1075769"/>
            </a:xfrm>
            <a:prstGeom prst="straightConnector1">
              <a:avLst/>
            </a:prstGeom>
            <a:noFill/>
            <a:ln w="12700" cap="flat" cmpd="sng">
              <a:solidFill>
                <a:srgbClr val="595959"/>
              </a:solidFill>
              <a:prstDash val="solid"/>
              <a:round/>
              <a:headEnd type="none" w="sm" len="sm"/>
              <a:tailEnd type="none" w="sm" len="sm"/>
            </a:ln>
          </p:spPr>
        </p:cxnSp>
        <p:sp>
          <p:nvSpPr>
            <p:cNvPr id="285" name="Google Shape;285;p33"/>
            <p:cNvSpPr txBox="1"/>
            <p:nvPr/>
          </p:nvSpPr>
          <p:spPr>
            <a:xfrm>
              <a:off x="7259951" y="4344379"/>
              <a:ext cx="1611659" cy="430943"/>
            </a:xfrm>
            <a:prstGeom prst="rect">
              <a:avLst/>
            </a:prstGeom>
            <a:noFill/>
            <a:ln>
              <a:noFill/>
            </a:ln>
          </p:spPr>
          <p:txBody>
            <a:bodyPr spcFirstLastPara="1" wrap="square" lIns="121900" tIns="60933" rIns="121900" bIns="60933" anchor="t" anchorCtr="0">
              <a:spAutoFit/>
            </a:bodyPr>
            <a:lstStyle/>
            <a:p>
              <a:pPr>
                <a:spcBef>
                  <a:spcPts val="0"/>
                </a:spcBef>
                <a:spcAft>
                  <a:spcPts val="0"/>
                </a:spcAft>
              </a:pPr>
              <a:r>
                <a:rPr lang="en-US" sz="1467" b="1">
                  <a:solidFill>
                    <a:srgbClr val="3F3F3F"/>
                  </a:solidFill>
                  <a:latin typeface="Arial"/>
                  <a:ea typeface="Arial"/>
                  <a:cs typeface="Arial"/>
                  <a:sym typeface="Arial"/>
                </a:rPr>
                <a:t>Environment/ </a:t>
              </a:r>
              <a:endParaRPr/>
            </a:p>
            <a:p>
              <a:pPr>
                <a:spcBef>
                  <a:spcPts val="0"/>
                </a:spcBef>
                <a:spcAft>
                  <a:spcPts val="0"/>
                </a:spcAft>
              </a:pPr>
              <a:r>
                <a:rPr lang="en-US" sz="1467" b="1">
                  <a:solidFill>
                    <a:srgbClr val="3F3F3F"/>
                  </a:solidFill>
                  <a:latin typeface="Arial"/>
                  <a:ea typeface="Arial"/>
                  <a:cs typeface="Arial"/>
                  <a:sym typeface="Arial"/>
                </a:rPr>
                <a:t>Exposomics</a:t>
              </a:r>
              <a:endParaRPr/>
            </a:p>
          </p:txBody>
        </p:sp>
        <p:cxnSp>
          <p:nvCxnSpPr>
            <p:cNvPr id="286" name="Google Shape;286;p33"/>
            <p:cNvCxnSpPr/>
            <p:nvPr/>
          </p:nvCxnSpPr>
          <p:spPr>
            <a:xfrm rot="10800000">
              <a:off x="7437159" y="3934721"/>
              <a:ext cx="0" cy="429047"/>
            </a:xfrm>
            <a:prstGeom prst="straightConnector1">
              <a:avLst/>
            </a:prstGeom>
            <a:noFill/>
            <a:ln w="12700" cap="flat" cmpd="sng">
              <a:solidFill>
                <a:srgbClr val="595959"/>
              </a:solidFill>
              <a:prstDash val="solid"/>
              <a:round/>
              <a:headEnd type="none" w="sm" len="sm"/>
              <a:tailEnd type="none" w="sm" len="sm"/>
            </a:ln>
          </p:spPr>
        </p:cxnSp>
        <p:sp>
          <p:nvSpPr>
            <p:cNvPr id="287" name="Google Shape;287;p33"/>
            <p:cNvSpPr txBox="1"/>
            <p:nvPr/>
          </p:nvSpPr>
          <p:spPr>
            <a:xfrm>
              <a:off x="8096045" y="1668456"/>
              <a:ext cx="1611659" cy="261618"/>
            </a:xfrm>
            <a:prstGeom prst="rect">
              <a:avLst/>
            </a:prstGeom>
            <a:noFill/>
            <a:ln>
              <a:noFill/>
            </a:ln>
          </p:spPr>
          <p:txBody>
            <a:bodyPr spcFirstLastPara="1" wrap="square" lIns="121900" tIns="60933" rIns="121900" bIns="60933" anchor="t" anchorCtr="0">
              <a:spAutoFit/>
            </a:bodyPr>
            <a:lstStyle/>
            <a:p>
              <a:pPr>
                <a:spcBef>
                  <a:spcPts val="0"/>
                </a:spcBef>
                <a:spcAft>
                  <a:spcPts val="0"/>
                </a:spcAft>
              </a:pPr>
              <a:r>
                <a:rPr lang="en-US" sz="1467" b="1">
                  <a:solidFill>
                    <a:srgbClr val="3F3F3F"/>
                  </a:solidFill>
                  <a:latin typeface="Arial"/>
                  <a:ea typeface="Arial"/>
                  <a:cs typeface="Arial"/>
                  <a:sym typeface="Arial"/>
                </a:rPr>
                <a:t>Behavioral</a:t>
              </a:r>
              <a:endParaRPr/>
            </a:p>
          </p:txBody>
        </p:sp>
        <p:cxnSp>
          <p:nvCxnSpPr>
            <p:cNvPr id="288" name="Google Shape;288;p33"/>
            <p:cNvCxnSpPr/>
            <p:nvPr/>
          </p:nvCxnSpPr>
          <p:spPr>
            <a:xfrm rot="10800000">
              <a:off x="8325540" y="1919720"/>
              <a:ext cx="0" cy="429047"/>
            </a:xfrm>
            <a:prstGeom prst="straightConnector1">
              <a:avLst/>
            </a:prstGeom>
            <a:noFill/>
            <a:ln w="12700" cap="flat" cmpd="sng">
              <a:solidFill>
                <a:srgbClr val="595959"/>
              </a:solidFill>
              <a:prstDash val="solid"/>
              <a:round/>
              <a:headEnd type="none" w="sm" len="sm"/>
              <a:tailEnd type="none" w="sm" len="sm"/>
            </a:ln>
          </p:spPr>
        </p:cxnSp>
        <p:sp>
          <p:nvSpPr>
            <p:cNvPr id="289" name="Google Shape;289;p33"/>
            <p:cNvSpPr txBox="1"/>
            <p:nvPr/>
          </p:nvSpPr>
          <p:spPr>
            <a:xfrm>
              <a:off x="7976289" y="4102158"/>
              <a:ext cx="1611659" cy="261618"/>
            </a:xfrm>
            <a:prstGeom prst="rect">
              <a:avLst/>
            </a:prstGeom>
            <a:noFill/>
            <a:ln>
              <a:noFill/>
            </a:ln>
          </p:spPr>
          <p:txBody>
            <a:bodyPr spcFirstLastPara="1" wrap="square" lIns="121900" tIns="60933" rIns="121900" bIns="60933" anchor="t" anchorCtr="0">
              <a:spAutoFit/>
            </a:bodyPr>
            <a:lstStyle/>
            <a:p>
              <a:pPr>
                <a:spcBef>
                  <a:spcPts val="0"/>
                </a:spcBef>
                <a:spcAft>
                  <a:spcPts val="0"/>
                </a:spcAft>
              </a:pPr>
              <a:r>
                <a:rPr lang="en-US" sz="1467" b="1">
                  <a:solidFill>
                    <a:srgbClr val="3F3F3F"/>
                  </a:solidFill>
                  <a:latin typeface="Arial"/>
                  <a:ea typeface="Arial"/>
                  <a:cs typeface="Arial"/>
                  <a:sym typeface="Arial"/>
                </a:rPr>
                <a:t>Phenomics</a:t>
              </a:r>
              <a:endParaRPr/>
            </a:p>
          </p:txBody>
        </p:sp>
        <p:cxnSp>
          <p:nvCxnSpPr>
            <p:cNvPr id="290" name="Google Shape;290;p33"/>
            <p:cNvCxnSpPr/>
            <p:nvPr/>
          </p:nvCxnSpPr>
          <p:spPr>
            <a:xfrm rot="10800000">
              <a:off x="8183587" y="3988307"/>
              <a:ext cx="0" cy="169018"/>
            </a:xfrm>
            <a:prstGeom prst="straightConnector1">
              <a:avLst/>
            </a:prstGeom>
            <a:noFill/>
            <a:ln w="12700" cap="flat" cmpd="sng">
              <a:solidFill>
                <a:srgbClr val="595959"/>
              </a:solidFill>
              <a:prstDash val="solid"/>
              <a:round/>
              <a:headEnd type="none" w="sm" len="sm"/>
              <a:tailEnd type="none" w="sm" len="sm"/>
            </a:ln>
          </p:spPr>
        </p:cxnSp>
      </p:grpSp>
      <p:sp>
        <p:nvSpPr>
          <p:cNvPr id="291" name="Google Shape;291;p33"/>
          <p:cNvSpPr txBox="1"/>
          <p:nvPr/>
        </p:nvSpPr>
        <p:spPr>
          <a:xfrm>
            <a:off x="9921374" y="6567195"/>
            <a:ext cx="1988457" cy="246167"/>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800">
                <a:solidFill>
                  <a:srgbClr val="595959"/>
                </a:solidFill>
                <a:latin typeface="Arial"/>
                <a:ea typeface="Arial"/>
                <a:cs typeface="Arial"/>
                <a:sym typeface="Arial"/>
              </a:rPr>
              <a:t>Images powered by DALL-E</a:t>
            </a:r>
            <a:endParaRPr/>
          </a:p>
        </p:txBody>
      </p:sp>
      <p:pic>
        <p:nvPicPr>
          <p:cNvPr id="292" name="Google Shape;292;p33"/>
          <p:cNvPicPr preferRelativeResize="0"/>
          <p:nvPr/>
        </p:nvPicPr>
        <p:blipFill rotWithShape="1">
          <a:blip r:embed="rId7">
            <a:alphaModFix amt="69000"/>
          </a:blip>
          <a:srcRect/>
          <a:stretch/>
        </p:blipFill>
        <p:spPr>
          <a:xfrm>
            <a:off x="10456635" y="234364"/>
            <a:ext cx="1363499" cy="280345"/>
          </a:xfrm>
          <a:prstGeom prst="rect">
            <a:avLst/>
          </a:prstGeom>
          <a:noFill/>
          <a:ln>
            <a:noFill/>
          </a:ln>
        </p:spPr>
      </p:pic>
      <p:pic>
        <p:nvPicPr>
          <p:cNvPr id="2" name="Picture 1">
            <a:extLst>
              <a:ext uri="{FF2B5EF4-FFF2-40B4-BE49-F238E27FC236}">
                <a16:creationId xmlns:a16="http://schemas.microsoft.com/office/drawing/2014/main" id="{CA1EF9A3-C4C7-F514-7F9C-829C83DB433C}"/>
              </a:ext>
            </a:extLst>
          </p:cNvPr>
          <p:cNvPicPr>
            <a:picLocks noChangeAspect="1"/>
          </p:cNvPicPr>
          <p:nvPr/>
        </p:nvPicPr>
        <p:blipFill>
          <a:blip r:embed="rId8">
            <a:alphaModFix amt="50000"/>
          </a:blip>
          <a:stretch>
            <a:fillRect/>
          </a:stretch>
        </p:blipFill>
        <p:spPr>
          <a:xfrm>
            <a:off x="9748465" y="19763"/>
            <a:ext cx="595175" cy="74521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3"/>
                                        </p:tgtEl>
                                        <p:attrNameLst>
                                          <p:attrName>style.visibility</p:attrName>
                                        </p:attrNameLst>
                                      </p:cBhvr>
                                      <p:to>
                                        <p:strVal val="visible"/>
                                      </p:to>
                                    </p:set>
                                    <p:animEffect transition="in" filter="fade">
                                      <p:cBhvr>
                                        <p:cTn id="7" dur="2000"/>
                                        <p:tgtEl>
                                          <p:spTgt spid="253"/>
                                        </p:tgtEl>
                                      </p:cBhvr>
                                    </p:animEffect>
                                  </p:childTnLst>
                                </p:cTn>
                              </p:par>
                            </p:childTnLst>
                          </p:cTn>
                        </p:par>
                        <p:par>
                          <p:cTn id="8" fill="hold">
                            <p:stCondLst>
                              <p:cond delay="2000"/>
                            </p:stCondLst>
                            <p:childTnLst>
                              <p:par>
                                <p:cTn id="9" presetID="10" presetClass="entr" presetSubtype="0" fill="hold" nodeType="afterEffect">
                                  <p:stCondLst>
                                    <p:cond delay="1000"/>
                                  </p:stCondLst>
                                  <p:childTnLst>
                                    <p:set>
                                      <p:cBhvr>
                                        <p:cTn id="10" dur="1" fill="hold">
                                          <p:stCondLst>
                                            <p:cond delay="0"/>
                                          </p:stCondLst>
                                        </p:cTn>
                                        <p:tgtEl>
                                          <p:spTgt spid="263"/>
                                        </p:tgtEl>
                                        <p:attrNameLst>
                                          <p:attrName>style.visibility</p:attrName>
                                        </p:attrNameLst>
                                      </p:cBhvr>
                                      <p:to>
                                        <p:strVal val="visible"/>
                                      </p:to>
                                    </p:set>
                                    <p:animEffect transition="in" filter="fade">
                                      <p:cBhvr>
                                        <p:cTn id="11" dur="2000"/>
                                        <p:tgtEl>
                                          <p:spTgt spid="263"/>
                                        </p:tgtEl>
                                      </p:cBhvr>
                                    </p:animEffect>
                                  </p:childTnLst>
                                </p:cTn>
                              </p:par>
                            </p:childTnLst>
                          </p:cTn>
                        </p:par>
                        <p:par>
                          <p:cTn id="12" fill="hold">
                            <p:stCondLst>
                              <p:cond delay="4000"/>
                            </p:stCondLst>
                            <p:childTnLst>
                              <p:par>
                                <p:cTn id="13" presetID="10" presetClass="entr" presetSubtype="0" fill="hold" nodeType="afterEffect">
                                  <p:stCondLst>
                                    <p:cond delay="1000"/>
                                  </p:stCondLst>
                                  <p:childTnLst>
                                    <p:set>
                                      <p:cBhvr>
                                        <p:cTn id="14" dur="1" fill="hold">
                                          <p:stCondLst>
                                            <p:cond delay="0"/>
                                          </p:stCondLst>
                                        </p:cTn>
                                        <p:tgtEl>
                                          <p:spTgt spid="273"/>
                                        </p:tgtEl>
                                        <p:attrNameLst>
                                          <p:attrName>style.visibility</p:attrName>
                                        </p:attrNameLst>
                                      </p:cBhvr>
                                      <p:to>
                                        <p:strVal val="visible"/>
                                      </p:to>
                                    </p:set>
                                    <p:animEffect transition="in" filter="fade">
                                      <p:cBhvr>
                                        <p:cTn id="15" dur="2000"/>
                                        <p:tgtEl>
                                          <p:spTgt spid="273"/>
                                        </p:tgtEl>
                                      </p:cBhvr>
                                    </p:animEffect>
                                  </p:childTnLst>
                                </p:cTn>
                              </p:par>
                            </p:childTnLst>
                          </p:cTn>
                        </p:par>
                        <p:par>
                          <p:cTn id="16" fill="hold">
                            <p:stCondLst>
                              <p:cond delay="6000"/>
                            </p:stCondLst>
                            <p:childTnLst>
                              <p:par>
                                <p:cTn id="17" presetID="10" presetClass="entr" presetSubtype="0" fill="hold" nodeType="afterEffect">
                                  <p:stCondLst>
                                    <p:cond delay="1000"/>
                                  </p:stCondLst>
                                  <p:childTnLst>
                                    <p:set>
                                      <p:cBhvr>
                                        <p:cTn id="18" dur="1" fill="hold">
                                          <p:stCondLst>
                                            <p:cond delay="0"/>
                                          </p:stCondLst>
                                        </p:cTn>
                                        <p:tgtEl>
                                          <p:spTgt spid="281"/>
                                        </p:tgtEl>
                                        <p:attrNameLst>
                                          <p:attrName>style.visibility</p:attrName>
                                        </p:attrNameLst>
                                      </p:cBhvr>
                                      <p:to>
                                        <p:strVal val="visible"/>
                                      </p:to>
                                    </p:set>
                                    <p:animEffect transition="in" filter="fade">
                                      <p:cBhvr>
                                        <p:cTn id="19" dur="2000"/>
                                        <p:tgtEl>
                                          <p:spTgt spid="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
          <p:cNvSpPr txBox="1"/>
          <p:nvPr/>
        </p:nvSpPr>
        <p:spPr>
          <a:xfrm>
            <a:off x="-257824" y="6575459"/>
            <a:ext cx="1988457" cy="246167"/>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800">
                <a:solidFill>
                  <a:srgbClr val="595959"/>
                </a:solidFill>
                <a:latin typeface="Arial"/>
                <a:ea typeface="Arial"/>
                <a:cs typeface="Arial"/>
                <a:sym typeface="Arial"/>
              </a:rPr>
              <a:t>C. Bakogiannis</a:t>
            </a:r>
            <a:endParaRPr sz="800">
              <a:solidFill>
                <a:srgbClr val="595959"/>
              </a:solidFill>
              <a:latin typeface="Arial"/>
              <a:ea typeface="Arial"/>
              <a:cs typeface="Arial"/>
              <a:sym typeface="Arial"/>
            </a:endParaRPr>
          </a:p>
        </p:txBody>
      </p:sp>
      <p:sp>
        <p:nvSpPr>
          <p:cNvPr id="245" name="Google Shape;245;p2"/>
          <p:cNvSpPr txBox="1"/>
          <p:nvPr/>
        </p:nvSpPr>
        <p:spPr>
          <a:xfrm>
            <a:off x="1925867" y="5704686"/>
            <a:ext cx="8530768" cy="400055"/>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endParaRPr dirty="0"/>
          </a:p>
        </p:txBody>
      </p:sp>
      <p:pic>
        <p:nvPicPr>
          <p:cNvPr id="246" name="Google Shape;246;p2"/>
          <p:cNvPicPr preferRelativeResize="0"/>
          <p:nvPr/>
        </p:nvPicPr>
        <p:blipFill rotWithShape="1">
          <a:blip r:embed="rId3">
            <a:alphaModFix amt="69000"/>
          </a:blip>
          <a:srcRect/>
          <a:stretch/>
        </p:blipFill>
        <p:spPr>
          <a:xfrm>
            <a:off x="10456635" y="234364"/>
            <a:ext cx="1363499" cy="280345"/>
          </a:xfrm>
          <a:prstGeom prst="rect">
            <a:avLst/>
          </a:prstGeom>
          <a:noFill/>
          <a:ln>
            <a:noFill/>
          </a:ln>
        </p:spPr>
      </p:pic>
      <p:pic>
        <p:nvPicPr>
          <p:cNvPr id="3074" name="Picture 2" descr="Rethinking P4 medicine for patients with existing diagnoses">
            <a:extLst>
              <a:ext uri="{FF2B5EF4-FFF2-40B4-BE49-F238E27FC236}">
                <a16:creationId xmlns:a16="http://schemas.microsoft.com/office/drawing/2014/main" id="{C4D6EAA2-F5C3-C059-0C33-8E103C9BE35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505"/>
          <a:stretch/>
        </p:blipFill>
        <p:spPr bwMode="auto">
          <a:xfrm>
            <a:off x="2645033" y="613482"/>
            <a:ext cx="6652252" cy="563103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EC1F42B5-4AD6-84EB-F368-7682BE84AC0D}"/>
              </a:ext>
            </a:extLst>
          </p:cNvPr>
          <p:cNvPicPr>
            <a:picLocks noChangeAspect="1"/>
          </p:cNvPicPr>
          <p:nvPr/>
        </p:nvPicPr>
        <p:blipFill>
          <a:blip r:embed="rId5">
            <a:alphaModFix amt="50000"/>
          </a:blip>
          <a:stretch>
            <a:fillRect/>
          </a:stretch>
        </p:blipFill>
        <p:spPr>
          <a:xfrm>
            <a:off x="9689418" y="142099"/>
            <a:ext cx="595175" cy="745219"/>
          </a:xfrm>
          <a:prstGeom prst="rect">
            <a:avLst/>
          </a:prstGeom>
        </p:spPr>
      </p:pic>
      <p:sp>
        <p:nvSpPr>
          <p:cNvPr id="3" name="Google Shape;252;p33">
            <a:extLst>
              <a:ext uri="{FF2B5EF4-FFF2-40B4-BE49-F238E27FC236}">
                <a16:creationId xmlns:a16="http://schemas.microsoft.com/office/drawing/2014/main" id="{F050FE46-5BDB-A1E0-E0ED-47A626117157}"/>
              </a:ext>
            </a:extLst>
          </p:cNvPr>
          <p:cNvSpPr txBox="1"/>
          <p:nvPr/>
        </p:nvSpPr>
        <p:spPr>
          <a:xfrm>
            <a:off x="215154" y="202725"/>
            <a:ext cx="11187951" cy="533489"/>
          </a:xfrm>
          <a:prstGeom prst="rect">
            <a:avLst/>
          </a:prstGeom>
          <a:noFill/>
          <a:ln>
            <a:noFill/>
          </a:ln>
        </p:spPr>
        <p:txBody>
          <a:bodyPr spcFirstLastPara="1" wrap="square" lIns="121900" tIns="60933" rIns="121900" bIns="60933" anchor="t" anchorCtr="0">
            <a:spAutoFit/>
          </a:bodyPr>
          <a:lstStyle/>
          <a:p>
            <a:pPr algn="just">
              <a:spcBef>
                <a:spcPts val="0"/>
              </a:spcBef>
              <a:spcAft>
                <a:spcPts val="0"/>
              </a:spcAft>
            </a:pPr>
            <a:r>
              <a:rPr lang="en-US" sz="2667" b="1" i="1" dirty="0">
                <a:solidFill>
                  <a:srgbClr val="595959"/>
                </a:solidFill>
                <a:latin typeface="Calibri"/>
                <a:ea typeface="Calibri"/>
                <a:cs typeface="Calibri"/>
                <a:sym typeface="Calibri"/>
              </a:rPr>
              <a:t>P4 Medicine</a:t>
            </a:r>
            <a:endParaRPr dirty="0"/>
          </a:p>
        </p:txBody>
      </p:sp>
    </p:spTree>
    <p:extLst>
      <p:ext uri="{BB962C8B-B14F-4D97-AF65-F5344CB8AC3E}">
        <p14:creationId xmlns:p14="http://schemas.microsoft.com/office/powerpoint/2010/main" val="4030327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grpSp>
        <p:nvGrpSpPr>
          <p:cNvPr id="297" name="Google Shape;297;p3"/>
          <p:cNvGrpSpPr/>
          <p:nvPr/>
        </p:nvGrpSpPr>
        <p:grpSpPr>
          <a:xfrm>
            <a:off x="1818213" y="1202938"/>
            <a:ext cx="8746076" cy="1373213"/>
            <a:chOff x="500034" y="700074"/>
            <a:chExt cx="4564944" cy="1029910"/>
          </a:xfrm>
        </p:grpSpPr>
        <p:sp>
          <p:nvSpPr>
            <p:cNvPr id="298" name="Google Shape;298;p3"/>
            <p:cNvSpPr/>
            <p:nvPr/>
          </p:nvSpPr>
          <p:spPr>
            <a:xfrm>
              <a:off x="500034" y="714362"/>
              <a:ext cx="2850432" cy="1015622"/>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8000">
                  <a:solidFill>
                    <a:srgbClr val="262626"/>
                  </a:solidFill>
                  <a:latin typeface="Arial"/>
                  <a:ea typeface="Arial"/>
                  <a:cs typeface="Arial"/>
                  <a:sym typeface="Arial"/>
                </a:rPr>
                <a:t>/ˈdɪd͡ʒɪtəɫ/ </a:t>
              </a:r>
              <a:endParaRPr sz="8000">
                <a:solidFill>
                  <a:srgbClr val="262626"/>
                </a:solidFill>
                <a:latin typeface="Arial"/>
                <a:ea typeface="Arial"/>
                <a:cs typeface="Arial"/>
                <a:sym typeface="Arial"/>
              </a:endParaRPr>
            </a:p>
          </p:txBody>
        </p:sp>
        <p:sp>
          <p:nvSpPr>
            <p:cNvPr id="299" name="Google Shape;299;p3"/>
            <p:cNvSpPr/>
            <p:nvPr/>
          </p:nvSpPr>
          <p:spPr>
            <a:xfrm>
              <a:off x="2214546" y="700074"/>
              <a:ext cx="2850432" cy="1015622"/>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8000">
                  <a:solidFill>
                    <a:srgbClr val="262626"/>
                  </a:solidFill>
                  <a:latin typeface="Arial"/>
                  <a:ea typeface="Arial"/>
                  <a:cs typeface="Arial"/>
                  <a:sym typeface="Arial"/>
                </a:rPr>
                <a:t>/helθ/</a:t>
              </a:r>
              <a:endParaRPr sz="8000">
                <a:solidFill>
                  <a:srgbClr val="262626"/>
                </a:solidFill>
                <a:latin typeface="Arial"/>
                <a:ea typeface="Arial"/>
                <a:cs typeface="Arial"/>
                <a:sym typeface="Arial"/>
              </a:endParaRPr>
            </a:p>
          </p:txBody>
        </p:sp>
      </p:grpSp>
      <p:sp>
        <p:nvSpPr>
          <p:cNvPr id="300" name="Google Shape;300;p3"/>
          <p:cNvSpPr txBox="1"/>
          <p:nvPr/>
        </p:nvSpPr>
        <p:spPr>
          <a:xfrm>
            <a:off x="1363612" y="3134159"/>
            <a:ext cx="9464776" cy="985023"/>
          </a:xfrm>
          <a:prstGeom prst="rect">
            <a:avLst/>
          </a:prstGeom>
          <a:noFill/>
          <a:ln>
            <a:noFill/>
          </a:ln>
        </p:spPr>
        <p:txBody>
          <a:bodyPr spcFirstLastPara="1" wrap="square" lIns="121900" tIns="60933" rIns="121900" bIns="60933" anchor="t" anchorCtr="0">
            <a:spAutoFit/>
          </a:bodyPr>
          <a:lstStyle/>
          <a:p>
            <a:pPr>
              <a:spcBef>
                <a:spcPts val="0"/>
              </a:spcBef>
              <a:spcAft>
                <a:spcPts val="0"/>
              </a:spcAft>
            </a:pPr>
            <a:r>
              <a:rPr lang="en-US" sz="1867" i="1">
                <a:solidFill>
                  <a:srgbClr val="7F7F7F"/>
                </a:solidFill>
                <a:latin typeface="Arial"/>
                <a:ea typeface="Arial"/>
                <a:cs typeface="Arial"/>
                <a:sym typeface="Arial"/>
              </a:rPr>
              <a:t>“…the convergence of digital technologies with health, healthcare, living and society to enhance the </a:t>
            </a:r>
            <a:r>
              <a:rPr lang="en-US" sz="1867" b="1" i="1">
                <a:solidFill>
                  <a:srgbClr val="7F7F7F"/>
                </a:solidFill>
                <a:latin typeface="Arial"/>
                <a:ea typeface="Arial"/>
                <a:cs typeface="Arial"/>
                <a:sym typeface="Arial"/>
              </a:rPr>
              <a:t>efficiency of healthcare delivery </a:t>
            </a:r>
            <a:r>
              <a:rPr lang="en-US" sz="1867" i="1">
                <a:solidFill>
                  <a:srgbClr val="7F7F7F"/>
                </a:solidFill>
                <a:latin typeface="Arial"/>
                <a:ea typeface="Arial"/>
                <a:cs typeface="Arial"/>
                <a:sym typeface="Arial"/>
              </a:rPr>
              <a:t>and </a:t>
            </a:r>
            <a:r>
              <a:rPr lang="en-US" sz="1867" b="1" i="1">
                <a:solidFill>
                  <a:srgbClr val="7F7F7F"/>
                </a:solidFill>
                <a:latin typeface="Arial"/>
                <a:ea typeface="Arial"/>
                <a:cs typeface="Arial"/>
                <a:sym typeface="Arial"/>
              </a:rPr>
              <a:t>make medicines more personalized and precise</a:t>
            </a:r>
            <a:r>
              <a:rPr lang="en-US" sz="1867" i="1">
                <a:solidFill>
                  <a:srgbClr val="7F7F7F"/>
                </a:solidFill>
                <a:latin typeface="Arial"/>
                <a:ea typeface="Arial"/>
                <a:cs typeface="Arial"/>
                <a:sym typeface="Arial"/>
              </a:rPr>
              <a:t>”</a:t>
            </a:r>
            <a:endParaRPr/>
          </a:p>
        </p:txBody>
      </p:sp>
      <p:sp>
        <p:nvSpPr>
          <p:cNvPr id="301" name="Google Shape;301;p3"/>
          <p:cNvSpPr txBox="1"/>
          <p:nvPr/>
        </p:nvSpPr>
        <p:spPr>
          <a:xfrm>
            <a:off x="4168885" y="6501342"/>
            <a:ext cx="7111691" cy="307722"/>
          </a:xfrm>
          <a:prstGeom prst="rect">
            <a:avLst/>
          </a:prstGeom>
          <a:noFill/>
          <a:ln>
            <a:noFill/>
          </a:ln>
        </p:spPr>
        <p:txBody>
          <a:bodyPr spcFirstLastPara="1" wrap="square" lIns="121900" tIns="60933" rIns="121900" bIns="60933" anchor="t" anchorCtr="0">
            <a:spAutoFit/>
          </a:bodyPr>
          <a:lstStyle/>
          <a:p>
            <a:pPr algn="r">
              <a:spcBef>
                <a:spcPts val="0"/>
              </a:spcBef>
              <a:spcAft>
                <a:spcPts val="0"/>
              </a:spcAft>
            </a:pPr>
            <a:r>
              <a:rPr lang="en-US" sz="1200">
                <a:solidFill>
                  <a:srgbClr val="595959"/>
                </a:solidFill>
                <a:latin typeface="Arial"/>
                <a:ea typeface="Arial"/>
                <a:cs typeface="Arial"/>
                <a:sym typeface="Arial"/>
              </a:rPr>
              <a:t>O’Donoghue et al., BMJ Open 2019</a:t>
            </a:r>
            <a:endParaRPr sz="1200">
              <a:solidFill>
                <a:srgbClr val="595959"/>
              </a:solidFill>
              <a:latin typeface="Arial"/>
              <a:ea typeface="Arial"/>
              <a:cs typeface="Arial"/>
              <a:sym typeface="Arial"/>
            </a:endParaRPr>
          </a:p>
        </p:txBody>
      </p:sp>
      <p:pic>
        <p:nvPicPr>
          <p:cNvPr id="302" name="Google Shape;302;p3"/>
          <p:cNvPicPr preferRelativeResize="0"/>
          <p:nvPr/>
        </p:nvPicPr>
        <p:blipFill rotWithShape="1">
          <a:blip r:embed="rId3">
            <a:alphaModFix amt="69000"/>
          </a:blip>
          <a:srcRect/>
          <a:stretch/>
        </p:blipFill>
        <p:spPr>
          <a:xfrm>
            <a:off x="10456635" y="234364"/>
            <a:ext cx="1363499" cy="280345"/>
          </a:xfrm>
          <a:prstGeom prst="rect">
            <a:avLst/>
          </a:prstGeom>
          <a:noFill/>
          <a:ln>
            <a:noFill/>
          </a:ln>
        </p:spPr>
      </p:pic>
      <p:pic>
        <p:nvPicPr>
          <p:cNvPr id="2" name="Picture 1">
            <a:extLst>
              <a:ext uri="{FF2B5EF4-FFF2-40B4-BE49-F238E27FC236}">
                <a16:creationId xmlns:a16="http://schemas.microsoft.com/office/drawing/2014/main" id="{0F9C30B9-6AF3-2D34-C6EA-FEE35A7FD245}"/>
              </a:ext>
            </a:extLst>
          </p:cNvPr>
          <p:cNvPicPr>
            <a:picLocks noChangeAspect="1"/>
          </p:cNvPicPr>
          <p:nvPr/>
        </p:nvPicPr>
        <p:blipFill>
          <a:blip r:embed="rId4">
            <a:alphaModFix amt="50000"/>
          </a:blip>
          <a:stretch>
            <a:fillRect/>
          </a:stretch>
        </p:blipFill>
        <p:spPr>
          <a:xfrm>
            <a:off x="9514005" y="8040"/>
            <a:ext cx="595175" cy="74521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4"/>
          <p:cNvSpPr/>
          <p:nvPr/>
        </p:nvSpPr>
        <p:spPr>
          <a:xfrm>
            <a:off x="2337144" y="356659"/>
            <a:ext cx="7488832" cy="6144683"/>
          </a:xfrm>
          <a:prstGeom prst="diamond">
            <a:avLst/>
          </a:prstGeom>
          <a:solidFill>
            <a:srgbClr val="F2F2F2"/>
          </a:solidFill>
          <a:ln>
            <a:noFill/>
          </a:ln>
          <a:effectLst>
            <a:outerShdw blurRad="50800" dist="38100" dir="8100000" algn="tr" rotWithShape="0">
              <a:srgbClr val="000000">
                <a:alpha val="40000"/>
              </a:srgbClr>
            </a:outerShdw>
          </a:effectLst>
        </p:spPr>
        <p:txBody>
          <a:bodyPr spcFirstLastPara="1" wrap="square" lIns="121900" tIns="60933" rIns="121900" bIns="60933" anchor="ctr" anchorCtr="0">
            <a:noAutofit/>
          </a:bodyPr>
          <a:lstStyle/>
          <a:p>
            <a:pPr algn="ctr">
              <a:spcBef>
                <a:spcPts val="0"/>
              </a:spcBef>
              <a:spcAft>
                <a:spcPts val="0"/>
              </a:spcAft>
              <a:buClr>
                <a:schemeClr val="lt1"/>
              </a:buClr>
              <a:buSzPts val="1800"/>
            </a:pPr>
            <a:endParaRPr sz="2400">
              <a:solidFill>
                <a:srgbClr val="FFFFFF"/>
              </a:solidFill>
              <a:latin typeface="Calibri"/>
              <a:ea typeface="Calibri"/>
              <a:cs typeface="Calibri"/>
              <a:sym typeface="Calibri"/>
            </a:endParaRPr>
          </a:p>
        </p:txBody>
      </p:sp>
      <p:sp>
        <p:nvSpPr>
          <p:cNvPr id="308" name="Google Shape;308;p4"/>
          <p:cNvSpPr/>
          <p:nvPr/>
        </p:nvSpPr>
        <p:spPr>
          <a:xfrm>
            <a:off x="2351584" y="1508787"/>
            <a:ext cx="3552395" cy="1536171"/>
          </a:xfrm>
          <a:prstGeom prst="roundRect">
            <a:avLst>
              <a:gd name="adj" fmla="val 16667"/>
            </a:avLst>
          </a:prstGeom>
          <a:solidFill>
            <a:srgbClr val="E36C09"/>
          </a:solidFill>
          <a:ln>
            <a:noFill/>
          </a:ln>
        </p:spPr>
        <p:txBody>
          <a:bodyPr spcFirstLastPara="1" wrap="square" lIns="121900" tIns="60933" rIns="121900" bIns="60933" anchor="ctr" anchorCtr="0">
            <a:noAutofit/>
          </a:bodyPr>
          <a:lstStyle/>
          <a:p>
            <a:pPr algn="ctr">
              <a:spcBef>
                <a:spcPts val="0"/>
              </a:spcBef>
              <a:spcAft>
                <a:spcPts val="0"/>
              </a:spcAft>
              <a:buClr>
                <a:srgbClr val="FFFFFF"/>
              </a:buClr>
              <a:buSzPts val="1800"/>
            </a:pPr>
            <a:r>
              <a:rPr lang="en-US" sz="2400">
                <a:solidFill>
                  <a:srgbClr val="FFFFFF"/>
                </a:solidFill>
                <a:latin typeface="Calibri"/>
                <a:ea typeface="Calibri"/>
                <a:cs typeface="Calibri"/>
                <a:sym typeface="Calibri"/>
              </a:rPr>
              <a:t>Big Data &amp;</a:t>
            </a:r>
            <a:endParaRPr/>
          </a:p>
          <a:p>
            <a:pPr algn="ctr">
              <a:spcBef>
                <a:spcPts val="0"/>
              </a:spcBef>
              <a:spcAft>
                <a:spcPts val="0"/>
              </a:spcAft>
              <a:buClr>
                <a:srgbClr val="FFFFFF"/>
              </a:buClr>
              <a:buSzPts val="1800"/>
            </a:pPr>
            <a:r>
              <a:rPr lang="en-US" sz="2400">
                <a:solidFill>
                  <a:srgbClr val="FFFFFF"/>
                </a:solidFill>
                <a:latin typeface="Calibri"/>
                <a:ea typeface="Calibri"/>
                <a:cs typeface="Calibri"/>
                <a:sym typeface="Calibri"/>
              </a:rPr>
              <a:t>Artificial Intelligence (AI)</a:t>
            </a:r>
            <a:endParaRPr/>
          </a:p>
        </p:txBody>
      </p:sp>
      <p:sp>
        <p:nvSpPr>
          <p:cNvPr id="309" name="Google Shape;309;p4"/>
          <p:cNvSpPr/>
          <p:nvPr/>
        </p:nvSpPr>
        <p:spPr>
          <a:xfrm>
            <a:off x="2351584" y="3813043"/>
            <a:ext cx="3552395" cy="1536171"/>
          </a:xfrm>
          <a:prstGeom prst="roundRect">
            <a:avLst>
              <a:gd name="adj" fmla="val 16667"/>
            </a:avLst>
          </a:prstGeom>
          <a:solidFill>
            <a:srgbClr val="E36C09"/>
          </a:solidFill>
          <a:ln>
            <a:noFill/>
          </a:ln>
        </p:spPr>
        <p:txBody>
          <a:bodyPr spcFirstLastPara="1" wrap="square" lIns="121900" tIns="60933" rIns="121900" bIns="60933" anchor="ctr" anchorCtr="0">
            <a:noAutofit/>
          </a:bodyPr>
          <a:lstStyle/>
          <a:p>
            <a:pPr algn="ctr">
              <a:spcBef>
                <a:spcPts val="0"/>
              </a:spcBef>
              <a:spcAft>
                <a:spcPts val="0"/>
              </a:spcAft>
              <a:buClr>
                <a:srgbClr val="FFFFFF"/>
              </a:buClr>
              <a:buSzPts val="1800"/>
            </a:pPr>
            <a:r>
              <a:rPr lang="en-US" sz="2400">
                <a:solidFill>
                  <a:srgbClr val="FFFFFF"/>
                </a:solidFill>
                <a:latin typeface="Calibri"/>
                <a:ea typeface="Calibri"/>
                <a:cs typeface="Calibri"/>
                <a:sym typeface="Calibri"/>
              </a:rPr>
              <a:t>Social Media</a:t>
            </a:r>
            <a:endParaRPr/>
          </a:p>
        </p:txBody>
      </p:sp>
      <p:sp>
        <p:nvSpPr>
          <p:cNvPr id="310" name="Google Shape;310;p4"/>
          <p:cNvSpPr/>
          <p:nvPr/>
        </p:nvSpPr>
        <p:spPr>
          <a:xfrm>
            <a:off x="6288021" y="1508787"/>
            <a:ext cx="3552395" cy="1536171"/>
          </a:xfrm>
          <a:prstGeom prst="roundRect">
            <a:avLst>
              <a:gd name="adj" fmla="val 16667"/>
            </a:avLst>
          </a:prstGeom>
          <a:solidFill>
            <a:srgbClr val="E36C09"/>
          </a:solidFill>
          <a:ln>
            <a:noFill/>
          </a:ln>
        </p:spPr>
        <p:txBody>
          <a:bodyPr spcFirstLastPara="1" wrap="square" lIns="121900" tIns="60933" rIns="121900" bIns="60933" anchor="ctr" anchorCtr="0">
            <a:noAutofit/>
          </a:bodyPr>
          <a:lstStyle/>
          <a:p>
            <a:pPr algn="ctr">
              <a:spcBef>
                <a:spcPts val="0"/>
              </a:spcBef>
              <a:spcAft>
                <a:spcPts val="0"/>
              </a:spcAft>
              <a:buClr>
                <a:srgbClr val="FFFFFF"/>
              </a:buClr>
              <a:buSzPts val="1800"/>
            </a:pPr>
            <a:r>
              <a:rPr lang="en-US" sz="2400">
                <a:solidFill>
                  <a:srgbClr val="FFFFFF"/>
                </a:solidFill>
                <a:latin typeface="Calibri"/>
                <a:ea typeface="Calibri"/>
                <a:cs typeface="Calibri"/>
                <a:sym typeface="Calibri"/>
              </a:rPr>
              <a:t>Remote assessment &amp;</a:t>
            </a:r>
            <a:endParaRPr/>
          </a:p>
          <a:p>
            <a:pPr algn="ctr">
              <a:spcBef>
                <a:spcPts val="0"/>
              </a:spcBef>
              <a:spcAft>
                <a:spcPts val="0"/>
              </a:spcAft>
              <a:buClr>
                <a:srgbClr val="FFFFFF"/>
              </a:buClr>
              <a:buSzPts val="1800"/>
            </a:pPr>
            <a:r>
              <a:rPr lang="en-US" sz="2400">
                <a:solidFill>
                  <a:srgbClr val="FFFFFF"/>
                </a:solidFill>
                <a:latin typeface="Calibri"/>
                <a:ea typeface="Calibri"/>
                <a:cs typeface="Calibri"/>
                <a:sym typeface="Calibri"/>
              </a:rPr>
              <a:t>Telemonitoring</a:t>
            </a:r>
            <a:endParaRPr/>
          </a:p>
        </p:txBody>
      </p:sp>
      <p:sp>
        <p:nvSpPr>
          <p:cNvPr id="311" name="Google Shape;311;p4"/>
          <p:cNvSpPr/>
          <p:nvPr/>
        </p:nvSpPr>
        <p:spPr>
          <a:xfrm>
            <a:off x="6288021" y="3813043"/>
            <a:ext cx="3552395" cy="1536171"/>
          </a:xfrm>
          <a:prstGeom prst="roundRect">
            <a:avLst>
              <a:gd name="adj" fmla="val 16667"/>
            </a:avLst>
          </a:prstGeom>
          <a:solidFill>
            <a:srgbClr val="E36C09"/>
          </a:solidFill>
          <a:ln>
            <a:noFill/>
          </a:ln>
        </p:spPr>
        <p:txBody>
          <a:bodyPr spcFirstLastPara="1" wrap="square" lIns="121900" tIns="60933" rIns="121900" bIns="60933" anchor="ctr" anchorCtr="0">
            <a:noAutofit/>
          </a:bodyPr>
          <a:lstStyle/>
          <a:p>
            <a:pPr algn="ctr">
              <a:spcBef>
                <a:spcPts val="0"/>
              </a:spcBef>
              <a:spcAft>
                <a:spcPts val="0"/>
              </a:spcAft>
              <a:buClr>
                <a:srgbClr val="FFFFFF"/>
              </a:buClr>
              <a:buSzPts val="1800"/>
            </a:pPr>
            <a:r>
              <a:rPr lang="en-US" sz="2400">
                <a:solidFill>
                  <a:srgbClr val="FFFFFF"/>
                </a:solidFill>
                <a:latin typeface="Calibri"/>
                <a:ea typeface="Calibri"/>
                <a:cs typeface="Calibri"/>
                <a:sym typeface="Calibri"/>
              </a:rPr>
              <a:t>Wearables &amp;</a:t>
            </a:r>
            <a:endParaRPr/>
          </a:p>
          <a:p>
            <a:pPr algn="ctr">
              <a:spcBef>
                <a:spcPts val="0"/>
              </a:spcBef>
              <a:spcAft>
                <a:spcPts val="0"/>
              </a:spcAft>
              <a:buClr>
                <a:srgbClr val="FFFFFF"/>
              </a:buClr>
              <a:buSzPts val="1800"/>
            </a:pPr>
            <a:r>
              <a:rPr lang="en-US" sz="2400">
                <a:solidFill>
                  <a:srgbClr val="FFFFFF"/>
                </a:solidFill>
                <a:latin typeface="Calibri"/>
                <a:ea typeface="Calibri"/>
                <a:cs typeface="Calibri"/>
                <a:sym typeface="Calibri"/>
              </a:rPr>
              <a:t>mHealth Apps</a:t>
            </a:r>
            <a:endParaRPr/>
          </a:p>
        </p:txBody>
      </p:sp>
      <p:cxnSp>
        <p:nvCxnSpPr>
          <p:cNvPr id="312" name="Google Shape;312;p4"/>
          <p:cNvCxnSpPr/>
          <p:nvPr/>
        </p:nvCxnSpPr>
        <p:spPr>
          <a:xfrm rot="10800000">
            <a:off x="6081560" y="356659"/>
            <a:ext cx="0" cy="6192000"/>
          </a:xfrm>
          <a:prstGeom prst="straightConnector1">
            <a:avLst/>
          </a:prstGeom>
          <a:noFill/>
          <a:ln w="19050" cap="flat" cmpd="sng">
            <a:solidFill>
              <a:schemeClr val="dk1"/>
            </a:solidFill>
            <a:prstDash val="solid"/>
            <a:round/>
            <a:headEnd type="none" w="sm" len="sm"/>
            <a:tailEnd type="none" w="sm" len="sm"/>
          </a:ln>
        </p:spPr>
      </p:cxnSp>
      <p:cxnSp>
        <p:nvCxnSpPr>
          <p:cNvPr id="313" name="Google Shape;313;p4"/>
          <p:cNvCxnSpPr/>
          <p:nvPr/>
        </p:nvCxnSpPr>
        <p:spPr>
          <a:xfrm>
            <a:off x="6120416" y="-291001"/>
            <a:ext cx="0" cy="7440000"/>
          </a:xfrm>
          <a:prstGeom prst="straightConnector1">
            <a:avLst/>
          </a:prstGeom>
          <a:noFill/>
          <a:ln w="19050" cap="flat" cmpd="sng">
            <a:solidFill>
              <a:schemeClr val="dk1"/>
            </a:solidFill>
            <a:prstDash val="solid"/>
            <a:round/>
            <a:headEnd type="none" w="sm" len="sm"/>
            <a:tailEnd type="none" w="sm" len="sm"/>
          </a:ln>
        </p:spPr>
      </p:cxnSp>
      <p:pic>
        <p:nvPicPr>
          <p:cNvPr id="314" name="Google Shape;314;p4"/>
          <p:cNvPicPr preferRelativeResize="0"/>
          <p:nvPr/>
        </p:nvPicPr>
        <p:blipFill rotWithShape="1">
          <a:blip r:embed="rId3">
            <a:alphaModFix amt="69000"/>
          </a:blip>
          <a:srcRect/>
          <a:stretch/>
        </p:blipFill>
        <p:spPr>
          <a:xfrm>
            <a:off x="10456635" y="234364"/>
            <a:ext cx="1363499" cy="280345"/>
          </a:xfrm>
          <a:prstGeom prst="rect">
            <a:avLst/>
          </a:prstGeom>
          <a:noFill/>
          <a:ln>
            <a:noFill/>
          </a:ln>
        </p:spPr>
      </p:pic>
      <p:pic>
        <p:nvPicPr>
          <p:cNvPr id="2" name="Picture 1">
            <a:extLst>
              <a:ext uri="{FF2B5EF4-FFF2-40B4-BE49-F238E27FC236}">
                <a16:creationId xmlns:a16="http://schemas.microsoft.com/office/drawing/2014/main" id="{91269F95-5AAF-A0D8-7E07-7736F2DC9129}"/>
              </a:ext>
            </a:extLst>
          </p:cNvPr>
          <p:cNvPicPr>
            <a:picLocks noChangeAspect="1"/>
          </p:cNvPicPr>
          <p:nvPr/>
        </p:nvPicPr>
        <p:blipFill>
          <a:blip r:embed="rId4">
            <a:alphaModFix amt="50000"/>
          </a:blip>
          <a:stretch>
            <a:fillRect/>
          </a:stretch>
        </p:blipFill>
        <p:spPr>
          <a:xfrm>
            <a:off x="9514005" y="8040"/>
            <a:ext cx="595175" cy="74521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6"/>
          <p:cNvSpPr txBox="1"/>
          <p:nvPr/>
        </p:nvSpPr>
        <p:spPr>
          <a:xfrm>
            <a:off x="-257824" y="6575459"/>
            <a:ext cx="1988457" cy="246167"/>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800">
                <a:solidFill>
                  <a:srgbClr val="595959"/>
                </a:solidFill>
                <a:latin typeface="Arial"/>
                <a:ea typeface="Arial"/>
                <a:cs typeface="Arial"/>
                <a:sym typeface="Arial"/>
              </a:rPr>
              <a:t>C. Bakogiannis</a:t>
            </a:r>
            <a:endParaRPr sz="800">
              <a:solidFill>
                <a:srgbClr val="595959"/>
              </a:solidFill>
              <a:latin typeface="Arial"/>
              <a:ea typeface="Arial"/>
              <a:cs typeface="Arial"/>
              <a:sym typeface="Arial"/>
            </a:endParaRPr>
          </a:p>
        </p:txBody>
      </p:sp>
      <p:sp>
        <p:nvSpPr>
          <p:cNvPr id="336" name="Google Shape;336;p6"/>
          <p:cNvSpPr txBox="1"/>
          <p:nvPr/>
        </p:nvSpPr>
        <p:spPr>
          <a:xfrm>
            <a:off x="350345" y="456145"/>
            <a:ext cx="4260193" cy="779711"/>
          </a:xfrm>
          <a:prstGeom prst="rect">
            <a:avLst/>
          </a:prstGeom>
          <a:noFill/>
          <a:ln>
            <a:noFill/>
          </a:ln>
        </p:spPr>
        <p:txBody>
          <a:bodyPr spcFirstLastPara="1" wrap="square" lIns="121900" tIns="60933" rIns="121900" bIns="60933" anchor="t" anchorCtr="0">
            <a:spAutoFit/>
          </a:bodyPr>
          <a:lstStyle/>
          <a:p>
            <a:pPr>
              <a:spcBef>
                <a:spcPts val="0"/>
              </a:spcBef>
              <a:spcAft>
                <a:spcPts val="0"/>
              </a:spcAft>
            </a:pPr>
            <a:r>
              <a:rPr lang="en-US" sz="4267">
                <a:solidFill>
                  <a:srgbClr val="595959"/>
                </a:solidFill>
                <a:latin typeface="Calibri"/>
                <a:ea typeface="Calibri"/>
                <a:cs typeface="Calibri"/>
                <a:sym typeface="Calibri"/>
              </a:rPr>
              <a:t>Big data</a:t>
            </a:r>
            <a:endParaRPr/>
          </a:p>
        </p:txBody>
      </p:sp>
      <p:sp>
        <p:nvSpPr>
          <p:cNvPr id="337" name="Google Shape;337;p6"/>
          <p:cNvSpPr txBox="1"/>
          <p:nvPr/>
        </p:nvSpPr>
        <p:spPr>
          <a:xfrm>
            <a:off x="350344" y="1306360"/>
            <a:ext cx="3703928" cy="3077711"/>
          </a:xfrm>
          <a:prstGeom prst="rect">
            <a:avLst/>
          </a:prstGeom>
          <a:noFill/>
          <a:ln>
            <a:noFill/>
          </a:ln>
        </p:spPr>
        <p:txBody>
          <a:bodyPr spcFirstLastPara="1" wrap="square" lIns="121900" tIns="60933" rIns="121900" bIns="60933" anchor="t" anchorCtr="0">
            <a:spAutoFit/>
          </a:bodyPr>
          <a:lstStyle/>
          <a:p>
            <a:pPr algn="just">
              <a:spcBef>
                <a:spcPts val="0"/>
              </a:spcBef>
              <a:spcAft>
                <a:spcPts val="0"/>
              </a:spcAft>
            </a:pPr>
            <a:r>
              <a:rPr lang="en-US" sz="2400" i="1">
                <a:solidFill>
                  <a:srgbClr val="000000"/>
                </a:solidFill>
                <a:latin typeface="Calibri"/>
                <a:ea typeface="Calibri"/>
                <a:cs typeface="Calibri"/>
                <a:sym typeface="Calibri"/>
              </a:rPr>
              <a:t>large, fast &amp; complex datasets that </a:t>
            </a:r>
            <a:r>
              <a:rPr lang="en-US" sz="2400" b="1" i="1">
                <a:solidFill>
                  <a:srgbClr val="000000"/>
                </a:solidFill>
                <a:latin typeface="Calibri"/>
                <a:ea typeface="Calibri"/>
                <a:cs typeface="Calibri"/>
                <a:sym typeface="Calibri"/>
              </a:rPr>
              <a:t>could not be processed using traditional methods</a:t>
            </a:r>
            <a:endParaRPr/>
          </a:p>
          <a:p>
            <a:pPr algn="just">
              <a:spcBef>
                <a:spcPts val="0"/>
              </a:spcBef>
              <a:spcAft>
                <a:spcPts val="0"/>
              </a:spcAft>
            </a:pPr>
            <a:endParaRPr sz="2400" b="1" i="1">
              <a:solidFill>
                <a:srgbClr val="000000"/>
              </a:solidFill>
              <a:latin typeface="Calibri"/>
              <a:ea typeface="Calibri"/>
              <a:cs typeface="Calibri"/>
              <a:sym typeface="Calibri"/>
            </a:endParaRPr>
          </a:p>
          <a:p>
            <a:pPr algn="ctr">
              <a:spcBef>
                <a:spcPts val="0"/>
              </a:spcBef>
              <a:spcAft>
                <a:spcPts val="0"/>
              </a:spcAft>
            </a:pPr>
            <a:r>
              <a:rPr lang="en-US" sz="2400" b="1">
                <a:solidFill>
                  <a:srgbClr val="C00000"/>
                </a:solidFill>
                <a:latin typeface="Calibri"/>
                <a:ea typeface="Calibri"/>
                <a:cs typeface="Calibri"/>
                <a:sym typeface="Calibri"/>
              </a:rPr>
              <a:t>370 TB of digital data produced daily</a:t>
            </a:r>
            <a:endParaRPr/>
          </a:p>
          <a:p>
            <a:pPr algn="ctr">
              <a:spcBef>
                <a:spcPts val="0"/>
              </a:spcBef>
              <a:spcAft>
                <a:spcPts val="0"/>
              </a:spcAft>
            </a:pPr>
            <a:r>
              <a:rPr lang="en-US" sz="2400" b="1">
                <a:solidFill>
                  <a:srgbClr val="C00000"/>
                </a:solidFill>
                <a:latin typeface="Calibri"/>
                <a:ea typeface="Calibri"/>
                <a:cs typeface="Calibri"/>
                <a:sym typeface="Calibri"/>
              </a:rPr>
              <a:t>~150MB/ person/ day</a:t>
            </a:r>
            <a:endParaRPr/>
          </a:p>
        </p:txBody>
      </p:sp>
      <p:grpSp>
        <p:nvGrpSpPr>
          <p:cNvPr id="338" name="Google Shape;338;p6"/>
          <p:cNvGrpSpPr/>
          <p:nvPr/>
        </p:nvGrpSpPr>
        <p:grpSpPr>
          <a:xfrm>
            <a:off x="4557252" y="1047928"/>
            <a:ext cx="6988133" cy="4472977"/>
            <a:chOff x="139903" y="0"/>
            <a:chExt cx="5241100" cy="3354733"/>
          </a:xfrm>
        </p:grpSpPr>
        <p:sp>
          <p:nvSpPr>
            <p:cNvPr id="339" name="Google Shape;339;p6"/>
            <p:cNvSpPr/>
            <p:nvPr/>
          </p:nvSpPr>
          <p:spPr>
            <a:xfrm>
              <a:off x="1398815" y="2084967"/>
              <a:ext cx="1472749" cy="1269766"/>
            </a:xfrm>
            <a:prstGeom prst="hexagon">
              <a:avLst>
                <a:gd name="adj" fmla="val 25000"/>
                <a:gd name="vf" fmla="val 115470"/>
              </a:avLst>
            </a:prstGeom>
            <a:solidFill>
              <a:schemeClr val="accent1"/>
            </a:solidFill>
            <a:ln w="2540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spcBef>
                  <a:spcPts val="0"/>
                </a:spcBef>
                <a:spcAft>
                  <a:spcPts val="0"/>
                </a:spcAft>
              </a:pPr>
              <a:endParaRPr/>
            </a:p>
          </p:txBody>
        </p:sp>
        <p:sp>
          <p:nvSpPr>
            <p:cNvPr id="340" name="Google Shape;340;p6"/>
            <p:cNvSpPr txBox="1"/>
            <p:nvPr/>
          </p:nvSpPr>
          <p:spPr>
            <a:xfrm>
              <a:off x="1627358" y="2282011"/>
              <a:ext cx="1015663" cy="875678"/>
            </a:xfrm>
            <a:prstGeom prst="rect">
              <a:avLst/>
            </a:prstGeom>
            <a:noFill/>
            <a:ln>
              <a:noFill/>
            </a:ln>
          </p:spPr>
          <p:txBody>
            <a:bodyPr spcFirstLastPara="1" wrap="square" lIns="0" tIns="22000" rIns="0" bIns="22000" anchor="ctr" anchorCtr="0">
              <a:noAutofit/>
            </a:bodyPr>
            <a:lstStyle/>
            <a:p>
              <a:pPr algn="ctr">
                <a:lnSpc>
                  <a:spcPct val="90000"/>
                </a:lnSpc>
                <a:spcBef>
                  <a:spcPts val="0"/>
                </a:spcBef>
                <a:spcAft>
                  <a:spcPts val="0"/>
                </a:spcAft>
                <a:buClr>
                  <a:srgbClr val="000000"/>
                </a:buClr>
                <a:buSzPts val="1300"/>
              </a:pPr>
              <a:r>
                <a:rPr lang="en-US" sz="1733" b="1">
                  <a:solidFill>
                    <a:srgbClr val="C00000"/>
                  </a:solidFill>
                  <a:latin typeface="Arial"/>
                  <a:ea typeface="Arial"/>
                  <a:cs typeface="Arial"/>
                  <a:sym typeface="Arial"/>
                </a:rPr>
                <a:t>Popularization of the Internet</a:t>
              </a:r>
              <a:endParaRPr/>
            </a:p>
          </p:txBody>
        </p:sp>
        <p:sp>
          <p:nvSpPr>
            <p:cNvPr id="341" name="Google Shape;341;p6"/>
            <p:cNvSpPr/>
            <p:nvPr/>
          </p:nvSpPr>
          <p:spPr>
            <a:xfrm>
              <a:off x="1437075" y="2645543"/>
              <a:ext cx="172432" cy="148614"/>
            </a:xfrm>
            <a:prstGeom prst="hexagon">
              <a:avLst>
                <a:gd name="adj" fmla="val 25000"/>
                <a:gd name="vf" fmla="val 115470"/>
              </a:avLst>
            </a:prstGeom>
            <a:solidFill>
              <a:schemeClr val="lt1"/>
            </a:solidFill>
            <a:ln w="2540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spcBef>
                  <a:spcPts val="0"/>
                </a:spcBef>
                <a:spcAft>
                  <a:spcPts val="0"/>
                </a:spcAft>
              </a:pPr>
              <a:endParaRPr/>
            </a:p>
          </p:txBody>
        </p:sp>
        <p:sp>
          <p:nvSpPr>
            <p:cNvPr id="342" name="Google Shape;342;p6"/>
            <p:cNvSpPr/>
            <p:nvPr/>
          </p:nvSpPr>
          <p:spPr>
            <a:xfrm>
              <a:off x="139903" y="1402949"/>
              <a:ext cx="1472749" cy="1269766"/>
            </a:xfrm>
            <a:prstGeom prst="hexagon">
              <a:avLst>
                <a:gd name="adj" fmla="val 25000"/>
                <a:gd name="vf" fmla="val 115470"/>
              </a:avLst>
            </a:prstGeom>
            <a:blipFill rotWithShape="1">
              <a:blip r:embed="rId3">
                <a:alphaModFix/>
              </a:blip>
              <a:stretch>
                <a:fillRect l="-18999" r="-18999"/>
              </a:stretch>
            </a:blipFill>
            <a:ln w="2540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spcBef>
                  <a:spcPts val="0"/>
                </a:spcBef>
                <a:spcAft>
                  <a:spcPts val="0"/>
                </a:spcAft>
              </a:pPr>
              <a:endParaRPr/>
            </a:p>
          </p:txBody>
        </p:sp>
        <p:sp>
          <p:nvSpPr>
            <p:cNvPr id="343" name="Google Shape;343;p6"/>
            <p:cNvSpPr/>
            <p:nvPr/>
          </p:nvSpPr>
          <p:spPr>
            <a:xfrm>
              <a:off x="1142525" y="2504979"/>
              <a:ext cx="172432" cy="148614"/>
            </a:xfrm>
            <a:prstGeom prst="hexagon">
              <a:avLst>
                <a:gd name="adj" fmla="val 25000"/>
                <a:gd name="vf" fmla="val 115470"/>
              </a:avLst>
            </a:prstGeom>
            <a:solidFill>
              <a:schemeClr val="lt1"/>
            </a:solidFill>
            <a:ln w="2540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spcBef>
                  <a:spcPts val="0"/>
                </a:spcBef>
                <a:spcAft>
                  <a:spcPts val="0"/>
                </a:spcAft>
              </a:pPr>
              <a:endParaRPr/>
            </a:p>
          </p:txBody>
        </p:sp>
        <p:sp>
          <p:nvSpPr>
            <p:cNvPr id="344" name="Google Shape;344;p6"/>
            <p:cNvSpPr/>
            <p:nvPr/>
          </p:nvSpPr>
          <p:spPr>
            <a:xfrm>
              <a:off x="2653535" y="1387853"/>
              <a:ext cx="1472749" cy="1269766"/>
            </a:xfrm>
            <a:prstGeom prst="hexagon">
              <a:avLst>
                <a:gd name="adj" fmla="val 25000"/>
                <a:gd name="vf" fmla="val 115470"/>
              </a:avLst>
            </a:prstGeom>
            <a:solidFill>
              <a:schemeClr val="accent1"/>
            </a:solidFill>
            <a:ln w="2540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spcBef>
                  <a:spcPts val="0"/>
                </a:spcBef>
                <a:spcAft>
                  <a:spcPts val="0"/>
                </a:spcAft>
              </a:pPr>
              <a:endParaRPr/>
            </a:p>
          </p:txBody>
        </p:sp>
        <p:sp>
          <p:nvSpPr>
            <p:cNvPr id="345" name="Google Shape;345;p6"/>
            <p:cNvSpPr txBox="1"/>
            <p:nvPr/>
          </p:nvSpPr>
          <p:spPr>
            <a:xfrm>
              <a:off x="2882078" y="1584897"/>
              <a:ext cx="1015663" cy="875678"/>
            </a:xfrm>
            <a:prstGeom prst="rect">
              <a:avLst/>
            </a:prstGeom>
            <a:noFill/>
            <a:ln>
              <a:noFill/>
            </a:ln>
          </p:spPr>
          <p:txBody>
            <a:bodyPr spcFirstLastPara="1" wrap="square" lIns="0" tIns="22000" rIns="0" bIns="22000" anchor="ctr" anchorCtr="0">
              <a:noAutofit/>
            </a:bodyPr>
            <a:lstStyle/>
            <a:p>
              <a:pPr algn="ctr">
                <a:lnSpc>
                  <a:spcPct val="90000"/>
                </a:lnSpc>
                <a:spcBef>
                  <a:spcPts val="0"/>
                </a:spcBef>
                <a:spcAft>
                  <a:spcPts val="0"/>
                </a:spcAft>
                <a:buClr>
                  <a:srgbClr val="000000"/>
                </a:buClr>
                <a:buSzPts val="1300"/>
              </a:pPr>
              <a:r>
                <a:rPr lang="en-US" sz="1733" b="1">
                  <a:solidFill>
                    <a:srgbClr val="C00000"/>
                  </a:solidFill>
                  <a:latin typeface="Arial"/>
                  <a:ea typeface="Arial"/>
                  <a:cs typeface="Arial"/>
                  <a:sym typeface="Arial"/>
                </a:rPr>
                <a:t>Digitization of machinery &amp; daily social activities</a:t>
              </a:r>
              <a:endParaRPr/>
            </a:p>
          </p:txBody>
        </p:sp>
        <p:sp>
          <p:nvSpPr>
            <p:cNvPr id="346" name="Google Shape;346;p6"/>
            <p:cNvSpPr/>
            <p:nvPr/>
          </p:nvSpPr>
          <p:spPr>
            <a:xfrm>
              <a:off x="3660350" y="2488541"/>
              <a:ext cx="172432" cy="148614"/>
            </a:xfrm>
            <a:prstGeom prst="hexagon">
              <a:avLst>
                <a:gd name="adj" fmla="val 25000"/>
                <a:gd name="vf" fmla="val 115470"/>
              </a:avLst>
            </a:prstGeom>
            <a:solidFill>
              <a:schemeClr val="lt1"/>
            </a:solidFill>
            <a:ln w="2540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spcBef>
                  <a:spcPts val="0"/>
                </a:spcBef>
                <a:spcAft>
                  <a:spcPts val="0"/>
                </a:spcAft>
              </a:pPr>
              <a:endParaRPr/>
            </a:p>
          </p:txBody>
        </p:sp>
        <p:sp>
          <p:nvSpPr>
            <p:cNvPr id="347" name="Google Shape;347;p6"/>
            <p:cNvSpPr/>
            <p:nvPr/>
          </p:nvSpPr>
          <p:spPr>
            <a:xfrm>
              <a:off x="3908254" y="2084967"/>
              <a:ext cx="1472749" cy="1269766"/>
            </a:xfrm>
            <a:prstGeom prst="hexagon">
              <a:avLst>
                <a:gd name="adj" fmla="val 25000"/>
                <a:gd name="vf" fmla="val 115470"/>
              </a:avLst>
            </a:prstGeom>
            <a:blipFill rotWithShape="1">
              <a:blip r:embed="rId4">
                <a:alphaModFix/>
              </a:blip>
              <a:stretch>
                <a:fillRect l="-11999" r="-11997"/>
              </a:stretch>
            </a:blipFill>
            <a:ln w="2540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spcBef>
                  <a:spcPts val="0"/>
                </a:spcBef>
                <a:spcAft>
                  <a:spcPts val="0"/>
                </a:spcAft>
              </a:pPr>
              <a:endParaRPr/>
            </a:p>
          </p:txBody>
        </p:sp>
        <p:sp>
          <p:nvSpPr>
            <p:cNvPr id="348" name="Google Shape;348;p6"/>
            <p:cNvSpPr/>
            <p:nvPr/>
          </p:nvSpPr>
          <p:spPr>
            <a:xfrm>
              <a:off x="3946514" y="2645543"/>
              <a:ext cx="172432" cy="148614"/>
            </a:xfrm>
            <a:prstGeom prst="hexagon">
              <a:avLst>
                <a:gd name="adj" fmla="val 25000"/>
                <a:gd name="vf" fmla="val 115470"/>
              </a:avLst>
            </a:prstGeom>
            <a:solidFill>
              <a:schemeClr val="lt1"/>
            </a:solidFill>
            <a:ln w="2540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spcBef>
                  <a:spcPts val="0"/>
                </a:spcBef>
                <a:spcAft>
                  <a:spcPts val="0"/>
                </a:spcAft>
              </a:pPr>
              <a:endParaRPr/>
            </a:p>
          </p:txBody>
        </p:sp>
        <p:sp>
          <p:nvSpPr>
            <p:cNvPr id="349" name="Google Shape;349;p6"/>
            <p:cNvSpPr/>
            <p:nvPr/>
          </p:nvSpPr>
          <p:spPr>
            <a:xfrm>
              <a:off x="1398815" y="693758"/>
              <a:ext cx="1472749" cy="1269766"/>
            </a:xfrm>
            <a:prstGeom prst="hexagon">
              <a:avLst>
                <a:gd name="adj" fmla="val 25000"/>
                <a:gd name="vf" fmla="val 115470"/>
              </a:avLst>
            </a:prstGeom>
            <a:solidFill>
              <a:schemeClr val="accent1"/>
            </a:solidFill>
            <a:ln w="2540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spcBef>
                  <a:spcPts val="0"/>
                </a:spcBef>
                <a:spcAft>
                  <a:spcPts val="0"/>
                </a:spcAft>
              </a:pPr>
              <a:endParaRPr/>
            </a:p>
          </p:txBody>
        </p:sp>
        <p:sp>
          <p:nvSpPr>
            <p:cNvPr id="350" name="Google Shape;350;p6"/>
            <p:cNvSpPr txBox="1"/>
            <p:nvPr/>
          </p:nvSpPr>
          <p:spPr>
            <a:xfrm>
              <a:off x="1627358" y="890802"/>
              <a:ext cx="1015663" cy="875678"/>
            </a:xfrm>
            <a:prstGeom prst="rect">
              <a:avLst/>
            </a:prstGeom>
            <a:noFill/>
            <a:ln>
              <a:noFill/>
            </a:ln>
          </p:spPr>
          <p:txBody>
            <a:bodyPr spcFirstLastPara="1" wrap="square" lIns="0" tIns="22000" rIns="0" bIns="22000" anchor="ctr" anchorCtr="0">
              <a:noAutofit/>
            </a:bodyPr>
            <a:lstStyle/>
            <a:p>
              <a:pPr algn="ctr">
                <a:lnSpc>
                  <a:spcPct val="90000"/>
                </a:lnSpc>
                <a:spcBef>
                  <a:spcPts val="0"/>
                </a:spcBef>
                <a:spcAft>
                  <a:spcPts val="0"/>
                </a:spcAft>
                <a:buClr>
                  <a:srgbClr val="000000"/>
                </a:buClr>
                <a:buSzPts val="1300"/>
              </a:pPr>
              <a:r>
                <a:rPr lang="en-US" sz="1733" b="1">
                  <a:solidFill>
                    <a:srgbClr val="C00000"/>
                  </a:solidFill>
                  <a:latin typeface="Arial"/>
                  <a:ea typeface="Arial"/>
                  <a:cs typeface="Arial"/>
                  <a:sym typeface="Arial"/>
                </a:rPr>
                <a:t>Breakthroughs in Information Technology</a:t>
              </a:r>
              <a:endParaRPr/>
            </a:p>
          </p:txBody>
        </p:sp>
        <p:sp>
          <p:nvSpPr>
            <p:cNvPr id="351" name="Google Shape;351;p6"/>
            <p:cNvSpPr/>
            <p:nvPr/>
          </p:nvSpPr>
          <p:spPr>
            <a:xfrm>
              <a:off x="2397245" y="721267"/>
              <a:ext cx="172432" cy="148614"/>
            </a:xfrm>
            <a:prstGeom prst="hexagon">
              <a:avLst>
                <a:gd name="adj" fmla="val 25000"/>
                <a:gd name="vf" fmla="val 115470"/>
              </a:avLst>
            </a:prstGeom>
            <a:solidFill>
              <a:schemeClr val="lt1"/>
            </a:solidFill>
            <a:ln w="2540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spcBef>
                  <a:spcPts val="0"/>
                </a:spcBef>
                <a:spcAft>
                  <a:spcPts val="0"/>
                </a:spcAft>
              </a:pPr>
              <a:endParaRPr/>
            </a:p>
          </p:txBody>
        </p:sp>
        <p:sp>
          <p:nvSpPr>
            <p:cNvPr id="352" name="Google Shape;352;p6"/>
            <p:cNvSpPr/>
            <p:nvPr/>
          </p:nvSpPr>
          <p:spPr>
            <a:xfrm>
              <a:off x="2653535" y="0"/>
              <a:ext cx="1472749" cy="1269766"/>
            </a:xfrm>
            <a:prstGeom prst="hexagon">
              <a:avLst>
                <a:gd name="adj" fmla="val 25000"/>
                <a:gd name="vf" fmla="val 115470"/>
              </a:avLst>
            </a:prstGeom>
            <a:blipFill rotWithShape="1">
              <a:blip r:embed="rId5">
                <a:alphaModFix/>
              </a:blip>
              <a:stretch>
                <a:fillRect l="-26998" r="-26998"/>
              </a:stretch>
            </a:blipFill>
            <a:ln w="2540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spcBef>
                  <a:spcPts val="0"/>
                </a:spcBef>
                <a:spcAft>
                  <a:spcPts val="0"/>
                </a:spcAft>
              </a:pPr>
              <a:endParaRPr/>
            </a:p>
          </p:txBody>
        </p:sp>
        <p:sp>
          <p:nvSpPr>
            <p:cNvPr id="353" name="Google Shape;353;p6"/>
            <p:cNvSpPr/>
            <p:nvPr/>
          </p:nvSpPr>
          <p:spPr>
            <a:xfrm>
              <a:off x="2697036" y="557556"/>
              <a:ext cx="172432" cy="148614"/>
            </a:xfrm>
            <a:prstGeom prst="hexagon">
              <a:avLst>
                <a:gd name="adj" fmla="val 25000"/>
                <a:gd name="vf" fmla="val 115470"/>
              </a:avLst>
            </a:prstGeom>
            <a:solidFill>
              <a:schemeClr val="lt1"/>
            </a:solidFill>
            <a:ln w="2540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a:spcBef>
                  <a:spcPts val="0"/>
                </a:spcBef>
                <a:spcAft>
                  <a:spcPts val="0"/>
                </a:spcAft>
              </a:pPr>
              <a:endParaRPr/>
            </a:p>
          </p:txBody>
        </p:sp>
      </p:grpSp>
      <p:pic>
        <p:nvPicPr>
          <p:cNvPr id="2" name="Picture 1">
            <a:extLst>
              <a:ext uri="{FF2B5EF4-FFF2-40B4-BE49-F238E27FC236}">
                <a16:creationId xmlns:a16="http://schemas.microsoft.com/office/drawing/2014/main" id="{0AD8F8D7-9F76-129E-3CD1-DC29C54D29C0}"/>
              </a:ext>
            </a:extLst>
          </p:cNvPr>
          <p:cNvPicPr>
            <a:picLocks noChangeAspect="1"/>
          </p:cNvPicPr>
          <p:nvPr/>
        </p:nvPicPr>
        <p:blipFill>
          <a:blip r:embed="rId6">
            <a:alphaModFix amt="50000"/>
          </a:blip>
          <a:stretch>
            <a:fillRect/>
          </a:stretch>
        </p:blipFill>
        <p:spPr>
          <a:xfrm>
            <a:off x="9514005" y="8040"/>
            <a:ext cx="595175" cy="745219"/>
          </a:xfrm>
          <a:prstGeom prst="rect">
            <a:avLst/>
          </a:prstGeom>
        </p:spPr>
      </p:pic>
      <p:pic>
        <p:nvPicPr>
          <p:cNvPr id="3" name="Google Shape;320;p5">
            <a:extLst>
              <a:ext uri="{FF2B5EF4-FFF2-40B4-BE49-F238E27FC236}">
                <a16:creationId xmlns:a16="http://schemas.microsoft.com/office/drawing/2014/main" id="{830611FB-6575-4F49-C37D-072C0E52DC37}"/>
              </a:ext>
            </a:extLst>
          </p:cNvPr>
          <p:cNvPicPr preferRelativeResize="0"/>
          <p:nvPr/>
        </p:nvPicPr>
        <p:blipFill rotWithShape="1">
          <a:blip r:embed="rId7">
            <a:alphaModFix amt="20000"/>
          </a:blip>
          <a:srcRect/>
          <a:stretch/>
        </p:blipFill>
        <p:spPr>
          <a:xfrm>
            <a:off x="10167939" y="246186"/>
            <a:ext cx="1803400" cy="3714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pic>
        <p:nvPicPr>
          <p:cNvPr id="358" name="Google Shape;358;p7" descr="Illustration showing integrated data from many sources"/>
          <p:cNvPicPr preferRelativeResize="0"/>
          <p:nvPr/>
        </p:nvPicPr>
        <p:blipFill rotWithShape="1">
          <a:blip r:embed="rId3">
            <a:alphaModFix/>
          </a:blip>
          <a:srcRect/>
          <a:stretch/>
        </p:blipFill>
        <p:spPr>
          <a:xfrm>
            <a:off x="814478" y="1539059"/>
            <a:ext cx="6801937" cy="4234232"/>
          </a:xfrm>
          <a:prstGeom prst="rect">
            <a:avLst/>
          </a:prstGeom>
          <a:noFill/>
          <a:ln>
            <a:noFill/>
          </a:ln>
        </p:spPr>
      </p:pic>
      <p:sp>
        <p:nvSpPr>
          <p:cNvPr id="359" name="Google Shape;359;p7"/>
          <p:cNvSpPr txBox="1"/>
          <p:nvPr/>
        </p:nvSpPr>
        <p:spPr>
          <a:xfrm>
            <a:off x="242857" y="315461"/>
            <a:ext cx="7746488" cy="697509"/>
          </a:xfrm>
          <a:prstGeom prst="rect">
            <a:avLst/>
          </a:prstGeom>
          <a:noFill/>
          <a:ln>
            <a:noFill/>
          </a:ln>
        </p:spPr>
        <p:txBody>
          <a:bodyPr spcFirstLastPara="1" wrap="square" lIns="121900" tIns="60933" rIns="121900" bIns="60933" anchor="t" anchorCtr="0">
            <a:spAutoFit/>
          </a:bodyPr>
          <a:lstStyle/>
          <a:p>
            <a:pPr>
              <a:spcBef>
                <a:spcPts val="0"/>
              </a:spcBef>
              <a:spcAft>
                <a:spcPts val="0"/>
              </a:spcAft>
              <a:buClr>
                <a:srgbClr val="000000"/>
              </a:buClr>
              <a:buSzPts val="2800"/>
            </a:pPr>
            <a:r>
              <a:rPr lang="en-US" sz="3733" b="1" i="1" dirty="0">
                <a:solidFill>
                  <a:srgbClr val="595959"/>
                </a:solidFill>
                <a:latin typeface="Calibri"/>
                <a:ea typeface="Calibri"/>
                <a:cs typeface="Calibri"/>
                <a:sym typeface="Calibri"/>
              </a:rPr>
              <a:t>Digital Sources of Data in Cardiology</a:t>
            </a:r>
            <a:endParaRPr dirty="0"/>
          </a:p>
        </p:txBody>
      </p:sp>
      <p:pic>
        <p:nvPicPr>
          <p:cNvPr id="360" name="Google Shape;360;p7" descr="Smart Health Tool Vectors - Download Free High-Quality Vectors from Freepik  | Freepik"/>
          <p:cNvPicPr preferRelativeResize="0"/>
          <p:nvPr/>
        </p:nvPicPr>
        <p:blipFill rotWithShape="1">
          <a:blip r:embed="rId4">
            <a:alphaModFix/>
          </a:blip>
          <a:srcRect t="9931"/>
          <a:stretch/>
        </p:blipFill>
        <p:spPr>
          <a:xfrm>
            <a:off x="7989346" y="1539059"/>
            <a:ext cx="3979333" cy="3279116"/>
          </a:xfrm>
          <a:prstGeom prst="rect">
            <a:avLst/>
          </a:prstGeom>
          <a:noFill/>
          <a:ln>
            <a:noFill/>
          </a:ln>
        </p:spPr>
      </p:pic>
      <p:pic>
        <p:nvPicPr>
          <p:cNvPr id="2" name="Google Shape;320;p5">
            <a:extLst>
              <a:ext uri="{FF2B5EF4-FFF2-40B4-BE49-F238E27FC236}">
                <a16:creationId xmlns:a16="http://schemas.microsoft.com/office/drawing/2014/main" id="{D4644EB9-6388-39E4-7C2F-41B3A22DBA9C}"/>
              </a:ext>
            </a:extLst>
          </p:cNvPr>
          <p:cNvPicPr preferRelativeResize="0"/>
          <p:nvPr/>
        </p:nvPicPr>
        <p:blipFill rotWithShape="1">
          <a:blip r:embed="rId5">
            <a:alphaModFix amt="20000"/>
          </a:blip>
          <a:srcRect/>
          <a:stretch/>
        </p:blipFill>
        <p:spPr>
          <a:xfrm>
            <a:off x="10167939" y="246186"/>
            <a:ext cx="1803400" cy="371475"/>
          </a:xfrm>
          <a:prstGeom prst="rect">
            <a:avLst/>
          </a:prstGeom>
          <a:noFill/>
          <a:ln>
            <a:noFill/>
          </a:ln>
        </p:spPr>
      </p:pic>
      <p:pic>
        <p:nvPicPr>
          <p:cNvPr id="3" name="Picture 2">
            <a:extLst>
              <a:ext uri="{FF2B5EF4-FFF2-40B4-BE49-F238E27FC236}">
                <a16:creationId xmlns:a16="http://schemas.microsoft.com/office/drawing/2014/main" id="{CD0DAE04-23D5-1C9C-379D-304B53ED8D55}"/>
              </a:ext>
            </a:extLst>
          </p:cNvPr>
          <p:cNvPicPr>
            <a:picLocks noChangeAspect="1"/>
          </p:cNvPicPr>
          <p:nvPr/>
        </p:nvPicPr>
        <p:blipFill>
          <a:blip r:embed="rId6">
            <a:alphaModFix amt="50000"/>
          </a:blip>
          <a:stretch>
            <a:fillRect/>
          </a:stretch>
        </p:blipFill>
        <p:spPr>
          <a:xfrm>
            <a:off x="9514005" y="8040"/>
            <a:ext cx="595175" cy="74521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5"/>
          <p:cNvSpPr txBox="1"/>
          <p:nvPr/>
        </p:nvSpPr>
        <p:spPr>
          <a:xfrm>
            <a:off x="-257175" y="6575426"/>
            <a:ext cx="1987551" cy="246167"/>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800">
                <a:solidFill>
                  <a:srgbClr val="595959"/>
                </a:solidFill>
                <a:latin typeface="Arial"/>
                <a:ea typeface="Arial"/>
                <a:cs typeface="Arial"/>
                <a:sym typeface="Arial"/>
              </a:rPr>
              <a:t>C. Bakogiannis</a:t>
            </a:r>
            <a:endParaRPr sz="800">
              <a:solidFill>
                <a:srgbClr val="595959"/>
              </a:solidFill>
              <a:latin typeface="Arial"/>
              <a:ea typeface="Arial"/>
              <a:cs typeface="Arial"/>
              <a:sym typeface="Arial"/>
            </a:endParaRPr>
          </a:p>
        </p:txBody>
      </p:sp>
      <p:pic>
        <p:nvPicPr>
          <p:cNvPr id="320" name="Google Shape;320;p5"/>
          <p:cNvPicPr preferRelativeResize="0"/>
          <p:nvPr/>
        </p:nvPicPr>
        <p:blipFill rotWithShape="1">
          <a:blip r:embed="rId3">
            <a:alphaModFix amt="20000"/>
          </a:blip>
          <a:srcRect/>
          <a:stretch/>
        </p:blipFill>
        <p:spPr>
          <a:xfrm>
            <a:off x="10167939" y="246186"/>
            <a:ext cx="1803400" cy="371475"/>
          </a:xfrm>
          <a:prstGeom prst="rect">
            <a:avLst/>
          </a:prstGeom>
          <a:noFill/>
          <a:ln>
            <a:noFill/>
          </a:ln>
        </p:spPr>
      </p:pic>
      <p:sp>
        <p:nvSpPr>
          <p:cNvPr id="321" name="Google Shape;321;p5"/>
          <p:cNvSpPr/>
          <p:nvPr/>
        </p:nvSpPr>
        <p:spPr>
          <a:xfrm>
            <a:off x="-1077516" y="505023"/>
            <a:ext cx="8436429" cy="861720"/>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4800" b="1" dirty="0">
                <a:solidFill>
                  <a:srgbClr val="3F3F3F"/>
                </a:solidFill>
                <a:latin typeface="Calibri"/>
                <a:ea typeface="Calibri"/>
                <a:cs typeface="Calibri"/>
                <a:sym typeface="Calibri"/>
              </a:rPr>
              <a:t>AI in simple words…</a:t>
            </a:r>
            <a:endParaRPr dirty="0"/>
          </a:p>
        </p:txBody>
      </p:sp>
      <p:sp>
        <p:nvSpPr>
          <p:cNvPr id="322" name="Google Shape;322;p5"/>
          <p:cNvSpPr txBox="1"/>
          <p:nvPr/>
        </p:nvSpPr>
        <p:spPr>
          <a:xfrm>
            <a:off x="5242598" y="6444620"/>
            <a:ext cx="6633028" cy="261556"/>
          </a:xfrm>
          <a:prstGeom prst="rect">
            <a:avLst/>
          </a:prstGeom>
          <a:noFill/>
          <a:ln>
            <a:noFill/>
          </a:ln>
        </p:spPr>
        <p:txBody>
          <a:bodyPr spcFirstLastPara="1" wrap="square" lIns="121900" tIns="60933" rIns="121900" bIns="60933" anchor="t" anchorCtr="0">
            <a:spAutoFit/>
          </a:bodyPr>
          <a:lstStyle/>
          <a:p>
            <a:pPr algn="r">
              <a:spcBef>
                <a:spcPts val="0"/>
              </a:spcBef>
              <a:spcAft>
                <a:spcPts val="0"/>
              </a:spcAft>
            </a:pPr>
            <a:r>
              <a:rPr lang="en-US" sz="900">
                <a:solidFill>
                  <a:srgbClr val="595959"/>
                </a:solidFill>
                <a:latin typeface="Arial"/>
                <a:ea typeface="Arial"/>
                <a:cs typeface="Arial"/>
                <a:sym typeface="Arial"/>
              </a:rPr>
              <a:t>https://clevertap.com/blog/neural-networks/</a:t>
            </a:r>
            <a:endParaRPr/>
          </a:p>
        </p:txBody>
      </p:sp>
      <p:pic>
        <p:nvPicPr>
          <p:cNvPr id="323" name="Google Shape;323;p5" descr="A Gentle Introduction to Neural Networks"/>
          <p:cNvPicPr preferRelativeResize="0"/>
          <p:nvPr/>
        </p:nvPicPr>
        <p:blipFill rotWithShape="1">
          <a:blip r:embed="rId4">
            <a:alphaModFix/>
          </a:blip>
          <a:srcRect/>
          <a:stretch/>
        </p:blipFill>
        <p:spPr>
          <a:xfrm>
            <a:off x="586589" y="1479497"/>
            <a:ext cx="2773307" cy="1166379"/>
          </a:xfrm>
          <a:prstGeom prst="rect">
            <a:avLst/>
          </a:prstGeom>
          <a:noFill/>
          <a:ln>
            <a:noFill/>
          </a:ln>
        </p:spPr>
      </p:pic>
      <p:pic>
        <p:nvPicPr>
          <p:cNvPr id="324" name="Google Shape;324;p5"/>
          <p:cNvPicPr preferRelativeResize="0"/>
          <p:nvPr/>
        </p:nvPicPr>
        <p:blipFill rotWithShape="1">
          <a:blip r:embed="rId5">
            <a:alphaModFix/>
          </a:blip>
          <a:srcRect/>
          <a:stretch/>
        </p:blipFill>
        <p:spPr>
          <a:xfrm>
            <a:off x="955258" y="2657238"/>
            <a:ext cx="4791317" cy="2244821"/>
          </a:xfrm>
          <a:prstGeom prst="rect">
            <a:avLst/>
          </a:prstGeom>
          <a:noFill/>
          <a:ln>
            <a:noFill/>
          </a:ln>
        </p:spPr>
      </p:pic>
      <p:pic>
        <p:nvPicPr>
          <p:cNvPr id="325" name="Google Shape;325;p5"/>
          <p:cNvPicPr preferRelativeResize="0"/>
          <p:nvPr/>
        </p:nvPicPr>
        <p:blipFill rotWithShape="1">
          <a:blip r:embed="rId6">
            <a:alphaModFix/>
          </a:blip>
          <a:srcRect/>
          <a:stretch/>
        </p:blipFill>
        <p:spPr>
          <a:xfrm>
            <a:off x="3562419" y="1514528"/>
            <a:ext cx="2965381" cy="1037883"/>
          </a:xfrm>
          <a:prstGeom prst="rect">
            <a:avLst/>
          </a:prstGeom>
          <a:noFill/>
          <a:ln>
            <a:noFill/>
          </a:ln>
        </p:spPr>
      </p:pic>
      <p:sp>
        <p:nvSpPr>
          <p:cNvPr id="326" name="Google Shape;326;p5"/>
          <p:cNvSpPr/>
          <p:nvPr/>
        </p:nvSpPr>
        <p:spPr>
          <a:xfrm>
            <a:off x="-525413" y="4839582"/>
            <a:ext cx="5076619" cy="615499"/>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3200" b="1">
                <a:solidFill>
                  <a:srgbClr val="3F3F3F"/>
                </a:solidFill>
                <a:latin typeface="Calibri"/>
                <a:ea typeface="Calibri"/>
                <a:cs typeface="Calibri"/>
                <a:sym typeface="Calibri"/>
              </a:rPr>
              <a:t>Algorithms</a:t>
            </a:r>
            <a:endParaRPr/>
          </a:p>
        </p:txBody>
      </p:sp>
      <p:pic>
        <p:nvPicPr>
          <p:cNvPr id="327" name="Google Shape;327;p5"/>
          <p:cNvPicPr preferRelativeResize="0"/>
          <p:nvPr/>
        </p:nvPicPr>
        <p:blipFill rotWithShape="1">
          <a:blip r:embed="rId7">
            <a:alphaModFix/>
          </a:blip>
          <a:srcRect/>
          <a:stretch/>
        </p:blipFill>
        <p:spPr>
          <a:xfrm>
            <a:off x="6584647" y="2004010"/>
            <a:ext cx="5331299" cy="3551276"/>
          </a:xfrm>
          <a:prstGeom prst="rect">
            <a:avLst/>
          </a:prstGeom>
          <a:noFill/>
          <a:ln>
            <a:noFill/>
          </a:ln>
        </p:spPr>
      </p:pic>
      <p:sp>
        <p:nvSpPr>
          <p:cNvPr id="328" name="Google Shape;328;p5"/>
          <p:cNvSpPr/>
          <p:nvPr/>
        </p:nvSpPr>
        <p:spPr>
          <a:xfrm>
            <a:off x="-525413" y="5455135"/>
            <a:ext cx="5076619" cy="615499"/>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3200" b="1">
                <a:solidFill>
                  <a:srgbClr val="3F3F3F"/>
                </a:solidFill>
                <a:latin typeface="Calibri"/>
                <a:ea typeface="Calibri"/>
                <a:cs typeface="Calibri"/>
                <a:sym typeface="Calibri"/>
              </a:rPr>
              <a:t>Data</a:t>
            </a:r>
            <a:endParaRPr/>
          </a:p>
        </p:txBody>
      </p:sp>
      <p:sp>
        <p:nvSpPr>
          <p:cNvPr id="329" name="Google Shape;329;p5"/>
          <p:cNvSpPr/>
          <p:nvPr/>
        </p:nvSpPr>
        <p:spPr>
          <a:xfrm>
            <a:off x="1973243" y="4784174"/>
            <a:ext cx="5076619" cy="615499"/>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3200" b="1">
                <a:solidFill>
                  <a:srgbClr val="3F3F3F"/>
                </a:solidFill>
                <a:latin typeface="Calibri"/>
                <a:ea typeface="Calibri"/>
                <a:cs typeface="Calibri"/>
                <a:sym typeface="Calibri"/>
              </a:rPr>
              <a:t>Hypothesis</a:t>
            </a:r>
            <a:endParaRPr/>
          </a:p>
        </p:txBody>
      </p:sp>
      <p:sp>
        <p:nvSpPr>
          <p:cNvPr id="330" name="Google Shape;330;p5"/>
          <p:cNvSpPr/>
          <p:nvPr/>
        </p:nvSpPr>
        <p:spPr>
          <a:xfrm>
            <a:off x="2012896" y="5467155"/>
            <a:ext cx="5076619" cy="615499"/>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3200" b="1">
                <a:solidFill>
                  <a:srgbClr val="3F3F3F"/>
                </a:solidFill>
                <a:latin typeface="Calibri"/>
                <a:ea typeface="Calibri"/>
                <a:cs typeface="Calibri"/>
                <a:sym typeface="Calibri"/>
              </a:rPr>
              <a:t>Probability</a:t>
            </a:r>
            <a:endParaRPr/>
          </a:p>
        </p:txBody>
      </p:sp>
      <p:pic>
        <p:nvPicPr>
          <p:cNvPr id="2" name="Picture 1">
            <a:extLst>
              <a:ext uri="{FF2B5EF4-FFF2-40B4-BE49-F238E27FC236}">
                <a16:creationId xmlns:a16="http://schemas.microsoft.com/office/drawing/2014/main" id="{865F9BCD-B46C-4421-0114-A3BAA223D496}"/>
              </a:ext>
            </a:extLst>
          </p:cNvPr>
          <p:cNvPicPr>
            <a:picLocks noChangeAspect="1"/>
          </p:cNvPicPr>
          <p:nvPr/>
        </p:nvPicPr>
        <p:blipFill>
          <a:blip r:embed="rId8">
            <a:alphaModFix amt="50000"/>
          </a:blip>
          <a:stretch>
            <a:fillRect/>
          </a:stretch>
        </p:blipFill>
        <p:spPr>
          <a:xfrm>
            <a:off x="9514005" y="8040"/>
            <a:ext cx="595175" cy="745219"/>
          </a:xfrm>
          <a:prstGeom prst="rect">
            <a:avLst/>
          </a:prstGeom>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10"/>
          <p:cNvSpPr txBox="1"/>
          <p:nvPr/>
        </p:nvSpPr>
        <p:spPr>
          <a:xfrm>
            <a:off x="-117904" y="6384177"/>
            <a:ext cx="1988457" cy="287268"/>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buClr>
                <a:srgbClr val="000000"/>
              </a:buClr>
              <a:buSzPts val="800"/>
            </a:pPr>
            <a:r>
              <a:rPr lang="en-US" sz="1067">
                <a:solidFill>
                  <a:srgbClr val="595959"/>
                </a:solidFill>
                <a:latin typeface="Arial"/>
                <a:ea typeface="Arial"/>
                <a:cs typeface="Arial"/>
                <a:sym typeface="Arial"/>
              </a:rPr>
              <a:t>C. Bakogiannis</a:t>
            </a:r>
            <a:endParaRPr sz="1067">
              <a:solidFill>
                <a:srgbClr val="595959"/>
              </a:solidFill>
              <a:latin typeface="Arial"/>
              <a:ea typeface="Arial"/>
              <a:cs typeface="Arial"/>
              <a:sym typeface="Arial"/>
            </a:endParaRPr>
          </a:p>
        </p:txBody>
      </p:sp>
      <p:sp>
        <p:nvSpPr>
          <p:cNvPr id="393" name="Google Shape;393;p10"/>
          <p:cNvSpPr/>
          <p:nvPr/>
        </p:nvSpPr>
        <p:spPr>
          <a:xfrm>
            <a:off x="-2340429" y="507907"/>
            <a:ext cx="8436429" cy="615499"/>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3200" b="1">
                <a:solidFill>
                  <a:srgbClr val="3F3F3F"/>
                </a:solidFill>
                <a:latin typeface="Calibri"/>
                <a:ea typeface="Calibri"/>
                <a:cs typeface="Calibri"/>
                <a:sym typeface="Calibri"/>
              </a:rPr>
              <a:t>Human Learning</a:t>
            </a:r>
            <a:endParaRPr/>
          </a:p>
        </p:txBody>
      </p:sp>
      <p:pic>
        <p:nvPicPr>
          <p:cNvPr id="394" name="Google Shape;394;p10" descr="The science of happier dogs: 5 tips to help your canine friends live their  best life"/>
          <p:cNvPicPr preferRelativeResize="0"/>
          <p:nvPr/>
        </p:nvPicPr>
        <p:blipFill rotWithShape="1">
          <a:blip r:embed="rId3">
            <a:alphaModFix/>
          </a:blip>
          <a:srcRect/>
          <a:stretch/>
        </p:blipFill>
        <p:spPr>
          <a:xfrm>
            <a:off x="1006345" y="1850899"/>
            <a:ext cx="4267887" cy="2093932"/>
          </a:xfrm>
          <a:prstGeom prst="rect">
            <a:avLst/>
          </a:prstGeom>
          <a:noFill/>
          <a:ln>
            <a:noFill/>
          </a:ln>
        </p:spPr>
      </p:pic>
      <p:pic>
        <p:nvPicPr>
          <p:cNvPr id="395" name="Google Shape;395;p10" descr="The Natural History of Domestic Cats | Alley Cat Allies"/>
          <p:cNvPicPr preferRelativeResize="0"/>
          <p:nvPr/>
        </p:nvPicPr>
        <p:blipFill rotWithShape="1">
          <a:blip r:embed="rId4">
            <a:alphaModFix/>
          </a:blip>
          <a:srcRect/>
          <a:stretch/>
        </p:blipFill>
        <p:spPr>
          <a:xfrm>
            <a:off x="6361723" y="1591083"/>
            <a:ext cx="3582355" cy="23537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11"/>
          <p:cNvSpPr txBox="1"/>
          <p:nvPr/>
        </p:nvSpPr>
        <p:spPr>
          <a:xfrm>
            <a:off x="-117904" y="6384177"/>
            <a:ext cx="1988457" cy="287268"/>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buClr>
                <a:srgbClr val="000000"/>
              </a:buClr>
              <a:buSzPts val="800"/>
            </a:pPr>
            <a:r>
              <a:rPr lang="en-US" sz="1067">
                <a:solidFill>
                  <a:srgbClr val="595959"/>
                </a:solidFill>
                <a:latin typeface="Arial"/>
                <a:ea typeface="Arial"/>
                <a:cs typeface="Arial"/>
                <a:sym typeface="Arial"/>
              </a:rPr>
              <a:t>C. Bakogiannis</a:t>
            </a:r>
            <a:endParaRPr sz="1067">
              <a:solidFill>
                <a:srgbClr val="595959"/>
              </a:solidFill>
              <a:latin typeface="Arial"/>
              <a:ea typeface="Arial"/>
              <a:cs typeface="Arial"/>
              <a:sym typeface="Arial"/>
            </a:endParaRPr>
          </a:p>
        </p:txBody>
      </p:sp>
      <p:sp>
        <p:nvSpPr>
          <p:cNvPr id="401" name="Google Shape;401;p11"/>
          <p:cNvSpPr/>
          <p:nvPr/>
        </p:nvSpPr>
        <p:spPr>
          <a:xfrm>
            <a:off x="-2340429" y="507907"/>
            <a:ext cx="8436429" cy="615499"/>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3200" b="1">
                <a:solidFill>
                  <a:srgbClr val="3F3F3F"/>
                </a:solidFill>
                <a:latin typeface="Calibri"/>
                <a:ea typeface="Calibri"/>
                <a:cs typeface="Calibri"/>
                <a:sym typeface="Calibri"/>
              </a:rPr>
              <a:t>Human Learning</a:t>
            </a:r>
            <a:endParaRPr/>
          </a:p>
        </p:txBody>
      </p:sp>
      <p:pic>
        <p:nvPicPr>
          <p:cNvPr id="402" name="Google Shape;402;p11" descr="Lots Of Dogs Images – Browse 11,901 Stock Photos, Vectors, and Video |  Adobe Stock"/>
          <p:cNvPicPr preferRelativeResize="0"/>
          <p:nvPr/>
        </p:nvPicPr>
        <p:blipFill rotWithShape="1">
          <a:blip r:embed="rId3">
            <a:alphaModFix/>
          </a:blip>
          <a:srcRect/>
          <a:stretch/>
        </p:blipFill>
        <p:spPr>
          <a:xfrm>
            <a:off x="6563620" y="1565031"/>
            <a:ext cx="4910667" cy="2946400"/>
          </a:xfrm>
          <a:prstGeom prst="rect">
            <a:avLst/>
          </a:prstGeom>
          <a:noFill/>
          <a:ln>
            <a:noFill/>
          </a:ln>
        </p:spPr>
      </p:pic>
      <p:pic>
        <p:nvPicPr>
          <p:cNvPr id="403" name="Google Shape;403;p11" descr="Top Ten Rules for Dogs in the House: - Thriving Canine"/>
          <p:cNvPicPr preferRelativeResize="0"/>
          <p:nvPr/>
        </p:nvPicPr>
        <p:blipFill rotWithShape="1">
          <a:blip r:embed="rId4">
            <a:alphaModFix/>
          </a:blip>
          <a:srcRect/>
          <a:stretch/>
        </p:blipFill>
        <p:spPr>
          <a:xfrm>
            <a:off x="981249" y="1796387"/>
            <a:ext cx="2453380" cy="1632613"/>
          </a:xfrm>
          <a:prstGeom prst="rect">
            <a:avLst/>
          </a:prstGeom>
          <a:noFill/>
          <a:ln>
            <a:noFill/>
          </a:ln>
        </p:spPr>
      </p:pic>
      <p:pic>
        <p:nvPicPr>
          <p:cNvPr id="404" name="Google Shape;404;p11" descr="Dogs in the Park | Anne Arundel County Government"/>
          <p:cNvPicPr preferRelativeResize="0"/>
          <p:nvPr/>
        </p:nvPicPr>
        <p:blipFill rotWithShape="1">
          <a:blip r:embed="rId5">
            <a:alphaModFix/>
          </a:blip>
          <a:srcRect/>
          <a:stretch/>
        </p:blipFill>
        <p:spPr>
          <a:xfrm>
            <a:off x="2603825" y="3570637"/>
            <a:ext cx="3959795" cy="281353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12"/>
          <p:cNvSpPr txBox="1"/>
          <p:nvPr/>
        </p:nvSpPr>
        <p:spPr>
          <a:xfrm>
            <a:off x="-117904" y="6384177"/>
            <a:ext cx="1988457" cy="287268"/>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buClr>
                <a:srgbClr val="000000"/>
              </a:buClr>
              <a:buSzPts val="800"/>
            </a:pPr>
            <a:r>
              <a:rPr lang="en-US" sz="1067">
                <a:solidFill>
                  <a:srgbClr val="595959"/>
                </a:solidFill>
                <a:latin typeface="Arial"/>
                <a:ea typeface="Arial"/>
                <a:cs typeface="Arial"/>
                <a:sym typeface="Arial"/>
              </a:rPr>
              <a:t>C. Bakogiannis</a:t>
            </a:r>
            <a:endParaRPr sz="1067">
              <a:solidFill>
                <a:srgbClr val="595959"/>
              </a:solidFill>
              <a:latin typeface="Arial"/>
              <a:ea typeface="Arial"/>
              <a:cs typeface="Arial"/>
              <a:sym typeface="Arial"/>
            </a:endParaRPr>
          </a:p>
        </p:txBody>
      </p:sp>
      <p:sp>
        <p:nvSpPr>
          <p:cNvPr id="410" name="Google Shape;410;p12"/>
          <p:cNvSpPr/>
          <p:nvPr/>
        </p:nvSpPr>
        <p:spPr>
          <a:xfrm>
            <a:off x="-2340429" y="507907"/>
            <a:ext cx="8436429" cy="615499"/>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3200" b="1">
                <a:solidFill>
                  <a:srgbClr val="3F3F3F"/>
                </a:solidFill>
                <a:latin typeface="Calibri"/>
                <a:ea typeface="Calibri"/>
                <a:cs typeface="Calibri"/>
                <a:sym typeface="Calibri"/>
              </a:rPr>
              <a:t>Human Learning</a:t>
            </a:r>
            <a:endParaRPr/>
          </a:p>
        </p:txBody>
      </p:sp>
      <p:pic>
        <p:nvPicPr>
          <p:cNvPr id="411" name="Google Shape;411;p12" descr="Tamaskan Dog - Wikipedia"/>
          <p:cNvPicPr preferRelativeResize="0"/>
          <p:nvPr/>
        </p:nvPicPr>
        <p:blipFill rotWithShape="1">
          <a:blip r:embed="rId3">
            <a:alphaModFix/>
          </a:blip>
          <a:srcRect/>
          <a:stretch/>
        </p:blipFill>
        <p:spPr>
          <a:xfrm>
            <a:off x="1032283" y="1928284"/>
            <a:ext cx="4656667" cy="3098800"/>
          </a:xfrm>
          <a:prstGeom prst="rect">
            <a:avLst/>
          </a:prstGeom>
          <a:noFill/>
          <a:ln>
            <a:noFill/>
          </a:ln>
        </p:spPr>
      </p:pic>
      <p:pic>
        <p:nvPicPr>
          <p:cNvPr id="412" name="Google Shape;412;p12" descr="Northwestern wolf - Wikipedia"/>
          <p:cNvPicPr preferRelativeResize="0"/>
          <p:nvPr/>
        </p:nvPicPr>
        <p:blipFill rotWithShape="1">
          <a:blip r:embed="rId4">
            <a:alphaModFix/>
          </a:blip>
          <a:srcRect/>
          <a:stretch/>
        </p:blipFill>
        <p:spPr>
          <a:xfrm>
            <a:off x="6757051" y="1786467"/>
            <a:ext cx="4402667" cy="3285067"/>
          </a:xfrm>
          <a:prstGeom prst="rect">
            <a:avLst/>
          </a:prstGeom>
          <a:noFill/>
          <a:ln>
            <a:noFill/>
          </a:ln>
        </p:spPr>
      </p:pic>
      <p:sp>
        <p:nvSpPr>
          <p:cNvPr id="413" name="Google Shape;413;p12"/>
          <p:cNvSpPr/>
          <p:nvPr/>
        </p:nvSpPr>
        <p:spPr>
          <a:xfrm>
            <a:off x="1870552" y="1028282"/>
            <a:ext cx="8436429" cy="615499"/>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3200">
                <a:solidFill>
                  <a:srgbClr val="3F3F3F"/>
                </a:solidFill>
                <a:latin typeface="Calibri"/>
                <a:ea typeface="Calibri"/>
                <a:cs typeface="Calibri"/>
                <a:sym typeface="Calibri"/>
              </a:rPr>
              <a:t>Dog or Wolf?</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13"/>
          <p:cNvSpPr txBox="1"/>
          <p:nvPr/>
        </p:nvSpPr>
        <p:spPr>
          <a:xfrm>
            <a:off x="-117904" y="6384177"/>
            <a:ext cx="1988457" cy="287268"/>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buClr>
                <a:srgbClr val="000000"/>
              </a:buClr>
              <a:buSzPts val="800"/>
            </a:pPr>
            <a:r>
              <a:rPr lang="en-US" sz="1067">
                <a:solidFill>
                  <a:srgbClr val="595959"/>
                </a:solidFill>
                <a:latin typeface="Arial"/>
                <a:ea typeface="Arial"/>
                <a:cs typeface="Arial"/>
                <a:sym typeface="Arial"/>
              </a:rPr>
              <a:t>C. Bakogiannis</a:t>
            </a:r>
            <a:endParaRPr sz="1067">
              <a:solidFill>
                <a:srgbClr val="595959"/>
              </a:solidFill>
              <a:latin typeface="Arial"/>
              <a:ea typeface="Arial"/>
              <a:cs typeface="Arial"/>
              <a:sym typeface="Arial"/>
            </a:endParaRPr>
          </a:p>
        </p:txBody>
      </p:sp>
      <p:pic>
        <p:nvPicPr>
          <p:cNvPr id="419" name="Google Shape;419;p13"/>
          <p:cNvPicPr preferRelativeResize="0"/>
          <p:nvPr/>
        </p:nvPicPr>
        <p:blipFill rotWithShape="1">
          <a:blip r:embed="rId3">
            <a:alphaModFix/>
          </a:blip>
          <a:srcRect/>
          <a:stretch/>
        </p:blipFill>
        <p:spPr>
          <a:xfrm>
            <a:off x="550984" y="1290195"/>
            <a:ext cx="3547669" cy="2339405"/>
          </a:xfrm>
          <a:prstGeom prst="rect">
            <a:avLst/>
          </a:prstGeom>
          <a:noFill/>
          <a:ln>
            <a:noFill/>
          </a:ln>
        </p:spPr>
      </p:pic>
      <p:cxnSp>
        <p:nvCxnSpPr>
          <p:cNvPr id="420" name="Google Shape;420;p13"/>
          <p:cNvCxnSpPr/>
          <p:nvPr/>
        </p:nvCxnSpPr>
        <p:spPr>
          <a:xfrm>
            <a:off x="4548556" y="1703760"/>
            <a:ext cx="1094153" cy="0"/>
          </a:xfrm>
          <a:prstGeom prst="straightConnector1">
            <a:avLst/>
          </a:prstGeom>
          <a:noFill/>
          <a:ln w="50800" cap="flat" cmpd="sng">
            <a:solidFill>
              <a:srgbClr val="0070C0"/>
            </a:solidFill>
            <a:prstDash val="solid"/>
            <a:round/>
            <a:headEnd type="none" w="sm" len="sm"/>
            <a:tailEnd type="triangle" w="med" len="med"/>
          </a:ln>
        </p:spPr>
      </p:cxnSp>
      <p:cxnSp>
        <p:nvCxnSpPr>
          <p:cNvPr id="421" name="Google Shape;421;p13"/>
          <p:cNvCxnSpPr/>
          <p:nvPr/>
        </p:nvCxnSpPr>
        <p:spPr>
          <a:xfrm>
            <a:off x="4564188" y="2141421"/>
            <a:ext cx="1094153" cy="0"/>
          </a:xfrm>
          <a:prstGeom prst="straightConnector1">
            <a:avLst/>
          </a:prstGeom>
          <a:noFill/>
          <a:ln w="50800" cap="flat" cmpd="sng">
            <a:solidFill>
              <a:srgbClr val="0070C0"/>
            </a:solidFill>
            <a:prstDash val="solid"/>
            <a:round/>
            <a:headEnd type="none" w="sm" len="sm"/>
            <a:tailEnd type="triangle" w="med" len="med"/>
          </a:ln>
        </p:spPr>
      </p:cxnSp>
      <p:cxnSp>
        <p:nvCxnSpPr>
          <p:cNvPr id="422" name="Google Shape;422;p13"/>
          <p:cNvCxnSpPr/>
          <p:nvPr/>
        </p:nvCxnSpPr>
        <p:spPr>
          <a:xfrm>
            <a:off x="4548554" y="2664889"/>
            <a:ext cx="1094153" cy="0"/>
          </a:xfrm>
          <a:prstGeom prst="straightConnector1">
            <a:avLst/>
          </a:prstGeom>
          <a:noFill/>
          <a:ln w="50800" cap="flat" cmpd="sng">
            <a:solidFill>
              <a:srgbClr val="0070C0"/>
            </a:solidFill>
            <a:prstDash val="solid"/>
            <a:round/>
            <a:headEnd type="none" w="sm" len="sm"/>
            <a:tailEnd type="triangle" w="med" len="med"/>
          </a:ln>
        </p:spPr>
      </p:cxnSp>
      <p:cxnSp>
        <p:nvCxnSpPr>
          <p:cNvPr id="423" name="Google Shape;423;p13"/>
          <p:cNvCxnSpPr/>
          <p:nvPr/>
        </p:nvCxnSpPr>
        <p:spPr>
          <a:xfrm>
            <a:off x="4564188" y="3180705"/>
            <a:ext cx="1094153" cy="0"/>
          </a:xfrm>
          <a:prstGeom prst="straightConnector1">
            <a:avLst/>
          </a:prstGeom>
          <a:noFill/>
          <a:ln w="50800" cap="flat" cmpd="sng">
            <a:solidFill>
              <a:srgbClr val="0070C0"/>
            </a:solidFill>
            <a:prstDash val="solid"/>
            <a:round/>
            <a:headEnd type="none" w="sm" len="sm"/>
            <a:tailEnd type="triangle" w="med" len="med"/>
          </a:ln>
        </p:spPr>
      </p:cxnSp>
      <p:sp>
        <p:nvSpPr>
          <p:cNvPr id="424" name="Google Shape;424;p13"/>
          <p:cNvSpPr/>
          <p:nvPr/>
        </p:nvSpPr>
        <p:spPr>
          <a:xfrm>
            <a:off x="860692" y="727003"/>
            <a:ext cx="8436429" cy="615499"/>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3200">
                <a:solidFill>
                  <a:srgbClr val="3F3F3F"/>
                </a:solidFill>
                <a:latin typeface="Calibri"/>
                <a:ea typeface="Calibri"/>
                <a:cs typeface="Calibri"/>
                <a:sym typeface="Calibri"/>
              </a:rPr>
              <a:t>Signals</a:t>
            </a:r>
            <a:endParaRPr/>
          </a:p>
        </p:txBody>
      </p:sp>
      <p:sp>
        <p:nvSpPr>
          <p:cNvPr id="425" name="Google Shape;425;p13"/>
          <p:cNvSpPr/>
          <p:nvPr/>
        </p:nvSpPr>
        <p:spPr>
          <a:xfrm>
            <a:off x="3147416" y="3332915"/>
            <a:ext cx="8436429" cy="615499"/>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3200">
                <a:solidFill>
                  <a:srgbClr val="3F3F3F"/>
                </a:solidFill>
                <a:latin typeface="Calibri"/>
                <a:ea typeface="Calibri"/>
                <a:cs typeface="Calibri"/>
                <a:sym typeface="Calibri"/>
              </a:rPr>
              <a:t>Parameters</a:t>
            </a:r>
            <a:endParaRPr/>
          </a:p>
        </p:txBody>
      </p:sp>
      <p:pic>
        <p:nvPicPr>
          <p:cNvPr id="426" name="Google Shape;426;p13" descr="How did human brains get so large? |ERC"/>
          <p:cNvPicPr preferRelativeResize="0"/>
          <p:nvPr/>
        </p:nvPicPr>
        <p:blipFill rotWithShape="1">
          <a:blip r:embed="rId4">
            <a:alphaModFix/>
          </a:blip>
          <a:srcRect/>
          <a:stretch/>
        </p:blipFill>
        <p:spPr>
          <a:xfrm>
            <a:off x="6080370" y="1617813"/>
            <a:ext cx="2570524" cy="1542315"/>
          </a:xfrm>
          <a:prstGeom prst="rect">
            <a:avLst/>
          </a:prstGeom>
          <a:noFill/>
          <a:ln>
            <a:noFill/>
          </a:ln>
        </p:spPr>
      </p:pic>
      <p:sp>
        <p:nvSpPr>
          <p:cNvPr id="427" name="Google Shape;427;p13"/>
          <p:cNvSpPr/>
          <p:nvPr/>
        </p:nvSpPr>
        <p:spPr>
          <a:xfrm>
            <a:off x="6175620" y="2049337"/>
            <a:ext cx="8436429" cy="615499"/>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3200">
                <a:solidFill>
                  <a:srgbClr val="3F3F3F"/>
                </a:solidFill>
                <a:latin typeface="Calibri"/>
                <a:ea typeface="Calibri"/>
                <a:cs typeface="Calibri"/>
                <a:sym typeface="Calibri"/>
              </a:rPr>
              <a:t>Dog or Wolf?</a:t>
            </a:r>
            <a:endParaRPr/>
          </a:p>
        </p:txBody>
      </p:sp>
      <p:pic>
        <p:nvPicPr>
          <p:cNvPr id="428" name="Google Shape;428;p13" descr="Neuron - definition"/>
          <p:cNvPicPr preferRelativeResize="0"/>
          <p:nvPr/>
        </p:nvPicPr>
        <p:blipFill rotWithShape="1">
          <a:blip r:embed="rId5">
            <a:alphaModFix/>
          </a:blip>
          <a:srcRect/>
          <a:stretch/>
        </p:blipFill>
        <p:spPr>
          <a:xfrm>
            <a:off x="897113" y="4438787"/>
            <a:ext cx="2855411" cy="1639932"/>
          </a:xfrm>
          <a:prstGeom prst="rect">
            <a:avLst/>
          </a:prstGeom>
          <a:noFill/>
          <a:ln>
            <a:noFill/>
          </a:ln>
        </p:spPr>
      </p:pic>
      <p:sp>
        <p:nvSpPr>
          <p:cNvPr id="429" name="Google Shape;429;p13"/>
          <p:cNvSpPr/>
          <p:nvPr/>
        </p:nvSpPr>
        <p:spPr>
          <a:xfrm>
            <a:off x="1424492" y="4672628"/>
            <a:ext cx="8436429" cy="1107941"/>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3200">
                <a:solidFill>
                  <a:srgbClr val="3F3F3F"/>
                </a:solidFill>
                <a:latin typeface="Calibri"/>
                <a:ea typeface="Calibri"/>
                <a:cs typeface="Calibri"/>
                <a:sym typeface="Calibri"/>
              </a:rPr>
              <a:t>∼86 billion neurons</a:t>
            </a:r>
            <a:endParaRPr/>
          </a:p>
          <a:p>
            <a:pPr algn="ctr">
              <a:spcBef>
                <a:spcPts val="0"/>
              </a:spcBef>
              <a:spcAft>
                <a:spcPts val="0"/>
              </a:spcAft>
            </a:pPr>
            <a:r>
              <a:rPr lang="en-US" sz="3200">
                <a:solidFill>
                  <a:srgbClr val="3F3F3F"/>
                </a:solidFill>
                <a:latin typeface="Calibri"/>
                <a:ea typeface="Calibri"/>
                <a:cs typeface="Calibri"/>
                <a:sym typeface="Calibri"/>
              </a:rPr>
              <a:t>∼100 trillion synapses</a:t>
            </a:r>
            <a:endParaRPr/>
          </a:p>
        </p:txBody>
      </p:sp>
      <p:sp>
        <p:nvSpPr>
          <p:cNvPr id="430" name="Google Shape;430;p13"/>
          <p:cNvSpPr/>
          <p:nvPr/>
        </p:nvSpPr>
        <p:spPr>
          <a:xfrm>
            <a:off x="-2340429" y="183553"/>
            <a:ext cx="8436429" cy="615499"/>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3200" b="1">
                <a:solidFill>
                  <a:srgbClr val="3F3F3F"/>
                </a:solidFill>
                <a:latin typeface="Calibri"/>
                <a:ea typeface="Calibri"/>
                <a:cs typeface="Calibri"/>
                <a:sym typeface="Calibri"/>
              </a:rPr>
              <a:t>Human NN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14"/>
          <p:cNvSpPr txBox="1"/>
          <p:nvPr/>
        </p:nvSpPr>
        <p:spPr>
          <a:xfrm>
            <a:off x="-117904" y="6384177"/>
            <a:ext cx="1988457" cy="287268"/>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buClr>
                <a:srgbClr val="000000"/>
              </a:buClr>
              <a:buSzPts val="800"/>
            </a:pPr>
            <a:r>
              <a:rPr lang="en-US" sz="1067">
                <a:solidFill>
                  <a:srgbClr val="595959"/>
                </a:solidFill>
                <a:latin typeface="Arial"/>
                <a:ea typeface="Arial"/>
                <a:cs typeface="Arial"/>
                <a:sym typeface="Arial"/>
              </a:rPr>
              <a:t>C. Bakogiannis</a:t>
            </a:r>
            <a:endParaRPr sz="1067">
              <a:solidFill>
                <a:srgbClr val="595959"/>
              </a:solidFill>
              <a:latin typeface="Arial"/>
              <a:ea typeface="Arial"/>
              <a:cs typeface="Arial"/>
              <a:sym typeface="Arial"/>
            </a:endParaRPr>
          </a:p>
        </p:txBody>
      </p:sp>
      <p:pic>
        <p:nvPicPr>
          <p:cNvPr id="436" name="Google Shape;436;p14"/>
          <p:cNvPicPr preferRelativeResize="0"/>
          <p:nvPr/>
        </p:nvPicPr>
        <p:blipFill rotWithShape="1">
          <a:blip r:embed="rId3">
            <a:alphaModFix/>
          </a:blip>
          <a:srcRect/>
          <a:stretch/>
        </p:blipFill>
        <p:spPr>
          <a:xfrm>
            <a:off x="550984" y="1290195"/>
            <a:ext cx="3547669" cy="2339405"/>
          </a:xfrm>
          <a:prstGeom prst="rect">
            <a:avLst/>
          </a:prstGeom>
          <a:noFill/>
          <a:ln>
            <a:noFill/>
          </a:ln>
        </p:spPr>
      </p:pic>
      <p:cxnSp>
        <p:nvCxnSpPr>
          <p:cNvPr id="437" name="Google Shape;437;p14"/>
          <p:cNvCxnSpPr/>
          <p:nvPr/>
        </p:nvCxnSpPr>
        <p:spPr>
          <a:xfrm>
            <a:off x="4548556" y="1703760"/>
            <a:ext cx="1094153" cy="0"/>
          </a:xfrm>
          <a:prstGeom prst="straightConnector1">
            <a:avLst/>
          </a:prstGeom>
          <a:noFill/>
          <a:ln w="50800" cap="flat" cmpd="sng">
            <a:solidFill>
              <a:srgbClr val="0070C0"/>
            </a:solidFill>
            <a:prstDash val="solid"/>
            <a:round/>
            <a:headEnd type="none" w="sm" len="sm"/>
            <a:tailEnd type="triangle" w="med" len="med"/>
          </a:ln>
        </p:spPr>
      </p:cxnSp>
      <p:cxnSp>
        <p:nvCxnSpPr>
          <p:cNvPr id="438" name="Google Shape;438;p14"/>
          <p:cNvCxnSpPr/>
          <p:nvPr/>
        </p:nvCxnSpPr>
        <p:spPr>
          <a:xfrm>
            <a:off x="4564188" y="2141421"/>
            <a:ext cx="1094153" cy="0"/>
          </a:xfrm>
          <a:prstGeom prst="straightConnector1">
            <a:avLst/>
          </a:prstGeom>
          <a:noFill/>
          <a:ln w="50800" cap="flat" cmpd="sng">
            <a:solidFill>
              <a:srgbClr val="0070C0"/>
            </a:solidFill>
            <a:prstDash val="solid"/>
            <a:round/>
            <a:headEnd type="none" w="sm" len="sm"/>
            <a:tailEnd type="triangle" w="med" len="med"/>
          </a:ln>
        </p:spPr>
      </p:cxnSp>
      <p:cxnSp>
        <p:nvCxnSpPr>
          <p:cNvPr id="439" name="Google Shape;439;p14"/>
          <p:cNvCxnSpPr/>
          <p:nvPr/>
        </p:nvCxnSpPr>
        <p:spPr>
          <a:xfrm>
            <a:off x="4548554" y="2664889"/>
            <a:ext cx="1094153" cy="0"/>
          </a:xfrm>
          <a:prstGeom prst="straightConnector1">
            <a:avLst/>
          </a:prstGeom>
          <a:noFill/>
          <a:ln w="50800" cap="flat" cmpd="sng">
            <a:solidFill>
              <a:srgbClr val="0070C0"/>
            </a:solidFill>
            <a:prstDash val="solid"/>
            <a:round/>
            <a:headEnd type="none" w="sm" len="sm"/>
            <a:tailEnd type="triangle" w="med" len="med"/>
          </a:ln>
        </p:spPr>
      </p:cxnSp>
      <p:cxnSp>
        <p:nvCxnSpPr>
          <p:cNvPr id="440" name="Google Shape;440;p14"/>
          <p:cNvCxnSpPr/>
          <p:nvPr/>
        </p:nvCxnSpPr>
        <p:spPr>
          <a:xfrm>
            <a:off x="4564188" y="3180705"/>
            <a:ext cx="1094153" cy="0"/>
          </a:xfrm>
          <a:prstGeom prst="straightConnector1">
            <a:avLst/>
          </a:prstGeom>
          <a:noFill/>
          <a:ln w="50800" cap="flat" cmpd="sng">
            <a:solidFill>
              <a:srgbClr val="0070C0"/>
            </a:solidFill>
            <a:prstDash val="solid"/>
            <a:round/>
            <a:headEnd type="none" w="sm" len="sm"/>
            <a:tailEnd type="triangle" w="med" len="med"/>
          </a:ln>
        </p:spPr>
      </p:cxnSp>
      <p:sp>
        <p:nvSpPr>
          <p:cNvPr id="441" name="Google Shape;441;p14"/>
          <p:cNvSpPr/>
          <p:nvPr/>
        </p:nvSpPr>
        <p:spPr>
          <a:xfrm>
            <a:off x="860692" y="727003"/>
            <a:ext cx="8436429" cy="615499"/>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3200">
                <a:solidFill>
                  <a:srgbClr val="3F3F3F"/>
                </a:solidFill>
                <a:latin typeface="Calibri"/>
                <a:ea typeface="Calibri"/>
                <a:cs typeface="Calibri"/>
                <a:sym typeface="Calibri"/>
              </a:rPr>
              <a:t>Pixels</a:t>
            </a:r>
            <a:endParaRPr/>
          </a:p>
        </p:txBody>
      </p:sp>
      <p:sp>
        <p:nvSpPr>
          <p:cNvPr id="442" name="Google Shape;442;p14"/>
          <p:cNvSpPr/>
          <p:nvPr/>
        </p:nvSpPr>
        <p:spPr>
          <a:xfrm>
            <a:off x="3147416" y="3332915"/>
            <a:ext cx="8436429" cy="615499"/>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3200">
                <a:solidFill>
                  <a:srgbClr val="3F3F3F"/>
                </a:solidFill>
                <a:latin typeface="Calibri"/>
                <a:ea typeface="Calibri"/>
                <a:cs typeface="Calibri"/>
                <a:sym typeface="Calibri"/>
              </a:rPr>
              <a:t>Features</a:t>
            </a:r>
            <a:endParaRPr/>
          </a:p>
        </p:txBody>
      </p:sp>
      <p:sp>
        <p:nvSpPr>
          <p:cNvPr id="443" name="Google Shape;443;p14"/>
          <p:cNvSpPr/>
          <p:nvPr/>
        </p:nvSpPr>
        <p:spPr>
          <a:xfrm>
            <a:off x="6545128" y="2066717"/>
            <a:ext cx="8436429" cy="615499"/>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3200">
                <a:solidFill>
                  <a:srgbClr val="3F3F3F"/>
                </a:solidFill>
                <a:latin typeface="Calibri"/>
                <a:ea typeface="Calibri"/>
                <a:cs typeface="Calibri"/>
                <a:sym typeface="Calibri"/>
              </a:rPr>
              <a:t>Dog or Wolf?</a:t>
            </a:r>
            <a:endParaRPr/>
          </a:p>
        </p:txBody>
      </p:sp>
      <p:sp>
        <p:nvSpPr>
          <p:cNvPr id="444" name="Google Shape;444;p14"/>
          <p:cNvSpPr/>
          <p:nvPr/>
        </p:nvSpPr>
        <p:spPr>
          <a:xfrm>
            <a:off x="2721220" y="4704755"/>
            <a:ext cx="8436429" cy="1107941"/>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3200">
                <a:solidFill>
                  <a:srgbClr val="3F3F3F"/>
                </a:solidFill>
                <a:latin typeface="Calibri"/>
                <a:ea typeface="Calibri"/>
                <a:cs typeface="Calibri"/>
                <a:sym typeface="Calibri"/>
              </a:rPr>
              <a:t>Example: 8 layers</a:t>
            </a:r>
            <a:endParaRPr/>
          </a:p>
          <a:p>
            <a:pPr algn="ctr">
              <a:spcBef>
                <a:spcPts val="0"/>
              </a:spcBef>
              <a:spcAft>
                <a:spcPts val="0"/>
              </a:spcAft>
            </a:pPr>
            <a:r>
              <a:rPr lang="en-US" sz="3200">
                <a:solidFill>
                  <a:srgbClr val="3F3F3F"/>
                </a:solidFill>
                <a:latin typeface="Calibri"/>
                <a:ea typeface="Calibri"/>
                <a:cs typeface="Calibri"/>
                <a:sym typeface="Calibri"/>
              </a:rPr>
              <a:t>659.000 units (65mio parameters)</a:t>
            </a:r>
            <a:endParaRPr/>
          </a:p>
        </p:txBody>
      </p:sp>
      <p:pic>
        <p:nvPicPr>
          <p:cNvPr id="445" name="Google Shape;445;p14" descr="Deep Neural Networks: Concepts and History Overview"/>
          <p:cNvPicPr preferRelativeResize="0"/>
          <p:nvPr/>
        </p:nvPicPr>
        <p:blipFill rotWithShape="1">
          <a:blip r:embed="rId4">
            <a:alphaModFix/>
          </a:blip>
          <a:srcRect/>
          <a:stretch/>
        </p:blipFill>
        <p:spPr>
          <a:xfrm>
            <a:off x="5658341" y="1431252"/>
            <a:ext cx="4010849" cy="1762881"/>
          </a:xfrm>
          <a:prstGeom prst="rect">
            <a:avLst/>
          </a:prstGeom>
          <a:noFill/>
          <a:ln>
            <a:noFill/>
          </a:ln>
        </p:spPr>
      </p:pic>
      <p:pic>
        <p:nvPicPr>
          <p:cNvPr id="446" name="Google Shape;446;p14" descr="Mathematical Scheme Artificial Neuron Multiple Inputs: Vector στοκ (χωρίς  δικαιώματα) 2198198385 | Shutterstock"/>
          <p:cNvPicPr preferRelativeResize="0"/>
          <p:nvPr/>
        </p:nvPicPr>
        <p:blipFill rotWithShape="1">
          <a:blip r:embed="rId5">
            <a:alphaModFix/>
          </a:blip>
          <a:srcRect b="9444"/>
          <a:stretch/>
        </p:blipFill>
        <p:spPr>
          <a:xfrm>
            <a:off x="1511761" y="4087252"/>
            <a:ext cx="3036793" cy="2182529"/>
          </a:xfrm>
          <a:prstGeom prst="rect">
            <a:avLst/>
          </a:prstGeom>
          <a:noFill/>
          <a:ln>
            <a:noFill/>
          </a:ln>
        </p:spPr>
      </p:pic>
      <p:sp>
        <p:nvSpPr>
          <p:cNvPr id="447" name="Google Shape;447;p14"/>
          <p:cNvSpPr/>
          <p:nvPr/>
        </p:nvSpPr>
        <p:spPr>
          <a:xfrm>
            <a:off x="-2238829" y="195937"/>
            <a:ext cx="8436429" cy="615499"/>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3200" b="1" dirty="0">
                <a:solidFill>
                  <a:srgbClr val="3F3F3F"/>
                </a:solidFill>
                <a:latin typeface="Calibri"/>
                <a:ea typeface="Calibri"/>
                <a:cs typeface="Calibri"/>
                <a:sym typeface="Calibri"/>
              </a:rPr>
              <a:t>Artificial NN</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87C9BFA-DFC6-26C1-D26F-B00717D98B2E}"/>
              </a:ext>
            </a:extLst>
          </p:cNvPr>
          <p:cNvSpPr txBox="1"/>
          <p:nvPr/>
        </p:nvSpPr>
        <p:spPr>
          <a:xfrm>
            <a:off x="-257175" y="6575425"/>
            <a:ext cx="1987550" cy="215900"/>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n-US" sz="800" kern="0" dirty="0">
                <a:solidFill>
                  <a:srgbClr val="000000">
                    <a:lumMod val="65000"/>
                    <a:lumOff val="35000"/>
                  </a:srgbClr>
                </a:solidFill>
                <a:latin typeface="Arial"/>
                <a:cs typeface="Arial"/>
                <a:sym typeface="Arial"/>
              </a:rPr>
              <a:t>C. </a:t>
            </a:r>
            <a:r>
              <a:rPr lang="en-US" sz="800" kern="0" dirty="0" err="1">
                <a:solidFill>
                  <a:srgbClr val="000000">
                    <a:lumMod val="65000"/>
                    <a:lumOff val="35000"/>
                  </a:srgbClr>
                </a:solidFill>
                <a:latin typeface="Arial"/>
                <a:cs typeface="Arial"/>
                <a:sym typeface="Arial"/>
              </a:rPr>
              <a:t>Bakogiannis</a:t>
            </a:r>
            <a:endParaRPr lang="en-US" sz="800" kern="0" dirty="0">
              <a:solidFill>
                <a:srgbClr val="000000">
                  <a:lumMod val="65000"/>
                  <a:lumOff val="35000"/>
                </a:srgbClr>
              </a:solidFill>
              <a:latin typeface="Arial"/>
              <a:cs typeface="Arial"/>
              <a:sym typeface="Arial"/>
            </a:endParaRPr>
          </a:p>
        </p:txBody>
      </p:sp>
      <p:pic>
        <p:nvPicPr>
          <p:cNvPr id="7" name="Google Shape;320;p5">
            <a:extLst>
              <a:ext uri="{FF2B5EF4-FFF2-40B4-BE49-F238E27FC236}">
                <a16:creationId xmlns:a16="http://schemas.microsoft.com/office/drawing/2014/main" id="{7608D1A8-A3BA-E8BB-8F48-AE8E96FE334A}"/>
              </a:ext>
            </a:extLst>
          </p:cNvPr>
          <p:cNvPicPr preferRelativeResize="0"/>
          <p:nvPr/>
        </p:nvPicPr>
        <p:blipFill rotWithShape="1">
          <a:blip r:embed="rId2">
            <a:alphaModFix amt="20000"/>
          </a:blip>
          <a:srcRect/>
          <a:stretch/>
        </p:blipFill>
        <p:spPr>
          <a:xfrm>
            <a:off x="10167939" y="304801"/>
            <a:ext cx="1803400" cy="371475"/>
          </a:xfrm>
          <a:prstGeom prst="rect">
            <a:avLst/>
          </a:prstGeom>
          <a:noFill/>
          <a:ln>
            <a:noFill/>
          </a:ln>
        </p:spPr>
      </p:pic>
      <p:pic>
        <p:nvPicPr>
          <p:cNvPr id="8" name="Picture 7">
            <a:extLst>
              <a:ext uri="{FF2B5EF4-FFF2-40B4-BE49-F238E27FC236}">
                <a16:creationId xmlns:a16="http://schemas.microsoft.com/office/drawing/2014/main" id="{F6148505-3EB1-2F2C-AD9F-2EC642DA9944}"/>
              </a:ext>
            </a:extLst>
          </p:cNvPr>
          <p:cNvPicPr>
            <a:picLocks noChangeAspect="1"/>
          </p:cNvPicPr>
          <p:nvPr/>
        </p:nvPicPr>
        <p:blipFill>
          <a:blip r:embed="rId3">
            <a:alphaModFix amt="50000"/>
          </a:blip>
          <a:stretch>
            <a:fillRect/>
          </a:stretch>
        </p:blipFill>
        <p:spPr>
          <a:xfrm>
            <a:off x="9514005" y="8040"/>
            <a:ext cx="595175" cy="745219"/>
          </a:xfrm>
          <a:prstGeom prst="rect">
            <a:avLst/>
          </a:prstGeom>
        </p:spPr>
      </p:pic>
      <p:pic>
        <p:nvPicPr>
          <p:cNvPr id="1026" name="Picture 2" descr="Photoplethysmography (PPG) principle by smartphone. | Download Scientific  Diagram">
            <a:extLst>
              <a:ext uri="{FF2B5EF4-FFF2-40B4-BE49-F238E27FC236}">
                <a16:creationId xmlns:a16="http://schemas.microsoft.com/office/drawing/2014/main" id="{C03051FF-459A-CB82-372F-2FECCB4605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9955" y="427908"/>
            <a:ext cx="4222122" cy="225546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84BD45A8-74B5-7447-6720-72EA11460181}"/>
              </a:ext>
            </a:extLst>
          </p:cNvPr>
          <p:cNvPicPr>
            <a:picLocks noChangeAspect="1"/>
          </p:cNvPicPr>
          <p:nvPr/>
        </p:nvPicPr>
        <p:blipFill>
          <a:blip r:embed="rId5"/>
          <a:stretch>
            <a:fillRect/>
          </a:stretch>
        </p:blipFill>
        <p:spPr>
          <a:xfrm>
            <a:off x="8531032" y="2136997"/>
            <a:ext cx="2938462" cy="1956152"/>
          </a:xfrm>
          <a:prstGeom prst="rect">
            <a:avLst/>
          </a:prstGeom>
        </p:spPr>
      </p:pic>
      <p:pic>
        <p:nvPicPr>
          <p:cNvPr id="1028" name="Picture 4" descr="Πιεσόμετρο Υδραργυρικό επιτοίχιο MAC 506">
            <a:extLst>
              <a:ext uri="{FF2B5EF4-FFF2-40B4-BE49-F238E27FC236}">
                <a16:creationId xmlns:a16="http://schemas.microsoft.com/office/drawing/2014/main" id="{E186DDCE-CB7C-B62A-9AD9-C16920FE611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7414" y="1221444"/>
            <a:ext cx="2082800" cy="20828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E47F405-88EB-D98A-EC65-BE02BDED4F76}"/>
              </a:ext>
            </a:extLst>
          </p:cNvPr>
          <p:cNvPicPr>
            <a:picLocks noChangeAspect="1"/>
          </p:cNvPicPr>
          <p:nvPr/>
        </p:nvPicPr>
        <p:blipFill>
          <a:blip r:embed="rId7"/>
          <a:stretch>
            <a:fillRect/>
          </a:stretch>
        </p:blipFill>
        <p:spPr>
          <a:xfrm>
            <a:off x="2374123" y="2387600"/>
            <a:ext cx="2082800" cy="2082800"/>
          </a:xfrm>
          <a:prstGeom prst="rect">
            <a:avLst/>
          </a:prstGeom>
        </p:spPr>
      </p:pic>
      <p:pic>
        <p:nvPicPr>
          <p:cNvPr id="10" name="Picture 9">
            <a:extLst>
              <a:ext uri="{FF2B5EF4-FFF2-40B4-BE49-F238E27FC236}">
                <a16:creationId xmlns:a16="http://schemas.microsoft.com/office/drawing/2014/main" id="{2BB0489D-C09E-0AD0-07A9-CAF5B6E4BF6C}"/>
              </a:ext>
            </a:extLst>
          </p:cNvPr>
          <p:cNvPicPr>
            <a:picLocks noChangeAspect="1"/>
          </p:cNvPicPr>
          <p:nvPr/>
        </p:nvPicPr>
        <p:blipFill>
          <a:blip r:embed="rId8"/>
          <a:stretch>
            <a:fillRect/>
          </a:stretch>
        </p:blipFill>
        <p:spPr>
          <a:xfrm>
            <a:off x="5366592" y="4371836"/>
            <a:ext cx="4445000" cy="2120900"/>
          </a:xfrm>
          <a:prstGeom prst="rect">
            <a:avLst/>
          </a:prstGeom>
        </p:spPr>
      </p:pic>
      <p:sp>
        <p:nvSpPr>
          <p:cNvPr id="11" name="Google Shape;447;p14">
            <a:extLst>
              <a:ext uri="{FF2B5EF4-FFF2-40B4-BE49-F238E27FC236}">
                <a16:creationId xmlns:a16="http://schemas.microsoft.com/office/drawing/2014/main" id="{F0D8CA4A-152D-7EDF-F35F-BAD8E7598222}"/>
              </a:ext>
            </a:extLst>
          </p:cNvPr>
          <p:cNvSpPr/>
          <p:nvPr/>
        </p:nvSpPr>
        <p:spPr>
          <a:xfrm>
            <a:off x="220661" y="285539"/>
            <a:ext cx="5399314" cy="615499"/>
          </a:xfrm>
          <a:prstGeom prst="rect">
            <a:avLst/>
          </a:prstGeom>
          <a:noFill/>
          <a:ln>
            <a:noFill/>
          </a:ln>
        </p:spPr>
        <p:txBody>
          <a:bodyPr spcFirstLastPara="1" wrap="square" lIns="121900" tIns="60933" rIns="121900" bIns="60933" anchor="t" anchorCtr="0">
            <a:spAutoFit/>
          </a:bodyPr>
          <a:lstStyle/>
          <a:p>
            <a:pPr>
              <a:spcBef>
                <a:spcPts val="0"/>
              </a:spcBef>
              <a:spcAft>
                <a:spcPts val="0"/>
              </a:spcAft>
            </a:pPr>
            <a:r>
              <a:rPr lang="en-US" sz="3200" b="1" dirty="0">
                <a:solidFill>
                  <a:srgbClr val="3F3F3F"/>
                </a:solidFill>
                <a:latin typeface="Calibri"/>
                <a:ea typeface="Calibri"/>
                <a:cs typeface="Calibri"/>
                <a:sym typeface="Calibri"/>
              </a:rPr>
              <a:t>Innovating BP monitoring</a:t>
            </a:r>
            <a:endParaRPr dirty="0"/>
          </a:p>
        </p:txBody>
      </p:sp>
      <p:pic>
        <p:nvPicPr>
          <p:cNvPr id="13" name="Picture 12">
            <a:extLst>
              <a:ext uri="{FF2B5EF4-FFF2-40B4-BE49-F238E27FC236}">
                <a16:creationId xmlns:a16="http://schemas.microsoft.com/office/drawing/2014/main" id="{AA4C36EA-D032-B08A-01DD-A3045615D9AB}"/>
              </a:ext>
            </a:extLst>
          </p:cNvPr>
          <p:cNvPicPr>
            <a:picLocks noChangeAspect="1"/>
          </p:cNvPicPr>
          <p:nvPr/>
        </p:nvPicPr>
        <p:blipFill>
          <a:blip r:embed="rId9"/>
          <a:stretch>
            <a:fillRect/>
          </a:stretch>
        </p:blipFill>
        <p:spPr>
          <a:xfrm>
            <a:off x="510686" y="4386471"/>
            <a:ext cx="2409632" cy="1618972"/>
          </a:xfrm>
          <a:prstGeom prst="rect">
            <a:avLst/>
          </a:prstGeom>
        </p:spPr>
      </p:pic>
      <p:sp>
        <p:nvSpPr>
          <p:cNvPr id="14" name="Google Shape;447;p14">
            <a:extLst>
              <a:ext uri="{FF2B5EF4-FFF2-40B4-BE49-F238E27FC236}">
                <a16:creationId xmlns:a16="http://schemas.microsoft.com/office/drawing/2014/main" id="{BDC6EC3E-C2D4-9885-AE81-0DC335103D2D}"/>
              </a:ext>
            </a:extLst>
          </p:cNvPr>
          <p:cNvSpPr/>
          <p:nvPr/>
        </p:nvSpPr>
        <p:spPr>
          <a:xfrm>
            <a:off x="8076036" y="1105102"/>
            <a:ext cx="3564422" cy="492388"/>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2400" b="1" dirty="0">
                <a:solidFill>
                  <a:srgbClr val="3F3F3F"/>
                </a:solidFill>
                <a:latin typeface="Calibri"/>
                <a:ea typeface="Calibri"/>
                <a:cs typeface="Calibri"/>
                <a:sym typeface="Calibri"/>
              </a:rPr>
              <a:t>PPG</a:t>
            </a:r>
            <a:endParaRPr sz="1400" dirty="0"/>
          </a:p>
        </p:txBody>
      </p:sp>
      <p:sp>
        <p:nvSpPr>
          <p:cNvPr id="15" name="Google Shape;447;p14">
            <a:extLst>
              <a:ext uri="{FF2B5EF4-FFF2-40B4-BE49-F238E27FC236}">
                <a16:creationId xmlns:a16="http://schemas.microsoft.com/office/drawing/2014/main" id="{A9F98DDD-2748-DAC6-7879-F1139BD31D4D}"/>
              </a:ext>
            </a:extLst>
          </p:cNvPr>
          <p:cNvSpPr/>
          <p:nvPr/>
        </p:nvSpPr>
        <p:spPr>
          <a:xfrm>
            <a:off x="5806881" y="3203598"/>
            <a:ext cx="3564422" cy="492388"/>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2400" b="1" dirty="0">
                <a:solidFill>
                  <a:srgbClr val="3F3F3F"/>
                </a:solidFill>
                <a:latin typeface="Calibri"/>
                <a:ea typeface="Calibri"/>
                <a:cs typeface="Calibri"/>
                <a:sym typeface="Calibri"/>
              </a:rPr>
              <a:t>ECG</a:t>
            </a:r>
            <a:endParaRPr sz="1400" dirty="0"/>
          </a:p>
        </p:txBody>
      </p:sp>
      <p:sp>
        <p:nvSpPr>
          <p:cNvPr id="16" name="Google Shape;447;p14">
            <a:extLst>
              <a:ext uri="{FF2B5EF4-FFF2-40B4-BE49-F238E27FC236}">
                <a16:creationId xmlns:a16="http://schemas.microsoft.com/office/drawing/2014/main" id="{84A220EF-4027-CB9F-8123-B97D93BE429C}"/>
              </a:ext>
            </a:extLst>
          </p:cNvPr>
          <p:cNvSpPr/>
          <p:nvPr/>
        </p:nvSpPr>
        <p:spPr>
          <a:xfrm>
            <a:off x="8939050" y="5001426"/>
            <a:ext cx="3564422" cy="861720"/>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2400" b="1" dirty="0">
                <a:solidFill>
                  <a:srgbClr val="3F3F3F"/>
                </a:solidFill>
                <a:latin typeface="Calibri"/>
                <a:ea typeface="Calibri"/>
                <a:cs typeface="Calibri"/>
                <a:sym typeface="Calibri"/>
              </a:rPr>
              <a:t>Smart BP</a:t>
            </a:r>
          </a:p>
          <a:p>
            <a:pPr algn="ctr">
              <a:spcBef>
                <a:spcPts val="0"/>
              </a:spcBef>
              <a:spcAft>
                <a:spcPts val="0"/>
              </a:spcAft>
            </a:pPr>
            <a:r>
              <a:rPr lang="en-US" sz="2400" b="1" dirty="0">
                <a:solidFill>
                  <a:srgbClr val="3F3F3F"/>
                </a:solidFill>
                <a:latin typeface="Calibri"/>
                <a:cs typeface="Calibri"/>
                <a:sym typeface="Calibri"/>
              </a:rPr>
              <a:t>Wearable</a:t>
            </a:r>
            <a:endParaRPr sz="1400" dirty="0"/>
          </a:p>
        </p:txBody>
      </p:sp>
    </p:spTree>
    <p:extLst>
      <p:ext uri="{BB962C8B-B14F-4D97-AF65-F5344CB8AC3E}">
        <p14:creationId xmlns:p14="http://schemas.microsoft.com/office/powerpoint/2010/main" val="25745335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87C9BFA-DFC6-26C1-D26F-B00717D98B2E}"/>
              </a:ext>
            </a:extLst>
          </p:cNvPr>
          <p:cNvSpPr txBox="1"/>
          <p:nvPr/>
        </p:nvSpPr>
        <p:spPr>
          <a:xfrm>
            <a:off x="-257175" y="6575425"/>
            <a:ext cx="1987550" cy="215900"/>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n-US" sz="800" kern="0" dirty="0">
                <a:solidFill>
                  <a:srgbClr val="000000">
                    <a:lumMod val="65000"/>
                    <a:lumOff val="35000"/>
                  </a:srgbClr>
                </a:solidFill>
                <a:latin typeface="Arial"/>
                <a:cs typeface="Arial"/>
                <a:sym typeface="Arial"/>
              </a:rPr>
              <a:t>C. </a:t>
            </a:r>
            <a:r>
              <a:rPr lang="en-US" sz="800" kern="0" dirty="0" err="1">
                <a:solidFill>
                  <a:srgbClr val="000000">
                    <a:lumMod val="65000"/>
                    <a:lumOff val="35000"/>
                  </a:srgbClr>
                </a:solidFill>
                <a:latin typeface="Arial"/>
                <a:cs typeface="Arial"/>
                <a:sym typeface="Arial"/>
              </a:rPr>
              <a:t>Bakogiannis</a:t>
            </a:r>
            <a:endParaRPr lang="en-US" sz="800" kern="0" dirty="0">
              <a:solidFill>
                <a:srgbClr val="000000">
                  <a:lumMod val="65000"/>
                  <a:lumOff val="35000"/>
                </a:srgbClr>
              </a:solidFill>
              <a:latin typeface="Arial"/>
              <a:cs typeface="Arial"/>
              <a:sym typeface="Arial"/>
            </a:endParaRPr>
          </a:p>
        </p:txBody>
      </p:sp>
      <p:pic>
        <p:nvPicPr>
          <p:cNvPr id="7" name="Google Shape;320;p5">
            <a:extLst>
              <a:ext uri="{FF2B5EF4-FFF2-40B4-BE49-F238E27FC236}">
                <a16:creationId xmlns:a16="http://schemas.microsoft.com/office/drawing/2014/main" id="{7608D1A8-A3BA-E8BB-8F48-AE8E96FE334A}"/>
              </a:ext>
            </a:extLst>
          </p:cNvPr>
          <p:cNvPicPr preferRelativeResize="0"/>
          <p:nvPr/>
        </p:nvPicPr>
        <p:blipFill rotWithShape="1">
          <a:blip r:embed="rId2">
            <a:alphaModFix amt="20000"/>
          </a:blip>
          <a:srcRect/>
          <a:stretch/>
        </p:blipFill>
        <p:spPr>
          <a:xfrm>
            <a:off x="10167939" y="304801"/>
            <a:ext cx="1803400" cy="371475"/>
          </a:xfrm>
          <a:prstGeom prst="rect">
            <a:avLst/>
          </a:prstGeom>
          <a:noFill/>
          <a:ln>
            <a:noFill/>
          </a:ln>
        </p:spPr>
      </p:pic>
      <p:pic>
        <p:nvPicPr>
          <p:cNvPr id="8" name="Picture 7">
            <a:extLst>
              <a:ext uri="{FF2B5EF4-FFF2-40B4-BE49-F238E27FC236}">
                <a16:creationId xmlns:a16="http://schemas.microsoft.com/office/drawing/2014/main" id="{F6148505-3EB1-2F2C-AD9F-2EC642DA9944}"/>
              </a:ext>
            </a:extLst>
          </p:cNvPr>
          <p:cNvPicPr>
            <a:picLocks noChangeAspect="1"/>
          </p:cNvPicPr>
          <p:nvPr/>
        </p:nvPicPr>
        <p:blipFill>
          <a:blip r:embed="rId3">
            <a:alphaModFix amt="50000"/>
          </a:blip>
          <a:stretch>
            <a:fillRect/>
          </a:stretch>
        </p:blipFill>
        <p:spPr>
          <a:xfrm>
            <a:off x="9514005" y="8040"/>
            <a:ext cx="595175" cy="745219"/>
          </a:xfrm>
          <a:prstGeom prst="rect">
            <a:avLst/>
          </a:prstGeom>
        </p:spPr>
      </p:pic>
      <p:sp>
        <p:nvSpPr>
          <p:cNvPr id="9" name="Google Shape;321;p5">
            <a:extLst>
              <a:ext uri="{FF2B5EF4-FFF2-40B4-BE49-F238E27FC236}">
                <a16:creationId xmlns:a16="http://schemas.microsoft.com/office/drawing/2014/main" id="{85E9FE44-FD91-54D6-2321-DD8DBF8A59A9}"/>
              </a:ext>
            </a:extLst>
          </p:cNvPr>
          <p:cNvSpPr/>
          <p:nvPr/>
        </p:nvSpPr>
        <p:spPr>
          <a:xfrm>
            <a:off x="2145323" y="2628808"/>
            <a:ext cx="7511313" cy="1600384"/>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4800" b="1" dirty="0">
                <a:solidFill>
                  <a:srgbClr val="3F3F3F"/>
                </a:solidFill>
                <a:latin typeface="Calibri"/>
                <a:ea typeface="Calibri"/>
                <a:cs typeface="Calibri"/>
                <a:sym typeface="Calibri"/>
              </a:rPr>
              <a:t>AI in the DIAGNOSIS of Hypertension</a:t>
            </a:r>
            <a:endParaRPr dirty="0"/>
          </a:p>
        </p:txBody>
      </p:sp>
    </p:spTree>
    <p:extLst>
      <p:ext uri="{BB962C8B-B14F-4D97-AF65-F5344CB8AC3E}">
        <p14:creationId xmlns:p14="http://schemas.microsoft.com/office/powerpoint/2010/main" val="8128012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87C9BFA-DFC6-26C1-D26F-B00717D98B2E}"/>
              </a:ext>
            </a:extLst>
          </p:cNvPr>
          <p:cNvSpPr txBox="1"/>
          <p:nvPr/>
        </p:nvSpPr>
        <p:spPr>
          <a:xfrm>
            <a:off x="-257175" y="6575425"/>
            <a:ext cx="1987550" cy="215900"/>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n-US" sz="800" kern="0" dirty="0">
                <a:solidFill>
                  <a:srgbClr val="000000">
                    <a:lumMod val="65000"/>
                    <a:lumOff val="35000"/>
                  </a:srgbClr>
                </a:solidFill>
                <a:latin typeface="Arial"/>
                <a:cs typeface="Arial"/>
                <a:sym typeface="Arial"/>
              </a:rPr>
              <a:t>C. </a:t>
            </a:r>
            <a:r>
              <a:rPr lang="en-US" sz="800" kern="0" dirty="0" err="1">
                <a:solidFill>
                  <a:srgbClr val="000000">
                    <a:lumMod val="65000"/>
                    <a:lumOff val="35000"/>
                  </a:srgbClr>
                </a:solidFill>
                <a:latin typeface="Arial"/>
                <a:cs typeface="Arial"/>
                <a:sym typeface="Arial"/>
              </a:rPr>
              <a:t>Bakogiannis</a:t>
            </a:r>
            <a:endParaRPr lang="en-US" sz="800" kern="0" dirty="0">
              <a:solidFill>
                <a:srgbClr val="000000">
                  <a:lumMod val="65000"/>
                  <a:lumOff val="35000"/>
                </a:srgbClr>
              </a:solidFill>
              <a:latin typeface="Arial"/>
              <a:cs typeface="Arial"/>
              <a:sym typeface="Arial"/>
            </a:endParaRPr>
          </a:p>
        </p:txBody>
      </p:sp>
      <p:pic>
        <p:nvPicPr>
          <p:cNvPr id="7" name="Google Shape;320;p5">
            <a:extLst>
              <a:ext uri="{FF2B5EF4-FFF2-40B4-BE49-F238E27FC236}">
                <a16:creationId xmlns:a16="http://schemas.microsoft.com/office/drawing/2014/main" id="{7608D1A8-A3BA-E8BB-8F48-AE8E96FE334A}"/>
              </a:ext>
            </a:extLst>
          </p:cNvPr>
          <p:cNvPicPr preferRelativeResize="0"/>
          <p:nvPr/>
        </p:nvPicPr>
        <p:blipFill rotWithShape="1">
          <a:blip r:embed="rId2">
            <a:alphaModFix amt="20000"/>
          </a:blip>
          <a:srcRect/>
          <a:stretch/>
        </p:blipFill>
        <p:spPr>
          <a:xfrm>
            <a:off x="10167939" y="304801"/>
            <a:ext cx="1803400" cy="371475"/>
          </a:xfrm>
          <a:prstGeom prst="rect">
            <a:avLst/>
          </a:prstGeom>
          <a:noFill/>
          <a:ln>
            <a:noFill/>
          </a:ln>
        </p:spPr>
      </p:pic>
      <p:pic>
        <p:nvPicPr>
          <p:cNvPr id="8" name="Picture 7">
            <a:extLst>
              <a:ext uri="{FF2B5EF4-FFF2-40B4-BE49-F238E27FC236}">
                <a16:creationId xmlns:a16="http://schemas.microsoft.com/office/drawing/2014/main" id="{F6148505-3EB1-2F2C-AD9F-2EC642DA9944}"/>
              </a:ext>
            </a:extLst>
          </p:cNvPr>
          <p:cNvPicPr>
            <a:picLocks noChangeAspect="1"/>
          </p:cNvPicPr>
          <p:nvPr/>
        </p:nvPicPr>
        <p:blipFill>
          <a:blip r:embed="rId3">
            <a:alphaModFix amt="50000"/>
          </a:blip>
          <a:stretch>
            <a:fillRect/>
          </a:stretch>
        </p:blipFill>
        <p:spPr>
          <a:xfrm>
            <a:off x="9514005" y="8040"/>
            <a:ext cx="595175" cy="745219"/>
          </a:xfrm>
          <a:prstGeom prst="rect">
            <a:avLst/>
          </a:prstGeom>
        </p:spPr>
      </p:pic>
      <p:sp>
        <p:nvSpPr>
          <p:cNvPr id="2" name="Google Shape;359;p7">
            <a:extLst>
              <a:ext uri="{FF2B5EF4-FFF2-40B4-BE49-F238E27FC236}">
                <a16:creationId xmlns:a16="http://schemas.microsoft.com/office/drawing/2014/main" id="{C914B92C-90CB-691C-AF59-D7B47726B0CB}"/>
              </a:ext>
            </a:extLst>
          </p:cNvPr>
          <p:cNvSpPr txBox="1"/>
          <p:nvPr/>
        </p:nvSpPr>
        <p:spPr>
          <a:xfrm>
            <a:off x="242856" y="315461"/>
            <a:ext cx="8221205" cy="615499"/>
          </a:xfrm>
          <a:prstGeom prst="rect">
            <a:avLst/>
          </a:prstGeom>
          <a:noFill/>
          <a:ln>
            <a:noFill/>
          </a:ln>
        </p:spPr>
        <p:txBody>
          <a:bodyPr spcFirstLastPara="1" wrap="square" lIns="121900" tIns="60933" rIns="121900" bIns="60933" anchor="t" anchorCtr="0">
            <a:spAutoFit/>
          </a:bodyPr>
          <a:lstStyle/>
          <a:p>
            <a:pPr>
              <a:spcBef>
                <a:spcPts val="0"/>
              </a:spcBef>
              <a:spcAft>
                <a:spcPts val="0"/>
              </a:spcAft>
              <a:buClr>
                <a:srgbClr val="000000"/>
              </a:buClr>
              <a:buSzPts val="2800"/>
            </a:pPr>
            <a:r>
              <a:rPr lang="en-US" sz="3200" b="1" i="1" dirty="0">
                <a:solidFill>
                  <a:srgbClr val="595959"/>
                </a:solidFill>
                <a:latin typeface="Calibri"/>
                <a:ea typeface="Calibri"/>
                <a:cs typeface="Calibri"/>
                <a:sym typeface="Calibri"/>
              </a:rPr>
              <a:t>AI-Enhanced ECG for Hypertension Prediction</a:t>
            </a:r>
            <a:endParaRPr sz="1400" dirty="0"/>
          </a:p>
        </p:txBody>
      </p:sp>
      <p:pic>
        <p:nvPicPr>
          <p:cNvPr id="3" name="Picture 2">
            <a:extLst>
              <a:ext uri="{FF2B5EF4-FFF2-40B4-BE49-F238E27FC236}">
                <a16:creationId xmlns:a16="http://schemas.microsoft.com/office/drawing/2014/main" id="{C7EA8679-C8D4-C998-0943-CA790CEEECF1}"/>
              </a:ext>
            </a:extLst>
          </p:cNvPr>
          <p:cNvPicPr>
            <a:picLocks noChangeAspect="1"/>
          </p:cNvPicPr>
          <p:nvPr/>
        </p:nvPicPr>
        <p:blipFill>
          <a:blip r:embed="rId4"/>
          <a:stretch>
            <a:fillRect/>
          </a:stretch>
        </p:blipFill>
        <p:spPr>
          <a:xfrm>
            <a:off x="242855" y="1074964"/>
            <a:ext cx="5747981" cy="1668236"/>
          </a:xfrm>
          <a:prstGeom prst="rect">
            <a:avLst/>
          </a:prstGeom>
        </p:spPr>
      </p:pic>
      <p:pic>
        <p:nvPicPr>
          <p:cNvPr id="4" name="Picture 3">
            <a:extLst>
              <a:ext uri="{FF2B5EF4-FFF2-40B4-BE49-F238E27FC236}">
                <a16:creationId xmlns:a16="http://schemas.microsoft.com/office/drawing/2014/main" id="{122F30A8-64C8-A5FE-F3AC-25E0094CD042}"/>
              </a:ext>
            </a:extLst>
          </p:cNvPr>
          <p:cNvPicPr>
            <a:picLocks noChangeAspect="1"/>
          </p:cNvPicPr>
          <p:nvPr/>
        </p:nvPicPr>
        <p:blipFill rotWithShape="1">
          <a:blip r:embed="rId5"/>
          <a:srcRect t="13100" b="62882"/>
          <a:stretch/>
        </p:blipFill>
        <p:spPr>
          <a:xfrm>
            <a:off x="242855" y="2817585"/>
            <a:ext cx="5597528" cy="1014185"/>
          </a:xfrm>
          <a:prstGeom prst="rect">
            <a:avLst/>
          </a:prstGeom>
        </p:spPr>
      </p:pic>
      <p:sp>
        <p:nvSpPr>
          <p:cNvPr id="5" name="Google Shape;447;p14">
            <a:extLst>
              <a:ext uri="{FF2B5EF4-FFF2-40B4-BE49-F238E27FC236}">
                <a16:creationId xmlns:a16="http://schemas.microsoft.com/office/drawing/2014/main" id="{FEC08E2A-0BF1-A8A1-58DC-B64D7792564D}"/>
              </a:ext>
            </a:extLst>
          </p:cNvPr>
          <p:cNvSpPr/>
          <p:nvPr/>
        </p:nvSpPr>
        <p:spPr>
          <a:xfrm>
            <a:off x="242855" y="4111401"/>
            <a:ext cx="5399314" cy="1815827"/>
          </a:xfrm>
          <a:prstGeom prst="rect">
            <a:avLst/>
          </a:prstGeom>
          <a:noFill/>
          <a:ln>
            <a:noFill/>
          </a:ln>
        </p:spPr>
        <p:txBody>
          <a:bodyPr spcFirstLastPara="1" wrap="square" lIns="121900" tIns="60933" rIns="121900" bIns="60933" anchor="t" anchorCtr="0">
            <a:spAutoFit/>
          </a:bodyPr>
          <a:lstStyle/>
          <a:p>
            <a:pPr>
              <a:spcBef>
                <a:spcPts val="0"/>
              </a:spcBef>
              <a:spcAft>
                <a:spcPts val="0"/>
              </a:spcAft>
            </a:pPr>
            <a:r>
              <a:rPr lang="en-US" sz="2400" dirty="0">
                <a:solidFill>
                  <a:srgbClr val="3F3F3F"/>
                </a:solidFill>
                <a:latin typeface="Calibri"/>
                <a:ea typeface="Calibri"/>
                <a:cs typeface="Calibri"/>
                <a:sym typeface="Calibri"/>
              </a:rPr>
              <a:t>AIRE-HTN was trained on 1163401 ECGs from 189539 patients (BIDMC)</a:t>
            </a:r>
          </a:p>
          <a:p>
            <a:pPr>
              <a:spcBef>
                <a:spcPts val="0"/>
              </a:spcBef>
              <a:spcAft>
                <a:spcPts val="0"/>
              </a:spcAft>
            </a:pPr>
            <a:r>
              <a:rPr lang="en-US" sz="2400" dirty="0">
                <a:solidFill>
                  <a:srgbClr val="3F3F3F"/>
                </a:solidFill>
                <a:latin typeface="Calibri"/>
                <a:ea typeface="Calibri"/>
                <a:cs typeface="Calibri"/>
                <a:sym typeface="Calibri"/>
              </a:rPr>
              <a:t>The algorithm was tested on 65610 ECGs (UKB) for external validation</a:t>
            </a:r>
          </a:p>
          <a:p>
            <a:pPr>
              <a:spcBef>
                <a:spcPts val="0"/>
              </a:spcBef>
              <a:spcAft>
                <a:spcPts val="0"/>
              </a:spcAft>
            </a:pPr>
            <a:endParaRPr sz="1400" dirty="0"/>
          </a:p>
        </p:txBody>
      </p:sp>
      <p:pic>
        <p:nvPicPr>
          <p:cNvPr id="9" name="Picture 8">
            <a:extLst>
              <a:ext uri="{FF2B5EF4-FFF2-40B4-BE49-F238E27FC236}">
                <a16:creationId xmlns:a16="http://schemas.microsoft.com/office/drawing/2014/main" id="{F2BA444A-17FE-4505-C103-9E763AD16534}"/>
              </a:ext>
            </a:extLst>
          </p:cNvPr>
          <p:cNvPicPr>
            <a:picLocks noChangeAspect="1"/>
          </p:cNvPicPr>
          <p:nvPr/>
        </p:nvPicPr>
        <p:blipFill>
          <a:blip r:embed="rId6"/>
          <a:stretch>
            <a:fillRect/>
          </a:stretch>
        </p:blipFill>
        <p:spPr>
          <a:xfrm>
            <a:off x="7326317" y="930960"/>
            <a:ext cx="3325433" cy="2668910"/>
          </a:xfrm>
          <a:prstGeom prst="rect">
            <a:avLst/>
          </a:prstGeom>
        </p:spPr>
      </p:pic>
      <p:pic>
        <p:nvPicPr>
          <p:cNvPr id="10" name="Picture 9">
            <a:extLst>
              <a:ext uri="{FF2B5EF4-FFF2-40B4-BE49-F238E27FC236}">
                <a16:creationId xmlns:a16="http://schemas.microsoft.com/office/drawing/2014/main" id="{B9942CDE-36FD-46A6-A564-408AB4FE304D}"/>
              </a:ext>
            </a:extLst>
          </p:cNvPr>
          <p:cNvPicPr>
            <a:picLocks noChangeAspect="1"/>
          </p:cNvPicPr>
          <p:nvPr/>
        </p:nvPicPr>
        <p:blipFill>
          <a:blip r:embed="rId7"/>
          <a:stretch>
            <a:fillRect/>
          </a:stretch>
        </p:blipFill>
        <p:spPr>
          <a:xfrm>
            <a:off x="7515833" y="3861126"/>
            <a:ext cx="2946400" cy="2374900"/>
          </a:xfrm>
          <a:prstGeom prst="rect">
            <a:avLst/>
          </a:prstGeom>
        </p:spPr>
      </p:pic>
      <p:sp>
        <p:nvSpPr>
          <p:cNvPr id="11" name="Google Shape;447;p14">
            <a:extLst>
              <a:ext uri="{FF2B5EF4-FFF2-40B4-BE49-F238E27FC236}">
                <a16:creationId xmlns:a16="http://schemas.microsoft.com/office/drawing/2014/main" id="{973ACC80-FBB8-770B-885D-51F90684D136}"/>
              </a:ext>
            </a:extLst>
          </p:cNvPr>
          <p:cNvSpPr/>
          <p:nvPr/>
        </p:nvSpPr>
        <p:spPr>
          <a:xfrm>
            <a:off x="6200071" y="6509088"/>
            <a:ext cx="5790571" cy="338500"/>
          </a:xfrm>
          <a:prstGeom prst="rect">
            <a:avLst/>
          </a:prstGeom>
          <a:noFill/>
          <a:ln>
            <a:noFill/>
          </a:ln>
        </p:spPr>
        <p:txBody>
          <a:bodyPr spcFirstLastPara="1" wrap="square" lIns="121900" tIns="60933" rIns="121900" bIns="60933" anchor="t" anchorCtr="0">
            <a:spAutoFit/>
          </a:bodyPr>
          <a:lstStyle/>
          <a:p>
            <a:pPr algn="r">
              <a:spcBef>
                <a:spcPts val="0"/>
              </a:spcBef>
              <a:spcAft>
                <a:spcPts val="0"/>
              </a:spcAft>
            </a:pPr>
            <a:r>
              <a:rPr lang="en-US" sz="900" dirty="0">
                <a:solidFill>
                  <a:schemeClr val="bg1">
                    <a:lumMod val="50000"/>
                  </a:schemeClr>
                </a:solidFill>
                <a:latin typeface="Calibri"/>
                <a:ea typeface="Calibri"/>
                <a:cs typeface="Calibri"/>
                <a:sym typeface="Calibri"/>
              </a:rPr>
              <a:t>Sau A., et al. JAMA Cardiology 2026</a:t>
            </a:r>
          </a:p>
          <a:p>
            <a:pPr algn="r">
              <a:spcBef>
                <a:spcPts val="0"/>
              </a:spcBef>
              <a:spcAft>
                <a:spcPts val="0"/>
              </a:spcAft>
            </a:pPr>
            <a:endParaRPr sz="500" b="1" dirty="0">
              <a:solidFill>
                <a:schemeClr val="bg1">
                  <a:lumMod val="50000"/>
                </a:schemeClr>
              </a:solidFill>
            </a:endParaRPr>
          </a:p>
        </p:txBody>
      </p:sp>
    </p:spTree>
    <p:extLst>
      <p:ext uri="{BB962C8B-B14F-4D97-AF65-F5344CB8AC3E}">
        <p14:creationId xmlns:p14="http://schemas.microsoft.com/office/powerpoint/2010/main" val="9546404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87C9BFA-DFC6-26C1-D26F-B00717D98B2E}"/>
              </a:ext>
            </a:extLst>
          </p:cNvPr>
          <p:cNvSpPr txBox="1"/>
          <p:nvPr/>
        </p:nvSpPr>
        <p:spPr>
          <a:xfrm>
            <a:off x="-257175" y="6575425"/>
            <a:ext cx="1987550" cy="215900"/>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n-US" sz="800" kern="0" dirty="0">
                <a:solidFill>
                  <a:srgbClr val="000000">
                    <a:lumMod val="65000"/>
                    <a:lumOff val="35000"/>
                  </a:srgbClr>
                </a:solidFill>
                <a:latin typeface="Arial"/>
                <a:cs typeface="Arial"/>
                <a:sym typeface="Arial"/>
              </a:rPr>
              <a:t>C. </a:t>
            </a:r>
            <a:r>
              <a:rPr lang="en-US" sz="800" kern="0" dirty="0" err="1">
                <a:solidFill>
                  <a:srgbClr val="000000">
                    <a:lumMod val="65000"/>
                    <a:lumOff val="35000"/>
                  </a:srgbClr>
                </a:solidFill>
                <a:latin typeface="Arial"/>
                <a:cs typeface="Arial"/>
                <a:sym typeface="Arial"/>
              </a:rPr>
              <a:t>Bakogiannis</a:t>
            </a:r>
            <a:endParaRPr lang="en-US" sz="800" kern="0" dirty="0">
              <a:solidFill>
                <a:srgbClr val="000000">
                  <a:lumMod val="65000"/>
                  <a:lumOff val="35000"/>
                </a:srgbClr>
              </a:solidFill>
              <a:latin typeface="Arial"/>
              <a:cs typeface="Arial"/>
              <a:sym typeface="Arial"/>
            </a:endParaRPr>
          </a:p>
        </p:txBody>
      </p:sp>
      <p:pic>
        <p:nvPicPr>
          <p:cNvPr id="7" name="Google Shape;320;p5">
            <a:extLst>
              <a:ext uri="{FF2B5EF4-FFF2-40B4-BE49-F238E27FC236}">
                <a16:creationId xmlns:a16="http://schemas.microsoft.com/office/drawing/2014/main" id="{7608D1A8-A3BA-E8BB-8F48-AE8E96FE334A}"/>
              </a:ext>
            </a:extLst>
          </p:cNvPr>
          <p:cNvPicPr preferRelativeResize="0"/>
          <p:nvPr/>
        </p:nvPicPr>
        <p:blipFill rotWithShape="1">
          <a:blip r:embed="rId2">
            <a:alphaModFix amt="20000"/>
          </a:blip>
          <a:srcRect/>
          <a:stretch/>
        </p:blipFill>
        <p:spPr>
          <a:xfrm>
            <a:off x="10167939" y="304801"/>
            <a:ext cx="1803400" cy="371475"/>
          </a:xfrm>
          <a:prstGeom prst="rect">
            <a:avLst/>
          </a:prstGeom>
          <a:noFill/>
          <a:ln>
            <a:noFill/>
          </a:ln>
        </p:spPr>
      </p:pic>
      <p:pic>
        <p:nvPicPr>
          <p:cNvPr id="8" name="Picture 7">
            <a:extLst>
              <a:ext uri="{FF2B5EF4-FFF2-40B4-BE49-F238E27FC236}">
                <a16:creationId xmlns:a16="http://schemas.microsoft.com/office/drawing/2014/main" id="{F6148505-3EB1-2F2C-AD9F-2EC642DA9944}"/>
              </a:ext>
            </a:extLst>
          </p:cNvPr>
          <p:cNvPicPr>
            <a:picLocks noChangeAspect="1"/>
          </p:cNvPicPr>
          <p:nvPr/>
        </p:nvPicPr>
        <p:blipFill>
          <a:blip r:embed="rId3">
            <a:alphaModFix amt="50000"/>
          </a:blip>
          <a:stretch>
            <a:fillRect/>
          </a:stretch>
        </p:blipFill>
        <p:spPr>
          <a:xfrm>
            <a:off x="9514005" y="8040"/>
            <a:ext cx="595175" cy="745219"/>
          </a:xfrm>
          <a:prstGeom prst="rect">
            <a:avLst/>
          </a:prstGeom>
        </p:spPr>
      </p:pic>
      <p:pic>
        <p:nvPicPr>
          <p:cNvPr id="2" name="Picture 1">
            <a:extLst>
              <a:ext uri="{FF2B5EF4-FFF2-40B4-BE49-F238E27FC236}">
                <a16:creationId xmlns:a16="http://schemas.microsoft.com/office/drawing/2014/main" id="{CF53864B-DD77-E0DA-94B8-77702C094BDC}"/>
              </a:ext>
            </a:extLst>
          </p:cNvPr>
          <p:cNvPicPr>
            <a:picLocks noChangeAspect="1"/>
          </p:cNvPicPr>
          <p:nvPr/>
        </p:nvPicPr>
        <p:blipFill>
          <a:blip r:embed="rId4"/>
          <a:stretch>
            <a:fillRect/>
          </a:stretch>
        </p:blipFill>
        <p:spPr>
          <a:xfrm>
            <a:off x="358342" y="380649"/>
            <a:ext cx="5436052" cy="2752724"/>
          </a:xfrm>
          <a:prstGeom prst="rect">
            <a:avLst/>
          </a:prstGeom>
        </p:spPr>
      </p:pic>
      <p:sp>
        <p:nvSpPr>
          <p:cNvPr id="3" name="Google Shape;447;p14">
            <a:extLst>
              <a:ext uri="{FF2B5EF4-FFF2-40B4-BE49-F238E27FC236}">
                <a16:creationId xmlns:a16="http://schemas.microsoft.com/office/drawing/2014/main" id="{CEF91A79-FAC4-A322-632A-175CF4D172B1}"/>
              </a:ext>
            </a:extLst>
          </p:cNvPr>
          <p:cNvSpPr/>
          <p:nvPr/>
        </p:nvSpPr>
        <p:spPr>
          <a:xfrm>
            <a:off x="358342" y="3284820"/>
            <a:ext cx="5399314" cy="1046386"/>
          </a:xfrm>
          <a:prstGeom prst="rect">
            <a:avLst/>
          </a:prstGeom>
          <a:noFill/>
          <a:ln>
            <a:noFill/>
          </a:ln>
        </p:spPr>
        <p:txBody>
          <a:bodyPr spcFirstLastPara="1" wrap="square" lIns="121900" tIns="60933" rIns="121900" bIns="60933" anchor="t" anchorCtr="0">
            <a:spAutoFit/>
          </a:bodyPr>
          <a:lstStyle/>
          <a:p>
            <a:pPr algn="just">
              <a:spcBef>
                <a:spcPts val="0"/>
              </a:spcBef>
              <a:spcAft>
                <a:spcPts val="0"/>
              </a:spcAft>
            </a:pPr>
            <a:r>
              <a:rPr lang="en-US" sz="2000" dirty="0">
                <a:solidFill>
                  <a:srgbClr val="3F3F3F"/>
                </a:solidFill>
                <a:latin typeface="Calibri"/>
                <a:ea typeface="Calibri"/>
                <a:cs typeface="Calibri"/>
                <a:sym typeface="Calibri"/>
              </a:rPr>
              <a:t>AIRE-HTN Cox model alone performs at least as well as, or better than models with only age/sex or only ECG</a:t>
            </a:r>
            <a:endParaRPr sz="1200" dirty="0"/>
          </a:p>
        </p:txBody>
      </p:sp>
      <p:pic>
        <p:nvPicPr>
          <p:cNvPr id="4" name="Picture 3">
            <a:extLst>
              <a:ext uri="{FF2B5EF4-FFF2-40B4-BE49-F238E27FC236}">
                <a16:creationId xmlns:a16="http://schemas.microsoft.com/office/drawing/2014/main" id="{ECD14E6A-220C-C54E-55E6-D932CA079431}"/>
              </a:ext>
            </a:extLst>
          </p:cNvPr>
          <p:cNvPicPr>
            <a:picLocks noChangeAspect="1"/>
          </p:cNvPicPr>
          <p:nvPr/>
        </p:nvPicPr>
        <p:blipFill>
          <a:blip r:embed="rId5"/>
          <a:stretch>
            <a:fillRect/>
          </a:stretch>
        </p:blipFill>
        <p:spPr>
          <a:xfrm>
            <a:off x="6434344" y="753259"/>
            <a:ext cx="5026458" cy="3344376"/>
          </a:xfrm>
          <a:prstGeom prst="rect">
            <a:avLst/>
          </a:prstGeom>
        </p:spPr>
      </p:pic>
      <p:sp>
        <p:nvSpPr>
          <p:cNvPr id="5" name="Google Shape;447;p14">
            <a:extLst>
              <a:ext uri="{FF2B5EF4-FFF2-40B4-BE49-F238E27FC236}">
                <a16:creationId xmlns:a16="http://schemas.microsoft.com/office/drawing/2014/main" id="{1B06C080-8DA2-6B03-EB52-C2B66F13043E}"/>
              </a:ext>
            </a:extLst>
          </p:cNvPr>
          <p:cNvSpPr/>
          <p:nvPr/>
        </p:nvSpPr>
        <p:spPr>
          <a:xfrm>
            <a:off x="6332124" y="4174618"/>
            <a:ext cx="5639215" cy="1046386"/>
          </a:xfrm>
          <a:prstGeom prst="rect">
            <a:avLst/>
          </a:prstGeom>
          <a:noFill/>
          <a:ln>
            <a:noFill/>
          </a:ln>
        </p:spPr>
        <p:txBody>
          <a:bodyPr spcFirstLastPara="1" wrap="square" lIns="121900" tIns="60933" rIns="121900" bIns="60933" anchor="t" anchorCtr="0">
            <a:spAutoFit/>
          </a:bodyPr>
          <a:lstStyle/>
          <a:p>
            <a:pPr algn="just">
              <a:spcBef>
                <a:spcPts val="0"/>
              </a:spcBef>
              <a:spcAft>
                <a:spcPts val="0"/>
              </a:spcAft>
            </a:pPr>
            <a:r>
              <a:rPr lang="en-US" sz="2000" dirty="0">
                <a:solidFill>
                  <a:srgbClr val="3F3F3F"/>
                </a:solidFill>
                <a:latin typeface="Calibri"/>
                <a:ea typeface="Calibri"/>
                <a:cs typeface="Calibri"/>
                <a:sym typeface="Calibri"/>
              </a:rPr>
              <a:t>AIRE-HTN AI-ECG appear to correlate with subclinical cardiac and vascular remodeling (LA enlargement, aortic dilation, impaired diastolic ind.</a:t>
            </a:r>
            <a:endParaRPr sz="1200" dirty="0"/>
          </a:p>
        </p:txBody>
      </p:sp>
      <p:sp>
        <p:nvSpPr>
          <p:cNvPr id="10" name="Google Shape;447;p14">
            <a:extLst>
              <a:ext uri="{FF2B5EF4-FFF2-40B4-BE49-F238E27FC236}">
                <a16:creationId xmlns:a16="http://schemas.microsoft.com/office/drawing/2014/main" id="{22DDA01E-B948-875A-C9FB-CC9D2089F938}"/>
              </a:ext>
            </a:extLst>
          </p:cNvPr>
          <p:cNvSpPr/>
          <p:nvPr/>
        </p:nvSpPr>
        <p:spPr>
          <a:xfrm>
            <a:off x="736600" y="5603245"/>
            <a:ext cx="10585429" cy="738609"/>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2000" b="1" dirty="0">
                <a:solidFill>
                  <a:srgbClr val="C00000"/>
                </a:solidFill>
                <a:latin typeface="Calibri"/>
                <a:ea typeface="Calibri"/>
                <a:cs typeface="Calibri"/>
                <a:sym typeface="Calibri"/>
              </a:rPr>
              <a:t>AIRE-HTN, an AI-ECG model, can predict incident hypertension and identify patients at risk of hypertension-related adverse events, beyond conventional clinical risk factors</a:t>
            </a:r>
            <a:endParaRPr sz="1200" b="1" dirty="0">
              <a:solidFill>
                <a:srgbClr val="C00000"/>
              </a:solidFill>
            </a:endParaRPr>
          </a:p>
        </p:txBody>
      </p:sp>
      <p:sp>
        <p:nvSpPr>
          <p:cNvPr id="12" name="Google Shape;447;p14">
            <a:extLst>
              <a:ext uri="{FF2B5EF4-FFF2-40B4-BE49-F238E27FC236}">
                <a16:creationId xmlns:a16="http://schemas.microsoft.com/office/drawing/2014/main" id="{CAE7A9EC-C00E-7843-507D-65BA041B7865}"/>
              </a:ext>
            </a:extLst>
          </p:cNvPr>
          <p:cNvSpPr/>
          <p:nvPr/>
        </p:nvSpPr>
        <p:spPr>
          <a:xfrm>
            <a:off x="6200071" y="6509088"/>
            <a:ext cx="5790571" cy="338500"/>
          </a:xfrm>
          <a:prstGeom prst="rect">
            <a:avLst/>
          </a:prstGeom>
          <a:noFill/>
          <a:ln>
            <a:noFill/>
          </a:ln>
        </p:spPr>
        <p:txBody>
          <a:bodyPr spcFirstLastPara="1" wrap="square" lIns="121900" tIns="60933" rIns="121900" bIns="60933" anchor="t" anchorCtr="0">
            <a:spAutoFit/>
          </a:bodyPr>
          <a:lstStyle/>
          <a:p>
            <a:pPr algn="r">
              <a:spcBef>
                <a:spcPts val="0"/>
              </a:spcBef>
              <a:spcAft>
                <a:spcPts val="0"/>
              </a:spcAft>
            </a:pPr>
            <a:r>
              <a:rPr lang="en-US" sz="900" dirty="0">
                <a:solidFill>
                  <a:schemeClr val="bg1">
                    <a:lumMod val="50000"/>
                  </a:schemeClr>
                </a:solidFill>
                <a:latin typeface="Calibri"/>
                <a:ea typeface="Calibri"/>
                <a:cs typeface="Calibri"/>
                <a:sym typeface="Calibri"/>
              </a:rPr>
              <a:t>Sau A., et al. JAMA Cardiology 2026</a:t>
            </a:r>
          </a:p>
          <a:p>
            <a:pPr algn="r">
              <a:spcBef>
                <a:spcPts val="0"/>
              </a:spcBef>
              <a:spcAft>
                <a:spcPts val="0"/>
              </a:spcAft>
            </a:pPr>
            <a:endParaRPr sz="500" b="1" dirty="0">
              <a:solidFill>
                <a:schemeClr val="bg1">
                  <a:lumMod val="50000"/>
                </a:schemeClr>
              </a:solidFill>
            </a:endParaRPr>
          </a:p>
        </p:txBody>
      </p:sp>
    </p:spTree>
    <p:extLst>
      <p:ext uri="{BB962C8B-B14F-4D97-AF65-F5344CB8AC3E}">
        <p14:creationId xmlns:p14="http://schemas.microsoft.com/office/powerpoint/2010/main" val="36499764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87C9BFA-DFC6-26C1-D26F-B00717D98B2E}"/>
              </a:ext>
            </a:extLst>
          </p:cNvPr>
          <p:cNvSpPr txBox="1"/>
          <p:nvPr/>
        </p:nvSpPr>
        <p:spPr>
          <a:xfrm>
            <a:off x="-257175" y="6575425"/>
            <a:ext cx="1987550" cy="215900"/>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n-US" sz="800" kern="0" dirty="0">
                <a:solidFill>
                  <a:srgbClr val="000000">
                    <a:lumMod val="65000"/>
                    <a:lumOff val="35000"/>
                  </a:srgbClr>
                </a:solidFill>
                <a:latin typeface="Arial"/>
                <a:cs typeface="Arial"/>
                <a:sym typeface="Arial"/>
              </a:rPr>
              <a:t>C. </a:t>
            </a:r>
            <a:r>
              <a:rPr lang="en-US" sz="800" kern="0" dirty="0" err="1">
                <a:solidFill>
                  <a:srgbClr val="000000">
                    <a:lumMod val="65000"/>
                    <a:lumOff val="35000"/>
                  </a:srgbClr>
                </a:solidFill>
                <a:latin typeface="Arial"/>
                <a:cs typeface="Arial"/>
                <a:sym typeface="Arial"/>
              </a:rPr>
              <a:t>Bakogiannis</a:t>
            </a:r>
            <a:endParaRPr lang="en-US" sz="800" kern="0" dirty="0">
              <a:solidFill>
                <a:srgbClr val="000000">
                  <a:lumMod val="65000"/>
                  <a:lumOff val="35000"/>
                </a:srgbClr>
              </a:solidFill>
              <a:latin typeface="Arial"/>
              <a:cs typeface="Arial"/>
              <a:sym typeface="Arial"/>
            </a:endParaRPr>
          </a:p>
        </p:txBody>
      </p:sp>
      <p:pic>
        <p:nvPicPr>
          <p:cNvPr id="7" name="Google Shape;320;p5">
            <a:extLst>
              <a:ext uri="{FF2B5EF4-FFF2-40B4-BE49-F238E27FC236}">
                <a16:creationId xmlns:a16="http://schemas.microsoft.com/office/drawing/2014/main" id="{7608D1A8-A3BA-E8BB-8F48-AE8E96FE334A}"/>
              </a:ext>
            </a:extLst>
          </p:cNvPr>
          <p:cNvPicPr preferRelativeResize="0"/>
          <p:nvPr/>
        </p:nvPicPr>
        <p:blipFill rotWithShape="1">
          <a:blip r:embed="rId2">
            <a:alphaModFix amt="20000"/>
          </a:blip>
          <a:srcRect/>
          <a:stretch/>
        </p:blipFill>
        <p:spPr>
          <a:xfrm>
            <a:off x="10167939" y="304801"/>
            <a:ext cx="1803400" cy="371475"/>
          </a:xfrm>
          <a:prstGeom prst="rect">
            <a:avLst/>
          </a:prstGeom>
          <a:noFill/>
          <a:ln>
            <a:noFill/>
          </a:ln>
        </p:spPr>
      </p:pic>
      <p:pic>
        <p:nvPicPr>
          <p:cNvPr id="8" name="Picture 7">
            <a:extLst>
              <a:ext uri="{FF2B5EF4-FFF2-40B4-BE49-F238E27FC236}">
                <a16:creationId xmlns:a16="http://schemas.microsoft.com/office/drawing/2014/main" id="{F6148505-3EB1-2F2C-AD9F-2EC642DA9944}"/>
              </a:ext>
            </a:extLst>
          </p:cNvPr>
          <p:cNvPicPr>
            <a:picLocks noChangeAspect="1"/>
          </p:cNvPicPr>
          <p:nvPr/>
        </p:nvPicPr>
        <p:blipFill>
          <a:blip r:embed="rId3">
            <a:alphaModFix amt="50000"/>
          </a:blip>
          <a:stretch>
            <a:fillRect/>
          </a:stretch>
        </p:blipFill>
        <p:spPr>
          <a:xfrm>
            <a:off x="9514005" y="8040"/>
            <a:ext cx="595175" cy="745219"/>
          </a:xfrm>
          <a:prstGeom prst="rect">
            <a:avLst/>
          </a:prstGeom>
        </p:spPr>
      </p:pic>
      <p:sp>
        <p:nvSpPr>
          <p:cNvPr id="2" name="Google Shape;359;p7">
            <a:extLst>
              <a:ext uri="{FF2B5EF4-FFF2-40B4-BE49-F238E27FC236}">
                <a16:creationId xmlns:a16="http://schemas.microsoft.com/office/drawing/2014/main" id="{F783AB8F-E6C8-3561-423F-3EF03B91AF36}"/>
              </a:ext>
            </a:extLst>
          </p:cNvPr>
          <p:cNvSpPr txBox="1"/>
          <p:nvPr/>
        </p:nvSpPr>
        <p:spPr>
          <a:xfrm>
            <a:off x="242856" y="315461"/>
            <a:ext cx="8221205" cy="615499"/>
          </a:xfrm>
          <a:prstGeom prst="rect">
            <a:avLst/>
          </a:prstGeom>
          <a:noFill/>
          <a:ln>
            <a:noFill/>
          </a:ln>
        </p:spPr>
        <p:txBody>
          <a:bodyPr spcFirstLastPara="1" wrap="square" lIns="121900" tIns="60933" rIns="121900" bIns="60933" anchor="t" anchorCtr="0">
            <a:spAutoFit/>
          </a:bodyPr>
          <a:lstStyle/>
          <a:p>
            <a:pPr>
              <a:spcBef>
                <a:spcPts val="0"/>
              </a:spcBef>
              <a:spcAft>
                <a:spcPts val="0"/>
              </a:spcAft>
              <a:buClr>
                <a:srgbClr val="000000"/>
              </a:buClr>
              <a:buSzPts val="2800"/>
            </a:pPr>
            <a:r>
              <a:rPr lang="en-US" sz="3200" b="1" i="1" dirty="0">
                <a:solidFill>
                  <a:srgbClr val="595959"/>
                </a:solidFill>
                <a:latin typeface="Calibri"/>
                <a:ea typeface="Calibri"/>
                <a:cs typeface="Calibri"/>
                <a:sym typeface="Calibri"/>
              </a:rPr>
              <a:t>Cuffless Blood Pressure Monitoring</a:t>
            </a:r>
            <a:endParaRPr sz="1400" dirty="0"/>
          </a:p>
        </p:txBody>
      </p:sp>
      <p:pic>
        <p:nvPicPr>
          <p:cNvPr id="4098" name="Picture 2" descr="Cuffless Blood Pressure Measurement: Where Do We Actually Stand? |  Hypertension">
            <a:extLst>
              <a:ext uri="{FF2B5EF4-FFF2-40B4-BE49-F238E27FC236}">
                <a16:creationId xmlns:a16="http://schemas.microsoft.com/office/drawing/2014/main" id="{1546AAD8-1D59-7F73-0206-75D04C1E1A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3427" y="1175657"/>
            <a:ext cx="4750058" cy="3236123"/>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447;p14">
            <a:extLst>
              <a:ext uri="{FF2B5EF4-FFF2-40B4-BE49-F238E27FC236}">
                <a16:creationId xmlns:a16="http://schemas.microsoft.com/office/drawing/2014/main" id="{7F3DD95E-563A-1BFE-5DA4-D43BDA938986}"/>
              </a:ext>
            </a:extLst>
          </p:cNvPr>
          <p:cNvSpPr/>
          <p:nvPr/>
        </p:nvSpPr>
        <p:spPr>
          <a:xfrm>
            <a:off x="696686" y="4585689"/>
            <a:ext cx="5399314" cy="861720"/>
          </a:xfrm>
          <a:prstGeom prst="rect">
            <a:avLst/>
          </a:prstGeom>
          <a:noFill/>
          <a:ln>
            <a:noFill/>
          </a:ln>
        </p:spPr>
        <p:txBody>
          <a:bodyPr spcFirstLastPara="1" wrap="square" lIns="121900" tIns="60933" rIns="121900" bIns="60933" anchor="t" anchorCtr="0">
            <a:spAutoFit/>
          </a:bodyPr>
          <a:lstStyle/>
          <a:p>
            <a:pPr algn="just">
              <a:spcBef>
                <a:spcPts val="0"/>
              </a:spcBef>
              <a:spcAft>
                <a:spcPts val="0"/>
              </a:spcAft>
            </a:pPr>
            <a:r>
              <a:rPr lang="en-US" sz="2400" i="1" dirty="0">
                <a:solidFill>
                  <a:srgbClr val="3F3F3F"/>
                </a:solidFill>
                <a:latin typeface="Calibri"/>
                <a:ea typeface="Calibri"/>
                <a:cs typeface="Calibri"/>
                <a:sym typeface="Calibri"/>
              </a:rPr>
              <a:t>PPG, Pulse Wave Analysis, Pulse Arrival Time, Tonometry etc.</a:t>
            </a:r>
          </a:p>
        </p:txBody>
      </p:sp>
      <p:sp>
        <p:nvSpPr>
          <p:cNvPr id="4" name="Google Shape;447;p14">
            <a:extLst>
              <a:ext uri="{FF2B5EF4-FFF2-40B4-BE49-F238E27FC236}">
                <a16:creationId xmlns:a16="http://schemas.microsoft.com/office/drawing/2014/main" id="{A35F6BEC-F002-9358-E514-F0B86B249C54}"/>
              </a:ext>
            </a:extLst>
          </p:cNvPr>
          <p:cNvSpPr/>
          <p:nvPr/>
        </p:nvSpPr>
        <p:spPr>
          <a:xfrm>
            <a:off x="6444346" y="1300260"/>
            <a:ext cx="5399314" cy="1815827"/>
          </a:xfrm>
          <a:prstGeom prst="rect">
            <a:avLst/>
          </a:prstGeom>
          <a:noFill/>
          <a:ln>
            <a:noFill/>
          </a:ln>
        </p:spPr>
        <p:txBody>
          <a:bodyPr spcFirstLastPara="1" wrap="square" lIns="121900" tIns="60933" rIns="121900" bIns="60933" anchor="t" anchorCtr="0">
            <a:spAutoFit/>
          </a:bodyPr>
          <a:lstStyle/>
          <a:p>
            <a:pPr algn="just">
              <a:spcBef>
                <a:spcPts val="0"/>
              </a:spcBef>
              <a:spcAft>
                <a:spcPts val="0"/>
              </a:spcAft>
            </a:pPr>
            <a:r>
              <a:rPr lang="en-US" sz="2400" b="1" dirty="0">
                <a:solidFill>
                  <a:srgbClr val="3F3F3F"/>
                </a:solidFill>
                <a:latin typeface="Calibri"/>
                <a:ea typeface="Calibri"/>
                <a:cs typeface="Calibri"/>
                <a:sym typeface="Calibri"/>
              </a:rPr>
              <a:t>Cuffless technology options, often embedded in wearable, or smartphone devices, estimate BP through various approaches.</a:t>
            </a:r>
          </a:p>
          <a:p>
            <a:pPr algn="just">
              <a:spcBef>
                <a:spcPts val="0"/>
              </a:spcBef>
              <a:spcAft>
                <a:spcPts val="0"/>
              </a:spcAft>
            </a:pPr>
            <a:endParaRPr sz="1400" b="1" dirty="0"/>
          </a:p>
        </p:txBody>
      </p:sp>
      <p:pic>
        <p:nvPicPr>
          <p:cNvPr id="5" name="Picture 4">
            <a:extLst>
              <a:ext uri="{FF2B5EF4-FFF2-40B4-BE49-F238E27FC236}">
                <a16:creationId xmlns:a16="http://schemas.microsoft.com/office/drawing/2014/main" id="{419099A6-E366-8474-8C58-05663E169D21}"/>
              </a:ext>
            </a:extLst>
          </p:cNvPr>
          <p:cNvPicPr>
            <a:picLocks noChangeAspect="1"/>
          </p:cNvPicPr>
          <p:nvPr/>
        </p:nvPicPr>
        <p:blipFill>
          <a:blip r:embed="rId5"/>
          <a:stretch>
            <a:fillRect/>
          </a:stretch>
        </p:blipFill>
        <p:spPr>
          <a:xfrm>
            <a:off x="7856116" y="3074503"/>
            <a:ext cx="3512457" cy="1156847"/>
          </a:xfrm>
          <a:prstGeom prst="rect">
            <a:avLst/>
          </a:prstGeom>
        </p:spPr>
      </p:pic>
      <p:pic>
        <p:nvPicPr>
          <p:cNvPr id="10" name="Picture 9">
            <a:extLst>
              <a:ext uri="{FF2B5EF4-FFF2-40B4-BE49-F238E27FC236}">
                <a16:creationId xmlns:a16="http://schemas.microsoft.com/office/drawing/2014/main" id="{4D997D33-F93C-A59F-0B75-DCDA6B8E08EA}"/>
              </a:ext>
            </a:extLst>
          </p:cNvPr>
          <p:cNvPicPr>
            <a:picLocks noChangeAspect="1"/>
          </p:cNvPicPr>
          <p:nvPr/>
        </p:nvPicPr>
        <p:blipFill>
          <a:blip r:embed="rId6"/>
          <a:stretch>
            <a:fillRect/>
          </a:stretch>
        </p:blipFill>
        <p:spPr>
          <a:xfrm>
            <a:off x="6913679" y="4411780"/>
            <a:ext cx="4363354" cy="1729181"/>
          </a:xfrm>
          <a:prstGeom prst="rect">
            <a:avLst/>
          </a:prstGeom>
        </p:spPr>
      </p:pic>
      <p:sp>
        <p:nvSpPr>
          <p:cNvPr id="11" name="Google Shape;447;p14">
            <a:extLst>
              <a:ext uri="{FF2B5EF4-FFF2-40B4-BE49-F238E27FC236}">
                <a16:creationId xmlns:a16="http://schemas.microsoft.com/office/drawing/2014/main" id="{8B5D57F8-282A-F136-4105-166AB6E51703}"/>
              </a:ext>
            </a:extLst>
          </p:cNvPr>
          <p:cNvSpPr/>
          <p:nvPr/>
        </p:nvSpPr>
        <p:spPr>
          <a:xfrm>
            <a:off x="6200071" y="6509088"/>
            <a:ext cx="5790571" cy="338500"/>
          </a:xfrm>
          <a:prstGeom prst="rect">
            <a:avLst/>
          </a:prstGeom>
          <a:noFill/>
          <a:ln>
            <a:noFill/>
          </a:ln>
        </p:spPr>
        <p:txBody>
          <a:bodyPr spcFirstLastPara="1" wrap="square" lIns="121900" tIns="60933" rIns="121900" bIns="60933" anchor="t" anchorCtr="0">
            <a:spAutoFit/>
          </a:bodyPr>
          <a:lstStyle/>
          <a:p>
            <a:pPr algn="r">
              <a:spcBef>
                <a:spcPts val="0"/>
              </a:spcBef>
              <a:spcAft>
                <a:spcPts val="0"/>
              </a:spcAft>
            </a:pPr>
            <a:r>
              <a:rPr lang="en-US" sz="900" dirty="0">
                <a:solidFill>
                  <a:schemeClr val="bg1">
                    <a:lumMod val="50000"/>
                  </a:schemeClr>
                </a:solidFill>
                <a:latin typeface="Calibri"/>
                <a:ea typeface="Calibri"/>
                <a:cs typeface="Calibri"/>
                <a:sym typeface="Calibri"/>
              </a:rPr>
              <a:t>2025 AHA Guidelines for </a:t>
            </a:r>
            <a:r>
              <a:rPr lang="en-US" sz="900" dirty="0" err="1">
                <a:solidFill>
                  <a:schemeClr val="bg1">
                    <a:lumMod val="50000"/>
                  </a:schemeClr>
                </a:solidFill>
                <a:latin typeface="Calibri"/>
                <a:ea typeface="Calibri"/>
                <a:cs typeface="Calibri"/>
                <a:sym typeface="Calibri"/>
              </a:rPr>
              <a:t>Hypetension</a:t>
            </a:r>
            <a:endParaRPr lang="en-US" sz="900" dirty="0">
              <a:solidFill>
                <a:schemeClr val="bg1">
                  <a:lumMod val="50000"/>
                </a:schemeClr>
              </a:solidFill>
              <a:latin typeface="Calibri"/>
              <a:ea typeface="Calibri"/>
              <a:cs typeface="Calibri"/>
              <a:sym typeface="Calibri"/>
            </a:endParaRPr>
          </a:p>
          <a:p>
            <a:pPr algn="r">
              <a:spcBef>
                <a:spcPts val="0"/>
              </a:spcBef>
              <a:spcAft>
                <a:spcPts val="0"/>
              </a:spcAft>
            </a:pPr>
            <a:endParaRPr sz="500" b="1" dirty="0">
              <a:solidFill>
                <a:schemeClr val="bg1">
                  <a:lumMod val="50000"/>
                </a:schemeClr>
              </a:solidFill>
            </a:endParaRPr>
          </a:p>
        </p:txBody>
      </p:sp>
    </p:spTree>
    <p:extLst>
      <p:ext uri="{BB962C8B-B14F-4D97-AF65-F5344CB8AC3E}">
        <p14:creationId xmlns:p14="http://schemas.microsoft.com/office/powerpoint/2010/main" val="36650815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87C9BFA-DFC6-26C1-D26F-B00717D98B2E}"/>
              </a:ext>
            </a:extLst>
          </p:cNvPr>
          <p:cNvSpPr txBox="1"/>
          <p:nvPr/>
        </p:nvSpPr>
        <p:spPr>
          <a:xfrm>
            <a:off x="-257175" y="6575425"/>
            <a:ext cx="1987550" cy="215900"/>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n-US" sz="800" kern="0" dirty="0">
                <a:solidFill>
                  <a:srgbClr val="000000">
                    <a:lumMod val="65000"/>
                    <a:lumOff val="35000"/>
                  </a:srgbClr>
                </a:solidFill>
                <a:latin typeface="Arial"/>
                <a:cs typeface="Arial"/>
                <a:sym typeface="Arial"/>
              </a:rPr>
              <a:t>C. </a:t>
            </a:r>
            <a:r>
              <a:rPr lang="en-US" sz="800" kern="0" dirty="0" err="1">
                <a:solidFill>
                  <a:srgbClr val="000000">
                    <a:lumMod val="65000"/>
                    <a:lumOff val="35000"/>
                  </a:srgbClr>
                </a:solidFill>
                <a:latin typeface="Arial"/>
                <a:cs typeface="Arial"/>
                <a:sym typeface="Arial"/>
              </a:rPr>
              <a:t>Bakogiannis</a:t>
            </a:r>
            <a:endParaRPr lang="en-US" sz="800" kern="0" dirty="0">
              <a:solidFill>
                <a:srgbClr val="000000">
                  <a:lumMod val="65000"/>
                  <a:lumOff val="35000"/>
                </a:srgbClr>
              </a:solidFill>
              <a:latin typeface="Arial"/>
              <a:cs typeface="Arial"/>
              <a:sym typeface="Arial"/>
            </a:endParaRPr>
          </a:p>
        </p:txBody>
      </p:sp>
      <p:pic>
        <p:nvPicPr>
          <p:cNvPr id="7" name="Google Shape;320;p5">
            <a:extLst>
              <a:ext uri="{FF2B5EF4-FFF2-40B4-BE49-F238E27FC236}">
                <a16:creationId xmlns:a16="http://schemas.microsoft.com/office/drawing/2014/main" id="{7608D1A8-A3BA-E8BB-8F48-AE8E96FE334A}"/>
              </a:ext>
            </a:extLst>
          </p:cNvPr>
          <p:cNvPicPr preferRelativeResize="0"/>
          <p:nvPr/>
        </p:nvPicPr>
        <p:blipFill rotWithShape="1">
          <a:blip r:embed="rId2">
            <a:alphaModFix amt="20000"/>
          </a:blip>
          <a:srcRect/>
          <a:stretch/>
        </p:blipFill>
        <p:spPr>
          <a:xfrm>
            <a:off x="10167939" y="304801"/>
            <a:ext cx="1803400" cy="371475"/>
          </a:xfrm>
          <a:prstGeom prst="rect">
            <a:avLst/>
          </a:prstGeom>
          <a:noFill/>
          <a:ln>
            <a:noFill/>
          </a:ln>
        </p:spPr>
      </p:pic>
      <p:pic>
        <p:nvPicPr>
          <p:cNvPr id="8" name="Picture 7">
            <a:extLst>
              <a:ext uri="{FF2B5EF4-FFF2-40B4-BE49-F238E27FC236}">
                <a16:creationId xmlns:a16="http://schemas.microsoft.com/office/drawing/2014/main" id="{F6148505-3EB1-2F2C-AD9F-2EC642DA9944}"/>
              </a:ext>
            </a:extLst>
          </p:cNvPr>
          <p:cNvPicPr>
            <a:picLocks noChangeAspect="1"/>
          </p:cNvPicPr>
          <p:nvPr/>
        </p:nvPicPr>
        <p:blipFill>
          <a:blip r:embed="rId3">
            <a:alphaModFix amt="50000"/>
          </a:blip>
          <a:stretch>
            <a:fillRect/>
          </a:stretch>
        </p:blipFill>
        <p:spPr>
          <a:xfrm>
            <a:off x="9514005" y="8040"/>
            <a:ext cx="595175" cy="745219"/>
          </a:xfrm>
          <a:prstGeom prst="rect">
            <a:avLst/>
          </a:prstGeom>
        </p:spPr>
      </p:pic>
      <p:pic>
        <p:nvPicPr>
          <p:cNvPr id="2" name="Picture 1">
            <a:extLst>
              <a:ext uri="{FF2B5EF4-FFF2-40B4-BE49-F238E27FC236}">
                <a16:creationId xmlns:a16="http://schemas.microsoft.com/office/drawing/2014/main" id="{25AE6134-9D51-547A-FE5C-0C74AD95A310}"/>
              </a:ext>
            </a:extLst>
          </p:cNvPr>
          <p:cNvPicPr>
            <a:picLocks noChangeAspect="1"/>
          </p:cNvPicPr>
          <p:nvPr/>
        </p:nvPicPr>
        <p:blipFill>
          <a:blip r:embed="rId4"/>
          <a:stretch>
            <a:fillRect/>
          </a:stretch>
        </p:blipFill>
        <p:spPr>
          <a:xfrm>
            <a:off x="220661" y="490537"/>
            <a:ext cx="6125644" cy="1178605"/>
          </a:xfrm>
          <a:prstGeom prst="rect">
            <a:avLst/>
          </a:prstGeom>
        </p:spPr>
      </p:pic>
      <p:pic>
        <p:nvPicPr>
          <p:cNvPr id="3" name="Picture 2">
            <a:extLst>
              <a:ext uri="{FF2B5EF4-FFF2-40B4-BE49-F238E27FC236}">
                <a16:creationId xmlns:a16="http://schemas.microsoft.com/office/drawing/2014/main" id="{73CB7284-BC95-423C-265D-B5C9D0228096}"/>
              </a:ext>
            </a:extLst>
          </p:cNvPr>
          <p:cNvPicPr>
            <a:picLocks noChangeAspect="1"/>
          </p:cNvPicPr>
          <p:nvPr/>
        </p:nvPicPr>
        <p:blipFill>
          <a:blip r:embed="rId5"/>
          <a:stretch>
            <a:fillRect/>
          </a:stretch>
        </p:blipFill>
        <p:spPr>
          <a:xfrm>
            <a:off x="220661" y="1856015"/>
            <a:ext cx="4368800" cy="3784600"/>
          </a:xfrm>
          <a:prstGeom prst="rect">
            <a:avLst/>
          </a:prstGeom>
        </p:spPr>
      </p:pic>
      <p:pic>
        <p:nvPicPr>
          <p:cNvPr id="4" name="Picture 3">
            <a:extLst>
              <a:ext uri="{FF2B5EF4-FFF2-40B4-BE49-F238E27FC236}">
                <a16:creationId xmlns:a16="http://schemas.microsoft.com/office/drawing/2014/main" id="{2E2F6535-A11E-65A5-1F5D-ACEB6B1EF202}"/>
              </a:ext>
            </a:extLst>
          </p:cNvPr>
          <p:cNvPicPr>
            <a:picLocks noChangeAspect="1"/>
          </p:cNvPicPr>
          <p:nvPr/>
        </p:nvPicPr>
        <p:blipFill>
          <a:blip r:embed="rId6"/>
          <a:stretch>
            <a:fillRect/>
          </a:stretch>
        </p:blipFill>
        <p:spPr>
          <a:xfrm>
            <a:off x="6954955" y="971549"/>
            <a:ext cx="4155709" cy="4260917"/>
          </a:xfrm>
          <a:prstGeom prst="rect">
            <a:avLst/>
          </a:prstGeom>
        </p:spPr>
      </p:pic>
      <p:sp>
        <p:nvSpPr>
          <p:cNvPr id="5" name="Google Shape;447;p14">
            <a:extLst>
              <a:ext uri="{FF2B5EF4-FFF2-40B4-BE49-F238E27FC236}">
                <a16:creationId xmlns:a16="http://schemas.microsoft.com/office/drawing/2014/main" id="{CF597C9F-D756-0A44-2708-A9AEE84F4D80}"/>
              </a:ext>
            </a:extLst>
          </p:cNvPr>
          <p:cNvSpPr/>
          <p:nvPr/>
        </p:nvSpPr>
        <p:spPr>
          <a:xfrm>
            <a:off x="4939804" y="5390996"/>
            <a:ext cx="6959580" cy="1400329"/>
          </a:xfrm>
          <a:prstGeom prst="rect">
            <a:avLst/>
          </a:prstGeom>
          <a:noFill/>
          <a:ln>
            <a:noFill/>
          </a:ln>
        </p:spPr>
        <p:txBody>
          <a:bodyPr spcFirstLastPara="1" wrap="square" lIns="121900" tIns="60933" rIns="121900" bIns="60933" anchor="t" anchorCtr="0">
            <a:spAutoFit/>
          </a:bodyPr>
          <a:lstStyle/>
          <a:p>
            <a:pPr algn="just">
              <a:spcBef>
                <a:spcPts val="0"/>
              </a:spcBef>
              <a:spcAft>
                <a:spcPts val="0"/>
              </a:spcAft>
            </a:pPr>
            <a:r>
              <a:rPr lang="en-US" b="1" dirty="0">
                <a:solidFill>
                  <a:srgbClr val="C00000"/>
                </a:solidFill>
                <a:latin typeface="Calibri"/>
                <a:ea typeface="Calibri"/>
                <a:cs typeface="Calibri"/>
                <a:sym typeface="Calibri"/>
              </a:rPr>
              <a:t>Cuffless BP devices based on PWA were of no additional value in measuring resting auscultatory or 24-hour ambulatory cuff BP as compared to baseline model in which BP was predicted without an actual measurement</a:t>
            </a:r>
          </a:p>
          <a:p>
            <a:pPr algn="just">
              <a:spcBef>
                <a:spcPts val="0"/>
              </a:spcBef>
              <a:spcAft>
                <a:spcPts val="0"/>
              </a:spcAft>
            </a:pPr>
            <a:endParaRPr sz="1100" b="1" dirty="0">
              <a:solidFill>
                <a:srgbClr val="C00000"/>
              </a:solidFill>
            </a:endParaRPr>
          </a:p>
        </p:txBody>
      </p:sp>
      <p:sp>
        <p:nvSpPr>
          <p:cNvPr id="9" name="Google Shape;447;p14">
            <a:extLst>
              <a:ext uri="{FF2B5EF4-FFF2-40B4-BE49-F238E27FC236}">
                <a16:creationId xmlns:a16="http://schemas.microsoft.com/office/drawing/2014/main" id="{D2E870E9-F6F5-8CBF-53D3-FEDE5ED4E8CB}"/>
              </a:ext>
            </a:extLst>
          </p:cNvPr>
          <p:cNvSpPr/>
          <p:nvPr/>
        </p:nvSpPr>
        <p:spPr>
          <a:xfrm>
            <a:off x="6200071" y="6509088"/>
            <a:ext cx="5790571" cy="338500"/>
          </a:xfrm>
          <a:prstGeom prst="rect">
            <a:avLst/>
          </a:prstGeom>
          <a:noFill/>
          <a:ln>
            <a:noFill/>
          </a:ln>
        </p:spPr>
        <p:txBody>
          <a:bodyPr spcFirstLastPara="1" wrap="square" lIns="121900" tIns="60933" rIns="121900" bIns="60933" anchor="t" anchorCtr="0">
            <a:spAutoFit/>
          </a:bodyPr>
          <a:lstStyle/>
          <a:p>
            <a:pPr algn="r">
              <a:spcBef>
                <a:spcPts val="0"/>
              </a:spcBef>
              <a:spcAft>
                <a:spcPts val="0"/>
              </a:spcAft>
            </a:pPr>
            <a:r>
              <a:rPr lang="en-US" sz="900" dirty="0" err="1">
                <a:solidFill>
                  <a:schemeClr val="bg1">
                    <a:lumMod val="50000"/>
                  </a:schemeClr>
                </a:solidFill>
                <a:latin typeface="Calibri"/>
                <a:ea typeface="Calibri"/>
                <a:cs typeface="Calibri"/>
                <a:sym typeface="Calibri"/>
              </a:rPr>
              <a:t>Mukkamala</a:t>
            </a:r>
            <a:r>
              <a:rPr lang="en-US" sz="900" dirty="0">
                <a:solidFill>
                  <a:schemeClr val="bg1">
                    <a:lumMod val="50000"/>
                  </a:schemeClr>
                </a:solidFill>
                <a:latin typeface="Calibri"/>
                <a:ea typeface="Calibri"/>
                <a:cs typeface="Calibri"/>
                <a:sym typeface="Calibri"/>
              </a:rPr>
              <a:t> R., et al. Hypertension 2023</a:t>
            </a:r>
          </a:p>
          <a:p>
            <a:pPr algn="r">
              <a:spcBef>
                <a:spcPts val="0"/>
              </a:spcBef>
              <a:spcAft>
                <a:spcPts val="0"/>
              </a:spcAft>
            </a:pPr>
            <a:endParaRPr sz="500" b="1" dirty="0">
              <a:solidFill>
                <a:schemeClr val="bg1">
                  <a:lumMod val="50000"/>
                </a:schemeClr>
              </a:solidFill>
            </a:endParaRPr>
          </a:p>
        </p:txBody>
      </p:sp>
    </p:spTree>
    <p:extLst>
      <p:ext uri="{BB962C8B-B14F-4D97-AF65-F5344CB8AC3E}">
        <p14:creationId xmlns:p14="http://schemas.microsoft.com/office/powerpoint/2010/main" val="23979372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87C9BFA-DFC6-26C1-D26F-B00717D98B2E}"/>
              </a:ext>
            </a:extLst>
          </p:cNvPr>
          <p:cNvSpPr txBox="1"/>
          <p:nvPr/>
        </p:nvSpPr>
        <p:spPr>
          <a:xfrm>
            <a:off x="-257175" y="6575425"/>
            <a:ext cx="1987550" cy="215900"/>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n-US" sz="800" kern="0" dirty="0">
                <a:solidFill>
                  <a:srgbClr val="000000">
                    <a:lumMod val="65000"/>
                    <a:lumOff val="35000"/>
                  </a:srgbClr>
                </a:solidFill>
                <a:latin typeface="Arial"/>
                <a:cs typeface="Arial"/>
                <a:sym typeface="Arial"/>
              </a:rPr>
              <a:t>C. </a:t>
            </a:r>
            <a:r>
              <a:rPr lang="en-US" sz="800" kern="0" dirty="0" err="1">
                <a:solidFill>
                  <a:srgbClr val="000000">
                    <a:lumMod val="65000"/>
                    <a:lumOff val="35000"/>
                  </a:srgbClr>
                </a:solidFill>
                <a:latin typeface="Arial"/>
                <a:cs typeface="Arial"/>
                <a:sym typeface="Arial"/>
              </a:rPr>
              <a:t>Bakogiannis</a:t>
            </a:r>
            <a:endParaRPr lang="en-US" sz="800" kern="0" dirty="0">
              <a:solidFill>
                <a:srgbClr val="000000">
                  <a:lumMod val="65000"/>
                  <a:lumOff val="35000"/>
                </a:srgbClr>
              </a:solidFill>
              <a:latin typeface="Arial"/>
              <a:cs typeface="Arial"/>
              <a:sym typeface="Arial"/>
            </a:endParaRPr>
          </a:p>
        </p:txBody>
      </p:sp>
      <p:pic>
        <p:nvPicPr>
          <p:cNvPr id="7" name="Google Shape;320;p5">
            <a:extLst>
              <a:ext uri="{FF2B5EF4-FFF2-40B4-BE49-F238E27FC236}">
                <a16:creationId xmlns:a16="http://schemas.microsoft.com/office/drawing/2014/main" id="{7608D1A8-A3BA-E8BB-8F48-AE8E96FE334A}"/>
              </a:ext>
            </a:extLst>
          </p:cNvPr>
          <p:cNvPicPr preferRelativeResize="0"/>
          <p:nvPr/>
        </p:nvPicPr>
        <p:blipFill rotWithShape="1">
          <a:blip r:embed="rId2">
            <a:alphaModFix amt="20000"/>
          </a:blip>
          <a:srcRect/>
          <a:stretch/>
        </p:blipFill>
        <p:spPr>
          <a:xfrm>
            <a:off x="10167939" y="304801"/>
            <a:ext cx="1803400" cy="371475"/>
          </a:xfrm>
          <a:prstGeom prst="rect">
            <a:avLst/>
          </a:prstGeom>
          <a:noFill/>
          <a:ln>
            <a:noFill/>
          </a:ln>
        </p:spPr>
      </p:pic>
      <p:pic>
        <p:nvPicPr>
          <p:cNvPr id="8" name="Picture 7">
            <a:extLst>
              <a:ext uri="{FF2B5EF4-FFF2-40B4-BE49-F238E27FC236}">
                <a16:creationId xmlns:a16="http://schemas.microsoft.com/office/drawing/2014/main" id="{F6148505-3EB1-2F2C-AD9F-2EC642DA9944}"/>
              </a:ext>
            </a:extLst>
          </p:cNvPr>
          <p:cNvPicPr>
            <a:picLocks noChangeAspect="1"/>
          </p:cNvPicPr>
          <p:nvPr/>
        </p:nvPicPr>
        <p:blipFill>
          <a:blip r:embed="rId3">
            <a:alphaModFix amt="50000"/>
          </a:blip>
          <a:stretch>
            <a:fillRect/>
          </a:stretch>
        </p:blipFill>
        <p:spPr>
          <a:xfrm>
            <a:off x="9514005" y="8040"/>
            <a:ext cx="595175" cy="745219"/>
          </a:xfrm>
          <a:prstGeom prst="rect">
            <a:avLst/>
          </a:prstGeom>
        </p:spPr>
      </p:pic>
      <p:pic>
        <p:nvPicPr>
          <p:cNvPr id="2" name="Picture 1">
            <a:extLst>
              <a:ext uri="{FF2B5EF4-FFF2-40B4-BE49-F238E27FC236}">
                <a16:creationId xmlns:a16="http://schemas.microsoft.com/office/drawing/2014/main" id="{9B741C81-C224-2403-B2A5-5507BD6B267A}"/>
              </a:ext>
            </a:extLst>
          </p:cNvPr>
          <p:cNvPicPr>
            <a:picLocks noChangeAspect="1"/>
          </p:cNvPicPr>
          <p:nvPr/>
        </p:nvPicPr>
        <p:blipFill>
          <a:blip r:embed="rId4"/>
          <a:stretch>
            <a:fillRect/>
          </a:stretch>
        </p:blipFill>
        <p:spPr>
          <a:xfrm>
            <a:off x="220661" y="304801"/>
            <a:ext cx="5549900" cy="1295400"/>
          </a:xfrm>
          <a:prstGeom prst="rect">
            <a:avLst/>
          </a:prstGeom>
        </p:spPr>
      </p:pic>
      <p:pic>
        <p:nvPicPr>
          <p:cNvPr id="3" name="Picture 2">
            <a:extLst>
              <a:ext uri="{FF2B5EF4-FFF2-40B4-BE49-F238E27FC236}">
                <a16:creationId xmlns:a16="http://schemas.microsoft.com/office/drawing/2014/main" id="{A7F42BC0-99E4-B98E-8187-ADE68A8523FB}"/>
              </a:ext>
            </a:extLst>
          </p:cNvPr>
          <p:cNvPicPr>
            <a:picLocks noChangeAspect="1"/>
          </p:cNvPicPr>
          <p:nvPr/>
        </p:nvPicPr>
        <p:blipFill>
          <a:blip r:embed="rId5"/>
          <a:stretch>
            <a:fillRect/>
          </a:stretch>
        </p:blipFill>
        <p:spPr>
          <a:xfrm>
            <a:off x="736600" y="1828800"/>
            <a:ext cx="3657600" cy="3200400"/>
          </a:xfrm>
          <a:prstGeom prst="rect">
            <a:avLst/>
          </a:prstGeom>
        </p:spPr>
      </p:pic>
      <p:sp>
        <p:nvSpPr>
          <p:cNvPr id="4" name="Google Shape;447;p14">
            <a:extLst>
              <a:ext uri="{FF2B5EF4-FFF2-40B4-BE49-F238E27FC236}">
                <a16:creationId xmlns:a16="http://schemas.microsoft.com/office/drawing/2014/main" id="{DBA4B62A-4498-8778-6C84-E20581E423AE}"/>
              </a:ext>
            </a:extLst>
          </p:cNvPr>
          <p:cNvSpPr/>
          <p:nvPr/>
        </p:nvSpPr>
        <p:spPr>
          <a:xfrm>
            <a:off x="371247" y="5029200"/>
            <a:ext cx="5399314" cy="1446495"/>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2400" b="1" dirty="0" err="1">
                <a:solidFill>
                  <a:srgbClr val="3F3F3F"/>
                </a:solidFill>
                <a:latin typeface="Calibri"/>
                <a:ea typeface="Calibri"/>
                <a:cs typeface="Calibri"/>
                <a:sym typeface="Calibri"/>
              </a:rPr>
              <a:t>Mutlimodal</a:t>
            </a:r>
            <a:r>
              <a:rPr lang="en-US" sz="2400" b="1" dirty="0">
                <a:solidFill>
                  <a:srgbClr val="3F3F3F"/>
                </a:solidFill>
                <a:latin typeface="Calibri"/>
                <a:ea typeface="Calibri"/>
                <a:cs typeface="Calibri"/>
                <a:sym typeface="Calibri"/>
              </a:rPr>
              <a:t> Approach</a:t>
            </a:r>
          </a:p>
          <a:p>
            <a:pPr algn="ctr">
              <a:spcBef>
                <a:spcPts val="0"/>
              </a:spcBef>
              <a:spcAft>
                <a:spcPts val="0"/>
              </a:spcAft>
            </a:pPr>
            <a:r>
              <a:rPr lang="en-US" sz="2400" dirty="0">
                <a:solidFill>
                  <a:srgbClr val="3F3F3F"/>
                </a:solidFill>
                <a:latin typeface="Calibri"/>
                <a:ea typeface="Calibri"/>
                <a:cs typeface="Calibri"/>
                <a:sym typeface="Calibri"/>
              </a:rPr>
              <a:t>Demographic data, historical BP data, ECG and Respiration Rate</a:t>
            </a:r>
          </a:p>
          <a:p>
            <a:pPr algn="ctr">
              <a:spcBef>
                <a:spcPts val="0"/>
              </a:spcBef>
              <a:spcAft>
                <a:spcPts val="0"/>
              </a:spcAft>
            </a:pPr>
            <a:endParaRPr sz="1400" b="1" dirty="0"/>
          </a:p>
        </p:txBody>
      </p:sp>
      <p:pic>
        <p:nvPicPr>
          <p:cNvPr id="5" name="Picture 4">
            <a:extLst>
              <a:ext uri="{FF2B5EF4-FFF2-40B4-BE49-F238E27FC236}">
                <a16:creationId xmlns:a16="http://schemas.microsoft.com/office/drawing/2014/main" id="{40BD3FD4-719D-8594-27A8-8EA40F1DF9EB}"/>
              </a:ext>
            </a:extLst>
          </p:cNvPr>
          <p:cNvPicPr>
            <a:picLocks noChangeAspect="1"/>
          </p:cNvPicPr>
          <p:nvPr/>
        </p:nvPicPr>
        <p:blipFill>
          <a:blip r:embed="rId6"/>
          <a:stretch>
            <a:fillRect/>
          </a:stretch>
        </p:blipFill>
        <p:spPr>
          <a:xfrm>
            <a:off x="5483890" y="748166"/>
            <a:ext cx="2653754" cy="5361667"/>
          </a:xfrm>
          <a:prstGeom prst="rect">
            <a:avLst/>
          </a:prstGeom>
        </p:spPr>
      </p:pic>
      <p:sp>
        <p:nvSpPr>
          <p:cNvPr id="9" name="Google Shape;447;p14">
            <a:extLst>
              <a:ext uri="{FF2B5EF4-FFF2-40B4-BE49-F238E27FC236}">
                <a16:creationId xmlns:a16="http://schemas.microsoft.com/office/drawing/2014/main" id="{A945D198-BCCC-7F0A-A914-3D14C353E71F}"/>
              </a:ext>
            </a:extLst>
          </p:cNvPr>
          <p:cNvSpPr/>
          <p:nvPr/>
        </p:nvSpPr>
        <p:spPr>
          <a:xfrm>
            <a:off x="8498497" y="2521085"/>
            <a:ext cx="3221366" cy="2554491"/>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2400" b="1" dirty="0">
                <a:solidFill>
                  <a:srgbClr val="3F3F3F"/>
                </a:solidFill>
                <a:latin typeface="Calibri"/>
                <a:ea typeface="Calibri"/>
                <a:cs typeface="Calibri"/>
                <a:sym typeface="Calibri"/>
              </a:rPr>
              <a:t>303 subjects included</a:t>
            </a:r>
          </a:p>
          <a:p>
            <a:pPr algn="ctr">
              <a:spcBef>
                <a:spcPts val="0"/>
              </a:spcBef>
              <a:spcAft>
                <a:spcPts val="0"/>
              </a:spcAft>
            </a:pPr>
            <a:r>
              <a:rPr lang="en-US" sz="2400" dirty="0">
                <a:solidFill>
                  <a:srgbClr val="3F3F3F"/>
                </a:solidFill>
                <a:latin typeface="Calibri"/>
                <a:ea typeface="Calibri"/>
                <a:cs typeface="Calibri"/>
                <a:sym typeface="Calibri"/>
              </a:rPr>
              <a:t>Clinical validation was promising</a:t>
            </a:r>
          </a:p>
          <a:p>
            <a:pPr algn="ctr">
              <a:spcBef>
                <a:spcPts val="0"/>
              </a:spcBef>
              <a:spcAft>
                <a:spcPts val="0"/>
              </a:spcAft>
            </a:pPr>
            <a:endParaRPr lang="en-US" sz="2400" dirty="0">
              <a:solidFill>
                <a:srgbClr val="3F3F3F"/>
              </a:solidFill>
              <a:latin typeface="Calibri"/>
              <a:ea typeface="Calibri"/>
              <a:cs typeface="Calibri"/>
              <a:sym typeface="Calibri"/>
            </a:endParaRPr>
          </a:p>
          <a:p>
            <a:pPr algn="ctr">
              <a:spcBef>
                <a:spcPts val="0"/>
              </a:spcBef>
              <a:spcAft>
                <a:spcPts val="0"/>
              </a:spcAft>
            </a:pPr>
            <a:r>
              <a:rPr lang="en-US" sz="2400" dirty="0">
                <a:solidFill>
                  <a:srgbClr val="3F3F3F"/>
                </a:solidFill>
                <a:latin typeface="Calibri"/>
                <a:ea typeface="Calibri"/>
                <a:cs typeface="Calibri"/>
                <a:sym typeface="Calibri"/>
              </a:rPr>
              <a:t>External &amp; further validation needed</a:t>
            </a:r>
          </a:p>
          <a:p>
            <a:pPr algn="ctr">
              <a:spcBef>
                <a:spcPts val="0"/>
              </a:spcBef>
              <a:spcAft>
                <a:spcPts val="0"/>
              </a:spcAft>
            </a:pPr>
            <a:endParaRPr sz="1400" b="1" dirty="0"/>
          </a:p>
        </p:txBody>
      </p:sp>
      <p:sp>
        <p:nvSpPr>
          <p:cNvPr id="10" name="Google Shape;447;p14">
            <a:extLst>
              <a:ext uri="{FF2B5EF4-FFF2-40B4-BE49-F238E27FC236}">
                <a16:creationId xmlns:a16="http://schemas.microsoft.com/office/drawing/2014/main" id="{AFE4BF61-08B5-1324-8EE0-63B69B774EB1}"/>
              </a:ext>
            </a:extLst>
          </p:cNvPr>
          <p:cNvSpPr/>
          <p:nvPr/>
        </p:nvSpPr>
        <p:spPr>
          <a:xfrm>
            <a:off x="6200071" y="6509088"/>
            <a:ext cx="5790571" cy="338500"/>
          </a:xfrm>
          <a:prstGeom prst="rect">
            <a:avLst/>
          </a:prstGeom>
          <a:noFill/>
          <a:ln>
            <a:noFill/>
          </a:ln>
        </p:spPr>
        <p:txBody>
          <a:bodyPr spcFirstLastPara="1" wrap="square" lIns="121900" tIns="60933" rIns="121900" bIns="60933" anchor="t" anchorCtr="0">
            <a:spAutoFit/>
          </a:bodyPr>
          <a:lstStyle/>
          <a:p>
            <a:pPr algn="r">
              <a:spcBef>
                <a:spcPts val="0"/>
              </a:spcBef>
              <a:spcAft>
                <a:spcPts val="0"/>
              </a:spcAft>
            </a:pPr>
            <a:r>
              <a:rPr lang="en-US" sz="900" dirty="0">
                <a:solidFill>
                  <a:schemeClr val="bg1">
                    <a:lumMod val="50000"/>
                  </a:schemeClr>
                </a:solidFill>
                <a:latin typeface="Calibri"/>
                <a:ea typeface="Calibri"/>
                <a:cs typeface="Calibri"/>
                <a:sym typeface="Calibri"/>
              </a:rPr>
              <a:t>Lopez-</a:t>
            </a:r>
            <a:r>
              <a:rPr lang="en-US" sz="900" dirty="0" err="1">
                <a:solidFill>
                  <a:schemeClr val="bg1">
                    <a:lumMod val="50000"/>
                  </a:schemeClr>
                </a:solidFill>
                <a:latin typeface="Calibri"/>
                <a:ea typeface="Calibri"/>
                <a:cs typeface="Calibri"/>
                <a:sym typeface="Calibri"/>
              </a:rPr>
              <a:t>Himenej</a:t>
            </a:r>
            <a:r>
              <a:rPr lang="en-US" sz="900" dirty="0">
                <a:solidFill>
                  <a:schemeClr val="bg1">
                    <a:lumMod val="50000"/>
                  </a:schemeClr>
                </a:solidFill>
                <a:latin typeface="Calibri"/>
                <a:ea typeface="Calibri"/>
                <a:cs typeface="Calibri"/>
                <a:sym typeface="Calibri"/>
              </a:rPr>
              <a:t> F., et al. J of Card </a:t>
            </a:r>
            <a:r>
              <a:rPr lang="en-US" sz="900" dirty="0" err="1">
                <a:solidFill>
                  <a:schemeClr val="bg1">
                    <a:lumMod val="50000"/>
                  </a:schemeClr>
                </a:solidFill>
                <a:latin typeface="Calibri"/>
                <a:ea typeface="Calibri"/>
                <a:cs typeface="Calibri"/>
                <a:sym typeface="Calibri"/>
              </a:rPr>
              <a:t>Transl</a:t>
            </a:r>
            <a:r>
              <a:rPr lang="en-US" sz="900" dirty="0">
                <a:solidFill>
                  <a:schemeClr val="bg1">
                    <a:lumMod val="50000"/>
                  </a:schemeClr>
                </a:solidFill>
                <a:latin typeface="Calibri"/>
                <a:ea typeface="Calibri"/>
                <a:cs typeface="Calibri"/>
                <a:sym typeface="Calibri"/>
              </a:rPr>
              <a:t> Res 2025</a:t>
            </a:r>
          </a:p>
          <a:p>
            <a:pPr algn="r">
              <a:spcBef>
                <a:spcPts val="0"/>
              </a:spcBef>
              <a:spcAft>
                <a:spcPts val="0"/>
              </a:spcAft>
            </a:pPr>
            <a:endParaRPr sz="500" b="1" dirty="0">
              <a:solidFill>
                <a:schemeClr val="bg1">
                  <a:lumMod val="50000"/>
                </a:schemeClr>
              </a:solidFill>
            </a:endParaRPr>
          </a:p>
        </p:txBody>
      </p:sp>
    </p:spTree>
    <p:extLst>
      <p:ext uri="{BB962C8B-B14F-4D97-AF65-F5344CB8AC3E}">
        <p14:creationId xmlns:p14="http://schemas.microsoft.com/office/powerpoint/2010/main" val="12010705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linds(horizontal)">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87C9BFA-DFC6-26C1-D26F-B00717D98B2E}"/>
              </a:ext>
            </a:extLst>
          </p:cNvPr>
          <p:cNvSpPr txBox="1"/>
          <p:nvPr/>
        </p:nvSpPr>
        <p:spPr>
          <a:xfrm>
            <a:off x="-257175" y="6575425"/>
            <a:ext cx="1987550" cy="215900"/>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n-US" sz="800" kern="0" dirty="0">
                <a:solidFill>
                  <a:srgbClr val="000000">
                    <a:lumMod val="65000"/>
                    <a:lumOff val="35000"/>
                  </a:srgbClr>
                </a:solidFill>
                <a:latin typeface="Arial"/>
                <a:cs typeface="Arial"/>
                <a:sym typeface="Arial"/>
              </a:rPr>
              <a:t>C. </a:t>
            </a:r>
            <a:r>
              <a:rPr lang="en-US" sz="800" kern="0" dirty="0" err="1">
                <a:solidFill>
                  <a:srgbClr val="000000">
                    <a:lumMod val="65000"/>
                    <a:lumOff val="35000"/>
                  </a:srgbClr>
                </a:solidFill>
                <a:latin typeface="Arial"/>
                <a:cs typeface="Arial"/>
                <a:sym typeface="Arial"/>
              </a:rPr>
              <a:t>Bakogiannis</a:t>
            </a:r>
            <a:endParaRPr lang="en-US" sz="800" kern="0" dirty="0">
              <a:solidFill>
                <a:srgbClr val="000000">
                  <a:lumMod val="65000"/>
                  <a:lumOff val="35000"/>
                </a:srgbClr>
              </a:solidFill>
              <a:latin typeface="Arial"/>
              <a:cs typeface="Arial"/>
              <a:sym typeface="Arial"/>
            </a:endParaRPr>
          </a:p>
        </p:txBody>
      </p:sp>
      <p:pic>
        <p:nvPicPr>
          <p:cNvPr id="7" name="Google Shape;320;p5">
            <a:extLst>
              <a:ext uri="{FF2B5EF4-FFF2-40B4-BE49-F238E27FC236}">
                <a16:creationId xmlns:a16="http://schemas.microsoft.com/office/drawing/2014/main" id="{7608D1A8-A3BA-E8BB-8F48-AE8E96FE334A}"/>
              </a:ext>
            </a:extLst>
          </p:cNvPr>
          <p:cNvPicPr preferRelativeResize="0"/>
          <p:nvPr/>
        </p:nvPicPr>
        <p:blipFill rotWithShape="1">
          <a:blip r:embed="rId2">
            <a:alphaModFix amt="20000"/>
          </a:blip>
          <a:srcRect/>
          <a:stretch/>
        </p:blipFill>
        <p:spPr>
          <a:xfrm>
            <a:off x="10167939" y="304801"/>
            <a:ext cx="1803400" cy="371475"/>
          </a:xfrm>
          <a:prstGeom prst="rect">
            <a:avLst/>
          </a:prstGeom>
          <a:noFill/>
          <a:ln>
            <a:noFill/>
          </a:ln>
        </p:spPr>
      </p:pic>
      <p:pic>
        <p:nvPicPr>
          <p:cNvPr id="8" name="Picture 7">
            <a:extLst>
              <a:ext uri="{FF2B5EF4-FFF2-40B4-BE49-F238E27FC236}">
                <a16:creationId xmlns:a16="http://schemas.microsoft.com/office/drawing/2014/main" id="{F6148505-3EB1-2F2C-AD9F-2EC642DA9944}"/>
              </a:ext>
            </a:extLst>
          </p:cNvPr>
          <p:cNvPicPr>
            <a:picLocks noChangeAspect="1"/>
          </p:cNvPicPr>
          <p:nvPr/>
        </p:nvPicPr>
        <p:blipFill>
          <a:blip r:embed="rId3">
            <a:alphaModFix amt="50000"/>
          </a:blip>
          <a:stretch>
            <a:fillRect/>
          </a:stretch>
        </p:blipFill>
        <p:spPr>
          <a:xfrm>
            <a:off x="9514005" y="8040"/>
            <a:ext cx="595175" cy="745219"/>
          </a:xfrm>
          <a:prstGeom prst="rect">
            <a:avLst/>
          </a:prstGeom>
        </p:spPr>
      </p:pic>
      <p:pic>
        <p:nvPicPr>
          <p:cNvPr id="2" name="Picture 1">
            <a:extLst>
              <a:ext uri="{FF2B5EF4-FFF2-40B4-BE49-F238E27FC236}">
                <a16:creationId xmlns:a16="http://schemas.microsoft.com/office/drawing/2014/main" id="{171CB5B0-B27D-F805-D059-90E9F3447D40}"/>
              </a:ext>
            </a:extLst>
          </p:cNvPr>
          <p:cNvPicPr>
            <a:picLocks noChangeAspect="1"/>
          </p:cNvPicPr>
          <p:nvPr/>
        </p:nvPicPr>
        <p:blipFill>
          <a:blip r:embed="rId4"/>
          <a:stretch>
            <a:fillRect/>
          </a:stretch>
        </p:blipFill>
        <p:spPr>
          <a:xfrm>
            <a:off x="220661" y="490538"/>
            <a:ext cx="5156200" cy="2057400"/>
          </a:xfrm>
          <a:prstGeom prst="rect">
            <a:avLst/>
          </a:prstGeom>
        </p:spPr>
      </p:pic>
      <p:pic>
        <p:nvPicPr>
          <p:cNvPr id="3" name="Picture 2">
            <a:extLst>
              <a:ext uri="{FF2B5EF4-FFF2-40B4-BE49-F238E27FC236}">
                <a16:creationId xmlns:a16="http://schemas.microsoft.com/office/drawing/2014/main" id="{CCCDE858-48FE-1241-A7F8-58BCDB1E2F2F}"/>
              </a:ext>
            </a:extLst>
          </p:cNvPr>
          <p:cNvPicPr>
            <a:picLocks noChangeAspect="1"/>
          </p:cNvPicPr>
          <p:nvPr/>
        </p:nvPicPr>
        <p:blipFill>
          <a:blip r:embed="rId5"/>
          <a:stretch>
            <a:fillRect/>
          </a:stretch>
        </p:blipFill>
        <p:spPr>
          <a:xfrm>
            <a:off x="6815141" y="1721329"/>
            <a:ext cx="4560433" cy="2866904"/>
          </a:xfrm>
          <a:prstGeom prst="rect">
            <a:avLst/>
          </a:prstGeom>
        </p:spPr>
      </p:pic>
      <p:sp>
        <p:nvSpPr>
          <p:cNvPr id="4" name="Google Shape;447;p14">
            <a:extLst>
              <a:ext uri="{FF2B5EF4-FFF2-40B4-BE49-F238E27FC236}">
                <a16:creationId xmlns:a16="http://schemas.microsoft.com/office/drawing/2014/main" id="{E57587AE-E3FA-A9B0-412D-1FEE8ED986E8}"/>
              </a:ext>
            </a:extLst>
          </p:cNvPr>
          <p:cNvSpPr/>
          <p:nvPr/>
        </p:nvSpPr>
        <p:spPr>
          <a:xfrm>
            <a:off x="119691" y="2717800"/>
            <a:ext cx="5790571" cy="1077163"/>
          </a:xfrm>
          <a:prstGeom prst="rect">
            <a:avLst/>
          </a:prstGeom>
          <a:noFill/>
          <a:ln>
            <a:noFill/>
          </a:ln>
        </p:spPr>
        <p:txBody>
          <a:bodyPr spcFirstLastPara="1" wrap="square" lIns="121900" tIns="60933" rIns="121900" bIns="60933" anchor="t" anchorCtr="0">
            <a:spAutoFit/>
          </a:bodyPr>
          <a:lstStyle/>
          <a:p>
            <a:pPr algn="just">
              <a:spcBef>
                <a:spcPts val="0"/>
              </a:spcBef>
              <a:spcAft>
                <a:spcPts val="0"/>
              </a:spcAft>
            </a:pPr>
            <a:r>
              <a:rPr lang="en-US" sz="2400" b="1" dirty="0">
                <a:solidFill>
                  <a:srgbClr val="3F3F3F"/>
                </a:solidFill>
                <a:latin typeface="Calibri"/>
                <a:ea typeface="Calibri"/>
                <a:cs typeface="Calibri"/>
                <a:sym typeface="Calibri"/>
              </a:rPr>
              <a:t>Aimed to create a 11-year hypertension risk model using data from the HUNT study</a:t>
            </a:r>
            <a:endParaRPr lang="en-US" sz="2400" dirty="0">
              <a:solidFill>
                <a:srgbClr val="3F3F3F"/>
              </a:solidFill>
              <a:latin typeface="Calibri"/>
              <a:ea typeface="Calibri"/>
              <a:cs typeface="Calibri"/>
              <a:sym typeface="Calibri"/>
            </a:endParaRPr>
          </a:p>
          <a:p>
            <a:pPr algn="just">
              <a:spcBef>
                <a:spcPts val="0"/>
              </a:spcBef>
              <a:spcAft>
                <a:spcPts val="0"/>
              </a:spcAft>
            </a:pPr>
            <a:endParaRPr sz="1400" b="1" dirty="0"/>
          </a:p>
        </p:txBody>
      </p:sp>
      <p:sp>
        <p:nvSpPr>
          <p:cNvPr id="5" name="Google Shape;447;p14">
            <a:extLst>
              <a:ext uri="{FF2B5EF4-FFF2-40B4-BE49-F238E27FC236}">
                <a16:creationId xmlns:a16="http://schemas.microsoft.com/office/drawing/2014/main" id="{AB1CDF18-888C-0C68-5A4B-09E0822EF761}"/>
              </a:ext>
            </a:extLst>
          </p:cNvPr>
          <p:cNvSpPr/>
          <p:nvPr/>
        </p:nvSpPr>
        <p:spPr>
          <a:xfrm>
            <a:off x="119691" y="4049651"/>
            <a:ext cx="5790571" cy="1446495"/>
          </a:xfrm>
          <a:prstGeom prst="rect">
            <a:avLst/>
          </a:prstGeom>
          <a:noFill/>
          <a:ln>
            <a:noFill/>
          </a:ln>
        </p:spPr>
        <p:txBody>
          <a:bodyPr spcFirstLastPara="1" wrap="square" lIns="121900" tIns="60933" rIns="121900" bIns="60933" anchor="t" anchorCtr="0">
            <a:spAutoFit/>
          </a:bodyPr>
          <a:lstStyle/>
          <a:p>
            <a:pPr algn="just">
              <a:spcBef>
                <a:spcPts val="0"/>
              </a:spcBef>
              <a:spcAft>
                <a:spcPts val="0"/>
              </a:spcAft>
            </a:pPr>
            <a:r>
              <a:rPr lang="en-US" sz="2400" dirty="0">
                <a:solidFill>
                  <a:srgbClr val="3F3F3F"/>
                </a:solidFill>
                <a:latin typeface="Calibri"/>
                <a:ea typeface="Calibri"/>
                <a:cs typeface="Calibri"/>
                <a:sym typeface="Calibri"/>
              </a:rPr>
              <a:t>Based on features and data such as </a:t>
            </a:r>
            <a:r>
              <a:rPr lang="en-US" sz="2400" i="1" dirty="0">
                <a:solidFill>
                  <a:srgbClr val="3F3F3F"/>
                </a:solidFill>
                <a:latin typeface="Calibri"/>
                <a:ea typeface="Calibri"/>
                <a:cs typeface="Calibri"/>
                <a:sym typeface="Calibri"/>
              </a:rPr>
              <a:t>age, systolic and diastolic BP, body mass index, height, family history and others.</a:t>
            </a:r>
            <a:endParaRPr lang="en-US" sz="2400" dirty="0">
              <a:solidFill>
                <a:srgbClr val="3F3F3F"/>
              </a:solidFill>
              <a:latin typeface="Calibri"/>
              <a:ea typeface="Calibri"/>
              <a:cs typeface="Calibri"/>
              <a:sym typeface="Calibri"/>
            </a:endParaRPr>
          </a:p>
          <a:p>
            <a:pPr algn="just">
              <a:spcBef>
                <a:spcPts val="0"/>
              </a:spcBef>
              <a:spcAft>
                <a:spcPts val="0"/>
              </a:spcAft>
            </a:pPr>
            <a:endParaRPr sz="1400" b="1" dirty="0"/>
          </a:p>
        </p:txBody>
      </p:sp>
      <p:sp>
        <p:nvSpPr>
          <p:cNvPr id="9" name="Google Shape;447;p14">
            <a:extLst>
              <a:ext uri="{FF2B5EF4-FFF2-40B4-BE49-F238E27FC236}">
                <a16:creationId xmlns:a16="http://schemas.microsoft.com/office/drawing/2014/main" id="{65214DD2-1A1E-EC2F-F19B-70AB05BE1286}"/>
              </a:ext>
            </a:extLst>
          </p:cNvPr>
          <p:cNvSpPr/>
          <p:nvPr/>
        </p:nvSpPr>
        <p:spPr>
          <a:xfrm>
            <a:off x="6096000" y="4910038"/>
            <a:ext cx="5790571" cy="1446495"/>
          </a:xfrm>
          <a:prstGeom prst="rect">
            <a:avLst/>
          </a:prstGeom>
          <a:noFill/>
          <a:ln>
            <a:noFill/>
          </a:ln>
        </p:spPr>
        <p:txBody>
          <a:bodyPr spcFirstLastPara="1" wrap="square" lIns="121900" tIns="60933" rIns="121900" bIns="60933" anchor="t" anchorCtr="0">
            <a:spAutoFit/>
          </a:bodyPr>
          <a:lstStyle/>
          <a:p>
            <a:pPr algn="just">
              <a:spcBef>
                <a:spcPts val="0"/>
              </a:spcBef>
              <a:spcAft>
                <a:spcPts val="0"/>
              </a:spcAft>
            </a:pPr>
            <a:r>
              <a:rPr lang="en-US" sz="2400" dirty="0">
                <a:solidFill>
                  <a:srgbClr val="3F3F3F"/>
                </a:solidFill>
                <a:latin typeface="Calibri"/>
                <a:ea typeface="Calibri"/>
                <a:cs typeface="Calibri"/>
                <a:sym typeface="Calibri"/>
              </a:rPr>
              <a:t>Comparison of various BP model to predict hypertension risk retrospectively in a Norwegian population</a:t>
            </a:r>
          </a:p>
          <a:p>
            <a:pPr algn="just">
              <a:spcBef>
                <a:spcPts val="0"/>
              </a:spcBef>
              <a:spcAft>
                <a:spcPts val="0"/>
              </a:spcAft>
            </a:pPr>
            <a:endParaRPr sz="1400" b="1" dirty="0"/>
          </a:p>
        </p:txBody>
      </p:sp>
      <p:sp>
        <p:nvSpPr>
          <p:cNvPr id="10" name="Google Shape;447;p14">
            <a:extLst>
              <a:ext uri="{FF2B5EF4-FFF2-40B4-BE49-F238E27FC236}">
                <a16:creationId xmlns:a16="http://schemas.microsoft.com/office/drawing/2014/main" id="{649DD2C9-A20C-7F3A-8969-C2C2C378609C}"/>
              </a:ext>
            </a:extLst>
          </p:cNvPr>
          <p:cNvSpPr/>
          <p:nvPr/>
        </p:nvSpPr>
        <p:spPr>
          <a:xfrm>
            <a:off x="6200071" y="6509088"/>
            <a:ext cx="5790571" cy="338500"/>
          </a:xfrm>
          <a:prstGeom prst="rect">
            <a:avLst/>
          </a:prstGeom>
          <a:noFill/>
          <a:ln>
            <a:noFill/>
          </a:ln>
        </p:spPr>
        <p:txBody>
          <a:bodyPr spcFirstLastPara="1" wrap="square" lIns="121900" tIns="60933" rIns="121900" bIns="60933" anchor="t" anchorCtr="0">
            <a:spAutoFit/>
          </a:bodyPr>
          <a:lstStyle/>
          <a:p>
            <a:pPr algn="r">
              <a:spcBef>
                <a:spcPts val="0"/>
              </a:spcBef>
              <a:spcAft>
                <a:spcPts val="0"/>
              </a:spcAft>
            </a:pPr>
            <a:r>
              <a:rPr lang="en-US" sz="900" dirty="0" err="1">
                <a:solidFill>
                  <a:schemeClr val="bg1">
                    <a:lumMod val="50000"/>
                  </a:schemeClr>
                </a:solidFill>
                <a:latin typeface="Calibri"/>
                <a:ea typeface="Calibri"/>
                <a:cs typeface="Calibri"/>
                <a:sym typeface="Calibri"/>
              </a:rPr>
              <a:t>Schjerven</a:t>
            </a:r>
            <a:r>
              <a:rPr lang="en-US" sz="900" dirty="0">
                <a:solidFill>
                  <a:schemeClr val="bg1">
                    <a:lumMod val="50000"/>
                  </a:schemeClr>
                </a:solidFill>
                <a:latin typeface="Calibri"/>
                <a:ea typeface="Calibri"/>
                <a:cs typeface="Calibri"/>
                <a:sym typeface="Calibri"/>
              </a:rPr>
              <a:t> FE., et al. Sci Rep 2024</a:t>
            </a:r>
          </a:p>
          <a:p>
            <a:pPr algn="r">
              <a:spcBef>
                <a:spcPts val="0"/>
              </a:spcBef>
              <a:spcAft>
                <a:spcPts val="0"/>
              </a:spcAft>
            </a:pPr>
            <a:endParaRPr sz="500" b="1" dirty="0">
              <a:solidFill>
                <a:schemeClr val="bg1">
                  <a:lumMod val="50000"/>
                </a:schemeClr>
              </a:solidFill>
            </a:endParaRPr>
          </a:p>
        </p:txBody>
      </p:sp>
    </p:spTree>
    <p:extLst>
      <p:ext uri="{BB962C8B-B14F-4D97-AF65-F5344CB8AC3E}">
        <p14:creationId xmlns:p14="http://schemas.microsoft.com/office/powerpoint/2010/main" val="25952152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87C9BFA-DFC6-26C1-D26F-B00717D98B2E}"/>
              </a:ext>
            </a:extLst>
          </p:cNvPr>
          <p:cNvSpPr txBox="1"/>
          <p:nvPr/>
        </p:nvSpPr>
        <p:spPr>
          <a:xfrm>
            <a:off x="-257175" y="6575425"/>
            <a:ext cx="1987550" cy="215900"/>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n-US" sz="800" kern="0" dirty="0">
                <a:solidFill>
                  <a:srgbClr val="000000">
                    <a:lumMod val="65000"/>
                    <a:lumOff val="35000"/>
                  </a:srgbClr>
                </a:solidFill>
                <a:latin typeface="Arial"/>
                <a:cs typeface="Arial"/>
                <a:sym typeface="Arial"/>
              </a:rPr>
              <a:t>C. </a:t>
            </a:r>
            <a:r>
              <a:rPr lang="en-US" sz="800" kern="0" dirty="0" err="1">
                <a:solidFill>
                  <a:srgbClr val="000000">
                    <a:lumMod val="65000"/>
                    <a:lumOff val="35000"/>
                  </a:srgbClr>
                </a:solidFill>
                <a:latin typeface="Arial"/>
                <a:cs typeface="Arial"/>
                <a:sym typeface="Arial"/>
              </a:rPr>
              <a:t>Bakogiannis</a:t>
            </a:r>
            <a:endParaRPr lang="en-US" sz="800" kern="0" dirty="0">
              <a:solidFill>
                <a:srgbClr val="000000">
                  <a:lumMod val="65000"/>
                  <a:lumOff val="35000"/>
                </a:srgbClr>
              </a:solidFill>
              <a:latin typeface="Arial"/>
              <a:cs typeface="Arial"/>
              <a:sym typeface="Arial"/>
            </a:endParaRPr>
          </a:p>
        </p:txBody>
      </p:sp>
      <p:pic>
        <p:nvPicPr>
          <p:cNvPr id="7" name="Google Shape;320;p5">
            <a:extLst>
              <a:ext uri="{FF2B5EF4-FFF2-40B4-BE49-F238E27FC236}">
                <a16:creationId xmlns:a16="http://schemas.microsoft.com/office/drawing/2014/main" id="{7608D1A8-A3BA-E8BB-8F48-AE8E96FE334A}"/>
              </a:ext>
            </a:extLst>
          </p:cNvPr>
          <p:cNvPicPr preferRelativeResize="0"/>
          <p:nvPr/>
        </p:nvPicPr>
        <p:blipFill rotWithShape="1">
          <a:blip r:embed="rId2">
            <a:alphaModFix amt="20000"/>
          </a:blip>
          <a:srcRect/>
          <a:stretch/>
        </p:blipFill>
        <p:spPr>
          <a:xfrm>
            <a:off x="10167939" y="304801"/>
            <a:ext cx="1803400" cy="371475"/>
          </a:xfrm>
          <a:prstGeom prst="rect">
            <a:avLst/>
          </a:prstGeom>
          <a:noFill/>
          <a:ln>
            <a:noFill/>
          </a:ln>
        </p:spPr>
      </p:pic>
      <p:pic>
        <p:nvPicPr>
          <p:cNvPr id="8" name="Picture 7">
            <a:extLst>
              <a:ext uri="{FF2B5EF4-FFF2-40B4-BE49-F238E27FC236}">
                <a16:creationId xmlns:a16="http://schemas.microsoft.com/office/drawing/2014/main" id="{F6148505-3EB1-2F2C-AD9F-2EC642DA9944}"/>
              </a:ext>
            </a:extLst>
          </p:cNvPr>
          <p:cNvPicPr>
            <a:picLocks noChangeAspect="1"/>
          </p:cNvPicPr>
          <p:nvPr/>
        </p:nvPicPr>
        <p:blipFill>
          <a:blip r:embed="rId3">
            <a:alphaModFix amt="50000"/>
          </a:blip>
          <a:stretch>
            <a:fillRect/>
          </a:stretch>
        </p:blipFill>
        <p:spPr>
          <a:xfrm>
            <a:off x="9514005" y="8040"/>
            <a:ext cx="595175" cy="745219"/>
          </a:xfrm>
          <a:prstGeom prst="rect">
            <a:avLst/>
          </a:prstGeom>
        </p:spPr>
      </p:pic>
      <p:sp>
        <p:nvSpPr>
          <p:cNvPr id="9" name="Google Shape;321;p5">
            <a:extLst>
              <a:ext uri="{FF2B5EF4-FFF2-40B4-BE49-F238E27FC236}">
                <a16:creationId xmlns:a16="http://schemas.microsoft.com/office/drawing/2014/main" id="{85E9FE44-FD91-54D6-2321-DD8DBF8A59A9}"/>
              </a:ext>
            </a:extLst>
          </p:cNvPr>
          <p:cNvSpPr/>
          <p:nvPr/>
        </p:nvSpPr>
        <p:spPr>
          <a:xfrm>
            <a:off x="2145323" y="2628808"/>
            <a:ext cx="7511313" cy="1600384"/>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4800" b="1" dirty="0">
                <a:solidFill>
                  <a:srgbClr val="3F3F3F"/>
                </a:solidFill>
                <a:latin typeface="Calibri"/>
                <a:ea typeface="Calibri"/>
                <a:cs typeface="Calibri"/>
                <a:sym typeface="Calibri"/>
              </a:rPr>
              <a:t>AI in the MANAGEMENT of Hypertension</a:t>
            </a:r>
            <a:endParaRPr dirty="0"/>
          </a:p>
        </p:txBody>
      </p:sp>
    </p:spTree>
    <p:extLst>
      <p:ext uri="{BB962C8B-B14F-4D97-AF65-F5344CB8AC3E}">
        <p14:creationId xmlns:p14="http://schemas.microsoft.com/office/powerpoint/2010/main" val="891576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87C9BFA-DFC6-26C1-D26F-B00717D98B2E}"/>
              </a:ext>
            </a:extLst>
          </p:cNvPr>
          <p:cNvSpPr txBox="1"/>
          <p:nvPr/>
        </p:nvSpPr>
        <p:spPr>
          <a:xfrm>
            <a:off x="-257175" y="6575425"/>
            <a:ext cx="1987550" cy="215900"/>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n-US" sz="800" kern="0" dirty="0">
                <a:solidFill>
                  <a:srgbClr val="000000">
                    <a:lumMod val="65000"/>
                    <a:lumOff val="35000"/>
                  </a:srgbClr>
                </a:solidFill>
                <a:latin typeface="Arial"/>
                <a:cs typeface="Arial"/>
                <a:sym typeface="Arial"/>
              </a:rPr>
              <a:t>C. </a:t>
            </a:r>
            <a:r>
              <a:rPr lang="en-US" sz="800" kern="0" dirty="0" err="1">
                <a:solidFill>
                  <a:srgbClr val="000000">
                    <a:lumMod val="65000"/>
                    <a:lumOff val="35000"/>
                  </a:srgbClr>
                </a:solidFill>
                <a:latin typeface="Arial"/>
                <a:cs typeface="Arial"/>
                <a:sym typeface="Arial"/>
              </a:rPr>
              <a:t>Bakogiannis</a:t>
            </a:r>
            <a:endParaRPr lang="en-US" sz="800" kern="0" dirty="0">
              <a:solidFill>
                <a:srgbClr val="000000">
                  <a:lumMod val="65000"/>
                  <a:lumOff val="35000"/>
                </a:srgbClr>
              </a:solidFill>
              <a:latin typeface="Arial"/>
              <a:cs typeface="Arial"/>
              <a:sym typeface="Arial"/>
            </a:endParaRPr>
          </a:p>
        </p:txBody>
      </p:sp>
      <p:pic>
        <p:nvPicPr>
          <p:cNvPr id="7" name="Google Shape;320;p5">
            <a:extLst>
              <a:ext uri="{FF2B5EF4-FFF2-40B4-BE49-F238E27FC236}">
                <a16:creationId xmlns:a16="http://schemas.microsoft.com/office/drawing/2014/main" id="{7608D1A8-A3BA-E8BB-8F48-AE8E96FE334A}"/>
              </a:ext>
            </a:extLst>
          </p:cNvPr>
          <p:cNvPicPr preferRelativeResize="0"/>
          <p:nvPr/>
        </p:nvPicPr>
        <p:blipFill rotWithShape="1">
          <a:blip r:embed="rId2">
            <a:alphaModFix amt="20000"/>
          </a:blip>
          <a:srcRect/>
          <a:stretch/>
        </p:blipFill>
        <p:spPr>
          <a:xfrm>
            <a:off x="10167939" y="304801"/>
            <a:ext cx="1803400" cy="371475"/>
          </a:xfrm>
          <a:prstGeom prst="rect">
            <a:avLst/>
          </a:prstGeom>
          <a:noFill/>
          <a:ln>
            <a:noFill/>
          </a:ln>
        </p:spPr>
      </p:pic>
      <p:pic>
        <p:nvPicPr>
          <p:cNvPr id="8" name="Picture 7">
            <a:extLst>
              <a:ext uri="{FF2B5EF4-FFF2-40B4-BE49-F238E27FC236}">
                <a16:creationId xmlns:a16="http://schemas.microsoft.com/office/drawing/2014/main" id="{F6148505-3EB1-2F2C-AD9F-2EC642DA9944}"/>
              </a:ext>
            </a:extLst>
          </p:cNvPr>
          <p:cNvPicPr>
            <a:picLocks noChangeAspect="1"/>
          </p:cNvPicPr>
          <p:nvPr/>
        </p:nvPicPr>
        <p:blipFill>
          <a:blip r:embed="rId3">
            <a:alphaModFix amt="50000"/>
          </a:blip>
          <a:stretch>
            <a:fillRect/>
          </a:stretch>
        </p:blipFill>
        <p:spPr>
          <a:xfrm>
            <a:off x="9514005" y="8040"/>
            <a:ext cx="595175" cy="745219"/>
          </a:xfrm>
          <a:prstGeom prst="rect">
            <a:avLst/>
          </a:prstGeom>
        </p:spPr>
      </p:pic>
      <p:pic>
        <p:nvPicPr>
          <p:cNvPr id="2" name="Picture 1">
            <a:extLst>
              <a:ext uri="{FF2B5EF4-FFF2-40B4-BE49-F238E27FC236}">
                <a16:creationId xmlns:a16="http://schemas.microsoft.com/office/drawing/2014/main" id="{845143FB-1E39-7A0C-1602-9E13260B9D54}"/>
              </a:ext>
            </a:extLst>
          </p:cNvPr>
          <p:cNvPicPr>
            <a:picLocks noChangeAspect="1"/>
          </p:cNvPicPr>
          <p:nvPr/>
        </p:nvPicPr>
        <p:blipFill>
          <a:blip r:embed="rId4"/>
          <a:stretch>
            <a:fillRect/>
          </a:stretch>
        </p:blipFill>
        <p:spPr>
          <a:xfrm>
            <a:off x="220661" y="490538"/>
            <a:ext cx="5905500" cy="2425700"/>
          </a:xfrm>
          <a:prstGeom prst="rect">
            <a:avLst/>
          </a:prstGeom>
        </p:spPr>
      </p:pic>
      <p:sp>
        <p:nvSpPr>
          <p:cNvPr id="3" name="Google Shape;447;p14">
            <a:extLst>
              <a:ext uri="{FF2B5EF4-FFF2-40B4-BE49-F238E27FC236}">
                <a16:creationId xmlns:a16="http://schemas.microsoft.com/office/drawing/2014/main" id="{947D782D-D3E8-D7EE-BF34-7DCB81DCAE9F}"/>
              </a:ext>
            </a:extLst>
          </p:cNvPr>
          <p:cNvSpPr/>
          <p:nvPr/>
        </p:nvSpPr>
        <p:spPr>
          <a:xfrm>
            <a:off x="335590" y="2916238"/>
            <a:ext cx="5644296" cy="2554491"/>
          </a:xfrm>
          <a:prstGeom prst="rect">
            <a:avLst/>
          </a:prstGeom>
          <a:noFill/>
          <a:ln>
            <a:noFill/>
          </a:ln>
        </p:spPr>
        <p:txBody>
          <a:bodyPr spcFirstLastPara="1" wrap="square" lIns="121900" tIns="60933" rIns="121900" bIns="60933" anchor="t" anchorCtr="0">
            <a:spAutoFit/>
          </a:bodyPr>
          <a:lstStyle/>
          <a:p>
            <a:pPr algn="just">
              <a:spcBef>
                <a:spcPts val="0"/>
              </a:spcBef>
              <a:spcAft>
                <a:spcPts val="0"/>
              </a:spcAft>
            </a:pPr>
            <a:r>
              <a:rPr lang="en-US" sz="2400" b="1" dirty="0">
                <a:solidFill>
                  <a:srgbClr val="3F3F3F"/>
                </a:solidFill>
                <a:latin typeface="Calibri"/>
                <a:ea typeface="Calibri"/>
                <a:cs typeface="Calibri"/>
                <a:sym typeface="Calibri"/>
              </a:rPr>
              <a:t>95,665 macula-centered retinal images from 51,778 individuals from the UK Biobank with no ASCVD</a:t>
            </a:r>
          </a:p>
          <a:p>
            <a:pPr algn="just">
              <a:spcBef>
                <a:spcPts val="0"/>
              </a:spcBef>
              <a:spcAft>
                <a:spcPts val="0"/>
              </a:spcAft>
            </a:pPr>
            <a:endParaRPr lang="en-US" sz="2400" b="1" dirty="0">
              <a:solidFill>
                <a:srgbClr val="3F3F3F"/>
              </a:solidFill>
              <a:latin typeface="Calibri"/>
              <a:ea typeface="Calibri"/>
              <a:cs typeface="Calibri"/>
              <a:sym typeface="Calibri"/>
            </a:endParaRPr>
          </a:p>
          <a:p>
            <a:pPr algn="just">
              <a:spcBef>
                <a:spcPts val="0"/>
              </a:spcBef>
              <a:spcAft>
                <a:spcPts val="0"/>
              </a:spcAft>
            </a:pPr>
            <a:r>
              <a:rPr lang="en-US" sz="2400" b="1" dirty="0">
                <a:solidFill>
                  <a:srgbClr val="3F3F3F"/>
                </a:solidFill>
                <a:latin typeface="Calibri"/>
                <a:ea typeface="Calibri"/>
                <a:cs typeface="Calibri"/>
                <a:sym typeface="Calibri"/>
              </a:rPr>
              <a:t>AI model to predict SBP</a:t>
            </a:r>
          </a:p>
          <a:p>
            <a:pPr algn="just">
              <a:spcBef>
                <a:spcPts val="0"/>
              </a:spcBef>
              <a:spcAft>
                <a:spcPts val="0"/>
              </a:spcAft>
            </a:pPr>
            <a:r>
              <a:rPr lang="en-US" sz="2400" b="1" dirty="0">
                <a:solidFill>
                  <a:srgbClr val="3F3F3F"/>
                </a:solidFill>
                <a:latin typeface="Calibri"/>
                <a:ea typeface="Calibri"/>
                <a:cs typeface="Calibri"/>
                <a:sym typeface="Calibri"/>
              </a:rPr>
              <a:t>Correlation with ASCVD?</a:t>
            </a:r>
            <a:endParaRPr lang="en-US" sz="2400" dirty="0">
              <a:solidFill>
                <a:srgbClr val="3F3F3F"/>
              </a:solidFill>
              <a:latin typeface="Calibri"/>
              <a:ea typeface="Calibri"/>
              <a:cs typeface="Calibri"/>
              <a:sym typeface="Calibri"/>
            </a:endParaRPr>
          </a:p>
          <a:p>
            <a:pPr algn="just">
              <a:spcBef>
                <a:spcPts val="0"/>
              </a:spcBef>
              <a:spcAft>
                <a:spcPts val="0"/>
              </a:spcAft>
            </a:pPr>
            <a:endParaRPr sz="1400" b="1" dirty="0"/>
          </a:p>
        </p:txBody>
      </p:sp>
      <p:sp>
        <p:nvSpPr>
          <p:cNvPr id="4" name="Google Shape;447;p14">
            <a:extLst>
              <a:ext uri="{FF2B5EF4-FFF2-40B4-BE49-F238E27FC236}">
                <a16:creationId xmlns:a16="http://schemas.microsoft.com/office/drawing/2014/main" id="{18836AAE-82AB-E0A1-FBBD-BE8D5796A9F3}"/>
              </a:ext>
            </a:extLst>
          </p:cNvPr>
          <p:cNvSpPr/>
          <p:nvPr/>
        </p:nvSpPr>
        <p:spPr>
          <a:xfrm>
            <a:off x="6200071" y="6509088"/>
            <a:ext cx="5790571" cy="338500"/>
          </a:xfrm>
          <a:prstGeom prst="rect">
            <a:avLst/>
          </a:prstGeom>
          <a:noFill/>
          <a:ln>
            <a:noFill/>
          </a:ln>
        </p:spPr>
        <p:txBody>
          <a:bodyPr spcFirstLastPara="1" wrap="square" lIns="121900" tIns="60933" rIns="121900" bIns="60933" anchor="t" anchorCtr="0">
            <a:spAutoFit/>
          </a:bodyPr>
          <a:lstStyle/>
          <a:p>
            <a:pPr algn="r">
              <a:spcBef>
                <a:spcPts val="0"/>
              </a:spcBef>
              <a:spcAft>
                <a:spcPts val="0"/>
              </a:spcAft>
            </a:pPr>
            <a:r>
              <a:rPr lang="en-US" sz="900" dirty="0" err="1">
                <a:solidFill>
                  <a:schemeClr val="bg1">
                    <a:lumMod val="50000"/>
                  </a:schemeClr>
                </a:solidFill>
                <a:latin typeface="Calibri"/>
                <a:ea typeface="Calibri"/>
                <a:cs typeface="Calibri"/>
                <a:sym typeface="Calibri"/>
              </a:rPr>
              <a:t>Squirell</a:t>
            </a:r>
            <a:r>
              <a:rPr lang="en-US" sz="900" dirty="0">
                <a:solidFill>
                  <a:schemeClr val="bg1">
                    <a:lumMod val="50000"/>
                  </a:schemeClr>
                </a:solidFill>
                <a:latin typeface="Calibri"/>
                <a:ea typeface="Calibri"/>
                <a:cs typeface="Calibri"/>
                <a:sym typeface="Calibri"/>
              </a:rPr>
              <a:t> DM., et al. JACC Adv 2024</a:t>
            </a:r>
          </a:p>
          <a:p>
            <a:pPr algn="r">
              <a:spcBef>
                <a:spcPts val="0"/>
              </a:spcBef>
              <a:spcAft>
                <a:spcPts val="0"/>
              </a:spcAft>
            </a:pPr>
            <a:endParaRPr sz="500" b="1" dirty="0">
              <a:solidFill>
                <a:schemeClr val="bg1">
                  <a:lumMod val="50000"/>
                </a:schemeClr>
              </a:solidFill>
            </a:endParaRPr>
          </a:p>
        </p:txBody>
      </p:sp>
      <p:pic>
        <p:nvPicPr>
          <p:cNvPr id="5" name="Picture 4">
            <a:extLst>
              <a:ext uri="{FF2B5EF4-FFF2-40B4-BE49-F238E27FC236}">
                <a16:creationId xmlns:a16="http://schemas.microsoft.com/office/drawing/2014/main" id="{E8FFE48F-BB7E-BDFB-D084-C6081B3AB846}"/>
              </a:ext>
            </a:extLst>
          </p:cNvPr>
          <p:cNvPicPr>
            <a:picLocks noChangeAspect="1"/>
          </p:cNvPicPr>
          <p:nvPr/>
        </p:nvPicPr>
        <p:blipFill>
          <a:blip r:embed="rId5"/>
          <a:stretch>
            <a:fillRect/>
          </a:stretch>
        </p:blipFill>
        <p:spPr>
          <a:xfrm>
            <a:off x="6879717" y="375912"/>
            <a:ext cx="4637424" cy="5890276"/>
          </a:xfrm>
          <a:prstGeom prst="rect">
            <a:avLst/>
          </a:prstGeom>
        </p:spPr>
      </p:pic>
    </p:spTree>
    <p:extLst>
      <p:ext uri="{BB962C8B-B14F-4D97-AF65-F5344CB8AC3E}">
        <p14:creationId xmlns:p14="http://schemas.microsoft.com/office/powerpoint/2010/main" val="31620453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87C9BFA-DFC6-26C1-D26F-B00717D98B2E}"/>
              </a:ext>
            </a:extLst>
          </p:cNvPr>
          <p:cNvSpPr txBox="1"/>
          <p:nvPr/>
        </p:nvSpPr>
        <p:spPr>
          <a:xfrm>
            <a:off x="-257175" y="6575425"/>
            <a:ext cx="1987550" cy="215900"/>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n-US" sz="800" kern="0" dirty="0">
                <a:solidFill>
                  <a:srgbClr val="000000">
                    <a:lumMod val="65000"/>
                    <a:lumOff val="35000"/>
                  </a:srgbClr>
                </a:solidFill>
                <a:latin typeface="Arial"/>
                <a:cs typeface="Arial"/>
                <a:sym typeface="Arial"/>
              </a:rPr>
              <a:t>C. </a:t>
            </a:r>
            <a:r>
              <a:rPr lang="en-US" sz="800" kern="0" dirty="0" err="1">
                <a:solidFill>
                  <a:srgbClr val="000000">
                    <a:lumMod val="65000"/>
                    <a:lumOff val="35000"/>
                  </a:srgbClr>
                </a:solidFill>
                <a:latin typeface="Arial"/>
                <a:cs typeface="Arial"/>
                <a:sym typeface="Arial"/>
              </a:rPr>
              <a:t>Bakogiannis</a:t>
            </a:r>
            <a:endParaRPr lang="en-US" sz="800" kern="0" dirty="0">
              <a:solidFill>
                <a:srgbClr val="000000">
                  <a:lumMod val="65000"/>
                  <a:lumOff val="35000"/>
                </a:srgbClr>
              </a:solidFill>
              <a:latin typeface="Arial"/>
              <a:cs typeface="Arial"/>
              <a:sym typeface="Arial"/>
            </a:endParaRPr>
          </a:p>
        </p:txBody>
      </p:sp>
      <p:pic>
        <p:nvPicPr>
          <p:cNvPr id="7" name="Google Shape;320;p5">
            <a:extLst>
              <a:ext uri="{FF2B5EF4-FFF2-40B4-BE49-F238E27FC236}">
                <a16:creationId xmlns:a16="http://schemas.microsoft.com/office/drawing/2014/main" id="{7608D1A8-A3BA-E8BB-8F48-AE8E96FE334A}"/>
              </a:ext>
            </a:extLst>
          </p:cNvPr>
          <p:cNvPicPr preferRelativeResize="0"/>
          <p:nvPr/>
        </p:nvPicPr>
        <p:blipFill rotWithShape="1">
          <a:blip r:embed="rId2">
            <a:alphaModFix amt="20000"/>
          </a:blip>
          <a:srcRect/>
          <a:stretch/>
        </p:blipFill>
        <p:spPr>
          <a:xfrm>
            <a:off x="10167939" y="304801"/>
            <a:ext cx="1803400" cy="371475"/>
          </a:xfrm>
          <a:prstGeom prst="rect">
            <a:avLst/>
          </a:prstGeom>
          <a:noFill/>
          <a:ln>
            <a:noFill/>
          </a:ln>
        </p:spPr>
      </p:pic>
      <p:pic>
        <p:nvPicPr>
          <p:cNvPr id="8" name="Picture 7">
            <a:extLst>
              <a:ext uri="{FF2B5EF4-FFF2-40B4-BE49-F238E27FC236}">
                <a16:creationId xmlns:a16="http://schemas.microsoft.com/office/drawing/2014/main" id="{F6148505-3EB1-2F2C-AD9F-2EC642DA9944}"/>
              </a:ext>
            </a:extLst>
          </p:cNvPr>
          <p:cNvPicPr>
            <a:picLocks noChangeAspect="1"/>
          </p:cNvPicPr>
          <p:nvPr/>
        </p:nvPicPr>
        <p:blipFill>
          <a:blip r:embed="rId3">
            <a:alphaModFix amt="50000"/>
          </a:blip>
          <a:stretch>
            <a:fillRect/>
          </a:stretch>
        </p:blipFill>
        <p:spPr>
          <a:xfrm>
            <a:off x="9514005" y="8040"/>
            <a:ext cx="595175" cy="745219"/>
          </a:xfrm>
          <a:prstGeom prst="rect">
            <a:avLst/>
          </a:prstGeom>
        </p:spPr>
      </p:pic>
      <p:pic>
        <p:nvPicPr>
          <p:cNvPr id="2" name="Picture 1">
            <a:extLst>
              <a:ext uri="{FF2B5EF4-FFF2-40B4-BE49-F238E27FC236}">
                <a16:creationId xmlns:a16="http://schemas.microsoft.com/office/drawing/2014/main" id="{845143FB-1E39-7A0C-1602-9E13260B9D54}"/>
              </a:ext>
            </a:extLst>
          </p:cNvPr>
          <p:cNvPicPr>
            <a:picLocks noChangeAspect="1"/>
          </p:cNvPicPr>
          <p:nvPr/>
        </p:nvPicPr>
        <p:blipFill>
          <a:blip r:embed="rId4"/>
          <a:stretch>
            <a:fillRect/>
          </a:stretch>
        </p:blipFill>
        <p:spPr>
          <a:xfrm>
            <a:off x="220661" y="274639"/>
            <a:ext cx="2798706" cy="1149576"/>
          </a:xfrm>
          <a:prstGeom prst="rect">
            <a:avLst/>
          </a:prstGeom>
        </p:spPr>
      </p:pic>
      <p:pic>
        <p:nvPicPr>
          <p:cNvPr id="4" name="Picture 3">
            <a:extLst>
              <a:ext uri="{FF2B5EF4-FFF2-40B4-BE49-F238E27FC236}">
                <a16:creationId xmlns:a16="http://schemas.microsoft.com/office/drawing/2014/main" id="{659BF423-1321-0403-6E3F-8C720E6A6BB5}"/>
              </a:ext>
            </a:extLst>
          </p:cNvPr>
          <p:cNvPicPr>
            <a:picLocks noChangeAspect="1"/>
          </p:cNvPicPr>
          <p:nvPr/>
        </p:nvPicPr>
        <p:blipFill>
          <a:blip r:embed="rId5"/>
          <a:stretch>
            <a:fillRect/>
          </a:stretch>
        </p:blipFill>
        <p:spPr>
          <a:xfrm>
            <a:off x="3150650" y="948306"/>
            <a:ext cx="6232071" cy="3946978"/>
          </a:xfrm>
          <a:prstGeom prst="rect">
            <a:avLst/>
          </a:prstGeom>
        </p:spPr>
      </p:pic>
      <p:sp>
        <p:nvSpPr>
          <p:cNvPr id="5" name="Google Shape;447;p14">
            <a:extLst>
              <a:ext uri="{FF2B5EF4-FFF2-40B4-BE49-F238E27FC236}">
                <a16:creationId xmlns:a16="http://schemas.microsoft.com/office/drawing/2014/main" id="{54DE1D02-67B9-BD77-88F1-15348D5C7276}"/>
              </a:ext>
            </a:extLst>
          </p:cNvPr>
          <p:cNvSpPr/>
          <p:nvPr/>
        </p:nvSpPr>
        <p:spPr>
          <a:xfrm>
            <a:off x="769256" y="5283046"/>
            <a:ext cx="10000343" cy="923275"/>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2000" b="1" dirty="0">
                <a:solidFill>
                  <a:srgbClr val="C00000"/>
                </a:solidFill>
                <a:latin typeface="Calibri"/>
                <a:ea typeface="Calibri"/>
                <a:cs typeface="Calibri"/>
                <a:sym typeface="Calibri"/>
              </a:rPr>
              <a:t>AI analysis of retinal images may provide a more reliable and accurate biomarker for predicting future ASCVD events</a:t>
            </a:r>
          </a:p>
          <a:p>
            <a:pPr algn="ctr">
              <a:spcBef>
                <a:spcPts val="0"/>
              </a:spcBef>
              <a:spcAft>
                <a:spcPts val="0"/>
              </a:spcAft>
            </a:pPr>
            <a:endParaRPr sz="1200" b="1" dirty="0">
              <a:solidFill>
                <a:srgbClr val="C00000"/>
              </a:solidFill>
            </a:endParaRPr>
          </a:p>
        </p:txBody>
      </p:sp>
      <p:sp>
        <p:nvSpPr>
          <p:cNvPr id="9" name="Google Shape;447;p14">
            <a:extLst>
              <a:ext uri="{FF2B5EF4-FFF2-40B4-BE49-F238E27FC236}">
                <a16:creationId xmlns:a16="http://schemas.microsoft.com/office/drawing/2014/main" id="{51136DD9-BE83-62E2-7F76-875B58FB968D}"/>
              </a:ext>
            </a:extLst>
          </p:cNvPr>
          <p:cNvSpPr/>
          <p:nvPr/>
        </p:nvSpPr>
        <p:spPr>
          <a:xfrm>
            <a:off x="6200071" y="6509088"/>
            <a:ext cx="5790571" cy="338500"/>
          </a:xfrm>
          <a:prstGeom prst="rect">
            <a:avLst/>
          </a:prstGeom>
          <a:noFill/>
          <a:ln>
            <a:noFill/>
          </a:ln>
        </p:spPr>
        <p:txBody>
          <a:bodyPr spcFirstLastPara="1" wrap="square" lIns="121900" tIns="60933" rIns="121900" bIns="60933" anchor="t" anchorCtr="0">
            <a:spAutoFit/>
          </a:bodyPr>
          <a:lstStyle/>
          <a:p>
            <a:pPr algn="r">
              <a:spcBef>
                <a:spcPts val="0"/>
              </a:spcBef>
              <a:spcAft>
                <a:spcPts val="0"/>
              </a:spcAft>
            </a:pPr>
            <a:r>
              <a:rPr lang="en-US" sz="900" dirty="0" err="1">
                <a:solidFill>
                  <a:schemeClr val="bg1">
                    <a:lumMod val="50000"/>
                  </a:schemeClr>
                </a:solidFill>
                <a:latin typeface="Calibri"/>
                <a:ea typeface="Calibri"/>
                <a:cs typeface="Calibri"/>
                <a:sym typeface="Calibri"/>
              </a:rPr>
              <a:t>Squirell</a:t>
            </a:r>
            <a:r>
              <a:rPr lang="en-US" sz="900" dirty="0">
                <a:solidFill>
                  <a:schemeClr val="bg1">
                    <a:lumMod val="50000"/>
                  </a:schemeClr>
                </a:solidFill>
                <a:latin typeface="Calibri"/>
                <a:ea typeface="Calibri"/>
                <a:cs typeface="Calibri"/>
                <a:sym typeface="Calibri"/>
              </a:rPr>
              <a:t> DM., et al. JACC Adv 2024</a:t>
            </a:r>
          </a:p>
          <a:p>
            <a:pPr algn="r">
              <a:spcBef>
                <a:spcPts val="0"/>
              </a:spcBef>
              <a:spcAft>
                <a:spcPts val="0"/>
              </a:spcAft>
            </a:pPr>
            <a:endParaRPr sz="500" b="1" dirty="0">
              <a:solidFill>
                <a:schemeClr val="bg1">
                  <a:lumMod val="50000"/>
                </a:schemeClr>
              </a:solidFill>
            </a:endParaRPr>
          </a:p>
        </p:txBody>
      </p:sp>
    </p:spTree>
    <p:extLst>
      <p:ext uri="{BB962C8B-B14F-4D97-AF65-F5344CB8AC3E}">
        <p14:creationId xmlns:p14="http://schemas.microsoft.com/office/powerpoint/2010/main" val="31818931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87C9BFA-DFC6-26C1-D26F-B00717D98B2E}"/>
              </a:ext>
            </a:extLst>
          </p:cNvPr>
          <p:cNvSpPr txBox="1"/>
          <p:nvPr/>
        </p:nvSpPr>
        <p:spPr>
          <a:xfrm>
            <a:off x="-257175" y="6575425"/>
            <a:ext cx="1987550" cy="215900"/>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n-US" sz="800" kern="0" dirty="0">
                <a:solidFill>
                  <a:srgbClr val="000000">
                    <a:lumMod val="65000"/>
                    <a:lumOff val="35000"/>
                  </a:srgbClr>
                </a:solidFill>
                <a:latin typeface="Arial"/>
                <a:cs typeface="Arial"/>
                <a:sym typeface="Arial"/>
              </a:rPr>
              <a:t>C. </a:t>
            </a:r>
            <a:r>
              <a:rPr lang="en-US" sz="800" kern="0" dirty="0" err="1">
                <a:solidFill>
                  <a:srgbClr val="000000">
                    <a:lumMod val="65000"/>
                    <a:lumOff val="35000"/>
                  </a:srgbClr>
                </a:solidFill>
                <a:latin typeface="Arial"/>
                <a:cs typeface="Arial"/>
                <a:sym typeface="Arial"/>
              </a:rPr>
              <a:t>Bakogiannis</a:t>
            </a:r>
            <a:endParaRPr lang="en-US" sz="800" kern="0" dirty="0">
              <a:solidFill>
                <a:srgbClr val="000000">
                  <a:lumMod val="65000"/>
                  <a:lumOff val="35000"/>
                </a:srgbClr>
              </a:solidFill>
              <a:latin typeface="Arial"/>
              <a:cs typeface="Arial"/>
              <a:sym typeface="Arial"/>
            </a:endParaRPr>
          </a:p>
        </p:txBody>
      </p:sp>
      <p:pic>
        <p:nvPicPr>
          <p:cNvPr id="7" name="Google Shape;320;p5">
            <a:extLst>
              <a:ext uri="{FF2B5EF4-FFF2-40B4-BE49-F238E27FC236}">
                <a16:creationId xmlns:a16="http://schemas.microsoft.com/office/drawing/2014/main" id="{7608D1A8-A3BA-E8BB-8F48-AE8E96FE334A}"/>
              </a:ext>
            </a:extLst>
          </p:cNvPr>
          <p:cNvPicPr preferRelativeResize="0"/>
          <p:nvPr/>
        </p:nvPicPr>
        <p:blipFill rotWithShape="1">
          <a:blip r:embed="rId2">
            <a:alphaModFix amt="20000"/>
          </a:blip>
          <a:srcRect/>
          <a:stretch/>
        </p:blipFill>
        <p:spPr>
          <a:xfrm>
            <a:off x="10167939" y="304801"/>
            <a:ext cx="1803400" cy="371475"/>
          </a:xfrm>
          <a:prstGeom prst="rect">
            <a:avLst/>
          </a:prstGeom>
          <a:noFill/>
          <a:ln>
            <a:noFill/>
          </a:ln>
        </p:spPr>
      </p:pic>
      <p:pic>
        <p:nvPicPr>
          <p:cNvPr id="8" name="Picture 7">
            <a:extLst>
              <a:ext uri="{FF2B5EF4-FFF2-40B4-BE49-F238E27FC236}">
                <a16:creationId xmlns:a16="http://schemas.microsoft.com/office/drawing/2014/main" id="{F6148505-3EB1-2F2C-AD9F-2EC642DA9944}"/>
              </a:ext>
            </a:extLst>
          </p:cNvPr>
          <p:cNvPicPr>
            <a:picLocks noChangeAspect="1"/>
          </p:cNvPicPr>
          <p:nvPr/>
        </p:nvPicPr>
        <p:blipFill>
          <a:blip r:embed="rId3">
            <a:alphaModFix amt="50000"/>
          </a:blip>
          <a:stretch>
            <a:fillRect/>
          </a:stretch>
        </p:blipFill>
        <p:spPr>
          <a:xfrm>
            <a:off x="9514005" y="8040"/>
            <a:ext cx="595175" cy="745219"/>
          </a:xfrm>
          <a:prstGeom prst="rect">
            <a:avLst/>
          </a:prstGeom>
        </p:spPr>
      </p:pic>
      <p:pic>
        <p:nvPicPr>
          <p:cNvPr id="3" name="Picture 2">
            <a:extLst>
              <a:ext uri="{FF2B5EF4-FFF2-40B4-BE49-F238E27FC236}">
                <a16:creationId xmlns:a16="http://schemas.microsoft.com/office/drawing/2014/main" id="{98C033E9-AB76-F609-8100-89CD9DFCD988}"/>
              </a:ext>
            </a:extLst>
          </p:cNvPr>
          <p:cNvPicPr>
            <a:picLocks noChangeAspect="1"/>
          </p:cNvPicPr>
          <p:nvPr/>
        </p:nvPicPr>
        <p:blipFill>
          <a:blip r:embed="rId4"/>
          <a:stretch>
            <a:fillRect/>
          </a:stretch>
        </p:blipFill>
        <p:spPr>
          <a:xfrm>
            <a:off x="220661" y="304801"/>
            <a:ext cx="5029200" cy="1981200"/>
          </a:xfrm>
          <a:prstGeom prst="rect">
            <a:avLst/>
          </a:prstGeom>
        </p:spPr>
      </p:pic>
      <p:sp>
        <p:nvSpPr>
          <p:cNvPr id="4" name="Google Shape;447;p14">
            <a:extLst>
              <a:ext uri="{FF2B5EF4-FFF2-40B4-BE49-F238E27FC236}">
                <a16:creationId xmlns:a16="http://schemas.microsoft.com/office/drawing/2014/main" id="{8AF5D1AE-B9F1-8775-213E-F44375A50F46}"/>
              </a:ext>
            </a:extLst>
          </p:cNvPr>
          <p:cNvSpPr/>
          <p:nvPr/>
        </p:nvSpPr>
        <p:spPr>
          <a:xfrm>
            <a:off x="6200071" y="6509088"/>
            <a:ext cx="5790571" cy="338500"/>
          </a:xfrm>
          <a:prstGeom prst="rect">
            <a:avLst/>
          </a:prstGeom>
          <a:noFill/>
          <a:ln>
            <a:noFill/>
          </a:ln>
        </p:spPr>
        <p:txBody>
          <a:bodyPr spcFirstLastPara="1" wrap="square" lIns="121900" tIns="60933" rIns="121900" bIns="60933" anchor="t" anchorCtr="0">
            <a:spAutoFit/>
          </a:bodyPr>
          <a:lstStyle/>
          <a:p>
            <a:pPr algn="r">
              <a:spcBef>
                <a:spcPts val="0"/>
              </a:spcBef>
              <a:spcAft>
                <a:spcPts val="0"/>
              </a:spcAft>
            </a:pPr>
            <a:r>
              <a:rPr lang="en-US" sz="900" dirty="0" err="1">
                <a:solidFill>
                  <a:schemeClr val="bg1">
                    <a:lumMod val="50000"/>
                  </a:schemeClr>
                </a:solidFill>
                <a:latin typeface="Calibri"/>
                <a:ea typeface="Calibri"/>
                <a:cs typeface="Calibri"/>
                <a:sym typeface="Calibri"/>
              </a:rPr>
              <a:t>Cavero</a:t>
            </a:r>
            <a:r>
              <a:rPr lang="en-US" sz="900" dirty="0">
                <a:solidFill>
                  <a:schemeClr val="bg1">
                    <a:lumMod val="50000"/>
                  </a:schemeClr>
                </a:solidFill>
                <a:latin typeface="Calibri"/>
                <a:ea typeface="Calibri"/>
                <a:cs typeface="Calibri"/>
                <a:sym typeface="Calibri"/>
              </a:rPr>
              <a:t>-Redondo I., et al. JMIR 2024</a:t>
            </a:r>
          </a:p>
          <a:p>
            <a:pPr algn="r">
              <a:spcBef>
                <a:spcPts val="0"/>
              </a:spcBef>
              <a:spcAft>
                <a:spcPts val="0"/>
              </a:spcAft>
            </a:pPr>
            <a:endParaRPr sz="500" b="1" dirty="0">
              <a:solidFill>
                <a:schemeClr val="bg1">
                  <a:lumMod val="50000"/>
                </a:schemeClr>
              </a:solidFill>
            </a:endParaRPr>
          </a:p>
        </p:txBody>
      </p:sp>
      <p:pic>
        <p:nvPicPr>
          <p:cNvPr id="5" name="Picture 4">
            <a:extLst>
              <a:ext uri="{FF2B5EF4-FFF2-40B4-BE49-F238E27FC236}">
                <a16:creationId xmlns:a16="http://schemas.microsoft.com/office/drawing/2014/main" id="{A7AEA310-F5EA-16D6-0F3C-09ACB08CFFD1}"/>
              </a:ext>
            </a:extLst>
          </p:cNvPr>
          <p:cNvPicPr>
            <a:picLocks noChangeAspect="1"/>
          </p:cNvPicPr>
          <p:nvPr/>
        </p:nvPicPr>
        <p:blipFill>
          <a:blip r:embed="rId5"/>
          <a:stretch>
            <a:fillRect/>
          </a:stretch>
        </p:blipFill>
        <p:spPr>
          <a:xfrm>
            <a:off x="2803342" y="2673744"/>
            <a:ext cx="7532527" cy="3220428"/>
          </a:xfrm>
          <a:prstGeom prst="rect">
            <a:avLst/>
          </a:prstGeom>
        </p:spPr>
      </p:pic>
    </p:spTree>
    <p:extLst>
      <p:ext uri="{BB962C8B-B14F-4D97-AF65-F5344CB8AC3E}">
        <p14:creationId xmlns:p14="http://schemas.microsoft.com/office/powerpoint/2010/main" val="24434318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87C9BFA-DFC6-26C1-D26F-B00717D98B2E}"/>
              </a:ext>
            </a:extLst>
          </p:cNvPr>
          <p:cNvSpPr txBox="1"/>
          <p:nvPr/>
        </p:nvSpPr>
        <p:spPr>
          <a:xfrm>
            <a:off x="-257175" y="6575425"/>
            <a:ext cx="1987550" cy="215900"/>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n-US" sz="800" kern="0" dirty="0">
                <a:solidFill>
                  <a:srgbClr val="000000">
                    <a:lumMod val="65000"/>
                    <a:lumOff val="35000"/>
                  </a:srgbClr>
                </a:solidFill>
                <a:latin typeface="Arial"/>
                <a:cs typeface="Arial"/>
                <a:sym typeface="Arial"/>
              </a:rPr>
              <a:t>C. </a:t>
            </a:r>
            <a:r>
              <a:rPr lang="en-US" sz="800" kern="0" dirty="0" err="1">
                <a:solidFill>
                  <a:srgbClr val="000000">
                    <a:lumMod val="65000"/>
                    <a:lumOff val="35000"/>
                  </a:srgbClr>
                </a:solidFill>
                <a:latin typeface="Arial"/>
                <a:cs typeface="Arial"/>
                <a:sym typeface="Arial"/>
              </a:rPr>
              <a:t>Bakogiannis</a:t>
            </a:r>
            <a:endParaRPr lang="en-US" sz="800" kern="0" dirty="0">
              <a:solidFill>
                <a:srgbClr val="000000">
                  <a:lumMod val="65000"/>
                  <a:lumOff val="35000"/>
                </a:srgbClr>
              </a:solidFill>
              <a:latin typeface="Arial"/>
              <a:cs typeface="Arial"/>
              <a:sym typeface="Arial"/>
            </a:endParaRPr>
          </a:p>
        </p:txBody>
      </p:sp>
      <p:pic>
        <p:nvPicPr>
          <p:cNvPr id="7" name="Google Shape;320;p5">
            <a:extLst>
              <a:ext uri="{FF2B5EF4-FFF2-40B4-BE49-F238E27FC236}">
                <a16:creationId xmlns:a16="http://schemas.microsoft.com/office/drawing/2014/main" id="{7608D1A8-A3BA-E8BB-8F48-AE8E96FE334A}"/>
              </a:ext>
            </a:extLst>
          </p:cNvPr>
          <p:cNvPicPr preferRelativeResize="0"/>
          <p:nvPr/>
        </p:nvPicPr>
        <p:blipFill rotWithShape="1">
          <a:blip r:embed="rId2">
            <a:alphaModFix amt="20000"/>
          </a:blip>
          <a:srcRect/>
          <a:stretch/>
        </p:blipFill>
        <p:spPr>
          <a:xfrm>
            <a:off x="10167939" y="304801"/>
            <a:ext cx="1803400" cy="371475"/>
          </a:xfrm>
          <a:prstGeom prst="rect">
            <a:avLst/>
          </a:prstGeom>
          <a:noFill/>
          <a:ln>
            <a:noFill/>
          </a:ln>
        </p:spPr>
      </p:pic>
      <p:pic>
        <p:nvPicPr>
          <p:cNvPr id="8" name="Picture 7">
            <a:extLst>
              <a:ext uri="{FF2B5EF4-FFF2-40B4-BE49-F238E27FC236}">
                <a16:creationId xmlns:a16="http://schemas.microsoft.com/office/drawing/2014/main" id="{F6148505-3EB1-2F2C-AD9F-2EC642DA9944}"/>
              </a:ext>
            </a:extLst>
          </p:cNvPr>
          <p:cNvPicPr>
            <a:picLocks noChangeAspect="1"/>
          </p:cNvPicPr>
          <p:nvPr/>
        </p:nvPicPr>
        <p:blipFill>
          <a:blip r:embed="rId3">
            <a:alphaModFix amt="50000"/>
          </a:blip>
          <a:stretch>
            <a:fillRect/>
          </a:stretch>
        </p:blipFill>
        <p:spPr>
          <a:xfrm>
            <a:off x="9514005" y="8040"/>
            <a:ext cx="595175" cy="745219"/>
          </a:xfrm>
          <a:prstGeom prst="rect">
            <a:avLst/>
          </a:prstGeom>
        </p:spPr>
      </p:pic>
      <p:pic>
        <p:nvPicPr>
          <p:cNvPr id="3" name="Picture 2">
            <a:extLst>
              <a:ext uri="{FF2B5EF4-FFF2-40B4-BE49-F238E27FC236}">
                <a16:creationId xmlns:a16="http://schemas.microsoft.com/office/drawing/2014/main" id="{98C033E9-AB76-F609-8100-89CD9DFCD988}"/>
              </a:ext>
            </a:extLst>
          </p:cNvPr>
          <p:cNvPicPr>
            <a:picLocks noChangeAspect="1"/>
          </p:cNvPicPr>
          <p:nvPr/>
        </p:nvPicPr>
        <p:blipFill>
          <a:blip r:embed="rId4"/>
          <a:stretch>
            <a:fillRect/>
          </a:stretch>
        </p:blipFill>
        <p:spPr>
          <a:xfrm>
            <a:off x="220661" y="304801"/>
            <a:ext cx="3146653" cy="1239591"/>
          </a:xfrm>
          <a:prstGeom prst="rect">
            <a:avLst/>
          </a:prstGeom>
        </p:spPr>
      </p:pic>
      <p:sp>
        <p:nvSpPr>
          <p:cNvPr id="4" name="Google Shape;447;p14">
            <a:extLst>
              <a:ext uri="{FF2B5EF4-FFF2-40B4-BE49-F238E27FC236}">
                <a16:creationId xmlns:a16="http://schemas.microsoft.com/office/drawing/2014/main" id="{8AF5D1AE-B9F1-8775-213E-F44375A50F46}"/>
              </a:ext>
            </a:extLst>
          </p:cNvPr>
          <p:cNvSpPr/>
          <p:nvPr/>
        </p:nvSpPr>
        <p:spPr>
          <a:xfrm>
            <a:off x="6200071" y="6509088"/>
            <a:ext cx="5790571" cy="338500"/>
          </a:xfrm>
          <a:prstGeom prst="rect">
            <a:avLst/>
          </a:prstGeom>
          <a:noFill/>
          <a:ln>
            <a:noFill/>
          </a:ln>
        </p:spPr>
        <p:txBody>
          <a:bodyPr spcFirstLastPara="1" wrap="square" lIns="121900" tIns="60933" rIns="121900" bIns="60933" anchor="t" anchorCtr="0">
            <a:spAutoFit/>
          </a:bodyPr>
          <a:lstStyle/>
          <a:p>
            <a:pPr algn="r">
              <a:spcBef>
                <a:spcPts val="0"/>
              </a:spcBef>
              <a:spcAft>
                <a:spcPts val="0"/>
              </a:spcAft>
            </a:pPr>
            <a:r>
              <a:rPr lang="en-US" sz="900" dirty="0" err="1">
                <a:solidFill>
                  <a:schemeClr val="bg1">
                    <a:lumMod val="50000"/>
                  </a:schemeClr>
                </a:solidFill>
                <a:latin typeface="Calibri"/>
                <a:ea typeface="Calibri"/>
                <a:cs typeface="Calibri"/>
                <a:sym typeface="Calibri"/>
              </a:rPr>
              <a:t>Cavero</a:t>
            </a:r>
            <a:r>
              <a:rPr lang="en-US" sz="900" dirty="0">
                <a:solidFill>
                  <a:schemeClr val="bg1">
                    <a:lumMod val="50000"/>
                  </a:schemeClr>
                </a:solidFill>
                <a:latin typeface="Calibri"/>
                <a:ea typeface="Calibri"/>
                <a:cs typeface="Calibri"/>
                <a:sym typeface="Calibri"/>
              </a:rPr>
              <a:t>-Redondo I., et al. JMIR 2024</a:t>
            </a:r>
          </a:p>
          <a:p>
            <a:pPr algn="r">
              <a:spcBef>
                <a:spcPts val="0"/>
              </a:spcBef>
              <a:spcAft>
                <a:spcPts val="0"/>
              </a:spcAft>
            </a:pPr>
            <a:endParaRPr sz="500" b="1" dirty="0">
              <a:solidFill>
                <a:schemeClr val="bg1">
                  <a:lumMod val="50000"/>
                </a:schemeClr>
              </a:solidFill>
            </a:endParaRPr>
          </a:p>
        </p:txBody>
      </p:sp>
      <p:pic>
        <p:nvPicPr>
          <p:cNvPr id="2" name="Picture 1">
            <a:extLst>
              <a:ext uri="{FF2B5EF4-FFF2-40B4-BE49-F238E27FC236}">
                <a16:creationId xmlns:a16="http://schemas.microsoft.com/office/drawing/2014/main" id="{D4C2EE9D-272E-F5BE-A698-940AFCF51F3A}"/>
              </a:ext>
            </a:extLst>
          </p:cNvPr>
          <p:cNvPicPr>
            <a:picLocks noChangeAspect="1"/>
          </p:cNvPicPr>
          <p:nvPr/>
        </p:nvPicPr>
        <p:blipFill>
          <a:blip r:embed="rId5"/>
          <a:stretch>
            <a:fillRect/>
          </a:stretch>
        </p:blipFill>
        <p:spPr>
          <a:xfrm>
            <a:off x="220661" y="1792957"/>
            <a:ext cx="5979410" cy="1792317"/>
          </a:xfrm>
          <a:prstGeom prst="rect">
            <a:avLst/>
          </a:prstGeom>
        </p:spPr>
      </p:pic>
      <p:pic>
        <p:nvPicPr>
          <p:cNvPr id="9" name="Picture 8">
            <a:extLst>
              <a:ext uri="{FF2B5EF4-FFF2-40B4-BE49-F238E27FC236}">
                <a16:creationId xmlns:a16="http://schemas.microsoft.com/office/drawing/2014/main" id="{B62E01B2-B022-4FBB-D3C3-878177EA4888}"/>
              </a:ext>
            </a:extLst>
          </p:cNvPr>
          <p:cNvPicPr>
            <a:picLocks noChangeAspect="1"/>
          </p:cNvPicPr>
          <p:nvPr/>
        </p:nvPicPr>
        <p:blipFill>
          <a:blip r:embed="rId6"/>
          <a:stretch>
            <a:fillRect/>
          </a:stretch>
        </p:blipFill>
        <p:spPr>
          <a:xfrm>
            <a:off x="177517" y="3949707"/>
            <a:ext cx="6060461" cy="1792317"/>
          </a:xfrm>
          <a:prstGeom prst="rect">
            <a:avLst/>
          </a:prstGeom>
        </p:spPr>
      </p:pic>
      <p:pic>
        <p:nvPicPr>
          <p:cNvPr id="10" name="Picture 9">
            <a:extLst>
              <a:ext uri="{FF2B5EF4-FFF2-40B4-BE49-F238E27FC236}">
                <a16:creationId xmlns:a16="http://schemas.microsoft.com/office/drawing/2014/main" id="{9ABC807D-5E90-B6A9-01DC-AB36C7603CFC}"/>
              </a:ext>
            </a:extLst>
          </p:cNvPr>
          <p:cNvPicPr>
            <a:picLocks noChangeAspect="1"/>
          </p:cNvPicPr>
          <p:nvPr/>
        </p:nvPicPr>
        <p:blipFill>
          <a:blip r:embed="rId7"/>
          <a:stretch>
            <a:fillRect/>
          </a:stretch>
        </p:blipFill>
        <p:spPr>
          <a:xfrm>
            <a:off x="6329138" y="1141760"/>
            <a:ext cx="4991100" cy="1460500"/>
          </a:xfrm>
          <a:prstGeom prst="rect">
            <a:avLst/>
          </a:prstGeom>
        </p:spPr>
      </p:pic>
      <p:sp>
        <p:nvSpPr>
          <p:cNvPr id="12" name="Google Shape;447;p14">
            <a:extLst>
              <a:ext uri="{FF2B5EF4-FFF2-40B4-BE49-F238E27FC236}">
                <a16:creationId xmlns:a16="http://schemas.microsoft.com/office/drawing/2014/main" id="{75B55A78-1C9E-3614-03B2-A5146C93AFF7}"/>
              </a:ext>
            </a:extLst>
          </p:cNvPr>
          <p:cNvSpPr/>
          <p:nvPr/>
        </p:nvSpPr>
        <p:spPr>
          <a:xfrm>
            <a:off x="6937829" y="3093762"/>
            <a:ext cx="4746171" cy="2554491"/>
          </a:xfrm>
          <a:prstGeom prst="rect">
            <a:avLst/>
          </a:prstGeom>
          <a:noFill/>
          <a:ln>
            <a:noFill/>
          </a:ln>
        </p:spPr>
        <p:txBody>
          <a:bodyPr spcFirstLastPara="1" wrap="square" lIns="121900" tIns="60933" rIns="121900" bIns="60933" anchor="t" anchorCtr="0">
            <a:spAutoFit/>
          </a:bodyPr>
          <a:lstStyle/>
          <a:p>
            <a:pPr algn="just">
              <a:spcBef>
                <a:spcPts val="0"/>
              </a:spcBef>
              <a:spcAft>
                <a:spcPts val="0"/>
              </a:spcAft>
            </a:pPr>
            <a:r>
              <a:rPr lang="en-US" sz="2400" b="1" dirty="0">
                <a:solidFill>
                  <a:srgbClr val="C00000"/>
                </a:solidFill>
                <a:latin typeface="Calibri"/>
                <a:ea typeface="Calibri"/>
                <a:cs typeface="Calibri"/>
                <a:sym typeface="Calibri"/>
              </a:rPr>
              <a:t>The study demonstrates the utility of ML in providing personalized treatment recommendations for antihypertensive treatment. </a:t>
            </a:r>
          </a:p>
          <a:p>
            <a:pPr algn="just">
              <a:spcBef>
                <a:spcPts val="0"/>
              </a:spcBef>
              <a:spcAft>
                <a:spcPts val="0"/>
              </a:spcAft>
            </a:pPr>
            <a:endParaRPr lang="en-US" sz="2400" b="1" dirty="0">
              <a:solidFill>
                <a:srgbClr val="C00000"/>
              </a:solidFill>
              <a:latin typeface="Calibri"/>
              <a:ea typeface="Calibri"/>
              <a:cs typeface="Calibri"/>
              <a:sym typeface="Calibri"/>
            </a:endParaRPr>
          </a:p>
          <a:p>
            <a:pPr algn="just">
              <a:spcBef>
                <a:spcPts val="0"/>
              </a:spcBef>
              <a:spcAft>
                <a:spcPts val="0"/>
              </a:spcAft>
            </a:pPr>
            <a:r>
              <a:rPr lang="en-US" sz="2400" b="1" dirty="0">
                <a:solidFill>
                  <a:srgbClr val="C00000"/>
                </a:solidFill>
                <a:latin typeface="Calibri"/>
                <a:ea typeface="Calibri"/>
                <a:cs typeface="Calibri"/>
                <a:sym typeface="Calibri"/>
              </a:rPr>
              <a:t>Further studies are needed!</a:t>
            </a:r>
            <a:endParaRPr lang="en-US" sz="2400" dirty="0">
              <a:solidFill>
                <a:srgbClr val="C00000"/>
              </a:solidFill>
              <a:latin typeface="Calibri"/>
              <a:ea typeface="Calibri"/>
              <a:cs typeface="Calibri"/>
              <a:sym typeface="Calibri"/>
            </a:endParaRPr>
          </a:p>
          <a:p>
            <a:pPr algn="just">
              <a:spcBef>
                <a:spcPts val="0"/>
              </a:spcBef>
              <a:spcAft>
                <a:spcPts val="0"/>
              </a:spcAft>
            </a:pPr>
            <a:endParaRPr sz="1400" b="1" dirty="0">
              <a:solidFill>
                <a:srgbClr val="C00000"/>
              </a:solidFill>
            </a:endParaRPr>
          </a:p>
        </p:txBody>
      </p:sp>
    </p:spTree>
    <p:extLst>
      <p:ext uri="{BB962C8B-B14F-4D97-AF65-F5344CB8AC3E}">
        <p14:creationId xmlns:p14="http://schemas.microsoft.com/office/powerpoint/2010/main" val="156478702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87C9BFA-DFC6-26C1-D26F-B00717D98B2E}"/>
              </a:ext>
            </a:extLst>
          </p:cNvPr>
          <p:cNvSpPr txBox="1"/>
          <p:nvPr/>
        </p:nvSpPr>
        <p:spPr>
          <a:xfrm>
            <a:off x="-257175" y="6575425"/>
            <a:ext cx="1987550" cy="215900"/>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n-US" sz="800" kern="0" dirty="0">
                <a:solidFill>
                  <a:srgbClr val="000000">
                    <a:lumMod val="65000"/>
                    <a:lumOff val="35000"/>
                  </a:srgbClr>
                </a:solidFill>
                <a:latin typeface="Arial"/>
                <a:cs typeface="Arial"/>
                <a:sym typeface="Arial"/>
              </a:rPr>
              <a:t>C. </a:t>
            </a:r>
            <a:r>
              <a:rPr lang="en-US" sz="800" kern="0" dirty="0" err="1">
                <a:solidFill>
                  <a:srgbClr val="000000">
                    <a:lumMod val="65000"/>
                    <a:lumOff val="35000"/>
                  </a:srgbClr>
                </a:solidFill>
                <a:latin typeface="Arial"/>
                <a:cs typeface="Arial"/>
                <a:sym typeface="Arial"/>
              </a:rPr>
              <a:t>Bakogiannis</a:t>
            </a:r>
            <a:endParaRPr lang="en-US" sz="800" kern="0" dirty="0">
              <a:solidFill>
                <a:srgbClr val="000000">
                  <a:lumMod val="65000"/>
                  <a:lumOff val="35000"/>
                </a:srgbClr>
              </a:solidFill>
              <a:latin typeface="Arial"/>
              <a:cs typeface="Arial"/>
              <a:sym typeface="Arial"/>
            </a:endParaRPr>
          </a:p>
        </p:txBody>
      </p:sp>
      <p:pic>
        <p:nvPicPr>
          <p:cNvPr id="7" name="Google Shape;320;p5">
            <a:extLst>
              <a:ext uri="{FF2B5EF4-FFF2-40B4-BE49-F238E27FC236}">
                <a16:creationId xmlns:a16="http://schemas.microsoft.com/office/drawing/2014/main" id="{7608D1A8-A3BA-E8BB-8F48-AE8E96FE334A}"/>
              </a:ext>
            </a:extLst>
          </p:cNvPr>
          <p:cNvPicPr preferRelativeResize="0"/>
          <p:nvPr/>
        </p:nvPicPr>
        <p:blipFill rotWithShape="1">
          <a:blip r:embed="rId2">
            <a:alphaModFix amt="20000"/>
          </a:blip>
          <a:srcRect/>
          <a:stretch/>
        </p:blipFill>
        <p:spPr>
          <a:xfrm>
            <a:off x="10167939" y="304801"/>
            <a:ext cx="1803400" cy="371475"/>
          </a:xfrm>
          <a:prstGeom prst="rect">
            <a:avLst/>
          </a:prstGeom>
          <a:noFill/>
          <a:ln>
            <a:noFill/>
          </a:ln>
        </p:spPr>
      </p:pic>
      <p:pic>
        <p:nvPicPr>
          <p:cNvPr id="8" name="Picture 7">
            <a:extLst>
              <a:ext uri="{FF2B5EF4-FFF2-40B4-BE49-F238E27FC236}">
                <a16:creationId xmlns:a16="http://schemas.microsoft.com/office/drawing/2014/main" id="{F6148505-3EB1-2F2C-AD9F-2EC642DA9944}"/>
              </a:ext>
            </a:extLst>
          </p:cNvPr>
          <p:cNvPicPr>
            <a:picLocks noChangeAspect="1"/>
          </p:cNvPicPr>
          <p:nvPr/>
        </p:nvPicPr>
        <p:blipFill>
          <a:blip r:embed="rId3">
            <a:alphaModFix amt="50000"/>
          </a:blip>
          <a:stretch>
            <a:fillRect/>
          </a:stretch>
        </p:blipFill>
        <p:spPr>
          <a:xfrm>
            <a:off x="9514005" y="8040"/>
            <a:ext cx="595175" cy="745219"/>
          </a:xfrm>
          <a:prstGeom prst="rect">
            <a:avLst/>
          </a:prstGeom>
        </p:spPr>
      </p:pic>
      <p:sp>
        <p:nvSpPr>
          <p:cNvPr id="4" name="Google Shape;321;p5">
            <a:extLst>
              <a:ext uri="{FF2B5EF4-FFF2-40B4-BE49-F238E27FC236}">
                <a16:creationId xmlns:a16="http://schemas.microsoft.com/office/drawing/2014/main" id="{2AC2019A-F17B-AF56-5D9C-2ECE0345C489}"/>
              </a:ext>
            </a:extLst>
          </p:cNvPr>
          <p:cNvSpPr/>
          <p:nvPr/>
        </p:nvSpPr>
        <p:spPr>
          <a:xfrm>
            <a:off x="2145323" y="2628808"/>
            <a:ext cx="7511313" cy="1600384"/>
          </a:xfrm>
          <a:prstGeom prst="rect">
            <a:avLst/>
          </a:prstGeom>
          <a:noFill/>
          <a:ln>
            <a:noFill/>
          </a:ln>
        </p:spPr>
        <p:txBody>
          <a:bodyPr spcFirstLastPara="1" wrap="square" lIns="121900" tIns="60933" rIns="121900" bIns="60933" anchor="t" anchorCtr="0">
            <a:spAutoFit/>
          </a:bodyPr>
          <a:lstStyle/>
          <a:p>
            <a:pPr algn="ctr">
              <a:spcBef>
                <a:spcPts val="0"/>
              </a:spcBef>
              <a:spcAft>
                <a:spcPts val="0"/>
              </a:spcAft>
            </a:pPr>
            <a:r>
              <a:rPr lang="en-US" sz="4800" b="1" dirty="0">
                <a:solidFill>
                  <a:srgbClr val="3F3F3F"/>
                </a:solidFill>
                <a:latin typeface="Calibri"/>
                <a:ea typeface="Calibri"/>
                <a:cs typeface="Calibri"/>
                <a:sym typeface="Calibri"/>
              </a:rPr>
              <a:t>Challenges, Ethics &amp; Limitations</a:t>
            </a:r>
            <a:endParaRPr dirty="0"/>
          </a:p>
        </p:txBody>
      </p:sp>
    </p:spTree>
    <p:extLst>
      <p:ext uri="{BB962C8B-B14F-4D97-AF65-F5344CB8AC3E}">
        <p14:creationId xmlns:p14="http://schemas.microsoft.com/office/powerpoint/2010/main" val="18422101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87C9BFA-DFC6-26C1-D26F-B00717D98B2E}"/>
              </a:ext>
            </a:extLst>
          </p:cNvPr>
          <p:cNvSpPr txBox="1"/>
          <p:nvPr/>
        </p:nvSpPr>
        <p:spPr>
          <a:xfrm>
            <a:off x="-257175" y="6575425"/>
            <a:ext cx="1987550" cy="215900"/>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n-US" sz="800" kern="0" dirty="0">
                <a:solidFill>
                  <a:srgbClr val="000000">
                    <a:lumMod val="65000"/>
                    <a:lumOff val="35000"/>
                  </a:srgbClr>
                </a:solidFill>
                <a:latin typeface="Arial"/>
                <a:cs typeface="Arial"/>
                <a:sym typeface="Arial"/>
              </a:rPr>
              <a:t>C. </a:t>
            </a:r>
            <a:r>
              <a:rPr lang="en-US" sz="800" kern="0" dirty="0" err="1">
                <a:solidFill>
                  <a:srgbClr val="000000">
                    <a:lumMod val="65000"/>
                    <a:lumOff val="35000"/>
                  </a:srgbClr>
                </a:solidFill>
                <a:latin typeface="Arial"/>
                <a:cs typeface="Arial"/>
                <a:sym typeface="Arial"/>
              </a:rPr>
              <a:t>Bakogiannis</a:t>
            </a:r>
            <a:endParaRPr lang="en-US" sz="800" kern="0" dirty="0">
              <a:solidFill>
                <a:srgbClr val="000000">
                  <a:lumMod val="65000"/>
                  <a:lumOff val="35000"/>
                </a:srgbClr>
              </a:solidFill>
              <a:latin typeface="Arial"/>
              <a:cs typeface="Arial"/>
              <a:sym typeface="Arial"/>
            </a:endParaRPr>
          </a:p>
        </p:txBody>
      </p:sp>
      <p:pic>
        <p:nvPicPr>
          <p:cNvPr id="7" name="Google Shape;320;p5">
            <a:extLst>
              <a:ext uri="{FF2B5EF4-FFF2-40B4-BE49-F238E27FC236}">
                <a16:creationId xmlns:a16="http://schemas.microsoft.com/office/drawing/2014/main" id="{7608D1A8-A3BA-E8BB-8F48-AE8E96FE334A}"/>
              </a:ext>
            </a:extLst>
          </p:cNvPr>
          <p:cNvPicPr preferRelativeResize="0"/>
          <p:nvPr/>
        </p:nvPicPr>
        <p:blipFill rotWithShape="1">
          <a:blip r:embed="rId2">
            <a:alphaModFix amt="20000"/>
          </a:blip>
          <a:srcRect/>
          <a:stretch/>
        </p:blipFill>
        <p:spPr>
          <a:xfrm>
            <a:off x="10167939" y="304801"/>
            <a:ext cx="1803400" cy="371475"/>
          </a:xfrm>
          <a:prstGeom prst="rect">
            <a:avLst/>
          </a:prstGeom>
          <a:noFill/>
          <a:ln>
            <a:noFill/>
          </a:ln>
        </p:spPr>
      </p:pic>
      <p:pic>
        <p:nvPicPr>
          <p:cNvPr id="8" name="Picture 7">
            <a:extLst>
              <a:ext uri="{FF2B5EF4-FFF2-40B4-BE49-F238E27FC236}">
                <a16:creationId xmlns:a16="http://schemas.microsoft.com/office/drawing/2014/main" id="{F6148505-3EB1-2F2C-AD9F-2EC642DA9944}"/>
              </a:ext>
            </a:extLst>
          </p:cNvPr>
          <p:cNvPicPr>
            <a:picLocks noChangeAspect="1"/>
          </p:cNvPicPr>
          <p:nvPr/>
        </p:nvPicPr>
        <p:blipFill>
          <a:blip r:embed="rId3">
            <a:alphaModFix amt="50000"/>
          </a:blip>
          <a:stretch>
            <a:fillRect/>
          </a:stretch>
        </p:blipFill>
        <p:spPr>
          <a:xfrm>
            <a:off x="9514005" y="8040"/>
            <a:ext cx="595175" cy="745219"/>
          </a:xfrm>
          <a:prstGeom prst="rect">
            <a:avLst/>
          </a:prstGeom>
        </p:spPr>
      </p:pic>
      <p:pic>
        <p:nvPicPr>
          <p:cNvPr id="2" name="Google Shape;761;p35">
            <a:extLst>
              <a:ext uri="{FF2B5EF4-FFF2-40B4-BE49-F238E27FC236}">
                <a16:creationId xmlns:a16="http://schemas.microsoft.com/office/drawing/2014/main" id="{4CF0D810-EAAA-E29C-DA10-472F8EEBC771}"/>
              </a:ext>
            </a:extLst>
          </p:cNvPr>
          <p:cNvPicPr preferRelativeResize="0"/>
          <p:nvPr/>
        </p:nvPicPr>
        <p:blipFill rotWithShape="1">
          <a:blip r:embed="rId4">
            <a:alphaModFix/>
          </a:blip>
          <a:srcRect/>
          <a:stretch/>
        </p:blipFill>
        <p:spPr>
          <a:xfrm>
            <a:off x="4181888" y="1381979"/>
            <a:ext cx="3901273" cy="2047021"/>
          </a:xfrm>
          <a:prstGeom prst="rect">
            <a:avLst/>
          </a:prstGeom>
          <a:noFill/>
          <a:ln>
            <a:noFill/>
          </a:ln>
        </p:spPr>
      </p:pic>
      <p:pic>
        <p:nvPicPr>
          <p:cNvPr id="3" name="Google Shape;762;p35" descr="The European Health Data Space – what you need to know | data.europa.eu">
            <a:extLst>
              <a:ext uri="{FF2B5EF4-FFF2-40B4-BE49-F238E27FC236}">
                <a16:creationId xmlns:a16="http://schemas.microsoft.com/office/drawing/2014/main" id="{23CA1B59-0295-F216-7D24-876A6FAD6C2E}"/>
              </a:ext>
            </a:extLst>
          </p:cNvPr>
          <p:cNvPicPr preferRelativeResize="0"/>
          <p:nvPr/>
        </p:nvPicPr>
        <p:blipFill rotWithShape="1">
          <a:blip r:embed="rId5">
            <a:alphaModFix/>
          </a:blip>
          <a:srcRect/>
          <a:stretch/>
        </p:blipFill>
        <p:spPr>
          <a:xfrm>
            <a:off x="9408804" y="3030542"/>
            <a:ext cx="1908519" cy="1398614"/>
          </a:xfrm>
          <a:prstGeom prst="rect">
            <a:avLst/>
          </a:prstGeom>
          <a:noFill/>
          <a:ln>
            <a:noFill/>
          </a:ln>
        </p:spPr>
      </p:pic>
      <p:sp>
        <p:nvSpPr>
          <p:cNvPr id="4" name="Google Shape;764;p35">
            <a:extLst>
              <a:ext uri="{FF2B5EF4-FFF2-40B4-BE49-F238E27FC236}">
                <a16:creationId xmlns:a16="http://schemas.microsoft.com/office/drawing/2014/main" id="{54A03B74-50A2-14E3-1122-B4F367A8468A}"/>
              </a:ext>
            </a:extLst>
          </p:cNvPr>
          <p:cNvSpPr txBox="1"/>
          <p:nvPr/>
        </p:nvSpPr>
        <p:spPr>
          <a:xfrm>
            <a:off x="0" y="304801"/>
            <a:ext cx="4455886" cy="107717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1" u="none" strike="noStrike" cap="none" dirty="0">
                <a:solidFill>
                  <a:srgbClr val="000000"/>
                </a:solidFill>
                <a:latin typeface="Calibri"/>
                <a:ea typeface="Calibri"/>
                <a:cs typeface="Calibri"/>
                <a:sym typeface="Calibri"/>
              </a:rPr>
              <a:t>Data quality/ </a:t>
            </a:r>
            <a:endParaRPr sz="2800" dirty="0"/>
          </a:p>
          <a:p>
            <a:pPr marL="0" marR="0" lvl="0" indent="0" algn="ctr" rtl="0">
              <a:lnSpc>
                <a:spcPct val="100000"/>
              </a:lnSpc>
              <a:spcBef>
                <a:spcPts val="0"/>
              </a:spcBef>
              <a:spcAft>
                <a:spcPts val="0"/>
              </a:spcAft>
              <a:buNone/>
            </a:pPr>
            <a:r>
              <a:rPr lang="en-US" sz="3200" b="1" i="1" u="none" strike="noStrike" cap="none" dirty="0">
                <a:solidFill>
                  <a:srgbClr val="000000"/>
                </a:solidFill>
                <a:latin typeface="Calibri"/>
                <a:ea typeface="Calibri"/>
                <a:cs typeface="Calibri"/>
                <a:sym typeface="Calibri"/>
              </a:rPr>
              <a:t>Data Harmonization</a:t>
            </a:r>
            <a:endParaRPr sz="2800" dirty="0"/>
          </a:p>
        </p:txBody>
      </p:sp>
      <p:pic>
        <p:nvPicPr>
          <p:cNvPr id="5" name="Google Shape;766;p35" descr="GIGO — Garbage in Garbage Out Concept for UX Research | by Alok Kumar | NYC  Design | Medium">
            <a:extLst>
              <a:ext uri="{FF2B5EF4-FFF2-40B4-BE49-F238E27FC236}">
                <a16:creationId xmlns:a16="http://schemas.microsoft.com/office/drawing/2014/main" id="{06523148-3209-1376-2BB6-D1B317249B95}"/>
              </a:ext>
            </a:extLst>
          </p:cNvPr>
          <p:cNvPicPr preferRelativeResize="0"/>
          <p:nvPr/>
        </p:nvPicPr>
        <p:blipFill rotWithShape="1">
          <a:blip r:embed="rId6">
            <a:alphaModFix/>
          </a:blip>
          <a:srcRect/>
          <a:stretch/>
        </p:blipFill>
        <p:spPr>
          <a:xfrm>
            <a:off x="874677" y="2669729"/>
            <a:ext cx="3901273" cy="2298500"/>
          </a:xfrm>
          <a:prstGeom prst="rect">
            <a:avLst/>
          </a:prstGeom>
          <a:noFill/>
          <a:ln>
            <a:noFill/>
          </a:ln>
        </p:spPr>
      </p:pic>
      <p:pic>
        <p:nvPicPr>
          <p:cNvPr id="9" name="Picture 8">
            <a:extLst>
              <a:ext uri="{FF2B5EF4-FFF2-40B4-BE49-F238E27FC236}">
                <a16:creationId xmlns:a16="http://schemas.microsoft.com/office/drawing/2014/main" id="{BF25A66C-FD13-AAA9-0E11-9FA162F4219F}"/>
              </a:ext>
            </a:extLst>
          </p:cNvPr>
          <p:cNvPicPr>
            <a:picLocks noChangeAspect="1"/>
          </p:cNvPicPr>
          <p:nvPr/>
        </p:nvPicPr>
        <p:blipFill>
          <a:blip r:embed="rId7"/>
          <a:stretch>
            <a:fillRect/>
          </a:stretch>
        </p:blipFill>
        <p:spPr>
          <a:xfrm>
            <a:off x="9768049" y="4764314"/>
            <a:ext cx="1422400" cy="1422400"/>
          </a:xfrm>
          <a:prstGeom prst="rect">
            <a:avLst/>
          </a:prstGeom>
        </p:spPr>
      </p:pic>
      <p:sp>
        <p:nvSpPr>
          <p:cNvPr id="10" name="Google Shape;764;p35">
            <a:extLst>
              <a:ext uri="{FF2B5EF4-FFF2-40B4-BE49-F238E27FC236}">
                <a16:creationId xmlns:a16="http://schemas.microsoft.com/office/drawing/2014/main" id="{4B6BFC0C-F0AF-0B1E-9A58-7283646CB885}"/>
              </a:ext>
            </a:extLst>
          </p:cNvPr>
          <p:cNvSpPr txBox="1"/>
          <p:nvPr/>
        </p:nvSpPr>
        <p:spPr>
          <a:xfrm>
            <a:off x="5025165" y="3829012"/>
            <a:ext cx="4134423" cy="120028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u="none" strike="noStrike" cap="none" dirty="0">
                <a:solidFill>
                  <a:schemeClr val="tx1">
                    <a:lumMod val="65000"/>
                    <a:lumOff val="35000"/>
                  </a:schemeClr>
                </a:solidFill>
                <a:latin typeface="Calibri"/>
                <a:ea typeface="Calibri"/>
                <a:cs typeface="Calibri"/>
                <a:sym typeface="Calibri"/>
              </a:rPr>
              <a:t>The quality of the data used for AI/ ML training</a:t>
            </a:r>
          </a:p>
          <a:p>
            <a:pPr marL="0" marR="0" lvl="0" indent="0" algn="ctr" rtl="0">
              <a:lnSpc>
                <a:spcPct val="100000"/>
              </a:lnSpc>
              <a:spcBef>
                <a:spcPts val="0"/>
              </a:spcBef>
              <a:spcAft>
                <a:spcPts val="0"/>
              </a:spcAft>
              <a:buNone/>
            </a:pPr>
            <a:r>
              <a:rPr lang="en-US" sz="2400" b="1" dirty="0">
                <a:solidFill>
                  <a:schemeClr val="tx1">
                    <a:lumMod val="65000"/>
                    <a:lumOff val="35000"/>
                  </a:schemeClr>
                </a:solidFill>
                <a:latin typeface="Calibri"/>
                <a:cs typeface="Calibri"/>
                <a:sym typeface="Calibri"/>
              </a:rPr>
              <a:t>Balance/ Bias</a:t>
            </a:r>
          </a:p>
        </p:txBody>
      </p:sp>
    </p:spTree>
    <p:extLst>
      <p:ext uri="{BB962C8B-B14F-4D97-AF65-F5344CB8AC3E}">
        <p14:creationId xmlns:p14="http://schemas.microsoft.com/office/powerpoint/2010/main" val="3299212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87C9BFA-DFC6-26C1-D26F-B00717D98B2E}"/>
              </a:ext>
            </a:extLst>
          </p:cNvPr>
          <p:cNvSpPr txBox="1"/>
          <p:nvPr/>
        </p:nvSpPr>
        <p:spPr>
          <a:xfrm>
            <a:off x="-257175" y="6575425"/>
            <a:ext cx="1987550" cy="215900"/>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n-US" sz="800" kern="0" dirty="0">
                <a:solidFill>
                  <a:srgbClr val="000000">
                    <a:lumMod val="65000"/>
                    <a:lumOff val="35000"/>
                  </a:srgbClr>
                </a:solidFill>
                <a:latin typeface="Arial"/>
                <a:cs typeface="Arial"/>
                <a:sym typeface="Arial"/>
              </a:rPr>
              <a:t>C. </a:t>
            </a:r>
            <a:r>
              <a:rPr lang="en-US" sz="800" kern="0" dirty="0" err="1">
                <a:solidFill>
                  <a:srgbClr val="000000">
                    <a:lumMod val="65000"/>
                    <a:lumOff val="35000"/>
                  </a:srgbClr>
                </a:solidFill>
                <a:latin typeface="Arial"/>
                <a:cs typeface="Arial"/>
                <a:sym typeface="Arial"/>
              </a:rPr>
              <a:t>Bakogiannis</a:t>
            </a:r>
            <a:endParaRPr lang="en-US" sz="800" kern="0" dirty="0">
              <a:solidFill>
                <a:srgbClr val="000000">
                  <a:lumMod val="65000"/>
                  <a:lumOff val="35000"/>
                </a:srgbClr>
              </a:solidFill>
              <a:latin typeface="Arial"/>
              <a:cs typeface="Arial"/>
              <a:sym typeface="Arial"/>
            </a:endParaRPr>
          </a:p>
        </p:txBody>
      </p:sp>
      <p:pic>
        <p:nvPicPr>
          <p:cNvPr id="7" name="Google Shape;320;p5">
            <a:extLst>
              <a:ext uri="{FF2B5EF4-FFF2-40B4-BE49-F238E27FC236}">
                <a16:creationId xmlns:a16="http://schemas.microsoft.com/office/drawing/2014/main" id="{7608D1A8-A3BA-E8BB-8F48-AE8E96FE334A}"/>
              </a:ext>
            </a:extLst>
          </p:cNvPr>
          <p:cNvPicPr preferRelativeResize="0"/>
          <p:nvPr/>
        </p:nvPicPr>
        <p:blipFill rotWithShape="1">
          <a:blip r:embed="rId2">
            <a:alphaModFix amt="20000"/>
          </a:blip>
          <a:srcRect/>
          <a:stretch/>
        </p:blipFill>
        <p:spPr>
          <a:xfrm>
            <a:off x="10167939" y="304801"/>
            <a:ext cx="1803400" cy="371475"/>
          </a:xfrm>
          <a:prstGeom prst="rect">
            <a:avLst/>
          </a:prstGeom>
          <a:noFill/>
          <a:ln>
            <a:noFill/>
          </a:ln>
        </p:spPr>
      </p:pic>
      <p:pic>
        <p:nvPicPr>
          <p:cNvPr id="8" name="Picture 7">
            <a:extLst>
              <a:ext uri="{FF2B5EF4-FFF2-40B4-BE49-F238E27FC236}">
                <a16:creationId xmlns:a16="http://schemas.microsoft.com/office/drawing/2014/main" id="{F6148505-3EB1-2F2C-AD9F-2EC642DA9944}"/>
              </a:ext>
            </a:extLst>
          </p:cNvPr>
          <p:cNvPicPr>
            <a:picLocks noChangeAspect="1"/>
          </p:cNvPicPr>
          <p:nvPr/>
        </p:nvPicPr>
        <p:blipFill>
          <a:blip r:embed="rId3">
            <a:alphaModFix amt="50000"/>
          </a:blip>
          <a:stretch>
            <a:fillRect/>
          </a:stretch>
        </p:blipFill>
        <p:spPr>
          <a:xfrm>
            <a:off x="9514005" y="8040"/>
            <a:ext cx="595175" cy="745219"/>
          </a:xfrm>
          <a:prstGeom prst="rect">
            <a:avLst/>
          </a:prstGeom>
        </p:spPr>
      </p:pic>
      <p:pic>
        <p:nvPicPr>
          <p:cNvPr id="2" name="Google Shape;763;p35" descr="LLM hallucinations: Complete guide to AI errors | SuperAnnotate">
            <a:extLst>
              <a:ext uri="{FF2B5EF4-FFF2-40B4-BE49-F238E27FC236}">
                <a16:creationId xmlns:a16="http://schemas.microsoft.com/office/drawing/2014/main" id="{4DD47F83-8FD4-1ADA-EDF5-60A01BD6B9BB}"/>
              </a:ext>
            </a:extLst>
          </p:cNvPr>
          <p:cNvPicPr preferRelativeResize="0"/>
          <p:nvPr/>
        </p:nvPicPr>
        <p:blipFill rotWithShape="1">
          <a:blip r:embed="rId4">
            <a:alphaModFix/>
          </a:blip>
          <a:srcRect/>
          <a:stretch/>
        </p:blipFill>
        <p:spPr>
          <a:xfrm>
            <a:off x="6096000" y="1555904"/>
            <a:ext cx="5026206" cy="3473396"/>
          </a:xfrm>
          <a:prstGeom prst="rect">
            <a:avLst/>
          </a:prstGeom>
          <a:noFill/>
          <a:ln>
            <a:noFill/>
          </a:ln>
        </p:spPr>
      </p:pic>
      <p:sp>
        <p:nvSpPr>
          <p:cNvPr id="3" name="Google Shape;765;p35">
            <a:extLst>
              <a:ext uri="{FF2B5EF4-FFF2-40B4-BE49-F238E27FC236}">
                <a16:creationId xmlns:a16="http://schemas.microsoft.com/office/drawing/2014/main" id="{D043173B-8DC1-A19F-FAA9-3CB0D5D40886}"/>
              </a:ext>
            </a:extLst>
          </p:cNvPr>
          <p:cNvSpPr txBox="1"/>
          <p:nvPr/>
        </p:nvSpPr>
        <p:spPr>
          <a:xfrm>
            <a:off x="220661" y="383908"/>
            <a:ext cx="4862286"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dirty="0" err="1">
                <a:solidFill>
                  <a:srgbClr val="000000"/>
                </a:solidFill>
                <a:latin typeface="Calibri"/>
                <a:ea typeface="Calibri"/>
                <a:cs typeface="Calibri"/>
                <a:sym typeface="Calibri"/>
              </a:rPr>
              <a:t>BlackBox</a:t>
            </a:r>
            <a:r>
              <a:rPr lang="en-US" sz="3200" b="1" i="0" u="none" strike="noStrike" cap="none" dirty="0">
                <a:solidFill>
                  <a:srgbClr val="000000"/>
                </a:solidFill>
                <a:latin typeface="Calibri"/>
                <a:ea typeface="Calibri"/>
                <a:cs typeface="Calibri"/>
                <a:sym typeface="Calibri"/>
              </a:rPr>
              <a:t>/Explainable AI</a:t>
            </a:r>
            <a:endParaRPr sz="3200" b="1" i="1" u="none" strike="noStrike" cap="none" dirty="0">
              <a:solidFill>
                <a:srgbClr val="000000"/>
              </a:solidFill>
              <a:latin typeface="Calibri"/>
              <a:ea typeface="Calibri"/>
              <a:cs typeface="Calibri"/>
              <a:sym typeface="Calibri"/>
            </a:endParaRPr>
          </a:p>
        </p:txBody>
      </p:sp>
      <p:sp>
        <p:nvSpPr>
          <p:cNvPr id="5" name="Google Shape;764;p35">
            <a:extLst>
              <a:ext uri="{FF2B5EF4-FFF2-40B4-BE49-F238E27FC236}">
                <a16:creationId xmlns:a16="http://schemas.microsoft.com/office/drawing/2014/main" id="{1CF0A47C-B692-AF4D-8B33-4F99B12A8FF4}"/>
              </a:ext>
            </a:extLst>
          </p:cNvPr>
          <p:cNvSpPr txBox="1"/>
          <p:nvPr/>
        </p:nvSpPr>
        <p:spPr>
          <a:xfrm>
            <a:off x="584592" y="2120872"/>
            <a:ext cx="4134423" cy="230828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u="none" strike="noStrike" cap="none" dirty="0">
                <a:solidFill>
                  <a:schemeClr val="tx1">
                    <a:lumMod val="65000"/>
                    <a:lumOff val="35000"/>
                  </a:schemeClr>
                </a:solidFill>
                <a:latin typeface="Calibri"/>
                <a:ea typeface="Calibri"/>
                <a:cs typeface="Calibri"/>
                <a:sym typeface="Calibri"/>
              </a:rPr>
              <a:t>AI algorithms have inherent restrictions and limitations</a:t>
            </a:r>
          </a:p>
          <a:p>
            <a:pPr marL="0" marR="0" lvl="0" indent="0" algn="ctr" rtl="0">
              <a:lnSpc>
                <a:spcPct val="100000"/>
              </a:lnSpc>
              <a:spcBef>
                <a:spcPts val="0"/>
              </a:spcBef>
              <a:spcAft>
                <a:spcPts val="0"/>
              </a:spcAft>
              <a:buNone/>
            </a:pPr>
            <a:endParaRPr lang="en-US" sz="2400" b="1" dirty="0">
              <a:solidFill>
                <a:schemeClr val="tx1">
                  <a:lumMod val="65000"/>
                  <a:lumOff val="35000"/>
                </a:schemeClr>
              </a:solidFill>
              <a:latin typeface="Calibri"/>
              <a:cs typeface="Calibri"/>
              <a:sym typeface="Calibri"/>
            </a:endParaRPr>
          </a:p>
          <a:p>
            <a:pPr marL="0" marR="0" lvl="0" indent="0" algn="ctr" rtl="0">
              <a:lnSpc>
                <a:spcPct val="100000"/>
              </a:lnSpc>
              <a:spcBef>
                <a:spcPts val="0"/>
              </a:spcBef>
              <a:spcAft>
                <a:spcPts val="0"/>
              </a:spcAft>
              <a:buNone/>
            </a:pPr>
            <a:r>
              <a:rPr lang="en-US" sz="2400" b="1" dirty="0">
                <a:solidFill>
                  <a:schemeClr val="tx1">
                    <a:lumMod val="65000"/>
                    <a:lumOff val="35000"/>
                  </a:schemeClr>
                </a:solidFill>
                <a:latin typeface="Calibri"/>
                <a:cs typeface="Calibri"/>
                <a:sym typeface="Calibri"/>
              </a:rPr>
              <a:t>Foundation models can potentially smooth out some of these challenges</a:t>
            </a:r>
          </a:p>
        </p:txBody>
      </p:sp>
    </p:spTree>
    <p:extLst>
      <p:ext uri="{BB962C8B-B14F-4D97-AF65-F5344CB8AC3E}">
        <p14:creationId xmlns:p14="http://schemas.microsoft.com/office/powerpoint/2010/main" val="36179556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87C9BFA-DFC6-26C1-D26F-B00717D98B2E}"/>
              </a:ext>
            </a:extLst>
          </p:cNvPr>
          <p:cNvSpPr txBox="1"/>
          <p:nvPr/>
        </p:nvSpPr>
        <p:spPr>
          <a:xfrm>
            <a:off x="-257175" y="6575425"/>
            <a:ext cx="1987550" cy="215900"/>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n-US" sz="800" kern="0" dirty="0">
                <a:solidFill>
                  <a:srgbClr val="000000">
                    <a:lumMod val="65000"/>
                    <a:lumOff val="35000"/>
                  </a:srgbClr>
                </a:solidFill>
                <a:latin typeface="Arial"/>
                <a:cs typeface="Arial"/>
                <a:sym typeface="Arial"/>
              </a:rPr>
              <a:t>C. </a:t>
            </a:r>
            <a:r>
              <a:rPr lang="en-US" sz="800" kern="0" dirty="0" err="1">
                <a:solidFill>
                  <a:srgbClr val="000000">
                    <a:lumMod val="65000"/>
                    <a:lumOff val="35000"/>
                  </a:srgbClr>
                </a:solidFill>
                <a:latin typeface="Arial"/>
                <a:cs typeface="Arial"/>
                <a:sym typeface="Arial"/>
              </a:rPr>
              <a:t>Bakogiannis</a:t>
            </a:r>
            <a:endParaRPr lang="en-US" sz="800" kern="0" dirty="0">
              <a:solidFill>
                <a:srgbClr val="000000">
                  <a:lumMod val="65000"/>
                  <a:lumOff val="35000"/>
                </a:srgbClr>
              </a:solidFill>
              <a:latin typeface="Arial"/>
              <a:cs typeface="Arial"/>
              <a:sym typeface="Arial"/>
            </a:endParaRPr>
          </a:p>
        </p:txBody>
      </p:sp>
      <p:pic>
        <p:nvPicPr>
          <p:cNvPr id="7" name="Google Shape;320;p5">
            <a:extLst>
              <a:ext uri="{FF2B5EF4-FFF2-40B4-BE49-F238E27FC236}">
                <a16:creationId xmlns:a16="http://schemas.microsoft.com/office/drawing/2014/main" id="{7608D1A8-A3BA-E8BB-8F48-AE8E96FE334A}"/>
              </a:ext>
            </a:extLst>
          </p:cNvPr>
          <p:cNvPicPr preferRelativeResize="0"/>
          <p:nvPr/>
        </p:nvPicPr>
        <p:blipFill rotWithShape="1">
          <a:blip r:embed="rId2">
            <a:alphaModFix amt="20000"/>
          </a:blip>
          <a:srcRect/>
          <a:stretch/>
        </p:blipFill>
        <p:spPr>
          <a:xfrm>
            <a:off x="10167939" y="304801"/>
            <a:ext cx="1803400" cy="371475"/>
          </a:xfrm>
          <a:prstGeom prst="rect">
            <a:avLst/>
          </a:prstGeom>
          <a:noFill/>
          <a:ln>
            <a:noFill/>
          </a:ln>
        </p:spPr>
      </p:pic>
      <p:pic>
        <p:nvPicPr>
          <p:cNvPr id="8" name="Picture 7">
            <a:extLst>
              <a:ext uri="{FF2B5EF4-FFF2-40B4-BE49-F238E27FC236}">
                <a16:creationId xmlns:a16="http://schemas.microsoft.com/office/drawing/2014/main" id="{F6148505-3EB1-2F2C-AD9F-2EC642DA9944}"/>
              </a:ext>
            </a:extLst>
          </p:cNvPr>
          <p:cNvPicPr>
            <a:picLocks noChangeAspect="1"/>
          </p:cNvPicPr>
          <p:nvPr/>
        </p:nvPicPr>
        <p:blipFill>
          <a:blip r:embed="rId3">
            <a:alphaModFix amt="50000"/>
          </a:blip>
          <a:stretch>
            <a:fillRect/>
          </a:stretch>
        </p:blipFill>
        <p:spPr>
          <a:xfrm>
            <a:off x="9514005" y="8040"/>
            <a:ext cx="595175" cy="745219"/>
          </a:xfrm>
          <a:prstGeom prst="rect">
            <a:avLst/>
          </a:prstGeom>
        </p:spPr>
      </p:pic>
      <p:sp>
        <p:nvSpPr>
          <p:cNvPr id="3" name="Google Shape;765;p35">
            <a:extLst>
              <a:ext uri="{FF2B5EF4-FFF2-40B4-BE49-F238E27FC236}">
                <a16:creationId xmlns:a16="http://schemas.microsoft.com/office/drawing/2014/main" id="{D043173B-8DC1-A19F-FAA9-3CB0D5D40886}"/>
              </a:ext>
            </a:extLst>
          </p:cNvPr>
          <p:cNvSpPr txBox="1"/>
          <p:nvPr/>
        </p:nvSpPr>
        <p:spPr>
          <a:xfrm>
            <a:off x="220661" y="383908"/>
            <a:ext cx="4862286"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dirty="0">
                <a:solidFill>
                  <a:srgbClr val="000000"/>
                </a:solidFill>
                <a:latin typeface="Calibri"/>
                <a:ea typeface="Calibri"/>
                <a:cs typeface="Calibri"/>
                <a:sym typeface="Calibri"/>
              </a:rPr>
              <a:t>Technological Challenges</a:t>
            </a:r>
            <a:endParaRPr sz="3200" b="1" i="1" u="none" strike="noStrike" cap="none" dirty="0">
              <a:solidFill>
                <a:srgbClr val="000000"/>
              </a:solidFill>
              <a:latin typeface="Calibri"/>
              <a:ea typeface="Calibri"/>
              <a:cs typeface="Calibri"/>
              <a:sym typeface="Calibri"/>
            </a:endParaRPr>
          </a:p>
        </p:txBody>
      </p:sp>
      <p:pic>
        <p:nvPicPr>
          <p:cNvPr id="4" name="Picture 3">
            <a:extLst>
              <a:ext uri="{FF2B5EF4-FFF2-40B4-BE49-F238E27FC236}">
                <a16:creationId xmlns:a16="http://schemas.microsoft.com/office/drawing/2014/main" id="{AB58C1C9-9534-0184-7EB3-ABADDA7FC65F}"/>
              </a:ext>
            </a:extLst>
          </p:cNvPr>
          <p:cNvPicPr>
            <a:picLocks noChangeAspect="1"/>
          </p:cNvPicPr>
          <p:nvPr/>
        </p:nvPicPr>
        <p:blipFill>
          <a:blip r:embed="rId4"/>
          <a:stretch>
            <a:fillRect/>
          </a:stretch>
        </p:blipFill>
        <p:spPr>
          <a:xfrm>
            <a:off x="7039518" y="2883613"/>
            <a:ext cx="3929466" cy="2977119"/>
          </a:xfrm>
          <a:prstGeom prst="rect">
            <a:avLst/>
          </a:prstGeom>
        </p:spPr>
      </p:pic>
      <p:sp>
        <p:nvSpPr>
          <p:cNvPr id="5" name="Google Shape;447;p14">
            <a:extLst>
              <a:ext uri="{FF2B5EF4-FFF2-40B4-BE49-F238E27FC236}">
                <a16:creationId xmlns:a16="http://schemas.microsoft.com/office/drawing/2014/main" id="{96929F7C-3275-D683-DB85-E936D035D623}"/>
              </a:ext>
            </a:extLst>
          </p:cNvPr>
          <p:cNvSpPr/>
          <p:nvPr/>
        </p:nvSpPr>
        <p:spPr>
          <a:xfrm>
            <a:off x="6200071" y="6509088"/>
            <a:ext cx="5790571" cy="338500"/>
          </a:xfrm>
          <a:prstGeom prst="rect">
            <a:avLst/>
          </a:prstGeom>
          <a:noFill/>
          <a:ln>
            <a:noFill/>
          </a:ln>
        </p:spPr>
        <p:txBody>
          <a:bodyPr spcFirstLastPara="1" wrap="square" lIns="121900" tIns="60933" rIns="121900" bIns="60933" anchor="t" anchorCtr="0">
            <a:spAutoFit/>
          </a:bodyPr>
          <a:lstStyle/>
          <a:p>
            <a:pPr algn="r">
              <a:spcBef>
                <a:spcPts val="0"/>
              </a:spcBef>
              <a:spcAft>
                <a:spcPts val="0"/>
              </a:spcAft>
            </a:pPr>
            <a:r>
              <a:rPr lang="en-US" sz="900" dirty="0">
                <a:solidFill>
                  <a:schemeClr val="bg1">
                    <a:lumMod val="50000"/>
                  </a:schemeClr>
                </a:solidFill>
                <a:latin typeface="Calibri"/>
                <a:ea typeface="Calibri"/>
                <a:cs typeface="Calibri"/>
                <a:sym typeface="Calibri"/>
              </a:rPr>
              <a:t>Bent B., et al. NPJ Dig Med 2020</a:t>
            </a:r>
          </a:p>
          <a:p>
            <a:pPr algn="r">
              <a:spcBef>
                <a:spcPts val="0"/>
              </a:spcBef>
              <a:spcAft>
                <a:spcPts val="0"/>
              </a:spcAft>
            </a:pPr>
            <a:endParaRPr sz="500" b="1" dirty="0">
              <a:solidFill>
                <a:schemeClr val="bg1">
                  <a:lumMod val="50000"/>
                </a:schemeClr>
              </a:solidFill>
            </a:endParaRPr>
          </a:p>
        </p:txBody>
      </p:sp>
      <p:sp>
        <p:nvSpPr>
          <p:cNvPr id="9" name="Google Shape;447;p14">
            <a:extLst>
              <a:ext uri="{FF2B5EF4-FFF2-40B4-BE49-F238E27FC236}">
                <a16:creationId xmlns:a16="http://schemas.microsoft.com/office/drawing/2014/main" id="{763DE8D0-93A8-6BC4-2E6C-BB8BE4A4DCCE}"/>
              </a:ext>
            </a:extLst>
          </p:cNvPr>
          <p:cNvSpPr/>
          <p:nvPr/>
        </p:nvSpPr>
        <p:spPr>
          <a:xfrm>
            <a:off x="7039518" y="1000897"/>
            <a:ext cx="4746171" cy="1600384"/>
          </a:xfrm>
          <a:prstGeom prst="rect">
            <a:avLst/>
          </a:prstGeom>
          <a:noFill/>
          <a:ln>
            <a:noFill/>
          </a:ln>
        </p:spPr>
        <p:txBody>
          <a:bodyPr spcFirstLastPara="1" wrap="square" lIns="121900" tIns="60933" rIns="121900" bIns="60933" anchor="t" anchorCtr="0">
            <a:spAutoFit/>
          </a:bodyPr>
          <a:lstStyle/>
          <a:p>
            <a:pPr algn="just">
              <a:spcBef>
                <a:spcPts val="0"/>
              </a:spcBef>
              <a:spcAft>
                <a:spcPts val="0"/>
              </a:spcAft>
            </a:pPr>
            <a:r>
              <a:rPr lang="en-US" sz="2400" b="1" i="1" dirty="0">
                <a:solidFill>
                  <a:schemeClr val="tx1">
                    <a:lumMod val="50000"/>
                    <a:lumOff val="50000"/>
                  </a:schemeClr>
                </a:solidFill>
                <a:latin typeface="Calibri"/>
                <a:ea typeface="Calibri"/>
                <a:cs typeface="Calibri"/>
                <a:sym typeface="Calibri"/>
              </a:rPr>
              <a:t>Skin tone</a:t>
            </a:r>
          </a:p>
          <a:p>
            <a:pPr algn="just">
              <a:spcBef>
                <a:spcPts val="0"/>
              </a:spcBef>
              <a:spcAft>
                <a:spcPts val="0"/>
              </a:spcAft>
            </a:pPr>
            <a:r>
              <a:rPr lang="en-US" sz="2400" b="1" i="1" dirty="0">
                <a:solidFill>
                  <a:schemeClr val="tx1">
                    <a:lumMod val="50000"/>
                    <a:lumOff val="50000"/>
                  </a:schemeClr>
                </a:solidFill>
                <a:latin typeface="Calibri"/>
                <a:cs typeface="Calibri"/>
                <a:sym typeface="Calibri"/>
              </a:rPr>
              <a:t>Movement</a:t>
            </a:r>
          </a:p>
          <a:p>
            <a:pPr algn="just">
              <a:spcBef>
                <a:spcPts val="0"/>
              </a:spcBef>
              <a:spcAft>
                <a:spcPts val="0"/>
              </a:spcAft>
            </a:pPr>
            <a:r>
              <a:rPr lang="en-US" sz="2400" b="1" i="1" dirty="0">
                <a:solidFill>
                  <a:schemeClr val="tx1">
                    <a:lumMod val="50000"/>
                    <a:lumOff val="50000"/>
                  </a:schemeClr>
                </a:solidFill>
                <a:latin typeface="Calibri"/>
                <a:cs typeface="Calibri"/>
                <a:sym typeface="Calibri"/>
              </a:rPr>
              <a:t>Harmonious application</a:t>
            </a:r>
          </a:p>
          <a:p>
            <a:pPr algn="just">
              <a:spcBef>
                <a:spcPts val="0"/>
              </a:spcBef>
              <a:spcAft>
                <a:spcPts val="0"/>
              </a:spcAft>
            </a:pPr>
            <a:r>
              <a:rPr lang="en-US" sz="2400" b="1" i="1" dirty="0">
                <a:solidFill>
                  <a:schemeClr val="tx1">
                    <a:lumMod val="50000"/>
                    <a:lumOff val="50000"/>
                  </a:schemeClr>
                </a:solidFill>
                <a:latin typeface="Calibri"/>
                <a:cs typeface="Calibri"/>
                <a:sym typeface="Calibri"/>
              </a:rPr>
              <a:t>Etc.</a:t>
            </a:r>
            <a:endParaRPr sz="1400" b="1" i="1" dirty="0">
              <a:solidFill>
                <a:schemeClr val="tx1">
                  <a:lumMod val="50000"/>
                  <a:lumOff val="50000"/>
                </a:schemeClr>
              </a:solidFill>
            </a:endParaRPr>
          </a:p>
        </p:txBody>
      </p:sp>
      <p:sp>
        <p:nvSpPr>
          <p:cNvPr id="10" name="Google Shape;764;p35">
            <a:extLst>
              <a:ext uri="{FF2B5EF4-FFF2-40B4-BE49-F238E27FC236}">
                <a16:creationId xmlns:a16="http://schemas.microsoft.com/office/drawing/2014/main" id="{B27E100C-C69D-35AB-7E69-EFF8AAF0C5E8}"/>
              </a:ext>
            </a:extLst>
          </p:cNvPr>
          <p:cNvSpPr txBox="1"/>
          <p:nvPr/>
        </p:nvSpPr>
        <p:spPr>
          <a:xfrm>
            <a:off x="584592" y="2120872"/>
            <a:ext cx="5061465" cy="230828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u="none" strike="noStrike" cap="none" dirty="0">
                <a:solidFill>
                  <a:schemeClr val="tx1">
                    <a:lumMod val="65000"/>
                    <a:lumOff val="35000"/>
                  </a:schemeClr>
                </a:solidFill>
                <a:latin typeface="Calibri"/>
                <a:ea typeface="Calibri"/>
                <a:cs typeface="Calibri"/>
                <a:sym typeface="Calibri"/>
              </a:rPr>
              <a:t>Data from Sensors/IoTs/ Wearables add significant value towards the personalized approach</a:t>
            </a:r>
          </a:p>
          <a:p>
            <a:pPr marL="0" marR="0" lvl="0" indent="0" algn="ctr" rtl="0">
              <a:lnSpc>
                <a:spcPct val="100000"/>
              </a:lnSpc>
              <a:spcBef>
                <a:spcPts val="0"/>
              </a:spcBef>
              <a:spcAft>
                <a:spcPts val="0"/>
              </a:spcAft>
              <a:buNone/>
            </a:pPr>
            <a:endParaRPr lang="en-US" sz="2400" b="1" dirty="0">
              <a:solidFill>
                <a:schemeClr val="tx1">
                  <a:lumMod val="65000"/>
                  <a:lumOff val="35000"/>
                </a:schemeClr>
              </a:solidFill>
              <a:latin typeface="Calibri"/>
              <a:cs typeface="Calibri"/>
              <a:sym typeface="Calibri"/>
            </a:endParaRPr>
          </a:p>
          <a:p>
            <a:pPr marL="0" marR="0" lvl="0" indent="0" algn="ctr" rtl="0">
              <a:lnSpc>
                <a:spcPct val="100000"/>
              </a:lnSpc>
              <a:spcBef>
                <a:spcPts val="0"/>
              </a:spcBef>
              <a:spcAft>
                <a:spcPts val="0"/>
              </a:spcAft>
              <a:buNone/>
            </a:pPr>
            <a:r>
              <a:rPr lang="en-US" sz="2400" b="1" dirty="0">
                <a:solidFill>
                  <a:schemeClr val="tx1">
                    <a:lumMod val="65000"/>
                    <a:lumOff val="35000"/>
                  </a:schemeClr>
                </a:solidFill>
                <a:latin typeface="Calibri"/>
                <a:cs typeface="Calibri"/>
                <a:sym typeface="Calibri"/>
              </a:rPr>
              <a:t>However, there are still challenges to be addressed</a:t>
            </a:r>
          </a:p>
        </p:txBody>
      </p:sp>
    </p:spTree>
    <p:extLst>
      <p:ext uri="{BB962C8B-B14F-4D97-AF65-F5344CB8AC3E}">
        <p14:creationId xmlns:p14="http://schemas.microsoft.com/office/powerpoint/2010/main" val="34985806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87C9BFA-DFC6-26C1-D26F-B00717D98B2E}"/>
              </a:ext>
            </a:extLst>
          </p:cNvPr>
          <p:cNvSpPr txBox="1"/>
          <p:nvPr/>
        </p:nvSpPr>
        <p:spPr>
          <a:xfrm>
            <a:off x="-257175" y="6575425"/>
            <a:ext cx="1987550" cy="215900"/>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n-US" sz="800" kern="0" dirty="0">
                <a:solidFill>
                  <a:srgbClr val="000000">
                    <a:lumMod val="65000"/>
                    <a:lumOff val="35000"/>
                  </a:srgbClr>
                </a:solidFill>
                <a:latin typeface="Arial"/>
                <a:cs typeface="Arial"/>
                <a:sym typeface="Arial"/>
              </a:rPr>
              <a:t>C. </a:t>
            </a:r>
            <a:r>
              <a:rPr lang="en-US" sz="800" kern="0" dirty="0" err="1">
                <a:solidFill>
                  <a:srgbClr val="000000">
                    <a:lumMod val="65000"/>
                    <a:lumOff val="35000"/>
                  </a:srgbClr>
                </a:solidFill>
                <a:latin typeface="Arial"/>
                <a:cs typeface="Arial"/>
                <a:sym typeface="Arial"/>
              </a:rPr>
              <a:t>Bakogiannis</a:t>
            </a:r>
            <a:endParaRPr lang="en-US" sz="800" kern="0" dirty="0">
              <a:solidFill>
                <a:srgbClr val="000000">
                  <a:lumMod val="65000"/>
                  <a:lumOff val="35000"/>
                </a:srgbClr>
              </a:solidFill>
              <a:latin typeface="Arial"/>
              <a:cs typeface="Arial"/>
              <a:sym typeface="Arial"/>
            </a:endParaRPr>
          </a:p>
        </p:txBody>
      </p:sp>
      <p:pic>
        <p:nvPicPr>
          <p:cNvPr id="7" name="Google Shape;320;p5">
            <a:extLst>
              <a:ext uri="{FF2B5EF4-FFF2-40B4-BE49-F238E27FC236}">
                <a16:creationId xmlns:a16="http://schemas.microsoft.com/office/drawing/2014/main" id="{7608D1A8-A3BA-E8BB-8F48-AE8E96FE334A}"/>
              </a:ext>
            </a:extLst>
          </p:cNvPr>
          <p:cNvPicPr preferRelativeResize="0"/>
          <p:nvPr/>
        </p:nvPicPr>
        <p:blipFill rotWithShape="1">
          <a:blip r:embed="rId2">
            <a:alphaModFix amt="20000"/>
          </a:blip>
          <a:srcRect/>
          <a:stretch/>
        </p:blipFill>
        <p:spPr>
          <a:xfrm>
            <a:off x="10167939" y="304801"/>
            <a:ext cx="1803400" cy="371475"/>
          </a:xfrm>
          <a:prstGeom prst="rect">
            <a:avLst/>
          </a:prstGeom>
          <a:noFill/>
          <a:ln>
            <a:noFill/>
          </a:ln>
        </p:spPr>
      </p:pic>
      <p:pic>
        <p:nvPicPr>
          <p:cNvPr id="8" name="Picture 7">
            <a:extLst>
              <a:ext uri="{FF2B5EF4-FFF2-40B4-BE49-F238E27FC236}">
                <a16:creationId xmlns:a16="http://schemas.microsoft.com/office/drawing/2014/main" id="{F6148505-3EB1-2F2C-AD9F-2EC642DA9944}"/>
              </a:ext>
            </a:extLst>
          </p:cNvPr>
          <p:cNvPicPr>
            <a:picLocks noChangeAspect="1"/>
          </p:cNvPicPr>
          <p:nvPr/>
        </p:nvPicPr>
        <p:blipFill>
          <a:blip r:embed="rId3">
            <a:alphaModFix amt="50000"/>
          </a:blip>
          <a:stretch>
            <a:fillRect/>
          </a:stretch>
        </p:blipFill>
        <p:spPr>
          <a:xfrm>
            <a:off x="9514005" y="8040"/>
            <a:ext cx="595175" cy="745219"/>
          </a:xfrm>
          <a:prstGeom prst="rect">
            <a:avLst/>
          </a:prstGeom>
        </p:spPr>
      </p:pic>
      <p:sp>
        <p:nvSpPr>
          <p:cNvPr id="3" name="Google Shape;765;p35">
            <a:extLst>
              <a:ext uri="{FF2B5EF4-FFF2-40B4-BE49-F238E27FC236}">
                <a16:creationId xmlns:a16="http://schemas.microsoft.com/office/drawing/2014/main" id="{D043173B-8DC1-A19F-FAA9-3CB0D5D40886}"/>
              </a:ext>
            </a:extLst>
          </p:cNvPr>
          <p:cNvSpPr txBox="1"/>
          <p:nvPr/>
        </p:nvSpPr>
        <p:spPr>
          <a:xfrm>
            <a:off x="220660" y="383908"/>
            <a:ext cx="6601053"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dirty="0">
                <a:solidFill>
                  <a:srgbClr val="000000"/>
                </a:solidFill>
                <a:latin typeface="Calibri"/>
                <a:ea typeface="Calibri"/>
                <a:cs typeface="Calibri"/>
                <a:sym typeface="Calibri"/>
              </a:rPr>
              <a:t>Implementation &amp; key utility aspects</a:t>
            </a:r>
            <a:endParaRPr sz="3200" b="1" i="1" u="none" strike="noStrike" cap="none" dirty="0">
              <a:solidFill>
                <a:srgbClr val="000000"/>
              </a:solidFill>
              <a:latin typeface="Calibri"/>
              <a:ea typeface="Calibri"/>
              <a:cs typeface="Calibri"/>
              <a:sym typeface="Calibri"/>
            </a:endParaRPr>
          </a:p>
        </p:txBody>
      </p:sp>
      <p:sp>
        <p:nvSpPr>
          <p:cNvPr id="5" name="Google Shape;447;p14">
            <a:extLst>
              <a:ext uri="{FF2B5EF4-FFF2-40B4-BE49-F238E27FC236}">
                <a16:creationId xmlns:a16="http://schemas.microsoft.com/office/drawing/2014/main" id="{96929F7C-3275-D683-DB85-E936D035D623}"/>
              </a:ext>
            </a:extLst>
          </p:cNvPr>
          <p:cNvSpPr/>
          <p:nvPr/>
        </p:nvSpPr>
        <p:spPr>
          <a:xfrm>
            <a:off x="6200071" y="6509088"/>
            <a:ext cx="5790571" cy="338500"/>
          </a:xfrm>
          <a:prstGeom prst="rect">
            <a:avLst/>
          </a:prstGeom>
          <a:noFill/>
          <a:ln>
            <a:noFill/>
          </a:ln>
        </p:spPr>
        <p:txBody>
          <a:bodyPr spcFirstLastPara="1" wrap="square" lIns="121900" tIns="60933" rIns="121900" bIns="60933" anchor="t" anchorCtr="0">
            <a:spAutoFit/>
          </a:bodyPr>
          <a:lstStyle/>
          <a:p>
            <a:pPr algn="r">
              <a:spcBef>
                <a:spcPts val="0"/>
              </a:spcBef>
              <a:spcAft>
                <a:spcPts val="0"/>
              </a:spcAft>
            </a:pPr>
            <a:r>
              <a:rPr lang="en-US" sz="900" dirty="0">
                <a:solidFill>
                  <a:schemeClr val="bg1">
                    <a:lumMod val="50000"/>
                  </a:schemeClr>
                </a:solidFill>
                <a:latin typeface="Calibri"/>
                <a:ea typeface="Calibri"/>
                <a:cs typeface="Calibri"/>
                <a:sym typeface="Calibri"/>
              </a:rPr>
              <a:t>Bent B., et al. NPJ Dig Med 2020</a:t>
            </a:r>
          </a:p>
          <a:p>
            <a:pPr algn="r">
              <a:spcBef>
                <a:spcPts val="0"/>
              </a:spcBef>
              <a:spcAft>
                <a:spcPts val="0"/>
              </a:spcAft>
            </a:pPr>
            <a:endParaRPr sz="500" b="1" dirty="0">
              <a:solidFill>
                <a:schemeClr val="bg1">
                  <a:lumMod val="50000"/>
                </a:schemeClr>
              </a:solidFill>
            </a:endParaRPr>
          </a:p>
        </p:txBody>
      </p:sp>
      <p:sp>
        <p:nvSpPr>
          <p:cNvPr id="10" name="Google Shape;764;p35">
            <a:extLst>
              <a:ext uri="{FF2B5EF4-FFF2-40B4-BE49-F238E27FC236}">
                <a16:creationId xmlns:a16="http://schemas.microsoft.com/office/drawing/2014/main" id="{B27E100C-C69D-35AB-7E69-EFF8AAF0C5E8}"/>
              </a:ext>
            </a:extLst>
          </p:cNvPr>
          <p:cNvSpPr txBox="1"/>
          <p:nvPr/>
        </p:nvSpPr>
        <p:spPr>
          <a:xfrm>
            <a:off x="584592" y="2120872"/>
            <a:ext cx="5511408" cy="267761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u="none" strike="noStrike" cap="none" dirty="0">
                <a:solidFill>
                  <a:schemeClr val="tx1">
                    <a:lumMod val="65000"/>
                    <a:lumOff val="35000"/>
                  </a:schemeClr>
                </a:solidFill>
                <a:latin typeface="Calibri"/>
                <a:ea typeface="Calibri"/>
                <a:cs typeface="Calibri"/>
                <a:sym typeface="Calibri"/>
              </a:rPr>
              <a:t>The use of all these tools in daily clinical life is of outmost importance, as restructuring of existing processes is needed</a:t>
            </a:r>
          </a:p>
          <a:p>
            <a:pPr marL="0" marR="0" lvl="0" indent="0" algn="ctr" rtl="0">
              <a:lnSpc>
                <a:spcPct val="100000"/>
              </a:lnSpc>
              <a:spcBef>
                <a:spcPts val="0"/>
              </a:spcBef>
              <a:spcAft>
                <a:spcPts val="0"/>
              </a:spcAft>
              <a:buNone/>
            </a:pPr>
            <a:endParaRPr lang="en-US" sz="2400" b="1" dirty="0">
              <a:solidFill>
                <a:schemeClr val="tx1">
                  <a:lumMod val="65000"/>
                  <a:lumOff val="35000"/>
                </a:schemeClr>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400" b="1" u="none" strike="noStrike" cap="none" dirty="0">
                <a:solidFill>
                  <a:schemeClr val="tx1">
                    <a:lumMod val="65000"/>
                    <a:lumOff val="35000"/>
                  </a:schemeClr>
                </a:solidFill>
                <a:latin typeface="Calibri"/>
                <a:ea typeface="Calibri"/>
                <a:cs typeface="Calibri"/>
                <a:sym typeface="Calibri"/>
              </a:rPr>
              <a:t>Aspects, such as safety, cost-effectiveness and others should be tested </a:t>
            </a:r>
            <a:endParaRPr lang="en-US" sz="2400" b="1" dirty="0">
              <a:solidFill>
                <a:schemeClr val="tx1">
                  <a:lumMod val="65000"/>
                  <a:lumOff val="35000"/>
                </a:schemeClr>
              </a:solidFill>
              <a:latin typeface="Calibri"/>
              <a:cs typeface="Calibri"/>
              <a:sym typeface="Calibri"/>
            </a:endParaRPr>
          </a:p>
        </p:txBody>
      </p:sp>
      <p:pic>
        <p:nvPicPr>
          <p:cNvPr id="19458" name="Picture 2" descr="How to Automate a Clinical Workflow?: Types &amp; Needs | Cflow">
            <a:extLst>
              <a:ext uri="{FF2B5EF4-FFF2-40B4-BE49-F238E27FC236}">
                <a16:creationId xmlns:a16="http://schemas.microsoft.com/office/drawing/2014/main" id="{81202C95-45BD-B6BA-47B9-ECF3691F5E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5945" y="2088727"/>
            <a:ext cx="5216071" cy="292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5635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87C9BFA-DFC6-26C1-D26F-B00717D98B2E}"/>
              </a:ext>
            </a:extLst>
          </p:cNvPr>
          <p:cNvSpPr txBox="1"/>
          <p:nvPr/>
        </p:nvSpPr>
        <p:spPr>
          <a:xfrm>
            <a:off x="-257175" y="6575425"/>
            <a:ext cx="1987550" cy="215900"/>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n-US" sz="800" kern="0" dirty="0">
                <a:solidFill>
                  <a:srgbClr val="000000">
                    <a:lumMod val="65000"/>
                    <a:lumOff val="35000"/>
                  </a:srgbClr>
                </a:solidFill>
                <a:latin typeface="Arial"/>
                <a:cs typeface="Arial"/>
                <a:sym typeface="Arial"/>
              </a:rPr>
              <a:t>C. </a:t>
            </a:r>
            <a:r>
              <a:rPr lang="en-US" sz="800" kern="0" dirty="0" err="1">
                <a:solidFill>
                  <a:srgbClr val="000000">
                    <a:lumMod val="65000"/>
                    <a:lumOff val="35000"/>
                  </a:srgbClr>
                </a:solidFill>
                <a:latin typeface="Arial"/>
                <a:cs typeface="Arial"/>
                <a:sym typeface="Arial"/>
              </a:rPr>
              <a:t>Bakogiannis</a:t>
            </a:r>
            <a:endParaRPr lang="en-US" sz="800" kern="0" dirty="0">
              <a:solidFill>
                <a:srgbClr val="000000">
                  <a:lumMod val="65000"/>
                  <a:lumOff val="35000"/>
                </a:srgbClr>
              </a:solidFill>
              <a:latin typeface="Arial"/>
              <a:cs typeface="Arial"/>
              <a:sym typeface="Arial"/>
            </a:endParaRPr>
          </a:p>
        </p:txBody>
      </p:sp>
      <p:pic>
        <p:nvPicPr>
          <p:cNvPr id="7" name="Google Shape;320;p5">
            <a:extLst>
              <a:ext uri="{FF2B5EF4-FFF2-40B4-BE49-F238E27FC236}">
                <a16:creationId xmlns:a16="http://schemas.microsoft.com/office/drawing/2014/main" id="{7608D1A8-A3BA-E8BB-8F48-AE8E96FE334A}"/>
              </a:ext>
            </a:extLst>
          </p:cNvPr>
          <p:cNvPicPr preferRelativeResize="0"/>
          <p:nvPr/>
        </p:nvPicPr>
        <p:blipFill rotWithShape="1">
          <a:blip r:embed="rId2">
            <a:alphaModFix amt="20000"/>
          </a:blip>
          <a:srcRect/>
          <a:stretch/>
        </p:blipFill>
        <p:spPr>
          <a:xfrm>
            <a:off x="10167939" y="304801"/>
            <a:ext cx="1803400" cy="371475"/>
          </a:xfrm>
          <a:prstGeom prst="rect">
            <a:avLst/>
          </a:prstGeom>
          <a:noFill/>
          <a:ln>
            <a:noFill/>
          </a:ln>
        </p:spPr>
      </p:pic>
      <p:pic>
        <p:nvPicPr>
          <p:cNvPr id="8" name="Picture 7">
            <a:extLst>
              <a:ext uri="{FF2B5EF4-FFF2-40B4-BE49-F238E27FC236}">
                <a16:creationId xmlns:a16="http://schemas.microsoft.com/office/drawing/2014/main" id="{F6148505-3EB1-2F2C-AD9F-2EC642DA9944}"/>
              </a:ext>
            </a:extLst>
          </p:cNvPr>
          <p:cNvPicPr>
            <a:picLocks noChangeAspect="1"/>
          </p:cNvPicPr>
          <p:nvPr/>
        </p:nvPicPr>
        <p:blipFill>
          <a:blip r:embed="rId3">
            <a:alphaModFix amt="50000"/>
          </a:blip>
          <a:stretch>
            <a:fillRect/>
          </a:stretch>
        </p:blipFill>
        <p:spPr>
          <a:xfrm>
            <a:off x="9514005" y="8040"/>
            <a:ext cx="595175" cy="745219"/>
          </a:xfrm>
          <a:prstGeom prst="rect">
            <a:avLst/>
          </a:prstGeom>
        </p:spPr>
      </p:pic>
      <p:pic>
        <p:nvPicPr>
          <p:cNvPr id="2" name="Google Shape;773;p36" descr="Health Technology Assessment (HTA)">
            <a:extLst>
              <a:ext uri="{FF2B5EF4-FFF2-40B4-BE49-F238E27FC236}">
                <a16:creationId xmlns:a16="http://schemas.microsoft.com/office/drawing/2014/main" id="{B41F416F-773B-3FC8-250A-389EE966EF7E}"/>
              </a:ext>
            </a:extLst>
          </p:cNvPr>
          <p:cNvPicPr preferRelativeResize="0"/>
          <p:nvPr/>
        </p:nvPicPr>
        <p:blipFill rotWithShape="1">
          <a:blip r:embed="rId4">
            <a:alphaModFix/>
          </a:blip>
          <a:srcRect/>
          <a:stretch/>
        </p:blipFill>
        <p:spPr>
          <a:xfrm>
            <a:off x="6545945" y="2139147"/>
            <a:ext cx="3984055" cy="2579705"/>
          </a:xfrm>
          <a:prstGeom prst="rect">
            <a:avLst/>
          </a:prstGeom>
          <a:noFill/>
          <a:ln>
            <a:noFill/>
          </a:ln>
        </p:spPr>
      </p:pic>
      <p:sp>
        <p:nvSpPr>
          <p:cNvPr id="3" name="Google Shape;774;p36">
            <a:extLst>
              <a:ext uri="{FF2B5EF4-FFF2-40B4-BE49-F238E27FC236}">
                <a16:creationId xmlns:a16="http://schemas.microsoft.com/office/drawing/2014/main" id="{88F64E6B-36D9-4AE0-F48B-179C0D39B5E7}"/>
              </a:ext>
            </a:extLst>
          </p:cNvPr>
          <p:cNvSpPr txBox="1"/>
          <p:nvPr/>
        </p:nvSpPr>
        <p:spPr>
          <a:xfrm>
            <a:off x="325771" y="408194"/>
            <a:ext cx="4942915" cy="95406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dirty="0">
                <a:solidFill>
                  <a:srgbClr val="000000"/>
                </a:solidFill>
                <a:latin typeface="Calibri"/>
                <a:ea typeface="Calibri"/>
                <a:cs typeface="Calibri"/>
                <a:sym typeface="Calibri"/>
              </a:rPr>
              <a:t>Evaluation Frameworks</a:t>
            </a:r>
            <a:endParaRPr sz="2400" dirty="0"/>
          </a:p>
          <a:p>
            <a:pPr marL="0" marR="0" lvl="0" indent="0" algn="ctr" rtl="0">
              <a:lnSpc>
                <a:spcPct val="100000"/>
              </a:lnSpc>
              <a:spcBef>
                <a:spcPts val="0"/>
              </a:spcBef>
              <a:spcAft>
                <a:spcPts val="0"/>
              </a:spcAft>
              <a:buNone/>
            </a:pPr>
            <a:r>
              <a:rPr lang="en-US" sz="2800" b="1" i="1" u="none" strike="noStrike" cap="none" dirty="0">
                <a:solidFill>
                  <a:srgbClr val="000000"/>
                </a:solidFill>
                <a:latin typeface="Calibri"/>
                <a:ea typeface="Calibri"/>
                <a:cs typeface="Calibri"/>
                <a:sym typeface="Calibri"/>
              </a:rPr>
              <a:t>Health Technology Assessment</a:t>
            </a:r>
            <a:endParaRPr sz="2400" dirty="0"/>
          </a:p>
        </p:txBody>
      </p:sp>
      <p:sp>
        <p:nvSpPr>
          <p:cNvPr id="4" name="Google Shape;764;p35">
            <a:extLst>
              <a:ext uri="{FF2B5EF4-FFF2-40B4-BE49-F238E27FC236}">
                <a16:creationId xmlns:a16="http://schemas.microsoft.com/office/drawing/2014/main" id="{B4ED0A0E-220B-BCAF-73B1-B661C76088BE}"/>
              </a:ext>
            </a:extLst>
          </p:cNvPr>
          <p:cNvSpPr txBox="1"/>
          <p:nvPr/>
        </p:nvSpPr>
        <p:spPr>
          <a:xfrm>
            <a:off x="584592" y="2120872"/>
            <a:ext cx="5061465" cy="341627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u="none" strike="noStrike" cap="none" dirty="0">
                <a:solidFill>
                  <a:schemeClr val="tx1">
                    <a:lumMod val="65000"/>
                    <a:lumOff val="35000"/>
                  </a:schemeClr>
                </a:solidFill>
                <a:latin typeface="Calibri"/>
                <a:ea typeface="Calibri"/>
                <a:cs typeface="Calibri"/>
                <a:sym typeface="Calibri"/>
              </a:rPr>
              <a:t>There is a high unmet need for establishing valid, clear, and efficient frameworks to evaluate all the aspects of AI tools in clinical environments and healthcare ecosystems</a:t>
            </a:r>
          </a:p>
          <a:p>
            <a:pPr marL="0" marR="0" lvl="0" indent="0" algn="ctr" rtl="0">
              <a:lnSpc>
                <a:spcPct val="100000"/>
              </a:lnSpc>
              <a:spcBef>
                <a:spcPts val="0"/>
              </a:spcBef>
              <a:spcAft>
                <a:spcPts val="0"/>
              </a:spcAft>
              <a:buNone/>
            </a:pPr>
            <a:endParaRPr lang="en-US" sz="2400" b="1" dirty="0">
              <a:solidFill>
                <a:schemeClr val="tx1">
                  <a:lumMod val="65000"/>
                  <a:lumOff val="35000"/>
                </a:schemeClr>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400" b="1" u="none" strike="noStrike" cap="none" dirty="0">
                <a:solidFill>
                  <a:schemeClr val="tx1">
                    <a:lumMod val="65000"/>
                    <a:lumOff val="35000"/>
                  </a:schemeClr>
                </a:solidFill>
                <a:latin typeface="Calibri"/>
                <a:ea typeface="Calibri"/>
                <a:cs typeface="Calibri"/>
                <a:sym typeface="Calibri"/>
              </a:rPr>
              <a:t>Legal, ethical, and regulatory issues should be part of the evaluation and licensing process </a:t>
            </a:r>
            <a:endParaRPr lang="en-US" sz="2400" b="1" dirty="0">
              <a:solidFill>
                <a:schemeClr val="tx1">
                  <a:lumMod val="65000"/>
                  <a:lumOff val="35000"/>
                </a:schemeClr>
              </a:solidFill>
              <a:latin typeface="Calibri"/>
              <a:cs typeface="Calibri"/>
              <a:sym typeface="Calibri"/>
            </a:endParaRPr>
          </a:p>
        </p:txBody>
      </p:sp>
    </p:spTree>
    <p:extLst>
      <p:ext uri="{BB962C8B-B14F-4D97-AF65-F5344CB8AC3E}">
        <p14:creationId xmlns:p14="http://schemas.microsoft.com/office/powerpoint/2010/main" val="36900173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87C9BFA-DFC6-26C1-D26F-B00717D98B2E}"/>
              </a:ext>
            </a:extLst>
          </p:cNvPr>
          <p:cNvSpPr txBox="1"/>
          <p:nvPr/>
        </p:nvSpPr>
        <p:spPr>
          <a:xfrm>
            <a:off x="-257175" y="6575425"/>
            <a:ext cx="1987550" cy="215900"/>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n-US" sz="800" kern="0" dirty="0">
                <a:solidFill>
                  <a:srgbClr val="000000">
                    <a:lumMod val="65000"/>
                    <a:lumOff val="35000"/>
                  </a:srgbClr>
                </a:solidFill>
                <a:latin typeface="Arial"/>
                <a:cs typeface="Arial"/>
                <a:sym typeface="Arial"/>
              </a:rPr>
              <a:t>C. </a:t>
            </a:r>
            <a:r>
              <a:rPr lang="en-US" sz="800" kern="0" dirty="0" err="1">
                <a:solidFill>
                  <a:srgbClr val="000000">
                    <a:lumMod val="65000"/>
                    <a:lumOff val="35000"/>
                  </a:srgbClr>
                </a:solidFill>
                <a:latin typeface="Arial"/>
                <a:cs typeface="Arial"/>
                <a:sym typeface="Arial"/>
              </a:rPr>
              <a:t>Bakogiannis</a:t>
            </a:r>
            <a:endParaRPr lang="en-US" sz="800" kern="0" dirty="0">
              <a:solidFill>
                <a:srgbClr val="000000">
                  <a:lumMod val="65000"/>
                  <a:lumOff val="35000"/>
                </a:srgbClr>
              </a:solidFill>
              <a:latin typeface="Arial"/>
              <a:cs typeface="Arial"/>
              <a:sym typeface="Arial"/>
            </a:endParaRPr>
          </a:p>
        </p:txBody>
      </p:sp>
      <p:pic>
        <p:nvPicPr>
          <p:cNvPr id="7" name="Google Shape;320;p5">
            <a:extLst>
              <a:ext uri="{FF2B5EF4-FFF2-40B4-BE49-F238E27FC236}">
                <a16:creationId xmlns:a16="http://schemas.microsoft.com/office/drawing/2014/main" id="{7608D1A8-A3BA-E8BB-8F48-AE8E96FE334A}"/>
              </a:ext>
            </a:extLst>
          </p:cNvPr>
          <p:cNvPicPr preferRelativeResize="0"/>
          <p:nvPr/>
        </p:nvPicPr>
        <p:blipFill rotWithShape="1">
          <a:blip r:embed="rId2">
            <a:alphaModFix amt="20000"/>
          </a:blip>
          <a:srcRect/>
          <a:stretch/>
        </p:blipFill>
        <p:spPr>
          <a:xfrm>
            <a:off x="10167939" y="304801"/>
            <a:ext cx="1803400" cy="371475"/>
          </a:xfrm>
          <a:prstGeom prst="rect">
            <a:avLst/>
          </a:prstGeom>
          <a:noFill/>
          <a:ln>
            <a:noFill/>
          </a:ln>
        </p:spPr>
      </p:pic>
      <p:pic>
        <p:nvPicPr>
          <p:cNvPr id="8" name="Picture 7">
            <a:extLst>
              <a:ext uri="{FF2B5EF4-FFF2-40B4-BE49-F238E27FC236}">
                <a16:creationId xmlns:a16="http://schemas.microsoft.com/office/drawing/2014/main" id="{F6148505-3EB1-2F2C-AD9F-2EC642DA9944}"/>
              </a:ext>
            </a:extLst>
          </p:cNvPr>
          <p:cNvPicPr>
            <a:picLocks noChangeAspect="1"/>
          </p:cNvPicPr>
          <p:nvPr/>
        </p:nvPicPr>
        <p:blipFill>
          <a:blip r:embed="rId3">
            <a:alphaModFix amt="50000"/>
          </a:blip>
          <a:stretch>
            <a:fillRect/>
          </a:stretch>
        </p:blipFill>
        <p:spPr>
          <a:xfrm>
            <a:off x="9514005" y="8040"/>
            <a:ext cx="595175" cy="745219"/>
          </a:xfrm>
          <a:prstGeom prst="rect">
            <a:avLst/>
          </a:prstGeom>
        </p:spPr>
      </p:pic>
      <p:sp>
        <p:nvSpPr>
          <p:cNvPr id="2" name="Google Shape;774;p36">
            <a:extLst>
              <a:ext uri="{FF2B5EF4-FFF2-40B4-BE49-F238E27FC236}">
                <a16:creationId xmlns:a16="http://schemas.microsoft.com/office/drawing/2014/main" id="{642FD2E1-1AFA-FBF3-FAE5-401CD656E7BE}"/>
              </a:ext>
            </a:extLst>
          </p:cNvPr>
          <p:cNvSpPr txBox="1"/>
          <p:nvPr/>
        </p:nvSpPr>
        <p:spPr>
          <a:xfrm>
            <a:off x="-388638" y="380649"/>
            <a:ext cx="4942915" cy="5231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dirty="0">
                <a:solidFill>
                  <a:srgbClr val="000000"/>
                </a:solidFill>
                <a:latin typeface="Calibri"/>
                <a:cs typeface="Calibri"/>
                <a:sym typeface="Calibri"/>
              </a:rPr>
              <a:t>Take home messages</a:t>
            </a:r>
          </a:p>
        </p:txBody>
      </p:sp>
      <p:sp>
        <p:nvSpPr>
          <p:cNvPr id="3" name="Google Shape;774;p36">
            <a:extLst>
              <a:ext uri="{FF2B5EF4-FFF2-40B4-BE49-F238E27FC236}">
                <a16:creationId xmlns:a16="http://schemas.microsoft.com/office/drawing/2014/main" id="{7C3D25CA-3050-255F-DC89-96E889334B27}"/>
              </a:ext>
            </a:extLst>
          </p:cNvPr>
          <p:cNvSpPr txBox="1"/>
          <p:nvPr/>
        </p:nvSpPr>
        <p:spPr>
          <a:xfrm>
            <a:off x="441885" y="1438708"/>
            <a:ext cx="11169544" cy="4524275"/>
          </a:xfrm>
          <a:prstGeom prst="rect">
            <a:avLst/>
          </a:prstGeom>
          <a:noFill/>
          <a:ln>
            <a:noFill/>
          </a:ln>
        </p:spPr>
        <p:txBody>
          <a:bodyPr spcFirstLastPara="1" wrap="square" lIns="91425" tIns="45700" rIns="91425" bIns="45700" anchor="t" anchorCtr="0">
            <a:spAutoFit/>
          </a:bodyPr>
          <a:lstStyle/>
          <a:p>
            <a:pPr marL="342900" marR="0" lvl="0" indent="-342900" algn="just" rtl="0">
              <a:lnSpc>
                <a:spcPct val="100000"/>
              </a:lnSpc>
              <a:spcBef>
                <a:spcPts val="0"/>
              </a:spcBef>
              <a:spcAft>
                <a:spcPts val="0"/>
              </a:spcAft>
              <a:buFont typeface="Arial" panose="020B0604020202020204" pitchFamily="34" charset="0"/>
              <a:buChar char="•"/>
            </a:pPr>
            <a:r>
              <a:rPr lang="en-US" sz="2400" b="1" i="0" u="none" strike="noStrike" cap="none" dirty="0">
                <a:solidFill>
                  <a:schemeClr val="tx1">
                    <a:lumMod val="65000"/>
                    <a:lumOff val="35000"/>
                  </a:schemeClr>
                </a:solidFill>
                <a:latin typeface="Calibri"/>
                <a:ea typeface="Calibri"/>
                <a:cs typeface="Calibri"/>
                <a:sym typeface="Calibri"/>
              </a:rPr>
              <a:t>AI changes existing status quo </a:t>
            </a:r>
            <a:r>
              <a:rPr lang="en-US" sz="2400" b="1" i="0" u="none" strike="noStrike" cap="none" dirty="0">
                <a:solidFill>
                  <a:srgbClr val="C00000"/>
                </a:solidFill>
                <a:latin typeface="Calibri"/>
                <a:ea typeface="Calibri"/>
                <a:cs typeface="Calibri"/>
                <a:sym typeface="Calibri"/>
              </a:rPr>
              <a:t>in diagnosis and management of arterial hypertension</a:t>
            </a:r>
          </a:p>
          <a:p>
            <a:pPr marL="342900" marR="0" lvl="0" indent="-342900" algn="just" rtl="0">
              <a:lnSpc>
                <a:spcPct val="100000"/>
              </a:lnSpc>
              <a:spcBef>
                <a:spcPts val="0"/>
              </a:spcBef>
              <a:spcAft>
                <a:spcPts val="0"/>
              </a:spcAft>
              <a:buFont typeface="Arial" panose="020B0604020202020204" pitchFamily="34" charset="0"/>
              <a:buChar char="•"/>
            </a:pPr>
            <a:endParaRPr lang="en-US" sz="2400" b="1" dirty="0">
              <a:solidFill>
                <a:schemeClr val="tx1">
                  <a:lumMod val="65000"/>
                  <a:lumOff val="35000"/>
                </a:schemeClr>
              </a:solidFill>
              <a:latin typeface="Calibri"/>
              <a:cs typeface="Calibri"/>
              <a:sym typeface="Calibri"/>
            </a:endParaRPr>
          </a:p>
          <a:p>
            <a:pPr marL="342900" marR="0" lvl="0" indent="-342900" algn="just" rtl="0">
              <a:lnSpc>
                <a:spcPct val="100000"/>
              </a:lnSpc>
              <a:spcBef>
                <a:spcPts val="0"/>
              </a:spcBef>
              <a:spcAft>
                <a:spcPts val="0"/>
              </a:spcAft>
              <a:buFont typeface="Arial" panose="020B0604020202020204" pitchFamily="34" charset="0"/>
              <a:buChar char="•"/>
            </a:pPr>
            <a:r>
              <a:rPr lang="en-US" sz="2400" b="1" dirty="0">
                <a:solidFill>
                  <a:schemeClr val="tx1">
                    <a:lumMod val="65000"/>
                    <a:lumOff val="35000"/>
                  </a:schemeClr>
                </a:solidFill>
              </a:rPr>
              <a:t>Cuffless monitoring is promising </a:t>
            </a:r>
            <a:r>
              <a:rPr lang="en-US" sz="2400" b="1" dirty="0">
                <a:solidFill>
                  <a:srgbClr val="C00000"/>
                </a:solidFill>
              </a:rPr>
              <a:t>but not yet clinically ready</a:t>
            </a:r>
          </a:p>
          <a:p>
            <a:pPr marL="342900" marR="0" lvl="0" indent="-342900" algn="just" rtl="0">
              <a:lnSpc>
                <a:spcPct val="100000"/>
              </a:lnSpc>
              <a:spcBef>
                <a:spcPts val="0"/>
              </a:spcBef>
              <a:spcAft>
                <a:spcPts val="0"/>
              </a:spcAft>
              <a:buFont typeface="Arial" panose="020B0604020202020204" pitchFamily="34" charset="0"/>
              <a:buChar char="•"/>
            </a:pPr>
            <a:endParaRPr lang="en-US" sz="2400" b="1" dirty="0">
              <a:solidFill>
                <a:srgbClr val="C00000"/>
              </a:solidFill>
            </a:endParaRPr>
          </a:p>
          <a:p>
            <a:pPr marL="342900" marR="0" lvl="0" indent="-342900" algn="just" rtl="0">
              <a:lnSpc>
                <a:spcPct val="100000"/>
              </a:lnSpc>
              <a:spcBef>
                <a:spcPts val="0"/>
              </a:spcBef>
              <a:spcAft>
                <a:spcPts val="0"/>
              </a:spcAft>
              <a:buFont typeface="Arial" panose="020B0604020202020204" pitchFamily="34" charset="0"/>
              <a:buChar char="•"/>
            </a:pPr>
            <a:r>
              <a:rPr lang="en-US" sz="2400" b="1" dirty="0">
                <a:solidFill>
                  <a:schemeClr val="tx1">
                    <a:lumMod val="65000"/>
                    <a:lumOff val="35000"/>
                  </a:schemeClr>
                </a:solidFill>
              </a:rPr>
              <a:t>AI’s greatest near-term clinical impact is in management, </a:t>
            </a:r>
            <a:r>
              <a:rPr lang="en-US" sz="2400" b="1" dirty="0">
                <a:solidFill>
                  <a:srgbClr val="C00000"/>
                </a:solidFill>
              </a:rPr>
              <a:t>especially with regard to a more personalize &amp; precise approach</a:t>
            </a:r>
          </a:p>
          <a:p>
            <a:pPr marL="342900" marR="0" lvl="0" indent="-342900" algn="just" rtl="0">
              <a:lnSpc>
                <a:spcPct val="100000"/>
              </a:lnSpc>
              <a:spcBef>
                <a:spcPts val="0"/>
              </a:spcBef>
              <a:spcAft>
                <a:spcPts val="0"/>
              </a:spcAft>
              <a:buFont typeface="Arial" panose="020B0604020202020204" pitchFamily="34" charset="0"/>
              <a:buChar char="•"/>
            </a:pPr>
            <a:endParaRPr lang="en-US" sz="2400" b="1" dirty="0">
              <a:solidFill>
                <a:srgbClr val="C00000"/>
              </a:solidFill>
            </a:endParaRPr>
          </a:p>
          <a:p>
            <a:pPr marL="342900" marR="0" lvl="0" indent="-342900" algn="just" rtl="0">
              <a:lnSpc>
                <a:spcPct val="100000"/>
              </a:lnSpc>
              <a:spcBef>
                <a:spcPts val="0"/>
              </a:spcBef>
              <a:spcAft>
                <a:spcPts val="0"/>
              </a:spcAft>
              <a:buFont typeface="Arial" panose="020B0604020202020204" pitchFamily="34" charset="0"/>
              <a:buChar char="•"/>
            </a:pPr>
            <a:r>
              <a:rPr lang="en-US" sz="2400" b="1" dirty="0">
                <a:solidFill>
                  <a:srgbClr val="C00000"/>
                </a:solidFill>
              </a:rPr>
              <a:t>However, </a:t>
            </a:r>
            <a:r>
              <a:rPr lang="en-US" sz="2400" b="1" dirty="0">
                <a:solidFill>
                  <a:schemeClr val="tx1">
                    <a:lumMod val="65000"/>
                    <a:lumOff val="35000"/>
                  </a:schemeClr>
                </a:solidFill>
              </a:rPr>
              <a:t>real-world, quality evidence for blood pressure outcomes </a:t>
            </a:r>
            <a:r>
              <a:rPr lang="en-US" sz="2400" b="1" dirty="0">
                <a:solidFill>
                  <a:srgbClr val="C00000"/>
                </a:solidFill>
              </a:rPr>
              <a:t>remain scarce</a:t>
            </a:r>
          </a:p>
          <a:p>
            <a:pPr marL="342900" marR="0" lvl="0" indent="-342900" algn="just" rtl="0">
              <a:lnSpc>
                <a:spcPct val="100000"/>
              </a:lnSpc>
              <a:spcBef>
                <a:spcPts val="0"/>
              </a:spcBef>
              <a:spcAft>
                <a:spcPts val="0"/>
              </a:spcAft>
              <a:buFont typeface="Arial" panose="020B0604020202020204" pitchFamily="34" charset="0"/>
              <a:buChar char="•"/>
            </a:pPr>
            <a:endParaRPr lang="en-US" sz="2400" b="1" dirty="0">
              <a:solidFill>
                <a:srgbClr val="C00000"/>
              </a:solidFill>
            </a:endParaRPr>
          </a:p>
          <a:p>
            <a:pPr marL="342900" marR="0" lvl="0" indent="-342900" algn="just" rtl="0">
              <a:lnSpc>
                <a:spcPct val="100000"/>
              </a:lnSpc>
              <a:spcBef>
                <a:spcPts val="0"/>
              </a:spcBef>
              <a:spcAft>
                <a:spcPts val="0"/>
              </a:spcAft>
              <a:buFont typeface="Arial" panose="020B0604020202020204" pitchFamily="34" charset="0"/>
              <a:buChar char="•"/>
            </a:pPr>
            <a:r>
              <a:rPr lang="en-US" sz="2400" b="1" dirty="0">
                <a:solidFill>
                  <a:schemeClr val="tx1">
                    <a:lumMod val="65000"/>
                    <a:lumOff val="35000"/>
                  </a:schemeClr>
                </a:solidFill>
              </a:rPr>
              <a:t>We should always keep in mind </a:t>
            </a:r>
            <a:r>
              <a:rPr lang="en-US" sz="2400" b="1" dirty="0">
                <a:solidFill>
                  <a:srgbClr val="C00000"/>
                </a:solidFill>
              </a:rPr>
              <a:t>that ethical, equitable, and regulatory dimensions are non-negotiable</a:t>
            </a:r>
            <a:endParaRPr sz="2400" b="1" dirty="0">
              <a:solidFill>
                <a:srgbClr val="C00000"/>
              </a:solidFill>
            </a:endParaRPr>
          </a:p>
        </p:txBody>
      </p:sp>
    </p:spTree>
    <p:extLst>
      <p:ext uri="{BB962C8B-B14F-4D97-AF65-F5344CB8AC3E}">
        <p14:creationId xmlns:p14="http://schemas.microsoft.com/office/powerpoint/2010/main" val="14137110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87C9BFA-DFC6-26C1-D26F-B00717D98B2E}"/>
              </a:ext>
            </a:extLst>
          </p:cNvPr>
          <p:cNvSpPr txBox="1"/>
          <p:nvPr/>
        </p:nvSpPr>
        <p:spPr>
          <a:xfrm>
            <a:off x="-257175" y="6575425"/>
            <a:ext cx="1987550" cy="215900"/>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n-US" sz="800" kern="0" dirty="0">
                <a:solidFill>
                  <a:srgbClr val="000000">
                    <a:lumMod val="65000"/>
                    <a:lumOff val="35000"/>
                  </a:srgbClr>
                </a:solidFill>
                <a:latin typeface="Arial"/>
                <a:cs typeface="Arial"/>
                <a:sym typeface="Arial"/>
              </a:rPr>
              <a:t>C. </a:t>
            </a:r>
            <a:r>
              <a:rPr lang="en-US" sz="800" kern="0" dirty="0" err="1">
                <a:solidFill>
                  <a:srgbClr val="000000">
                    <a:lumMod val="65000"/>
                    <a:lumOff val="35000"/>
                  </a:srgbClr>
                </a:solidFill>
                <a:latin typeface="Arial"/>
                <a:cs typeface="Arial"/>
                <a:sym typeface="Arial"/>
              </a:rPr>
              <a:t>Bakogiannis</a:t>
            </a:r>
            <a:endParaRPr lang="en-US" sz="800" kern="0" dirty="0">
              <a:solidFill>
                <a:srgbClr val="000000">
                  <a:lumMod val="65000"/>
                  <a:lumOff val="35000"/>
                </a:srgbClr>
              </a:solidFill>
              <a:latin typeface="Arial"/>
              <a:cs typeface="Arial"/>
              <a:sym typeface="Arial"/>
            </a:endParaRPr>
          </a:p>
        </p:txBody>
      </p:sp>
      <p:pic>
        <p:nvPicPr>
          <p:cNvPr id="7" name="Google Shape;320;p5">
            <a:extLst>
              <a:ext uri="{FF2B5EF4-FFF2-40B4-BE49-F238E27FC236}">
                <a16:creationId xmlns:a16="http://schemas.microsoft.com/office/drawing/2014/main" id="{7608D1A8-A3BA-E8BB-8F48-AE8E96FE334A}"/>
              </a:ext>
            </a:extLst>
          </p:cNvPr>
          <p:cNvPicPr preferRelativeResize="0"/>
          <p:nvPr/>
        </p:nvPicPr>
        <p:blipFill rotWithShape="1">
          <a:blip r:embed="rId2">
            <a:alphaModFix amt="20000"/>
          </a:blip>
          <a:srcRect/>
          <a:stretch/>
        </p:blipFill>
        <p:spPr>
          <a:xfrm>
            <a:off x="10167939" y="304801"/>
            <a:ext cx="1803400" cy="371475"/>
          </a:xfrm>
          <a:prstGeom prst="rect">
            <a:avLst/>
          </a:prstGeom>
          <a:noFill/>
          <a:ln>
            <a:noFill/>
          </a:ln>
        </p:spPr>
      </p:pic>
      <p:pic>
        <p:nvPicPr>
          <p:cNvPr id="8" name="Picture 7">
            <a:extLst>
              <a:ext uri="{FF2B5EF4-FFF2-40B4-BE49-F238E27FC236}">
                <a16:creationId xmlns:a16="http://schemas.microsoft.com/office/drawing/2014/main" id="{F6148505-3EB1-2F2C-AD9F-2EC642DA9944}"/>
              </a:ext>
            </a:extLst>
          </p:cNvPr>
          <p:cNvPicPr>
            <a:picLocks noChangeAspect="1"/>
          </p:cNvPicPr>
          <p:nvPr/>
        </p:nvPicPr>
        <p:blipFill>
          <a:blip r:embed="rId3">
            <a:alphaModFix amt="50000"/>
          </a:blip>
          <a:stretch>
            <a:fillRect/>
          </a:stretch>
        </p:blipFill>
        <p:spPr>
          <a:xfrm>
            <a:off x="9514005" y="8040"/>
            <a:ext cx="595175" cy="745219"/>
          </a:xfrm>
          <a:prstGeom prst="rect">
            <a:avLst/>
          </a:prstGeom>
        </p:spPr>
      </p:pic>
      <p:sp>
        <p:nvSpPr>
          <p:cNvPr id="2" name="Google Shape;774;p36">
            <a:extLst>
              <a:ext uri="{FF2B5EF4-FFF2-40B4-BE49-F238E27FC236}">
                <a16:creationId xmlns:a16="http://schemas.microsoft.com/office/drawing/2014/main" id="{642FD2E1-1AFA-FBF3-FAE5-401CD656E7BE}"/>
              </a:ext>
            </a:extLst>
          </p:cNvPr>
          <p:cNvSpPr txBox="1"/>
          <p:nvPr/>
        </p:nvSpPr>
        <p:spPr>
          <a:xfrm>
            <a:off x="220661" y="380649"/>
            <a:ext cx="4333616" cy="523180"/>
          </a:xfrm>
          <a:prstGeom prst="rect">
            <a:avLst/>
          </a:prstGeom>
          <a:noFill/>
          <a:ln>
            <a:noFill/>
          </a:ln>
        </p:spPr>
        <p:txBody>
          <a:bodyPr spcFirstLastPara="1" wrap="square" lIns="91425" tIns="45700" rIns="91425" bIns="45700" anchor="t" anchorCtr="0">
            <a:spAutoFit/>
          </a:bodyPr>
          <a:lstStyle/>
          <a:p>
            <a:pPr marL="0" marR="0" lvl="0" indent="0" rtl="0">
              <a:lnSpc>
                <a:spcPct val="100000"/>
              </a:lnSpc>
              <a:spcBef>
                <a:spcPts val="0"/>
              </a:spcBef>
              <a:spcAft>
                <a:spcPts val="0"/>
              </a:spcAft>
              <a:buNone/>
            </a:pPr>
            <a:r>
              <a:rPr lang="en-US" sz="2800" b="1" dirty="0">
                <a:solidFill>
                  <a:srgbClr val="000000"/>
                </a:solidFill>
                <a:latin typeface="Calibri"/>
                <a:cs typeface="Calibri"/>
                <a:sym typeface="Calibri"/>
              </a:rPr>
              <a:t>Further resources</a:t>
            </a:r>
          </a:p>
        </p:txBody>
      </p:sp>
      <p:sp>
        <p:nvSpPr>
          <p:cNvPr id="3" name="Google Shape;774;p36">
            <a:extLst>
              <a:ext uri="{FF2B5EF4-FFF2-40B4-BE49-F238E27FC236}">
                <a16:creationId xmlns:a16="http://schemas.microsoft.com/office/drawing/2014/main" id="{7C3D25CA-3050-255F-DC89-96E889334B27}"/>
              </a:ext>
            </a:extLst>
          </p:cNvPr>
          <p:cNvSpPr txBox="1"/>
          <p:nvPr/>
        </p:nvSpPr>
        <p:spPr>
          <a:xfrm>
            <a:off x="220661" y="1101995"/>
            <a:ext cx="11750678" cy="4154943"/>
          </a:xfrm>
          <a:prstGeom prst="rect">
            <a:avLst/>
          </a:prstGeom>
          <a:noFill/>
          <a:ln>
            <a:noFill/>
          </a:ln>
        </p:spPr>
        <p:txBody>
          <a:bodyPr spcFirstLastPara="1" wrap="square" lIns="91425" tIns="45700" rIns="91425" bIns="45700" anchor="t" anchorCtr="0">
            <a:spAutoFit/>
          </a:bodyPr>
          <a:lstStyle/>
          <a:p>
            <a:r>
              <a:rPr lang="en-GB" sz="1200" b="1" dirty="0">
                <a:effectLst/>
              </a:rPr>
              <a:t>1.</a:t>
            </a:r>
            <a:r>
              <a:rPr lang="en-GB" sz="1200" dirty="0">
                <a:effectLst/>
              </a:rPr>
              <a:t> Sau A, Barker J, </a:t>
            </a:r>
            <a:r>
              <a:rPr lang="en-GB" sz="1200" dirty="0" err="1">
                <a:effectLst/>
              </a:rPr>
              <a:t>Pastika</a:t>
            </a:r>
            <a:r>
              <a:rPr lang="en-GB" sz="1200" dirty="0">
                <a:effectLst/>
              </a:rPr>
              <a:t> L, et al. Artificial intelligence-enhanced electrocardiography for prediction of incident hypertension (AIRE-HTN): a large, multicentre development and external validation study. </a:t>
            </a:r>
            <a:r>
              <a:rPr lang="en-GB" sz="1200" i="1" dirty="0">
                <a:effectLst/>
              </a:rPr>
              <a:t>JAMA Cardiology.</a:t>
            </a:r>
            <a:r>
              <a:rPr lang="en-GB" sz="1200" dirty="0">
                <a:effectLst/>
              </a:rPr>
              <a:t> 2025;10(3):214–223.</a:t>
            </a:r>
          </a:p>
          <a:p>
            <a:r>
              <a:rPr lang="en-GB" sz="1200" b="1" dirty="0">
                <a:effectLst/>
              </a:rPr>
              <a:t>2.</a:t>
            </a:r>
            <a:r>
              <a:rPr lang="en-GB" sz="1200" dirty="0">
                <a:effectLst/>
              </a:rPr>
              <a:t> </a:t>
            </a:r>
            <a:r>
              <a:rPr lang="en-GB" sz="1200" dirty="0" err="1">
                <a:effectLst/>
              </a:rPr>
              <a:t>Armoundas</a:t>
            </a:r>
            <a:r>
              <a:rPr lang="en-GB" sz="1200" dirty="0">
                <a:effectLst/>
              </a:rPr>
              <a:t> AA, Ahmad FS, Attia ZI, </a:t>
            </a:r>
            <a:r>
              <a:rPr lang="en-GB" sz="1200" dirty="0" err="1">
                <a:effectLst/>
              </a:rPr>
              <a:t>Doudesis</a:t>
            </a:r>
            <a:r>
              <a:rPr lang="en-GB" sz="1200" dirty="0">
                <a:effectLst/>
              </a:rPr>
              <a:t> D, </a:t>
            </a:r>
            <a:r>
              <a:rPr lang="en-GB" sz="1200" dirty="0" err="1">
                <a:effectLst/>
              </a:rPr>
              <a:t>Khera</a:t>
            </a:r>
            <a:r>
              <a:rPr lang="en-GB" sz="1200" dirty="0">
                <a:effectLst/>
              </a:rPr>
              <a:t> R, </a:t>
            </a:r>
            <a:r>
              <a:rPr lang="en-GB" sz="1200" dirty="0" err="1">
                <a:effectLst/>
              </a:rPr>
              <a:t>Kyriakoulis</a:t>
            </a:r>
            <a:r>
              <a:rPr lang="en-GB" sz="1200" dirty="0">
                <a:effectLst/>
              </a:rPr>
              <a:t> KG, Stergiou GS, Tang WHW. Controversy in Hypertension: Pro-Side of the Argument Using Artificial Intelligence for Hypertension Diagnosis and Management. </a:t>
            </a:r>
            <a:r>
              <a:rPr lang="en-GB" sz="1200" i="1" dirty="0">
                <a:effectLst/>
              </a:rPr>
              <a:t>Hypertension.</a:t>
            </a:r>
            <a:r>
              <a:rPr lang="en-GB" sz="1200" dirty="0">
                <a:effectLst/>
              </a:rPr>
              <a:t> 2025;82(6):929–944. </a:t>
            </a:r>
            <a:endParaRPr lang="el-GR" sz="1200" dirty="0">
              <a:effectLst/>
            </a:endParaRPr>
          </a:p>
          <a:p>
            <a:r>
              <a:rPr lang="en-GB" sz="1200" b="1" dirty="0">
                <a:effectLst/>
              </a:rPr>
              <a:t>3.</a:t>
            </a:r>
            <a:r>
              <a:rPr lang="en-GB" sz="1200" dirty="0">
                <a:effectLst/>
              </a:rPr>
              <a:t> Dunn J, Kibbe MR, </a:t>
            </a:r>
            <a:r>
              <a:rPr lang="en-GB" sz="1200" dirty="0" err="1">
                <a:effectLst/>
              </a:rPr>
              <a:t>Klonoff</a:t>
            </a:r>
            <a:r>
              <a:rPr lang="en-GB" sz="1200" dirty="0">
                <a:effectLst/>
              </a:rPr>
              <a:t> DC, et al. Brief Review and Primer of Key Terminology for Artificial Intelligence in Hypertension. </a:t>
            </a:r>
            <a:r>
              <a:rPr lang="en-GB" sz="1200" i="1" dirty="0">
                <a:effectLst/>
              </a:rPr>
              <a:t>Hypertension.</a:t>
            </a:r>
            <a:r>
              <a:rPr lang="en-GB" sz="1200" dirty="0">
                <a:effectLst/>
              </a:rPr>
              <a:t> 2025;82(1):26–35.</a:t>
            </a:r>
          </a:p>
          <a:p>
            <a:r>
              <a:rPr lang="en-GB" sz="1200" b="1" dirty="0">
                <a:effectLst/>
              </a:rPr>
              <a:t>4.</a:t>
            </a:r>
            <a:r>
              <a:rPr lang="en-GB" sz="1200" dirty="0">
                <a:effectLst/>
              </a:rPr>
              <a:t> </a:t>
            </a:r>
            <a:r>
              <a:rPr lang="en-GB" sz="1200" dirty="0" err="1"/>
              <a:t>Shimbo</a:t>
            </a:r>
            <a:r>
              <a:rPr lang="en-GB" sz="1200" dirty="0"/>
              <a:t> D</a:t>
            </a:r>
            <a:r>
              <a:rPr lang="en-GB" sz="1200" dirty="0">
                <a:effectLst/>
              </a:rPr>
              <a:t>, Shah RU, Abdalla M, et al. Transforming Hypertension Diagnosis and Management in the Era of Artificial Intelligence: A 2023 National Heart, Lung, and Blood Institute (NHLBI) Workshop Report. </a:t>
            </a:r>
            <a:r>
              <a:rPr lang="en-GB" sz="1200" i="1" dirty="0">
                <a:effectLst/>
              </a:rPr>
              <a:t>Hypertension.</a:t>
            </a:r>
            <a:r>
              <a:rPr lang="en-GB" sz="1200" dirty="0">
                <a:effectLst/>
              </a:rPr>
              <a:t> 2025;82(1):36–45.</a:t>
            </a:r>
          </a:p>
          <a:p>
            <a:r>
              <a:rPr lang="en-GB" sz="1200" b="1" dirty="0">
                <a:effectLst/>
              </a:rPr>
              <a:t>5.</a:t>
            </a:r>
            <a:r>
              <a:rPr lang="en-GB" sz="1200" dirty="0">
                <a:effectLst/>
              </a:rPr>
              <a:t> Lu Y, </a:t>
            </a:r>
            <a:r>
              <a:rPr lang="en-GB" sz="1200" dirty="0" err="1">
                <a:effectLst/>
              </a:rPr>
              <a:t>Spatz</a:t>
            </a:r>
            <a:r>
              <a:rPr lang="en-GB" sz="1200" dirty="0">
                <a:effectLst/>
              </a:rPr>
              <a:t> ES, </a:t>
            </a:r>
            <a:r>
              <a:rPr lang="en-GB" sz="1200" dirty="0" err="1">
                <a:effectLst/>
              </a:rPr>
              <a:t>Krumholz</a:t>
            </a:r>
            <a:r>
              <a:rPr lang="en-GB" sz="1200" dirty="0">
                <a:effectLst/>
              </a:rPr>
              <a:t> HM. Navigating the 2024 ESC Hypertension Guidelines: What Is New, Context, and Future Directions. </a:t>
            </a:r>
            <a:r>
              <a:rPr lang="en-GB" sz="1200" i="1" dirty="0">
                <a:effectLst/>
              </a:rPr>
              <a:t>Journal of the American College of Cardiology.</a:t>
            </a:r>
            <a:r>
              <a:rPr lang="en-GB" sz="1200" dirty="0">
                <a:effectLst/>
              </a:rPr>
              <a:t> 2025;85(5):556–559.</a:t>
            </a:r>
          </a:p>
          <a:p>
            <a:r>
              <a:rPr lang="en-GB" sz="1200" b="1" dirty="0">
                <a:effectLst/>
              </a:rPr>
              <a:t>6.</a:t>
            </a:r>
            <a:r>
              <a:rPr lang="en-GB" sz="1200" dirty="0">
                <a:effectLst/>
              </a:rPr>
              <a:t> 2025 AHA/ACC/AANP/AAPA/ABC/ACCP/ACPM/AGS/AMA/ASPC/NMA/PCNA/SGIM Guideline for the Prevention, Detection, Evaluation, and Management of High Blood Pressure in Adults. </a:t>
            </a:r>
            <a:r>
              <a:rPr lang="en-GB" sz="1200" i="1" dirty="0">
                <a:effectLst/>
              </a:rPr>
              <a:t>Journal of the American College of Cardiology.</a:t>
            </a:r>
            <a:r>
              <a:rPr lang="en-GB" sz="1200" dirty="0">
                <a:effectLst/>
              </a:rPr>
              <a:t> 2025.</a:t>
            </a:r>
          </a:p>
          <a:p>
            <a:r>
              <a:rPr lang="en-GB" sz="1200" b="1" dirty="0"/>
              <a:t>7</a:t>
            </a:r>
            <a:r>
              <a:rPr lang="en-GB" sz="1200" b="1" dirty="0">
                <a:effectLst/>
              </a:rPr>
              <a:t>.</a:t>
            </a:r>
            <a:r>
              <a:rPr lang="en-GB" sz="1200" dirty="0">
                <a:effectLst/>
              </a:rPr>
              <a:t> Controversy in Hypertension: Con-Side of the Argument Using Artificial Intelligence for Hypertension Diagnosis and Management. </a:t>
            </a:r>
            <a:r>
              <a:rPr lang="en-GB" sz="1200" i="1" dirty="0">
                <a:effectLst/>
              </a:rPr>
              <a:t>Hypertension.</a:t>
            </a:r>
            <a:r>
              <a:rPr lang="en-GB" sz="1200" dirty="0">
                <a:effectLst/>
              </a:rPr>
              <a:t> 2025.</a:t>
            </a:r>
          </a:p>
          <a:p>
            <a:r>
              <a:rPr lang="en-GB" sz="1200" b="1" dirty="0"/>
              <a:t>8</a:t>
            </a:r>
            <a:r>
              <a:rPr lang="en-GB" sz="1200" b="1" dirty="0">
                <a:effectLst/>
              </a:rPr>
              <a:t>.</a:t>
            </a:r>
            <a:r>
              <a:rPr lang="en-GB" sz="1200" dirty="0">
                <a:effectLst/>
              </a:rPr>
              <a:t> Maeda T, Sakamoto Y, </a:t>
            </a:r>
            <a:r>
              <a:rPr lang="en-GB" sz="1200" dirty="0" err="1">
                <a:effectLst/>
              </a:rPr>
              <a:t>Hosoki</a:t>
            </a:r>
            <a:r>
              <a:rPr lang="en-GB" sz="1200" dirty="0">
                <a:effectLst/>
              </a:rPr>
              <a:t> S, et al. Does clinical practice supported by artificial intelligence improve hypertension care management? A pilot systematic review. </a:t>
            </a:r>
            <a:r>
              <a:rPr lang="en-GB" sz="1200" i="1" dirty="0">
                <a:effectLst/>
              </a:rPr>
              <a:t>Hypertension Research.</a:t>
            </a:r>
            <a:r>
              <a:rPr lang="en-GB" sz="1200" dirty="0">
                <a:effectLst/>
              </a:rPr>
              <a:t> 2024;47(9):2312–2316. </a:t>
            </a:r>
          </a:p>
          <a:p>
            <a:r>
              <a:rPr lang="en-GB" sz="1200" b="1" dirty="0"/>
              <a:t>9</a:t>
            </a:r>
            <a:r>
              <a:rPr lang="en-GB" sz="1200" b="1" dirty="0">
                <a:effectLst/>
              </a:rPr>
              <a:t>.</a:t>
            </a:r>
            <a:r>
              <a:rPr lang="en-GB" sz="1200" dirty="0">
                <a:effectLst/>
              </a:rPr>
              <a:t> </a:t>
            </a:r>
            <a:r>
              <a:rPr lang="en-GB" sz="1200" dirty="0" err="1">
                <a:effectLst/>
              </a:rPr>
              <a:t>Chaikijurajai</a:t>
            </a:r>
            <a:r>
              <a:rPr lang="en-GB" sz="1200" dirty="0">
                <a:effectLst/>
              </a:rPr>
              <a:t> T, </a:t>
            </a:r>
            <a:r>
              <a:rPr lang="en-GB" sz="1200" dirty="0" err="1">
                <a:effectLst/>
              </a:rPr>
              <a:t>Laffin</a:t>
            </a:r>
            <a:r>
              <a:rPr lang="en-GB" sz="1200" dirty="0">
                <a:effectLst/>
              </a:rPr>
              <a:t> LJ, Tang WHW. Artificial Intelligence and Hypertension: Recent Advances and Future Outlook. </a:t>
            </a:r>
            <a:r>
              <a:rPr lang="en-GB" sz="1200" i="1" dirty="0">
                <a:effectLst/>
              </a:rPr>
              <a:t>American Journal of Hypertension.</a:t>
            </a:r>
            <a:r>
              <a:rPr lang="en-GB" sz="1200" dirty="0">
                <a:effectLst/>
              </a:rPr>
              <a:t> 2020;33(11):967–974. </a:t>
            </a:r>
            <a:endParaRPr lang="el-GR" sz="1200" dirty="0">
              <a:effectLst/>
            </a:endParaRPr>
          </a:p>
          <a:p>
            <a:r>
              <a:rPr lang="en-GB" sz="1200" b="1" dirty="0">
                <a:effectLst/>
              </a:rPr>
              <a:t>10.</a:t>
            </a:r>
            <a:r>
              <a:rPr lang="en-GB" sz="1200" dirty="0">
                <a:effectLst/>
              </a:rPr>
              <a:t> Padmanabhan S, </a:t>
            </a:r>
            <a:r>
              <a:rPr lang="en-GB" sz="1200" dirty="0" err="1">
                <a:effectLst/>
              </a:rPr>
              <a:t>Dominiczak</a:t>
            </a:r>
            <a:r>
              <a:rPr lang="en-GB" sz="1200" dirty="0">
                <a:effectLst/>
              </a:rPr>
              <a:t> AF. Genomics of hypertension: the road to precision medicine. </a:t>
            </a:r>
            <a:r>
              <a:rPr lang="en-GB" sz="1200" i="1" dirty="0">
                <a:effectLst/>
              </a:rPr>
              <a:t>Nature Reviews Genetics.</a:t>
            </a:r>
            <a:r>
              <a:rPr lang="en-GB" sz="1200" dirty="0">
                <a:effectLst/>
              </a:rPr>
              <a:t> 2021;22(4):235–250</a:t>
            </a:r>
            <a:r>
              <a:rPr lang="el-GR" sz="1200" dirty="0">
                <a:effectLst/>
              </a:rPr>
              <a:t>.</a:t>
            </a:r>
          </a:p>
          <a:p>
            <a:r>
              <a:rPr lang="en-GB" sz="1200" b="1" dirty="0">
                <a:effectLst/>
              </a:rPr>
              <a:t>11.</a:t>
            </a:r>
            <a:r>
              <a:rPr lang="en-GB" sz="1200" dirty="0">
                <a:effectLst/>
              </a:rPr>
              <a:t> Stergiou GS, Avolio AP, Palatini P, et al. European Society of Hypertension recommendations for the validation of cuffless blood pressure measuring devices. </a:t>
            </a:r>
            <a:r>
              <a:rPr lang="en-GB" sz="1200" i="1" dirty="0">
                <a:effectLst/>
              </a:rPr>
              <a:t>Journal of Hypertension.</a:t>
            </a:r>
            <a:r>
              <a:rPr lang="en-GB" sz="1200" dirty="0">
                <a:effectLst/>
              </a:rPr>
              <a:t> 2023;41(11):2074–2087.</a:t>
            </a:r>
          </a:p>
          <a:p>
            <a:r>
              <a:rPr lang="en-GB" sz="1200" b="1" dirty="0">
                <a:effectLst/>
              </a:rPr>
              <a:t>12.</a:t>
            </a:r>
            <a:r>
              <a:rPr lang="en-GB" sz="1200" dirty="0">
                <a:effectLst/>
              </a:rPr>
              <a:t> </a:t>
            </a:r>
            <a:r>
              <a:rPr lang="en-GB" sz="1200" dirty="0" err="1">
                <a:effectLst/>
              </a:rPr>
              <a:t>Sjoding</a:t>
            </a:r>
            <a:r>
              <a:rPr lang="en-GB" sz="1200" dirty="0">
                <a:effectLst/>
              </a:rPr>
              <a:t> MW, Dickson RP, </a:t>
            </a:r>
            <a:r>
              <a:rPr lang="en-GB" sz="1200" dirty="0" err="1">
                <a:effectLst/>
              </a:rPr>
              <a:t>Iwashyna</a:t>
            </a:r>
            <a:r>
              <a:rPr lang="en-GB" sz="1200" dirty="0">
                <a:effectLst/>
              </a:rPr>
              <a:t> TJ, Gay SE, Valley TS. Racial Bias in Pulse Oximetry Measurement. </a:t>
            </a:r>
            <a:r>
              <a:rPr lang="en-GB" sz="1200" i="1" dirty="0">
                <a:effectLst/>
              </a:rPr>
              <a:t>New England Journal of Medicine.</a:t>
            </a:r>
            <a:r>
              <a:rPr lang="en-GB" sz="1200" dirty="0">
                <a:effectLst/>
              </a:rPr>
              <a:t> 2021;385(25):2496–2497. </a:t>
            </a:r>
            <a:endParaRPr lang="el-GR" sz="1200" dirty="0">
              <a:effectLst/>
            </a:endParaRPr>
          </a:p>
          <a:p>
            <a:r>
              <a:rPr lang="en-GB" sz="1200" b="1" dirty="0">
                <a:effectLst/>
              </a:rPr>
              <a:t>13.</a:t>
            </a:r>
            <a:r>
              <a:rPr lang="en-GB" sz="1200" dirty="0">
                <a:effectLst/>
              </a:rPr>
              <a:t> </a:t>
            </a:r>
            <a:r>
              <a:rPr lang="en-GB" sz="1200" dirty="0" err="1">
                <a:effectLst/>
              </a:rPr>
              <a:t>Kankrale</a:t>
            </a:r>
            <a:r>
              <a:rPr lang="en-GB" sz="1200" dirty="0">
                <a:effectLst/>
              </a:rPr>
              <a:t> R, </a:t>
            </a:r>
            <a:r>
              <a:rPr lang="en-GB" sz="1200" dirty="0" err="1">
                <a:effectLst/>
              </a:rPr>
              <a:t>Kokare</a:t>
            </a:r>
            <a:r>
              <a:rPr lang="en-GB" sz="1200" dirty="0">
                <a:effectLst/>
              </a:rPr>
              <a:t> M. Artificial Intelligence in Retinal Image Analysis for Hypertensive Retinopathy Diagnosis: A Comprehensive Review and Perspective. </a:t>
            </a:r>
            <a:r>
              <a:rPr lang="en-GB" sz="1200" i="1" dirty="0">
                <a:effectLst/>
              </a:rPr>
              <a:t>Visual Computing for Industry, Biomedicine, and Art.</a:t>
            </a:r>
            <a:r>
              <a:rPr lang="en-GB" sz="1200" dirty="0">
                <a:effectLst/>
              </a:rPr>
              <a:t> 2025;8:11. </a:t>
            </a:r>
            <a:endParaRPr lang="el-GR" sz="1200" dirty="0">
              <a:effectLst/>
            </a:endParaRPr>
          </a:p>
          <a:p>
            <a:r>
              <a:rPr lang="en-GB" sz="1200" b="1" dirty="0">
                <a:effectLst/>
              </a:rPr>
              <a:t>14.</a:t>
            </a:r>
            <a:r>
              <a:rPr lang="en-GB" sz="1200" dirty="0">
                <a:effectLst/>
              </a:rPr>
              <a:t> Hua J, </a:t>
            </a:r>
            <a:r>
              <a:rPr lang="en-GB" sz="1200" dirty="0" err="1">
                <a:effectLst/>
              </a:rPr>
              <a:t>Su</a:t>
            </a:r>
            <a:r>
              <a:rPr lang="en-GB" sz="1200" dirty="0">
                <a:effectLst/>
              </a:rPr>
              <a:t> M, Wu J, et al. Wearable cuffless blood pressure monitoring: From flexible electronics to machine learning. </a:t>
            </a:r>
            <a:r>
              <a:rPr lang="en-GB" sz="1200" i="1" dirty="0">
                <a:effectLst/>
              </a:rPr>
              <a:t>Wearable Electronics.</a:t>
            </a:r>
            <a:r>
              <a:rPr lang="en-GB" sz="1200" dirty="0">
                <a:effectLst/>
              </a:rPr>
              <a:t> 2024;1:78–90. </a:t>
            </a:r>
          </a:p>
        </p:txBody>
      </p:sp>
    </p:spTree>
    <p:extLst>
      <p:ext uri="{BB962C8B-B14F-4D97-AF65-F5344CB8AC3E}">
        <p14:creationId xmlns:p14="http://schemas.microsoft.com/office/powerpoint/2010/main" val="33499861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3AC47D7-3B16-79FD-490E-6BD47F9335FB}"/>
              </a:ext>
            </a:extLst>
          </p:cNvPr>
          <p:cNvSpPr txBox="1"/>
          <p:nvPr/>
        </p:nvSpPr>
        <p:spPr>
          <a:xfrm>
            <a:off x="-257175" y="6575425"/>
            <a:ext cx="1987550" cy="215900"/>
          </a:xfrm>
          <a:prstGeom prst="rect">
            <a:avLst/>
          </a:prstGeom>
          <a:noFill/>
        </p:spPr>
        <p:txBody>
          <a:bodyPr>
            <a:spAutoFit/>
          </a:bodyPr>
          <a:lstStyle/>
          <a:p>
            <a:pPr algn="ctr" defTabSz="1219170" eaLnBrk="1" fontAlgn="auto" hangingPunct="1">
              <a:spcBef>
                <a:spcPts val="0"/>
              </a:spcBef>
              <a:spcAft>
                <a:spcPts val="0"/>
              </a:spcAft>
              <a:buClr>
                <a:srgbClr val="000000"/>
              </a:buClr>
              <a:defRPr/>
            </a:pPr>
            <a:r>
              <a:rPr lang="en-US" sz="800" kern="0" dirty="0">
                <a:solidFill>
                  <a:srgbClr val="000000">
                    <a:lumMod val="65000"/>
                    <a:lumOff val="35000"/>
                  </a:srgbClr>
                </a:solidFill>
                <a:latin typeface="Arial"/>
                <a:cs typeface="Arial"/>
                <a:sym typeface="Arial"/>
              </a:rPr>
              <a:t>C. </a:t>
            </a:r>
            <a:r>
              <a:rPr lang="en-US" sz="800" kern="0" dirty="0" err="1">
                <a:solidFill>
                  <a:srgbClr val="000000">
                    <a:lumMod val="65000"/>
                    <a:lumOff val="35000"/>
                  </a:srgbClr>
                </a:solidFill>
                <a:latin typeface="Arial"/>
                <a:cs typeface="Arial"/>
                <a:sym typeface="Arial"/>
              </a:rPr>
              <a:t>Bakogiannis</a:t>
            </a:r>
            <a:endParaRPr lang="en-US" sz="800" kern="0" dirty="0">
              <a:solidFill>
                <a:srgbClr val="000000">
                  <a:lumMod val="65000"/>
                  <a:lumOff val="35000"/>
                </a:srgbClr>
              </a:solidFill>
              <a:latin typeface="Arial"/>
              <a:cs typeface="Arial"/>
              <a:sym typeface="Arial"/>
            </a:endParaRPr>
          </a:p>
        </p:txBody>
      </p:sp>
      <p:sp>
        <p:nvSpPr>
          <p:cNvPr id="5" name="Rectangle 4">
            <a:extLst>
              <a:ext uri="{FF2B5EF4-FFF2-40B4-BE49-F238E27FC236}">
                <a16:creationId xmlns:a16="http://schemas.microsoft.com/office/drawing/2014/main" id="{FF72F6FD-4E87-6CB5-77C2-137410232B1C}"/>
              </a:ext>
            </a:extLst>
          </p:cNvPr>
          <p:cNvSpPr/>
          <p:nvPr/>
        </p:nvSpPr>
        <p:spPr>
          <a:xfrm>
            <a:off x="2179637" y="2607080"/>
            <a:ext cx="7966075" cy="912813"/>
          </a:xfrm>
          <a:prstGeom prst="rect">
            <a:avLst/>
          </a:prstGeom>
        </p:spPr>
        <p:txBody>
          <a:bodyPr>
            <a:spAutoFit/>
          </a:bodyPr>
          <a:lstStyle/>
          <a:p>
            <a:pPr algn="ctr" defTabSz="1219170" eaLnBrk="1" fontAlgn="auto" hangingPunct="1">
              <a:spcBef>
                <a:spcPts val="0"/>
              </a:spcBef>
              <a:spcAft>
                <a:spcPts val="0"/>
              </a:spcAft>
              <a:buClr>
                <a:srgbClr val="000000"/>
              </a:buClr>
              <a:defRPr/>
            </a:pPr>
            <a:r>
              <a:rPr lang="el-GR" sz="5333" b="1" kern="0" spc="-200" dirty="0">
                <a:solidFill>
                  <a:srgbClr val="000000">
                    <a:lumMod val="75000"/>
                    <a:lumOff val="25000"/>
                  </a:srgbClr>
                </a:solidFill>
                <a:latin typeface="Arial" panose="020B0604020202020204" pitchFamily="34" charset="0"/>
                <a:cs typeface="Arial" panose="020B0604020202020204" pitchFamily="34" charset="0"/>
                <a:sym typeface="Arial"/>
              </a:rPr>
              <a:t>Σας ευχαριστώ πολύ!</a:t>
            </a:r>
            <a:endParaRPr lang="el-GR" sz="5333" b="1" kern="0" spc="-200" dirty="0">
              <a:solidFill>
                <a:srgbClr val="C00000"/>
              </a:solidFill>
              <a:latin typeface="Arial" panose="020B0604020202020204" pitchFamily="34" charset="0"/>
              <a:cs typeface="Arial" panose="020B0604020202020204" pitchFamily="34" charset="0"/>
              <a:sym typeface="Arial"/>
            </a:endParaRPr>
          </a:p>
        </p:txBody>
      </p:sp>
      <p:sp>
        <p:nvSpPr>
          <p:cNvPr id="4" name="Google Shape;55;p13">
            <a:extLst>
              <a:ext uri="{FF2B5EF4-FFF2-40B4-BE49-F238E27FC236}">
                <a16:creationId xmlns:a16="http://schemas.microsoft.com/office/drawing/2014/main" id="{6E7D26D8-CFD2-AE93-416F-74ED2225DBEB}"/>
              </a:ext>
            </a:extLst>
          </p:cNvPr>
          <p:cNvSpPr txBox="1">
            <a:spLocks/>
          </p:cNvSpPr>
          <p:nvPr/>
        </p:nvSpPr>
        <p:spPr>
          <a:xfrm>
            <a:off x="2179637" y="3794513"/>
            <a:ext cx="7832726" cy="2165350"/>
          </a:xfrm>
          <a:prstGeom prst="rect">
            <a:avLst/>
          </a:prstGeom>
          <a:noFill/>
          <a:ln>
            <a:noFill/>
          </a:ln>
        </p:spPr>
        <p:txBody>
          <a:bodyPr spcFirstLastPara="1" lIns="162533" tIns="162533" rIns="162533" bIns="162533"/>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9pPr>
          </a:lstStyle>
          <a:p>
            <a:pPr marL="0" indent="0" defTabSz="1219170" eaLnBrk="1" fontAlgn="auto" hangingPunct="1">
              <a:buClr>
                <a:srgbClr val="595959"/>
              </a:buClr>
              <a:defRPr/>
            </a:pPr>
            <a:r>
              <a:rPr lang="en-US" sz="2133" b="1" kern="0" dirty="0" err="1">
                <a:solidFill>
                  <a:srgbClr val="595959"/>
                </a:solidFill>
                <a:latin typeface="Calibri" panose="020F0502020204030204" pitchFamily="34" charset="0"/>
                <a:ea typeface="Helvetica Neue"/>
                <a:cs typeface="Calibri" panose="020F0502020204030204" pitchFamily="34" charset="0"/>
                <a:sym typeface="Helvetica Neue"/>
              </a:rPr>
              <a:t>Constantinos</a:t>
            </a:r>
            <a:r>
              <a:rPr lang="en-US" sz="2133" b="1" kern="0" dirty="0">
                <a:solidFill>
                  <a:srgbClr val="595959"/>
                </a:solidFill>
                <a:latin typeface="Calibri" panose="020F0502020204030204" pitchFamily="34" charset="0"/>
                <a:ea typeface="Helvetica Neue"/>
                <a:cs typeface="Calibri" panose="020F0502020204030204" pitchFamily="34" charset="0"/>
                <a:sym typeface="Helvetica Neue"/>
              </a:rPr>
              <a:t> </a:t>
            </a:r>
            <a:r>
              <a:rPr lang="en-US" sz="2133" b="1" kern="0" dirty="0" err="1">
                <a:solidFill>
                  <a:srgbClr val="595959"/>
                </a:solidFill>
                <a:latin typeface="Calibri" panose="020F0502020204030204" pitchFamily="34" charset="0"/>
                <a:ea typeface="Helvetica Neue"/>
                <a:cs typeface="Calibri" panose="020F0502020204030204" pitchFamily="34" charset="0"/>
                <a:sym typeface="Helvetica Neue"/>
              </a:rPr>
              <a:t>Bakogiannis</a:t>
            </a:r>
            <a:r>
              <a:rPr lang="en-US" sz="2133" b="1" kern="0" dirty="0">
                <a:solidFill>
                  <a:srgbClr val="595959"/>
                </a:solidFill>
                <a:latin typeface="Calibri" panose="020F0502020204030204" pitchFamily="34" charset="0"/>
                <a:ea typeface="Helvetica Neue"/>
                <a:cs typeface="Calibri" panose="020F0502020204030204" pitchFamily="34" charset="0"/>
                <a:sym typeface="Helvetica Neue"/>
              </a:rPr>
              <a:t>, MD PhD</a:t>
            </a:r>
          </a:p>
          <a:p>
            <a:pPr eaLnBrk="1" fontAlgn="auto" hangingPunct="1">
              <a:buClr>
                <a:schemeClr val="dk2"/>
              </a:buClr>
              <a:buFont typeface="Arial"/>
              <a:buNone/>
              <a:defRPr/>
            </a:pPr>
            <a:r>
              <a:rPr lang="en-US" sz="2000" i="1" dirty="0">
                <a:solidFill>
                  <a:schemeClr val="dk2"/>
                </a:solidFill>
                <a:latin typeface="Calibri" panose="020F0502020204030204" pitchFamily="34" charset="0"/>
                <a:ea typeface="Helvetica Neue"/>
                <a:cs typeface="Calibri" panose="020F0502020204030204" pitchFamily="34" charset="0"/>
                <a:sym typeface="Helvetica Neue"/>
              </a:rPr>
              <a:t>Reader, 3</a:t>
            </a:r>
            <a:r>
              <a:rPr lang="en-US" sz="2000" i="1" baseline="30000" dirty="0">
                <a:solidFill>
                  <a:schemeClr val="dk2"/>
                </a:solidFill>
                <a:latin typeface="Calibri" panose="020F0502020204030204" pitchFamily="34" charset="0"/>
                <a:ea typeface="Helvetica Neue"/>
                <a:cs typeface="Calibri" panose="020F0502020204030204" pitchFamily="34" charset="0"/>
                <a:sym typeface="Helvetica Neue"/>
              </a:rPr>
              <a:t>rd</a:t>
            </a:r>
            <a:r>
              <a:rPr lang="en-US" sz="2000" i="1" dirty="0">
                <a:solidFill>
                  <a:schemeClr val="dk2"/>
                </a:solidFill>
                <a:latin typeface="Calibri" panose="020F0502020204030204" pitchFamily="34" charset="0"/>
                <a:ea typeface="Helvetica Neue"/>
                <a:cs typeface="Calibri" panose="020F0502020204030204" pitchFamily="34" charset="0"/>
                <a:sym typeface="Helvetica Neue"/>
              </a:rPr>
              <a:t> Cardiology Clinic, AUTH</a:t>
            </a:r>
          </a:p>
          <a:p>
            <a:pPr eaLnBrk="1" fontAlgn="auto" hangingPunct="1">
              <a:buClr>
                <a:schemeClr val="dk2"/>
              </a:buClr>
              <a:buFont typeface="Arial"/>
              <a:buNone/>
              <a:defRPr/>
            </a:pPr>
            <a:r>
              <a:rPr lang="en-US" sz="2000" i="1" dirty="0">
                <a:solidFill>
                  <a:schemeClr val="dk2"/>
                </a:solidFill>
                <a:latin typeface="Calibri" panose="020F0502020204030204" pitchFamily="34" charset="0"/>
                <a:ea typeface="Helvetica Neue"/>
                <a:cs typeface="Calibri" panose="020F0502020204030204" pitchFamily="34" charset="0"/>
                <a:sym typeface="Helvetica Neue"/>
              </a:rPr>
              <a:t>Personalized Cardiovascular Care &amp; Prevention dept.</a:t>
            </a:r>
            <a:endParaRPr lang="el-GR" sz="2000" i="1" dirty="0">
              <a:solidFill>
                <a:schemeClr val="dk2"/>
              </a:solidFill>
              <a:latin typeface="Calibri" panose="020F0502020204030204" pitchFamily="34" charset="0"/>
              <a:ea typeface="Helvetica Neue"/>
              <a:cs typeface="Calibri" panose="020F0502020204030204" pitchFamily="34" charset="0"/>
              <a:sym typeface="Helvetica Neue"/>
            </a:endParaRPr>
          </a:p>
          <a:p>
            <a:pPr eaLnBrk="1" fontAlgn="auto" hangingPunct="1">
              <a:buClr>
                <a:schemeClr val="dk2"/>
              </a:buClr>
              <a:buFont typeface="Arial"/>
              <a:buNone/>
              <a:defRPr/>
            </a:pPr>
            <a:r>
              <a:rPr lang="en-US" sz="2000" b="1" i="1" dirty="0" err="1">
                <a:solidFill>
                  <a:schemeClr val="dk2"/>
                </a:solidFill>
                <a:latin typeface="Calibri" panose="020F0502020204030204" pitchFamily="34" charset="0"/>
                <a:ea typeface="Helvetica Neue"/>
                <a:cs typeface="Calibri" panose="020F0502020204030204" pitchFamily="34" charset="0"/>
                <a:sym typeface="Helvetica Neue"/>
              </a:rPr>
              <a:t>cbakogiannis@auth.gr</a:t>
            </a:r>
            <a:endParaRPr lang="en-US" sz="2000" b="1" i="1" dirty="0">
              <a:solidFill>
                <a:schemeClr val="dk2"/>
              </a:solidFill>
              <a:latin typeface="Calibri" panose="020F0502020204030204" pitchFamily="34" charset="0"/>
              <a:ea typeface="Helvetica Neue"/>
              <a:cs typeface="Calibri" panose="020F0502020204030204" pitchFamily="34" charset="0"/>
              <a:sym typeface="Helvetica Neue"/>
            </a:endParaRPr>
          </a:p>
          <a:p>
            <a:pPr marL="0" indent="0" defTabSz="1219170" eaLnBrk="1" fontAlgn="auto" hangingPunct="1">
              <a:buClr>
                <a:srgbClr val="595959"/>
              </a:buClr>
              <a:defRPr/>
            </a:pPr>
            <a:endParaRPr lang="en-US" sz="1867" i="1" kern="0" dirty="0">
              <a:solidFill>
                <a:srgbClr val="595959"/>
              </a:solidFill>
              <a:latin typeface="Calibri" panose="020F0502020204030204" pitchFamily="34" charset="0"/>
              <a:ea typeface="Helvetica Neue"/>
              <a:cs typeface="Calibri" panose="020F0502020204030204" pitchFamily="34" charset="0"/>
              <a:sym typeface="Helvetica Neue"/>
            </a:endParaRPr>
          </a:p>
          <a:p>
            <a:pPr marL="0" indent="0" defTabSz="1219170" eaLnBrk="1" fontAlgn="auto" hangingPunct="1">
              <a:buClr>
                <a:srgbClr val="595959"/>
              </a:buClr>
              <a:defRPr/>
            </a:pPr>
            <a:r>
              <a:rPr lang="en-US" sz="1867" i="1" kern="0" dirty="0">
                <a:solidFill>
                  <a:srgbClr val="002060"/>
                </a:solidFill>
                <a:latin typeface="Calibri" panose="020F0502020204030204" pitchFamily="34" charset="0"/>
                <a:ea typeface="Helvetica Neue"/>
                <a:cs typeface="Calibri" panose="020F0502020204030204" pitchFamily="34" charset="0"/>
                <a:sym typeface="Helvetica Neue"/>
              </a:rPr>
              <a:t>www.3rdcardio.com</a:t>
            </a:r>
          </a:p>
          <a:p>
            <a:pPr marL="0" indent="0" defTabSz="1219170" eaLnBrk="1" fontAlgn="auto" hangingPunct="1">
              <a:buClr>
                <a:srgbClr val="595959"/>
              </a:buClr>
              <a:defRPr/>
            </a:pPr>
            <a:r>
              <a:rPr lang="en-US" sz="1867" i="1" kern="0" dirty="0" err="1">
                <a:solidFill>
                  <a:srgbClr val="002060"/>
                </a:solidFill>
                <a:latin typeface="Calibri" panose="020F0502020204030204" pitchFamily="34" charset="0"/>
                <a:ea typeface="Helvetica Neue"/>
                <a:cs typeface="Calibri" panose="020F0502020204030204" pitchFamily="34" charset="0"/>
                <a:sym typeface="Helvetica Neue"/>
              </a:rPr>
              <a:t>www.cardio-school.com</a:t>
            </a:r>
            <a:endParaRPr lang="en-US" sz="1867" i="1" kern="0" dirty="0">
              <a:solidFill>
                <a:srgbClr val="002060"/>
              </a:solidFill>
              <a:latin typeface="Calibri" panose="020F0502020204030204" pitchFamily="34" charset="0"/>
              <a:ea typeface="Helvetica Neue"/>
              <a:cs typeface="Calibri" panose="020F0502020204030204" pitchFamily="34" charset="0"/>
              <a:sym typeface="Helvetica Neue"/>
            </a:endParaRPr>
          </a:p>
        </p:txBody>
      </p:sp>
      <p:sp>
        <p:nvSpPr>
          <p:cNvPr id="21508" name="Picture 1">
            <a:extLst>
              <a:ext uri="{FF2B5EF4-FFF2-40B4-BE49-F238E27FC236}">
                <a16:creationId xmlns:a16="http://schemas.microsoft.com/office/drawing/2014/main" id="{2A776DF8-AADA-7784-B043-E7C5B394183D}"/>
              </a:ext>
            </a:extLst>
          </p:cNvPr>
          <p:cNvSpPr>
            <a:spLocks noChangeAspect="1" noChangeArrowheads="1"/>
          </p:cNvSpPr>
          <p:nvPr/>
        </p:nvSpPr>
        <p:spPr bwMode="auto">
          <a:xfrm>
            <a:off x="7775575" y="371475"/>
            <a:ext cx="3643313"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R"/>
          </a:p>
        </p:txBody>
      </p:sp>
      <p:pic>
        <p:nvPicPr>
          <p:cNvPr id="2" name="Google Shape;56;p13">
            <a:extLst>
              <a:ext uri="{FF2B5EF4-FFF2-40B4-BE49-F238E27FC236}">
                <a16:creationId xmlns:a16="http://schemas.microsoft.com/office/drawing/2014/main" id="{AB7323C1-3C21-7536-15C4-99159D54AB35}"/>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02380" y="550985"/>
            <a:ext cx="25209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6AEF281F-8527-871F-AFCD-0DDB04A79F2B}"/>
              </a:ext>
            </a:extLst>
          </p:cNvPr>
          <p:cNvPicPr>
            <a:picLocks noChangeAspect="1"/>
          </p:cNvPicPr>
          <p:nvPr/>
        </p:nvPicPr>
        <p:blipFill rotWithShape="1">
          <a:blip r:embed="rId3"/>
          <a:srcRect l="5667" r="6152" b="4044"/>
          <a:stretch/>
        </p:blipFill>
        <p:spPr>
          <a:xfrm>
            <a:off x="609600" y="304800"/>
            <a:ext cx="1512277" cy="1887415"/>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9932</TotalTime>
  <Words>1609</Words>
  <Application>Microsoft Macintosh PowerPoint</Application>
  <PresentationFormat>Widescreen</PresentationFormat>
  <Paragraphs>213</Paragraphs>
  <Slides>38</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Konstantinos Bakogiannis</dc:creator>
  <cp:lastModifiedBy>Konstantinos Bakogiannis</cp:lastModifiedBy>
  <cp:revision>50</cp:revision>
  <dcterms:created xsi:type="dcterms:W3CDTF">2025-03-16T10:06:11Z</dcterms:created>
  <dcterms:modified xsi:type="dcterms:W3CDTF">2026-05-12T06:56:45Z</dcterms:modified>
</cp:coreProperties>
</file>