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97" r:id="rId5"/>
    <p:sldId id="259" r:id="rId6"/>
    <p:sldId id="260" r:id="rId7"/>
    <p:sldId id="291" r:id="rId8"/>
    <p:sldId id="261" r:id="rId9"/>
    <p:sldId id="262" r:id="rId10"/>
    <p:sldId id="263" r:id="rId11"/>
    <p:sldId id="264" r:id="rId12"/>
    <p:sldId id="265" r:id="rId13"/>
    <p:sldId id="294" r:id="rId14"/>
    <p:sldId id="298" r:id="rId15"/>
    <p:sldId id="266" r:id="rId16"/>
    <p:sldId id="293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92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6" r:id="rId43"/>
    <p:sldId id="299" r:id="rId44"/>
    <p:sldId id="295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118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>
            <a:normAutofit fontScale="90000"/>
          </a:bodyPr>
          <a:lstStyle/>
          <a:p>
            <a:r>
              <a:rPr dirty="0">
                <a:solidFill>
                  <a:srgbClr val="FFC000"/>
                </a:solidFill>
              </a:rPr>
              <a:t>Αγωνιστές Υπ</a:t>
            </a:r>
            <a:r>
              <a:rPr dirty="0" err="1">
                <a:solidFill>
                  <a:srgbClr val="FFC000"/>
                </a:solidFill>
              </a:rPr>
              <a:t>οδοχέ</a:t>
            </a:r>
            <a:r>
              <a:rPr dirty="0">
                <a:solidFill>
                  <a:srgbClr val="FFC000"/>
                </a:solidFill>
              </a:rPr>
              <a:t>α GLP-1 και Αρτηριακή Πίεση: Μηχανισμοί, Τεκμ</a:t>
            </a:r>
            <a:r>
              <a:rPr lang="el-GR" dirty="0" err="1">
                <a:solidFill>
                  <a:srgbClr val="FFC000"/>
                </a:solidFill>
              </a:rPr>
              <a:t>ηρίωση</a:t>
            </a:r>
            <a:r>
              <a:rPr dirty="0">
                <a:solidFill>
                  <a:srgbClr val="FFC000"/>
                </a:solidFill>
              </a:rPr>
              <a:t> και Κλινικές Επιπτώσεις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53885"/>
            <a:ext cx="8229600" cy="1772277"/>
          </a:xfrm>
        </p:spPr>
        <p:txBody>
          <a:bodyPr/>
          <a:lstStyle/>
          <a:p>
            <a:pPr algn="ctr"/>
            <a:r>
              <a:rPr lang="el-GR" dirty="0" smtClean="0">
                <a:solidFill>
                  <a:schemeClr val="bg1"/>
                </a:solidFill>
              </a:rPr>
              <a:t>Ηλίας </a:t>
            </a:r>
            <a:r>
              <a:rPr lang="el-GR" dirty="0" err="1" smtClean="0">
                <a:solidFill>
                  <a:schemeClr val="bg1"/>
                </a:solidFill>
              </a:rPr>
              <a:t>Γιαλλάφος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l-GR" dirty="0" smtClean="0">
                <a:solidFill>
                  <a:schemeClr val="bg1"/>
                </a:solidFill>
              </a:rPr>
              <a:t>ΕΚΠΑ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337"/>
            <a:ext cx="8229600" cy="1143000"/>
          </a:xfrm>
        </p:spPr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Εκ</a:t>
            </a:r>
            <a:r>
              <a:rPr dirty="0">
                <a:solidFill>
                  <a:srgbClr val="FFC000"/>
                </a:solidFill>
              </a:rPr>
              <a:t>παιδευτικοί Στόχοι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10" y="1736941"/>
            <a:ext cx="8229600" cy="4525963"/>
          </a:xfrm>
        </p:spPr>
        <p:txBody>
          <a:bodyPr>
            <a:normAutofit fontScale="92500"/>
          </a:bodyPr>
          <a:lstStyle/>
          <a:p>
            <a:pPr algn="ctr"/>
            <a:r>
              <a:rPr dirty="0" err="1">
                <a:solidFill>
                  <a:srgbClr val="92D050"/>
                </a:solidFill>
              </a:rPr>
              <a:t>Αν</a:t>
            </a:r>
            <a:r>
              <a:rPr dirty="0">
                <a:solidFill>
                  <a:srgbClr val="92D050"/>
                </a:solidFill>
              </a:rPr>
              <a:t>ασκόπηση της έκφρασης των υποδοχέων GLP-1 σε καρδιαγγειακούς και νεφρικούς ιστούς.</a:t>
            </a:r>
          </a:p>
          <a:p>
            <a:pPr algn="ctr"/>
            <a:r>
              <a:rPr dirty="0" err="1">
                <a:solidFill>
                  <a:srgbClr val="92D050"/>
                </a:solidFill>
              </a:rPr>
              <a:t>Ανάλυση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των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μηχ</a:t>
            </a:r>
            <a:r>
              <a:rPr dirty="0">
                <a:solidFill>
                  <a:srgbClr val="92D050"/>
                </a:solidFill>
              </a:rPr>
              <a:t>ανιστικών οδών μείωσης της </a:t>
            </a:r>
            <a:r>
              <a:rPr lang="el-GR" dirty="0">
                <a:solidFill>
                  <a:srgbClr val="92D050"/>
                </a:solidFill>
              </a:rPr>
              <a:t>ΑΠ</a:t>
            </a:r>
            <a:r>
              <a:rPr dirty="0">
                <a:solidFill>
                  <a:srgbClr val="92D050"/>
                </a:solidFill>
              </a:rPr>
              <a:t>, συμπεριλαμβανομένης της νατριούρησης και της αυτόνομης ρύθμισης.</a:t>
            </a:r>
          </a:p>
          <a:p>
            <a:pPr algn="ctr"/>
            <a:r>
              <a:rPr dirty="0" err="1">
                <a:solidFill>
                  <a:srgbClr val="92D050"/>
                </a:solidFill>
              </a:rPr>
              <a:t>Αξιολόγηση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δεδομένων</a:t>
            </a:r>
            <a:r>
              <a:rPr dirty="0">
                <a:solidFill>
                  <a:srgbClr val="92D050"/>
                </a:solidFill>
              </a:rPr>
              <a:t> από </a:t>
            </a:r>
            <a:r>
              <a:rPr dirty="0" err="1">
                <a:solidFill>
                  <a:srgbClr val="92D050"/>
                </a:solidFill>
              </a:rPr>
              <a:t>τυχ</a:t>
            </a:r>
            <a:r>
              <a:rPr dirty="0">
                <a:solidFill>
                  <a:srgbClr val="92D050"/>
                </a:solidFill>
              </a:rPr>
              <a:t>αιοποιημένες κλινικές μελέτες για τη μείωση ΣΑΠ και ΔΑΠ.</a:t>
            </a:r>
          </a:p>
          <a:p>
            <a:pPr algn="ctr"/>
            <a:r>
              <a:rPr dirty="0" err="1">
                <a:solidFill>
                  <a:srgbClr val="92D050"/>
                </a:solidFill>
              </a:rPr>
              <a:t>Συζήτηση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ζητημάτων</a:t>
            </a:r>
            <a:r>
              <a:rPr dirty="0">
                <a:solidFill>
                  <a:srgbClr val="92D050"/>
                </a:solidFill>
              </a:rPr>
              <a:t> α</a:t>
            </a:r>
            <a:r>
              <a:rPr dirty="0" err="1">
                <a:solidFill>
                  <a:srgbClr val="92D050"/>
                </a:solidFill>
              </a:rPr>
              <a:t>σφάλει</a:t>
            </a:r>
            <a:r>
              <a:rPr dirty="0">
                <a:solidFill>
                  <a:srgbClr val="92D050"/>
                </a:solidFill>
              </a:rPr>
              <a:t>ας όπως η αύξηση καρδιακής συχνότητας και η υποογκαιμία.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90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Φ</a:t>
            </a:r>
            <a:r>
              <a:rPr dirty="0" err="1" smtClean="0">
                <a:solidFill>
                  <a:schemeClr val="bg1"/>
                </a:solidFill>
              </a:rPr>
              <a:t>ορτίο</a:t>
            </a:r>
            <a:r>
              <a:rPr dirty="0" smtClean="0">
                <a:solidFill>
                  <a:schemeClr val="bg1"/>
                </a:solidFill>
              </a:rPr>
              <a:t> </a:t>
            </a:r>
            <a:r>
              <a:rPr dirty="0">
                <a:solidFill>
                  <a:schemeClr val="bg1"/>
                </a:solidFill>
              </a:rPr>
              <a:t>της υπέρτασης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616" y="1515174"/>
            <a:ext cx="4215384" cy="5148072"/>
          </a:xfrm>
        </p:spPr>
        <p:txBody>
          <a:bodyPr>
            <a:normAutofit fontScale="70000" lnSpcReduction="20000"/>
          </a:bodyPr>
          <a:lstStyle/>
          <a:p>
            <a:r>
              <a:rPr dirty="0">
                <a:solidFill>
                  <a:srgbClr val="FFC000"/>
                </a:solidFill>
              </a:rPr>
              <a:t>Η υπ</a:t>
            </a:r>
            <a:r>
              <a:rPr dirty="0" err="1">
                <a:solidFill>
                  <a:srgbClr val="FFC000"/>
                </a:solidFill>
              </a:rPr>
              <a:t>έρτ</a:t>
            </a:r>
            <a:r>
              <a:rPr dirty="0">
                <a:solidFill>
                  <a:srgbClr val="FFC000"/>
                </a:solidFill>
              </a:rPr>
              <a:t>αση παραμένει κύριος παράγοντας κινδύνου για θνησιμότητα και απώλεια ετών ζωής προσαρμοσμένων στην αναπηρία.</a:t>
            </a:r>
          </a:p>
          <a:p>
            <a:endParaRPr lang="el-GR" dirty="0" smtClean="0">
              <a:solidFill>
                <a:srgbClr val="FFC000"/>
              </a:solidFill>
            </a:endParaRPr>
          </a:p>
          <a:p>
            <a:r>
              <a:rPr dirty="0" smtClean="0">
                <a:solidFill>
                  <a:srgbClr val="FFC000"/>
                </a:solidFill>
              </a:rPr>
              <a:t>Πα</a:t>
            </a:r>
            <a:r>
              <a:rPr dirty="0" err="1" smtClean="0">
                <a:solidFill>
                  <a:srgbClr val="FFC000"/>
                </a:solidFill>
              </a:rPr>
              <a:t>ρά</a:t>
            </a:r>
            <a:r>
              <a:rPr dirty="0" smtClean="0">
                <a:solidFill>
                  <a:srgbClr val="FFC000"/>
                </a:solidFill>
              </a:rPr>
              <a:t> </a:t>
            </a:r>
            <a:r>
              <a:rPr dirty="0" err="1">
                <a:solidFill>
                  <a:srgbClr val="FFC000"/>
                </a:solidFill>
              </a:rPr>
              <a:t>τις</a:t>
            </a:r>
            <a:r>
              <a:rPr dirty="0">
                <a:solidFill>
                  <a:srgbClr val="FFC000"/>
                </a:solidFill>
              </a:rPr>
              <a:t> </a:t>
            </a:r>
            <a:r>
              <a:rPr dirty="0" err="1">
                <a:solidFill>
                  <a:srgbClr val="FFC000"/>
                </a:solidFill>
              </a:rPr>
              <a:t>δι</a:t>
            </a:r>
            <a:r>
              <a:rPr dirty="0">
                <a:solidFill>
                  <a:srgbClr val="FFC000"/>
                </a:solidFill>
              </a:rPr>
              <a:t>αθέσιμες θεραπείες, η επίτευξη στόχων ΑΠ παραμένει δύσκολη.</a:t>
            </a:r>
          </a:p>
          <a:p>
            <a:endParaRPr lang="el-GR" dirty="0" smtClean="0">
              <a:solidFill>
                <a:srgbClr val="FFC000"/>
              </a:solidFill>
            </a:endParaRPr>
          </a:p>
          <a:p>
            <a:r>
              <a:rPr dirty="0" err="1" smtClean="0">
                <a:solidFill>
                  <a:srgbClr val="FFC000"/>
                </a:solidFill>
              </a:rPr>
              <a:t>Οι</a:t>
            </a:r>
            <a:r>
              <a:rPr dirty="0" smtClean="0">
                <a:solidFill>
                  <a:srgbClr val="FFC000"/>
                </a:solidFill>
              </a:rPr>
              <a:t> </a:t>
            </a:r>
            <a:r>
              <a:rPr dirty="0">
                <a:solidFill>
                  <a:srgbClr val="92D050"/>
                </a:solidFill>
              </a:rPr>
              <a:t>GLP-1 RA </a:t>
            </a:r>
            <a:r>
              <a:rPr dirty="0">
                <a:solidFill>
                  <a:srgbClr val="FFC000"/>
                </a:solidFill>
              </a:rPr>
              <a:t>π</a:t>
            </a:r>
            <a:r>
              <a:rPr dirty="0" err="1">
                <a:solidFill>
                  <a:srgbClr val="FFC000"/>
                </a:solidFill>
              </a:rPr>
              <a:t>ροσφέρουν</a:t>
            </a:r>
            <a:r>
              <a:rPr dirty="0">
                <a:solidFill>
                  <a:srgbClr val="FFC000"/>
                </a:solidFill>
              </a:rPr>
              <a:t> </a:t>
            </a:r>
            <a:r>
              <a:rPr dirty="0" err="1">
                <a:solidFill>
                  <a:srgbClr val="FFC000"/>
                </a:solidFill>
              </a:rPr>
              <a:t>δυν</a:t>
            </a:r>
            <a:r>
              <a:rPr dirty="0">
                <a:solidFill>
                  <a:srgbClr val="FFC000"/>
                </a:solidFill>
              </a:rPr>
              <a:t>ατότητα αντιμετώπισης πολλαπλών καρδιομεταβολικών παραγόντων.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1515174"/>
            <a:ext cx="4032504" cy="5148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013639"/>
            <a:ext cx="8129016" cy="544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0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894"/>
            <a:ext cx="8229600" cy="1143000"/>
          </a:xfrm>
        </p:spPr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Εξέλιξη</a:t>
            </a:r>
            <a:r>
              <a:rPr dirty="0">
                <a:solidFill>
                  <a:srgbClr val="FFC000"/>
                </a:solidFill>
              </a:rPr>
              <a:t> </a:t>
            </a:r>
            <a:r>
              <a:rPr dirty="0" err="1">
                <a:solidFill>
                  <a:srgbClr val="FFC000"/>
                </a:solidFill>
              </a:rPr>
              <a:t>των</a:t>
            </a:r>
            <a:r>
              <a:rPr dirty="0">
                <a:solidFill>
                  <a:srgbClr val="FFC000"/>
                </a:solidFill>
              </a:rPr>
              <a:t> GLP-1 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888" y="1600200"/>
            <a:ext cx="8439912" cy="4525963"/>
          </a:xfrm>
        </p:spPr>
        <p:txBody>
          <a:bodyPr/>
          <a:lstStyle/>
          <a:p>
            <a:r>
              <a:rPr dirty="0" err="1">
                <a:solidFill>
                  <a:srgbClr val="92D050"/>
                </a:solidFill>
              </a:rPr>
              <a:t>Αρχικά</a:t>
            </a:r>
            <a:r>
              <a:rPr dirty="0">
                <a:solidFill>
                  <a:srgbClr val="92D050"/>
                </a:solidFill>
              </a:rPr>
              <a:t> αναπ</a:t>
            </a:r>
            <a:r>
              <a:rPr dirty="0" err="1">
                <a:solidFill>
                  <a:srgbClr val="92D050"/>
                </a:solidFill>
              </a:rPr>
              <a:t>τύχθηκ</a:t>
            </a:r>
            <a:r>
              <a:rPr dirty="0">
                <a:solidFill>
                  <a:srgbClr val="92D050"/>
                </a:solidFill>
              </a:rPr>
              <a:t>αν για γλυκαιμικό έλεγχο στον ΣΔ2.</a:t>
            </a:r>
          </a:p>
          <a:p>
            <a:endParaRPr lang="en-US" dirty="0" smtClean="0">
              <a:solidFill>
                <a:srgbClr val="92D050"/>
              </a:solidFill>
            </a:endParaRPr>
          </a:p>
          <a:p>
            <a:r>
              <a:rPr dirty="0" err="1" smtClean="0">
                <a:solidFill>
                  <a:srgbClr val="92D050"/>
                </a:solidFill>
              </a:rPr>
              <a:t>Πλέον</a:t>
            </a:r>
            <a:r>
              <a:rPr dirty="0" smtClean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έχουν</a:t>
            </a:r>
            <a:r>
              <a:rPr dirty="0">
                <a:solidFill>
                  <a:srgbClr val="92D050"/>
                </a:solidFill>
              </a:rPr>
              <a:t> επ</a:t>
            </a:r>
            <a:r>
              <a:rPr dirty="0" err="1">
                <a:solidFill>
                  <a:srgbClr val="92D050"/>
                </a:solidFill>
              </a:rPr>
              <a:t>εκτ</a:t>
            </a:r>
            <a:r>
              <a:rPr dirty="0">
                <a:solidFill>
                  <a:srgbClr val="92D050"/>
                </a:solidFill>
              </a:rPr>
              <a:t>αθεί στη διαχείριση βάρους.</a:t>
            </a:r>
          </a:p>
          <a:p>
            <a:endParaRPr lang="en-US" dirty="0" smtClean="0">
              <a:solidFill>
                <a:srgbClr val="92D050"/>
              </a:solidFill>
            </a:endParaRPr>
          </a:p>
          <a:p>
            <a:r>
              <a:rPr dirty="0" err="1" smtClean="0">
                <a:solidFill>
                  <a:srgbClr val="92D050"/>
                </a:solidFill>
              </a:rPr>
              <a:t>Νεότεροι</a:t>
            </a:r>
            <a:r>
              <a:rPr dirty="0" smtClean="0">
                <a:solidFill>
                  <a:srgbClr val="92D050"/>
                </a:solidFill>
              </a:rPr>
              <a:t> </a:t>
            </a:r>
            <a:r>
              <a:rPr dirty="0">
                <a:solidFill>
                  <a:srgbClr val="92D050"/>
                </a:solidFill>
              </a:rPr>
              <a:t>πα</a:t>
            </a:r>
            <a:r>
              <a:rPr dirty="0" err="1">
                <a:solidFill>
                  <a:srgbClr val="92D050"/>
                </a:solidFill>
              </a:rPr>
              <a:t>ράγοντες</a:t>
            </a:r>
            <a:r>
              <a:rPr dirty="0">
                <a:solidFill>
                  <a:srgbClr val="92D050"/>
                </a:solidFill>
              </a:rPr>
              <a:t> πα</a:t>
            </a:r>
            <a:r>
              <a:rPr dirty="0" err="1">
                <a:solidFill>
                  <a:srgbClr val="92D050"/>
                </a:solidFill>
              </a:rPr>
              <a:t>ρουσιάζουν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μεγ</a:t>
            </a:r>
            <a:r>
              <a:rPr dirty="0">
                <a:solidFill>
                  <a:srgbClr val="92D050"/>
                </a:solidFill>
              </a:rPr>
              <a:t>αλύτερη αποτελεσματικότητα.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428327"/>
          </a:xfrm>
        </p:spPr>
        <p:txBody>
          <a:bodyPr>
            <a:normAutofit fontScale="90000"/>
          </a:bodyPr>
          <a:lstStyle/>
          <a:p>
            <a:r>
              <a:rPr dirty="0" err="1">
                <a:solidFill>
                  <a:srgbClr val="FFC000"/>
                </a:solidFill>
              </a:rPr>
              <a:t>Μηχ</a:t>
            </a:r>
            <a:r>
              <a:rPr dirty="0">
                <a:solidFill>
                  <a:srgbClr val="FFC000"/>
                </a:solidFill>
              </a:rPr>
              <a:t>ανισμοί: Ευρεία κατανομή υποδοχέων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4008" y="2357306"/>
            <a:ext cx="4919472" cy="3575910"/>
          </a:xfrm>
        </p:spPr>
        <p:txBody>
          <a:bodyPr>
            <a:normAutofit fontScale="92500" lnSpcReduction="10000"/>
          </a:bodyPr>
          <a:lstStyle/>
          <a:p>
            <a:r>
              <a:rPr dirty="0" err="1">
                <a:solidFill>
                  <a:srgbClr val="92D050"/>
                </a:solidFill>
              </a:rPr>
              <a:t>Οι</a:t>
            </a:r>
            <a:r>
              <a:rPr dirty="0">
                <a:solidFill>
                  <a:srgbClr val="92D050"/>
                </a:solidFill>
              </a:rPr>
              <a:t> υπ</a:t>
            </a:r>
            <a:r>
              <a:rPr dirty="0" err="1">
                <a:solidFill>
                  <a:srgbClr val="92D050"/>
                </a:solidFill>
              </a:rPr>
              <a:t>οδοχείς</a:t>
            </a:r>
            <a:r>
              <a:rPr dirty="0">
                <a:solidFill>
                  <a:srgbClr val="92D050"/>
                </a:solidFill>
              </a:rPr>
              <a:t> GLP-1 </a:t>
            </a:r>
            <a:r>
              <a:rPr dirty="0" err="1">
                <a:solidFill>
                  <a:srgbClr val="92D050"/>
                </a:solidFill>
              </a:rPr>
              <a:t>εκφράζοντ</a:t>
            </a:r>
            <a:r>
              <a:rPr dirty="0">
                <a:solidFill>
                  <a:srgbClr val="92D050"/>
                </a:solidFill>
              </a:rPr>
              <a:t>αι σε εγγύς σωληνάρια, ενδοθήλιο, λείο μυ και υποθάλαμο.</a:t>
            </a:r>
          </a:p>
          <a:p>
            <a:r>
              <a:rPr dirty="0">
                <a:solidFill>
                  <a:srgbClr val="92D050"/>
                </a:solidFill>
              </a:rPr>
              <a:t>Η κατα</a:t>
            </a:r>
            <a:r>
              <a:rPr dirty="0" err="1">
                <a:solidFill>
                  <a:srgbClr val="92D050"/>
                </a:solidFill>
              </a:rPr>
              <a:t>νομή</a:t>
            </a:r>
            <a:r>
              <a:rPr dirty="0">
                <a:solidFill>
                  <a:srgbClr val="92D050"/>
                </a:solidFill>
              </a:rPr>
              <a:t> α</a:t>
            </a:r>
            <a:r>
              <a:rPr dirty="0" err="1">
                <a:solidFill>
                  <a:srgbClr val="92D050"/>
                </a:solidFill>
              </a:rPr>
              <a:t>υτή</a:t>
            </a:r>
            <a:r>
              <a:rPr dirty="0">
                <a:solidFill>
                  <a:srgbClr val="92D050"/>
                </a:solidFill>
              </a:rPr>
              <a:t> επ</a:t>
            </a:r>
            <a:r>
              <a:rPr dirty="0" err="1">
                <a:solidFill>
                  <a:srgbClr val="92D050"/>
                </a:solidFill>
              </a:rPr>
              <a:t>ιτρέ</a:t>
            </a:r>
            <a:r>
              <a:rPr dirty="0">
                <a:solidFill>
                  <a:srgbClr val="92D050"/>
                </a:solidFill>
              </a:rPr>
              <a:t>πει επιδράσεις σε νάτριο, αγγειακό τόνο και αυτόνομο σύστημα</a:t>
            </a:r>
            <a:r>
              <a:rPr dirty="0"/>
              <a:t>.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5192" y="1984248"/>
            <a:ext cx="4032504" cy="4078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C057337-664C-9F89-C403-430AD3611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DA760D8D-1512-7FDF-6160-4A763E70D1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7552" y="685800"/>
            <a:ext cx="8148896" cy="591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29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Νεφρικοί</a:t>
            </a:r>
            <a:r>
              <a:rPr dirty="0">
                <a:solidFill>
                  <a:srgbClr val="FFC000"/>
                </a:solidFill>
              </a:rPr>
              <a:t> </a:t>
            </a:r>
            <a:r>
              <a:rPr dirty="0" err="1">
                <a:solidFill>
                  <a:srgbClr val="FFC000"/>
                </a:solidFill>
              </a:rPr>
              <a:t>μηχ</a:t>
            </a:r>
            <a:r>
              <a:rPr dirty="0">
                <a:solidFill>
                  <a:srgbClr val="FFC000"/>
                </a:solidFill>
              </a:rPr>
              <a:t>ανισμοί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r>
              <a:rPr dirty="0" err="1">
                <a:solidFill>
                  <a:srgbClr val="92D050"/>
                </a:solidFill>
              </a:rPr>
              <a:t>Οι</a:t>
            </a:r>
            <a:r>
              <a:rPr dirty="0">
                <a:solidFill>
                  <a:srgbClr val="92D050"/>
                </a:solidFill>
              </a:rPr>
              <a:t> GLP-1 RA ανα</a:t>
            </a:r>
            <a:r>
              <a:rPr dirty="0" err="1">
                <a:solidFill>
                  <a:srgbClr val="92D050"/>
                </a:solidFill>
              </a:rPr>
              <a:t>στέλλουν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την</a:t>
            </a:r>
            <a:r>
              <a:rPr dirty="0">
                <a:solidFill>
                  <a:srgbClr val="92D050"/>
                </a:solidFill>
              </a:rPr>
              <a:t> επανα</a:t>
            </a:r>
            <a:r>
              <a:rPr dirty="0" err="1">
                <a:solidFill>
                  <a:srgbClr val="92D050"/>
                </a:solidFill>
              </a:rPr>
              <a:t>ρρόφηση</a:t>
            </a:r>
            <a:r>
              <a:rPr dirty="0">
                <a:solidFill>
                  <a:srgbClr val="92D050"/>
                </a:solidFill>
              </a:rPr>
              <a:t> να</a:t>
            </a:r>
            <a:r>
              <a:rPr dirty="0" err="1">
                <a:solidFill>
                  <a:srgbClr val="92D050"/>
                </a:solidFill>
              </a:rPr>
              <a:t>τρίου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στο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εγγύς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σωληνάριο</a:t>
            </a:r>
            <a:r>
              <a:rPr dirty="0">
                <a:solidFill>
                  <a:srgbClr val="92D050"/>
                </a:solidFill>
              </a:rPr>
              <a:t>.</a:t>
            </a:r>
          </a:p>
          <a:p>
            <a:r>
              <a:rPr dirty="0" err="1">
                <a:solidFill>
                  <a:srgbClr val="92D050"/>
                </a:solidFill>
              </a:rPr>
              <a:t>Αυξάνετ</a:t>
            </a:r>
            <a:r>
              <a:rPr dirty="0">
                <a:solidFill>
                  <a:srgbClr val="92D050"/>
                </a:solidFill>
              </a:rPr>
              <a:t>αι η νατριούρηση και διούρηση.</a:t>
            </a:r>
          </a:p>
          <a:p>
            <a:r>
              <a:rPr dirty="0" err="1">
                <a:solidFill>
                  <a:srgbClr val="92D050"/>
                </a:solidFill>
              </a:rPr>
              <a:t>Συμ</a:t>
            </a:r>
            <a:r>
              <a:rPr dirty="0">
                <a:solidFill>
                  <a:srgbClr val="92D050"/>
                </a:solidFill>
              </a:rPr>
              <a:t>βάλλουν σε μείωση της αρτηριακής πίεσης μέσω όγκου.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Αγγει</a:t>
            </a:r>
            <a:r>
              <a:rPr dirty="0">
                <a:solidFill>
                  <a:srgbClr val="FFC000"/>
                </a:solidFill>
              </a:rPr>
              <a:t>ακοί μηχανισμοί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9928"/>
            <a:ext cx="8229600" cy="4525963"/>
          </a:xfrm>
        </p:spPr>
        <p:txBody>
          <a:bodyPr/>
          <a:lstStyle/>
          <a:p>
            <a:r>
              <a:rPr dirty="0" err="1">
                <a:solidFill>
                  <a:srgbClr val="92D050"/>
                </a:solidFill>
              </a:rPr>
              <a:t>Αύξηση</a:t>
            </a:r>
            <a:r>
              <a:rPr dirty="0">
                <a:solidFill>
                  <a:srgbClr val="92D050"/>
                </a:solidFill>
              </a:rPr>
              <a:t> β</a:t>
            </a:r>
            <a:r>
              <a:rPr dirty="0" err="1">
                <a:solidFill>
                  <a:srgbClr val="92D050"/>
                </a:solidFill>
              </a:rPr>
              <a:t>ιοδι</a:t>
            </a:r>
            <a:r>
              <a:rPr dirty="0">
                <a:solidFill>
                  <a:srgbClr val="92D050"/>
                </a:solidFill>
              </a:rPr>
              <a:t>αθεσιμότητας NO και μείωση οξειδωτικού stress.</a:t>
            </a:r>
          </a:p>
          <a:p>
            <a:r>
              <a:rPr dirty="0" err="1">
                <a:solidFill>
                  <a:srgbClr val="92D050"/>
                </a:solidFill>
              </a:rPr>
              <a:t>Προάγουν</a:t>
            </a:r>
            <a:r>
              <a:rPr dirty="0">
                <a:solidFill>
                  <a:srgbClr val="92D050"/>
                </a:solidFill>
              </a:rPr>
              <a:t> α</a:t>
            </a:r>
            <a:r>
              <a:rPr dirty="0" err="1">
                <a:solidFill>
                  <a:srgbClr val="92D050"/>
                </a:solidFill>
              </a:rPr>
              <a:t>γγειοδι</a:t>
            </a:r>
            <a:r>
              <a:rPr dirty="0">
                <a:solidFill>
                  <a:srgbClr val="92D050"/>
                </a:solidFill>
              </a:rPr>
              <a:t>αστολή και μειώνουν τη σκληρία των αρτηριών.</a:t>
            </a:r>
          </a:p>
          <a:p>
            <a:r>
              <a:rPr dirty="0" err="1">
                <a:solidFill>
                  <a:srgbClr val="92D050"/>
                </a:solidFill>
              </a:rPr>
              <a:t>Αντιφλεγμονώδης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δράση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στο</a:t>
            </a:r>
            <a:r>
              <a:rPr dirty="0">
                <a:solidFill>
                  <a:srgbClr val="92D050"/>
                </a:solidFill>
              </a:rPr>
              <a:t> α</a:t>
            </a:r>
            <a:r>
              <a:rPr dirty="0" err="1">
                <a:solidFill>
                  <a:srgbClr val="92D050"/>
                </a:solidFill>
              </a:rPr>
              <a:t>γγει</a:t>
            </a:r>
            <a:r>
              <a:rPr dirty="0">
                <a:solidFill>
                  <a:srgbClr val="92D050"/>
                </a:solidFill>
              </a:rPr>
              <a:t>ακό τοίχωμα.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solidFill>
                  <a:srgbClr val="FFC000"/>
                </a:solidFill>
              </a:rPr>
              <a:t>ΚΝΣ και α</a:t>
            </a:r>
            <a:r>
              <a:rPr dirty="0" err="1">
                <a:solidFill>
                  <a:srgbClr val="FFC000"/>
                </a:solidFill>
              </a:rPr>
              <a:t>υτόνομη</a:t>
            </a:r>
            <a:r>
              <a:rPr dirty="0">
                <a:solidFill>
                  <a:srgbClr val="FFC000"/>
                </a:solidFill>
              </a:rPr>
              <a:t> </a:t>
            </a:r>
            <a:r>
              <a:rPr dirty="0" err="1">
                <a:solidFill>
                  <a:srgbClr val="FFC000"/>
                </a:solidFill>
              </a:rPr>
              <a:t>ρύθμιση</a:t>
            </a:r>
            <a:endParaRPr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10328" cy="4525963"/>
          </a:xfrm>
        </p:spPr>
        <p:txBody>
          <a:bodyPr>
            <a:normAutofit lnSpcReduction="10000"/>
          </a:bodyPr>
          <a:lstStyle/>
          <a:p>
            <a:r>
              <a:rPr dirty="0" err="1">
                <a:solidFill>
                  <a:srgbClr val="92D050"/>
                </a:solidFill>
              </a:rPr>
              <a:t>Οι</a:t>
            </a:r>
            <a:r>
              <a:rPr dirty="0">
                <a:solidFill>
                  <a:srgbClr val="92D050"/>
                </a:solidFill>
              </a:rPr>
              <a:t> υπ</a:t>
            </a:r>
            <a:r>
              <a:rPr dirty="0" err="1">
                <a:solidFill>
                  <a:srgbClr val="92D050"/>
                </a:solidFill>
              </a:rPr>
              <a:t>οδοχείς</a:t>
            </a:r>
            <a:r>
              <a:rPr dirty="0">
                <a:solidFill>
                  <a:srgbClr val="92D050"/>
                </a:solidFill>
              </a:rPr>
              <a:t> GLP-1 </a:t>
            </a:r>
            <a:r>
              <a:rPr dirty="0" err="1">
                <a:solidFill>
                  <a:srgbClr val="92D050"/>
                </a:solidFill>
              </a:rPr>
              <a:t>στο</a:t>
            </a:r>
            <a:r>
              <a:rPr dirty="0">
                <a:solidFill>
                  <a:srgbClr val="92D050"/>
                </a:solidFill>
              </a:rPr>
              <a:t> ΚΝΣ </a:t>
            </a:r>
            <a:r>
              <a:rPr dirty="0" err="1">
                <a:solidFill>
                  <a:srgbClr val="92D050"/>
                </a:solidFill>
              </a:rPr>
              <a:t>συμμετέχουν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στη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ρύθμιση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της</a:t>
            </a:r>
            <a:r>
              <a:rPr dirty="0">
                <a:solidFill>
                  <a:srgbClr val="92D050"/>
                </a:solidFill>
              </a:rPr>
              <a:t> ΑΠ.</a:t>
            </a:r>
          </a:p>
          <a:p>
            <a:r>
              <a:rPr dirty="0">
                <a:solidFill>
                  <a:srgbClr val="92D050"/>
                </a:solidFill>
              </a:rPr>
              <a:t>Μα</a:t>
            </a:r>
            <a:r>
              <a:rPr dirty="0" err="1">
                <a:solidFill>
                  <a:srgbClr val="92D050"/>
                </a:solidFill>
              </a:rPr>
              <a:t>κρο</a:t>
            </a:r>
            <a:r>
              <a:rPr dirty="0">
                <a:solidFill>
                  <a:srgbClr val="92D050"/>
                </a:solidFill>
              </a:rPr>
              <a:t>πρόθεσμα μειώνεται η συμπαθητική δραστηριότητα.</a:t>
            </a:r>
          </a:p>
          <a:p>
            <a:r>
              <a:rPr dirty="0">
                <a:solidFill>
                  <a:srgbClr val="92D050"/>
                </a:solidFill>
              </a:rPr>
              <a:t>Μπ</a:t>
            </a:r>
            <a:r>
              <a:rPr dirty="0" err="1">
                <a:solidFill>
                  <a:srgbClr val="92D050"/>
                </a:solidFill>
              </a:rPr>
              <a:t>ορεί</a:t>
            </a:r>
            <a:r>
              <a:rPr dirty="0">
                <a:solidFill>
                  <a:srgbClr val="92D050"/>
                </a:solidFill>
              </a:rPr>
              <a:t> να </a:t>
            </a:r>
            <a:r>
              <a:rPr dirty="0" err="1">
                <a:solidFill>
                  <a:srgbClr val="92D050"/>
                </a:solidFill>
              </a:rPr>
              <a:t>εμφ</a:t>
            </a:r>
            <a:r>
              <a:rPr dirty="0">
                <a:solidFill>
                  <a:srgbClr val="92D050"/>
                </a:solidFill>
              </a:rPr>
              <a:t>ανιστεί ήπια αύξηση καρδιακής συχνότητας.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024" y="1250818"/>
            <a:ext cx="3322608" cy="52247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>
                <a:solidFill>
                  <a:srgbClr val="FFC000"/>
                </a:solidFill>
              </a:rPr>
              <a:t>Εξ</a:t>
            </a:r>
            <a:r>
              <a:rPr dirty="0">
                <a:solidFill>
                  <a:srgbClr val="FFC000"/>
                </a:solidFill>
              </a:rPr>
              <a:t>αρτώμενα από βάρος και ανεξάρτητα αποτελέσματα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34492"/>
            <a:ext cx="8229600" cy="4525963"/>
          </a:xfrm>
        </p:spPr>
        <p:txBody>
          <a:bodyPr/>
          <a:lstStyle/>
          <a:p>
            <a:r>
              <a:rPr dirty="0" err="1">
                <a:solidFill>
                  <a:srgbClr val="92D050"/>
                </a:solidFill>
              </a:rPr>
              <a:t>Μέρος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της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μείωσης</a:t>
            </a:r>
            <a:r>
              <a:rPr dirty="0">
                <a:solidFill>
                  <a:srgbClr val="92D050"/>
                </a:solidFill>
              </a:rPr>
              <a:t> ΑΠ </a:t>
            </a:r>
            <a:r>
              <a:rPr dirty="0" err="1">
                <a:solidFill>
                  <a:srgbClr val="92D050"/>
                </a:solidFill>
              </a:rPr>
              <a:t>οφείλετ</a:t>
            </a:r>
            <a:r>
              <a:rPr dirty="0">
                <a:solidFill>
                  <a:srgbClr val="92D050"/>
                </a:solidFill>
              </a:rPr>
              <a:t>αι στην απώλεια βάρους.</a:t>
            </a:r>
          </a:p>
          <a:p>
            <a:r>
              <a:rPr dirty="0">
                <a:solidFill>
                  <a:srgbClr val="92D050"/>
                </a:solidFill>
              </a:rPr>
              <a:t>Παρα</a:t>
            </a:r>
            <a:r>
              <a:rPr dirty="0" err="1">
                <a:solidFill>
                  <a:srgbClr val="92D050"/>
                </a:solidFill>
              </a:rPr>
              <a:t>τηρείτ</a:t>
            </a:r>
            <a:r>
              <a:rPr dirty="0">
                <a:solidFill>
                  <a:srgbClr val="92D050"/>
                </a:solidFill>
              </a:rPr>
              <a:t>αι πρώιμη μείωση ΑΠ ανεξάρτητα από το βάρος.</a:t>
            </a:r>
          </a:p>
          <a:p>
            <a:r>
              <a:rPr dirty="0">
                <a:solidFill>
                  <a:srgbClr val="92D050"/>
                </a:solidFill>
              </a:rPr>
              <a:t>Η επ</a:t>
            </a:r>
            <a:r>
              <a:rPr dirty="0" err="1">
                <a:solidFill>
                  <a:srgbClr val="92D050"/>
                </a:solidFill>
              </a:rPr>
              <a:t>ίδρ</a:t>
            </a:r>
            <a:r>
              <a:rPr dirty="0">
                <a:solidFill>
                  <a:srgbClr val="92D050"/>
                </a:solidFill>
              </a:rPr>
              <a:t>αση παραμένει μετά από προσαρμογή BMI.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>
                <a:solidFill>
                  <a:srgbClr val="FFC000"/>
                </a:solidFill>
              </a:rPr>
              <a:t>Συνο</a:t>
            </a:r>
            <a:r>
              <a:rPr dirty="0">
                <a:solidFill>
                  <a:srgbClr val="FFC000"/>
                </a:solidFill>
              </a:rPr>
              <a:t>πτική εικόνα καρδιονεφρικής προστασίας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399"/>
            <a:ext cx="8229600" cy="4525963"/>
          </a:xfrm>
        </p:spPr>
        <p:txBody>
          <a:bodyPr/>
          <a:lstStyle/>
          <a:p>
            <a:r>
              <a:rPr dirty="0" err="1">
                <a:solidFill>
                  <a:srgbClr val="92D050"/>
                </a:solidFill>
              </a:rPr>
              <a:t>Συνδυ</a:t>
            </a:r>
            <a:r>
              <a:rPr dirty="0">
                <a:solidFill>
                  <a:srgbClr val="92D050"/>
                </a:solidFill>
              </a:rPr>
              <a:t>ασμένη επίδραση σε γλυκόζη, λιπίδια, νεφρούς και φλεγμονή.</a:t>
            </a:r>
          </a:p>
          <a:p>
            <a:r>
              <a:rPr dirty="0" err="1">
                <a:solidFill>
                  <a:srgbClr val="92D050"/>
                </a:solidFill>
              </a:rPr>
              <a:t>Αν</a:t>
            </a:r>
            <a:r>
              <a:rPr dirty="0">
                <a:solidFill>
                  <a:srgbClr val="92D050"/>
                </a:solidFill>
              </a:rPr>
              <a:t>αδεικνύεται η συστηματική δράση των GLP-1 RA.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C36711-97FF-F61F-87D4-8589C9DFD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11583019-06EE-1643-0AD4-61309B1DD9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051560"/>
            <a:ext cx="8229600" cy="505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64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52" y="155448"/>
            <a:ext cx="8505444" cy="646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896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Κλινικά</a:t>
            </a:r>
            <a:r>
              <a:rPr dirty="0">
                <a:solidFill>
                  <a:srgbClr val="FFC000"/>
                </a:solidFill>
              </a:rPr>
              <a:t> </a:t>
            </a:r>
            <a:r>
              <a:rPr dirty="0" err="1">
                <a:solidFill>
                  <a:srgbClr val="FFC000"/>
                </a:solidFill>
              </a:rPr>
              <a:t>δεδομέν</a:t>
            </a:r>
            <a:r>
              <a:rPr dirty="0">
                <a:solidFill>
                  <a:srgbClr val="FFC000"/>
                </a:solidFill>
              </a:rPr>
              <a:t>α: ΣΑΠ σε ΣΔ2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22893"/>
            <a:ext cx="8229600" cy="4525963"/>
          </a:xfrm>
        </p:spPr>
        <p:txBody>
          <a:bodyPr/>
          <a:lstStyle/>
          <a:p>
            <a:r>
              <a:rPr dirty="0" err="1">
                <a:solidFill>
                  <a:srgbClr val="92D050"/>
                </a:solidFill>
              </a:rPr>
              <a:t>Συνολικές</a:t>
            </a:r>
            <a:r>
              <a:rPr dirty="0">
                <a:solidFill>
                  <a:srgbClr val="92D050"/>
                </a:solidFill>
              </a:rPr>
              <a:t> ανα</a:t>
            </a:r>
            <a:r>
              <a:rPr dirty="0" err="1">
                <a:solidFill>
                  <a:srgbClr val="92D050"/>
                </a:solidFill>
              </a:rPr>
              <a:t>λύσεις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δείχνουν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μείωση</a:t>
            </a:r>
            <a:r>
              <a:rPr dirty="0">
                <a:solidFill>
                  <a:srgbClr val="92D050"/>
                </a:solidFill>
              </a:rPr>
              <a:t> ΣΑΠ κα</a:t>
            </a:r>
            <a:r>
              <a:rPr dirty="0" err="1">
                <a:solidFill>
                  <a:srgbClr val="92D050"/>
                </a:solidFill>
              </a:rPr>
              <a:t>τά</a:t>
            </a:r>
            <a:r>
              <a:rPr dirty="0">
                <a:solidFill>
                  <a:srgbClr val="92D050"/>
                </a:solidFill>
              </a:rPr>
              <a:t> 2–5 mmHg </a:t>
            </a:r>
            <a:r>
              <a:rPr dirty="0" err="1">
                <a:solidFill>
                  <a:srgbClr val="92D050"/>
                </a:solidFill>
              </a:rPr>
              <a:t>έν</a:t>
            </a:r>
            <a:r>
              <a:rPr dirty="0">
                <a:solidFill>
                  <a:srgbClr val="92D050"/>
                </a:solidFill>
              </a:rPr>
              <a:t>αντι placebo.</a:t>
            </a:r>
          </a:p>
          <a:p>
            <a:r>
              <a:rPr dirty="0">
                <a:solidFill>
                  <a:srgbClr val="92D050"/>
                </a:solidFill>
              </a:rPr>
              <a:t>Τα απ</a:t>
            </a:r>
            <a:r>
              <a:rPr dirty="0" err="1">
                <a:solidFill>
                  <a:srgbClr val="92D050"/>
                </a:solidFill>
              </a:rPr>
              <a:t>οτελέσμ</a:t>
            </a:r>
            <a:r>
              <a:rPr dirty="0">
                <a:solidFill>
                  <a:srgbClr val="92D050"/>
                </a:solidFill>
              </a:rPr>
              <a:t>ατα είναι συνεπή μεταξύ μελετών.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E33D860-285B-C6AB-2246-59F91BD54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5351FBA-F210-1825-AD92-F821580F7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3B2434D-89EB-3DCD-D7C0-DB787AB74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014984"/>
            <a:ext cx="8321039" cy="501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759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904" y="97485"/>
            <a:ext cx="8229600" cy="1143000"/>
          </a:xfrm>
        </p:spPr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Κλινικά</a:t>
            </a:r>
            <a:r>
              <a:rPr dirty="0">
                <a:solidFill>
                  <a:srgbClr val="FFC000"/>
                </a:solidFill>
              </a:rPr>
              <a:t> </a:t>
            </a:r>
            <a:r>
              <a:rPr dirty="0" err="1">
                <a:solidFill>
                  <a:srgbClr val="FFC000"/>
                </a:solidFill>
              </a:rPr>
              <a:t>δεδομέν</a:t>
            </a:r>
            <a:r>
              <a:rPr dirty="0">
                <a:solidFill>
                  <a:srgbClr val="FFC000"/>
                </a:solidFill>
              </a:rPr>
              <a:t>α: ΔΑΠ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72" y="1199648"/>
            <a:ext cx="8823960" cy="4525963"/>
          </a:xfrm>
        </p:spPr>
        <p:txBody>
          <a:bodyPr/>
          <a:lstStyle/>
          <a:p>
            <a:r>
              <a:rPr dirty="0">
                <a:solidFill>
                  <a:srgbClr val="92D050"/>
                </a:solidFill>
              </a:rPr>
              <a:t>Η </a:t>
            </a:r>
            <a:r>
              <a:rPr dirty="0" err="1">
                <a:solidFill>
                  <a:srgbClr val="92D050"/>
                </a:solidFill>
              </a:rPr>
              <a:t>μείωση</a:t>
            </a:r>
            <a:r>
              <a:rPr dirty="0">
                <a:solidFill>
                  <a:srgbClr val="92D050"/>
                </a:solidFill>
              </a:rPr>
              <a:t> ΔΑΠ </a:t>
            </a:r>
            <a:r>
              <a:rPr dirty="0" err="1">
                <a:solidFill>
                  <a:srgbClr val="92D050"/>
                </a:solidFill>
              </a:rPr>
              <a:t>είν</a:t>
            </a:r>
            <a:r>
              <a:rPr dirty="0">
                <a:solidFill>
                  <a:srgbClr val="92D050"/>
                </a:solidFill>
              </a:rPr>
              <a:t>αι μικρότερη, περίπου 0.5–1.5 mmHg.</a:t>
            </a:r>
          </a:p>
          <a:p>
            <a:r>
              <a:rPr dirty="0">
                <a:solidFill>
                  <a:srgbClr val="92D050"/>
                </a:solidFill>
              </a:rPr>
              <a:t>Η </a:t>
            </a:r>
            <a:r>
              <a:rPr dirty="0" err="1">
                <a:solidFill>
                  <a:srgbClr val="92D050"/>
                </a:solidFill>
              </a:rPr>
              <a:t>κύρι</a:t>
            </a:r>
            <a:r>
              <a:rPr dirty="0">
                <a:solidFill>
                  <a:srgbClr val="92D050"/>
                </a:solidFill>
              </a:rPr>
              <a:t>α επίδραση αφορά τη συστολική πίεση.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520C8683-8A43-AD84-1364-4ACE35605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09" y="2977998"/>
            <a:ext cx="8247888" cy="375198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solidFill>
                  <a:srgbClr val="FFC000"/>
                </a:solidFill>
              </a:rPr>
              <a:t>Πα</a:t>
            </a:r>
            <a:r>
              <a:rPr dirty="0" err="1">
                <a:solidFill>
                  <a:srgbClr val="FFC000"/>
                </a:solidFill>
              </a:rPr>
              <a:t>χυσ</a:t>
            </a:r>
            <a:r>
              <a:rPr dirty="0">
                <a:solidFill>
                  <a:srgbClr val="FFC000"/>
                </a:solidFill>
              </a:rPr>
              <a:t>αρκία χωρίς ΣΔ: STEP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9384"/>
            <a:ext cx="8229600" cy="4525963"/>
          </a:xfrm>
        </p:spPr>
        <p:txBody>
          <a:bodyPr/>
          <a:lstStyle/>
          <a:p>
            <a:r>
              <a:rPr dirty="0" err="1">
                <a:solidFill>
                  <a:srgbClr val="92D050"/>
                </a:solidFill>
              </a:rPr>
              <a:t>Στη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μελέτη</a:t>
            </a:r>
            <a:r>
              <a:rPr dirty="0">
                <a:solidFill>
                  <a:srgbClr val="92D050"/>
                </a:solidFill>
              </a:rPr>
              <a:t> STEP 1, η </a:t>
            </a:r>
            <a:r>
              <a:rPr dirty="0" err="1">
                <a:solidFill>
                  <a:srgbClr val="92D050"/>
                </a:solidFill>
              </a:rPr>
              <a:t>σεμ</a:t>
            </a:r>
            <a:r>
              <a:rPr dirty="0">
                <a:solidFill>
                  <a:srgbClr val="92D050"/>
                </a:solidFill>
              </a:rPr>
              <a:t>αγλουτίδη μείωσε τη ΣΑΠ κατά 6.2 mmHg.</a:t>
            </a:r>
          </a:p>
          <a:p>
            <a:r>
              <a:rPr dirty="0">
                <a:solidFill>
                  <a:srgbClr val="92D050"/>
                </a:solidFill>
              </a:rPr>
              <a:t>Πα</a:t>
            </a:r>
            <a:r>
              <a:rPr dirty="0" err="1">
                <a:solidFill>
                  <a:srgbClr val="92D050"/>
                </a:solidFill>
              </a:rPr>
              <a:t>ρόμοι</a:t>
            </a:r>
            <a:r>
              <a:rPr dirty="0">
                <a:solidFill>
                  <a:srgbClr val="92D050"/>
                </a:solidFill>
              </a:rPr>
              <a:t>α αποτελέσματα στη STEP 3.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Tirzepatide</a:t>
            </a:r>
            <a:r>
              <a:rPr dirty="0">
                <a:solidFill>
                  <a:srgbClr val="FFC000"/>
                </a:solidFill>
              </a:rPr>
              <a:t> και ΣΑΠ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695350" cy="4525963"/>
          </a:xfrm>
        </p:spPr>
        <p:txBody>
          <a:bodyPr/>
          <a:lstStyle/>
          <a:p>
            <a:r>
              <a:rPr dirty="0" err="1">
                <a:solidFill>
                  <a:srgbClr val="92D050"/>
                </a:solidFill>
              </a:rPr>
              <a:t>Στη</a:t>
            </a:r>
            <a:r>
              <a:rPr dirty="0">
                <a:solidFill>
                  <a:srgbClr val="92D050"/>
                </a:solidFill>
              </a:rPr>
              <a:t> SURMOUNT-1 παρα</a:t>
            </a:r>
            <a:r>
              <a:rPr dirty="0" err="1">
                <a:solidFill>
                  <a:srgbClr val="92D050"/>
                </a:solidFill>
              </a:rPr>
              <a:t>τηρήθηκε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μείωση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έως</a:t>
            </a:r>
            <a:r>
              <a:rPr dirty="0">
                <a:solidFill>
                  <a:srgbClr val="92D050"/>
                </a:solidFill>
              </a:rPr>
              <a:t> 6.4 mmHg.</a:t>
            </a:r>
          </a:p>
          <a:p>
            <a:r>
              <a:rPr dirty="0">
                <a:solidFill>
                  <a:srgbClr val="92D050"/>
                </a:solidFill>
              </a:rPr>
              <a:t>Η επ</a:t>
            </a:r>
            <a:r>
              <a:rPr dirty="0" err="1">
                <a:solidFill>
                  <a:srgbClr val="92D050"/>
                </a:solidFill>
              </a:rPr>
              <a:t>ίδρ</a:t>
            </a:r>
            <a:r>
              <a:rPr dirty="0">
                <a:solidFill>
                  <a:srgbClr val="92D050"/>
                </a:solidFill>
              </a:rPr>
              <a:t>αση διατηρήθηκε για 72 εβδομάδες.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55A147D-42DE-1AF2-6CEE-80105DE02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550" y="1933326"/>
            <a:ext cx="4739780" cy="338655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Tirzepatide</a:t>
            </a:r>
            <a:r>
              <a:rPr dirty="0">
                <a:solidFill>
                  <a:srgbClr val="FFC000"/>
                </a:solidFill>
              </a:rPr>
              <a:t> και ΔΑΠ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196" y="1935760"/>
            <a:ext cx="3233956" cy="4525963"/>
          </a:xfrm>
        </p:spPr>
        <p:txBody>
          <a:bodyPr/>
          <a:lstStyle/>
          <a:p>
            <a:r>
              <a:rPr dirty="0" err="1">
                <a:solidFill>
                  <a:srgbClr val="92D050"/>
                </a:solidFill>
              </a:rPr>
              <a:t>Μείωση</a:t>
            </a:r>
            <a:r>
              <a:rPr dirty="0">
                <a:solidFill>
                  <a:srgbClr val="92D050"/>
                </a:solidFill>
              </a:rPr>
              <a:t> π</a:t>
            </a:r>
            <a:r>
              <a:rPr dirty="0" err="1">
                <a:solidFill>
                  <a:srgbClr val="92D050"/>
                </a:solidFill>
              </a:rPr>
              <a:t>ερί</a:t>
            </a:r>
            <a:r>
              <a:rPr dirty="0">
                <a:solidFill>
                  <a:srgbClr val="92D050"/>
                </a:solidFill>
              </a:rPr>
              <a:t>που 3.6 mmHg.</a:t>
            </a:r>
          </a:p>
          <a:p>
            <a:r>
              <a:rPr dirty="0" err="1">
                <a:solidFill>
                  <a:srgbClr val="92D050"/>
                </a:solidFill>
              </a:rPr>
              <a:t>Στ</a:t>
            </a:r>
            <a:r>
              <a:rPr dirty="0">
                <a:solidFill>
                  <a:srgbClr val="92D050"/>
                </a:solidFill>
              </a:rPr>
              <a:t>αθερότητα αποτελεσμάτων σε υποομάδες</a:t>
            </a:r>
            <a:r>
              <a:rPr dirty="0"/>
              <a:t>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C05C9EC-ABC6-ADB4-9B07-A5E7799D9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156" y="1818314"/>
            <a:ext cx="5142451" cy="351165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Σύγκριση</a:t>
            </a:r>
            <a:r>
              <a:rPr dirty="0">
                <a:solidFill>
                  <a:srgbClr val="FFC000"/>
                </a:solidFill>
              </a:rPr>
              <a:t> </a:t>
            </a:r>
            <a:r>
              <a:rPr dirty="0" err="1">
                <a:solidFill>
                  <a:srgbClr val="FFC000"/>
                </a:solidFill>
              </a:rPr>
              <a:t>με</a:t>
            </a:r>
            <a:r>
              <a:rPr dirty="0">
                <a:solidFill>
                  <a:srgbClr val="FFC000"/>
                </a:solidFill>
              </a:rPr>
              <a:t> α</a:t>
            </a:r>
            <a:r>
              <a:rPr dirty="0" err="1">
                <a:solidFill>
                  <a:srgbClr val="FFC000"/>
                </a:solidFill>
              </a:rPr>
              <a:t>ντιυ</a:t>
            </a:r>
            <a:r>
              <a:rPr dirty="0">
                <a:solidFill>
                  <a:srgbClr val="FFC000"/>
                </a:solidFill>
              </a:rPr>
              <a:t>περτασικά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5688"/>
            <a:ext cx="8229600" cy="4525963"/>
          </a:xfrm>
        </p:spPr>
        <p:txBody>
          <a:bodyPr/>
          <a:lstStyle/>
          <a:p>
            <a:r>
              <a:rPr dirty="0">
                <a:solidFill>
                  <a:srgbClr val="92D050"/>
                </a:solidFill>
              </a:rPr>
              <a:t>Η </a:t>
            </a:r>
            <a:r>
              <a:rPr dirty="0" err="1">
                <a:solidFill>
                  <a:srgbClr val="92D050"/>
                </a:solidFill>
              </a:rPr>
              <a:t>μείωση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είν</a:t>
            </a:r>
            <a:r>
              <a:rPr dirty="0">
                <a:solidFill>
                  <a:srgbClr val="92D050"/>
                </a:solidFill>
              </a:rPr>
              <a:t>αι συγκρίσιμη με μονοθεραπεία χαμηλής δόσης.</a:t>
            </a:r>
          </a:p>
          <a:p>
            <a:endParaRPr lang="el-GR" dirty="0" smtClean="0">
              <a:solidFill>
                <a:srgbClr val="92D050"/>
              </a:solidFill>
            </a:endParaRPr>
          </a:p>
          <a:p>
            <a:r>
              <a:rPr dirty="0" smtClean="0">
                <a:solidFill>
                  <a:srgbClr val="92D050"/>
                </a:solidFill>
              </a:rPr>
              <a:t>Ο </a:t>
            </a:r>
            <a:r>
              <a:rPr dirty="0" err="1">
                <a:solidFill>
                  <a:srgbClr val="92D050"/>
                </a:solidFill>
              </a:rPr>
              <a:t>συνδυ</a:t>
            </a:r>
            <a:r>
              <a:rPr dirty="0">
                <a:solidFill>
                  <a:srgbClr val="92D050"/>
                </a:solidFill>
              </a:rPr>
              <a:t>ασμός με RAAS είναι ασφαλής.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902"/>
            <a:ext cx="8229600" cy="1143000"/>
          </a:xfrm>
        </p:spPr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Ανθεκτική</a:t>
            </a:r>
            <a:r>
              <a:rPr dirty="0">
                <a:solidFill>
                  <a:srgbClr val="FFC000"/>
                </a:solidFill>
              </a:rPr>
              <a:t> υπ</a:t>
            </a:r>
            <a:r>
              <a:rPr dirty="0" err="1">
                <a:solidFill>
                  <a:srgbClr val="FFC000"/>
                </a:solidFill>
              </a:rPr>
              <a:t>έρτ</a:t>
            </a:r>
            <a:r>
              <a:rPr dirty="0">
                <a:solidFill>
                  <a:srgbClr val="FFC000"/>
                </a:solidFill>
              </a:rPr>
              <a:t>αση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" y="1600200"/>
            <a:ext cx="4308250" cy="4525963"/>
          </a:xfrm>
        </p:spPr>
        <p:txBody>
          <a:bodyPr>
            <a:normAutofit lnSpcReduction="10000"/>
          </a:bodyPr>
          <a:lstStyle/>
          <a:p>
            <a:r>
              <a:rPr dirty="0" err="1">
                <a:solidFill>
                  <a:srgbClr val="92D050"/>
                </a:solidFill>
              </a:rPr>
              <a:t>Περιλ</a:t>
            </a:r>
            <a:r>
              <a:rPr dirty="0">
                <a:solidFill>
                  <a:srgbClr val="92D050"/>
                </a:solidFill>
              </a:rPr>
              <a:t>αμβάνει υπερδραστηριότητα SNS, κατακράτηση όγκου και αγγειακή σκληρία.</a:t>
            </a:r>
          </a:p>
          <a:p>
            <a:r>
              <a:rPr dirty="0" err="1">
                <a:solidFill>
                  <a:srgbClr val="92D050"/>
                </a:solidFill>
              </a:rPr>
              <a:t>Οι</a:t>
            </a:r>
            <a:r>
              <a:rPr dirty="0">
                <a:solidFill>
                  <a:srgbClr val="92D050"/>
                </a:solidFill>
              </a:rPr>
              <a:t> GLP-1 RA </a:t>
            </a:r>
            <a:r>
              <a:rPr lang="el-GR" dirty="0">
                <a:solidFill>
                  <a:srgbClr val="92D050"/>
                </a:solidFill>
              </a:rPr>
              <a:t>σ</a:t>
            </a:r>
            <a:r>
              <a:rPr dirty="0" err="1" smtClean="0">
                <a:solidFill>
                  <a:srgbClr val="92D050"/>
                </a:solidFill>
              </a:rPr>
              <a:t>τοχεύουν</a:t>
            </a:r>
            <a:r>
              <a:rPr dirty="0" smtClean="0">
                <a:solidFill>
                  <a:srgbClr val="92D050"/>
                </a:solidFill>
              </a:rPr>
              <a:t> </a:t>
            </a:r>
            <a:r>
              <a:rPr dirty="0">
                <a:solidFill>
                  <a:srgbClr val="92D050"/>
                </a:solidFill>
              </a:rPr>
              <a:t>π</a:t>
            </a:r>
            <a:r>
              <a:rPr dirty="0" err="1">
                <a:solidFill>
                  <a:srgbClr val="92D050"/>
                </a:solidFill>
              </a:rPr>
              <a:t>ολλ</a:t>
            </a:r>
            <a:r>
              <a:rPr dirty="0">
                <a:solidFill>
                  <a:srgbClr val="92D050"/>
                </a:solidFill>
              </a:rPr>
              <a:t>απλούς μηχανισμούς.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C680F6B-BC0A-3D62-19DD-75671A983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917" y="2239860"/>
            <a:ext cx="4254883" cy="284386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Αξιολόγηση</a:t>
            </a:r>
            <a:r>
              <a:rPr dirty="0">
                <a:solidFill>
                  <a:srgbClr val="FFC000"/>
                </a:solidFill>
              </a:rPr>
              <a:t> α</a:t>
            </a:r>
            <a:r>
              <a:rPr dirty="0" err="1">
                <a:solidFill>
                  <a:srgbClr val="FFC000"/>
                </a:solidFill>
              </a:rPr>
              <a:t>νθεκτικής</a:t>
            </a:r>
            <a:r>
              <a:rPr dirty="0">
                <a:solidFill>
                  <a:srgbClr val="FFC000"/>
                </a:solidFill>
              </a:rPr>
              <a:t> υπ</a:t>
            </a:r>
            <a:r>
              <a:rPr dirty="0" err="1">
                <a:solidFill>
                  <a:srgbClr val="FFC000"/>
                </a:solidFill>
              </a:rPr>
              <a:t>έρτ</a:t>
            </a:r>
            <a:r>
              <a:rPr dirty="0">
                <a:solidFill>
                  <a:srgbClr val="FFC000"/>
                </a:solidFill>
              </a:rPr>
              <a:t>ασης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25112" cy="4525963"/>
          </a:xfrm>
        </p:spPr>
        <p:txBody>
          <a:bodyPr>
            <a:normAutofit lnSpcReduction="10000"/>
          </a:bodyPr>
          <a:lstStyle/>
          <a:p>
            <a:r>
              <a:rPr dirty="0">
                <a:solidFill>
                  <a:srgbClr val="92D050"/>
                </a:solidFill>
              </a:rPr>
              <a:t>Απ</a:t>
            </a:r>
            <a:r>
              <a:rPr dirty="0" err="1">
                <a:solidFill>
                  <a:srgbClr val="92D050"/>
                </a:solidFill>
              </a:rPr>
              <a:t>οκλεισμός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ψευδο</a:t>
            </a:r>
            <a:r>
              <a:rPr dirty="0">
                <a:solidFill>
                  <a:srgbClr val="92D050"/>
                </a:solidFill>
              </a:rPr>
              <a:t>ανθεκτικότητας</a:t>
            </a:r>
            <a:r>
              <a:rPr dirty="0" smtClean="0">
                <a:solidFill>
                  <a:srgbClr val="92D050"/>
                </a:solidFill>
              </a:rPr>
              <a:t>.</a:t>
            </a:r>
            <a:endParaRPr lang="el-GR" dirty="0" smtClean="0">
              <a:solidFill>
                <a:srgbClr val="92D050"/>
              </a:solidFill>
            </a:endParaRPr>
          </a:p>
          <a:p>
            <a:endParaRPr dirty="0">
              <a:solidFill>
                <a:srgbClr val="92D050"/>
              </a:solidFill>
            </a:endParaRPr>
          </a:p>
          <a:p>
            <a:r>
              <a:rPr dirty="0" err="1">
                <a:solidFill>
                  <a:srgbClr val="92D050"/>
                </a:solidFill>
              </a:rPr>
              <a:t>Έλεγχος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συμμόρφωσης</a:t>
            </a:r>
            <a:r>
              <a:rPr dirty="0" smtClean="0">
                <a:solidFill>
                  <a:srgbClr val="92D050"/>
                </a:solidFill>
              </a:rPr>
              <a:t>.</a:t>
            </a:r>
            <a:endParaRPr lang="el-GR" dirty="0" smtClean="0">
              <a:solidFill>
                <a:srgbClr val="92D050"/>
              </a:solidFill>
            </a:endParaRPr>
          </a:p>
          <a:p>
            <a:endParaRPr dirty="0">
              <a:solidFill>
                <a:srgbClr val="92D050"/>
              </a:solidFill>
            </a:endParaRPr>
          </a:p>
          <a:p>
            <a:r>
              <a:rPr dirty="0" err="1">
                <a:solidFill>
                  <a:srgbClr val="92D050"/>
                </a:solidFill>
              </a:rPr>
              <a:t>Έντ</a:t>
            </a:r>
            <a:r>
              <a:rPr dirty="0">
                <a:solidFill>
                  <a:srgbClr val="92D050"/>
                </a:solidFill>
              </a:rPr>
              <a:t>αξη GLP-1 RA μετά βελτιστοποίηση αγωγής.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B2602494-0C3F-0B5D-EA31-366ABD8CF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064" y="1659025"/>
            <a:ext cx="3576330" cy="446713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solidFill>
                  <a:srgbClr val="FFC000"/>
                </a:solidFill>
              </a:rPr>
              <a:t>Meta-analysis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168" y="1600200"/>
            <a:ext cx="4416552" cy="4525963"/>
          </a:xfrm>
        </p:spPr>
        <p:txBody>
          <a:bodyPr/>
          <a:lstStyle/>
          <a:p>
            <a:r>
              <a:rPr dirty="0">
                <a:solidFill>
                  <a:srgbClr val="92D050"/>
                </a:solidFill>
              </a:rPr>
              <a:t>Πα</a:t>
            </a:r>
            <a:r>
              <a:rPr dirty="0" err="1">
                <a:solidFill>
                  <a:srgbClr val="92D050"/>
                </a:solidFill>
              </a:rPr>
              <a:t>ρόμοι</a:t>
            </a:r>
            <a:r>
              <a:rPr dirty="0">
                <a:solidFill>
                  <a:srgbClr val="92D050"/>
                </a:solidFill>
              </a:rPr>
              <a:t>α μείωση ΑΠ σε υπερτασικούς και μη</a:t>
            </a:r>
            <a:r>
              <a:rPr dirty="0" smtClean="0">
                <a:solidFill>
                  <a:srgbClr val="92D050"/>
                </a:solidFill>
              </a:rPr>
              <a:t>.</a:t>
            </a:r>
            <a:endParaRPr lang="el-GR" dirty="0" smtClean="0">
              <a:solidFill>
                <a:srgbClr val="92D050"/>
              </a:solidFill>
            </a:endParaRPr>
          </a:p>
          <a:p>
            <a:endParaRPr dirty="0">
              <a:solidFill>
                <a:srgbClr val="92D050"/>
              </a:solidFill>
            </a:endParaRPr>
          </a:p>
          <a:p>
            <a:r>
              <a:rPr dirty="0" err="1">
                <a:solidFill>
                  <a:srgbClr val="92D050"/>
                </a:solidFill>
              </a:rPr>
              <a:t>Πιθ</a:t>
            </a:r>
            <a:r>
              <a:rPr dirty="0">
                <a:solidFill>
                  <a:srgbClr val="92D050"/>
                </a:solidFill>
              </a:rPr>
              <a:t>ανή υποεκτίμηση αποτελέσματος</a:t>
            </a:r>
            <a:r>
              <a:rPr dirty="0"/>
              <a:t>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057B52DC-D8CC-5C2D-1395-E9AFF20E8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460" y="1469056"/>
            <a:ext cx="4167362" cy="465710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solidFill>
                  <a:srgbClr val="FFC000"/>
                </a:solidFill>
              </a:rPr>
              <a:t>Απ</a:t>
            </a:r>
            <a:r>
              <a:rPr dirty="0" err="1">
                <a:solidFill>
                  <a:srgbClr val="FFC000"/>
                </a:solidFill>
              </a:rPr>
              <a:t>οκλιμάκωση</a:t>
            </a:r>
            <a:r>
              <a:rPr dirty="0">
                <a:solidFill>
                  <a:srgbClr val="FFC000"/>
                </a:solidFill>
              </a:rPr>
              <a:t> </a:t>
            </a:r>
            <a:r>
              <a:rPr dirty="0" err="1">
                <a:solidFill>
                  <a:srgbClr val="FFC000"/>
                </a:solidFill>
              </a:rPr>
              <a:t>θερ</a:t>
            </a:r>
            <a:r>
              <a:rPr dirty="0">
                <a:solidFill>
                  <a:srgbClr val="FFC000"/>
                </a:solidFill>
              </a:rPr>
              <a:t>απείας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63440" cy="4525963"/>
          </a:xfrm>
        </p:spPr>
        <p:txBody>
          <a:bodyPr/>
          <a:lstStyle/>
          <a:p>
            <a:endParaRPr lang="el-GR" dirty="0" smtClean="0">
              <a:solidFill>
                <a:srgbClr val="92D050"/>
              </a:solidFill>
            </a:endParaRPr>
          </a:p>
          <a:p>
            <a:r>
              <a:rPr dirty="0" err="1" smtClean="0">
                <a:solidFill>
                  <a:srgbClr val="92D050"/>
                </a:solidFill>
              </a:rPr>
              <a:t>Μείωση</a:t>
            </a:r>
            <a:r>
              <a:rPr dirty="0" smtClean="0">
                <a:solidFill>
                  <a:srgbClr val="92D050"/>
                </a:solidFill>
              </a:rPr>
              <a:t> </a:t>
            </a:r>
            <a:r>
              <a:rPr dirty="0">
                <a:solidFill>
                  <a:srgbClr val="92D050"/>
                </a:solidFill>
              </a:rPr>
              <a:t>α</a:t>
            </a:r>
            <a:r>
              <a:rPr dirty="0" err="1">
                <a:solidFill>
                  <a:srgbClr val="92D050"/>
                </a:solidFill>
              </a:rPr>
              <a:t>νάγκης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γι</a:t>
            </a:r>
            <a:r>
              <a:rPr dirty="0">
                <a:solidFill>
                  <a:srgbClr val="92D050"/>
                </a:solidFill>
              </a:rPr>
              <a:t>α αντιυπερτασικά.</a:t>
            </a:r>
          </a:p>
          <a:p>
            <a:endParaRPr lang="el-GR" dirty="0" smtClean="0">
              <a:solidFill>
                <a:srgbClr val="92D050"/>
              </a:solidFill>
            </a:endParaRPr>
          </a:p>
          <a:p>
            <a:endParaRPr lang="el-GR" dirty="0">
              <a:solidFill>
                <a:srgbClr val="92D050"/>
              </a:solidFill>
            </a:endParaRPr>
          </a:p>
          <a:p>
            <a:r>
              <a:rPr dirty="0" smtClean="0">
                <a:solidFill>
                  <a:srgbClr val="92D050"/>
                </a:solidFill>
              </a:rPr>
              <a:t>Υπ</a:t>
            </a:r>
            <a:r>
              <a:rPr dirty="0" err="1" smtClean="0">
                <a:solidFill>
                  <a:srgbClr val="92D050"/>
                </a:solidFill>
              </a:rPr>
              <a:t>οδηλώνει</a:t>
            </a:r>
            <a:r>
              <a:rPr dirty="0" smtClean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ισχυρότερη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δράση</a:t>
            </a:r>
            <a:r>
              <a:rPr dirty="0"/>
              <a:t>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DB2074C-1EB5-A9CC-6A11-CB3133ADCE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5425" y="1600200"/>
            <a:ext cx="3381647" cy="419869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Προστ</a:t>
            </a:r>
            <a:r>
              <a:rPr dirty="0">
                <a:solidFill>
                  <a:srgbClr val="FFC000"/>
                </a:solidFill>
              </a:rPr>
              <a:t>ασία έναντι εγκεφαλικού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>
                <a:solidFill>
                  <a:srgbClr val="92D050"/>
                </a:solidFill>
              </a:rPr>
              <a:t>Μείωση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οξειδωτικού</a:t>
            </a:r>
            <a:r>
              <a:rPr dirty="0">
                <a:solidFill>
                  <a:srgbClr val="92D050"/>
                </a:solidFill>
              </a:rPr>
              <a:t> stress και β</a:t>
            </a:r>
            <a:r>
              <a:rPr dirty="0" err="1">
                <a:solidFill>
                  <a:srgbClr val="92D050"/>
                </a:solidFill>
              </a:rPr>
              <a:t>ελτίωση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νευρο</a:t>
            </a:r>
            <a:r>
              <a:rPr dirty="0">
                <a:solidFill>
                  <a:srgbClr val="92D050"/>
                </a:solidFill>
              </a:rPr>
              <a:t>πλαστικότητας.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6A391F4-D8EF-4915-64F0-29FB62479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C3F7AFF-40D2-AAD2-E9E1-7D036749F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2EE9315-305B-E5A7-F5F4-0E4C87252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759" y="656336"/>
            <a:ext cx="8458481" cy="573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808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Άμεσες</a:t>
            </a:r>
            <a:r>
              <a:rPr dirty="0">
                <a:solidFill>
                  <a:srgbClr val="FFC000"/>
                </a:solidFill>
              </a:rPr>
              <a:t> </a:t>
            </a:r>
            <a:r>
              <a:rPr dirty="0" err="1">
                <a:solidFill>
                  <a:srgbClr val="FFC000"/>
                </a:solidFill>
              </a:rPr>
              <a:t>εγκεφ</a:t>
            </a:r>
            <a:r>
              <a:rPr dirty="0">
                <a:solidFill>
                  <a:srgbClr val="FFC000"/>
                </a:solidFill>
              </a:rPr>
              <a:t>αλικές δράσεις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 smtClean="0">
              <a:solidFill>
                <a:srgbClr val="92D050"/>
              </a:solidFill>
            </a:endParaRPr>
          </a:p>
          <a:p>
            <a:r>
              <a:rPr dirty="0" err="1" smtClean="0">
                <a:solidFill>
                  <a:srgbClr val="92D050"/>
                </a:solidFill>
              </a:rPr>
              <a:t>Μείωση</a:t>
            </a:r>
            <a:r>
              <a:rPr dirty="0" smtClean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όγκου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εμφράκτου</a:t>
            </a:r>
            <a:r>
              <a:rPr dirty="0">
                <a:solidFill>
                  <a:srgbClr val="92D050"/>
                </a:solidFill>
              </a:rPr>
              <a:t> και απόπ</a:t>
            </a:r>
            <a:r>
              <a:rPr dirty="0" err="1">
                <a:solidFill>
                  <a:srgbClr val="92D050"/>
                </a:solidFill>
              </a:rPr>
              <a:t>τωσης</a:t>
            </a:r>
            <a:r>
              <a:rPr dirty="0">
                <a:solidFill>
                  <a:srgbClr val="92D050"/>
                </a:solidFill>
              </a:rPr>
              <a:t>.</a:t>
            </a:r>
          </a:p>
          <a:p>
            <a:endParaRPr lang="el-GR" dirty="0" smtClean="0">
              <a:solidFill>
                <a:srgbClr val="92D050"/>
              </a:solidFill>
            </a:endParaRPr>
          </a:p>
          <a:p>
            <a:r>
              <a:rPr dirty="0" err="1" smtClean="0">
                <a:solidFill>
                  <a:srgbClr val="92D050"/>
                </a:solidFill>
              </a:rPr>
              <a:t>Αύξηση</a:t>
            </a:r>
            <a:r>
              <a:rPr dirty="0" smtClean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εγκεφ</a:t>
            </a:r>
            <a:r>
              <a:rPr dirty="0">
                <a:solidFill>
                  <a:srgbClr val="92D050"/>
                </a:solidFill>
              </a:rPr>
              <a:t>αλικής αιμάτωσης.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Ασφάλει</a:t>
            </a:r>
            <a:r>
              <a:rPr dirty="0">
                <a:solidFill>
                  <a:srgbClr val="FFC000"/>
                </a:solidFill>
              </a:rPr>
              <a:t>α: Καρδιακή συχνότητα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 smtClean="0">
              <a:solidFill>
                <a:srgbClr val="92D050"/>
              </a:solidFill>
            </a:endParaRPr>
          </a:p>
          <a:p>
            <a:endParaRPr lang="el-GR" dirty="0">
              <a:solidFill>
                <a:srgbClr val="92D050"/>
              </a:solidFill>
            </a:endParaRPr>
          </a:p>
          <a:p>
            <a:r>
              <a:rPr dirty="0" err="1" smtClean="0">
                <a:solidFill>
                  <a:srgbClr val="92D050"/>
                </a:solidFill>
              </a:rPr>
              <a:t>Αύξηση</a:t>
            </a:r>
            <a:r>
              <a:rPr dirty="0" smtClean="0">
                <a:solidFill>
                  <a:srgbClr val="92D050"/>
                </a:solidFill>
              </a:rPr>
              <a:t> </a:t>
            </a:r>
            <a:r>
              <a:rPr dirty="0">
                <a:solidFill>
                  <a:srgbClr val="92D050"/>
                </a:solidFill>
              </a:rPr>
              <a:t>2–5 bpm</a:t>
            </a:r>
            <a:r>
              <a:rPr dirty="0" smtClean="0">
                <a:solidFill>
                  <a:srgbClr val="92D050"/>
                </a:solidFill>
              </a:rPr>
              <a:t>.</a:t>
            </a:r>
            <a:endParaRPr lang="el-GR" dirty="0" smtClean="0">
              <a:solidFill>
                <a:srgbClr val="92D050"/>
              </a:solidFill>
            </a:endParaRPr>
          </a:p>
          <a:p>
            <a:endParaRPr dirty="0">
              <a:solidFill>
                <a:srgbClr val="92D050"/>
              </a:solidFill>
            </a:endParaRPr>
          </a:p>
          <a:p>
            <a:r>
              <a:rPr dirty="0" err="1">
                <a:solidFill>
                  <a:srgbClr val="92D050"/>
                </a:solidFill>
              </a:rPr>
              <a:t>Δοσοεξ</a:t>
            </a:r>
            <a:r>
              <a:rPr dirty="0">
                <a:solidFill>
                  <a:srgbClr val="92D050"/>
                </a:solidFill>
              </a:rPr>
              <a:t>αρτώμενη επίδραση.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Αν</a:t>
            </a:r>
            <a:r>
              <a:rPr dirty="0">
                <a:solidFill>
                  <a:srgbClr val="FFC000"/>
                </a:solidFill>
              </a:rPr>
              <a:t>αδιαμόρφωση μυοκαρδίου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7" y="2145485"/>
            <a:ext cx="3538728" cy="4525963"/>
          </a:xfrm>
        </p:spPr>
        <p:txBody>
          <a:bodyPr/>
          <a:lstStyle/>
          <a:p>
            <a:r>
              <a:rPr dirty="0" err="1" smtClean="0">
                <a:solidFill>
                  <a:srgbClr val="92D050"/>
                </a:solidFill>
              </a:rPr>
              <a:t>Μείωση</a:t>
            </a:r>
            <a:r>
              <a:rPr dirty="0" smtClean="0">
                <a:solidFill>
                  <a:srgbClr val="92D050"/>
                </a:solidFill>
              </a:rPr>
              <a:t> </a:t>
            </a:r>
            <a:r>
              <a:rPr dirty="0">
                <a:solidFill>
                  <a:srgbClr val="92D050"/>
                </a:solidFill>
              </a:rPr>
              <a:t>απόπ</a:t>
            </a:r>
            <a:r>
              <a:rPr dirty="0" err="1">
                <a:solidFill>
                  <a:srgbClr val="92D050"/>
                </a:solidFill>
              </a:rPr>
              <a:t>τωσης</a:t>
            </a:r>
            <a:r>
              <a:rPr dirty="0">
                <a:solidFill>
                  <a:srgbClr val="92D050"/>
                </a:solidFill>
              </a:rPr>
              <a:t> και </a:t>
            </a:r>
            <a:r>
              <a:rPr dirty="0" err="1">
                <a:solidFill>
                  <a:srgbClr val="92D050"/>
                </a:solidFill>
              </a:rPr>
              <a:t>κυττ</a:t>
            </a:r>
            <a:r>
              <a:rPr dirty="0">
                <a:solidFill>
                  <a:srgbClr val="92D050"/>
                </a:solidFill>
              </a:rPr>
              <a:t>αρικού θανάτου.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C0B9CC60-9F13-38BF-A945-A050AF819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661" y="1939034"/>
            <a:ext cx="5318620" cy="363984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Αντιοξειδωτική</a:t>
            </a:r>
            <a:r>
              <a:rPr dirty="0">
                <a:solidFill>
                  <a:srgbClr val="FFC000"/>
                </a:solidFill>
              </a:rPr>
              <a:t> </a:t>
            </a:r>
            <a:r>
              <a:rPr dirty="0" err="1">
                <a:solidFill>
                  <a:srgbClr val="FFC000"/>
                </a:solidFill>
              </a:rPr>
              <a:t>δράση</a:t>
            </a:r>
            <a:endParaRPr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196" y="2834709"/>
            <a:ext cx="3577905" cy="4525963"/>
          </a:xfrm>
        </p:spPr>
        <p:txBody>
          <a:bodyPr/>
          <a:lstStyle/>
          <a:p>
            <a:r>
              <a:rPr dirty="0">
                <a:solidFill>
                  <a:srgbClr val="92D050"/>
                </a:solidFill>
              </a:rPr>
              <a:t>Αύξηση α</a:t>
            </a:r>
            <a:r>
              <a:rPr dirty="0" err="1">
                <a:solidFill>
                  <a:srgbClr val="92D050"/>
                </a:solidFill>
              </a:rPr>
              <a:t>ντιοξειδωτικής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ικ</a:t>
            </a:r>
            <a:r>
              <a:rPr dirty="0">
                <a:solidFill>
                  <a:srgbClr val="92D050"/>
                </a:solidFill>
              </a:rPr>
              <a:t>ανότητας.</a:t>
            </a:r>
          </a:p>
          <a:p>
            <a:r>
              <a:rPr dirty="0" err="1">
                <a:solidFill>
                  <a:srgbClr val="92D050"/>
                </a:solidFill>
              </a:rPr>
              <a:t>Μείωση</a:t>
            </a:r>
            <a:r>
              <a:rPr dirty="0">
                <a:solidFill>
                  <a:srgbClr val="92D050"/>
                </a:solidFill>
              </a:rPr>
              <a:t> ROS.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1A6EFA9-EADE-2D4B-92DB-C59B8C4D9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4959" y="2088465"/>
            <a:ext cx="5603845" cy="381775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solidFill>
                  <a:srgbClr val="FFC000"/>
                </a:solidFill>
              </a:rPr>
              <a:t>Υπ</a:t>
            </a:r>
            <a:r>
              <a:rPr dirty="0" err="1">
                <a:solidFill>
                  <a:srgbClr val="FFC000"/>
                </a:solidFill>
              </a:rPr>
              <a:t>οογκ</a:t>
            </a:r>
            <a:r>
              <a:rPr dirty="0">
                <a:solidFill>
                  <a:srgbClr val="FFC000"/>
                </a:solidFill>
              </a:rPr>
              <a:t>αιμία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 smtClean="0">
              <a:solidFill>
                <a:srgbClr val="92D050"/>
              </a:solidFill>
            </a:endParaRPr>
          </a:p>
          <a:p>
            <a:r>
              <a:rPr dirty="0" err="1" smtClean="0">
                <a:solidFill>
                  <a:srgbClr val="92D050"/>
                </a:solidFill>
              </a:rPr>
              <a:t>Κίνδυνος</a:t>
            </a:r>
            <a:r>
              <a:rPr dirty="0" smtClean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σε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ηλικιωμένους</a:t>
            </a:r>
            <a:r>
              <a:rPr dirty="0">
                <a:solidFill>
                  <a:srgbClr val="92D050"/>
                </a:solidFill>
              </a:rPr>
              <a:t>.</a:t>
            </a:r>
          </a:p>
          <a:p>
            <a:endParaRPr lang="el-GR" dirty="0" smtClean="0">
              <a:solidFill>
                <a:srgbClr val="92D050"/>
              </a:solidFill>
            </a:endParaRPr>
          </a:p>
          <a:p>
            <a:r>
              <a:rPr dirty="0" err="1" smtClean="0">
                <a:solidFill>
                  <a:srgbClr val="92D050"/>
                </a:solidFill>
              </a:rPr>
              <a:t>Ανάγκη</a:t>
            </a:r>
            <a:r>
              <a:rPr dirty="0" smtClean="0">
                <a:solidFill>
                  <a:srgbClr val="92D050"/>
                </a:solidFill>
              </a:rPr>
              <a:t> </a:t>
            </a:r>
            <a:r>
              <a:rPr dirty="0">
                <a:solidFill>
                  <a:srgbClr val="92D050"/>
                </a:solidFill>
              </a:rPr>
              <a:t>παρα</a:t>
            </a:r>
            <a:r>
              <a:rPr dirty="0" err="1">
                <a:solidFill>
                  <a:srgbClr val="92D050"/>
                </a:solidFill>
              </a:rPr>
              <a:t>κολούθησης</a:t>
            </a:r>
            <a:r>
              <a:rPr dirty="0">
                <a:solidFill>
                  <a:srgbClr val="92D05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Συμ</a:t>
            </a:r>
            <a:r>
              <a:rPr dirty="0">
                <a:solidFill>
                  <a:srgbClr val="FFC000"/>
                </a:solidFill>
              </a:rPr>
              <a:t>παθητικό σύστημα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919" y="1890917"/>
            <a:ext cx="2596393" cy="4525963"/>
          </a:xfrm>
        </p:spPr>
        <p:txBody>
          <a:bodyPr/>
          <a:lstStyle/>
          <a:p>
            <a:r>
              <a:rPr dirty="0">
                <a:solidFill>
                  <a:srgbClr val="92D050"/>
                </a:solidFill>
              </a:rPr>
              <a:t>Ρύθμιση </a:t>
            </a:r>
            <a:r>
              <a:rPr dirty="0" err="1">
                <a:solidFill>
                  <a:srgbClr val="92D050"/>
                </a:solidFill>
              </a:rPr>
              <a:t>μέσω</a:t>
            </a:r>
            <a:r>
              <a:rPr dirty="0">
                <a:solidFill>
                  <a:srgbClr val="92D050"/>
                </a:solidFill>
              </a:rPr>
              <a:t> ανα</a:t>
            </a:r>
            <a:r>
              <a:rPr dirty="0" err="1">
                <a:solidFill>
                  <a:srgbClr val="92D050"/>
                </a:solidFill>
              </a:rPr>
              <a:t>στολής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κεντρικών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μηχ</a:t>
            </a:r>
            <a:r>
              <a:rPr dirty="0">
                <a:solidFill>
                  <a:srgbClr val="92D050"/>
                </a:solidFill>
              </a:rPr>
              <a:t>ανισμών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BC3389B1-A111-03AB-5533-0299E5B39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312" y="1694575"/>
            <a:ext cx="5936385" cy="396939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Αγγει</a:t>
            </a:r>
            <a:r>
              <a:rPr dirty="0">
                <a:solidFill>
                  <a:srgbClr val="FFC000"/>
                </a:solidFill>
              </a:rPr>
              <a:t>ακοί στόχοι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974" y="2332037"/>
            <a:ext cx="2638338" cy="4525963"/>
          </a:xfrm>
        </p:spPr>
        <p:txBody>
          <a:bodyPr/>
          <a:lstStyle/>
          <a:p>
            <a:r>
              <a:rPr dirty="0">
                <a:solidFill>
                  <a:srgbClr val="92D050"/>
                </a:solidFill>
              </a:rPr>
              <a:t>Μείωση </a:t>
            </a:r>
            <a:r>
              <a:rPr dirty="0" err="1">
                <a:solidFill>
                  <a:srgbClr val="92D050"/>
                </a:solidFill>
              </a:rPr>
              <a:t>φλεγμονής</a:t>
            </a:r>
            <a:r>
              <a:rPr dirty="0">
                <a:solidFill>
                  <a:srgbClr val="92D050"/>
                </a:solidFill>
              </a:rPr>
              <a:t> και </a:t>
            </a:r>
            <a:r>
              <a:rPr lang="el-GR" dirty="0">
                <a:solidFill>
                  <a:srgbClr val="92D050"/>
                </a:solidFill>
              </a:rPr>
              <a:t>ανάπτυξης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λεί</a:t>
            </a:r>
            <a:r>
              <a:rPr lang="el-GR" dirty="0">
                <a:solidFill>
                  <a:srgbClr val="92D050"/>
                </a:solidFill>
              </a:rPr>
              <a:t>ων </a:t>
            </a:r>
            <a:r>
              <a:rPr lang="el-GR" dirty="0" err="1">
                <a:solidFill>
                  <a:srgbClr val="92D050"/>
                </a:solidFill>
              </a:rPr>
              <a:t>μυικών</a:t>
            </a:r>
            <a:r>
              <a:rPr lang="el-GR" dirty="0">
                <a:solidFill>
                  <a:srgbClr val="92D050"/>
                </a:solidFill>
              </a:rPr>
              <a:t> ινών</a:t>
            </a:r>
            <a:endParaRPr dirty="0">
              <a:solidFill>
                <a:srgbClr val="92D050"/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3B61B8C-CB9B-EB7F-EBFA-4EC0BFC1A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175" y="2002330"/>
            <a:ext cx="6056851" cy="352682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Ενδοθηλι</a:t>
            </a:r>
            <a:r>
              <a:rPr dirty="0">
                <a:solidFill>
                  <a:srgbClr val="FFC000"/>
                </a:solidFill>
              </a:rPr>
              <a:t>ακή δυσλειτουργία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421" y="2397154"/>
            <a:ext cx="3200400" cy="4525963"/>
          </a:xfrm>
        </p:spPr>
        <p:txBody>
          <a:bodyPr/>
          <a:lstStyle/>
          <a:p>
            <a:r>
              <a:rPr dirty="0" err="1">
                <a:solidFill>
                  <a:srgbClr val="92D050"/>
                </a:solidFill>
              </a:rPr>
              <a:t>Δι</a:t>
            </a:r>
            <a:r>
              <a:rPr dirty="0">
                <a:solidFill>
                  <a:srgbClr val="92D050"/>
                </a:solidFill>
              </a:rPr>
              <a:t>ακοπή φαύλου κύκλου υπεργλυκαιμίας και φλεγμονής.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CD3EA8BD-7CFD-3157-2443-3D3B3AB20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266" y="1966589"/>
            <a:ext cx="4999839" cy="35611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Σύγκριση</a:t>
            </a:r>
            <a:r>
              <a:rPr dirty="0">
                <a:solidFill>
                  <a:srgbClr val="FFC000"/>
                </a:solidFill>
              </a:rPr>
              <a:t> κα</a:t>
            </a:r>
            <a:r>
              <a:rPr dirty="0" err="1">
                <a:solidFill>
                  <a:srgbClr val="FFC000"/>
                </a:solidFill>
              </a:rPr>
              <a:t>τηγοριών</a:t>
            </a:r>
            <a:endParaRPr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63" y="2163495"/>
            <a:ext cx="3124899" cy="4818345"/>
          </a:xfrm>
        </p:spPr>
        <p:txBody>
          <a:bodyPr/>
          <a:lstStyle/>
          <a:p>
            <a:r>
              <a:rPr dirty="0">
                <a:solidFill>
                  <a:srgbClr val="92D050"/>
                </a:solidFill>
              </a:rPr>
              <a:t>GLP-1 RA </a:t>
            </a:r>
            <a:r>
              <a:rPr dirty="0" err="1">
                <a:solidFill>
                  <a:srgbClr val="92D050"/>
                </a:solidFill>
              </a:rPr>
              <a:t>έν</a:t>
            </a:r>
            <a:r>
              <a:rPr dirty="0">
                <a:solidFill>
                  <a:srgbClr val="92D050"/>
                </a:solidFill>
              </a:rPr>
              <a:t>αντι SGLT2i με διαφορετικά πλεονεκτήματα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6C8C58B-D797-80B5-6DEB-9F159DFA4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7520" y="1534649"/>
            <a:ext cx="5165449" cy="4364681"/>
          </a:xfrm>
          <a:prstGeom prst="rect">
            <a:avLst/>
          </a:prstGeom>
        </p:spPr>
      </p:pic>
      <p:sp>
        <p:nvSpPr>
          <p:cNvPr id="6" name="Οβάλ 5">
            <a:extLst>
              <a:ext uri="{FF2B5EF4-FFF2-40B4-BE49-F238E27FC236}">
                <a16:creationId xmlns:a16="http://schemas.microsoft.com/office/drawing/2014/main" id="{04487F2D-AB95-AB36-33FB-0FDCD1001C03}"/>
              </a:ext>
            </a:extLst>
          </p:cNvPr>
          <p:cNvSpPr/>
          <p:nvPr/>
        </p:nvSpPr>
        <p:spPr>
          <a:xfrm>
            <a:off x="3305261" y="1065403"/>
            <a:ext cx="5478011" cy="2363598"/>
          </a:xfrm>
          <a:prstGeom prst="ellipse">
            <a:avLst/>
          </a:prstGeom>
          <a:noFill/>
          <a:ln w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Βημ</a:t>
            </a:r>
            <a:r>
              <a:rPr dirty="0">
                <a:solidFill>
                  <a:srgbClr val="FFC000"/>
                </a:solidFill>
              </a:rPr>
              <a:t>ατική προσέγγιση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>
                <a:solidFill>
                  <a:srgbClr val="92D050"/>
                </a:solidFill>
              </a:rPr>
              <a:t>Δι</a:t>
            </a:r>
            <a:r>
              <a:rPr dirty="0">
                <a:solidFill>
                  <a:srgbClr val="92D050"/>
                </a:solidFill>
              </a:rPr>
              <a:t>ατροφή, φαρμακευτική αγωγή και προσθήκη GLP-1 RA.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113D2CE-F02B-4717-1EBE-0925683CF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120" y="2814233"/>
            <a:ext cx="8003097" cy="3494492"/>
          </a:xfrm>
          <a:prstGeom prst="rect">
            <a:avLst/>
          </a:prstGeom>
        </p:spPr>
      </p:pic>
      <p:sp>
        <p:nvSpPr>
          <p:cNvPr id="6" name="Οβάλ 5">
            <a:extLst>
              <a:ext uri="{FF2B5EF4-FFF2-40B4-BE49-F238E27FC236}">
                <a16:creationId xmlns:a16="http://schemas.microsoft.com/office/drawing/2014/main" id="{14397C4A-125B-3ED5-8FF8-3A94C93D3B99}"/>
              </a:ext>
            </a:extLst>
          </p:cNvPr>
          <p:cNvSpPr/>
          <p:nvPr/>
        </p:nvSpPr>
        <p:spPr>
          <a:xfrm>
            <a:off x="7046752" y="4563612"/>
            <a:ext cx="1778465" cy="1333850"/>
          </a:xfrm>
          <a:prstGeom prst="ellipse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Χρόνι</a:t>
            </a:r>
            <a:r>
              <a:rPr dirty="0">
                <a:solidFill>
                  <a:srgbClr val="FFC000"/>
                </a:solidFill>
              </a:rPr>
              <a:t>α νεφρική νόσος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>
                <a:solidFill>
                  <a:srgbClr val="92D050"/>
                </a:solidFill>
              </a:rPr>
              <a:t>Μείωση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λευκωμ</a:t>
            </a:r>
            <a:r>
              <a:rPr dirty="0">
                <a:solidFill>
                  <a:srgbClr val="92D050"/>
                </a:solidFill>
              </a:rPr>
              <a:t>ατουρίας και προστασία νεφρού.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Νέοι</a:t>
            </a:r>
            <a:r>
              <a:rPr dirty="0">
                <a:solidFill>
                  <a:srgbClr val="FFC000"/>
                </a:solidFill>
              </a:rPr>
              <a:t> α</a:t>
            </a:r>
            <a:r>
              <a:rPr dirty="0" err="1">
                <a:solidFill>
                  <a:srgbClr val="FFC000"/>
                </a:solidFill>
              </a:rPr>
              <a:t>γωνιστές</a:t>
            </a:r>
            <a:endParaRPr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1085"/>
            <a:ext cx="8229600" cy="4525963"/>
          </a:xfrm>
        </p:spPr>
        <p:txBody>
          <a:bodyPr/>
          <a:lstStyle/>
          <a:p>
            <a:r>
              <a:rPr dirty="0" err="1">
                <a:solidFill>
                  <a:srgbClr val="92D050"/>
                </a:solidFill>
              </a:rPr>
              <a:t>Συνδυ</a:t>
            </a:r>
            <a:r>
              <a:rPr dirty="0">
                <a:solidFill>
                  <a:srgbClr val="92D050"/>
                </a:solidFill>
              </a:rPr>
              <a:t>ασμένοι αγωνιστές με μεγαλύτερη δράση.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B6AF0B2D-7684-8711-7E24-C363A417C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403" y="2299445"/>
            <a:ext cx="6618914" cy="441405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204"/>
            <a:ext cx="8229600" cy="1143000"/>
          </a:xfrm>
        </p:spPr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Κλινική</a:t>
            </a:r>
            <a:r>
              <a:rPr dirty="0">
                <a:solidFill>
                  <a:srgbClr val="FFC000"/>
                </a:solidFill>
              </a:rPr>
              <a:t> </a:t>
            </a:r>
            <a:r>
              <a:rPr dirty="0" err="1">
                <a:solidFill>
                  <a:srgbClr val="FFC000"/>
                </a:solidFill>
              </a:rPr>
              <a:t>σύνοψη</a:t>
            </a:r>
            <a:endParaRPr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3030"/>
            <a:ext cx="8229600" cy="4525963"/>
          </a:xfrm>
        </p:spPr>
        <p:txBody>
          <a:bodyPr/>
          <a:lstStyle/>
          <a:p>
            <a:r>
              <a:rPr dirty="0" err="1">
                <a:solidFill>
                  <a:srgbClr val="92D050"/>
                </a:solidFill>
              </a:rPr>
              <a:t>Πολλ</a:t>
            </a:r>
            <a:r>
              <a:rPr dirty="0">
                <a:solidFill>
                  <a:srgbClr val="92D050"/>
                </a:solidFill>
              </a:rPr>
              <a:t>απλά μεταβολικά και καρδιαγγειακά οφέλη.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C4474015-09CA-D296-C336-A2732284B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921170"/>
            <a:ext cx="8288323" cy="326547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solidFill>
                  <a:srgbClr val="FFC000"/>
                </a:solidFill>
              </a:rPr>
              <a:t>Συμ</a:t>
            </a:r>
            <a:r>
              <a:rPr dirty="0">
                <a:solidFill>
                  <a:srgbClr val="FFC000"/>
                </a:solidFill>
              </a:rPr>
              <a:t>περάσματα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 err="1">
                <a:solidFill>
                  <a:srgbClr val="92D050"/>
                </a:solidFill>
              </a:rPr>
              <a:t>Κλινικά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σημ</a:t>
            </a:r>
            <a:r>
              <a:rPr dirty="0">
                <a:solidFill>
                  <a:srgbClr val="92D050"/>
                </a:solidFill>
              </a:rPr>
              <a:t>αντική μείωση αρτηριακής πίεσης.</a:t>
            </a:r>
          </a:p>
          <a:p>
            <a:endParaRPr lang="el-GR" dirty="0" smtClean="0">
              <a:solidFill>
                <a:srgbClr val="92D050"/>
              </a:solidFill>
            </a:endParaRPr>
          </a:p>
          <a:p>
            <a:r>
              <a:rPr dirty="0" err="1" smtClean="0">
                <a:solidFill>
                  <a:srgbClr val="92D050"/>
                </a:solidFill>
              </a:rPr>
              <a:t>Στ</a:t>
            </a:r>
            <a:r>
              <a:rPr dirty="0" smtClean="0">
                <a:solidFill>
                  <a:srgbClr val="92D050"/>
                </a:solidFill>
              </a:rPr>
              <a:t>αθερά </a:t>
            </a:r>
            <a:r>
              <a:rPr dirty="0">
                <a:solidFill>
                  <a:srgbClr val="92D050"/>
                </a:solidFill>
              </a:rPr>
              <a:t>αποτελέσματα.</a:t>
            </a:r>
          </a:p>
          <a:p>
            <a:endParaRPr lang="el-GR" dirty="0">
              <a:solidFill>
                <a:srgbClr val="92D050"/>
              </a:solidFill>
            </a:endParaRPr>
          </a:p>
          <a:p>
            <a:r>
              <a:rPr dirty="0" err="1" smtClean="0">
                <a:solidFill>
                  <a:srgbClr val="92D050"/>
                </a:solidFill>
              </a:rPr>
              <a:t>Ανάγκη</a:t>
            </a:r>
            <a:r>
              <a:rPr dirty="0" smtClean="0">
                <a:solidFill>
                  <a:srgbClr val="92D050"/>
                </a:solidFill>
              </a:rPr>
              <a:t> </a:t>
            </a:r>
            <a:r>
              <a:rPr dirty="0">
                <a:solidFill>
                  <a:srgbClr val="92D050"/>
                </a:solidFill>
              </a:rPr>
              <a:t>π</a:t>
            </a:r>
            <a:r>
              <a:rPr dirty="0" err="1">
                <a:solidFill>
                  <a:srgbClr val="92D050"/>
                </a:solidFill>
              </a:rPr>
              <a:t>ερ</a:t>
            </a:r>
            <a:r>
              <a:rPr dirty="0">
                <a:solidFill>
                  <a:srgbClr val="92D050"/>
                </a:solidFill>
              </a:rPr>
              <a:t>αιτέρω έρευνας.</a:t>
            </a:r>
          </a:p>
          <a:p>
            <a:endParaRPr lang="el-GR" dirty="0" smtClean="0">
              <a:solidFill>
                <a:srgbClr val="92D050"/>
              </a:solidFill>
            </a:endParaRPr>
          </a:p>
          <a:p>
            <a:r>
              <a:rPr dirty="0" err="1" smtClean="0">
                <a:solidFill>
                  <a:srgbClr val="92D050"/>
                </a:solidFill>
              </a:rPr>
              <a:t>Οι</a:t>
            </a:r>
            <a:r>
              <a:rPr dirty="0" smtClean="0">
                <a:solidFill>
                  <a:srgbClr val="92D050"/>
                </a:solidFill>
              </a:rPr>
              <a:t> </a:t>
            </a:r>
            <a:r>
              <a:rPr dirty="0">
                <a:solidFill>
                  <a:srgbClr val="92D050"/>
                </a:solidFill>
              </a:rPr>
              <a:t>GLP-1 RA απ</a:t>
            </a:r>
            <a:r>
              <a:rPr dirty="0" err="1">
                <a:solidFill>
                  <a:srgbClr val="92D050"/>
                </a:solidFill>
              </a:rPr>
              <a:t>οτελούν</a:t>
            </a:r>
            <a:r>
              <a:rPr dirty="0">
                <a:solidFill>
                  <a:srgbClr val="92D050"/>
                </a:solidFill>
              </a:rPr>
              <a:t> βα</a:t>
            </a:r>
            <a:r>
              <a:rPr dirty="0" err="1">
                <a:solidFill>
                  <a:srgbClr val="92D050"/>
                </a:solidFill>
              </a:rPr>
              <a:t>σικό</a:t>
            </a:r>
            <a:r>
              <a:rPr dirty="0">
                <a:solidFill>
                  <a:srgbClr val="92D050"/>
                </a:solidFill>
              </a:rPr>
              <a:t> </a:t>
            </a:r>
            <a:r>
              <a:rPr dirty="0" err="1">
                <a:solidFill>
                  <a:srgbClr val="92D050"/>
                </a:solidFill>
              </a:rPr>
              <a:t>εργ</a:t>
            </a:r>
            <a:r>
              <a:rPr dirty="0">
                <a:solidFill>
                  <a:srgbClr val="92D050"/>
                </a:solidFill>
              </a:rPr>
              <a:t>αλείο καρδιομεταβολικής διαχείρισης.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" y="762000"/>
            <a:ext cx="7754112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226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19" y="205273"/>
            <a:ext cx="8866509" cy="641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410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2800AD-7CF1-38F4-53E7-F643C3FA2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C000"/>
                </a:solidFill>
              </a:rPr>
              <a:t>Βιβλιογραφία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03B9710-3E06-5872-09DF-9746DAE5E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Arriola-Montenegro, J., et al. (2026). Resistant Hypertension: Integration of Novel Agents and Interventional Approaches in Clinical Practice. Reviews in Cardiovascular Medicine, 27(1), 45429.</a:t>
            </a:r>
          </a:p>
          <a:p>
            <a:r>
              <a:rPr lang="en-US" dirty="0">
                <a:solidFill>
                  <a:schemeClr val="bg1"/>
                </a:solidFill>
              </a:rPr>
              <a:t>Boshchenko, A. A., et al. (2024). Peptides Are Cardioprotective Drugs of the Future: The Receptor and Signaling Mechanisms of the Cardioprotective Effect of Glucagon-like Peptide-1 Receptor Agonists. International Journal of Molecular Sciences, 25, 4900.</a:t>
            </a:r>
          </a:p>
          <a:p>
            <a:r>
              <a:rPr lang="en-US" dirty="0">
                <a:solidFill>
                  <a:schemeClr val="bg1"/>
                </a:solidFill>
              </a:rPr>
              <a:t>Gallo, G., &amp; </a:t>
            </a:r>
            <a:r>
              <a:rPr lang="en-US" dirty="0" err="1">
                <a:solidFill>
                  <a:schemeClr val="bg1"/>
                </a:solidFill>
              </a:rPr>
              <a:t>Rubattu</a:t>
            </a:r>
            <a:r>
              <a:rPr lang="en-US" dirty="0">
                <a:solidFill>
                  <a:schemeClr val="bg1"/>
                </a:solidFill>
              </a:rPr>
              <a:t>, S. (2025). Cardiac Damage in Hypertension: From Molecular Mechanisms to Novel Therapeutic Approaches. International Journal of Molecular Sciences, 26, 5610.</a:t>
            </a:r>
          </a:p>
          <a:p>
            <a:r>
              <a:rPr lang="en-US" dirty="0">
                <a:solidFill>
                  <a:schemeClr val="bg1"/>
                </a:solidFill>
              </a:rPr>
              <a:t>Kalyani, R. R., et al. (2025). Diagnosis and Treatment of Type 2 Diabetes in Adults. JAMA, 334(11), 984–1002.</a:t>
            </a:r>
          </a:p>
          <a:p>
            <a:r>
              <a:rPr lang="en-US" dirty="0">
                <a:solidFill>
                  <a:schemeClr val="bg1"/>
                </a:solidFill>
              </a:rPr>
              <a:t>Kennedy, C., et al. (2024). Semaglutide and blood pressure: an individual patient data meta-analysis. European Heart Journal, 45, 4124–4134.</a:t>
            </a:r>
          </a:p>
          <a:p>
            <a:r>
              <a:rPr lang="en-US" dirty="0">
                <a:solidFill>
                  <a:schemeClr val="bg1"/>
                </a:solidFill>
              </a:rPr>
              <a:t>Ma, X., et al. (2021). GLP-1 receptor agonists (GLP-1RAs): cardiovascular actions and therapeutic potential. International Journal of Biological Sciences, 17(8), 2050–2068.</a:t>
            </a:r>
          </a:p>
          <a:p>
            <a:r>
              <a:rPr lang="en-US" dirty="0">
                <a:solidFill>
                  <a:schemeClr val="bg1"/>
                </a:solidFill>
              </a:rPr>
              <a:t>Moiz, A., et al. (2025). GLP-1 Receptor Agonists and Blood Pressure: A State-of-the-Art Review of Mechanisms, Evidence, and Clinical Implications. American Journal of Hypertension, hpaf205.</a:t>
            </a:r>
          </a:p>
          <a:p>
            <a:r>
              <a:rPr lang="en-US" dirty="0">
                <a:solidFill>
                  <a:schemeClr val="bg1"/>
                </a:solidFill>
              </a:rPr>
              <a:t>Steven, S., et al. (2025). Modern antidiabetic therapy by sodium-glucose cotransporter 2 inhibitors, glucagon-like peptide 1 receptor agonists, and dipeptidyl peptidase 4 inhibitors against cardiovascular diseases. Pharmacological Reviews, 77, 100082.</a:t>
            </a:r>
          </a:p>
          <a:p>
            <a:r>
              <a:rPr lang="en-US" dirty="0">
                <a:solidFill>
                  <a:schemeClr val="bg1"/>
                </a:solidFill>
              </a:rPr>
              <a:t>Tommerdahl, K. L., et al. (2021). Mechanisms of Cardiorenal Protection of Glucagon-Like Peptide-1 Receptor Agonists. Advances in Chronic Kidney Disease, 28(4), 337–346.</a:t>
            </a:r>
          </a:p>
          <a:p>
            <a:r>
              <a:rPr lang="en-US" dirty="0">
                <a:solidFill>
                  <a:schemeClr val="bg1"/>
                </a:solidFill>
              </a:rPr>
              <a:t>Vergès, B., et al. (2022). Protection against stroke with glucagon-like peptide-1 receptor agonists: a comprehensive review of potential mechanisms. Cardiovascular Diabetology, 21:242.</a:t>
            </a:r>
          </a:p>
          <a:p>
            <a:r>
              <a:rPr lang="en-US" dirty="0">
                <a:solidFill>
                  <a:schemeClr val="bg1"/>
                </a:solidFill>
              </a:rPr>
              <a:t>Xu, D., et al. (2022). Potential Roles of Glucagon-Like Peptide 1 Receptor Agonists (GLP-1 RAs) in Nondiabetic Populations. Cardiovascular Therapeutics, 2022, 6820377.</a:t>
            </a:r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215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1020</Words>
  <Application>Microsoft Office PowerPoint</Application>
  <PresentationFormat>Προβολή στην οθόνη (4:3)</PresentationFormat>
  <Paragraphs>139</Paragraphs>
  <Slides>44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Αγωνιστές Υποδοχέα GLP-1 και Αρτηριακή Πίεση: Μηχανισμοί, Τεκμηρίωση και Κλινικές Επιπτώσεις</vt:lpstr>
      <vt:lpstr>Εκπαιδευτικοί Στόχοι</vt:lpstr>
      <vt:lpstr>Φορτίο της υπέρτασης</vt:lpstr>
      <vt:lpstr>Παρουσίαση του PowerPoint</vt:lpstr>
      <vt:lpstr>Εξέλιξη των GLP-1 RA</vt:lpstr>
      <vt:lpstr>Μηχανισμοί: Ευρεία κατανομή υποδοχέων</vt:lpstr>
      <vt:lpstr>Παρουσίαση του PowerPoint</vt:lpstr>
      <vt:lpstr>Νεφρικοί μηχανισμοί</vt:lpstr>
      <vt:lpstr>Αγγειακοί μηχανισμοί</vt:lpstr>
      <vt:lpstr>ΚΝΣ και αυτόνομη ρύθμιση</vt:lpstr>
      <vt:lpstr>Εξαρτώμενα από βάρος και ανεξάρτητα αποτελέσματα</vt:lpstr>
      <vt:lpstr>Συνοπτική εικόνα καρδιονεφρικής προστασίας</vt:lpstr>
      <vt:lpstr>Παρουσίαση του PowerPoint</vt:lpstr>
      <vt:lpstr>Παρουσίαση του PowerPoint</vt:lpstr>
      <vt:lpstr>Κλινικά δεδομένα: ΣΑΠ σε ΣΔ2</vt:lpstr>
      <vt:lpstr>Παρουσίαση του PowerPoint</vt:lpstr>
      <vt:lpstr>Κλινικά δεδομένα: ΔΑΠ</vt:lpstr>
      <vt:lpstr>Παχυσαρκία χωρίς ΣΔ: STEP</vt:lpstr>
      <vt:lpstr>Tirzepatide και ΣΑΠ</vt:lpstr>
      <vt:lpstr>Tirzepatide και ΔΑΠ</vt:lpstr>
      <vt:lpstr>Σύγκριση με αντιυπερτασικά</vt:lpstr>
      <vt:lpstr>Ανθεκτική υπέρταση</vt:lpstr>
      <vt:lpstr>Αξιολόγηση ανθεκτικής υπέρτασης</vt:lpstr>
      <vt:lpstr>Meta-analysis</vt:lpstr>
      <vt:lpstr>Αποκλιμάκωση θεραπείας</vt:lpstr>
      <vt:lpstr>Προστασία έναντι εγκεφαλικού</vt:lpstr>
      <vt:lpstr>Παρουσίαση του PowerPoint</vt:lpstr>
      <vt:lpstr>Άμεσες εγκεφαλικές δράσεις</vt:lpstr>
      <vt:lpstr>Ασφάλεια: Καρδιακή συχνότητα</vt:lpstr>
      <vt:lpstr>Αναδιαμόρφωση μυοκαρδίου</vt:lpstr>
      <vt:lpstr>Αντιοξειδωτική δράση</vt:lpstr>
      <vt:lpstr>Υποογκαιμία</vt:lpstr>
      <vt:lpstr>Συμπαθητικό σύστημα</vt:lpstr>
      <vt:lpstr>Αγγειακοί στόχοι</vt:lpstr>
      <vt:lpstr>Ενδοθηλιακή δυσλειτουργία</vt:lpstr>
      <vt:lpstr>Σύγκριση κατηγοριών</vt:lpstr>
      <vt:lpstr>Βηματική προσέγγιση</vt:lpstr>
      <vt:lpstr>Χρόνια νεφρική νόσος</vt:lpstr>
      <vt:lpstr>Νέοι αγωνιστές</vt:lpstr>
      <vt:lpstr>Κλινική σύνοψη</vt:lpstr>
      <vt:lpstr>Συμπεράσματα</vt:lpstr>
      <vt:lpstr>Παρουσίαση του PowerPoint</vt:lpstr>
      <vt:lpstr>Παρουσίαση του PowerPoint</vt:lpstr>
      <vt:lpstr>Βιβλιογραφία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Αγωνιστές Υποδοχέα GLP-1 και Αρτηριακή Πίεση: Μηχανισμοί, Τεκμηρίωση και Κλινικές Επιπτώσεις</dc:title>
  <dc:subject/>
  <dc:creator>User</dc:creator>
  <cp:keywords/>
  <dc:description>generated using python-pptx</dc:description>
  <cp:lastModifiedBy>User</cp:lastModifiedBy>
  <cp:revision>16</cp:revision>
  <dcterms:created xsi:type="dcterms:W3CDTF">2013-01-27T09:14:16Z</dcterms:created>
  <dcterms:modified xsi:type="dcterms:W3CDTF">2026-04-28T11:16:16Z</dcterms:modified>
  <cp:category/>
</cp:coreProperties>
</file>