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9"/>
  </p:notesMasterIdLst>
  <p:sldIdLst>
    <p:sldId id="268" r:id="rId2"/>
    <p:sldId id="3636" r:id="rId3"/>
    <p:sldId id="3635" r:id="rId4"/>
    <p:sldId id="272" r:id="rId5"/>
    <p:sldId id="356" r:id="rId6"/>
    <p:sldId id="429" r:id="rId7"/>
    <p:sldId id="275" r:id="rId8"/>
    <p:sldId id="276" r:id="rId9"/>
    <p:sldId id="573" r:id="rId10"/>
    <p:sldId id="574" r:id="rId11"/>
    <p:sldId id="358" r:id="rId12"/>
    <p:sldId id="270" r:id="rId13"/>
    <p:sldId id="271" r:id="rId14"/>
    <p:sldId id="575" r:id="rId15"/>
    <p:sldId id="576" r:id="rId16"/>
    <p:sldId id="550" r:id="rId17"/>
    <p:sldId id="3609" r:id="rId18"/>
    <p:sldId id="577" r:id="rId19"/>
    <p:sldId id="3626" r:id="rId20"/>
    <p:sldId id="3597" r:id="rId21"/>
    <p:sldId id="3612" r:id="rId22"/>
    <p:sldId id="3634" r:id="rId23"/>
    <p:sldId id="3633" r:id="rId24"/>
    <p:sldId id="3604" r:id="rId25"/>
    <p:sldId id="3606" r:id="rId26"/>
    <p:sldId id="3607" r:id="rId27"/>
    <p:sldId id="3608" r:id="rId28"/>
    <p:sldId id="3615" r:id="rId29"/>
    <p:sldId id="3616" r:id="rId30"/>
    <p:sldId id="3610" r:id="rId31"/>
    <p:sldId id="362" r:id="rId32"/>
    <p:sldId id="264" r:id="rId33"/>
    <p:sldId id="265" r:id="rId34"/>
    <p:sldId id="335" r:id="rId35"/>
    <p:sldId id="339" r:id="rId36"/>
    <p:sldId id="360" r:id="rId37"/>
    <p:sldId id="3632" r:id="rId38"/>
    <p:sldId id="3617" r:id="rId39"/>
    <p:sldId id="306" r:id="rId40"/>
    <p:sldId id="307" r:id="rId41"/>
    <p:sldId id="308" r:id="rId42"/>
    <p:sldId id="3621" r:id="rId43"/>
    <p:sldId id="3622" r:id="rId44"/>
    <p:sldId id="3623" r:id="rId45"/>
    <p:sldId id="3618" r:id="rId46"/>
    <p:sldId id="3619" r:id="rId47"/>
    <p:sldId id="3620" r:id="rId48"/>
    <p:sldId id="3627" r:id="rId49"/>
    <p:sldId id="286" r:id="rId50"/>
    <p:sldId id="287" r:id="rId51"/>
    <p:sldId id="288" r:id="rId52"/>
    <p:sldId id="289" r:id="rId53"/>
    <p:sldId id="290" r:id="rId54"/>
    <p:sldId id="291" r:id="rId55"/>
    <p:sldId id="3596" r:id="rId56"/>
    <p:sldId id="277" r:id="rId57"/>
    <p:sldId id="3637"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494" autoAdjust="0"/>
  </p:normalViewPr>
  <p:slideViewPr>
    <p:cSldViewPr snapToGrid="0">
      <p:cViewPr varScale="1">
        <p:scale>
          <a:sx n="61" d="100"/>
          <a:sy n="61" d="100"/>
        </p:scale>
        <p:origin x="1474" y="27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03B58-7C1C-461C-AE12-A01DF1AED44F}"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84F342-08E0-4190-A759-990E4013054F}" type="slidenum">
              <a:rPr lang="en-US" smtClean="0"/>
              <a:t>‹#›</a:t>
            </a:fld>
            <a:endParaRPr lang="en-US"/>
          </a:p>
        </p:txBody>
      </p:sp>
    </p:spTree>
    <p:extLst>
      <p:ext uri="{BB962C8B-B14F-4D97-AF65-F5344CB8AC3E}">
        <p14:creationId xmlns:p14="http://schemas.microsoft.com/office/powerpoint/2010/main" val="3585693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51BE7C3E-F863-400D-AAD2-ADCE0D110E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fld id="{FF82B038-E9AA-40E3-A9BC-3AD06653F261}" type="slidenum">
              <a:rPr lang="el-GR" altLang="en-US">
                <a:latin typeface="Arial" panose="020B0604020202020204" pitchFamily="34" charset="0"/>
              </a:rPr>
              <a:pPr eaLnBrk="1" hangingPunct="1"/>
              <a:t>4</a:t>
            </a:fld>
            <a:endParaRPr lang="el-GR" altLang="en-US">
              <a:latin typeface="Arial" panose="020B0604020202020204" pitchFamily="34" charset="0"/>
            </a:endParaRPr>
          </a:p>
        </p:txBody>
      </p:sp>
      <p:sp>
        <p:nvSpPr>
          <p:cNvPr id="31747" name="Rectangle 2">
            <a:extLst>
              <a:ext uri="{FF2B5EF4-FFF2-40B4-BE49-F238E27FC236}">
                <a16:creationId xmlns:a16="http://schemas.microsoft.com/office/drawing/2014/main" id="{B7914AD2-1CBB-49EE-8E47-80F5CA5EBBAA}"/>
              </a:ext>
            </a:extLst>
          </p:cNvPr>
          <p:cNvSpPr>
            <a:spLocks noGrp="1" noRot="1" noChangeAspect="1" noChangeArrowheads="1" noTextEdit="1"/>
          </p:cNvSpPr>
          <p:nvPr>
            <p:ph type="sldImg"/>
          </p:nvPr>
        </p:nvSpPr>
        <p:spPr>
          <a:xfrm>
            <a:off x="249238" y="347663"/>
            <a:ext cx="6324600" cy="3557587"/>
          </a:xfrm>
          <a:ln/>
        </p:spPr>
      </p:sp>
      <p:sp>
        <p:nvSpPr>
          <p:cNvPr id="31748" name="Rectangle 3">
            <a:extLst>
              <a:ext uri="{FF2B5EF4-FFF2-40B4-BE49-F238E27FC236}">
                <a16:creationId xmlns:a16="http://schemas.microsoft.com/office/drawing/2014/main" id="{6D35B0B0-CB97-4F79-87E1-C2A37344126B}"/>
              </a:ext>
            </a:extLst>
          </p:cNvPr>
          <p:cNvSpPr>
            <a:spLocks noGrp="1" noChangeArrowheads="1"/>
          </p:cNvSpPr>
          <p:nvPr>
            <p:ph type="body" idx="1"/>
          </p:nvPr>
        </p:nvSpPr>
        <p:spPr>
          <a:xfrm>
            <a:off x="492125" y="4006850"/>
            <a:ext cx="5926138" cy="5016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eaLnBrk="1" hangingPunct="1">
              <a:lnSpc>
                <a:spcPct val="90000"/>
              </a:lnSpc>
            </a:pPr>
            <a:r>
              <a:rPr lang="en-US" altLang="en-US" b="1">
                <a:latin typeface="Arial" panose="020B0604020202020204" pitchFamily="34" charset="0"/>
              </a:rPr>
              <a:t>Major manifestations of atherothrombosis</a:t>
            </a:r>
          </a:p>
          <a:p>
            <a:pPr marL="190500" indent="-190500" eaLnBrk="1" hangingPunct="1">
              <a:lnSpc>
                <a:spcPct val="90000"/>
              </a:lnSpc>
              <a:buFontTx/>
              <a:buChar char="•"/>
            </a:pPr>
            <a:r>
              <a:rPr lang="en-US" altLang="en-US">
                <a:latin typeface="Arial" panose="020B0604020202020204" pitchFamily="34" charset="0"/>
              </a:rPr>
              <a:t>Vascular disease leading to atherothrombosis is the result of a generalized process that affects multiple vascular beds, including the cerebral, coronary, and peripheral arteries. Coexistence of vascular disease in multiple beds increases the risk for developing ischemic events such as MI and stroke.</a:t>
            </a:r>
            <a:r>
              <a:rPr lang="en-US" altLang="en-US" baseline="30000">
                <a:latin typeface="Arial" panose="020B0604020202020204" pitchFamily="34" charset="0"/>
              </a:rPr>
              <a:t>1</a:t>
            </a:r>
          </a:p>
          <a:p>
            <a:pPr marL="190500" indent="-190500" eaLnBrk="1" hangingPunct="1">
              <a:lnSpc>
                <a:spcPct val="90000"/>
              </a:lnSpc>
              <a:buFontTx/>
              <a:buChar char="•"/>
            </a:pPr>
            <a:r>
              <a:rPr lang="en-US" altLang="en-US">
                <a:latin typeface="Arial" panose="020B0604020202020204" pitchFamily="34" charset="0"/>
              </a:rPr>
              <a:t>Atherothrombosis in cerebral arteries may precipitate a transient ischemic attack (TIA) or an ischemic stroke. A TIA, by definition, lasts for fewer than 24 hours, but the majority resolve within 1 hour. A TIA may be a warning of an impending stroke, with the risk for a stroke being  8–12% during the first week following a TIA and 11–15% at one month.</a:t>
            </a:r>
            <a:r>
              <a:rPr lang="en-US" altLang="en-US" baseline="30000">
                <a:latin typeface="Arial" panose="020B0604020202020204" pitchFamily="34" charset="0"/>
              </a:rPr>
              <a:t>2</a:t>
            </a:r>
          </a:p>
          <a:p>
            <a:pPr marL="190500" indent="-190500" eaLnBrk="1" hangingPunct="1">
              <a:lnSpc>
                <a:spcPct val="90000"/>
              </a:lnSpc>
              <a:buFontTx/>
              <a:buChar char="•"/>
            </a:pPr>
            <a:r>
              <a:rPr lang="en-US" altLang="en-US">
                <a:latin typeface="Arial" panose="020B0604020202020204" pitchFamily="34" charset="0"/>
              </a:rPr>
              <a:t>Atherothrombosis in coronary arteries produces a spectrum of ischemic coronary syndromes that include stable angina, unstable angina, non–ST-segment elevation myocardial infarction (NSTEMI; also known as non–Q-wave MI), and ST-segment elevation (STEMI; also known as Q-wave MI). Cardiovascular disease is the single largest cause of death in the United States and Europe.</a:t>
            </a:r>
            <a:r>
              <a:rPr lang="en-US" altLang="en-US" baseline="30000">
                <a:latin typeface="Arial" panose="020B0604020202020204" pitchFamily="34" charset="0"/>
              </a:rPr>
              <a:t>3</a:t>
            </a:r>
            <a:endParaRPr lang="en-US" altLang="en-US">
              <a:latin typeface="Arial" panose="020B0604020202020204" pitchFamily="34" charset="0"/>
            </a:endParaRPr>
          </a:p>
          <a:p>
            <a:pPr marL="190500" indent="-190500" eaLnBrk="1" hangingPunct="1">
              <a:lnSpc>
                <a:spcPct val="90000"/>
              </a:lnSpc>
              <a:buFontTx/>
              <a:buChar char="•"/>
            </a:pPr>
            <a:r>
              <a:rPr lang="en-US" altLang="en-US">
                <a:latin typeface="Arial" panose="020B0604020202020204" pitchFamily="34" charset="0"/>
              </a:rPr>
              <a:t>Atherothrombosis in peripheral vessels, known as peripheral arterial disease (PAD), can produce a variety of symptoms ranging from intermittent claudication to pain at rest.</a:t>
            </a:r>
            <a:r>
              <a:rPr lang="en-US" altLang="en-US" baseline="30000">
                <a:latin typeface="Arial" panose="020B0604020202020204" pitchFamily="34" charset="0"/>
              </a:rPr>
              <a:t>4</a:t>
            </a:r>
          </a:p>
          <a:p>
            <a:pPr marL="190500" indent="-190500" eaLnBrk="1" hangingPunct="1">
              <a:lnSpc>
                <a:spcPct val="90000"/>
              </a:lnSpc>
              <a:buFontTx/>
              <a:buChar char="•"/>
            </a:pPr>
            <a:r>
              <a:rPr lang="en-US" altLang="en-US">
                <a:latin typeface="Arial" panose="020B0604020202020204" pitchFamily="34" charset="0"/>
              </a:rPr>
              <a:t>Patients with the most serious PAD have critical limb ischemia that produces pain at rest and threatens the viability of the limb by increasing the risk of gangrene and necrosis.</a:t>
            </a:r>
            <a:r>
              <a:rPr lang="en-US" altLang="en-US" baseline="30000">
                <a:latin typeface="Arial" panose="020B0604020202020204" pitchFamily="34" charset="0"/>
              </a:rPr>
              <a:t>4</a:t>
            </a:r>
            <a:r>
              <a:rPr lang="en-US" altLang="en-US">
                <a:latin typeface="Arial" panose="020B0604020202020204" pitchFamily="34" charset="0"/>
              </a:rPr>
              <a:t> PAD is a strong marker for cardiovascular disease. Over a 10-year period, PAD increases risk of death due to cardiovascular disease approximately 6-fold.</a:t>
            </a:r>
            <a:r>
              <a:rPr lang="en-US" altLang="en-US" baseline="30000">
                <a:latin typeface="Arial" panose="020B0604020202020204" pitchFamily="34" charset="0"/>
              </a:rPr>
              <a:t>5</a:t>
            </a:r>
            <a:endParaRPr lang="en-US" altLang="en-US">
              <a:latin typeface="Arial" panose="020B0604020202020204" pitchFamily="34" charset="0"/>
            </a:endParaRPr>
          </a:p>
          <a:p>
            <a:pPr marL="190500" indent="-190500" eaLnBrk="1" hangingPunct="1">
              <a:lnSpc>
                <a:spcPct val="90000"/>
              </a:lnSpc>
              <a:buFontTx/>
              <a:buChar char="•"/>
            </a:pPr>
            <a:endParaRPr lang="en-US" altLang="en-US">
              <a:latin typeface="Arial" panose="020B0604020202020204" pitchFamily="34" charset="0"/>
            </a:endParaRPr>
          </a:p>
          <a:p>
            <a:pPr marL="190500" indent="-190500" eaLnBrk="1" hangingPunct="1">
              <a:lnSpc>
                <a:spcPct val="90000"/>
              </a:lnSpc>
            </a:pPr>
            <a:r>
              <a:rPr lang="en-US" altLang="en-US">
                <a:latin typeface="Arial" panose="020B0604020202020204" pitchFamily="34" charset="0"/>
              </a:rPr>
              <a:t>Note: Clopidogrel is not indicated for all the conditions listed on this slide.</a:t>
            </a:r>
          </a:p>
          <a:p>
            <a:pPr marL="190500" indent="-190500" eaLnBrk="1" hangingPunct="1">
              <a:lnSpc>
                <a:spcPct val="90000"/>
              </a:lnSpc>
            </a:pPr>
            <a:endParaRPr lang="en-US" altLang="en-US">
              <a:latin typeface="Arial" panose="020B0604020202020204" pitchFamily="34" charset="0"/>
            </a:endParaRPr>
          </a:p>
          <a:p>
            <a:pPr marL="190500" indent="-190500" eaLnBrk="1" hangingPunct="1">
              <a:lnSpc>
                <a:spcPct val="90000"/>
              </a:lnSpc>
            </a:pPr>
            <a:r>
              <a:rPr lang="en-US" altLang="en-US" sz="1000" b="1">
                <a:latin typeface="Arial" panose="020B0604020202020204" pitchFamily="34" charset="0"/>
              </a:rPr>
              <a:t>References:</a:t>
            </a:r>
          </a:p>
          <a:p>
            <a:pPr marL="190500" indent="-190500" eaLnBrk="1" hangingPunct="1">
              <a:lnSpc>
                <a:spcPct val="90000"/>
              </a:lnSpc>
              <a:buFontTx/>
              <a:buAutoNum type="arabicPeriod"/>
            </a:pPr>
            <a:r>
              <a:rPr lang="en-US" altLang="en-US" sz="1000">
                <a:solidFill>
                  <a:srgbClr val="000000"/>
                </a:solidFill>
                <a:latin typeface="Arial" panose="020B0604020202020204" pitchFamily="34" charset="0"/>
              </a:rPr>
              <a:t>Aronow WS, Ahn C. Prevalence of coexistence of coronary artery disease, peripheral arterial disease, and atherothrombotic brain infarction in men and women </a:t>
            </a:r>
            <a:r>
              <a:rPr lang="en-US" altLang="en-US" sz="1000">
                <a:solidFill>
                  <a:srgbClr val="000000"/>
                </a:solidFill>
                <a:latin typeface="Arial" panose="020B0604020202020204" pitchFamily="34" charset="0"/>
                <a:sym typeface="Symbol" panose="05050102010706020507" pitchFamily="18" charset="2"/>
              </a:rPr>
              <a:t>62 years of age. </a:t>
            </a:r>
            <a:r>
              <a:rPr lang="en-US" altLang="en-US" sz="1000" i="1">
                <a:solidFill>
                  <a:srgbClr val="000000"/>
                </a:solidFill>
                <a:latin typeface="Arial" panose="020B0604020202020204" pitchFamily="34" charset="0"/>
              </a:rPr>
              <a:t>Am J Cardiol</a:t>
            </a:r>
            <a:r>
              <a:rPr lang="en-US" altLang="en-US" sz="1000">
                <a:solidFill>
                  <a:srgbClr val="000000"/>
                </a:solidFill>
                <a:latin typeface="Arial" panose="020B0604020202020204" pitchFamily="34" charset="0"/>
              </a:rPr>
              <a:t> 1994; </a:t>
            </a:r>
            <a:r>
              <a:rPr lang="en-US" altLang="en-US" sz="1000" b="1">
                <a:solidFill>
                  <a:srgbClr val="000000"/>
                </a:solidFill>
                <a:latin typeface="Arial" panose="020B0604020202020204" pitchFamily="34" charset="0"/>
              </a:rPr>
              <a:t>74</a:t>
            </a:r>
            <a:r>
              <a:rPr lang="en-US" altLang="en-US" sz="1000">
                <a:solidFill>
                  <a:srgbClr val="000000"/>
                </a:solidFill>
                <a:latin typeface="Arial" panose="020B0604020202020204" pitchFamily="34" charset="0"/>
              </a:rPr>
              <a:t>: 64</a:t>
            </a:r>
            <a:r>
              <a:rPr lang="en-US" altLang="en-US">
                <a:latin typeface="Arial" panose="020B0604020202020204" pitchFamily="34" charset="0"/>
              </a:rPr>
              <a:t>–</a:t>
            </a:r>
            <a:r>
              <a:rPr lang="en-US" altLang="en-US" sz="1000">
                <a:solidFill>
                  <a:srgbClr val="000000"/>
                </a:solidFill>
                <a:latin typeface="Arial" panose="020B0604020202020204" pitchFamily="34" charset="0"/>
              </a:rPr>
              <a:t>65. </a:t>
            </a:r>
          </a:p>
          <a:p>
            <a:pPr marL="190500" indent="-190500" eaLnBrk="1" hangingPunct="1">
              <a:lnSpc>
                <a:spcPct val="90000"/>
              </a:lnSpc>
              <a:buFontTx/>
              <a:buAutoNum type="arabicPeriod"/>
            </a:pPr>
            <a:r>
              <a:rPr lang="en-US" altLang="en-US" sz="1000">
                <a:latin typeface="Arial" panose="020B0604020202020204" pitchFamily="34" charset="0"/>
              </a:rPr>
              <a:t>Coull AJ, Lovett JK, Rothwell PM . Population based study of early risk of stroke after transient ischaemic attack or minor stroke: implications for public education and organisation of services. </a:t>
            </a:r>
            <a:r>
              <a:rPr lang="en-GB" altLang="en-US" sz="1000" i="1">
                <a:latin typeface="Arial" panose="020B0604020202020204" pitchFamily="34" charset="0"/>
              </a:rPr>
              <a:t>BMJ</a:t>
            </a:r>
            <a:r>
              <a:rPr lang="en-GB" altLang="en-US" sz="1000">
                <a:latin typeface="Arial" panose="020B0604020202020204" pitchFamily="34" charset="0"/>
              </a:rPr>
              <a:t> 2004; </a:t>
            </a:r>
            <a:r>
              <a:rPr lang="en-GB" altLang="en-US" sz="1000" b="1">
                <a:latin typeface="Arial" panose="020B0604020202020204" pitchFamily="34" charset="0"/>
              </a:rPr>
              <a:t>328</a:t>
            </a:r>
            <a:r>
              <a:rPr lang="en-GB" altLang="en-US" sz="1000">
                <a:latin typeface="Arial" panose="020B0604020202020204" pitchFamily="34" charset="0"/>
              </a:rPr>
              <a:t> (7435): 32.</a:t>
            </a:r>
          </a:p>
          <a:p>
            <a:pPr marL="190500" indent="-190500" eaLnBrk="1" hangingPunct="1">
              <a:lnSpc>
                <a:spcPct val="90000"/>
              </a:lnSpc>
              <a:buFontTx/>
              <a:buAutoNum type="arabicPeriod"/>
            </a:pPr>
            <a:r>
              <a:rPr lang="en-US" altLang="en-US" sz="1000">
                <a:solidFill>
                  <a:srgbClr val="000000"/>
                </a:solidFill>
                <a:latin typeface="Arial" panose="020B0604020202020204" pitchFamily="34" charset="0"/>
              </a:rPr>
              <a:t>American Heart Association. </a:t>
            </a:r>
            <a:r>
              <a:rPr lang="en-US" altLang="en-US" sz="1000" i="1">
                <a:solidFill>
                  <a:srgbClr val="000000"/>
                </a:solidFill>
                <a:latin typeface="Arial" panose="020B0604020202020204" pitchFamily="34" charset="0"/>
              </a:rPr>
              <a:t>2002 Heart and Stroke Statistical Update.</a:t>
            </a:r>
            <a:r>
              <a:rPr lang="en-US" altLang="en-US" sz="1000">
                <a:solidFill>
                  <a:srgbClr val="000000"/>
                </a:solidFill>
                <a:latin typeface="Arial" panose="020B0604020202020204" pitchFamily="34" charset="0"/>
              </a:rPr>
              <a:t> </a:t>
            </a:r>
          </a:p>
          <a:p>
            <a:pPr marL="190500" indent="-190500" eaLnBrk="1" hangingPunct="1">
              <a:lnSpc>
                <a:spcPct val="90000"/>
              </a:lnSpc>
              <a:buFontTx/>
              <a:buAutoNum type="arabicPeriod"/>
            </a:pPr>
            <a:r>
              <a:rPr lang="en-US" altLang="en-US" sz="1000">
                <a:solidFill>
                  <a:srgbClr val="000000"/>
                </a:solidFill>
                <a:latin typeface="Arial" panose="020B0604020202020204" pitchFamily="34" charset="0"/>
              </a:rPr>
              <a:t>Weitz JI, Byrne J, Clagett GP </a:t>
            </a:r>
            <a:r>
              <a:rPr lang="en-US" altLang="en-US" sz="1000" i="1">
                <a:solidFill>
                  <a:srgbClr val="000000"/>
                </a:solidFill>
                <a:latin typeface="Arial" panose="020B0604020202020204" pitchFamily="34" charset="0"/>
              </a:rPr>
              <a:t>et al</a:t>
            </a:r>
            <a:r>
              <a:rPr lang="en-US" altLang="en-US" sz="1000">
                <a:solidFill>
                  <a:srgbClr val="000000"/>
                </a:solidFill>
                <a:latin typeface="Arial" panose="020B0604020202020204" pitchFamily="34" charset="0"/>
              </a:rPr>
              <a:t>. Diagnosis and treatment of chronic arterial insufficiency of the lower extremities: a critical review. </a:t>
            </a:r>
            <a:r>
              <a:rPr lang="en-US" altLang="en-US" sz="1000" i="1">
                <a:solidFill>
                  <a:srgbClr val="000000"/>
                </a:solidFill>
                <a:latin typeface="Arial" panose="020B0604020202020204" pitchFamily="34" charset="0"/>
              </a:rPr>
              <a:t>Circulation</a:t>
            </a:r>
            <a:r>
              <a:rPr lang="en-US" altLang="en-US" sz="1000">
                <a:solidFill>
                  <a:srgbClr val="000000"/>
                </a:solidFill>
                <a:latin typeface="Arial" panose="020B0604020202020204" pitchFamily="34" charset="0"/>
              </a:rPr>
              <a:t> 1996; </a:t>
            </a:r>
            <a:r>
              <a:rPr lang="en-US" altLang="en-US" sz="1000" b="1">
                <a:solidFill>
                  <a:srgbClr val="000000"/>
                </a:solidFill>
                <a:latin typeface="Arial" panose="020B0604020202020204" pitchFamily="34" charset="0"/>
              </a:rPr>
              <a:t>94</a:t>
            </a:r>
            <a:r>
              <a:rPr lang="en-US" altLang="en-US" sz="1000">
                <a:solidFill>
                  <a:srgbClr val="000000"/>
                </a:solidFill>
                <a:latin typeface="Arial" panose="020B0604020202020204" pitchFamily="34" charset="0"/>
              </a:rPr>
              <a:t>: 3026</a:t>
            </a:r>
            <a:r>
              <a:rPr lang="en-US" altLang="en-US">
                <a:latin typeface="Arial" panose="020B0604020202020204" pitchFamily="34" charset="0"/>
              </a:rPr>
              <a:t>–</a:t>
            </a:r>
            <a:r>
              <a:rPr lang="en-US" altLang="en-US" sz="1000">
                <a:solidFill>
                  <a:srgbClr val="000000"/>
                </a:solidFill>
                <a:latin typeface="Arial" panose="020B0604020202020204" pitchFamily="34" charset="0"/>
              </a:rPr>
              <a:t>3049. </a:t>
            </a:r>
          </a:p>
          <a:p>
            <a:pPr marL="190500" indent="-190500" eaLnBrk="1" hangingPunct="1">
              <a:lnSpc>
                <a:spcPct val="90000"/>
              </a:lnSpc>
              <a:buFontTx/>
              <a:buAutoNum type="arabicPeriod"/>
            </a:pPr>
            <a:r>
              <a:rPr lang="en-US" altLang="en-US" sz="1000">
                <a:latin typeface="Arial" panose="020B0604020202020204" pitchFamily="34" charset="0"/>
              </a:rPr>
              <a:t>Criqui MH, Langer RD, Fronek A </a:t>
            </a:r>
            <a:r>
              <a:rPr lang="en-US" altLang="en-US" sz="1000" i="1">
                <a:latin typeface="Arial" panose="020B0604020202020204" pitchFamily="34" charset="0"/>
              </a:rPr>
              <a:t>et al</a:t>
            </a:r>
            <a:r>
              <a:rPr lang="en-US" altLang="en-US" sz="1000">
                <a:latin typeface="Arial" panose="020B0604020202020204" pitchFamily="34" charset="0"/>
              </a:rPr>
              <a:t>. Mortality over a period of 10 years in patients with peripheral arterial disease. </a:t>
            </a:r>
            <a:r>
              <a:rPr lang="en-US" altLang="en-US" sz="1000" i="1">
                <a:latin typeface="Arial" panose="020B0604020202020204" pitchFamily="34" charset="0"/>
              </a:rPr>
              <a:t>N Engl J Med</a:t>
            </a:r>
            <a:r>
              <a:rPr lang="en-US" altLang="en-US" sz="1000">
                <a:latin typeface="Arial" panose="020B0604020202020204" pitchFamily="34" charset="0"/>
              </a:rPr>
              <a:t> 1992; </a:t>
            </a:r>
            <a:r>
              <a:rPr lang="en-US" altLang="en-US" sz="1000" b="1">
                <a:latin typeface="Arial" panose="020B0604020202020204" pitchFamily="34" charset="0"/>
              </a:rPr>
              <a:t>326</a:t>
            </a:r>
            <a:r>
              <a:rPr lang="en-US" altLang="en-US" sz="1000">
                <a:latin typeface="Arial" panose="020B0604020202020204" pitchFamily="34" charset="0"/>
              </a:rPr>
              <a:t>: 381</a:t>
            </a:r>
            <a:r>
              <a:rPr lang="en-US" altLang="en-US">
                <a:latin typeface="Arial" panose="020B0604020202020204" pitchFamily="34" charset="0"/>
              </a:rPr>
              <a:t>–</a:t>
            </a:r>
            <a:r>
              <a:rPr lang="en-US" altLang="en-US" sz="1000">
                <a:latin typeface="Arial" panose="020B0604020202020204" pitchFamily="34" charset="0"/>
              </a:rPr>
              <a:t>386.</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case I just showed you that 5-10 years ago I would bypass. In todays practice I enrolled the patient in BEST CLI and randomization indicated endovascular treatment…</a:t>
            </a:r>
          </a:p>
        </p:txBody>
      </p:sp>
      <p:sp>
        <p:nvSpPr>
          <p:cNvPr id="4" name="Slide Number Placeholder 3"/>
          <p:cNvSpPr>
            <a:spLocks noGrp="1"/>
          </p:cNvSpPr>
          <p:nvPr>
            <p:ph type="sldNum" sz="quarter" idx="5"/>
          </p:nvPr>
        </p:nvSpPr>
        <p:spPr/>
        <p:txBody>
          <a:bodyPr/>
          <a:lstStyle/>
          <a:p>
            <a:fld id="{6AD52EFA-EEF6-40EF-9224-B738BB01184C}" type="slidenum">
              <a:rPr lang="en-US" smtClean="0"/>
              <a:t>40</a:t>
            </a:fld>
            <a:endParaRPr lang="en-US"/>
          </a:p>
        </p:txBody>
      </p:sp>
    </p:spTree>
    <p:extLst>
      <p:ext uri="{BB962C8B-B14F-4D97-AF65-F5344CB8AC3E}">
        <p14:creationId xmlns:p14="http://schemas.microsoft.com/office/powerpoint/2010/main" val="2088084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D52EFA-EEF6-40EF-9224-B738BB01184C}" type="slidenum">
              <a:rPr lang="en-US" smtClean="0"/>
              <a:t>49</a:t>
            </a:fld>
            <a:endParaRPr lang="en-US"/>
          </a:p>
        </p:txBody>
      </p:sp>
    </p:spTree>
    <p:extLst>
      <p:ext uri="{BB962C8B-B14F-4D97-AF65-F5344CB8AC3E}">
        <p14:creationId xmlns:p14="http://schemas.microsoft.com/office/powerpoint/2010/main" val="310285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D52EFA-EEF6-40EF-9224-B738BB01184C}" type="slidenum">
              <a:rPr lang="en-US" smtClean="0"/>
              <a:t>52</a:t>
            </a:fld>
            <a:endParaRPr lang="en-US"/>
          </a:p>
        </p:txBody>
      </p:sp>
    </p:spTree>
    <p:extLst>
      <p:ext uri="{BB962C8B-B14F-4D97-AF65-F5344CB8AC3E}">
        <p14:creationId xmlns:p14="http://schemas.microsoft.com/office/powerpoint/2010/main" val="1241310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D52EFA-EEF6-40EF-9224-B738BB01184C}" type="slidenum">
              <a:rPr lang="en-US" smtClean="0"/>
              <a:t>53</a:t>
            </a:fld>
            <a:endParaRPr lang="en-US"/>
          </a:p>
        </p:txBody>
      </p:sp>
    </p:spTree>
    <p:extLst>
      <p:ext uri="{BB962C8B-B14F-4D97-AF65-F5344CB8AC3E}">
        <p14:creationId xmlns:p14="http://schemas.microsoft.com/office/powerpoint/2010/main" val="1077753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B84F342-08E0-4190-A759-990E4013054F}" type="slidenum">
              <a:rPr lang="en-US" smtClean="0"/>
              <a:t>57</a:t>
            </a:fld>
            <a:endParaRPr lang="en-US"/>
          </a:p>
        </p:txBody>
      </p:sp>
    </p:spTree>
    <p:extLst>
      <p:ext uri="{BB962C8B-B14F-4D97-AF65-F5344CB8AC3E}">
        <p14:creationId xmlns:p14="http://schemas.microsoft.com/office/powerpoint/2010/main" val="3020758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a:extLst>
              <a:ext uri="{FF2B5EF4-FFF2-40B4-BE49-F238E27FC236}">
                <a16:creationId xmlns:a16="http://schemas.microsoft.com/office/drawing/2014/main" id="{F02E239E-709C-4F05-84A5-DE7474EE5622}"/>
              </a:ext>
            </a:extLst>
          </p:cNvPr>
          <p:cNvSpPr>
            <a:spLocks noGrp="1" noRot="1" noChangeAspect="1" noChangeArrowheads="1" noTextEdit="1"/>
          </p:cNvSpPr>
          <p:nvPr>
            <p:ph type="sldImg"/>
          </p:nvPr>
        </p:nvSpPr>
        <p:spPr>
          <a:xfrm>
            <a:off x="146050" y="815975"/>
            <a:ext cx="6507163" cy="3660775"/>
          </a:xfrm>
          <a:ln/>
        </p:spPr>
      </p:sp>
      <p:sp>
        <p:nvSpPr>
          <p:cNvPr id="865283" name="Rectangle 3">
            <a:extLst>
              <a:ext uri="{FF2B5EF4-FFF2-40B4-BE49-F238E27FC236}">
                <a16:creationId xmlns:a16="http://schemas.microsoft.com/office/drawing/2014/main" id="{1BE13B19-75AD-4201-B311-9E23DA2BC872}"/>
              </a:ext>
            </a:extLst>
          </p:cNvPr>
          <p:cNvSpPr>
            <a:spLocks noGrp="1" noChangeArrowheads="1"/>
          </p:cNvSpPr>
          <p:nvPr>
            <p:ph type="body" idx="1"/>
          </p:nvPr>
        </p:nvSpPr>
        <p:spPr>
          <a:xfrm>
            <a:off x="595313" y="4641850"/>
            <a:ext cx="5532437" cy="5284788"/>
          </a:xfrm>
        </p:spPr>
        <p:txBody>
          <a:bodyPr/>
          <a:lstStyle/>
          <a:p>
            <a:pPr marL="190500" indent="-190500"/>
            <a:r>
              <a:rPr lang="en-US" altLang="en-US" b="1"/>
              <a:t>Risk factors for PAD</a:t>
            </a:r>
          </a:p>
          <a:p>
            <a:pPr marL="190500" indent="-190500">
              <a:buFontTx/>
              <a:buChar char="•"/>
            </a:pPr>
            <a:r>
              <a:rPr lang="en-US" altLang="en-US" b="1"/>
              <a:t>Smoking</a:t>
            </a:r>
            <a:r>
              <a:rPr lang="en-US" altLang="en-US"/>
              <a:t> is the factor that most elevates the risk for PAD; it has been recognized for more than 90 years that intermittent claudication was many times more prevalent in smokers than nonsmokers. Framingham data indicate that the risk of PAD from smoking is almost double that for coronary artery disease. A diagnosis of PAD is made up to 10 years earlier in smokers compared with nonsmokers.</a:t>
            </a:r>
            <a:r>
              <a:rPr lang="en-US" altLang="en-US" baseline="30000"/>
              <a:t>1</a:t>
            </a:r>
          </a:p>
          <a:p>
            <a:pPr marL="190500" indent="-190500">
              <a:buFontTx/>
              <a:buChar char="•"/>
            </a:pPr>
            <a:r>
              <a:rPr lang="en-US" altLang="en-US" b="1"/>
              <a:t>Diabetes</a:t>
            </a:r>
            <a:r>
              <a:rPr lang="en-US" altLang="en-US"/>
              <a:t> significantly (</a:t>
            </a:r>
            <a:r>
              <a:rPr lang="en-US" altLang="en-US" i="1"/>
              <a:t>P</a:t>
            </a:r>
            <a:r>
              <a:rPr lang="en-US" altLang="en-US"/>
              <a:t>&lt;0.001) increases the risk of PAD. The relative risk was found to be increased by a ratio of 4.05 (95% CI, 2.8-5.9) in the Cardiovascular Health Study, which evaluated almost 5,100 persons 65 or older.</a:t>
            </a:r>
            <a:r>
              <a:rPr lang="en-US" altLang="en-US" baseline="30000"/>
              <a:t>2</a:t>
            </a:r>
            <a:r>
              <a:rPr lang="en-US" altLang="en-US"/>
              <a:t> Other studies have found intermittent claudication to be twice as common in diabetic patients as in nondiabetic patients.</a:t>
            </a:r>
            <a:r>
              <a:rPr lang="en-US" altLang="en-US" baseline="30000"/>
              <a:t>1</a:t>
            </a:r>
          </a:p>
          <a:p>
            <a:pPr marL="190500" indent="-190500">
              <a:buFontTx/>
              <a:buChar char="•"/>
            </a:pPr>
            <a:r>
              <a:rPr lang="en-US" altLang="en-US" b="1"/>
              <a:t>Hypertension</a:t>
            </a:r>
            <a:r>
              <a:rPr lang="en-US" altLang="en-US"/>
              <a:t> (HTN) increases the risk of PAD by a factor of 2.5 in men and 3.9 in women, according to Framingham data. Some studies, however, have found no association. It has been suggested that HTN may delay the onset of symptoms of intermittent claudication by elevating central perfusion pressure. Sometimes hypertensive patients develop intermittent claudication when HTN is discovered and treated.</a:t>
            </a:r>
            <a:r>
              <a:rPr lang="en-US" altLang="en-US" baseline="30000"/>
              <a:t>1</a:t>
            </a:r>
          </a:p>
          <a:p>
            <a:pPr marL="190500" indent="-190500">
              <a:buFontTx/>
              <a:buChar char="•"/>
            </a:pPr>
            <a:r>
              <a:rPr lang="en-US" altLang="en-US" b="1"/>
              <a:t>Hypercholesterolemia</a:t>
            </a:r>
            <a:r>
              <a:rPr lang="en-US" altLang="en-US"/>
              <a:t>: Framingham data suggest that hypercholesterolemia is associated with PAD incidence. A fasting cholesterol level of 270 mg/dL was found to be associated with a doubled incidence of intermittent claudication. Other studies have found an increased PAD relative risk ratio of 1.10 for every increase in total cholesterol of 10 mg/d, and a slight decrease for every increase in HDL-cholesterol of 1 mg/dL.</a:t>
            </a:r>
            <a:r>
              <a:rPr lang="en-US" altLang="en-US" baseline="30000"/>
              <a:t>1</a:t>
            </a:r>
            <a:r>
              <a:rPr lang="en-US" altLang="en-US"/>
              <a:t>  </a:t>
            </a:r>
          </a:p>
          <a:p>
            <a:pPr marL="190500" indent="-190500">
              <a:lnSpc>
                <a:spcPct val="95000"/>
              </a:lnSpc>
              <a:buFontTx/>
              <a:buChar char="•"/>
            </a:pPr>
            <a:r>
              <a:rPr lang="en-US" altLang="en-US" b="1"/>
              <a:t>Moderate alcohol</a:t>
            </a:r>
            <a:r>
              <a:rPr lang="en-US" altLang="en-US"/>
              <a:t> consumption reduces risk of PAD.</a:t>
            </a:r>
            <a:r>
              <a:rPr lang="en-US" altLang="en-US" baseline="30000"/>
              <a:t>3</a:t>
            </a:r>
          </a:p>
          <a:p>
            <a:pPr marL="190500" indent="-190500">
              <a:lnSpc>
                <a:spcPct val="95000"/>
              </a:lnSpc>
            </a:pPr>
            <a:endParaRPr lang="en-US" altLang="en-US"/>
          </a:p>
          <a:p>
            <a:pPr marL="190500" indent="-190500">
              <a:lnSpc>
                <a:spcPct val="95000"/>
              </a:lnSpc>
            </a:pPr>
            <a:r>
              <a:rPr lang="en-US" altLang="en-US" sz="900" b="1"/>
              <a:t>References:</a:t>
            </a:r>
          </a:p>
          <a:p>
            <a:pPr marL="190500" indent="-190500">
              <a:buFontTx/>
              <a:buAutoNum type="arabicPeriod"/>
            </a:pPr>
            <a:r>
              <a:rPr lang="en-US" altLang="en-US" sz="900"/>
              <a:t>TASC Working Group. Managing peripheral arterial disease (PAD). </a:t>
            </a:r>
            <a:r>
              <a:rPr lang="en-US" altLang="en-US" sz="900" i="1"/>
              <a:t>J Vasc Surg</a:t>
            </a:r>
            <a:r>
              <a:rPr lang="en-US" altLang="en-US" sz="900"/>
              <a:t> 2000; </a:t>
            </a:r>
            <a:r>
              <a:rPr lang="en-US" altLang="en-US" sz="900" b="1"/>
              <a:t>31</a:t>
            </a:r>
            <a:r>
              <a:rPr lang="en-US" altLang="en-US" sz="900"/>
              <a:t>(1, pt 2): S1</a:t>
            </a:r>
            <a:r>
              <a:rPr lang="en-US" altLang="en-US"/>
              <a:t>–</a:t>
            </a:r>
            <a:r>
              <a:rPr lang="en-US" altLang="en-US" sz="900"/>
              <a:t>S288.</a:t>
            </a:r>
          </a:p>
          <a:p>
            <a:pPr marL="190500" indent="-190500">
              <a:buFontTx/>
              <a:buAutoNum type="arabicPeriod"/>
            </a:pPr>
            <a:r>
              <a:rPr lang="en-US" altLang="en-US" sz="900"/>
              <a:t>Newman AB, Siscovik DS, Manolio TA </a:t>
            </a:r>
            <a:r>
              <a:rPr lang="en-US" altLang="en-US" sz="900" i="1"/>
              <a:t>et al</a:t>
            </a:r>
            <a:r>
              <a:rPr lang="en-US" altLang="en-US" sz="900"/>
              <a:t>. Ankle-arm index as a marker of atherosclerosis in the Cardiovascular Health Study. </a:t>
            </a:r>
            <a:r>
              <a:rPr lang="en-US" altLang="en-US" sz="900" i="1"/>
              <a:t>Circulation</a:t>
            </a:r>
            <a:r>
              <a:rPr lang="en-US" altLang="en-US" sz="900"/>
              <a:t> 1993; </a:t>
            </a:r>
            <a:r>
              <a:rPr lang="en-US" altLang="en-US" sz="900" b="1"/>
              <a:t>88</a:t>
            </a:r>
            <a:r>
              <a:rPr lang="en-US" altLang="en-US" sz="900"/>
              <a:t>: 837</a:t>
            </a:r>
            <a:r>
              <a:rPr lang="en-US" altLang="en-US"/>
              <a:t>–</a:t>
            </a:r>
            <a:r>
              <a:rPr lang="en-US" altLang="en-US" sz="900"/>
              <a:t>845.</a:t>
            </a:r>
          </a:p>
          <a:p>
            <a:pPr marL="190500" indent="-190500">
              <a:buFontTx/>
              <a:buAutoNum type="arabicPeriod"/>
            </a:pPr>
            <a:r>
              <a:rPr lang="en-US" altLang="en-US" sz="900"/>
              <a:t>Djousse L, Levy D, Murabito MJ </a:t>
            </a:r>
            <a:r>
              <a:rPr lang="en-US" altLang="en-US" sz="900" i="1"/>
              <a:t>et al</a:t>
            </a:r>
            <a:r>
              <a:rPr lang="en-US" altLang="en-US" sz="900"/>
              <a:t>. Alcohol consumption and risk of intermittent claudication in the Framingham Heart Study. </a:t>
            </a:r>
            <a:r>
              <a:rPr lang="en-US" altLang="en-US" sz="900" i="1"/>
              <a:t>Circulation</a:t>
            </a:r>
            <a:r>
              <a:rPr lang="en-US" altLang="en-US" sz="900"/>
              <a:t> 2000; </a:t>
            </a:r>
            <a:r>
              <a:rPr lang="en-US" altLang="en-US" sz="900" b="1"/>
              <a:t>102</a:t>
            </a:r>
            <a:r>
              <a:rPr lang="en-US" altLang="en-US" sz="900"/>
              <a:t>: 3092</a:t>
            </a:r>
            <a:r>
              <a:rPr lang="en-US" altLang="en-US"/>
              <a:t>–</a:t>
            </a:r>
            <a:r>
              <a:rPr lang="en-US" altLang="en-US" sz="900"/>
              <a:t>3097.</a:t>
            </a:r>
          </a:p>
          <a:p>
            <a:pPr marL="190500" indent="-190500"/>
            <a:endParaRPr lang="en-US" altLang="en-US" sz="900"/>
          </a:p>
          <a:p>
            <a:pPr marL="190500" indent="-190500"/>
            <a:endParaRPr lang="en-US" altLang="en-US" sz="9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98F98EF6-5D2B-4726-B3A4-C40EFA8271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fld id="{4FCD4F5D-D78A-4D46-8046-D1AC3AC06D7E}" type="slidenum">
              <a:rPr lang="el-GR" altLang="en-US">
                <a:latin typeface="Arial" panose="020B0604020202020204" pitchFamily="34" charset="0"/>
              </a:rPr>
              <a:pPr eaLnBrk="1" hangingPunct="1"/>
              <a:t>7</a:t>
            </a:fld>
            <a:endParaRPr lang="el-GR" altLang="en-US">
              <a:latin typeface="Arial" panose="020B0604020202020204" pitchFamily="34" charset="0"/>
            </a:endParaRPr>
          </a:p>
        </p:txBody>
      </p:sp>
      <p:sp>
        <p:nvSpPr>
          <p:cNvPr id="33795" name="Rectangle 2">
            <a:extLst>
              <a:ext uri="{FF2B5EF4-FFF2-40B4-BE49-F238E27FC236}">
                <a16:creationId xmlns:a16="http://schemas.microsoft.com/office/drawing/2014/main" id="{BBA66646-ADCF-4C34-AAE4-9D63ABAA866A}"/>
              </a:ext>
            </a:extLst>
          </p:cNvPr>
          <p:cNvSpPr>
            <a:spLocks noGrp="1" noRot="1" noChangeAspect="1" noChangeArrowheads="1" noTextEdit="1"/>
          </p:cNvSpPr>
          <p:nvPr>
            <p:ph type="sldImg"/>
          </p:nvPr>
        </p:nvSpPr>
        <p:spPr>
          <a:xfrm>
            <a:off x="249238" y="347663"/>
            <a:ext cx="6324600" cy="3557587"/>
          </a:xfrm>
          <a:ln/>
        </p:spPr>
      </p:sp>
      <p:sp>
        <p:nvSpPr>
          <p:cNvPr id="33796" name="Rectangle 3">
            <a:extLst>
              <a:ext uri="{FF2B5EF4-FFF2-40B4-BE49-F238E27FC236}">
                <a16:creationId xmlns:a16="http://schemas.microsoft.com/office/drawing/2014/main" id="{C95B445A-2684-4CEC-B725-8A9A3928608E}"/>
              </a:ext>
            </a:extLst>
          </p:cNvPr>
          <p:cNvSpPr>
            <a:spLocks noGrp="1" noChangeArrowheads="1"/>
          </p:cNvSpPr>
          <p:nvPr>
            <p:ph type="body" idx="1"/>
          </p:nvPr>
        </p:nvSpPr>
        <p:spPr>
          <a:xfrm>
            <a:off x="568325" y="4294188"/>
            <a:ext cx="5691188" cy="4502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92" tIns="45295" rIns="90592" bIns="45295"/>
          <a:lstStyle/>
          <a:p>
            <a:pPr marL="190500" indent="-190500" eaLnBrk="1" hangingPunct="1"/>
            <a:r>
              <a:rPr lang="en-GB" altLang="en-US" b="1">
                <a:latin typeface="Arial" panose="020B0604020202020204" pitchFamily="34" charset="0"/>
              </a:rPr>
              <a:t>Only 1 in 10 patients with PAD has classical symptoms of intermittent claudication</a:t>
            </a:r>
          </a:p>
          <a:p>
            <a:pPr marL="190500" indent="-190500" eaLnBrk="1" hangingPunct="1">
              <a:buFontTx/>
              <a:buChar char="•"/>
            </a:pPr>
            <a:r>
              <a:rPr lang="en-GB" altLang="en-US">
                <a:latin typeface="Arial" panose="020B0604020202020204" pitchFamily="34" charset="0"/>
              </a:rPr>
              <a:t>The GetABI study shows that the prevalence of PAD in a typical unselected sample of patients in a primary care setting is substantial. On average, about every fifth unselected patient (age-adjusted prevalence 19.8%) in primary care has an ABI &lt; 0.9, indicating generalized atherothrombosis.</a:t>
            </a:r>
          </a:p>
          <a:p>
            <a:pPr marL="190500" indent="-190500" eaLnBrk="1" hangingPunct="1">
              <a:buFontTx/>
              <a:buChar char="•"/>
            </a:pPr>
            <a:r>
              <a:rPr lang="en-GB" altLang="en-US">
                <a:latin typeface="Arial" panose="020B0604020202020204" pitchFamily="34" charset="0"/>
              </a:rPr>
              <a:t>Sensitivity of diagnosis – proportion of PAD patients in whom PAD is detected correctly by means of the WHO Intermittent Claudication (IC) questionnaire – was 11.1% when using the ABI as a yardstick against which the questionnaire was completed.</a:t>
            </a:r>
          </a:p>
          <a:p>
            <a:pPr marL="190500" indent="-190500" eaLnBrk="1" hangingPunct="1">
              <a:buFontTx/>
              <a:buChar char="•"/>
            </a:pPr>
            <a:endParaRPr lang="en-GB" altLang="en-US">
              <a:latin typeface="Arial" panose="020B0604020202020204" pitchFamily="34" charset="0"/>
            </a:endParaRPr>
          </a:p>
          <a:p>
            <a:pPr marL="190500" indent="-190500" eaLnBrk="1" hangingPunct="1"/>
            <a:r>
              <a:rPr lang="en-GB" altLang="en-US" b="1">
                <a:latin typeface="Arial" panose="020B0604020202020204" pitchFamily="34" charset="0"/>
              </a:rPr>
              <a:t>Reference:</a:t>
            </a:r>
          </a:p>
          <a:p>
            <a:pPr marL="190500" indent="-190500" eaLnBrk="1" hangingPunct="1">
              <a:spcBef>
                <a:spcPct val="0"/>
              </a:spcBef>
            </a:pPr>
            <a:r>
              <a:rPr lang="en-US" altLang="en-US">
                <a:latin typeface="Arial" panose="020B0604020202020204" pitchFamily="34" charset="0"/>
              </a:rPr>
              <a:t>Diehm C </a:t>
            </a:r>
            <a:r>
              <a:rPr lang="en-US" altLang="en-US" i="1">
                <a:latin typeface="Arial" panose="020B0604020202020204" pitchFamily="34" charset="0"/>
              </a:rPr>
              <a:t>et al</a:t>
            </a:r>
            <a:r>
              <a:rPr lang="en-US" altLang="en-US">
                <a:latin typeface="Arial" panose="020B0604020202020204" pitchFamily="34" charset="0"/>
              </a:rPr>
              <a:t>. High prevalence of PAD and co-morbidity in 6880 primary care patients: cross</a:t>
            </a:r>
          </a:p>
          <a:p>
            <a:pPr marL="190500" indent="-190500" eaLnBrk="1" hangingPunct="1">
              <a:spcBef>
                <a:spcPct val="0"/>
              </a:spcBef>
            </a:pPr>
            <a:r>
              <a:rPr lang="en-US" altLang="en-US">
                <a:latin typeface="Arial" panose="020B0604020202020204" pitchFamily="34" charset="0"/>
              </a:rPr>
              <a:t>sectional study. </a:t>
            </a:r>
            <a:r>
              <a:rPr lang="en-US" altLang="en-US" i="1">
                <a:latin typeface="Arial" panose="020B0604020202020204" pitchFamily="34" charset="0"/>
              </a:rPr>
              <a:t>Atherosclerosis</a:t>
            </a:r>
            <a:r>
              <a:rPr lang="en-US" altLang="en-US">
                <a:latin typeface="Arial" panose="020B0604020202020204" pitchFamily="34" charset="0"/>
              </a:rPr>
              <a:t> 2004</a:t>
            </a:r>
            <a:r>
              <a:rPr lang="en-US" altLang="en-US" i="1">
                <a:latin typeface="Arial" panose="020B0604020202020204" pitchFamily="34" charset="0"/>
              </a:rPr>
              <a:t>; </a:t>
            </a:r>
            <a:r>
              <a:rPr lang="en-US" altLang="en-US" b="1">
                <a:latin typeface="Arial" panose="020B0604020202020204" pitchFamily="34" charset="0"/>
              </a:rPr>
              <a:t>172</a:t>
            </a:r>
            <a:r>
              <a:rPr lang="en-US" altLang="en-US">
                <a:latin typeface="Arial" panose="020B0604020202020204" pitchFamily="34" charset="0"/>
              </a:rPr>
              <a:t>; 95–105.</a:t>
            </a:r>
            <a:endParaRPr lang="en-US" altLang="en-US" i="1">
              <a:latin typeface="Arial" panose="020B0604020202020204" pitchFamily="34" charset="0"/>
            </a:endParaRPr>
          </a:p>
          <a:p>
            <a:pPr marL="190500" indent="-190500" eaLnBrk="1" hangingPunct="1"/>
            <a:endParaRPr lang="en-GB" altLang="en-US">
              <a:latin typeface="Arial" panose="020B0604020202020204" pitchFamily="34" charset="0"/>
            </a:endParaRPr>
          </a:p>
          <a:p>
            <a:pPr marL="190500" indent="-190500" eaLnBrk="1" hangingPunct="1"/>
            <a:endParaRPr lang="en-GB" altLang="en-US">
              <a:latin typeface="Arial" panose="020B0604020202020204" pitchFamily="34" charset="0"/>
            </a:endParaRPr>
          </a:p>
          <a:p>
            <a:pPr marL="190500" indent="-190500" eaLnBrk="1" hangingPunct="1">
              <a:buFontTx/>
              <a:buChar char="•"/>
            </a:pPr>
            <a:endParaRPr lang="en-GB"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0FD31B81-E1EB-482F-A626-D9C2B26E74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fld id="{C8899107-1A61-4C70-AD12-22CDA765FAA1}" type="slidenum">
              <a:rPr lang="el-GR" altLang="en-US">
                <a:latin typeface="Arial" panose="020B0604020202020204" pitchFamily="34" charset="0"/>
              </a:rPr>
              <a:pPr eaLnBrk="1" hangingPunct="1"/>
              <a:t>8</a:t>
            </a:fld>
            <a:endParaRPr lang="el-GR" altLang="en-US">
              <a:latin typeface="Arial" panose="020B0604020202020204" pitchFamily="34" charset="0"/>
            </a:endParaRPr>
          </a:p>
        </p:txBody>
      </p:sp>
      <p:sp>
        <p:nvSpPr>
          <p:cNvPr id="34819" name="Rectangle 2">
            <a:extLst>
              <a:ext uri="{FF2B5EF4-FFF2-40B4-BE49-F238E27FC236}">
                <a16:creationId xmlns:a16="http://schemas.microsoft.com/office/drawing/2014/main" id="{AF3B3835-7ECC-4CAE-8CA7-B5B347FE5161}"/>
              </a:ext>
            </a:extLst>
          </p:cNvPr>
          <p:cNvSpPr>
            <a:spLocks noChangeArrowheads="1"/>
          </p:cNvSpPr>
          <p:nvPr/>
        </p:nvSpPr>
        <p:spPr bwMode="auto">
          <a:xfrm>
            <a:off x="3886200" y="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34820" name="Rectangle 3">
            <a:extLst>
              <a:ext uri="{FF2B5EF4-FFF2-40B4-BE49-F238E27FC236}">
                <a16:creationId xmlns:a16="http://schemas.microsoft.com/office/drawing/2014/main" id="{27ED161B-7133-4496-8FC4-CD33168EB11F}"/>
              </a:ext>
            </a:extLst>
          </p:cNvPr>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8875" tIns="0" rIns="18875" bIns="0" anchor="b"/>
          <a:lstStyle>
            <a:lvl1pPr defTabSz="755650" eaLnBrk="0" hangingPunct="0">
              <a:defRPr>
                <a:solidFill>
                  <a:schemeClr val="tx1"/>
                </a:solidFill>
                <a:latin typeface="Garamond" panose="02020404030301010803" pitchFamily="18" charset="0"/>
              </a:defRPr>
            </a:lvl1pPr>
            <a:lvl2pPr marL="742950" indent="-285750" defTabSz="755650" eaLnBrk="0" hangingPunct="0">
              <a:defRPr>
                <a:solidFill>
                  <a:schemeClr val="tx1"/>
                </a:solidFill>
                <a:latin typeface="Garamond" panose="02020404030301010803" pitchFamily="18" charset="0"/>
              </a:defRPr>
            </a:lvl2pPr>
            <a:lvl3pPr marL="1143000" indent="-228600" defTabSz="755650" eaLnBrk="0" hangingPunct="0">
              <a:defRPr>
                <a:solidFill>
                  <a:schemeClr val="tx1"/>
                </a:solidFill>
                <a:latin typeface="Garamond" panose="02020404030301010803" pitchFamily="18" charset="0"/>
              </a:defRPr>
            </a:lvl3pPr>
            <a:lvl4pPr marL="1600200" indent="-228600" defTabSz="755650" eaLnBrk="0" hangingPunct="0">
              <a:defRPr>
                <a:solidFill>
                  <a:schemeClr val="tx1"/>
                </a:solidFill>
                <a:latin typeface="Garamond" panose="02020404030301010803" pitchFamily="18" charset="0"/>
              </a:defRPr>
            </a:lvl4pPr>
            <a:lvl5pPr marL="2057400" indent="-228600" defTabSz="755650" eaLnBrk="0" hangingPunct="0">
              <a:defRPr>
                <a:solidFill>
                  <a:schemeClr val="tx1"/>
                </a:solidFill>
                <a:latin typeface="Garamond" panose="02020404030301010803" pitchFamily="18" charset="0"/>
              </a:defRPr>
            </a:lvl5pPr>
            <a:lvl6pPr marL="2514600" indent="-228600" defTabSz="755650" eaLnBrk="0" fontAlgn="base" hangingPunct="0">
              <a:spcBef>
                <a:spcPct val="0"/>
              </a:spcBef>
              <a:spcAft>
                <a:spcPct val="0"/>
              </a:spcAft>
              <a:defRPr>
                <a:solidFill>
                  <a:schemeClr val="tx1"/>
                </a:solidFill>
                <a:latin typeface="Garamond" panose="02020404030301010803" pitchFamily="18" charset="0"/>
              </a:defRPr>
            </a:lvl6pPr>
            <a:lvl7pPr marL="2971800" indent="-228600" defTabSz="755650" eaLnBrk="0" fontAlgn="base" hangingPunct="0">
              <a:spcBef>
                <a:spcPct val="0"/>
              </a:spcBef>
              <a:spcAft>
                <a:spcPct val="0"/>
              </a:spcAft>
              <a:defRPr>
                <a:solidFill>
                  <a:schemeClr val="tx1"/>
                </a:solidFill>
                <a:latin typeface="Garamond" panose="02020404030301010803" pitchFamily="18" charset="0"/>
              </a:defRPr>
            </a:lvl7pPr>
            <a:lvl8pPr marL="3429000" indent="-228600" defTabSz="755650" eaLnBrk="0" fontAlgn="base" hangingPunct="0">
              <a:spcBef>
                <a:spcPct val="0"/>
              </a:spcBef>
              <a:spcAft>
                <a:spcPct val="0"/>
              </a:spcAft>
              <a:defRPr>
                <a:solidFill>
                  <a:schemeClr val="tx1"/>
                </a:solidFill>
                <a:latin typeface="Garamond" panose="02020404030301010803" pitchFamily="18" charset="0"/>
              </a:defRPr>
            </a:lvl8pPr>
            <a:lvl9pPr marL="3886200" indent="-228600" defTabSz="755650" eaLnBrk="0" fontAlgn="base" hangingPunct="0">
              <a:spcBef>
                <a:spcPct val="0"/>
              </a:spcBef>
              <a:spcAft>
                <a:spcPct val="0"/>
              </a:spcAft>
              <a:defRPr>
                <a:solidFill>
                  <a:schemeClr val="tx1"/>
                </a:solidFill>
                <a:latin typeface="Garamond" panose="02020404030301010803" pitchFamily="18" charset="0"/>
              </a:defRPr>
            </a:lvl9pPr>
          </a:lstStyle>
          <a:p>
            <a:pPr algn="r"/>
            <a:r>
              <a:rPr lang="fr-FR" altLang="en-US" sz="1000" i="1">
                <a:solidFill>
                  <a:srgbClr val="000000"/>
                </a:solidFill>
                <a:latin typeface="Times New Roman" panose="02020603050405020304" pitchFamily="18" charset="0"/>
              </a:rPr>
              <a:t>10</a:t>
            </a:r>
          </a:p>
        </p:txBody>
      </p:sp>
      <p:sp>
        <p:nvSpPr>
          <p:cNvPr id="34821" name="Rectangle 4">
            <a:extLst>
              <a:ext uri="{FF2B5EF4-FFF2-40B4-BE49-F238E27FC236}">
                <a16:creationId xmlns:a16="http://schemas.microsoft.com/office/drawing/2014/main" id="{5799B8C6-8525-4B5B-8C75-1D714D90A9BE}"/>
              </a:ext>
            </a:extLst>
          </p:cNvPr>
          <p:cNvSpPr>
            <a:spLocks noChangeArrowheads="1"/>
          </p:cNvSpPr>
          <p:nvPr/>
        </p:nvSpPr>
        <p:spPr bwMode="auto">
          <a:xfrm>
            <a:off x="-1588" y="8686800"/>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34822" name="Rectangle 5">
            <a:extLst>
              <a:ext uri="{FF2B5EF4-FFF2-40B4-BE49-F238E27FC236}">
                <a16:creationId xmlns:a16="http://schemas.microsoft.com/office/drawing/2014/main" id="{56137CB9-3EBB-4573-AE1D-1A068C0B6BF5}"/>
              </a:ext>
            </a:extLst>
          </p:cNvPr>
          <p:cNvSpPr>
            <a:spLocks noChangeArrowheads="1"/>
          </p:cNvSpPr>
          <p:nvPr/>
        </p:nvSpPr>
        <p:spPr bwMode="auto">
          <a:xfrm>
            <a:off x="-1588" y="0"/>
            <a:ext cx="29702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34823" name="Rectangle 6">
            <a:extLst>
              <a:ext uri="{FF2B5EF4-FFF2-40B4-BE49-F238E27FC236}">
                <a16:creationId xmlns:a16="http://schemas.microsoft.com/office/drawing/2014/main" id="{F13B4336-09DC-452E-8D02-DDFBB50C2E1A}"/>
              </a:ext>
            </a:extLst>
          </p:cNvPr>
          <p:cNvSpPr>
            <a:spLocks noGrp="1" noChangeArrowheads="1"/>
          </p:cNvSpPr>
          <p:nvPr>
            <p:ph type="body" idx="1"/>
          </p:nvPr>
        </p:nvSpPr>
        <p:spPr>
          <a:xfrm>
            <a:off x="523875" y="4619625"/>
            <a:ext cx="5689600" cy="420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56" tIns="44041" rIns="89656" bIns="44041"/>
          <a:lstStyle/>
          <a:p>
            <a:pPr eaLnBrk="1" hangingPunct="1"/>
            <a:r>
              <a:rPr lang="el-GR" altLang="en-US" b="1">
                <a:solidFill>
                  <a:srgbClr val="000000"/>
                </a:solidFill>
                <a:latin typeface="Arial" panose="020B0604020202020204" pitchFamily="34" charset="0"/>
              </a:rPr>
              <a:t>Η φυσική πορεία της PAD σε διάστημα 5 ετών</a:t>
            </a:r>
            <a:endParaRPr lang="el-GR" altLang="en-US">
              <a:solidFill>
                <a:srgbClr val="000000"/>
              </a:solidFill>
              <a:latin typeface="Arial" panose="020B0604020202020204" pitchFamily="34" charset="0"/>
            </a:endParaRPr>
          </a:p>
          <a:p>
            <a:pPr algn="just" eaLnBrk="1" hangingPunct="1"/>
            <a:r>
              <a:rPr lang="el-GR" altLang="en-US">
                <a:solidFill>
                  <a:srgbClr val="000000"/>
                </a:solidFill>
                <a:latin typeface="Arial" panose="020B0604020202020204" pitchFamily="34" charset="0"/>
              </a:rPr>
              <a:t>Η περιφερική αρτηριακή νόσος (PAD) συχνά δεν διαγιγνώσκεται. Για κάθε 100 ασθενείς που παρουσιάζονται με διαλείπουσα χωλότητα, αντιστοιχούν περίπου 100 άλλοι ασθενείς με συμπτώματα που δεν επισκέπτονται τον ιατρό τους, και άλλοι 100 με ασυμπτωματική νόσο. Από τους 100 ασθενείς που επισκέπτονται ιατρό, μόνο στο 25% περίπου θα επιδεινωθεί τοπικά η κατάστασή τους. Αντιθέτως, μετά από 5 έτη, μόνο το 50% περίπου των ασθενών θα είναι ζωντανοί χωρίς να έχουν υποστεί κάποιο καρδιαγγειακό επεισόδιο. </a:t>
            </a:r>
          </a:p>
          <a:p>
            <a:pPr algn="just" eaLnBrk="1" hangingPunct="1"/>
            <a:endParaRPr lang="fr-FR" altLang="en-US">
              <a:solidFill>
                <a:srgbClr val="000000"/>
              </a:solidFill>
              <a:latin typeface="Arial" panose="020B0604020202020204" pitchFamily="34" charset="0"/>
            </a:endParaRPr>
          </a:p>
          <a:p>
            <a:pPr algn="just" eaLnBrk="1" hangingPunct="1"/>
            <a:r>
              <a:rPr lang="fr-FR" altLang="en-US" sz="1000" baseline="30000">
                <a:latin typeface="Arial" panose="020B0604020202020204" pitchFamily="34" charset="0"/>
              </a:rPr>
              <a:t>1</a:t>
            </a:r>
            <a:r>
              <a:rPr lang="fr-FR" altLang="en-US" sz="1000">
                <a:latin typeface="Arial" panose="020B0604020202020204" pitchFamily="34" charset="0"/>
              </a:rPr>
              <a:t>Dormandy JA. Natural history of intermittent claudication. </a:t>
            </a:r>
            <a:r>
              <a:rPr lang="fr-FR" altLang="en-US" sz="1000" i="1">
                <a:latin typeface="Arial" panose="020B0604020202020204" pitchFamily="34" charset="0"/>
              </a:rPr>
              <a:t>Hosp Update</a:t>
            </a:r>
            <a:r>
              <a:rPr lang="fr-FR" altLang="en-US" sz="1000">
                <a:latin typeface="Arial" panose="020B0604020202020204" pitchFamily="34" charset="0"/>
              </a:rPr>
              <a:t> 1991;April:314–318.</a:t>
            </a:r>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a:p>
            <a:pPr algn="just" eaLnBrk="1" hangingPunct="1"/>
            <a:endParaRPr lang="fr-FR" altLang="en-US">
              <a:solidFill>
                <a:srgbClr val="000000"/>
              </a:solidFill>
              <a:latin typeface="Arial" panose="020B0604020202020204" pitchFamily="34" charset="0"/>
            </a:endParaRPr>
          </a:p>
        </p:txBody>
      </p:sp>
      <p:sp>
        <p:nvSpPr>
          <p:cNvPr id="34824" name="Rectangle 7">
            <a:extLst>
              <a:ext uri="{FF2B5EF4-FFF2-40B4-BE49-F238E27FC236}">
                <a16:creationId xmlns:a16="http://schemas.microsoft.com/office/drawing/2014/main" id="{F9D048D8-64F3-4679-B373-9C5A532295B6}"/>
              </a:ext>
            </a:extLst>
          </p:cNvPr>
          <p:cNvSpPr>
            <a:spLocks noGrp="1" noRot="1" noChangeAspect="1" noChangeArrowheads="1" noTextEdit="1"/>
          </p:cNvSpPr>
          <p:nvPr>
            <p:ph type="sldImg"/>
          </p:nvPr>
        </p:nvSpPr>
        <p:spPr>
          <a:xfrm>
            <a:off x="592138" y="803275"/>
            <a:ext cx="5675312" cy="3194050"/>
          </a:xfrm>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Dr Redlinger focused on assessment, I will move forward and share with you our contemporary management of diabetic vascular disease..</a:t>
            </a:r>
          </a:p>
          <a:p>
            <a:r>
              <a:rPr lang="en-US" sz="1200" b="0" i="0" u="none" strike="noStrike" kern="1200" baseline="0" dirty="0">
                <a:solidFill>
                  <a:schemeClr val="tx1"/>
                </a:solidFill>
                <a:latin typeface="+mn-lt"/>
                <a:ea typeface="+mn-ea"/>
                <a:cs typeface="+mn-cs"/>
              </a:rPr>
              <a:t>To set the stage we need to understand the patterns of vascular disease encountered in diabetes as this influences our revascularization options.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Peripheral vascular disease can involve the aortoiliac segment (notice severe disease in the distal aorta and the common iliac arteries), the femoropopliteal segment (notice …), the tibial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Diabetics have a predisposition toward a higher burden of atherosclerotic disease below the knee compared to NDM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Management of distal disease is more challenging than proximal disease and overall the risk of an  amputation is higher.</a:t>
            </a:r>
          </a:p>
        </p:txBody>
      </p:sp>
      <p:sp>
        <p:nvSpPr>
          <p:cNvPr id="4" name="Slide Number Placeholder 3"/>
          <p:cNvSpPr>
            <a:spLocks noGrp="1"/>
          </p:cNvSpPr>
          <p:nvPr>
            <p:ph type="sldNum" sz="quarter" idx="5"/>
          </p:nvPr>
        </p:nvSpPr>
        <p:spPr/>
        <p:txBody>
          <a:bodyPr/>
          <a:lstStyle/>
          <a:p>
            <a:fld id="{51DE8731-4787-43EC-8A3B-C1008BCD0FF6}" type="slidenum">
              <a:rPr lang="en-US" smtClean="0"/>
              <a:t>17</a:t>
            </a:fld>
            <a:endParaRPr lang="en-US"/>
          </a:p>
        </p:txBody>
      </p:sp>
    </p:spTree>
    <p:extLst>
      <p:ext uri="{BB962C8B-B14F-4D97-AF65-F5344CB8AC3E}">
        <p14:creationId xmlns:p14="http://schemas.microsoft.com/office/powerpoint/2010/main" val="1794087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22BE14D-4027-4B9C-BCD6-9B0AFDFD035E}"/>
              </a:ext>
            </a:extLst>
          </p:cNvPr>
          <p:cNvSpPr>
            <a:spLocks noGrp="1"/>
          </p:cNvSpPr>
          <p:nvPr>
            <p:ph type="body" idx="1"/>
          </p:nvPr>
        </p:nvSpPr>
        <p:spPr/>
        <p:txBody>
          <a:bodyPr/>
          <a:lstStyle/>
          <a:p>
            <a:r>
              <a:rPr lang="en-US" dirty="0"/>
              <a:t>In the past few years there has been an explosion of drug coated/eluting technologies and leaving aside the industry pushing towards that direction there is plenty of high quality evidence in favor of these technologies…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Irrespective we need to be aware that DCBs have limitations…</a:t>
            </a:r>
          </a:p>
          <a:p>
            <a:r>
              <a:rPr lang="en-US" dirty="0"/>
              <a:t>The procedural effectiveness of DCB is the same as that of PTA….</a:t>
            </a:r>
          </a:p>
          <a:p>
            <a:endParaRPr lang="en-US" dirty="0"/>
          </a:p>
        </p:txBody>
      </p:sp>
      <p:sp>
        <p:nvSpPr>
          <p:cNvPr id="4" name="Slide Number Placeholder 3"/>
          <p:cNvSpPr>
            <a:spLocks noGrp="1"/>
          </p:cNvSpPr>
          <p:nvPr>
            <p:ph type="sldNum" sz="quarter" idx="5"/>
          </p:nvPr>
        </p:nvSpPr>
        <p:spPr/>
        <p:txBody>
          <a:bodyPr/>
          <a:lstStyle/>
          <a:p>
            <a:fld id="{6AD52EFA-EEF6-40EF-9224-B738BB01184C}" type="slidenum">
              <a:rPr lang="en-US" smtClean="0"/>
              <a:t>33</a:t>
            </a:fld>
            <a:endParaRPr lang="en-US"/>
          </a:p>
        </p:txBody>
      </p:sp>
    </p:spTree>
    <p:extLst>
      <p:ext uri="{BB962C8B-B14F-4D97-AF65-F5344CB8AC3E}">
        <p14:creationId xmlns:p14="http://schemas.microsoft.com/office/powerpoint/2010/main" val="2473550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D52EFA-EEF6-40EF-9224-B738BB01184C}" type="slidenum">
              <a:rPr lang="en-US" smtClean="0"/>
              <a:t>34</a:t>
            </a:fld>
            <a:endParaRPr lang="en-US"/>
          </a:p>
        </p:txBody>
      </p:sp>
    </p:spTree>
    <p:extLst>
      <p:ext uri="{BB962C8B-B14F-4D97-AF65-F5344CB8AC3E}">
        <p14:creationId xmlns:p14="http://schemas.microsoft.com/office/powerpoint/2010/main" val="2197099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D52EFA-EEF6-40EF-9224-B738BB01184C}" type="slidenum">
              <a:rPr lang="en-US" smtClean="0"/>
              <a:t>35</a:t>
            </a:fld>
            <a:endParaRPr lang="en-US"/>
          </a:p>
        </p:txBody>
      </p:sp>
    </p:spTree>
    <p:extLst>
      <p:ext uri="{BB962C8B-B14F-4D97-AF65-F5344CB8AC3E}">
        <p14:creationId xmlns:p14="http://schemas.microsoft.com/office/powerpoint/2010/main" val="68880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564CC0-FB39-4142-AF25-1420D10AA4C3}"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2866754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64CC0-FB39-4142-AF25-1420D10AA4C3}"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2438652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64CC0-FB39-4142-AF25-1420D10AA4C3}"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1364193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564CC0-FB39-4142-AF25-1420D10AA4C3}"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491513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564CC0-FB39-4142-AF25-1420D10AA4C3}"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4184476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564CC0-FB39-4142-AF25-1420D10AA4C3}"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3550830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564CC0-FB39-4142-AF25-1420D10AA4C3}"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62134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564CC0-FB39-4142-AF25-1420D10AA4C3}"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297929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64CC0-FB39-4142-AF25-1420D10AA4C3}"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2429957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564CC0-FB39-4142-AF25-1420D10AA4C3}"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1926603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564CC0-FB39-4142-AF25-1420D10AA4C3}"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E701F-E976-4CD1-9B1F-96CC320213EF}" type="slidenum">
              <a:rPr lang="en-US" smtClean="0"/>
              <a:t>‹#›</a:t>
            </a:fld>
            <a:endParaRPr lang="en-US"/>
          </a:p>
        </p:txBody>
      </p:sp>
    </p:spTree>
    <p:extLst>
      <p:ext uri="{BB962C8B-B14F-4D97-AF65-F5344CB8AC3E}">
        <p14:creationId xmlns:p14="http://schemas.microsoft.com/office/powerpoint/2010/main" val="1601825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64CC0-FB39-4142-AF25-1420D10AA4C3}" type="datetimeFigureOut">
              <a:rPr lang="en-US" smtClean="0"/>
              <a:t>4/3/2025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E701F-E976-4CD1-9B1F-96CC320213EF}" type="slidenum">
              <a:rPr lang="en-US" smtClean="0"/>
              <a:t>‹#›</a:t>
            </a:fld>
            <a:endParaRPr lang="en-US"/>
          </a:p>
        </p:txBody>
      </p:sp>
    </p:spTree>
    <p:extLst>
      <p:ext uri="{BB962C8B-B14F-4D97-AF65-F5344CB8AC3E}">
        <p14:creationId xmlns:p14="http://schemas.microsoft.com/office/powerpoint/2010/main" val="17861915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5.wdp"/><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8.jpg"/><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6.png"/><Relationship Id="rId5" Type="http://schemas.microsoft.com/office/2007/relationships/hdphoto" Target="../media/hdphoto6.wdp"/><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7.jpg"/><Relationship Id="rId7" Type="http://schemas.openxmlformats.org/officeDocument/2006/relationships/image" Target="../media/image70.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9.jpg"/><Relationship Id="rId5" Type="http://schemas.microsoft.com/office/2007/relationships/hdphoto" Target="../media/hdphoto7.wdp"/><Relationship Id="rId4" Type="http://schemas.openxmlformats.org/officeDocument/2006/relationships/image" Target="../media/image68.png"/><Relationship Id="rId9" Type="http://schemas.openxmlformats.org/officeDocument/2006/relationships/image" Target="../media/image72.jp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1.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4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7" Type="http://schemas.microsoft.com/office/2007/relationships/hdphoto" Target="../media/hdphoto12.wdp"/><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7.png"/><Relationship Id="rId5" Type="http://schemas.microsoft.com/office/2007/relationships/hdphoto" Target="../media/hdphoto11.wdp"/><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34.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19AAC61-0437-455A-A474-DF3FC6945C9C}"/>
              </a:ext>
            </a:extLst>
          </p:cNvPr>
          <p:cNvSpPr txBox="1"/>
          <p:nvPr/>
        </p:nvSpPr>
        <p:spPr>
          <a:xfrm>
            <a:off x="729530" y="1531272"/>
            <a:ext cx="5960226" cy="1323439"/>
          </a:xfrm>
          <a:prstGeom prst="rect">
            <a:avLst/>
          </a:prstGeom>
          <a:noFill/>
        </p:spPr>
        <p:txBody>
          <a:bodyPr wrap="square" rtlCol="0">
            <a:spAutoFit/>
          </a:bodyPr>
          <a:lstStyle/>
          <a:p>
            <a:r>
              <a:rPr lang="el-GR" sz="4000" b="1" dirty="0">
                <a:solidFill>
                  <a:schemeClr val="accent1">
                    <a:lumMod val="75000"/>
                  </a:schemeClr>
                </a:solidFill>
                <a:effectLst>
                  <a:outerShdw blurRad="38100" dist="38100" dir="2700000" algn="tl">
                    <a:srgbClr val="000000">
                      <a:alpha val="43137"/>
                    </a:srgbClr>
                  </a:outerShdw>
                </a:effectLst>
              </a:rPr>
              <a:t>Περιφερική Αποφρακτική Αρτηριοπάθεια</a:t>
            </a:r>
            <a:endParaRPr lang="en-US" sz="4000" b="1" dirty="0">
              <a:solidFill>
                <a:schemeClr val="accent1">
                  <a:lumMod val="75000"/>
                </a:schemeClr>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EE0495BF-71AE-4CFB-BDD0-9C3A6743F219}"/>
              </a:ext>
            </a:extLst>
          </p:cNvPr>
          <p:cNvSpPr txBox="1"/>
          <p:nvPr/>
        </p:nvSpPr>
        <p:spPr>
          <a:xfrm>
            <a:off x="540774" y="3382433"/>
            <a:ext cx="6590911" cy="1569660"/>
          </a:xfrm>
          <a:prstGeom prst="rect">
            <a:avLst/>
          </a:prstGeom>
          <a:noFill/>
        </p:spPr>
        <p:txBody>
          <a:bodyPr wrap="square" rtlCol="0">
            <a:spAutoFit/>
          </a:bodyPr>
          <a:lstStyle/>
          <a:p>
            <a:r>
              <a:rPr lang="en-GB" sz="2400" b="1" dirty="0"/>
              <a:t>A</a:t>
            </a:r>
            <a:r>
              <a:rPr lang="el-GR" sz="2400" b="1" dirty="0"/>
              <a:t>θανάσιος Κατσαργύρης, </a:t>
            </a:r>
            <a:r>
              <a:rPr lang="en-US" sz="2400" b="1" dirty="0"/>
              <a:t>MD, PhD </a:t>
            </a:r>
          </a:p>
          <a:p>
            <a:endParaRPr lang="el-GR" dirty="0"/>
          </a:p>
          <a:p>
            <a:r>
              <a:rPr lang="en-GB" dirty="0"/>
              <a:t>A</a:t>
            </a:r>
            <a:r>
              <a:rPr lang="el-GR" dirty="0"/>
              <a:t>ν. Καθηγητής</a:t>
            </a:r>
            <a:r>
              <a:rPr lang="en-US" dirty="0"/>
              <a:t> </a:t>
            </a:r>
            <a:r>
              <a:rPr lang="el-GR" dirty="0"/>
              <a:t>Αγγειοχειρουργικής Πανεπιστημίου Αθηνών</a:t>
            </a:r>
          </a:p>
          <a:p>
            <a:r>
              <a:rPr lang="el-GR" dirty="0"/>
              <a:t>2</a:t>
            </a:r>
            <a:r>
              <a:rPr lang="el-GR" baseline="30000" dirty="0"/>
              <a:t>η</a:t>
            </a:r>
            <a:r>
              <a:rPr lang="el-GR" dirty="0"/>
              <a:t> Αγγειοχειρουργική Κλινική ΕΚΠΑ, ΓΝΑ ΛΑΙΚΟ </a:t>
            </a:r>
            <a:r>
              <a:rPr lang="de-DE" dirty="0"/>
              <a:t>&amp;</a:t>
            </a:r>
          </a:p>
          <a:p>
            <a:r>
              <a:rPr lang="de-DE" dirty="0"/>
              <a:t>Paracelsus Medical University, </a:t>
            </a:r>
            <a:r>
              <a:rPr lang="de-DE" dirty="0" err="1"/>
              <a:t>Nuremberg</a:t>
            </a:r>
            <a:r>
              <a:rPr lang="de-DE" dirty="0"/>
              <a:t>, Germany</a:t>
            </a:r>
            <a:r>
              <a:rPr lang="el-GR" dirty="0"/>
              <a:t> </a:t>
            </a:r>
            <a:endParaRPr lang="en-US" dirty="0"/>
          </a:p>
        </p:txBody>
      </p:sp>
      <p:pic>
        <p:nvPicPr>
          <p:cNvPr id="15" name="Picture 9">
            <a:extLst>
              <a:ext uri="{FF2B5EF4-FFF2-40B4-BE49-F238E27FC236}">
                <a16:creationId xmlns:a16="http://schemas.microsoft.com/office/drawing/2014/main" id="{E914D442-94FA-4437-BD3F-D61F5E6545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579" t="24834" r="-1" b="28381"/>
          <a:stretch/>
        </p:blipFill>
        <p:spPr bwMode="auto">
          <a:xfrm>
            <a:off x="6902080" y="1068511"/>
            <a:ext cx="2555989" cy="231392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1B27CF3-83BC-4607-A68C-E314763A2216}"/>
              </a:ext>
            </a:extLst>
          </p:cNvPr>
          <p:cNvPicPr>
            <a:picLocks noChangeAspect="1"/>
          </p:cNvPicPr>
          <p:nvPr/>
        </p:nvPicPr>
        <p:blipFill rotWithShape="1">
          <a:blip r:embed="rId3"/>
          <a:srcRect l="31112" r="24281" b="17603"/>
          <a:stretch/>
        </p:blipFill>
        <p:spPr>
          <a:xfrm>
            <a:off x="9595230" y="1068511"/>
            <a:ext cx="2530524" cy="4674411"/>
          </a:xfrm>
          <a:prstGeom prst="rect">
            <a:avLst/>
          </a:prstGeom>
        </p:spPr>
      </p:pic>
      <p:pic>
        <p:nvPicPr>
          <p:cNvPr id="21" name="Picture 20">
            <a:extLst>
              <a:ext uri="{FF2B5EF4-FFF2-40B4-BE49-F238E27FC236}">
                <a16:creationId xmlns:a16="http://schemas.microsoft.com/office/drawing/2014/main" id="{F0467BB4-0056-4CD1-8159-9D4BE20132A2}"/>
              </a:ext>
            </a:extLst>
          </p:cNvPr>
          <p:cNvPicPr>
            <a:picLocks noChangeAspect="1"/>
          </p:cNvPicPr>
          <p:nvPr/>
        </p:nvPicPr>
        <p:blipFill rotWithShape="1">
          <a:blip r:embed="rId4"/>
          <a:srcRect t="14983" r="7043" b="19799"/>
          <a:stretch/>
        </p:blipFill>
        <p:spPr>
          <a:xfrm>
            <a:off x="6902080" y="3405716"/>
            <a:ext cx="2555989" cy="2337206"/>
          </a:xfrm>
          <a:prstGeom prst="rect">
            <a:avLst/>
          </a:prstGeom>
        </p:spPr>
      </p:pic>
    </p:spTree>
    <p:extLst>
      <p:ext uri="{BB962C8B-B14F-4D97-AF65-F5344CB8AC3E}">
        <p14:creationId xmlns:p14="http://schemas.microsoft.com/office/powerpoint/2010/main" val="661220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2" name="Rectangle 2">
            <a:extLst>
              <a:ext uri="{FF2B5EF4-FFF2-40B4-BE49-F238E27FC236}">
                <a16:creationId xmlns:a16="http://schemas.microsoft.com/office/drawing/2014/main" id="{04CA51F5-C92E-457F-A095-EC0176AC8DFE}"/>
              </a:ext>
            </a:extLst>
          </p:cNvPr>
          <p:cNvSpPr>
            <a:spLocks noGrp="1" noChangeArrowheads="1"/>
          </p:cNvSpPr>
          <p:nvPr>
            <p:ph type="title"/>
          </p:nvPr>
        </p:nvSpPr>
        <p:spPr>
          <a:xfrm>
            <a:off x="1703389" y="188913"/>
            <a:ext cx="8785225" cy="914400"/>
          </a:xfrm>
        </p:spPr>
        <p:txBody>
          <a:bodyPr>
            <a:noAutofit/>
          </a:bodyPr>
          <a:lstStyle/>
          <a:p>
            <a:pPr algn="ctr"/>
            <a:r>
              <a:rPr lang="el-GR" altLang="en-US" sz="3200" b="1" dirty="0">
                <a:solidFill>
                  <a:schemeClr val="accent1">
                    <a:lumMod val="75000"/>
                  </a:schemeClr>
                </a:solidFill>
                <a:latin typeface="Arial" panose="020B0604020202020204" pitchFamily="34" charset="0"/>
                <a:cs typeface="Arial" panose="020B0604020202020204" pitchFamily="34" charset="0"/>
              </a:rPr>
              <a:t>Ταξινόμηση Περιφερικής Αρτηριακής Νόσου Β. Βαθμονόμηση κατά </a:t>
            </a:r>
            <a:r>
              <a:rPr lang="en-US" altLang="en-US" sz="3200" b="1" dirty="0">
                <a:solidFill>
                  <a:schemeClr val="accent1">
                    <a:lumMod val="75000"/>
                  </a:schemeClr>
                </a:solidFill>
                <a:latin typeface="Arial" panose="020B0604020202020204" pitchFamily="34" charset="0"/>
                <a:cs typeface="Arial" panose="020B0604020202020204" pitchFamily="34" charset="0"/>
              </a:rPr>
              <a:t>Rutherford</a:t>
            </a:r>
            <a:r>
              <a:rPr lang="el-GR" altLang="en-US" sz="3200" b="1" dirty="0">
                <a:solidFill>
                  <a:schemeClr val="accent1">
                    <a:lumMod val="75000"/>
                  </a:schemeClr>
                </a:solidFill>
                <a:latin typeface="Arial" panose="020B0604020202020204" pitchFamily="34" charset="0"/>
                <a:cs typeface="Arial" panose="020B0604020202020204" pitchFamily="34" charset="0"/>
              </a:rPr>
              <a:t> </a:t>
            </a:r>
          </a:p>
        </p:txBody>
      </p:sp>
      <p:sp>
        <p:nvSpPr>
          <p:cNvPr id="1315843" name="Rectangle 3">
            <a:extLst>
              <a:ext uri="{FF2B5EF4-FFF2-40B4-BE49-F238E27FC236}">
                <a16:creationId xmlns:a16="http://schemas.microsoft.com/office/drawing/2014/main" id="{EF7A3FCB-AE7D-4839-AA2F-9751562ADCB8}"/>
              </a:ext>
            </a:extLst>
          </p:cNvPr>
          <p:cNvSpPr>
            <a:spLocks noGrp="1" noChangeArrowheads="1"/>
          </p:cNvSpPr>
          <p:nvPr>
            <p:ph type="body" idx="1"/>
          </p:nvPr>
        </p:nvSpPr>
        <p:spPr>
          <a:xfrm>
            <a:off x="534372" y="1268414"/>
            <a:ext cx="8569325" cy="5373687"/>
          </a:xfrm>
        </p:spPr>
        <p:txBody>
          <a:bodyPr/>
          <a:lstStyle/>
          <a:p>
            <a:pPr marL="533400" indent="-533400">
              <a:buClr>
                <a:srgbClr val="FFCC00"/>
              </a:buClr>
              <a:buFont typeface="Wingdings" panose="05000000000000000000" pitchFamily="2" charset="2"/>
              <a:buChar char="ü"/>
            </a:pPr>
            <a:r>
              <a:rPr lang="el-GR" altLang="en-US" dirty="0"/>
              <a:t>Βαθμού 0</a:t>
            </a:r>
            <a:r>
              <a:rPr lang="el-GR" altLang="en-US" b="1" dirty="0"/>
              <a:t>: </a:t>
            </a:r>
            <a:r>
              <a:rPr lang="el-GR" altLang="en-US" b="1" dirty="0">
                <a:solidFill>
                  <a:schemeClr val="accent2">
                    <a:lumMod val="75000"/>
                  </a:schemeClr>
                </a:solidFill>
              </a:rPr>
              <a:t>Ασυμπτωματική νόσος</a:t>
            </a:r>
          </a:p>
          <a:p>
            <a:pPr marL="533400" indent="-533400">
              <a:buClr>
                <a:srgbClr val="FFCC00"/>
              </a:buClr>
              <a:buFont typeface="Wingdings" panose="05000000000000000000" pitchFamily="2" charset="2"/>
              <a:buChar char="ü"/>
            </a:pPr>
            <a:r>
              <a:rPr lang="el-GR" altLang="en-US" dirty="0"/>
              <a:t>Βαθμού 1</a:t>
            </a:r>
            <a:r>
              <a:rPr lang="el-GR" altLang="en-US" b="1" dirty="0"/>
              <a:t>:</a:t>
            </a:r>
            <a:r>
              <a:rPr lang="en-GB" altLang="en-US" b="1" dirty="0"/>
              <a:t> </a:t>
            </a:r>
            <a:r>
              <a:rPr lang="el-GR" altLang="en-US" b="1" dirty="0">
                <a:solidFill>
                  <a:schemeClr val="accent2">
                    <a:lumMod val="75000"/>
                  </a:schemeClr>
                </a:solidFill>
              </a:rPr>
              <a:t>Ήπια Διαλείπουσα χωλότητα</a:t>
            </a:r>
          </a:p>
          <a:p>
            <a:pPr marL="533400" indent="-533400">
              <a:buClr>
                <a:srgbClr val="FFCC00"/>
              </a:buClr>
              <a:buFont typeface="Wingdings" panose="05000000000000000000" pitchFamily="2" charset="2"/>
              <a:buChar char="ü"/>
            </a:pPr>
            <a:r>
              <a:rPr lang="el-GR" altLang="en-US" dirty="0"/>
              <a:t>Βαθμού 2</a:t>
            </a:r>
            <a:r>
              <a:rPr lang="el-GR" altLang="en-US" b="1" dirty="0"/>
              <a:t>:</a:t>
            </a:r>
            <a:r>
              <a:rPr lang="en-GB" altLang="en-US" b="1" dirty="0"/>
              <a:t> </a:t>
            </a:r>
            <a:r>
              <a:rPr lang="el-GR" altLang="en-US" b="1" dirty="0">
                <a:solidFill>
                  <a:schemeClr val="accent2">
                    <a:lumMod val="75000"/>
                  </a:schemeClr>
                </a:solidFill>
              </a:rPr>
              <a:t>Μέτρια Διαλείπουσα χωλότητα</a:t>
            </a:r>
          </a:p>
          <a:p>
            <a:pPr marL="533400" indent="-533400">
              <a:buClr>
                <a:srgbClr val="FFCC00"/>
              </a:buClr>
              <a:buFont typeface="Wingdings" panose="05000000000000000000" pitchFamily="2" charset="2"/>
              <a:buChar char="ü"/>
            </a:pPr>
            <a:r>
              <a:rPr lang="el-GR" altLang="en-US" dirty="0"/>
              <a:t>Βαθμού 3</a:t>
            </a:r>
            <a:r>
              <a:rPr lang="el-GR" altLang="en-US" b="1" dirty="0"/>
              <a:t>:</a:t>
            </a:r>
            <a:r>
              <a:rPr lang="en-GB" altLang="en-US" b="1" dirty="0"/>
              <a:t> </a:t>
            </a:r>
            <a:r>
              <a:rPr lang="el-GR" altLang="en-US" b="1" dirty="0">
                <a:solidFill>
                  <a:schemeClr val="accent2">
                    <a:lumMod val="75000"/>
                  </a:schemeClr>
                </a:solidFill>
              </a:rPr>
              <a:t>Σοβαρή Διαλείπουσα χωλότητα</a:t>
            </a:r>
          </a:p>
          <a:p>
            <a:pPr marL="533400" indent="-533400">
              <a:buClr>
                <a:srgbClr val="FFCC00"/>
              </a:buClr>
              <a:buFont typeface="Wingdings" panose="05000000000000000000" pitchFamily="2" charset="2"/>
              <a:buChar char="ü"/>
            </a:pPr>
            <a:r>
              <a:rPr lang="el-GR" altLang="en-US" dirty="0"/>
              <a:t>Βαθμού 4</a:t>
            </a:r>
            <a:r>
              <a:rPr lang="el-GR" altLang="en-US" b="1" dirty="0"/>
              <a:t>:</a:t>
            </a:r>
            <a:r>
              <a:rPr lang="en-GB" altLang="en-US" b="1" dirty="0"/>
              <a:t> </a:t>
            </a:r>
            <a:r>
              <a:rPr lang="el-GR" altLang="en-US" b="1" dirty="0">
                <a:solidFill>
                  <a:schemeClr val="accent2">
                    <a:lumMod val="75000"/>
                  </a:schemeClr>
                </a:solidFill>
              </a:rPr>
              <a:t>Άλγος Ηρεμίας στο Ισχαιμικό Άκρο</a:t>
            </a:r>
          </a:p>
          <a:p>
            <a:pPr marL="533400" indent="-533400">
              <a:buClr>
                <a:srgbClr val="FFCC00"/>
              </a:buClr>
              <a:buFont typeface="Wingdings" panose="05000000000000000000" pitchFamily="2" charset="2"/>
              <a:buChar char="ü"/>
            </a:pPr>
            <a:r>
              <a:rPr lang="el-GR" altLang="en-US" dirty="0"/>
              <a:t>Βαθμού 5</a:t>
            </a:r>
            <a:r>
              <a:rPr lang="el-GR" altLang="en-US" b="1" dirty="0"/>
              <a:t>:</a:t>
            </a:r>
            <a:r>
              <a:rPr lang="en-GB" altLang="en-US" b="1" dirty="0"/>
              <a:t> </a:t>
            </a:r>
            <a:r>
              <a:rPr lang="el-GR" altLang="en-US" b="1" dirty="0">
                <a:solidFill>
                  <a:schemeClr val="accent2">
                    <a:lumMod val="75000"/>
                  </a:schemeClr>
                </a:solidFill>
              </a:rPr>
              <a:t>Ελάσσονες Απώλειες Ιστού</a:t>
            </a:r>
          </a:p>
          <a:p>
            <a:pPr marL="533400" indent="-533400" algn="ctr">
              <a:buClr>
                <a:srgbClr val="FFCC00"/>
              </a:buClr>
              <a:buNone/>
            </a:pPr>
            <a:r>
              <a:rPr lang="el-GR" altLang="en-US" sz="2200" dirty="0"/>
              <a:t>(μικρά έλκη που δεν επουλώνονται και/ή τοπικές εστίες γάγγραινας)</a:t>
            </a:r>
          </a:p>
          <a:p>
            <a:pPr marL="533400" indent="-533400">
              <a:buClr>
                <a:srgbClr val="FFCC00"/>
              </a:buClr>
              <a:buFont typeface="Wingdings" panose="05000000000000000000" pitchFamily="2" charset="2"/>
              <a:buChar char="ü"/>
            </a:pPr>
            <a:r>
              <a:rPr lang="el-GR" altLang="en-US" dirty="0"/>
              <a:t>Βαθμού 6</a:t>
            </a:r>
            <a:r>
              <a:rPr lang="el-GR" altLang="en-US" b="1" dirty="0"/>
              <a:t>:</a:t>
            </a:r>
            <a:r>
              <a:rPr lang="en-GB" altLang="en-US" b="1" dirty="0"/>
              <a:t> </a:t>
            </a:r>
            <a:r>
              <a:rPr lang="el-GR" altLang="en-US" b="1" dirty="0">
                <a:solidFill>
                  <a:schemeClr val="accent2">
                    <a:lumMod val="75000"/>
                  </a:schemeClr>
                </a:solidFill>
              </a:rPr>
              <a:t>Μείζονες Απώλειες Ιστού</a:t>
            </a:r>
          </a:p>
          <a:p>
            <a:pPr marL="533400" indent="-533400" algn="ctr">
              <a:buClr>
                <a:srgbClr val="FFCC00"/>
              </a:buClr>
              <a:buNone/>
            </a:pPr>
            <a:r>
              <a:rPr lang="el-GR" altLang="en-US" sz="2200" dirty="0"/>
              <a:t>(εκτεταμένες βλάβες που οδηγούν αναπόφευκτα σε ακρωτηριασμό)</a:t>
            </a:r>
            <a:endParaRPr lang="el-GR" altLang="en-US" b="1" dirty="0"/>
          </a:p>
          <a:p>
            <a:pPr marL="533400" indent="-533400">
              <a:buNone/>
            </a:pPr>
            <a:endParaRPr lang="el-GR" altLang="en-US" b="1" dirty="0"/>
          </a:p>
        </p:txBody>
      </p:sp>
      <p:sp>
        <p:nvSpPr>
          <p:cNvPr id="2" name="Right Brace 1">
            <a:extLst>
              <a:ext uri="{FF2B5EF4-FFF2-40B4-BE49-F238E27FC236}">
                <a16:creationId xmlns:a16="http://schemas.microsoft.com/office/drawing/2014/main" id="{9B4ECAFA-3366-485E-8AE1-DE5898B40BA6}"/>
              </a:ext>
            </a:extLst>
          </p:cNvPr>
          <p:cNvSpPr/>
          <p:nvPr/>
        </p:nvSpPr>
        <p:spPr>
          <a:xfrm>
            <a:off x="8815521" y="3429000"/>
            <a:ext cx="790113" cy="2243831"/>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tx1"/>
                </a:solidFill>
              </a:ln>
            </a:endParaRPr>
          </a:p>
        </p:txBody>
      </p:sp>
      <p:sp>
        <p:nvSpPr>
          <p:cNvPr id="3" name="Rectangle 2">
            <a:extLst>
              <a:ext uri="{FF2B5EF4-FFF2-40B4-BE49-F238E27FC236}">
                <a16:creationId xmlns:a16="http://schemas.microsoft.com/office/drawing/2014/main" id="{C3A2C9A7-53D2-473F-976E-DC9CED7EE6B3}"/>
              </a:ext>
            </a:extLst>
          </p:cNvPr>
          <p:cNvSpPr/>
          <p:nvPr/>
        </p:nvSpPr>
        <p:spPr>
          <a:xfrm>
            <a:off x="9103697" y="3889195"/>
            <a:ext cx="3513614" cy="1323439"/>
          </a:xfrm>
          <a:prstGeom prst="rect">
            <a:avLst/>
          </a:prstGeom>
          <a:noFill/>
        </p:spPr>
        <p:txBody>
          <a:bodyPr wrap="square" lIns="91440" tIns="45720" rIns="91440" bIns="45720">
            <a:spAutoFit/>
          </a:bodyPr>
          <a:lstStyle/>
          <a:p>
            <a:pPr algn="ctr"/>
            <a:r>
              <a:rPr lang="el-GR" sz="4000" b="1" dirty="0">
                <a:ln w="22225">
                  <a:solidFill>
                    <a:schemeClr val="accent2"/>
                  </a:solidFill>
                  <a:prstDash val="solid"/>
                </a:ln>
                <a:solidFill>
                  <a:schemeClr val="accent2">
                    <a:lumMod val="40000"/>
                    <a:lumOff val="60000"/>
                  </a:schemeClr>
                </a:solidFill>
              </a:rPr>
              <a:t>Κρίσιμη Ισχαιμία</a:t>
            </a:r>
            <a:endParaRPr lang="en-US" sz="40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2">
            <a:extLst>
              <a:ext uri="{FF2B5EF4-FFF2-40B4-BE49-F238E27FC236}">
                <a16:creationId xmlns:a16="http://schemas.microsoft.com/office/drawing/2014/main" id="{70C61D2B-DE3B-49B9-A31D-E6A0F333877C}"/>
              </a:ext>
            </a:extLst>
          </p:cNvPr>
          <p:cNvSpPr>
            <a:spLocks noGrp="1" noChangeArrowheads="1"/>
          </p:cNvSpPr>
          <p:nvPr>
            <p:ph type="title"/>
          </p:nvPr>
        </p:nvSpPr>
        <p:spPr>
          <a:xfrm>
            <a:off x="438150" y="227013"/>
            <a:ext cx="10515600" cy="1325563"/>
          </a:xfrm>
        </p:spPr>
        <p:txBody>
          <a:bodyPr>
            <a:normAutofit/>
          </a:bodyPr>
          <a:lstStyle/>
          <a:p>
            <a:pPr algn="ctr"/>
            <a:r>
              <a:rPr lang="el-GR" altLang="en-US" sz="3200" b="1" dirty="0">
                <a:solidFill>
                  <a:schemeClr val="accent1">
                    <a:lumMod val="75000"/>
                  </a:schemeClr>
                </a:solidFill>
                <a:latin typeface="Arial" panose="020B0604020202020204" pitchFamily="34" charset="0"/>
                <a:cs typeface="Arial" panose="020B0604020202020204" pitchFamily="34" charset="0"/>
              </a:rPr>
              <a:t>Κρίσιμη ισχαιμία</a:t>
            </a:r>
          </a:p>
        </p:txBody>
      </p:sp>
      <p:sp>
        <p:nvSpPr>
          <p:cNvPr id="979971" name="Rectangle 3">
            <a:extLst>
              <a:ext uri="{FF2B5EF4-FFF2-40B4-BE49-F238E27FC236}">
                <a16:creationId xmlns:a16="http://schemas.microsoft.com/office/drawing/2014/main" id="{43DD35CD-A229-43F0-A44C-97AEDF322C56}"/>
              </a:ext>
            </a:extLst>
          </p:cNvPr>
          <p:cNvSpPr>
            <a:spLocks noGrp="1" noChangeArrowheads="1"/>
          </p:cNvSpPr>
          <p:nvPr>
            <p:ph type="body" idx="1"/>
          </p:nvPr>
        </p:nvSpPr>
        <p:spPr>
          <a:xfrm>
            <a:off x="838200" y="1694619"/>
            <a:ext cx="9508725" cy="4114800"/>
          </a:xfrm>
        </p:spPr>
        <p:txBody>
          <a:bodyPr>
            <a:normAutofit/>
          </a:bodyPr>
          <a:lstStyle/>
          <a:p>
            <a:pPr>
              <a:buClr>
                <a:schemeClr val="tx1"/>
              </a:buClr>
              <a:buFont typeface="Wingdings" panose="05000000000000000000" pitchFamily="2" charset="2"/>
              <a:buChar char="ü"/>
            </a:pPr>
            <a:r>
              <a:rPr lang="el-GR" altLang="en-US" b="1" dirty="0">
                <a:solidFill>
                  <a:schemeClr val="accent2">
                    <a:lumMod val="75000"/>
                  </a:schemeClr>
                </a:solidFill>
              </a:rPr>
              <a:t>Άλγος ηρεμίας</a:t>
            </a:r>
            <a:r>
              <a:rPr lang="el-GR" altLang="en-US" dirty="0">
                <a:solidFill>
                  <a:schemeClr val="accent2">
                    <a:lumMod val="75000"/>
                  </a:schemeClr>
                </a:solidFill>
              </a:rPr>
              <a:t> </a:t>
            </a:r>
            <a:r>
              <a:rPr lang="el-GR" altLang="en-US" dirty="0"/>
              <a:t>(&gt; 2 εβδομάδες, που δεν υφίεται με τα </a:t>
            </a:r>
            <a:r>
              <a:rPr lang="en-US" altLang="en-US" dirty="0"/>
              <a:t>					</a:t>
            </a:r>
            <a:r>
              <a:rPr lang="el-GR" altLang="en-US" dirty="0"/>
              <a:t>συνήθη αναλγητικά)</a:t>
            </a:r>
          </a:p>
          <a:p>
            <a:pPr algn="ctr">
              <a:buFontTx/>
              <a:buNone/>
            </a:pPr>
            <a:r>
              <a:rPr lang="el-GR" altLang="en-US" dirty="0"/>
              <a:t>ή</a:t>
            </a:r>
          </a:p>
          <a:p>
            <a:pPr>
              <a:buClr>
                <a:schemeClr val="tx1"/>
              </a:buClr>
              <a:buFont typeface="Wingdings" panose="05000000000000000000" pitchFamily="2" charset="2"/>
              <a:buChar char="ü"/>
            </a:pPr>
            <a:r>
              <a:rPr lang="el-GR" altLang="en-US" b="1" dirty="0">
                <a:solidFill>
                  <a:schemeClr val="accent2">
                    <a:lumMod val="75000"/>
                  </a:schemeClr>
                </a:solidFill>
              </a:rPr>
              <a:t>Έλλειμμα ιστού</a:t>
            </a:r>
            <a:r>
              <a:rPr lang="el-GR" altLang="en-US" dirty="0">
                <a:solidFill>
                  <a:schemeClr val="accent2">
                    <a:lumMod val="75000"/>
                  </a:schemeClr>
                </a:solidFill>
              </a:rPr>
              <a:t> </a:t>
            </a:r>
            <a:r>
              <a:rPr lang="en-US" altLang="en-US" dirty="0">
                <a:solidFill>
                  <a:schemeClr val="accent2">
                    <a:lumMod val="75000"/>
                  </a:schemeClr>
                </a:solidFill>
              </a:rPr>
              <a:t>		</a:t>
            </a:r>
            <a:r>
              <a:rPr lang="el-GR" altLang="en-US" dirty="0"/>
              <a:t>(έλκος, γάγγραινα)</a:t>
            </a:r>
          </a:p>
          <a:p>
            <a:pPr algn="ctr">
              <a:buFontTx/>
              <a:buNone/>
            </a:pPr>
            <a:r>
              <a:rPr lang="el-GR" altLang="en-US" dirty="0"/>
              <a:t>και</a:t>
            </a:r>
          </a:p>
          <a:p>
            <a:pPr>
              <a:buClr>
                <a:schemeClr val="tx1"/>
              </a:buClr>
              <a:buFont typeface="Wingdings" panose="05000000000000000000" pitchFamily="2" charset="2"/>
              <a:buChar char="ü"/>
            </a:pPr>
            <a:r>
              <a:rPr lang="el-GR" altLang="en-US" b="1" dirty="0">
                <a:solidFill>
                  <a:schemeClr val="accent2">
                    <a:lumMod val="75000"/>
                  </a:schemeClr>
                </a:solidFill>
              </a:rPr>
              <a:t>Πίεση σφυρών</a:t>
            </a:r>
            <a:r>
              <a:rPr lang="el-GR" altLang="en-US" dirty="0">
                <a:solidFill>
                  <a:schemeClr val="accent2">
                    <a:lumMod val="75000"/>
                  </a:schemeClr>
                </a:solidFill>
              </a:rPr>
              <a:t> 		</a:t>
            </a:r>
            <a:r>
              <a:rPr lang="el-GR" altLang="en-US" dirty="0"/>
              <a:t>&lt; 50</a:t>
            </a:r>
            <a:r>
              <a:rPr lang="en-US" altLang="en-US" dirty="0"/>
              <a:t>mmHg</a:t>
            </a:r>
            <a:r>
              <a:rPr lang="el-GR" altLang="en-US" dirty="0"/>
              <a:t> (μη διαβητικοί)</a:t>
            </a:r>
            <a:endParaRPr lang="en-US" altLang="en-US" dirty="0"/>
          </a:p>
          <a:p>
            <a:pPr>
              <a:buClr>
                <a:schemeClr val="tx1"/>
              </a:buClr>
              <a:buFont typeface="Wingdings" panose="05000000000000000000" pitchFamily="2" charset="2"/>
              <a:buChar char="ü"/>
            </a:pPr>
            <a:r>
              <a:rPr lang="el-GR" altLang="en-US" b="1" dirty="0">
                <a:solidFill>
                  <a:schemeClr val="accent2">
                    <a:lumMod val="75000"/>
                  </a:schemeClr>
                </a:solidFill>
              </a:rPr>
              <a:t>Δακτυλική πίεση	</a:t>
            </a:r>
            <a:r>
              <a:rPr lang="el-GR" altLang="en-US" dirty="0"/>
              <a:t>&lt; 50</a:t>
            </a:r>
            <a:r>
              <a:rPr lang="en-US" altLang="en-US" dirty="0"/>
              <a:t>mmHg</a:t>
            </a:r>
            <a:r>
              <a:rPr lang="el-GR" altLang="en-US" dirty="0"/>
              <a:t> (μη διαβητικοί)</a:t>
            </a:r>
            <a:endParaRPr lang="el-GR" altLang="en-US" dirty="0">
              <a:solidFill>
                <a:schemeClr val="accent2">
                  <a:lumMod val="75000"/>
                </a:schemeClr>
              </a:solidFill>
            </a:endParaRPr>
          </a:p>
          <a:p>
            <a:pPr marL="0" indent="0">
              <a:buClr>
                <a:schemeClr val="tx1"/>
              </a:buClr>
              <a:buNone/>
            </a:pPr>
            <a:r>
              <a:rPr lang="el-GR" altLang="en-US" dirty="0">
                <a:solidFill>
                  <a:schemeClr val="accent2">
                    <a:lumMod val="75000"/>
                  </a:schemeClr>
                </a:solidFill>
              </a:rPr>
              <a:t>				</a:t>
            </a:r>
            <a:r>
              <a:rPr lang="el-GR" altLang="en-US" dirty="0"/>
              <a:t>&lt; 6</a:t>
            </a:r>
            <a:r>
              <a:rPr lang="en-US" altLang="en-US" dirty="0"/>
              <a:t>0</a:t>
            </a:r>
            <a:r>
              <a:rPr lang="el-GR" altLang="en-US" dirty="0"/>
              <a:t>-90</a:t>
            </a:r>
            <a:r>
              <a:rPr lang="en-US" altLang="en-US" dirty="0"/>
              <a:t>mmHg</a:t>
            </a:r>
            <a:r>
              <a:rPr lang="el-GR" altLang="en-US" dirty="0"/>
              <a:t> (διαβητικοί)</a:t>
            </a:r>
          </a:p>
          <a:p>
            <a:pPr>
              <a:buFontTx/>
              <a:buNone/>
            </a:pPr>
            <a:endParaRPr lang="el-GR" altLang="en-US" dirty="0"/>
          </a:p>
        </p:txBody>
      </p:sp>
      <p:pic>
        <p:nvPicPr>
          <p:cNvPr id="1026" name="Picture 2" descr="Typical photo of dependent rubor (ischemic rubor). This reddish color... |  Download Scientific Diagram">
            <a:extLst>
              <a:ext uri="{FF2B5EF4-FFF2-40B4-BE49-F238E27FC236}">
                <a16:creationId xmlns:a16="http://schemas.microsoft.com/office/drawing/2014/main" id="{145B5DC0-CEAF-4B4E-AEC3-D774B5A9D05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534807" y="1410534"/>
            <a:ext cx="1918403" cy="4398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BAEE0E-24AB-4523-97D4-A32991C40239}"/>
              </a:ext>
            </a:extLst>
          </p:cNvPr>
          <p:cNvPicPr>
            <a:picLocks noChangeAspect="1"/>
          </p:cNvPicPr>
          <p:nvPr/>
        </p:nvPicPr>
        <p:blipFill>
          <a:blip r:embed="rId2">
            <a:duotone>
              <a:prstClr val="black"/>
              <a:schemeClr val="accent1">
                <a:tint val="45000"/>
                <a:satMod val="400000"/>
              </a:schemeClr>
            </a:duotone>
          </a:blip>
          <a:stretch>
            <a:fillRect/>
          </a:stretch>
        </p:blipFill>
        <p:spPr>
          <a:xfrm>
            <a:off x="581889" y="639415"/>
            <a:ext cx="11021147" cy="584775"/>
          </a:xfrm>
          <a:prstGeom prst="rect">
            <a:avLst/>
          </a:prstGeom>
        </p:spPr>
      </p:pic>
      <p:sp>
        <p:nvSpPr>
          <p:cNvPr id="6" name="Rectangle 3">
            <a:extLst>
              <a:ext uri="{FF2B5EF4-FFF2-40B4-BE49-F238E27FC236}">
                <a16:creationId xmlns:a16="http://schemas.microsoft.com/office/drawing/2014/main" id="{B5072ECE-4FED-43BA-8AFE-299687D5D9F0}"/>
              </a:ext>
            </a:extLst>
          </p:cNvPr>
          <p:cNvSpPr txBox="1">
            <a:spLocks noChangeArrowheads="1"/>
          </p:cNvSpPr>
          <p:nvPr/>
        </p:nvSpPr>
        <p:spPr>
          <a:xfrm>
            <a:off x="228600" y="1341438"/>
            <a:ext cx="8718550" cy="5800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2450" indent="-552450">
              <a:lnSpc>
                <a:spcPct val="80000"/>
              </a:lnSpc>
              <a:spcBef>
                <a:spcPct val="40000"/>
              </a:spcBef>
            </a:pPr>
            <a:r>
              <a:rPr lang="el-GR" altLang="en-US" sz="2400" b="1" dirty="0">
                <a:solidFill>
                  <a:schemeClr val="accent2">
                    <a:lumMod val="75000"/>
                  </a:schemeClr>
                </a:solidFill>
              </a:rPr>
              <a:t>Εκτίμηση ασθενούς για συμπτώματα στα κάτω άκρα</a:t>
            </a:r>
            <a:endParaRPr lang="en-GB" altLang="en-US" sz="2400" b="1" dirty="0">
              <a:solidFill>
                <a:schemeClr val="accent2">
                  <a:lumMod val="75000"/>
                </a:schemeClr>
              </a:solidFill>
            </a:endParaRPr>
          </a:p>
          <a:p>
            <a:pPr marL="1617663" lvl="3" indent="180975">
              <a:lnSpc>
                <a:spcPct val="80000"/>
              </a:lnSpc>
              <a:spcBef>
                <a:spcPct val="40000"/>
              </a:spcBef>
              <a:buClr>
                <a:srgbClr val="FFCC66"/>
              </a:buClr>
              <a:buFontTx/>
              <a:buChar char="•"/>
            </a:pPr>
            <a:r>
              <a:rPr lang="en-US" altLang="en-US" sz="2200" b="1" dirty="0"/>
              <a:t> </a:t>
            </a:r>
            <a:r>
              <a:rPr lang="el-GR" altLang="en-US" sz="2200" b="1" dirty="0"/>
              <a:t>διαλείπουσα χωλότητα</a:t>
            </a:r>
            <a:endParaRPr lang="en-US" altLang="en-US" sz="2200" b="1" dirty="0"/>
          </a:p>
          <a:p>
            <a:pPr marL="1617663" lvl="3" indent="180975">
              <a:lnSpc>
                <a:spcPct val="80000"/>
              </a:lnSpc>
              <a:spcBef>
                <a:spcPct val="40000"/>
              </a:spcBef>
              <a:buClr>
                <a:srgbClr val="FFCC66"/>
              </a:buClr>
              <a:buFontTx/>
              <a:buChar char="•"/>
            </a:pPr>
            <a:r>
              <a:rPr lang="en-US" altLang="en-US" sz="2200" b="1" dirty="0"/>
              <a:t> </a:t>
            </a:r>
            <a:r>
              <a:rPr lang="el-GR" altLang="en-US" sz="2200" b="1" dirty="0"/>
              <a:t>κρίσιμη ισχαιμία</a:t>
            </a:r>
            <a:endParaRPr lang="en-US" altLang="en-US" sz="2200" b="1" dirty="0"/>
          </a:p>
          <a:p>
            <a:pPr marL="0" indent="0">
              <a:lnSpc>
                <a:spcPct val="80000"/>
              </a:lnSpc>
              <a:buNone/>
            </a:pPr>
            <a:endParaRPr lang="el-GR" altLang="en-US" sz="2400" b="1" dirty="0">
              <a:solidFill>
                <a:schemeClr val="accent2">
                  <a:lumMod val="75000"/>
                </a:schemeClr>
              </a:solidFill>
            </a:endParaRPr>
          </a:p>
          <a:p>
            <a:pPr marL="552450" indent="-552450">
              <a:lnSpc>
                <a:spcPct val="80000"/>
              </a:lnSpc>
            </a:pPr>
            <a:r>
              <a:rPr lang="el-GR" altLang="en-US" sz="2400" b="1" dirty="0">
                <a:solidFill>
                  <a:schemeClr val="accent2">
                    <a:lumMod val="75000"/>
                  </a:schemeClr>
                </a:solidFill>
              </a:rPr>
              <a:t>Εκτίμηση ασθενούς για ύπαρξη παραγόντων κινδύνου</a:t>
            </a:r>
            <a:endParaRPr lang="en-GB" altLang="en-US" sz="2400" b="1" dirty="0">
              <a:solidFill>
                <a:schemeClr val="accent2">
                  <a:lumMod val="75000"/>
                </a:schemeClr>
              </a:solidFill>
            </a:endParaRPr>
          </a:p>
          <a:p>
            <a:pPr marL="1617663" lvl="3" indent="180975">
              <a:lnSpc>
                <a:spcPct val="80000"/>
              </a:lnSpc>
              <a:spcBef>
                <a:spcPct val="40000"/>
              </a:spcBef>
              <a:buClr>
                <a:srgbClr val="FFCC66"/>
              </a:buClr>
              <a:buFontTx/>
              <a:buChar char="•"/>
            </a:pPr>
            <a:r>
              <a:rPr lang="en-US" altLang="en-US" sz="2200" b="1" dirty="0"/>
              <a:t> </a:t>
            </a:r>
            <a:r>
              <a:rPr lang="el-GR" altLang="en-US" sz="2200" b="1" dirty="0"/>
              <a:t>κάπνισμα</a:t>
            </a:r>
            <a:endParaRPr lang="en-US" altLang="en-US" sz="2200" b="1" dirty="0"/>
          </a:p>
          <a:p>
            <a:pPr marL="1617663" lvl="3" indent="180975">
              <a:lnSpc>
                <a:spcPct val="80000"/>
              </a:lnSpc>
              <a:spcBef>
                <a:spcPct val="40000"/>
              </a:spcBef>
              <a:buClr>
                <a:srgbClr val="FFCC66"/>
              </a:buClr>
              <a:buFontTx/>
              <a:buChar char="•"/>
            </a:pPr>
            <a:r>
              <a:rPr lang="en-US" altLang="en-US" sz="2200" b="1" dirty="0"/>
              <a:t> </a:t>
            </a:r>
            <a:r>
              <a:rPr lang="el-GR" altLang="en-US" sz="2200" b="1" dirty="0"/>
              <a:t>σακχαρώδης διαβήτης</a:t>
            </a:r>
            <a:endParaRPr lang="en-US" altLang="en-US" sz="2200" b="1" dirty="0"/>
          </a:p>
          <a:p>
            <a:pPr marL="1617663" lvl="3" indent="180975">
              <a:lnSpc>
                <a:spcPct val="80000"/>
              </a:lnSpc>
              <a:spcBef>
                <a:spcPct val="40000"/>
              </a:spcBef>
              <a:buClr>
                <a:srgbClr val="FFCC66"/>
              </a:buClr>
              <a:buFontTx/>
              <a:buChar char="•"/>
            </a:pPr>
            <a:r>
              <a:rPr lang="en-US" altLang="en-US" sz="2200" b="1" dirty="0"/>
              <a:t> </a:t>
            </a:r>
            <a:r>
              <a:rPr lang="el-GR" altLang="en-US" sz="2200" b="1" dirty="0"/>
              <a:t>ηλικία</a:t>
            </a:r>
            <a:r>
              <a:rPr lang="en-US" altLang="en-US" sz="2200" b="1" dirty="0"/>
              <a:t>: </a:t>
            </a:r>
            <a:r>
              <a:rPr lang="el-GR" altLang="en-US" sz="2200" b="1" dirty="0"/>
              <a:t>άνδρες</a:t>
            </a:r>
            <a:r>
              <a:rPr lang="en-US" altLang="en-US" sz="2200" b="1" dirty="0"/>
              <a:t> &gt;55 </a:t>
            </a:r>
            <a:r>
              <a:rPr lang="el-GR" altLang="en-US" sz="2200" b="1" dirty="0"/>
              <a:t>έτη και γυναίκες</a:t>
            </a:r>
            <a:r>
              <a:rPr lang="en-US" altLang="en-US" sz="2200" b="1" dirty="0"/>
              <a:t> &gt;65 </a:t>
            </a:r>
            <a:r>
              <a:rPr lang="el-GR" altLang="en-US" sz="2200" b="1" dirty="0"/>
              <a:t>έτη</a:t>
            </a:r>
            <a:r>
              <a:rPr lang="en-US" altLang="en-US" sz="2200" b="1" dirty="0"/>
              <a:t> </a:t>
            </a:r>
          </a:p>
          <a:p>
            <a:pPr marL="1617663" lvl="3" indent="180975">
              <a:lnSpc>
                <a:spcPct val="80000"/>
              </a:lnSpc>
              <a:spcBef>
                <a:spcPct val="40000"/>
              </a:spcBef>
              <a:buClr>
                <a:srgbClr val="FFCC66"/>
              </a:buClr>
              <a:buFontTx/>
              <a:buChar char="•"/>
            </a:pPr>
            <a:r>
              <a:rPr lang="en-US" altLang="en-US" sz="2200" b="1" dirty="0"/>
              <a:t> </a:t>
            </a:r>
            <a:r>
              <a:rPr lang="el-GR" altLang="en-US" sz="2200" b="1" dirty="0"/>
              <a:t>υπέρταση</a:t>
            </a:r>
            <a:r>
              <a:rPr lang="en-US" altLang="en-US" sz="2200" b="1" dirty="0"/>
              <a:t> </a:t>
            </a:r>
          </a:p>
          <a:p>
            <a:pPr marL="1617663" lvl="3" indent="180975">
              <a:lnSpc>
                <a:spcPct val="80000"/>
              </a:lnSpc>
              <a:spcBef>
                <a:spcPct val="40000"/>
              </a:spcBef>
              <a:buClr>
                <a:srgbClr val="FFCC66"/>
              </a:buClr>
              <a:buFontTx/>
              <a:buChar char="•"/>
            </a:pPr>
            <a:r>
              <a:rPr lang="en-US" altLang="en-US" sz="2200" b="1" dirty="0"/>
              <a:t> </a:t>
            </a:r>
            <a:r>
              <a:rPr lang="el-GR" altLang="en-US" sz="2200" b="1" dirty="0"/>
              <a:t>υπερλιπιδαιμία </a:t>
            </a:r>
            <a:endParaRPr lang="en-US" altLang="en-US" sz="2200" b="1" dirty="0"/>
          </a:p>
          <a:p>
            <a:pPr marL="1617663" lvl="3" indent="180975">
              <a:lnSpc>
                <a:spcPct val="80000"/>
              </a:lnSpc>
              <a:spcBef>
                <a:spcPct val="40000"/>
              </a:spcBef>
              <a:buClr>
                <a:srgbClr val="FFCC66"/>
              </a:buClr>
              <a:buFontTx/>
              <a:buChar char="•"/>
            </a:pPr>
            <a:r>
              <a:rPr lang="en-US" altLang="en-US" sz="2200" b="1" dirty="0"/>
              <a:t> </a:t>
            </a:r>
            <a:r>
              <a:rPr lang="el-GR" altLang="en-US" sz="2200" b="1" dirty="0"/>
              <a:t>ιστορικό καρδιαγγειακής νόσου</a:t>
            </a:r>
            <a:endParaRPr lang="en-US" altLang="en-US" sz="2200" b="1" dirty="0"/>
          </a:p>
          <a:p>
            <a:pPr marL="552450" indent="-552450">
              <a:lnSpc>
                <a:spcPct val="80000"/>
              </a:lnSpc>
              <a:buFontTx/>
              <a:buNone/>
            </a:pPr>
            <a:endParaRPr lang="en-GB" altLang="en-US" sz="2400" b="1" dirty="0"/>
          </a:p>
          <a:p>
            <a:pPr marL="552450" indent="-552450">
              <a:lnSpc>
                <a:spcPct val="80000"/>
              </a:lnSpc>
            </a:pPr>
            <a:endParaRPr lang="en-GB" altLang="en-US" sz="1700" dirty="0"/>
          </a:p>
        </p:txBody>
      </p:sp>
      <p:sp>
        <p:nvSpPr>
          <p:cNvPr id="8" name="Rectangle 2">
            <a:extLst>
              <a:ext uri="{FF2B5EF4-FFF2-40B4-BE49-F238E27FC236}">
                <a16:creationId xmlns:a16="http://schemas.microsoft.com/office/drawing/2014/main" id="{DF57058F-784E-4BFA-9EAF-E029978B86D8}"/>
              </a:ext>
            </a:extLst>
          </p:cNvPr>
          <p:cNvSpPr txBox="1">
            <a:spLocks noChangeArrowheads="1"/>
          </p:cNvSpPr>
          <p:nvPr/>
        </p:nvSpPr>
        <p:spPr>
          <a:xfrm>
            <a:off x="588964" y="136142"/>
            <a:ext cx="7009660" cy="6291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ltLang="en-US" sz="3200" b="1" dirty="0">
                <a:solidFill>
                  <a:schemeClr val="accent1">
                    <a:lumMod val="75000"/>
                  </a:schemeClr>
                </a:solidFill>
                <a:latin typeface="Arial" panose="020B0604020202020204" pitchFamily="34" charset="0"/>
                <a:cs typeface="Arial" panose="020B0604020202020204" pitchFamily="34" charset="0"/>
              </a:rPr>
              <a:t>Διάγνωση ΠΑΑ</a:t>
            </a:r>
          </a:p>
        </p:txBody>
      </p:sp>
      <p:pic>
        <p:nvPicPr>
          <p:cNvPr id="1026" name="Picture 2" descr="Torn calf muscle: causes, symptoms and treatment | BMI Healthcare UK">
            <a:extLst>
              <a:ext uri="{FF2B5EF4-FFF2-40B4-BE49-F238E27FC236}">
                <a16:creationId xmlns:a16="http://schemas.microsoft.com/office/drawing/2014/main" id="{206AC904-2923-435B-8C16-84E835A238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000" r="14500"/>
          <a:stretch/>
        </p:blipFill>
        <p:spPr bwMode="auto">
          <a:xfrm>
            <a:off x="9064870" y="1727463"/>
            <a:ext cx="2190750" cy="3533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190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70D25-E2FD-47AC-AF5B-7D8EE0578158}"/>
              </a:ext>
            </a:extLst>
          </p:cNvPr>
          <p:cNvPicPr>
            <a:picLocks noChangeAspect="1"/>
          </p:cNvPicPr>
          <p:nvPr/>
        </p:nvPicPr>
        <p:blipFill>
          <a:blip r:embed="rId2">
            <a:duotone>
              <a:prstClr val="black"/>
              <a:schemeClr val="accent1">
                <a:tint val="45000"/>
                <a:satMod val="400000"/>
              </a:schemeClr>
            </a:duotone>
          </a:blip>
          <a:stretch>
            <a:fillRect/>
          </a:stretch>
        </p:blipFill>
        <p:spPr>
          <a:xfrm>
            <a:off x="581889" y="639415"/>
            <a:ext cx="11021147" cy="584775"/>
          </a:xfrm>
          <a:prstGeom prst="rect">
            <a:avLst/>
          </a:prstGeom>
        </p:spPr>
      </p:pic>
      <p:sp>
        <p:nvSpPr>
          <p:cNvPr id="2" name="Rectangle 2">
            <a:extLst>
              <a:ext uri="{FF2B5EF4-FFF2-40B4-BE49-F238E27FC236}">
                <a16:creationId xmlns:a16="http://schemas.microsoft.com/office/drawing/2014/main" id="{A13FEDA2-FFCC-4EB1-ADFE-72BA80C05248}"/>
              </a:ext>
            </a:extLst>
          </p:cNvPr>
          <p:cNvSpPr txBox="1">
            <a:spLocks noChangeArrowheads="1"/>
          </p:cNvSpPr>
          <p:nvPr/>
        </p:nvSpPr>
        <p:spPr>
          <a:xfrm>
            <a:off x="588964" y="136142"/>
            <a:ext cx="7009660" cy="6291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ltLang="en-US" sz="3200" b="1" dirty="0">
                <a:solidFill>
                  <a:schemeClr val="accent1">
                    <a:lumMod val="75000"/>
                  </a:schemeClr>
                </a:solidFill>
                <a:latin typeface="Arial" panose="020B0604020202020204" pitchFamily="34" charset="0"/>
                <a:cs typeface="Arial" panose="020B0604020202020204" pitchFamily="34" charset="0"/>
              </a:rPr>
              <a:t>Διάγνωση ΠΑΑ</a:t>
            </a:r>
          </a:p>
        </p:txBody>
      </p:sp>
      <p:sp>
        <p:nvSpPr>
          <p:cNvPr id="8" name="Rectangle 3">
            <a:extLst>
              <a:ext uri="{FF2B5EF4-FFF2-40B4-BE49-F238E27FC236}">
                <a16:creationId xmlns:a16="http://schemas.microsoft.com/office/drawing/2014/main" id="{66FDE887-DCB6-426E-A751-87C90BE3462B}"/>
              </a:ext>
            </a:extLst>
          </p:cNvPr>
          <p:cNvSpPr txBox="1">
            <a:spLocks noChangeArrowheads="1"/>
          </p:cNvSpPr>
          <p:nvPr/>
        </p:nvSpPr>
        <p:spPr>
          <a:xfrm>
            <a:off x="721523" y="1845895"/>
            <a:ext cx="3814763" cy="4339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FCC00"/>
              </a:buClr>
            </a:pPr>
            <a:r>
              <a:rPr lang="el-GR" altLang="en-US" sz="2200" dirty="0"/>
              <a:t>Χροιά δέρματος</a:t>
            </a:r>
          </a:p>
          <a:p>
            <a:pPr>
              <a:lnSpc>
                <a:spcPct val="100000"/>
              </a:lnSpc>
              <a:spcBef>
                <a:spcPts val="0"/>
              </a:spcBef>
              <a:buClr>
                <a:srgbClr val="FFCC00"/>
              </a:buClr>
            </a:pPr>
            <a:r>
              <a:rPr lang="el-GR" altLang="en-US" sz="2200" dirty="0"/>
              <a:t>Θερμοκρασία δέρματος</a:t>
            </a:r>
          </a:p>
          <a:p>
            <a:pPr>
              <a:lnSpc>
                <a:spcPct val="100000"/>
              </a:lnSpc>
              <a:spcBef>
                <a:spcPts val="0"/>
              </a:spcBef>
              <a:buClr>
                <a:srgbClr val="FFCC00"/>
              </a:buClr>
            </a:pPr>
            <a:r>
              <a:rPr lang="el-GR" altLang="en-US" sz="2200" dirty="0"/>
              <a:t>Μυϊκή ατροφία</a:t>
            </a:r>
          </a:p>
          <a:p>
            <a:pPr>
              <a:lnSpc>
                <a:spcPct val="100000"/>
              </a:lnSpc>
              <a:spcBef>
                <a:spcPts val="0"/>
              </a:spcBef>
              <a:buClr>
                <a:srgbClr val="FFCC00"/>
              </a:buClr>
            </a:pPr>
            <a:r>
              <a:rPr lang="el-GR" altLang="en-US" sz="2200" dirty="0"/>
              <a:t>Απόπτωση τριχών</a:t>
            </a:r>
          </a:p>
          <a:p>
            <a:pPr>
              <a:lnSpc>
                <a:spcPct val="100000"/>
              </a:lnSpc>
              <a:spcBef>
                <a:spcPts val="0"/>
              </a:spcBef>
              <a:buClr>
                <a:srgbClr val="FFCC00"/>
              </a:buClr>
            </a:pPr>
            <a:r>
              <a:rPr lang="el-GR" altLang="en-US" sz="2200" dirty="0"/>
              <a:t>Υπερτροφικά νύχια</a:t>
            </a:r>
          </a:p>
          <a:p>
            <a:pPr>
              <a:lnSpc>
                <a:spcPct val="100000"/>
              </a:lnSpc>
              <a:spcBef>
                <a:spcPts val="0"/>
              </a:spcBef>
              <a:buClr>
                <a:srgbClr val="FFCC00"/>
              </a:buClr>
            </a:pPr>
            <a:r>
              <a:rPr lang="el-GR" altLang="en-US" sz="2200" dirty="0"/>
              <a:t>Περιφερικές σφύξεις</a:t>
            </a:r>
            <a:endParaRPr lang="en-US" altLang="en-US" sz="2200" dirty="0"/>
          </a:p>
        </p:txBody>
      </p:sp>
      <p:sp>
        <p:nvSpPr>
          <p:cNvPr id="4" name="Rectangle 3">
            <a:extLst>
              <a:ext uri="{FF2B5EF4-FFF2-40B4-BE49-F238E27FC236}">
                <a16:creationId xmlns:a16="http://schemas.microsoft.com/office/drawing/2014/main" id="{C7E5B954-2BFB-43E4-8CAC-07C2BE456519}"/>
              </a:ext>
            </a:extLst>
          </p:cNvPr>
          <p:cNvSpPr txBox="1">
            <a:spLocks noChangeArrowheads="1"/>
          </p:cNvSpPr>
          <p:nvPr/>
        </p:nvSpPr>
        <p:spPr>
          <a:xfrm>
            <a:off x="228600" y="1341438"/>
            <a:ext cx="8718550" cy="5800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2450" indent="-552450">
              <a:lnSpc>
                <a:spcPct val="80000"/>
              </a:lnSpc>
              <a:spcBef>
                <a:spcPct val="40000"/>
              </a:spcBef>
            </a:pPr>
            <a:r>
              <a:rPr lang="el-GR" altLang="en-US" sz="2400" b="1" dirty="0">
                <a:solidFill>
                  <a:schemeClr val="accent2">
                    <a:lumMod val="75000"/>
                  </a:schemeClr>
                </a:solidFill>
              </a:rPr>
              <a:t>Αντικειμενική Εξέταση</a:t>
            </a:r>
            <a:endParaRPr lang="en-GB" altLang="en-US" sz="1700" dirty="0"/>
          </a:p>
        </p:txBody>
      </p:sp>
      <p:pic>
        <p:nvPicPr>
          <p:cNvPr id="2050" name="Picture 2" descr="Peripheral arterial disease physical examination - wikidoc">
            <a:extLst>
              <a:ext uri="{FF2B5EF4-FFF2-40B4-BE49-F238E27FC236}">
                <a16:creationId xmlns:a16="http://schemas.microsoft.com/office/drawing/2014/main" id="{79CC721F-86A6-4ACA-B1C3-384ACDC5C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9" y="1983776"/>
            <a:ext cx="2106893" cy="289044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a:extLst>
              <a:ext uri="{FF2B5EF4-FFF2-40B4-BE49-F238E27FC236}">
                <a16:creationId xmlns:a16="http://schemas.microsoft.com/office/drawing/2014/main" id="{3050B2BA-B31F-4C5E-9CF6-211761EE3FAD}"/>
              </a:ext>
            </a:extLst>
          </p:cNvPr>
          <p:cNvSpPr txBox="1">
            <a:spLocks noChangeArrowheads="1"/>
          </p:cNvSpPr>
          <p:nvPr/>
        </p:nvSpPr>
        <p:spPr>
          <a:xfrm>
            <a:off x="724759" y="4470556"/>
            <a:ext cx="4038600" cy="1610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FCC00"/>
              </a:buClr>
            </a:pPr>
            <a:r>
              <a:rPr lang="el-GR" altLang="en-US" sz="2200" dirty="0"/>
              <a:t>Συστηματική ΑΠ</a:t>
            </a:r>
          </a:p>
          <a:p>
            <a:pPr>
              <a:lnSpc>
                <a:spcPct val="100000"/>
              </a:lnSpc>
              <a:spcBef>
                <a:spcPts val="0"/>
              </a:spcBef>
              <a:buClr>
                <a:srgbClr val="FFCC00"/>
              </a:buClr>
            </a:pPr>
            <a:r>
              <a:rPr lang="el-GR" altLang="en-US" sz="2200" dirty="0"/>
              <a:t>Καρδιακά φυσήματα</a:t>
            </a:r>
          </a:p>
          <a:p>
            <a:pPr>
              <a:lnSpc>
                <a:spcPct val="100000"/>
              </a:lnSpc>
              <a:spcBef>
                <a:spcPts val="0"/>
              </a:spcBef>
              <a:buClr>
                <a:srgbClr val="FFCC00"/>
              </a:buClr>
            </a:pPr>
            <a:r>
              <a:rPr lang="el-GR" altLang="en-US" sz="2200" dirty="0"/>
              <a:t>Αρρυθμίες</a:t>
            </a:r>
          </a:p>
          <a:p>
            <a:pPr>
              <a:lnSpc>
                <a:spcPct val="100000"/>
              </a:lnSpc>
              <a:spcBef>
                <a:spcPts val="0"/>
              </a:spcBef>
              <a:buClr>
                <a:srgbClr val="FFCC00"/>
              </a:buClr>
            </a:pPr>
            <a:r>
              <a:rPr lang="el-GR" altLang="en-US" sz="2200" dirty="0"/>
              <a:t>Ψηλάφηση για ΑΚΑ</a:t>
            </a:r>
            <a:endParaRPr lang="en-US" altLang="en-US" sz="2200" dirty="0"/>
          </a:p>
        </p:txBody>
      </p:sp>
      <p:pic>
        <p:nvPicPr>
          <p:cNvPr id="2052" name="Picture 4" descr="Peripheral vascular disease. Causes, symptoms, treatment Peripheral  vascular disease">
            <a:extLst>
              <a:ext uri="{FF2B5EF4-FFF2-40B4-BE49-F238E27FC236}">
                <a16:creationId xmlns:a16="http://schemas.microsoft.com/office/drawing/2014/main" id="{B8B949F9-F1B6-41B4-9554-8358213B5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0606" y="2317536"/>
            <a:ext cx="3172806" cy="228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190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20B61F-FF00-4449-AA59-46D664F56629}"/>
              </a:ext>
            </a:extLst>
          </p:cNvPr>
          <p:cNvPicPr>
            <a:picLocks noChangeAspect="1"/>
          </p:cNvPicPr>
          <p:nvPr/>
        </p:nvPicPr>
        <p:blipFill>
          <a:blip r:embed="rId2">
            <a:duotone>
              <a:prstClr val="black"/>
              <a:schemeClr val="accent1">
                <a:tint val="45000"/>
                <a:satMod val="400000"/>
              </a:schemeClr>
            </a:duotone>
          </a:blip>
          <a:stretch>
            <a:fillRect/>
          </a:stretch>
        </p:blipFill>
        <p:spPr>
          <a:xfrm>
            <a:off x="581889" y="639415"/>
            <a:ext cx="11021147" cy="584775"/>
          </a:xfrm>
          <a:prstGeom prst="rect">
            <a:avLst/>
          </a:prstGeom>
        </p:spPr>
      </p:pic>
      <p:sp>
        <p:nvSpPr>
          <p:cNvPr id="5" name="Rectangle 2">
            <a:extLst>
              <a:ext uri="{FF2B5EF4-FFF2-40B4-BE49-F238E27FC236}">
                <a16:creationId xmlns:a16="http://schemas.microsoft.com/office/drawing/2014/main" id="{BAF7CDE1-BDFF-47F9-82CD-3AD4061207AE}"/>
              </a:ext>
            </a:extLst>
          </p:cNvPr>
          <p:cNvSpPr txBox="1">
            <a:spLocks noChangeArrowheads="1"/>
          </p:cNvSpPr>
          <p:nvPr/>
        </p:nvSpPr>
        <p:spPr>
          <a:xfrm>
            <a:off x="588964" y="136142"/>
            <a:ext cx="7009660" cy="6291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ltLang="en-US" sz="3200" b="1" dirty="0">
                <a:solidFill>
                  <a:schemeClr val="accent1">
                    <a:lumMod val="75000"/>
                  </a:schemeClr>
                </a:solidFill>
                <a:latin typeface="Arial" panose="020B0604020202020204" pitchFamily="34" charset="0"/>
                <a:cs typeface="Arial" panose="020B0604020202020204" pitchFamily="34" charset="0"/>
              </a:rPr>
              <a:t>Διάγνωση ΠΑΑ</a:t>
            </a:r>
          </a:p>
        </p:txBody>
      </p:sp>
      <p:sp>
        <p:nvSpPr>
          <p:cNvPr id="7" name="Rectangle 3">
            <a:extLst>
              <a:ext uri="{FF2B5EF4-FFF2-40B4-BE49-F238E27FC236}">
                <a16:creationId xmlns:a16="http://schemas.microsoft.com/office/drawing/2014/main" id="{92102067-10A9-4FDD-9186-4E762D55AA44}"/>
              </a:ext>
            </a:extLst>
          </p:cNvPr>
          <p:cNvSpPr txBox="1">
            <a:spLocks noChangeArrowheads="1"/>
          </p:cNvSpPr>
          <p:nvPr/>
        </p:nvSpPr>
        <p:spPr>
          <a:xfrm>
            <a:off x="228600" y="1341439"/>
            <a:ext cx="8718550" cy="496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2450" indent="-552450">
              <a:lnSpc>
                <a:spcPct val="80000"/>
              </a:lnSpc>
              <a:spcBef>
                <a:spcPct val="40000"/>
              </a:spcBef>
            </a:pPr>
            <a:r>
              <a:rPr lang="el-GR" altLang="en-US" sz="2400" b="1" dirty="0">
                <a:solidFill>
                  <a:schemeClr val="accent2">
                    <a:lumMod val="75000"/>
                  </a:schemeClr>
                </a:solidFill>
              </a:rPr>
              <a:t>Σφυρο βραχιόνιος Δείκτης</a:t>
            </a:r>
            <a:endParaRPr lang="en-GB" altLang="en-US" sz="1700" dirty="0"/>
          </a:p>
        </p:txBody>
      </p:sp>
      <p:grpSp>
        <p:nvGrpSpPr>
          <p:cNvPr id="9" name="Group 5">
            <a:extLst>
              <a:ext uri="{FF2B5EF4-FFF2-40B4-BE49-F238E27FC236}">
                <a16:creationId xmlns:a16="http://schemas.microsoft.com/office/drawing/2014/main" id="{33398A07-2636-44D5-B40E-5090F0DC606F}"/>
              </a:ext>
            </a:extLst>
          </p:cNvPr>
          <p:cNvGrpSpPr>
            <a:grpSpLocks/>
          </p:cNvGrpSpPr>
          <p:nvPr/>
        </p:nvGrpSpPr>
        <p:grpSpPr bwMode="auto">
          <a:xfrm>
            <a:off x="1704035" y="1947894"/>
            <a:ext cx="5365750" cy="868362"/>
            <a:chOff x="1344" y="1096"/>
            <a:chExt cx="3792" cy="547"/>
          </a:xfrm>
        </p:grpSpPr>
        <p:sp>
          <p:nvSpPr>
            <p:cNvPr id="10" name="Line 6">
              <a:extLst>
                <a:ext uri="{FF2B5EF4-FFF2-40B4-BE49-F238E27FC236}">
                  <a16:creationId xmlns:a16="http://schemas.microsoft.com/office/drawing/2014/main" id="{778150AE-6F07-4125-ABFA-77ABB3CD26B5}"/>
                </a:ext>
              </a:extLst>
            </p:cNvPr>
            <p:cNvSpPr>
              <a:spLocks noChangeShapeType="1"/>
            </p:cNvSpPr>
            <p:nvPr/>
          </p:nvSpPr>
          <p:spPr bwMode="auto">
            <a:xfrm>
              <a:off x="1446" y="1464"/>
              <a:ext cx="3587"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1" name="Rectangle 7">
              <a:extLst>
                <a:ext uri="{FF2B5EF4-FFF2-40B4-BE49-F238E27FC236}">
                  <a16:creationId xmlns:a16="http://schemas.microsoft.com/office/drawing/2014/main" id="{07A86E4A-15C1-4F46-8878-6B69B6DE246D}"/>
                </a:ext>
              </a:extLst>
            </p:cNvPr>
            <p:cNvSpPr>
              <a:spLocks noChangeArrowheads="1"/>
            </p:cNvSpPr>
            <p:nvPr/>
          </p:nvSpPr>
          <p:spPr bwMode="auto">
            <a:xfrm>
              <a:off x="1344" y="1096"/>
              <a:ext cx="3792" cy="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10000"/>
                </a:spcBef>
                <a:buClr>
                  <a:schemeClr val="tx2"/>
                </a:buClr>
              </a:pPr>
              <a:r>
                <a:rPr lang="el-GR" altLang="en-US" sz="2400" i="0" baseline="0" dirty="0"/>
                <a:t>Συστολική πίεση στα σφυρά </a:t>
              </a:r>
              <a:endParaRPr lang="en-US" altLang="en-US" sz="2400" i="0" baseline="0" dirty="0"/>
            </a:p>
            <a:p>
              <a:pPr eaLnBrk="0" hangingPunct="0">
                <a:spcBef>
                  <a:spcPct val="10000"/>
                </a:spcBef>
                <a:buClr>
                  <a:schemeClr val="tx2"/>
                </a:buClr>
              </a:pPr>
              <a:r>
                <a:rPr lang="el-GR" altLang="en-US" sz="2400" i="0" baseline="0" dirty="0"/>
                <a:t>Συστολική πίεση στον βραχίονα</a:t>
              </a:r>
              <a:endParaRPr lang="en-US" altLang="en-US" sz="2400" i="0" baseline="0" dirty="0"/>
            </a:p>
          </p:txBody>
        </p:sp>
      </p:grpSp>
      <p:sp>
        <p:nvSpPr>
          <p:cNvPr id="12" name="Rectangle 8">
            <a:extLst>
              <a:ext uri="{FF2B5EF4-FFF2-40B4-BE49-F238E27FC236}">
                <a16:creationId xmlns:a16="http://schemas.microsoft.com/office/drawing/2014/main" id="{8A211F18-0DA1-4A4D-BC6E-F07CD657AE26}"/>
              </a:ext>
            </a:extLst>
          </p:cNvPr>
          <p:cNvSpPr>
            <a:spLocks noChangeArrowheads="1"/>
          </p:cNvSpPr>
          <p:nvPr/>
        </p:nvSpPr>
        <p:spPr bwMode="auto">
          <a:xfrm>
            <a:off x="335610" y="2135219"/>
            <a:ext cx="8850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l-GR" altLang="en-US" sz="2400" i="0" baseline="0"/>
              <a:t>ΣΒΔ</a:t>
            </a:r>
            <a:r>
              <a:rPr lang="en-US" altLang="en-US" sz="2400" i="0" baseline="0"/>
              <a:t> =</a:t>
            </a:r>
          </a:p>
        </p:txBody>
      </p:sp>
      <p:sp>
        <p:nvSpPr>
          <p:cNvPr id="13" name="Line 9">
            <a:extLst>
              <a:ext uri="{FF2B5EF4-FFF2-40B4-BE49-F238E27FC236}">
                <a16:creationId xmlns:a16="http://schemas.microsoft.com/office/drawing/2014/main" id="{89963C08-10CA-473E-A96E-6D393761BE44}"/>
              </a:ext>
            </a:extLst>
          </p:cNvPr>
          <p:cNvSpPr>
            <a:spLocks noChangeShapeType="1"/>
          </p:cNvSpPr>
          <p:nvPr/>
        </p:nvSpPr>
        <p:spPr bwMode="auto">
          <a:xfrm>
            <a:off x="1704035" y="2397514"/>
            <a:ext cx="5434012"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16" name="Text Box 9">
            <a:extLst>
              <a:ext uri="{FF2B5EF4-FFF2-40B4-BE49-F238E27FC236}">
                <a16:creationId xmlns:a16="http://schemas.microsoft.com/office/drawing/2014/main" id="{E2C9268D-35D2-4A5C-B70E-A7FA065BFF0D}"/>
              </a:ext>
            </a:extLst>
          </p:cNvPr>
          <p:cNvSpPr txBox="1">
            <a:spLocks noChangeArrowheads="1"/>
          </p:cNvSpPr>
          <p:nvPr/>
        </p:nvSpPr>
        <p:spPr bwMode="auto">
          <a:xfrm>
            <a:off x="456230" y="3207412"/>
            <a:ext cx="7591425" cy="209708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383" tIns="44691" rIns="89383" bIns="44691" anchor="ctr"/>
          <a:lstStyle>
            <a:lvl1pPr algn="l" eaLnBrk="0" hangingPunct="0">
              <a:tabLst>
                <a:tab pos="2147888" algn="l"/>
              </a:tabLst>
              <a:defRPr sz="2400">
                <a:solidFill>
                  <a:schemeClr val="tx1"/>
                </a:solidFill>
                <a:latin typeface="Times" panose="02020603050405020304" pitchFamily="18" charset="0"/>
              </a:defRPr>
            </a:lvl1pPr>
            <a:lvl2pPr algn="l" eaLnBrk="0" hangingPunct="0">
              <a:tabLst>
                <a:tab pos="2147888" algn="l"/>
              </a:tabLst>
              <a:defRPr sz="2400">
                <a:solidFill>
                  <a:schemeClr val="tx1"/>
                </a:solidFill>
                <a:latin typeface="Times" panose="02020603050405020304" pitchFamily="18" charset="0"/>
              </a:defRPr>
            </a:lvl2pPr>
            <a:lvl3pPr algn="l" eaLnBrk="0" hangingPunct="0">
              <a:tabLst>
                <a:tab pos="2147888" algn="l"/>
              </a:tabLst>
              <a:defRPr sz="2400">
                <a:solidFill>
                  <a:schemeClr val="tx1"/>
                </a:solidFill>
                <a:latin typeface="Times" panose="02020603050405020304" pitchFamily="18" charset="0"/>
              </a:defRPr>
            </a:lvl3pPr>
            <a:lvl4pPr algn="l" eaLnBrk="0" hangingPunct="0">
              <a:tabLst>
                <a:tab pos="2147888" algn="l"/>
              </a:tabLst>
              <a:defRPr sz="2400">
                <a:solidFill>
                  <a:schemeClr val="tx1"/>
                </a:solidFill>
                <a:latin typeface="Times" panose="02020603050405020304" pitchFamily="18" charset="0"/>
              </a:defRPr>
            </a:lvl4pPr>
            <a:lvl5pPr algn="l" eaLnBrk="0" hangingPunct="0">
              <a:tabLst>
                <a:tab pos="2147888" algn="l"/>
              </a:tabLst>
              <a:defRPr sz="2400">
                <a:solidFill>
                  <a:schemeClr val="tx1"/>
                </a:solidFill>
                <a:latin typeface="Times" panose="02020603050405020304" pitchFamily="18" charset="0"/>
              </a:defRPr>
            </a:lvl5pPr>
            <a:lvl6pPr eaLnBrk="0" fontAlgn="base" hangingPunct="0">
              <a:spcBef>
                <a:spcPct val="0"/>
              </a:spcBef>
              <a:spcAft>
                <a:spcPct val="0"/>
              </a:spcAft>
              <a:tabLst>
                <a:tab pos="2147888" algn="l"/>
              </a:tabLst>
              <a:defRPr sz="2400">
                <a:solidFill>
                  <a:schemeClr val="tx1"/>
                </a:solidFill>
                <a:latin typeface="Times" panose="02020603050405020304" pitchFamily="18" charset="0"/>
              </a:defRPr>
            </a:lvl6pPr>
            <a:lvl7pPr eaLnBrk="0" fontAlgn="base" hangingPunct="0">
              <a:spcBef>
                <a:spcPct val="0"/>
              </a:spcBef>
              <a:spcAft>
                <a:spcPct val="0"/>
              </a:spcAft>
              <a:tabLst>
                <a:tab pos="2147888" algn="l"/>
              </a:tabLst>
              <a:defRPr sz="2400">
                <a:solidFill>
                  <a:schemeClr val="tx1"/>
                </a:solidFill>
                <a:latin typeface="Times" panose="02020603050405020304" pitchFamily="18" charset="0"/>
              </a:defRPr>
            </a:lvl7pPr>
            <a:lvl8pPr eaLnBrk="0" fontAlgn="base" hangingPunct="0">
              <a:spcBef>
                <a:spcPct val="0"/>
              </a:spcBef>
              <a:spcAft>
                <a:spcPct val="0"/>
              </a:spcAft>
              <a:tabLst>
                <a:tab pos="2147888" algn="l"/>
              </a:tabLst>
              <a:defRPr sz="2400">
                <a:solidFill>
                  <a:schemeClr val="tx1"/>
                </a:solidFill>
                <a:latin typeface="Times" panose="02020603050405020304" pitchFamily="18" charset="0"/>
              </a:defRPr>
            </a:lvl8pPr>
            <a:lvl9pPr eaLnBrk="0" fontAlgn="base" hangingPunct="0">
              <a:spcBef>
                <a:spcPct val="0"/>
              </a:spcBef>
              <a:spcAft>
                <a:spcPct val="0"/>
              </a:spcAft>
              <a:tabLst>
                <a:tab pos="2147888" algn="l"/>
              </a:tabLst>
              <a:defRPr sz="2400">
                <a:solidFill>
                  <a:schemeClr val="tx1"/>
                </a:solidFill>
                <a:latin typeface="Times" panose="02020603050405020304" pitchFamily="18" charset="0"/>
              </a:defRPr>
            </a:lvl9pPr>
          </a:lstStyle>
          <a:p>
            <a:pPr>
              <a:spcBef>
                <a:spcPct val="50000"/>
              </a:spcBef>
            </a:pPr>
            <a:r>
              <a:rPr lang="en-US" altLang="en-US" b="1" i="0" u="sng" baseline="0" dirty="0" err="1">
                <a:solidFill>
                  <a:srgbClr val="C00000"/>
                </a:solidFill>
                <a:latin typeface="+mn-lt"/>
              </a:rPr>
              <a:t>Ερμηνεί</a:t>
            </a:r>
            <a:r>
              <a:rPr lang="en-US" altLang="en-US" b="1" i="0" u="sng" baseline="0" dirty="0">
                <a:solidFill>
                  <a:srgbClr val="C00000"/>
                </a:solidFill>
                <a:latin typeface="+mn-lt"/>
              </a:rPr>
              <a:t>α τ</a:t>
            </a:r>
            <a:r>
              <a:rPr lang="el-GR" altLang="en-US" b="1" i="0" u="sng" baseline="0" dirty="0">
                <a:solidFill>
                  <a:srgbClr val="C00000"/>
                </a:solidFill>
                <a:latin typeface="+mn-lt"/>
              </a:rPr>
              <a:t>ων τιμών του</a:t>
            </a:r>
            <a:r>
              <a:rPr lang="en-US" altLang="en-US" b="1" i="0" u="sng" baseline="0" dirty="0">
                <a:solidFill>
                  <a:srgbClr val="C00000"/>
                </a:solidFill>
                <a:latin typeface="+mn-lt"/>
              </a:rPr>
              <a:t> </a:t>
            </a:r>
            <a:r>
              <a:rPr lang="el-GR" altLang="en-US" b="1" i="0" u="sng" baseline="0" dirty="0">
                <a:solidFill>
                  <a:srgbClr val="C00000"/>
                </a:solidFill>
                <a:latin typeface="+mn-lt"/>
              </a:rPr>
              <a:t>ΣΒΔ</a:t>
            </a:r>
            <a:endParaRPr lang="en-US" altLang="en-US" b="1" i="0" baseline="60000" dirty="0">
              <a:solidFill>
                <a:srgbClr val="C00000"/>
              </a:solidFill>
              <a:latin typeface="+mn-lt"/>
            </a:endParaRPr>
          </a:p>
          <a:p>
            <a:pPr>
              <a:spcBef>
                <a:spcPct val="50000"/>
              </a:spcBef>
            </a:pPr>
            <a:r>
              <a:rPr lang="en-US" altLang="en-US" sz="2200" i="0" baseline="0" dirty="0">
                <a:latin typeface="+mn-lt"/>
              </a:rPr>
              <a:t>       &gt; 0,90	</a:t>
            </a:r>
            <a:r>
              <a:rPr lang="en-US" altLang="en-US" sz="2200" i="0" baseline="0" dirty="0" err="1">
                <a:latin typeface="+mn-lt"/>
              </a:rPr>
              <a:t>Φυσιολογικός</a:t>
            </a:r>
            <a:endParaRPr lang="en-US" altLang="en-US" sz="2200" i="0" baseline="0" dirty="0">
              <a:latin typeface="+mn-lt"/>
            </a:endParaRPr>
          </a:p>
          <a:p>
            <a:pPr>
              <a:spcBef>
                <a:spcPct val="50000"/>
              </a:spcBef>
            </a:pPr>
            <a:r>
              <a:rPr lang="el-GR" altLang="en-US" sz="2200" i="0" baseline="0" dirty="0">
                <a:latin typeface="+mn-lt"/>
              </a:rPr>
              <a:t>       0,71 – 0,90	Ήπια Περιφερική Αρτηριακή Νόσος</a:t>
            </a:r>
          </a:p>
          <a:p>
            <a:pPr>
              <a:spcBef>
                <a:spcPct val="50000"/>
              </a:spcBef>
            </a:pPr>
            <a:r>
              <a:rPr lang="el-GR" altLang="en-US" sz="2200" i="0" baseline="0" dirty="0">
                <a:latin typeface="+mn-lt"/>
              </a:rPr>
              <a:t>       0,41 – 0,70	Μέτρια Περιφερική Αρτηριακή Νόσος</a:t>
            </a:r>
          </a:p>
          <a:p>
            <a:pPr>
              <a:spcBef>
                <a:spcPct val="50000"/>
              </a:spcBef>
            </a:pPr>
            <a:r>
              <a:rPr lang="el-GR" altLang="en-US" sz="2200" i="0" baseline="0" dirty="0">
                <a:latin typeface="+mn-lt"/>
              </a:rPr>
              <a:t>       </a:t>
            </a:r>
            <a:r>
              <a:rPr lang="el-GR" altLang="en-US" sz="2200" i="0" baseline="0" dirty="0">
                <a:latin typeface="+mn-lt"/>
                <a:ea typeface="Arial Unicode MS" pitchFamily="34" charset="-128"/>
              </a:rPr>
              <a:t>≤</a:t>
            </a:r>
            <a:r>
              <a:rPr lang="el-GR" altLang="en-US" sz="2200" i="0" baseline="0" dirty="0">
                <a:latin typeface="+mn-lt"/>
              </a:rPr>
              <a:t> 0,40	Σοβαρή Περιφερική Αρτηριακή Νόσος</a:t>
            </a:r>
            <a:r>
              <a:rPr lang="el-GR" altLang="en-US" sz="2200" i="0" baseline="0" dirty="0">
                <a:latin typeface="Arial" panose="020B0604020202020204" pitchFamily="34" charset="0"/>
              </a:rPr>
              <a:t>	</a:t>
            </a:r>
            <a:endParaRPr lang="en-US" altLang="en-US" sz="2200" i="0" baseline="0" dirty="0">
              <a:latin typeface="Arial" panose="020B0604020202020204" pitchFamily="34" charset="0"/>
            </a:endParaRPr>
          </a:p>
        </p:txBody>
      </p:sp>
      <p:pic>
        <p:nvPicPr>
          <p:cNvPr id="18" name="Picture 9">
            <a:extLst>
              <a:ext uri="{FF2B5EF4-FFF2-40B4-BE49-F238E27FC236}">
                <a16:creationId xmlns:a16="http://schemas.microsoft.com/office/drawing/2014/main" id="{54711C36-67DB-478F-9EB2-9D57A1896ED1}"/>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884" r="7459"/>
          <a:stretch/>
        </p:blipFill>
        <p:spPr bwMode="auto">
          <a:xfrm>
            <a:off x="7350446" y="2561428"/>
            <a:ext cx="1804861" cy="1979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Arjo Huntleigh - SKU # ABPI - Dopplex ABPI, Ankle Brachial Pressure Index  Kit *** 1 EACH *** PRODUCT SHIPS DIRECT FROM THE USA, AND MAY REQUIRE  CUSTOMS IMPORT CLEARANCE.: Amazon.co.uk: Health &amp; Personal Care">
            <a:extLst>
              <a:ext uri="{FF2B5EF4-FFF2-40B4-BE49-F238E27FC236}">
                <a16:creationId xmlns:a16="http://schemas.microsoft.com/office/drawing/2014/main" id="{47D51B01-56D3-45D6-AFA3-052C87030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7229" y="2544656"/>
            <a:ext cx="2391308" cy="199617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765DCDA-144F-4D8B-9013-A1853670AD8D}"/>
              </a:ext>
            </a:extLst>
          </p:cNvPr>
          <p:cNvSpPr txBox="1"/>
          <p:nvPr/>
        </p:nvSpPr>
        <p:spPr>
          <a:xfrm>
            <a:off x="1924634" y="5634463"/>
            <a:ext cx="8462240" cy="1200329"/>
          </a:xfrm>
          <a:prstGeom prst="rect">
            <a:avLst/>
          </a:prstGeom>
          <a:noFill/>
          <a:ln w="28575">
            <a:solidFill>
              <a:srgbClr val="C00000"/>
            </a:solidFill>
          </a:ln>
        </p:spPr>
        <p:txBody>
          <a:bodyPr wrap="square" rtlCol="0">
            <a:spAutoFit/>
          </a:bodyPr>
          <a:lstStyle/>
          <a:p>
            <a:r>
              <a:rPr lang="el-GR" sz="2400" b="1" dirty="0">
                <a:solidFill>
                  <a:srgbClr val="C00000"/>
                </a:solidFill>
              </a:rPr>
              <a:t>ΠΡΟΣΟΧΗ: </a:t>
            </a:r>
          </a:p>
          <a:p>
            <a:r>
              <a:rPr lang="el-GR" sz="2400" dirty="0"/>
              <a:t>Διαβητικοί, Νεφροπαθείς, ΣΒΔ &gt;1</a:t>
            </a:r>
            <a:r>
              <a:rPr lang="en-US" sz="2400" dirty="0"/>
              <a:t>,1</a:t>
            </a:r>
            <a:r>
              <a:rPr lang="el-GR" sz="2400" dirty="0"/>
              <a:t> (μή συμπιέσιμες αρτηρίες)</a:t>
            </a:r>
          </a:p>
          <a:p>
            <a:r>
              <a:rPr lang="el-GR" sz="2400" dirty="0"/>
              <a:t>Δακτυλικές Πιέσεις πιο αξιόπιστες</a:t>
            </a:r>
            <a:endParaRPr lang="en-US" sz="2400" dirty="0"/>
          </a:p>
        </p:txBody>
      </p:sp>
    </p:spTree>
    <p:extLst>
      <p:ext uri="{BB962C8B-B14F-4D97-AF65-F5344CB8AC3E}">
        <p14:creationId xmlns:p14="http://schemas.microsoft.com/office/powerpoint/2010/main" val="638830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5A5787-A726-4642-81E0-AD24F06640FF}"/>
              </a:ext>
            </a:extLst>
          </p:cNvPr>
          <p:cNvPicPr>
            <a:picLocks noChangeAspect="1"/>
          </p:cNvPicPr>
          <p:nvPr/>
        </p:nvPicPr>
        <p:blipFill>
          <a:blip r:embed="rId2">
            <a:duotone>
              <a:prstClr val="black"/>
              <a:schemeClr val="accent1">
                <a:tint val="45000"/>
                <a:satMod val="400000"/>
              </a:schemeClr>
            </a:duotone>
          </a:blip>
          <a:stretch>
            <a:fillRect/>
          </a:stretch>
        </p:blipFill>
        <p:spPr>
          <a:xfrm>
            <a:off x="581889" y="639415"/>
            <a:ext cx="11021147" cy="584775"/>
          </a:xfrm>
          <a:prstGeom prst="rect">
            <a:avLst/>
          </a:prstGeom>
        </p:spPr>
      </p:pic>
      <p:sp>
        <p:nvSpPr>
          <p:cNvPr id="5" name="Rectangle 2">
            <a:extLst>
              <a:ext uri="{FF2B5EF4-FFF2-40B4-BE49-F238E27FC236}">
                <a16:creationId xmlns:a16="http://schemas.microsoft.com/office/drawing/2014/main" id="{E548FB97-7EB5-46FF-A1AA-5BB8E9BA8006}"/>
              </a:ext>
            </a:extLst>
          </p:cNvPr>
          <p:cNvSpPr txBox="1">
            <a:spLocks noChangeArrowheads="1"/>
          </p:cNvSpPr>
          <p:nvPr/>
        </p:nvSpPr>
        <p:spPr>
          <a:xfrm>
            <a:off x="588964" y="136142"/>
            <a:ext cx="7009660" cy="6291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ltLang="en-US" sz="3200" b="1" dirty="0">
                <a:solidFill>
                  <a:schemeClr val="accent1">
                    <a:lumMod val="75000"/>
                  </a:schemeClr>
                </a:solidFill>
                <a:latin typeface="Arial" panose="020B0604020202020204" pitchFamily="34" charset="0"/>
                <a:cs typeface="Arial" panose="020B0604020202020204" pitchFamily="34" charset="0"/>
              </a:rPr>
              <a:t>Διάγνωση ΠΑΑ</a:t>
            </a:r>
          </a:p>
        </p:txBody>
      </p:sp>
      <p:sp>
        <p:nvSpPr>
          <p:cNvPr id="7" name="Rectangle 3">
            <a:extLst>
              <a:ext uri="{FF2B5EF4-FFF2-40B4-BE49-F238E27FC236}">
                <a16:creationId xmlns:a16="http://schemas.microsoft.com/office/drawing/2014/main" id="{7B7F389C-FB6F-4501-800B-E7689A1A160E}"/>
              </a:ext>
            </a:extLst>
          </p:cNvPr>
          <p:cNvSpPr txBox="1">
            <a:spLocks noChangeArrowheads="1"/>
          </p:cNvSpPr>
          <p:nvPr/>
        </p:nvSpPr>
        <p:spPr>
          <a:xfrm>
            <a:off x="228600" y="1341439"/>
            <a:ext cx="8718550" cy="496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2450" indent="-552450">
              <a:lnSpc>
                <a:spcPct val="80000"/>
              </a:lnSpc>
              <a:spcBef>
                <a:spcPct val="40000"/>
              </a:spcBef>
            </a:pPr>
            <a:r>
              <a:rPr lang="el-GR" altLang="en-US" sz="2400" b="1" dirty="0">
                <a:solidFill>
                  <a:schemeClr val="accent2">
                    <a:lumMod val="75000"/>
                  </a:schemeClr>
                </a:solidFill>
              </a:rPr>
              <a:t>Απεικονιστικός Έλεγχος</a:t>
            </a:r>
            <a:endParaRPr lang="en-GB" altLang="en-US" sz="1700" dirty="0"/>
          </a:p>
        </p:txBody>
      </p:sp>
      <p:pic>
        <p:nvPicPr>
          <p:cNvPr id="9" name="Picture 3">
            <a:extLst>
              <a:ext uri="{FF2B5EF4-FFF2-40B4-BE49-F238E27FC236}">
                <a16:creationId xmlns:a16="http://schemas.microsoft.com/office/drawing/2014/main" id="{CF96F650-D7A7-4209-BFA3-71249C5BA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56" y="2535278"/>
            <a:ext cx="5182986" cy="24798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descr="Fig. 20.2">
            <a:extLst>
              <a:ext uri="{FF2B5EF4-FFF2-40B4-BE49-F238E27FC236}">
                <a16:creationId xmlns:a16="http://schemas.microsoft.com/office/drawing/2014/main" id="{454E1F37-B3EA-4A52-AD95-D655FCF648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231"/>
          <a:stretch/>
        </p:blipFill>
        <p:spPr bwMode="auto">
          <a:xfrm>
            <a:off x="8080452" y="1397048"/>
            <a:ext cx="1788987" cy="529950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eripheral Arterial Occlusive Disease | Thoracic Key">
            <a:extLst>
              <a:ext uri="{FF2B5EF4-FFF2-40B4-BE49-F238E27FC236}">
                <a16:creationId xmlns:a16="http://schemas.microsoft.com/office/drawing/2014/main" id="{211E6CB7-E92B-4C65-9792-3FE5878326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4286"/>
          <a:stretch/>
        </p:blipFill>
        <p:spPr bwMode="auto">
          <a:xfrm>
            <a:off x="5706597" y="1727463"/>
            <a:ext cx="2347221" cy="46386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omplication of a diagnostic peripheral arteriography |">
            <a:extLst>
              <a:ext uri="{FF2B5EF4-FFF2-40B4-BE49-F238E27FC236}">
                <a16:creationId xmlns:a16="http://schemas.microsoft.com/office/drawing/2014/main" id="{31636D5B-A940-4A60-939E-99833E8FB0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7532" y="1823503"/>
            <a:ext cx="1995868" cy="4395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469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62" name="Rectangle 2">
            <a:extLst>
              <a:ext uri="{FF2B5EF4-FFF2-40B4-BE49-F238E27FC236}">
                <a16:creationId xmlns:a16="http://schemas.microsoft.com/office/drawing/2014/main" id="{7C51A6EB-9961-4C08-A007-F50A57C24A9E}"/>
              </a:ext>
            </a:extLst>
          </p:cNvPr>
          <p:cNvSpPr>
            <a:spLocks noGrp="1" noChangeArrowheads="1"/>
          </p:cNvSpPr>
          <p:nvPr>
            <p:ph type="title"/>
          </p:nvPr>
        </p:nvSpPr>
        <p:spPr>
          <a:xfrm>
            <a:off x="588964" y="136142"/>
            <a:ext cx="7009660" cy="629174"/>
          </a:xfrm>
        </p:spPr>
        <p:txBody>
          <a:bodyPr>
            <a:normAutofit/>
          </a:bodyPr>
          <a:lstStyle/>
          <a:p>
            <a:r>
              <a:rPr lang="el-GR" altLang="en-US" sz="3200" b="1" dirty="0">
                <a:solidFill>
                  <a:schemeClr val="accent1">
                    <a:lumMod val="75000"/>
                  </a:schemeClr>
                </a:solidFill>
                <a:latin typeface="Arial" panose="020B0604020202020204" pitchFamily="34" charset="0"/>
                <a:cs typeface="Arial" panose="020B0604020202020204" pitchFamily="34" charset="0"/>
              </a:rPr>
              <a:t>Σημεία εντοπισμού της ΠΑΑ</a:t>
            </a:r>
          </a:p>
        </p:txBody>
      </p:sp>
      <p:pic>
        <p:nvPicPr>
          <p:cNvPr id="1269765" name="Picture 5">
            <a:extLst>
              <a:ext uri="{FF2B5EF4-FFF2-40B4-BE49-F238E27FC236}">
                <a16:creationId xmlns:a16="http://schemas.microsoft.com/office/drawing/2014/main" id="{2E1E2F7E-E975-4545-8120-6A0391C38960}"/>
              </a:ext>
            </a:extLst>
          </p:cNvPr>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r="1707"/>
          <a:stretch>
            <a:fillRect/>
          </a:stretch>
        </p:blipFill>
        <p:spPr>
          <a:xfrm>
            <a:off x="1306312" y="1268589"/>
            <a:ext cx="4464050" cy="5256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777" name="Rectangle 17">
            <a:extLst>
              <a:ext uri="{FF2B5EF4-FFF2-40B4-BE49-F238E27FC236}">
                <a16:creationId xmlns:a16="http://schemas.microsoft.com/office/drawing/2014/main" id="{C1DDFAE6-E820-4DAA-B578-E4667E25E26C}"/>
              </a:ext>
            </a:extLst>
          </p:cNvPr>
          <p:cNvSpPr>
            <a:spLocks noGrp="1" noChangeArrowheads="1"/>
          </p:cNvSpPr>
          <p:nvPr>
            <p:ph type="body" sz="half" idx="2"/>
          </p:nvPr>
        </p:nvSpPr>
        <p:spPr>
          <a:xfrm>
            <a:off x="6311900" y="1952371"/>
            <a:ext cx="5350937" cy="3182921"/>
          </a:xfrm>
          <a:noFill/>
          <a:ln/>
        </p:spPr>
        <p:txBody>
          <a:bodyPr>
            <a:normAutofit/>
          </a:bodyPr>
          <a:lstStyle/>
          <a:p>
            <a:pPr marL="457200" indent="-457200">
              <a:lnSpc>
                <a:spcPct val="80000"/>
              </a:lnSpc>
              <a:buNone/>
            </a:pPr>
            <a:r>
              <a:rPr lang="el-GR" altLang="en-US" sz="2000" b="1" dirty="0"/>
              <a:t>1.	Μηριαίες και</a:t>
            </a:r>
            <a:r>
              <a:rPr lang="en-US" altLang="en-US" sz="2000" b="1" dirty="0"/>
              <a:t> </a:t>
            </a:r>
            <a:r>
              <a:rPr lang="el-GR" altLang="en-US" sz="2000" b="1" dirty="0"/>
              <a:t>Ιγνυακές</a:t>
            </a:r>
            <a:br>
              <a:rPr lang="el-GR" altLang="en-US" sz="2000" dirty="0"/>
            </a:br>
            <a:r>
              <a:rPr lang="el-GR" altLang="en-US" sz="2000" b="1" dirty="0"/>
              <a:t>Αρτηρίες</a:t>
            </a:r>
            <a:r>
              <a:rPr lang="en-US" altLang="en-US" sz="2000" b="1" dirty="0"/>
              <a:t>:</a:t>
            </a:r>
            <a:r>
              <a:rPr lang="en-US" altLang="en-US" sz="2000" dirty="0"/>
              <a:t> </a:t>
            </a:r>
            <a:endParaRPr lang="el-GR" altLang="en-US" sz="2000" dirty="0"/>
          </a:p>
          <a:p>
            <a:pPr marL="457200" indent="-457200">
              <a:lnSpc>
                <a:spcPct val="80000"/>
              </a:lnSpc>
              <a:buNone/>
            </a:pPr>
            <a:r>
              <a:rPr lang="el-GR" altLang="en-US" sz="2000" dirty="0"/>
              <a:t>	σε </a:t>
            </a:r>
            <a:r>
              <a:rPr lang="en-US" altLang="en-US" sz="2000" dirty="0"/>
              <a:t>80-90%</a:t>
            </a:r>
            <a:r>
              <a:rPr lang="el-GR" altLang="en-US" sz="2000" dirty="0"/>
              <a:t> των συμπτωματικών ασθενών</a:t>
            </a:r>
            <a:br>
              <a:rPr lang="el-GR" altLang="en-US" sz="2000" dirty="0"/>
            </a:br>
            <a:endParaRPr lang="el-GR" altLang="en-US" sz="2000" dirty="0"/>
          </a:p>
          <a:p>
            <a:pPr marL="457200" indent="-457200">
              <a:lnSpc>
                <a:spcPct val="80000"/>
              </a:lnSpc>
              <a:buNone/>
            </a:pPr>
            <a:r>
              <a:rPr lang="el-GR" altLang="en-US" sz="2000" b="1" dirty="0"/>
              <a:t>2.    Άπω Αρτηρίες </a:t>
            </a:r>
            <a:br>
              <a:rPr lang="el-GR" altLang="en-US" sz="2000" b="1" dirty="0"/>
            </a:br>
            <a:r>
              <a:rPr lang="el-GR" altLang="en-US" sz="2000" b="1" dirty="0"/>
              <a:t>(Κνημιαίες</a:t>
            </a:r>
            <a:r>
              <a:rPr lang="en-US" altLang="en-US" sz="2000" b="1" dirty="0"/>
              <a:t> </a:t>
            </a:r>
            <a:r>
              <a:rPr lang="el-GR" altLang="en-US" sz="2000" b="1" dirty="0"/>
              <a:t>και</a:t>
            </a:r>
            <a:r>
              <a:rPr lang="en-US" altLang="en-US" sz="2000" b="1" dirty="0"/>
              <a:t> </a:t>
            </a:r>
            <a:r>
              <a:rPr lang="el-GR" altLang="en-US" sz="2000" b="1" dirty="0"/>
              <a:t>Περονιαίες)</a:t>
            </a:r>
            <a:r>
              <a:rPr lang="en-US" altLang="en-US" sz="2000" dirty="0"/>
              <a:t>: </a:t>
            </a:r>
            <a:br>
              <a:rPr lang="el-GR" altLang="en-US" sz="2000" dirty="0"/>
            </a:br>
            <a:r>
              <a:rPr lang="el-GR" altLang="en-US" sz="2000" dirty="0"/>
              <a:t>σε </a:t>
            </a:r>
            <a:r>
              <a:rPr lang="en-US" altLang="en-US" sz="2000" dirty="0"/>
              <a:t>40-50%</a:t>
            </a:r>
            <a:r>
              <a:rPr lang="el-GR" altLang="en-US" sz="2000" dirty="0"/>
              <a:t> των συμπτωματικών ασθενών</a:t>
            </a:r>
            <a:br>
              <a:rPr lang="el-GR" altLang="en-US" sz="2000" dirty="0"/>
            </a:br>
            <a:endParaRPr lang="el-GR" altLang="en-US" sz="2000" dirty="0"/>
          </a:p>
          <a:p>
            <a:pPr marL="457200" indent="-457200">
              <a:lnSpc>
                <a:spcPct val="80000"/>
              </a:lnSpc>
              <a:buNone/>
            </a:pPr>
            <a:r>
              <a:rPr lang="el-GR" altLang="en-US" sz="2000" b="1" dirty="0"/>
              <a:t>3.	Κοιλιακή </a:t>
            </a:r>
            <a:r>
              <a:rPr lang="en-US" altLang="en-US" sz="2000" b="1" dirty="0"/>
              <a:t>A</a:t>
            </a:r>
            <a:r>
              <a:rPr lang="el-GR" altLang="en-US" sz="2000" b="1" dirty="0"/>
              <a:t>ορτή</a:t>
            </a:r>
            <a:r>
              <a:rPr lang="en-US" altLang="en-US" sz="2000" b="1" dirty="0"/>
              <a:t> </a:t>
            </a:r>
            <a:r>
              <a:rPr lang="el-GR" altLang="en-US" sz="2000" b="1" dirty="0"/>
              <a:t>και Λαγόνιες</a:t>
            </a:r>
            <a:r>
              <a:rPr lang="el-GR" altLang="en-US" sz="2000" dirty="0"/>
              <a:t> </a:t>
            </a:r>
            <a:r>
              <a:rPr lang="el-GR" altLang="en-US" sz="2000" b="1" dirty="0"/>
              <a:t>Αρτηρίες</a:t>
            </a:r>
            <a:r>
              <a:rPr lang="en-US" altLang="en-US" sz="2000" b="1" dirty="0"/>
              <a:t>:</a:t>
            </a:r>
            <a:r>
              <a:rPr lang="en-US" altLang="en-US" sz="2000" dirty="0"/>
              <a:t> </a:t>
            </a:r>
            <a:endParaRPr lang="el-GR" altLang="en-US" sz="2000" dirty="0"/>
          </a:p>
          <a:p>
            <a:pPr marL="457200" indent="-457200">
              <a:lnSpc>
                <a:spcPct val="80000"/>
              </a:lnSpc>
              <a:buNone/>
            </a:pPr>
            <a:r>
              <a:rPr lang="el-GR" altLang="en-US" sz="2000" dirty="0"/>
              <a:t>       σε </a:t>
            </a:r>
            <a:r>
              <a:rPr lang="en-US" altLang="en-US" sz="2000" dirty="0"/>
              <a:t>30%</a:t>
            </a:r>
            <a:r>
              <a:rPr lang="el-GR" altLang="en-US" sz="2000" dirty="0"/>
              <a:t> των συμπτωματικών ασθενών</a:t>
            </a:r>
            <a:endParaRPr lang="en-US" altLang="en-US" sz="2000" dirty="0"/>
          </a:p>
        </p:txBody>
      </p:sp>
      <p:pic>
        <p:nvPicPr>
          <p:cNvPr id="2" name="Picture 1">
            <a:extLst>
              <a:ext uri="{FF2B5EF4-FFF2-40B4-BE49-F238E27FC236}">
                <a16:creationId xmlns:a16="http://schemas.microsoft.com/office/drawing/2014/main" id="{E6D524DD-204C-4FAD-8C95-20F8BC391FDB}"/>
              </a:ext>
            </a:extLst>
          </p:cNvPr>
          <p:cNvPicPr>
            <a:picLocks noChangeAspect="1"/>
          </p:cNvPicPr>
          <p:nvPr/>
        </p:nvPicPr>
        <p:blipFill>
          <a:blip r:embed="rId3">
            <a:duotone>
              <a:prstClr val="black"/>
              <a:schemeClr val="accent1">
                <a:tint val="45000"/>
                <a:satMod val="400000"/>
              </a:schemeClr>
            </a:duotone>
          </a:blip>
          <a:stretch>
            <a:fillRect/>
          </a:stretch>
        </p:blipFill>
        <p:spPr>
          <a:xfrm>
            <a:off x="581889" y="639415"/>
            <a:ext cx="11021147" cy="5847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now&#10;&#10;Description automatically generated">
            <a:extLst>
              <a:ext uri="{FF2B5EF4-FFF2-40B4-BE49-F238E27FC236}">
                <a16:creationId xmlns:a16="http://schemas.microsoft.com/office/drawing/2014/main" id="{5F400B01-EDBB-4A21-AD7B-486C1E5582F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1355" t="2875" r="21146" b="7530"/>
          <a:stretch/>
        </p:blipFill>
        <p:spPr>
          <a:xfrm>
            <a:off x="312630" y="1444909"/>
            <a:ext cx="3353551" cy="4881750"/>
          </a:xfrm>
          <a:prstGeom prst="rect">
            <a:avLst/>
          </a:prstGeom>
        </p:spPr>
      </p:pic>
      <p:pic>
        <p:nvPicPr>
          <p:cNvPr id="6" name="Picture 5">
            <a:extLst>
              <a:ext uri="{FF2B5EF4-FFF2-40B4-BE49-F238E27FC236}">
                <a16:creationId xmlns:a16="http://schemas.microsoft.com/office/drawing/2014/main" id="{C8C32142-71C4-439A-91D0-BF4F8BC467E8}"/>
              </a:ext>
            </a:extLst>
          </p:cNvPr>
          <p:cNvPicPr>
            <a:picLocks noChangeAspect="1"/>
          </p:cNvPicPr>
          <p:nvPr/>
        </p:nvPicPr>
        <p:blipFill rotWithShape="1">
          <a:blip r:embed="rId5"/>
          <a:srcRect l="30762" r="26933"/>
          <a:stretch/>
        </p:blipFill>
        <p:spPr>
          <a:xfrm>
            <a:off x="5879405" y="1461055"/>
            <a:ext cx="2568850" cy="4865604"/>
          </a:xfrm>
          <a:prstGeom prst="rect">
            <a:avLst/>
          </a:prstGeom>
        </p:spPr>
      </p:pic>
      <p:pic>
        <p:nvPicPr>
          <p:cNvPr id="9" name="Picture 8">
            <a:extLst>
              <a:ext uri="{FF2B5EF4-FFF2-40B4-BE49-F238E27FC236}">
                <a16:creationId xmlns:a16="http://schemas.microsoft.com/office/drawing/2014/main" id="{3EB599A8-D44D-4052-ADCB-DC2D4201B457}"/>
              </a:ext>
            </a:extLst>
          </p:cNvPr>
          <p:cNvPicPr>
            <a:picLocks noChangeAspect="1"/>
          </p:cNvPicPr>
          <p:nvPr/>
        </p:nvPicPr>
        <p:blipFill rotWithShape="1">
          <a:blip r:embed="rId6"/>
          <a:srcRect l="22333" r="22331"/>
          <a:stretch/>
        </p:blipFill>
        <p:spPr>
          <a:xfrm>
            <a:off x="8612318" y="1461055"/>
            <a:ext cx="3371293" cy="4881750"/>
          </a:xfrm>
          <a:prstGeom prst="rect">
            <a:avLst/>
          </a:prstGeom>
          <a:ln>
            <a:noFill/>
          </a:ln>
        </p:spPr>
      </p:pic>
      <p:pic>
        <p:nvPicPr>
          <p:cNvPr id="10" name="Picture 9">
            <a:extLst>
              <a:ext uri="{FF2B5EF4-FFF2-40B4-BE49-F238E27FC236}">
                <a16:creationId xmlns:a16="http://schemas.microsoft.com/office/drawing/2014/main" id="{C941852E-C26E-4FDF-88DE-16251D82910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34699" r="34994"/>
          <a:stretch/>
        </p:blipFill>
        <p:spPr>
          <a:xfrm>
            <a:off x="3860721" y="1444909"/>
            <a:ext cx="1846431" cy="4881750"/>
          </a:xfrm>
          <a:prstGeom prst="rect">
            <a:avLst/>
          </a:prstGeom>
        </p:spPr>
      </p:pic>
      <p:sp>
        <p:nvSpPr>
          <p:cNvPr id="11" name="TextBox 10">
            <a:extLst>
              <a:ext uri="{FF2B5EF4-FFF2-40B4-BE49-F238E27FC236}">
                <a16:creationId xmlns:a16="http://schemas.microsoft.com/office/drawing/2014/main" id="{8ABA2C7D-630F-4131-922E-894D1EA75C0A}"/>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pic>
        <p:nvPicPr>
          <p:cNvPr id="7" name="Picture 6">
            <a:extLst>
              <a:ext uri="{FF2B5EF4-FFF2-40B4-BE49-F238E27FC236}">
                <a16:creationId xmlns:a16="http://schemas.microsoft.com/office/drawing/2014/main" id="{CF7A302B-D210-4899-89EB-8F594EFFB7E2}"/>
              </a:ext>
            </a:extLst>
          </p:cNvPr>
          <p:cNvPicPr>
            <a:picLocks noChangeAspect="1"/>
          </p:cNvPicPr>
          <p:nvPr/>
        </p:nvPicPr>
        <p:blipFill>
          <a:blip r:embed="rId9">
            <a:duotone>
              <a:prstClr val="black"/>
              <a:schemeClr val="accent1">
                <a:tint val="45000"/>
                <a:satMod val="400000"/>
              </a:schemeClr>
            </a:duotone>
          </a:blip>
          <a:stretch>
            <a:fillRect/>
          </a:stretch>
        </p:blipFill>
        <p:spPr>
          <a:xfrm>
            <a:off x="585426" y="639415"/>
            <a:ext cx="11021147" cy="584775"/>
          </a:xfrm>
          <a:prstGeom prst="rect">
            <a:avLst/>
          </a:prstGeom>
        </p:spPr>
      </p:pic>
      <p:sp>
        <p:nvSpPr>
          <p:cNvPr id="12" name="Rectangle 2">
            <a:extLst>
              <a:ext uri="{FF2B5EF4-FFF2-40B4-BE49-F238E27FC236}">
                <a16:creationId xmlns:a16="http://schemas.microsoft.com/office/drawing/2014/main" id="{84575043-2E3A-4113-B3C6-C63EB935F396}"/>
              </a:ext>
            </a:extLst>
          </p:cNvPr>
          <p:cNvSpPr txBox="1">
            <a:spLocks noChangeArrowheads="1"/>
          </p:cNvSpPr>
          <p:nvPr/>
        </p:nvSpPr>
        <p:spPr>
          <a:xfrm>
            <a:off x="588964" y="136142"/>
            <a:ext cx="7009660" cy="6291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ltLang="en-US" sz="3200" b="1">
                <a:solidFill>
                  <a:schemeClr val="accent1">
                    <a:lumMod val="75000"/>
                  </a:schemeClr>
                </a:solidFill>
                <a:latin typeface="Arial" panose="020B0604020202020204" pitchFamily="34" charset="0"/>
                <a:cs typeface="Arial" panose="020B0604020202020204" pitchFamily="34" charset="0"/>
              </a:rPr>
              <a:t>Σημεία εντοπισμού της ΠΑΑ</a:t>
            </a:r>
            <a:endParaRPr lang="el-GR" altLang="en-US" sz="32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315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3474EC-B820-46DC-866D-0FBB232FC3C2}"/>
              </a:ext>
            </a:extLst>
          </p:cNvPr>
          <p:cNvPicPr>
            <a:picLocks noChangeAspect="1"/>
          </p:cNvPicPr>
          <p:nvPr/>
        </p:nvPicPr>
        <p:blipFill>
          <a:blip r:embed="rId2">
            <a:duotone>
              <a:prstClr val="black"/>
              <a:schemeClr val="accent1">
                <a:tint val="45000"/>
                <a:satMod val="400000"/>
              </a:schemeClr>
            </a:duotone>
          </a:blip>
          <a:stretch>
            <a:fillRect/>
          </a:stretch>
        </p:blipFill>
        <p:spPr>
          <a:xfrm>
            <a:off x="581889" y="639415"/>
            <a:ext cx="11021147" cy="584775"/>
          </a:xfrm>
          <a:prstGeom prst="rect">
            <a:avLst/>
          </a:prstGeom>
        </p:spPr>
      </p:pic>
      <p:sp>
        <p:nvSpPr>
          <p:cNvPr id="5" name="Rectangle 2">
            <a:extLst>
              <a:ext uri="{FF2B5EF4-FFF2-40B4-BE49-F238E27FC236}">
                <a16:creationId xmlns:a16="http://schemas.microsoft.com/office/drawing/2014/main" id="{84CAC8B9-6BFB-483D-AE0B-D642D9F3D49C}"/>
              </a:ext>
            </a:extLst>
          </p:cNvPr>
          <p:cNvSpPr txBox="1">
            <a:spLocks noChangeArrowheads="1"/>
          </p:cNvSpPr>
          <p:nvPr/>
        </p:nvSpPr>
        <p:spPr>
          <a:xfrm>
            <a:off x="588964" y="136142"/>
            <a:ext cx="7009660" cy="6291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ltLang="en-US" sz="3200" b="1" dirty="0">
                <a:solidFill>
                  <a:schemeClr val="accent1">
                    <a:lumMod val="75000"/>
                  </a:schemeClr>
                </a:solidFill>
                <a:latin typeface="Arial" panose="020B0604020202020204" pitchFamily="34" charset="0"/>
                <a:cs typeface="Arial" panose="020B0604020202020204" pitchFamily="34" charset="0"/>
              </a:rPr>
              <a:t>Θεραπεία ΠΑΑ</a:t>
            </a:r>
          </a:p>
        </p:txBody>
      </p:sp>
      <p:grpSp>
        <p:nvGrpSpPr>
          <p:cNvPr id="6" name="Group 4">
            <a:extLst>
              <a:ext uri="{FF2B5EF4-FFF2-40B4-BE49-F238E27FC236}">
                <a16:creationId xmlns:a16="http://schemas.microsoft.com/office/drawing/2014/main" id="{777D2A3E-EBC7-4252-B426-820EB19A2156}"/>
              </a:ext>
            </a:extLst>
          </p:cNvPr>
          <p:cNvGrpSpPr>
            <a:grpSpLocks/>
          </p:cNvGrpSpPr>
          <p:nvPr/>
        </p:nvGrpSpPr>
        <p:grpSpPr bwMode="auto">
          <a:xfrm>
            <a:off x="858909" y="1741503"/>
            <a:ext cx="9949039" cy="3947119"/>
            <a:chOff x="538" y="1227"/>
            <a:chExt cx="5160" cy="2080"/>
          </a:xfrm>
        </p:grpSpPr>
        <p:sp>
          <p:nvSpPr>
            <p:cNvPr id="7" name="Rectangle 5">
              <a:extLst>
                <a:ext uri="{FF2B5EF4-FFF2-40B4-BE49-F238E27FC236}">
                  <a16:creationId xmlns:a16="http://schemas.microsoft.com/office/drawing/2014/main" id="{D954F6EB-1CF9-49C7-9795-786F8ABE3670}"/>
                </a:ext>
              </a:extLst>
            </p:cNvPr>
            <p:cNvSpPr>
              <a:spLocks noChangeArrowheads="1"/>
            </p:cNvSpPr>
            <p:nvPr/>
          </p:nvSpPr>
          <p:spPr bwMode="blackWhite">
            <a:xfrm>
              <a:off x="561" y="1265"/>
              <a:ext cx="5086" cy="2042"/>
            </a:xfrm>
            <a:prstGeom prst="rect">
              <a:avLst/>
            </a:prstGeom>
            <a:no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GB" altLang="en-US" i="0" u="sng" baseline="0"/>
            </a:p>
          </p:txBody>
        </p:sp>
        <p:sp>
          <p:nvSpPr>
            <p:cNvPr id="8" name="Rectangle 6">
              <a:extLst>
                <a:ext uri="{FF2B5EF4-FFF2-40B4-BE49-F238E27FC236}">
                  <a16:creationId xmlns:a16="http://schemas.microsoft.com/office/drawing/2014/main" id="{ADBD00CA-332B-41BD-9599-6ACF1F409296}"/>
                </a:ext>
              </a:extLst>
            </p:cNvPr>
            <p:cNvSpPr>
              <a:spLocks noChangeArrowheads="1"/>
            </p:cNvSpPr>
            <p:nvPr/>
          </p:nvSpPr>
          <p:spPr bwMode="auto">
            <a:xfrm>
              <a:off x="3603" y="1252"/>
              <a:ext cx="2095" cy="1195"/>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700" tIns="45849" rIns="91700" bIns="45849">
              <a:spAutoFit/>
            </a:bodyPr>
            <a:lstStyle>
              <a:lvl1pPr marL="312738" indent="-312738" algn="l" defTabSz="909638" eaLnBrk="0" hangingPunct="0">
                <a:defRPr sz="2400">
                  <a:solidFill>
                    <a:schemeClr val="tx1"/>
                  </a:solidFill>
                  <a:latin typeface="Times" panose="02020603050405020304" pitchFamily="18" charset="0"/>
                </a:defRPr>
              </a:lvl1pPr>
              <a:lvl2pPr marL="688975" indent="-261938" algn="l" defTabSz="909638" eaLnBrk="0" hangingPunct="0">
                <a:defRPr sz="2400">
                  <a:solidFill>
                    <a:schemeClr val="tx1"/>
                  </a:solidFill>
                  <a:latin typeface="Times" panose="02020603050405020304" pitchFamily="18" charset="0"/>
                </a:defRPr>
              </a:lvl2pPr>
              <a:lvl3pPr marL="909638" algn="l" defTabSz="909638" eaLnBrk="0" hangingPunct="0">
                <a:defRPr sz="2400">
                  <a:solidFill>
                    <a:schemeClr val="tx1"/>
                  </a:solidFill>
                  <a:latin typeface="Times" panose="02020603050405020304" pitchFamily="18" charset="0"/>
                </a:defRPr>
              </a:lvl3pPr>
              <a:lvl4pPr marL="1365250" algn="l" defTabSz="909638" eaLnBrk="0" hangingPunct="0">
                <a:defRPr sz="2400">
                  <a:solidFill>
                    <a:schemeClr val="tx1"/>
                  </a:solidFill>
                  <a:latin typeface="Times" panose="02020603050405020304" pitchFamily="18" charset="0"/>
                </a:defRPr>
              </a:lvl4pPr>
              <a:lvl5pPr marL="1819275" algn="l" defTabSz="909638" eaLnBrk="0" hangingPunct="0">
                <a:defRPr sz="2400">
                  <a:solidFill>
                    <a:schemeClr val="tx1"/>
                  </a:solidFill>
                  <a:latin typeface="Times" panose="02020603050405020304" pitchFamily="18" charset="0"/>
                </a:defRPr>
              </a:lvl5pPr>
              <a:lvl6pPr marL="2276475" defTabSz="909638" eaLnBrk="0" fontAlgn="base" hangingPunct="0">
                <a:spcBef>
                  <a:spcPct val="0"/>
                </a:spcBef>
                <a:spcAft>
                  <a:spcPct val="0"/>
                </a:spcAft>
                <a:defRPr sz="2400">
                  <a:solidFill>
                    <a:schemeClr val="tx1"/>
                  </a:solidFill>
                  <a:latin typeface="Times" panose="02020603050405020304" pitchFamily="18" charset="0"/>
                </a:defRPr>
              </a:lvl6pPr>
              <a:lvl7pPr marL="2733675" defTabSz="909638" eaLnBrk="0" fontAlgn="base" hangingPunct="0">
                <a:spcBef>
                  <a:spcPct val="0"/>
                </a:spcBef>
                <a:spcAft>
                  <a:spcPct val="0"/>
                </a:spcAft>
                <a:defRPr sz="2400">
                  <a:solidFill>
                    <a:schemeClr val="tx1"/>
                  </a:solidFill>
                  <a:latin typeface="Times" panose="02020603050405020304" pitchFamily="18" charset="0"/>
                </a:defRPr>
              </a:lvl7pPr>
              <a:lvl8pPr marL="3190875" defTabSz="909638" eaLnBrk="0" fontAlgn="base" hangingPunct="0">
                <a:spcBef>
                  <a:spcPct val="0"/>
                </a:spcBef>
                <a:spcAft>
                  <a:spcPct val="0"/>
                </a:spcAft>
                <a:defRPr sz="2400">
                  <a:solidFill>
                    <a:schemeClr val="tx1"/>
                  </a:solidFill>
                  <a:latin typeface="Times" panose="02020603050405020304" pitchFamily="18" charset="0"/>
                </a:defRPr>
              </a:lvl8pPr>
              <a:lvl9pPr marL="3648075" defTabSz="909638" eaLnBrk="0" fontAlgn="base" hangingPunct="0">
                <a:spcBef>
                  <a:spcPct val="0"/>
                </a:spcBef>
                <a:spcAft>
                  <a:spcPct val="0"/>
                </a:spcAft>
                <a:defRPr sz="2400">
                  <a:solidFill>
                    <a:schemeClr val="tx1"/>
                  </a:solidFill>
                  <a:latin typeface="Times" panose="02020603050405020304" pitchFamily="18" charset="0"/>
                </a:defRPr>
              </a:lvl9pPr>
            </a:lstStyle>
            <a:p>
              <a:pPr>
                <a:lnSpc>
                  <a:spcPct val="125000"/>
                </a:lnSpc>
                <a:spcAft>
                  <a:spcPct val="35000"/>
                </a:spcAft>
              </a:pPr>
              <a:r>
                <a:rPr lang="el-GR" altLang="en-US" b="1" i="0" baseline="0" dirty="0">
                  <a:solidFill>
                    <a:schemeClr val="accent2">
                      <a:lumMod val="75000"/>
                    </a:schemeClr>
                  </a:solidFill>
                  <a:latin typeface="Arial" panose="020B0604020202020204" pitchFamily="34" charset="0"/>
                </a:rPr>
                <a:t>Συμπτωματική θεραπεία</a:t>
              </a:r>
              <a:endParaRPr lang="en-US" altLang="en-US" b="1" i="0" baseline="0" dirty="0">
                <a:solidFill>
                  <a:schemeClr val="accent2">
                    <a:lumMod val="75000"/>
                  </a:schemeClr>
                </a:solidFill>
                <a:latin typeface="Arial" panose="020B0604020202020204" pitchFamily="34" charset="0"/>
              </a:endParaRPr>
            </a:p>
            <a:p>
              <a:pPr>
                <a:lnSpc>
                  <a:spcPct val="125000"/>
                </a:lnSpc>
                <a:buClr>
                  <a:srgbClr val="FFCC00"/>
                </a:buClr>
                <a:buFontTx/>
                <a:buChar char="•"/>
              </a:pPr>
              <a:r>
                <a:rPr lang="el-GR" altLang="en-US" sz="2200" i="0" baseline="0" dirty="0">
                  <a:latin typeface="Arial" panose="020B0604020202020204" pitchFamily="34" charset="0"/>
                </a:rPr>
                <a:t>Άσκηση</a:t>
              </a:r>
              <a:endParaRPr lang="en-US" altLang="en-US" sz="2200" i="0" baseline="0" dirty="0">
                <a:latin typeface="Arial" panose="020B0604020202020204" pitchFamily="34" charset="0"/>
              </a:endParaRPr>
            </a:p>
            <a:p>
              <a:pPr>
                <a:lnSpc>
                  <a:spcPct val="120000"/>
                </a:lnSpc>
                <a:buClr>
                  <a:srgbClr val="FFCC00"/>
                </a:buClr>
                <a:buFontTx/>
                <a:buChar char="•"/>
              </a:pPr>
              <a:r>
                <a:rPr lang="el-GR" altLang="en-US" sz="2200" i="0" baseline="0" dirty="0">
                  <a:latin typeface="Arial" panose="020B0604020202020204" pitchFamily="34" charset="0"/>
                </a:rPr>
                <a:t>Φαρμακολογική θεραπεία</a:t>
              </a:r>
            </a:p>
            <a:p>
              <a:pPr marL="427037" lvl="1" indent="0">
                <a:lnSpc>
                  <a:spcPct val="120000"/>
                </a:lnSpc>
                <a:buClr>
                  <a:srgbClr val="FFCC00"/>
                </a:buClr>
              </a:pPr>
              <a:r>
                <a:rPr lang="el-GR" altLang="en-US" sz="1800" i="0" baseline="0" dirty="0" err="1">
                  <a:latin typeface="Arial" panose="020B0604020202020204" pitchFamily="34" charset="0"/>
                </a:rPr>
                <a:t>Σιλοσταζολη</a:t>
              </a:r>
              <a:endParaRPr lang="en-US" altLang="en-US" sz="1800" i="0" baseline="0" dirty="0">
                <a:latin typeface="Arial" panose="020B0604020202020204" pitchFamily="34" charset="0"/>
              </a:endParaRPr>
            </a:p>
            <a:p>
              <a:pPr>
                <a:lnSpc>
                  <a:spcPct val="125000"/>
                </a:lnSpc>
                <a:buClr>
                  <a:srgbClr val="FFCC00"/>
                </a:buClr>
                <a:buFontTx/>
                <a:buChar char="•"/>
              </a:pPr>
              <a:r>
                <a:rPr lang="el-GR" altLang="en-US" sz="2200" i="0" baseline="0" dirty="0">
                  <a:latin typeface="Arial" panose="020B0604020202020204" pitchFamily="34" charset="0"/>
                </a:rPr>
                <a:t>Επεμβάσεις επαναιμάτωσης</a:t>
              </a:r>
              <a:endParaRPr lang="el-GR" altLang="en-US" sz="1800" baseline="30000" dirty="0">
                <a:latin typeface="Arial" panose="020B0604020202020204" pitchFamily="34" charset="0"/>
              </a:endParaRPr>
            </a:p>
          </p:txBody>
        </p:sp>
        <p:sp>
          <p:nvSpPr>
            <p:cNvPr id="9" name="Line 7">
              <a:extLst>
                <a:ext uri="{FF2B5EF4-FFF2-40B4-BE49-F238E27FC236}">
                  <a16:creationId xmlns:a16="http://schemas.microsoft.com/office/drawing/2014/main" id="{96EF3CDC-4F85-4C81-A326-D9FE0061B51D}"/>
                </a:ext>
              </a:extLst>
            </p:cNvPr>
            <p:cNvSpPr>
              <a:spLocks noChangeShapeType="1"/>
            </p:cNvSpPr>
            <p:nvPr/>
          </p:nvSpPr>
          <p:spPr bwMode="auto">
            <a:xfrm>
              <a:off x="538" y="1526"/>
              <a:ext cx="49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8">
              <a:extLst>
                <a:ext uri="{FF2B5EF4-FFF2-40B4-BE49-F238E27FC236}">
                  <a16:creationId xmlns:a16="http://schemas.microsoft.com/office/drawing/2014/main" id="{03375014-ACE8-4DF9-921B-3EBFE212901A}"/>
                </a:ext>
              </a:extLst>
            </p:cNvPr>
            <p:cNvSpPr>
              <a:spLocks noChangeShapeType="1"/>
            </p:cNvSpPr>
            <p:nvPr/>
          </p:nvSpPr>
          <p:spPr bwMode="auto">
            <a:xfrm>
              <a:off x="567" y="3294"/>
              <a:ext cx="5080" cy="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9">
              <a:extLst>
                <a:ext uri="{FF2B5EF4-FFF2-40B4-BE49-F238E27FC236}">
                  <a16:creationId xmlns:a16="http://schemas.microsoft.com/office/drawing/2014/main" id="{A134DFC4-0C00-426D-B49E-BCA02CF0F5ED}"/>
                </a:ext>
              </a:extLst>
            </p:cNvPr>
            <p:cNvSpPr>
              <a:spLocks noChangeArrowheads="1"/>
            </p:cNvSpPr>
            <p:nvPr/>
          </p:nvSpPr>
          <p:spPr bwMode="auto">
            <a:xfrm>
              <a:off x="587" y="1260"/>
              <a:ext cx="2535" cy="1829"/>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700" tIns="45849" rIns="91700" bIns="45849">
              <a:spAutoFit/>
            </a:bodyPr>
            <a:lstStyle>
              <a:lvl1pPr marL="274638" indent="-274638" algn="l" defTabSz="909638" eaLnBrk="0" hangingPunct="0">
                <a:defRPr sz="2400">
                  <a:solidFill>
                    <a:schemeClr val="tx1"/>
                  </a:solidFill>
                  <a:latin typeface="Times" panose="02020603050405020304" pitchFamily="18" charset="0"/>
                </a:defRPr>
              </a:lvl1pPr>
              <a:lvl2pPr marL="584200" indent="-296863" algn="l" defTabSz="909638" eaLnBrk="0" hangingPunct="0">
                <a:defRPr sz="2400">
                  <a:solidFill>
                    <a:schemeClr val="tx1"/>
                  </a:solidFill>
                  <a:latin typeface="Times" panose="02020603050405020304" pitchFamily="18" charset="0"/>
                </a:defRPr>
              </a:lvl2pPr>
              <a:lvl3pPr marL="909638" algn="l" defTabSz="909638" eaLnBrk="0" hangingPunct="0">
                <a:defRPr sz="2400">
                  <a:solidFill>
                    <a:schemeClr val="tx1"/>
                  </a:solidFill>
                  <a:latin typeface="Times" panose="02020603050405020304" pitchFamily="18" charset="0"/>
                </a:defRPr>
              </a:lvl3pPr>
              <a:lvl4pPr marL="1365250" algn="l" defTabSz="909638" eaLnBrk="0" hangingPunct="0">
                <a:defRPr sz="2400">
                  <a:solidFill>
                    <a:schemeClr val="tx1"/>
                  </a:solidFill>
                  <a:latin typeface="Times" panose="02020603050405020304" pitchFamily="18" charset="0"/>
                </a:defRPr>
              </a:lvl4pPr>
              <a:lvl5pPr marL="1819275" algn="l" defTabSz="909638" eaLnBrk="0" hangingPunct="0">
                <a:defRPr sz="2400">
                  <a:solidFill>
                    <a:schemeClr val="tx1"/>
                  </a:solidFill>
                  <a:latin typeface="Times" panose="02020603050405020304" pitchFamily="18" charset="0"/>
                </a:defRPr>
              </a:lvl5pPr>
              <a:lvl6pPr marL="2276475" defTabSz="909638" eaLnBrk="0" fontAlgn="base" hangingPunct="0">
                <a:spcBef>
                  <a:spcPct val="0"/>
                </a:spcBef>
                <a:spcAft>
                  <a:spcPct val="0"/>
                </a:spcAft>
                <a:defRPr sz="2400">
                  <a:solidFill>
                    <a:schemeClr val="tx1"/>
                  </a:solidFill>
                  <a:latin typeface="Times" panose="02020603050405020304" pitchFamily="18" charset="0"/>
                </a:defRPr>
              </a:lvl6pPr>
              <a:lvl7pPr marL="2733675" defTabSz="909638" eaLnBrk="0" fontAlgn="base" hangingPunct="0">
                <a:spcBef>
                  <a:spcPct val="0"/>
                </a:spcBef>
                <a:spcAft>
                  <a:spcPct val="0"/>
                </a:spcAft>
                <a:defRPr sz="2400">
                  <a:solidFill>
                    <a:schemeClr val="tx1"/>
                  </a:solidFill>
                  <a:latin typeface="Times" panose="02020603050405020304" pitchFamily="18" charset="0"/>
                </a:defRPr>
              </a:lvl7pPr>
              <a:lvl8pPr marL="3190875" defTabSz="909638" eaLnBrk="0" fontAlgn="base" hangingPunct="0">
                <a:spcBef>
                  <a:spcPct val="0"/>
                </a:spcBef>
                <a:spcAft>
                  <a:spcPct val="0"/>
                </a:spcAft>
                <a:defRPr sz="2400">
                  <a:solidFill>
                    <a:schemeClr val="tx1"/>
                  </a:solidFill>
                  <a:latin typeface="Times" panose="02020603050405020304" pitchFamily="18" charset="0"/>
                </a:defRPr>
              </a:lvl8pPr>
              <a:lvl9pPr marL="3648075" defTabSz="909638" eaLnBrk="0" fontAlgn="base" hangingPunct="0">
                <a:spcBef>
                  <a:spcPct val="0"/>
                </a:spcBef>
                <a:spcAft>
                  <a:spcPct val="0"/>
                </a:spcAft>
                <a:defRPr sz="2400">
                  <a:solidFill>
                    <a:schemeClr val="tx1"/>
                  </a:solidFill>
                  <a:latin typeface="Times" panose="02020603050405020304" pitchFamily="18" charset="0"/>
                </a:defRPr>
              </a:lvl9pPr>
            </a:lstStyle>
            <a:p>
              <a:pPr>
                <a:lnSpc>
                  <a:spcPct val="120000"/>
                </a:lnSpc>
                <a:spcAft>
                  <a:spcPct val="35000"/>
                </a:spcAft>
              </a:pPr>
              <a:r>
                <a:rPr lang="el-GR" altLang="en-US" b="1" i="0" baseline="0" dirty="0">
                  <a:solidFill>
                    <a:schemeClr val="accent2">
                      <a:lumMod val="75000"/>
                    </a:schemeClr>
                  </a:solidFill>
                  <a:latin typeface="Arial" panose="020B0604020202020204" pitchFamily="34" charset="0"/>
                </a:rPr>
                <a:t>Έλεγχος Παραγόντων Κινδύνου</a:t>
              </a:r>
              <a:endParaRPr lang="en-US" altLang="en-US" b="1" i="0" baseline="56000" dirty="0">
                <a:solidFill>
                  <a:schemeClr val="accent2">
                    <a:lumMod val="75000"/>
                  </a:schemeClr>
                </a:solidFill>
                <a:latin typeface="Arial" panose="020B0604020202020204" pitchFamily="34" charset="0"/>
              </a:endParaRPr>
            </a:p>
            <a:p>
              <a:pPr lvl="1">
                <a:lnSpc>
                  <a:spcPct val="120000"/>
                </a:lnSpc>
                <a:buClr>
                  <a:srgbClr val="FFCC00"/>
                </a:buClr>
                <a:buFontTx/>
                <a:buChar char="•"/>
              </a:pPr>
              <a:r>
                <a:rPr lang="el-GR" altLang="en-US" sz="2200" i="0" baseline="0" dirty="0">
                  <a:latin typeface="Arial" panose="020B0604020202020204" pitchFamily="34" charset="0"/>
                </a:rPr>
                <a:t>Κάπνισμα</a:t>
              </a:r>
              <a:endParaRPr lang="en-US" altLang="en-US" sz="2200" i="0" baseline="0" dirty="0">
                <a:latin typeface="Arial" panose="020B0604020202020204" pitchFamily="34" charset="0"/>
              </a:endParaRPr>
            </a:p>
            <a:p>
              <a:pPr lvl="1">
                <a:lnSpc>
                  <a:spcPct val="120000"/>
                </a:lnSpc>
                <a:buClr>
                  <a:srgbClr val="FFCC00"/>
                </a:buClr>
                <a:buFontTx/>
                <a:buChar char="•"/>
              </a:pPr>
              <a:r>
                <a:rPr lang="el-GR" altLang="en-US" sz="2200" i="0" baseline="0" dirty="0">
                  <a:latin typeface="Arial" panose="020B0604020202020204" pitchFamily="34" charset="0"/>
                </a:rPr>
                <a:t>Υπερλιπιδαιμία</a:t>
              </a:r>
              <a:endParaRPr lang="en-US" altLang="en-US" sz="2200" i="0" baseline="0" dirty="0">
                <a:latin typeface="Arial" panose="020B0604020202020204" pitchFamily="34" charset="0"/>
              </a:endParaRPr>
            </a:p>
            <a:p>
              <a:pPr lvl="1">
                <a:lnSpc>
                  <a:spcPct val="120000"/>
                </a:lnSpc>
                <a:buClr>
                  <a:srgbClr val="FFCC00"/>
                </a:buClr>
                <a:buFontTx/>
                <a:buChar char="•"/>
              </a:pPr>
              <a:r>
                <a:rPr lang="el-GR" altLang="en-US" sz="2200" i="0" baseline="0" dirty="0">
                  <a:latin typeface="Arial" panose="020B0604020202020204" pitchFamily="34" charset="0"/>
                </a:rPr>
                <a:t>Υπέρταση</a:t>
              </a:r>
              <a:r>
                <a:rPr lang="en-US" altLang="en-US" sz="2200" i="0" baseline="0" dirty="0">
                  <a:latin typeface="Arial" panose="020B0604020202020204" pitchFamily="34" charset="0"/>
                </a:rPr>
                <a:t> </a:t>
              </a:r>
            </a:p>
            <a:p>
              <a:pPr lvl="1">
                <a:lnSpc>
                  <a:spcPct val="120000"/>
                </a:lnSpc>
                <a:buClr>
                  <a:srgbClr val="FFCC00"/>
                </a:buClr>
                <a:buFontTx/>
                <a:buChar char="•"/>
              </a:pPr>
              <a:r>
                <a:rPr lang="el-GR" altLang="en-US" sz="2200" i="0" baseline="0" dirty="0">
                  <a:latin typeface="Arial" panose="020B0604020202020204" pitchFamily="34" charset="0"/>
                </a:rPr>
                <a:t>Σακχαρώδης διαβήτης</a:t>
              </a:r>
            </a:p>
            <a:p>
              <a:pPr lvl="1">
                <a:lnSpc>
                  <a:spcPct val="120000"/>
                </a:lnSpc>
                <a:buClr>
                  <a:srgbClr val="FFCC00"/>
                </a:buClr>
                <a:buFontTx/>
                <a:buChar char="•"/>
              </a:pPr>
              <a:r>
                <a:rPr lang="el-GR" altLang="en-US" sz="2200" dirty="0">
                  <a:latin typeface="Arial" panose="020B0604020202020204" pitchFamily="34" charset="0"/>
                </a:rPr>
                <a:t>Απώλεια βάρους</a:t>
              </a:r>
              <a:endParaRPr lang="en-US" altLang="en-US" sz="2200" i="0" baseline="0" dirty="0">
                <a:latin typeface="Arial" panose="020B0604020202020204" pitchFamily="34" charset="0"/>
              </a:endParaRPr>
            </a:p>
            <a:p>
              <a:pPr lvl="1">
                <a:lnSpc>
                  <a:spcPct val="120000"/>
                </a:lnSpc>
                <a:buClr>
                  <a:srgbClr val="FFCC00"/>
                </a:buClr>
                <a:buFontTx/>
                <a:buChar char="•"/>
              </a:pPr>
              <a:r>
                <a:rPr lang="el-GR" altLang="en-US" sz="2200" i="0" baseline="0" dirty="0">
                  <a:latin typeface="Arial" panose="020B0604020202020204" pitchFamily="34" charset="0"/>
                </a:rPr>
                <a:t>Αντιαιμοπεταλιακή αγωγή</a:t>
              </a:r>
            </a:p>
            <a:p>
              <a:pPr lvl="2">
                <a:lnSpc>
                  <a:spcPct val="120000"/>
                </a:lnSpc>
                <a:buClr>
                  <a:srgbClr val="FFCC00"/>
                </a:buClr>
              </a:pPr>
              <a:r>
                <a:rPr lang="el-GR" altLang="en-US" sz="1800" dirty="0">
                  <a:latin typeface="Arial" panose="020B0604020202020204" pitchFamily="34" charset="0"/>
                </a:rPr>
                <a:t>Κλοπιδογρέλη, Ασπιρίνη</a:t>
              </a:r>
              <a:endParaRPr lang="en-US" altLang="en-US" sz="1800" i="0" baseline="30000" dirty="0">
                <a:latin typeface="Arial" panose="020B0604020202020204" pitchFamily="34" charset="0"/>
              </a:endParaRPr>
            </a:p>
          </p:txBody>
        </p:sp>
        <p:sp>
          <p:nvSpPr>
            <p:cNvPr id="12" name="Line 10">
              <a:extLst>
                <a:ext uri="{FF2B5EF4-FFF2-40B4-BE49-F238E27FC236}">
                  <a16:creationId xmlns:a16="http://schemas.microsoft.com/office/drawing/2014/main" id="{C0BEBA8D-2B51-4D91-9FD9-4C8B0D2752E8}"/>
                </a:ext>
              </a:extLst>
            </p:cNvPr>
            <p:cNvSpPr>
              <a:spLocks noChangeShapeType="1"/>
            </p:cNvSpPr>
            <p:nvPr/>
          </p:nvSpPr>
          <p:spPr bwMode="auto">
            <a:xfrm>
              <a:off x="567" y="1227"/>
              <a:ext cx="5069" cy="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 name="TextBox 12">
            <a:extLst>
              <a:ext uri="{FF2B5EF4-FFF2-40B4-BE49-F238E27FC236}">
                <a16:creationId xmlns:a16="http://schemas.microsoft.com/office/drawing/2014/main" id="{0AA0CB7A-4779-4FA3-91D1-91F9AD1A74A9}"/>
              </a:ext>
            </a:extLst>
          </p:cNvPr>
          <p:cNvSpPr txBox="1"/>
          <p:nvPr/>
        </p:nvSpPr>
        <p:spPr>
          <a:xfrm>
            <a:off x="6681926" y="4154592"/>
            <a:ext cx="4711947" cy="1107996"/>
          </a:xfrm>
          <a:prstGeom prst="rect">
            <a:avLst/>
          </a:prstGeom>
          <a:noFill/>
        </p:spPr>
        <p:txBody>
          <a:bodyPr wrap="square" rtlCol="0">
            <a:spAutoFit/>
          </a:bodyPr>
          <a:lstStyle/>
          <a:p>
            <a:r>
              <a:rPr lang="el-GR" sz="2200" i="1" dirty="0">
                <a:solidFill>
                  <a:schemeClr val="accent2">
                    <a:lumMod val="75000"/>
                  </a:schemeClr>
                </a:solidFill>
              </a:rPr>
              <a:t>Επιλεκτικά!</a:t>
            </a:r>
          </a:p>
          <a:p>
            <a:r>
              <a:rPr lang="el-GR" sz="2200" i="1" dirty="0">
                <a:solidFill>
                  <a:schemeClr val="accent2">
                    <a:lumMod val="75000"/>
                  </a:schemeClr>
                </a:solidFill>
              </a:rPr>
              <a:t>Προχωρημένη Διαλείπουσα Χωλότητα</a:t>
            </a:r>
          </a:p>
          <a:p>
            <a:r>
              <a:rPr lang="el-GR" sz="2200" i="1" dirty="0">
                <a:solidFill>
                  <a:schemeClr val="accent2">
                    <a:lumMod val="75000"/>
                  </a:schemeClr>
                </a:solidFill>
              </a:rPr>
              <a:t>Κρίσιμη Ισχαιμία</a:t>
            </a:r>
            <a:endParaRPr lang="en-US" sz="2200" i="1" dirty="0">
              <a:solidFill>
                <a:schemeClr val="accent2">
                  <a:lumMod val="75000"/>
                </a:schemeClr>
              </a:solidFill>
            </a:endParaRPr>
          </a:p>
        </p:txBody>
      </p:sp>
    </p:spTree>
    <p:extLst>
      <p:ext uri="{BB962C8B-B14F-4D97-AF65-F5344CB8AC3E}">
        <p14:creationId xmlns:p14="http://schemas.microsoft.com/office/powerpoint/2010/main" val="321786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F0862C-6813-4DE3-8C87-B67294AD6AE9}"/>
              </a:ext>
            </a:extLst>
          </p:cNvPr>
          <p:cNvSpPr txBox="1"/>
          <p:nvPr/>
        </p:nvSpPr>
        <p:spPr>
          <a:xfrm>
            <a:off x="594361" y="157903"/>
            <a:ext cx="10448013" cy="584775"/>
          </a:xfrm>
          <a:prstGeom prst="rect">
            <a:avLst/>
          </a:prstGeom>
          <a:noFill/>
        </p:spPr>
        <p:txBody>
          <a:bodyPr wrap="square" rtlCol="0">
            <a:spAutoFit/>
          </a:bodyPr>
          <a:lstStyle/>
          <a:p>
            <a:r>
              <a:rPr lang="el-GR" sz="3200" b="1" dirty="0">
                <a:solidFill>
                  <a:schemeClr val="accent1">
                    <a:lumMod val="75000"/>
                  </a:schemeClr>
                </a:solidFill>
                <a:latin typeface="Arial" panose="020B0604020202020204" pitchFamily="34" charset="0"/>
                <a:cs typeface="Arial" panose="020B0604020202020204" pitchFamily="34" charset="0"/>
              </a:rPr>
              <a:t>Επαναιμάτωση</a:t>
            </a:r>
            <a:r>
              <a:rPr lang="en-US" sz="3200" b="1" dirty="0">
                <a:solidFill>
                  <a:schemeClr val="accent1">
                    <a:lumMod val="75000"/>
                  </a:schemeClr>
                </a:solidFill>
                <a:latin typeface="Arial" panose="020B0604020202020204" pitchFamily="34" charset="0"/>
                <a:cs typeface="Arial" panose="020B0604020202020204" pitchFamily="34" charset="0"/>
              </a:rPr>
              <a:t>: </a:t>
            </a:r>
            <a:r>
              <a:rPr lang="el-GR" sz="3200" b="1" dirty="0">
                <a:solidFill>
                  <a:schemeClr val="accent1">
                    <a:lumMod val="75000"/>
                  </a:schemeClr>
                </a:solidFill>
                <a:latin typeface="Arial" panose="020B0604020202020204" pitchFamily="34" charset="0"/>
                <a:cs typeface="Arial" panose="020B0604020202020204" pitchFamily="34" charset="0"/>
              </a:rPr>
              <a:t>Ανοιχτή Χειρουργική ή Ενδαγγειακή</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E963DC8-2EBF-4436-B31C-881B75A87A98}"/>
              </a:ext>
            </a:extLst>
          </p:cNvPr>
          <p:cNvSpPr txBox="1"/>
          <p:nvPr/>
        </p:nvSpPr>
        <p:spPr>
          <a:xfrm>
            <a:off x="155652" y="2508079"/>
            <a:ext cx="6440294" cy="2215991"/>
          </a:xfrm>
          <a:prstGeom prst="rect">
            <a:avLst/>
          </a:prstGeom>
          <a:noFill/>
        </p:spPr>
        <p:txBody>
          <a:bodyPr wrap="square" rtlCol="0">
            <a:spAutoFit/>
          </a:bodyPr>
          <a:lstStyle/>
          <a:p>
            <a:pPr marL="285750" indent="-285750">
              <a:buFont typeface="Wingdings" panose="05000000000000000000" pitchFamily="2" charset="2"/>
              <a:buChar char="§"/>
            </a:pPr>
            <a:r>
              <a:rPr lang="el-GR" sz="2400" dirty="0"/>
              <a:t>Η επιλογή τεχνικής εξαρτάται</a:t>
            </a:r>
            <a:r>
              <a:rPr lang="en-US" sz="2400" dirty="0"/>
              <a:t>:</a:t>
            </a:r>
          </a:p>
          <a:p>
            <a:pPr marL="742950" lvl="1" indent="-285750">
              <a:buFont typeface="Wingdings" panose="05000000000000000000" pitchFamily="2" charset="2"/>
              <a:buChar char="§"/>
            </a:pPr>
            <a:r>
              <a:rPr lang="el-GR" sz="2400" dirty="0"/>
              <a:t>Στάδιο ισχαιμίας</a:t>
            </a:r>
            <a:endParaRPr lang="en-US" sz="2400" dirty="0"/>
          </a:p>
          <a:p>
            <a:pPr marL="742950" lvl="1" indent="-285750">
              <a:buFont typeface="Wingdings" panose="05000000000000000000" pitchFamily="2" charset="2"/>
              <a:buChar char="§"/>
            </a:pPr>
            <a:r>
              <a:rPr lang="el-GR" sz="2400" dirty="0"/>
              <a:t>Έκταση αγγειακών βλαβών</a:t>
            </a:r>
            <a:endParaRPr lang="en-US" sz="2400" dirty="0"/>
          </a:p>
          <a:p>
            <a:pPr marL="742950" lvl="1" indent="-285750">
              <a:buFont typeface="Wingdings" panose="05000000000000000000" pitchFamily="2" charset="2"/>
              <a:buChar char="§"/>
            </a:pPr>
            <a:r>
              <a:rPr lang="el-GR" sz="2400" dirty="0"/>
              <a:t>Μέγεθος του έλκους</a:t>
            </a:r>
            <a:endParaRPr lang="en-US" sz="2400" dirty="0"/>
          </a:p>
          <a:p>
            <a:pPr marL="742950" lvl="1" indent="-285750">
              <a:buFont typeface="Wingdings" panose="05000000000000000000" pitchFamily="2" charset="2"/>
              <a:buChar char="§"/>
            </a:pPr>
            <a:r>
              <a:rPr lang="el-GR" sz="2400" dirty="0"/>
              <a:t>Βαρύτητα φλεγμονής / μόλυνσης</a:t>
            </a:r>
            <a:endParaRPr lang="en-US" dirty="0"/>
          </a:p>
          <a:p>
            <a:pPr marL="285750" indent="-285750">
              <a:buFont typeface="Wingdings" panose="05000000000000000000" pitchFamily="2" charset="2"/>
              <a:buChar char="§"/>
            </a:pPr>
            <a:endParaRPr lang="en-US" dirty="0"/>
          </a:p>
        </p:txBody>
      </p:sp>
      <p:sp>
        <p:nvSpPr>
          <p:cNvPr id="10" name="TextBox 9">
            <a:extLst>
              <a:ext uri="{FF2B5EF4-FFF2-40B4-BE49-F238E27FC236}">
                <a16:creationId xmlns:a16="http://schemas.microsoft.com/office/drawing/2014/main" id="{C79842D1-4C1B-4CA5-B715-B81C5468A233}"/>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pic>
        <p:nvPicPr>
          <p:cNvPr id="8" name="Picture 7" descr="A picture containing wall, indoor, white, photo&#10;&#10;Description automatically generated">
            <a:extLst>
              <a:ext uri="{FF2B5EF4-FFF2-40B4-BE49-F238E27FC236}">
                <a16:creationId xmlns:a16="http://schemas.microsoft.com/office/drawing/2014/main" id="{8DD0D052-5790-4FB7-BFC8-0216C33783E7}"/>
              </a:ext>
            </a:extLst>
          </p:cNvPr>
          <p:cNvPicPr>
            <a:picLocks noChangeAspect="1"/>
          </p:cNvPicPr>
          <p:nvPr/>
        </p:nvPicPr>
        <p:blipFill rotWithShape="1">
          <a:blip r:embed="rId2"/>
          <a:srcRect t="5099" r="47520"/>
          <a:stretch/>
        </p:blipFill>
        <p:spPr>
          <a:xfrm>
            <a:off x="9575395" y="2266450"/>
            <a:ext cx="2241878" cy="2699250"/>
          </a:xfrm>
          <a:prstGeom prst="rect">
            <a:avLst/>
          </a:prstGeom>
        </p:spPr>
      </p:pic>
      <p:pic>
        <p:nvPicPr>
          <p:cNvPr id="12" name="Picture 4" descr="C:\Users\Avgerinos\Desktop\Procedures\IMG_1592.JPG">
            <a:extLst>
              <a:ext uri="{FF2B5EF4-FFF2-40B4-BE49-F238E27FC236}">
                <a16:creationId xmlns:a16="http://schemas.microsoft.com/office/drawing/2014/main" id="{DD2E3CB7-84E4-44BE-BD3E-6D43C9E6CD5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819" t="29657" r="49634" b="53925"/>
          <a:stretch/>
        </p:blipFill>
        <p:spPr bwMode="auto">
          <a:xfrm>
            <a:off x="5536764" y="2266450"/>
            <a:ext cx="3846412" cy="2699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73D6639-5091-42BF-B639-00686A804EF9}"/>
              </a:ext>
            </a:extLst>
          </p:cNvPr>
          <p:cNvPicPr>
            <a:picLocks noChangeAspect="1"/>
          </p:cNvPicPr>
          <p:nvPr/>
        </p:nvPicPr>
        <p:blipFill>
          <a:blip r:embed="rId4">
            <a:duotone>
              <a:prstClr val="black"/>
              <a:schemeClr val="accent1">
                <a:tint val="45000"/>
                <a:satMod val="400000"/>
              </a:schemeClr>
            </a:duotone>
          </a:blip>
          <a:stretch>
            <a:fillRect/>
          </a:stretch>
        </p:blipFill>
        <p:spPr>
          <a:xfrm>
            <a:off x="581889" y="639415"/>
            <a:ext cx="11021147" cy="584775"/>
          </a:xfrm>
          <a:prstGeom prst="rect">
            <a:avLst/>
          </a:prstGeom>
        </p:spPr>
      </p:pic>
    </p:spTree>
    <p:extLst>
      <p:ext uri="{BB962C8B-B14F-4D97-AF65-F5344CB8AC3E}">
        <p14:creationId xmlns:p14="http://schemas.microsoft.com/office/powerpoint/2010/main" val="4133192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PAD Awareness Month - MPLS Vascular">
            <a:extLst>
              <a:ext uri="{FF2B5EF4-FFF2-40B4-BE49-F238E27FC236}">
                <a16:creationId xmlns:a16="http://schemas.microsoft.com/office/drawing/2014/main" id="{3D4D393A-0E96-4C88-9D00-FC10E7E30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74" y="200024"/>
            <a:ext cx="4333875" cy="65008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AF71ABD-7F7A-42AC-A5D9-3944F3E9C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550" y="1581150"/>
            <a:ext cx="54102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979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E963DC8-2EBF-4436-B31C-881B75A87A98}"/>
              </a:ext>
            </a:extLst>
          </p:cNvPr>
          <p:cNvSpPr txBox="1"/>
          <p:nvPr/>
        </p:nvSpPr>
        <p:spPr>
          <a:xfrm>
            <a:off x="226434" y="2543258"/>
            <a:ext cx="6985020" cy="1938992"/>
          </a:xfrm>
          <a:prstGeom prst="rect">
            <a:avLst/>
          </a:prstGeom>
          <a:noFill/>
        </p:spPr>
        <p:txBody>
          <a:bodyPr wrap="square" rtlCol="0">
            <a:spAutoFit/>
          </a:bodyPr>
          <a:lstStyle/>
          <a:p>
            <a:pPr marL="285750" indent="-285750">
              <a:buFont typeface="Wingdings" panose="05000000000000000000" pitchFamily="2" charset="2"/>
              <a:buChar char="§"/>
            </a:pPr>
            <a:r>
              <a:rPr lang="el-GR" sz="2400" dirty="0"/>
              <a:t>Σε ασθενείς χαμηλού κινδύνου (καλό προσδόκιμο επιβίωσης)  με εκτεταμένες αγγειακές βλάβες και καλής ποιότητας αυτόλογο φλεβικό μόσχευμα, η ανοιχτή χειρουργική (</a:t>
            </a:r>
            <a:r>
              <a:rPr lang="en-US" sz="2400" dirty="0"/>
              <a:t>bypass</a:t>
            </a:r>
            <a:r>
              <a:rPr lang="el-GR" sz="2400" dirty="0"/>
              <a:t>) είναι πιθανότατα αποτελεσματικότερη.</a:t>
            </a:r>
            <a:endParaRPr lang="en-US" dirty="0"/>
          </a:p>
        </p:txBody>
      </p:sp>
      <p:pic>
        <p:nvPicPr>
          <p:cNvPr id="9" name="Picture 8" descr="A person holding a lobster&#10;&#10;Description automatically generated">
            <a:extLst>
              <a:ext uri="{FF2B5EF4-FFF2-40B4-BE49-F238E27FC236}">
                <a16:creationId xmlns:a16="http://schemas.microsoft.com/office/drawing/2014/main" id="{52FFE446-6431-48D8-87AE-271C915A0A12}"/>
              </a:ext>
            </a:extLst>
          </p:cNvPr>
          <p:cNvPicPr>
            <a:picLocks noChangeAspect="1"/>
          </p:cNvPicPr>
          <p:nvPr/>
        </p:nvPicPr>
        <p:blipFill>
          <a:blip r:embed="rId2"/>
          <a:stretch>
            <a:fillRect/>
          </a:stretch>
        </p:blipFill>
        <p:spPr>
          <a:xfrm>
            <a:off x="6895071" y="1753828"/>
            <a:ext cx="5015146" cy="3761360"/>
          </a:xfrm>
          <a:prstGeom prst="rect">
            <a:avLst/>
          </a:prstGeom>
        </p:spPr>
      </p:pic>
      <p:sp>
        <p:nvSpPr>
          <p:cNvPr id="10" name="TextBox 9">
            <a:extLst>
              <a:ext uri="{FF2B5EF4-FFF2-40B4-BE49-F238E27FC236}">
                <a16:creationId xmlns:a16="http://schemas.microsoft.com/office/drawing/2014/main" id="{C79842D1-4C1B-4CA5-B715-B81C5468A233}"/>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
        <p:nvSpPr>
          <p:cNvPr id="4" name="TextBox 3">
            <a:extLst>
              <a:ext uri="{FF2B5EF4-FFF2-40B4-BE49-F238E27FC236}">
                <a16:creationId xmlns:a16="http://schemas.microsoft.com/office/drawing/2014/main" id="{090350F8-EA8F-4D24-B780-1D8FE9B38640}"/>
              </a:ext>
            </a:extLst>
          </p:cNvPr>
          <p:cNvSpPr txBox="1"/>
          <p:nvPr/>
        </p:nvSpPr>
        <p:spPr>
          <a:xfrm>
            <a:off x="594361" y="157903"/>
            <a:ext cx="10448013" cy="584775"/>
          </a:xfrm>
          <a:prstGeom prst="rect">
            <a:avLst/>
          </a:prstGeom>
          <a:noFill/>
        </p:spPr>
        <p:txBody>
          <a:bodyPr wrap="square" rtlCol="0">
            <a:spAutoFit/>
          </a:bodyPr>
          <a:lstStyle/>
          <a:p>
            <a:r>
              <a:rPr lang="el-GR" sz="3200" b="1" dirty="0">
                <a:solidFill>
                  <a:schemeClr val="accent1">
                    <a:lumMod val="75000"/>
                  </a:schemeClr>
                </a:solidFill>
                <a:latin typeface="Arial" panose="020B0604020202020204" pitchFamily="34" charset="0"/>
                <a:cs typeface="Arial" panose="020B0604020202020204" pitchFamily="34" charset="0"/>
              </a:rPr>
              <a:t>Επαναιμάτωση</a:t>
            </a:r>
            <a:r>
              <a:rPr lang="en-US" sz="3200" b="1" dirty="0">
                <a:solidFill>
                  <a:schemeClr val="accent1">
                    <a:lumMod val="75000"/>
                  </a:schemeClr>
                </a:solidFill>
                <a:latin typeface="Arial" panose="020B0604020202020204" pitchFamily="34" charset="0"/>
                <a:cs typeface="Arial" panose="020B0604020202020204" pitchFamily="34" charset="0"/>
              </a:rPr>
              <a:t>: </a:t>
            </a:r>
            <a:r>
              <a:rPr lang="el-GR" sz="3200" b="1" dirty="0">
                <a:solidFill>
                  <a:schemeClr val="accent1">
                    <a:lumMod val="75000"/>
                  </a:schemeClr>
                </a:solidFill>
                <a:latin typeface="Arial" panose="020B0604020202020204" pitchFamily="34" charset="0"/>
                <a:cs typeface="Arial" panose="020B0604020202020204" pitchFamily="34" charset="0"/>
              </a:rPr>
              <a:t>Ανοιχτή Χειρουργική ή Ενδαγγειακή</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20101EE-C331-4130-8F99-0FA57E35D231}"/>
              </a:ext>
            </a:extLst>
          </p:cNvPr>
          <p:cNvPicPr>
            <a:picLocks noChangeAspect="1"/>
          </p:cNvPicPr>
          <p:nvPr/>
        </p:nvPicPr>
        <p:blipFill>
          <a:blip r:embed="rId3">
            <a:duotone>
              <a:prstClr val="black"/>
              <a:schemeClr val="accent1">
                <a:tint val="45000"/>
                <a:satMod val="400000"/>
              </a:schemeClr>
            </a:duotone>
          </a:blip>
          <a:stretch>
            <a:fillRect/>
          </a:stretch>
        </p:blipFill>
        <p:spPr>
          <a:xfrm>
            <a:off x="581889" y="639415"/>
            <a:ext cx="11021147" cy="584775"/>
          </a:xfrm>
          <a:prstGeom prst="rect">
            <a:avLst/>
          </a:prstGeom>
        </p:spPr>
      </p:pic>
    </p:spTree>
    <p:extLst>
      <p:ext uri="{BB962C8B-B14F-4D97-AF65-F5344CB8AC3E}">
        <p14:creationId xmlns:p14="http://schemas.microsoft.com/office/powerpoint/2010/main" val="479044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E963DC8-2EBF-4436-B31C-881B75A87A98}"/>
              </a:ext>
            </a:extLst>
          </p:cNvPr>
          <p:cNvSpPr txBox="1"/>
          <p:nvPr/>
        </p:nvSpPr>
        <p:spPr>
          <a:xfrm>
            <a:off x="368280" y="1477647"/>
            <a:ext cx="6440294" cy="3139321"/>
          </a:xfrm>
          <a:prstGeom prst="rect">
            <a:avLst/>
          </a:prstGeom>
          <a:noFill/>
        </p:spPr>
        <p:txBody>
          <a:bodyPr wrap="square" rtlCol="0">
            <a:spAutoFit/>
          </a:bodyPr>
          <a:lstStyle/>
          <a:p>
            <a:pPr marL="285750" indent="-285750">
              <a:buFont typeface="Wingdings" panose="05000000000000000000" pitchFamily="2" charset="2"/>
              <a:buChar char="§"/>
            </a:pPr>
            <a:r>
              <a:rPr lang="el-GR" sz="2400" dirty="0"/>
              <a:t>Λίγοι ασθενείς πληρούν αυτά τα κριτήρια</a:t>
            </a:r>
            <a:r>
              <a:rPr lang="en-US" sz="2400" dirty="0"/>
              <a:t>…</a:t>
            </a:r>
            <a:endParaRPr lang="el-GR" sz="2400" dirty="0"/>
          </a:p>
          <a:p>
            <a:pPr marL="742950" lvl="1" indent="-285750">
              <a:buFont typeface="Wingdings" panose="05000000000000000000" pitchFamily="2" charset="2"/>
              <a:buChar char="§"/>
            </a:pPr>
            <a:r>
              <a:rPr lang="el-GR" sz="2400" dirty="0"/>
              <a:t>Χαμηλού κινδύνου</a:t>
            </a:r>
          </a:p>
          <a:p>
            <a:pPr marL="742950" lvl="1" indent="-285750">
              <a:buFont typeface="Wingdings" panose="05000000000000000000" pitchFamily="2" charset="2"/>
              <a:buChar char="§"/>
            </a:pPr>
            <a:r>
              <a:rPr lang="el-GR" sz="2400" dirty="0"/>
              <a:t>Καλό προσδόκιμο</a:t>
            </a:r>
          </a:p>
          <a:p>
            <a:pPr marL="742950" lvl="1" indent="-285750">
              <a:buFont typeface="Wingdings" panose="05000000000000000000" pitchFamily="2" charset="2"/>
              <a:buChar char="§"/>
            </a:pPr>
            <a:r>
              <a:rPr lang="el-GR" sz="2400" dirty="0"/>
              <a:t>Καλής ποιότητας μόσχευμα</a:t>
            </a:r>
            <a:endParaRPr lang="en-US" sz="2400" dirty="0"/>
          </a:p>
          <a:p>
            <a:pPr marL="285750" indent="-285750">
              <a:buFont typeface="Wingdings" panose="05000000000000000000" pitchFamily="2" charset="2"/>
              <a:buChar char="§"/>
            </a:pPr>
            <a:r>
              <a:rPr lang="el-GR" sz="2400" dirty="0">
                <a:solidFill>
                  <a:srgbClr val="FF0000"/>
                </a:solidFill>
              </a:rPr>
              <a:t>Οι ενδαγγειακές τεχνικές ολοένα και βελτιώνονται </a:t>
            </a:r>
            <a:endParaRPr lang="en-US" sz="2400" dirty="0">
              <a:solidFill>
                <a:srgbClr val="FF0000"/>
              </a:solidFill>
            </a:endParaRPr>
          </a:p>
          <a:p>
            <a:r>
              <a:rPr lang="en-US" dirty="0"/>
              <a:t>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p:txBody>
      </p:sp>
      <p:sp>
        <p:nvSpPr>
          <p:cNvPr id="10" name="TextBox 9">
            <a:extLst>
              <a:ext uri="{FF2B5EF4-FFF2-40B4-BE49-F238E27FC236}">
                <a16:creationId xmlns:a16="http://schemas.microsoft.com/office/drawing/2014/main" id="{C79842D1-4C1B-4CA5-B715-B81C5468A233}"/>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pic>
        <p:nvPicPr>
          <p:cNvPr id="8" name="Picture 7">
            <a:extLst>
              <a:ext uri="{FF2B5EF4-FFF2-40B4-BE49-F238E27FC236}">
                <a16:creationId xmlns:a16="http://schemas.microsoft.com/office/drawing/2014/main" id="{11443058-6017-4BFD-8518-461C86063A7F}"/>
              </a:ext>
            </a:extLst>
          </p:cNvPr>
          <p:cNvPicPr>
            <a:picLocks noChangeAspect="1"/>
          </p:cNvPicPr>
          <p:nvPr/>
        </p:nvPicPr>
        <p:blipFill rotWithShape="1">
          <a:blip r:embed="rId2"/>
          <a:srcRect l="28898" r="36314"/>
          <a:stretch/>
        </p:blipFill>
        <p:spPr>
          <a:xfrm>
            <a:off x="9797269" y="1345511"/>
            <a:ext cx="1697968" cy="4880919"/>
          </a:xfrm>
          <a:prstGeom prst="rect">
            <a:avLst/>
          </a:prstGeom>
        </p:spPr>
      </p:pic>
      <p:pic>
        <p:nvPicPr>
          <p:cNvPr id="12" name="Picture 11">
            <a:extLst>
              <a:ext uri="{FF2B5EF4-FFF2-40B4-BE49-F238E27FC236}">
                <a16:creationId xmlns:a16="http://schemas.microsoft.com/office/drawing/2014/main" id="{058D33C5-1298-4308-A055-9F3A85ED1C82}"/>
              </a:ext>
            </a:extLst>
          </p:cNvPr>
          <p:cNvPicPr>
            <a:picLocks noChangeAspect="1"/>
          </p:cNvPicPr>
          <p:nvPr/>
        </p:nvPicPr>
        <p:blipFill rotWithShape="1">
          <a:blip r:embed="rId3"/>
          <a:srcRect l="31112" r="24281"/>
          <a:stretch/>
        </p:blipFill>
        <p:spPr>
          <a:xfrm>
            <a:off x="7111006" y="1345511"/>
            <a:ext cx="2177186" cy="4880919"/>
          </a:xfrm>
          <a:prstGeom prst="rect">
            <a:avLst/>
          </a:prstGeom>
        </p:spPr>
      </p:pic>
      <p:sp>
        <p:nvSpPr>
          <p:cNvPr id="13" name="TextBox 12">
            <a:extLst>
              <a:ext uri="{FF2B5EF4-FFF2-40B4-BE49-F238E27FC236}">
                <a16:creationId xmlns:a16="http://schemas.microsoft.com/office/drawing/2014/main" id="{7400DCA9-B964-4293-9943-C27E276E97FC}"/>
              </a:ext>
            </a:extLst>
          </p:cNvPr>
          <p:cNvSpPr txBox="1"/>
          <p:nvPr/>
        </p:nvSpPr>
        <p:spPr>
          <a:xfrm>
            <a:off x="9750829" y="2529888"/>
            <a:ext cx="1399592" cy="646331"/>
          </a:xfrm>
          <a:prstGeom prst="rect">
            <a:avLst/>
          </a:prstGeom>
          <a:noFill/>
        </p:spPr>
        <p:txBody>
          <a:bodyPr wrap="square" rtlCol="0">
            <a:spAutoFit/>
          </a:bodyPr>
          <a:lstStyle/>
          <a:p>
            <a:r>
              <a:rPr lang="en-US" b="1" dirty="0">
                <a:solidFill>
                  <a:schemeClr val="bg1"/>
                </a:solidFill>
              </a:rPr>
              <a:t>TIGRIS 6x60mm</a:t>
            </a:r>
          </a:p>
        </p:txBody>
      </p:sp>
      <p:pic>
        <p:nvPicPr>
          <p:cNvPr id="14" name="Picture 13">
            <a:extLst>
              <a:ext uri="{FF2B5EF4-FFF2-40B4-BE49-F238E27FC236}">
                <a16:creationId xmlns:a16="http://schemas.microsoft.com/office/drawing/2014/main" id="{EAEC692F-8228-463B-82DD-F0C73EC6653B}"/>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4453" r="99766">
                        <a14:foregroundMark x1="5938" y1="30278" x2="4922" y2="48889"/>
                        <a14:foregroundMark x1="4922" y1="48889" x2="7422" y2="54444"/>
                        <a14:foregroundMark x1="7422" y1="54444" x2="9609" y2="45694"/>
                        <a14:foregroundMark x1="9609" y1="45694" x2="8984" y2="31667"/>
                        <a14:foregroundMark x1="8984" y1="31667" x2="7656" y2="27361"/>
                        <a14:foregroundMark x1="5625" y1="20833" x2="1406" y2="20278"/>
                        <a14:foregroundMark x1="1406" y1="20278" x2="78" y2="27083"/>
                        <a14:foregroundMark x1="78" y1="27083" x2="391" y2="60417"/>
                        <a14:foregroundMark x1="391" y1="60417" x2="4375" y2="61250"/>
                        <a14:foregroundMark x1="4375" y1="61250" x2="4531" y2="31389"/>
                        <a14:foregroundMark x1="4531" y1="31389" x2="6250" y2="21111"/>
                        <a14:foregroundMark x1="85625" y1="34167" x2="89609" y2="35139"/>
                        <a14:foregroundMark x1="89609" y1="35139" x2="87578" y2="41111"/>
                        <a14:foregroundMark x1="87578" y1="41111" x2="86797" y2="48194"/>
                        <a14:foregroundMark x1="86797" y1="48194" x2="89609" y2="53472"/>
                        <a14:foregroundMark x1="89609" y1="53472" x2="88125" y2="60139"/>
                        <a14:foregroundMark x1="88125" y1="60139" x2="84375" y2="57778"/>
                        <a14:foregroundMark x1="84375" y1="57778" x2="82109" y2="64167"/>
                        <a14:foregroundMark x1="82109" y1="64167" x2="75547" y2="72361"/>
                        <a14:foregroundMark x1="75547" y1="72361" x2="79531" y2="75417"/>
                        <a14:foregroundMark x1="79531" y1="75417" x2="97031" y2="70139"/>
                        <a14:foregroundMark x1="97031" y1="70139" x2="99922" y2="59028"/>
                        <a14:foregroundMark x1="99922" y1="59028" x2="99766" y2="28750"/>
                        <a14:foregroundMark x1="99766" y1="28750" x2="85469" y2="33889"/>
                        <a14:backgroundMark x1="4063" y1="33194" x2="4063" y2="33194"/>
                      </a14:backgroundRemoval>
                    </a14:imgEffect>
                  </a14:imgLayer>
                </a14:imgProps>
              </a:ext>
              <a:ext uri="{28A0092B-C50C-407E-A947-70E740481C1C}">
                <a14:useLocalDpi xmlns:a14="http://schemas.microsoft.com/office/drawing/2010/main" val="0"/>
              </a:ext>
            </a:extLst>
          </a:blip>
          <a:stretch>
            <a:fillRect/>
          </a:stretch>
        </p:blipFill>
        <p:spPr>
          <a:xfrm rot="15822919">
            <a:off x="10176667" y="3192352"/>
            <a:ext cx="2130473" cy="489263"/>
          </a:xfrm>
          <a:prstGeom prst="rect">
            <a:avLst/>
          </a:prstGeom>
        </p:spPr>
      </p:pic>
      <p:sp>
        <p:nvSpPr>
          <p:cNvPr id="4" name="TextBox 3">
            <a:extLst>
              <a:ext uri="{FF2B5EF4-FFF2-40B4-BE49-F238E27FC236}">
                <a16:creationId xmlns:a16="http://schemas.microsoft.com/office/drawing/2014/main" id="{A5DCD604-03E5-492A-986E-650F32543D8F}"/>
              </a:ext>
            </a:extLst>
          </p:cNvPr>
          <p:cNvSpPr txBox="1"/>
          <p:nvPr/>
        </p:nvSpPr>
        <p:spPr>
          <a:xfrm>
            <a:off x="594361" y="157903"/>
            <a:ext cx="10448013" cy="584775"/>
          </a:xfrm>
          <a:prstGeom prst="rect">
            <a:avLst/>
          </a:prstGeom>
          <a:noFill/>
        </p:spPr>
        <p:txBody>
          <a:bodyPr wrap="square" rtlCol="0">
            <a:spAutoFit/>
          </a:bodyPr>
          <a:lstStyle/>
          <a:p>
            <a:r>
              <a:rPr lang="el-GR" sz="3200" b="1" dirty="0">
                <a:solidFill>
                  <a:schemeClr val="accent1">
                    <a:lumMod val="75000"/>
                  </a:schemeClr>
                </a:solidFill>
                <a:latin typeface="Arial" panose="020B0604020202020204" pitchFamily="34" charset="0"/>
                <a:cs typeface="Arial" panose="020B0604020202020204" pitchFamily="34" charset="0"/>
              </a:rPr>
              <a:t>Επαναιμάτωση</a:t>
            </a:r>
            <a:r>
              <a:rPr lang="en-US" sz="3200" b="1" dirty="0">
                <a:solidFill>
                  <a:schemeClr val="accent1">
                    <a:lumMod val="75000"/>
                  </a:schemeClr>
                </a:solidFill>
                <a:latin typeface="Arial" panose="020B0604020202020204" pitchFamily="34" charset="0"/>
                <a:cs typeface="Arial" panose="020B0604020202020204" pitchFamily="34" charset="0"/>
              </a:rPr>
              <a:t>: </a:t>
            </a:r>
            <a:r>
              <a:rPr lang="el-GR" sz="3200" b="1" dirty="0">
                <a:solidFill>
                  <a:schemeClr val="accent1">
                    <a:lumMod val="75000"/>
                  </a:schemeClr>
                </a:solidFill>
                <a:latin typeface="Arial" panose="020B0604020202020204" pitchFamily="34" charset="0"/>
                <a:cs typeface="Arial" panose="020B0604020202020204" pitchFamily="34" charset="0"/>
              </a:rPr>
              <a:t>Ανοιχτή Χειρουργική ή Ενδαγγειακή</a:t>
            </a:r>
            <a:endParaRPr lang="en-US" sz="3200" b="1" dirty="0">
              <a:solidFill>
                <a:schemeClr val="accent1">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988B9F8-C581-4353-A0A3-B613FBE5A648}"/>
              </a:ext>
            </a:extLst>
          </p:cNvPr>
          <p:cNvPicPr>
            <a:picLocks noChangeAspect="1"/>
          </p:cNvPicPr>
          <p:nvPr/>
        </p:nvPicPr>
        <p:blipFill>
          <a:blip r:embed="rId6">
            <a:duotone>
              <a:prstClr val="black"/>
              <a:schemeClr val="accent1">
                <a:tint val="45000"/>
                <a:satMod val="400000"/>
              </a:schemeClr>
            </a:duotone>
          </a:blip>
          <a:stretch>
            <a:fillRect/>
          </a:stretch>
        </p:blipFill>
        <p:spPr>
          <a:xfrm>
            <a:off x="581889" y="639415"/>
            <a:ext cx="11021147" cy="584775"/>
          </a:xfrm>
          <a:prstGeom prst="rect">
            <a:avLst/>
          </a:prstGeom>
        </p:spPr>
      </p:pic>
    </p:spTree>
    <p:extLst>
      <p:ext uri="{BB962C8B-B14F-4D97-AF65-F5344CB8AC3E}">
        <p14:creationId xmlns:p14="http://schemas.microsoft.com/office/powerpoint/2010/main" val="3562516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ST-CLI Study">
            <a:extLst>
              <a:ext uri="{FF2B5EF4-FFF2-40B4-BE49-F238E27FC236}">
                <a16:creationId xmlns:a16="http://schemas.microsoft.com/office/drawing/2014/main" id="{1D45FB8D-4204-4D68-A9B3-CCFEA4FE3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174" y="1623455"/>
            <a:ext cx="6282497" cy="3367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858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ΦΥΤΙΛΗΣ-ΑΟΡΤΟΛΑΓΟΝΙΟ">
            <a:extLst>
              <a:ext uri="{FF2B5EF4-FFF2-40B4-BE49-F238E27FC236}">
                <a16:creationId xmlns:a16="http://schemas.microsoft.com/office/drawing/2014/main" id="{E5B84D50-F6E6-4B39-A44D-9D67EE76E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506991"/>
            <a:ext cx="4140200"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4516BDA1-94B9-432D-ABC8-AD7604A05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404102" y="1581150"/>
            <a:ext cx="4140200" cy="31056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descr="Decalcification of a Heavily Calcified Common Femoral Artery and its  Bifurcation with a Cavitron Ultrasonic Surgical Aspirator - ScienceDirect">
            <a:extLst>
              <a:ext uri="{FF2B5EF4-FFF2-40B4-BE49-F238E27FC236}">
                <a16:creationId xmlns:a16="http://schemas.microsoft.com/office/drawing/2014/main" id="{DE3AF99D-F015-46EA-B131-3E99F63A3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226" y="0"/>
            <a:ext cx="2390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CFF312-1ABB-4A50-B2E8-DEA32545E0A6}"/>
              </a:ext>
            </a:extLst>
          </p:cNvPr>
          <p:cNvSpPr txBox="1"/>
          <p:nvPr/>
        </p:nvSpPr>
        <p:spPr>
          <a:xfrm>
            <a:off x="594361" y="157903"/>
            <a:ext cx="3799839" cy="584775"/>
          </a:xfrm>
          <a:prstGeom prst="rect">
            <a:avLst/>
          </a:prstGeom>
          <a:noFill/>
        </p:spPr>
        <p:txBody>
          <a:bodyPr wrap="square" rtlCol="0">
            <a:spAutoFit/>
          </a:bodyPr>
          <a:lstStyle/>
          <a:p>
            <a:r>
              <a:rPr lang="el-GR" sz="3200" b="1" dirty="0">
                <a:solidFill>
                  <a:schemeClr val="accent1">
                    <a:lumMod val="75000"/>
                  </a:schemeClr>
                </a:solidFill>
              </a:rPr>
              <a:t>Ανοιχτή Χειρουργική</a:t>
            </a:r>
            <a:r>
              <a:rPr lang="en-US" sz="3200" b="1" dirty="0">
                <a:solidFill>
                  <a:schemeClr val="accent1">
                    <a:lumMod val="75000"/>
                  </a:schemeClr>
                </a:solidFill>
              </a:rPr>
              <a:t> </a:t>
            </a:r>
          </a:p>
        </p:txBody>
      </p:sp>
    </p:spTree>
    <p:extLst>
      <p:ext uri="{BB962C8B-B14F-4D97-AF65-F5344CB8AC3E}">
        <p14:creationId xmlns:p14="http://schemas.microsoft.com/office/powerpoint/2010/main" val="3231331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6DD66D-BCEE-40D5-BD4B-E6D6D70CFCE3}"/>
              </a:ext>
            </a:extLst>
          </p:cNvPr>
          <p:cNvSpPr txBox="1"/>
          <p:nvPr/>
        </p:nvSpPr>
        <p:spPr>
          <a:xfrm>
            <a:off x="594361" y="157903"/>
            <a:ext cx="10448013" cy="584775"/>
          </a:xfrm>
          <a:prstGeom prst="rect">
            <a:avLst/>
          </a:prstGeom>
          <a:noFill/>
        </p:spPr>
        <p:txBody>
          <a:bodyPr wrap="square" rtlCol="0">
            <a:spAutoFit/>
          </a:bodyPr>
          <a:lstStyle/>
          <a:p>
            <a:r>
              <a:rPr lang="el-GR" sz="3200" b="1" dirty="0">
                <a:solidFill>
                  <a:schemeClr val="accent1">
                    <a:lumMod val="75000"/>
                  </a:schemeClr>
                </a:solidFill>
              </a:rPr>
              <a:t>Ανοιχτή Χειρουργική</a:t>
            </a:r>
            <a:r>
              <a:rPr lang="en-US" sz="3200" b="1" dirty="0">
                <a:solidFill>
                  <a:schemeClr val="accent1">
                    <a:lumMod val="75000"/>
                  </a:schemeClr>
                </a:solidFill>
              </a:rPr>
              <a:t>: </a:t>
            </a:r>
            <a:r>
              <a:rPr lang="el-GR" sz="3200" b="1" dirty="0">
                <a:solidFill>
                  <a:schemeClr val="accent1">
                    <a:lumMod val="75000"/>
                  </a:schemeClr>
                </a:solidFill>
              </a:rPr>
              <a:t>Επιλογή μοσχεύματος</a:t>
            </a:r>
            <a:r>
              <a:rPr lang="en-US" sz="3200" b="1" dirty="0">
                <a:solidFill>
                  <a:schemeClr val="accent1">
                    <a:lumMod val="75000"/>
                  </a:schemeClr>
                </a:solidFill>
              </a:rPr>
              <a:t> </a:t>
            </a:r>
          </a:p>
        </p:txBody>
      </p:sp>
      <p:sp>
        <p:nvSpPr>
          <p:cNvPr id="3" name="TextBox 2">
            <a:extLst>
              <a:ext uri="{FF2B5EF4-FFF2-40B4-BE49-F238E27FC236}">
                <a16:creationId xmlns:a16="http://schemas.microsoft.com/office/drawing/2014/main" id="{01A9C89E-2178-4436-BA74-C623BB344DF3}"/>
              </a:ext>
            </a:extLst>
          </p:cNvPr>
          <p:cNvSpPr txBox="1"/>
          <p:nvPr/>
        </p:nvSpPr>
        <p:spPr>
          <a:xfrm>
            <a:off x="594361" y="1482306"/>
            <a:ext cx="10448013" cy="1231106"/>
          </a:xfrm>
          <a:prstGeom prst="rect">
            <a:avLst/>
          </a:prstGeom>
          <a:noFill/>
        </p:spPr>
        <p:txBody>
          <a:bodyPr wrap="square" rtlCol="0">
            <a:spAutoFit/>
          </a:bodyPr>
          <a:lstStyle/>
          <a:p>
            <a:r>
              <a:rPr lang="el-GR" sz="2800" dirty="0"/>
              <a:t>Αυτόλογο φλεβικό μόσχευμα «καλής ποιότητας» είναι ανώτερο (μακρότερη βατότητα) των προσθετικών μοσχευμάτων</a:t>
            </a:r>
            <a:endParaRPr lang="en-US" dirty="0"/>
          </a:p>
          <a:p>
            <a:pPr marL="285750" indent="-285750">
              <a:buFont typeface="Wingdings" panose="05000000000000000000" pitchFamily="2" charset="2"/>
              <a:buChar char="§"/>
            </a:pPr>
            <a:endParaRPr lang="en-US" dirty="0"/>
          </a:p>
        </p:txBody>
      </p:sp>
      <p:pic>
        <p:nvPicPr>
          <p:cNvPr id="4" name="Picture 2" descr="http://vascularandvein.com/wp-content/gallery/femoral_tibial_bypass/femoral_tibial_bypass_004.jpg">
            <a:extLst>
              <a:ext uri="{FF2B5EF4-FFF2-40B4-BE49-F238E27FC236}">
                <a16:creationId xmlns:a16="http://schemas.microsoft.com/office/drawing/2014/main" id="{7345BA07-FCF1-46D1-8994-59605AF39C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5" b="14049"/>
          <a:stretch/>
        </p:blipFill>
        <p:spPr bwMode="auto">
          <a:xfrm>
            <a:off x="155408" y="2990411"/>
            <a:ext cx="3854450" cy="2477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vgerinos\Desktop\Procedures\IMG_1580.JPG">
            <a:extLst>
              <a:ext uri="{FF2B5EF4-FFF2-40B4-BE49-F238E27FC236}">
                <a16:creationId xmlns:a16="http://schemas.microsoft.com/office/drawing/2014/main" id="{EF4A9597-C543-4186-910B-1297B01A3F6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890" b="16912"/>
          <a:stretch/>
        </p:blipFill>
        <p:spPr bwMode="auto">
          <a:xfrm>
            <a:off x="4213461" y="2990411"/>
            <a:ext cx="4914900" cy="24770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piece of paper&#10;&#10;Description automatically generated">
            <a:extLst>
              <a:ext uri="{FF2B5EF4-FFF2-40B4-BE49-F238E27FC236}">
                <a16:creationId xmlns:a16="http://schemas.microsoft.com/office/drawing/2014/main" id="{43717ED4-DD88-485F-972D-350CBF32E20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904" b="86942" l="15929" r="99558">
                        <a14:foregroundMark x1="42085" y1="7797" x2="41150" y2="7904"/>
                        <a14:foregroundMark x1="42337" y1="7768" x2="42086" y2="7797"/>
                        <a14:foregroundMark x1="43058" y1="7685" x2="42816" y2="7713"/>
                        <a14:foregroundMark x1="95133" y1="1718" x2="90220" y2="2281"/>
                        <a14:foregroundMark x1="41098" y1="8070" x2="40993" y2="8403"/>
                        <a14:foregroundMark x1="41150" y1="7904" x2="41159" y2="7876"/>
                        <a14:foregroundMark x1="20536" y1="37440" x2="15929" y2="45017"/>
                        <a14:foregroundMark x1="15929" y1="45017" x2="16618" y2="54914"/>
                        <a14:foregroundMark x1="75042" y1="83351" x2="75297" y2="83493"/>
                        <a14:foregroundMark x1="95994" y1="83345" x2="99558" y2="78007"/>
                        <a14:foregroundMark x1="25032" y1="57866" x2="25221" y2="58076"/>
                        <a14:foregroundMark x1="15929" y1="47766" x2="24105" y2="56837"/>
                        <a14:foregroundMark x1="25221" y1="58076" x2="83186" y2="85567"/>
                        <a14:foregroundMark x1="83186" y1="85567" x2="88938" y2="84192"/>
                        <a14:backgroundMark x1="22674" y1="59284" x2="23337" y2="59572"/>
                        <a14:backgroundMark x1="90507" y1="81915" x2="93805" y2="81787"/>
                        <a14:backgroundMark x1="93805" y1="81787" x2="88363" y2="85028"/>
                        <a14:backgroundMark x1="77203" y1="89404" x2="60619" y2="87973"/>
                        <a14:backgroundMark x1="80356" y1="89676" x2="78242" y2="89494"/>
                        <a14:backgroundMark x1="60619" y1="87973" x2="26106" y2="67698"/>
                        <a14:backgroundMark x1="20639" y1="61715" x2="19705" y2="60692"/>
                        <a14:backgroundMark x1="26106" y1="67698" x2="22028" y2="63235"/>
                        <a14:backgroundMark x1="46460" y1="19931" x2="46460" y2="19931"/>
                        <a14:backgroundMark x1="58407" y1="12715" x2="58407" y2="12715"/>
                        <a14:backgroundMark x1="58407" y1="12715" x2="58407" y2="12715"/>
                        <a14:backgroundMark x1="84071" y1="5498" x2="54425" y2="18213"/>
                        <a14:backgroundMark x1="54425" y1="18213" x2="27876" y2="37457"/>
                        <a14:backgroundMark x1="27876" y1="37457" x2="26549" y2="24399"/>
                        <a14:backgroundMark x1="26549" y1="24399" x2="36283" y2="14089"/>
                        <a14:backgroundMark x1="36283" y1="14089" x2="69912" y2="2405"/>
                        <a14:backgroundMark x1="69912" y1="2405" x2="85841" y2="6529"/>
                        <a14:backgroundMark x1="85841" y1="6529" x2="85841" y2="6529"/>
                        <a14:backgroundMark x1="43805" y1="7904" x2="43805" y2="7904"/>
                        <a14:backgroundMark x1="41593" y1="9278" x2="41593" y2="9278"/>
                        <a14:backgroundMark x1="41593" y1="9278" x2="41593" y2="9278"/>
                        <a14:backgroundMark x1="41593" y1="9278" x2="41593" y2="8935"/>
                        <a14:backgroundMark x1="41150" y1="8591" x2="41150" y2="8591"/>
                        <a14:backgroundMark x1="41150" y1="8247" x2="41150" y2="7904"/>
                        <a14:backgroundMark x1="37611" y1="17526" x2="42035" y2="7904"/>
                        <a14:backgroundMark x1="42920" y1="7904" x2="42035" y2="7216"/>
                        <a14:backgroundMark x1="40265" y1="15464" x2="18142" y2="34364"/>
                        <a14:backgroundMark x1="18142" y1="34364" x2="34513" y2="28179"/>
                        <a14:backgroundMark x1="34513" y1="28179" x2="39823" y2="16495"/>
                        <a14:backgroundMark x1="21681" y1="61168" x2="21681" y2="61856"/>
                        <a14:backgroundMark x1="21681" y1="59794" x2="23451" y2="59794"/>
                      </a14:backgroundRemoval>
                    </a14:imgEffect>
                  </a14:imgLayer>
                </a14:imgProps>
              </a:ext>
            </a:extLst>
          </a:blip>
          <a:srcRect l="12011" b="14309"/>
          <a:stretch/>
        </p:blipFill>
        <p:spPr>
          <a:xfrm>
            <a:off x="9238139" y="2165903"/>
            <a:ext cx="2908231" cy="3646875"/>
          </a:xfrm>
          <a:prstGeom prst="rect">
            <a:avLst/>
          </a:prstGeom>
        </p:spPr>
      </p:pic>
      <p:sp>
        <p:nvSpPr>
          <p:cNvPr id="9" name="Rectangle 8">
            <a:extLst>
              <a:ext uri="{FF2B5EF4-FFF2-40B4-BE49-F238E27FC236}">
                <a16:creationId xmlns:a16="http://schemas.microsoft.com/office/drawing/2014/main" id="{18F14D68-C9F3-4000-93D2-086A8109CA50}"/>
              </a:ext>
            </a:extLst>
          </p:cNvPr>
          <p:cNvSpPr/>
          <p:nvPr/>
        </p:nvSpPr>
        <p:spPr>
          <a:xfrm rot="1839532">
            <a:off x="9349905" y="5245363"/>
            <a:ext cx="2684698" cy="501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A18616-1078-4E0C-84AB-AAC955BE3A51}"/>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pic>
        <p:nvPicPr>
          <p:cNvPr id="7" name="Picture 6">
            <a:extLst>
              <a:ext uri="{FF2B5EF4-FFF2-40B4-BE49-F238E27FC236}">
                <a16:creationId xmlns:a16="http://schemas.microsoft.com/office/drawing/2014/main" id="{9974D986-97BC-41EE-B9FE-0D93B4BF526C}"/>
              </a:ext>
            </a:extLst>
          </p:cNvPr>
          <p:cNvPicPr>
            <a:picLocks noChangeAspect="1"/>
          </p:cNvPicPr>
          <p:nvPr/>
        </p:nvPicPr>
        <p:blipFill>
          <a:blip r:embed="rId6">
            <a:duotone>
              <a:prstClr val="black"/>
              <a:schemeClr val="accent1">
                <a:tint val="45000"/>
                <a:satMod val="400000"/>
              </a:schemeClr>
            </a:duotone>
          </a:blip>
          <a:stretch>
            <a:fillRect/>
          </a:stretch>
        </p:blipFill>
        <p:spPr>
          <a:xfrm>
            <a:off x="581889" y="639415"/>
            <a:ext cx="11021147" cy="584775"/>
          </a:xfrm>
          <a:prstGeom prst="rect">
            <a:avLst/>
          </a:prstGeom>
        </p:spPr>
      </p:pic>
    </p:spTree>
    <p:extLst>
      <p:ext uri="{BB962C8B-B14F-4D97-AF65-F5344CB8AC3E}">
        <p14:creationId xmlns:p14="http://schemas.microsoft.com/office/powerpoint/2010/main" val="3154275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Avgerinos\Desktop\Procedures\IMG_15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17391"/>
            <a:ext cx="4396258" cy="329719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Avgerinos\Desktop\Procedures\IMG_15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6690" y="117392"/>
            <a:ext cx="4396258" cy="3297194"/>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Avgerinos\Desktop\Procedures\IMG_158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723"/>
          <a:stretch/>
        </p:blipFill>
        <p:spPr bwMode="auto">
          <a:xfrm>
            <a:off x="1426690" y="3662237"/>
            <a:ext cx="4445426" cy="300989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Users\Avgerinos\Desktop\Procedures\IMG_158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90" t="21840" r="34314" b="31669"/>
          <a:stretch/>
        </p:blipFill>
        <p:spPr bwMode="auto">
          <a:xfrm>
            <a:off x="6096000" y="3662236"/>
            <a:ext cx="4445429" cy="3009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512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Users\Avgerinos\Desktop\Procedures\IMG_159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772" t="29657" r="43729" b="45834"/>
          <a:stretch/>
        </p:blipFill>
        <p:spPr bwMode="auto">
          <a:xfrm>
            <a:off x="6108015" y="3761485"/>
            <a:ext cx="5080686" cy="2964848"/>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Avgerinos\Desktop\Procedures\IMG_15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078" b="30964"/>
          <a:stretch/>
        </p:blipFill>
        <p:spPr bwMode="auto">
          <a:xfrm>
            <a:off x="1192427" y="135408"/>
            <a:ext cx="9807146" cy="352744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Users\Avgerinos\Desktop\Procedures\IMG_16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0656" y="3761485"/>
            <a:ext cx="3953131" cy="2964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940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C65AF0-983B-475F-A72B-855F41F860BA}"/>
              </a:ext>
            </a:extLst>
          </p:cNvPr>
          <p:cNvPicPr>
            <a:picLocks noChangeAspect="1"/>
          </p:cNvPicPr>
          <p:nvPr/>
        </p:nvPicPr>
        <p:blipFill>
          <a:blip r:embed="rId2"/>
          <a:stretch>
            <a:fillRect/>
          </a:stretch>
        </p:blipFill>
        <p:spPr>
          <a:xfrm>
            <a:off x="89928" y="450263"/>
            <a:ext cx="5624926" cy="5624926"/>
          </a:xfrm>
          <a:prstGeom prst="rect">
            <a:avLst/>
          </a:prstGeom>
        </p:spPr>
      </p:pic>
      <p:pic>
        <p:nvPicPr>
          <p:cNvPr id="4" name="Picture 3">
            <a:extLst>
              <a:ext uri="{FF2B5EF4-FFF2-40B4-BE49-F238E27FC236}">
                <a16:creationId xmlns:a16="http://schemas.microsoft.com/office/drawing/2014/main" id="{624F91A1-6FB2-4416-81E9-C8B5DD39AEA0}"/>
              </a:ext>
            </a:extLst>
          </p:cNvPr>
          <p:cNvPicPr>
            <a:picLocks noChangeAspect="1"/>
          </p:cNvPicPr>
          <p:nvPr/>
        </p:nvPicPr>
        <p:blipFill rotWithShape="1">
          <a:blip r:embed="rId3"/>
          <a:srcRect l="19444" r="28704"/>
          <a:stretch/>
        </p:blipFill>
        <p:spPr>
          <a:xfrm>
            <a:off x="4520039" y="202026"/>
            <a:ext cx="3174059" cy="6121400"/>
          </a:xfrm>
          <a:prstGeom prst="rect">
            <a:avLst/>
          </a:prstGeom>
        </p:spPr>
      </p:pic>
      <p:pic>
        <p:nvPicPr>
          <p:cNvPr id="8" name="UNADJUSTEDNONRAW_thumb_411.jpg" descr="UNADJUSTEDNONRAW_thumb_411.jpg">
            <a:extLst>
              <a:ext uri="{FF2B5EF4-FFF2-40B4-BE49-F238E27FC236}">
                <a16:creationId xmlns:a16="http://schemas.microsoft.com/office/drawing/2014/main" id="{CF111DA4-CC4B-4A1B-B1C6-CD45273F3EC8}"/>
              </a:ext>
            </a:extLst>
          </p:cNvPr>
          <p:cNvPicPr>
            <a:picLocks noChangeAspect="1"/>
          </p:cNvPicPr>
          <p:nvPr/>
        </p:nvPicPr>
        <p:blipFill>
          <a:blip r:embed="rId4"/>
          <a:stretch>
            <a:fillRect/>
          </a:stretch>
        </p:blipFill>
        <p:spPr>
          <a:xfrm>
            <a:off x="7339646" y="354426"/>
            <a:ext cx="2805318" cy="3740424"/>
          </a:xfrm>
          <a:prstGeom prst="rect">
            <a:avLst/>
          </a:prstGeom>
          <a:ln w="12700">
            <a:miter lim="400000"/>
          </a:ln>
        </p:spPr>
      </p:pic>
      <p:pic>
        <p:nvPicPr>
          <p:cNvPr id="6" name="UNADJUSTEDNONRAW_thumb_4fb.jpg" descr="UNADJUSTEDNONRAW_thumb_4fb.jpg">
            <a:extLst>
              <a:ext uri="{FF2B5EF4-FFF2-40B4-BE49-F238E27FC236}">
                <a16:creationId xmlns:a16="http://schemas.microsoft.com/office/drawing/2014/main" id="{6D68D1B2-D76A-41AC-AB60-366F87CA795D}"/>
              </a:ext>
            </a:extLst>
          </p:cNvPr>
          <p:cNvPicPr>
            <a:picLocks noChangeAspect="1"/>
          </p:cNvPicPr>
          <p:nvPr/>
        </p:nvPicPr>
        <p:blipFill>
          <a:blip r:embed="rId5"/>
          <a:stretch>
            <a:fillRect/>
          </a:stretch>
        </p:blipFill>
        <p:spPr>
          <a:xfrm rot="5400000">
            <a:off x="8806262" y="2982766"/>
            <a:ext cx="2677405" cy="3569874"/>
          </a:xfrm>
          <a:prstGeom prst="rect">
            <a:avLst/>
          </a:prstGeom>
          <a:ln w="12700">
            <a:miter lim="400000"/>
          </a:ln>
        </p:spPr>
      </p:pic>
      <p:sp>
        <p:nvSpPr>
          <p:cNvPr id="9" name="TextBox 8">
            <a:extLst>
              <a:ext uri="{FF2B5EF4-FFF2-40B4-BE49-F238E27FC236}">
                <a16:creationId xmlns:a16="http://schemas.microsoft.com/office/drawing/2014/main" id="{FA27E6D9-C5E1-4A94-BF5B-9798D07CB12A}"/>
              </a:ext>
            </a:extLst>
          </p:cNvPr>
          <p:cNvSpPr txBox="1"/>
          <p:nvPr/>
        </p:nvSpPr>
        <p:spPr>
          <a:xfrm>
            <a:off x="2190783" y="4602901"/>
            <a:ext cx="1663327" cy="707886"/>
          </a:xfrm>
          <a:prstGeom prst="rect">
            <a:avLst/>
          </a:prstGeom>
          <a:noFill/>
        </p:spPr>
        <p:txBody>
          <a:bodyPr wrap="square" rtlCol="0">
            <a:spAutoFit/>
          </a:bodyPr>
          <a:lstStyle/>
          <a:p>
            <a:r>
              <a:rPr lang="en-US" sz="2000" b="1" dirty="0"/>
              <a:t>Peroneal anastomosis</a:t>
            </a:r>
          </a:p>
        </p:txBody>
      </p:sp>
    </p:spTree>
    <p:extLst>
      <p:ext uri="{BB962C8B-B14F-4D97-AF65-F5344CB8AC3E}">
        <p14:creationId xmlns:p14="http://schemas.microsoft.com/office/powerpoint/2010/main" val="2929550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AB2A446-700D-4BB4-AA56-59F300B21022}"/>
              </a:ext>
            </a:extLst>
          </p:cNvPr>
          <p:cNvPicPr>
            <a:picLocks noChangeAspect="1"/>
          </p:cNvPicPr>
          <p:nvPr/>
        </p:nvPicPr>
        <p:blipFill>
          <a:blip r:embed="rId2"/>
          <a:stretch>
            <a:fillRect/>
          </a:stretch>
        </p:blipFill>
        <p:spPr>
          <a:xfrm>
            <a:off x="5458272" y="304800"/>
            <a:ext cx="6024186" cy="5867400"/>
          </a:xfrm>
          <a:prstGeom prst="rect">
            <a:avLst/>
          </a:prstGeom>
        </p:spPr>
      </p:pic>
      <p:pic>
        <p:nvPicPr>
          <p:cNvPr id="7" name="Picture 6" descr="A picture containing person, indoor, clothing&#10;&#10;Description automatically generated">
            <a:extLst>
              <a:ext uri="{FF2B5EF4-FFF2-40B4-BE49-F238E27FC236}">
                <a16:creationId xmlns:a16="http://schemas.microsoft.com/office/drawing/2014/main" id="{ACC18F81-CFC1-4E5F-B76A-C7E676977DBE}"/>
              </a:ext>
            </a:extLst>
          </p:cNvPr>
          <p:cNvPicPr>
            <a:picLocks noChangeAspect="1"/>
          </p:cNvPicPr>
          <p:nvPr/>
        </p:nvPicPr>
        <p:blipFill>
          <a:blip r:embed="rId3"/>
          <a:stretch>
            <a:fillRect/>
          </a:stretch>
        </p:blipFill>
        <p:spPr>
          <a:xfrm>
            <a:off x="867222" y="304800"/>
            <a:ext cx="4400550" cy="5867400"/>
          </a:xfrm>
          <a:prstGeom prst="rect">
            <a:avLst/>
          </a:prstGeom>
        </p:spPr>
      </p:pic>
      <p:sp>
        <p:nvSpPr>
          <p:cNvPr id="8" name="TextBox 7">
            <a:extLst>
              <a:ext uri="{FF2B5EF4-FFF2-40B4-BE49-F238E27FC236}">
                <a16:creationId xmlns:a16="http://schemas.microsoft.com/office/drawing/2014/main" id="{9307C79F-2C88-46AA-AEA3-EEFA700CA56E}"/>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Tree>
    <p:extLst>
      <p:ext uri="{BB962C8B-B14F-4D97-AF65-F5344CB8AC3E}">
        <p14:creationId xmlns:p14="http://schemas.microsoft.com/office/powerpoint/2010/main" val="3330083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A23F1E-D01D-44C1-8432-0DF19BA3BCD4}"/>
              </a:ext>
            </a:extLst>
          </p:cNvPr>
          <p:cNvPicPr>
            <a:picLocks noChangeAspect="1"/>
          </p:cNvPicPr>
          <p:nvPr/>
        </p:nvPicPr>
        <p:blipFill rotWithShape="1">
          <a:blip r:embed="rId2"/>
          <a:srcRect l="10375" r="8854"/>
          <a:stretch/>
        </p:blipFill>
        <p:spPr>
          <a:xfrm>
            <a:off x="177800" y="504824"/>
            <a:ext cx="4749800" cy="5451475"/>
          </a:xfrm>
          <a:prstGeom prst="rect">
            <a:avLst/>
          </a:prstGeom>
        </p:spPr>
      </p:pic>
      <p:pic>
        <p:nvPicPr>
          <p:cNvPr id="4" name="Picture 3" descr="A picture containing person, indoor, wall&#10;&#10;Description automatically generated">
            <a:extLst>
              <a:ext uri="{FF2B5EF4-FFF2-40B4-BE49-F238E27FC236}">
                <a16:creationId xmlns:a16="http://schemas.microsoft.com/office/drawing/2014/main" id="{CA5F83FC-C65C-4AF6-BF16-4BBD47E8074D}"/>
              </a:ext>
            </a:extLst>
          </p:cNvPr>
          <p:cNvPicPr>
            <a:picLocks noChangeAspect="1"/>
          </p:cNvPicPr>
          <p:nvPr/>
        </p:nvPicPr>
        <p:blipFill rotWithShape="1">
          <a:blip r:embed="rId3"/>
          <a:srcRect t="15530" b="12717"/>
          <a:stretch/>
        </p:blipFill>
        <p:spPr>
          <a:xfrm rot="5400000">
            <a:off x="3808413" y="1763712"/>
            <a:ext cx="5451474" cy="2933700"/>
          </a:xfrm>
          <a:prstGeom prst="rect">
            <a:avLst/>
          </a:prstGeom>
        </p:spPr>
      </p:pic>
      <p:pic>
        <p:nvPicPr>
          <p:cNvPr id="6" name="Picture 5" descr="A picture containing indoor, person, table, floor&#10;&#10;Description automatically generated">
            <a:extLst>
              <a:ext uri="{FF2B5EF4-FFF2-40B4-BE49-F238E27FC236}">
                <a16:creationId xmlns:a16="http://schemas.microsoft.com/office/drawing/2014/main" id="{91B5ECA3-2140-4C22-AD4C-E77BBB0EA57F}"/>
              </a:ext>
            </a:extLst>
          </p:cNvPr>
          <p:cNvPicPr>
            <a:picLocks noChangeAspect="1"/>
          </p:cNvPicPr>
          <p:nvPr/>
        </p:nvPicPr>
        <p:blipFill rotWithShape="1">
          <a:blip r:embed="rId4"/>
          <a:srcRect l="9326" r="17790" b="36529"/>
          <a:stretch/>
        </p:blipFill>
        <p:spPr>
          <a:xfrm>
            <a:off x="8140700" y="1025524"/>
            <a:ext cx="3798065" cy="4410076"/>
          </a:xfrm>
          <a:prstGeom prst="rect">
            <a:avLst/>
          </a:prstGeom>
        </p:spPr>
      </p:pic>
      <p:sp>
        <p:nvSpPr>
          <p:cNvPr id="7" name="TextBox 6">
            <a:extLst>
              <a:ext uri="{FF2B5EF4-FFF2-40B4-BE49-F238E27FC236}">
                <a16:creationId xmlns:a16="http://schemas.microsoft.com/office/drawing/2014/main" id="{E295BACD-8BEA-4807-A9DC-441A0619D2CE}"/>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
        <p:nvSpPr>
          <p:cNvPr id="8" name="TextBox 7">
            <a:extLst>
              <a:ext uri="{FF2B5EF4-FFF2-40B4-BE49-F238E27FC236}">
                <a16:creationId xmlns:a16="http://schemas.microsoft.com/office/drawing/2014/main" id="{E8963CD8-2C68-4686-BA85-344FD3B38E4C}"/>
              </a:ext>
            </a:extLst>
          </p:cNvPr>
          <p:cNvSpPr txBox="1"/>
          <p:nvPr/>
        </p:nvSpPr>
        <p:spPr>
          <a:xfrm>
            <a:off x="2165383" y="2151801"/>
            <a:ext cx="2190717" cy="707886"/>
          </a:xfrm>
          <a:prstGeom prst="rect">
            <a:avLst/>
          </a:prstGeom>
          <a:noFill/>
        </p:spPr>
        <p:txBody>
          <a:bodyPr wrap="square" rtlCol="0">
            <a:spAutoFit/>
          </a:bodyPr>
          <a:lstStyle/>
          <a:p>
            <a:r>
              <a:rPr lang="en-US" sz="2000" b="1" dirty="0"/>
              <a:t>Medial plantar anastomosis</a:t>
            </a:r>
          </a:p>
        </p:txBody>
      </p:sp>
    </p:spTree>
    <p:extLst>
      <p:ext uri="{BB962C8B-B14F-4D97-AF65-F5344CB8AC3E}">
        <p14:creationId xmlns:p14="http://schemas.microsoft.com/office/powerpoint/2010/main" val="95127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Όλα όσα πρέπει να γνωρίζετε για την περιφερική αρτηριοπάθεια">
            <a:extLst>
              <a:ext uri="{FF2B5EF4-FFF2-40B4-BE49-F238E27FC236}">
                <a16:creationId xmlns:a16="http://schemas.microsoft.com/office/drawing/2014/main" id="{A740FD9A-8CA1-494E-93E8-A7074E0B5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0352" y="3933825"/>
            <a:ext cx="4276797" cy="2562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Τι είδους stents χρησιμοποιούνται στην περιφερική αρτηριοπάθεια">
            <a:extLst>
              <a:ext uri="{FF2B5EF4-FFF2-40B4-BE49-F238E27FC236}">
                <a16:creationId xmlns:a16="http://schemas.microsoft.com/office/drawing/2014/main" id="{A683E1B9-B141-4778-AB2D-3BA73332B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0AA89E5-BCD2-4455-9903-E1D9AB1DAE4A}"/>
              </a:ext>
            </a:extLst>
          </p:cNvPr>
          <p:cNvPicPr>
            <a:picLocks noChangeAspect="1"/>
          </p:cNvPicPr>
          <p:nvPr/>
        </p:nvPicPr>
        <p:blipFill rotWithShape="1">
          <a:blip r:embed="rId4"/>
          <a:srcRect l="7032" t="12639" r="57187"/>
          <a:stretch/>
        </p:blipFill>
        <p:spPr>
          <a:xfrm>
            <a:off x="704851" y="40949"/>
            <a:ext cx="4933950" cy="6776102"/>
          </a:xfrm>
          <a:prstGeom prst="rect">
            <a:avLst/>
          </a:prstGeom>
        </p:spPr>
      </p:pic>
    </p:spTree>
    <p:extLst>
      <p:ext uri="{BB962C8B-B14F-4D97-AF65-F5344CB8AC3E}">
        <p14:creationId xmlns:p14="http://schemas.microsoft.com/office/powerpoint/2010/main" val="3957401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CEA231-AA32-48DB-831D-FB9993B074FA}"/>
              </a:ext>
            </a:extLst>
          </p:cNvPr>
          <p:cNvSpPr txBox="1"/>
          <p:nvPr/>
        </p:nvSpPr>
        <p:spPr>
          <a:xfrm>
            <a:off x="594361" y="157903"/>
            <a:ext cx="11329909" cy="646331"/>
          </a:xfrm>
          <a:prstGeom prst="rect">
            <a:avLst/>
          </a:prstGeom>
          <a:noFill/>
        </p:spPr>
        <p:txBody>
          <a:bodyPr wrap="square" rtlCol="0">
            <a:spAutoFit/>
          </a:bodyPr>
          <a:lstStyle/>
          <a:p>
            <a:r>
              <a:rPr lang="el-GR" sz="3600" b="1" dirty="0">
                <a:solidFill>
                  <a:schemeClr val="accent1">
                    <a:lumMod val="75000"/>
                  </a:schemeClr>
                </a:solidFill>
                <a:latin typeface="Arial" panose="020B0604020202020204" pitchFamily="34" charset="0"/>
                <a:cs typeface="Arial" panose="020B0604020202020204" pitchFamily="34" charset="0"/>
              </a:rPr>
              <a:t>Οι ενδαγγειακές τεχνικές πρ</a:t>
            </a:r>
            <a:r>
              <a:rPr lang="en-US" sz="3600" b="1" dirty="0">
                <a:solidFill>
                  <a:schemeClr val="accent1">
                    <a:lumMod val="75000"/>
                  </a:schemeClr>
                </a:solidFill>
                <a:latin typeface="Arial" panose="020B0604020202020204" pitchFamily="34" charset="0"/>
                <a:cs typeface="Arial" panose="020B0604020202020204" pitchFamily="34" charset="0"/>
              </a:rPr>
              <a:t>o</a:t>
            </a:r>
            <a:r>
              <a:rPr lang="el-GR" sz="3600" b="1" dirty="0">
                <a:solidFill>
                  <a:schemeClr val="accent1">
                    <a:lumMod val="75000"/>
                  </a:schemeClr>
                </a:solidFill>
                <a:latin typeface="Arial" panose="020B0604020202020204" pitchFamily="34" charset="0"/>
                <a:cs typeface="Arial" panose="020B0604020202020204" pitchFamily="34" charset="0"/>
              </a:rPr>
              <a:t>τιμώνται</a:t>
            </a:r>
            <a:endParaRPr lang="en-US" sz="3600" b="1" dirty="0">
              <a:solidFill>
                <a:schemeClr val="accent1">
                  <a:lumMod val="7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220BC41-D527-4C48-A785-A4D28C9919DE}"/>
              </a:ext>
            </a:extLst>
          </p:cNvPr>
          <p:cNvSpPr txBox="1"/>
          <p:nvPr/>
        </p:nvSpPr>
        <p:spPr>
          <a:xfrm>
            <a:off x="4594180" y="1490008"/>
            <a:ext cx="7534089" cy="1938992"/>
          </a:xfrm>
          <a:prstGeom prst="rect">
            <a:avLst/>
          </a:prstGeom>
          <a:noFill/>
        </p:spPr>
        <p:txBody>
          <a:bodyPr wrap="square" rtlCol="0">
            <a:spAutoFit/>
          </a:bodyPr>
          <a:lstStyle/>
          <a:p>
            <a:pPr marL="342900" indent="-342900">
              <a:buFont typeface="Wingdings" panose="05000000000000000000" pitchFamily="2" charset="2"/>
              <a:buChar char="§"/>
            </a:pPr>
            <a:r>
              <a:rPr lang="el-GR" altLang="en-US" sz="2400" dirty="0"/>
              <a:t>Ολοένα και περισσότερο (&gt;70%)</a:t>
            </a:r>
          </a:p>
          <a:p>
            <a:pPr marL="342900" indent="-342900">
              <a:buFont typeface="Wingdings" panose="05000000000000000000" pitchFamily="2" charset="2"/>
              <a:buChar char="§"/>
            </a:pPr>
            <a:r>
              <a:rPr lang="el-GR" altLang="en-US" sz="2400" dirty="0"/>
              <a:t>Μικρής έκτασης ελκη</a:t>
            </a:r>
          </a:p>
          <a:p>
            <a:pPr marL="342900" indent="-342900">
              <a:buFont typeface="Wingdings" panose="05000000000000000000" pitchFamily="2" charset="2"/>
              <a:buChar char="§"/>
            </a:pPr>
            <a:r>
              <a:rPr lang="el-GR" altLang="en-US" sz="2400" dirty="0"/>
              <a:t>Μικρής έκτασης αγγειακές βλάβες (?)</a:t>
            </a:r>
            <a:endParaRPr lang="en-US" altLang="en-US" sz="2400" dirty="0"/>
          </a:p>
          <a:p>
            <a:pPr marL="342900" indent="-342900">
              <a:buFont typeface="Wingdings" panose="05000000000000000000" pitchFamily="2" charset="2"/>
              <a:buChar char="§"/>
            </a:pPr>
            <a:r>
              <a:rPr lang="el-GR" sz="2400" dirty="0"/>
              <a:t>Υψηλού κινδύνου ασθενείς</a:t>
            </a:r>
            <a:endParaRPr lang="en-US" sz="2400" dirty="0"/>
          </a:p>
          <a:p>
            <a:pPr marL="342900" indent="-342900">
              <a:buFont typeface="Wingdings" panose="05000000000000000000" pitchFamily="2" charset="2"/>
              <a:buChar char="§"/>
            </a:pPr>
            <a:r>
              <a:rPr lang="el-GR" altLang="en-US" sz="2400" dirty="0"/>
              <a:t>Ακατάλληλο φλεβικό μόσχευμα </a:t>
            </a:r>
            <a:r>
              <a:rPr lang="en-US" altLang="en-US" sz="2400" dirty="0"/>
              <a:t>(20-30% </a:t>
            </a:r>
            <a:r>
              <a:rPr lang="el-GR" altLang="en-US" sz="2400" dirty="0"/>
              <a:t>των ασθενών</a:t>
            </a:r>
            <a:r>
              <a:rPr lang="en-US" altLang="en-US" sz="2400" dirty="0"/>
              <a:t>)</a:t>
            </a:r>
          </a:p>
        </p:txBody>
      </p:sp>
      <p:sp>
        <p:nvSpPr>
          <p:cNvPr id="6" name="TextBox 5">
            <a:extLst>
              <a:ext uri="{FF2B5EF4-FFF2-40B4-BE49-F238E27FC236}">
                <a16:creationId xmlns:a16="http://schemas.microsoft.com/office/drawing/2014/main" id="{60DA6B94-EF3A-4CE7-AD35-0C5D4ED4730D}"/>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pic>
        <p:nvPicPr>
          <p:cNvPr id="5" name="Picture 2" descr="Image result for tibial artery disease stent">
            <a:extLst>
              <a:ext uri="{FF2B5EF4-FFF2-40B4-BE49-F238E27FC236}">
                <a16:creationId xmlns:a16="http://schemas.microsoft.com/office/drawing/2014/main" id="{82EA260F-C2C8-4AD7-A756-330F6FF44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1343673"/>
            <a:ext cx="3765506" cy="52508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1FE5194-2310-4006-ACF0-8EC6A1D3C5A0}"/>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103" t="-286" r="3083" b="4038"/>
          <a:stretch/>
        </p:blipFill>
        <p:spPr>
          <a:xfrm>
            <a:off x="4531679" y="3712018"/>
            <a:ext cx="7448956" cy="2758944"/>
          </a:xfrm>
          <a:prstGeom prst="rect">
            <a:avLst/>
          </a:prstGeom>
        </p:spPr>
      </p:pic>
      <p:sp>
        <p:nvSpPr>
          <p:cNvPr id="11" name="TextBox 10">
            <a:extLst>
              <a:ext uri="{FF2B5EF4-FFF2-40B4-BE49-F238E27FC236}">
                <a16:creationId xmlns:a16="http://schemas.microsoft.com/office/drawing/2014/main" id="{389F62F8-9F8A-4D16-95FC-D5ECDA748C61}"/>
              </a:ext>
            </a:extLst>
          </p:cNvPr>
          <p:cNvSpPr txBox="1"/>
          <p:nvPr/>
        </p:nvSpPr>
        <p:spPr>
          <a:xfrm>
            <a:off x="4743767" y="3912062"/>
            <a:ext cx="96150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PTA</a:t>
            </a:r>
          </a:p>
        </p:txBody>
      </p:sp>
      <p:sp>
        <p:nvSpPr>
          <p:cNvPr id="13" name="TextBox 12">
            <a:extLst>
              <a:ext uri="{FF2B5EF4-FFF2-40B4-BE49-F238E27FC236}">
                <a16:creationId xmlns:a16="http://schemas.microsoft.com/office/drawing/2014/main" id="{1CF34E46-85D8-4637-8CCB-FA8916701191}"/>
              </a:ext>
            </a:extLst>
          </p:cNvPr>
          <p:cNvSpPr txBox="1"/>
          <p:nvPr/>
        </p:nvSpPr>
        <p:spPr>
          <a:xfrm>
            <a:off x="5823746" y="3909289"/>
            <a:ext cx="96150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BMS</a:t>
            </a:r>
          </a:p>
        </p:txBody>
      </p:sp>
      <p:sp>
        <p:nvSpPr>
          <p:cNvPr id="15" name="TextBox 14">
            <a:extLst>
              <a:ext uri="{FF2B5EF4-FFF2-40B4-BE49-F238E27FC236}">
                <a16:creationId xmlns:a16="http://schemas.microsoft.com/office/drawing/2014/main" id="{8DB61E83-37D6-4D52-BC14-6F2135F6E059}"/>
              </a:ext>
            </a:extLst>
          </p:cNvPr>
          <p:cNvSpPr txBox="1"/>
          <p:nvPr/>
        </p:nvSpPr>
        <p:spPr>
          <a:xfrm>
            <a:off x="7051234" y="3758174"/>
            <a:ext cx="1632068"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Covered Stents</a:t>
            </a:r>
          </a:p>
        </p:txBody>
      </p:sp>
      <p:sp>
        <p:nvSpPr>
          <p:cNvPr id="17" name="TextBox 16">
            <a:extLst>
              <a:ext uri="{FF2B5EF4-FFF2-40B4-BE49-F238E27FC236}">
                <a16:creationId xmlns:a16="http://schemas.microsoft.com/office/drawing/2014/main" id="{57FD4BA9-245F-4FA8-B202-0F7AA9A93898}"/>
              </a:ext>
            </a:extLst>
          </p:cNvPr>
          <p:cNvSpPr txBox="1"/>
          <p:nvPr/>
        </p:nvSpPr>
        <p:spPr>
          <a:xfrm>
            <a:off x="8487504" y="3909289"/>
            <a:ext cx="1778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Drug Elution</a:t>
            </a:r>
          </a:p>
        </p:txBody>
      </p:sp>
      <p:sp>
        <p:nvSpPr>
          <p:cNvPr id="19" name="TextBox 18">
            <a:extLst>
              <a:ext uri="{FF2B5EF4-FFF2-40B4-BE49-F238E27FC236}">
                <a16:creationId xmlns:a16="http://schemas.microsoft.com/office/drawing/2014/main" id="{006C98C3-0EDF-4E3E-A8E2-F38D180C2371}"/>
              </a:ext>
            </a:extLst>
          </p:cNvPr>
          <p:cNvSpPr txBox="1"/>
          <p:nvPr/>
        </p:nvSpPr>
        <p:spPr>
          <a:xfrm>
            <a:off x="10228758" y="3758174"/>
            <a:ext cx="178226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Novel Stent Technologies</a:t>
            </a:r>
          </a:p>
        </p:txBody>
      </p:sp>
      <p:pic>
        <p:nvPicPr>
          <p:cNvPr id="21" name="Picture 20">
            <a:extLst>
              <a:ext uri="{FF2B5EF4-FFF2-40B4-BE49-F238E27FC236}">
                <a16:creationId xmlns:a16="http://schemas.microsoft.com/office/drawing/2014/main" id="{414434D3-7592-4D86-8377-5410A059C6EB}"/>
              </a:ext>
            </a:extLst>
          </p:cNvPr>
          <p:cNvPicPr>
            <a:picLocks noChangeAspect="1"/>
          </p:cNvPicPr>
          <p:nvPr/>
        </p:nvPicPr>
        <p:blipFill>
          <a:blip r:embed="rId4">
            <a:duotone>
              <a:prstClr val="black"/>
              <a:schemeClr val="accent1">
                <a:tint val="45000"/>
                <a:satMod val="400000"/>
              </a:schemeClr>
            </a:duotone>
          </a:blip>
          <a:stretch>
            <a:fillRect/>
          </a:stretch>
        </p:blipFill>
        <p:spPr>
          <a:xfrm>
            <a:off x="581889" y="639415"/>
            <a:ext cx="11021147" cy="584775"/>
          </a:xfrm>
          <a:prstGeom prst="rect">
            <a:avLst/>
          </a:prstGeom>
        </p:spPr>
      </p:pic>
    </p:spTree>
    <p:extLst>
      <p:ext uri="{BB962C8B-B14F-4D97-AF65-F5344CB8AC3E}">
        <p14:creationId xmlns:p14="http://schemas.microsoft.com/office/powerpoint/2010/main" val="508633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picture containing text, newspaper&#10;&#10;Description automatically generated">
            <a:extLst>
              <a:ext uri="{FF2B5EF4-FFF2-40B4-BE49-F238E27FC236}">
                <a16:creationId xmlns:a16="http://schemas.microsoft.com/office/drawing/2014/main" id="{50F50193-9646-4A64-9689-98BB44D15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814" y="1586576"/>
            <a:ext cx="3387983" cy="4551190"/>
          </a:xfrm>
          <a:prstGeom prst="rect">
            <a:avLst/>
          </a:prstGeom>
        </p:spPr>
      </p:pic>
      <p:pic>
        <p:nvPicPr>
          <p:cNvPr id="7" name="Picture 6" descr="A screen shot of a person&#10;&#10;Description automatically generated">
            <a:extLst>
              <a:ext uri="{FF2B5EF4-FFF2-40B4-BE49-F238E27FC236}">
                <a16:creationId xmlns:a16="http://schemas.microsoft.com/office/drawing/2014/main" id="{FA5DF8E5-AEE3-4F27-AB4E-0EE2E7660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556" y="1576848"/>
            <a:ext cx="3466287" cy="4656379"/>
          </a:xfrm>
          <a:prstGeom prst="rect">
            <a:avLst/>
          </a:prstGeom>
        </p:spPr>
      </p:pic>
      <p:pic>
        <p:nvPicPr>
          <p:cNvPr id="10" name="Picture 9" descr="A close up of text on a white background&#10;&#10;Description automatically generated">
            <a:extLst>
              <a:ext uri="{FF2B5EF4-FFF2-40B4-BE49-F238E27FC236}">
                <a16:creationId xmlns:a16="http://schemas.microsoft.com/office/drawing/2014/main" id="{D5BC2FF0-269D-4B10-BB6A-FEFA9A6EEA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5602" y="1586575"/>
            <a:ext cx="3547342" cy="4676578"/>
          </a:xfrm>
          <a:prstGeom prst="rect">
            <a:avLst/>
          </a:prstGeom>
        </p:spPr>
      </p:pic>
      <p:sp>
        <p:nvSpPr>
          <p:cNvPr id="5" name="TextBox 4">
            <a:extLst>
              <a:ext uri="{FF2B5EF4-FFF2-40B4-BE49-F238E27FC236}">
                <a16:creationId xmlns:a16="http://schemas.microsoft.com/office/drawing/2014/main" id="{A454F0BE-B912-4615-999D-703207C1108E}"/>
              </a:ext>
            </a:extLst>
          </p:cNvPr>
          <p:cNvSpPr txBox="1"/>
          <p:nvPr/>
        </p:nvSpPr>
        <p:spPr>
          <a:xfrm>
            <a:off x="746761" y="310303"/>
            <a:ext cx="11329909" cy="646331"/>
          </a:xfrm>
          <a:prstGeom prst="rect">
            <a:avLst/>
          </a:prstGeom>
          <a:noFill/>
        </p:spPr>
        <p:txBody>
          <a:bodyPr wrap="square" rtlCol="0">
            <a:spAutoFit/>
          </a:bodyPr>
          <a:lstStyle/>
          <a:p>
            <a:r>
              <a:rPr lang="el-GR" sz="3600" b="1" dirty="0">
                <a:solidFill>
                  <a:schemeClr val="accent1">
                    <a:lumMod val="75000"/>
                  </a:schemeClr>
                </a:solidFill>
                <a:latin typeface="Arial" panose="020B0604020202020204" pitchFamily="34" charset="0"/>
                <a:cs typeface="Arial" panose="020B0604020202020204" pitchFamily="34" charset="0"/>
              </a:rPr>
              <a:t>Οι ενδαγγειακές τεχνικές πρωτιμώνται</a:t>
            </a:r>
            <a:endParaRPr lang="en-US" sz="3600" b="1" dirty="0">
              <a:solidFill>
                <a:schemeClr val="accent1">
                  <a:lumMod val="75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14A6AD1-990A-469A-948D-19B1502A7A48}"/>
              </a:ext>
            </a:extLst>
          </p:cNvPr>
          <p:cNvPicPr>
            <a:picLocks noChangeAspect="1"/>
          </p:cNvPicPr>
          <p:nvPr/>
        </p:nvPicPr>
        <p:blipFill>
          <a:blip r:embed="rId6">
            <a:duotone>
              <a:prstClr val="black"/>
              <a:schemeClr val="accent1">
                <a:tint val="45000"/>
                <a:satMod val="400000"/>
              </a:schemeClr>
            </a:duotone>
          </a:blip>
          <a:stretch>
            <a:fillRect/>
          </a:stretch>
        </p:blipFill>
        <p:spPr>
          <a:xfrm>
            <a:off x="734289" y="791815"/>
            <a:ext cx="11021147" cy="584775"/>
          </a:xfrm>
          <a:prstGeom prst="rect">
            <a:avLst/>
          </a:prstGeom>
        </p:spPr>
      </p:pic>
    </p:spTree>
    <p:extLst>
      <p:ext uri="{BB962C8B-B14F-4D97-AF65-F5344CB8AC3E}">
        <p14:creationId xmlns:p14="http://schemas.microsoft.com/office/powerpoint/2010/main" val="1688572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AD8BE1-BD73-4BC7-A99E-A2E4CC6488BB}"/>
              </a:ext>
            </a:extLst>
          </p:cNvPr>
          <p:cNvSpPr txBox="1"/>
          <p:nvPr/>
        </p:nvSpPr>
        <p:spPr>
          <a:xfrm>
            <a:off x="602696" y="53939"/>
            <a:ext cx="4660320"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t>
            </a:r>
            <a:r>
              <a:rPr lang="el-GR" sz="2800" b="1" dirty="0">
                <a:latin typeface="Arial" panose="020B0604020202020204" pitchFamily="34" charset="0"/>
                <a:cs typeface="Arial" panose="020B0604020202020204" pitchFamily="34" charset="0"/>
              </a:rPr>
              <a:t>Καλή Απόκριση στην Αγγειοπλαστική</a:t>
            </a:r>
            <a:r>
              <a:rPr lang="en-US" sz="2800" b="1"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9946E857-64D0-440C-AB49-B98792972CA7}"/>
              </a:ext>
            </a:extLst>
          </p:cNvPr>
          <p:cNvPicPr>
            <a:picLocks noChangeAspect="1"/>
          </p:cNvPicPr>
          <p:nvPr/>
        </p:nvPicPr>
        <p:blipFill rotWithShape="1">
          <a:blip r:embed="rId2"/>
          <a:srcRect l="27257" t="2957" r="42169" b="13964"/>
          <a:stretch/>
        </p:blipFill>
        <p:spPr>
          <a:xfrm>
            <a:off x="207242" y="1106612"/>
            <a:ext cx="2616817" cy="5697449"/>
          </a:xfrm>
          <a:prstGeom prst="rect">
            <a:avLst/>
          </a:prstGeom>
        </p:spPr>
      </p:pic>
      <p:pic>
        <p:nvPicPr>
          <p:cNvPr id="5" name="Picture 4">
            <a:extLst>
              <a:ext uri="{FF2B5EF4-FFF2-40B4-BE49-F238E27FC236}">
                <a16:creationId xmlns:a16="http://schemas.microsoft.com/office/drawing/2014/main" id="{057A0705-F25C-4235-851B-57C2280164EB}"/>
              </a:ext>
            </a:extLst>
          </p:cNvPr>
          <p:cNvPicPr>
            <a:picLocks noChangeAspect="1"/>
          </p:cNvPicPr>
          <p:nvPr/>
        </p:nvPicPr>
        <p:blipFill rotWithShape="1">
          <a:blip r:embed="rId3"/>
          <a:srcRect l="37011" t="2957" r="35386" b="13964"/>
          <a:stretch/>
        </p:blipFill>
        <p:spPr>
          <a:xfrm>
            <a:off x="2896807" y="1106612"/>
            <a:ext cx="2366210" cy="5697449"/>
          </a:xfrm>
          <a:prstGeom prst="rect">
            <a:avLst/>
          </a:prstGeom>
        </p:spPr>
      </p:pic>
      <p:pic>
        <p:nvPicPr>
          <p:cNvPr id="6" name="Picture 5">
            <a:extLst>
              <a:ext uri="{FF2B5EF4-FFF2-40B4-BE49-F238E27FC236}">
                <a16:creationId xmlns:a16="http://schemas.microsoft.com/office/drawing/2014/main" id="{0685731A-BA31-4E57-AC9F-1FED625F161E}"/>
              </a:ext>
            </a:extLst>
          </p:cNvPr>
          <p:cNvPicPr>
            <a:picLocks noChangeAspect="1"/>
          </p:cNvPicPr>
          <p:nvPr/>
        </p:nvPicPr>
        <p:blipFill rotWithShape="1">
          <a:blip r:embed="rId4"/>
          <a:srcRect l="38426" t="2958" r="36463" b="2958"/>
          <a:stretch/>
        </p:blipFill>
        <p:spPr>
          <a:xfrm>
            <a:off x="5326745" y="351885"/>
            <a:ext cx="2152633" cy="6452176"/>
          </a:xfrm>
          <a:prstGeom prst="rect">
            <a:avLst/>
          </a:prstGeom>
        </p:spPr>
      </p:pic>
      <p:pic>
        <p:nvPicPr>
          <p:cNvPr id="7" name="Picture 6">
            <a:extLst>
              <a:ext uri="{FF2B5EF4-FFF2-40B4-BE49-F238E27FC236}">
                <a16:creationId xmlns:a16="http://schemas.microsoft.com/office/drawing/2014/main" id="{7C6D1DE8-E227-4DCD-B690-1A1FE6DE4DA1}"/>
              </a:ext>
            </a:extLst>
          </p:cNvPr>
          <p:cNvPicPr>
            <a:picLocks noChangeAspect="1"/>
          </p:cNvPicPr>
          <p:nvPr/>
        </p:nvPicPr>
        <p:blipFill rotWithShape="1">
          <a:blip r:embed="rId5"/>
          <a:srcRect l="35408" t="2958" r="36170" b="2958"/>
          <a:stretch/>
        </p:blipFill>
        <p:spPr>
          <a:xfrm>
            <a:off x="7543107" y="351885"/>
            <a:ext cx="2436497" cy="6452176"/>
          </a:xfrm>
          <a:prstGeom prst="rect">
            <a:avLst/>
          </a:prstGeom>
        </p:spPr>
      </p:pic>
      <p:pic>
        <p:nvPicPr>
          <p:cNvPr id="8" name="Picture 7">
            <a:extLst>
              <a:ext uri="{FF2B5EF4-FFF2-40B4-BE49-F238E27FC236}">
                <a16:creationId xmlns:a16="http://schemas.microsoft.com/office/drawing/2014/main" id="{C91AAE83-0863-49C9-8327-BB61C6A91E74}"/>
              </a:ext>
            </a:extLst>
          </p:cNvPr>
          <p:cNvPicPr>
            <a:picLocks noChangeAspect="1"/>
          </p:cNvPicPr>
          <p:nvPr/>
        </p:nvPicPr>
        <p:blipFill rotWithShape="1">
          <a:blip r:embed="rId6"/>
          <a:srcRect l="37337" t="2958" r="37962" b="2958"/>
          <a:stretch/>
        </p:blipFill>
        <p:spPr>
          <a:xfrm>
            <a:off x="10074531" y="351885"/>
            <a:ext cx="2117468" cy="6452176"/>
          </a:xfrm>
          <a:prstGeom prst="rect">
            <a:avLst/>
          </a:prstGeom>
        </p:spPr>
      </p:pic>
      <p:sp>
        <p:nvSpPr>
          <p:cNvPr id="9" name="Arrow: Right 8">
            <a:extLst>
              <a:ext uri="{FF2B5EF4-FFF2-40B4-BE49-F238E27FC236}">
                <a16:creationId xmlns:a16="http://schemas.microsoft.com/office/drawing/2014/main" id="{19D9AA71-3322-46BE-95B6-6B958DD033ED}"/>
              </a:ext>
            </a:extLst>
          </p:cNvPr>
          <p:cNvSpPr/>
          <p:nvPr/>
        </p:nvSpPr>
        <p:spPr>
          <a:xfrm>
            <a:off x="1061479" y="3153835"/>
            <a:ext cx="461742" cy="189344"/>
          </a:xfrm>
          <a:prstGeom prst="rightArrow">
            <a:avLst/>
          </a:prstGeom>
          <a:solidFill>
            <a:schemeClr val="bg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96D9FAE-D277-43EC-85B5-802352445A72}"/>
              </a:ext>
            </a:extLst>
          </p:cNvPr>
          <p:cNvSpPr txBox="1"/>
          <p:nvPr/>
        </p:nvSpPr>
        <p:spPr>
          <a:xfrm>
            <a:off x="834256" y="2753725"/>
            <a:ext cx="1239500" cy="400110"/>
          </a:xfrm>
          <a:prstGeom prst="rect">
            <a:avLst/>
          </a:prstGeom>
          <a:noFill/>
        </p:spPr>
        <p:txBody>
          <a:bodyPr wrap="square" rtlCol="0">
            <a:spAutoFit/>
          </a:bodyPr>
          <a:lstStyle/>
          <a:p>
            <a:r>
              <a:rPr lang="en-US" sz="2000" b="1" dirty="0">
                <a:solidFill>
                  <a:schemeClr val="bg1"/>
                </a:solidFill>
              </a:rPr>
              <a:t>Pop I</a:t>
            </a:r>
          </a:p>
        </p:txBody>
      </p:sp>
    </p:spTree>
    <p:extLst>
      <p:ext uri="{BB962C8B-B14F-4D97-AF65-F5344CB8AC3E}">
        <p14:creationId xmlns:p14="http://schemas.microsoft.com/office/powerpoint/2010/main" val="2007215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3B22D4A-F170-4AC1-9FBD-03C72618C77C}"/>
              </a:ext>
            </a:extLst>
          </p:cNvPr>
          <p:cNvPicPr>
            <a:picLocks noChangeAspect="1"/>
          </p:cNvPicPr>
          <p:nvPr/>
        </p:nvPicPr>
        <p:blipFill rotWithShape="1">
          <a:blip r:embed="rId3"/>
          <a:srcRect l="33392" r="32784"/>
          <a:stretch/>
        </p:blipFill>
        <p:spPr>
          <a:xfrm>
            <a:off x="3932449" y="318777"/>
            <a:ext cx="2078263" cy="6144246"/>
          </a:xfrm>
          <a:prstGeom prst="rect">
            <a:avLst/>
          </a:prstGeom>
        </p:spPr>
      </p:pic>
      <p:pic>
        <p:nvPicPr>
          <p:cNvPr id="11" name="Picture 10">
            <a:extLst>
              <a:ext uri="{FF2B5EF4-FFF2-40B4-BE49-F238E27FC236}">
                <a16:creationId xmlns:a16="http://schemas.microsoft.com/office/drawing/2014/main" id="{6181A32B-E157-42EC-A76B-D91425AE6CD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l="28900" r="29275"/>
          <a:stretch/>
        </p:blipFill>
        <p:spPr>
          <a:xfrm>
            <a:off x="6241532" y="356877"/>
            <a:ext cx="2569804" cy="6144246"/>
          </a:xfrm>
          <a:prstGeom prst="rect">
            <a:avLst/>
          </a:prstGeom>
        </p:spPr>
      </p:pic>
      <p:pic>
        <p:nvPicPr>
          <p:cNvPr id="12" name="Picture 11">
            <a:extLst>
              <a:ext uri="{FF2B5EF4-FFF2-40B4-BE49-F238E27FC236}">
                <a16:creationId xmlns:a16="http://schemas.microsoft.com/office/drawing/2014/main" id="{F4907C11-F454-4EF9-984E-9F21D690CF2A}"/>
              </a:ext>
            </a:extLst>
          </p:cNvPr>
          <p:cNvPicPr>
            <a:picLocks noChangeAspect="1"/>
          </p:cNvPicPr>
          <p:nvPr/>
        </p:nvPicPr>
        <p:blipFill rotWithShape="1">
          <a:blip r:embed="rId6"/>
          <a:srcRect l="27385" r="28655" b="10050"/>
          <a:stretch/>
        </p:blipFill>
        <p:spPr>
          <a:xfrm>
            <a:off x="8741314" y="356877"/>
            <a:ext cx="2926811" cy="6150081"/>
          </a:xfrm>
          <a:prstGeom prst="rect">
            <a:avLst/>
          </a:prstGeom>
        </p:spPr>
      </p:pic>
      <p:sp>
        <p:nvSpPr>
          <p:cNvPr id="7" name="TextBox 6">
            <a:extLst>
              <a:ext uri="{FF2B5EF4-FFF2-40B4-BE49-F238E27FC236}">
                <a16:creationId xmlns:a16="http://schemas.microsoft.com/office/drawing/2014/main" id="{EBD8E09D-8B67-470A-9AED-E7DFAE2CD5D1}"/>
              </a:ext>
            </a:extLst>
          </p:cNvPr>
          <p:cNvSpPr txBox="1"/>
          <p:nvPr/>
        </p:nvSpPr>
        <p:spPr>
          <a:xfrm>
            <a:off x="0" y="2436793"/>
            <a:ext cx="4660320"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t>
            </a:r>
            <a:r>
              <a:rPr lang="el-GR" sz="2800" b="1" dirty="0">
                <a:latin typeface="Arial" panose="020B0604020202020204" pitchFamily="34" charset="0"/>
                <a:cs typeface="Arial" panose="020B0604020202020204" pitchFamily="34" charset="0"/>
              </a:rPr>
              <a:t>Κακή Απόκριση στην Αγγειοπλαστική</a:t>
            </a:r>
            <a:r>
              <a:rPr lang="en-US"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9831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8DFF2DB-7817-4841-8199-C6F42575D23C}"/>
              </a:ext>
            </a:extLst>
          </p:cNvPr>
          <p:cNvSpPr txBox="1"/>
          <p:nvPr/>
        </p:nvSpPr>
        <p:spPr>
          <a:xfrm>
            <a:off x="448151" y="248916"/>
            <a:ext cx="10356146"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“Traditional Self Expanding Bare Metal Stents”</a:t>
            </a:r>
          </a:p>
        </p:txBody>
      </p:sp>
      <p:pic>
        <p:nvPicPr>
          <p:cNvPr id="9" name="Picture 8">
            <a:extLst>
              <a:ext uri="{FF2B5EF4-FFF2-40B4-BE49-F238E27FC236}">
                <a16:creationId xmlns:a16="http://schemas.microsoft.com/office/drawing/2014/main" id="{7BAA6643-A788-4ECE-AE99-4FE2D9ECD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772" y="1160084"/>
            <a:ext cx="2521373" cy="2279079"/>
          </a:xfrm>
          <a:prstGeom prst="rect">
            <a:avLst/>
          </a:prstGeom>
        </p:spPr>
      </p:pic>
      <p:pic>
        <p:nvPicPr>
          <p:cNvPr id="11" name="Picture 10">
            <a:extLst>
              <a:ext uri="{FF2B5EF4-FFF2-40B4-BE49-F238E27FC236}">
                <a16:creationId xmlns:a16="http://schemas.microsoft.com/office/drawing/2014/main" id="{B22E4BEE-AF3D-470E-BAE3-3E8F7B017D8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603" t="11828" r="3905" b="12879"/>
          <a:stretch/>
        </p:blipFill>
        <p:spPr>
          <a:xfrm>
            <a:off x="3800122" y="1160084"/>
            <a:ext cx="3652205" cy="2279079"/>
          </a:xfrm>
          <a:prstGeom prst="rect">
            <a:avLst/>
          </a:prstGeom>
        </p:spPr>
      </p:pic>
      <p:pic>
        <p:nvPicPr>
          <p:cNvPr id="13" name="Picture 12">
            <a:extLst>
              <a:ext uri="{FF2B5EF4-FFF2-40B4-BE49-F238E27FC236}">
                <a16:creationId xmlns:a16="http://schemas.microsoft.com/office/drawing/2014/main" id="{F3044376-689E-4F78-AF86-87464F9D3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1376" y="1134684"/>
            <a:ext cx="2753638" cy="2279063"/>
          </a:xfrm>
          <a:prstGeom prst="rect">
            <a:avLst/>
          </a:prstGeom>
        </p:spPr>
      </p:pic>
      <p:pic>
        <p:nvPicPr>
          <p:cNvPr id="15" name="Picture 14" descr="A close up of an animal&#10;&#10;Description automatically generated">
            <a:extLst>
              <a:ext uri="{FF2B5EF4-FFF2-40B4-BE49-F238E27FC236}">
                <a16:creationId xmlns:a16="http://schemas.microsoft.com/office/drawing/2014/main" id="{14CC63BE-B6C3-40DD-87A2-6CD631E27AA5}"/>
              </a:ext>
            </a:extLst>
          </p:cNvPr>
          <p:cNvPicPr>
            <a:picLocks noChangeAspect="1"/>
          </p:cNvPicPr>
          <p:nvPr/>
        </p:nvPicPr>
        <p:blipFill rotWithShape="1">
          <a:blip r:embed="rId7">
            <a:extLst>
              <a:ext uri="{28A0092B-C50C-407E-A947-70E740481C1C}">
                <a14:useLocalDpi xmlns:a14="http://schemas.microsoft.com/office/drawing/2010/main" val="0"/>
              </a:ext>
            </a:extLst>
          </a:blip>
          <a:srcRect l="5373" t="13704" r="1708" b="20659"/>
          <a:stretch/>
        </p:blipFill>
        <p:spPr>
          <a:xfrm>
            <a:off x="968772" y="3625839"/>
            <a:ext cx="4234375" cy="2252597"/>
          </a:xfrm>
          <a:prstGeom prst="rect">
            <a:avLst/>
          </a:prstGeom>
        </p:spPr>
      </p:pic>
      <p:pic>
        <p:nvPicPr>
          <p:cNvPr id="1026" name="Picture 2" descr="Related image">
            <a:extLst>
              <a:ext uri="{FF2B5EF4-FFF2-40B4-BE49-F238E27FC236}">
                <a16:creationId xmlns:a16="http://schemas.microsoft.com/office/drawing/2014/main" id="{66CD27EA-2F1C-4137-98B9-BB285772CA1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347688" y="3625840"/>
            <a:ext cx="2252596" cy="22525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animal, worm, invertebrate&#10;&#10;Description automatically generated">
            <a:extLst>
              <a:ext uri="{FF2B5EF4-FFF2-40B4-BE49-F238E27FC236}">
                <a16:creationId xmlns:a16="http://schemas.microsoft.com/office/drawing/2014/main" id="{02D46EB6-2D90-407C-8A94-D37ACD06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4826" y="3625840"/>
            <a:ext cx="2800188" cy="2252596"/>
          </a:xfrm>
          <a:prstGeom prst="rect">
            <a:avLst/>
          </a:prstGeom>
        </p:spPr>
      </p:pic>
      <p:sp>
        <p:nvSpPr>
          <p:cNvPr id="12" name="TextBox 11">
            <a:extLst>
              <a:ext uri="{FF2B5EF4-FFF2-40B4-BE49-F238E27FC236}">
                <a16:creationId xmlns:a16="http://schemas.microsoft.com/office/drawing/2014/main" id="{44AD26FA-09EA-41FC-A449-430A5508318F}"/>
              </a:ext>
            </a:extLst>
          </p:cNvPr>
          <p:cNvSpPr txBox="1"/>
          <p:nvPr/>
        </p:nvSpPr>
        <p:spPr>
          <a:xfrm>
            <a:off x="158747" y="5551837"/>
            <a:ext cx="8022875" cy="830997"/>
          </a:xfrm>
          <a:prstGeom prst="rect">
            <a:avLst/>
          </a:prstGeom>
          <a:noFill/>
        </p:spPr>
        <p:txBody>
          <a:bodyPr wrap="square" rtlCol="0">
            <a:spAutoFit/>
          </a:bodyPr>
          <a:lstStyle/>
          <a:p>
            <a:r>
              <a:rPr lang="en-US" sz="2400" dirty="0"/>
              <a:t>Appropriate for very short lesions / spot stenting</a:t>
            </a:r>
          </a:p>
          <a:p>
            <a:r>
              <a:rPr lang="en-US" sz="2400" dirty="0"/>
              <a:t>Long lesions after failed drug coated balloon</a:t>
            </a:r>
          </a:p>
        </p:txBody>
      </p:sp>
      <p:sp>
        <p:nvSpPr>
          <p:cNvPr id="14" name="TextBox 13">
            <a:extLst>
              <a:ext uri="{FF2B5EF4-FFF2-40B4-BE49-F238E27FC236}">
                <a16:creationId xmlns:a16="http://schemas.microsoft.com/office/drawing/2014/main" id="{FB95ADA4-8FC1-4120-9807-377844384DB1}"/>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Tree>
    <p:extLst>
      <p:ext uri="{BB962C8B-B14F-4D97-AF65-F5344CB8AC3E}">
        <p14:creationId xmlns:p14="http://schemas.microsoft.com/office/powerpoint/2010/main" val="2333050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8DFF2DB-7817-4841-8199-C6F42575D23C}"/>
              </a:ext>
            </a:extLst>
          </p:cNvPr>
          <p:cNvSpPr txBox="1"/>
          <p:nvPr/>
        </p:nvSpPr>
        <p:spPr>
          <a:xfrm>
            <a:off x="419098" y="227737"/>
            <a:ext cx="8489375"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“Covered Self Expanding Stents”</a:t>
            </a:r>
          </a:p>
        </p:txBody>
      </p:sp>
      <p:pic>
        <p:nvPicPr>
          <p:cNvPr id="4" name="Picture 3">
            <a:extLst>
              <a:ext uri="{FF2B5EF4-FFF2-40B4-BE49-F238E27FC236}">
                <a16:creationId xmlns:a16="http://schemas.microsoft.com/office/drawing/2014/main" id="{8E30752C-9B2D-45C4-9984-F993221290B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370" b="58704" l="10000" r="90000">
                        <a14:foregroundMark x1="69028" y1="58704" x2="69028" y2="58704"/>
                        <a14:foregroundMark x1="45000" y1="5370" x2="45000" y2="5370"/>
                        <a14:backgroundMark x1="33472" y1="45556" x2="33472" y2="45556"/>
                        <a14:backgroundMark x1="47778" y1="28704" x2="47778" y2="28704"/>
                        <a14:backgroundMark x1="47778" y1="27037" x2="47778" y2="27037"/>
                        <a14:backgroundMark x1="42500" y1="22963" x2="42500" y2="22963"/>
                      </a14:backgroundRemoval>
                    </a14:imgEffect>
                  </a14:imgLayer>
                </a14:imgProps>
              </a:ext>
              <a:ext uri="{28A0092B-C50C-407E-A947-70E740481C1C}">
                <a14:useLocalDpi xmlns:a14="http://schemas.microsoft.com/office/drawing/2010/main" val="0"/>
              </a:ext>
            </a:extLst>
          </a:blip>
          <a:srcRect l="16878" r="24209" b="35679"/>
          <a:stretch/>
        </p:blipFill>
        <p:spPr>
          <a:xfrm>
            <a:off x="292098" y="1365713"/>
            <a:ext cx="5715002" cy="4679775"/>
          </a:xfrm>
          <a:prstGeom prst="rect">
            <a:avLst/>
          </a:prstGeom>
        </p:spPr>
      </p:pic>
      <p:sp>
        <p:nvSpPr>
          <p:cNvPr id="7" name="TextBox 6">
            <a:extLst>
              <a:ext uri="{FF2B5EF4-FFF2-40B4-BE49-F238E27FC236}">
                <a16:creationId xmlns:a16="http://schemas.microsoft.com/office/drawing/2014/main" id="{B3426C97-B539-449B-97D1-42F6EBF516E2}"/>
              </a:ext>
            </a:extLst>
          </p:cNvPr>
          <p:cNvSpPr txBox="1"/>
          <p:nvPr/>
        </p:nvSpPr>
        <p:spPr>
          <a:xfrm>
            <a:off x="7454688" y="227851"/>
            <a:ext cx="4474635"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“Drug Eluting Stents”</a:t>
            </a:r>
          </a:p>
        </p:txBody>
      </p:sp>
      <p:pic>
        <p:nvPicPr>
          <p:cNvPr id="9" name="Picture 8" descr="A picture containing indoor&#10;&#10;Description automatically generated">
            <a:extLst>
              <a:ext uri="{FF2B5EF4-FFF2-40B4-BE49-F238E27FC236}">
                <a16:creationId xmlns:a16="http://schemas.microsoft.com/office/drawing/2014/main" id="{151B9F3F-221D-4DB7-A79C-8F4ADC88EE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4689" y="1459890"/>
            <a:ext cx="4115538" cy="2070710"/>
          </a:xfrm>
          <a:prstGeom prst="rect">
            <a:avLst/>
          </a:prstGeom>
        </p:spPr>
      </p:pic>
      <p:pic>
        <p:nvPicPr>
          <p:cNvPr id="10" name="Picture 9">
            <a:extLst>
              <a:ext uri="{FF2B5EF4-FFF2-40B4-BE49-F238E27FC236}">
                <a16:creationId xmlns:a16="http://schemas.microsoft.com/office/drawing/2014/main" id="{89E08B41-E2B8-43FB-9F12-22CB91B8438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7813" y1="14500" x2="17813" y2="14500"/>
                        <a14:foregroundMark x1="20781" y1="16750" x2="20781" y2="16750"/>
                        <a14:foregroundMark x1="18750" y1="13250" x2="18750" y2="13250"/>
                        <a14:foregroundMark x1="21875" y1="17250" x2="21875" y2="17250"/>
                        <a14:foregroundMark x1="19531" y1="13750" x2="19531" y2="13750"/>
                        <a14:foregroundMark x1="18125" y1="12500" x2="18125" y2="12500"/>
                        <a14:foregroundMark x1="29375" y1="82000" x2="29375" y2="82000"/>
                      </a14:backgroundRemoval>
                    </a14:imgEffect>
                  </a14:imgLayer>
                </a14:imgProps>
              </a:ext>
              <a:ext uri="{28A0092B-C50C-407E-A947-70E740481C1C}">
                <a14:useLocalDpi xmlns:a14="http://schemas.microsoft.com/office/drawing/2010/main" val="0"/>
              </a:ext>
            </a:extLst>
          </a:blip>
          <a:stretch>
            <a:fillRect/>
          </a:stretch>
        </p:blipFill>
        <p:spPr>
          <a:xfrm>
            <a:off x="7169526" y="3530600"/>
            <a:ext cx="4759797" cy="2974873"/>
          </a:xfrm>
          <a:prstGeom prst="rect">
            <a:avLst/>
          </a:prstGeom>
        </p:spPr>
      </p:pic>
      <p:sp>
        <p:nvSpPr>
          <p:cNvPr id="11" name="TextBox 10">
            <a:extLst>
              <a:ext uri="{FF2B5EF4-FFF2-40B4-BE49-F238E27FC236}">
                <a16:creationId xmlns:a16="http://schemas.microsoft.com/office/drawing/2014/main" id="{5A14FFAB-5763-426E-945B-85E51255A1F4}"/>
              </a:ext>
            </a:extLst>
          </p:cNvPr>
          <p:cNvSpPr txBox="1"/>
          <p:nvPr/>
        </p:nvSpPr>
        <p:spPr>
          <a:xfrm>
            <a:off x="228781" y="5381712"/>
            <a:ext cx="4239688" cy="830997"/>
          </a:xfrm>
          <a:prstGeom prst="rect">
            <a:avLst/>
          </a:prstGeom>
          <a:noFill/>
        </p:spPr>
        <p:txBody>
          <a:bodyPr wrap="square" rtlCol="0">
            <a:spAutoFit/>
          </a:bodyPr>
          <a:lstStyle/>
          <a:p>
            <a:r>
              <a:rPr lang="en-US" sz="2400" dirty="0"/>
              <a:t>Appropriate for long lesions / concern for thrombotic material</a:t>
            </a:r>
          </a:p>
        </p:txBody>
      </p:sp>
      <p:sp>
        <p:nvSpPr>
          <p:cNvPr id="12" name="TextBox 11">
            <a:extLst>
              <a:ext uri="{FF2B5EF4-FFF2-40B4-BE49-F238E27FC236}">
                <a16:creationId xmlns:a16="http://schemas.microsoft.com/office/drawing/2014/main" id="{391BA11F-A983-4073-8996-A2E5A24C55F1}"/>
              </a:ext>
            </a:extLst>
          </p:cNvPr>
          <p:cNvSpPr txBox="1"/>
          <p:nvPr/>
        </p:nvSpPr>
        <p:spPr>
          <a:xfrm>
            <a:off x="5283200" y="1089400"/>
            <a:ext cx="5654322" cy="1569660"/>
          </a:xfrm>
          <a:prstGeom prst="rect">
            <a:avLst/>
          </a:prstGeom>
          <a:noFill/>
        </p:spPr>
        <p:txBody>
          <a:bodyPr wrap="square" rtlCol="0">
            <a:spAutoFit/>
          </a:bodyPr>
          <a:lstStyle/>
          <a:p>
            <a:r>
              <a:rPr lang="en-US" sz="2400" dirty="0"/>
              <a:t>Highest patency</a:t>
            </a:r>
            <a:endParaRPr lang="en-US" sz="2400" i="1" dirty="0">
              <a:solidFill>
                <a:srgbClr val="FFC000"/>
              </a:solidFill>
            </a:endParaRPr>
          </a:p>
          <a:p>
            <a:r>
              <a:rPr lang="en-US" sz="2400" dirty="0"/>
              <a:t>Long complex lesions</a:t>
            </a:r>
          </a:p>
          <a:p>
            <a:r>
              <a:rPr lang="en-US" sz="2400" dirty="0"/>
              <a:t>High restenosis risk lesions (e.g. DM, CRF)</a:t>
            </a:r>
          </a:p>
          <a:p>
            <a:endParaRPr lang="en-US" sz="2400" dirty="0"/>
          </a:p>
        </p:txBody>
      </p:sp>
      <p:sp>
        <p:nvSpPr>
          <p:cNvPr id="13" name="TextBox 12">
            <a:extLst>
              <a:ext uri="{FF2B5EF4-FFF2-40B4-BE49-F238E27FC236}">
                <a16:creationId xmlns:a16="http://schemas.microsoft.com/office/drawing/2014/main" id="{94374567-F413-49F7-A950-A1CD16B5D506}"/>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Tree>
    <p:extLst>
      <p:ext uri="{BB962C8B-B14F-4D97-AF65-F5344CB8AC3E}">
        <p14:creationId xmlns:p14="http://schemas.microsoft.com/office/powerpoint/2010/main" val="2078780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g42.1.jpg">
            <a:extLst>
              <a:ext uri="{FF2B5EF4-FFF2-40B4-BE49-F238E27FC236}">
                <a16:creationId xmlns:a16="http://schemas.microsoft.com/office/drawing/2014/main" id="{9EA8027F-6544-4012-B297-1276A18FE4D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l="11745" r="9629"/>
          <a:stretch/>
        </p:blipFill>
        <p:spPr>
          <a:xfrm rot="19082202">
            <a:off x="6381748" y="2534029"/>
            <a:ext cx="5199231" cy="2545855"/>
          </a:xfrm>
          <a:prstGeom prst="rect">
            <a:avLst/>
          </a:prstGeom>
        </p:spPr>
      </p:pic>
      <p:pic>
        <p:nvPicPr>
          <p:cNvPr id="8" name="Picture 7" descr="A picture containing indoor&#10;&#10;Description automatically generated">
            <a:extLst>
              <a:ext uri="{FF2B5EF4-FFF2-40B4-BE49-F238E27FC236}">
                <a16:creationId xmlns:a16="http://schemas.microsoft.com/office/drawing/2014/main" id="{185B958F-E026-4F92-A032-9920A5E2F4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10396">
            <a:off x="828675" y="2534029"/>
            <a:ext cx="5267325" cy="2571750"/>
          </a:xfrm>
          <a:prstGeom prst="rect">
            <a:avLst/>
          </a:prstGeom>
        </p:spPr>
      </p:pic>
      <p:sp>
        <p:nvSpPr>
          <p:cNvPr id="10" name="TextBox 9">
            <a:extLst>
              <a:ext uri="{FF2B5EF4-FFF2-40B4-BE49-F238E27FC236}">
                <a16:creationId xmlns:a16="http://schemas.microsoft.com/office/drawing/2014/main" id="{04E1CA75-9497-4FBC-8E1E-D7675C3D2E62}"/>
              </a:ext>
            </a:extLst>
          </p:cNvPr>
          <p:cNvSpPr txBox="1"/>
          <p:nvPr/>
        </p:nvSpPr>
        <p:spPr>
          <a:xfrm>
            <a:off x="266698" y="1704623"/>
            <a:ext cx="3706991" cy="584775"/>
          </a:xfrm>
          <a:prstGeom prst="rect">
            <a:avLst/>
          </a:prstGeom>
          <a:noFill/>
        </p:spPr>
        <p:txBody>
          <a:bodyPr wrap="square" rtlCol="0">
            <a:spAutoFit/>
          </a:bodyPr>
          <a:lstStyle/>
          <a:p>
            <a:r>
              <a:rPr lang="en-US" sz="3200" b="1" dirty="0">
                <a:solidFill>
                  <a:schemeClr val="accent2"/>
                </a:solidFill>
              </a:rPr>
              <a:t>SUPERA - ABBOTT</a:t>
            </a:r>
          </a:p>
        </p:txBody>
      </p:sp>
      <p:sp>
        <p:nvSpPr>
          <p:cNvPr id="11" name="TextBox 10">
            <a:extLst>
              <a:ext uri="{FF2B5EF4-FFF2-40B4-BE49-F238E27FC236}">
                <a16:creationId xmlns:a16="http://schemas.microsoft.com/office/drawing/2014/main" id="{E490F6EF-C968-4707-98B5-AB8C6ACDA28E}"/>
              </a:ext>
            </a:extLst>
          </p:cNvPr>
          <p:cNvSpPr txBox="1"/>
          <p:nvPr/>
        </p:nvSpPr>
        <p:spPr>
          <a:xfrm>
            <a:off x="6390928" y="1710266"/>
            <a:ext cx="3706991" cy="584775"/>
          </a:xfrm>
          <a:prstGeom prst="rect">
            <a:avLst/>
          </a:prstGeom>
          <a:noFill/>
        </p:spPr>
        <p:txBody>
          <a:bodyPr wrap="square" rtlCol="0">
            <a:spAutoFit/>
          </a:bodyPr>
          <a:lstStyle/>
          <a:p>
            <a:r>
              <a:rPr lang="en-US" sz="3200" b="1" dirty="0">
                <a:solidFill>
                  <a:schemeClr val="accent2"/>
                </a:solidFill>
              </a:rPr>
              <a:t>TIGRIS - GORE</a:t>
            </a:r>
          </a:p>
        </p:txBody>
      </p:sp>
      <p:sp>
        <p:nvSpPr>
          <p:cNvPr id="12" name="TextBox 11">
            <a:extLst>
              <a:ext uri="{FF2B5EF4-FFF2-40B4-BE49-F238E27FC236}">
                <a16:creationId xmlns:a16="http://schemas.microsoft.com/office/drawing/2014/main" id="{3ED68315-8CAC-478C-88CD-B049E1D2D2AE}"/>
              </a:ext>
            </a:extLst>
          </p:cNvPr>
          <p:cNvSpPr txBox="1"/>
          <p:nvPr/>
        </p:nvSpPr>
        <p:spPr>
          <a:xfrm>
            <a:off x="4185847" y="91786"/>
            <a:ext cx="7185386" cy="1569660"/>
          </a:xfrm>
          <a:prstGeom prst="rect">
            <a:avLst/>
          </a:prstGeom>
          <a:noFill/>
        </p:spPr>
        <p:txBody>
          <a:bodyPr wrap="square" rtlCol="0">
            <a:spAutoFit/>
          </a:bodyPr>
          <a:lstStyle/>
          <a:p>
            <a:pPr algn="ctr"/>
            <a:r>
              <a:rPr lang="en-US" sz="3200" dirty="0"/>
              <a:t>Mimetic Implants</a:t>
            </a:r>
          </a:p>
          <a:p>
            <a:pPr algn="ctr"/>
            <a:r>
              <a:rPr lang="en-US" sz="3200" dirty="0"/>
              <a:t>Mimic the arterial anatomy</a:t>
            </a:r>
          </a:p>
          <a:p>
            <a:pPr algn="ctr"/>
            <a:r>
              <a:rPr lang="en-US" sz="3200" dirty="0"/>
              <a:t>No Fractures </a:t>
            </a:r>
          </a:p>
        </p:txBody>
      </p:sp>
      <p:sp>
        <p:nvSpPr>
          <p:cNvPr id="13" name="TextBox 12">
            <a:extLst>
              <a:ext uri="{FF2B5EF4-FFF2-40B4-BE49-F238E27FC236}">
                <a16:creationId xmlns:a16="http://schemas.microsoft.com/office/drawing/2014/main" id="{E862DC8D-2D08-4BAA-800B-702F9FE22CCA}"/>
              </a:ext>
            </a:extLst>
          </p:cNvPr>
          <p:cNvSpPr txBox="1"/>
          <p:nvPr/>
        </p:nvSpPr>
        <p:spPr>
          <a:xfrm>
            <a:off x="419098" y="227737"/>
            <a:ext cx="8489375"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“Novel Flexible Stents”</a:t>
            </a:r>
          </a:p>
        </p:txBody>
      </p:sp>
      <p:sp>
        <p:nvSpPr>
          <p:cNvPr id="14" name="TextBox 13">
            <a:extLst>
              <a:ext uri="{FF2B5EF4-FFF2-40B4-BE49-F238E27FC236}">
                <a16:creationId xmlns:a16="http://schemas.microsoft.com/office/drawing/2014/main" id="{956AF9D0-08CE-45CA-BB19-DBAC85D8A3F1}"/>
              </a:ext>
            </a:extLst>
          </p:cNvPr>
          <p:cNvSpPr txBox="1"/>
          <p:nvPr/>
        </p:nvSpPr>
        <p:spPr>
          <a:xfrm>
            <a:off x="2238786" y="5418652"/>
            <a:ext cx="9879899" cy="830997"/>
          </a:xfrm>
          <a:prstGeom prst="rect">
            <a:avLst/>
          </a:prstGeom>
          <a:noFill/>
        </p:spPr>
        <p:txBody>
          <a:bodyPr wrap="square" rtlCol="0">
            <a:spAutoFit/>
          </a:bodyPr>
          <a:lstStyle/>
          <a:p>
            <a:r>
              <a:rPr lang="en-US" sz="2400" dirty="0"/>
              <a:t>Highest patency</a:t>
            </a:r>
          </a:p>
          <a:p>
            <a:r>
              <a:rPr lang="en-US" sz="2400" dirty="0"/>
              <a:t>Best available choice for distal SFA / POP</a:t>
            </a:r>
          </a:p>
        </p:txBody>
      </p:sp>
      <p:sp>
        <p:nvSpPr>
          <p:cNvPr id="15" name="TextBox 14">
            <a:extLst>
              <a:ext uri="{FF2B5EF4-FFF2-40B4-BE49-F238E27FC236}">
                <a16:creationId xmlns:a16="http://schemas.microsoft.com/office/drawing/2014/main" id="{CBCFC493-8184-4AC3-9305-1FAEBEA50604}"/>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Tree>
    <p:extLst>
      <p:ext uri="{BB962C8B-B14F-4D97-AF65-F5344CB8AC3E}">
        <p14:creationId xmlns:p14="http://schemas.microsoft.com/office/powerpoint/2010/main" val="3443747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rry image of a person&#10;&#10;Description automatically generated">
            <a:extLst>
              <a:ext uri="{FF2B5EF4-FFF2-40B4-BE49-F238E27FC236}">
                <a16:creationId xmlns:a16="http://schemas.microsoft.com/office/drawing/2014/main" id="{983C5F11-3940-479E-84A6-4E2E548AB7D4}"/>
              </a:ext>
            </a:extLst>
          </p:cNvPr>
          <p:cNvPicPr>
            <a:picLocks noChangeAspect="1"/>
          </p:cNvPicPr>
          <p:nvPr/>
        </p:nvPicPr>
        <p:blipFill rotWithShape="1">
          <a:blip r:embed="rId2"/>
          <a:srcRect b="8075"/>
          <a:stretch/>
        </p:blipFill>
        <p:spPr>
          <a:xfrm>
            <a:off x="5420832" y="1289027"/>
            <a:ext cx="3228975" cy="4912043"/>
          </a:xfrm>
          <a:prstGeom prst="rect">
            <a:avLst/>
          </a:prstGeom>
        </p:spPr>
      </p:pic>
      <p:pic>
        <p:nvPicPr>
          <p:cNvPr id="10" name="Picture 9">
            <a:extLst>
              <a:ext uri="{FF2B5EF4-FFF2-40B4-BE49-F238E27FC236}">
                <a16:creationId xmlns:a16="http://schemas.microsoft.com/office/drawing/2014/main" id="{839B21D4-7EA1-4DE0-A8D7-06FE004E5532}"/>
              </a:ext>
            </a:extLst>
          </p:cNvPr>
          <p:cNvPicPr>
            <a:picLocks noChangeAspect="1"/>
          </p:cNvPicPr>
          <p:nvPr/>
        </p:nvPicPr>
        <p:blipFill>
          <a:blip r:embed="rId3"/>
          <a:stretch>
            <a:fillRect/>
          </a:stretch>
        </p:blipFill>
        <p:spPr>
          <a:xfrm>
            <a:off x="315528" y="1661192"/>
            <a:ext cx="4904550" cy="4145134"/>
          </a:xfrm>
          <a:prstGeom prst="rect">
            <a:avLst/>
          </a:prstGeom>
        </p:spPr>
      </p:pic>
      <p:sp>
        <p:nvSpPr>
          <p:cNvPr id="12" name="TextBox 11">
            <a:extLst>
              <a:ext uri="{FF2B5EF4-FFF2-40B4-BE49-F238E27FC236}">
                <a16:creationId xmlns:a16="http://schemas.microsoft.com/office/drawing/2014/main" id="{E8A00F31-C14E-4357-8EF2-813A7BFF7D44}"/>
              </a:ext>
            </a:extLst>
          </p:cNvPr>
          <p:cNvSpPr txBox="1"/>
          <p:nvPr/>
        </p:nvSpPr>
        <p:spPr>
          <a:xfrm>
            <a:off x="594361" y="170603"/>
            <a:ext cx="11329909" cy="646331"/>
          </a:xfrm>
          <a:prstGeom prst="rect">
            <a:avLst/>
          </a:prstGeom>
          <a:noFill/>
        </p:spPr>
        <p:txBody>
          <a:bodyPr wrap="square" rtlCol="0">
            <a:spAutoFit/>
          </a:bodyPr>
          <a:lstStyle/>
          <a:p>
            <a:r>
              <a:rPr lang="el-GR" sz="3600" b="1" dirty="0">
                <a:solidFill>
                  <a:schemeClr val="accent1">
                    <a:lumMod val="75000"/>
                  </a:schemeClr>
                </a:solidFill>
              </a:rPr>
              <a:t>Γινόμαστε ολοένα και καλύτεροι</a:t>
            </a:r>
            <a:r>
              <a:rPr lang="en-US" sz="3600" b="1" dirty="0">
                <a:solidFill>
                  <a:schemeClr val="accent1">
                    <a:lumMod val="75000"/>
                  </a:schemeClr>
                </a:solidFill>
              </a:rPr>
              <a:t>…</a:t>
            </a:r>
          </a:p>
        </p:txBody>
      </p:sp>
      <p:pic>
        <p:nvPicPr>
          <p:cNvPr id="14" name="Picture 13" descr="A picture containing indoor&#10;&#10;Description automatically generated">
            <a:extLst>
              <a:ext uri="{FF2B5EF4-FFF2-40B4-BE49-F238E27FC236}">
                <a16:creationId xmlns:a16="http://schemas.microsoft.com/office/drawing/2014/main" id="{215A854B-0B28-4DB4-9CB2-27BD8D52F56D}"/>
              </a:ext>
            </a:extLst>
          </p:cNvPr>
          <p:cNvPicPr>
            <a:picLocks noChangeAspect="1"/>
          </p:cNvPicPr>
          <p:nvPr/>
        </p:nvPicPr>
        <p:blipFill rotWithShape="1">
          <a:blip r:embed="rId4"/>
          <a:srcRect l="3182" t="2945" r="3545" b="21419"/>
          <a:stretch/>
        </p:blipFill>
        <p:spPr>
          <a:xfrm>
            <a:off x="8850561" y="1248253"/>
            <a:ext cx="3269396" cy="2485506"/>
          </a:xfrm>
          <a:prstGeom prst="rect">
            <a:avLst/>
          </a:prstGeom>
        </p:spPr>
      </p:pic>
      <p:pic>
        <p:nvPicPr>
          <p:cNvPr id="15" name="Picture 14">
            <a:extLst>
              <a:ext uri="{FF2B5EF4-FFF2-40B4-BE49-F238E27FC236}">
                <a16:creationId xmlns:a16="http://schemas.microsoft.com/office/drawing/2014/main" id="{1D928315-3E19-4C70-A11A-2BADAB57184F}"/>
              </a:ext>
            </a:extLst>
          </p:cNvPr>
          <p:cNvPicPr>
            <a:picLocks noChangeAspect="1"/>
          </p:cNvPicPr>
          <p:nvPr/>
        </p:nvPicPr>
        <p:blipFill rotWithShape="1">
          <a:blip r:embed="rId5"/>
          <a:srcRect l="4958" t="2302" r="5945" b="17592"/>
          <a:stretch/>
        </p:blipFill>
        <p:spPr>
          <a:xfrm>
            <a:off x="9251038" y="3825546"/>
            <a:ext cx="2602911" cy="2496525"/>
          </a:xfrm>
          <a:prstGeom prst="rect">
            <a:avLst/>
          </a:prstGeom>
        </p:spPr>
      </p:pic>
      <p:pic>
        <p:nvPicPr>
          <p:cNvPr id="2" name="Picture 1">
            <a:extLst>
              <a:ext uri="{FF2B5EF4-FFF2-40B4-BE49-F238E27FC236}">
                <a16:creationId xmlns:a16="http://schemas.microsoft.com/office/drawing/2014/main" id="{8584BB46-5801-4AE5-85E7-348D98E4C5DA}"/>
              </a:ext>
            </a:extLst>
          </p:cNvPr>
          <p:cNvPicPr>
            <a:picLocks noChangeAspect="1"/>
          </p:cNvPicPr>
          <p:nvPr/>
        </p:nvPicPr>
        <p:blipFill>
          <a:blip r:embed="rId6">
            <a:duotone>
              <a:prstClr val="black"/>
              <a:schemeClr val="accent1">
                <a:tint val="45000"/>
                <a:satMod val="400000"/>
              </a:schemeClr>
            </a:duotone>
          </a:blip>
          <a:stretch>
            <a:fillRect/>
          </a:stretch>
        </p:blipFill>
        <p:spPr>
          <a:xfrm>
            <a:off x="639039" y="610840"/>
            <a:ext cx="11021147" cy="584775"/>
          </a:xfrm>
          <a:prstGeom prst="rect">
            <a:avLst/>
          </a:prstGeom>
        </p:spPr>
      </p:pic>
    </p:spTree>
    <p:extLst>
      <p:ext uri="{BB962C8B-B14F-4D97-AF65-F5344CB8AC3E}">
        <p14:creationId xmlns:p14="http://schemas.microsoft.com/office/powerpoint/2010/main" val="938099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1480063-1BC1-4C63-94EE-B2F7086B29FE}"/>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pic>
        <p:nvPicPr>
          <p:cNvPr id="7" name="Picture 2" descr="C:\Users\chaerra\Desktop\LONDON 2012\St Thomas CLI\peroneal intraop.jpg">
            <a:extLst>
              <a:ext uri="{FF2B5EF4-FFF2-40B4-BE49-F238E27FC236}">
                <a16:creationId xmlns:a16="http://schemas.microsoft.com/office/drawing/2014/main" id="{9DC6F785-0DB7-4CE0-8318-5CB5EF4A4A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804"/>
          <a:stretch/>
        </p:blipFill>
        <p:spPr bwMode="auto">
          <a:xfrm>
            <a:off x="5418886" y="1248253"/>
            <a:ext cx="6191223" cy="49895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wall, indoor, white, photo&#10;&#10;Description automatically generated">
            <a:extLst>
              <a:ext uri="{FF2B5EF4-FFF2-40B4-BE49-F238E27FC236}">
                <a16:creationId xmlns:a16="http://schemas.microsoft.com/office/drawing/2014/main" id="{82D9DDF5-A835-4606-9558-D0B5BE8C4AB0}"/>
              </a:ext>
            </a:extLst>
          </p:cNvPr>
          <p:cNvPicPr>
            <a:picLocks noChangeAspect="1"/>
          </p:cNvPicPr>
          <p:nvPr/>
        </p:nvPicPr>
        <p:blipFill rotWithShape="1">
          <a:blip r:embed="rId3"/>
          <a:srcRect t="5099" r="48353"/>
          <a:stretch/>
        </p:blipFill>
        <p:spPr>
          <a:xfrm>
            <a:off x="934064" y="1248253"/>
            <a:ext cx="4081699" cy="4993645"/>
          </a:xfrm>
          <a:prstGeom prst="rect">
            <a:avLst/>
          </a:prstGeom>
        </p:spPr>
      </p:pic>
      <p:sp>
        <p:nvSpPr>
          <p:cNvPr id="5" name="TextBox 4">
            <a:extLst>
              <a:ext uri="{FF2B5EF4-FFF2-40B4-BE49-F238E27FC236}">
                <a16:creationId xmlns:a16="http://schemas.microsoft.com/office/drawing/2014/main" id="{E40236E0-E0AC-4723-9870-B9CB393265A1}"/>
              </a:ext>
            </a:extLst>
          </p:cNvPr>
          <p:cNvSpPr txBox="1"/>
          <p:nvPr/>
        </p:nvSpPr>
        <p:spPr>
          <a:xfrm>
            <a:off x="594361" y="170603"/>
            <a:ext cx="11329909" cy="646331"/>
          </a:xfrm>
          <a:prstGeom prst="rect">
            <a:avLst/>
          </a:prstGeom>
          <a:noFill/>
        </p:spPr>
        <p:txBody>
          <a:bodyPr wrap="square" rtlCol="0">
            <a:spAutoFit/>
          </a:bodyPr>
          <a:lstStyle/>
          <a:p>
            <a:r>
              <a:rPr lang="el-GR" sz="3600" b="1" dirty="0">
                <a:solidFill>
                  <a:schemeClr val="accent1">
                    <a:lumMod val="75000"/>
                  </a:schemeClr>
                </a:solidFill>
              </a:rPr>
              <a:t>Γινόμαστε ολοένα και καλύτεροι</a:t>
            </a:r>
            <a:r>
              <a:rPr lang="en-US" sz="3600" b="1" dirty="0">
                <a:solidFill>
                  <a:schemeClr val="accent1">
                    <a:lumMod val="75000"/>
                  </a:schemeClr>
                </a:solidFill>
              </a:rPr>
              <a:t>…</a:t>
            </a:r>
          </a:p>
        </p:txBody>
      </p:sp>
      <p:pic>
        <p:nvPicPr>
          <p:cNvPr id="6" name="Picture 5">
            <a:extLst>
              <a:ext uri="{FF2B5EF4-FFF2-40B4-BE49-F238E27FC236}">
                <a16:creationId xmlns:a16="http://schemas.microsoft.com/office/drawing/2014/main" id="{642046A2-E745-4298-A342-0F752AD82BD0}"/>
              </a:ext>
            </a:extLst>
          </p:cNvPr>
          <p:cNvPicPr>
            <a:picLocks noChangeAspect="1"/>
          </p:cNvPicPr>
          <p:nvPr/>
        </p:nvPicPr>
        <p:blipFill>
          <a:blip r:embed="rId4">
            <a:duotone>
              <a:prstClr val="black"/>
              <a:schemeClr val="accent1">
                <a:tint val="45000"/>
                <a:satMod val="400000"/>
              </a:schemeClr>
            </a:duotone>
          </a:blip>
          <a:stretch>
            <a:fillRect/>
          </a:stretch>
        </p:blipFill>
        <p:spPr>
          <a:xfrm>
            <a:off x="639039" y="610840"/>
            <a:ext cx="11021147" cy="584775"/>
          </a:xfrm>
          <a:prstGeom prst="rect">
            <a:avLst/>
          </a:prstGeom>
        </p:spPr>
      </p:pic>
    </p:spTree>
    <p:extLst>
      <p:ext uri="{BB962C8B-B14F-4D97-AF65-F5344CB8AC3E}">
        <p14:creationId xmlns:p14="http://schemas.microsoft.com/office/powerpoint/2010/main" val="4164903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E3C2C3-AB3A-4245-B5AE-FAAD2C0100A9}"/>
              </a:ext>
            </a:extLst>
          </p:cNvPr>
          <p:cNvPicPr>
            <a:picLocks noChangeAspect="1"/>
          </p:cNvPicPr>
          <p:nvPr/>
        </p:nvPicPr>
        <p:blipFill rotWithShape="1">
          <a:blip r:embed="rId2"/>
          <a:srcRect l="32487" r="32031"/>
          <a:stretch/>
        </p:blipFill>
        <p:spPr>
          <a:xfrm>
            <a:off x="134224" y="0"/>
            <a:ext cx="3036814" cy="6858000"/>
          </a:xfrm>
          <a:prstGeom prst="rect">
            <a:avLst/>
          </a:prstGeom>
        </p:spPr>
      </p:pic>
      <p:pic>
        <p:nvPicPr>
          <p:cNvPr id="5" name="Picture 4">
            <a:extLst>
              <a:ext uri="{FF2B5EF4-FFF2-40B4-BE49-F238E27FC236}">
                <a16:creationId xmlns:a16="http://schemas.microsoft.com/office/drawing/2014/main" id="{0B373C17-0B0C-4767-A2CC-39BE34000CBC}"/>
              </a:ext>
            </a:extLst>
          </p:cNvPr>
          <p:cNvPicPr>
            <a:picLocks noChangeAspect="1"/>
          </p:cNvPicPr>
          <p:nvPr/>
        </p:nvPicPr>
        <p:blipFill rotWithShape="1">
          <a:blip r:embed="rId3"/>
          <a:srcRect l="30013" r="35951"/>
          <a:stretch/>
        </p:blipFill>
        <p:spPr>
          <a:xfrm>
            <a:off x="3361931" y="0"/>
            <a:ext cx="2913035" cy="6858000"/>
          </a:xfrm>
          <a:prstGeom prst="rect">
            <a:avLst/>
          </a:prstGeom>
        </p:spPr>
      </p:pic>
      <p:pic>
        <p:nvPicPr>
          <p:cNvPr id="6" name="Picture 5">
            <a:extLst>
              <a:ext uri="{FF2B5EF4-FFF2-40B4-BE49-F238E27FC236}">
                <a16:creationId xmlns:a16="http://schemas.microsoft.com/office/drawing/2014/main" id="{85305AEF-FE66-49BC-B892-AC5403CAD6C6}"/>
              </a:ext>
            </a:extLst>
          </p:cNvPr>
          <p:cNvPicPr>
            <a:picLocks noChangeAspect="1"/>
          </p:cNvPicPr>
          <p:nvPr/>
        </p:nvPicPr>
        <p:blipFill rotWithShape="1">
          <a:blip r:embed="rId4"/>
          <a:srcRect l="31976" r="32226"/>
          <a:stretch/>
        </p:blipFill>
        <p:spPr>
          <a:xfrm>
            <a:off x="6416679" y="0"/>
            <a:ext cx="3063866" cy="6858000"/>
          </a:xfrm>
          <a:prstGeom prst="rect">
            <a:avLst/>
          </a:prstGeom>
        </p:spPr>
      </p:pic>
      <p:pic>
        <p:nvPicPr>
          <p:cNvPr id="7" name="Picture 6">
            <a:extLst>
              <a:ext uri="{FF2B5EF4-FFF2-40B4-BE49-F238E27FC236}">
                <a16:creationId xmlns:a16="http://schemas.microsoft.com/office/drawing/2014/main" id="{B1661866-EDA2-489F-8C9E-4D2A85E14A8E}"/>
              </a:ext>
            </a:extLst>
          </p:cNvPr>
          <p:cNvPicPr>
            <a:picLocks noChangeAspect="1"/>
          </p:cNvPicPr>
          <p:nvPr/>
        </p:nvPicPr>
        <p:blipFill rotWithShape="1">
          <a:blip r:embed="rId5"/>
          <a:srcRect l="33175" r="38206"/>
          <a:stretch/>
        </p:blipFill>
        <p:spPr>
          <a:xfrm>
            <a:off x="9622258" y="0"/>
            <a:ext cx="2449499" cy="6858000"/>
          </a:xfrm>
          <a:prstGeom prst="rect">
            <a:avLst/>
          </a:prstGeom>
        </p:spPr>
      </p:pic>
      <p:sp>
        <p:nvSpPr>
          <p:cNvPr id="8" name="TextBox 7">
            <a:extLst>
              <a:ext uri="{FF2B5EF4-FFF2-40B4-BE49-F238E27FC236}">
                <a16:creationId xmlns:a16="http://schemas.microsoft.com/office/drawing/2014/main" id="{72705EB1-0F64-4D69-A83F-4C0F06BBD42E}"/>
              </a:ext>
            </a:extLst>
          </p:cNvPr>
          <p:cNvSpPr txBox="1"/>
          <p:nvPr/>
        </p:nvSpPr>
        <p:spPr>
          <a:xfrm>
            <a:off x="296362" y="244951"/>
            <a:ext cx="2306414" cy="707886"/>
          </a:xfrm>
          <a:prstGeom prst="rect">
            <a:avLst/>
          </a:prstGeom>
          <a:noFill/>
        </p:spPr>
        <p:txBody>
          <a:bodyPr wrap="square" rtlCol="0">
            <a:spAutoFit/>
          </a:bodyPr>
          <a:lstStyle/>
          <a:p>
            <a:r>
              <a:rPr lang="en-US" sz="2000" b="1" dirty="0"/>
              <a:t>Long SFA CTO (&gt;40cm)</a:t>
            </a:r>
          </a:p>
        </p:txBody>
      </p:sp>
      <p:sp>
        <p:nvSpPr>
          <p:cNvPr id="9" name="Arrow: Right 8">
            <a:extLst>
              <a:ext uri="{FF2B5EF4-FFF2-40B4-BE49-F238E27FC236}">
                <a16:creationId xmlns:a16="http://schemas.microsoft.com/office/drawing/2014/main" id="{1F6F401B-08F7-4441-B7CE-5E3378E7662A}"/>
              </a:ext>
            </a:extLst>
          </p:cNvPr>
          <p:cNvSpPr/>
          <p:nvPr/>
        </p:nvSpPr>
        <p:spPr>
          <a:xfrm>
            <a:off x="3493213" y="2050422"/>
            <a:ext cx="323311" cy="1893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21679C06-5CBE-46A7-B2A9-AA4B95C0E4F9}"/>
              </a:ext>
            </a:extLst>
          </p:cNvPr>
          <p:cNvSpPr txBox="1"/>
          <p:nvPr/>
        </p:nvSpPr>
        <p:spPr>
          <a:xfrm>
            <a:off x="3361931" y="2371793"/>
            <a:ext cx="1239500" cy="707886"/>
          </a:xfrm>
          <a:prstGeom prst="rect">
            <a:avLst/>
          </a:prstGeom>
          <a:noFill/>
        </p:spPr>
        <p:txBody>
          <a:bodyPr wrap="square" rtlCol="0">
            <a:spAutoFit/>
          </a:bodyPr>
          <a:lstStyle/>
          <a:p>
            <a:r>
              <a:rPr lang="en-US" sz="2000" b="1" dirty="0"/>
              <a:t>SFA Stump</a:t>
            </a:r>
          </a:p>
        </p:txBody>
      </p:sp>
      <p:sp>
        <p:nvSpPr>
          <p:cNvPr id="11" name="Rectangle 10">
            <a:extLst>
              <a:ext uri="{FF2B5EF4-FFF2-40B4-BE49-F238E27FC236}">
                <a16:creationId xmlns:a16="http://schemas.microsoft.com/office/drawing/2014/main" id="{1372307C-DD0E-4027-987B-1C42BF9D2B7A}"/>
              </a:ext>
            </a:extLst>
          </p:cNvPr>
          <p:cNvSpPr/>
          <p:nvPr/>
        </p:nvSpPr>
        <p:spPr>
          <a:xfrm>
            <a:off x="529181" y="4868957"/>
            <a:ext cx="4956037" cy="923330"/>
          </a:xfrm>
          <a:prstGeom prst="rect">
            <a:avLst/>
          </a:prstGeom>
          <a:noFill/>
        </p:spPr>
        <p:txBody>
          <a:bodyPr wrap="none" lIns="91440" tIns="45720" rIns="91440" bIns="45720">
            <a:spAutoFit/>
          </a:bodyPr>
          <a:lstStyle/>
          <a:p>
            <a:pPr algn="ctr"/>
            <a:r>
              <a:rPr lang="en-US" sz="5400" b="1" dirty="0" err="1">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rPr>
              <a:t>FemPop</a:t>
            </a:r>
            <a:r>
              <a:rPr lang="en-US" sz="5400" b="1"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rPr>
              <a:t> Bypass?</a:t>
            </a:r>
            <a:endParaRPr lang="en-US" sz="5400" b="1" cap="none" spc="0"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endParaRPr>
          </a:p>
        </p:txBody>
      </p:sp>
      <p:sp>
        <p:nvSpPr>
          <p:cNvPr id="12" name="Arrow: Right 11">
            <a:extLst>
              <a:ext uri="{FF2B5EF4-FFF2-40B4-BE49-F238E27FC236}">
                <a16:creationId xmlns:a16="http://schemas.microsoft.com/office/drawing/2014/main" id="{C1C67A3C-F634-4BDD-BCDA-C03AD6F63C90}"/>
              </a:ext>
            </a:extLst>
          </p:cNvPr>
          <p:cNvSpPr/>
          <p:nvPr/>
        </p:nvSpPr>
        <p:spPr>
          <a:xfrm>
            <a:off x="6758689" y="2377478"/>
            <a:ext cx="323311" cy="1893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991EE01B-D068-4959-B8B6-6F9430751908}"/>
              </a:ext>
            </a:extLst>
          </p:cNvPr>
          <p:cNvSpPr txBox="1"/>
          <p:nvPr/>
        </p:nvSpPr>
        <p:spPr>
          <a:xfrm>
            <a:off x="6627407" y="2698849"/>
            <a:ext cx="1239500" cy="400110"/>
          </a:xfrm>
          <a:prstGeom prst="rect">
            <a:avLst/>
          </a:prstGeom>
          <a:noFill/>
        </p:spPr>
        <p:txBody>
          <a:bodyPr wrap="square" rtlCol="0">
            <a:spAutoFit/>
          </a:bodyPr>
          <a:lstStyle/>
          <a:p>
            <a:r>
              <a:rPr lang="en-US" sz="2000" b="1" dirty="0"/>
              <a:t>mid SFA</a:t>
            </a:r>
          </a:p>
        </p:txBody>
      </p:sp>
      <p:sp>
        <p:nvSpPr>
          <p:cNvPr id="14" name="TextBox 13">
            <a:extLst>
              <a:ext uri="{FF2B5EF4-FFF2-40B4-BE49-F238E27FC236}">
                <a16:creationId xmlns:a16="http://schemas.microsoft.com/office/drawing/2014/main" id="{C7817B40-E74B-4B38-B738-1A56EA1911D0}"/>
              </a:ext>
            </a:extLst>
          </p:cNvPr>
          <p:cNvSpPr txBox="1"/>
          <p:nvPr/>
        </p:nvSpPr>
        <p:spPr>
          <a:xfrm>
            <a:off x="6542809" y="5592232"/>
            <a:ext cx="1408695" cy="400110"/>
          </a:xfrm>
          <a:prstGeom prst="rect">
            <a:avLst/>
          </a:prstGeom>
          <a:noFill/>
        </p:spPr>
        <p:txBody>
          <a:bodyPr wrap="square" rtlCol="0">
            <a:spAutoFit/>
          </a:bodyPr>
          <a:lstStyle/>
          <a:p>
            <a:r>
              <a:rPr lang="en-US" sz="2000" b="1" dirty="0"/>
              <a:t>distal</a:t>
            </a:r>
            <a:r>
              <a:rPr lang="en-US" sz="2000" b="1" dirty="0">
                <a:solidFill>
                  <a:schemeClr val="bg1"/>
                </a:solidFill>
              </a:rPr>
              <a:t> </a:t>
            </a:r>
            <a:r>
              <a:rPr lang="en-US" sz="2000" b="1" dirty="0"/>
              <a:t>SFA</a:t>
            </a:r>
          </a:p>
        </p:txBody>
      </p:sp>
      <p:sp>
        <p:nvSpPr>
          <p:cNvPr id="15" name="Arrow: Right 14">
            <a:extLst>
              <a:ext uri="{FF2B5EF4-FFF2-40B4-BE49-F238E27FC236}">
                <a16:creationId xmlns:a16="http://schemas.microsoft.com/office/drawing/2014/main" id="{67E5B958-4B93-4687-8734-93666A251895}"/>
              </a:ext>
            </a:extLst>
          </p:cNvPr>
          <p:cNvSpPr/>
          <p:nvPr/>
        </p:nvSpPr>
        <p:spPr>
          <a:xfrm>
            <a:off x="6911089" y="5375822"/>
            <a:ext cx="323311" cy="1893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A7EC8AED-7BCC-4EBB-A1B2-81377903D80A}"/>
              </a:ext>
            </a:extLst>
          </p:cNvPr>
          <p:cNvSpPr/>
          <p:nvPr/>
        </p:nvSpPr>
        <p:spPr>
          <a:xfrm>
            <a:off x="9983061" y="546963"/>
            <a:ext cx="323311" cy="1893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8AD4E06B-CFCE-4E50-9B43-F90CB88F1B8A}"/>
              </a:ext>
            </a:extLst>
          </p:cNvPr>
          <p:cNvSpPr txBox="1"/>
          <p:nvPr/>
        </p:nvSpPr>
        <p:spPr>
          <a:xfrm>
            <a:off x="9779861" y="858060"/>
            <a:ext cx="1239500" cy="400110"/>
          </a:xfrm>
          <a:prstGeom prst="rect">
            <a:avLst/>
          </a:prstGeom>
          <a:noFill/>
        </p:spPr>
        <p:txBody>
          <a:bodyPr wrap="square" rtlCol="0">
            <a:spAutoFit/>
          </a:bodyPr>
          <a:lstStyle/>
          <a:p>
            <a:r>
              <a:rPr lang="en-US" sz="2000" b="1" dirty="0"/>
              <a:t>Pop II</a:t>
            </a:r>
          </a:p>
        </p:txBody>
      </p:sp>
    </p:spTree>
    <p:extLst>
      <p:ext uri="{BB962C8B-B14F-4D97-AF65-F5344CB8AC3E}">
        <p14:creationId xmlns:p14="http://schemas.microsoft.com/office/powerpoint/2010/main" val="82538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1DE4E75-6610-4608-9177-B06A55EA6616}"/>
              </a:ext>
            </a:extLst>
          </p:cNvPr>
          <p:cNvSpPr>
            <a:spLocks noGrp="1" noRot="1" noChangeArrowheads="1"/>
          </p:cNvSpPr>
          <p:nvPr>
            <p:ph type="title"/>
          </p:nvPr>
        </p:nvSpPr>
        <p:spPr>
          <a:xfrm>
            <a:off x="659823" y="1125886"/>
            <a:ext cx="11380123" cy="685800"/>
          </a:xfrm>
        </p:spPr>
        <p:txBody>
          <a:bodyPr>
            <a:noAutofit/>
          </a:bodyPr>
          <a:lstStyle/>
          <a:p>
            <a:pPr defTabSz="973138"/>
            <a:r>
              <a:rPr lang="el-GR" altLang="en-US" sz="3200" b="1" dirty="0">
                <a:solidFill>
                  <a:schemeClr val="accent2">
                    <a:lumMod val="75000"/>
                  </a:schemeClr>
                </a:solidFill>
                <a:latin typeface="Arial" panose="020B0604020202020204" pitchFamily="34" charset="0"/>
                <a:ea typeface="Verdana" panose="020B0604030504040204" pitchFamily="34" charset="0"/>
                <a:cs typeface="Arial" panose="020B0604020202020204" pitchFamily="34" charset="0"/>
              </a:rPr>
              <a:t>Η κλινική εκδήλωση αθηροσκλήρωσης στα κάτω άκρα</a:t>
            </a:r>
            <a:endParaRPr lang="en-US" altLang="en-US" sz="3200" b="1" dirty="0">
              <a:solidFill>
                <a:schemeClr val="accent2">
                  <a:lumMod val="75000"/>
                </a:schemeClr>
              </a:solidFill>
              <a:latin typeface="Arial" panose="020B0604020202020204" pitchFamily="34" charset="0"/>
              <a:ea typeface="Verdana" panose="020B0604030504040204" pitchFamily="34" charset="0"/>
              <a:cs typeface="Arial" panose="020B0604020202020204" pitchFamily="34" charset="0"/>
            </a:endParaRPr>
          </a:p>
        </p:txBody>
      </p:sp>
      <p:grpSp>
        <p:nvGrpSpPr>
          <p:cNvPr id="7171" name="Group 3">
            <a:extLst>
              <a:ext uri="{FF2B5EF4-FFF2-40B4-BE49-F238E27FC236}">
                <a16:creationId xmlns:a16="http://schemas.microsoft.com/office/drawing/2014/main" id="{DAFFC278-E786-4D23-AE17-F2875F59B40D}"/>
              </a:ext>
            </a:extLst>
          </p:cNvPr>
          <p:cNvGrpSpPr>
            <a:grpSpLocks/>
          </p:cNvGrpSpPr>
          <p:nvPr/>
        </p:nvGrpSpPr>
        <p:grpSpPr bwMode="auto">
          <a:xfrm>
            <a:off x="4764462" y="1919635"/>
            <a:ext cx="7275484" cy="4679950"/>
            <a:chOff x="1060" y="1051"/>
            <a:chExt cx="5115" cy="2948"/>
          </a:xfrm>
        </p:grpSpPr>
        <p:grpSp>
          <p:nvGrpSpPr>
            <p:cNvPr id="7172" name="Group 4">
              <a:extLst>
                <a:ext uri="{FF2B5EF4-FFF2-40B4-BE49-F238E27FC236}">
                  <a16:creationId xmlns:a16="http://schemas.microsoft.com/office/drawing/2014/main" id="{D5BE763A-CB4F-451A-968C-7EC41769850E}"/>
                </a:ext>
              </a:extLst>
            </p:cNvPr>
            <p:cNvGrpSpPr>
              <a:grpSpLocks/>
            </p:cNvGrpSpPr>
            <p:nvPr/>
          </p:nvGrpSpPr>
          <p:grpSpPr bwMode="auto">
            <a:xfrm>
              <a:off x="1060" y="1051"/>
              <a:ext cx="5115" cy="2948"/>
              <a:chOff x="393" y="895"/>
              <a:chExt cx="5115" cy="2948"/>
            </a:xfrm>
          </p:grpSpPr>
          <p:sp>
            <p:nvSpPr>
              <p:cNvPr id="36869" name="Rectangle 5">
                <a:extLst>
                  <a:ext uri="{FF2B5EF4-FFF2-40B4-BE49-F238E27FC236}">
                    <a16:creationId xmlns:a16="http://schemas.microsoft.com/office/drawing/2014/main" id="{4263DF26-77CD-4557-8111-5D9F2985E4DF}"/>
                  </a:ext>
                </a:extLst>
              </p:cNvPr>
              <p:cNvSpPr>
                <a:spLocks noChangeArrowheads="1"/>
              </p:cNvSpPr>
              <p:nvPr/>
            </p:nvSpPr>
            <p:spPr bwMode="auto">
              <a:xfrm>
                <a:off x="1943" y="1036"/>
                <a:ext cx="3565" cy="2807"/>
              </a:xfrm>
              <a:prstGeom prst="rect">
                <a:avLst/>
              </a:prstGeom>
              <a:noFill/>
              <a:ln w="9525">
                <a:noFill/>
                <a:miter lim="800000"/>
                <a:headEnd/>
                <a:tailEnd/>
              </a:ln>
              <a:effectLst/>
            </p:spPr>
            <p:txBody>
              <a:bodyPr lIns="66252" tIns="27181" rIns="66252" bIns="27181"/>
              <a:lstStyle/>
              <a:p>
                <a:pPr marL="366713" lvl="1" indent="-244475" defTabSz="1022350" eaLnBrk="0" hangingPunct="0">
                  <a:lnSpc>
                    <a:spcPct val="50000"/>
                  </a:lnSpc>
                  <a:spcBef>
                    <a:spcPct val="25000"/>
                  </a:spcBef>
                  <a:spcAft>
                    <a:spcPct val="10000"/>
                  </a:spcAft>
                  <a:buClr>
                    <a:schemeClr val="tx1"/>
                  </a:buClr>
                  <a:buFontTx/>
                  <a:buChar char="•"/>
                  <a:defRPr/>
                </a:pPr>
                <a:endParaRPr lang="en-US" sz="4400" dirty="0">
                  <a:latin typeface="Arial" charset="0"/>
                </a:endParaRPr>
              </a:p>
              <a:p>
                <a:pPr marL="366713" lvl="1" indent="-244475" defTabSz="1022350" eaLnBrk="0" hangingPunct="0">
                  <a:lnSpc>
                    <a:spcPct val="50000"/>
                  </a:lnSpc>
                  <a:spcBef>
                    <a:spcPct val="25000"/>
                  </a:spcBef>
                  <a:spcAft>
                    <a:spcPct val="10000"/>
                  </a:spcAft>
                  <a:buClr>
                    <a:schemeClr val="tx1"/>
                  </a:buClr>
                  <a:defRPr/>
                </a:pPr>
                <a:r>
                  <a:rPr lang="el-GR" sz="2400" b="1" dirty="0">
                    <a:latin typeface="Arial" charset="0"/>
                  </a:rPr>
                  <a:t>Αγγειακή εγκεφαλική νόσος</a:t>
                </a:r>
                <a:endParaRPr lang="en-US" sz="2400" b="1" dirty="0">
                  <a:latin typeface="Arial" charset="0"/>
                </a:endParaRPr>
              </a:p>
              <a:p>
                <a:pPr marL="366713" lvl="1" indent="-244475" defTabSz="1022350" eaLnBrk="0" hangingPunct="0">
                  <a:lnSpc>
                    <a:spcPct val="50000"/>
                  </a:lnSpc>
                  <a:spcBef>
                    <a:spcPct val="25000"/>
                  </a:spcBef>
                  <a:spcAft>
                    <a:spcPct val="10000"/>
                  </a:spcAft>
                  <a:buClr>
                    <a:schemeClr val="tx1"/>
                  </a:buClr>
                  <a:defRPr/>
                </a:pPr>
                <a:endParaRPr lang="en-US" sz="1600" b="1" dirty="0">
                  <a:latin typeface="Arial" charset="0"/>
                </a:endParaRPr>
              </a:p>
              <a:p>
                <a:pPr marL="366713" lvl="1" indent="-244475" defTabSz="1022350" eaLnBrk="0" hangingPunct="0">
                  <a:lnSpc>
                    <a:spcPct val="50000"/>
                  </a:lnSpc>
                  <a:spcBef>
                    <a:spcPct val="25000"/>
                  </a:spcBef>
                  <a:spcAft>
                    <a:spcPct val="10000"/>
                  </a:spcAft>
                  <a:buClr>
                    <a:schemeClr val="tx1"/>
                  </a:buClr>
                  <a:defRPr/>
                </a:pPr>
                <a:endParaRPr lang="en-US" sz="2000" b="1" dirty="0">
                  <a:latin typeface="Arial" charset="0"/>
                </a:endParaRPr>
              </a:p>
              <a:p>
                <a:pPr marL="366713" lvl="1" indent="-244475" defTabSz="1022350" eaLnBrk="0" hangingPunct="0">
                  <a:lnSpc>
                    <a:spcPct val="50000"/>
                  </a:lnSpc>
                  <a:spcBef>
                    <a:spcPct val="25000"/>
                  </a:spcBef>
                  <a:spcAft>
                    <a:spcPct val="10000"/>
                  </a:spcAft>
                  <a:buClr>
                    <a:schemeClr val="tx1"/>
                  </a:buClr>
                  <a:defRPr/>
                </a:pPr>
                <a:r>
                  <a:rPr lang="el-GR" sz="2400" b="1" dirty="0">
                    <a:latin typeface="Arial" charset="0"/>
                  </a:rPr>
                  <a:t>Στεφανιαία νόσος</a:t>
                </a:r>
                <a:endParaRPr lang="en-US" sz="2400" b="1" dirty="0">
                  <a:latin typeface="Arial" charset="0"/>
                </a:endParaRPr>
              </a:p>
              <a:p>
                <a:pPr marL="366713" lvl="1" indent="-244475" defTabSz="1022350" eaLnBrk="0" hangingPunct="0">
                  <a:lnSpc>
                    <a:spcPct val="50000"/>
                  </a:lnSpc>
                  <a:spcBef>
                    <a:spcPct val="25000"/>
                  </a:spcBef>
                  <a:spcAft>
                    <a:spcPct val="10000"/>
                  </a:spcAft>
                  <a:buClr>
                    <a:schemeClr val="tx1"/>
                  </a:buClr>
                  <a:defRPr/>
                </a:pPr>
                <a:endParaRPr lang="en-US" sz="1600" b="1" dirty="0">
                  <a:latin typeface="Arial" charset="0"/>
                </a:endParaRPr>
              </a:p>
              <a:p>
                <a:pPr marL="366713" lvl="1" indent="-244475" defTabSz="1022350" eaLnBrk="0" hangingPunct="0">
                  <a:lnSpc>
                    <a:spcPct val="50000"/>
                  </a:lnSpc>
                  <a:spcBef>
                    <a:spcPct val="25000"/>
                  </a:spcBef>
                  <a:spcAft>
                    <a:spcPct val="10000"/>
                  </a:spcAft>
                  <a:buClr>
                    <a:schemeClr val="tx1"/>
                  </a:buClr>
                  <a:defRPr/>
                </a:pPr>
                <a:endParaRPr lang="en-US" sz="2000" b="1" dirty="0">
                  <a:latin typeface="Arial" charset="0"/>
                </a:endParaRPr>
              </a:p>
              <a:p>
                <a:pPr marL="366713" lvl="1" indent="-244475" defTabSz="1022350" eaLnBrk="0" hangingPunct="0">
                  <a:lnSpc>
                    <a:spcPct val="50000"/>
                  </a:lnSpc>
                  <a:spcBef>
                    <a:spcPct val="25000"/>
                  </a:spcBef>
                  <a:spcAft>
                    <a:spcPct val="10000"/>
                  </a:spcAft>
                  <a:buClr>
                    <a:schemeClr val="tx1"/>
                  </a:buClr>
                  <a:defRPr/>
                </a:pPr>
                <a:r>
                  <a:rPr lang="el-GR" sz="2400" b="1" dirty="0">
                    <a:latin typeface="Arial" charset="0"/>
                  </a:rPr>
                  <a:t>Νεφρο-αγγειακή νόσος</a:t>
                </a:r>
                <a:endParaRPr lang="en-US" sz="2400" b="1" dirty="0">
                  <a:latin typeface="Arial" charset="0"/>
                </a:endParaRPr>
              </a:p>
              <a:p>
                <a:pPr marL="366713" lvl="1" indent="-244475" defTabSz="1022350" eaLnBrk="0" hangingPunct="0">
                  <a:lnSpc>
                    <a:spcPct val="50000"/>
                  </a:lnSpc>
                  <a:spcBef>
                    <a:spcPct val="25000"/>
                  </a:spcBef>
                  <a:spcAft>
                    <a:spcPct val="10000"/>
                  </a:spcAft>
                  <a:buClr>
                    <a:schemeClr val="tx1"/>
                  </a:buClr>
                  <a:defRPr/>
                </a:pPr>
                <a:endParaRPr lang="en-US" sz="2000" b="1" dirty="0">
                  <a:latin typeface="Arial" charset="0"/>
                </a:endParaRPr>
              </a:p>
              <a:p>
                <a:pPr marL="366713" lvl="1" indent="-244475" defTabSz="1022350" eaLnBrk="0" hangingPunct="0">
                  <a:lnSpc>
                    <a:spcPct val="50000"/>
                  </a:lnSpc>
                  <a:spcBef>
                    <a:spcPct val="25000"/>
                  </a:spcBef>
                  <a:spcAft>
                    <a:spcPct val="10000"/>
                  </a:spcAft>
                  <a:buClr>
                    <a:schemeClr val="tx1"/>
                  </a:buClr>
                  <a:defRPr/>
                </a:pPr>
                <a:endParaRPr lang="en-US" sz="1600" b="1" dirty="0">
                  <a:latin typeface="Arial" charset="0"/>
                </a:endParaRPr>
              </a:p>
              <a:p>
                <a:pPr marL="366713" lvl="1" indent="-244475" defTabSz="1022350" eaLnBrk="0" hangingPunct="0">
                  <a:lnSpc>
                    <a:spcPct val="50000"/>
                  </a:lnSpc>
                  <a:spcBef>
                    <a:spcPct val="25000"/>
                  </a:spcBef>
                  <a:spcAft>
                    <a:spcPct val="10000"/>
                  </a:spcAft>
                  <a:buClr>
                    <a:schemeClr val="tx1"/>
                  </a:buClr>
                  <a:defRPr/>
                </a:pPr>
                <a:r>
                  <a:rPr lang="el-GR" sz="2400" b="1" dirty="0">
                    <a:latin typeface="Arial" charset="0"/>
                  </a:rPr>
                  <a:t>Σπλαχνική αρτηριακή νόσος</a:t>
                </a:r>
                <a:endParaRPr lang="en-US" sz="2400" b="1" dirty="0">
                  <a:latin typeface="Arial" charset="0"/>
                </a:endParaRPr>
              </a:p>
              <a:p>
                <a:pPr marL="366713" lvl="1" indent="-244475" defTabSz="1022350" eaLnBrk="0" hangingPunct="0">
                  <a:lnSpc>
                    <a:spcPct val="50000"/>
                  </a:lnSpc>
                  <a:spcBef>
                    <a:spcPct val="25000"/>
                  </a:spcBef>
                  <a:spcAft>
                    <a:spcPct val="10000"/>
                  </a:spcAft>
                  <a:buClr>
                    <a:schemeClr val="tx1"/>
                  </a:buClr>
                  <a:defRPr/>
                </a:pPr>
                <a:endParaRPr lang="en-US" sz="1600" b="1" dirty="0">
                  <a:latin typeface="Arial" charset="0"/>
                </a:endParaRPr>
              </a:p>
              <a:p>
                <a:pPr marL="366713" lvl="1" indent="-244475" defTabSz="1022350" eaLnBrk="0" hangingPunct="0">
                  <a:lnSpc>
                    <a:spcPct val="50000"/>
                  </a:lnSpc>
                  <a:spcBef>
                    <a:spcPct val="25000"/>
                  </a:spcBef>
                  <a:spcAft>
                    <a:spcPct val="10000"/>
                  </a:spcAft>
                  <a:buClr>
                    <a:schemeClr val="tx1"/>
                  </a:buClr>
                  <a:defRPr/>
                </a:pPr>
                <a:endParaRPr lang="en-US" sz="1600" b="1" dirty="0">
                  <a:latin typeface="Arial" charset="0"/>
                </a:endParaRPr>
              </a:p>
              <a:p>
                <a:pPr marL="366713" lvl="1" indent="-244475" defTabSz="1022350" eaLnBrk="0" hangingPunct="0">
                  <a:lnSpc>
                    <a:spcPct val="50000"/>
                  </a:lnSpc>
                  <a:spcBef>
                    <a:spcPct val="25000"/>
                  </a:spcBef>
                  <a:spcAft>
                    <a:spcPct val="10000"/>
                  </a:spcAft>
                  <a:buClr>
                    <a:schemeClr val="tx1"/>
                  </a:buClr>
                  <a:defRPr/>
                </a:pPr>
                <a:r>
                  <a:rPr lang="el-GR" sz="2400" b="1" dirty="0">
                    <a:solidFill>
                      <a:schemeClr val="accent1">
                        <a:lumMod val="75000"/>
                      </a:schemeClr>
                    </a:solidFill>
                    <a:latin typeface="Arial" charset="0"/>
                  </a:rPr>
                  <a:t>Περιφερική</a:t>
                </a:r>
                <a:r>
                  <a:rPr lang="en-US" sz="2400" b="1" dirty="0">
                    <a:solidFill>
                      <a:schemeClr val="accent1">
                        <a:lumMod val="75000"/>
                      </a:schemeClr>
                    </a:solidFill>
                    <a:latin typeface="Arial" charset="0"/>
                  </a:rPr>
                  <a:t> </a:t>
                </a:r>
                <a:r>
                  <a:rPr lang="el-GR" sz="2400" b="1" dirty="0">
                    <a:solidFill>
                      <a:schemeClr val="accent1">
                        <a:lumMod val="75000"/>
                      </a:schemeClr>
                    </a:solidFill>
                    <a:latin typeface="Arial" charset="0"/>
                  </a:rPr>
                  <a:t>αρτηριακή νόσος</a:t>
                </a:r>
                <a:endParaRPr lang="en-US" sz="2400" b="1" dirty="0">
                  <a:solidFill>
                    <a:schemeClr val="accent1">
                      <a:lumMod val="75000"/>
                    </a:schemeClr>
                  </a:solidFill>
                  <a:latin typeface="Arial" charset="0"/>
                </a:endParaRPr>
              </a:p>
            </p:txBody>
          </p:sp>
          <p:pic>
            <p:nvPicPr>
              <p:cNvPr id="7180" name="Picture 6">
                <a:extLst>
                  <a:ext uri="{FF2B5EF4-FFF2-40B4-BE49-F238E27FC236}">
                    <a16:creationId xmlns:a16="http://schemas.microsoft.com/office/drawing/2014/main" id="{66C297F0-E45E-4244-BD38-E3A51BD815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93" y="895"/>
                <a:ext cx="1570" cy="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3" name="Line 7">
              <a:extLst>
                <a:ext uri="{FF2B5EF4-FFF2-40B4-BE49-F238E27FC236}">
                  <a16:creationId xmlns:a16="http://schemas.microsoft.com/office/drawing/2014/main" id="{DA6270C1-68C6-4C63-8B82-B4FC19D871BA}"/>
                </a:ext>
              </a:extLst>
            </p:cNvPr>
            <p:cNvSpPr>
              <a:spLocks noChangeShapeType="1"/>
            </p:cNvSpPr>
            <p:nvPr/>
          </p:nvSpPr>
          <p:spPr bwMode="auto">
            <a:xfrm>
              <a:off x="2004" y="1505"/>
              <a:ext cx="70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4" name="Line 8">
              <a:extLst>
                <a:ext uri="{FF2B5EF4-FFF2-40B4-BE49-F238E27FC236}">
                  <a16:creationId xmlns:a16="http://schemas.microsoft.com/office/drawing/2014/main" id="{A4D5729E-4C07-46BD-B534-65C5AFFB98FD}"/>
                </a:ext>
              </a:extLst>
            </p:cNvPr>
            <p:cNvSpPr>
              <a:spLocks noChangeShapeType="1"/>
            </p:cNvSpPr>
            <p:nvPr/>
          </p:nvSpPr>
          <p:spPr bwMode="auto">
            <a:xfrm>
              <a:off x="1942" y="2009"/>
              <a:ext cx="747"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5" name="Line 9">
              <a:extLst>
                <a:ext uri="{FF2B5EF4-FFF2-40B4-BE49-F238E27FC236}">
                  <a16:creationId xmlns:a16="http://schemas.microsoft.com/office/drawing/2014/main" id="{D9ABF022-EE5E-4E32-B1FB-891C95AE0810}"/>
                </a:ext>
              </a:extLst>
            </p:cNvPr>
            <p:cNvSpPr>
              <a:spLocks noChangeShapeType="1"/>
            </p:cNvSpPr>
            <p:nvPr/>
          </p:nvSpPr>
          <p:spPr bwMode="auto">
            <a:xfrm>
              <a:off x="2195" y="2979"/>
              <a:ext cx="509"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6" name="Line 10">
              <a:extLst>
                <a:ext uri="{FF2B5EF4-FFF2-40B4-BE49-F238E27FC236}">
                  <a16:creationId xmlns:a16="http://schemas.microsoft.com/office/drawing/2014/main" id="{60D56622-F9C0-43DE-A00A-A49A0229D8F3}"/>
                </a:ext>
              </a:extLst>
            </p:cNvPr>
            <p:cNvSpPr>
              <a:spLocks noChangeShapeType="1"/>
            </p:cNvSpPr>
            <p:nvPr/>
          </p:nvSpPr>
          <p:spPr bwMode="auto">
            <a:xfrm flipV="1">
              <a:off x="2000" y="3432"/>
              <a:ext cx="70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7" name="Line 11">
              <a:extLst>
                <a:ext uri="{FF2B5EF4-FFF2-40B4-BE49-F238E27FC236}">
                  <a16:creationId xmlns:a16="http://schemas.microsoft.com/office/drawing/2014/main" id="{D3C73967-FDC7-4218-9B16-057E79FE8530}"/>
                </a:ext>
              </a:extLst>
            </p:cNvPr>
            <p:cNvSpPr>
              <a:spLocks noChangeShapeType="1"/>
            </p:cNvSpPr>
            <p:nvPr/>
          </p:nvSpPr>
          <p:spPr bwMode="auto">
            <a:xfrm>
              <a:off x="1942" y="2481"/>
              <a:ext cx="747"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8" name="Line 12">
              <a:extLst>
                <a:ext uri="{FF2B5EF4-FFF2-40B4-BE49-F238E27FC236}">
                  <a16:creationId xmlns:a16="http://schemas.microsoft.com/office/drawing/2014/main" id="{5C528AA4-B3CA-47E6-8B2F-14C5468204A0}"/>
                </a:ext>
              </a:extLst>
            </p:cNvPr>
            <p:cNvSpPr>
              <a:spLocks noChangeShapeType="1"/>
            </p:cNvSpPr>
            <p:nvPr/>
          </p:nvSpPr>
          <p:spPr bwMode="auto">
            <a:xfrm flipH="1" flipV="1">
              <a:off x="1938" y="2780"/>
              <a:ext cx="256" cy="201"/>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2" name="Picture 1">
            <a:extLst>
              <a:ext uri="{FF2B5EF4-FFF2-40B4-BE49-F238E27FC236}">
                <a16:creationId xmlns:a16="http://schemas.microsoft.com/office/drawing/2014/main" id="{0AB34166-E419-4086-BF02-1EC8075EBDEF}"/>
              </a:ext>
            </a:extLst>
          </p:cNvPr>
          <p:cNvPicPr>
            <a:picLocks noChangeAspect="1"/>
          </p:cNvPicPr>
          <p:nvPr/>
        </p:nvPicPr>
        <p:blipFill>
          <a:blip r:embed="rId5">
            <a:duotone>
              <a:prstClr val="black"/>
              <a:schemeClr val="accent1">
                <a:tint val="45000"/>
                <a:satMod val="400000"/>
              </a:schemeClr>
            </a:duotone>
          </a:blip>
          <a:stretch>
            <a:fillRect/>
          </a:stretch>
        </p:blipFill>
        <p:spPr>
          <a:xfrm>
            <a:off x="581889" y="639415"/>
            <a:ext cx="11021147" cy="584775"/>
          </a:xfrm>
          <a:prstGeom prst="rect">
            <a:avLst/>
          </a:prstGeom>
        </p:spPr>
      </p:pic>
      <p:pic>
        <p:nvPicPr>
          <p:cNvPr id="15" name="Picture 14" descr="A picture containing indoor, table, sitting, small&#10;&#10;Description automatically generated">
            <a:extLst>
              <a:ext uri="{FF2B5EF4-FFF2-40B4-BE49-F238E27FC236}">
                <a16:creationId xmlns:a16="http://schemas.microsoft.com/office/drawing/2014/main" id="{C4E4C891-5A36-4169-AA7A-3CF4F26495F3}"/>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b="19766"/>
          <a:stretch/>
        </p:blipFill>
        <p:spPr>
          <a:xfrm>
            <a:off x="659823" y="2722838"/>
            <a:ext cx="3653582" cy="2933843"/>
          </a:xfrm>
          <a:prstGeom prst="rect">
            <a:avLst/>
          </a:prstGeom>
        </p:spPr>
      </p:pic>
      <p:sp>
        <p:nvSpPr>
          <p:cNvPr id="16" name="Rectangle 2">
            <a:extLst>
              <a:ext uri="{FF2B5EF4-FFF2-40B4-BE49-F238E27FC236}">
                <a16:creationId xmlns:a16="http://schemas.microsoft.com/office/drawing/2014/main" id="{A85E1D9C-BA8C-4F16-AFF6-C2316F56AFAB}"/>
              </a:ext>
            </a:extLst>
          </p:cNvPr>
          <p:cNvSpPr txBox="1">
            <a:spLocks noChangeArrowheads="1"/>
          </p:cNvSpPr>
          <p:nvPr/>
        </p:nvSpPr>
        <p:spPr>
          <a:xfrm>
            <a:off x="588964" y="136142"/>
            <a:ext cx="8669336" cy="629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altLang="en-US" sz="3200" b="1" dirty="0">
                <a:solidFill>
                  <a:schemeClr val="accent1">
                    <a:lumMod val="75000"/>
                  </a:schemeClr>
                </a:solidFill>
                <a:latin typeface="Arial" panose="020B0604020202020204" pitchFamily="34" charset="0"/>
                <a:cs typeface="Arial" panose="020B0604020202020204" pitchFamily="34" charset="0"/>
              </a:rPr>
              <a:t>Περιφερική Αποφρακτική Αρτηριοπάθεια</a:t>
            </a:r>
          </a:p>
        </p:txBody>
      </p:sp>
    </p:spTree>
  </p:cSld>
  <p:clrMapOvr>
    <a:masterClrMapping/>
  </p:clrMapOvr>
  <p:transition>
    <p:pull dir="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E3C2C3-AB3A-4245-B5AE-FAAD2C0100A9}"/>
              </a:ext>
            </a:extLst>
          </p:cNvPr>
          <p:cNvPicPr>
            <a:picLocks noChangeAspect="1"/>
          </p:cNvPicPr>
          <p:nvPr/>
        </p:nvPicPr>
        <p:blipFill rotWithShape="1">
          <a:blip r:embed="rId3"/>
          <a:srcRect l="32487" r="32031"/>
          <a:stretch/>
        </p:blipFill>
        <p:spPr>
          <a:xfrm>
            <a:off x="134224" y="0"/>
            <a:ext cx="3036814" cy="6858000"/>
          </a:xfrm>
          <a:prstGeom prst="rect">
            <a:avLst/>
          </a:prstGeom>
        </p:spPr>
      </p:pic>
      <p:pic>
        <p:nvPicPr>
          <p:cNvPr id="5" name="Picture 4">
            <a:extLst>
              <a:ext uri="{FF2B5EF4-FFF2-40B4-BE49-F238E27FC236}">
                <a16:creationId xmlns:a16="http://schemas.microsoft.com/office/drawing/2014/main" id="{0B373C17-0B0C-4767-A2CC-39BE34000CBC}"/>
              </a:ext>
            </a:extLst>
          </p:cNvPr>
          <p:cNvPicPr>
            <a:picLocks noChangeAspect="1"/>
          </p:cNvPicPr>
          <p:nvPr/>
        </p:nvPicPr>
        <p:blipFill rotWithShape="1">
          <a:blip r:embed="rId4"/>
          <a:srcRect l="30013" r="35951"/>
          <a:stretch/>
        </p:blipFill>
        <p:spPr>
          <a:xfrm>
            <a:off x="3361931" y="0"/>
            <a:ext cx="2913035" cy="6858000"/>
          </a:xfrm>
          <a:prstGeom prst="rect">
            <a:avLst/>
          </a:prstGeom>
        </p:spPr>
      </p:pic>
      <p:pic>
        <p:nvPicPr>
          <p:cNvPr id="6" name="Picture 5">
            <a:extLst>
              <a:ext uri="{FF2B5EF4-FFF2-40B4-BE49-F238E27FC236}">
                <a16:creationId xmlns:a16="http://schemas.microsoft.com/office/drawing/2014/main" id="{85305AEF-FE66-49BC-B892-AC5403CAD6C6}"/>
              </a:ext>
            </a:extLst>
          </p:cNvPr>
          <p:cNvPicPr>
            <a:picLocks noChangeAspect="1"/>
          </p:cNvPicPr>
          <p:nvPr/>
        </p:nvPicPr>
        <p:blipFill rotWithShape="1">
          <a:blip r:embed="rId5"/>
          <a:srcRect l="31976" r="32226"/>
          <a:stretch/>
        </p:blipFill>
        <p:spPr>
          <a:xfrm>
            <a:off x="6416679" y="0"/>
            <a:ext cx="3063866" cy="6858000"/>
          </a:xfrm>
          <a:prstGeom prst="rect">
            <a:avLst/>
          </a:prstGeom>
        </p:spPr>
      </p:pic>
      <p:pic>
        <p:nvPicPr>
          <p:cNvPr id="7" name="Picture 6">
            <a:extLst>
              <a:ext uri="{FF2B5EF4-FFF2-40B4-BE49-F238E27FC236}">
                <a16:creationId xmlns:a16="http://schemas.microsoft.com/office/drawing/2014/main" id="{B1661866-EDA2-489F-8C9E-4D2A85E14A8E}"/>
              </a:ext>
            </a:extLst>
          </p:cNvPr>
          <p:cNvPicPr>
            <a:picLocks noChangeAspect="1"/>
          </p:cNvPicPr>
          <p:nvPr/>
        </p:nvPicPr>
        <p:blipFill rotWithShape="1">
          <a:blip r:embed="rId6"/>
          <a:srcRect l="33175" r="38206"/>
          <a:stretch/>
        </p:blipFill>
        <p:spPr>
          <a:xfrm>
            <a:off x="9622258" y="0"/>
            <a:ext cx="2449499" cy="6858000"/>
          </a:xfrm>
          <a:prstGeom prst="rect">
            <a:avLst/>
          </a:prstGeom>
        </p:spPr>
      </p:pic>
      <p:sp>
        <p:nvSpPr>
          <p:cNvPr id="8" name="TextBox 7">
            <a:extLst>
              <a:ext uri="{FF2B5EF4-FFF2-40B4-BE49-F238E27FC236}">
                <a16:creationId xmlns:a16="http://schemas.microsoft.com/office/drawing/2014/main" id="{9C94D78C-2FEA-41AC-BC00-C74A7A47EFFE}"/>
              </a:ext>
            </a:extLst>
          </p:cNvPr>
          <p:cNvSpPr txBox="1"/>
          <p:nvPr/>
        </p:nvSpPr>
        <p:spPr>
          <a:xfrm>
            <a:off x="296362" y="244951"/>
            <a:ext cx="2306414" cy="707886"/>
          </a:xfrm>
          <a:prstGeom prst="rect">
            <a:avLst/>
          </a:prstGeom>
          <a:noFill/>
        </p:spPr>
        <p:txBody>
          <a:bodyPr wrap="square" rtlCol="0">
            <a:spAutoFit/>
          </a:bodyPr>
          <a:lstStyle/>
          <a:p>
            <a:r>
              <a:rPr lang="en-US" sz="2000" b="1" dirty="0"/>
              <a:t>Long SFA CTO (&gt;40cm)</a:t>
            </a:r>
          </a:p>
        </p:txBody>
      </p:sp>
      <p:sp>
        <p:nvSpPr>
          <p:cNvPr id="13" name="Arrow: Right 12">
            <a:extLst>
              <a:ext uri="{FF2B5EF4-FFF2-40B4-BE49-F238E27FC236}">
                <a16:creationId xmlns:a16="http://schemas.microsoft.com/office/drawing/2014/main" id="{A09783F4-FB15-4076-AD66-12C351E42421}"/>
              </a:ext>
            </a:extLst>
          </p:cNvPr>
          <p:cNvSpPr/>
          <p:nvPr/>
        </p:nvSpPr>
        <p:spPr>
          <a:xfrm>
            <a:off x="3493213" y="2050422"/>
            <a:ext cx="323311" cy="1893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748E64A1-5F2F-4DF2-9EB0-4A18A2E6D913}"/>
              </a:ext>
            </a:extLst>
          </p:cNvPr>
          <p:cNvSpPr txBox="1"/>
          <p:nvPr/>
        </p:nvSpPr>
        <p:spPr>
          <a:xfrm>
            <a:off x="3361931" y="2371793"/>
            <a:ext cx="1239500" cy="707886"/>
          </a:xfrm>
          <a:prstGeom prst="rect">
            <a:avLst/>
          </a:prstGeom>
          <a:noFill/>
        </p:spPr>
        <p:txBody>
          <a:bodyPr wrap="square" rtlCol="0">
            <a:spAutoFit/>
          </a:bodyPr>
          <a:lstStyle/>
          <a:p>
            <a:r>
              <a:rPr lang="en-US" sz="2000" b="1" dirty="0"/>
              <a:t>SFA Stump</a:t>
            </a:r>
          </a:p>
        </p:txBody>
      </p:sp>
      <p:sp>
        <p:nvSpPr>
          <p:cNvPr id="15" name="Rectangle 14">
            <a:extLst>
              <a:ext uri="{FF2B5EF4-FFF2-40B4-BE49-F238E27FC236}">
                <a16:creationId xmlns:a16="http://schemas.microsoft.com/office/drawing/2014/main" id="{5294BCB3-A04A-46F3-9186-4857D963CD60}"/>
              </a:ext>
            </a:extLst>
          </p:cNvPr>
          <p:cNvSpPr/>
          <p:nvPr/>
        </p:nvSpPr>
        <p:spPr>
          <a:xfrm>
            <a:off x="752214" y="4136765"/>
            <a:ext cx="5805307"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rPr>
              <a:t>Enrolled in BEST CLI</a:t>
            </a:r>
            <a:endParaRPr lang="en-US" sz="5400" b="1" cap="none" spc="0"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endParaRPr>
          </a:p>
        </p:txBody>
      </p:sp>
      <p:sp>
        <p:nvSpPr>
          <p:cNvPr id="16" name="Arrow: Right 15">
            <a:extLst>
              <a:ext uri="{FF2B5EF4-FFF2-40B4-BE49-F238E27FC236}">
                <a16:creationId xmlns:a16="http://schemas.microsoft.com/office/drawing/2014/main" id="{0D154448-7CF0-46C8-8362-1F624E33A0A0}"/>
              </a:ext>
            </a:extLst>
          </p:cNvPr>
          <p:cNvSpPr/>
          <p:nvPr/>
        </p:nvSpPr>
        <p:spPr>
          <a:xfrm>
            <a:off x="6758689" y="2377478"/>
            <a:ext cx="323311" cy="1893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084EFEE4-07BE-49F8-8E19-690B97F9EFB1}"/>
              </a:ext>
            </a:extLst>
          </p:cNvPr>
          <p:cNvSpPr txBox="1"/>
          <p:nvPr/>
        </p:nvSpPr>
        <p:spPr>
          <a:xfrm>
            <a:off x="6627407" y="2698849"/>
            <a:ext cx="1239500" cy="400110"/>
          </a:xfrm>
          <a:prstGeom prst="rect">
            <a:avLst/>
          </a:prstGeom>
          <a:noFill/>
        </p:spPr>
        <p:txBody>
          <a:bodyPr wrap="square" rtlCol="0">
            <a:spAutoFit/>
          </a:bodyPr>
          <a:lstStyle/>
          <a:p>
            <a:r>
              <a:rPr lang="en-US" sz="2000" b="1" dirty="0"/>
              <a:t>mid SFA</a:t>
            </a:r>
          </a:p>
        </p:txBody>
      </p:sp>
      <p:sp>
        <p:nvSpPr>
          <p:cNvPr id="18" name="TextBox 17">
            <a:extLst>
              <a:ext uri="{FF2B5EF4-FFF2-40B4-BE49-F238E27FC236}">
                <a16:creationId xmlns:a16="http://schemas.microsoft.com/office/drawing/2014/main" id="{DD6A0659-5DB9-4941-80EE-D3C469663291}"/>
              </a:ext>
            </a:extLst>
          </p:cNvPr>
          <p:cNvSpPr txBox="1"/>
          <p:nvPr/>
        </p:nvSpPr>
        <p:spPr>
          <a:xfrm>
            <a:off x="6542809" y="5592232"/>
            <a:ext cx="1408695" cy="400110"/>
          </a:xfrm>
          <a:prstGeom prst="rect">
            <a:avLst/>
          </a:prstGeom>
          <a:noFill/>
        </p:spPr>
        <p:txBody>
          <a:bodyPr wrap="square" rtlCol="0">
            <a:spAutoFit/>
          </a:bodyPr>
          <a:lstStyle/>
          <a:p>
            <a:r>
              <a:rPr lang="en-US" sz="2000" b="1" dirty="0"/>
              <a:t>distal SFA</a:t>
            </a:r>
          </a:p>
        </p:txBody>
      </p:sp>
      <p:sp>
        <p:nvSpPr>
          <p:cNvPr id="19" name="Arrow: Right 18">
            <a:extLst>
              <a:ext uri="{FF2B5EF4-FFF2-40B4-BE49-F238E27FC236}">
                <a16:creationId xmlns:a16="http://schemas.microsoft.com/office/drawing/2014/main" id="{03F109E7-1337-400B-8015-AAA0E397230A}"/>
              </a:ext>
            </a:extLst>
          </p:cNvPr>
          <p:cNvSpPr/>
          <p:nvPr/>
        </p:nvSpPr>
        <p:spPr>
          <a:xfrm>
            <a:off x="6911089" y="5375822"/>
            <a:ext cx="323311" cy="1893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3EA9FB00-7B51-4007-B540-83304C867468}"/>
              </a:ext>
            </a:extLst>
          </p:cNvPr>
          <p:cNvSpPr/>
          <p:nvPr/>
        </p:nvSpPr>
        <p:spPr>
          <a:xfrm>
            <a:off x="9983061" y="546963"/>
            <a:ext cx="323311" cy="1893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71316D62-C323-499A-88CA-EF13F32106AF}"/>
              </a:ext>
            </a:extLst>
          </p:cNvPr>
          <p:cNvSpPr txBox="1"/>
          <p:nvPr/>
        </p:nvSpPr>
        <p:spPr>
          <a:xfrm>
            <a:off x="9779861" y="858060"/>
            <a:ext cx="1239500" cy="400110"/>
          </a:xfrm>
          <a:prstGeom prst="rect">
            <a:avLst/>
          </a:prstGeom>
          <a:noFill/>
        </p:spPr>
        <p:txBody>
          <a:bodyPr wrap="square" rtlCol="0">
            <a:spAutoFit/>
          </a:bodyPr>
          <a:lstStyle/>
          <a:p>
            <a:r>
              <a:rPr lang="en-US" sz="2000" b="1" dirty="0"/>
              <a:t>Pop II</a:t>
            </a:r>
          </a:p>
        </p:txBody>
      </p:sp>
    </p:spTree>
    <p:extLst>
      <p:ext uri="{BB962C8B-B14F-4D97-AF65-F5344CB8AC3E}">
        <p14:creationId xmlns:p14="http://schemas.microsoft.com/office/powerpoint/2010/main" val="124259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03ECDE-778C-4EEC-B7F7-65F0C5D8E621}"/>
              </a:ext>
            </a:extLst>
          </p:cNvPr>
          <p:cNvPicPr>
            <a:picLocks noChangeAspect="1"/>
          </p:cNvPicPr>
          <p:nvPr/>
        </p:nvPicPr>
        <p:blipFill rotWithShape="1">
          <a:blip r:embed="rId2"/>
          <a:srcRect l="33771" t="3146" r="36295" b="3371"/>
          <a:stretch/>
        </p:blipFill>
        <p:spPr>
          <a:xfrm>
            <a:off x="54099" y="23345"/>
            <a:ext cx="2188453" cy="6834655"/>
          </a:xfrm>
          <a:prstGeom prst="rect">
            <a:avLst/>
          </a:prstGeom>
        </p:spPr>
      </p:pic>
      <p:pic>
        <p:nvPicPr>
          <p:cNvPr id="3" name="Picture 2">
            <a:extLst>
              <a:ext uri="{FF2B5EF4-FFF2-40B4-BE49-F238E27FC236}">
                <a16:creationId xmlns:a16="http://schemas.microsoft.com/office/drawing/2014/main" id="{EE775249-94E3-41CF-9041-6DE29405C354}"/>
              </a:ext>
            </a:extLst>
          </p:cNvPr>
          <p:cNvPicPr>
            <a:picLocks noChangeAspect="1"/>
          </p:cNvPicPr>
          <p:nvPr/>
        </p:nvPicPr>
        <p:blipFill rotWithShape="1">
          <a:blip r:embed="rId3"/>
          <a:srcRect l="33809" t="2097" r="36257" b="3371"/>
          <a:stretch/>
        </p:blipFill>
        <p:spPr>
          <a:xfrm>
            <a:off x="2290334" y="20821"/>
            <a:ext cx="2164176" cy="6834655"/>
          </a:xfrm>
          <a:prstGeom prst="rect">
            <a:avLst/>
          </a:prstGeom>
        </p:spPr>
      </p:pic>
      <p:pic>
        <p:nvPicPr>
          <p:cNvPr id="4" name="Picture 3">
            <a:extLst>
              <a:ext uri="{FF2B5EF4-FFF2-40B4-BE49-F238E27FC236}">
                <a16:creationId xmlns:a16="http://schemas.microsoft.com/office/drawing/2014/main" id="{A31EAAC5-A064-43DD-98B2-3E5BF7380DAB}"/>
              </a:ext>
            </a:extLst>
          </p:cNvPr>
          <p:cNvPicPr>
            <a:picLocks noChangeAspect="1"/>
          </p:cNvPicPr>
          <p:nvPr/>
        </p:nvPicPr>
        <p:blipFill rotWithShape="1">
          <a:blip r:embed="rId4"/>
          <a:srcRect l="40029" t="3249" r="28259" b="2823"/>
          <a:stretch/>
        </p:blipFill>
        <p:spPr>
          <a:xfrm>
            <a:off x="4545050" y="0"/>
            <a:ext cx="2315361" cy="6858000"/>
          </a:xfrm>
          <a:prstGeom prst="rect">
            <a:avLst/>
          </a:prstGeom>
        </p:spPr>
      </p:pic>
      <p:pic>
        <p:nvPicPr>
          <p:cNvPr id="5" name="Picture 4">
            <a:extLst>
              <a:ext uri="{FF2B5EF4-FFF2-40B4-BE49-F238E27FC236}">
                <a16:creationId xmlns:a16="http://schemas.microsoft.com/office/drawing/2014/main" id="{7628DC2E-4E3C-45A4-B5F3-7D5899D92013}"/>
              </a:ext>
            </a:extLst>
          </p:cNvPr>
          <p:cNvPicPr>
            <a:picLocks noChangeAspect="1"/>
          </p:cNvPicPr>
          <p:nvPr/>
        </p:nvPicPr>
        <p:blipFill rotWithShape="1">
          <a:blip r:embed="rId5"/>
          <a:srcRect l="33038" t="2600" r="29773" b="3585"/>
          <a:stretch/>
        </p:blipFill>
        <p:spPr>
          <a:xfrm>
            <a:off x="6928848" y="0"/>
            <a:ext cx="2718596" cy="6858000"/>
          </a:xfrm>
          <a:prstGeom prst="rect">
            <a:avLst/>
          </a:prstGeom>
        </p:spPr>
      </p:pic>
      <p:pic>
        <p:nvPicPr>
          <p:cNvPr id="6" name="Picture 5">
            <a:extLst>
              <a:ext uri="{FF2B5EF4-FFF2-40B4-BE49-F238E27FC236}">
                <a16:creationId xmlns:a16="http://schemas.microsoft.com/office/drawing/2014/main" id="{99E5810B-10BE-469D-ACA8-B27C3661EB70}"/>
              </a:ext>
            </a:extLst>
          </p:cNvPr>
          <p:cNvPicPr>
            <a:picLocks noChangeAspect="1"/>
          </p:cNvPicPr>
          <p:nvPr/>
        </p:nvPicPr>
        <p:blipFill rotWithShape="1">
          <a:blip r:embed="rId6"/>
          <a:srcRect l="33900" t="2618" r="32711" b="3816"/>
          <a:stretch/>
        </p:blipFill>
        <p:spPr>
          <a:xfrm>
            <a:off x="9716685" y="20821"/>
            <a:ext cx="2445884" cy="6854303"/>
          </a:xfrm>
          <a:prstGeom prst="rect">
            <a:avLst/>
          </a:prstGeom>
        </p:spPr>
      </p:pic>
      <p:sp>
        <p:nvSpPr>
          <p:cNvPr id="7" name="TextBox 6">
            <a:extLst>
              <a:ext uri="{FF2B5EF4-FFF2-40B4-BE49-F238E27FC236}">
                <a16:creationId xmlns:a16="http://schemas.microsoft.com/office/drawing/2014/main" id="{2F9E78E2-2BA3-4A2E-885F-522ECB34CA3D}"/>
              </a:ext>
            </a:extLst>
          </p:cNvPr>
          <p:cNvSpPr txBox="1"/>
          <p:nvPr/>
        </p:nvSpPr>
        <p:spPr>
          <a:xfrm>
            <a:off x="10792408" y="1576349"/>
            <a:ext cx="1399592" cy="707886"/>
          </a:xfrm>
          <a:prstGeom prst="rect">
            <a:avLst/>
          </a:prstGeom>
          <a:noFill/>
        </p:spPr>
        <p:txBody>
          <a:bodyPr wrap="square" rtlCol="0">
            <a:spAutoFit/>
          </a:bodyPr>
          <a:lstStyle/>
          <a:p>
            <a:r>
              <a:rPr lang="en-US" sz="2000" b="1" dirty="0"/>
              <a:t>VIABAHN 5mm</a:t>
            </a:r>
          </a:p>
        </p:txBody>
      </p:sp>
      <p:sp>
        <p:nvSpPr>
          <p:cNvPr id="8" name="TextBox 7">
            <a:extLst>
              <a:ext uri="{FF2B5EF4-FFF2-40B4-BE49-F238E27FC236}">
                <a16:creationId xmlns:a16="http://schemas.microsoft.com/office/drawing/2014/main" id="{ECA242E5-415B-4313-910B-5795145AF890}"/>
              </a:ext>
            </a:extLst>
          </p:cNvPr>
          <p:cNvSpPr txBox="1"/>
          <p:nvPr/>
        </p:nvSpPr>
        <p:spPr>
          <a:xfrm>
            <a:off x="6899417" y="4898114"/>
            <a:ext cx="1399592" cy="707886"/>
          </a:xfrm>
          <a:prstGeom prst="rect">
            <a:avLst/>
          </a:prstGeom>
          <a:noFill/>
        </p:spPr>
        <p:txBody>
          <a:bodyPr wrap="square" rtlCol="0">
            <a:spAutoFit/>
          </a:bodyPr>
          <a:lstStyle/>
          <a:p>
            <a:r>
              <a:rPr lang="en-US" sz="2000" b="1" dirty="0"/>
              <a:t>VIABAHN</a:t>
            </a:r>
            <a:r>
              <a:rPr lang="en-US" sz="2000" b="1" dirty="0">
                <a:solidFill>
                  <a:schemeClr val="bg1"/>
                </a:solidFill>
              </a:rPr>
              <a:t> </a:t>
            </a:r>
            <a:r>
              <a:rPr lang="en-US" sz="2000" b="1" dirty="0"/>
              <a:t>6mm</a:t>
            </a:r>
          </a:p>
        </p:txBody>
      </p:sp>
      <p:sp>
        <p:nvSpPr>
          <p:cNvPr id="10" name="TextBox 9">
            <a:extLst>
              <a:ext uri="{FF2B5EF4-FFF2-40B4-BE49-F238E27FC236}">
                <a16:creationId xmlns:a16="http://schemas.microsoft.com/office/drawing/2014/main" id="{E7A06FC6-FD68-4080-B778-C28C82BF217B}"/>
              </a:ext>
            </a:extLst>
          </p:cNvPr>
          <p:cNvSpPr txBox="1"/>
          <p:nvPr/>
        </p:nvSpPr>
        <p:spPr>
          <a:xfrm>
            <a:off x="166079" y="4898114"/>
            <a:ext cx="2306414" cy="707886"/>
          </a:xfrm>
          <a:prstGeom prst="rect">
            <a:avLst/>
          </a:prstGeom>
          <a:noFill/>
        </p:spPr>
        <p:txBody>
          <a:bodyPr wrap="square" rtlCol="0">
            <a:spAutoFit/>
          </a:bodyPr>
          <a:lstStyle/>
          <a:p>
            <a:r>
              <a:rPr lang="en-US" sz="2000" b="1" dirty="0"/>
              <a:t>Subintimal </a:t>
            </a:r>
          </a:p>
          <a:p>
            <a:r>
              <a:rPr lang="en-US" sz="2000" b="1" dirty="0"/>
              <a:t>Recanalization</a:t>
            </a:r>
          </a:p>
        </p:txBody>
      </p:sp>
      <p:sp>
        <p:nvSpPr>
          <p:cNvPr id="11" name="TextBox 10">
            <a:extLst>
              <a:ext uri="{FF2B5EF4-FFF2-40B4-BE49-F238E27FC236}">
                <a16:creationId xmlns:a16="http://schemas.microsoft.com/office/drawing/2014/main" id="{A6B55B71-D8C0-47AB-80D4-CF129A1A8B35}"/>
              </a:ext>
            </a:extLst>
          </p:cNvPr>
          <p:cNvSpPr txBox="1"/>
          <p:nvPr/>
        </p:nvSpPr>
        <p:spPr>
          <a:xfrm>
            <a:off x="4502292" y="2913489"/>
            <a:ext cx="1416298" cy="400110"/>
          </a:xfrm>
          <a:prstGeom prst="rect">
            <a:avLst/>
          </a:prstGeom>
          <a:noFill/>
        </p:spPr>
        <p:txBody>
          <a:bodyPr wrap="square" rtlCol="0">
            <a:spAutoFit/>
          </a:bodyPr>
          <a:lstStyle/>
          <a:p>
            <a:r>
              <a:rPr lang="en-US" sz="2000" b="1" dirty="0">
                <a:solidFill>
                  <a:schemeClr val="bg1"/>
                </a:solidFill>
              </a:rPr>
              <a:t>Re-entry</a:t>
            </a:r>
          </a:p>
        </p:txBody>
      </p:sp>
    </p:spTree>
    <p:extLst>
      <p:ext uri="{BB962C8B-B14F-4D97-AF65-F5344CB8AC3E}">
        <p14:creationId xmlns:p14="http://schemas.microsoft.com/office/powerpoint/2010/main" val="410357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924319-CDA5-4E29-A19D-0F82D1B9B831}"/>
              </a:ext>
            </a:extLst>
          </p:cNvPr>
          <p:cNvPicPr>
            <a:picLocks noChangeAspect="1"/>
          </p:cNvPicPr>
          <p:nvPr/>
        </p:nvPicPr>
        <p:blipFill rotWithShape="1">
          <a:blip r:embed="rId2"/>
          <a:srcRect l="32037" r="27778"/>
          <a:stretch/>
        </p:blipFill>
        <p:spPr>
          <a:xfrm>
            <a:off x="3790951" y="0"/>
            <a:ext cx="2755900" cy="6858000"/>
          </a:xfrm>
          <a:prstGeom prst="rect">
            <a:avLst/>
          </a:prstGeom>
        </p:spPr>
      </p:pic>
      <p:pic>
        <p:nvPicPr>
          <p:cNvPr id="3" name="Picture 2">
            <a:extLst>
              <a:ext uri="{FF2B5EF4-FFF2-40B4-BE49-F238E27FC236}">
                <a16:creationId xmlns:a16="http://schemas.microsoft.com/office/drawing/2014/main" id="{4C4FBE1F-8684-49FB-B504-9E92D5DD3326}"/>
              </a:ext>
            </a:extLst>
          </p:cNvPr>
          <p:cNvPicPr>
            <a:picLocks noChangeAspect="1"/>
          </p:cNvPicPr>
          <p:nvPr/>
        </p:nvPicPr>
        <p:blipFill rotWithShape="1">
          <a:blip r:embed="rId3"/>
          <a:srcRect r="34444"/>
          <a:stretch/>
        </p:blipFill>
        <p:spPr>
          <a:xfrm>
            <a:off x="7023100" y="0"/>
            <a:ext cx="4495800" cy="6858000"/>
          </a:xfrm>
          <a:prstGeom prst="rect">
            <a:avLst/>
          </a:prstGeom>
        </p:spPr>
      </p:pic>
      <p:pic>
        <p:nvPicPr>
          <p:cNvPr id="4" name="Picture 3">
            <a:extLst>
              <a:ext uri="{FF2B5EF4-FFF2-40B4-BE49-F238E27FC236}">
                <a16:creationId xmlns:a16="http://schemas.microsoft.com/office/drawing/2014/main" id="{D5CB808D-2E43-46B7-AECD-EEDB93E18397}"/>
              </a:ext>
            </a:extLst>
          </p:cNvPr>
          <p:cNvPicPr>
            <a:picLocks noChangeAspect="1"/>
          </p:cNvPicPr>
          <p:nvPr/>
        </p:nvPicPr>
        <p:blipFill rotWithShape="1">
          <a:blip r:embed="rId4"/>
          <a:srcRect l="19479" t="8333" r="46302" b="14075"/>
          <a:stretch/>
        </p:blipFill>
        <p:spPr>
          <a:xfrm rot="5400000">
            <a:off x="586796" y="1632959"/>
            <a:ext cx="2816227" cy="3592082"/>
          </a:xfrm>
          <a:prstGeom prst="rect">
            <a:avLst/>
          </a:prstGeom>
        </p:spPr>
      </p:pic>
      <p:sp>
        <p:nvSpPr>
          <p:cNvPr id="5" name="TextBox 4">
            <a:extLst>
              <a:ext uri="{FF2B5EF4-FFF2-40B4-BE49-F238E27FC236}">
                <a16:creationId xmlns:a16="http://schemas.microsoft.com/office/drawing/2014/main" id="{8C0D3EF1-BD4A-4225-AAE2-FA79A71EF388}"/>
              </a:ext>
            </a:extLst>
          </p:cNvPr>
          <p:cNvSpPr txBox="1"/>
          <p:nvPr/>
        </p:nvSpPr>
        <p:spPr>
          <a:xfrm>
            <a:off x="520700" y="711200"/>
            <a:ext cx="2603500" cy="830997"/>
          </a:xfrm>
          <a:prstGeom prst="rect">
            <a:avLst/>
          </a:prstGeom>
          <a:noFill/>
        </p:spPr>
        <p:txBody>
          <a:bodyPr wrap="square" rtlCol="0">
            <a:spAutoFit/>
          </a:bodyPr>
          <a:lstStyle/>
          <a:p>
            <a:r>
              <a:rPr lang="en-US" sz="2400" b="1" dirty="0"/>
              <a:t>79 </a:t>
            </a:r>
            <a:r>
              <a:rPr lang="en-US" sz="2400" b="1" dirty="0" err="1"/>
              <a:t>y.o</a:t>
            </a:r>
            <a:r>
              <a:rPr lang="en-US" sz="2400" b="1" dirty="0"/>
              <a:t>. male</a:t>
            </a:r>
          </a:p>
          <a:p>
            <a:r>
              <a:rPr lang="en-US" sz="2400" b="1" dirty="0"/>
              <a:t>Non healing DFU </a:t>
            </a:r>
          </a:p>
        </p:txBody>
      </p:sp>
      <p:sp>
        <p:nvSpPr>
          <p:cNvPr id="6" name="TextBox 5">
            <a:extLst>
              <a:ext uri="{FF2B5EF4-FFF2-40B4-BE49-F238E27FC236}">
                <a16:creationId xmlns:a16="http://schemas.microsoft.com/office/drawing/2014/main" id="{F40510BF-8D7E-40F7-8398-86F4DBEDEFB1}"/>
              </a:ext>
            </a:extLst>
          </p:cNvPr>
          <p:cNvSpPr txBox="1"/>
          <p:nvPr/>
        </p:nvSpPr>
        <p:spPr>
          <a:xfrm>
            <a:off x="5359773" y="4873628"/>
            <a:ext cx="1663327" cy="707886"/>
          </a:xfrm>
          <a:prstGeom prst="rect">
            <a:avLst/>
          </a:prstGeom>
          <a:noFill/>
        </p:spPr>
        <p:txBody>
          <a:bodyPr wrap="square" rtlCol="0">
            <a:spAutoFit/>
          </a:bodyPr>
          <a:lstStyle/>
          <a:p>
            <a:r>
              <a:rPr lang="en-US" sz="2000" b="1" dirty="0"/>
              <a:t>Peroneal runoff</a:t>
            </a:r>
          </a:p>
        </p:txBody>
      </p:sp>
      <p:sp>
        <p:nvSpPr>
          <p:cNvPr id="7" name="TextBox 6">
            <a:extLst>
              <a:ext uri="{FF2B5EF4-FFF2-40B4-BE49-F238E27FC236}">
                <a16:creationId xmlns:a16="http://schemas.microsoft.com/office/drawing/2014/main" id="{183D44BB-E88D-4A32-B873-2B9E016353EC}"/>
              </a:ext>
            </a:extLst>
          </p:cNvPr>
          <p:cNvSpPr txBox="1"/>
          <p:nvPr/>
        </p:nvSpPr>
        <p:spPr>
          <a:xfrm>
            <a:off x="10160373" y="2168528"/>
            <a:ext cx="1832759" cy="707886"/>
          </a:xfrm>
          <a:prstGeom prst="rect">
            <a:avLst/>
          </a:prstGeom>
          <a:noFill/>
        </p:spPr>
        <p:txBody>
          <a:bodyPr wrap="square" rtlCol="0">
            <a:spAutoFit/>
          </a:bodyPr>
          <a:lstStyle/>
          <a:p>
            <a:r>
              <a:rPr lang="en-US" sz="2000" b="1" dirty="0"/>
              <a:t>Dorsalis Pedis Reconstitution</a:t>
            </a:r>
          </a:p>
        </p:txBody>
      </p:sp>
      <p:sp>
        <p:nvSpPr>
          <p:cNvPr id="8" name="TextBox 7">
            <a:extLst>
              <a:ext uri="{FF2B5EF4-FFF2-40B4-BE49-F238E27FC236}">
                <a16:creationId xmlns:a16="http://schemas.microsoft.com/office/drawing/2014/main" id="{05542F4E-5BEC-4C3C-AF63-41DEA8DFEB54}"/>
              </a:ext>
            </a:extLst>
          </p:cNvPr>
          <p:cNvSpPr txBox="1"/>
          <p:nvPr/>
        </p:nvSpPr>
        <p:spPr>
          <a:xfrm>
            <a:off x="5783207" y="3159128"/>
            <a:ext cx="1663327" cy="707886"/>
          </a:xfrm>
          <a:prstGeom prst="rect">
            <a:avLst/>
          </a:prstGeom>
          <a:noFill/>
        </p:spPr>
        <p:txBody>
          <a:bodyPr wrap="square" rtlCol="0">
            <a:spAutoFit/>
          </a:bodyPr>
          <a:lstStyle/>
          <a:p>
            <a:r>
              <a:rPr lang="en-US" sz="2000" b="1" dirty="0"/>
              <a:t>Anterior tibial Occlusion</a:t>
            </a:r>
          </a:p>
        </p:txBody>
      </p:sp>
    </p:spTree>
    <p:extLst>
      <p:ext uri="{BB962C8B-B14F-4D97-AF65-F5344CB8AC3E}">
        <p14:creationId xmlns:p14="http://schemas.microsoft.com/office/powerpoint/2010/main" val="2015314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875930-6AC0-4A7E-9C3B-32BFC60028B4}"/>
              </a:ext>
            </a:extLst>
          </p:cNvPr>
          <p:cNvPicPr>
            <a:picLocks noChangeAspect="1"/>
          </p:cNvPicPr>
          <p:nvPr/>
        </p:nvPicPr>
        <p:blipFill rotWithShape="1">
          <a:blip r:embed="rId2"/>
          <a:srcRect l="19260" r="20741"/>
          <a:stretch/>
        </p:blipFill>
        <p:spPr>
          <a:xfrm>
            <a:off x="0" y="0"/>
            <a:ext cx="4114800" cy="6858000"/>
          </a:xfrm>
          <a:prstGeom prst="rect">
            <a:avLst/>
          </a:prstGeom>
        </p:spPr>
      </p:pic>
      <p:pic>
        <p:nvPicPr>
          <p:cNvPr id="3" name="Picture 2">
            <a:extLst>
              <a:ext uri="{FF2B5EF4-FFF2-40B4-BE49-F238E27FC236}">
                <a16:creationId xmlns:a16="http://schemas.microsoft.com/office/drawing/2014/main" id="{679E2301-0A23-4BF6-B654-BA8F843D5C96}"/>
              </a:ext>
            </a:extLst>
          </p:cNvPr>
          <p:cNvPicPr>
            <a:picLocks noChangeAspect="1"/>
          </p:cNvPicPr>
          <p:nvPr/>
        </p:nvPicPr>
        <p:blipFill rotWithShape="1">
          <a:blip r:embed="rId3"/>
          <a:srcRect l="13890" r="10184"/>
          <a:stretch/>
        </p:blipFill>
        <p:spPr>
          <a:xfrm>
            <a:off x="7099300" y="0"/>
            <a:ext cx="5207000" cy="6858000"/>
          </a:xfrm>
          <a:prstGeom prst="rect">
            <a:avLst/>
          </a:prstGeom>
        </p:spPr>
      </p:pic>
      <p:pic>
        <p:nvPicPr>
          <p:cNvPr id="4" name="Picture 3">
            <a:extLst>
              <a:ext uri="{FF2B5EF4-FFF2-40B4-BE49-F238E27FC236}">
                <a16:creationId xmlns:a16="http://schemas.microsoft.com/office/drawing/2014/main" id="{ABF955DD-6E40-4991-99CD-82ECAC181AE5}"/>
              </a:ext>
            </a:extLst>
          </p:cNvPr>
          <p:cNvPicPr>
            <a:picLocks noChangeAspect="1"/>
          </p:cNvPicPr>
          <p:nvPr/>
        </p:nvPicPr>
        <p:blipFill rotWithShape="1">
          <a:blip r:embed="rId4"/>
          <a:srcRect l="27963" r="25926"/>
          <a:stretch/>
        </p:blipFill>
        <p:spPr>
          <a:xfrm>
            <a:off x="3854451" y="0"/>
            <a:ext cx="3162300" cy="6858000"/>
          </a:xfrm>
          <a:prstGeom prst="rect">
            <a:avLst/>
          </a:prstGeom>
        </p:spPr>
      </p:pic>
      <p:sp>
        <p:nvSpPr>
          <p:cNvPr id="5" name="TextBox 4">
            <a:extLst>
              <a:ext uri="{FF2B5EF4-FFF2-40B4-BE49-F238E27FC236}">
                <a16:creationId xmlns:a16="http://schemas.microsoft.com/office/drawing/2014/main" id="{45C335E4-B0C3-4C33-B52B-3C3D2C878FE8}"/>
              </a:ext>
            </a:extLst>
          </p:cNvPr>
          <p:cNvSpPr txBox="1"/>
          <p:nvPr/>
        </p:nvSpPr>
        <p:spPr>
          <a:xfrm>
            <a:off x="3285302" y="1787528"/>
            <a:ext cx="1824093" cy="707886"/>
          </a:xfrm>
          <a:prstGeom prst="rect">
            <a:avLst/>
          </a:prstGeom>
          <a:noFill/>
        </p:spPr>
        <p:txBody>
          <a:bodyPr wrap="square" rtlCol="0">
            <a:spAutoFit/>
          </a:bodyPr>
          <a:lstStyle/>
          <a:p>
            <a:r>
              <a:rPr lang="en-US" sz="2000" b="1" dirty="0"/>
              <a:t>Anterior tibial Recanalization</a:t>
            </a:r>
          </a:p>
        </p:txBody>
      </p:sp>
    </p:spTree>
    <p:extLst>
      <p:ext uri="{BB962C8B-B14F-4D97-AF65-F5344CB8AC3E}">
        <p14:creationId xmlns:p14="http://schemas.microsoft.com/office/powerpoint/2010/main" val="1629004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4810EE-014D-49F2-9B26-1E909444A941}"/>
              </a:ext>
            </a:extLst>
          </p:cNvPr>
          <p:cNvPicPr>
            <a:picLocks noChangeAspect="1"/>
          </p:cNvPicPr>
          <p:nvPr/>
        </p:nvPicPr>
        <p:blipFill rotWithShape="1">
          <a:blip r:embed="rId2"/>
          <a:srcRect l="27593" r="19259"/>
          <a:stretch/>
        </p:blipFill>
        <p:spPr>
          <a:xfrm>
            <a:off x="88900" y="0"/>
            <a:ext cx="3644900" cy="6858000"/>
          </a:xfrm>
          <a:prstGeom prst="rect">
            <a:avLst/>
          </a:prstGeom>
        </p:spPr>
      </p:pic>
      <p:pic>
        <p:nvPicPr>
          <p:cNvPr id="3" name="Picture 2">
            <a:extLst>
              <a:ext uri="{FF2B5EF4-FFF2-40B4-BE49-F238E27FC236}">
                <a16:creationId xmlns:a16="http://schemas.microsoft.com/office/drawing/2014/main" id="{DA8C68FE-1717-49FC-9DFA-0A4A206A1F4D}"/>
              </a:ext>
            </a:extLst>
          </p:cNvPr>
          <p:cNvPicPr>
            <a:picLocks noChangeAspect="1"/>
          </p:cNvPicPr>
          <p:nvPr/>
        </p:nvPicPr>
        <p:blipFill rotWithShape="1">
          <a:blip r:embed="rId3"/>
          <a:srcRect l="26481" r="17037"/>
          <a:stretch/>
        </p:blipFill>
        <p:spPr>
          <a:xfrm>
            <a:off x="4013200" y="0"/>
            <a:ext cx="3873500" cy="6858000"/>
          </a:xfrm>
          <a:prstGeom prst="rect">
            <a:avLst/>
          </a:prstGeom>
        </p:spPr>
      </p:pic>
      <p:pic>
        <p:nvPicPr>
          <p:cNvPr id="4" name="Picture 3">
            <a:extLst>
              <a:ext uri="{FF2B5EF4-FFF2-40B4-BE49-F238E27FC236}">
                <a16:creationId xmlns:a16="http://schemas.microsoft.com/office/drawing/2014/main" id="{EE756DA9-2932-4661-8D03-DBD1231BB347}"/>
              </a:ext>
            </a:extLst>
          </p:cNvPr>
          <p:cNvPicPr>
            <a:picLocks noChangeAspect="1"/>
          </p:cNvPicPr>
          <p:nvPr/>
        </p:nvPicPr>
        <p:blipFill rotWithShape="1">
          <a:blip r:embed="rId4"/>
          <a:srcRect l="25555" r="17963"/>
          <a:stretch/>
        </p:blipFill>
        <p:spPr>
          <a:xfrm>
            <a:off x="8140700" y="0"/>
            <a:ext cx="3873500" cy="6858000"/>
          </a:xfrm>
          <a:prstGeom prst="rect">
            <a:avLst/>
          </a:prstGeom>
        </p:spPr>
      </p:pic>
      <p:sp>
        <p:nvSpPr>
          <p:cNvPr id="5" name="TextBox 4">
            <a:extLst>
              <a:ext uri="{FF2B5EF4-FFF2-40B4-BE49-F238E27FC236}">
                <a16:creationId xmlns:a16="http://schemas.microsoft.com/office/drawing/2014/main" id="{734FE3DA-5B9B-40A5-B930-F46E8A7A463E}"/>
              </a:ext>
            </a:extLst>
          </p:cNvPr>
          <p:cNvSpPr txBox="1"/>
          <p:nvPr/>
        </p:nvSpPr>
        <p:spPr>
          <a:xfrm>
            <a:off x="3181536" y="1851028"/>
            <a:ext cx="1663327" cy="707886"/>
          </a:xfrm>
          <a:prstGeom prst="rect">
            <a:avLst/>
          </a:prstGeom>
          <a:noFill/>
        </p:spPr>
        <p:txBody>
          <a:bodyPr wrap="square" rtlCol="0">
            <a:spAutoFit/>
          </a:bodyPr>
          <a:lstStyle/>
          <a:p>
            <a:r>
              <a:rPr lang="en-US" sz="2000" b="1" dirty="0"/>
              <a:t>Anterior tibial Recanalized</a:t>
            </a:r>
          </a:p>
        </p:txBody>
      </p:sp>
    </p:spTree>
    <p:extLst>
      <p:ext uri="{BB962C8B-B14F-4D97-AF65-F5344CB8AC3E}">
        <p14:creationId xmlns:p14="http://schemas.microsoft.com/office/powerpoint/2010/main" val="3056940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7D1F80-EE0A-436A-A007-6AD502C14F0C}"/>
              </a:ext>
            </a:extLst>
          </p:cNvPr>
          <p:cNvPicPr>
            <a:picLocks noChangeAspect="1"/>
          </p:cNvPicPr>
          <p:nvPr/>
        </p:nvPicPr>
        <p:blipFill rotWithShape="1">
          <a:blip r:embed="rId2"/>
          <a:srcRect l="33974" r="33381"/>
          <a:stretch/>
        </p:blipFill>
        <p:spPr>
          <a:xfrm>
            <a:off x="2882900" y="0"/>
            <a:ext cx="2794000" cy="6858000"/>
          </a:xfrm>
          <a:prstGeom prst="rect">
            <a:avLst/>
          </a:prstGeom>
        </p:spPr>
      </p:pic>
      <p:pic>
        <p:nvPicPr>
          <p:cNvPr id="4" name="Picture 3">
            <a:extLst>
              <a:ext uri="{FF2B5EF4-FFF2-40B4-BE49-F238E27FC236}">
                <a16:creationId xmlns:a16="http://schemas.microsoft.com/office/drawing/2014/main" id="{C512FF50-A36C-4045-9C62-544546B5B74C}"/>
              </a:ext>
            </a:extLst>
          </p:cNvPr>
          <p:cNvPicPr>
            <a:picLocks noChangeAspect="1"/>
          </p:cNvPicPr>
          <p:nvPr/>
        </p:nvPicPr>
        <p:blipFill rotWithShape="1">
          <a:blip r:embed="rId3"/>
          <a:srcRect l="15778" r="10147"/>
          <a:stretch/>
        </p:blipFill>
        <p:spPr>
          <a:xfrm>
            <a:off x="5842000" y="0"/>
            <a:ext cx="6350000" cy="6858000"/>
          </a:xfrm>
          <a:prstGeom prst="rect">
            <a:avLst/>
          </a:prstGeom>
        </p:spPr>
      </p:pic>
      <p:sp>
        <p:nvSpPr>
          <p:cNvPr id="5" name="Rectangle 4">
            <a:extLst>
              <a:ext uri="{FF2B5EF4-FFF2-40B4-BE49-F238E27FC236}">
                <a16:creationId xmlns:a16="http://schemas.microsoft.com/office/drawing/2014/main" id="{86CFD088-7AB8-402E-B9A7-DA456F316F45}"/>
              </a:ext>
            </a:extLst>
          </p:cNvPr>
          <p:cNvSpPr/>
          <p:nvPr/>
        </p:nvSpPr>
        <p:spPr>
          <a:xfrm>
            <a:off x="10744202" y="0"/>
            <a:ext cx="1409700" cy="4064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EDF1B4-8C73-43FB-A34E-57F52E3D5628}"/>
              </a:ext>
            </a:extLst>
          </p:cNvPr>
          <p:cNvPicPr>
            <a:picLocks noChangeAspect="1"/>
          </p:cNvPicPr>
          <p:nvPr/>
        </p:nvPicPr>
        <p:blipFill rotWithShape="1">
          <a:blip r:embed="rId4"/>
          <a:srcRect l="4167" t="5926" r="31458" b="9630"/>
          <a:stretch/>
        </p:blipFill>
        <p:spPr>
          <a:xfrm rot="16200000">
            <a:off x="-511759" y="1759451"/>
            <a:ext cx="4389022" cy="3238502"/>
          </a:xfrm>
          <a:prstGeom prst="rect">
            <a:avLst/>
          </a:prstGeom>
        </p:spPr>
      </p:pic>
      <p:sp>
        <p:nvSpPr>
          <p:cNvPr id="7" name="TextBox 6">
            <a:extLst>
              <a:ext uri="{FF2B5EF4-FFF2-40B4-BE49-F238E27FC236}">
                <a16:creationId xmlns:a16="http://schemas.microsoft.com/office/drawing/2014/main" id="{E73DAE48-986D-4FAB-9487-43BFBDEBF158}"/>
              </a:ext>
            </a:extLst>
          </p:cNvPr>
          <p:cNvSpPr txBox="1"/>
          <p:nvPr/>
        </p:nvSpPr>
        <p:spPr>
          <a:xfrm>
            <a:off x="381002" y="353194"/>
            <a:ext cx="3238504" cy="830997"/>
          </a:xfrm>
          <a:prstGeom prst="rect">
            <a:avLst/>
          </a:prstGeom>
          <a:noFill/>
        </p:spPr>
        <p:txBody>
          <a:bodyPr wrap="square" rtlCol="0">
            <a:spAutoFit/>
          </a:bodyPr>
          <a:lstStyle/>
          <a:p>
            <a:r>
              <a:rPr lang="en-US" sz="2400" b="1" dirty="0"/>
              <a:t>74 </a:t>
            </a:r>
            <a:r>
              <a:rPr lang="en-US" sz="2400" b="1" dirty="0" err="1"/>
              <a:t>y.o</a:t>
            </a:r>
            <a:r>
              <a:rPr lang="en-US" sz="2400" b="1" dirty="0"/>
              <a:t>. male</a:t>
            </a:r>
          </a:p>
          <a:p>
            <a:r>
              <a:rPr lang="en-US" sz="2400" b="1" dirty="0"/>
              <a:t>Extensive Heel Ulcer</a:t>
            </a:r>
          </a:p>
        </p:txBody>
      </p:sp>
      <p:sp>
        <p:nvSpPr>
          <p:cNvPr id="8" name="TextBox 7">
            <a:extLst>
              <a:ext uri="{FF2B5EF4-FFF2-40B4-BE49-F238E27FC236}">
                <a16:creationId xmlns:a16="http://schemas.microsoft.com/office/drawing/2014/main" id="{408A25AC-31B6-478E-97C9-20FA85AD0F70}"/>
              </a:ext>
            </a:extLst>
          </p:cNvPr>
          <p:cNvSpPr txBox="1"/>
          <p:nvPr/>
        </p:nvSpPr>
        <p:spPr>
          <a:xfrm>
            <a:off x="4279900" y="4044101"/>
            <a:ext cx="1663327" cy="707886"/>
          </a:xfrm>
          <a:prstGeom prst="rect">
            <a:avLst/>
          </a:prstGeom>
          <a:noFill/>
        </p:spPr>
        <p:txBody>
          <a:bodyPr wrap="square" rtlCol="0">
            <a:spAutoFit/>
          </a:bodyPr>
          <a:lstStyle/>
          <a:p>
            <a:r>
              <a:rPr lang="en-US" sz="2000" b="1" dirty="0"/>
              <a:t>Ant Tibial runoff</a:t>
            </a:r>
          </a:p>
        </p:txBody>
      </p:sp>
      <p:sp>
        <p:nvSpPr>
          <p:cNvPr id="9" name="TextBox 8">
            <a:extLst>
              <a:ext uri="{FF2B5EF4-FFF2-40B4-BE49-F238E27FC236}">
                <a16:creationId xmlns:a16="http://schemas.microsoft.com/office/drawing/2014/main" id="{09898978-2ABF-444B-90EA-6FEF63C0D995}"/>
              </a:ext>
            </a:extLst>
          </p:cNvPr>
          <p:cNvSpPr txBox="1"/>
          <p:nvPr/>
        </p:nvSpPr>
        <p:spPr>
          <a:xfrm>
            <a:off x="9912538" y="2151801"/>
            <a:ext cx="1663327" cy="707886"/>
          </a:xfrm>
          <a:prstGeom prst="rect">
            <a:avLst/>
          </a:prstGeom>
          <a:noFill/>
        </p:spPr>
        <p:txBody>
          <a:bodyPr wrap="square" rtlCol="0">
            <a:spAutoFit/>
          </a:bodyPr>
          <a:lstStyle/>
          <a:p>
            <a:r>
              <a:rPr lang="en-US" sz="2000" b="1" dirty="0"/>
              <a:t>Poor pedal outflow</a:t>
            </a:r>
          </a:p>
        </p:txBody>
      </p:sp>
    </p:spTree>
    <p:extLst>
      <p:ext uri="{BB962C8B-B14F-4D97-AF65-F5344CB8AC3E}">
        <p14:creationId xmlns:p14="http://schemas.microsoft.com/office/powerpoint/2010/main" val="4168083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3F06E8-C9EE-4A83-A5CF-812A9CC01A4B}"/>
              </a:ext>
            </a:extLst>
          </p:cNvPr>
          <p:cNvPicPr>
            <a:picLocks noChangeAspect="1"/>
          </p:cNvPicPr>
          <p:nvPr/>
        </p:nvPicPr>
        <p:blipFill rotWithShape="1">
          <a:blip r:embed="rId2"/>
          <a:srcRect l="12963" t="2221" r="14444" b="4445"/>
          <a:stretch/>
        </p:blipFill>
        <p:spPr>
          <a:xfrm>
            <a:off x="76200" y="1168400"/>
            <a:ext cx="4395611" cy="4521200"/>
          </a:xfrm>
          <a:prstGeom prst="rect">
            <a:avLst/>
          </a:prstGeom>
        </p:spPr>
      </p:pic>
      <p:pic>
        <p:nvPicPr>
          <p:cNvPr id="4" name="Picture 3">
            <a:extLst>
              <a:ext uri="{FF2B5EF4-FFF2-40B4-BE49-F238E27FC236}">
                <a16:creationId xmlns:a16="http://schemas.microsoft.com/office/drawing/2014/main" id="{2387D60F-69DE-48A5-8CA7-0DB8CA91F630}"/>
              </a:ext>
            </a:extLst>
          </p:cNvPr>
          <p:cNvPicPr>
            <a:picLocks noChangeAspect="1"/>
          </p:cNvPicPr>
          <p:nvPr/>
        </p:nvPicPr>
        <p:blipFill rotWithShape="1">
          <a:blip r:embed="rId3"/>
          <a:srcRect l="14445" t="2593" r="14444" b="2778"/>
          <a:stretch/>
        </p:blipFill>
        <p:spPr>
          <a:xfrm>
            <a:off x="3911600" y="1168400"/>
            <a:ext cx="4221756" cy="4494411"/>
          </a:xfrm>
          <a:prstGeom prst="rect">
            <a:avLst/>
          </a:prstGeom>
        </p:spPr>
      </p:pic>
      <p:pic>
        <p:nvPicPr>
          <p:cNvPr id="3" name="Picture 2">
            <a:extLst>
              <a:ext uri="{FF2B5EF4-FFF2-40B4-BE49-F238E27FC236}">
                <a16:creationId xmlns:a16="http://schemas.microsoft.com/office/drawing/2014/main" id="{B4B6F389-5613-4B52-8819-27F1D0DD3932}"/>
              </a:ext>
            </a:extLst>
          </p:cNvPr>
          <p:cNvPicPr>
            <a:picLocks noChangeAspect="1"/>
          </p:cNvPicPr>
          <p:nvPr/>
        </p:nvPicPr>
        <p:blipFill rotWithShape="1">
          <a:blip r:embed="rId4"/>
          <a:srcRect l="10444" r="13704"/>
          <a:stretch/>
        </p:blipFill>
        <p:spPr>
          <a:xfrm>
            <a:off x="7930633" y="1155699"/>
            <a:ext cx="4261367" cy="4494411"/>
          </a:xfrm>
          <a:prstGeom prst="rect">
            <a:avLst/>
          </a:prstGeom>
        </p:spPr>
      </p:pic>
      <p:sp>
        <p:nvSpPr>
          <p:cNvPr id="5" name="TextBox 4">
            <a:extLst>
              <a:ext uri="{FF2B5EF4-FFF2-40B4-BE49-F238E27FC236}">
                <a16:creationId xmlns:a16="http://schemas.microsoft.com/office/drawing/2014/main" id="{9BD4765C-0926-4979-A32E-6034C8BFEB58}"/>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
        <p:nvSpPr>
          <p:cNvPr id="6" name="TextBox 5">
            <a:extLst>
              <a:ext uri="{FF2B5EF4-FFF2-40B4-BE49-F238E27FC236}">
                <a16:creationId xmlns:a16="http://schemas.microsoft.com/office/drawing/2014/main" id="{E3269FA8-D57E-4620-8B31-23933C921C00}"/>
              </a:ext>
            </a:extLst>
          </p:cNvPr>
          <p:cNvSpPr txBox="1"/>
          <p:nvPr/>
        </p:nvSpPr>
        <p:spPr>
          <a:xfrm>
            <a:off x="8133356" y="1605701"/>
            <a:ext cx="1785344" cy="707886"/>
          </a:xfrm>
          <a:prstGeom prst="rect">
            <a:avLst/>
          </a:prstGeom>
          <a:noFill/>
        </p:spPr>
        <p:txBody>
          <a:bodyPr wrap="square" rtlCol="0">
            <a:spAutoFit/>
          </a:bodyPr>
          <a:lstStyle/>
          <a:p>
            <a:r>
              <a:rPr lang="en-US" sz="2000" b="1" dirty="0"/>
              <a:t>Dorsalis Pedis Recanalization</a:t>
            </a:r>
          </a:p>
        </p:txBody>
      </p:sp>
    </p:spTree>
    <p:extLst>
      <p:ext uri="{BB962C8B-B14F-4D97-AF65-F5344CB8AC3E}">
        <p14:creationId xmlns:p14="http://schemas.microsoft.com/office/powerpoint/2010/main" val="4169207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wall, indoor, white, photo&#10;&#10;Description automatically generated">
            <a:extLst>
              <a:ext uri="{FF2B5EF4-FFF2-40B4-BE49-F238E27FC236}">
                <a16:creationId xmlns:a16="http://schemas.microsoft.com/office/drawing/2014/main" id="{5819A5F4-0EA2-4832-B4CC-94F62F1A4417}"/>
              </a:ext>
            </a:extLst>
          </p:cNvPr>
          <p:cNvPicPr>
            <a:picLocks noChangeAspect="1"/>
          </p:cNvPicPr>
          <p:nvPr/>
        </p:nvPicPr>
        <p:blipFill rotWithShape="1">
          <a:blip r:embed="rId2"/>
          <a:srcRect t="5099"/>
          <a:stretch/>
        </p:blipFill>
        <p:spPr>
          <a:xfrm>
            <a:off x="105258" y="445917"/>
            <a:ext cx="8934170" cy="5645151"/>
          </a:xfrm>
          <a:prstGeom prst="rect">
            <a:avLst/>
          </a:prstGeom>
        </p:spPr>
      </p:pic>
      <p:sp>
        <p:nvSpPr>
          <p:cNvPr id="3" name="TextBox 2">
            <a:extLst>
              <a:ext uri="{FF2B5EF4-FFF2-40B4-BE49-F238E27FC236}">
                <a16:creationId xmlns:a16="http://schemas.microsoft.com/office/drawing/2014/main" id="{D0AA3F66-8F1E-4CD0-A17C-5662470D7CBF}"/>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pic>
        <p:nvPicPr>
          <p:cNvPr id="4" name="UNADJUSTEDNONRAW_thumb_549.jpg" descr="UNADJUSTEDNONRAW_thumb_549.jpg">
            <a:extLst>
              <a:ext uri="{FF2B5EF4-FFF2-40B4-BE49-F238E27FC236}">
                <a16:creationId xmlns:a16="http://schemas.microsoft.com/office/drawing/2014/main" id="{2B17CB3E-4B64-4D70-B0CB-4EDA0475A882}"/>
              </a:ext>
            </a:extLst>
          </p:cNvPr>
          <p:cNvPicPr>
            <a:picLocks noChangeAspect="1"/>
          </p:cNvPicPr>
          <p:nvPr/>
        </p:nvPicPr>
        <p:blipFill>
          <a:blip r:embed="rId3"/>
          <a:srcRect b="33358"/>
          <a:stretch>
            <a:fillRect/>
          </a:stretch>
        </p:blipFill>
        <p:spPr>
          <a:xfrm>
            <a:off x="9175549" y="402271"/>
            <a:ext cx="2835887" cy="2519856"/>
          </a:xfrm>
          <a:prstGeom prst="rect">
            <a:avLst/>
          </a:prstGeom>
          <a:ln w="12700">
            <a:miter lim="400000"/>
          </a:ln>
        </p:spPr>
      </p:pic>
      <p:pic>
        <p:nvPicPr>
          <p:cNvPr id="5" name="UNADJUSTEDNONRAW_thumb_548.jpg" descr="UNADJUSTEDNONRAW_thumb_548.jpg">
            <a:extLst>
              <a:ext uri="{FF2B5EF4-FFF2-40B4-BE49-F238E27FC236}">
                <a16:creationId xmlns:a16="http://schemas.microsoft.com/office/drawing/2014/main" id="{B2EF2A63-8B32-424A-8A03-077CB692EA05}"/>
              </a:ext>
            </a:extLst>
          </p:cNvPr>
          <p:cNvPicPr>
            <a:picLocks noChangeAspect="1"/>
          </p:cNvPicPr>
          <p:nvPr/>
        </p:nvPicPr>
        <p:blipFill rotWithShape="1">
          <a:blip r:embed="rId4"/>
          <a:srcRect r="10574" b="21176"/>
          <a:stretch/>
        </p:blipFill>
        <p:spPr>
          <a:xfrm>
            <a:off x="9293107" y="3077503"/>
            <a:ext cx="2600769" cy="3056597"/>
          </a:xfrm>
          <a:prstGeom prst="rect">
            <a:avLst/>
          </a:prstGeom>
          <a:ln w="12700">
            <a:miter lim="400000"/>
          </a:ln>
        </p:spPr>
      </p:pic>
      <p:sp>
        <p:nvSpPr>
          <p:cNvPr id="6" name="TextBox 5">
            <a:extLst>
              <a:ext uri="{FF2B5EF4-FFF2-40B4-BE49-F238E27FC236}">
                <a16:creationId xmlns:a16="http://schemas.microsoft.com/office/drawing/2014/main" id="{C8286318-BE0B-4BD2-B691-5DA463924D80}"/>
              </a:ext>
            </a:extLst>
          </p:cNvPr>
          <p:cNvSpPr txBox="1"/>
          <p:nvPr/>
        </p:nvSpPr>
        <p:spPr>
          <a:xfrm>
            <a:off x="5076841" y="1567601"/>
            <a:ext cx="2038317" cy="707886"/>
          </a:xfrm>
          <a:prstGeom prst="rect">
            <a:avLst/>
          </a:prstGeom>
          <a:noFill/>
        </p:spPr>
        <p:txBody>
          <a:bodyPr wrap="square" rtlCol="0">
            <a:spAutoFit/>
          </a:bodyPr>
          <a:lstStyle/>
          <a:p>
            <a:r>
              <a:rPr lang="en-US" sz="2000" b="1" dirty="0"/>
              <a:t>Retrograde PT recanalization</a:t>
            </a:r>
          </a:p>
        </p:txBody>
      </p:sp>
    </p:spTree>
    <p:extLst>
      <p:ext uri="{BB962C8B-B14F-4D97-AF65-F5344CB8AC3E}">
        <p14:creationId xmlns:p14="http://schemas.microsoft.com/office/powerpoint/2010/main" val="38099301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E40A03-B8E0-4CED-B7F7-8EBE86A33616}"/>
              </a:ext>
            </a:extLst>
          </p:cNvPr>
          <p:cNvPicPr>
            <a:picLocks noChangeAspect="1"/>
          </p:cNvPicPr>
          <p:nvPr/>
        </p:nvPicPr>
        <p:blipFill>
          <a:blip r:embed="rId2">
            <a:duotone>
              <a:prstClr val="black"/>
              <a:schemeClr val="accent2">
                <a:tint val="45000"/>
                <a:satMod val="400000"/>
              </a:schemeClr>
            </a:duotone>
          </a:blip>
          <a:stretch>
            <a:fillRect/>
          </a:stretch>
        </p:blipFill>
        <p:spPr>
          <a:xfrm>
            <a:off x="581890" y="663478"/>
            <a:ext cx="9168939" cy="584775"/>
          </a:xfrm>
          <a:prstGeom prst="rect">
            <a:avLst/>
          </a:prstGeom>
        </p:spPr>
      </p:pic>
      <p:sp>
        <p:nvSpPr>
          <p:cNvPr id="3" name="TextBox 2">
            <a:extLst>
              <a:ext uri="{FF2B5EF4-FFF2-40B4-BE49-F238E27FC236}">
                <a16:creationId xmlns:a16="http://schemas.microsoft.com/office/drawing/2014/main" id="{26C7F098-61D3-4497-B639-8BFDC8FF77BB}"/>
              </a:ext>
            </a:extLst>
          </p:cNvPr>
          <p:cNvSpPr txBox="1"/>
          <p:nvPr/>
        </p:nvSpPr>
        <p:spPr>
          <a:xfrm>
            <a:off x="594361" y="157903"/>
            <a:ext cx="10448013" cy="646331"/>
          </a:xfrm>
          <a:prstGeom prst="rect">
            <a:avLst/>
          </a:prstGeom>
          <a:noFill/>
        </p:spPr>
        <p:txBody>
          <a:bodyPr wrap="square" rtlCol="0">
            <a:spAutoFit/>
          </a:bodyPr>
          <a:lstStyle/>
          <a:p>
            <a:r>
              <a:rPr lang="en-US" sz="3600" b="1" dirty="0">
                <a:solidFill>
                  <a:schemeClr val="accent2"/>
                </a:solidFill>
              </a:rPr>
              <a:t>Revascularize: Hybrid Procedures</a:t>
            </a:r>
          </a:p>
        </p:txBody>
      </p:sp>
      <p:pic>
        <p:nvPicPr>
          <p:cNvPr id="4" name="Picture 4" descr="A picture containing indoor, wall, table&#10;&#10;Description generated with high confidence">
            <a:extLst>
              <a:ext uri="{FF2B5EF4-FFF2-40B4-BE49-F238E27FC236}">
                <a16:creationId xmlns:a16="http://schemas.microsoft.com/office/drawing/2014/main" id="{79B91750-F3AD-4E5C-B344-26B186C58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188" y="1487488"/>
            <a:ext cx="9180513"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FAD2E50-F871-4091-A4BA-861344146C42}"/>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Tree>
    <p:extLst>
      <p:ext uri="{BB962C8B-B14F-4D97-AF65-F5344CB8AC3E}">
        <p14:creationId xmlns:p14="http://schemas.microsoft.com/office/powerpoint/2010/main" val="2015043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E6067-0331-4B2C-9C82-B48DCD69F106}"/>
              </a:ext>
            </a:extLst>
          </p:cNvPr>
          <p:cNvPicPr>
            <a:picLocks noChangeAspect="1"/>
          </p:cNvPicPr>
          <p:nvPr/>
        </p:nvPicPr>
        <p:blipFill rotWithShape="1">
          <a:blip r:embed="rId3"/>
          <a:srcRect l="8317" r="15211"/>
          <a:stretch/>
        </p:blipFill>
        <p:spPr>
          <a:xfrm>
            <a:off x="200950" y="0"/>
            <a:ext cx="5244353" cy="6858000"/>
          </a:xfrm>
          <a:prstGeom prst="rect">
            <a:avLst/>
          </a:prstGeom>
        </p:spPr>
      </p:pic>
      <p:pic>
        <p:nvPicPr>
          <p:cNvPr id="4" name="Picture 3">
            <a:extLst>
              <a:ext uri="{FF2B5EF4-FFF2-40B4-BE49-F238E27FC236}">
                <a16:creationId xmlns:a16="http://schemas.microsoft.com/office/drawing/2014/main" id="{D094E430-E15F-4EF2-AD73-51768265CB4C}"/>
              </a:ext>
            </a:extLst>
          </p:cNvPr>
          <p:cNvPicPr>
            <a:picLocks noChangeAspect="1"/>
          </p:cNvPicPr>
          <p:nvPr/>
        </p:nvPicPr>
        <p:blipFill rotWithShape="1">
          <a:blip r:embed="rId4"/>
          <a:srcRect l="30527" r="30310"/>
          <a:stretch/>
        </p:blipFill>
        <p:spPr>
          <a:xfrm>
            <a:off x="5579978" y="0"/>
            <a:ext cx="2685862" cy="6858000"/>
          </a:xfrm>
          <a:prstGeom prst="rect">
            <a:avLst/>
          </a:prstGeom>
        </p:spPr>
      </p:pic>
      <p:pic>
        <p:nvPicPr>
          <p:cNvPr id="5" name="Picture 4">
            <a:extLst>
              <a:ext uri="{FF2B5EF4-FFF2-40B4-BE49-F238E27FC236}">
                <a16:creationId xmlns:a16="http://schemas.microsoft.com/office/drawing/2014/main" id="{20ABE7EA-368A-4815-BADB-E18ADE219DCD}"/>
              </a:ext>
            </a:extLst>
          </p:cNvPr>
          <p:cNvPicPr>
            <a:picLocks noChangeAspect="1"/>
          </p:cNvPicPr>
          <p:nvPr/>
        </p:nvPicPr>
        <p:blipFill rotWithShape="1">
          <a:blip r:embed="rId5"/>
          <a:srcRect l="28877" r="16931"/>
          <a:stretch/>
        </p:blipFill>
        <p:spPr>
          <a:xfrm>
            <a:off x="8400515" y="0"/>
            <a:ext cx="3716410" cy="6858000"/>
          </a:xfrm>
          <a:prstGeom prst="rect">
            <a:avLst/>
          </a:prstGeom>
        </p:spPr>
      </p:pic>
      <p:sp>
        <p:nvSpPr>
          <p:cNvPr id="6" name="TextBox 5">
            <a:extLst>
              <a:ext uri="{FF2B5EF4-FFF2-40B4-BE49-F238E27FC236}">
                <a16:creationId xmlns:a16="http://schemas.microsoft.com/office/drawing/2014/main" id="{1BD1FF1E-BF11-46AE-BF5B-605838513D57}"/>
              </a:ext>
            </a:extLst>
          </p:cNvPr>
          <p:cNvSpPr txBox="1"/>
          <p:nvPr/>
        </p:nvSpPr>
        <p:spPr>
          <a:xfrm>
            <a:off x="200950" y="537966"/>
            <a:ext cx="4076700" cy="1015663"/>
          </a:xfrm>
          <a:prstGeom prst="rect">
            <a:avLst/>
          </a:prstGeom>
          <a:noFill/>
        </p:spPr>
        <p:txBody>
          <a:bodyPr wrap="square" rtlCol="0">
            <a:spAutoFit/>
          </a:bodyPr>
          <a:lstStyle/>
          <a:p>
            <a:r>
              <a:rPr lang="en-US" sz="2000" b="1" dirty="0">
                <a:solidFill>
                  <a:srgbClr val="FFFF00"/>
                </a:solidFill>
              </a:rPr>
              <a:t>71 </a:t>
            </a:r>
            <a:r>
              <a:rPr lang="en-US" sz="2000" b="1" dirty="0" err="1">
                <a:solidFill>
                  <a:srgbClr val="FFFF00"/>
                </a:solidFill>
              </a:rPr>
              <a:t>y.o</a:t>
            </a:r>
            <a:r>
              <a:rPr lang="en-US" sz="2000" b="1" dirty="0">
                <a:solidFill>
                  <a:srgbClr val="FFFF00"/>
                </a:solidFill>
              </a:rPr>
              <a:t>. male WS</a:t>
            </a:r>
          </a:p>
          <a:p>
            <a:r>
              <a:rPr lang="en-US" sz="2000" b="1" dirty="0">
                <a:solidFill>
                  <a:srgbClr val="FFFF00"/>
                </a:solidFill>
              </a:rPr>
              <a:t>Prior iliac stenting</a:t>
            </a:r>
          </a:p>
          <a:p>
            <a:r>
              <a:rPr lang="en-US" sz="2000" b="1" dirty="0">
                <a:solidFill>
                  <a:srgbClr val="FFFF00"/>
                </a:solidFill>
              </a:rPr>
              <a:t>Left toe Gangrene</a:t>
            </a:r>
          </a:p>
        </p:txBody>
      </p:sp>
      <p:sp>
        <p:nvSpPr>
          <p:cNvPr id="7" name="Arrow: Right 6">
            <a:extLst>
              <a:ext uri="{FF2B5EF4-FFF2-40B4-BE49-F238E27FC236}">
                <a16:creationId xmlns:a16="http://schemas.microsoft.com/office/drawing/2014/main" id="{1689EC14-B377-4C4C-A094-234BFC64C74F}"/>
              </a:ext>
            </a:extLst>
          </p:cNvPr>
          <p:cNvSpPr/>
          <p:nvPr/>
        </p:nvSpPr>
        <p:spPr>
          <a:xfrm rot="18746713">
            <a:off x="6072847" y="4976418"/>
            <a:ext cx="517161" cy="165100"/>
          </a:xfrm>
          <a:prstGeom prst="rightArrow">
            <a:avLst/>
          </a:prstGeom>
          <a:solidFill>
            <a:schemeClr val="bg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B34E32D8-6C15-44BA-835C-138CD8DEDC93}"/>
              </a:ext>
            </a:extLst>
          </p:cNvPr>
          <p:cNvSpPr txBox="1"/>
          <p:nvPr/>
        </p:nvSpPr>
        <p:spPr>
          <a:xfrm>
            <a:off x="5692730" y="5477631"/>
            <a:ext cx="2101065" cy="646331"/>
          </a:xfrm>
          <a:prstGeom prst="rect">
            <a:avLst/>
          </a:prstGeom>
          <a:noFill/>
        </p:spPr>
        <p:txBody>
          <a:bodyPr wrap="square" rtlCol="0">
            <a:spAutoFit/>
          </a:bodyPr>
          <a:lstStyle/>
          <a:p>
            <a:r>
              <a:rPr lang="en-US" b="1" dirty="0"/>
              <a:t>CFA</a:t>
            </a:r>
          </a:p>
          <a:p>
            <a:r>
              <a:rPr lang="en-US" b="1" dirty="0"/>
              <a:t>Occlusion</a:t>
            </a:r>
          </a:p>
        </p:txBody>
      </p:sp>
      <p:sp>
        <p:nvSpPr>
          <p:cNvPr id="9" name="TextBox 8">
            <a:extLst>
              <a:ext uri="{FF2B5EF4-FFF2-40B4-BE49-F238E27FC236}">
                <a16:creationId xmlns:a16="http://schemas.microsoft.com/office/drawing/2014/main" id="{166BC1D0-1986-4A02-B7A9-496E9FC34AC1}"/>
              </a:ext>
            </a:extLst>
          </p:cNvPr>
          <p:cNvSpPr txBox="1"/>
          <p:nvPr/>
        </p:nvSpPr>
        <p:spPr>
          <a:xfrm>
            <a:off x="8400515" y="2782669"/>
            <a:ext cx="2101065" cy="646331"/>
          </a:xfrm>
          <a:prstGeom prst="rect">
            <a:avLst/>
          </a:prstGeom>
          <a:noFill/>
        </p:spPr>
        <p:txBody>
          <a:bodyPr wrap="square" rtlCol="0">
            <a:spAutoFit/>
          </a:bodyPr>
          <a:lstStyle/>
          <a:p>
            <a:r>
              <a:rPr lang="en-US" b="1" dirty="0"/>
              <a:t>SFA</a:t>
            </a:r>
          </a:p>
          <a:p>
            <a:r>
              <a:rPr lang="en-US" b="1" dirty="0"/>
              <a:t>Occlusion</a:t>
            </a:r>
          </a:p>
        </p:txBody>
      </p:sp>
      <p:sp>
        <p:nvSpPr>
          <p:cNvPr id="10" name="TextBox 9">
            <a:extLst>
              <a:ext uri="{FF2B5EF4-FFF2-40B4-BE49-F238E27FC236}">
                <a16:creationId xmlns:a16="http://schemas.microsoft.com/office/drawing/2014/main" id="{AAE8776E-550C-4E1D-A328-83E5E7696307}"/>
              </a:ext>
            </a:extLst>
          </p:cNvPr>
          <p:cNvSpPr txBox="1"/>
          <p:nvPr/>
        </p:nvSpPr>
        <p:spPr>
          <a:xfrm>
            <a:off x="6741972" y="2184818"/>
            <a:ext cx="1170812" cy="369332"/>
          </a:xfrm>
          <a:prstGeom prst="rect">
            <a:avLst/>
          </a:prstGeom>
          <a:noFill/>
        </p:spPr>
        <p:txBody>
          <a:bodyPr wrap="square" rtlCol="0">
            <a:spAutoFit/>
          </a:bodyPr>
          <a:lstStyle/>
          <a:p>
            <a:r>
              <a:rPr lang="en-US" b="1" dirty="0"/>
              <a:t>Ext Iliac</a:t>
            </a:r>
          </a:p>
        </p:txBody>
      </p:sp>
      <p:sp>
        <p:nvSpPr>
          <p:cNvPr id="11" name="Arrow: Right 10">
            <a:extLst>
              <a:ext uri="{FF2B5EF4-FFF2-40B4-BE49-F238E27FC236}">
                <a16:creationId xmlns:a16="http://schemas.microsoft.com/office/drawing/2014/main" id="{DD610F92-4B11-47E3-8A4B-995C09EA0C7C}"/>
              </a:ext>
            </a:extLst>
          </p:cNvPr>
          <p:cNvSpPr/>
          <p:nvPr/>
        </p:nvSpPr>
        <p:spPr>
          <a:xfrm rot="11040643">
            <a:off x="6805076" y="2591373"/>
            <a:ext cx="517161" cy="165100"/>
          </a:xfrm>
          <a:prstGeom prst="rightArrow">
            <a:avLst/>
          </a:prstGeom>
          <a:solidFill>
            <a:schemeClr val="bg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D148BF6B-DCBD-43DB-B462-FF369AC851D7}"/>
              </a:ext>
            </a:extLst>
          </p:cNvPr>
          <p:cNvSpPr txBox="1"/>
          <p:nvPr/>
        </p:nvSpPr>
        <p:spPr>
          <a:xfrm>
            <a:off x="2485952" y="2567545"/>
            <a:ext cx="1859622" cy="369332"/>
          </a:xfrm>
          <a:prstGeom prst="rect">
            <a:avLst/>
          </a:prstGeom>
          <a:noFill/>
        </p:spPr>
        <p:txBody>
          <a:bodyPr wrap="square" rtlCol="0">
            <a:spAutoFit/>
          </a:bodyPr>
          <a:lstStyle/>
          <a:p>
            <a:r>
              <a:rPr lang="en-US" b="1" dirty="0"/>
              <a:t>Iliac Disease</a:t>
            </a:r>
          </a:p>
        </p:txBody>
      </p:sp>
      <p:sp>
        <p:nvSpPr>
          <p:cNvPr id="13" name="Arrow: Right 12">
            <a:extLst>
              <a:ext uri="{FF2B5EF4-FFF2-40B4-BE49-F238E27FC236}">
                <a16:creationId xmlns:a16="http://schemas.microsoft.com/office/drawing/2014/main" id="{6E06F9C6-C715-4964-A182-C9EBED6CBF01}"/>
              </a:ext>
            </a:extLst>
          </p:cNvPr>
          <p:cNvSpPr/>
          <p:nvPr/>
        </p:nvSpPr>
        <p:spPr>
          <a:xfrm rot="19631214">
            <a:off x="3568544" y="3023283"/>
            <a:ext cx="517161" cy="165100"/>
          </a:xfrm>
          <a:prstGeom prst="rightArrow">
            <a:avLst/>
          </a:prstGeom>
          <a:solidFill>
            <a:schemeClr val="bg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0393FB8F-B67A-4A0A-A934-E49E46805B2A}"/>
              </a:ext>
            </a:extLst>
          </p:cNvPr>
          <p:cNvPicPr>
            <a:picLocks noChangeAspect="1"/>
          </p:cNvPicPr>
          <p:nvPr/>
        </p:nvPicPr>
        <p:blipFill rotWithShape="1">
          <a:blip r:embed="rId6"/>
          <a:srcRect l="29241" t="4630" r="36075" b="28333"/>
          <a:stretch/>
        </p:blipFill>
        <p:spPr>
          <a:xfrm>
            <a:off x="1332563" y="3542664"/>
            <a:ext cx="2945087" cy="3201849"/>
          </a:xfrm>
          <a:prstGeom prst="rect">
            <a:avLst/>
          </a:prstGeom>
        </p:spPr>
      </p:pic>
    </p:spTree>
    <p:extLst>
      <p:ext uri="{BB962C8B-B14F-4D97-AF65-F5344CB8AC3E}">
        <p14:creationId xmlns:p14="http://schemas.microsoft.com/office/powerpoint/2010/main" val="4213810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a:extLst>
              <a:ext uri="{FF2B5EF4-FFF2-40B4-BE49-F238E27FC236}">
                <a16:creationId xmlns:a16="http://schemas.microsoft.com/office/drawing/2014/main" id="{D6BE34B2-0395-45EB-9800-F500BF5F0CFC}"/>
              </a:ext>
            </a:extLst>
          </p:cNvPr>
          <p:cNvSpPr>
            <a:spLocks noChangeArrowheads="1"/>
          </p:cNvSpPr>
          <p:nvPr/>
        </p:nvSpPr>
        <p:spPr bwMode="auto">
          <a:xfrm>
            <a:off x="1674813" y="5876926"/>
            <a:ext cx="8382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l" eaLnBrk="0" hangingPunct="0"/>
            <a:r>
              <a:rPr lang="en-US" altLang="en-US" sz="1200"/>
              <a:t>Newman AB et al. Circulation 1993; 88: 837-845. </a:t>
            </a:r>
          </a:p>
          <a:p>
            <a:pPr algn="l" eaLnBrk="0" hangingPunct="0"/>
            <a:r>
              <a:rPr lang="en-US" altLang="en-US" sz="1200"/>
              <a:t>TASC Working Group. J Vasc Surg 2000; 31 (1, pt 2): S1-S288. </a:t>
            </a:r>
          </a:p>
          <a:p>
            <a:pPr algn="l" eaLnBrk="0" hangingPunct="0"/>
            <a:r>
              <a:rPr lang="en-US" altLang="en-US" sz="1200"/>
              <a:t>Djousse PM et al. Circulation 2000; 102: 3092-3097.</a:t>
            </a:r>
          </a:p>
        </p:txBody>
      </p:sp>
      <p:sp>
        <p:nvSpPr>
          <p:cNvPr id="864259" name="Text Box 3">
            <a:extLst>
              <a:ext uri="{FF2B5EF4-FFF2-40B4-BE49-F238E27FC236}">
                <a16:creationId xmlns:a16="http://schemas.microsoft.com/office/drawing/2014/main" id="{A2E2688B-19DE-4987-8DDF-C9D3B6CE64BE}"/>
              </a:ext>
            </a:extLst>
          </p:cNvPr>
          <p:cNvSpPr txBox="1">
            <a:spLocks noChangeArrowheads="1"/>
          </p:cNvSpPr>
          <p:nvPr/>
        </p:nvSpPr>
        <p:spPr bwMode="auto">
          <a:xfrm>
            <a:off x="6410326" y="3348038"/>
            <a:ext cx="184731"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lnSpc>
                <a:spcPct val="90000"/>
              </a:lnSpc>
            </a:pPr>
            <a:endParaRPr lang="en-GB" altLang="en-US" sz="1600"/>
          </a:p>
        </p:txBody>
      </p:sp>
      <p:sp>
        <p:nvSpPr>
          <p:cNvPr id="864260" name="Rectangle 4">
            <a:extLst>
              <a:ext uri="{FF2B5EF4-FFF2-40B4-BE49-F238E27FC236}">
                <a16:creationId xmlns:a16="http://schemas.microsoft.com/office/drawing/2014/main" id="{2658D816-4FD7-4F8B-AB1B-933D6D3A50EE}"/>
              </a:ext>
            </a:extLst>
          </p:cNvPr>
          <p:cNvSpPr>
            <a:spLocks noGrp="1" noChangeArrowheads="1"/>
          </p:cNvSpPr>
          <p:nvPr>
            <p:ph type="title"/>
          </p:nvPr>
        </p:nvSpPr>
        <p:spPr>
          <a:xfrm>
            <a:off x="1097871" y="333375"/>
            <a:ext cx="9996257" cy="1133794"/>
          </a:xfrm>
          <a:noFill/>
        </p:spPr>
        <p:txBody>
          <a:bodyPr>
            <a:noAutofit/>
          </a:bodyPr>
          <a:lstStyle/>
          <a:p>
            <a:pPr algn="ctr" defTabSz="973138"/>
            <a:r>
              <a:rPr lang="el-GR" altLang="en-US" sz="3200" b="1" dirty="0">
                <a:solidFill>
                  <a:schemeClr val="accent1">
                    <a:lumMod val="75000"/>
                  </a:schemeClr>
                </a:solidFill>
                <a:latin typeface="Arial" panose="020B0604020202020204" pitchFamily="34" charset="0"/>
                <a:cs typeface="Arial" panose="020B0604020202020204" pitchFamily="34" charset="0"/>
              </a:rPr>
              <a:t>Κίνδυνος για ΠΑΑ ανά επιβαρυντικό παράγοντα</a:t>
            </a:r>
            <a:endParaRPr lang="en-US" altLang="en-US" sz="3200" b="1" dirty="0">
              <a:solidFill>
                <a:schemeClr val="accent1">
                  <a:lumMod val="75000"/>
                </a:schemeClr>
              </a:solidFill>
              <a:latin typeface="Arial" panose="020B0604020202020204" pitchFamily="34" charset="0"/>
              <a:cs typeface="Arial" panose="020B0604020202020204" pitchFamily="34" charset="0"/>
            </a:endParaRPr>
          </a:p>
        </p:txBody>
      </p:sp>
      <p:sp>
        <p:nvSpPr>
          <p:cNvPr id="864262" name="Text Box 6">
            <a:extLst>
              <a:ext uri="{FF2B5EF4-FFF2-40B4-BE49-F238E27FC236}">
                <a16:creationId xmlns:a16="http://schemas.microsoft.com/office/drawing/2014/main" id="{54F5AE4E-A2C4-4D0B-BCA6-CA4EE48D37F5}"/>
              </a:ext>
            </a:extLst>
          </p:cNvPr>
          <p:cNvSpPr txBox="1">
            <a:spLocks noChangeArrowheads="1"/>
          </p:cNvSpPr>
          <p:nvPr/>
        </p:nvSpPr>
        <p:spPr bwMode="auto">
          <a:xfrm>
            <a:off x="2262189" y="2238375"/>
            <a:ext cx="3622675"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eaLnBrk="0" hangingPunct="0">
              <a:lnSpc>
                <a:spcPct val="140000"/>
              </a:lnSpc>
            </a:pPr>
            <a:r>
              <a:rPr lang="el-GR" altLang="en-US" sz="2000"/>
              <a:t>Κάπνισμα</a:t>
            </a:r>
            <a:endParaRPr lang="en-US" altLang="en-US" sz="2000"/>
          </a:p>
          <a:p>
            <a:pPr algn="l" eaLnBrk="0" hangingPunct="0">
              <a:lnSpc>
                <a:spcPct val="140000"/>
              </a:lnSpc>
            </a:pPr>
            <a:r>
              <a:rPr lang="el-GR" altLang="en-US" sz="2000"/>
              <a:t>Σακχαρώδης διαβήτης</a:t>
            </a:r>
            <a:endParaRPr lang="en-US" altLang="en-US" sz="2000"/>
          </a:p>
          <a:p>
            <a:pPr algn="l" eaLnBrk="0" hangingPunct="0">
              <a:lnSpc>
                <a:spcPct val="140000"/>
              </a:lnSpc>
            </a:pPr>
            <a:r>
              <a:rPr lang="el-GR" altLang="en-US" sz="2000"/>
              <a:t>Υπέρταση</a:t>
            </a:r>
            <a:endParaRPr lang="en-US" altLang="en-US" sz="2000"/>
          </a:p>
          <a:p>
            <a:pPr algn="l" eaLnBrk="0" hangingPunct="0">
              <a:lnSpc>
                <a:spcPct val="140000"/>
              </a:lnSpc>
            </a:pPr>
            <a:r>
              <a:rPr lang="el-GR" altLang="en-US" sz="2000"/>
              <a:t>Υπερχοληστερολαιμία</a:t>
            </a:r>
            <a:endParaRPr lang="en-US" altLang="en-US" sz="2000"/>
          </a:p>
          <a:p>
            <a:pPr algn="l" eaLnBrk="0" hangingPunct="0">
              <a:lnSpc>
                <a:spcPct val="140000"/>
              </a:lnSpc>
            </a:pPr>
            <a:r>
              <a:rPr lang="el-GR" altLang="en-US" sz="2000"/>
              <a:t>Χρήση αλκοόλ</a:t>
            </a:r>
            <a:endParaRPr lang="en-US" altLang="en-US" sz="2000"/>
          </a:p>
        </p:txBody>
      </p:sp>
      <p:grpSp>
        <p:nvGrpSpPr>
          <p:cNvPr id="864264" name="Group 8">
            <a:extLst>
              <a:ext uri="{FF2B5EF4-FFF2-40B4-BE49-F238E27FC236}">
                <a16:creationId xmlns:a16="http://schemas.microsoft.com/office/drawing/2014/main" id="{BDF99F72-C8BC-4855-9DC9-6013C0F8979F}"/>
              </a:ext>
            </a:extLst>
          </p:cNvPr>
          <p:cNvGrpSpPr>
            <a:grpSpLocks/>
          </p:cNvGrpSpPr>
          <p:nvPr/>
        </p:nvGrpSpPr>
        <p:grpSpPr bwMode="auto">
          <a:xfrm>
            <a:off x="6519863" y="2674938"/>
            <a:ext cx="2971800" cy="1541462"/>
            <a:chOff x="3522" y="1475"/>
            <a:chExt cx="2106" cy="971"/>
          </a:xfrm>
        </p:grpSpPr>
        <p:sp>
          <p:nvSpPr>
            <p:cNvPr id="864265" name="AutoShape 9">
              <a:extLst>
                <a:ext uri="{FF2B5EF4-FFF2-40B4-BE49-F238E27FC236}">
                  <a16:creationId xmlns:a16="http://schemas.microsoft.com/office/drawing/2014/main" id="{4D005555-2D48-4D95-AC6C-C63C2D57068E}"/>
                </a:ext>
              </a:extLst>
            </p:cNvPr>
            <p:cNvSpPr>
              <a:spLocks noChangeArrowheads="1"/>
            </p:cNvSpPr>
            <p:nvPr/>
          </p:nvSpPr>
          <p:spPr bwMode="auto">
            <a:xfrm>
              <a:off x="4494" y="1475"/>
              <a:ext cx="1134" cy="138"/>
            </a:xfrm>
            <a:prstGeom prst="roundRect">
              <a:avLst>
                <a:gd name="adj" fmla="val 16667"/>
              </a:avLst>
            </a:prstGeom>
            <a:solidFill>
              <a:schemeClr val="accent1"/>
            </a:solidFill>
            <a:ln w="12700" algn="ctr">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4266" name="AutoShape 10">
              <a:extLst>
                <a:ext uri="{FF2B5EF4-FFF2-40B4-BE49-F238E27FC236}">
                  <a16:creationId xmlns:a16="http://schemas.microsoft.com/office/drawing/2014/main" id="{7EC9641E-737E-46A6-B02A-F16B8FE25F92}"/>
                </a:ext>
              </a:extLst>
            </p:cNvPr>
            <p:cNvSpPr>
              <a:spLocks noChangeArrowheads="1"/>
            </p:cNvSpPr>
            <p:nvPr/>
          </p:nvSpPr>
          <p:spPr bwMode="auto">
            <a:xfrm>
              <a:off x="3672" y="2017"/>
              <a:ext cx="1026" cy="137"/>
            </a:xfrm>
            <a:prstGeom prst="roundRect">
              <a:avLst>
                <a:gd name="adj" fmla="val 16667"/>
              </a:avLst>
            </a:prstGeom>
            <a:solidFill>
              <a:schemeClr val="accent1"/>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4267" name="AutoShape 11">
              <a:extLst>
                <a:ext uri="{FF2B5EF4-FFF2-40B4-BE49-F238E27FC236}">
                  <a16:creationId xmlns:a16="http://schemas.microsoft.com/office/drawing/2014/main" id="{23AB5C37-EFF3-479D-AFD2-EE06330258C5}"/>
                </a:ext>
              </a:extLst>
            </p:cNvPr>
            <p:cNvSpPr>
              <a:spLocks noChangeArrowheads="1"/>
            </p:cNvSpPr>
            <p:nvPr/>
          </p:nvSpPr>
          <p:spPr bwMode="auto">
            <a:xfrm>
              <a:off x="4158" y="1730"/>
              <a:ext cx="756" cy="138"/>
            </a:xfrm>
            <a:prstGeom prst="roundRect">
              <a:avLst>
                <a:gd name="adj" fmla="val 16667"/>
              </a:avLst>
            </a:prstGeom>
            <a:solidFill>
              <a:schemeClr val="accent1"/>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4268" name="AutoShape 12">
              <a:extLst>
                <a:ext uri="{FF2B5EF4-FFF2-40B4-BE49-F238E27FC236}">
                  <a16:creationId xmlns:a16="http://schemas.microsoft.com/office/drawing/2014/main" id="{3EEAE6E4-ABDC-4AC4-80FB-688CF4593136}"/>
                </a:ext>
              </a:extLst>
            </p:cNvPr>
            <p:cNvSpPr>
              <a:spLocks noChangeArrowheads="1"/>
            </p:cNvSpPr>
            <p:nvPr/>
          </p:nvSpPr>
          <p:spPr bwMode="auto">
            <a:xfrm>
              <a:off x="3522" y="2305"/>
              <a:ext cx="1188" cy="141"/>
            </a:xfrm>
            <a:prstGeom prst="roundRect">
              <a:avLst>
                <a:gd name="adj" fmla="val 16667"/>
              </a:avLst>
            </a:prstGeom>
            <a:solidFill>
              <a:schemeClr val="accent1"/>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64269" name="AutoShape 13">
            <a:extLst>
              <a:ext uri="{FF2B5EF4-FFF2-40B4-BE49-F238E27FC236}">
                <a16:creationId xmlns:a16="http://schemas.microsoft.com/office/drawing/2014/main" id="{52B89BFB-0E04-4BCA-8716-6E0EF99F6B1C}"/>
              </a:ext>
            </a:extLst>
          </p:cNvPr>
          <p:cNvSpPr>
            <a:spLocks noChangeArrowheads="1"/>
          </p:cNvSpPr>
          <p:nvPr/>
        </p:nvSpPr>
        <p:spPr bwMode="auto">
          <a:xfrm>
            <a:off x="5419726" y="4379913"/>
            <a:ext cx="239713" cy="233362"/>
          </a:xfrm>
          <a:prstGeom prst="roundRect">
            <a:avLst>
              <a:gd name="adj" fmla="val 16667"/>
            </a:avLst>
          </a:prstGeom>
          <a:solidFill>
            <a:srgbClr val="FFCC00"/>
          </a:solidFill>
          <a:ln>
            <a:noFill/>
          </a:ln>
          <a:effectLst/>
          <a:extLst>
            <a:ext uri="{91240B29-F687-4F45-9708-019B960494DF}">
              <a14:hiddenLine xmlns:a14="http://schemas.microsoft.com/office/drawing/2010/main" w="12700">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4270" name="Line 14">
            <a:extLst>
              <a:ext uri="{FF2B5EF4-FFF2-40B4-BE49-F238E27FC236}">
                <a16:creationId xmlns:a16="http://schemas.microsoft.com/office/drawing/2014/main" id="{74011D20-BF28-4F9D-A5E8-05F612227A58}"/>
              </a:ext>
            </a:extLst>
          </p:cNvPr>
          <p:cNvSpPr>
            <a:spLocks noChangeShapeType="1"/>
          </p:cNvSpPr>
          <p:nvPr/>
        </p:nvSpPr>
        <p:spPr bwMode="auto">
          <a:xfrm>
            <a:off x="6361113" y="2239963"/>
            <a:ext cx="11112" cy="2786062"/>
          </a:xfrm>
          <a:prstGeom prst="line">
            <a:avLst/>
          </a:prstGeom>
          <a:noFill/>
          <a:ln w="317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4272" name="Text Box 16">
            <a:extLst>
              <a:ext uri="{FF2B5EF4-FFF2-40B4-BE49-F238E27FC236}">
                <a16:creationId xmlns:a16="http://schemas.microsoft.com/office/drawing/2014/main" id="{D47BFAA7-C3EE-4DEA-AFAC-8739778A1A31}"/>
              </a:ext>
            </a:extLst>
          </p:cNvPr>
          <p:cNvSpPr txBox="1">
            <a:spLocks noChangeArrowheads="1"/>
          </p:cNvSpPr>
          <p:nvPr/>
        </p:nvSpPr>
        <p:spPr bwMode="auto">
          <a:xfrm>
            <a:off x="5395913" y="5264151"/>
            <a:ext cx="4838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1pPr>
            <a:lvl2pPr algn="l" eaLnBrk="0" hangingPunct="0">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2pPr>
            <a:lvl3pPr algn="l" eaLnBrk="0" hangingPunct="0">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3pPr>
            <a:lvl4pPr algn="l" eaLnBrk="0" hangingPunct="0">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4pPr>
            <a:lvl5pPr algn="l" eaLnBrk="0" hangingPunct="0">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5pPr>
            <a:lvl6pPr eaLnBrk="0" fontAlgn="base" hangingPunct="0">
              <a:spcBef>
                <a:spcPct val="0"/>
              </a:spcBef>
              <a:spcAft>
                <a:spcPct val="0"/>
              </a:spcAft>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6pPr>
            <a:lvl7pPr eaLnBrk="0" fontAlgn="base" hangingPunct="0">
              <a:spcBef>
                <a:spcPct val="0"/>
              </a:spcBef>
              <a:spcAft>
                <a:spcPct val="0"/>
              </a:spcAft>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7pPr>
            <a:lvl8pPr eaLnBrk="0" fontAlgn="base" hangingPunct="0">
              <a:spcBef>
                <a:spcPct val="0"/>
              </a:spcBef>
              <a:spcAft>
                <a:spcPct val="0"/>
              </a:spcAft>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8pPr>
            <a:lvl9pPr eaLnBrk="0" fontAlgn="base" hangingPunct="0">
              <a:spcBef>
                <a:spcPct val="0"/>
              </a:spcBef>
              <a:spcAft>
                <a:spcPct val="0"/>
              </a:spcAft>
              <a:tabLst>
                <a:tab pos="855663" algn="ctr"/>
                <a:tab pos="1490663" algn="ctr"/>
                <a:tab pos="2166938" algn="ctr"/>
                <a:tab pos="2913063" algn="ctr"/>
                <a:tab pos="3548063" algn="ctr"/>
                <a:tab pos="4224338" algn="ctr"/>
              </a:tabLst>
              <a:defRPr sz="2400">
                <a:solidFill>
                  <a:schemeClr val="tx1"/>
                </a:solidFill>
                <a:latin typeface="Times" panose="02020603050405020304" pitchFamily="18" charset="0"/>
              </a:defRPr>
            </a:lvl9pPr>
          </a:lstStyle>
          <a:p>
            <a:pPr>
              <a:lnSpc>
                <a:spcPct val="90000"/>
              </a:lnSpc>
            </a:pPr>
            <a:r>
              <a:rPr lang="en-US" altLang="en-US" sz="2000">
                <a:solidFill>
                  <a:schemeClr val="tx2"/>
                </a:solidFill>
                <a:latin typeface="Arial" panose="020B0604020202020204" pitchFamily="34" charset="0"/>
              </a:rPr>
              <a:t>0.75	  1	    2	      3        4        5	6</a:t>
            </a:r>
          </a:p>
        </p:txBody>
      </p:sp>
      <p:sp>
        <p:nvSpPr>
          <p:cNvPr id="864273" name="Text Box 17">
            <a:extLst>
              <a:ext uri="{FF2B5EF4-FFF2-40B4-BE49-F238E27FC236}">
                <a16:creationId xmlns:a16="http://schemas.microsoft.com/office/drawing/2014/main" id="{DD2EB4FF-2354-415E-BA34-C1F5D335F8A9}"/>
              </a:ext>
            </a:extLst>
          </p:cNvPr>
          <p:cNvSpPr txBox="1">
            <a:spLocks noChangeArrowheads="1"/>
          </p:cNvSpPr>
          <p:nvPr/>
        </p:nvSpPr>
        <p:spPr bwMode="auto">
          <a:xfrm>
            <a:off x="2733676" y="5302250"/>
            <a:ext cx="20289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lnSpc>
                <a:spcPct val="90000"/>
              </a:lnSpc>
            </a:pPr>
            <a:r>
              <a:rPr lang="el-GR" altLang="en-US" sz="2000">
                <a:solidFill>
                  <a:schemeClr val="tx2"/>
                </a:solidFill>
              </a:rPr>
              <a:t>Σχετικός κίνδυνος</a:t>
            </a:r>
            <a:endParaRPr lang="en-US" altLang="en-US" sz="2000">
              <a:solidFill>
                <a:schemeClr val="tx2"/>
              </a:solidFill>
            </a:endParaRPr>
          </a:p>
        </p:txBody>
      </p:sp>
      <p:sp>
        <p:nvSpPr>
          <p:cNvPr id="864275" name="Rectangle 19">
            <a:extLst>
              <a:ext uri="{FF2B5EF4-FFF2-40B4-BE49-F238E27FC236}">
                <a16:creationId xmlns:a16="http://schemas.microsoft.com/office/drawing/2014/main" id="{B1E2CEEF-EDFA-4395-801A-DDADDF96C64A}"/>
              </a:ext>
            </a:extLst>
          </p:cNvPr>
          <p:cNvSpPr>
            <a:spLocks noChangeArrowheads="1"/>
          </p:cNvSpPr>
          <p:nvPr/>
        </p:nvSpPr>
        <p:spPr bwMode="auto">
          <a:xfrm>
            <a:off x="6302375" y="1773238"/>
            <a:ext cx="3754438" cy="374650"/>
          </a:xfrm>
          <a:prstGeom prst="rect">
            <a:avLst/>
          </a:prstGeom>
          <a:solidFill>
            <a:schemeClr val="accent1"/>
          </a:solidFill>
          <a:ln>
            <a:noFill/>
          </a:ln>
          <a:effectLst/>
          <a:extLs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64276" name="Rectangle 20">
            <a:extLst>
              <a:ext uri="{FF2B5EF4-FFF2-40B4-BE49-F238E27FC236}">
                <a16:creationId xmlns:a16="http://schemas.microsoft.com/office/drawing/2014/main" id="{82B4408E-3A76-4C54-B2F6-F7B14E0145E0}"/>
              </a:ext>
            </a:extLst>
          </p:cNvPr>
          <p:cNvSpPr>
            <a:spLocks noChangeArrowheads="1"/>
          </p:cNvSpPr>
          <p:nvPr/>
        </p:nvSpPr>
        <p:spPr bwMode="auto">
          <a:xfrm>
            <a:off x="4656138" y="1773238"/>
            <a:ext cx="1714500" cy="374650"/>
          </a:xfrm>
          <a:prstGeom prst="rect">
            <a:avLst/>
          </a:prstGeom>
          <a:solidFill>
            <a:srgbClr val="FFCC00"/>
          </a:solidFill>
          <a:ln>
            <a:noFill/>
          </a:ln>
          <a:effectLst/>
          <a:extLst>
            <a:ext uri="{91240B29-F687-4F45-9708-019B960494DF}">
              <a14:hiddenLine xmlns:a14="http://schemas.microsoft.com/office/drawing/2010/main" w="2857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64277" name="Text Box 21">
            <a:extLst>
              <a:ext uri="{FF2B5EF4-FFF2-40B4-BE49-F238E27FC236}">
                <a16:creationId xmlns:a16="http://schemas.microsoft.com/office/drawing/2014/main" id="{91CC64B4-F207-4B10-ACF7-5CD15A702F9F}"/>
              </a:ext>
            </a:extLst>
          </p:cNvPr>
          <p:cNvSpPr txBox="1">
            <a:spLocks noChangeArrowheads="1"/>
          </p:cNvSpPr>
          <p:nvPr/>
        </p:nvSpPr>
        <p:spPr bwMode="auto">
          <a:xfrm>
            <a:off x="5202239" y="1773238"/>
            <a:ext cx="95891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eaLnBrk="0" hangingPunct="0"/>
            <a:r>
              <a:rPr lang="el-GR" altLang="en-US">
                <a:solidFill>
                  <a:srgbClr val="000066"/>
                </a:solidFill>
              </a:rPr>
              <a:t>Μείωση</a:t>
            </a:r>
            <a:endParaRPr lang="en-US" altLang="en-US">
              <a:solidFill>
                <a:srgbClr val="000066"/>
              </a:solidFill>
            </a:endParaRPr>
          </a:p>
        </p:txBody>
      </p:sp>
      <p:sp>
        <p:nvSpPr>
          <p:cNvPr id="864278" name="Text Box 22">
            <a:extLst>
              <a:ext uri="{FF2B5EF4-FFF2-40B4-BE49-F238E27FC236}">
                <a16:creationId xmlns:a16="http://schemas.microsoft.com/office/drawing/2014/main" id="{8D97FE50-1BB2-43F1-9B97-D1602A89FABA}"/>
              </a:ext>
            </a:extLst>
          </p:cNvPr>
          <p:cNvSpPr txBox="1">
            <a:spLocks noChangeArrowheads="1"/>
          </p:cNvSpPr>
          <p:nvPr/>
        </p:nvSpPr>
        <p:spPr bwMode="auto">
          <a:xfrm>
            <a:off x="6370639" y="1773238"/>
            <a:ext cx="89960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eaLnBrk="0" hangingPunct="0"/>
            <a:r>
              <a:rPr lang="el-GR" altLang="en-US">
                <a:solidFill>
                  <a:srgbClr val="000066"/>
                </a:solidFill>
              </a:rPr>
              <a:t>Αύξηση</a:t>
            </a:r>
            <a:endParaRPr lang="en-US" altLang="en-US">
              <a:solidFill>
                <a:srgbClr val="000066"/>
              </a:solidFill>
            </a:endParaRPr>
          </a:p>
        </p:txBody>
      </p:sp>
      <p:sp>
        <p:nvSpPr>
          <p:cNvPr id="864279" name="AutoShape 23">
            <a:extLst>
              <a:ext uri="{FF2B5EF4-FFF2-40B4-BE49-F238E27FC236}">
                <a16:creationId xmlns:a16="http://schemas.microsoft.com/office/drawing/2014/main" id="{5483EB53-1574-498E-A4A4-3313E17DDBD3}"/>
              </a:ext>
            </a:extLst>
          </p:cNvPr>
          <p:cNvSpPr>
            <a:spLocks noChangeArrowheads="1"/>
          </p:cNvSpPr>
          <p:nvPr/>
        </p:nvSpPr>
        <p:spPr bwMode="auto">
          <a:xfrm rot="5400000">
            <a:off x="7612857" y="1843882"/>
            <a:ext cx="225425" cy="233362"/>
          </a:xfrm>
          <a:prstGeom prst="triangle">
            <a:avLst>
              <a:gd name="adj" fmla="val 50000"/>
            </a:avLst>
          </a:prstGeom>
          <a:solidFill>
            <a:srgbClr val="FFFFFF"/>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64280" name="AutoShape 24">
            <a:extLst>
              <a:ext uri="{FF2B5EF4-FFF2-40B4-BE49-F238E27FC236}">
                <a16:creationId xmlns:a16="http://schemas.microsoft.com/office/drawing/2014/main" id="{829A98EA-29F6-4590-A206-DEDD1B375A09}"/>
              </a:ext>
            </a:extLst>
          </p:cNvPr>
          <p:cNvSpPr>
            <a:spLocks noChangeArrowheads="1"/>
          </p:cNvSpPr>
          <p:nvPr/>
        </p:nvSpPr>
        <p:spPr bwMode="auto">
          <a:xfrm rot="16200000" flipH="1">
            <a:off x="4979195" y="1843882"/>
            <a:ext cx="225425" cy="233363"/>
          </a:xfrm>
          <a:prstGeom prst="triangle">
            <a:avLst>
              <a:gd name="adj" fmla="val 50000"/>
            </a:avLst>
          </a:prstGeom>
          <a:solidFill>
            <a:srgbClr val="FFFFFF"/>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864281" name="Group 25">
            <a:extLst>
              <a:ext uri="{FF2B5EF4-FFF2-40B4-BE49-F238E27FC236}">
                <a16:creationId xmlns:a16="http://schemas.microsoft.com/office/drawing/2014/main" id="{3643774D-8EE1-4F38-9528-F7773C36A03B}"/>
              </a:ext>
            </a:extLst>
          </p:cNvPr>
          <p:cNvGrpSpPr>
            <a:grpSpLocks/>
          </p:cNvGrpSpPr>
          <p:nvPr/>
        </p:nvGrpSpPr>
        <p:grpSpPr bwMode="auto">
          <a:xfrm>
            <a:off x="2232026" y="2230438"/>
            <a:ext cx="7750175" cy="2887662"/>
            <a:chOff x="486" y="1158"/>
            <a:chExt cx="5508" cy="2235"/>
          </a:xfrm>
        </p:grpSpPr>
        <p:sp>
          <p:nvSpPr>
            <p:cNvPr id="864282" name="Rectangle 26">
              <a:extLst>
                <a:ext uri="{FF2B5EF4-FFF2-40B4-BE49-F238E27FC236}">
                  <a16:creationId xmlns:a16="http://schemas.microsoft.com/office/drawing/2014/main" id="{B362E235-AA57-4A19-9BA2-A7EDF33719BA}"/>
                </a:ext>
              </a:extLst>
            </p:cNvPr>
            <p:cNvSpPr>
              <a:spLocks noChangeArrowheads="1"/>
            </p:cNvSpPr>
            <p:nvPr/>
          </p:nvSpPr>
          <p:spPr bwMode="auto">
            <a:xfrm>
              <a:off x="486" y="1158"/>
              <a:ext cx="5508" cy="213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4283" name="Line 27">
              <a:extLst>
                <a:ext uri="{FF2B5EF4-FFF2-40B4-BE49-F238E27FC236}">
                  <a16:creationId xmlns:a16="http://schemas.microsoft.com/office/drawing/2014/main" id="{A90B7693-4B16-4421-9CD8-072F6D1D2D5D}"/>
                </a:ext>
              </a:extLst>
            </p:cNvPr>
            <p:cNvSpPr>
              <a:spLocks noChangeShapeType="1"/>
            </p:cNvSpPr>
            <p:nvPr/>
          </p:nvSpPr>
          <p:spPr bwMode="auto">
            <a:xfrm>
              <a:off x="2939" y="3312"/>
              <a:ext cx="0" cy="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4284" name="Line 28">
              <a:extLst>
                <a:ext uri="{FF2B5EF4-FFF2-40B4-BE49-F238E27FC236}">
                  <a16:creationId xmlns:a16="http://schemas.microsoft.com/office/drawing/2014/main" id="{ED7F0D35-3C80-48F2-9A60-88F9AF76CF49}"/>
                </a:ext>
              </a:extLst>
            </p:cNvPr>
            <p:cNvSpPr>
              <a:spLocks noChangeShapeType="1"/>
            </p:cNvSpPr>
            <p:nvPr/>
          </p:nvSpPr>
          <p:spPr bwMode="auto">
            <a:xfrm>
              <a:off x="3888" y="3312"/>
              <a:ext cx="0" cy="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4285" name="Line 29">
              <a:extLst>
                <a:ext uri="{FF2B5EF4-FFF2-40B4-BE49-F238E27FC236}">
                  <a16:creationId xmlns:a16="http://schemas.microsoft.com/office/drawing/2014/main" id="{2CF1887B-E1FC-4181-B6DF-C7F9945A1472}"/>
                </a:ext>
              </a:extLst>
            </p:cNvPr>
            <p:cNvSpPr>
              <a:spLocks noChangeShapeType="1"/>
            </p:cNvSpPr>
            <p:nvPr/>
          </p:nvSpPr>
          <p:spPr bwMode="auto">
            <a:xfrm>
              <a:off x="4374" y="3312"/>
              <a:ext cx="0" cy="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4286" name="Line 30">
              <a:extLst>
                <a:ext uri="{FF2B5EF4-FFF2-40B4-BE49-F238E27FC236}">
                  <a16:creationId xmlns:a16="http://schemas.microsoft.com/office/drawing/2014/main" id="{3946A9E0-0880-4952-AA2E-2372A6F9F826}"/>
                </a:ext>
              </a:extLst>
            </p:cNvPr>
            <p:cNvSpPr>
              <a:spLocks noChangeShapeType="1"/>
            </p:cNvSpPr>
            <p:nvPr/>
          </p:nvSpPr>
          <p:spPr bwMode="auto">
            <a:xfrm>
              <a:off x="4860" y="3312"/>
              <a:ext cx="0" cy="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4287" name="Line 31">
              <a:extLst>
                <a:ext uri="{FF2B5EF4-FFF2-40B4-BE49-F238E27FC236}">
                  <a16:creationId xmlns:a16="http://schemas.microsoft.com/office/drawing/2014/main" id="{3E0BDDA8-AD38-4898-995B-F30EE0B1E4FC}"/>
                </a:ext>
              </a:extLst>
            </p:cNvPr>
            <p:cNvSpPr>
              <a:spLocks noChangeShapeType="1"/>
            </p:cNvSpPr>
            <p:nvPr/>
          </p:nvSpPr>
          <p:spPr bwMode="auto">
            <a:xfrm>
              <a:off x="5346" y="3312"/>
              <a:ext cx="0" cy="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4288" name="Line 32">
              <a:extLst>
                <a:ext uri="{FF2B5EF4-FFF2-40B4-BE49-F238E27FC236}">
                  <a16:creationId xmlns:a16="http://schemas.microsoft.com/office/drawing/2014/main" id="{2CED0B15-35F6-403B-82F5-4DB5BDCBAA0B}"/>
                </a:ext>
              </a:extLst>
            </p:cNvPr>
            <p:cNvSpPr>
              <a:spLocks noChangeShapeType="1"/>
            </p:cNvSpPr>
            <p:nvPr/>
          </p:nvSpPr>
          <p:spPr bwMode="auto">
            <a:xfrm>
              <a:off x="5778" y="3312"/>
              <a:ext cx="0" cy="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4289" name="Line 33">
              <a:extLst>
                <a:ext uri="{FF2B5EF4-FFF2-40B4-BE49-F238E27FC236}">
                  <a16:creationId xmlns:a16="http://schemas.microsoft.com/office/drawing/2014/main" id="{144D28C7-3AF5-4E28-A7FE-01DA865AE693}"/>
                </a:ext>
              </a:extLst>
            </p:cNvPr>
            <p:cNvSpPr>
              <a:spLocks noChangeShapeType="1"/>
            </p:cNvSpPr>
            <p:nvPr/>
          </p:nvSpPr>
          <p:spPr bwMode="auto">
            <a:xfrm>
              <a:off x="3429" y="3312"/>
              <a:ext cx="0" cy="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pull dir="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082C6F-98DA-43CB-A6B6-D8718B657B4A}"/>
              </a:ext>
            </a:extLst>
          </p:cNvPr>
          <p:cNvPicPr>
            <a:picLocks noChangeAspect="1"/>
          </p:cNvPicPr>
          <p:nvPr/>
        </p:nvPicPr>
        <p:blipFill rotWithShape="1">
          <a:blip r:embed="rId2"/>
          <a:srcRect l="31764" r="30439"/>
          <a:stretch/>
        </p:blipFill>
        <p:spPr>
          <a:xfrm>
            <a:off x="276923" y="0"/>
            <a:ext cx="2592111" cy="6858000"/>
          </a:xfrm>
          <a:prstGeom prst="rect">
            <a:avLst/>
          </a:prstGeom>
        </p:spPr>
      </p:pic>
      <p:pic>
        <p:nvPicPr>
          <p:cNvPr id="3" name="Picture 2">
            <a:extLst>
              <a:ext uri="{FF2B5EF4-FFF2-40B4-BE49-F238E27FC236}">
                <a16:creationId xmlns:a16="http://schemas.microsoft.com/office/drawing/2014/main" id="{1934EE97-A29C-47AB-9026-FC2C8F3EB2BC}"/>
              </a:ext>
            </a:extLst>
          </p:cNvPr>
          <p:cNvPicPr>
            <a:picLocks noChangeAspect="1"/>
          </p:cNvPicPr>
          <p:nvPr/>
        </p:nvPicPr>
        <p:blipFill rotWithShape="1">
          <a:blip r:embed="rId3"/>
          <a:srcRect l="34238" r="33445"/>
          <a:stretch/>
        </p:blipFill>
        <p:spPr>
          <a:xfrm>
            <a:off x="3288223" y="0"/>
            <a:ext cx="2216250" cy="6858000"/>
          </a:xfrm>
          <a:prstGeom prst="rect">
            <a:avLst/>
          </a:prstGeom>
        </p:spPr>
      </p:pic>
      <p:pic>
        <p:nvPicPr>
          <p:cNvPr id="4" name="Picture 3">
            <a:extLst>
              <a:ext uri="{FF2B5EF4-FFF2-40B4-BE49-F238E27FC236}">
                <a16:creationId xmlns:a16="http://schemas.microsoft.com/office/drawing/2014/main" id="{09B231FD-BD73-468D-86E2-CC86A790E19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4788" r="30877"/>
          <a:stretch/>
        </p:blipFill>
        <p:spPr>
          <a:xfrm>
            <a:off x="5925221" y="0"/>
            <a:ext cx="2354713" cy="6858000"/>
          </a:xfrm>
          <a:prstGeom prst="rect">
            <a:avLst/>
          </a:prstGeom>
        </p:spPr>
      </p:pic>
      <p:pic>
        <p:nvPicPr>
          <p:cNvPr id="5" name="Picture 4">
            <a:extLst>
              <a:ext uri="{FF2B5EF4-FFF2-40B4-BE49-F238E27FC236}">
                <a16:creationId xmlns:a16="http://schemas.microsoft.com/office/drawing/2014/main" id="{19F9D5E8-5863-46CB-A90E-584F4FD3F251}"/>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27503" r="30432"/>
          <a:stretch/>
        </p:blipFill>
        <p:spPr>
          <a:xfrm>
            <a:off x="8700682" y="0"/>
            <a:ext cx="2884862" cy="6858000"/>
          </a:xfrm>
          <a:prstGeom prst="rect">
            <a:avLst/>
          </a:prstGeom>
        </p:spPr>
      </p:pic>
      <p:sp>
        <p:nvSpPr>
          <p:cNvPr id="6" name="TextBox 5">
            <a:extLst>
              <a:ext uri="{FF2B5EF4-FFF2-40B4-BE49-F238E27FC236}">
                <a16:creationId xmlns:a16="http://schemas.microsoft.com/office/drawing/2014/main" id="{96FF63C1-0473-47BA-8183-6B128CEC6910}"/>
              </a:ext>
            </a:extLst>
          </p:cNvPr>
          <p:cNvSpPr txBox="1"/>
          <p:nvPr/>
        </p:nvSpPr>
        <p:spPr>
          <a:xfrm>
            <a:off x="1187158" y="5385164"/>
            <a:ext cx="2101065" cy="646331"/>
          </a:xfrm>
          <a:prstGeom prst="rect">
            <a:avLst/>
          </a:prstGeom>
          <a:noFill/>
        </p:spPr>
        <p:txBody>
          <a:bodyPr wrap="square" rtlCol="0">
            <a:spAutoFit/>
          </a:bodyPr>
          <a:lstStyle/>
          <a:p>
            <a:r>
              <a:rPr lang="en-US" b="1" dirty="0"/>
              <a:t>Distal SFA Reconstitution</a:t>
            </a:r>
          </a:p>
        </p:txBody>
      </p:sp>
      <p:sp>
        <p:nvSpPr>
          <p:cNvPr id="8" name="Arrow: Right 7">
            <a:extLst>
              <a:ext uri="{FF2B5EF4-FFF2-40B4-BE49-F238E27FC236}">
                <a16:creationId xmlns:a16="http://schemas.microsoft.com/office/drawing/2014/main" id="{FD90C592-C72B-4AD5-9E1F-05CE38310A7D}"/>
              </a:ext>
            </a:extLst>
          </p:cNvPr>
          <p:cNvSpPr/>
          <p:nvPr/>
        </p:nvSpPr>
        <p:spPr>
          <a:xfrm rot="10800000">
            <a:off x="4951251" y="4393154"/>
            <a:ext cx="364761" cy="16510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B262D359-F5AB-4BFF-8551-D08C7599C362}"/>
              </a:ext>
            </a:extLst>
          </p:cNvPr>
          <p:cNvSpPr txBox="1"/>
          <p:nvPr/>
        </p:nvSpPr>
        <p:spPr>
          <a:xfrm>
            <a:off x="5923662" y="2902069"/>
            <a:ext cx="1372820" cy="646331"/>
          </a:xfrm>
          <a:prstGeom prst="rect">
            <a:avLst/>
          </a:prstGeom>
          <a:noFill/>
        </p:spPr>
        <p:txBody>
          <a:bodyPr wrap="square" rtlCol="0">
            <a:spAutoFit/>
          </a:bodyPr>
          <a:lstStyle/>
          <a:p>
            <a:r>
              <a:rPr lang="en-US" b="1" dirty="0"/>
              <a:t>Peroneal</a:t>
            </a:r>
          </a:p>
          <a:p>
            <a:r>
              <a:rPr lang="en-US" b="1" dirty="0"/>
              <a:t>Runoff</a:t>
            </a:r>
          </a:p>
        </p:txBody>
      </p:sp>
      <p:sp>
        <p:nvSpPr>
          <p:cNvPr id="13" name="TextBox 12">
            <a:extLst>
              <a:ext uri="{FF2B5EF4-FFF2-40B4-BE49-F238E27FC236}">
                <a16:creationId xmlns:a16="http://schemas.microsoft.com/office/drawing/2014/main" id="{3A3F95EE-E1F8-48E3-9CA7-4852DE442526}"/>
              </a:ext>
            </a:extLst>
          </p:cNvPr>
          <p:cNvSpPr txBox="1"/>
          <p:nvPr/>
        </p:nvSpPr>
        <p:spPr>
          <a:xfrm>
            <a:off x="4859676" y="4582277"/>
            <a:ext cx="644797" cy="369332"/>
          </a:xfrm>
          <a:prstGeom prst="rect">
            <a:avLst/>
          </a:prstGeom>
          <a:noFill/>
        </p:spPr>
        <p:txBody>
          <a:bodyPr wrap="square" rtlCol="0">
            <a:spAutoFit/>
          </a:bodyPr>
          <a:lstStyle/>
          <a:p>
            <a:r>
              <a:rPr lang="en-US" b="1" dirty="0"/>
              <a:t>AVF</a:t>
            </a:r>
          </a:p>
        </p:txBody>
      </p:sp>
    </p:spTree>
    <p:extLst>
      <p:ext uri="{BB962C8B-B14F-4D97-AF65-F5344CB8AC3E}">
        <p14:creationId xmlns:p14="http://schemas.microsoft.com/office/powerpoint/2010/main" val="980793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4E0427-7D75-40C2-A51F-9FEC0798C2CB}"/>
              </a:ext>
            </a:extLst>
          </p:cNvPr>
          <p:cNvPicPr>
            <a:picLocks noChangeAspect="1"/>
          </p:cNvPicPr>
          <p:nvPr/>
        </p:nvPicPr>
        <p:blipFill rotWithShape="1">
          <a:blip r:embed="rId2"/>
          <a:srcRect l="29112" t="3482" r="16907" b="1925"/>
          <a:stretch/>
        </p:blipFill>
        <p:spPr>
          <a:xfrm>
            <a:off x="1727200" y="472611"/>
            <a:ext cx="3424108" cy="6000109"/>
          </a:xfrm>
          <a:prstGeom prst="rect">
            <a:avLst/>
          </a:prstGeom>
        </p:spPr>
      </p:pic>
      <p:pic>
        <p:nvPicPr>
          <p:cNvPr id="4" name="Picture 3">
            <a:extLst>
              <a:ext uri="{FF2B5EF4-FFF2-40B4-BE49-F238E27FC236}">
                <a16:creationId xmlns:a16="http://schemas.microsoft.com/office/drawing/2014/main" id="{494601E8-83B0-4C25-B489-41A2A345CF97}"/>
              </a:ext>
            </a:extLst>
          </p:cNvPr>
          <p:cNvPicPr>
            <a:picLocks noChangeAspect="1"/>
          </p:cNvPicPr>
          <p:nvPr/>
        </p:nvPicPr>
        <p:blipFill rotWithShape="1">
          <a:blip r:embed="rId3"/>
          <a:srcRect l="19313" r="19520"/>
          <a:stretch/>
        </p:blipFill>
        <p:spPr>
          <a:xfrm>
            <a:off x="5287196" y="472611"/>
            <a:ext cx="3670117" cy="6000108"/>
          </a:xfrm>
          <a:prstGeom prst="rect">
            <a:avLst/>
          </a:prstGeom>
        </p:spPr>
      </p:pic>
      <p:pic>
        <p:nvPicPr>
          <p:cNvPr id="5" name="Picture 4">
            <a:extLst>
              <a:ext uri="{FF2B5EF4-FFF2-40B4-BE49-F238E27FC236}">
                <a16:creationId xmlns:a16="http://schemas.microsoft.com/office/drawing/2014/main" id="{B851CEB7-C78E-483D-99A9-12A2813B85C7}"/>
              </a:ext>
            </a:extLst>
          </p:cNvPr>
          <p:cNvPicPr>
            <a:picLocks noChangeAspect="1"/>
          </p:cNvPicPr>
          <p:nvPr/>
        </p:nvPicPr>
        <p:blipFill rotWithShape="1">
          <a:blip r:embed="rId4"/>
          <a:srcRect l="33904" r="17837"/>
          <a:stretch/>
        </p:blipFill>
        <p:spPr>
          <a:xfrm>
            <a:off x="9093201" y="472610"/>
            <a:ext cx="2895600" cy="6000107"/>
          </a:xfrm>
          <a:prstGeom prst="rect">
            <a:avLst/>
          </a:prstGeom>
        </p:spPr>
      </p:pic>
      <p:sp>
        <p:nvSpPr>
          <p:cNvPr id="6" name="TextBox 5">
            <a:extLst>
              <a:ext uri="{FF2B5EF4-FFF2-40B4-BE49-F238E27FC236}">
                <a16:creationId xmlns:a16="http://schemas.microsoft.com/office/drawing/2014/main" id="{659F46B4-33C0-482F-9200-367BBE43B119}"/>
              </a:ext>
            </a:extLst>
          </p:cNvPr>
          <p:cNvSpPr txBox="1"/>
          <p:nvPr/>
        </p:nvSpPr>
        <p:spPr>
          <a:xfrm>
            <a:off x="10662828" y="1640307"/>
            <a:ext cx="1481511" cy="1015663"/>
          </a:xfrm>
          <a:prstGeom prst="rect">
            <a:avLst/>
          </a:prstGeom>
          <a:noFill/>
        </p:spPr>
        <p:txBody>
          <a:bodyPr wrap="square" rtlCol="0">
            <a:spAutoFit/>
          </a:bodyPr>
          <a:lstStyle/>
          <a:p>
            <a:r>
              <a:rPr lang="en-US" sz="2000" b="1" dirty="0"/>
              <a:t>Post VIABAHN 7x100</a:t>
            </a:r>
          </a:p>
        </p:txBody>
      </p:sp>
      <p:sp>
        <p:nvSpPr>
          <p:cNvPr id="7" name="TextBox 6">
            <a:extLst>
              <a:ext uri="{FF2B5EF4-FFF2-40B4-BE49-F238E27FC236}">
                <a16:creationId xmlns:a16="http://schemas.microsoft.com/office/drawing/2014/main" id="{AB1C9ADF-785B-4B79-9CE8-E3E9ACEEFE3F}"/>
              </a:ext>
            </a:extLst>
          </p:cNvPr>
          <p:cNvSpPr txBox="1"/>
          <p:nvPr/>
        </p:nvSpPr>
        <p:spPr>
          <a:xfrm>
            <a:off x="4513019" y="4276403"/>
            <a:ext cx="2101065" cy="646331"/>
          </a:xfrm>
          <a:prstGeom prst="rect">
            <a:avLst/>
          </a:prstGeom>
          <a:noFill/>
        </p:spPr>
        <p:txBody>
          <a:bodyPr wrap="square" rtlCol="0">
            <a:spAutoFit/>
          </a:bodyPr>
          <a:lstStyle/>
          <a:p>
            <a:r>
              <a:rPr lang="en-US" b="1" dirty="0"/>
              <a:t>Fem Endarterectomy</a:t>
            </a:r>
          </a:p>
        </p:txBody>
      </p:sp>
      <p:sp>
        <p:nvSpPr>
          <p:cNvPr id="8" name="TextBox 7">
            <a:extLst>
              <a:ext uri="{FF2B5EF4-FFF2-40B4-BE49-F238E27FC236}">
                <a16:creationId xmlns:a16="http://schemas.microsoft.com/office/drawing/2014/main" id="{64BE2812-B45E-4B07-B075-3556B5010FC0}"/>
              </a:ext>
            </a:extLst>
          </p:cNvPr>
          <p:cNvSpPr txBox="1"/>
          <p:nvPr/>
        </p:nvSpPr>
        <p:spPr>
          <a:xfrm>
            <a:off x="5432173" y="3149497"/>
            <a:ext cx="2389961" cy="646331"/>
          </a:xfrm>
          <a:prstGeom prst="rect">
            <a:avLst/>
          </a:prstGeom>
          <a:noFill/>
        </p:spPr>
        <p:txBody>
          <a:bodyPr wrap="square" rtlCol="0">
            <a:spAutoFit/>
          </a:bodyPr>
          <a:lstStyle/>
          <a:p>
            <a:r>
              <a:rPr lang="en-US" b="1" dirty="0"/>
              <a:t>External Iliac Artery</a:t>
            </a:r>
          </a:p>
          <a:p>
            <a:r>
              <a:rPr lang="en-US" b="1" dirty="0" err="1"/>
              <a:t>Predilatation</a:t>
            </a:r>
            <a:r>
              <a:rPr lang="en-US" b="1" dirty="0"/>
              <a:t> 6mm</a:t>
            </a:r>
          </a:p>
        </p:txBody>
      </p:sp>
      <p:pic>
        <p:nvPicPr>
          <p:cNvPr id="9" name="Picture 3" descr="PIC00008">
            <a:extLst>
              <a:ext uri="{FF2B5EF4-FFF2-40B4-BE49-F238E27FC236}">
                <a16:creationId xmlns:a16="http://schemas.microsoft.com/office/drawing/2014/main" id="{E726D802-6925-4D47-8EFF-45537FEC2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59" y="1538707"/>
            <a:ext cx="2683893" cy="257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PIC00010">
            <a:extLst>
              <a:ext uri="{FF2B5EF4-FFF2-40B4-BE49-F238E27FC236}">
                <a16:creationId xmlns:a16="http://schemas.microsoft.com/office/drawing/2014/main" id="{CE185C46-464B-4959-A1A7-A41D10F42E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59" y="4174803"/>
            <a:ext cx="2683893" cy="247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966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4F264D-2922-4113-A2DD-B15B221F1CAF}"/>
              </a:ext>
            </a:extLst>
          </p:cNvPr>
          <p:cNvPicPr>
            <a:picLocks noChangeAspect="1"/>
          </p:cNvPicPr>
          <p:nvPr/>
        </p:nvPicPr>
        <p:blipFill rotWithShape="1">
          <a:blip r:embed="rId3"/>
          <a:srcRect l="31368" t="2522" r="31751" b="2219"/>
          <a:stretch/>
        </p:blipFill>
        <p:spPr>
          <a:xfrm>
            <a:off x="8954147" y="315211"/>
            <a:ext cx="2379661" cy="6146374"/>
          </a:xfrm>
          <a:prstGeom prst="rect">
            <a:avLst/>
          </a:prstGeom>
        </p:spPr>
      </p:pic>
      <p:pic>
        <p:nvPicPr>
          <p:cNvPr id="10" name="Picture 9">
            <a:extLst>
              <a:ext uri="{FF2B5EF4-FFF2-40B4-BE49-F238E27FC236}">
                <a16:creationId xmlns:a16="http://schemas.microsoft.com/office/drawing/2014/main" id="{2A63F9FE-FC1F-47D6-8527-C5E1B7E3F7C9}"/>
              </a:ext>
            </a:extLst>
          </p:cNvPr>
          <p:cNvPicPr>
            <a:picLocks noChangeAspect="1"/>
          </p:cNvPicPr>
          <p:nvPr/>
        </p:nvPicPr>
        <p:blipFill rotWithShape="1">
          <a:blip r:embed="rId4"/>
          <a:srcRect l="33608" t="2877" r="26649" b="2778"/>
          <a:stretch/>
        </p:blipFill>
        <p:spPr>
          <a:xfrm>
            <a:off x="996595" y="316370"/>
            <a:ext cx="2589087" cy="6146374"/>
          </a:xfrm>
          <a:prstGeom prst="rect">
            <a:avLst/>
          </a:prstGeom>
        </p:spPr>
      </p:pic>
      <p:pic>
        <p:nvPicPr>
          <p:cNvPr id="11" name="Picture 10">
            <a:extLst>
              <a:ext uri="{FF2B5EF4-FFF2-40B4-BE49-F238E27FC236}">
                <a16:creationId xmlns:a16="http://schemas.microsoft.com/office/drawing/2014/main" id="{8F525FA1-41A1-4BEF-9B14-E7746EE38136}"/>
              </a:ext>
            </a:extLst>
          </p:cNvPr>
          <p:cNvPicPr>
            <a:picLocks noChangeAspect="1"/>
          </p:cNvPicPr>
          <p:nvPr/>
        </p:nvPicPr>
        <p:blipFill rotWithShape="1">
          <a:blip r:embed="rId5"/>
          <a:srcRect l="31087" t="2855" r="32993" b="2889"/>
          <a:stretch/>
        </p:blipFill>
        <p:spPr>
          <a:xfrm>
            <a:off x="3777619" y="316369"/>
            <a:ext cx="2342318" cy="6146374"/>
          </a:xfrm>
          <a:prstGeom prst="rect">
            <a:avLst/>
          </a:prstGeom>
        </p:spPr>
      </p:pic>
      <p:pic>
        <p:nvPicPr>
          <p:cNvPr id="12" name="Picture 11">
            <a:extLst>
              <a:ext uri="{FF2B5EF4-FFF2-40B4-BE49-F238E27FC236}">
                <a16:creationId xmlns:a16="http://schemas.microsoft.com/office/drawing/2014/main" id="{7DD57A7E-174A-4E82-A5FA-61DC089CC195}"/>
              </a:ext>
            </a:extLst>
          </p:cNvPr>
          <p:cNvPicPr>
            <a:picLocks noChangeAspect="1"/>
          </p:cNvPicPr>
          <p:nvPr/>
        </p:nvPicPr>
        <p:blipFill rotWithShape="1">
          <a:blip r:embed="rId6"/>
          <a:srcRect l="32348" t="171" r="30771" b="3070"/>
          <a:stretch/>
        </p:blipFill>
        <p:spPr>
          <a:xfrm>
            <a:off x="6346423" y="316469"/>
            <a:ext cx="2342317" cy="6145117"/>
          </a:xfrm>
          <a:prstGeom prst="rect">
            <a:avLst/>
          </a:prstGeom>
        </p:spPr>
      </p:pic>
      <p:sp>
        <p:nvSpPr>
          <p:cNvPr id="13" name="TextBox 12">
            <a:extLst>
              <a:ext uri="{FF2B5EF4-FFF2-40B4-BE49-F238E27FC236}">
                <a16:creationId xmlns:a16="http://schemas.microsoft.com/office/drawing/2014/main" id="{9B7CDBCF-98B7-4CCE-A58B-9344DD34729F}"/>
              </a:ext>
            </a:extLst>
          </p:cNvPr>
          <p:cNvSpPr txBox="1"/>
          <p:nvPr/>
        </p:nvSpPr>
        <p:spPr>
          <a:xfrm>
            <a:off x="1140075" y="5287906"/>
            <a:ext cx="2302125" cy="707886"/>
          </a:xfrm>
          <a:prstGeom prst="rect">
            <a:avLst/>
          </a:prstGeom>
          <a:noFill/>
        </p:spPr>
        <p:txBody>
          <a:bodyPr wrap="square" rtlCol="0">
            <a:spAutoFit/>
          </a:bodyPr>
          <a:lstStyle/>
          <a:p>
            <a:r>
              <a:rPr lang="en-US" sz="2000" b="1" dirty="0"/>
              <a:t>Subintimal recanalization</a:t>
            </a:r>
          </a:p>
        </p:txBody>
      </p:sp>
      <p:sp>
        <p:nvSpPr>
          <p:cNvPr id="14" name="TextBox 13">
            <a:extLst>
              <a:ext uri="{FF2B5EF4-FFF2-40B4-BE49-F238E27FC236}">
                <a16:creationId xmlns:a16="http://schemas.microsoft.com/office/drawing/2014/main" id="{1738D919-EEF5-4D42-9524-5E2ABAADB4FA}"/>
              </a:ext>
            </a:extLst>
          </p:cNvPr>
          <p:cNvSpPr txBox="1"/>
          <p:nvPr/>
        </p:nvSpPr>
        <p:spPr>
          <a:xfrm>
            <a:off x="4944240" y="2042164"/>
            <a:ext cx="1253881" cy="400110"/>
          </a:xfrm>
          <a:prstGeom prst="rect">
            <a:avLst/>
          </a:prstGeom>
          <a:noFill/>
        </p:spPr>
        <p:txBody>
          <a:bodyPr wrap="square" rtlCol="0">
            <a:spAutoFit/>
          </a:bodyPr>
          <a:lstStyle/>
          <a:p>
            <a:r>
              <a:rPr lang="en-US" sz="2000" b="1" dirty="0"/>
              <a:t>Reentry</a:t>
            </a:r>
          </a:p>
        </p:txBody>
      </p:sp>
      <p:sp>
        <p:nvSpPr>
          <p:cNvPr id="15" name="TextBox 14">
            <a:extLst>
              <a:ext uri="{FF2B5EF4-FFF2-40B4-BE49-F238E27FC236}">
                <a16:creationId xmlns:a16="http://schemas.microsoft.com/office/drawing/2014/main" id="{74658F10-81AF-45DA-ADEF-8BA8161E597D}"/>
              </a:ext>
            </a:extLst>
          </p:cNvPr>
          <p:cNvSpPr txBox="1"/>
          <p:nvPr/>
        </p:nvSpPr>
        <p:spPr>
          <a:xfrm>
            <a:off x="9013551" y="5041056"/>
            <a:ext cx="2038374" cy="400110"/>
          </a:xfrm>
          <a:prstGeom prst="rect">
            <a:avLst/>
          </a:prstGeom>
          <a:noFill/>
        </p:spPr>
        <p:txBody>
          <a:bodyPr wrap="square" rtlCol="0">
            <a:spAutoFit/>
          </a:bodyPr>
          <a:lstStyle/>
          <a:p>
            <a:r>
              <a:rPr lang="en-US" sz="2000" b="1" dirty="0"/>
              <a:t>PTA + DCB 5mm</a:t>
            </a:r>
          </a:p>
        </p:txBody>
      </p:sp>
      <p:sp>
        <p:nvSpPr>
          <p:cNvPr id="16" name="Arrow: Right 15">
            <a:extLst>
              <a:ext uri="{FF2B5EF4-FFF2-40B4-BE49-F238E27FC236}">
                <a16:creationId xmlns:a16="http://schemas.microsoft.com/office/drawing/2014/main" id="{3159C99B-96D2-4A0F-A7A5-21848D6BCBA7}"/>
              </a:ext>
            </a:extLst>
          </p:cNvPr>
          <p:cNvSpPr/>
          <p:nvPr/>
        </p:nvSpPr>
        <p:spPr>
          <a:xfrm>
            <a:off x="4244767" y="4875955"/>
            <a:ext cx="364761" cy="16510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A2DCE89C-D28B-46AD-A6E1-B2E88E82ED68}"/>
              </a:ext>
            </a:extLst>
          </p:cNvPr>
          <p:cNvSpPr txBox="1"/>
          <p:nvPr/>
        </p:nvSpPr>
        <p:spPr>
          <a:xfrm>
            <a:off x="3982588" y="4168069"/>
            <a:ext cx="1253881" cy="707886"/>
          </a:xfrm>
          <a:prstGeom prst="rect">
            <a:avLst/>
          </a:prstGeom>
          <a:noFill/>
        </p:spPr>
        <p:txBody>
          <a:bodyPr wrap="square" rtlCol="0">
            <a:spAutoFit/>
          </a:bodyPr>
          <a:lstStyle/>
          <a:p>
            <a:r>
              <a:rPr lang="en-US" sz="2000" b="1" dirty="0"/>
              <a:t>Pop II</a:t>
            </a:r>
          </a:p>
          <a:p>
            <a:r>
              <a:rPr lang="en-US" sz="2000" b="1" dirty="0"/>
              <a:t>lesion</a:t>
            </a:r>
          </a:p>
        </p:txBody>
      </p:sp>
      <p:sp>
        <p:nvSpPr>
          <p:cNvPr id="19" name="TextBox 18">
            <a:extLst>
              <a:ext uri="{FF2B5EF4-FFF2-40B4-BE49-F238E27FC236}">
                <a16:creationId xmlns:a16="http://schemas.microsoft.com/office/drawing/2014/main" id="{B05E8119-8108-41A7-ACE0-70AD04159807}"/>
              </a:ext>
            </a:extLst>
          </p:cNvPr>
          <p:cNvSpPr txBox="1"/>
          <p:nvPr/>
        </p:nvSpPr>
        <p:spPr>
          <a:xfrm>
            <a:off x="1827076" y="567415"/>
            <a:ext cx="2302125" cy="400110"/>
          </a:xfrm>
          <a:prstGeom prst="rect">
            <a:avLst/>
          </a:prstGeom>
          <a:noFill/>
        </p:spPr>
        <p:txBody>
          <a:bodyPr wrap="square" rtlCol="0">
            <a:spAutoFit/>
          </a:bodyPr>
          <a:lstStyle/>
          <a:p>
            <a:r>
              <a:rPr lang="en-US" sz="2000" b="1" dirty="0"/>
              <a:t>Antegrade access</a:t>
            </a:r>
          </a:p>
        </p:txBody>
      </p:sp>
      <p:sp>
        <p:nvSpPr>
          <p:cNvPr id="20" name="TextBox 19">
            <a:extLst>
              <a:ext uri="{FF2B5EF4-FFF2-40B4-BE49-F238E27FC236}">
                <a16:creationId xmlns:a16="http://schemas.microsoft.com/office/drawing/2014/main" id="{BBE6162B-5C64-4170-9D2F-74B4C7F0F9E9}"/>
              </a:ext>
            </a:extLst>
          </p:cNvPr>
          <p:cNvSpPr txBox="1"/>
          <p:nvPr/>
        </p:nvSpPr>
        <p:spPr>
          <a:xfrm>
            <a:off x="7630105" y="2605530"/>
            <a:ext cx="1253881" cy="707886"/>
          </a:xfrm>
          <a:prstGeom prst="rect">
            <a:avLst/>
          </a:prstGeom>
          <a:noFill/>
        </p:spPr>
        <p:txBody>
          <a:bodyPr wrap="square" rtlCol="0">
            <a:spAutoFit/>
          </a:bodyPr>
          <a:lstStyle/>
          <a:p>
            <a:r>
              <a:rPr lang="en-US" sz="2000" b="1" dirty="0"/>
              <a:t>AVF</a:t>
            </a:r>
          </a:p>
          <a:p>
            <a:r>
              <a:rPr lang="en-US" sz="2000" b="1" dirty="0"/>
              <a:t>Ligated</a:t>
            </a:r>
          </a:p>
        </p:txBody>
      </p:sp>
    </p:spTree>
    <p:extLst>
      <p:ext uri="{BB962C8B-B14F-4D97-AF65-F5344CB8AC3E}">
        <p14:creationId xmlns:p14="http://schemas.microsoft.com/office/powerpoint/2010/main" val="2396762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D88D4B-F218-40B6-9C3C-25C3C813AC5D}"/>
              </a:ext>
            </a:extLst>
          </p:cNvPr>
          <p:cNvPicPr>
            <a:picLocks noChangeAspect="1"/>
          </p:cNvPicPr>
          <p:nvPr/>
        </p:nvPicPr>
        <p:blipFill rotWithShape="1">
          <a:blip r:embed="rId3"/>
          <a:srcRect l="28000" t="4733" r="33984" b="3203"/>
          <a:stretch/>
        </p:blipFill>
        <p:spPr>
          <a:xfrm>
            <a:off x="3559877" y="412606"/>
            <a:ext cx="2491045" cy="6032636"/>
          </a:xfrm>
          <a:prstGeom prst="rect">
            <a:avLst/>
          </a:prstGeom>
        </p:spPr>
      </p:pic>
      <p:pic>
        <p:nvPicPr>
          <p:cNvPr id="6" name="Picture 5">
            <a:extLst>
              <a:ext uri="{FF2B5EF4-FFF2-40B4-BE49-F238E27FC236}">
                <a16:creationId xmlns:a16="http://schemas.microsoft.com/office/drawing/2014/main" id="{CA6063D4-8BFC-4803-89AA-F5A6B19FD54F}"/>
              </a:ext>
            </a:extLst>
          </p:cNvPr>
          <p:cNvPicPr>
            <a:picLocks noChangeAspect="1"/>
          </p:cNvPicPr>
          <p:nvPr/>
        </p:nvPicPr>
        <p:blipFill rotWithShape="1">
          <a:blip r:embed="rId4"/>
          <a:srcRect l="33441" t="4733" r="25103" b="1376"/>
          <a:stretch/>
        </p:blipFill>
        <p:spPr>
          <a:xfrm>
            <a:off x="9271167" y="412606"/>
            <a:ext cx="2674252" cy="6056686"/>
          </a:xfrm>
          <a:prstGeom prst="rect">
            <a:avLst/>
          </a:prstGeom>
        </p:spPr>
      </p:pic>
      <p:pic>
        <p:nvPicPr>
          <p:cNvPr id="7" name="Picture 6">
            <a:extLst>
              <a:ext uri="{FF2B5EF4-FFF2-40B4-BE49-F238E27FC236}">
                <a16:creationId xmlns:a16="http://schemas.microsoft.com/office/drawing/2014/main" id="{0E33E7BF-3E44-4255-9F7D-D9DB113F7731}"/>
              </a:ext>
            </a:extLst>
          </p:cNvPr>
          <p:cNvPicPr>
            <a:picLocks noChangeAspect="1"/>
          </p:cNvPicPr>
          <p:nvPr/>
        </p:nvPicPr>
        <p:blipFill rotWithShape="1">
          <a:blip r:embed="rId5"/>
          <a:srcRect l="30360" t="3581" r="26635" b="2528"/>
          <a:stretch/>
        </p:blipFill>
        <p:spPr>
          <a:xfrm>
            <a:off x="6331730" y="412606"/>
            <a:ext cx="2763105" cy="6032636"/>
          </a:xfrm>
          <a:prstGeom prst="rect">
            <a:avLst/>
          </a:prstGeom>
        </p:spPr>
      </p:pic>
      <p:sp>
        <p:nvSpPr>
          <p:cNvPr id="8" name="TextBox 7">
            <a:extLst>
              <a:ext uri="{FF2B5EF4-FFF2-40B4-BE49-F238E27FC236}">
                <a16:creationId xmlns:a16="http://schemas.microsoft.com/office/drawing/2014/main" id="{38552CAD-D3B7-494C-A4B9-1AFDCC0DD95B}"/>
              </a:ext>
            </a:extLst>
          </p:cNvPr>
          <p:cNvSpPr txBox="1"/>
          <p:nvPr/>
        </p:nvSpPr>
        <p:spPr>
          <a:xfrm>
            <a:off x="6331730" y="4852275"/>
            <a:ext cx="1458261" cy="707886"/>
          </a:xfrm>
          <a:prstGeom prst="rect">
            <a:avLst/>
          </a:prstGeom>
          <a:noFill/>
        </p:spPr>
        <p:txBody>
          <a:bodyPr wrap="square" rtlCol="0">
            <a:spAutoFit/>
          </a:bodyPr>
          <a:lstStyle/>
          <a:p>
            <a:r>
              <a:rPr lang="en-US" sz="2000" b="1" dirty="0"/>
              <a:t>TIGRIS 5x40mm</a:t>
            </a:r>
          </a:p>
        </p:txBody>
      </p:sp>
      <p:sp>
        <p:nvSpPr>
          <p:cNvPr id="9" name="TextBox 8">
            <a:extLst>
              <a:ext uri="{FF2B5EF4-FFF2-40B4-BE49-F238E27FC236}">
                <a16:creationId xmlns:a16="http://schemas.microsoft.com/office/drawing/2014/main" id="{B467CEFA-30AD-46C0-B84A-D493F0EBA5C5}"/>
              </a:ext>
            </a:extLst>
          </p:cNvPr>
          <p:cNvSpPr txBox="1"/>
          <p:nvPr/>
        </p:nvSpPr>
        <p:spPr>
          <a:xfrm>
            <a:off x="10229426" y="1703747"/>
            <a:ext cx="1323666" cy="707886"/>
          </a:xfrm>
          <a:prstGeom prst="rect">
            <a:avLst/>
          </a:prstGeom>
          <a:noFill/>
        </p:spPr>
        <p:txBody>
          <a:bodyPr wrap="square" rtlCol="0">
            <a:spAutoFit/>
          </a:bodyPr>
          <a:lstStyle/>
          <a:p>
            <a:r>
              <a:rPr lang="en-US" sz="2000" b="1" dirty="0" err="1"/>
              <a:t>EverFlex</a:t>
            </a:r>
            <a:endParaRPr lang="en-US" sz="2000" b="1" dirty="0"/>
          </a:p>
          <a:p>
            <a:r>
              <a:rPr lang="en-US" sz="2000" b="1" dirty="0"/>
              <a:t>6x40mm</a:t>
            </a:r>
          </a:p>
        </p:txBody>
      </p:sp>
      <p:pic>
        <p:nvPicPr>
          <p:cNvPr id="12" name="Picture 11">
            <a:extLst>
              <a:ext uri="{FF2B5EF4-FFF2-40B4-BE49-F238E27FC236}">
                <a16:creationId xmlns:a16="http://schemas.microsoft.com/office/drawing/2014/main" id="{C06D0079-BA3B-4B81-A0A0-935137C0D226}"/>
              </a:ext>
            </a:extLst>
          </p:cNvPr>
          <p:cNvPicPr>
            <a:picLocks noChangeAspect="1"/>
          </p:cNvPicPr>
          <p:nvPr/>
        </p:nvPicPr>
        <p:blipFill rotWithShape="1">
          <a:blip r:embed="rId6"/>
          <a:srcRect l="22469" t="4487" r="28850" b="1763"/>
          <a:stretch/>
        </p:blipFill>
        <p:spPr>
          <a:xfrm>
            <a:off x="246581" y="412606"/>
            <a:ext cx="3132542" cy="6032636"/>
          </a:xfrm>
          <a:prstGeom prst="rect">
            <a:avLst/>
          </a:prstGeom>
        </p:spPr>
      </p:pic>
      <p:sp>
        <p:nvSpPr>
          <p:cNvPr id="13" name="TextBox 12">
            <a:extLst>
              <a:ext uri="{FF2B5EF4-FFF2-40B4-BE49-F238E27FC236}">
                <a16:creationId xmlns:a16="http://schemas.microsoft.com/office/drawing/2014/main" id="{C27594C6-014A-4910-ACC6-17F35CCC6FC2}"/>
              </a:ext>
            </a:extLst>
          </p:cNvPr>
          <p:cNvSpPr txBox="1"/>
          <p:nvPr/>
        </p:nvSpPr>
        <p:spPr>
          <a:xfrm>
            <a:off x="3497856" y="4190555"/>
            <a:ext cx="1795647" cy="1015663"/>
          </a:xfrm>
          <a:prstGeom prst="rect">
            <a:avLst/>
          </a:prstGeom>
          <a:noFill/>
        </p:spPr>
        <p:txBody>
          <a:bodyPr wrap="square" rtlCol="0">
            <a:spAutoFit/>
          </a:bodyPr>
          <a:lstStyle/>
          <a:p>
            <a:r>
              <a:rPr lang="en-US" sz="2000" b="1" dirty="0"/>
              <a:t>Non Responding Pop lesion</a:t>
            </a:r>
          </a:p>
        </p:txBody>
      </p:sp>
      <p:sp>
        <p:nvSpPr>
          <p:cNvPr id="14" name="TextBox 13">
            <a:extLst>
              <a:ext uri="{FF2B5EF4-FFF2-40B4-BE49-F238E27FC236}">
                <a16:creationId xmlns:a16="http://schemas.microsoft.com/office/drawing/2014/main" id="{C2DEC7A4-84AE-4996-82B0-C3D5D7F71992}"/>
              </a:ext>
            </a:extLst>
          </p:cNvPr>
          <p:cNvSpPr txBox="1"/>
          <p:nvPr/>
        </p:nvSpPr>
        <p:spPr>
          <a:xfrm>
            <a:off x="4536083" y="412606"/>
            <a:ext cx="1795647" cy="400110"/>
          </a:xfrm>
          <a:prstGeom prst="rect">
            <a:avLst/>
          </a:prstGeom>
          <a:noFill/>
        </p:spPr>
        <p:txBody>
          <a:bodyPr wrap="square" rtlCol="0">
            <a:spAutoFit/>
          </a:bodyPr>
          <a:lstStyle/>
          <a:p>
            <a:r>
              <a:rPr lang="en-US" sz="2000" b="1" dirty="0"/>
              <a:t>Dissection</a:t>
            </a:r>
          </a:p>
        </p:txBody>
      </p:sp>
      <p:sp>
        <p:nvSpPr>
          <p:cNvPr id="15" name="Arrow: Right 14">
            <a:extLst>
              <a:ext uri="{FF2B5EF4-FFF2-40B4-BE49-F238E27FC236}">
                <a16:creationId xmlns:a16="http://schemas.microsoft.com/office/drawing/2014/main" id="{5AE2C31F-CA6F-43EB-B0FB-15ACBAA3BFB0}"/>
              </a:ext>
            </a:extLst>
          </p:cNvPr>
          <p:cNvSpPr/>
          <p:nvPr/>
        </p:nvSpPr>
        <p:spPr>
          <a:xfrm>
            <a:off x="4378329" y="5461579"/>
            <a:ext cx="364761" cy="16510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7EE1B1C4-9DB7-4604-993F-FC0D7D9EFE14}"/>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4453" r="99766">
                        <a14:foregroundMark x1="5938" y1="30278" x2="4922" y2="48889"/>
                        <a14:foregroundMark x1="4922" y1="48889" x2="7422" y2="54444"/>
                        <a14:foregroundMark x1="7422" y1="54444" x2="9609" y2="45694"/>
                        <a14:foregroundMark x1="9609" y1="45694" x2="8984" y2="31667"/>
                        <a14:foregroundMark x1="8984" y1="31667" x2="7656" y2="27361"/>
                        <a14:foregroundMark x1="5625" y1="20833" x2="1406" y2="20278"/>
                        <a14:foregroundMark x1="1406" y1="20278" x2="78" y2="27083"/>
                        <a14:foregroundMark x1="78" y1="27083" x2="391" y2="60417"/>
                        <a14:foregroundMark x1="391" y1="60417" x2="4375" y2="61250"/>
                        <a14:foregroundMark x1="4375" y1="61250" x2="4531" y2="31389"/>
                        <a14:foregroundMark x1="4531" y1="31389" x2="6250" y2="21111"/>
                        <a14:foregroundMark x1="85625" y1="34167" x2="89609" y2="35139"/>
                        <a14:foregroundMark x1="89609" y1="35139" x2="87578" y2="41111"/>
                        <a14:foregroundMark x1="87578" y1="41111" x2="86797" y2="48194"/>
                        <a14:foregroundMark x1="86797" y1="48194" x2="89609" y2="53472"/>
                        <a14:foregroundMark x1="89609" y1="53472" x2="88125" y2="60139"/>
                        <a14:foregroundMark x1="88125" y1="60139" x2="84375" y2="57778"/>
                        <a14:foregroundMark x1="84375" y1="57778" x2="82109" y2="64167"/>
                        <a14:foregroundMark x1="82109" y1="64167" x2="75547" y2="72361"/>
                        <a14:foregroundMark x1="75547" y1="72361" x2="79531" y2="75417"/>
                        <a14:foregroundMark x1="79531" y1="75417" x2="97031" y2="70139"/>
                        <a14:foregroundMark x1="97031" y1="70139" x2="99922" y2="59028"/>
                        <a14:foregroundMark x1="99922" y1="59028" x2="99766" y2="28750"/>
                        <a14:foregroundMark x1="99766" y1="28750" x2="85469" y2="33889"/>
                        <a14:backgroundMark x1="4063" y1="33194" x2="4063" y2="33194"/>
                      </a14:backgroundRemoval>
                    </a14:imgEffect>
                  </a14:imgLayer>
                </a14:imgProps>
              </a:ext>
              <a:ext uri="{28A0092B-C50C-407E-A947-70E740481C1C}">
                <a14:useLocalDpi xmlns:a14="http://schemas.microsoft.com/office/drawing/2010/main" val="0"/>
              </a:ext>
            </a:extLst>
          </a:blip>
          <a:stretch>
            <a:fillRect/>
          </a:stretch>
        </p:blipFill>
        <p:spPr>
          <a:xfrm rot="15605481">
            <a:off x="7397471" y="5190782"/>
            <a:ext cx="1394203" cy="462669"/>
          </a:xfrm>
          <a:prstGeom prst="rect">
            <a:avLst/>
          </a:prstGeom>
        </p:spPr>
      </p:pic>
    </p:spTree>
    <p:extLst>
      <p:ext uri="{BB962C8B-B14F-4D97-AF65-F5344CB8AC3E}">
        <p14:creationId xmlns:p14="http://schemas.microsoft.com/office/powerpoint/2010/main" val="354598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37716-7B5F-4307-B852-6950AE88F3F0}"/>
              </a:ext>
            </a:extLst>
          </p:cNvPr>
          <p:cNvPicPr>
            <a:picLocks noChangeAspect="1"/>
          </p:cNvPicPr>
          <p:nvPr/>
        </p:nvPicPr>
        <p:blipFill rotWithShape="1">
          <a:blip r:embed="rId2"/>
          <a:srcRect l="30459" t="3798" r="22924" b="13337"/>
          <a:stretch/>
        </p:blipFill>
        <p:spPr>
          <a:xfrm>
            <a:off x="3435080" y="223205"/>
            <a:ext cx="3556312" cy="6321600"/>
          </a:xfrm>
          <a:prstGeom prst="rect">
            <a:avLst/>
          </a:prstGeom>
        </p:spPr>
      </p:pic>
      <p:pic>
        <p:nvPicPr>
          <p:cNvPr id="3" name="Picture 2">
            <a:extLst>
              <a:ext uri="{FF2B5EF4-FFF2-40B4-BE49-F238E27FC236}">
                <a16:creationId xmlns:a16="http://schemas.microsoft.com/office/drawing/2014/main" id="{A070C457-6B0F-4D0D-9867-EADF8620CBFD}"/>
              </a:ext>
            </a:extLst>
          </p:cNvPr>
          <p:cNvPicPr>
            <a:picLocks noChangeAspect="1"/>
          </p:cNvPicPr>
          <p:nvPr/>
        </p:nvPicPr>
        <p:blipFill rotWithShape="1">
          <a:blip r:embed="rId3"/>
          <a:srcRect l="31510" r="30301"/>
          <a:stretch/>
        </p:blipFill>
        <p:spPr>
          <a:xfrm>
            <a:off x="7164414" y="223205"/>
            <a:ext cx="2414097" cy="6321600"/>
          </a:xfrm>
          <a:prstGeom prst="rect">
            <a:avLst/>
          </a:prstGeom>
        </p:spPr>
      </p:pic>
      <p:pic>
        <p:nvPicPr>
          <p:cNvPr id="4" name="Picture 3">
            <a:extLst>
              <a:ext uri="{FF2B5EF4-FFF2-40B4-BE49-F238E27FC236}">
                <a16:creationId xmlns:a16="http://schemas.microsoft.com/office/drawing/2014/main" id="{E9E75C93-9058-4E39-84A3-5D083C877CB9}"/>
              </a:ext>
            </a:extLst>
          </p:cNvPr>
          <p:cNvPicPr>
            <a:picLocks noChangeAspect="1"/>
          </p:cNvPicPr>
          <p:nvPr/>
        </p:nvPicPr>
        <p:blipFill rotWithShape="1">
          <a:blip r:embed="rId4"/>
          <a:srcRect l="25278" r="26040"/>
          <a:stretch/>
        </p:blipFill>
        <p:spPr>
          <a:xfrm>
            <a:off x="98889" y="223204"/>
            <a:ext cx="3078495" cy="6323789"/>
          </a:xfrm>
          <a:prstGeom prst="rect">
            <a:avLst/>
          </a:prstGeom>
        </p:spPr>
      </p:pic>
      <p:pic>
        <p:nvPicPr>
          <p:cNvPr id="5" name="Picture 4">
            <a:extLst>
              <a:ext uri="{FF2B5EF4-FFF2-40B4-BE49-F238E27FC236}">
                <a16:creationId xmlns:a16="http://schemas.microsoft.com/office/drawing/2014/main" id="{67D73F3E-7C8C-4EF1-AB30-D400C88F7F36}"/>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4453" r="99766">
                        <a14:foregroundMark x1="5938" y1="30278" x2="4922" y2="48889"/>
                        <a14:foregroundMark x1="4922" y1="48889" x2="7422" y2="54444"/>
                        <a14:foregroundMark x1="7422" y1="54444" x2="9609" y2="45694"/>
                        <a14:foregroundMark x1="9609" y1="45694" x2="8984" y2="31667"/>
                        <a14:foregroundMark x1="8984" y1="31667" x2="7656" y2="27361"/>
                        <a14:foregroundMark x1="5625" y1="20833" x2="1406" y2="20278"/>
                        <a14:foregroundMark x1="1406" y1="20278" x2="78" y2="27083"/>
                        <a14:foregroundMark x1="78" y1="27083" x2="391" y2="60417"/>
                        <a14:foregroundMark x1="391" y1="60417" x2="4375" y2="61250"/>
                        <a14:foregroundMark x1="4375" y1="61250" x2="4531" y2="31389"/>
                        <a14:foregroundMark x1="4531" y1="31389" x2="6250" y2="21111"/>
                        <a14:foregroundMark x1="85625" y1="34167" x2="89609" y2="35139"/>
                        <a14:foregroundMark x1="89609" y1="35139" x2="87578" y2="41111"/>
                        <a14:foregroundMark x1="87578" y1="41111" x2="86797" y2="48194"/>
                        <a14:foregroundMark x1="86797" y1="48194" x2="89609" y2="53472"/>
                        <a14:foregroundMark x1="89609" y1="53472" x2="88125" y2="60139"/>
                        <a14:foregroundMark x1="88125" y1="60139" x2="84375" y2="57778"/>
                        <a14:foregroundMark x1="84375" y1="57778" x2="82109" y2="64167"/>
                        <a14:foregroundMark x1="82109" y1="64167" x2="75547" y2="72361"/>
                        <a14:foregroundMark x1="75547" y1="72361" x2="79531" y2="75417"/>
                        <a14:foregroundMark x1="79531" y1="75417" x2="97031" y2="70139"/>
                        <a14:foregroundMark x1="97031" y1="70139" x2="99922" y2="59028"/>
                        <a14:foregroundMark x1="99922" y1="59028" x2="99766" y2="28750"/>
                        <a14:foregroundMark x1="99766" y1="28750" x2="85469" y2="33889"/>
                        <a14:backgroundMark x1="4063" y1="33194" x2="4063" y2="33194"/>
                      </a14:backgroundRemoval>
                    </a14:imgEffect>
                  </a14:imgLayer>
                </a14:imgProps>
              </a:ext>
              <a:ext uri="{28A0092B-C50C-407E-A947-70E740481C1C}">
                <a14:useLocalDpi xmlns:a14="http://schemas.microsoft.com/office/drawing/2010/main" val="0"/>
              </a:ext>
            </a:extLst>
          </a:blip>
          <a:stretch>
            <a:fillRect/>
          </a:stretch>
        </p:blipFill>
        <p:spPr>
          <a:xfrm rot="15859969">
            <a:off x="4350958" y="1235295"/>
            <a:ext cx="1226236" cy="379082"/>
          </a:xfrm>
          <a:prstGeom prst="rect">
            <a:avLst/>
          </a:prstGeom>
        </p:spPr>
      </p:pic>
      <p:pic>
        <p:nvPicPr>
          <p:cNvPr id="6" name="Picture 5">
            <a:extLst>
              <a:ext uri="{FF2B5EF4-FFF2-40B4-BE49-F238E27FC236}">
                <a16:creationId xmlns:a16="http://schemas.microsoft.com/office/drawing/2014/main" id="{D924A428-1449-4B81-87F4-CEE74FA793AC}"/>
              </a:ext>
            </a:extLst>
          </p:cNvPr>
          <p:cNvPicPr>
            <a:picLocks noChangeAspect="1"/>
          </p:cNvPicPr>
          <p:nvPr/>
        </p:nvPicPr>
        <p:blipFill rotWithShape="1">
          <a:blip r:embed="rId7"/>
          <a:srcRect l="41562" t="7790" r="11771" b="13148"/>
          <a:stretch/>
        </p:blipFill>
        <p:spPr>
          <a:xfrm>
            <a:off x="8907308" y="2273299"/>
            <a:ext cx="3056092" cy="2912403"/>
          </a:xfrm>
          <a:prstGeom prst="rect">
            <a:avLst/>
          </a:prstGeom>
        </p:spPr>
      </p:pic>
    </p:spTree>
    <p:extLst>
      <p:ext uri="{BB962C8B-B14F-4D97-AF65-F5344CB8AC3E}">
        <p14:creationId xmlns:p14="http://schemas.microsoft.com/office/powerpoint/2010/main" val="253347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A28573-317B-4FCD-926A-4D2C0A61AE28}"/>
              </a:ext>
            </a:extLst>
          </p:cNvPr>
          <p:cNvPicPr>
            <a:picLocks noChangeAspect="1"/>
          </p:cNvPicPr>
          <p:nvPr/>
        </p:nvPicPr>
        <p:blipFill>
          <a:blip r:embed="rId2">
            <a:duotone>
              <a:prstClr val="black"/>
              <a:schemeClr val="accent2">
                <a:tint val="45000"/>
                <a:satMod val="400000"/>
              </a:schemeClr>
            </a:duotone>
          </a:blip>
          <a:stretch>
            <a:fillRect/>
          </a:stretch>
        </p:blipFill>
        <p:spPr>
          <a:xfrm>
            <a:off x="581890" y="663478"/>
            <a:ext cx="9168939" cy="584775"/>
          </a:xfrm>
          <a:prstGeom prst="rect">
            <a:avLst/>
          </a:prstGeom>
        </p:spPr>
      </p:pic>
      <p:sp>
        <p:nvSpPr>
          <p:cNvPr id="3" name="TextBox 2">
            <a:extLst>
              <a:ext uri="{FF2B5EF4-FFF2-40B4-BE49-F238E27FC236}">
                <a16:creationId xmlns:a16="http://schemas.microsoft.com/office/drawing/2014/main" id="{2EF0862C-6813-4DE3-8C87-B67294AD6AE9}"/>
              </a:ext>
            </a:extLst>
          </p:cNvPr>
          <p:cNvSpPr txBox="1"/>
          <p:nvPr/>
        </p:nvSpPr>
        <p:spPr>
          <a:xfrm>
            <a:off x="594361" y="157903"/>
            <a:ext cx="10448013" cy="646331"/>
          </a:xfrm>
          <a:prstGeom prst="rect">
            <a:avLst/>
          </a:prstGeom>
          <a:noFill/>
        </p:spPr>
        <p:txBody>
          <a:bodyPr wrap="square" rtlCol="0">
            <a:spAutoFit/>
          </a:bodyPr>
          <a:lstStyle/>
          <a:p>
            <a:r>
              <a:rPr lang="el-GR" sz="3600" b="1" dirty="0">
                <a:solidFill>
                  <a:schemeClr val="accent2"/>
                </a:solidFill>
              </a:rPr>
              <a:t>Κάποιες φορές η επαναγγείωση δεν έχει νόημα</a:t>
            </a:r>
            <a:endParaRPr lang="en-US" sz="3600" b="1" dirty="0">
              <a:solidFill>
                <a:schemeClr val="accent2"/>
              </a:solidFill>
            </a:endParaRPr>
          </a:p>
        </p:txBody>
      </p:sp>
      <p:sp>
        <p:nvSpPr>
          <p:cNvPr id="6" name="TextBox 5">
            <a:extLst>
              <a:ext uri="{FF2B5EF4-FFF2-40B4-BE49-F238E27FC236}">
                <a16:creationId xmlns:a16="http://schemas.microsoft.com/office/drawing/2014/main" id="{10A90FF3-4130-4E5D-A69B-4CC3307BD157}"/>
              </a:ext>
            </a:extLst>
          </p:cNvPr>
          <p:cNvSpPr txBox="1"/>
          <p:nvPr/>
        </p:nvSpPr>
        <p:spPr>
          <a:xfrm>
            <a:off x="888188" y="2305615"/>
            <a:ext cx="6674147" cy="2677656"/>
          </a:xfrm>
          <a:prstGeom prst="rect">
            <a:avLst/>
          </a:prstGeom>
          <a:noFill/>
        </p:spPr>
        <p:txBody>
          <a:bodyPr wrap="square" rtlCol="0">
            <a:spAutoFit/>
          </a:bodyPr>
          <a:lstStyle/>
          <a:p>
            <a:pPr marL="285750" indent="-285750">
              <a:buFont typeface="Wingdings" panose="05000000000000000000" pitchFamily="2" charset="2"/>
              <a:buChar char="§"/>
            </a:pPr>
            <a:r>
              <a:rPr lang="el-GR" sz="2800" dirty="0"/>
              <a:t>Ο ασθενής είναι κλινήρης</a:t>
            </a:r>
            <a:endParaRPr lang="en-US" sz="2800" dirty="0"/>
          </a:p>
          <a:p>
            <a:pPr marL="285750" indent="-285750">
              <a:buFont typeface="Wingdings" panose="05000000000000000000" pitchFamily="2" charset="2"/>
              <a:buChar char="§"/>
            </a:pPr>
            <a:r>
              <a:rPr lang="el-GR" sz="2800" dirty="0"/>
              <a:t>Φλεγμονή, επαπειλούμενη σήψη</a:t>
            </a:r>
            <a:endParaRPr lang="en-US" sz="2800" dirty="0"/>
          </a:p>
          <a:p>
            <a:pPr marL="285750" indent="-285750">
              <a:buFont typeface="Wingdings" panose="05000000000000000000" pitchFamily="2" charset="2"/>
              <a:buChar char="§"/>
            </a:pPr>
            <a:r>
              <a:rPr lang="el-GR" sz="2800" dirty="0"/>
              <a:t>Εκτεταμένο έλκος - γάγγραινα</a:t>
            </a:r>
          </a:p>
          <a:p>
            <a:pPr marL="285750" indent="-285750">
              <a:buFont typeface="Wingdings" panose="05000000000000000000" pitchFamily="2" charset="2"/>
              <a:buChar char="§"/>
            </a:pPr>
            <a:r>
              <a:rPr lang="el-GR" sz="2800" dirty="0"/>
              <a:t>Προηγούμενες επανεπεμβάσεις</a:t>
            </a:r>
            <a:endParaRPr lang="en-US" sz="2800" dirty="0"/>
          </a:p>
          <a:p>
            <a:pPr marL="285750" indent="-285750">
              <a:buFont typeface="Wingdings" panose="05000000000000000000" pitchFamily="2" charset="2"/>
              <a:buChar char="§"/>
            </a:pPr>
            <a:r>
              <a:rPr lang="el-GR" sz="2800" dirty="0"/>
              <a:t>Υποσιτισμός</a:t>
            </a:r>
          </a:p>
          <a:p>
            <a:endParaRPr lang="en-US" sz="2800" dirty="0"/>
          </a:p>
        </p:txBody>
      </p:sp>
      <p:pic>
        <p:nvPicPr>
          <p:cNvPr id="8" name="Picture 7" descr="A picture containing food, indoor, person&#10;&#10;Description automatically generated">
            <a:extLst>
              <a:ext uri="{FF2B5EF4-FFF2-40B4-BE49-F238E27FC236}">
                <a16:creationId xmlns:a16="http://schemas.microsoft.com/office/drawing/2014/main" id="{C2EF2EA6-0D2E-4F39-ACEA-42D9C18813E7}"/>
              </a:ext>
            </a:extLst>
          </p:cNvPr>
          <p:cNvPicPr>
            <a:picLocks noChangeAspect="1"/>
          </p:cNvPicPr>
          <p:nvPr/>
        </p:nvPicPr>
        <p:blipFill>
          <a:blip r:embed="rId3"/>
          <a:stretch>
            <a:fillRect/>
          </a:stretch>
        </p:blipFill>
        <p:spPr>
          <a:xfrm>
            <a:off x="7043351" y="1530088"/>
            <a:ext cx="3064476" cy="4091233"/>
          </a:xfrm>
          <a:prstGeom prst="rect">
            <a:avLst/>
          </a:prstGeom>
        </p:spPr>
      </p:pic>
      <p:sp>
        <p:nvSpPr>
          <p:cNvPr id="9" name="TextBox 8">
            <a:extLst>
              <a:ext uri="{FF2B5EF4-FFF2-40B4-BE49-F238E27FC236}">
                <a16:creationId xmlns:a16="http://schemas.microsoft.com/office/drawing/2014/main" id="{CB4B226B-AFF6-4ABF-A7DB-DF459FF367BA}"/>
              </a:ext>
            </a:extLst>
          </p:cNvPr>
          <p:cNvSpPr txBox="1"/>
          <p:nvPr/>
        </p:nvSpPr>
        <p:spPr>
          <a:xfrm>
            <a:off x="6882938" y="6396335"/>
            <a:ext cx="5245331" cy="461665"/>
          </a:xfrm>
          <a:prstGeom prst="rect">
            <a:avLst/>
          </a:prstGeom>
          <a:noFill/>
        </p:spPr>
        <p:txBody>
          <a:bodyPr wrap="square" rtlCol="0">
            <a:spAutoFit/>
          </a:bodyPr>
          <a:lstStyle/>
          <a:p>
            <a:r>
              <a:rPr lang="en-US" sz="2400" b="1" dirty="0">
                <a:solidFill>
                  <a:schemeClr val="bg1"/>
                </a:solidFill>
              </a:rPr>
              <a:t>University of Pittsburgh Medical Center</a:t>
            </a:r>
          </a:p>
        </p:txBody>
      </p:sp>
    </p:spTree>
    <p:extLst>
      <p:ext uri="{BB962C8B-B14F-4D97-AF65-F5344CB8AC3E}">
        <p14:creationId xmlns:p14="http://schemas.microsoft.com/office/powerpoint/2010/main" val="131312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b="7875"/>
          <a:stretch>
            <a:fillRect/>
          </a:stretch>
        </p:blipFill>
        <p:spPr bwMode="auto">
          <a:xfrm>
            <a:off x="1579564" y="696914"/>
            <a:ext cx="3887787" cy="5165725"/>
          </a:xfrm>
          <a:prstGeom prst="rect">
            <a:avLst/>
          </a:prstGeom>
          <a:ln>
            <a:noFill/>
          </a:ln>
          <a:effectLst>
            <a:outerShdw blurRad="292100" dist="139700" dir="2700000" algn="tl" rotWithShape="0">
              <a:srgbClr val="333333">
                <a:alpha val="65000"/>
              </a:srgbClr>
            </a:outerShdw>
          </a:effectLst>
        </p:spPr>
      </p:pic>
      <p:pic>
        <p:nvPicPr>
          <p:cNvPr id="31747" name="Picture 3"/>
          <p:cNvPicPr>
            <a:picLocks noChangeAspect="1" noChangeArrowheads="1"/>
          </p:cNvPicPr>
          <p:nvPr/>
        </p:nvPicPr>
        <p:blipFill>
          <a:blip r:embed="rId3" cstate="print"/>
          <a:srcRect b="7623"/>
          <a:stretch>
            <a:fillRect/>
          </a:stretch>
        </p:blipFill>
        <p:spPr bwMode="auto">
          <a:xfrm>
            <a:off x="5611814" y="714375"/>
            <a:ext cx="4784725" cy="512603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99003A7C-6D20-4A1B-8DE8-236B300D4A80}"/>
              </a:ext>
            </a:extLst>
          </p:cNvPr>
          <p:cNvSpPr txBox="1">
            <a:spLocks noChangeArrowheads="1"/>
          </p:cNvSpPr>
          <p:nvPr/>
        </p:nvSpPr>
        <p:spPr bwMode="auto">
          <a:xfrm>
            <a:off x="-266700" y="4591050"/>
            <a:ext cx="90709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rgbClr val="535A5D"/>
                </a:solidFill>
                <a:latin typeface="Arial" panose="020B0604020202020204" pitchFamily="34" charset="0"/>
                <a:ea typeface="ＭＳ Ｐゴシック" panose="020B0600070205080204" pitchFamily="34" charset="-128"/>
              </a:defRPr>
            </a:lvl1pPr>
            <a:lvl2pPr marL="742950" indent="-285750">
              <a:defRPr sz="2800" b="1">
                <a:solidFill>
                  <a:srgbClr val="535A5D"/>
                </a:solidFill>
                <a:latin typeface="Arial" panose="020B0604020202020204" pitchFamily="34" charset="0"/>
                <a:ea typeface="ＭＳ Ｐゴシック" panose="020B0600070205080204" pitchFamily="34" charset="-128"/>
              </a:defRPr>
            </a:lvl2pPr>
            <a:lvl3pPr marL="1143000" indent="-228600">
              <a:defRPr sz="2800" b="1">
                <a:solidFill>
                  <a:srgbClr val="535A5D"/>
                </a:solidFill>
                <a:latin typeface="Arial" panose="020B0604020202020204" pitchFamily="34" charset="0"/>
                <a:ea typeface="ＭＳ Ｐゴシック" panose="020B0600070205080204" pitchFamily="34" charset="-128"/>
              </a:defRPr>
            </a:lvl3pPr>
            <a:lvl4pPr marL="1600200" indent="-228600">
              <a:defRPr sz="2800" b="1">
                <a:solidFill>
                  <a:srgbClr val="535A5D"/>
                </a:solidFill>
                <a:latin typeface="Arial" panose="020B0604020202020204" pitchFamily="34" charset="0"/>
                <a:ea typeface="ＭＳ Ｐゴシック" panose="020B0600070205080204" pitchFamily="34" charset="-128"/>
              </a:defRPr>
            </a:lvl4pPr>
            <a:lvl5pPr marL="2057400" indent="-228600">
              <a:defRPr sz="2800" b="1">
                <a:solidFill>
                  <a:srgbClr val="535A5D"/>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b="1">
                <a:solidFill>
                  <a:srgbClr val="535A5D"/>
                </a:solidFill>
                <a:latin typeface="Arial" panose="020B0604020202020204" pitchFamily="34" charset="0"/>
                <a:ea typeface="ＭＳ Ｐゴシック" panose="020B0600070205080204" pitchFamily="34" charset="-128"/>
              </a:defRPr>
            </a:lvl9pPr>
          </a:lstStyle>
          <a:p>
            <a:pPr algn="ctr"/>
            <a:r>
              <a:rPr lang="el-GR" altLang="en-US" sz="4000" dirty="0">
                <a:solidFill>
                  <a:schemeClr val="bg1"/>
                </a:solidFill>
              </a:rPr>
              <a:t>Ευχαριστώ για την Προσοχή σας</a:t>
            </a:r>
          </a:p>
          <a:p>
            <a:pPr algn="ctr"/>
            <a:endParaRPr lang="en-US" altLang="en-US" sz="4000" dirty="0"/>
          </a:p>
        </p:txBody>
      </p:sp>
      <p:pic>
        <p:nvPicPr>
          <p:cNvPr id="1026" name="Picture 2" descr="https://content.r9cdn.net/rimg/dimg/ed/c4/d46ea8ac-city-16627-16ff6fc60d2.jpg?width=1366&amp;height=768&amp;xhint=1719&amp;yhint=1555&amp;crop=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795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4268787" y="6063079"/>
            <a:ext cx="5984240" cy="646331"/>
          </a:xfrm>
          <a:prstGeom prst="rect">
            <a:avLst/>
          </a:prstGeom>
          <a:noFill/>
        </p:spPr>
        <p:txBody>
          <a:bodyPr wrap="square" rtlCol="0">
            <a:spAutoFit/>
          </a:bodyPr>
          <a:lstStyle/>
          <a:p>
            <a:r>
              <a:rPr lang="el-GR" sz="3600" dirty="0">
                <a:solidFill>
                  <a:schemeClr val="bg1"/>
                </a:solidFill>
              </a:rPr>
              <a:t>Ευχαριστώ πολύ</a:t>
            </a:r>
            <a:endParaRPr lang="de-DE" sz="3600" dirty="0">
              <a:solidFill>
                <a:schemeClr val="bg1"/>
              </a:solidFill>
            </a:endParaRPr>
          </a:p>
        </p:txBody>
      </p:sp>
    </p:spTree>
    <p:extLst>
      <p:ext uri="{BB962C8B-B14F-4D97-AF65-F5344CB8AC3E}">
        <p14:creationId xmlns:p14="http://schemas.microsoft.com/office/powerpoint/2010/main" val="2119266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93" name="Rectangle 57">
            <a:extLst>
              <a:ext uri="{FF2B5EF4-FFF2-40B4-BE49-F238E27FC236}">
                <a16:creationId xmlns:a16="http://schemas.microsoft.com/office/drawing/2014/main" id="{1A3665FD-B00C-4755-ABFC-63DE4F572CED}"/>
              </a:ext>
            </a:extLst>
          </p:cNvPr>
          <p:cNvSpPr>
            <a:spLocks noChangeArrowheads="1"/>
          </p:cNvSpPr>
          <p:nvPr/>
        </p:nvSpPr>
        <p:spPr bwMode="auto">
          <a:xfrm>
            <a:off x="1252139" y="276226"/>
            <a:ext cx="9840124"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defTabSz="973138">
              <a:defRPr sz="3200" b="1">
                <a:solidFill>
                  <a:schemeClr val="tx1"/>
                </a:solidFill>
                <a:latin typeface="Arial" panose="020B0604020202020204" pitchFamily="34" charset="0"/>
              </a:defRPr>
            </a:lvl1pPr>
            <a:lvl2pPr algn="l" defTabSz="973138">
              <a:defRPr sz="3200" b="1">
                <a:solidFill>
                  <a:schemeClr val="tx1"/>
                </a:solidFill>
                <a:latin typeface="Arial" panose="020B0604020202020204" pitchFamily="34" charset="0"/>
              </a:defRPr>
            </a:lvl2pPr>
            <a:lvl3pPr algn="l" defTabSz="973138">
              <a:defRPr sz="3200" b="1">
                <a:solidFill>
                  <a:schemeClr val="tx1"/>
                </a:solidFill>
                <a:latin typeface="Arial" panose="020B0604020202020204" pitchFamily="34" charset="0"/>
              </a:defRPr>
            </a:lvl3pPr>
            <a:lvl4pPr algn="l" defTabSz="973138">
              <a:defRPr sz="3200" b="1">
                <a:solidFill>
                  <a:schemeClr val="tx1"/>
                </a:solidFill>
                <a:latin typeface="Arial" panose="020B0604020202020204" pitchFamily="34" charset="0"/>
              </a:defRPr>
            </a:lvl4pPr>
            <a:lvl5pPr algn="l" defTabSz="973138">
              <a:defRPr sz="3200" b="1">
                <a:solidFill>
                  <a:schemeClr val="tx1"/>
                </a:solidFill>
                <a:latin typeface="Arial" panose="020B0604020202020204" pitchFamily="34" charset="0"/>
              </a:defRPr>
            </a:lvl5pPr>
            <a:lvl6pPr marL="457200" defTabSz="973138" fontAlgn="base">
              <a:spcBef>
                <a:spcPct val="0"/>
              </a:spcBef>
              <a:spcAft>
                <a:spcPct val="0"/>
              </a:spcAft>
              <a:defRPr sz="3200" b="1">
                <a:solidFill>
                  <a:schemeClr val="tx1"/>
                </a:solidFill>
                <a:latin typeface="Arial" panose="020B0604020202020204" pitchFamily="34" charset="0"/>
              </a:defRPr>
            </a:lvl6pPr>
            <a:lvl7pPr marL="914400" defTabSz="973138" fontAlgn="base">
              <a:spcBef>
                <a:spcPct val="0"/>
              </a:spcBef>
              <a:spcAft>
                <a:spcPct val="0"/>
              </a:spcAft>
              <a:defRPr sz="3200" b="1">
                <a:solidFill>
                  <a:schemeClr val="tx1"/>
                </a:solidFill>
                <a:latin typeface="Arial" panose="020B0604020202020204" pitchFamily="34" charset="0"/>
              </a:defRPr>
            </a:lvl7pPr>
            <a:lvl8pPr marL="1371600" defTabSz="973138" fontAlgn="base">
              <a:spcBef>
                <a:spcPct val="0"/>
              </a:spcBef>
              <a:spcAft>
                <a:spcPct val="0"/>
              </a:spcAft>
              <a:defRPr sz="3200" b="1">
                <a:solidFill>
                  <a:schemeClr val="tx1"/>
                </a:solidFill>
                <a:latin typeface="Arial" panose="020B0604020202020204" pitchFamily="34" charset="0"/>
              </a:defRPr>
            </a:lvl8pPr>
            <a:lvl9pPr marL="1828800" defTabSz="973138" fontAlgn="base">
              <a:spcBef>
                <a:spcPct val="0"/>
              </a:spcBef>
              <a:spcAft>
                <a:spcPct val="0"/>
              </a:spcAft>
              <a:defRPr sz="3200" b="1">
                <a:solidFill>
                  <a:schemeClr val="tx1"/>
                </a:solidFill>
                <a:latin typeface="Arial" panose="020B0604020202020204" pitchFamily="34" charset="0"/>
              </a:defRPr>
            </a:lvl9pPr>
          </a:lstStyle>
          <a:p>
            <a:pPr algn="ctr"/>
            <a:r>
              <a:rPr lang="el-GR" altLang="en-US" dirty="0">
                <a:solidFill>
                  <a:schemeClr val="accent1">
                    <a:lumMod val="75000"/>
                  </a:schemeClr>
                </a:solidFill>
              </a:rPr>
              <a:t>Ο κίνδυνος θανάτου είναι αυξημένος σε ασθενείς με συμπτωματική ή ασυμπτωματική ΠΑΑ</a:t>
            </a:r>
            <a:endParaRPr lang="en-US" altLang="en-US" dirty="0">
              <a:solidFill>
                <a:schemeClr val="accent1">
                  <a:lumMod val="75000"/>
                </a:schemeClr>
              </a:solidFill>
            </a:endParaRPr>
          </a:p>
        </p:txBody>
      </p:sp>
      <p:sp>
        <p:nvSpPr>
          <p:cNvPr id="1012795" name="AutoShape 59">
            <a:extLst>
              <a:ext uri="{FF2B5EF4-FFF2-40B4-BE49-F238E27FC236}">
                <a16:creationId xmlns:a16="http://schemas.microsoft.com/office/drawing/2014/main" id="{29E9CA91-6FDB-4BCC-8D61-966CA2B608B5}"/>
              </a:ext>
            </a:extLst>
          </p:cNvPr>
          <p:cNvSpPr>
            <a:spLocks noChangeArrowheads="1"/>
          </p:cNvSpPr>
          <p:nvPr/>
        </p:nvSpPr>
        <p:spPr bwMode="auto">
          <a:xfrm>
            <a:off x="4446589" y="2414589"/>
            <a:ext cx="85725" cy="109537"/>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96" name="AutoShape 60">
            <a:extLst>
              <a:ext uri="{FF2B5EF4-FFF2-40B4-BE49-F238E27FC236}">
                <a16:creationId xmlns:a16="http://schemas.microsoft.com/office/drawing/2014/main" id="{C595ED20-0E18-4406-B69C-4D25AA11998D}"/>
              </a:ext>
            </a:extLst>
          </p:cNvPr>
          <p:cNvSpPr>
            <a:spLocks noChangeArrowheads="1"/>
          </p:cNvSpPr>
          <p:nvPr/>
        </p:nvSpPr>
        <p:spPr bwMode="auto">
          <a:xfrm>
            <a:off x="4829176" y="2462214"/>
            <a:ext cx="85725"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97" name="AutoShape 61">
            <a:extLst>
              <a:ext uri="{FF2B5EF4-FFF2-40B4-BE49-F238E27FC236}">
                <a16:creationId xmlns:a16="http://schemas.microsoft.com/office/drawing/2014/main" id="{7FA8B8E8-105D-4F7D-AED4-1137DBDCEBC6}"/>
              </a:ext>
            </a:extLst>
          </p:cNvPr>
          <p:cNvSpPr>
            <a:spLocks noChangeArrowheads="1"/>
          </p:cNvSpPr>
          <p:nvPr/>
        </p:nvSpPr>
        <p:spPr bwMode="auto">
          <a:xfrm>
            <a:off x="4964113" y="2517775"/>
            <a:ext cx="87312" cy="109538"/>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98" name="AutoShape 62">
            <a:extLst>
              <a:ext uri="{FF2B5EF4-FFF2-40B4-BE49-F238E27FC236}">
                <a16:creationId xmlns:a16="http://schemas.microsoft.com/office/drawing/2014/main" id="{4F12BDFA-D3BB-4790-B02E-6AC1177CCA34}"/>
              </a:ext>
            </a:extLst>
          </p:cNvPr>
          <p:cNvSpPr>
            <a:spLocks noChangeArrowheads="1"/>
          </p:cNvSpPr>
          <p:nvPr/>
        </p:nvSpPr>
        <p:spPr bwMode="auto">
          <a:xfrm>
            <a:off x="5019676" y="2579689"/>
            <a:ext cx="85725"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99" name="AutoShape 63">
            <a:extLst>
              <a:ext uri="{FF2B5EF4-FFF2-40B4-BE49-F238E27FC236}">
                <a16:creationId xmlns:a16="http://schemas.microsoft.com/office/drawing/2014/main" id="{D9FEED9E-AD7E-4130-8CAA-7DC5D82EA0F9}"/>
              </a:ext>
            </a:extLst>
          </p:cNvPr>
          <p:cNvSpPr>
            <a:spLocks noChangeArrowheads="1"/>
          </p:cNvSpPr>
          <p:nvPr/>
        </p:nvSpPr>
        <p:spPr bwMode="auto">
          <a:xfrm>
            <a:off x="4360864" y="2344739"/>
            <a:ext cx="85725" cy="109537"/>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0" name="AutoShape 64">
            <a:extLst>
              <a:ext uri="{FF2B5EF4-FFF2-40B4-BE49-F238E27FC236}">
                <a16:creationId xmlns:a16="http://schemas.microsoft.com/office/drawing/2014/main" id="{6A5749E1-A845-4313-B0A5-A1F5DDBEC983}"/>
              </a:ext>
            </a:extLst>
          </p:cNvPr>
          <p:cNvSpPr>
            <a:spLocks noChangeArrowheads="1"/>
          </p:cNvSpPr>
          <p:nvPr/>
        </p:nvSpPr>
        <p:spPr bwMode="auto">
          <a:xfrm>
            <a:off x="4341813" y="2297114"/>
            <a:ext cx="87312" cy="109537"/>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1" name="AutoShape 65">
            <a:extLst>
              <a:ext uri="{FF2B5EF4-FFF2-40B4-BE49-F238E27FC236}">
                <a16:creationId xmlns:a16="http://schemas.microsoft.com/office/drawing/2014/main" id="{92A18E5B-ADF8-474C-BBBC-93C0864E2564}"/>
              </a:ext>
            </a:extLst>
          </p:cNvPr>
          <p:cNvSpPr>
            <a:spLocks noChangeArrowheads="1"/>
          </p:cNvSpPr>
          <p:nvPr/>
        </p:nvSpPr>
        <p:spPr bwMode="auto">
          <a:xfrm>
            <a:off x="4144964" y="2233614"/>
            <a:ext cx="85725"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2" name="AutoShape 66">
            <a:extLst>
              <a:ext uri="{FF2B5EF4-FFF2-40B4-BE49-F238E27FC236}">
                <a16:creationId xmlns:a16="http://schemas.microsoft.com/office/drawing/2014/main" id="{A51461D1-D8E5-4D22-B8E3-0F307899B72B}"/>
              </a:ext>
            </a:extLst>
          </p:cNvPr>
          <p:cNvSpPr>
            <a:spLocks noChangeArrowheads="1"/>
          </p:cNvSpPr>
          <p:nvPr/>
        </p:nvSpPr>
        <p:spPr bwMode="auto">
          <a:xfrm>
            <a:off x="4100513" y="2178051"/>
            <a:ext cx="87312"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3" name="AutoShape 67">
            <a:extLst>
              <a:ext uri="{FF2B5EF4-FFF2-40B4-BE49-F238E27FC236}">
                <a16:creationId xmlns:a16="http://schemas.microsoft.com/office/drawing/2014/main" id="{A882B335-E464-4CE9-9CCB-0C33684B392A}"/>
              </a:ext>
            </a:extLst>
          </p:cNvPr>
          <p:cNvSpPr>
            <a:spLocks noChangeArrowheads="1"/>
          </p:cNvSpPr>
          <p:nvPr/>
        </p:nvSpPr>
        <p:spPr bwMode="auto">
          <a:xfrm>
            <a:off x="3978276" y="2011363"/>
            <a:ext cx="87313" cy="112712"/>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4" name="AutoShape 68">
            <a:extLst>
              <a:ext uri="{FF2B5EF4-FFF2-40B4-BE49-F238E27FC236}">
                <a16:creationId xmlns:a16="http://schemas.microsoft.com/office/drawing/2014/main" id="{143906EE-A60A-4105-9EA0-C7287D08092C}"/>
              </a:ext>
            </a:extLst>
          </p:cNvPr>
          <p:cNvSpPr>
            <a:spLocks noChangeArrowheads="1"/>
          </p:cNvSpPr>
          <p:nvPr/>
        </p:nvSpPr>
        <p:spPr bwMode="auto">
          <a:xfrm>
            <a:off x="3898901" y="1984376"/>
            <a:ext cx="85725"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5" name="AutoShape 69">
            <a:extLst>
              <a:ext uri="{FF2B5EF4-FFF2-40B4-BE49-F238E27FC236}">
                <a16:creationId xmlns:a16="http://schemas.microsoft.com/office/drawing/2014/main" id="{3920E126-A7D6-4FB5-8CF6-A6DCCE9E773C}"/>
              </a:ext>
            </a:extLst>
          </p:cNvPr>
          <p:cNvSpPr>
            <a:spLocks noChangeArrowheads="1"/>
          </p:cNvSpPr>
          <p:nvPr/>
        </p:nvSpPr>
        <p:spPr bwMode="auto">
          <a:xfrm>
            <a:off x="3775076" y="1951039"/>
            <a:ext cx="85725" cy="109537"/>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6" name="AutoShape 70">
            <a:extLst>
              <a:ext uri="{FF2B5EF4-FFF2-40B4-BE49-F238E27FC236}">
                <a16:creationId xmlns:a16="http://schemas.microsoft.com/office/drawing/2014/main" id="{3E94D811-9AB2-4AF0-BA8F-752BBDAF08F1}"/>
              </a:ext>
            </a:extLst>
          </p:cNvPr>
          <p:cNvSpPr>
            <a:spLocks noChangeArrowheads="1"/>
          </p:cNvSpPr>
          <p:nvPr/>
        </p:nvSpPr>
        <p:spPr bwMode="auto">
          <a:xfrm>
            <a:off x="3651251" y="1914526"/>
            <a:ext cx="87313"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7" name="AutoShape 71">
            <a:extLst>
              <a:ext uri="{FF2B5EF4-FFF2-40B4-BE49-F238E27FC236}">
                <a16:creationId xmlns:a16="http://schemas.microsoft.com/office/drawing/2014/main" id="{9B5AE75C-1E9A-422A-BEE0-75B56EA7E00B}"/>
              </a:ext>
            </a:extLst>
          </p:cNvPr>
          <p:cNvSpPr>
            <a:spLocks noChangeArrowheads="1"/>
          </p:cNvSpPr>
          <p:nvPr/>
        </p:nvSpPr>
        <p:spPr bwMode="auto">
          <a:xfrm>
            <a:off x="3529014" y="1881189"/>
            <a:ext cx="85725" cy="109537"/>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8" name="AutoShape 72">
            <a:extLst>
              <a:ext uri="{FF2B5EF4-FFF2-40B4-BE49-F238E27FC236}">
                <a16:creationId xmlns:a16="http://schemas.microsoft.com/office/drawing/2014/main" id="{49C8AF71-9CAE-477C-8774-49F8E3C8D65F}"/>
              </a:ext>
            </a:extLst>
          </p:cNvPr>
          <p:cNvSpPr>
            <a:spLocks noChangeArrowheads="1"/>
          </p:cNvSpPr>
          <p:nvPr/>
        </p:nvSpPr>
        <p:spPr bwMode="auto">
          <a:xfrm>
            <a:off x="5321301" y="2643189"/>
            <a:ext cx="85725"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09" name="AutoShape 73">
            <a:extLst>
              <a:ext uri="{FF2B5EF4-FFF2-40B4-BE49-F238E27FC236}">
                <a16:creationId xmlns:a16="http://schemas.microsoft.com/office/drawing/2014/main" id="{6D9D57C1-A474-42D0-9385-83262359F283}"/>
              </a:ext>
            </a:extLst>
          </p:cNvPr>
          <p:cNvSpPr>
            <a:spLocks noChangeArrowheads="1"/>
          </p:cNvSpPr>
          <p:nvPr/>
        </p:nvSpPr>
        <p:spPr bwMode="auto">
          <a:xfrm>
            <a:off x="5359401" y="2717801"/>
            <a:ext cx="85725" cy="112713"/>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0" name="AutoShape 74">
            <a:extLst>
              <a:ext uri="{FF2B5EF4-FFF2-40B4-BE49-F238E27FC236}">
                <a16:creationId xmlns:a16="http://schemas.microsoft.com/office/drawing/2014/main" id="{EDDC96F2-E5FB-42BC-946A-7C86AD38B2FC}"/>
              </a:ext>
            </a:extLst>
          </p:cNvPr>
          <p:cNvSpPr>
            <a:spLocks noChangeArrowheads="1"/>
          </p:cNvSpPr>
          <p:nvPr/>
        </p:nvSpPr>
        <p:spPr bwMode="auto">
          <a:xfrm>
            <a:off x="5530851" y="2760664"/>
            <a:ext cx="85725" cy="109537"/>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1" name="AutoShape 75">
            <a:extLst>
              <a:ext uri="{FF2B5EF4-FFF2-40B4-BE49-F238E27FC236}">
                <a16:creationId xmlns:a16="http://schemas.microsoft.com/office/drawing/2014/main" id="{537617D7-4D2D-44F6-A3A8-01EDAEFCAFA8}"/>
              </a:ext>
            </a:extLst>
          </p:cNvPr>
          <p:cNvSpPr>
            <a:spLocks noChangeArrowheads="1"/>
          </p:cNvSpPr>
          <p:nvPr/>
        </p:nvSpPr>
        <p:spPr bwMode="auto">
          <a:xfrm>
            <a:off x="5518151" y="2830514"/>
            <a:ext cx="87313" cy="109537"/>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2" name="AutoShape 76">
            <a:extLst>
              <a:ext uri="{FF2B5EF4-FFF2-40B4-BE49-F238E27FC236}">
                <a16:creationId xmlns:a16="http://schemas.microsoft.com/office/drawing/2014/main" id="{33765565-43AF-4770-AA1C-FA8E2D3E0A23}"/>
              </a:ext>
            </a:extLst>
          </p:cNvPr>
          <p:cNvSpPr>
            <a:spLocks noChangeArrowheads="1"/>
          </p:cNvSpPr>
          <p:nvPr/>
        </p:nvSpPr>
        <p:spPr bwMode="auto">
          <a:xfrm>
            <a:off x="5575301" y="2906714"/>
            <a:ext cx="85725" cy="109537"/>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3" name="AutoShape 77">
            <a:extLst>
              <a:ext uri="{FF2B5EF4-FFF2-40B4-BE49-F238E27FC236}">
                <a16:creationId xmlns:a16="http://schemas.microsoft.com/office/drawing/2014/main" id="{4DF284FD-0D85-422F-A786-4A11B7E9B5D4}"/>
              </a:ext>
            </a:extLst>
          </p:cNvPr>
          <p:cNvSpPr>
            <a:spLocks noChangeArrowheads="1"/>
          </p:cNvSpPr>
          <p:nvPr/>
        </p:nvSpPr>
        <p:spPr bwMode="auto">
          <a:xfrm>
            <a:off x="5753101" y="2933700"/>
            <a:ext cx="85725" cy="109538"/>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4" name="AutoShape 78">
            <a:extLst>
              <a:ext uri="{FF2B5EF4-FFF2-40B4-BE49-F238E27FC236}">
                <a16:creationId xmlns:a16="http://schemas.microsoft.com/office/drawing/2014/main" id="{F1A6F19F-5FBE-4759-8DA3-8B0605451436}"/>
              </a:ext>
            </a:extLst>
          </p:cNvPr>
          <p:cNvSpPr>
            <a:spLocks noChangeArrowheads="1"/>
          </p:cNvSpPr>
          <p:nvPr/>
        </p:nvSpPr>
        <p:spPr bwMode="auto">
          <a:xfrm>
            <a:off x="5838826" y="3016251"/>
            <a:ext cx="85725"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5" name="AutoShape 79">
            <a:extLst>
              <a:ext uri="{FF2B5EF4-FFF2-40B4-BE49-F238E27FC236}">
                <a16:creationId xmlns:a16="http://schemas.microsoft.com/office/drawing/2014/main" id="{8431399D-8AFD-47A6-9B43-4DAC2CB7BD01}"/>
              </a:ext>
            </a:extLst>
          </p:cNvPr>
          <p:cNvSpPr>
            <a:spLocks noChangeArrowheads="1"/>
          </p:cNvSpPr>
          <p:nvPr/>
        </p:nvSpPr>
        <p:spPr bwMode="auto">
          <a:xfrm>
            <a:off x="5868988" y="3079750"/>
            <a:ext cx="87312" cy="109538"/>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6" name="AutoShape 80">
            <a:extLst>
              <a:ext uri="{FF2B5EF4-FFF2-40B4-BE49-F238E27FC236}">
                <a16:creationId xmlns:a16="http://schemas.microsoft.com/office/drawing/2014/main" id="{487DFD94-F77C-4519-AD38-F0E11F6BE0C7}"/>
              </a:ext>
            </a:extLst>
          </p:cNvPr>
          <p:cNvSpPr>
            <a:spLocks noChangeArrowheads="1"/>
          </p:cNvSpPr>
          <p:nvPr/>
        </p:nvSpPr>
        <p:spPr bwMode="auto">
          <a:xfrm>
            <a:off x="6283326" y="3063876"/>
            <a:ext cx="85725" cy="112713"/>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7" name="AutoShape 81">
            <a:extLst>
              <a:ext uri="{FF2B5EF4-FFF2-40B4-BE49-F238E27FC236}">
                <a16:creationId xmlns:a16="http://schemas.microsoft.com/office/drawing/2014/main" id="{F0AC64CB-CA89-4711-987C-3ECB535E6922}"/>
              </a:ext>
            </a:extLst>
          </p:cNvPr>
          <p:cNvSpPr>
            <a:spLocks noChangeArrowheads="1"/>
          </p:cNvSpPr>
          <p:nvPr/>
        </p:nvSpPr>
        <p:spPr bwMode="auto">
          <a:xfrm>
            <a:off x="6350001" y="3140076"/>
            <a:ext cx="87313" cy="112713"/>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8" name="AutoShape 82">
            <a:extLst>
              <a:ext uri="{FF2B5EF4-FFF2-40B4-BE49-F238E27FC236}">
                <a16:creationId xmlns:a16="http://schemas.microsoft.com/office/drawing/2014/main" id="{33EBC67F-5E9B-4F3E-AA39-26CF06CA577B}"/>
              </a:ext>
            </a:extLst>
          </p:cNvPr>
          <p:cNvSpPr>
            <a:spLocks noChangeArrowheads="1"/>
          </p:cNvSpPr>
          <p:nvPr/>
        </p:nvSpPr>
        <p:spPr bwMode="auto">
          <a:xfrm>
            <a:off x="6442076" y="3133726"/>
            <a:ext cx="87313" cy="112713"/>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9" name="AutoShape 83">
            <a:extLst>
              <a:ext uri="{FF2B5EF4-FFF2-40B4-BE49-F238E27FC236}">
                <a16:creationId xmlns:a16="http://schemas.microsoft.com/office/drawing/2014/main" id="{DF0B4068-AB33-453E-9D8E-32733680BD02}"/>
              </a:ext>
            </a:extLst>
          </p:cNvPr>
          <p:cNvSpPr>
            <a:spLocks noChangeArrowheads="1"/>
          </p:cNvSpPr>
          <p:nvPr/>
        </p:nvSpPr>
        <p:spPr bwMode="auto">
          <a:xfrm>
            <a:off x="6484938" y="3216276"/>
            <a:ext cx="87312" cy="112713"/>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0" name="AutoShape 84">
            <a:extLst>
              <a:ext uri="{FF2B5EF4-FFF2-40B4-BE49-F238E27FC236}">
                <a16:creationId xmlns:a16="http://schemas.microsoft.com/office/drawing/2014/main" id="{79A6F0BF-0C83-4F66-AD36-8F9F78997A1A}"/>
              </a:ext>
            </a:extLst>
          </p:cNvPr>
          <p:cNvSpPr>
            <a:spLocks noChangeArrowheads="1"/>
          </p:cNvSpPr>
          <p:nvPr/>
        </p:nvSpPr>
        <p:spPr bwMode="auto">
          <a:xfrm>
            <a:off x="6578601" y="3209926"/>
            <a:ext cx="85725" cy="111125"/>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1" name="AutoShape 85">
            <a:extLst>
              <a:ext uri="{FF2B5EF4-FFF2-40B4-BE49-F238E27FC236}">
                <a16:creationId xmlns:a16="http://schemas.microsoft.com/office/drawing/2014/main" id="{C93B5F31-3E4C-4423-BE13-A80CEB00D1E1}"/>
              </a:ext>
            </a:extLst>
          </p:cNvPr>
          <p:cNvSpPr>
            <a:spLocks noChangeArrowheads="1"/>
          </p:cNvSpPr>
          <p:nvPr/>
        </p:nvSpPr>
        <p:spPr bwMode="auto">
          <a:xfrm>
            <a:off x="6670676" y="3203575"/>
            <a:ext cx="85725" cy="109538"/>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2" name="AutoShape 86">
            <a:extLst>
              <a:ext uri="{FF2B5EF4-FFF2-40B4-BE49-F238E27FC236}">
                <a16:creationId xmlns:a16="http://schemas.microsoft.com/office/drawing/2014/main" id="{48F41A77-0026-47FA-8E63-980D39BA3CD1}"/>
              </a:ext>
            </a:extLst>
          </p:cNvPr>
          <p:cNvSpPr>
            <a:spLocks noChangeArrowheads="1"/>
          </p:cNvSpPr>
          <p:nvPr/>
        </p:nvSpPr>
        <p:spPr bwMode="auto">
          <a:xfrm>
            <a:off x="6762751" y="3197225"/>
            <a:ext cx="85725" cy="109538"/>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3" name="AutoShape 87">
            <a:extLst>
              <a:ext uri="{FF2B5EF4-FFF2-40B4-BE49-F238E27FC236}">
                <a16:creationId xmlns:a16="http://schemas.microsoft.com/office/drawing/2014/main" id="{F19CF87C-8F1B-4624-A1E4-F93F7C146B50}"/>
              </a:ext>
            </a:extLst>
          </p:cNvPr>
          <p:cNvSpPr>
            <a:spLocks noChangeArrowheads="1"/>
          </p:cNvSpPr>
          <p:nvPr/>
        </p:nvSpPr>
        <p:spPr bwMode="auto">
          <a:xfrm>
            <a:off x="6872288" y="3197225"/>
            <a:ext cx="88900" cy="109538"/>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4" name="AutoShape 88">
            <a:extLst>
              <a:ext uri="{FF2B5EF4-FFF2-40B4-BE49-F238E27FC236}">
                <a16:creationId xmlns:a16="http://schemas.microsoft.com/office/drawing/2014/main" id="{EDFC013E-CCEB-476D-BAB5-317B1C5474C1}"/>
              </a:ext>
            </a:extLst>
          </p:cNvPr>
          <p:cNvSpPr>
            <a:spLocks noChangeArrowheads="1"/>
          </p:cNvSpPr>
          <p:nvPr/>
        </p:nvSpPr>
        <p:spPr bwMode="auto">
          <a:xfrm>
            <a:off x="6978651" y="3203575"/>
            <a:ext cx="85725" cy="109538"/>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5" name="AutoShape 89">
            <a:extLst>
              <a:ext uri="{FF2B5EF4-FFF2-40B4-BE49-F238E27FC236}">
                <a16:creationId xmlns:a16="http://schemas.microsoft.com/office/drawing/2014/main" id="{5DCA25F5-E748-48E6-AA0F-E5B0E5432E41}"/>
              </a:ext>
            </a:extLst>
          </p:cNvPr>
          <p:cNvSpPr>
            <a:spLocks noChangeArrowheads="1"/>
          </p:cNvSpPr>
          <p:nvPr/>
        </p:nvSpPr>
        <p:spPr bwMode="auto">
          <a:xfrm>
            <a:off x="7262814" y="3216276"/>
            <a:ext cx="85725" cy="112713"/>
          </a:xfrm>
          <a:prstGeom prst="triangle">
            <a:avLst>
              <a:gd name="adj" fmla="val 49995"/>
            </a:avLst>
          </a:prstGeom>
          <a:solidFill>
            <a:srgbClr val="66FFFF"/>
          </a:solidFill>
          <a:ln>
            <a:noFill/>
          </a:ln>
          <a:effectLst/>
          <a:extLst>
            <a:ext uri="{91240B29-F687-4F45-9708-019B960494DF}">
              <a14:hiddenLine xmlns:a14="http://schemas.microsoft.com/office/drawing/2010/main" w="25400">
                <a:solidFill>
                  <a:srgbClr val="66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6" name="Freeform 90">
            <a:extLst>
              <a:ext uri="{FF2B5EF4-FFF2-40B4-BE49-F238E27FC236}">
                <a16:creationId xmlns:a16="http://schemas.microsoft.com/office/drawing/2014/main" id="{7E5B3406-F2BF-4F64-BDA1-B5820A531F64}"/>
              </a:ext>
            </a:extLst>
          </p:cNvPr>
          <p:cNvSpPr>
            <a:spLocks/>
          </p:cNvSpPr>
          <p:nvPr/>
        </p:nvSpPr>
        <p:spPr bwMode="auto">
          <a:xfrm>
            <a:off x="3565525" y="1971676"/>
            <a:ext cx="3752850" cy="1330325"/>
          </a:xfrm>
          <a:custGeom>
            <a:avLst/>
            <a:gdLst>
              <a:gd name="T0" fmla="*/ 0 w 2486"/>
              <a:gd name="T1" fmla="*/ 0 h 784"/>
              <a:gd name="T2" fmla="*/ 82 w 2486"/>
              <a:gd name="T3" fmla="*/ 12 h 784"/>
              <a:gd name="T4" fmla="*/ 171 w 2486"/>
              <a:gd name="T5" fmla="*/ 29 h 784"/>
              <a:gd name="T6" fmla="*/ 257 w 2486"/>
              <a:gd name="T7" fmla="*/ 57 h 784"/>
              <a:gd name="T8" fmla="*/ 294 w 2486"/>
              <a:gd name="T9" fmla="*/ 65 h 784"/>
              <a:gd name="T10" fmla="*/ 388 w 2486"/>
              <a:gd name="T11" fmla="*/ 167 h 784"/>
              <a:gd name="T12" fmla="*/ 416 w 2486"/>
              <a:gd name="T13" fmla="*/ 204 h 784"/>
              <a:gd name="T14" fmla="*/ 551 w 2486"/>
              <a:gd name="T15" fmla="*/ 228 h 784"/>
              <a:gd name="T16" fmla="*/ 555 w 2486"/>
              <a:gd name="T17" fmla="*/ 273 h 784"/>
              <a:gd name="T18" fmla="*/ 616 w 2486"/>
              <a:gd name="T19" fmla="*/ 310 h 784"/>
              <a:gd name="T20" fmla="*/ 865 w 2486"/>
              <a:gd name="T21" fmla="*/ 338 h 784"/>
              <a:gd name="T22" fmla="*/ 959 w 2486"/>
              <a:gd name="T23" fmla="*/ 367 h 784"/>
              <a:gd name="T24" fmla="*/ 996 w 2486"/>
              <a:gd name="T25" fmla="*/ 404 h 784"/>
              <a:gd name="T26" fmla="*/ 1196 w 2486"/>
              <a:gd name="T27" fmla="*/ 440 h 784"/>
              <a:gd name="T28" fmla="*/ 1212 w 2486"/>
              <a:gd name="T29" fmla="*/ 485 h 784"/>
              <a:gd name="T30" fmla="*/ 1338 w 2486"/>
              <a:gd name="T31" fmla="*/ 510 h 784"/>
              <a:gd name="T32" fmla="*/ 1322 w 2486"/>
              <a:gd name="T33" fmla="*/ 551 h 784"/>
              <a:gd name="T34" fmla="*/ 1363 w 2486"/>
              <a:gd name="T35" fmla="*/ 591 h 784"/>
              <a:gd name="T36" fmla="*/ 1489 w 2486"/>
              <a:gd name="T37" fmla="*/ 620 h 784"/>
              <a:gd name="T38" fmla="*/ 1542 w 2486"/>
              <a:gd name="T39" fmla="*/ 657 h 784"/>
              <a:gd name="T40" fmla="*/ 1563 w 2486"/>
              <a:gd name="T41" fmla="*/ 689 h 784"/>
              <a:gd name="T42" fmla="*/ 1824 w 2486"/>
              <a:gd name="T43" fmla="*/ 689 h 784"/>
              <a:gd name="T44" fmla="*/ 1873 w 2486"/>
              <a:gd name="T45" fmla="*/ 738 h 784"/>
              <a:gd name="T46" fmla="*/ 1942 w 2486"/>
              <a:gd name="T47" fmla="*/ 726 h 784"/>
              <a:gd name="T48" fmla="*/ 1955 w 2486"/>
              <a:gd name="T49" fmla="*/ 783 h 784"/>
              <a:gd name="T50" fmla="*/ 2040 w 2486"/>
              <a:gd name="T51" fmla="*/ 771 h 784"/>
              <a:gd name="T52" fmla="*/ 2081 w 2486"/>
              <a:gd name="T53" fmla="*/ 771 h 784"/>
              <a:gd name="T54" fmla="*/ 2142 w 2486"/>
              <a:gd name="T55" fmla="*/ 763 h 784"/>
              <a:gd name="T56" fmla="*/ 2224 w 2486"/>
              <a:gd name="T57" fmla="*/ 763 h 784"/>
              <a:gd name="T58" fmla="*/ 2281 w 2486"/>
              <a:gd name="T59" fmla="*/ 771 h 784"/>
              <a:gd name="T60" fmla="*/ 2485 w 2486"/>
              <a:gd name="T61" fmla="*/ 779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86" h="784">
                <a:moveTo>
                  <a:pt x="0" y="0"/>
                </a:moveTo>
                <a:lnTo>
                  <a:pt x="82" y="12"/>
                </a:lnTo>
                <a:lnTo>
                  <a:pt x="171" y="29"/>
                </a:lnTo>
                <a:lnTo>
                  <a:pt x="257" y="57"/>
                </a:lnTo>
                <a:lnTo>
                  <a:pt x="294" y="65"/>
                </a:lnTo>
                <a:lnTo>
                  <a:pt x="388" y="167"/>
                </a:lnTo>
                <a:lnTo>
                  <a:pt x="416" y="204"/>
                </a:lnTo>
                <a:lnTo>
                  <a:pt x="551" y="228"/>
                </a:lnTo>
                <a:lnTo>
                  <a:pt x="555" y="273"/>
                </a:lnTo>
                <a:lnTo>
                  <a:pt x="616" y="310"/>
                </a:lnTo>
                <a:lnTo>
                  <a:pt x="865" y="338"/>
                </a:lnTo>
                <a:lnTo>
                  <a:pt x="959" y="367"/>
                </a:lnTo>
                <a:lnTo>
                  <a:pt x="996" y="404"/>
                </a:lnTo>
                <a:lnTo>
                  <a:pt x="1196" y="440"/>
                </a:lnTo>
                <a:lnTo>
                  <a:pt x="1212" y="485"/>
                </a:lnTo>
                <a:lnTo>
                  <a:pt x="1338" y="510"/>
                </a:lnTo>
                <a:lnTo>
                  <a:pt x="1322" y="551"/>
                </a:lnTo>
                <a:lnTo>
                  <a:pt x="1363" y="591"/>
                </a:lnTo>
                <a:lnTo>
                  <a:pt x="1489" y="620"/>
                </a:lnTo>
                <a:lnTo>
                  <a:pt x="1542" y="657"/>
                </a:lnTo>
                <a:lnTo>
                  <a:pt x="1563" y="689"/>
                </a:lnTo>
                <a:lnTo>
                  <a:pt x="1824" y="689"/>
                </a:lnTo>
                <a:lnTo>
                  <a:pt x="1873" y="738"/>
                </a:lnTo>
                <a:lnTo>
                  <a:pt x="1942" y="726"/>
                </a:lnTo>
                <a:lnTo>
                  <a:pt x="1955" y="783"/>
                </a:lnTo>
                <a:lnTo>
                  <a:pt x="2040" y="771"/>
                </a:lnTo>
                <a:lnTo>
                  <a:pt x="2081" y="771"/>
                </a:lnTo>
                <a:lnTo>
                  <a:pt x="2142" y="763"/>
                </a:lnTo>
                <a:lnTo>
                  <a:pt x="2224" y="763"/>
                </a:lnTo>
                <a:lnTo>
                  <a:pt x="2281" y="771"/>
                </a:lnTo>
                <a:lnTo>
                  <a:pt x="2485" y="779"/>
                </a:lnTo>
              </a:path>
            </a:pathLst>
          </a:custGeom>
          <a:noFill/>
          <a:ln w="12700" cap="rnd" cmpd="sng">
            <a:solidFill>
              <a:srgbClr val="66FFFF"/>
            </a:solidFill>
            <a:prstDash val="solid"/>
            <a:round/>
            <a:headEnd type="none" w="med" len="med"/>
            <a:tailEnd type="none" w="med" len="med"/>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2827" name="Rectangle 91">
            <a:extLst>
              <a:ext uri="{FF2B5EF4-FFF2-40B4-BE49-F238E27FC236}">
                <a16:creationId xmlns:a16="http://schemas.microsoft.com/office/drawing/2014/main" id="{DE2439CA-721C-40BA-9128-2605077950F7}"/>
              </a:ext>
            </a:extLst>
          </p:cNvPr>
          <p:cNvSpPr>
            <a:spLocks noChangeArrowheads="1"/>
          </p:cNvSpPr>
          <p:nvPr/>
        </p:nvSpPr>
        <p:spPr bwMode="auto">
          <a:xfrm>
            <a:off x="5086351" y="2855913"/>
            <a:ext cx="80963"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8" name="Rectangle 92">
            <a:extLst>
              <a:ext uri="{FF2B5EF4-FFF2-40B4-BE49-F238E27FC236}">
                <a16:creationId xmlns:a16="http://schemas.microsoft.com/office/drawing/2014/main" id="{83138D16-0C9D-4C58-BBBB-2D7C2B8CAC1E}"/>
              </a:ext>
            </a:extLst>
          </p:cNvPr>
          <p:cNvSpPr>
            <a:spLocks noChangeArrowheads="1"/>
          </p:cNvSpPr>
          <p:nvPr/>
        </p:nvSpPr>
        <p:spPr bwMode="auto">
          <a:xfrm>
            <a:off x="5346701" y="3028950"/>
            <a:ext cx="80963"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29" name="Rectangle 93">
            <a:extLst>
              <a:ext uri="{FF2B5EF4-FFF2-40B4-BE49-F238E27FC236}">
                <a16:creationId xmlns:a16="http://schemas.microsoft.com/office/drawing/2014/main" id="{E90E054E-F766-4788-9792-278AA9B55CC4}"/>
              </a:ext>
            </a:extLst>
          </p:cNvPr>
          <p:cNvSpPr>
            <a:spLocks noChangeArrowheads="1"/>
          </p:cNvSpPr>
          <p:nvPr/>
        </p:nvSpPr>
        <p:spPr bwMode="auto">
          <a:xfrm>
            <a:off x="5629276" y="3201988"/>
            <a:ext cx="79375"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0" name="Rectangle 94">
            <a:extLst>
              <a:ext uri="{FF2B5EF4-FFF2-40B4-BE49-F238E27FC236}">
                <a16:creationId xmlns:a16="http://schemas.microsoft.com/office/drawing/2014/main" id="{00250F05-48FA-4F95-8ED0-E3EA5C7F4BC8}"/>
              </a:ext>
            </a:extLst>
          </p:cNvPr>
          <p:cNvSpPr>
            <a:spLocks noChangeArrowheads="1"/>
          </p:cNvSpPr>
          <p:nvPr/>
        </p:nvSpPr>
        <p:spPr bwMode="auto">
          <a:xfrm>
            <a:off x="5759451" y="3360738"/>
            <a:ext cx="79375"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1" name="Rectangle 95">
            <a:extLst>
              <a:ext uri="{FF2B5EF4-FFF2-40B4-BE49-F238E27FC236}">
                <a16:creationId xmlns:a16="http://schemas.microsoft.com/office/drawing/2014/main" id="{CF0F196D-80E5-4122-A61A-2F70D2CEED93}"/>
              </a:ext>
            </a:extLst>
          </p:cNvPr>
          <p:cNvSpPr>
            <a:spLocks noChangeArrowheads="1"/>
          </p:cNvSpPr>
          <p:nvPr/>
        </p:nvSpPr>
        <p:spPr bwMode="auto">
          <a:xfrm>
            <a:off x="6203951" y="3368675"/>
            <a:ext cx="79375"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2" name="Rectangle 96">
            <a:extLst>
              <a:ext uri="{FF2B5EF4-FFF2-40B4-BE49-F238E27FC236}">
                <a16:creationId xmlns:a16="http://schemas.microsoft.com/office/drawing/2014/main" id="{B95437FA-3CBB-4D09-859D-FF2A2C166D41}"/>
              </a:ext>
            </a:extLst>
          </p:cNvPr>
          <p:cNvSpPr>
            <a:spLocks noChangeArrowheads="1"/>
          </p:cNvSpPr>
          <p:nvPr/>
        </p:nvSpPr>
        <p:spPr bwMode="auto">
          <a:xfrm>
            <a:off x="6424613" y="3360738"/>
            <a:ext cx="80962"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3" name="Rectangle 97">
            <a:extLst>
              <a:ext uri="{FF2B5EF4-FFF2-40B4-BE49-F238E27FC236}">
                <a16:creationId xmlns:a16="http://schemas.microsoft.com/office/drawing/2014/main" id="{85ADE689-594A-42F7-9F28-22CC20D90D1F}"/>
              </a:ext>
            </a:extLst>
          </p:cNvPr>
          <p:cNvSpPr>
            <a:spLocks noChangeArrowheads="1"/>
          </p:cNvSpPr>
          <p:nvPr/>
        </p:nvSpPr>
        <p:spPr bwMode="auto">
          <a:xfrm>
            <a:off x="6388101" y="3375025"/>
            <a:ext cx="79375"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4" name="Rectangle 98">
            <a:extLst>
              <a:ext uri="{FF2B5EF4-FFF2-40B4-BE49-F238E27FC236}">
                <a16:creationId xmlns:a16="http://schemas.microsoft.com/office/drawing/2014/main" id="{A486DB6A-C4AE-4913-B855-766DD35C68FF}"/>
              </a:ext>
            </a:extLst>
          </p:cNvPr>
          <p:cNvSpPr>
            <a:spLocks noChangeArrowheads="1"/>
          </p:cNvSpPr>
          <p:nvPr/>
        </p:nvSpPr>
        <p:spPr bwMode="auto">
          <a:xfrm>
            <a:off x="6437313" y="3603625"/>
            <a:ext cx="80962"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5" name="Rectangle 99">
            <a:extLst>
              <a:ext uri="{FF2B5EF4-FFF2-40B4-BE49-F238E27FC236}">
                <a16:creationId xmlns:a16="http://schemas.microsoft.com/office/drawing/2014/main" id="{D8910AE4-5DEA-44D5-811A-A1505365AF56}"/>
              </a:ext>
            </a:extLst>
          </p:cNvPr>
          <p:cNvSpPr>
            <a:spLocks noChangeArrowheads="1"/>
          </p:cNvSpPr>
          <p:nvPr/>
        </p:nvSpPr>
        <p:spPr bwMode="auto">
          <a:xfrm>
            <a:off x="6578601" y="3603625"/>
            <a:ext cx="80963"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6" name="Rectangle 100">
            <a:extLst>
              <a:ext uri="{FF2B5EF4-FFF2-40B4-BE49-F238E27FC236}">
                <a16:creationId xmlns:a16="http://schemas.microsoft.com/office/drawing/2014/main" id="{4EAB3BEE-89F3-4CAA-A175-4BFCBAB8FA99}"/>
              </a:ext>
            </a:extLst>
          </p:cNvPr>
          <p:cNvSpPr>
            <a:spLocks noChangeArrowheads="1"/>
          </p:cNvSpPr>
          <p:nvPr/>
        </p:nvSpPr>
        <p:spPr bwMode="auto">
          <a:xfrm>
            <a:off x="6726238" y="3597275"/>
            <a:ext cx="80962"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7" name="Rectangle 101">
            <a:extLst>
              <a:ext uri="{FF2B5EF4-FFF2-40B4-BE49-F238E27FC236}">
                <a16:creationId xmlns:a16="http://schemas.microsoft.com/office/drawing/2014/main" id="{08D329ED-7C35-4982-A922-BA9FAC67956E}"/>
              </a:ext>
            </a:extLst>
          </p:cNvPr>
          <p:cNvSpPr>
            <a:spLocks noChangeArrowheads="1"/>
          </p:cNvSpPr>
          <p:nvPr/>
        </p:nvSpPr>
        <p:spPr bwMode="auto">
          <a:xfrm>
            <a:off x="6837364" y="3597275"/>
            <a:ext cx="79375"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8" name="Rectangle 102">
            <a:extLst>
              <a:ext uri="{FF2B5EF4-FFF2-40B4-BE49-F238E27FC236}">
                <a16:creationId xmlns:a16="http://schemas.microsoft.com/office/drawing/2014/main" id="{56AF1C57-8977-41C3-A1F9-156F39DDC4BC}"/>
              </a:ext>
            </a:extLst>
          </p:cNvPr>
          <p:cNvSpPr>
            <a:spLocks noChangeArrowheads="1"/>
          </p:cNvSpPr>
          <p:nvPr/>
        </p:nvSpPr>
        <p:spPr bwMode="auto">
          <a:xfrm>
            <a:off x="6973889" y="3597275"/>
            <a:ext cx="79375"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39" name="Rectangle 103">
            <a:extLst>
              <a:ext uri="{FF2B5EF4-FFF2-40B4-BE49-F238E27FC236}">
                <a16:creationId xmlns:a16="http://schemas.microsoft.com/office/drawing/2014/main" id="{DFCEAE03-0792-4686-A6C8-F2D9064269E3}"/>
              </a:ext>
            </a:extLst>
          </p:cNvPr>
          <p:cNvSpPr>
            <a:spLocks noChangeArrowheads="1"/>
          </p:cNvSpPr>
          <p:nvPr/>
        </p:nvSpPr>
        <p:spPr bwMode="auto">
          <a:xfrm>
            <a:off x="5008564" y="2701925"/>
            <a:ext cx="77787"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0" name="Rectangle 104">
            <a:extLst>
              <a:ext uri="{FF2B5EF4-FFF2-40B4-BE49-F238E27FC236}">
                <a16:creationId xmlns:a16="http://schemas.microsoft.com/office/drawing/2014/main" id="{FD89E6C7-A23D-4F4B-8D44-1753FAAE328A}"/>
              </a:ext>
            </a:extLst>
          </p:cNvPr>
          <p:cNvSpPr>
            <a:spLocks noChangeArrowheads="1"/>
          </p:cNvSpPr>
          <p:nvPr/>
        </p:nvSpPr>
        <p:spPr bwMode="auto">
          <a:xfrm>
            <a:off x="4138613" y="2551113"/>
            <a:ext cx="80962" cy="74612"/>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1" name="Rectangle 105">
            <a:extLst>
              <a:ext uri="{FF2B5EF4-FFF2-40B4-BE49-F238E27FC236}">
                <a16:creationId xmlns:a16="http://schemas.microsoft.com/office/drawing/2014/main" id="{FD44082C-6CA8-43B3-B374-41992980ECF3}"/>
              </a:ext>
            </a:extLst>
          </p:cNvPr>
          <p:cNvSpPr>
            <a:spLocks noChangeArrowheads="1"/>
          </p:cNvSpPr>
          <p:nvPr/>
        </p:nvSpPr>
        <p:spPr bwMode="auto">
          <a:xfrm>
            <a:off x="4076701" y="2392363"/>
            <a:ext cx="80963"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2" name="Rectangle 106">
            <a:extLst>
              <a:ext uri="{FF2B5EF4-FFF2-40B4-BE49-F238E27FC236}">
                <a16:creationId xmlns:a16="http://schemas.microsoft.com/office/drawing/2014/main" id="{593646AA-047E-42D1-B72C-9389C307214E}"/>
              </a:ext>
            </a:extLst>
          </p:cNvPr>
          <p:cNvSpPr>
            <a:spLocks noChangeArrowheads="1"/>
          </p:cNvSpPr>
          <p:nvPr/>
        </p:nvSpPr>
        <p:spPr bwMode="auto">
          <a:xfrm>
            <a:off x="4095751" y="2205038"/>
            <a:ext cx="79375" cy="74612"/>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3" name="Rectangle 107">
            <a:extLst>
              <a:ext uri="{FF2B5EF4-FFF2-40B4-BE49-F238E27FC236}">
                <a16:creationId xmlns:a16="http://schemas.microsoft.com/office/drawing/2014/main" id="{6972D8BA-7F9B-44D3-BEA4-EB44F5963E6D}"/>
              </a:ext>
            </a:extLst>
          </p:cNvPr>
          <p:cNvSpPr>
            <a:spLocks noChangeArrowheads="1"/>
          </p:cNvSpPr>
          <p:nvPr/>
        </p:nvSpPr>
        <p:spPr bwMode="auto">
          <a:xfrm>
            <a:off x="4076701" y="2032001"/>
            <a:ext cx="80963" cy="74613"/>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4" name="Rectangle 108">
            <a:extLst>
              <a:ext uri="{FF2B5EF4-FFF2-40B4-BE49-F238E27FC236}">
                <a16:creationId xmlns:a16="http://schemas.microsoft.com/office/drawing/2014/main" id="{054A3213-7D4F-44DB-87ED-50716B93E2E1}"/>
              </a:ext>
            </a:extLst>
          </p:cNvPr>
          <p:cNvSpPr>
            <a:spLocks noChangeArrowheads="1"/>
          </p:cNvSpPr>
          <p:nvPr/>
        </p:nvSpPr>
        <p:spPr bwMode="auto">
          <a:xfrm>
            <a:off x="3973514" y="2003425"/>
            <a:ext cx="79375"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5" name="Rectangle 109">
            <a:extLst>
              <a:ext uri="{FF2B5EF4-FFF2-40B4-BE49-F238E27FC236}">
                <a16:creationId xmlns:a16="http://schemas.microsoft.com/office/drawing/2014/main" id="{075279A7-3576-419E-827A-170A1BB13FF3}"/>
              </a:ext>
            </a:extLst>
          </p:cNvPr>
          <p:cNvSpPr>
            <a:spLocks noChangeArrowheads="1"/>
          </p:cNvSpPr>
          <p:nvPr/>
        </p:nvSpPr>
        <p:spPr bwMode="auto">
          <a:xfrm>
            <a:off x="3849688" y="1968500"/>
            <a:ext cx="80962" cy="77788"/>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6" name="Rectangle 110">
            <a:extLst>
              <a:ext uri="{FF2B5EF4-FFF2-40B4-BE49-F238E27FC236}">
                <a16:creationId xmlns:a16="http://schemas.microsoft.com/office/drawing/2014/main" id="{5AC15486-ADCE-44DC-AE08-F3369D731A96}"/>
              </a:ext>
            </a:extLst>
          </p:cNvPr>
          <p:cNvSpPr>
            <a:spLocks noChangeArrowheads="1"/>
          </p:cNvSpPr>
          <p:nvPr/>
        </p:nvSpPr>
        <p:spPr bwMode="auto">
          <a:xfrm>
            <a:off x="3659188" y="1912938"/>
            <a:ext cx="80962"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7" name="Freeform 111">
            <a:extLst>
              <a:ext uri="{FF2B5EF4-FFF2-40B4-BE49-F238E27FC236}">
                <a16:creationId xmlns:a16="http://schemas.microsoft.com/office/drawing/2014/main" id="{120E3118-E727-4740-8710-A45A11005D81}"/>
              </a:ext>
            </a:extLst>
          </p:cNvPr>
          <p:cNvSpPr>
            <a:spLocks/>
          </p:cNvSpPr>
          <p:nvPr/>
        </p:nvSpPr>
        <p:spPr bwMode="auto">
          <a:xfrm>
            <a:off x="3695700" y="1939926"/>
            <a:ext cx="3314700" cy="1719263"/>
          </a:xfrm>
          <a:custGeom>
            <a:avLst/>
            <a:gdLst>
              <a:gd name="T0" fmla="*/ 0 w 2196"/>
              <a:gd name="T1" fmla="*/ 0 h 1013"/>
              <a:gd name="T2" fmla="*/ 126 w 2196"/>
              <a:gd name="T3" fmla="*/ 41 h 1013"/>
              <a:gd name="T4" fmla="*/ 212 w 2196"/>
              <a:gd name="T5" fmla="*/ 57 h 1013"/>
              <a:gd name="T6" fmla="*/ 294 w 2196"/>
              <a:gd name="T7" fmla="*/ 78 h 1013"/>
              <a:gd name="T8" fmla="*/ 290 w 2196"/>
              <a:gd name="T9" fmla="*/ 175 h 1013"/>
              <a:gd name="T10" fmla="*/ 277 w 2196"/>
              <a:gd name="T11" fmla="*/ 286 h 1013"/>
              <a:gd name="T12" fmla="*/ 314 w 2196"/>
              <a:gd name="T13" fmla="*/ 384 h 1013"/>
              <a:gd name="T14" fmla="*/ 894 w 2196"/>
              <a:gd name="T15" fmla="*/ 469 h 1013"/>
              <a:gd name="T16" fmla="*/ 955 w 2196"/>
              <a:gd name="T17" fmla="*/ 563 h 1013"/>
              <a:gd name="T18" fmla="*/ 1130 w 2196"/>
              <a:gd name="T19" fmla="*/ 669 h 1013"/>
              <a:gd name="T20" fmla="*/ 1322 w 2196"/>
              <a:gd name="T21" fmla="*/ 767 h 1013"/>
              <a:gd name="T22" fmla="*/ 1391 w 2196"/>
              <a:gd name="T23" fmla="*/ 869 h 1013"/>
              <a:gd name="T24" fmla="*/ 1685 w 2196"/>
              <a:gd name="T25" fmla="*/ 857 h 1013"/>
              <a:gd name="T26" fmla="*/ 1811 w 2196"/>
              <a:gd name="T27" fmla="*/ 869 h 1013"/>
              <a:gd name="T28" fmla="*/ 1848 w 2196"/>
              <a:gd name="T29" fmla="*/ 853 h 1013"/>
              <a:gd name="T30" fmla="*/ 1844 w 2196"/>
              <a:gd name="T31" fmla="*/ 1012 h 1013"/>
              <a:gd name="T32" fmla="*/ 1934 w 2196"/>
              <a:gd name="T33" fmla="*/ 996 h 1013"/>
              <a:gd name="T34" fmla="*/ 2036 w 2196"/>
              <a:gd name="T35" fmla="*/ 1000 h 1013"/>
              <a:gd name="T36" fmla="*/ 2097 w 2196"/>
              <a:gd name="T37" fmla="*/ 1000 h 1013"/>
              <a:gd name="T38" fmla="*/ 2195 w 2196"/>
              <a:gd name="T39" fmla="*/ 100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96" h="1013">
                <a:moveTo>
                  <a:pt x="0" y="0"/>
                </a:moveTo>
                <a:lnTo>
                  <a:pt x="126" y="41"/>
                </a:lnTo>
                <a:lnTo>
                  <a:pt x="212" y="57"/>
                </a:lnTo>
                <a:lnTo>
                  <a:pt x="294" y="78"/>
                </a:lnTo>
                <a:lnTo>
                  <a:pt x="290" y="175"/>
                </a:lnTo>
                <a:lnTo>
                  <a:pt x="277" y="286"/>
                </a:lnTo>
                <a:lnTo>
                  <a:pt x="314" y="384"/>
                </a:lnTo>
                <a:lnTo>
                  <a:pt x="894" y="469"/>
                </a:lnTo>
                <a:lnTo>
                  <a:pt x="955" y="563"/>
                </a:lnTo>
                <a:lnTo>
                  <a:pt x="1130" y="669"/>
                </a:lnTo>
                <a:lnTo>
                  <a:pt x="1322" y="767"/>
                </a:lnTo>
                <a:lnTo>
                  <a:pt x="1391" y="869"/>
                </a:lnTo>
                <a:lnTo>
                  <a:pt x="1685" y="857"/>
                </a:lnTo>
                <a:lnTo>
                  <a:pt x="1811" y="869"/>
                </a:lnTo>
                <a:lnTo>
                  <a:pt x="1848" y="853"/>
                </a:lnTo>
                <a:lnTo>
                  <a:pt x="1844" y="1012"/>
                </a:lnTo>
                <a:lnTo>
                  <a:pt x="1934" y="996"/>
                </a:lnTo>
                <a:lnTo>
                  <a:pt x="2036" y="1000"/>
                </a:lnTo>
                <a:lnTo>
                  <a:pt x="2097" y="1000"/>
                </a:lnTo>
                <a:lnTo>
                  <a:pt x="2195" y="1000"/>
                </a:lnTo>
              </a:path>
            </a:pathLst>
          </a:custGeom>
          <a:noFill/>
          <a:ln w="12700" cap="rnd" cmpd="sng">
            <a:solidFill>
              <a:schemeClr val="hlink"/>
            </a:solidFill>
            <a:prstDash val="solid"/>
            <a:round/>
            <a:headEnd type="none" w="med" len="med"/>
            <a:tailEnd type="none" w="med" len="med"/>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2848" name="Oval 112">
            <a:extLst>
              <a:ext uri="{FF2B5EF4-FFF2-40B4-BE49-F238E27FC236}">
                <a16:creationId xmlns:a16="http://schemas.microsoft.com/office/drawing/2014/main" id="{EE8C5649-F2E3-468D-8CA1-2726D1CCF90E}"/>
              </a:ext>
            </a:extLst>
          </p:cNvPr>
          <p:cNvSpPr>
            <a:spLocks noChangeArrowheads="1"/>
          </p:cNvSpPr>
          <p:nvPr/>
        </p:nvSpPr>
        <p:spPr bwMode="auto">
          <a:xfrm>
            <a:off x="3868738" y="1917700"/>
            <a:ext cx="74612" cy="84138"/>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9" name="Oval 113">
            <a:extLst>
              <a:ext uri="{FF2B5EF4-FFF2-40B4-BE49-F238E27FC236}">
                <a16:creationId xmlns:a16="http://schemas.microsoft.com/office/drawing/2014/main" id="{7D8C22D6-F7F4-491F-932A-6B9200DFB341}"/>
              </a:ext>
            </a:extLst>
          </p:cNvPr>
          <p:cNvSpPr>
            <a:spLocks noChangeArrowheads="1"/>
          </p:cNvSpPr>
          <p:nvPr/>
        </p:nvSpPr>
        <p:spPr bwMode="auto">
          <a:xfrm>
            <a:off x="3749676" y="1903413"/>
            <a:ext cx="74613"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0" name="Oval 114">
            <a:extLst>
              <a:ext uri="{FF2B5EF4-FFF2-40B4-BE49-F238E27FC236}">
                <a16:creationId xmlns:a16="http://schemas.microsoft.com/office/drawing/2014/main" id="{E162CE83-79D4-4E50-A266-03959ADABE76}"/>
              </a:ext>
            </a:extLst>
          </p:cNvPr>
          <p:cNvSpPr>
            <a:spLocks noChangeArrowheads="1"/>
          </p:cNvSpPr>
          <p:nvPr/>
        </p:nvSpPr>
        <p:spPr bwMode="auto">
          <a:xfrm>
            <a:off x="4257676" y="1933575"/>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1" name="Oval 115">
            <a:extLst>
              <a:ext uri="{FF2B5EF4-FFF2-40B4-BE49-F238E27FC236}">
                <a16:creationId xmlns:a16="http://schemas.microsoft.com/office/drawing/2014/main" id="{347691BE-98EA-4270-8F19-0553FB3160D8}"/>
              </a:ext>
            </a:extLst>
          </p:cNvPr>
          <p:cNvSpPr>
            <a:spLocks noChangeArrowheads="1"/>
          </p:cNvSpPr>
          <p:nvPr/>
        </p:nvSpPr>
        <p:spPr bwMode="auto">
          <a:xfrm>
            <a:off x="4376738" y="1933575"/>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2" name="Oval 116">
            <a:extLst>
              <a:ext uri="{FF2B5EF4-FFF2-40B4-BE49-F238E27FC236}">
                <a16:creationId xmlns:a16="http://schemas.microsoft.com/office/drawing/2014/main" id="{78B1B8E5-67C1-4F09-A2F1-93330767F8B6}"/>
              </a:ext>
            </a:extLst>
          </p:cNvPr>
          <p:cNvSpPr>
            <a:spLocks noChangeArrowheads="1"/>
          </p:cNvSpPr>
          <p:nvPr/>
        </p:nvSpPr>
        <p:spPr bwMode="auto">
          <a:xfrm>
            <a:off x="4581526" y="1955800"/>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3" name="Oval 117">
            <a:extLst>
              <a:ext uri="{FF2B5EF4-FFF2-40B4-BE49-F238E27FC236}">
                <a16:creationId xmlns:a16="http://schemas.microsoft.com/office/drawing/2014/main" id="{D44B1912-D265-42B1-980E-567218204DF1}"/>
              </a:ext>
            </a:extLst>
          </p:cNvPr>
          <p:cNvSpPr>
            <a:spLocks noChangeArrowheads="1"/>
          </p:cNvSpPr>
          <p:nvPr/>
        </p:nvSpPr>
        <p:spPr bwMode="auto">
          <a:xfrm>
            <a:off x="5684838" y="2147888"/>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4" name="Oval 118">
            <a:extLst>
              <a:ext uri="{FF2B5EF4-FFF2-40B4-BE49-F238E27FC236}">
                <a16:creationId xmlns:a16="http://schemas.microsoft.com/office/drawing/2014/main" id="{54AB785A-606D-4616-811E-4368F559D055}"/>
              </a:ext>
            </a:extLst>
          </p:cNvPr>
          <p:cNvSpPr>
            <a:spLocks noChangeArrowheads="1"/>
          </p:cNvSpPr>
          <p:nvPr/>
        </p:nvSpPr>
        <p:spPr bwMode="auto">
          <a:xfrm>
            <a:off x="5727700" y="2178050"/>
            <a:ext cx="71438"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5" name="Oval 119">
            <a:extLst>
              <a:ext uri="{FF2B5EF4-FFF2-40B4-BE49-F238E27FC236}">
                <a16:creationId xmlns:a16="http://schemas.microsoft.com/office/drawing/2014/main" id="{5D436A12-09A7-4C26-8BBE-C0C03CB3CC21}"/>
              </a:ext>
            </a:extLst>
          </p:cNvPr>
          <p:cNvSpPr>
            <a:spLocks noChangeArrowheads="1"/>
          </p:cNvSpPr>
          <p:nvPr/>
        </p:nvSpPr>
        <p:spPr bwMode="auto">
          <a:xfrm>
            <a:off x="5776913" y="2198688"/>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6" name="Oval 120">
            <a:extLst>
              <a:ext uri="{FF2B5EF4-FFF2-40B4-BE49-F238E27FC236}">
                <a16:creationId xmlns:a16="http://schemas.microsoft.com/office/drawing/2014/main" id="{69B35B9E-D112-49A1-9EC2-49839C9A2771}"/>
              </a:ext>
            </a:extLst>
          </p:cNvPr>
          <p:cNvSpPr>
            <a:spLocks noChangeArrowheads="1"/>
          </p:cNvSpPr>
          <p:nvPr/>
        </p:nvSpPr>
        <p:spPr bwMode="auto">
          <a:xfrm>
            <a:off x="5846763" y="2198688"/>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7" name="Oval 121">
            <a:extLst>
              <a:ext uri="{FF2B5EF4-FFF2-40B4-BE49-F238E27FC236}">
                <a16:creationId xmlns:a16="http://schemas.microsoft.com/office/drawing/2014/main" id="{91EB912F-B521-4878-BCED-DEC352AB0236}"/>
              </a:ext>
            </a:extLst>
          </p:cNvPr>
          <p:cNvSpPr>
            <a:spLocks noChangeArrowheads="1"/>
          </p:cNvSpPr>
          <p:nvPr/>
        </p:nvSpPr>
        <p:spPr bwMode="auto">
          <a:xfrm>
            <a:off x="5907088" y="2214564"/>
            <a:ext cx="74612" cy="84137"/>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8" name="Oval 122">
            <a:extLst>
              <a:ext uri="{FF2B5EF4-FFF2-40B4-BE49-F238E27FC236}">
                <a16:creationId xmlns:a16="http://schemas.microsoft.com/office/drawing/2014/main" id="{265906B2-C51C-42CF-8CD7-47CBDDE60130}"/>
              </a:ext>
            </a:extLst>
          </p:cNvPr>
          <p:cNvSpPr>
            <a:spLocks noChangeArrowheads="1"/>
          </p:cNvSpPr>
          <p:nvPr/>
        </p:nvSpPr>
        <p:spPr bwMode="auto">
          <a:xfrm>
            <a:off x="4770438" y="1981200"/>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9" name="Oval 123">
            <a:extLst>
              <a:ext uri="{FF2B5EF4-FFF2-40B4-BE49-F238E27FC236}">
                <a16:creationId xmlns:a16="http://schemas.microsoft.com/office/drawing/2014/main" id="{CF28E212-35BB-4B78-AC8F-A454CACE02F5}"/>
              </a:ext>
            </a:extLst>
          </p:cNvPr>
          <p:cNvSpPr>
            <a:spLocks noChangeArrowheads="1"/>
          </p:cNvSpPr>
          <p:nvPr/>
        </p:nvSpPr>
        <p:spPr bwMode="auto">
          <a:xfrm>
            <a:off x="4848226" y="1990725"/>
            <a:ext cx="74613" cy="84138"/>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0" name="Oval 124">
            <a:extLst>
              <a:ext uri="{FF2B5EF4-FFF2-40B4-BE49-F238E27FC236}">
                <a16:creationId xmlns:a16="http://schemas.microsoft.com/office/drawing/2014/main" id="{DAED9C1A-11ED-4F32-BC52-6DAE000D3FF9}"/>
              </a:ext>
            </a:extLst>
          </p:cNvPr>
          <p:cNvSpPr>
            <a:spLocks noChangeArrowheads="1"/>
          </p:cNvSpPr>
          <p:nvPr/>
        </p:nvSpPr>
        <p:spPr bwMode="auto">
          <a:xfrm>
            <a:off x="4692651" y="1976438"/>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1" name="Oval 125">
            <a:extLst>
              <a:ext uri="{FF2B5EF4-FFF2-40B4-BE49-F238E27FC236}">
                <a16:creationId xmlns:a16="http://schemas.microsoft.com/office/drawing/2014/main" id="{67977C90-3DD3-4009-8204-D0446D569E2E}"/>
              </a:ext>
            </a:extLst>
          </p:cNvPr>
          <p:cNvSpPr>
            <a:spLocks noChangeArrowheads="1"/>
          </p:cNvSpPr>
          <p:nvPr/>
        </p:nvSpPr>
        <p:spPr bwMode="auto">
          <a:xfrm>
            <a:off x="4891088" y="1997075"/>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2" name="Oval 126">
            <a:extLst>
              <a:ext uri="{FF2B5EF4-FFF2-40B4-BE49-F238E27FC236}">
                <a16:creationId xmlns:a16="http://schemas.microsoft.com/office/drawing/2014/main" id="{F8F60080-A03E-4078-99B9-C1DC95D93478}"/>
              </a:ext>
            </a:extLst>
          </p:cNvPr>
          <p:cNvSpPr>
            <a:spLocks noChangeArrowheads="1"/>
          </p:cNvSpPr>
          <p:nvPr/>
        </p:nvSpPr>
        <p:spPr bwMode="auto">
          <a:xfrm>
            <a:off x="4932364" y="2001838"/>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3" name="Oval 127">
            <a:extLst>
              <a:ext uri="{FF2B5EF4-FFF2-40B4-BE49-F238E27FC236}">
                <a16:creationId xmlns:a16="http://schemas.microsoft.com/office/drawing/2014/main" id="{DE5565EA-0D40-4D78-969C-DFEBB0BEB77D}"/>
              </a:ext>
            </a:extLst>
          </p:cNvPr>
          <p:cNvSpPr>
            <a:spLocks noChangeArrowheads="1"/>
          </p:cNvSpPr>
          <p:nvPr/>
        </p:nvSpPr>
        <p:spPr bwMode="auto">
          <a:xfrm>
            <a:off x="4973638" y="2006600"/>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4" name="Oval 128">
            <a:extLst>
              <a:ext uri="{FF2B5EF4-FFF2-40B4-BE49-F238E27FC236}">
                <a16:creationId xmlns:a16="http://schemas.microsoft.com/office/drawing/2014/main" id="{B758298F-F80A-46A1-860D-3BF2225177C8}"/>
              </a:ext>
            </a:extLst>
          </p:cNvPr>
          <p:cNvSpPr>
            <a:spLocks noChangeArrowheads="1"/>
          </p:cNvSpPr>
          <p:nvPr/>
        </p:nvSpPr>
        <p:spPr bwMode="auto">
          <a:xfrm>
            <a:off x="5014914" y="2011364"/>
            <a:ext cx="73025" cy="84137"/>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5" name="Oval 129">
            <a:extLst>
              <a:ext uri="{FF2B5EF4-FFF2-40B4-BE49-F238E27FC236}">
                <a16:creationId xmlns:a16="http://schemas.microsoft.com/office/drawing/2014/main" id="{72088E0B-FD81-4F75-8604-D20CD133361A}"/>
              </a:ext>
            </a:extLst>
          </p:cNvPr>
          <p:cNvSpPr>
            <a:spLocks noChangeArrowheads="1"/>
          </p:cNvSpPr>
          <p:nvPr/>
        </p:nvSpPr>
        <p:spPr bwMode="auto">
          <a:xfrm>
            <a:off x="5057776" y="2016125"/>
            <a:ext cx="73025" cy="84138"/>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6" name="Oval 130">
            <a:extLst>
              <a:ext uri="{FF2B5EF4-FFF2-40B4-BE49-F238E27FC236}">
                <a16:creationId xmlns:a16="http://schemas.microsoft.com/office/drawing/2014/main" id="{10873AE7-E4A5-4936-B643-D4588414FECD}"/>
              </a:ext>
            </a:extLst>
          </p:cNvPr>
          <p:cNvSpPr>
            <a:spLocks noChangeArrowheads="1"/>
          </p:cNvSpPr>
          <p:nvPr/>
        </p:nvSpPr>
        <p:spPr bwMode="auto">
          <a:xfrm>
            <a:off x="5099051" y="2022475"/>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7" name="Oval 131">
            <a:extLst>
              <a:ext uri="{FF2B5EF4-FFF2-40B4-BE49-F238E27FC236}">
                <a16:creationId xmlns:a16="http://schemas.microsoft.com/office/drawing/2014/main" id="{8F4B5C32-6477-4D12-AAD0-44F8C315CA84}"/>
              </a:ext>
            </a:extLst>
          </p:cNvPr>
          <p:cNvSpPr>
            <a:spLocks noChangeArrowheads="1"/>
          </p:cNvSpPr>
          <p:nvPr/>
        </p:nvSpPr>
        <p:spPr bwMode="auto">
          <a:xfrm>
            <a:off x="5140326" y="2027238"/>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8" name="Oval 132">
            <a:extLst>
              <a:ext uri="{FF2B5EF4-FFF2-40B4-BE49-F238E27FC236}">
                <a16:creationId xmlns:a16="http://schemas.microsoft.com/office/drawing/2014/main" id="{D3FB66EE-53ED-4015-BA11-B910E1EA0FA3}"/>
              </a:ext>
            </a:extLst>
          </p:cNvPr>
          <p:cNvSpPr>
            <a:spLocks noChangeArrowheads="1"/>
          </p:cNvSpPr>
          <p:nvPr/>
        </p:nvSpPr>
        <p:spPr bwMode="auto">
          <a:xfrm>
            <a:off x="5181601" y="2033588"/>
            <a:ext cx="73025" cy="80962"/>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9" name="Oval 133">
            <a:extLst>
              <a:ext uri="{FF2B5EF4-FFF2-40B4-BE49-F238E27FC236}">
                <a16:creationId xmlns:a16="http://schemas.microsoft.com/office/drawing/2014/main" id="{06AADB98-984F-41B0-86C2-83F38885759B}"/>
              </a:ext>
            </a:extLst>
          </p:cNvPr>
          <p:cNvSpPr>
            <a:spLocks noChangeArrowheads="1"/>
          </p:cNvSpPr>
          <p:nvPr/>
        </p:nvSpPr>
        <p:spPr bwMode="auto">
          <a:xfrm>
            <a:off x="5224464" y="2054225"/>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0" name="Oval 134">
            <a:extLst>
              <a:ext uri="{FF2B5EF4-FFF2-40B4-BE49-F238E27FC236}">
                <a16:creationId xmlns:a16="http://schemas.microsoft.com/office/drawing/2014/main" id="{DC20A1AD-22E0-45C3-9D29-5B9FD460405F}"/>
              </a:ext>
            </a:extLst>
          </p:cNvPr>
          <p:cNvSpPr>
            <a:spLocks noChangeArrowheads="1"/>
          </p:cNvSpPr>
          <p:nvPr/>
        </p:nvSpPr>
        <p:spPr bwMode="auto">
          <a:xfrm>
            <a:off x="5278438" y="2074863"/>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1" name="Oval 135">
            <a:extLst>
              <a:ext uri="{FF2B5EF4-FFF2-40B4-BE49-F238E27FC236}">
                <a16:creationId xmlns:a16="http://schemas.microsoft.com/office/drawing/2014/main" id="{C794FEE7-78CD-42E0-95B6-D62811C6C1F4}"/>
              </a:ext>
            </a:extLst>
          </p:cNvPr>
          <p:cNvSpPr>
            <a:spLocks noChangeArrowheads="1"/>
          </p:cNvSpPr>
          <p:nvPr/>
        </p:nvSpPr>
        <p:spPr bwMode="auto">
          <a:xfrm>
            <a:off x="5348288" y="2084389"/>
            <a:ext cx="74612" cy="84137"/>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2" name="Oval 136">
            <a:extLst>
              <a:ext uri="{FF2B5EF4-FFF2-40B4-BE49-F238E27FC236}">
                <a16:creationId xmlns:a16="http://schemas.microsoft.com/office/drawing/2014/main" id="{8C638C11-CA6D-4B1E-AD26-65D86ED44AFA}"/>
              </a:ext>
            </a:extLst>
          </p:cNvPr>
          <p:cNvSpPr>
            <a:spLocks noChangeArrowheads="1"/>
          </p:cNvSpPr>
          <p:nvPr/>
        </p:nvSpPr>
        <p:spPr bwMode="auto">
          <a:xfrm>
            <a:off x="5411788" y="2095500"/>
            <a:ext cx="74612"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3" name="Oval 137">
            <a:extLst>
              <a:ext uri="{FF2B5EF4-FFF2-40B4-BE49-F238E27FC236}">
                <a16:creationId xmlns:a16="http://schemas.microsoft.com/office/drawing/2014/main" id="{8C0D0ED0-F294-453C-9F8C-F3C8BDE3E81A}"/>
              </a:ext>
            </a:extLst>
          </p:cNvPr>
          <p:cNvSpPr>
            <a:spLocks noChangeArrowheads="1"/>
          </p:cNvSpPr>
          <p:nvPr/>
        </p:nvSpPr>
        <p:spPr bwMode="auto">
          <a:xfrm>
            <a:off x="5495926" y="2105025"/>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4" name="Oval 138">
            <a:extLst>
              <a:ext uri="{FF2B5EF4-FFF2-40B4-BE49-F238E27FC236}">
                <a16:creationId xmlns:a16="http://schemas.microsoft.com/office/drawing/2014/main" id="{87A90128-0531-470F-B0EE-423D8EA0DFA2}"/>
              </a:ext>
            </a:extLst>
          </p:cNvPr>
          <p:cNvSpPr>
            <a:spLocks noChangeArrowheads="1"/>
          </p:cNvSpPr>
          <p:nvPr/>
        </p:nvSpPr>
        <p:spPr bwMode="auto">
          <a:xfrm>
            <a:off x="5551489" y="2105025"/>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5" name="Oval 139">
            <a:extLst>
              <a:ext uri="{FF2B5EF4-FFF2-40B4-BE49-F238E27FC236}">
                <a16:creationId xmlns:a16="http://schemas.microsoft.com/office/drawing/2014/main" id="{CDD19369-0DB5-4906-BAAB-A72229B0C6A0}"/>
              </a:ext>
            </a:extLst>
          </p:cNvPr>
          <p:cNvSpPr>
            <a:spLocks noChangeArrowheads="1"/>
          </p:cNvSpPr>
          <p:nvPr/>
        </p:nvSpPr>
        <p:spPr bwMode="auto">
          <a:xfrm>
            <a:off x="5611814" y="2132013"/>
            <a:ext cx="73025" cy="82550"/>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6" name="Oval 140">
            <a:extLst>
              <a:ext uri="{FF2B5EF4-FFF2-40B4-BE49-F238E27FC236}">
                <a16:creationId xmlns:a16="http://schemas.microsoft.com/office/drawing/2014/main" id="{77B5AFFC-5443-46FC-A909-F9BB9B40B775}"/>
              </a:ext>
            </a:extLst>
          </p:cNvPr>
          <p:cNvSpPr>
            <a:spLocks noChangeArrowheads="1"/>
          </p:cNvSpPr>
          <p:nvPr/>
        </p:nvSpPr>
        <p:spPr bwMode="auto">
          <a:xfrm>
            <a:off x="6064251" y="2214564"/>
            <a:ext cx="74613" cy="84137"/>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7" name="Oval 141">
            <a:extLst>
              <a:ext uri="{FF2B5EF4-FFF2-40B4-BE49-F238E27FC236}">
                <a16:creationId xmlns:a16="http://schemas.microsoft.com/office/drawing/2014/main" id="{F6FF1245-5844-48C7-96FA-8D23A9B9B082}"/>
              </a:ext>
            </a:extLst>
          </p:cNvPr>
          <p:cNvSpPr>
            <a:spLocks noChangeArrowheads="1"/>
          </p:cNvSpPr>
          <p:nvPr/>
        </p:nvSpPr>
        <p:spPr bwMode="auto">
          <a:xfrm>
            <a:off x="6199189" y="2214564"/>
            <a:ext cx="73025" cy="84137"/>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8" name="Freeform 142">
            <a:extLst>
              <a:ext uri="{FF2B5EF4-FFF2-40B4-BE49-F238E27FC236}">
                <a16:creationId xmlns:a16="http://schemas.microsoft.com/office/drawing/2014/main" id="{5B49FE04-3C35-4EDB-A62F-EEABF80C81B7}"/>
              </a:ext>
            </a:extLst>
          </p:cNvPr>
          <p:cNvSpPr>
            <a:spLocks/>
          </p:cNvSpPr>
          <p:nvPr/>
        </p:nvSpPr>
        <p:spPr bwMode="auto">
          <a:xfrm>
            <a:off x="3781425" y="1944688"/>
            <a:ext cx="3240088" cy="411162"/>
          </a:xfrm>
          <a:custGeom>
            <a:avLst/>
            <a:gdLst>
              <a:gd name="T0" fmla="*/ 0 w 2146"/>
              <a:gd name="T1" fmla="*/ 0 h 242"/>
              <a:gd name="T2" fmla="*/ 89 w 2146"/>
              <a:gd name="T3" fmla="*/ 9 h 242"/>
              <a:gd name="T4" fmla="*/ 343 w 2146"/>
              <a:gd name="T5" fmla="*/ 24 h 242"/>
              <a:gd name="T6" fmla="*/ 425 w 2146"/>
              <a:gd name="T7" fmla="*/ 21 h 242"/>
              <a:gd name="T8" fmla="*/ 554 w 2146"/>
              <a:gd name="T9" fmla="*/ 31 h 242"/>
              <a:gd name="T10" fmla="*/ 618 w 2146"/>
              <a:gd name="T11" fmla="*/ 43 h 242"/>
              <a:gd name="T12" fmla="*/ 673 w 2146"/>
              <a:gd name="T13" fmla="*/ 43 h 242"/>
              <a:gd name="T14" fmla="*/ 722 w 2146"/>
              <a:gd name="T15" fmla="*/ 49 h 242"/>
              <a:gd name="T16" fmla="*/ 765 w 2146"/>
              <a:gd name="T17" fmla="*/ 49 h 242"/>
              <a:gd name="T18" fmla="*/ 820 w 2146"/>
              <a:gd name="T19" fmla="*/ 55 h 242"/>
              <a:gd name="T20" fmla="*/ 958 w 2146"/>
              <a:gd name="T21" fmla="*/ 79 h 242"/>
              <a:gd name="T22" fmla="*/ 1034 w 2146"/>
              <a:gd name="T23" fmla="*/ 107 h 242"/>
              <a:gd name="T24" fmla="*/ 1108 w 2146"/>
              <a:gd name="T25" fmla="*/ 107 h 242"/>
              <a:gd name="T26" fmla="*/ 1160 w 2146"/>
              <a:gd name="T27" fmla="*/ 119 h 242"/>
              <a:gd name="T28" fmla="*/ 1196 w 2146"/>
              <a:gd name="T29" fmla="*/ 110 h 242"/>
              <a:gd name="T30" fmla="*/ 1248 w 2146"/>
              <a:gd name="T31" fmla="*/ 134 h 242"/>
              <a:gd name="T32" fmla="*/ 1282 w 2146"/>
              <a:gd name="T33" fmla="*/ 143 h 242"/>
              <a:gd name="T34" fmla="*/ 1316 w 2146"/>
              <a:gd name="T35" fmla="*/ 162 h 242"/>
              <a:gd name="T36" fmla="*/ 1343 w 2146"/>
              <a:gd name="T37" fmla="*/ 174 h 242"/>
              <a:gd name="T38" fmla="*/ 1392 w 2146"/>
              <a:gd name="T39" fmla="*/ 171 h 242"/>
              <a:gd name="T40" fmla="*/ 1438 w 2146"/>
              <a:gd name="T41" fmla="*/ 189 h 242"/>
              <a:gd name="T42" fmla="*/ 1539 w 2146"/>
              <a:gd name="T43" fmla="*/ 180 h 242"/>
              <a:gd name="T44" fmla="*/ 1631 w 2146"/>
              <a:gd name="T45" fmla="*/ 192 h 242"/>
              <a:gd name="T46" fmla="*/ 2145 w 2146"/>
              <a:gd name="T47" fmla="*/ 2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46" h="242">
                <a:moveTo>
                  <a:pt x="0" y="0"/>
                </a:moveTo>
                <a:lnTo>
                  <a:pt x="89" y="9"/>
                </a:lnTo>
                <a:lnTo>
                  <a:pt x="343" y="24"/>
                </a:lnTo>
                <a:lnTo>
                  <a:pt x="425" y="21"/>
                </a:lnTo>
                <a:lnTo>
                  <a:pt x="554" y="31"/>
                </a:lnTo>
                <a:lnTo>
                  <a:pt x="618" y="43"/>
                </a:lnTo>
                <a:lnTo>
                  <a:pt x="673" y="43"/>
                </a:lnTo>
                <a:lnTo>
                  <a:pt x="722" y="49"/>
                </a:lnTo>
                <a:lnTo>
                  <a:pt x="765" y="49"/>
                </a:lnTo>
                <a:lnTo>
                  <a:pt x="820" y="55"/>
                </a:lnTo>
                <a:lnTo>
                  <a:pt x="958" y="79"/>
                </a:lnTo>
                <a:lnTo>
                  <a:pt x="1034" y="107"/>
                </a:lnTo>
                <a:lnTo>
                  <a:pt x="1108" y="107"/>
                </a:lnTo>
                <a:lnTo>
                  <a:pt x="1160" y="119"/>
                </a:lnTo>
                <a:lnTo>
                  <a:pt x="1196" y="110"/>
                </a:lnTo>
                <a:lnTo>
                  <a:pt x="1248" y="134"/>
                </a:lnTo>
                <a:lnTo>
                  <a:pt x="1282" y="143"/>
                </a:lnTo>
                <a:lnTo>
                  <a:pt x="1316" y="162"/>
                </a:lnTo>
                <a:lnTo>
                  <a:pt x="1343" y="174"/>
                </a:lnTo>
                <a:lnTo>
                  <a:pt x="1392" y="171"/>
                </a:lnTo>
                <a:lnTo>
                  <a:pt x="1438" y="189"/>
                </a:lnTo>
                <a:lnTo>
                  <a:pt x="1539" y="180"/>
                </a:lnTo>
                <a:lnTo>
                  <a:pt x="1631" y="192"/>
                </a:lnTo>
                <a:lnTo>
                  <a:pt x="2145" y="241"/>
                </a:lnTo>
              </a:path>
            </a:pathLst>
          </a:custGeom>
          <a:noFill/>
          <a:ln w="12700" cap="rnd" cmpd="sng">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2879" name="Oval 143">
            <a:extLst>
              <a:ext uri="{FF2B5EF4-FFF2-40B4-BE49-F238E27FC236}">
                <a16:creationId xmlns:a16="http://schemas.microsoft.com/office/drawing/2014/main" id="{1EDD072E-0CCD-4ED5-A321-114B064567C7}"/>
              </a:ext>
            </a:extLst>
          </p:cNvPr>
          <p:cNvSpPr>
            <a:spLocks noChangeArrowheads="1"/>
          </p:cNvSpPr>
          <p:nvPr/>
        </p:nvSpPr>
        <p:spPr bwMode="auto">
          <a:xfrm>
            <a:off x="6988176" y="2312989"/>
            <a:ext cx="74613" cy="84137"/>
          </a:xfrm>
          <a:prstGeom prst="ellipse">
            <a:avLst/>
          </a:prstGeom>
          <a:solidFill>
            <a:schemeClr val="accent1"/>
          </a:solidFill>
          <a:ln>
            <a:noFill/>
          </a:ln>
          <a:effectLst/>
          <a:extLst>
            <a:ext uri="{91240B29-F687-4F45-9708-019B960494DF}">
              <a14:hiddenLine xmlns:a14="http://schemas.microsoft.com/office/drawing/2010/main" w="254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0" name="Freeform 144">
            <a:extLst>
              <a:ext uri="{FF2B5EF4-FFF2-40B4-BE49-F238E27FC236}">
                <a16:creationId xmlns:a16="http://schemas.microsoft.com/office/drawing/2014/main" id="{28B5A60C-953B-4440-8822-603AABF47C80}"/>
              </a:ext>
            </a:extLst>
          </p:cNvPr>
          <p:cNvSpPr>
            <a:spLocks/>
          </p:cNvSpPr>
          <p:nvPr/>
        </p:nvSpPr>
        <p:spPr bwMode="auto">
          <a:xfrm>
            <a:off x="3459163" y="1878013"/>
            <a:ext cx="3937000" cy="3033712"/>
          </a:xfrm>
          <a:custGeom>
            <a:avLst/>
            <a:gdLst>
              <a:gd name="T0" fmla="*/ 0 w 2608"/>
              <a:gd name="T1" fmla="*/ 0 h 1787"/>
              <a:gd name="T2" fmla="*/ 0 w 2608"/>
              <a:gd name="T3" fmla="*/ 1786 h 1787"/>
              <a:gd name="T4" fmla="*/ 2607 w 2608"/>
              <a:gd name="T5" fmla="*/ 1786 h 1787"/>
            </a:gdLst>
            <a:ahLst/>
            <a:cxnLst>
              <a:cxn ang="0">
                <a:pos x="T0" y="T1"/>
              </a:cxn>
              <a:cxn ang="0">
                <a:pos x="T2" y="T3"/>
              </a:cxn>
              <a:cxn ang="0">
                <a:pos x="T4" y="T5"/>
              </a:cxn>
            </a:cxnLst>
            <a:rect l="0" t="0" r="r" b="b"/>
            <a:pathLst>
              <a:path w="2608" h="1787">
                <a:moveTo>
                  <a:pt x="0" y="0"/>
                </a:moveTo>
                <a:lnTo>
                  <a:pt x="0" y="1786"/>
                </a:lnTo>
                <a:lnTo>
                  <a:pt x="2607" y="1786"/>
                </a:lnTo>
              </a:path>
            </a:pathLst>
          </a:custGeom>
          <a:noFill/>
          <a:ln w="19050" cap="rnd" cmpd="sng">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2881" name="Line 145">
            <a:extLst>
              <a:ext uri="{FF2B5EF4-FFF2-40B4-BE49-F238E27FC236}">
                <a16:creationId xmlns:a16="http://schemas.microsoft.com/office/drawing/2014/main" id="{E6C17AA6-3413-4A15-842E-234691399AC6}"/>
              </a:ext>
            </a:extLst>
          </p:cNvPr>
          <p:cNvSpPr>
            <a:spLocks noChangeShapeType="1"/>
          </p:cNvSpPr>
          <p:nvPr/>
        </p:nvSpPr>
        <p:spPr bwMode="auto">
          <a:xfrm>
            <a:off x="3408363" y="1890713"/>
            <a:ext cx="444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2" name="Line 146">
            <a:extLst>
              <a:ext uri="{FF2B5EF4-FFF2-40B4-BE49-F238E27FC236}">
                <a16:creationId xmlns:a16="http://schemas.microsoft.com/office/drawing/2014/main" id="{F63487F3-0756-48BC-83BD-28A7130B212F}"/>
              </a:ext>
            </a:extLst>
          </p:cNvPr>
          <p:cNvSpPr>
            <a:spLocks noChangeShapeType="1"/>
          </p:cNvSpPr>
          <p:nvPr/>
        </p:nvSpPr>
        <p:spPr bwMode="auto">
          <a:xfrm>
            <a:off x="3408363" y="2641600"/>
            <a:ext cx="444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3" name="Line 147">
            <a:extLst>
              <a:ext uri="{FF2B5EF4-FFF2-40B4-BE49-F238E27FC236}">
                <a16:creationId xmlns:a16="http://schemas.microsoft.com/office/drawing/2014/main" id="{3E40F83F-BE3C-4AA6-BDDD-5AA6F4B44D91}"/>
              </a:ext>
            </a:extLst>
          </p:cNvPr>
          <p:cNvSpPr>
            <a:spLocks noChangeShapeType="1"/>
          </p:cNvSpPr>
          <p:nvPr/>
        </p:nvSpPr>
        <p:spPr bwMode="auto">
          <a:xfrm>
            <a:off x="3408363" y="3373438"/>
            <a:ext cx="444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4" name="Line 148">
            <a:extLst>
              <a:ext uri="{FF2B5EF4-FFF2-40B4-BE49-F238E27FC236}">
                <a16:creationId xmlns:a16="http://schemas.microsoft.com/office/drawing/2014/main" id="{29888132-A479-4016-A851-4657C6329720}"/>
              </a:ext>
            </a:extLst>
          </p:cNvPr>
          <p:cNvSpPr>
            <a:spLocks noChangeShapeType="1"/>
          </p:cNvSpPr>
          <p:nvPr/>
        </p:nvSpPr>
        <p:spPr bwMode="auto">
          <a:xfrm>
            <a:off x="3408363" y="4125913"/>
            <a:ext cx="444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5" name="Line 149">
            <a:extLst>
              <a:ext uri="{FF2B5EF4-FFF2-40B4-BE49-F238E27FC236}">
                <a16:creationId xmlns:a16="http://schemas.microsoft.com/office/drawing/2014/main" id="{FB9970E2-9126-4EFA-9C43-4D103A98A06D}"/>
              </a:ext>
            </a:extLst>
          </p:cNvPr>
          <p:cNvSpPr>
            <a:spLocks noChangeShapeType="1"/>
          </p:cNvSpPr>
          <p:nvPr/>
        </p:nvSpPr>
        <p:spPr bwMode="auto">
          <a:xfrm>
            <a:off x="4129088" y="4902200"/>
            <a:ext cx="0" cy="96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6" name="Line 150">
            <a:extLst>
              <a:ext uri="{FF2B5EF4-FFF2-40B4-BE49-F238E27FC236}">
                <a16:creationId xmlns:a16="http://schemas.microsoft.com/office/drawing/2014/main" id="{029471A5-7F65-41CE-A06A-01A74EEA72A2}"/>
              </a:ext>
            </a:extLst>
          </p:cNvPr>
          <p:cNvSpPr>
            <a:spLocks noChangeShapeType="1"/>
          </p:cNvSpPr>
          <p:nvPr/>
        </p:nvSpPr>
        <p:spPr bwMode="auto">
          <a:xfrm>
            <a:off x="4770438" y="4902200"/>
            <a:ext cx="0" cy="96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7" name="Line 151">
            <a:extLst>
              <a:ext uri="{FF2B5EF4-FFF2-40B4-BE49-F238E27FC236}">
                <a16:creationId xmlns:a16="http://schemas.microsoft.com/office/drawing/2014/main" id="{EC09269C-435B-465B-938F-8A9DCC1BC5A1}"/>
              </a:ext>
            </a:extLst>
          </p:cNvPr>
          <p:cNvSpPr>
            <a:spLocks noChangeShapeType="1"/>
          </p:cNvSpPr>
          <p:nvPr/>
        </p:nvSpPr>
        <p:spPr bwMode="auto">
          <a:xfrm>
            <a:off x="5411788" y="4902200"/>
            <a:ext cx="0" cy="96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8" name="Line 152">
            <a:extLst>
              <a:ext uri="{FF2B5EF4-FFF2-40B4-BE49-F238E27FC236}">
                <a16:creationId xmlns:a16="http://schemas.microsoft.com/office/drawing/2014/main" id="{1C74F2F5-B989-4AB7-AC30-367B541B8435}"/>
              </a:ext>
            </a:extLst>
          </p:cNvPr>
          <p:cNvSpPr>
            <a:spLocks noChangeShapeType="1"/>
          </p:cNvSpPr>
          <p:nvPr/>
        </p:nvSpPr>
        <p:spPr bwMode="auto">
          <a:xfrm>
            <a:off x="6076950" y="4902200"/>
            <a:ext cx="0" cy="96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9" name="Line 153">
            <a:extLst>
              <a:ext uri="{FF2B5EF4-FFF2-40B4-BE49-F238E27FC236}">
                <a16:creationId xmlns:a16="http://schemas.microsoft.com/office/drawing/2014/main" id="{A0E46AF3-A933-42E6-8348-CBA78A403627}"/>
              </a:ext>
            </a:extLst>
          </p:cNvPr>
          <p:cNvSpPr>
            <a:spLocks noChangeShapeType="1"/>
          </p:cNvSpPr>
          <p:nvPr/>
        </p:nvSpPr>
        <p:spPr bwMode="auto">
          <a:xfrm>
            <a:off x="6738938" y="4902200"/>
            <a:ext cx="0" cy="96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0" name="Line 154">
            <a:extLst>
              <a:ext uri="{FF2B5EF4-FFF2-40B4-BE49-F238E27FC236}">
                <a16:creationId xmlns:a16="http://schemas.microsoft.com/office/drawing/2014/main" id="{67222C1A-1A76-44F5-9ECA-00BB25B20BC8}"/>
              </a:ext>
            </a:extLst>
          </p:cNvPr>
          <p:cNvSpPr>
            <a:spLocks noChangeShapeType="1"/>
          </p:cNvSpPr>
          <p:nvPr/>
        </p:nvSpPr>
        <p:spPr bwMode="auto">
          <a:xfrm>
            <a:off x="7394575" y="4914900"/>
            <a:ext cx="0" cy="698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1" name="Rectangle 155">
            <a:extLst>
              <a:ext uri="{FF2B5EF4-FFF2-40B4-BE49-F238E27FC236}">
                <a16:creationId xmlns:a16="http://schemas.microsoft.com/office/drawing/2014/main" id="{555DD2E6-9991-4CC4-A863-C92993D9D9CC}"/>
              </a:ext>
            </a:extLst>
          </p:cNvPr>
          <p:cNvSpPr>
            <a:spLocks noChangeArrowheads="1"/>
          </p:cNvSpPr>
          <p:nvPr/>
        </p:nvSpPr>
        <p:spPr bwMode="auto">
          <a:xfrm>
            <a:off x="3487738" y="1839913"/>
            <a:ext cx="80962" cy="76200"/>
          </a:xfrm>
          <a:prstGeom prst="rect">
            <a:avLst/>
          </a:prstGeom>
          <a:solidFill>
            <a:schemeClr val="hlink"/>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2" name="AutoShape 156">
            <a:extLst>
              <a:ext uri="{FF2B5EF4-FFF2-40B4-BE49-F238E27FC236}">
                <a16:creationId xmlns:a16="http://schemas.microsoft.com/office/drawing/2014/main" id="{03B78363-4D45-4211-8902-EA1A2AA82F47}"/>
              </a:ext>
            </a:extLst>
          </p:cNvPr>
          <p:cNvSpPr>
            <a:spLocks noChangeArrowheads="1"/>
          </p:cNvSpPr>
          <p:nvPr/>
        </p:nvSpPr>
        <p:spPr bwMode="auto">
          <a:xfrm>
            <a:off x="5732464" y="3648076"/>
            <a:ext cx="122237" cy="112713"/>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3" name="AutoShape 157">
            <a:extLst>
              <a:ext uri="{FF2B5EF4-FFF2-40B4-BE49-F238E27FC236}">
                <a16:creationId xmlns:a16="http://schemas.microsoft.com/office/drawing/2014/main" id="{DFFB8FA5-5CE7-439B-A7BD-7E09C172B5F9}"/>
              </a:ext>
            </a:extLst>
          </p:cNvPr>
          <p:cNvSpPr>
            <a:spLocks noChangeArrowheads="1"/>
          </p:cNvSpPr>
          <p:nvPr/>
        </p:nvSpPr>
        <p:spPr bwMode="auto">
          <a:xfrm>
            <a:off x="6172201" y="3660775"/>
            <a:ext cx="123825" cy="114300"/>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4" name="AutoShape 158">
            <a:extLst>
              <a:ext uri="{FF2B5EF4-FFF2-40B4-BE49-F238E27FC236}">
                <a16:creationId xmlns:a16="http://schemas.microsoft.com/office/drawing/2014/main" id="{40719890-1416-4C1A-AFC1-0D4501FDE128}"/>
              </a:ext>
            </a:extLst>
          </p:cNvPr>
          <p:cNvSpPr>
            <a:spLocks noChangeArrowheads="1"/>
          </p:cNvSpPr>
          <p:nvPr/>
        </p:nvSpPr>
        <p:spPr bwMode="auto">
          <a:xfrm>
            <a:off x="6399214" y="3676651"/>
            <a:ext cx="123825" cy="111125"/>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5" name="AutoShape 159">
            <a:extLst>
              <a:ext uri="{FF2B5EF4-FFF2-40B4-BE49-F238E27FC236}">
                <a16:creationId xmlns:a16="http://schemas.microsoft.com/office/drawing/2014/main" id="{49CF4133-78B5-4928-B8E9-7054CD49C0AA}"/>
              </a:ext>
            </a:extLst>
          </p:cNvPr>
          <p:cNvSpPr>
            <a:spLocks noChangeArrowheads="1"/>
          </p:cNvSpPr>
          <p:nvPr/>
        </p:nvSpPr>
        <p:spPr bwMode="auto">
          <a:xfrm>
            <a:off x="6410326" y="4057651"/>
            <a:ext cx="123825" cy="112713"/>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6" name="AutoShape 160">
            <a:extLst>
              <a:ext uri="{FF2B5EF4-FFF2-40B4-BE49-F238E27FC236}">
                <a16:creationId xmlns:a16="http://schemas.microsoft.com/office/drawing/2014/main" id="{26B45B2D-8C22-4BFF-BE4A-77601CF90E54}"/>
              </a:ext>
            </a:extLst>
          </p:cNvPr>
          <p:cNvSpPr>
            <a:spLocks noChangeArrowheads="1"/>
          </p:cNvSpPr>
          <p:nvPr/>
        </p:nvSpPr>
        <p:spPr bwMode="auto">
          <a:xfrm>
            <a:off x="6729414" y="4046538"/>
            <a:ext cx="122237" cy="112712"/>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7" name="AutoShape 161">
            <a:extLst>
              <a:ext uri="{FF2B5EF4-FFF2-40B4-BE49-F238E27FC236}">
                <a16:creationId xmlns:a16="http://schemas.microsoft.com/office/drawing/2014/main" id="{B2C9E34A-5E0F-4DE8-B28E-7BD3AA0E1169}"/>
              </a:ext>
            </a:extLst>
          </p:cNvPr>
          <p:cNvSpPr>
            <a:spLocks noChangeArrowheads="1"/>
          </p:cNvSpPr>
          <p:nvPr/>
        </p:nvSpPr>
        <p:spPr bwMode="auto">
          <a:xfrm>
            <a:off x="5591175" y="3452814"/>
            <a:ext cx="122238" cy="111125"/>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8" name="AutoShape 162">
            <a:extLst>
              <a:ext uri="{FF2B5EF4-FFF2-40B4-BE49-F238E27FC236}">
                <a16:creationId xmlns:a16="http://schemas.microsoft.com/office/drawing/2014/main" id="{9B118A4A-5C8C-4745-A2C6-9D865650FD38}"/>
              </a:ext>
            </a:extLst>
          </p:cNvPr>
          <p:cNvSpPr>
            <a:spLocks noChangeArrowheads="1"/>
          </p:cNvSpPr>
          <p:nvPr/>
        </p:nvSpPr>
        <p:spPr bwMode="auto">
          <a:xfrm>
            <a:off x="5327651" y="3200401"/>
            <a:ext cx="123825" cy="112713"/>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9" name="AutoShape 163">
            <a:extLst>
              <a:ext uri="{FF2B5EF4-FFF2-40B4-BE49-F238E27FC236}">
                <a16:creationId xmlns:a16="http://schemas.microsoft.com/office/drawing/2014/main" id="{2B9DEC14-CD39-4792-B1DE-D6DA69B7A830}"/>
              </a:ext>
            </a:extLst>
          </p:cNvPr>
          <p:cNvSpPr>
            <a:spLocks noChangeArrowheads="1"/>
          </p:cNvSpPr>
          <p:nvPr/>
        </p:nvSpPr>
        <p:spPr bwMode="auto">
          <a:xfrm>
            <a:off x="5060950" y="2989264"/>
            <a:ext cx="122238" cy="111125"/>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0" name="AutoShape 164">
            <a:extLst>
              <a:ext uri="{FF2B5EF4-FFF2-40B4-BE49-F238E27FC236}">
                <a16:creationId xmlns:a16="http://schemas.microsoft.com/office/drawing/2014/main" id="{2A5E9937-9267-4C0C-B360-92B92423FAFE}"/>
              </a:ext>
            </a:extLst>
          </p:cNvPr>
          <p:cNvSpPr>
            <a:spLocks noChangeArrowheads="1"/>
          </p:cNvSpPr>
          <p:nvPr/>
        </p:nvSpPr>
        <p:spPr bwMode="auto">
          <a:xfrm>
            <a:off x="4983164" y="2786063"/>
            <a:ext cx="122237" cy="114300"/>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1" name="AutoShape 165">
            <a:extLst>
              <a:ext uri="{FF2B5EF4-FFF2-40B4-BE49-F238E27FC236}">
                <a16:creationId xmlns:a16="http://schemas.microsoft.com/office/drawing/2014/main" id="{175D220C-F531-42BA-9177-D87B34CECCD3}"/>
              </a:ext>
            </a:extLst>
          </p:cNvPr>
          <p:cNvSpPr>
            <a:spLocks noChangeArrowheads="1"/>
          </p:cNvSpPr>
          <p:nvPr/>
        </p:nvSpPr>
        <p:spPr bwMode="auto">
          <a:xfrm>
            <a:off x="4084639" y="2570164"/>
            <a:ext cx="123825" cy="111125"/>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2" name="AutoShape 166">
            <a:extLst>
              <a:ext uri="{FF2B5EF4-FFF2-40B4-BE49-F238E27FC236}">
                <a16:creationId xmlns:a16="http://schemas.microsoft.com/office/drawing/2014/main" id="{F8B422CD-31FD-4F4B-BA13-A994A787B46E}"/>
              </a:ext>
            </a:extLst>
          </p:cNvPr>
          <p:cNvSpPr>
            <a:spLocks noChangeArrowheads="1"/>
          </p:cNvSpPr>
          <p:nvPr/>
        </p:nvSpPr>
        <p:spPr bwMode="auto">
          <a:xfrm>
            <a:off x="4059239" y="2312988"/>
            <a:ext cx="122237" cy="112712"/>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3" name="AutoShape 167">
            <a:extLst>
              <a:ext uri="{FF2B5EF4-FFF2-40B4-BE49-F238E27FC236}">
                <a16:creationId xmlns:a16="http://schemas.microsoft.com/office/drawing/2014/main" id="{89D02799-3BDE-4F34-98CB-73372882F56A}"/>
              </a:ext>
            </a:extLst>
          </p:cNvPr>
          <p:cNvSpPr>
            <a:spLocks noChangeArrowheads="1"/>
          </p:cNvSpPr>
          <p:nvPr/>
        </p:nvSpPr>
        <p:spPr bwMode="auto">
          <a:xfrm>
            <a:off x="4054475" y="2103438"/>
            <a:ext cx="122238" cy="114300"/>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4" name="AutoShape 168">
            <a:extLst>
              <a:ext uri="{FF2B5EF4-FFF2-40B4-BE49-F238E27FC236}">
                <a16:creationId xmlns:a16="http://schemas.microsoft.com/office/drawing/2014/main" id="{0FAD6CBD-E2E0-4CD3-BD3E-83D7C817994A}"/>
              </a:ext>
            </a:extLst>
          </p:cNvPr>
          <p:cNvSpPr>
            <a:spLocks noChangeArrowheads="1"/>
          </p:cNvSpPr>
          <p:nvPr/>
        </p:nvSpPr>
        <p:spPr bwMode="auto">
          <a:xfrm>
            <a:off x="3941764" y="1979613"/>
            <a:ext cx="123825" cy="112712"/>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5" name="AutoShape 169">
            <a:extLst>
              <a:ext uri="{FF2B5EF4-FFF2-40B4-BE49-F238E27FC236}">
                <a16:creationId xmlns:a16="http://schemas.microsoft.com/office/drawing/2014/main" id="{5E257CBD-B571-45D9-A69C-E8A2CD2A5F69}"/>
              </a:ext>
            </a:extLst>
          </p:cNvPr>
          <p:cNvSpPr>
            <a:spLocks noChangeArrowheads="1"/>
          </p:cNvSpPr>
          <p:nvPr/>
        </p:nvSpPr>
        <p:spPr bwMode="auto">
          <a:xfrm>
            <a:off x="3695701" y="1897063"/>
            <a:ext cx="123825" cy="112712"/>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6" name="AutoShape 170">
            <a:extLst>
              <a:ext uri="{FF2B5EF4-FFF2-40B4-BE49-F238E27FC236}">
                <a16:creationId xmlns:a16="http://schemas.microsoft.com/office/drawing/2014/main" id="{745E8455-B426-452E-B5A6-1EA665854CEE}"/>
              </a:ext>
            </a:extLst>
          </p:cNvPr>
          <p:cNvSpPr>
            <a:spLocks noChangeArrowheads="1"/>
          </p:cNvSpPr>
          <p:nvPr/>
        </p:nvSpPr>
        <p:spPr bwMode="auto">
          <a:xfrm>
            <a:off x="3524250" y="1847850"/>
            <a:ext cx="122238" cy="114300"/>
          </a:xfrm>
          <a:prstGeom prst="triangle">
            <a:avLst>
              <a:gd name="adj" fmla="val 54995"/>
            </a:avLst>
          </a:prstGeom>
          <a:solidFill>
            <a:srgbClr val="FF9999"/>
          </a:solidFill>
          <a:ln>
            <a:noFill/>
          </a:ln>
          <a:effectLst/>
          <a:extLs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7" name="Freeform 171">
            <a:extLst>
              <a:ext uri="{FF2B5EF4-FFF2-40B4-BE49-F238E27FC236}">
                <a16:creationId xmlns:a16="http://schemas.microsoft.com/office/drawing/2014/main" id="{1852150A-6C59-4589-9A38-486F854F9F06}"/>
              </a:ext>
            </a:extLst>
          </p:cNvPr>
          <p:cNvSpPr>
            <a:spLocks/>
          </p:cNvSpPr>
          <p:nvPr/>
        </p:nvSpPr>
        <p:spPr bwMode="auto">
          <a:xfrm>
            <a:off x="3575051" y="1916114"/>
            <a:ext cx="3216275" cy="2219325"/>
          </a:xfrm>
          <a:custGeom>
            <a:avLst/>
            <a:gdLst>
              <a:gd name="T0" fmla="*/ 0 w 2131"/>
              <a:gd name="T1" fmla="*/ 0 h 1307"/>
              <a:gd name="T2" fmla="*/ 126 w 2131"/>
              <a:gd name="T3" fmla="*/ 33 h 1307"/>
              <a:gd name="T4" fmla="*/ 286 w 2131"/>
              <a:gd name="T5" fmla="*/ 82 h 1307"/>
              <a:gd name="T6" fmla="*/ 367 w 2131"/>
              <a:gd name="T7" fmla="*/ 163 h 1307"/>
              <a:gd name="T8" fmla="*/ 351 w 2131"/>
              <a:gd name="T9" fmla="*/ 286 h 1307"/>
              <a:gd name="T10" fmla="*/ 371 w 2131"/>
              <a:gd name="T11" fmla="*/ 441 h 1307"/>
              <a:gd name="T12" fmla="*/ 963 w 2131"/>
              <a:gd name="T13" fmla="*/ 547 h 1307"/>
              <a:gd name="T14" fmla="*/ 1024 w 2131"/>
              <a:gd name="T15" fmla="*/ 690 h 1307"/>
              <a:gd name="T16" fmla="*/ 1216 w 2131"/>
              <a:gd name="T17" fmla="*/ 808 h 1307"/>
              <a:gd name="T18" fmla="*/ 1375 w 2131"/>
              <a:gd name="T19" fmla="*/ 947 h 1307"/>
              <a:gd name="T20" fmla="*/ 1473 w 2131"/>
              <a:gd name="T21" fmla="*/ 1073 h 1307"/>
              <a:gd name="T22" fmla="*/ 1763 w 2131"/>
              <a:gd name="T23" fmla="*/ 1073 h 1307"/>
              <a:gd name="T24" fmla="*/ 1914 w 2131"/>
              <a:gd name="T25" fmla="*/ 1082 h 1307"/>
              <a:gd name="T26" fmla="*/ 1918 w 2131"/>
              <a:gd name="T27" fmla="*/ 1306 h 1307"/>
              <a:gd name="T28" fmla="*/ 2130 w 2131"/>
              <a:gd name="T29" fmla="*/ 1298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1" h="1307">
                <a:moveTo>
                  <a:pt x="0" y="0"/>
                </a:moveTo>
                <a:lnTo>
                  <a:pt x="126" y="33"/>
                </a:lnTo>
                <a:lnTo>
                  <a:pt x="286" y="82"/>
                </a:lnTo>
                <a:lnTo>
                  <a:pt x="367" y="163"/>
                </a:lnTo>
                <a:lnTo>
                  <a:pt x="351" y="286"/>
                </a:lnTo>
                <a:lnTo>
                  <a:pt x="371" y="441"/>
                </a:lnTo>
                <a:lnTo>
                  <a:pt x="963" y="547"/>
                </a:lnTo>
                <a:lnTo>
                  <a:pt x="1024" y="690"/>
                </a:lnTo>
                <a:lnTo>
                  <a:pt x="1216" y="808"/>
                </a:lnTo>
                <a:lnTo>
                  <a:pt x="1375" y="947"/>
                </a:lnTo>
                <a:lnTo>
                  <a:pt x="1473" y="1073"/>
                </a:lnTo>
                <a:lnTo>
                  <a:pt x="1763" y="1073"/>
                </a:lnTo>
                <a:lnTo>
                  <a:pt x="1914" y="1082"/>
                </a:lnTo>
                <a:lnTo>
                  <a:pt x="1918" y="1306"/>
                </a:lnTo>
                <a:lnTo>
                  <a:pt x="2130" y="1298"/>
                </a:lnTo>
              </a:path>
            </a:pathLst>
          </a:custGeom>
          <a:noFill/>
          <a:ln w="12700" cap="rnd" cmpd="sng">
            <a:solidFill>
              <a:srgbClr val="FF9999"/>
            </a:solidFill>
            <a:prstDash val="solid"/>
            <a:round/>
            <a:headEnd type="none" w="med" len="med"/>
            <a:tailEnd type="none" w="med" len="me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2908" name="Rectangle 172">
            <a:extLst>
              <a:ext uri="{FF2B5EF4-FFF2-40B4-BE49-F238E27FC236}">
                <a16:creationId xmlns:a16="http://schemas.microsoft.com/office/drawing/2014/main" id="{76ADBF09-7564-449F-92DD-B39B8A656397}"/>
              </a:ext>
            </a:extLst>
          </p:cNvPr>
          <p:cNvSpPr>
            <a:spLocks noChangeArrowheads="1"/>
          </p:cNvSpPr>
          <p:nvPr/>
        </p:nvSpPr>
        <p:spPr bwMode="auto">
          <a:xfrm>
            <a:off x="7126288" y="2168526"/>
            <a:ext cx="1606504"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l-GR" altLang="en-US" sz="1900">
                <a:solidFill>
                  <a:schemeClr val="accent1"/>
                </a:solidFill>
                <a:effectLst>
                  <a:outerShdw blurRad="38100" dist="38100" dir="2700000" algn="tl">
                    <a:srgbClr val="000000"/>
                  </a:outerShdw>
                </a:effectLst>
                <a:latin typeface="Arial" panose="020B0604020202020204" pitchFamily="34" charset="0"/>
              </a:rPr>
              <a:t>Φυσιολογικοί</a:t>
            </a:r>
            <a:endParaRPr lang="en-US" altLang="en-US" sz="1900">
              <a:solidFill>
                <a:schemeClr val="accent1"/>
              </a:solidFill>
              <a:effectLst>
                <a:outerShdw blurRad="38100" dist="38100" dir="2700000" algn="tl">
                  <a:srgbClr val="000000"/>
                </a:outerShdw>
              </a:effectLst>
              <a:latin typeface="Arial" panose="020B0604020202020204" pitchFamily="34" charset="0"/>
            </a:endParaRPr>
          </a:p>
        </p:txBody>
      </p:sp>
      <p:sp>
        <p:nvSpPr>
          <p:cNvPr id="1012909" name="Rectangle 173">
            <a:extLst>
              <a:ext uri="{FF2B5EF4-FFF2-40B4-BE49-F238E27FC236}">
                <a16:creationId xmlns:a16="http://schemas.microsoft.com/office/drawing/2014/main" id="{A767B13D-8553-4183-AD3D-D8EF2D238C86}"/>
              </a:ext>
            </a:extLst>
          </p:cNvPr>
          <p:cNvSpPr>
            <a:spLocks noChangeArrowheads="1"/>
          </p:cNvSpPr>
          <p:nvPr/>
        </p:nvSpPr>
        <p:spPr bwMode="auto">
          <a:xfrm>
            <a:off x="7383464" y="3081339"/>
            <a:ext cx="2588952"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l-GR" altLang="en-US" sz="1900" dirty="0">
                <a:solidFill>
                  <a:srgbClr val="66FFFF"/>
                </a:solidFill>
                <a:effectLst>
                  <a:outerShdw blurRad="38100" dist="38100" dir="2700000" algn="tl">
                    <a:srgbClr val="000000"/>
                  </a:outerShdw>
                </a:effectLst>
                <a:latin typeface="Arial" panose="020B0604020202020204" pitchFamily="34" charset="0"/>
              </a:rPr>
              <a:t>Ασυμπτωματική ΠΑΑ</a:t>
            </a:r>
            <a:r>
              <a:rPr lang="en-US" altLang="en-US" sz="1900" baseline="30000" dirty="0">
                <a:solidFill>
                  <a:srgbClr val="66FFFF"/>
                </a:solidFill>
                <a:effectLst>
                  <a:outerShdw blurRad="38100" dist="38100" dir="2700000" algn="tl">
                    <a:srgbClr val="000000"/>
                  </a:outerShdw>
                </a:effectLst>
                <a:latin typeface="Arial" panose="020B0604020202020204" pitchFamily="34" charset="0"/>
              </a:rPr>
              <a:t>†</a:t>
            </a:r>
            <a:endParaRPr lang="en-US" altLang="en-US" sz="1900" dirty="0">
              <a:solidFill>
                <a:srgbClr val="66FFFF"/>
              </a:solidFill>
              <a:effectLst>
                <a:outerShdw blurRad="38100" dist="38100" dir="2700000" algn="tl">
                  <a:srgbClr val="000000"/>
                </a:outerShdw>
              </a:effectLst>
              <a:latin typeface="Arial" panose="020B0604020202020204" pitchFamily="34" charset="0"/>
            </a:endParaRPr>
          </a:p>
        </p:txBody>
      </p:sp>
      <p:sp>
        <p:nvSpPr>
          <p:cNvPr id="1012910" name="Rectangle 174">
            <a:extLst>
              <a:ext uri="{FF2B5EF4-FFF2-40B4-BE49-F238E27FC236}">
                <a16:creationId xmlns:a16="http://schemas.microsoft.com/office/drawing/2014/main" id="{5EE35265-EA39-42B7-A593-8EF06E41348E}"/>
              </a:ext>
            </a:extLst>
          </p:cNvPr>
          <p:cNvSpPr>
            <a:spLocks noChangeArrowheads="1"/>
          </p:cNvSpPr>
          <p:nvPr/>
        </p:nvSpPr>
        <p:spPr bwMode="auto">
          <a:xfrm>
            <a:off x="7069138" y="3516314"/>
            <a:ext cx="2427048"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l-GR" altLang="en-US" sz="1900" dirty="0">
                <a:solidFill>
                  <a:schemeClr val="hlink"/>
                </a:solidFill>
                <a:effectLst>
                  <a:outerShdw blurRad="38100" dist="38100" dir="2700000" algn="tl">
                    <a:srgbClr val="000000"/>
                  </a:outerShdw>
                </a:effectLst>
                <a:latin typeface="Arial" panose="020B0604020202020204" pitchFamily="34" charset="0"/>
              </a:rPr>
              <a:t>Συμπτωματική ΠΑΑ</a:t>
            </a:r>
            <a:r>
              <a:rPr lang="en-US" altLang="en-US" sz="1900" baseline="30000" dirty="0">
                <a:solidFill>
                  <a:schemeClr val="hlink"/>
                </a:solidFill>
                <a:effectLst>
                  <a:outerShdw blurRad="38100" dist="38100" dir="2700000" algn="tl">
                    <a:srgbClr val="000000"/>
                  </a:outerShdw>
                </a:effectLst>
                <a:latin typeface="Arial" panose="020B0604020202020204" pitchFamily="34" charset="0"/>
              </a:rPr>
              <a:t>†</a:t>
            </a:r>
          </a:p>
        </p:txBody>
      </p:sp>
      <p:sp>
        <p:nvSpPr>
          <p:cNvPr id="1012911" name="Rectangle 175">
            <a:extLst>
              <a:ext uri="{FF2B5EF4-FFF2-40B4-BE49-F238E27FC236}">
                <a16:creationId xmlns:a16="http://schemas.microsoft.com/office/drawing/2014/main" id="{129A7586-7E5D-4AA4-9F81-CC952E954150}"/>
              </a:ext>
            </a:extLst>
          </p:cNvPr>
          <p:cNvSpPr>
            <a:spLocks noChangeArrowheads="1"/>
          </p:cNvSpPr>
          <p:nvPr/>
        </p:nvSpPr>
        <p:spPr bwMode="auto">
          <a:xfrm>
            <a:off x="6884988" y="3984626"/>
            <a:ext cx="2325482"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l-GR" altLang="en-US" sz="1900" dirty="0">
                <a:solidFill>
                  <a:srgbClr val="FF9999"/>
                </a:solidFill>
                <a:effectLst>
                  <a:outerShdw blurRad="38100" dist="38100" dir="2700000" algn="tl">
                    <a:srgbClr val="000000"/>
                  </a:outerShdw>
                </a:effectLst>
                <a:latin typeface="Arial" panose="020B0604020202020204" pitchFamily="34" charset="0"/>
              </a:rPr>
              <a:t>Πολύ σοβαρή ΠΑΑ</a:t>
            </a:r>
            <a:r>
              <a:rPr lang="en-US" altLang="en-US" sz="1900" baseline="30000" dirty="0">
                <a:solidFill>
                  <a:srgbClr val="FF9999"/>
                </a:solidFill>
                <a:effectLst>
                  <a:outerShdw blurRad="38100" dist="38100" dir="2700000" algn="tl">
                    <a:srgbClr val="000000"/>
                  </a:outerShdw>
                </a:effectLst>
                <a:latin typeface="Arial" panose="020B0604020202020204" pitchFamily="34" charset="0"/>
              </a:rPr>
              <a:t>†</a:t>
            </a:r>
          </a:p>
        </p:txBody>
      </p:sp>
      <p:sp>
        <p:nvSpPr>
          <p:cNvPr id="1012912" name="Rectangle 176">
            <a:extLst>
              <a:ext uri="{FF2B5EF4-FFF2-40B4-BE49-F238E27FC236}">
                <a16:creationId xmlns:a16="http://schemas.microsoft.com/office/drawing/2014/main" id="{E2AD11F3-20FB-4AD9-8597-FB98B5DA1C53}"/>
              </a:ext>
            </a:extLst>
          </p:cNvPr>
          <p:cNvSpPr>
            <a:spLocks noChangeArrowheads="1"/>
          </p:cNvSpPr>
          <p:nvPr/>
        </p:nvSpPr>
        <p:spPr bwMode="auto">
          <a:xfrm>
            <a:off x="2794001" y="1682751"/>
            <a:ext cx="611103"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100</a:t>
            </a:r>
          </a:p>
        </p:txBody>
      </p:sp>
      <p:sp>
        <p:nvSpPr>
          <p:cNvPr id="1012913" name="Rectangle 177">
            <a:extLst>
              <a:ext uri="{FF2B5EF4-FFF2-40B4-BE49-F238E27FC236}">
                <a16:creationId xmlns:a16="http://schemas.microsoft.com/office/drawing/2014/main" id="{09222F64-236F-4EC9-A830-6AAA627A00BB}"/>
              </a:ext>
            </a:extLst>
          </p:cNvPr>
          <p:cNvSpPr>
            <a:spLocks noChangeArrowheads="1"/>
          </p:cNvSpPr>
          <p:nvPr/>
        </p:nvSpPr>
        <p:spPr bwMode="auto">
          <a:xfrm>
            <a:off x="2794000" y="2476501"/>
            <a:ext cx="609500"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  75</a:t>
            </a:r>
          </a:p>
        </p:txBody>
      </p:sp>
      <p:sp>
        <p:nvSpPr>
          <p:cNvPr id="1012914" name="Rectangle 178">
            <a:extLst>
              <a:ext uri="{FF2B5EF4-FFF2-40B4-BE49-F238E27FC236}">
                <a16:creationId xmlns:a16="http://schemas.microsoft.com/office/drawing/2014/main" id="{8F539A69-7D7B-47B6-A15A-5DC0510742AD}"/>
              </a:ext>
            </a:extLst>
          </p:cNvPr>
          <p:cNvSpPr>
            <a:spLocks noChangeArrowheads="1"/>
          </p:cNvSpPr>
          <p:nvPr/>
        </p:nvSpPr>
        <p:spPr bwMode="auto">
          <a:xfrm>
            <a:off x="2794000" y="3225801"/>
            <a:ext cx="609500"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  50</a:t>
            </a:r>
          </a:p>
        </p:txBody>
      </p:sp>
      <p:sp>
        <p:nvSpPr>
          <p:cNvPr id="1012915" name="Rectangle 179">
            <a:extLst>
              <a:ext uri="{FF2B5EF4-FFF2-40B4-BE49-F238E27FC236}">
                <a16:creationId xmlns:a16="http://schemas.microsoft.com/office/drawing/2014/main" id="{72E5D5C2-1051-4AE0-8A0C-4D152755593C}"/>
              </a:ext>
            </a:extLst>
          </p:cNvPr>
          <p:cNvSpPr>
            <a:spLocks noChangeArrowheads="1"/>
          </p:cNvSpPr>
          <p:nvPr/>
        </p:nvSpPr>
        <p:spPr bwMode="auto">
          <a:xfrm>
            <a:off x="2794000" y="3970339"/>
            <a:ext cx="609500"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  25</a:t>
            </a:r>
          </a:p>
        </p:txBody>
      </p:sp>
      <p:sp>
        <p:nvSpPr>
          <p:cNvPr id="1012916" name="Rectangle 180">
            <a:extLst>
              <a:ext uri="{FF2B5EF4-FFF2-40B4-BE49-F238E27FC236}">
                <a16:creationId xmlns:a16="http://schemas.microsoft.com/office/drawing/2014/main" id="{DAD1B59D-1511-43E0-9A6B-26C7F1D3DD67}"/>
              </a:ext>
            </a:extLst>
          </p:cNvPr>
          <p:cNvSpPr>
            <a:spLocks noChangeArrowheads="1"/>
          </p:cNvSpPr>
          <p:nvPr/>
        </p:nvSpPr>
        <p:spPr bwMode="auto">
          <a:xfrm>
            <a:off x="2794001" y="4706939"/>
            <a:ext cx="607897"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    0</a:t>
            </a:r>
          </a:p>
        </p:txBody>
      </p:sp>
      <p:sp>
        <p:nvSpPr>
          <p:cNvPr id="1012917" name="Rectangle 181">
            <a:extLst>
              <a:ext uri="{FF2B5EF4-FFF2-40B4-BE49-F238E27FC236}">
                <a16:creationId xmlns:a16="http://schemas.microsoft.com/office/drawing/2014/main" id="{28BDF052-A7F8-4A62-B283-FEAA27C4D9CB}"/>
              </a:ext>
            </a:extLst>
          </p:cNvPr>
          <p:cNvSpPr>
            <a:spLocks noChangeArrowheads="1"/>
          </p:cNvSpPr>
          <p:nvPr/>
        </p:nvSpPr>
        <p:spPr bwMode="auto">
          <a:xfrm>
            <a:off x="3319464" y="5011739"/>
            <a:ext cx="338593"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0</a:t>
            </a:r>
          </a:p>
        </p:txBody>
      </p:sp>
      <p:sp>
        <p:nvSpPr>
          <p:cNvPr id="1012918" name="Rectangle 182">
            <a:extLst>
              <a:ext uri="{FF2B5EF4-FFF2-40B4-BE49-F238E27FC236}">
                <a16:creationId xmlns:a16="http://schemas.microsoft.com/office/drawing/2014/main" id="{2FD3FC1B-4867-464C-876A-60CF30C87E62}"/>
              </a:ext>
            </a:extLst>
          </p:cNvPr>
          <p:cNvSpPr>
            <a:spLocks noChangeArrowheads="1"/>
          </p:cNvSpPr>
          <p:nvPr/>
        </p:nvSpPr>
        <p:spPr bwMode="auto">
          <a:xfrm>
            <a:off x="3998914" y="5011739"/>
            <a:ext cx="338593"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2</a:t>
            </a:r>
          </a:p>
        </p:txBody>
      </p:sp>
      <p:sp>
        <p:nvSpPr>
          <p:cNvPr id="1012919" name="Rectangle 183">
            <a:extLst>
              <a:ext uri="{FF2B5EF4-FFF2-40B4-BE49-F238E27FC236}">
                <a16:creationId xmlns:a16="http://schemas.microsoft.com/office/drawing/2014/main" id="{84FE0467-B6BF-44E3-8737-96A779EF853A}"/>
              </a:ext>
            </a:extLst>
          </p:cNvPr>
          <p:cNvSpPr>
            <a:spLocks noChangeArrowheads="1"/>
          </p:cNvSpPr>
          <p:nvPr/>
        </p:nvSpPr>
        <p:spPr bwMode="auto">
          <a:xfrm>
            <a:off x="4624389" y="5011739"/>
            <a:ext cx="338593"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4</a:t>
            </a:r>
          </a:p>
        </p:txBody>
      </p:sp>
      <p:sp>
        <p:nvSpPr>
          <p:cNvPr id="1012920" name="Rectangle 184">
            <a:extLst>
              <a:ext uri="{FF2B5EF4-FFF2-40B4-BE49-F238E27FC236}">
                <a16:creationId xmlns:a16="http://schemas.microsoft.com/office/drawing/2014/main" id="{CBC64E3A-ECBA-43CF-B963-C85F041BA49E}"/>
              </a:ext>
            </a:extLst>
          </p:cNvPr>
          <p:cNvSpPr>
            <a:spLocks noChangeArrowheads="1"/>
          </p:cNvSpPr>
          <p:nvPr/>
        </p:nvSpPr>
        <p:spPr bwMode="auto">
          <a:xfrm>
            <a:off x="5272089" y="5011739"/>
            <a:ext cx="338593"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6</a:t>
            </a:r>
          </a:p>
        </p:txBody>
      </p:sp>
      <p:sp>
        <p:nvSpPr>
          <p:cNvPr id="1012921" name="Rectangle 185">
            <a:extLst>
              <a:ext uri="{FF2B5EF4-FFF2-40B4-BE49-F238E27FC236}">
                <a16:creationId xmlns:a16="http://schemas.microsoft.com/office/drawing/2014/main" id="{6D36A3C8-FB97-4E8F-BF06-DD763A40D5FD}"/>
              </a:ext>
            </a:extLst>
          </p:cNvPr>
          <p:cNvSpPr>
            <a:spLocks noChangeArrowheads="1"/>
          </p:cNvSpPr>
          <p:nvPr/>
        </p:nvSpPr>
        <p:spPr bwMode="auto">
          <a:xfrm>
            <a:off x="5927726" y="5011739"/>
            <a:ext cx="338593"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8</a:t>
            </a:r>
          </a:p>
        </p:txBody>
      </p:sp>
      <p:sp>
        <p:nvSpPr>
          <p:cNvPr id="1012922" name="Rectangle 186">
            <a:extLst>
              <a:ext uri="{FF2B5EF4-FFF2-40B4-BE49-F238E27FC236}">
                <a16:creationId xmlns:a16="http://schemas.microsoft.com/office/drawing/2014/main" id="{4EC8B84F-6DF9-4E84-B04E-CEB6CED89AAD}"/>
              </a:ext>
            </a:extLst>
          </p:cNvPr>
          <p:cNvSpPr>
            <a:spLocks noChangeArrowheads="1"/>
          </p:cNvSpPr>
          <p:nvPr/>
        </p:nvSpPr>
        <p:spPr bwMode="auto">
          <a:xfrm>
            <a:off x="6543676" y="5011739"/>
            <a:ext cx="474847"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10</a:t>
            </a:r>
          </a:p>
        </p:txBody>
      </p:sp>
      <p:sp>
        <p:nvSpPr>
          <p:cNvPr id="1012923" name="Rectangle 187">
            <a:extLst>
              <a:ext uri="{FF2B5EF4-FFF2-40B4-BE49-F238E27FC236}">
                <a16:creationId xmlns:a16="http://schemas.microsoft.com/office/drawing/2014/main" id="{6130A0CF-779A-456A-A8F6-DC92B01A3D55}"/>
              </a:ext>
            </a:extLst>
          </p:cNvPr>
          <p:cNvSpPr>
            <a:spLocks noChangeArrowheads="1"/>
          </p:cNvSpPr>
          <p:nvPr/>
        </p:nvSpPr>
        <p:spPr bwMode="auto">
          <a:xfrm>
            <a:off x="7191376" y="5011739"/>
            <a:ext cx="474847" cy="39527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r>
              <a:rPr lang="en-US" altLang="en-US" sz="1900">
                <a:effectLst>
                  <a:outerShdw blurRad="38100" dist="38100" dir="2700000" algn="tl">
                    <a:srgbClr val="000000"/>
                  </a:outerShdw>
                </a:effectLst>
                <a:latin typeface="Arial" panose="020B0604020202020204" pitchFamily="34" charset="0"/>
              </a:rPr>
              <a:t>12</a:t>
            </a:r>
          </a:p>
        </p:txBody>
      </p:sp>
      <p:sp>
        <p:nvSpPr>
          <p:cNvPr id="1012924" name="Rectangle 188">
            <a:extLst>
              <a:ext uri="{FF2B5EF4-FFF2-40B4-BE49-F238E27FC236}">
                <a16:creationId xmlns:a16="http://schemas.microsoft.com/office/drawing/2014/main" id="{022B70DC-6DED-445C-B231-B81E617BE034}"/>
              </a:ext>
            </a:extLst>
          </p:cNvPr>
          <p:cNvSpPr>
            <a:spLocks noChangeArrowheads="1"/>
          </p:cNvSpPr>
          <p:nvPr/>
        </p:nvSpPr>
        <p:spPr bwMode="auto">
          <a:xfrm rot="16200000">
            <a:off x="954088" y="3243263"/>
            <a:ext cx="3187700" cy="346075"/>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pPr algn="ctr"/>
            <a:r>
              <a:rPr lang="el-GR" altLang="en-US" sz="1600">
                <a:effectLst>
                  <a:outerShdw blurRad="38100" dist="38100" dir="2700000" algn="tl">
                    <a:srgbClr val="000000"/>
                  </a:outerShdw>
                </a:effectLst>
                <a:latin typeface="Arial" panose="020B0604020202020204" pitchFamily="34" charset="0"/>
              </a:rPr>
              <a:t>Επιβίωση</a:t>
            </a:r>
            <a:r>
              <a:rPr lang="en-US" altLang="en-US" sz="1600">
                <a:effectLst>
                  <a:outerShdw blurRad="38100" dist="38100" dir="2700000" algn="tl">
                    <a:srgbClr val="000000"/>
                  </a:outerShdw>
                </a:effectLst>
                <a:latin typeface="Arial" panose="020B0604020202020204" pitchFamily="34" charset="0"/>
              </a:rPr>
              <a:t> (% </a:t>
            </a:r>
            <a:r>
              <a:rPr lang="el-GR" altLang="en-US" sz="1600">
                <a:effectLst>
                  <a:outerShdw blurRad="38100" dist="38100" dir="2700000" algn="tl">
                    <a:srgbClr val="000000"/>
                  </a:outerShdw>
                </a:effectLst>
                <a:latin typeface="Arial" panose="020B0604020202020204" pitchFamily="34" charset="0"/>
              </a:rPr>
              <a:t>ασθενών</a:t>
            </a:r>
            <a:r>
              <a:rPr lang="en-US" altLang="en-US" sz="1600">
                <a:effectLst>
                  <a:outerShdw blurRad="38100" dist="38100" dir="2700000" algn="tl">
                    <a:srgbClr val="000000"/>
                  </a:outerShdw>
                </a:effectLst>
                <a:latin typeface="Arial" panose="020B0604020202020204" pitchFamily="34" charset="0"/>
              </a:rPr>
              <a:t>)</a:t>
            </a:r>
          </a:p>
        </p:txBody>
      </p:sp>
      <p:sp>
        <p:nvSpPr>
          <p:cNvPr id="1012925" name="Rectangle 189">
            <a:extLst>
              <a:ext uri="{FF2B5EF4-FFF2-40B4-BE49-F238E27FC236}">
                <a16:creationId xmlns:a16="http://schemas.microsoft.com/office/drawing/2014/main" id="{5C051C9E-964F-4036-B30C-DDCE64961D72}"/>
              </a:ext>
            </a:extLst>
          </p:cNvPr>
          <p:cNvSpPr>
            <a:spLocks noChangeArrowheads="1"/>
          </p:cNvSpPr>
          <p:nvPr/>
        </p:nvSpPr>
        <p:spPr bwMode="auto">
          <a:xfrm>
            <a:off x="5131100" y="5422900"/>
            <a:ext cx="558203" cy="349104"/>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90" tIns="50944" rIns="100190" bIns="50944">
            <a:spAutoFit/>
          </a:bodyPr>
          <a:lstStyle>
            <a:lvl1pPr algn="l" defTabSz="1068388" eaLnBrk="0" hangingPunct="0">
              <a:defRPr sz="2400">
                <a:solidFill>
                  <a:schemeClr val="tx1"/>
                </a:solidFill>
                <a:latin typeface="Times" panose="02020603050405020304" pitchFamily="18" charset="0"/>
              </a:defRPr>
            </a:lvl1pPr>
            <a:lvl2pPr marL="436563" indent="-314325" algn="l" defTabSz="1068388" eaLnBrk="0" hangingPunct="0">
              <a:defRPr sz="2400">
                <a:solidFill>
                  <a:schemeClr val="tx1"/>
                </a:solidFill>
                <a:latin typeface="Times" panose="02020603050405020304" pitchFamily="18" charset="0"/>
              </a:defRPr>
            </a:lvl2pPr>
            <a:lvl3pPr marL="785813" indent="-227013" algn="l" defTabSz="1068388" eaLnBrk="0" hangingPunct="0">
              <a:defRPr sz="2400">
                <a:solidFill>
                  <a:schemeClr val="tx1"/>
                </a:solidFill>
                <a:latin typeface="Times" panose="02020603050405020304" pitchFamily="18" charset="0"/>
              </a:defRPr>
            </a:lvl3pPr>
            <a:lvl4pPr marL="1965325" indent="-395288" algn="l" defTabSz="1068388" eaLnBrk="0" hangingPunct="0">
              <a:defRPr sz="2400">
                <a:solidFill>
                  <a:schemeClr val="tx1"/>
                </a:solidFill>
                <a:latin typeface="Times" panose="02020603050405020304" pitchFamily="18" charset="0"/>
              </a:defRPr>
            </a:lvl4pPr>
            <a:lvl5pPr marL="2487613" indent="-392113" algn="l" defTabSz="1068388" eaLnBrk="0" hangingPunct="0">
              <a:defRPr sz="2400">
                <a:solidFill>
                  <a:schemeClr val="tx1"/>
                </a:solidFill>
                <a:latin typeface="Times" panose="02020603050405020304" pitchFamily="18" charset="0"/>
              </a:defRPr>
            </a:lvl5pPr>
            <a:lvl6pPr marL="2944813" indent="-392113" defTabSz="1068388" eaLnBrk="0" fontAlgn="base" hangingPunct="0">
              <a:spcBef>
                <a:spcPct val="0"/>
              </a:spcBef>
              <a:spcAft>
                <a:spcPct val="0"/>
              </a:spcAft>
              <a:defRPr sz="2400">
                <a:solidFill>
                  <a:schemeClr val="tx1"/>
                </a:solidFill>
                <a:latin typeface="Times" panose="02020603050405020304" pitchFamily="18" charset="0"/>
              </a:defRPr>
            </a:lvl6pPr>
            <a:lvl7pPr marL="3402013" indent="-392113" defTabSz="1068388" eaLnBrk="0" fontAlgn="base" hangingPunct="0">
              <a:spcBef>
                <a:spcPct val="0"/>
              </a:spcBef>
              <a:spcAft>
                <a:spcPct val="0"/>
              </a:spcAft>
              <a:defRPr sz="2400">
                <a:solidFill>
                  <a:schemeClr val="tx1"/>
                </a:solidFill>
                <a:latin typeface="Times" panose="02020603050405020304" pitchFamily="18" charset="0"/>
              </a:defRPr>
            </a:lvl7pPr>
            <a:lvl8pPr marL="3859213" indent="-392113" defTabSz="1068388" eaLnBrk="0" fontAlgn="base" hangingPunct="0">
              <a:spcBef>
                <a:spcPct val="0"/>
              </a:spcBef>
              <a:spcAft>
                <a:spcPct val="0"/>
              </a:spcAft>
              <a:defRPr sz="2400">
                <a:solidFill>
                  <a:schemeClr val="tx1"/>
                </a:solidFill>
                <a:latin typeface="Times" panose="02020603050405020304" pitchFamily="18" charset="0"/>
              </a:defRPr>
            </a:lvl8pPr>
            <a:lvl9pPr marL="4316413" indent="-392113" defTabSz="1068388" eaLnBrk="0" fontAlgn="base" hangingPunct="0">
              <a:spcBef>
                <a:spcPct val="0"/>
              </a:spcBef>
              <a:spcAft>
                <a:spcPct val="0"/>
              </a:spcAft>
              <a:defRPr sz="2400">
                <a:solidFill>
                  <a:schemeClr val="tx1"/>
                </a:solidFill>
                <a:latin typeface="Times" panose="02020603050405020304" pitchFamily="18" charset="0"/>
              </a:defRPr>
            </a:lvl9pPr>
          </a:lstStyle>
          <a:p>
            <a:pPr algn="ctr"/>
            <a:r>
              <a:rPr lang="el-GR" altLang="en-US" sz="1600">
                <a:effectLst>
                  <a:outerShdw blurRad="38100" dist="38100" dir="2700000" algn="tl">
                    <a:srgbClr val="000000"/>
                  </a:outerShdw>
                </a:effectLst>
                <a:latin typeface="Arial" panose="020B0604020202020204" pitchFamily="34" charset="0"/>
              </a:rPr>
              <a:t>Έτη</a:t>
            </a:r>
            <a:endParaRPr lang="en-US" altLang="en-US" sz="1600">
              <a:effectLst>
                <a:outerShdw blurRad="38100" dist="38100" dir="2700000" algn="tl">
                  <a:srgbClr val="000000"/>
                </a:outerShdw>
              </a:effectLst>
              <a:latin typeface="Arial" panose="020B0604020202020204" pitchFamily="34" charset="0"/>
            </a:endParaRPr>
          </a:p>
        </p:txBody>
      </p:sp>
      <p:sp>
        <p:nvSpPr>
          <p:cNvPr id="1012926" name="Line 190">
            <a:extLst>
              <a:ext uri="{FF2B5EF4-FFF2-40B4-BE49-F238E27FC236}">
                <a16:creationId xmlns:a16="http://schemas.microsoft.com/office/drawing/2014/main" id="{D75EAA20-BEE0-4FDF-B7A8-133BF65D4E20}"/>
              </a:ext>
            </a:extLst>
          </p:cNvPr>
          <p:cNvSpPr>
            <a:spLocks noChangeShapeType="1"/>
          </p:cNvSpPr>
          <p:nvPr/>
        </p:nvSpPr>
        <p:spPr bwMode="auto">
          <a:xfrm>
            <a:off x="3408363" y="4906963"/>
            <a:ext cx="444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27" name="Line 191">
            <a:extLst>
              <a:ext uri="{FF2B5EF4-FFF2-40B4-BE49-F238E27FC236}">
                <a16:creationId xmlns:a16="http://schemas.microsoft.com/office/drawing/2014/main" id="{AF047531-3D68-4D04-9CD9-0AD11D3D3DE7}"/>
              </a:ext>
            </a:extLst>
          </p:cNvPr>
          <p:cNvSpPr>
            <a:spLocks noChangeShapeType="1"/>
          </p:cNvSpPr>
          <p:nvPr/>
        </p:nvSpPr>
        <p:spPr bwMode="auto">
          <a:xfrm>
            <a:off x="3460750" y="4902200"/>
            <a:ext cx="0" cy="96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28" name="Text Box 192">
            <a:extLst>
              <a:ext uri="{FF2B5EF4-FFF2-40B4-BE49-F238E27FC236}">
                <a16:creationId xmlns:a16="http://schemas.microsoft.com/office/drawing/2014/main" id="{31D6695A-57B0-407E-8949-6710636207AD}"/>
              </a:ext>
            </a:extLst>
          </p:cNvPr>
          <p:cNvSpPr txBox="1">
            <a:spLocks noChangeArrowheads="1"/>
          </p:cNvSpPr>
          <p:nvPr/>
        </p:nvSpPr>
        <p:spPr bwMode="auto">
          <a:xfrm>
            <a:off x="3711575" y="5959830"/>
            <a:ext cx="4314826" cy="307777"/>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pPr>
            <a:r>
              <a:rPr lang="en-US" altLang="en-US" sz="1400" dirty="0" err="1"/>
              <a:t>Criqui</a:t>
            </a:r>
            <a:r>
              <a:rPr lang="en-US" altLang="en-US" sz="1400" dirty="0"/>
              <a:t> MH et al. N </a:t>
            </a:r>
            <a:r>
              <a:rPr lang="en-US" altLang="en-US" sz="1400" dirty="0" err="1"/>
              <a:t>Engl</a:t>
            </a:r>
            <a:r>
              <a:rPr lang="en-US" altLang="en-US" sz="1400" dirty="0"/>
              <a:t> J Med 1992; 326: 381-386</a:t>
            </a:r>
            <a:r>
              <a:rPr lang="en-US" altLang="en-US" sz="800" dirty="0"/>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31459152-D09A-48F1-98F5-765D7362EFD1}"/>
              </a:ext>
            </a:extLst>
          </p:cNvPr>
          <p:cNvSpPr>
            <a:spLocks noGrp="1" noRot="1" noChangeArrowheads="1"/>
          </p:cNvSpPr>
          <p:nvPr>
            <p:ph type="title"/>
          </p:nvPr>
        </p:nvSpPr>
        <p:spPr>
          <a:xfrm>
            <a:off x="1448005" y="838201"/>
            <a:ext cx="9144000" cy="944563"/>
          </a:xfrm>
        </p:spPr>
        <p:txBody>
          <a:bodyPr>
            <a:noAutofit/>
          </a:bodyPr>
          <a:lstStyle/>
          <a:p>
            <a:pPr algn="ctr" defTabSz="973138"/>
            <a:r>
              <a:rPr lang="el-GR" altLang="en-US" sz="3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Μόνο </a:t>
            </a:r>
            <a:r>
              <a:rPr lang="fr-FR" altLang="en-US" sz="3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1 </a:t>
            </a:r>
            <a:r>
              <a:rPr lang="el-GR" altLang="en-US" sz="3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στους </a:t>
            </a:r>
            <a:r>
              <a:rPr lang="fr-FR" altLang="en-US" sz="3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10 </a:t>
            </a:r>
            <a:r>
              <a:rPr lang="el-GR" altLang="en-US" sz="3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ασθενείς με ΠΑΑ έχει τυπικά συμπτώματα διαλείπουσας χωλότητας</a:t>
            </a:r>
            <a:endParaRPr lang="fr-FR" altLang="en-US" sz="3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endParaRPr>
          </a:p>
        </p:txBody>
      </p:sp>
      <p:grpSp>
        <p:nvGrpSpPr>
          <p:cNvPr id="8195" name="Group 3">
            <a:extLst>
              <a:ext uri="{FF2B5EF4-FFF2-40B4-BE49-F238E27FC236}">
                <a16:creationId xmlns:a16="http://schemas.microsoft.com/office/drawing/2014/main" id="{1FBE43D8-EE53-42F8-991C-FF4AB76DDB89}"/>
              </a:ext>
            </a:extLst>
          </p:cNvPr>
          <p:cNvGrpSpPr>
            <a:grpSpLocks/>
          </p:cNvGrpSpPr>
          <p:nvPr/>
        </p:nvGrpSpPr>
        <p:grpSpPr bwMode="auto">
          <a:xfrm>
            <a:off x="4905375" y="4259263"/>
            <a:ext cx="5314950" cy="1143000"/>
            <a:chOff x="2396" y="2683"/>
            <a:chExt cx="3767" cy="720"/>
          </a:xfrm>
        </p:grpSpPr>
        <p:grpSp>
          <p:nvGrpSpPr>
            <p:cNvPr id="8224" name="Group 4">
              <a:extLst>
                <a:ext uri="{FF2B5EF4-FFF2-40B4-BE49-F238E27FC236}">
                  <a16:creationId xmlns:a16="http://schemas.microsoft.com/office/drawing/2014/main" id="{DE645B6D-97FE-4C5D-BF61-E313E921A602}"/>
                </a:ext>
              </a:extLst>
            </p:cNvPr>
            <p:cNvGrpSpPr>
              <a:grpSpLocks/>
            </p:cNvGrpSpPr>
            <p:nvPr/>
          </p:nvGrpSpPr>
          <p:grpSpPr bwMode="auto">
            <a:xfrm>
              <a:off x="2396" y="2683"/>
              <a:ext cx="3372" cy="720"/>
              <a:chOff x="2396" y="2683"/>
              <a:chExt cx="3372" cy="720"/>
            </a:xfrm>
          </p:grpSpPr>
          <p:grpSp>
            <p:nvGrpSpPr>
              <p:cNvPr id="8228" name="Group 5">
                <a:extLst>
                  <a:ext uri="{FF2B5EF4-FFF2-40B4-BE49-F238E27FC236}">
                    <a16:creationId xmlns:a16="http://schemas.microsoft.com/office/drawing/2014/main" id="{A920C511-B92B-4D57-9D4F-11A994AFB7A0}"/>
                  </a:ext>
                </a:extLst>
              </p:cNvPr>
              <p:cNvGrpSpPr>
                <a:grpSpLocks/>
              </p:cNvGrpSpPr>
              <p:nvPr/>
            </p:nvGrpSpPr>
            <p:grpSpPr bwMode="auto">
              <a:xfrm>
                <a:off x="3579" y="2684"/>
                <a:ext cx="218" cy="718"/>
                <a:chOff x="2699" y="2131"/>
                <a:chExt cx="283" cy="796"/>
              </a:xfrm>
            </p:grpSpPr>
            <p:sp>
              <p:nvSpPr>
                <p:cNvPr id="8253" name="Freeform 6">
                  <a:extLst>
                    <a:ext uri="{FF2B5EF4-FFF2-40B4-BE49-F238E27FC236}">
                      <a16:creationId xmlns:a16="http://schemas.microsoft.com/office/drawing/2014/main" id="{946E0880-E2DA-4B13-871A-2AF0FE064793}"/>
                    </a:ext>
                  </a:extLst>
                </p:cNvPr>
                <p:cNvSpPr>
                  <a:spLocks/>
                </p:cNvSpPr>
                <p:nvPr/>
              </p:nvSpPr>
              <p:spPr bwMode="auto">
                <a:xfrm>
                  <a:off x="2699" y="2290"/>
                  <a:ext cx="283" cy="637"/>
                </a:xfrm>
                <a:custGeom>
                  <a:avLst/>
                  <a:gdLst>
                    <a:gd name="T0" fmla="*/ 221 w 283"/>
                    <a:gd name="T1" fmla="*/ 0 h 637"/>
                    <a:gd name="T2" fmla="*/ 232 w 283"/>
                    <a:gd name="T3" fmla="*/ 3 h 637"/>
                    <a:gd name="T4" fmla="*/ 245 w 283"/>
                    <a:gd name="T5" fmla="*/ 6 h 637"/>
                    <a:gd name="T6" fmla="*/ 255 w 283"/>
                    <a:gd name="T7" fmla="*/ 11 h 637"/>
                    <a:gd name="T8" fmla="*/ 266 w 283"/>
                    <a:gd name="T9" fmla="*/ 19 h 637"/>
                    <a:gd name="T10" fmla="*/ 276 w 283"/>
                    <a:gd name="T11" fmla="*/ 30 h 637"/>
                    <a:gd name="T12" fmla="*/ 282 w 283"/>
                    <a:gd name="T13" fmla="*/ 44 h 637"/>
                    <a:gd name="T14" fmla="*/ 282 w 283"/>
                    <a:gd name="T15" fmla="*/ 290 h 637"/>
                    <a:gd name="T16" fmla="*/ 280 w 283"/>
                    <a:gd name="T17" fmla="*/ 298 h 637"/>
                    <a:gd name="T18" fmla="*/ 275 w 283"/>
                    <a:gd name="T19" fmla="*/ 306 h 637"/>
                    <a:gd name="T20" fmla="*/ 264 w 283"/>
                    <a:gd name="T21" fmla="*/ 312 h 637"/>
                    <a:gd name="T22" fmla="*/ 254 w 283"/>
                    <a:gd name="T23" fmla="*/ 312 h 637"/>
                    <a:gd name="T24" fmla="*/ 245 w 283"/>
                    <a:gd name="T25" fmla="*/ 310 h 637"/>
                    <a:gd name="T26" fmla="*/ 238 w 283"/>
                    <a:gd name="T27" fmla="*/ 303 h 637"/>
                    <a:gd name="T28" fmla="*/ 235 w 283"/>
                    <a:gd name="T29" fmla="*/ 296 h 637"/>
                    <a:gd name="T30" fmla="*/ 232 w 283"/>
                    <a:gd name="T31" fmla="*/ 289 h 637"/>
                    <a:gd name="T32" fmla="*/ 216 w 283"/>
                    <a:gd name="T33" fmla="*/ 600 h 637"/>
                    <a:gd name="T34" fmla="*/ 213 w 283"/>
                    <a:gd name="T35" fmla="*/ 616 h 637"/>
                    <a:gd name="T36" fmla="*/ 206 w 283"/>
                    <a:gd name="T37" fmla="*/ 630 h 637"/>
                    <a:gd name="T38" fmla="*/ 194 w 283"/>
                    <a:gd name="T39" fmla="*/ 635 h 637"/>
                    <a:gd name="T40" fmla="*/ 184 w 283"/>
                    <a:gd name="T41" fmla="*/ 637 h 637"/>
                    <a:gd name="T42" fmla="*/ 172 w 283"/>
                    <a:gd name="T43" fmla="*/ 635 h 637"/>
                    <a:gd name="T44" fmla="*/ 162 w 283"/>
                    <a:gd name="T45" fmla="*/ 629 h 637"/>
                    <a:gd name="T46" fmla="*/ 154 w 283"/>
                    <a:gd name="T47" fmla="*/ 619 h 637"/>
                    <a:gd name="T48" fmla="*/ 151 w 283"/>
                    <a:gd name="T49" fmla="*/ 610 h 637"/>
                    <a:gd name="T50" fmla="*/ 134 w 283"/>
                    <a:gd name="T51" fmla="*/ 305 h 637"/>
                    <a:gd name="T52" fmla="*/ 132 w 283"/>
                    <a:gd name="T53" fmla="*/ 613 h 637"/>
                    <a:gd name="T54" fmla="*/ 124 w 283"/>
                    <a:gd name="T55" fmla="*/ 625 h 637"/>
                    <a:gd name="T56" fmla="*/ 113 w 283"/>
                    <a:gd name="T57" fmla="*/ 635 h 637"/>
                    <a:gd name="T58" fmla="*/ 98 w 283"/>
                    <a:gd name="T59" fmla="*/ 637 h 637"/>
                    <a:gd name="T60" fmla="*/ 87 w 283"/>
                    <a:gd name="T61" fmla="*/ 634 h 637"/>
                    <a:gd name="T62" fmla="*/ 75 w 283"/>
                    <a:gd name="T63" fmla="*/ 626 h 637"/>
                    <a:gd name="T64" fmla="*/ 69 w 283"/>
                    <a:gd name="T65" fmla="*/ 616 h 637"/>
                    <a:gd name="T66" fmla="*/ 66 w 283"/>
                    <a:gd name="T67" fmla="*/ 605 h 637"/>
                    <a:gd name="T68" fmla="*/ 50 w 283"/>
                    <a:gd name="T69" fmla="*/ 289 h 637"/>
                    <a:gd name="T70" fmla="*/ 48 w 283"/>
                    <a:gd name="T71" fmla="*/ 299 h 637"/>
                    <a:gd name="T72" fmla="*/ 43 w 283"/>
                    <a:gd name="T73" fmla="*/ 304 h 637"/>
                    <a:gd name="T74" fmla="*/ 37 w 283"/>
                    <a:gd name="T75" fmla="*/ 310 h 637"/>
                    <a:gd name="T76" fmla="*/ 31 w 283"/>
                    <a:gd name="T77" fmla="*/ 312 h 637"/>
                    <a:gd name="T78" fmla="*/ 22 w 283"/>
                    <a:gd name="T79" fmla="*/ 312 h 637"/>
                    <a:gd name="T80" fmla="*/ 14 w 283"/>
                    <a:gd name="T81" fmla="*/ 311 h 637"/>
                    <a:gd name="T82" fmla="*/ 8 w 283"/>
                    <a:gd name="T83" fmla="*/ 308 h 637"/>
                    <a:gd name="T84" fmla="*/ 4 w 283"/>
                    <a:gd name="T85" fmla="*/ 302 h 637"/>
                    <a:gd name="T86" fmla="*/ 0 w 283"/>
                    <a:gd name="T87" fmla="*/ 294 h 637"/>
                    <a:gd name="T88" fmla="*/ 0 w 283"/>
                    <a:gd name="T89" fmla="*/ 53 h 637"/>
                    <a:gd name="T90" fmla="*/ 6 w 283"/>
                    <a:gd name="T91" fmla="*/ 32 h 637"/>
                    <a:gd name="T92" fmla="*/ 16 w 283"/>
                    <a:gd name="T93" fmla="*/ 20 h 637"/>
                    <a:gd name="T94" fmla="*/ 33 w 283"/>
                    <a:gd name="T95" fmla="*/ 8 h 637"/>
                    <a:gd name="T96" fmla="*/ 54 w 283"/>
                    <a:gd name="T97" fmla="*/ 2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637"/>
                    <a:gd name="T149" fmla="*/ 283 w 283"/>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637">
                      <a:moveTo>
                        <a:pt x="68" y="0"/>
                      </a:moveTo>
                      <a:lnTo>
                        <a:pt x="217" y="0"/>
                      </a:lnTo>
                      <a:lnTo>
                        <a:pt x="221" y="0"/>
                      </a:lnTo>
                      <a:lnTo>
                        <a:pt x="226" y="1"/>
                      </a:lnTo>
                      <a:lnTo>
                        <a:pt x="229" y="2"/>
                      </a:lnTo>
                      <a:lnTo>
                        <a:pt x="232" y="3"/>
                      </a:lnTo>
                      <a:lnTo>
                        <a:pt x="236" y="3"/>
                      </a:lnTo>
                      <a:lnTo>
                        <a:pt x="240" y="4"/>
                      </a:lnTo>
                      <a:lnTo>
                        <a:pt x="245" y="6"/>
                      </a:lnTo>
                      <a:lnTo>
                        <a:pt x="247" y="7"/>
                      </a:lnTo>
                      <a:lnTo>
                        <a:pt x="251" y="9"/>
                      </a:lnTo>
                      <a:lnTo>
                        <a:pt x="255" y="11"/>
                      </a:lnTo>
                      <a:lnTo>
                        <a:pt x="259" y="13"/>
                      </a:lnTo>
                      <a:lnTo>
                        <a:pt x="262" y="15"/>
                      </a:lnTo>
                      <a:lnTo>
                        <a:pt x="266" y="19"/>
                      </a:lnTo>
                      <a:lnTo>
                        <a:pt x="270" y="23"/>
                      </a:lnTo>
                      <a:lnTo>
                        <a:pt x="274" y="28"/>
                      </a:lnTo>
                      <a:lnTo>
                        <a:pt x="276" y="30"/>
                      </a:lnTo>
                      <a:lnTo>
                        <a:pt x="279" y="35"/>
                      </a:lnTo>
                      <a:lnTo>
                        <a:pt x="280" y="39"/>
                      </a:lnTo>
                      <a:lnTo>
                        <a:pt x="282" y="44"/>
                      </a:lnTo>
                      <a:lnTo>
                        <a:pt x="283" y="49"/>
                      </a:lnTo>
                      <a:lnTo>
                        <a:pt x="283" y="53"/>
                      </a:lnTo>
                      <a:lnTo>
                        <a:pt x="282" y="290"/>
                      </a:lnTo>
                      <a:lnTo>
                        <a:pt x="281" y="293"/>
                      </a:lnTo>
                      <a:lnTo>
                        <a:pt x="280" y="294"/>
                      </a:lnTo>
                      <a:lnTo>
                        <a:pt x="280" y="298"/>
                      </a:lnTo>
                      <a:lnTo>
                        <a:pt x="279" y="300"/>
                      </a:lnTo>
                      <a:lnTo>
                        <a:pt x="277" y="303"/>
                      </a:lnTo>
                      <a:lnTo>
                        <a:pt x="275" y="306"/>
                      </a:lnTo>
                      <a:lnTo>
                        <a:pt x="271" y="309"/>
                      </a:lnTo>
                      <a:lnTo>
                        <a:pt x="267" y="311"/>
                      </a:lnTo>
                      <a:lnTo>
                        <a:pt x="264" y="312"/>
                      </a:lnTo>
                      <a:lnTo>
                        <a:pt x="261" y="312"/>
                      </a:lnTo>
                      <a:lnTo>
                        <a:pt x="258" y="312"/>
                      </a:lnTo>
                      <a:lnTo>
                        <a:pt x="254" y="312"/>
                      </a:lnTo>
                      <a:lnTo>
                        <a:pt x="251" y="312"/>
                      </a:lnTo>
                      <a:lnTo>
                        <a:pt x="247" y="311"/>
                      </a:lnTo>
                      <a:lnTo>
                        <a:pt x="245" y="310"/>
                      </a:lnTo>
                      <a:lnTo>
                        <a:pt x="242" y="308"/>
                      </a:lnTo>
                      <a:lnTo>
                        <a:pt x="240" y="305"/>
                      </a:lnTo>
                      <a:lnTo>
                        <a:pt x="238" y="303"/>
                      </a:lnTo>
                      <a:lnTo>
                        <a:pt x="236" y="300"/>
                      </a:lnTo>
                      <a:lnTo>
                        <a:pt x="235" y="299"/>
                      </a:lnTo>
                      <a:lnTo>
                        <a:pt x="235" y="296"/>
                      </a:lnTo>
                      <a:lnTo>
                        <a:pt x="234" y="294"/>
                      </a:lnTo>
                      <a:lnTo>
                        <a:pt x="233" y="293"/>
                      </a:lnTo>
                      <a:lnTo>
                        <a:pt x="232" y="289"/>
                      </a:lnTo>
                      <a:lnTo>
                        <a:pt x="233" y="108"/>
                      </a:lnTo>
                      <a:lnTo>
                        <a:pt x="216" y="108"/>
                      </a:lnTo>
                      <a:lnTo>
                        <a:pt x="216" y="600"/>
                      </a:lnTo>
                      <a:lnTo>
                        <a:pt x="216" y="606"/>
                      </a:lnTo>
                      <a:lnTo>
                        <a:pt x="216" y="612"/>
                      </a:lnTo>
                      <a:lnTo>
                        <a:pt x="213" y="616"/>
                      </a:lnTo>
                      <a:lnTo>
                        <a:pt x="211" y="622"/>
                      </a:lnTo>
                      <a:lnTo>
                        <a:pt x="208" y="625"/>
                      </a:lnTo>
                      <a:lnTo>
                        <a:pt x="206" y="630"/>
                      </a:lnTo>
                      <a:lnTo>
                        <a:pt x="202" y="632"/>
                      </a:lnTo>
                      <a:lnTo>
                        <a:pt x="198" y="634"/>
                      </a:lnTo>
                      <a:lnTo>
                        <a:pt x="194" y="635"/>
                      </a:lnTo>
                      <a:lnTo>
                        <a:pt x="192" y="635"/>
                      </a:lnTo>
                      <a:lnTo>
                        <a:pt x="187" y="637"/>
                      </a:lnTo>
                      <a:lnTo>
                        <a:pt x="184" y="637"/>
                      </a:lnTo>
                      <a:lnTo>
                        <a:pt x="181" y="637"/>
                      </a:lnTo>
                      <a:lnTo>
                        <a:pt x="176" y="636"/>
                      </a:lnTo>
                      <a:lnTo>
                        <a:pt x="172" y="635"/>
                      </a:lnTo>
                      <a:lnTo>
                        <a:pt x="168" y="633"/>
                      </a:lnTo>
                      <a:lnTo>
                        <a:pt x="164" y="632"/>
                      </a:lnTo>
                      <a:lnTo>
                        <a:pt x="162" y="629"/>
                      </a:lnTo>
                      <a:lnTo>
                        <a:pt x="159" y="626"/>
                      </a:lnTo>
                      <a:lnTo>
                        <a:pt x="156" y="623"/>
                      </a:lnTo>
                      <a:lnTo>
                        <a:pt x="154" y="619"/>
                      </a:lnTo>
                      <a:lnTo>
                        <a:pt x="152" y="616"/>
                      </a:lnTo>
                      <a:lnTo>
                        <a:pt x="152" y="613"/>
                      </a:lnTo>
                      <a:lnTo>
                        <a:pt x="151" y="610"/>
                      </a:lnTo>
                      <a:lnTo>
                        <a:pt x="150" y="606"/>
                      </a:lnTo>
                      <a:lnTo>
                        <a:pt x="150" y="305"/>
                      </a:lnTo>
                      <a:lnTo>
                        <a:pt x="134" y="305"/>
                      </a:lnTo>
                      <a:lnTo>
                        <a:pt x="133" y="604"/>
                      </a:lnTo>
                      <a:lnTo>
                        <a:pt x="132" y="609"/>
                      </a:lnTo>
                      <a:lnTo>
                        <a:pt x="132" y="613"/>
                      </a:lnTo>
                      <a:lnTo>
                        <a:pt x="129" y="616"/>
                      </a:lnTo>
                      <a:lnTo>
                        <a:pt x="128" y="621"/>
                      </a:lnTo>
                      <a:lnTo>
                        <a:pt x="124" y="625"/>
                      </a:lnTo>
                      <a:lnTo>
                        <a:pt x="121" y="630"/>
                      </a:lnTo>
                      <a:lnTo>
                        <a:pt x="117" y="633"/>
                      </a:lnTo>
                      <a:lnTo>
                        <a:pt x="113" y="635"/>
                      </a:lnTo>
                      <a:lnTo>
                        <a:pt x="107" y="636"/>
                      </a:lnTo>
                      <a:lnTo>
                        <a:pt x="103" y="637"/>
                      </a:lnTo>
                      <a:lnTo>
                        <a:pt x="98" y="637"/>
                      </a:lnTo>
                      <a:lnTo>
                        <a:pt x="93" y="636"/>
                      </a:lnTo>
                      <a:lnTo>
                        <a:pt x="90" y="635"/>
                      </a:lnTo>
                      <a:lnTo>
                        <a:pt x="87" y="634"/>
                      </a:lnTo>
                      <a:lnTo>
                        <a:pt x="83" y="633"/>
                      </a:lnTo>
                      <a:lnTo>
                        <a:pt x="79" y="630"/>
                      </a:lnTo>
                      <a:lnTo>
                        <a:pt x="75" y="626"/>
                      </a:lnTo>
                      <a:lnTo>
                        <a:pt x="73" y="625"/>
                      </a:lnTo>
                      <a:lnTo>
                        <a:pt x="72" y="620"/>
                      </a:lnTo>
                      <a:lnTo>
                        <a:pt x="69" y="616"/>
                      </a:lnTo>
                      <a:lnTo>
                        <a:pt x="68" y="614"/>
                      </a:lnTo>
                      <a:lnTo>
                        <a:pt x="68" y="610"/>
                      </a:lnTo>
                      <a:lnTo>
                        <a:pt x="66" y="605"/>
                      </a:lnTo>
                      <a:lnTo>
                        <a:pt x="67" y="108"/>
                      </a:lnTo>
                      <a:lnTo>
                        <a:pt x="50" y="108"/>
                      </a:lnTo>
                      <a:lnTo>
                        <a:pt x="50" y="289"/>
                      </a:lnTo>
                      <a:lnTo>
                        <a:pt x="49" y="293"/>
                      </a:lnTo>
                      <a:lnTo>
                        <a:pt x="49" y="295"/>
                      </a:lnTo>
                      <a:lnTo>
                        <a:pt x="48" y="299"/>
                      </a:lnTo>
                      <a:lnTo>
                        <a:pt x="45" y="302"/>
                      </a:lnTo>
                      <a:lnTo>
                        <a:pt x="44" y="303"/>
                      </a:lnTo>
                      <a:lnTo>
                        <a:pt x="43" y="304"/>
                      </a:lnTo>
                      <a:lnTo>
                        <a:pt x="40" y="307"/>
                      </a:lnTo>
                      <a:lnTo>
                        <a:pt x="39" y="309"/>
                      </a:lnTo>
                      <a:lnTo>
                        <a:pt x="37" y="310"/>
                      </a:lnTo>
                      <a:lnTo>
                        <a:pt x="34" y="311"/>
                      </a:lnTo>
                      <a:lnTo>
                        <a:pt x="33" y="312"/>
                      </a:lnTo>
                      <a:lnTo>
                        <a:pt x="31" y="312"/>
                      </a:lnTo>
                      <a:lnTo>
                        <a:pt x="28" y="312"/>
                      </a:lnTo>
                      <a:lnTo>
                        <a:pt x="27" y="312"/>
                      </a:lnTo>
                      <a:lnTo>
                        <a:pt x="22" y="312"/>
                      </a:lnTo>
                      <a:lnTo>
                        <a:pt x="20" y="312"/>
                      </a:lnTo>
                      <a:lnTo>
                        <a:pt x="17" y="312"/>
                      </a:lnTo>
                      <a:lnTo>
                        <a:pt x="14" y="311"/>
                      </a:lnTo>
                      <a:lnTo>
                        <a:pt x="13" y="310"/>
                      </a:lnTo>
                      <a:lnTo>
                        <a:pt x="11" y="309"/>
                      </a:lnTo>
                      <a:lnTo>
                        <a:pt x="8" y="308"/>
                      </a:lnTo>
                      <a:lnTo>
                        <a:pt x="8" y="306"/>
                      </a:lnTo>
                      <a:lnTo>
                        <a:pt x="6" y="303"/>
                      </a:lnTo>
                      <a:lnTo>
                        <a:pt x="4" y="302"/>
                      </a:lnTo>
                      <a:lnTo>
                        <a:pt x="3" y="299"/>
                      </a:lnTo>
                      <a:lnTo>
                        <a:pt x="2" y="298"/>
                      </a:lnTo>
                      <a:lnTo>
                        <a:pt x="0" y="294"/>
                      </a:lnTo>
                      <a:lnTo>
                        <a:pt x="0" y="290"/>
                      </a:lnTo>
                      <a:lnTo>
                        <a:pt x="0" y="53"/>
                      </a:lnTo>
                      <a:lnTo>
                        <a:pt x="0" y="44"/>
                      </a:lnTo>
                      <a:lnTo>
                        <a:pt x="2" y="38"/>
                      </a:lnTo>
                      <a:lnTo>
                        <a:pt x="6" y="32"/>
                      </a:lnTo>
                      <a:lnTo>
                        <a:pt x="8" y="28"/>
                      </a:lnTo>
                      <a:lnTo>
                        <a:pt x="13" y="23"/>
                      </a:lnTo>
                      <a:lnTo>
                        <a:pt x="16" y="20"/>
                      </a:lnTo>
                      <a:lnTo>
                        <a:pt x="23" y="14"/>
                      </a:lnTo>
                      <a:lnTo>
                        <a:pt x="29" y="11"/>
                      </a:lnTo>
                      <a:lnTo>
                        <a:pt x="33" y="8"/>
                      </a:lnTo>
                      <a:lnTo>
                        <a:pt x="39" y="6"/>
                      </a:lnTo>
                      <a:lnTo>
                        <a:pt x="49" y="3"/>
                      </a:lnTo>
                      <a:lnTo>
                        <a:pt x="54" y="2"/>
                      </a:lnTo>
                      <a:lnTo>
                        <a:pt x="62" y="1"/>
                      </a:lnTo>
                      <a:lnTo>
                        <a:pt x="6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54" name="Oval 7">
                  <a:extLst>
                    <a:ext uri="{FF2B5EF4-FFF2-40B4-BE49-F238E27FC236}">
                      <a16:creationId xmlns:a16="http://schemas.microsoft.com/office/drawing/2014/main" id="{F8F56F4D-3D3B-4997-BCF1-B313CA0FC396}"/>
                    </a:ext>
                  </a:extLst>
                </p:cNvPr>
                <p:cNvSpPr>
                  <a:spLocks noChangeArrowheads="1"/>
                </p:cNvSpPr>
                <p:nvPr/>
              </p:nvSpPr>
              <p:spPr bwMode="auto">
                <a:xfrm>
                  <a:off x="2764" y="2131"/>
                  <a:ext cx="144"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29" name="Group 8">
                <a:extLst>
                  <a:ext uri="{FF2B5EF4-FFF2-40B4-BE49-F238E27FC236}">
                    <a16:creationId xmlns:a16="http://schemas.microsoft.com/office/drawing/2014/main" id="{B6EB33B4-16CF-43A7-B629-EF97B2200993}"/>
                  </a:ext>
                </a:extLst>
              </p:cNvPr>
              <p:cNvGrpSpPr>
                <a:grpSpLocks/>
              </p:cNvGrpSpPr>
              <p:nvPr/>
            </p:nvGrpSpPr>
            <p:grpSpPr bwMode="auto">
              <a:xfrm>
                <a:off x="3975" y="2683"/>
                <a:ext cx="217" cy="720"/>
                <a:chOff x="3063" y="2131"/>
                <a:chExt cx="282" cy="798"/>
              </a:xfrm>
            </p:grpSpPr>
            <p:sp>
              <p:nvSpPr>
                <p:cNvPr id="8251" name="Freeform 9">
                  <a:extLst>
                    <a:ext uri="{FF2B5EF4-FFF2-40B4-BE49-F238E27FC236}">
                      <a16:creationId xmlns:a16="http://schemas.microsoft.com/office/drawing/2014/main" id="{ACA33668-E477-465C-BDB2-34B77F60F4BA}"/>
                    </a:ext>
                  </a:extLst>
                </p:cNvPr>
                <p:cNvSpPr>
                  <a:spLocks/>
                </p:cNvSpPr>
                <p:nvPr/>
              </p:nvSpPr>
              <p:spPr bwMode="auto">
                <a:xfrm>
                  <a:off x="3063" y="2292"/>
                  <a:ext cx="282" cy="637"/>
                </a:xfrm>
                <a:custGeom>
                  <a:avLst/>
                  <a:gdLst>
                    <a:gd name="T0" fmla="*/ 220 w 282"/>
                    <a:gd name="T1" fmla="*/ 0 h 637"/>
                    <a:gd name="T2" fmla="*/ 232 w 282"/>
                    <a:gd name="T3" fmla="*/ 2 h 637"/>
                    <a:gd name="T4" fmla="*/ 243 w 282"/>
                    <a:gd name="T5" fmla="*/ 6 h 637"/>
                    <a:gd name="T6" fmla="*/ 253 w 282"/>
                    <a:gd name="T7" fmla="*/ 11 h 637"/>
                    <a:gd name="T8" fmla="*/ 266 w 282"/>
                    <a:gd name="T9" fmla="*/ 18 h 637"/>
                    <a:gd name="T10" fmla="*/ 275 w 282"/>
                    <a:gd name="T11" fmla="*/ 30 h 637"/>
                    <a:gd name="T12" fmla="*/ 281 w 282"/>
                    <a:gd name="T13" fmla="*/ 43 h 637"/>
                    <a:gd name="T14" fmla="*/ 281 w 282"/>
                    <a:gd name="T15" fmla="*/ 290 h 637"/>
                    <a:gd name="T16" fmla="*/ 280 w 282"/>
                    <a:gd name="T17" fmla="*/ 297 h 637"/>
                    <a:gd name="T18" fmla="*/ 273 w 282"/>
                    <a:gd name="T19" fmla="*/ 306 h 637"/>
                    <a:gd name="T20" fmla="*/ 264 w 282"/>
                    <a:gd name="T21" fmla="*/ 311 h 637"/>
                    <a:gd name="T22" fmla="*/ 253 w 282"/>
                    <a:gd name="T23" fmla="*/ 312 h 637"/>
                    <a:gd name="T24" fmla="*/ 244 w 282"/>
                    <a:gd name="T25" fmla="*/ 309 h 637"/>
                    <a:gd name="T26" fmla="*/ 237 w 282"/>
                    <a:gd name="T27" fmla="*/ 302 h 637"/>
                    <a:gd name="T28" fmla="*/ 234 w 282"/>
                    <a:gd name="T29" fmla="*/ 296 h 637"/>
                    <a:gd name="T30" fmla="*/ 232 w 282"/>
                    <a:gd name="T31" fmla="*/ 289 h 637"/>
                    <a:gd name="T32" fmla="*/ 217 w 282"/>
                    <a:gd name="T33" fmla="*/ 600 h 637"/>
                    <a:gd name="T34" fmla="*/ 212 w 282"/>
                    <a:gd name="T35" fmla="*/ 616 h 637"/>
                    <a:gd name="T36" fmla="*/ 204 w 282"/>
                    <a:gd name="T37" fmla="*/ 629 h 637"/>
                    <a:gd name="T38" fmla="*/ 193 w 282"/>
                    <a:gd name="T39" fmla="*/ 634 h 637"/>
                    <a:gd name="T40" fmla="*/ 183 w 282"/>
                    <a:gd name="T41" fmla="*/ 637 h 637"/>
                    <a:gd name="T42" fmla="*/ 170 w 282"/>
                    <a:gd name="T43" fmla="*/ 634 h 637"/>
                    <a:gd name="T44" fmla="*/ 161 w 282"/>
                    <a:gd name="T45" fmla="*/ 628 h 637"/>
                    <a:gd name="T46" fmla="*/ 153 w 282"/>
                    <a:gd name="T47" fmla="*/ 618 h 637"/>
                    <a:gd name="T48" fmla="*/ 149 w 282"/>
                    <a:gd name="T49" fmla="*/ 609 h 637"/>
                    <a:gd name="T50" fmla="*/ 133 w 282"/>
                    <a:gd name="T51" fmla="*/ 305 h 637"/>
                    <a:gd name="T52" fmla="*/ 130 w 282"/>
                    <a:gd name="T53" fmla="*/ 613 h 637"/>
                    <a:gd name="T54" fmla="*/ 123 w 282"/>
                    <a:gd name="T55" fmla="*/ 625 h 637"/>
                    <a:gd name="T56" fmla="*/ 111 w 282"/>
                    <a:gd name="T57" fmla="*/ 634 h 637"/>
                    <a:gd name="T58" fmla="*/ 97 w 282"/>
                    <a:gd name="T59" fmla="*/ 637 h 637"/>
                    <a:gd name="T60" fmla="*/ 86 w 282"/>
                    <a:gd name="T61" fmla="*/ 633 h 637"/>
                    <a:gd name="T62" fmla="*/ 74 w 282"/>
                    <a:gd name="T63" fmla="*/ 626 h 637"/>
                    <a:gd name="T64" fmla="*/ 69 w 282"/>
                    <a:gd name="T65" fmla="*/ 616 h 637"/>
                    <a:gd name="T66" fmla="*/ 65 w 282"/>
                    <a:gd name="T67" fmla="*/ 604 h 637"/>
                    <a:gd name="T68" fmla="*/ 50 w 282"/>
                    <a:gd name="T69" fmla="*/ 289 h 637"/>
                    <a:gd name="T70" fmla="*/ 46 w 282"/>
                    <a:gd name="T71" fmla="*/ 298 h 637"/>
                    <a:gd name="T72" fmla="*/ 42 w 282"/>
                    <a:gd name="T73" fmla="*/ 304 h 637"/>
                    <a:gd name="T74" fmla="*/ 37 w 282"/>
                    <a:gd name="T75" fmla="*/ 309 h 637"/>
                    <a:gd name="T76" fmla="*/ 30 w 282"/>
                    <a:gd name="T77" fmla="*/ 312 h 637"/>
                    <a:gd name="T78" fmla="*/ 22 w 282"/>
                    <a:gd name="T79" fmla="*/ 312 h 637"/>
                    <a:gd name="T80" fmla="*/ 15 w 282"/>
                    <a:gd name="T81" fmla="*/ 310 h 637"/>
                    <a:gd name="T82" fmla="*/ 9 w 282"/>
                    <a:gd name="T83" fmla="*/ 307 h 637"/>
                    <a:gd name="T84" fmla="*/ 5 w 282"/>
                    <a:gd name="T85" fmla="*/ 301 h 637"/>
                    <a:gd name="T86" fmla="*/ 1 w 282"/>
                    <a:gd name="T87" fmla="*/ 293 h 637"/>
                    <a:gd name="T88" fmla="*/ 0 w 282"/>
                    <a:gd name="T89" fmla="*/ 51 h 637"/>
                    <a:gd name="T90" fmla="*/ 5 w 282"/>
                    <a:gd name="T91" fmla="*/ 31 h 637"/>
                    <a:gd name="T92" fmla="*/ 16 w 282"/>
                    <a:gd name="T93" fmla="*/ 19 h 637"/>
                    <a:gd name="T94" fmla="*/ 34 w 282"/>
                    <a:gd name="T95" fmla="*/ 7 h 637"/>
                    <a:gd name="T96" fmla="*/ 54 w 282"/>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2"/>
                    <a:gd name="T148" fmla="*/ 0 h 637"/>
                    <a:gd name="T149" fmla="*/ 282 w 282"/>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2" h="637">
                      <a:moveTo>
                        <a:pt x="67" y="0"/>
                      </a:moveTo>
                      <a:lnTo>
                        <a:pt x="217" y="0"/>
                      </a:lnTo>
                      <a:lnTo>
                        <a:pt x="220" y="0"/>
                      </a:lnTo>
                      <a:lnTo>
                        <a:pt x="225" y="1"/>
                      </a:lnTo>
                      <a:lnTo>
                        <a:pt x="228" y="1"/>
                      </a:lnTo>
                      <a:lnTo>
                        <a:pt x="232" y="2"/>
                      </a:lnTo>
                      <a:lnTo>
                        <a:pt x="235" y="2"/>
                      </a:lnTo>
                      <a:lnTo>
                        <a:pt x="239" y="3"/>
                      </a:lnTo>
                      <a:lnTo>
                        <a:pt x="243" y="6"/>
                      </a:lnTo>
                      <a:lnTo>
                        <a:pt x="247" y="6"/>
                      </a:lnTo>
                      <a:lnTo>
                        <a:pt x="250" y="8"/>
                      </a:lnTo>
                      <a:lnTo>
                        <a:pt x="253" y="11"/>
                      </a:lnTo>
                      <a:lnTo>
                        <a:pt x="257" y="12"/>
                      </a:lnTo>
                      <a:lnTo>
                        <a:pt x="261" y="15"/>
                      </a:lnTo>
                      <a:lnTo>
                        <a:pt x="266" y="18"/>
                      </a:lnTo>
                      <a:lnTo>
                        <a:pt x="270" y="22"/>
                      </a:lnTo>
                      <a:lnTo>
                        <a:pt x="272" y="26"/>
                      </a:lnTo>
                      <a:lnTo>
                        <a:pt x="275" y="30"/>
                      </a:lnTo>
                      <a:lnTo>
                        <a:pt x="278" y="35"/>
                      </a:lnTo>
                      <a:lnTo>
                        <a:pt x="280" y="39"/>
                      </a:lnTo>
                      <a:lnTo>
                        <a:pt x="281" y="43"/>
                      </a:lnTo>
                      <a:lnTo>
                        <a:pt x="282" y="49"/>
                      </a:lnTo>
                      <a:lnTo>
                        <a:pt x="282" y="52"/>
                      </a:lnTo>
                      <a:lnTo>
                        <a:pt x="281" y="290"/>
                      </a:lnTo>
                      <a:lnTo>
                        <a:pt x="281" y="292"/>
                      </a:lnTo>
                      <a:lnTo>
                        <a:pt x="280" y="293"/>
                      </a:lnTo>
                      <a:lnTo>
                        <a:pt x="280" y="297"/>
                      </a:lnTo>
                      <a:lnTo>
                        <a:pt x="278" y="300"/>
                      </a:lnTo>
                      <a:lnTo>
                        <a:pt x="276" y="302"/>
                      </a:lnTo>
                      <a:lnTo>
                        <a:pt x="273" y="306"/>
                      </a:lnTo>
                      <a:lnTo>
                        <a:pt x="271" y="308"/>
                      </a:lnTo>
                      <a:lnTo>
                        <a:pt x="266" y="310"/>
                      </a:lnTo>
                      <a:lnTo>
                        <a:pt x="264" y="311"/>
                      </a:lnTo>
                      <a:lnTo>
                        <a:pt x="260" y="312"/>
                      </a:lnTo>
                      <a:lnTo>
                        <a:pt x="256" y="312"/>
                      </a:lnTo>
                      <a:lnTo>
                        <a:pt x="253" y="312"/>
                      </a:lnTo>
                      <a:lnTo>
                        <a:pt x="250" y="311"/>
                      </a:lnTo>
                      <a:lnTo>
                        <a:pt x="247" y="310"/>
                      </a:lnTo>
                      <a:lnTo>
                        <a:pt x="244" y="309"/>
                      </a:lnTo>
                      <a:lnTo>
                        <a:pt x="241" y="307"/>
                      </a:lnTo>
                      <a:lnTo>
                        <a:pt x="239" y="305"/>
                      </a:lnTo>
                      <a:lnTo>
                        <a:pt x="237" y="302"/>
                      </a:lnTo>
                      <a:lnTo>
                        <a:pt x="235" y="300"/>
                      </a:lnTo>
                      <a:lnTo>
                        <a:pt x="234" y="298"/>
                      </a:lnTo>
                      <a:lnTo>
                        <a:pt x="234" y="296"/>
                      </a:lnTo>
                      <a:lnTo>
                        <a:pt x="233" y="292"/>
                      </a:lnTo>
                      <a:lnTo>
                        <a:pt x="232" y="292"/>
                      </a:lnTo>
                      <a:lnTo>
                        <a:pt x="232" y="289"/>
                      </a:lnTo>
                      <a:lnTo>
                        <a:pt x="232" y="107"/>
                      </a:lnTo>
                      <a:lnTo>
                        <a:pt x="217" y="107"/>
                      </a:lnTo>
                      <a:lnTo>
                        <a:pt x="217" y="600"/>
                      </a:lnTo>
                      <a:lnTo>
                        <a:pt x="217" y="606"/>
                      </a:lnTo>
                      <a:lnTo>
                        <a:pt x="215" y="612"/>
                      </a:lnTo>
                      <a:lnTo>
                        <a:pt x="212" y="616"/>
                      </a:lnTo>
                      <a:lnTo>
                        <a:pt x="210" y="622"/>
                      </a:lnTo>
                      <a:lnTo>
                        <a:pt x="207" y="625"/>
                      </a:lnTo>
                      <a:lnTo>
                        <a:pt x="204" y="629"/>
                      </a:lnTo>
                      <a:lnTo>
                        <a:pt x="201" y="631"/>
                      </a:lnTo>
                      <a:lnTo>
                        <a:pt x="197" y="633"/>
                      </a:lnTo>
                      <a:lnTo>
                        <a:pt x="193" y="634"/>
                      </a:lnTo>
                      <a:lnTo>
                        <a:pt x="190" y="635"/>
                      </a:lnTo>
                      <a:lnTo>
                        <a:pt x="186" y="637"/>
                      </a:lnTo>
                      <a:lnTo>
                        <a:pt x="183" y="637"/>
                      </a:lnTo>
                      <a:lnTo>
                        <a:pt x="180" y="637"/>
                      </a:lnTo>
                      <a:lnTo>
                        <a:pt x="176" y="636"/>
                      </a:lnTo>
                      <a:lnTo>
                        <a:pt x="170" y="634"/>
                      </a:lnTo>
                      <a:lnTo>
                        <a:pt x="167" y="632"/>
                      </a:lnTo>
                      <a:lnTo>
                        <a:pt x="163" y="631"/>
                      </a:lnTo>
                      <a:lnTo>
                        <a:pt x="161" y="628"/>
                      </a:lnTo>
                      <a:lnTo>
                        <a:pt x="158" y="626"/>
                      </a:lnTo>
                      <a:lnTo>
                        <a:pt x="155"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9" y="616"/>
                      </a:lnTo>
                      <a:lnTo>
                        <a:pt x="128" y="621"/>
                      </a:lnTo>
                      <a:lnTo>
                        <a:pt x="123" y="625"/>
                      </a:lnTo>
                      <a:lnTo>
                        <a:pt x="121" y="629"/>
                      </a:lnTo>
                      <a:lnTo>
                        <a:pt x="115" y="632"/>
                      </a:lnTo>
                      <a:lnTo>
                        <a:pt x="111" y="634"/>
                      </a:lnTo>
                      <a:lnTo>
                        <a:pt x="106" y="636"/>
                      </a:lnTo>
                      <a:lnTo>
                        <a:pt x="102" y="637"/>
                      </a:lnTo>
                      <a:lnTo>
                        <a:pt x="97" y="637"/>
                      </a:lnTo>
                      <a:lnTo>
                        <a:pt x="93" y="636"/>
                      </a:lnTo>
                      <a:lnTo>
                        <a:pt x="89" y="635"/>
                      </a:lnTo>
                      <a:lnTo>
                        <a:pt x="86" y="633"/>
                      </a:lnTo>
                      <a:lnTo>
                        <a:pt x="82" y="632"/>
                      </a:lnTo>
                      <a:lnTo>
                        <a:pt x="78" y="630"/>
                      </a:lnTo>
                      <a:lnTo>
                        <a:pt x="74" y="626"/>
                      </a:lnTo>
                      <a:lnTo>
                        <a:pt x="74" y="623"/>
                      </a:lnTo>
                      <a:lnTo>
                        <a:pt x="71" y="620"/>
                      </a:lnTo>
                      <a:lnTo>
                        <a:pt x="69" y="616"/>
                      </a:lnTo>
                      <a:lnTo>
                        <a:pt x="68" y="613"/>
                      </a:lnTo>
                      <a:lnTo>
                        <a:pt x="67" y="610"/>
                      </a:lnTo>
                      <a:lnTo>
                        <a:pt x="65" y="604"/>
                      </a:lnTo>
                      <a:lnTo>
                        <a:pt x="66" y="107"/>
                      </a:lnTo>
                      <a:lnTo>
                        <a:pt x="50" y="107"/>
                      </a:lnTo>
                      <a:lnTo>
                        <a:pt x="50" y="289"/>
                      </a:lnTo>
                      <a:lnTo>
                        <a:pt x="49" y="292"/>
                      </a:lnTo>
                      <a:lnTo>
                        <a:pt x="48" y="295"/>
                      </a:lnTo>
                      <a:lnTo>
                        <a:pt x="46" y="298"/>
                      </a:lnTo>
                      <a:lnTo>
                        <a:pt x="44" y="301"/>
                      </a:lnTo>
                      <a:lnTo>
                        <a:pt x="44" y="302"/>
                      </a:lnTo>
                      <a:lnTo>
                        <a:pt x="42" y="304"/>
                      </a:lnTo>
                      <a:lnTo>
                        <a:pt x="40" y="307"/>
                      </a:lnTo>
                      <a:lnTo>
                        <a:pt x="39" y="308"/>
                      </a:lnTo>
                      <a:lnTo>
                        <a:pt x="37" y="309"/>
                      </a:lnTo>
                      <a:lnTo>
                        <a:pt x="35" y="310"/>
                      </a:lnTo>
                      <a:lnTo>
                        <a:pt x="33" y="311"/>
                      </a:lnTo>
                      <a:lnTo>
                        <a:pt x="30" y="312"/>
                      </a:lnTo>
                      <a:lnTo>
                        <a:pt x="28" y="312"/>
                      </a:lnTo>
                      <a:lnTo>
                        <a:pt x="26" y="312"/>
                      </a:lnTo>
                      <a:lnTo>
                        <a:pt x="22" y="312"/>
                      </a:lnTo>
                      <a:lnTo>
                        <a:pt x="20" y="312"/>
                      </a:lnTo>
                      <a:lnTo>
                        <a:pt x="18" y="311"/>
                      </a:lnTo>
                      <a:lnTo>
                        <a:pt x="15" y="310"/>
                      </a:lnTo>
                      <a:lnTo>
                        <a:pt x="13" y="309"/>
                      </a:lnTo>
                      <a:lnTo>
                        <a:pt x="10" y="308"/>
                      </a:lnTo>
                      <a:lnTo>
                        <a:pt x="9" y="307"/>
                      </a:lnTo>
                      <a:lnTo>
                        <a:pt x="7" y="306"/>
                      </a:lnTo>
                      <a:lnTo>
                        <a:pt x="5" y="302"/>
                      </a:lnTo>
                      <a:lnTo>
                        <a:pt x="5" y="301"/>
                      </a:lnTo>
                      <a:lnTo>
                        <a:pt x="3" y="299"/>
                      </a:lnTo>
                      <a:lnTo>
                        <a:pt x="2" y="297"/>
                      </a:lnTo>
                      <a:lnTo>
                        <a:pt x="1" y="293"/>
                      </a:lnTo>
                      <a:lnTo>
                        <a:pt x="0" y="292"/>
                      </a:lnTo>
                      <a:lnTo>
                        <a:pt x="0" y="290"/>
                      </a:lnTo>
                      <a:lnTo>
                        <a:pt x="0" y="51"/>
                      </a:lnTo>
                      <a:lnTo>
                        <a:pt x="0" y="43"/>
                      </a:lnTo>
                      <a:lnTo>
                        <a:pt x="2" y="37"/>
                      </a:lnTo>
                      <a:lnTo>
                        <a:pt x="5" y="31"/>
                      </a:lnTo>
                      <a:lnTo>
                        <a:pt x="9" y="26"/>
                      </a:lnTo>
                      <a:lnTo>
                        <a:pt x="12" y="23"/>
                      </a:lnTo>
                      <a:lnTo>
                        <a:pt x="16" y="19"/>
                      </a:lnTo>
                      <a:lnTo>
                        <a:pt x="22" y="14"/>
                      </a:lnTo>
                      <a:lnTo>
                        <a:pt x="29" y="11"/>
                      </a:lnTo>
                      <a:lnTo>
                        <a:pt x="34" y="7"/>
                      </a:lnTo>
                      <a:lnTo>
                        <a:pt x="39" y="6"/>
                      </a:lnTo>
                      <a:lnTo>
                        <a:pt x="47" y="2"/>
                      </a:lnTo>
                      <a:lnTo>
                        <a:pt x="54" y="1"/>
                      </a:lnTo>
                      <a:lnTo>
                        <a:pt x="60" y="1"/>
                      </a:lnTo>
                      <a:lnTo>
                        <a:pt x="67"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52" name="Oval 10">
                  <a:extLst>
                    <a:ext uri="{FF2B5EF4-FFF2-40B4-BE49-F238E27FC236}">
                      <a16:creationId xmlns:a16="http://schemas.microsoft.com/office/drawing/2014/main" id="{849E188B-565A-4287-98E9-23083C199EDA}"/>
                    </a:ext>
                  </a:extLst>
                </p:cNvPr>
                <p:cNvSpPr>
                  <a:spLocks noChangeArrowheads="1"/>
                </p:cNvSpPr>
                <p:nvPr/>
              </p:nvSpPr>
              <p:spPr bwMode="auto">
                <a:xfrm>
                  <a:off x="3127" y="2131"/>
                  <a:ext cx="145"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30" name="Group 11">
                <a:extLst>
                  <a:ext uri="{FF2B5EF4-FFF2-40B4-BE49-F238E27FC236}">
                    <a16:creationId xmlns:a16="http://schemas.microsoft.com/office/drawing/2014/main" id="{731EE22C-D5C2-43B7-A9AC-E2739BA6BFCA}"/>
                  </a:ext>
                </a:extLst>
              </p:cNvPr>
              <p:cNvGrpSpPr>
                <a:grpSpLocks/>
              </p:cNvGrpSpPr>
              <p:nvPr/>
            </p:nvGrpSpPr>
            <p:grpSpPr bwMode="auto">
              <a:xfrm>
                <a:off x="4368" y="2683"/>
                <a:ext cx="216" cy="720"/>
                <a:chOff x="3428" y="2131"/>
                <a:chExt cx="281" cy="798"/>
              </a:xfrm>
            </p:grpSpPr>
            <p:sp>
              <p:nvSpPr>
                <p:cNvPr id="8249" name="Freeform 12">
                  <a:extLst>
                    <a:ext uri="{FF2B5EF4-FFF2-40B4-BE49-F238E27FC236}">
                      <a16:creationId xmlns:a16="http://schemas.microsoft.com/office/drawing/2014/main" id="{B9E58607-7A95-435E-8672-878C67E3507C}"/>
                    </a:ext>
                  </a:extLst>
                </p:cNvPr>
                <p:cNvSpPr>
                  <a:spLocks/>
                </p:cNvSpPr>
                <p:nvPr/>
              </p:nvSpPr>
              <p:spPr bwMode="auto">
                <a:xfrm>
                  <a:off x="3428" y="2292"/>
                  <a:ext cx="281" cy="637"/>
                </a:xfrm>
                <a:custGeom>
                  <a:avLst/>
                  <a:gdLst>
                    <a:gd name="T0" fmla="*/ 220 w 281"/>
                    <a:gd name="T1" fmla="*/ 0 h 637"/>
                    <a:gd name="T2" fmla="*/ 231 w 281"/>
                    <a:gd name="T3" fmla="*/ 2 h 637"/>
                    <a:gd name="T4" fmla="*/ 242 w 281"/>
                    <a:gd name="T5" fmla="*/ 6 h 637"/>
                    <a:gd name="T6" fmla="*/ 253 w 281"/>
                    <a:gd name="T7" fmla="*/ 11 h 637"/>
                    <a:gd name="T8" fmla="*/ 265 w 281"/>
                    <a:gd name="T9" fmla="*/ 18 h 637"/>
                    <a:gd name="T10" fmla="*/ 275 w 281"/>
                    <a:gd name="T11" fmla="*/ 30 h 637"/>
                    <a:gd name="T12" fmla="*/ 281 w 281"/>
                    <a:gd name="T13" fmla="*/ 43 h 637"/>
                    <a:gd name="T14" fmla="*/ 281 w 281"/>
                    <a:gd name="T15" fmla="*/ 290 h 637"/>
                    <a:gd name="T16" fmla="*/ 279 w 281"/>
                    <a:gd name="T17" fmla="*/ 297 h 637"/>
                    <a:gd name="T18" fmla="*/ 273 w 281"/>
                    <a:gd name="T19" fmla="*/ 306 h 637"/>
                    <a:gd name="T20" fmla="*/ 263 w 281"/>
                    <a:gd name="T21" fmla="*/ 311 h 637"/>
                    <a:gd name="T22" fmla="*/ 252 w 281"/>
                    <a:gd name="T23" fmla="*/ 312 h 637"/>
                    <a:gd name="T24" fmla="*/ 243 w 281"/>
                    <a:gd name="T25" fmla="*/ 309 h 637"/>
                    <a:gd name="T26" fmla="*/ 236 w 281"/>
                    <a:gd name="T27" fmla="*/ 302 h 637"/>
                    <a:gd name="T28" fmla="*/ 233 w 281"/>
                    <a:gd name="T29" fmla="*/ 296 h 637"/>
                    <a:gd name="T30" fmla="*/ 231 w 281"/>
                    <a:gd name="T31" fmla="*/ 289 h 637"/>
                    <a:gd name="T32" fmla="*/ 216 w 281"/>
                    <a:gd name="T33" fmla="*/ 600 h 637"/>
                    <a:gd name="T34" fmla="*/ 212 w 281"/>
                    <a:gd name="T35" fmla="*/ 616 h 637"/>
                    <a:gd name="T36" fmla="*/ 204 w 281"/>
                    <a:gd name="T37" fmla="*/ 629 h 637"/>
                    <a:gd name="T38" fmla="*/ 192 w 281"/>
                    <a:gd name="T39" fmla="*/ 634 h 637"/>
                    <a:gd name="T40" fmla="*/ 183 w 281"/>
                    <a:gd name="T41" fmla="*/ 637 h 637"/>
                    <a:gd name="T42" fmla="*/ 170 w 281"/>
                    <a:gd name="T43" fmla="*/ 634 h 637"/>
                    <a:gd name="T44" fmla="*/ 161 w 281"/>
                    <a:gd name="T45" fmla="*/ 628 h 637"/>
                    <a:gd name="T46" fmla="*/ 153 w 281"/>
                    <a:gd name="T47" fmla="*/ 618 h 637"/>
                    <a:gd name="T48" fmla="*/ 149 w 281"/>
                    <a:gd name="T49" fmla="*/ 609 h 637"/>
                    <a:gd name="T50" fmla="*/ 133 w 281"/>
                    <a:gd name="T51" fmla="*/ 305 h 637"/>
                    <a:gd name="T52" fmla="*/ 130 w 281"/>
                    <a:gd name="T53" fmla="*/ 613 h 637"/>
                    <a:gd name="T54" fmla="*/ 123 w 281"/>
                    <a:gd name="T55" fmla="*/ 625 h 637"/>
                    <a:gd name="T56" fmla="*/ 111 w 281"/>
                    <a:gd name="T57" fmla="*/ 634 h 637"/>
                    <a:gd name="T58" fmla="*/ 97 w 281"/>
                    <a:gd name="T59" fmla="*/ 637 h 637"/>
                    <a:gd name="T60" fmla="*/ 85 w 281"/>
                    <a:gd name="T61" fmla="*/ 633 h 637"/>
                    <a:gd name="T62" fmla="*/ 74 w 281"/>
                    <a:gd name="T63" fmla="*/ 626 h 637"/>
                    <a:gd name="T64" fmla="*/ 68 w 281"/>
                    <a:gd name="T65" fmla="*/ 616 h 637"/>
                    <a:gd name="T66" fmla="*/ 65 w 281"/>
                    <a:gd name="T67" fmla="*/ 604 h 637"/>
                    <a:gd name="T68" fmla="*/ 49 w 281"/>
                    <a:gd name="T69" fmla="*/ 289 h 637"/>
                    <a:gd name="T70" fmla="*/ 46 w 281"/>
                    <a:gd name="T71" fmla="*/ 298 h 637"/>
                    <a:gd name="T72" fmla="*/ 42 w 281"/>
                    <a:gd name="T73" fmla="*/ 304 h 637"/>
                    <a:gd name="T74" fmla="*/ 36 w 281"/>
                    <a:gd name="T75" fmla="*/ 309 h 637"/>
                    <a:gd name="T76" fmla="*/ 29 w 281"/>
                    <a:gd name="T77" fmla="*/ 312 h 637"/>
                    <a:gd name="T78" fmla="*/ 21 w 281"/>
                    <a:gd name="T79" fmla="*/ 312 h 637"/>
                    <a:gd name="T80" fmla="*/ 14 w 281"/>
                    <a:gd name="T81" fmla="*/ 310 h 637"/>
                    <a:gd name="T82" fmla="*/ 9 w 281"/>
                    <a:gd name="T83" fmla="*/ 307 h 637"/>
                    <a:gd name="T84" fmla="*/ 4 w 281"/>
                    <a:gd name="T85" fmla="*/ 301 h 637"/>
                    <a:gd name="T86" fmla="*/ 0 w 281"/>
                    <a:gd name="T87" fmla="*/ 293 h 637"/>
                    <a:gd name="T88" fmla="*/ 0 w 281"/>
                    <a:gd name="T89" fmla="*/ 51 h 637"/>
                    <a:gd name="T90" fmla="*/ 5 w 281"/>
                    <a:gd name="T91" fmla="*/ 31 h 637"/>
                    <a:gd name="T92" fmla="*/ 15 w 281"/>
                    <a:gd name="T93" fmla="*/ 19 h 637"/>
                    <a:gd name="T94" fmla="*/ 34 w 281"/>
                    <a:gd name="T95" fmla="*/ 7 h 637"/>
                    <a:gd name="T96" fmla="*/ 53 w 281"/>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1"/>
                    <a:gd name="T148" fmla="*/ 0 h 637"/>
                    <a:gd name="T149" fmla="*/ 281 w 281"/>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1" h="637">
                      <a:moveTo>
                        <a:pt x="66" y="0"/>
                      </a:moveTo>
                      <a:lnTo>
                        <a:pt x="217" y="0"/>
                      </a:lnTo>
                      <a:lnTo>
                        <a:pt x="220" y="0"/>
                      </a:lnTo>
                      <a:lnTo>
                        <a:pt x="224" y="1"/>
                      </a:lnTo>
                      <a:lnTo>
                        <a:pt x="227" y="1"/>
                      </a:lnTo>
                      <a:lnTo>
                        <a:pt x="231" y="2"/>
                      </a:lnTo>
                      <a:lnTo>
                        <a:pt x="235" y="2"/>
                      </a:lnTo>
                      <a:lnTo>
                        <a:pt x="239" y="3"/>
                      </a:lnTo>
                      <a:lnTo>
                        <a:pt x="242" y="6"/>
                      </a:lnTo>
                      <a:lnTo>
                        <a:pt x="246" y="6"/>
                      </a:lnTo>
                      <a:lnTo>
                        <a:pt x="249" y="8"/>
                      </a:lnTo>
                      <a:lnTo>
                        <a:pt x="253" y="11"/>
                      </a:lnTo>
                      <a:lnTo>
                        <a:pt x="257" y="12"/>
                      </a:lnTo>
                      <a:lnTo>
                        <a:pt x="261" y="15"/>
                      </a:lnTo>
                      <a:lnTo>
                        <a:pt x="265" y="18"/>
                      </a:lnTo>
                      <a:lnTo>
                        <a:pt x="269" y="22"/>
                      </a:lnTo>
                      <a:lnTo>
                        <a:pt x="272" y="26"/>
                      </a:lnTo>
                      <a:lnTo>
                        <a:pt x="275" y="30"/>
                      </a:lnTo>
                      <a:lnTo>
                        <a:pt x="278" y="35"/>
                      </a:lnTo>
                      <a:lnTo>
                        <a:pt x="279" y="39"/>
                      </a:lnTo>
                      <a:lnTo>
                        <a:pt x="281" y="43"/>
                      </a:lnTo>
                      <a:lnTo>
                        <a:pt x="281" y="49"/>
                      </a:lnTo>
                      <a:lnTo>
                        <a:pt x="281" y="52"/>
                      </a:lnTo>
                      <a:lnTo>
                        <a:pt x="281" y="290"/>
                      </a:lnTo>
                      <a:lnTo>
                        <a:pt x="280" y="292"/>
                      </a:lnTo>
                      <a:lnTo>
                        <a:pt x="280" y="293"/>
                      </a:lnTo>
                      <a:lnTo>
                        <a:pt x="279" y="297"/>
                      </a:lnTo>
                      <a:lnTo>
                        <a:pt x="278" y="300"/>
                      </a:lnTo>
                      <a:lnTo>
                        <a:pt x="276" y="302"/>
                      </a:lnTo>
                      <a:lnTo>
                        <a:pt x="273" y="306"/>
                      </a:lnTo>
                      <a:lnTo>
                        <a:pt x="270" y="308"/>
                      </a:lnTo>
                      <a:lnTo>
                        <a:pt x="266" y="310"/>
                      </a:lnTo>
                      <a:lnTo>
                        <a:pt x="263" y="311"/>
                      </a:lnTo>
                      <a:lnTo>
                        <a:pt x="260" y="312"/>
                      </a:lnTo>
                      <a:lnTo>
                        <a:pt x="256" y="312"/>
                      </a:lnTo>
                      <a:lnTo>
                        <a:pt x="252" y="312"/>
                      </a:lnTo>
                      <a:lnTo>
                        <a:pt x="249" y="311"/>
                      </a:lnTo>
                      <a:lnTo>
                        <a:pt x="246" y="310"/>
                      </a:lnTo>
                      <a:lnTo>
                        <a:pt x="243" y="309"/>
                      </a:lnTo>
                      <a:lnTo>
                        <a:pt x="241" y="307"/>
                      </a:lnTo>
                      <a:lnTo>
                        <a:pt x="239" y="305"/>
                      </a:lnTo>
                      <a:lnTo>
                        <a:pt x="236" y="302"/>
                      </a:lnTo>
                      <a:lnTo>
                        <a:pt x="235" y="300"/>
                      </a:lnTo>
                      <a:lnTo>
                        <a:pt x="233" y="298"/>
                      </a:lnTo>
                      <a:lnTo>
                        <a:pt x="233" y="296"/>
                      </a:lnTo>
                      <a:lnTo>
                        <a:pt x="232" y="292"/>
                      </a:lnTo>
                      <a:lnTo>
                        <a:pt x="231" y="289"/>
                      </a:lnTo>
                      <a:lnTo>
                        <a:pt x="232" y="107"/>
                      </a:lnTo>
                      <a:lnTo>
                        <a:pt x="216" y="107"/>
                      </a:lnTo>
                      <a:lnTo>
                        <a:pt x="216" y="600"/>
                      </a:lnTo>
                      <a:lnTo>
                        <a:pt x="216" y="606"/>
                      </a:lnTo>
                      <a:lnTo>
                        <a:pt x="214" y="612"/>
                      </a:lnTo>
                      <a:lnTo>
                        <a:pt x="212" y="616"/>
                      </a:lnTo>
                      <a:lnTo>
                        <a:pt x="209" y="622"/>
                      </a:lnTo>
                      <a:lnTo>
                        <a:pt x="207" y="625"/>
                      </a:lnTo>
                      <a:lnTo>
                        <a:pt x="204" y="629"/>
                      </a:lnTo>
                      <a:lnTo>
                        <a:pt x="201" y="631"/>
                      </a:lnTo>
                      <a:lnTo>
                        <a:pt x="197" y="633"/>
                      </a:lnTo>
                      <a:lnTo>
                        <a:pt x="192" y="634"/>
                      </a:lnTo>
                      <a:lnTo>
                        <a:pt x="190" y="635"/>
                      </a:lnTo>
                      <a:lnTo>
                        <a:pt x="186" y="637"/>
                      </a:lnTo>
                      <a:lnTo>
                        <a:pt x="183" y="637"/>
                      </a:lnTo>
                      <a:lnTo>
                        <a:pt x="179" y="637"/>
                      </a:lnTo>
                      <a:lnTo>
                        <a:pt x="175" y="636"/>
                      </a:lnTo>
                      <a:lnTo>
                        <a:pt x="170" y="634"/>
                      </a:lnTo>
                      <a:lnTo>
                        <a:pt x="167" y="632"/>
                      </a:lnTo>
                      <a:lnTo>
                        <a:pt x="162" y="631"/>
                      </a:lnTo>
                      <a:lnTo>
                        <a:pt x="161" y="628"/>
                      </a:lnTo>
                      <a:lnTo>
                        <a:pt x="158" y="626"/>
                      </a:lnTo>
                      <a:lnTo>
                        <a:pt x="154"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8" y="616"/>
                      </a:lnTo>
                      <a:lnTo>
                        <a:pt x="127" y="621"/>
                      </a:lnTo>
                      <a:lnTo>
                        <a:pt x="123" y="625"/>
                      </a:lnTo>
                      <a:lnTo>
                        <a:pt x="120" y="629"/>
                      </a:lnTo>
                      <a:lnTo>
                        <a:pt x="115" y="632"/>
                      </a:lnTo>
                      <a:lnTo>
                        <a:pt x="111" y="634"/>
                      </a:lnTo>
                      <a:lnTo>
                        <a:pt x="105" y="636"/>
                      </a:lnTo>
                      <a:lnTo>
                        <a:pt x="101" y="637"/>
                      </a:lnTo>
                      <a:lnTo>
                        <a:pt x="97" y="637"/>
                      </a:lnTo>
                      <a:lnTo>
                        <a:pt x="92" y="636"/>
                      </a:lnTo>
                      <a:lnTo>
                        <a:pt x="89" y="635"/>
                      </a:lnTo>
                      <a:lnTo>
                        <a:pt x="85" y="633"/>
                      </a:lnTo>
                      <a:lnTo>
                        <a:pt x="82" y="632"/>
                      </a:lnTo>
                      <a:lnTo>
                        <a:pt x="78" y="630"/>
                      </a:lnTo>
                      <a:lnTo>
                        <a:pt x="74" y="626"/>
                      </a:lnTo>
                      <a:lnTo>
                        <a:pt x="73" y="623"/>
                      </a:lnTo>
                      <a:lnTo>
                        <a:pt x="70" y="620"/>
                      </a:lnTo>
                      <a:lnTo>
                        <a:pt x="68" y="616"/>
                      </a:lnTo>
                      <a:lnTo>
                        <a:pt x="67" y="613"/>
                      </a:lnTo>
                      <a:lnTo>
                        <a:pt x="66" y="610"/>
                      </a:lnTo>
                      <a:lnTo>
                        <a:pt x="65" y="604"/>
                      </a:lnTo>
                      <a:lnTo>
                        <a:pt x="66" y="107"/>
                      </a:lnTo>
                      <a:lnTo>
                        <a:pt x="49" y="107"/>
                      </a:lnTo>
                      <a:lnTo>
                        <a:pt x="49" y="289"/>
                      </a:lnTo>
                      <a:lnTo>
                        <a:pt x="49" y="292"/>
                      </a:lnTo>
                      <a:lnTo>
                        <a:pt x="48" y="295"/>
                      </a:lnTo>
                      <a:lnTo>
                        <a:pt x="46" y="298"/>
                      </a:lnTo>
                      <a:lnTo>
                        <a:pt x="44" y="301"/>
                      </a:lnTo>
                      <a:lnTo>
                        <a:pt x="44" y="302"/>
                      </a:lnTo>
                      <a:lnTo>
                        <a:pt x="42" y="304"/>
                      </a:lnTo>
                      <a:lnTo>
                        <a:pt x="40" y="307"/>
                      </a:lnTo>
                      <a:lnTo>
                        <a:pt x="39" y="308"/>
                      </a:lnTo>
                      <a:lnTo>
                        <a:pt x="36" y="309"/>
                      </a:lnTo>
                      <a:lnTo>
                        <a:pt x="34" y="310"/>
                      </a:lnTo>
                      <a:lnTo>
                        <a:pt x="32" y="311"/>
                      </a:lnTo>
                      <a:lnTo>
                        <a:pt x="29" y="312"/>
                      </a:lnTo>
                      <a:lnTo>
                        <a:pt x="28" y="312"/>
                      </a:lnTo>
                      <a:lnTo>
                        <a:pt x="26" y="312"/>
                      </a:lnTo>
                      <a:lnTo>
                        <a:pt x="21" y="312"/>
                      </a:lnTo>
                      <a:lnTo>
                        <a:pt x="20" y="312"/>
                      </a:lnTo>
                      <a:lnTo>
                        <a:pt x="17" y="311"/>
                      </a:lnTo>
                      <a:lnTo>
                        <a:pt x="14" y="310"/>
                      </a:lnTo>
                      <a:lnTo>
                        <a:pt x="12" y="309"/>
                      </a:lnTo>
                      <a:lnTo>
                        <a:pt x="10" y="308"/>
                      </a:lnTo>
                      <a:lnTo>
                        <a:pt x="9" y="307"/>
                      </a:lnTo>
                      <a:lnTo>
                        <a:pt x="7" y="306"/>
                      </a:lnTo>
                      <a:lnTo>
                        <a:pt x="5" y="302"/>
                      </a:lnTo>
                      <a:lnTo>
                        <a:pt x="4" y="301"/>
                      </a:lnTo>
                      <a:lnTo>
                        <a:pt x="2" y="299"/>
                      </a:lnTo>
                      <a:lnTo>
                        <a:pt x="2" y="297"/>
                      </a:lnTo>
                      <a:lnTo>
                        <a:pt x="0" y="293"/>
                      </a:lnTo>
                      <a:lnTo>
                        <a:pt x="0" y="292"/>
                      </a:lnTo>
                      <a:lnTo>
                        <a:pt x="0" y="290"/>
                      </a:lnTo>
                      <a:lnTo>
                        <a:pt x="0" y="51"/>
                      </a:lnTo>
                      <a:lnTo>
                        <a:pt x="0" y="43"/>
                      </a:lnTo>
                      <a:lnTo>
                        <a:pt x="2" y="37"/>
                      </a:lnTo>
                      <a:lnTo>
                        <a:pt x="5" y="31"/>
                      </a:lnTo>
                      <a:lnTo>
                        <a:pt x="9" y="26"/>
                      </a:lnTo>
                      <a:lnTo>
                        <a:pt x="12" y="23"/>
                      </a:lnTo>
                      <a:lnTo>
                        <a:pt x="15" y="19"/>
                      </a:lnTo>
                      <a:lnTo>
                        <a:pt x="22" y="14"/>
                      </a:lnTo>
                      <a:lnTo>
                        <a:pt x="29" y="11"/>
                      </a:lnTo>
                      <a:lnTo>
                        <a:pt x="34" y="7"/>
                      </a:lnTo>
                      <a:lnTo>
                        <a:pt x="39" y="6"/>
                      </a:lnTo>
                      <a:lnTo>
                        <a:pt x="47" y="2"/>
                      </a:lnTo>
                      <a:lnTo>
                        <a:pt x="53" y="1"/>
                      </a:lnTo>
                      <a:lnTo>
                        <a:pt x="60" y="1"/>
                      </a:lnTo>
                      <a:lnTo>
                        <a:pt x="66"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50" name="Oval 13">
                  <a:extLst>
                    <a:ext uri="{FF2B5EF4-FFF2-40B4-BE49-F238E27FC236}">
                      <a16:creationId xmlns:a16="http://schemas.microsoft.com/office/drawing/2014/main" id="{31545125-5233-4314-BF78-F31E861B5DD9}"/>
                    </a:ext>
                  </a:extLst>
                </p:cNvPr>
                <p:cNvSpPr>
                  <a:spLocks noChangeArrowheads="1"/>
                </p:cNvSpPr>
                <p:nvPr/>
              </p:nvSpPr>
              <p:spPr bwMode="auto">
                <a:xfrm>
                  <a:off x="3492" y="2131"/>
                  <a:ext cx="143"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31" name="Group 14">
                <a:extLst>
                  <a:ext uri="{FF2B5EF4-FFF2-40B4-BE49-F238E27FC236}">
                    <a16:creationId xmlns:a16="http://schemas.microsoft.com/office/drawing/2014/main" id="{B8528876-2068-4271-9C23-85460157ED39}"/>
                  </a:ext>
                </a:extLst>
              </p:cNvPr>
              <p:cNvGrpSpPr>
                <a:grpSpLocks/>
              </p:cNvGrpSpPr>
              <p:nvPr/>
            </p:nvGrpSpPr>
            <p:grpSpPr bwMode="auto">
              <a:xfrm>
                <a:off x="5550" y="2684"/>
                <a:ext cx="218" cy="718"/>
                <a:chOff x="2699" y="2131"/>
                <a:chExt cx="283" cy="796"/>
              </a:xfrm>
            </p:grpSpPr>
            <p:sp>
              <p:nvSpPr>
                <p:cNvPr id="8247" name="Freeform 15">
                  <a:extLst>
                    <a:ext uri="{FF2B5EF4-FFF2-40B4-BE49-F238E27FC236}">
                      <a16:creationId xmlns:a16="http://schemas.microsoft.com/office/drawing/2014/main" id="{4F35F320-0BD9-4FC8-A5DC-3F3284E68444}"/>
                    </a:ext>
                  </a:extLst>
                </p:cNvPr>
                <p:cNvSpPr>
                  <a:spLocks/>
                </p:cNvSpPr>
                <p:nvPr/>
              </p:nvSpPr>
              <p:spPr bwMode="auto">
                <a:xfrm>
                  <a:off x="2699" y="2290"/>
                  <a:ext cx="283" cy="637"/>
                </a:xfrm>
                <a:custGeom>
                  <a:avLst/>
                  <a:gdLst>
                    <a:gd name="T0" fmla="*/ 221 w 283"/>
                    <a:gd name="T1" fmla="*/ 0 h 637"/>
                    <a:gd name="T2" fmla="*/ 232 w 283"/>
                    <a:gd name="T3" fmla="*/ 3 h 637"/>
                    <a:gd name="T4" fmla="*/ 245 w 283"/>
                    <a:gd name="T5" fmla="*/ 6 h 637"/>
                    <a:gd name="T6" fmla="*/ 255 w 283"/>
                    <a:gd name="T7" fmla="*/ 11 h 637"/>
                    <a:gd name="T8" fmla="*/ 266 w 283"/>
                    <a:gd name="T9" fmla="*/ 19 h 637"/>
                    <a:gd name="T10" fmla="*/ 276 w 283"/>
                    <a:gd name="T11" fmla="*/ 30 h 637"/>
                    <a:gd name="T12" fmla="*/ 282 w 283"/>
                    <a:gd name="T13" fmla="*/ 44 h 637"/>
                    <a:gd name="T14" fmla="*/ 282 w 283"/>
                    <a:gd name="T15" fmla="*/ 290 h 637"/>
                    <a:gd name="T16" fmla="*/ 280 w 283"/>
                    <a:gd name="T17" fmla="*/ 298 h 637"/>
                    <a:gd name="T18" fmla="*/ 275 w 283"/>
                    <a:gd name="T19" fmla="*/ 306 h 637"/>
                    <a:gd name="T20" fmla="*/ 264 w 283"/>
                    <a:gd name="T21" fmla="*/ 312 h 637"/>
                    <a:gd name="T22" fmla="*/ 254 w 283"/>
                    <a:gd name="T23" fmla="*/ 312 h 637"/>
                    <a:gd name="T24" fmla="*/ 245 w 283"/>
                    <a:gd name="T25" fmla="*/ 310 h 637"/>
                    <a:gd name="T26" fmla="*/ 238 w 283"/>
                    <a:gd name="T27" fmla="*/ 303 h 637"/>
                    <a:gd name="T28" fmla="*/ 235 w 283"/>
                    <a:gd name="T29" fmla="*/ 296 h 637"/>
                    <a:gd name="T30" fmla="*/ 232 w 283"/>
                    <a:gd name="T31" fmla="*/ 289 h 637"/>
                    <a:gd name="T32" fmla="*/ 216 w 283"/>
                    <a:gd name="T33" fmla="*/ 600 h 637"/>
                    <a:gd name="T34" fmla="*/ 213 w 283"/>
                    <a:gd name="T35" fmla="*/ 616 h 637"/>
                    <a:gd name="T36" fmla="*/ 206 w 283"/>
                    <a:gd name="T37" fmla="*/ 630 h 637"/>
                    <a:gd name="T38" fmla="*/ 194 w 283"/>
                    <a:gd name="T39" fmla="*/ 635 h 637"/>
                    <a:gd name="T40" fmla="*/ 184 w 283"/>
                    <a:gd name="T41" fmla="*/ 637 h 637"/>
                    <a:gd name="T42" fmla="*/ 172 w 283"/>
                    <a:gd name="T43" fmla="*/ 635 h 637"/>
                    <a:gd name="T44" fmla="*/ 162 w 283"/>
                    <a:gd name="T45" fmla="*/ 629 h 637"/>
                    <a:gd name="T46" fmla="*/ 154 w 283"/>
                    <a:gd name="T47" fmla="*/ 619 h 637"/>
                    <a:gd name="T48" fmla="*/ 151 w 283"/>
                    <a:gd name="T49" fmla="*/ 610 h 637"/>
                    <a:gd name="T50" fmla="*/ 134 w 283"/>
                    <a:gd name="T51" fmla="*/ 305 h 637"/>
                    <a:gd name="T52" fmla="*/ 132 w 283"/>
                    <a:gd name="T53" fmla="*/ 613 h 637"/>
                    <a:gd name="T54" fmla="*/ 124 w 283"/>
                    <a:gd name="T55" fmla="*/ 625 h 637"/>
                    <a:gd name="T56" fmla="*/ 113 w 283"/>
                    <a:gd name="T57" fmla="*/ 635 h 637"/>
                    <a:gd name="T58" fmla="*/ 98 w 283"/>
                    <a:gd name="T59" fmla="*/ 637 h 637"/>
                    <a:gd name="T60" fmla="*/ 87 w 283"/>
                    <a:gd name="T61" fmla="*/ 634 h 637"/>
                    <a:gd name="T62" fmla="*/ 75 w 283"/>
                    <a:gd name="T63" fmla="*/ 626 h 637"/>
                    <a:gd name="T64" fmla="*/ 69 w 283"/>
                    <a:gd name="T65" fmla="*/ 616 h 637"/>
                    <a:gd name="T66" fmla="*/ 66 w 283"/>
                    <a:gd name="T67" fmla="*/ 605 h 637"/>
                    <a:gd name="T68" fmla="*/ 50 w 283"/>
                    <a:gd name="T69" fmla="*/ 289 h 637"/>
                    <a:gd name="T70" fmla="*/ 48 w 283"/>
                    <a:gd name="T71" fmla="*/ 299 h 637"/>
                    <a:gd name="T72" fmla="*/ 43 w 283"/>
                    <a:gd name="T73" fmla="*/ 304 h 637"/>
                    <a:gd name="T74" fmla="*/ 37 w 283"/>
                    <a:gd name="T75" fmla="*/ 310 h 637"/>
                    <a:gd name="T76" fmla="*/ 31 w 283"/>
                    <a:gd name="T77" fmla="*/ 312 h 637"/>
                    <a:gd name="T78" fmla="*/ 22 w 283"/>
                    <a:gd name="T79" fmla="*/ 312 h 637"/>
                    <a:gd name="T80" fmla="*/ 14 w 283"/>
                    <a:gd name="T81" fmla="*/ 311 h 637"/>
                    <a:gd name="T82" fmla="*/ 8 w 283"/>
                    <a:gd name="T83" fmla="*/ 308 h 637"/>
                    <a:gd name="T84" fmla="*/ 4 w 283"/>
                    <a:gd name="T85" fmla="*/ 302 h 637"/>
                    <a:gd name="T86" fmla="*/ 0 w 283"/>
                    <a:gd name="T87" fmla="*/ 294 h 637"/>
                    <a:gd name="T88" fmla="*/ 0 w 283"/>
                    <a:gd name="T89" fmla="*/ 53 h 637"/>
                    <a:gd name="T90" fmla="*/ 6 w 283"/>
                    <a:gd name="T91" fmla="*/ 32 h 637"/>
                    <a:gd name="T92" fmla="*/ 16 w 283"/>
                    <a:gd name="T93" fmla="*/ 20 h 637"/>
                    <a:gd name="T94" fmla="*/ 33 w 283"/>
                    <a:gd name="T95" fmla="*/ 8 h 637"/>
                    <a:gd name="T96" fmla="*/ 54 w 283"/>
                    <a:gd name="T97" fmla="*/ 2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637"/>
                    <a:gd name="T149" fmla="*/ 283 w 283"/>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637">
                      <a:moveTo>
                        <a:pt x="68" y="0"/>
                      </a:moveTo>
                      <a:lnTo>
                        <a:pt x="217" y="0"/>
                      </a:lnTo>
                      <a:lnTo>
                        <a:pt x="221" y="0"/>
                      </a:lnTo>
                      <a:lnTo>
                        <a:pt x="226" y="1"/>
                      </a:lnTo>
                      <a:lnTo>
                        <a:pt x="229" y="2"/>
                      </a:lnTo>
                      <a:lnTo>
                        <a:pt x="232" y="3"/>
                      </a:lnTo>
                      <a:lnTo>
                        <a:pt x="236" y="3"/>
                      </a:lnTo>
                      <a:lnTo>
                        <a:pt x="240" y="4"/>
                      </a:lnTo>
                      <a:lnTo>
                        <a:pt x="245" y="6"/>
                      </a:lnTo>
                      <a:lnTo>
                        <a:pt x="247" y="7"/>
                      </a:lnTo>
                      <a:lnTo>
                        <a:pt x="251" y="9"/>
                      </a:lnTo>
                      <a:lnTo>
                        <a:pt x="255" y="11"/>
                      </a:lnTo>
                      <a:lnTo>
                        <a:pt x="259" y="13"/>
                      </a:lnTo>
                      <a:lnTo>
                        <a:pt x="262" y="15"/>
                      </a:lnTo>
                      <a:lnTo>
                        <a:pt x="266" y="19"/>
                      </a:lnTo>
                      <a:lnTo>
                        <a:pt x="270" y="23"/>
                      </a:lnTo>
                      <a:lnTo>
                        <a:pt x="274" y="28"/>
                      </a:lnTo>
                      <a:lnTo>
                        <a:pt x="276" y="30"/>
                      </a:lnTo>
                      <a:lnTo>
                        <a:pt x="279" y="35"/>
                      </a:lnTo>
                      <a:lnTo>
                        <a:pt x="280" y="39"/>
                      </a:lnTo>
                      <a:lnTo>
                        <a:pt x="282" y="44"/>
                      </a:lnTo>
                      <a:lnTo>
                        <a:pt x="283" y="49"/>
                      </a:lnTo>
                      <a:lnTo>
                        <a:pt x="283" y="53"/>
                      </a:lnTo>
                      <a:lnTo>
                        <a:pt x="282" y="290"/>
                      </a:lnTo>
                      <a:lnTo>
                        <a:pt x="281" y="293"/>
                      </a:lnTo>
                      <a:lnTo>
                        <a:pt x="280" y="294"/>
                      </a:lnTo>
                      <a:lnTo>
                        <a:pt x="280" y="298"/>
                      </a:lnTo>
                      <a:lnTo>
                        <a:pt x="279" y="300"/>
                      </a:lnTo>
                      <a:lnTo>
                        <a:pt x="277" y="303"/>
                      </a:lnTo>
                      <a:lnTo>
                        <a:pt x="275" y="306"/>
                      </a:lnTo>
                      <a:lnTo>
                        <a:pt x="271" y="309"/>
                      </a:lnTo>
                      <a:lnTo>
                        <a:pt x="267" y="311"/>
                      </a:lnTo>
                      <a:lnTo>
                        <a:pt x="264" y="312"/>
                      </a:lnTo>
                      <a:lnTo>
                        <a:pt x="261" y="312"/>
                      </a:lnTo>
                      <a:lnTo>
                        <a:pt x="258" y="312"/>
                      </a:lnTo>
                      <a:lnTo>
                        <a:pt x="254" y="312"/>
                      </a:lnTo>
                      <a:lnTo>
                        <a:pt x="251" y="312"/>
                      </a:lnTo>
                      <a:lnTo>
                        <a:pt x="247" y="311"/>
                      </a:lnTo>
                      <a:lnTo>
                        <a:pt x="245" y="310"/>
                      </a:lnTo>
                      <a:lnTo>
                        <a:pt x="242" y="308"/>
                      </a:lnTo>
                      <a:lnTo>
                        <a:pt x="240" y="305"/>
                      </a:lnTo>
                      <a:lnTo>
                        <a:pt x="238" y="303"/>
                      </a:lnTo>
                      <a:lnTo>
                        <a:pt x="236" y="300"/>
                      </a:lnTo>
                      <a:lnTo>
                        <a:pt x="235" y="299"/>
                      </a:lnTo>
                      <a:lnTo>
                        <a:pt x="235" y="296"/>
                      </a:lnTo>
                      <a:lnTo>
                        <a:pt x="234" y="294"/>
                      </a:lnTo>
                      <a:lnTo>
                        <a:pt x="233" y="293"/>
                      </a:lnTo>
                      <a:lnTo>
                        <a:pt x="232" y="289"/>
                      </a:lnTo>
                      <a:lnTo>
                        <a:pt x="233" y="108"/>
                      </a:lnTo>
                      <a:lnTo>
                        <a:pt x="216" y="108"/>
                      </a:lnTo>
                      <a:lnTo>
                        <a:pt x="216" y="600"/>
                      </a:lnTo>
                      <a:lnTo>
                        <a:pt x="216" y="606"/>
                      </a:lnTo>
                      <a:lnTo>
                        <a:pt x="216" y="612"/>
                      </a:lnTo>
                      <a:lnTo>
                        <a:pt x="213" y="616"/>
                      </a:lnTo>
                      <a:lnTo>
                        <a:pt x="211" y="622"/>
                      </a:lnTo>
                      <a:lnTo>
                        <a:pt x="208" y="625"/>
                      </a:lnTo>
                      <a:lnTo>
                        <a:pt x="206" y="630"/>
                      </a:lnTo>
                      <a:lnTo>
                        <a:pt x="202" y="632"/>
                      </a:lnTo>
                      <a:lnTo>
                        <a:pt x="198" y="634"/>
                      </a:lnTo>
                      <a:lnTo>
                        <a:pt x="194" y="635"/>
                      </a:lnTo>
                      <a:lnTo>
                        <a:pt x="192" y="635"/>
                      </a:lnTo>
                      <a:lnTo>
                        <a:pt x="187" y="637"/>
                      </a:lnTo>
                      <a:lnTo>
                        <a:pt x="184" y="637"/>
                      </a:lnTo>
                      <a:lnTo>
                        <a:pt x="181" y="637"/>
                      </a:lnTo>
                      <a:lnTo>
                        <a:pt x="176" y="636"/>
                      </a:lnTo>
                      <a:lnTo>
                        <a:pt x="172" y="635"/>
                      </a:lnTo>
                      <a:lnTo>
                        <a:pt x="168" y="633"/>
                      </a:lnTo>
                      <a:lnTo>
                        <a:pt x="164" y="632"/>
                      </a:lnTo>
                      <a:lnTo>
                        <a:pt x="162" y="629"/>
                      </a:lnTo>
                      <a:lnTo>
                        <a:pt x="159" y="626"/>
                      </a:lnTo>
                      <a:lnTo>
                        <a:pt x="156" y="623"/>
                      </a:lnTo>
                      <a:lnTo>
                        <a:pt x="154" y="619"/>
                      </a:lnTo>
                      <a:lnTo>
                        <a:pt x="152" y="616"/>
                      </a:lnTo>
                      <a:lnTo>
                        <a:pt x="152" y="613"/>
                      </a:lnTo>
                      <a:lnTo>
                        <a:pt x="151" y="610"/>
                      </a:lnTo>
                      <a:lnTo>
                        <a:pt x="150" y="606"/>
                      </a:lnTo>
                      <a:lnTo>
                        <a:pt x="150" y="305"/>
                      </a:lnTo>
                      <a:lnTo>
                        <a:pt x="134" y="305"/>
                      </a:lnTo>
                      <a:lnTo>
                        <a:pt x="133" y="604"/>
                      </a:lnTo>
                      <a:lnTo>
                        <a:pt x="132" y="609"/>
                      </a:lnTo>
                      <a:lnTo>
                        <a:pt x="132" y="613"/>
                      </a:lnTo>
                      <a:lnTo>
                        <a:pt x="129" y="616"/>
                      </a:lnTo>
                      <a:lnTo>
                        <a:pt x="128" y="621"/>
                      </a:lnTo>
                      <a:lnTo>
                        <a:pt x="124" y="625"/>
                      </a:lnTo>
                      <a:lnTo>
                        <a:pt x="121" y="630"/>
                      </a:lnTo>
                      <a:lnTo>
                        <a:pt x="117" y="633"/>
                      </a:lnTo>
                      <a:lnTo>
                        <a:pt x="113" y="635"/>
                      </a:lnTo>
                      <a:lnTo>
                        <a:pt x="107" y="636"/>
                      </a:lnTo>
                      <a:lnTo>
                        <a:pt x="103" y="637"/>
                      </a:lnTo>
                      <a:lnTo>
                        <a:pt x="98" y="637"/>
                      </a:lnTo>
                      <a:lnTo>
                        <a:pt x="93" y="636"/>
                      </a:lnTo>
                      <a:lnTo>
                        <a:pt x="90" y="635"/>
                      </a:lnTo>
                      <a:lnTo>
                        <a:pt x="87" y="634"/>
                      </a:lnTo>
                      <a:lnTo>
                        <a:pt x="83" y="633"/>
                      </a:lnTo>
                      <a:lnTo>
                        <a:pt x="79" y="630"/>
                      </a:lnTo>
                      <a:lnTo>
                        <a:pt x="75" y="626"/>
                      </a:lnTo>
                      <a:lnTo>
                        <a:pt x="73" y="625"/>
                      </a:lnTo>
                      <a:lnTo>
                        <a:pt x="72" y="620"/>
                      </a:lnTo>
                      <a:lnTo>
                        <a:pt x="69" y="616"/>
                      </a:lnTo>
                      <a:lnTo>
                        <a:pt x="68" y="614"/>
                      </a:lnTo>
                      <a:lnTo>
                        <a:pt x="68" y="610"/>
                      </a:lnTo>
                      <a:lnTo>
                        <a:pt x="66" y="605"/>
                      </a:lnTo>
                      <a:lnTo>
                        <a:pt x="67" y="108"/>
                      </a:lnTo>
                      <a:lnTo>
                        <a:pt x="50" y="108"/>
                      </a:lnTo>
                      <a:lnTo>
                        <a:pt x="50" y="289"/>
                      </a:lnTo>
                      <a:lnTo>
                        <a:pt x="49" y="293"/>
                      </a:lnTo>
                      <a:lnTo>
                        <a:pt x="49" y="295"/>
                      </a:lnTo>
                      <a:lnTo>
                        <a:pt x="48" y="299"/>
                      </a:lnTo>
                      <a:lnTo>
                        <a:pt x="45" y="302"/>
                      </a:lnTo>
                      <a:lnTo>
                        <a:pt x="44" y="303"/>
                      </a:lnTo>
                      <a:lnTo>
                        <a:pt x="43" y="304"/>
                      </a:lnTo>
                      <a:lnTo>
                        <a:pt x="40" y="307"/>
                      </a:lnTo>
                      <a:lnTo>
                        <a:pt x="39" y="309"/>
                      </a:lnTo>
                      <a:lnTo>
                        <a:pt x="37" y="310"/>
                      </a:lnTo>
                      <a:lnTo>
                        <a:pt x="34" y="311"/>
                      </a:lnTo>
                      <a:lnTo>
                        <a:pt x="33" y="312"/>
                      </a:lnTo>
                      <a:lnTo>
                        <a:pt x="31" y="312"/>
                      </a:lnTo>
                      <a:lnTo>
                        <a:pt x="28" y="312"/>
                      </a:lnTo>
                      <a:lnTo>
                        <a:pt x="27" y="312"/>
                      </a:lnTo>
                      <a:lnTo>
                        <a:pt x="22" y="312"/>
                      </a:lnTo>
                      <a:lnTo>
                        <a:pt x="20" y="312"/>
                      </a:lnTo>
                      <a:lnTo>
                        <a:pt x="17" y="312"/>
                      </a:lnTo>
                      <a:lnTo>
                        <a:pt x="14" y="311"/>
                      </a:lnTo>
                      <a:lnTo>
                        <a:pt x="13" y="310"/>
                      </a:lnTo>
                      <a:lnTo>
                        <a:pt x="11" y="309"/>
                      </a:lnTo>
                      <a:lnTo>
                        <a:pt x="8" y="308"/>
                      </a:lnTo>
                      <a:lnTo>
                        <a:pt x="8" y="306"/>
                      </a:lnTo>
                      <a:lnTo>
                        <a:pt x="6" y="303"/>
                      </a:lnTo>
                      <a:lnTo>
                        <a:pt x="4" y="302"/>
                      </a:lnTo>
                      <a:lnTo>
                        <a:pt x="3" y="299"/>
                      </a:lnTo>
                      <a:lnTo>
                        <a:pt x="2" y="298"/>
                      </a:lnTo>
                      <a:lnTo>
                        <a:pt x="0" y="294"/>
                      </a:lnTo>
                      <a:lnTo>
                        <a:pt x="0" y="290"/>
                      </a:lnTo>
                      <a:lnTo>
                        <a:pt x="0" y="53"/>
                      </a:lnTo>
                      <a:lnTo>
                        <a:pt x="0" y="44"/>
                      </a:lnTo>
                      <a:lnTo>
                        <a:pt x="2" y="38"/>
                      </a:lnTo>
                      <a:lnTo>
                        <a:pt x="6" y="32"/>
                      </a:lnTo>
                      <a:lnTo>
                        <a:pt x="8" y="28"/>
                      </a:lnTo>
                      <a:lnTo>
                        <a:pt x="13" y="23"/>
                      </a:lnTo>
                      <a:lnTo>
                        <a:pt x="16" y="20"/>
                      </a:lnTo>
                      <a:lnTo>
                        <a:pt x="23" y="14"/>
                      </a:lnTo>
                      <a:lnTo>
                        <a:pt x="29" y="11"/>
                      </a:lnTo>
                      <a:lnTo>
                        <a:pt x="33" y="8"/>
                      </a:lnTo>
                      <a:lnTo>
                        <a:pt x="39" y="6"/>
                      </a:lnTo>
                      <a:lnTo>
                        <a:pt x="49" y="3"/>
                      </a:lnTo>
                      <a:lnTo>
                        <a:pt x="54" y="2"/>
                      </a:lnTo>
                      <a:lnTo>
                        <a:pt x="62" y="1"/>
                      </a:lnTo>
                      <a:lnTo>
                        <a:pt x="6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48" name="Oval 16">
                  <a:extLst>
                    <a:ext uri="{FF2B5EF4-FFF2-40B4-BE49-F238E27FC236}">
                      <a16:creationId xmlns:a16="http://schemas.microsoft.com/office/drawing/2014/main" id="{49D2EC32-BB61-4457-A6AC-301F7E0F8756}"/>
                    </a:ext>
                  </a:extLst>
                </p:cNvPr>
                <p:cNvSpPr>
                  <a:spLocks noChangeArrowheads="1"/>
                </p:cNvSpPr>
                <p:nvPr/>
              </p:nvSpPr>
              <p:spPr bwMode="auto">
                <a:xfrm>
                  <a:off x="2764" y="2131"/>
                  <a:ext cx="144"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32" name="Group 17">
                <a:extLst>
                  <a:ext uri="{FF2B5EF4-FFF2-40B4-BE49-F238E27FC236}">
                    <a16:creationId xmlns:a16="http://schemas.microsoft.com/office/drawing/2014/main" id="{46CDB38A-836A-41F8-A46A-5A917D11A2E0}"/>
                  </a:ext>
                </a:extLst>
              </p:cNvPr>
              <p:cNvGrpSpPr>
                <a:grpSpLocks/>
              </p:cNvGrpSpPr>
              <p:nvPr/>
            </p:nvGrpSpPr>
            <p:grpSpPr bwMode="auto">
              <a:xfrm>
                <a:off x="4762" y="2683"/>
                <a:ext cx="217" cy="720"/>
                <a:chOff x="3063" y="2131"/>
                <a:chExt cx="282" cy="798"/>
              </a:xfrm>
            </p:grpSpPr>
            <p:sp>
              <p:nvSpPr>
                <p:cNvPr id="8245" name="Freeform 18">
                  <a:extLst>
                    <a:ext uri="{FF2B5EF4-FFF2-40B4-BE49-F238E27FC236}">
                      <a16:creationId xmlns:a16="http://schemas.microsoft.com/office/drawing/2014/main" id="{AC613425-D999-4225-83D5-91BCDE79E36C}"/>
                    </a:ext>
                  </a:extLst>
                </p:cNvPr>
                <p:cNvSpPr>
                  <a:spLocks/>
                </p:cNvSpPr>
                <p:nvPr/>
              </p:nvSpPr>
              <p:spPr bwMode="auto">
                <a:xfrm>
                  <a:off x="3063" y="2292"/>
                  <a:ext cx="282" cy="637"/>
                </a:xfrm>
                <a:custGeom>
                  <a:avLst/>
                  <a:gdLst>
                    <a:gd name="T0" fmla="*/ 220 w 282"/>
                    <a:gd name="T1" fmla="*/ 0 h 637"/>
                    <a:gd name="T2" fmla="*/ 232 w 282"/>
                    <a:gd name="T3" fmla="*/ 2 h 637"/>
                    <a:gd name="T4" fmla="*/ 243 w 282"/>
                    <a:gd name="T5" fmla="*/ 6 h 637"/>
                    <a:gd name="T6" fmla="*/ 253 w 282"/>
                    <a:gd name="T7" fmla="*/ 11 h 637"/>
                    <a:gd name="T8" fmla="*/ 266 w 282"/>
                    <a:gd name="T9" fmla="*/ 18 h 637"/>
                    <a:gd name="T10" fmla="*/ 275 w 282"/>
                    <a:gd name="T11" fmla="*/ 30 h 637"/>
                    <a:gd name="T12" fmla="*/ 281 w 282"/>
                    <a:gd name="T13" fmla="*/ 43 h 637"/>
                    <a:gd name="T14" fmla="*/ 281 w 282"/>
                    <a:gd name="T15" fmla="*/ 290 h 637"/>
                    <a:gd name="T16" fmla="*/ 280 w 282"/>
                    <a:gd name="T17" fmla="*/ 297 h 637"/>
                    <a:gd name="T18" fmla="*/ 273 w 282"/>
                    <a:gd name="T19" fmla="*/ 306 h 637"/>
                    <a:gd name="T20" fmla="*/ 264 w 282"/>
                    <a:gd name="T21" fmla="*/ 311 h 637"/>
                    <a:gd name="T22" fmla="*/ 253 w 282"/>
                    <a:gd name="T23" fmla="*/ 312 h 637"/>
                    <a:gd name="T24" fmla="*/ 244 w 282"/>
                    <a:gd name="T25" fmla="*/ 309 h 637"/>
                    <a:gd name="T26" fmla="*/ 237 w 282"/>
                    <a:gd name="T27" fmla="*/ 302 h 637"/>
                    <a:gd name="T28" fmla="*/ 234 w 282"/>
                    <a:gd name="T29" fmla="*/ 296 h 637"/>
                    <a:gd name="T30" fmla="*/ 232 w 282"/>
                    <a:gd name="T31" fmla="*/ 289 h 637"/>
                    <a:gd name="T32" fmla="*/ 217 w 282"/>
                    <a:gd name="T33" fmla="*/ 600 h 637"/>
                    <a:gd name="T34" fmla="*/ 212 w 282"/>
                    <a:gd name="T35" fmla="*/ 616 h 637"/>
                    <a:gd name="T36" fmla="*/ 204 w 282"/>
                    <a:gd name="T37" fmla="*/ 629 h 637"/>
                    <a:gd name="T38" fmla="*/ 193 w 282"/>
                    <a:gd name="T39" fmla="*/ 634 h 637"/>
                    <a:gd name="T40" fmla="*/ 183 w 282"/>
                    <a:gd name="T41" fmla="*/ 637 h 637"/>
                    <a:gd name="T42" fmla="*/ 170 w 282"/>
                    <a:gd name="T43" fmla="*/ 634 h 637"/>
                    <a:gd name="T44" fmla="*/ 161 w 282"/>
                    <a:gd name="T45" fmla="*/ 628 h 637"/>
                    <a:gd name="T46" fmla="*/ 153 w 282"/>
                    <a:gd name="T47" fmla="*/ 618 h 637"/>
                    <a:gd name="T48" fmla="*/ 149 w 282"/>
                    <a:gd name="T49" fmla="*/ 609 h 637"/>
                    <a:gd name="T50" fmla="*/ 133 w 282"/>
                    <a:gd name="T51" fmla="*/ 305 h 637"/>
                    <a:gd name="T52" fmla="*/ 130 w 282"/>
                    <a:gd name="T53" fmla="*/ 613 h 637"/>
                    <a:gd name="T54" fmla="*/ 123 w 282"/>
                    <a:gd name="T55" fmla="*/ 625 h 637"/>
                    <a:gd name="T56" fmla="*/ 111 w 282"/>
                    <a:gd name="T57" fmla="*/ 634 h 637"/>
                    <a:gd name="T58" fmla="*/ 97 w 282"/>
                    <a:gd name="T59" fmla="*/ 637 h 637"/>
                    <a:gd name="T60" fmla="*/ 86 w 282"/>
                    <a:gd name="T61" fmla="*/ 633 h 637"/>
                    <a:gd name="T62" fmla="*/ 74 w 282"/>
                    <a:gd name="T63" fmla="*/ 626 h 637"/>
                    <a:gd name="T64" fmla="*/ 69 w 282"/>
                    <a:gd name="T65" fmla="*/ 616 h 637"/>
                    <a:gd name="T66" fmla="*/ 65 w 282"/>
                    <a:gd name="T67" fmla="*/ 604 h 637"/>
                    <a:gd name="T68" fmla="*/ 50 w 282"/>
                    <a:gd name="T69" fmla="*/ 289 h 637"/>
                    <a:gd name="T70" fmla="*/ 46 w 282"/>
                    <a:gd name="T71" fmla="*/ 298 h 637"/>
                    <a:gd name="T72" fmla="*/ 42 w 282"/>
                    <a:gd name="T73" fmla="*/ 304 h 637"/>
                    <a:gd name="T74" fmla="*/ 37 w 282"/>
                    <a:gd name="T75" fmla="*/ 309 h 637"/>
                    <a:gd name="T76" fmla="*/ 30 w 282"/>
                    <a:gd name="T77" fmla="*/ 312 h 637"/>
                    <a:gd name="T78" fmla="*/ 22 w 282"/>
                    <a:gd name="T79" fmla="*/ 312 h 637"/>
                    <a:gd name="T80" fmla="*/ 15 w 282"/>
                    <a:gd name="T81" fmla="*/ 310 h 637"/>
                    <a:gd name="T82" fmla="*/ 9 w 282"/>
                    <a:gd name="T83" fmla="*/ 307 h 637"/>
                    <a:gd name="T84" fmla="*/ 5 w 282"/>
                    <a:gd name="T85" fmla="*/ 301 h 637"/>
                    <a:gd name="T86" fmla="*/ 1 w 282"/>
                    <a:gd name="T87" fmla="*/ 293 h 637"/>
                    <a:gd name="T88" fmla="*/ 0 w 282"/>
                    <a:gd name="T89" fmla="*/ 51 h 637"/>
                    <a:gd name="T90" fmla="*/ 5 w 282"/>
                    <a:gd name="T91" fmla="*/ 31 h 637"/>
                    <a:gd name="T92" fmla="*/ 16 w 282"/>
                    <a:gd name="T93" fmla="*/ 19 h 637"/>
                    <a:gd name="T94" fmla="*/ 34 w 282"/>
                    <a:gd name="T95" fmla="*/ 7 h 637"/>
                    <a:gd name="T96" fmla="*/ 54 w 282"/>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2"/>
                    <a:gd name="T148" fmla="*/ 0 h 637"/>
                    <a:gd name="T149" fmla="*/ 282 w 282"/>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2" h="637">
                      <a:moveTo>
                        <a:pt x="67" y="0"/>
                      </a:moveTo>
                      <a:lnTo>
                        <a:pt x="217" y="0"/>
                      </a:lnTo>
                      <a:lnTo>
                        <a:pt x="220" y="0"/>
                      </a:lnTo>
                      <a:lnTo>
                        <a:pt x="225" y="1"/>
                      </a:lnTo>
                      <a:lnTo>
                        <a:pt x="228" y="1"/>
                      </a:lnTo>
                      <a:lnTo>
                        <a:pt x="232" y="2"/>
                      </a:lnTo>
                      <a:lnTo>
                        <a:pt x="235" y="2"/>
                      </a:lnTo>
                      <a:lnTo>
                        <a:pt x="239" y="3"/>
                      </a:lnTo>
                      <a:lnTo>
                        <a:pt x="243" y="6"/>
                      </a:lnTo>
                      <a:lnTo>
                        <a:pt x="247" y="6"/>
                      </a:lnTo>
                      <a:lnTo>
                        <a:pt x="250" y="8"/>
                      </a:lnTo>
                      <a:lnTo>
                        <a:pt x="253" y="11"/>
                      </a:lnTo>
                      <a:lnTo>
                        <a:pt x="257" y="12"/>
                      </a:lnTo>
                      <a:lnTo>
                        <a:pt x="261" y="15"/>
                      </a:lnTo>
                      <a:lnTo>
                        <a:pt x="266" y="18"/>
                      </a:lnTo>
                      <a:lnTo>
                        <a:pt x="270" y="22"/>
                      </a:lnTo>
                      <a:lnTo>
                        <a:pt x="272" y="26"/>
                      </a:lnTo>
                      <a:lnTo>
                        <a:pt x="275" y="30"/>
                      </a:lnTo>
                      <a:lnTo>
                        <a:pt x="278" y="35"/>
                      </a:lnTo>
                      <a:lnTo>
                        <a:pt x="280" y="39"/>
                      </a:lnTo>
                      <a:lnTo>
                        <a:pt x="281" y="43"/>
                      </a:lnTo>
                      <a:lnTo>
                        <a:pt x="282" y="49"/>
                      </a:lnTo>
                      <a:lnTo>
                        <a:pt x="282" y="52"/>
                      </a:lnTo>
                      <a:lnTo>
                        <a:pt x="281" y="290"/>
                      </a:lnTo>
                      <a:lnTo>
                        <a:pt x="281" y="292"/>
                      </a:lnTo>
                      <a:lnTo>
                        <a:pt x="280" y="293"/>
                      </a:lnTo>
                      <a:lnTo>
                        <a:pt x="280" y="297"/>
                      </a:lnTo>
                      <a:lnTo>
                        <a:pt x="278" y="300"/>
                      </a:lnTo>
                      <a:lnTo>
                        <a:pt x="276" y="302"/>
                      </a:lnTo>
                      <a:lnTo>
                        <a:pt x="273" y="306"/>
                      </a:lnTo>
                      <a:lnTo>
                        <a:pt x="271" y="308"/>
                      </a:lnTo>
                      <a:lnTo>
                        <a:pt x="266" y="310"/>
                      </a:lnTo>
                      <a:lnTo>
                        <a:pt x="264" y="311"/>
                      </a:lnTo>
                      <a:lnTo>
                        <a:pt x="260" y="312"/>
                      </a:lnTo>
                      <a:lnTo>
                        <a:pt x="256" y="312"/>
                      </a:lnTo>
                      <a:lnTo>
                        <a:pt x="253" y="312"/>
                      </a:lnTo>
                      <a:lnTo>
                        <a:pt x="250" y="311"/>
                      </a:lnTo>
                      <a:lnTo>
                        <a:pt x="247" y="310"/>
                      </a:lnTo>
                      <a:lnTo>
                        <a:pt x="244" y="309"/>
                      </a:lnTo>
                      <a:lnTo>
                        <a:pt x="241" y="307"/>
                      </a:lnTo>
                      <a:lnTo>
                        <a:pt x="239" y="305"/>
                      </a:lnTo>
                      <a:lnTo>
                        <a:pt x="237" y="302"/>
                      </a:lnTo>
                      <a:lnTo>
                        <a:pt x="235" y="300"/>
                      </a:lnTo>
                      <a:lnTo>
                        <a:pt x="234" y="298"/>
                      </a:lnTo>
                      <a:lnTo>
                        <a:pt x="234" y="296"/>
                      </a:lnTo>
                      <a:lnTo>
                        <a:pt x="233" y="292"/>
                      </a:lnTo>
                      <a:lnTo>
                        <a:pt x="232" y="292"/>
                      </a:lnTo>
                      <a:lnTo>
                        <a:pt x="232" y="289"/>
                      </a:lnTo>
                      <a:lnTo>
                        <a:pt x="232" y="107"/>
                      </a:lnTo>
                      <a:lnTo>
                        <a:pt x="217" y="107"/>
                      </a:lnTo>
                      <a:lnTo>
                        <a:pt x="217" y="600"/>
                      </a:lnTo>
                      <a:lnTo>
                        <a:pt x="217" y="606"/>
                      </a:lnTo>
                      <a:lnTo>
                        <a:pt x="215" y="612"/>
                      </a:lnTo>
                      <a:lnTo>
                        <a:pt x="212" y="616"/>
                      </a:lnTo>
                      <a:lnTo>
                        <a:pt x="210" y="622"/>
                      </a:lnTo>
                      <a:lnTo>
                        <a:pt x="207" y="625"/>
                      </a:lnTo>
                      <a:lnTo>
                        <a:pt x="204" y="629"/>
                      </a:lnTo>
                      <a:lnTo>
                        <a:pt x="201" y="631"/>
                      </a:lnTo>
                      <a:lnTo>
                        <a:pt x="197" y="633"/>
                      </a:lnTo>
                      <a:lnTo>
                        <a:pt x="193" y="634"/>
                      </a:lnTo>
                      <a:lnTo>
                        <a:pt x="190" y="635"/>
                      </a:lnTo>
                      <a:lnTo>
                        <a:pt x="186" y="637"/>
                      </a:lnTo>
                      <a:lnTo>
                        <a:pt x="183" y="637"/>
                      </a:lnTo>
                      <a:lnTo>
                        <a:pt x="180" y="637"/>
                      </a:lnTo>
                      <a:lnTo>
                        <a:pt x="176" y="636"/>
                      </a:lnTo>
                      <a:lnTo>
                        <a:pt x="170" y="634"/>
                      </a:lnTo>
                      <a:lnTo>
                        <a:pt x="167" y="632"/>
                      </a:lnTo>
                      <a:lnTo>
                        <a:pt x="163" y="631"/>
                      </a:lnTo>
                      <a:lnTo>
                        <a:pt x="161" y="628"/>
                      </a:lnTo>
                      <a:lnTo>
                        <a:pt x="158" y="626"/>
                      </a:lnTo>
                      <a:lnTo>
                        <a:pt x="155"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9" y="616"/>
                      </a:lnTo>
                      <a:lnTo>
                        <a:pt x="128" y="621"/>
                      </a:lnTo>
                      <a:lnTo>
                        <a:pt x="123" y="625"/>
                      </a:lnTo>
                      <a:lnTo>
                        <a:pt x="121" y="629"/>
                      </a:lnTo>
                      <a:lnTo>
                        <a:pt x="115" y="632"/>
                      </a:lnTo>
                      <a:lnTo>
                        <a:pt x="111" y="634"/>
                      </a:lnTo>
                      <a:lnTo>
                        <a:pt x="106" y="636"/>
                      </a:lnTo>
                      <a:lnTo>
                        <a:pt x="102" y="637"/>
                      </a:lnTo>
                      <a:lnTo>
                        <a:pt x="97" y="637"/>
                      </a:lnTo>
                      <a:lnTo>
                        <a:pt x="93" y="636"/>
                      </a:lnTo>
                      <a:lnTo>
                        <a:pt x="89" y="635"/>
                      </a:lnTo>
                      <a:lnTo>
                        <a:pt x="86" y="633"/>
                      </a:lnTo>
                      <a:lnTo>
                        <a:pt x="82" y="632"/>
                      </a:lnTo>
                      <a:lnTo>
                        <a:pt x="78" y="630"/>
                      </a:lnTo>
                      <a:lnTo>
                        <a:pt x="74" y="626"/>
                      </a:lnTo>
                      <a:lnTo>
                        <a:pt x="74" y="623"/>
                      </a:lnTo>
                      <a:lnTo>
                        <a:pt x="71" y="620"/>
                      </a:lnTo>
                      <a:lnTo>
                        <a:pt x="69" y="616"/>
                      </a:lnTo>
                      <a:lnTo>
                        <a:pt x="68" y="613"/>
                      </a:lnTo>
                      <a:lnTo>
                        <a:pt x="67" y="610"/>
                      </a:lnTo>
                      <a:lnTo>
                        <a:pt x="65" y="604"/>
                      </a:lnTo>
                      <a:lnTo>
                        <a:pt x="66" y="107"/>
                      </a:lnTo>
                      <a:lnTo>
                        <a:pt x="50" y="107"/>
                      </a:lnTo>
                      <a:lnTo>
                        <a:pt x="50" y="289"/>
                      </a:lnTo>
                      <a:lnTo>
                        <a:pt x="49" y="292"/>
                      </a:lnTo>
                      <a:lnTo>
                        <a:pt x="48" y="295"/>
                      </a:lnTo>
                      <a:lnTo>
                        <a:pt x="46" y="298"/>
                      </a:lnTo>
                      <a:lnTo>
                        <a:pt x="44" y="301"/>
                      </a:lnTo>
                      <a:lnTo>
                        <a:pt x="44" y="302"/>
                      </a:lnTo>
                      <a:lnTo>
                        <a:pt x="42" y="304"/>
                      </a:lnTo>
                      <a:lnTo>
                        <a:pt x="40" y="307"/>
                      </a:lnTo>
                      <a:lnTo>
                        <a:pt x="39" y="308"/>
                      </a:lnTo>
                      <a:lnTo>
                        <a:pt x="37" y="309"/>
                      </a:lnTo>
                      <a:lnTo>
                        <a:pt x="35" y="310"/>
                      </a:lnTo>
                      <a:lnTo>
                        <a:pt x="33" y="311"/>
                      </a:lnTo>
                      <a:lnTo>
                        <a:pt x="30" y="312"/>
                      </a:lnTo>
                      <a:lnTo>
                        <a:pt x="28" y="312"/>
                      </a:lnTo>
                      <a:lnTo>
                        <a:pt x="26" y="312"/>
                      </a:lnTo>
                      <a:lnTo>
                        <a:pt x="22" y="312"/>
                      </a:lnTo>
                      <a:lnTo>
                        <a:pt x="20" y="312"/>
                      </a:lnTo>
                      <a:lnTo>
                        <a:pt x="18" y="311"/>
                      </a:lnTo>
                      <a:lnTo>
                        <a:pt x="15" y="310"/>
                      </a:lnTo>
                      <a:lnTo>
                        <a:pt x="13" y="309"/>
                      </a:lnTo>
                      <a:lnTo>
                        <a:pt x="10" y="308"/>
                      </a:lnTo>
                      <a:lnTo>
                        <a:pt x="9" y="307"/>
                      </a:lnTo>
                      <a:lnTo>
                        <a:pt x="7" y="306"/>
                      </a:lnTo>
                      <a:lnTo>
                        <a:pt x="5" y="302"/>
                      </a:lnTo>
                      <a:lnTo>
                        <a:pt x="5" y="301"/>
                      </a:lnTo>
                      <a:lnTo>
                        <a:pt x="3" y="299"/>
                      </a:lnTo>
                      <a:lnTo>
                        <a:pt x="2" y="297"/>
                      </a:lnTo>
                      <a:lnTo>
                        <a:pt x="1" y="293"/>
                      </a:lnTo>
                      <a:lnTo>
                        <a:pt x="0" y="292"/>
                      </a:lnTo>
                      <a:lnTo>
                        <a:pt x="0" y="290"/>
                      </a:lnTo>
                      <a:lnTo>
                        <a:pt x="0" y="51"/>
                      </a:lnTo>
                      <a:lnTo>
                        <a:pt x="0" y="43"/>
                      </a:lnTo>
                      <a:lnTo>
                        <a:pt x="2" y="37"/>
                      </a:lnTo>
                      <a:lnTo>
                        <a:pt x="5" y="31"/>
                      </a:lnTo>
                      <a:lnTo>
                        <a:pt x="9" y="26"/>
                      </a:lnTo>
                      <a:lnTo>
                        <a:pt x="12" y="23"/>
                      </a:lnTo>
                      <a:lnTo>
                        <a:pt x="16" y="19"/>
                      </a:lnTo>
                      <a:lnTo>
                        <a:pt x="22" y="14"/>
                      </a:lnTo>
                      <a:lnTo>
                        <a:pt x="29" y="11"/>
                      </a:lnTo>
                      <a:lnTo>
                        <a:pt x="34" y="7"/>
                      </a:lnTo>
                      <a:lnTo>
                        <a:pt x="39" y="6"/>
                      </a:lnTo>
                      <a:lnTo>
                        <a:pt x="47" y="2"/>
                      </a:lnTo>
                      <a:lnTo>
                        <a:pt x="54" y="1"/>
                      </a:lnTo>
                      <a:lnTo>
                        <a:pt x="60" y="1"/>
                      </a:lnTo>
                      <a:lnTo>
                        <a:pt x="67"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46" name="Oval 19">
                  <a:extLst>
                    <a:ext uri="{FF2B5EF4-FFF2-40B4-BE49-F238E27FC236}">
                      <a16:creationId xmlns:a16="http://schemas.microsoft.com/office/drawing/2014/main" id="{EE8CCB7A-78C2-49D7-99E2-B431AA892C31}"/>
                    </a:ext>
                  </a:extLst>
                </p:cNvPr>
                <p:cNvSpPr>
                  <a:spLocks noChangeArrowheads="1"/>
                </p:cNvSpPr>
                <p:nvPr/>
              </p:nvSpPr>
              <p:spPr bwMode="auto">
                <a:xfrm>
                  <a:off x="3127" y="2131"/>
                  <a:ext cx="145"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33" name="Group 20">
                <a:extLst>
                  <a:ext uri="{FF2B5EF4-FFF2-40B4-BE49-F238E27FC236}">
                    <a16:creationId xmlns:a16="http://schemas.microsoft.com/office/drawing/2014/main" id="{CB4B858C-2360-4ECC-B2F4-37F400C66E00}"/>
                  </a:ext>
                </a:extLst>
              </p:cNvPr>
              <p:cNvGrpSpPr>
                <a:grpSpLocks/>
              </p:cNvGrpSpPr>
              <p:nvPr/>
            </p:nvGrpSpPr>
            <p:grpSpPr bwMode="auto">
              <a:xfrm>
                <a:off x="5156" y="2683"/>
                <a:ext cx="217" cy="720"/>
                <a:chOff x="3428" y="2131"/>
                <a:chExt cx="281" cy="798"/>
              </a:xfrm>
            </p:grpSpPr>
            <p:sp>
              <p:nvSpPr>
                <p:cNvPr id="8243" name="Freeform 21">
                  <a:extLst>
                    <a:ext uri="{FF2B5EF4-FFF2-40B4-BE49-F238E27FC236}">
                      <a16:creationId xmlns:a16="http://schemas.microsoft.com/office/drawing/2014/main" id="{71B46101-4EC8-41E5-B322-34C3D96C9F9A}"/>
                    </a:ext>
                  </a:extLst>
                </p:cNvPr>
                <p:cNvSpPr>
                  <a:spLocks/>
                </p:cNvSpPr>
                <p:nvPr/>
              </p:nvSpPr>
              <p:spPr bwMode="auto">
                <a:xfrm>
                  <a:off x="3428" y="2292"/>
                  <a:ext cx="281" cy="637"/>
                </a:xfrm>
                <a:custGeom>
                  <a:avLst/>
                  <a:gdLst>
                    <a:gd name="T0" fmla="*/ 220 w 281"/>
                    <a:gd name="T1" fmla="*/ 0 h 637"/>
                    <a:gd name="T2" fmla="*/ 231 w 281"/>
                    <a:gd name="T3" fmla="*/ 2 h 637"/>
                    <a:gd name="T4" fmla="*/ 242 w 281"/>
                    <a:gd name="T5" fmla="*/ 6 h 637"/>
                    <a:gd name="T6" fmla="*/ 253 w 281"/>
                    <a:gd name="T7" fmla="*/ 11 h 637"/>
                    <a:gd name="T8" fmla="*/ 265 w 281"/>
                    <a:gd name="T9" fmla="*/ 18 h 637"/>
                    <a:gd name="T10" fmla="*/ 275 w 281"/>
                    <a:gd name="T11" fmla="*/ 30 h 637"/>
                    <a:gd name="T12" fmla="*/ 281 w 281"/>
                    <a:gd name="T13" fmla="*/ 43 h 637"/>
                    <a:gd name="T14" fmla="*/ 281 w 281"/>
                    <a:gd name="T15" fmla="*/ 290 h 637"/>
                    <a:gd name="T16" fmla="*/ 279 w 281"/>
                    <a:gd name="T17" fmla="*/ 297 h 637"/>
                    <a:gd name="T18" fmla="*/ 273 w 281"/>
                    <a:gd name="T19" fmla="*/ 306 h 637"/>
                    <a:gd name="T20" fmla="*/ 263 w 281"/>
                    <a:gd name="T21" fmla="*/ 311 h 637"/>
                    <a:gd name="T22" fmla="*/ 252 w 281"/>
                    <a:gd name="T23" fmla="*/ 312 h 637"/>
                    <a:gd name="T24" fmla="*/ 243 w 281"/>
                    <a:gd name="T25" fmla="*/ 309 h 637"/>
                    <a:gd name="T26" fmla="*/ 236 w 281"/>
                    <a:gd name="T27" fmla="*/ 302 h 637"/>
                    <a:gd name="T28" fmla="*/ 233 w 281"/>
                    <a:gd name="T29" fmla="*/ 296 h 637"/>
                    <a:gd name="T30" fmla="*/ 231 w 281"/>
                    <a:gd name="T31" fmla="*/ 289 h 637"/>
                    <a:gd name="T32" fmla="*/ 216 w 281"/>
                    <a:gd name="T33" fmla="*/ 600 h 637"/>
                    <a:gd name="T34" fmla="*/ 212 w 281"/>
                    <a:gd name="T35" fmla="*/ 616 h 637"/>
                    <a:gd name="T36" fmla="*/ 204 w 281"/>
                    <a:gd name="T37" fmla="*/ 629 h 637"/>
                    <a:gd name="T38" fmla="*/ 192 w 281"/>
                    <a:gd name="T39" fmla="*/ 634 h 637"/>
                    <a:gd name="T40" fmla="*/ 183 w 281"/>
                    <a:gd name="T41" fmla="*/ 637 h 637"/>
                    <a:gd name="T42" fmla="*/ 170 w 281"/>
                    <a:gd name="T43" fmla="*/ 634 h 637"/>
                    <a:gd name="T44" fmla="*/ 161 w 281"/>
                    <a:gd name="T45" fmla="*/ 628 h 637"/>
                    <a:gd name="T46" fmla="*/ 153 w 281"/>
                    <a:gd name="T47" fmla="*/ 618 h 637"/>
                    <a:gd name="T48" fmla="*/ 149 w 281"/>
                    <a:gd name="T49" fmla="*/ 609 h 637"/>
                    <a:gd name="T50" fmla="*/ 133 w 281"/>
                    <a:gd name="T51" fmla="*/ 305 h 637"/>
                    <a:gd name="T52" fmla="*/ 130 w 281"/>
                    <a:gd name="T53" fmla="*/ 613 h 637"/>
                    <a:gd name="T54" fmla="*/ 123 w 281"/>
                    <a:gd name="T55" fmla="*/ 625 h 637"/>
                    <a:gd name="T56" fmla="*/ 111 w 281"/>
                    <a:gd name="T57" fmla="*/ 634 h 637"/>
                    <a:gd name="T58" fmla="*/ 97 w 281"/>
                    <a:gd name="T59" fmla="*/ 637 h 637"/>
                    <a:gd name="T60" fmla="*/ 85 w 281"/>
                    <a:gd name="T61" fmla="*/ 633 h 637"/>
                    <a:gd name="T62" fmla="*/ 74 w 281"/>
                    <a:gd name="T63" fmla="*/ 626 h 637"/>
                    <a:gd name="T64" fmla="*/ 68 w 281"/>
                    <a:gd name="T65" fmla="*/ 616 h 637"/>
                    <a:gd name="T66" fmla="*/ 65 w 281"/>
                    <a:gd name="T67" fmla="*/ 604 h 637"/>
                    <a:gd name="T68" fmla="*/ 49 w 281"/>
                    <a:gd name="T69" fmla="*/ 289 h 637"/>
                    <a:gd name="T70" fmla="*/ 46 w 281"/>
                    <a:gd name="T71" fmla="*/ 298 h 637"/>
                    <a:gd name="T72" fmla="*/ 42 w 281"/>
                    <a:gd name="T73" fmla="*/ 304 h 637"/>
                    <a:gd name="T74" fmla="*/ 36 w 281"/>
                    <a:gd name="T75" fmla="*/ 309 h 637"/>
                    <a:gd name="T76" fmla="*/ 29 w 281"/>
                    <a:gd name="T77" fmla="*/ 312 h 637"/>
                    <a:gd name="T78" fmla="*/ 21 w 281"/>
                    <a:gd name="T79" fmla="*/ 312 h 637"/>
                    <a:gd name="T80" fmla="*/ 14 w 281"/>
                    <a:gd name="T81" fmla="*/ 310 h 637"/>
                    <a:gd name="T82" fmla="*/ 9 w 281"/>
                    <a:gd name="T83" fmla="*/ 307 h 637"/>
                    <a:gd name="T84" fmla="*/ 4 w 281"/>
                    <a:gd name="T85" fmla="*/ 301 h 637"/>
                    <a:gd name="T86" fmla="*/ 0 w 281"/>
                    <a:gd name="T87" fmla="*/ 293 h 637"/>
                    <a:gd name="T88" fmla="*/ 0 w 281"/>
                    <a:gd name="T89" fmla="*/ 51 h 637"/>
                    <a:gd name="T90" fmla="*/ 5 w 281"/>
                    <a:gd name="T91" fmla="*/ 31 h 637"/>
                    <a:gd name="T92" fmla="*/ 15 w 281"/>
                    <a:gd name="T93" fmla="*/ 19 h 637"/>
                    <a:gd name="T94" fmla="*/ 34 w 281"/>
                    <a:gd name="T95" fmla="*/ 7 h 637"/>
                    <a:gd name="T96" fmla="*/ 53 w 281"/>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1"/>
                    <a:gd name="T148" fmla="*/ 0 h 637"/>
                    <a:gd name="T149" fmla="*/ 281 w 281"/>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1" h="637">
                      <a:moveTo>
                        <a:pt x="66" y="0"/>
                      </a:moveTo>
                      <a:lnTo>
                        <a:pt x="217" y="0"/>
                      </a:lnTo>
                      <a:lnTo>
                        <a:pt x="220" y="0"/>
                      </a:lnTo>
                      <a:lnTo>
                        <a:pt x="224" y="1"/>
                      </a:lnTo>
                      <a:lnTo>
                        <a:pt x="227" y="1"/>
                      </a:lnTo>
                      <a:lnTo>
                        <a:pt x="231" y="2"/>
                      </a:lnTo>
                      <a:lnTo>
                        <a:pt x="235" y="2"/>
                      </a:lnTo>
                      <a:lnTo>
                        <a:pt x="239" y="3"/>
                      </a:lnTo>
                      <a:lnTo>
                        <a:pt x="242" y="6"/>
                      </a:lnTo>
                      <a:lnTo>
                        <a:pt x="246" y="6"/>
                      </a:lnTo>
                      <a:lnTo>
                        <a:pt x="249" y="8"/>
                      </a:lnTo>
                      <a:lnTo>
                        <a:pt x="253" y="11"/>
                      </a:lnTo>
                      <a:lnTo>
                        <a:pt x="257" y="12"/>
                      </a:lnTo>
                      <a:lnTo>
                        <a:pt x="261" y="15"/>
                      </a:lnTo>
                      <a:lnTo>
                        <a:pt x="265" y="18"/>
                      </a:lnTo>
                      <a:lnTo>
                        <a:pt x="269" y="22"/>
                      </a:lnTo>
                      <a:lnTo>
                        <a:pt x="272" y="26"/>
                      </a:lnTo>
                      <a:lnTo>
                        <a:pt x="275" y="30"/>
                      </a:lnTo>
                      <a:lnTo>
                        <a:pt x="278" y="35"/>
                      </a:lnTo>
                      <a:lnTo>
                        <a:pt x="279" y="39"/>
                      </a:lnTo>
                      <a:lnTo>
                        <a:pt x="281" y="43"/>
                      </a:lnTo>
                      <a:lnTo>
                        <a:pt x="281" y="49"/>
                      </a:lnTo>
                      <a:lnTo>
                        <a:pt x="281" y="52"/>
                      </a:lnTo>
                      <a:lnTo>
                        <a:pt x="281" y="290"/>
                      </a:lnTo>
                      <a:lnTo>
                        <a:pt x="280" y="292"/>
                      </a:lnTo>
                      <a:lnTo>
                        <a:pt x="280" y="293"/>
                      </a:lnTo>
                      <a:lnTo>
                        <a:pt x="279" y="297"/>
                      </a:lnTo>
                      <a:lnTo>
                        <a:pt x="278" y="300"/>
                      </a:lnTo>
                      <a:lnTo>
                        <a:pt x="276" y="302"/>
                      </a:lnTo>
                      <a:lnTo>
                        <a:pt x="273" y="306"/>
                      </a:lnTo>
                      <a:lnTo>
                        <a:pt x="270" y="308"/>
                      </a:lnTo>
                      <a:lnTo>
                        <a:pt x="266" y="310"/>
                      </a:lnTo>
                      <a:lnTo>
                        <a:pt x="263" y="311"/>
                      </a:lnTo>
                      <a:lnTo>
                        <a:pt x="260" y="312"/>
                      </a:lnTo>
                      <a:lnTo>
                        <a:pt x="256" y="312"/>
                      </a:lnTo>
                      <a:lnTo>
                        <a:pt x="252" y="312"/>
                      </a:lnTo>
                      <a:lnTo>
                        <a:pt x="249" y="311"/>
                      </a:lnTo>
                      <a:lnTo>
                        <a:pt x="246" y="310"/>
                      </a:lnTo>
                      <a:lnTo>
                        <a:pt x="243" y="309"/>
                      </a:lnTo>
                      <a:lnTo>
                        <a:pt x="241" y="307"/>
                      </a:lnTo>
                      <a:lnTo>
                        <a:pt x="239" y="305"/>
                      </a:lnTo>
                      <a:lnTo>
                        <a:pt x="236" y="302"/>
                      </a:lnTo>
                      <a:lnTo>
                        <a:pt x="235" y="300"/>
                      </a:lnTo>
                      <a:lnTo>
                        <a:pt x="233" y="298"/>
                      </a:lnTo>
                      <a:lnTo>
                        <a:pt x="233" y="296"/>
                      </a:lnTo>
                      <a:lnTo>
                        <a:pt x="232" y="292"/>
                      </a:lnTo>
                      <a:lnTo>
                        <a:pt x="231" y="289"/>
                      </a:lnTo>
                      <a:lnTo>
                        <a:pt x="232" y="107"/>
                      </a:lnTo>
                      <a:lnTo>
                        <a:pt x="216" y="107"/>
                      </a:lnTo>
                      <a:lnTo>
                        <a:pt x="216" y="600"/>
                      </a:lnTo>
                      <a:lnTo>
                        <a:pt x="216" y="606"/>
                      </a:lnTo>
                      <a:lnTo>
                        <a:pt x="214" y="612"/>
                      </a:lnTo>
                      <a:lnTo>
                        <a:pt x="212" y="616"/>
                      </a:lnTo>
                      <a:lnTo>
                        <a:pt x="209" y="622"/>
                      </a:lnTo>
                      <a:lnTo>
                        <a:pt x="207" y="625"/>
                      </a:lnTo>
                      <a:lnTo>
                        <a:pt x="204" y="629"/>
                      </a:lnTo>
                      <a:lnTo>
                        <a:pt x="201" y="631"/>
                      </a:lnTo>
                      <a:lnTo>
                        <a:pt x="197" y="633"/>
                      </a:lnTo>
                      <a:lnTo>
                        <a:pt x="192" y="634"/>
                      </a:lnTo>
                      <a:lnTo>
                        <a:pt x="190" y="635"/>
                      </a:lnTo>
                      <a:lnTo>
                        <a:pt x="186" y="637"/>
                      </a:lnTo>
                      <a:lnTo>
                        <a:pt x="183" y="637"/>
                      </a:lnTo>
                      <a:lnTo>
                        <a:pt x="179" y="637"/>
                      </a:lnTo>
                      <a:lnTo>
                        <a:pt x="175" y="636"/>
                      </a:lnTo>
                      <a:lnTo>
                        <a:pt x="170" y="634"/>
                      </a:lnTo>
                      <a:lnTo>
                        <a:pt x="167" y="632"/>
                      </a:lnTo>
                      <a:lnTo>
                        <a:pt x="162" y="631"/>
                      </a:lnTo>
                      <a:lnTo>
                        <a:pt x="161" y="628"/>
                      </a:lnTo>
                      <a:lnTo>
                        <a:pt x="158" y="626"/>
                      </a:lnTo>
                      <a:lnTo>
                        <a:pt x="154"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8" y="616"/>
                      </a:lnTo>
                      <a:lnTo>
                        <a:pt x="127" y="621"/>
                      </a:lnTo>
                      <a:lnTo>
                        <a:pt x="123" y="625"/>
                      </a:lnTo>
                      <a:lnTo>
                        <a:pt x="120" y="629"/>
                      </a:lnTo>
                      <a:lnTo>
                        <a:pt x="115" y="632"/>
                      </a:lnTo>
                      <a:lnTo>
                        <a:pt x="111" y="634"/>
                      </a:lnTo>
                      <a:lnTo>
                        <a:pt x="105" y="636"/>
                      </a:lnTo>
                      <a:lnTo>
                        <a:pt x="101" y="637"/>
                      </a:lnTo>
                      <a:lnTo>
                        <a:pt x="97" y="637"/>
                      </a:lnTo>
                      <a:lnTo>
                        <a:pt x="92" y="636"/>
                      </a:lnTo>
                      <a:lnTo>
                        <a:pt x="89" y="635"/>
                      </a:lnTo>
                      <a:lnTo>
                        <a:pt x="85" y="633"/>
                      </a:lnTo>
                      <a:lnTo>
                        <a:pt x="82" y="632"/>
                      </a:lnTo>
                      <a:lnTo>
                        <a:pt x="78" y="630"/>
                      </a:lnTo>
                      <a:lnTo>
                        <a:pt x="74" y="626"/>
                      </a:lnTo>
                      <a:lnTo>
                        <a:pt x="73" y="623"/>
                      </a:lnTo>
                      <a:lnTo>
                        <a:pt x="70" y="620"/>
                      </a:lnTo>
                      <a:lnTo>
                        <a:pt x="68" y="616"/>
                      </a:lnTo>
                      <a:lnTo>
                        <a:pt x="67" y="613"/>
                      </a:lnTo>
                      <a:lnTo>
                        <a:pt x="66" y="610"/>
                      </a:lnTo>
                      <a:lnTo>
                        <a:pt x="65" y="604"/>
                      </a:lnTo>
                      <a:lnTo>
                        <a:pt x="66" y="107"/>
                      </a:lnTo>
                      <a:lnTo>
                        <a:pt x="49" y="107"/>
                      </a:lnTo>
                      <a:lnTo>
                        <a:pt x="49" y="289"/>
                      </a:lnTo>
                      <a:lnTo>
                        <a:pt x="49" y="292"/>
                      </a:lnTo>
                      <a:lnTo>
                        <a:pt x="48" y="295"/>
                      </a:lnTo>
                      <a:lnTo>
                        <a:pt x="46" y="298"/>
                      </a:lnTo>
                      <a:lnTo>
                        <a:pt x="44" y="301"/>
                      </a:lnTo>
                      <a:lnTo>
                        <a:pt x="44" y="302"/>
                      </a:lnTo>
                      <a:lnTo>
                        <a:pt x="42" y="304"/>
                      </a:lnTo>
                      <a:lnTo>
                        <a:pt x="40" y="307"/>
                      </a:lnTo>
                      <a:lnTo>
                        <a:pt x="39" y="308"/>
                      </a:lnTo>
                      <a:lnTo>
                        <a:pt x="36" y="309"/>
                      </a:lnTo>
                      <a:lnTo>
                        <a:pt x="34" y="310"/>
                      </a:lnTo>
                      <a:lnTo>
                        <a:pt x="32" y="311"/>
                      </a:lnTo>
                      <a:lnTo>
                        <a:pt x="29" y="312"/>
                      </a:lnTo>
                      <a:lnTo>
                        <a:pt x="28" y="312"/>
                      </a:lnTo>
                      <a:lnTo>
                        <a:pt x="26" y="312"/>
                      </a:lnTo>
                      <a:lnTo>
                        <a:pt x="21" y="312"/>
                      </a:lnTo>
                      <a:lnTo>
                        <a:pt x="20" y="312"/>
                      </a:lnTo>
                      <a:lnTo>
                        <a:pt x="17" y="311"/>
                      </a:lnTo>
                      <a:lnTo>
                        <a:pt x="14" y="310"/>
                      </a:lnTo>
                      <a:lnTo>
                        <a:pt x="12" y="309"/>
                      </a:lnTo>
                      <a:lnTo>
                        <a:pt x="10" y="308"/>
                      </a:lnTo>
                      <a:lnTo>
                        <a:pt x="9" y="307"/>
                      </a:lnTo>
                      <a:lnTo>
                        <a:pt x="7" y="306"/>
                      </a:lnTo>
                      <a:lnTo>
                        <a:pt x="5" y="302"/>
                      </a:lnTo>
                      <a:lnTo>
                        <a:pt x="4" y="301"/>
                      </a:lnTo>
                      <a:lnTo>
                        <a:pt x="2" y="299"/>
                      </a:lnTo>
                      <a:lnTo>
                        <a:pt x="2" y="297"/>
                      </a:lnTo>
                      <a:lnTo>
                        <a:pt x="0" y="293"/>
                      </a:lnTo>
                      <a:lnTo>
                        <a:pt x="0" y="292"/>
                      </a:lnTo>
                      <a:lnTo>
                        <a:pt x="0" y="290"/>
                      </a:lnTo>
                      <a:lnTo>
                        <a:pt x="0" y="51"/>
                      </a:lnTo>
                      <a:lnTo>
                        <a:pt x="0" y="43"/>
                      </a:lnTo>
                      <a:lnTo>
                        <a:pt x="2" y="37"/>
                      </a:lnTo>
                      <a:lnTo>
                        <a:pt x="5" y="31"/>
                      </a:lnTo>
                      <a:lnTo>
                        <a:pt x="9" y="26"/>
                      </a:lnTo>
                      <a:lnTo>
                        <a:pt x="12" y="23"/>
                      </a:lnTo>
                      <a:lnTo>
                        <a:pt x="15" y="19"/>
                      </a:lnTo>
                      <a:lnTo>
                        <a:pt x="22" y="14"/>
                      </a:lnTo>
                      <a:lnTo>
                        <a:pt x="29" y="11"/>
                      </a:lnTo>
                      <a:lnTo>
                        <a:pt x="34" y="7"/>
                      </a:lnTo>
                      <a:lnTo>
                        <a:pt x="39" y="6"/>
                      </a:lnTo>
                      <a:lnTo>
                        <a:pt x="47" y="2"/>
                      </a:lnTo>
                      <a:lnTo>
                        <a:pt x="53" y="1"/>
                      </a:lnTo>
                      <a:lnTo>
                        <a:pt x="60" y="1"/>
                      </a:lnTo>
                      <a:lnTo>
                        <a:pt x="66"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44" name="Oval 22">
                  <a:extLst>
                    <a:ext uri="{FF2B5EF4-FFF2-40B4-BE49-F238E27FC236}">
                      <a16:creationId xmlns:a16="http://schemas.microsoft.com/office/drawing/2014/main" id="{F9A5FB0D-AB74-428A-B7E2-FF195CE559A2}"/>
                    </a:ext>
                  </a:extLst>
                </p:cNvPr>
                <p:cNvSpPr>
                  <a:spLocks noChangeArrowheads="1"/>
                </p:cNvSpPr>
                <p:nvPr/>
              </p:nvSpPr>
              <p:spPr bwMode="auto">
                <a:xfrm>
                  <a:off x="3492" y="2131"/>
                  <a:ext cx="143"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34" name="Group 23">
                <a:extLst>
                  <a:ext uri="{FF2B5EF4-FFF2-40B4-BE49-F238E27FC236}">
                    <a16:creationId xmlns:a16="http://schemas.microsoft.com/office/drawing/2014/main" id="{BD55434D-23AE-4448-A805-44BA3F520218}"/>
                  </a:ext>
                </a:extLst>
              </p:cNvPr>
              <p:cNvGrpSpPr>
                <a:grpSpLocks/>
              </p:cNvGrpSpPr>
              <p:nvPr/>
            </p:nvGrpSpPr>
            <p:grpSpPr bwMode="auto">
              <a:xfrm>
                <a:off x="2396" y="2684"/>
                <a:ext cx="218" cy="718"/>
                <a:chOff x="2699" y="2131"/>
                <a:chExt cx="283" cy="796"/>
              </a:xfrm>
            </p:grpSpPr>
            <p:sp>
              <p:nvSpPr>
                <p:cNvPr id="8241" name="Freeform 24">
                  <a:extLst>
                    <a:ext uri="{FF2B5EF4-FFF2-40B4-BE49-F238E27FC236}">
                      <a16:creationId xmlns:a16="http://schemas.microsoft.com/office/drawing/2014/main" id="{A52F066E-1E5B-4982-AE29-96D4323E90C3}"/>
                    </a:ext>
                  </a:extLst>
                </p:cNvPr>
                <p:cNvSpPr>
                  <a:spLocks/>
                </p:cNvSpPr>
                <p:nvPr/>
              </p:nvSpPr>
              <p:spPr bwMode="auto">
                <a:xfrm>
                  <a:off x="2699" y="2290"/>
                  <a:ext cx="283" cy="637"/>
                </a:xfrm>
                <a:custGeom>
                  <a:avLst/>
                  <a:gdLst>
                    <a:gd name="T0" fmla="*/ 221 w 283"/>
                    <a:gd name="T1" fmla="*/ 0 h 637"/>
                    <a:gd name="T2" fmla="*/ 232 w 283"/>
                    <a:gd name="T3" fmla="*/ 3 h 637"/>
                    <a:gd name="T4" fmla="*/ 245 w 283"/>
                    <a:gd name="T5" fmla="*/ 6 h 637"/>
                    <a:gd name="T6" fmla="*/ 255 w 283"/>
                    <a:gd name="T7" fmla="*/ 11 h 637"/>
                    <a:gd name="T8" fmla="*/ 266 w 283"/>
                    <a:gd name="T9" fmla="*/ 19 h 637"/>
                    <a:gd name="T10" fmla="*/ 276 w 283"/>
                    <a:gd name="T11" fmla="*/ 30 h 637"/>
                    <a:gd name="T12" fmla="*/ 282 w 283"/>
                    <a:gd name="T13" fmla="*/ 44 h 637"/>
                    <a:gd name="T14" fmla="*/ 282 w 283"/>
                    <a:gd name="T15" fmla="*/ 290 h 637"/>
                    <a:gd name="T16" fmla="*/ 280 w 283"/>
                    <a:gd name="T17" fmla="*/ 298 h 637"/>
                    <a:gd name="T18" fmla="*/ 275 w 283"/>
                    <a:gd name="T19" fmla="*/ 306 h 637"/>
                    <a:gd name="T20" fmla="*/ 264 w 283"/>
                    <a:gd name="T21" fmla="*/ 312 h 637"/>
                    <a:gd name="T22" fmla="*/ 254 w 283"/>
                    <a:gd name="T23" fmla="*/ 312 h 637"/>
                    <a:gd name="T24" fmla="*/ 245 w 283"/>
                    <a:gd name="T25" fmla="*/ 310 h 637"/>
                    <a:gd name="T26" fmla="*/ 238 w 283"/>
                    <a:gd name="T27" fmla="*/ 303 h 637"/>
                    <a:gd name="T28" fmla="*/ 235 w 283"/>
                    <a:gd name="T29" fmla="*/ 296 h 637"/>
                    <a:gd name="T30" fmla="*/ 232 w 283"/>
                    <a:gd name="T31" fmla="*/ 289 h 637"/>
                    <a:gd name="T32" fmla="*/ 216 w 283"/>
                    <a:gd name="T33" fmla="*/ 600 h 637"/>
                    <a:gd name="T34" fmla="*/ 213 w 283"/>
                    <a:gd name="T35" fmla="*/ 616 h 637"/>
                    <a:gd name="T36" fmla="*/ 206 w 283"/>
                    <a:gd name="T37" fmla="*/ 630 h 637"/>
                    <a:gd name="T38" fmla="*/ 194 w 283"/>
                    <a:gd name="T39" fmla="*/ 635 h 637"/>
                    <a:gd name="T40" fmla="*/ 184 w 283"/>
                    <a:gd name="T41" fmla="*/ 637 h 637"/>
                    <a:gd name="T42" fmla="*/ 172 w 283"/>
                    <a:gd name="T43" fmla="*/ 635 h 637"/>
                    <a:gd name="T44" fmla="*/ 162 w 283"/>
                    <a:gd name="T45" fmla="*/ 629 h 637"/>
                    <a:gd name="T46" fmla="*/ 154 w 283"/>
                    <a:gd name="T47" fmla="*/ 619 h 637"/>
                    <a:gd name="T48" fmla="*/ 151 w 283"/>
                    <a:gd name="T49" fmla="*/ 610 h 637"/>
                    <a:gd name="T50" fmla="*/ 134 w 283"/>
                    <a:gd name="T51" fmla="*/ 305 h 637"/>
                    <a:gd name="T52" fmla="*/ 132 w 283"/>
                    <a:gd name="T53" fmla="*/ 613 h 637"/>
                    <a:gd name="T54" fmla="*/ 124 w 283"/>
                    <a:gd name="T55" fmla="*/ 625 h 637"/>
                    <a:gd name="T56" fmla="*/ 113 w 283"/>
                    <a:gd name="T57" fmla="*/ 635 h 637"/>
                    <a:gd name="T58" fmla="*/ 98 w 283"/>
                    <a:gd name="T59" fmla="*/ 637 h 637"/>
                    <a:gd name="T60" fmla="*/ 87 w 283"/>
                    <a:gd name="T61" fmla="*/ 634 h 637"/>
                    <a:gd name="T62" fmla="*/ 75 w 283"/>
                    <a:gd name="T63" fmla="*/ 626 h 637"/>
                    <a:gd name="T64" fmla="*/ 69 w 283"/>
                    <a:gd name="T65" fmla="*/ 616 h 637"/>
                    <a:gd name="T66" fmla="*/ 66 w 283"/>
                    <a:gd name="T67" fmla="*/ 605 h 637"/>
                    <a:gd name="T68" fmla="*/ 50 w 283"/>
                    <a:gd name="T69" fmla="*/ 289 h 637"/>
                    <a:gd name="T70" fmla="*/ 48 w 283"/>
                    <a:gd name="T71" fmla="*/ 299 h 637"/>
                    <a:gd name="T72" fmla="*/ 43 w 283"/>
                    <a:gd name="T73" fmla="*/ 304 h 637"/>
                    <a:gd name="T74" fmla="*/ 37 w 283"/>
                    <a:gd name="T75" fmla="*/ 310 h 637"/>
                    <a:gd name="T76" fmla="*/ 31 w 283"/>
                    <a:gd name="T77" fmla="*/ 312 h 637"/>
                    <a:gd name="T78" fmla="*/ 22 w 283"/>
                    <a:gd name="T79" fmla="*/ 312 h 637"/>
                    <a:gd name="T80" fmla="*/ 14 w 283"/>
                    <a:gd name="T81" fmla="*/ 311 h 637"/>
                    <a:gd name="T82" fmla="*/ 8 w 283"/>
                    <a:gd name="T83" fmla="*/ 308 h 637"/>
                    <a:gd name="T84" fmla="*/ 4 w 283"/>
                    <a:gd name="T85" fmla="*/ 302 h 637"/>
                    <a:gd name="T86" fmla="*/ 0 w 283"/>
                    <a:gd name="T87" fmla="*/ 294 h 637"/>
                    <a:gd name="T88" fmla="*/ 0 w 283"/>
                    <a:gd name="T89" fmla="*/ 53 h 637"/>
                    <a:gd name="T90" fmla="*/ 6 w 283"/>
                    <a:gd name="T91" fmla="*/ 32 h 637"/>
                    <a:gd name="T92" fmla="*/ 16 w 283"/>
                    <a:gd name="T93" fmla="*/ 20 h 637"/>
                    <a:gd name="T94" fmla="*/ 33 w 283"/>
                    <a:gd name="T95" fmla="*/ 8 h 637"/>
                    <a:gd name="T96" fmla="*/ 54 w 283"/>
                    <a:gd name="T97" fmla="*/ 2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637"/>
                    <a:gd name="T149" fmla="*/ 283 w 283"/>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637">
                      <a:moveTo>
                        <a:pt x="68" y="0"/>
                      </a:moveTo>
                      <a:lnTo>
                        <a:pt x="217" y="0"/>
                      </a:lnTo>
                      <a:lnTo>
                        <a:pt x="221" y="0"/>
                      </a:lnTo>
                      <a:lnTo>
                        <a:pt x="226" y="1"/>
                      </a:lnTo>
                      <a:lnTo>
                        <a:pt x="229" y="2"/>
                      </a:lnTo>
                      <a:lnTo>
                        <a:pt x="232" y="3"/>
                      </a:lnTo>
                      <a:lnTo>
                        <a:pt x="236" y="3"/>
                      </a:lnTo>
                      <a:lnTo>
                        <a:pt x="240" y="4"/>
                      </a:lnTo>
                      <a:lnTo>
                        <a:pt x="245" y="6"/>
                      </a:lnTo>
                      <a:lnTo>
                        <a:pt x="247" y="7"/>
                      </a:lnTo>
                      <a:lnTo>
                        <a:pt x="251" y="9"/>
                      </a:lnTo>
                      <a:lnTo>
                        <a:pt x="255" y="11"/>
                      </a:lnTo>
                      <a:lnTo>
                        <a:pt x="259" y="13"/>
                      </a:lnTo>
                      <a:lnTo>
                        <a:pt x="262" y="15"/>
                      </a:lnTo>
                      <a:lnTo>
                        <a:pt x="266" y="19"/>
                      </a:lnTo>
                      <a:lnTo>
                        <a:pt x="270" y="23"/>
                      </a:lnTo>
                      <a:lnTo>
                        <a:pt x="274" y="28"/>
                      </a:lnTo>
                      <a:lnTo>
                        <a:pt x="276" y="30"/>
                      </a:lnTo>
                      <a:lnTo>
                        <a:pt x="279" y="35"/>
                      </a:lnTo>
                      <a:lnTo>
                        <a:pt x="280" y="39"/>
                      </a:lnTo>
                      <a:lnTo>
                        <a:pt x="282" y="44"/>
                      </a:lnTo>
                      <a:lnTo>
                        <a:pt x="283" y="49"/>
                      </a:lnTo>
                      <a:lnTo>
                        <a:pt x="283" y="53"/>
                      </a:lnTo>
                      <a:lnTo>
                        <a:pt x="282" y="290"/>
                      </a:lnTo>
                      <a:lnTo>
                        <a:pt x="281" y="293"/>
                      </a:lnTo>
                      <a:lnTo>
                        <a:pt x="280" y="294"/>
                      </a:lnTo>
                      <a:lnTo>
                        <a:pt x="280" y="298"/>
                      </a:lnTo>
                      <a:lnTo>
                        <a:pt x="279" y="300"/>
                      </a:lnTo>
                      <a:lnTo>
                        <a:pt x="277" y="303"/>
                      </a:lnTo>
                      <a:lnTo>
                        <a:pt x="275" y="306"/>
                      </a:lnTo>
                      <a:lnTo>
                        <a:pt x="271" y="309"/>
                      </a:lnTo>
                      <a:lnTo>
                        <a:pt x="267" y="311"/>
                      </a:lnTo>
                      <a:lnTo>
                        <a:pt x="264" y="312"/>
                      </a:lnTo>
                      <a:lnTo>
                        <a:pt x="261" y="312"/>
                      </a:lnTo>
                      <a:lnTo>
                        <a:pt x="258" y="312"/>
                      </a:lnTo>
                      <a:lnTo>
                        <a:pt x="254" y="312"/>
                      </a:lnTo>
                      <a:lnTo>
                        <a:pt x="251" y="312"/>
                      </a:lnTo>
                      <a:lnTo>
                        <a:pt x="247" y="311"/>
                      </a:lnTo>
                      <a:lnTo>
                        <a:pt x="245" y="310"/>
                      </a:lnTo>
                      <a:lnTo>
                        <a:pt x="242" y="308"/>
                      </a:lnTo>
                      <a:lnTo>
                        <a:pt x="240" y="305"/>
                      </a:lnTo>
                      <a:lnTo>
                        <a:pt x="238" y="303"/>
                      </a:lnTo>
                      <a:lnTo>
                        <a:pt x="236" y="300"/>
                      </a:lnTo>
                      <a:lnTo>
                        <a:pt x="235" y="299"/>
                      </a:lnTo>
                      <a:lnTo>
                        <a:pt x="235" y="296"/>
                      </a:lnTo>
                      <a:lnTo>
                        <a:pt x="234" y="294"/>
                      </a:lnTo>
                      <a:lnTo>
                        <a:pt x="233" y="293"/>
                      </a:lnTo>
                      <a:lnTo>
                        <a:pt x="232" y="289"/>
                      </a:lnTo>
                      <a:lnTo>
                        <a:pt x="233" y="108"/>
                      </a:lnTo>
                      <a:lnTo>
                        <a:pt x="216" y="108"/>
                      </a:lnTo>
                      <a:lnTo>
                        <a:pt x="216" y="600"/>
                      </a:lnTo>
                      <a:lnTo>
                        <a:pt x="216" y="606"/>
                      </a:lnTo>
                      <a:lnTo>
                        <a:pt x="216" y="612"/>
                      </a:lnTo>
                      <a:lnTo>
                        <a:pt x="213" y="616"/>
                      </a:lnTo>
                      <a:lnTo>
                        <a:pt x="211" y="622"/>
                      </a:lnTo>
                      <a:lnTo>
                        <a:pt x="208" y="625"/>
                      </a:lnTo>
                      <a:lnTo>
                        <a:pt x="206" y="630"/>
                      </a:lnTo>
                      <a:lnTo>
                        <a:pt x="202" y="632"/>
                      </a:lnTo>
                      <a:lnTo>
                        <a:pt x="198" y="634"/>
                      </a:lnTo>
                      <a:lnTo>
                        <a:pt x="194" y="635"/>
                      </a:lnTo>
                      <a:lnTo>
                        <a:pt x="192" y="635"/>
                      </a:lnTo>
                      <a:lnTo>
                        <a:pt x="187" y="637"/>
                      </a:lnTo>
                      <a:lnTo>
                        <a:pt x="184" y="637"/>
                      </a:lnTo>
                      <a:lnTo>
                        <a:pt x="181" y="637"/>
                      </a:lnTo>
                      <a:lnTo>
                        <a:pt x="176" y="636"/>
                      </a:lnTo>
                      <a:lnTo>
                        <a:pt x="172" y="635"/>
                      </a:lnTo>
                      <a:lnTo>
                        <a:pt x="168" y="633"/>
                      </a:lnTo>
                      <a:lnTo>
                        <a:pt x="164" y="632"/>
                      </a:lnTo>
                      <a:lnTo>
                        <a:pt x="162" y="629"/>
                      </a:lnTo>
                      <a:lnTo>
                        <a:pt x="159" y="626"/>
                      </a:lnTo>
                      <a:lnTo>
                        <a:pt x="156" y="623"/>
                      </a:lnTo>
                      <a:lnTo>
                        <a:pt x="154" y="619"/>
                      </a:lnTo>
                      <a:lnTo>
                        <a:pt x="152" y="616"/>
                      </a:lnTo>
                      <a:lnTo>
                        <a:pt x="152" y="613"/>
                      </a:lnTo>
                      <a:lnTo>
                        <a:pt x="151" y="610"/>
                      </a:lnTo>
                      <a:lnTo>
                        <a:pt x="150" y="606"/>
                      </a:lnTo>
                      <a:lnTo>
                        <a:pt x="150" y="305"/>
                      </a:lnTo>
                      <a:lnTo>
                        <a:pt x="134" y="305"/>
                      </a:lnTo>
                      <a:lnTo>
                        <a:pt x="133" y="604"/>
                      </a:lnTo>
                      <a:lnTo>
                        <a:pt x="132" y="609"/>
                      </a:lnTo>
                      <a:lnTo>
                        <a:pt x="132" y="613"/>
                      </a:lnTo>
                      <a:lnTo>
                        <a:pt x="129" y="616"/>
                      </a:lnTo>
                      <a:lnTo>
                        <a:pt x="128" y="621"/>
                      </a:lnTo>
                      <a:lnTo>
                        <a:pt x="124" y="625"/>
                      </a:lnTo>
                      <a:lnTo>
                        <a:pt x="121" y="630"/>
                      </a:lnTo>
                      <a:lnTo>
                        <a:pt x="117" y="633"/>
                      </a:lnTo>
                      <a:lnTo>
                        <a:pt x="113" y="635"/>
                      </a:lnTo>
                      <a:lnTo>
                        <a:pt x="107" y="636"/>
                      </a:lnTo>
                      <a:lnTo>
                        <a:pt x="103" y="637"/>
                      </a:lnTo>
                      <a:lnTo>
                        <a:pt x="98" y="637"/>
                      </a:lnTo>
                      <a:lnTo>
                        <a:pt x="93" y="636"/>
                      </a:lnTo>
                      <a:lnTo>
                        <a:pt x="90" y="635"/>
                      </a:lnTo>
                      <a:lnTo>
                        <a:pt x="87" y="634"/>
                      </a:lnTo>
                      <a:lnTo>
                        <a:pt x="83" y="633"/>
                      </a:lnTo>
                      <a:lnTo>
                        <a:pt x="79" y="630"/>
                      </a:lnTo>
                      <a:lnTo>
                        <a:pt x="75" y="626"/>
                      </a:lnTo>
                      <a:lnTo>
                        <a:pt x="73" y="625"/>
                      </a:lnTo>
                      <a:lnTo>
                        <a:pt x="72" y="620"/>
                      </a:lnTo>
                      <a:lnTo>
                        <a:pt x="69" y="616"/>
                      </a:lnTo>
                      <a:lnTo>
                        <a:pt x="68" y="614"/>
                      </a:lnTo>
                      <a:lnTo>
                        <a:pt x="68" y="610"/>
                      </a:lnTo>
                      <a:lnTo>
                        <a:pt x="66" y="605"/>
                      </a:lnTo>
                      <a:lnTo>
                        <a:pt x="67" y="108"/>
                      </a:lnTo>
                      <a:lnTo>
                        <a:pt x="50" y="108"/>
                      </a:lnTo>
                      <a:lnTo>
                        <a:pt x="50" y="289"/>
                      </a:lnTo>
                      <a:lnTo>
                        <a:pt x="49" y="293"/>
                      </a:lnTo>
                      <a:lnTo>
                        <a:pt x="49" y="295"/>
                      </a:lnTo>
                      <a:lnTo>
                        <a:pt x="48" y="299"/>
                      </a:lnTo>
                      <a:lnTo>
                        <a:pt x="45" y="302"/>
                      </a:lnTo>
                      <a:lnTo>
                        <a:pt x="44" y="303"/>
                      </a:lnTo>
                      <a:lnTo>
                        <a:pt x="43" y="304"/>
                      </a:lnTo>
                      <a:lnTo>
                        <a:pt x="40" y="307"/>
                      </a:lnTo>
                      <a:lnTo>
                        <a:pt x="39" y="309"/>
                      </a:lnTo>
                      <a:lnTo>
                        <a:pt x="37" y="310"/>
                      </a:lnTo>
                      <a:lnTo>
                        <a:pt x="34" y="311"/>
                      </a:lnTo>
                      <a:lnTo>
                        <a:pt x="33" y="312"/>
                      </a:lnTo>
                      <a:lnTo>
                        <a:pt x="31" y="312"/>
                      </a:lnTo>
                      <a:lnTo>
                        <a:pt x="28" y="312"/>
                      </a:lnTo>
                      <a:lnTo>
                        <a:pt x="27" y="312"/>
                      </a:lnTo>
                      <a:lnTo>
                        <a:pt x="22" y="312"/>
                      </a:lnTo>
                      <a:lnTo>
                        <a:pt x="20" y="312"/>
                      </a:lnTo>
                      <a:lnTo>
                        <a:pt x="17" y="312"/>
                      </a:lnTo>
                      <a:lnTo>
                        <a:pt x="14" y="311"/>
                      </a:lnTo>
                      <a:lnTo>
                        <a:pt x="13" y="310"/>
                      </a:lnTo>
                      <a:lnTo>
                        <a:pt x="11" y="309"/>
                      </a:lnTo>
                      <a:lnTo>
                        <a:pt x="8" y="308"/>
                      </a:lnTo>
                      <a:lnTo>
                        <a:pt x="8" y="306"/>
                      </a:lnTo>
                      <a:lnTo>
                        <a:pt x="6" y="303"/>
                      </a:lnTo>
                      <a:lnTo>
                        <a:pt x="4" y="302"/>
                      </a:lnTo>
                      <a:lnTo>
                        <a:pt x="3" y="299"/>
                      </a:lnTo>
                      <a:lnTo>
                        <a:pt x="2" y="298"/>
                      </a:lnTo>
                      <a:lnTo>
                        <a:pt x="0" y="294"/>
                      </a:lnTo>
                      <a:lnTo>
                        <a:pt x="0" y="290"/>
                      </a:lnTo>
                      <a:lnTo>
                        <a:pt x="0" y="53"/>
                      </a:lnTo>
                      <a:lnTo>
                        <a:pt x="0" y="44"/>
                      </a:lnTo>
                      <a:lnTo>
                        <a:pt x="2" y="38"/>
                      </a:lnTo>
                      <a:lnTo>
                        <a:pt x="6" y="32"/>
                      </a:lnTo>
                      <a:lnTo>
                        <a:pt x="8" y="28"/>
                      </a:lnTo>
                      <a:lnTo>
                        <a:pt x="13" y="23"/>
                      </a:lnTo>
                      <a:lnTo>
                        <a:pt x="16" y="20"/>
                      </a:lnTo>
                      <a:lnTo>
                        <a:pt x="23" y="14"/>
                      </a:lnTo>
                      <a:lnTo>
                        <a:pt x="29" y="11"/>
                      </a:lnTo>
                      <a:lnTo>
                        <a:pt x="33" y="8"/>
                      </a:lnTo>
                      <a:lnTo>
                        <a:pt x="39" y="6"/>
                      </a:lnTo>
                      <a:lnTo>
                        <a:pt x="49" y="3"/>
                      </a:lnTo>
                      <a:lnTo>
                        <a:pt x="54" y="2"/>
                      </a:lnTo>
                      <a:lnTo>
                        <a:pt x="62" y="1"/>
                      </a:lnTo>
                      <a:lnTo>
                        <a:pt x="6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42" name="Oval 25">
                  <a:extLst>
                    <a:ext uri="{FF2B5EF4-FFF2-40B4-BE49-F238E27FC236}">
                      <a16:creationId xmlns:a16="http://schemas.microsoft.com/office/drawing/2014/main" id="{000AA76A-4612-4B7F-8C1E-61FEC5271892}"/>
                    </a:ext>
                  </a:extLst>
                </p:cNvPr>
                <p:cNvSpPr>
                  <a:spLocks noChangeArrowheads="1"/>
                </p:cNvSpPr>
                <p:nvPr/>
              </p:nvSpPr>
              <p:spPr bwMode="auto">
                <a:xfrm>
                  <a:off x="2764" y="2131"/>
                  <a:ext cx="144"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35" name="Group 26">
                <a:extLst>
                  <a:ext uri="{FF2B5EF4-FFF2-40B4-BE49-F238E27FC236}">
                    <a16:creationId xmlns:a16="http://schemas.microsoft.com/office/drawing/2014/main" id="{F0DFE473-693B-4F0A-838E-6FF8FEF910FD}"/>
                  </a:ext>
                </a:extLst>
              </p:cNvPr>
              <p:cNvGrpSpPr>
                <a:grpSpLocks/>
              </p:cNvGrpSpPr>
              <p:nvPr/>
            </p:nvGrpSpPr>
            <p:grpSpPr bwMode="auto">
              <a:xfrm>
                <a:off x="2791" y="2683"/>
                <a:ext cx="217" cy="720"/>
                <a:chOff x="3063" y="2131"/>
                <a:chExt cx="282" cy="798"/>
              </a:xfrm>
            </p:grpSpPr>
            <p:sp>
              <p:nvSpPr>
                <p:cNvPr id="8239" name="Freeform 27">
                  <a:extLst>
                    <a:ext uri="{FF2B5EF4-FFF2-40B4-BE49-F238E27FC236}">
                      <a16:creationId xmlns:a16="http://schemas.microsoft.com/office/drawing/2014/main" id="{016789E9-E141-46A4-A8E7-B479660942FE}"/>
                    </a:ext>
                  </a:extLst>
                </p:cNvPr>
                <p:cNvSpPr>
                  <a:spLocks/>
                </p:cNvSpPr>
                <p:nvPr/>
              </p:nvSpPr>
              <p:spPr bwMode="auto">
                <a:xfrm>
                  <a:off x="3063" y="2292"/>
                  <a:ext cx="282" cy="637"/>
                </a:xfrm>
                <a:custGeom>
                  <a:avLst/>
                  <a:gdLst>
                    <a:gd name="T0" fmla="*/ 220 w 282"/>
                    <a:gd name="T1" fmla="*/ 0 h 637"/>
                    <a:gd name="T2" fmla="*/ 232 w 282"/>
                    <a:gd name="T3" fmla="*/ 2 h 637"/>
                    <a:gd name="T4" fmla="*/ 243 w 282"/>
                    <a:gd name="T5" fmla="*/ 6 h 637"/>
                    <a:gd name="T6" fmla="*/ 253 w 282"/>
                    <a:gd name="T7" fmla="*/ 11 h 637"/>
                    <a:gd name="T8" fmla="*/ 266 w 282"/>
                    <a:gd name="T9" fmla="*/ 18 h 637"/>
                    <a:gd name="T10" fmla="*/ 275 w 282"/>
                    <a:gd name="T11" fmla="*/ 30 h 637"/>
                    <a:gd name="T12" fmla="*/ 281 w 282"/>
                    <a:gd name="T13" fmla="*/ 43 h 637"/>
                    <a:gd name="T14" fmla="*/ 281 w 282"/>
                    <a:gd name="T15" fmla="*/ 290 h 637"/>
                    <a:gd name="T16" fmla="*/ 280 w 282"/>
                    <a:gd name="T17" fmla="*/ 297 h 637"/>
                    <a:gd name="T18" fmla="*/ 273 w 282"/>
                    <a:gd name="T19" fmla="*/ 306 h 637"/>
                    <a:gd name="T20" fmla="*/ 264 w 282"/>
                    <a:gd name="T21" fmla="*/ 311 h 637"/>
                    <a:gd name="T22" fmla="*/ 253 w 282"/>
                    <a:gd name="T23" fmla="*/ 312 h 637"/>
                    <a:gd name="T24" fmla="*/ 244 w 282"/>
                    <a:gd name="T25" fmla="*/ 309 h 637"/>
                    <a:gd name="T26" fmla="*/ 237 w 282"/>
                    <a:gd name="T27" fmla="*/ 302 h 637"/>
                    <a:gd name="T28" fmla="*/ 234 w 282"/>
                    <a:gd name="T29" fmla="*/ 296 h 637"/>
                    <a:gd name="T30" fmla="*/ 232 w 282"/>
                    <a:gd name="T31" fmla="*/ 289 h 637"/>
                    <a:gd name="T32" fmla="*/ 217 w 282"/>
                    <a:gd name="T33" fmla="*/ 600 h 637"/>
                    <a:gd name="T34" fmla="*/ 212 w 282"/>
                    <a:gd name="T35" fmla="*/ 616 h 637"/>
                    <a:gd name="T36" fmla="*/ 204 w 282"/>
                    <a:gd name="T37" fmla="*/ 629 h 637"/>
                    <a:gd name="T38" fmla="*/ 193 w 282"/>
                    <a:gd name="T39" fmla="*/ 634 h 637"/>
                    <a:gd name="T40" fmla="*/ 183 w 282"/>
                    <a:gd name="T41" fmla="*/ 637 h 637"/>
                    <a:gd name="T42" fmla="*/ 170 w 282"/>
                    <a:gd name="T43" fmla="*/ 634 h 637"/>
                    <a:gd name="T44" fmla="*/ 161 w 282"/>
                    <a:gd name="T45" fmla="*/ 628 h 637"/>
                    <a:gd name="T46" fmla="*/ 153 w 282"/>
                    <a:gd name="T47" fmla="*/ 618 h 637"/>
                    <a:gd name="T48" fmla="*/ 149 w 282"/>
                    <a:gd name="T49" fmla="*/ 609 h 637"/>
                    <a:gd name="T50" fmla="*/ 133 w 282"/>
                    <a:gd name="T51" fmla="*/ 305 h 637"/>
                    <a:gd name="T52" fmla="*/ 130 w 282"/>
                    <a:gd name="T53" fmla="*/ 613 h 637"/>
                    <a:gd name="T54" fmla="*/ 123 w 282"/>
                    <a:gd name="T55" fmla="*/ 625 h 637"/>
                    <a:gd name="T56" fmla="*/ 111 w 282"/>
                    <a:gd name="T57" fmla="*/ 634 h 637"/>
                    <a:gd name="T58" fmla="*/ 97 w 282"/>
                    <a:gd name="T59" fmla="*/ 637 h 637"/>
                    <a:gd name="T60" fmla="*/ 86 w 282"/>
                    <a:gd name="T61" fmla="*/ 633 h 637"/>
                    <a:gd name="T62" fmla="*/ 74 w 282"/>
                    <a:gd name="T63" fmla="*/ 626 h 637"/>
                    <a:gd name="T64" fmla="*/ 69 w 282"/>
                    <a:gd name="T65" fmla="*/ 616 h 637"/>
                    <a:gd name="T66" fmla="*/ 65 w 282"/>
                    <a:gd name="T67" fmla="*/ 604 h 637"/>
                    <a:gd name="T68" fmla="*/ 50 w 282"/>
                    <a:gd name="T69" fmla="*/ 289 h 637"/>
                    <a:gd name="T70" fmla="*/ 46 w 282"/>
                    <a:gd name="T71" fmla="*/ 298 h 637"/>
                    <a:gd name="T72" fmla="*/ 42 w 282"/>
                    <a:gd name="T73" fmla="*/ 304 h 637"/>
                    <a:gd name="T74" fmla="*/ 37 w 282"/>
                    <a:gd name="T75" fmla="*/ 309 h 637"/>
                    <a:gd name="T76" fmla="*/ 30 w 282"/>
                    <a:gd name="T77" fmla="*/ 312 h 637"/>
                    <a:gd name="T78" fmla="*/ 22 w 282"/>
                    <a:gd name="T79" fmla="*/ 312 h 637"/>
                    <a:gd name="T80" fmla="*/ 15 w 282"/>
                    <a:gd name="T81" fmla="*/ 310 h 637"/>
                    <a:gd name="T82" fmla="*/ 9 w 282"/>
                    <a:gd name="T83" fmla="*/ 307 h 637"/>
                    <a:gd name="T84" fmla="*/ 5 w 282"/>
                    <a:gd name="T85" fmla="*/ 301 h 637"/>
                    <a:gd name="T86" fmla="*/ 1 w 282"/>
                    <a:gd name="T87" fmla="*/ 293 h 637"/>
                    <a:gd name="T88" fmla="*/ 0 w 282"/>
                    <a:gd name="T89" fmla="*/ 51 h 637"/>
                    <a:gd name="T90" fmla="*/ 5 w 282"/>
                    <a:gd name="T91" fmla="*/ 31 h 637"/>
                    <a:gd name="T92" fmla="*/ 16 w 282"/>
                    <a:gd name="T93" fmla="*/ 19 h 637"/>
                    <a:gd name="T94" fmla="*/ 34 w 282"/>
                    <a:gd name="T95" fmla="*/ 7 h 637"/>
                    <a:gd name="T96" fmla="*/ 54 w 282"/>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2"/>
                    <a:gd name="T148" fmla="*/ 0 h 637"/>
                    <a:gd name="T149" fmla="*/ 282 w 282"/>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2" h="637">
                      <a:moveTo>
                        <a:pt x="67" y="0"/>
                      </a:moveTo>
                      <a:lnTo>
                        <a:pt x="217" y="0"/>
                      </a:lnTo>
                      <a:lnTo>
                        <a:pt x="220" y="0"/>
                      </a:lnTo>
                      <a:lnTo>
                        <a:pt x="225" y="1"/>
                      </a:lnTo>
                      <a:lnTo>
                        <a:pt x="228" y="1"/>
                      </a:lnTo>
                      <a:lnTo>
                        <a:pt x="232" y="2"/>
                      </a:lnTo>
                      <a:lnTo>
                        <a:pt x="235" y="2"/>
                      </a:lnTo>
                      <a:lnTo>
                        <a:pt x="239" y="3"/>
                      </a:lnTo>
                      <a:lnTo>
                        <a:pt x="243" y="6"/>
                      </a:lnTo>
                      <a:lnTo>
                        <a:pt x="247" y="6"/>
                      </a:lnTo>
                      <a:lnTo>
                        <a:pt x="250" y="8"/>
                      </a:lnTo>
                      <a:lnTo>
                        <a:pt x="253" y="11"/>
                      </a:lnTo>
                      <a:lnTo>
                        <a:pt x="257" y="12"/>
                      </a:lnTo>
                      <a:lnTo>
                        <a:pt x="261" y="15"/>
                      </a:lnTo>
                      <a:lnTo>
                        <a:pt x="266" y="18"/>
                      </a:lnTo>
                      <a:lnTo>
                        <a:pt x="270" y="22"/>
                      </a:lnTo>
                      <a:lnTo>
                        <a:pt x="272" y="26"/>
                      </a:lnTo>
                      <a:lnTo>
                        <a:pt x="275" y="30"/>
                      </a:lnTo>
                      <a:lnTo>
                        <a:pt x="278" y="35"/>
                      </a:lnTo>
                      <a:lnTo>
                        <a:pt x="280" y="39"/>
                      </a:lnTo>
                      <a:lnTo>
                        <a:pt x="281" y="43"/>
                      </a:lnTo>
                      <a:lnTo>
                        <a:pt x="282" y="49"/>
                      </a:lnTo>
                      <a:lnTo>
                        <a:pt x="282" y="52"/>
                      </a:lnTo>
                      <a:lnTo>
                        <a:pt x="281" y="290"/>
                      </a:lnTo>
                      <a:lnTo>
                        <a:pt x="281" y="292"/>
                      </a:lnTo>
                      <a:lnTo>
                        <a:pt x="280" y="293"/>
                      </a:lnTo>
                      <a:lnTo>
                        <a:pt x="280" y="297"/>
                      </a:lnTo>
                      <a:lnTo>
                        <a:pt x="278" y="300"/>
                      </a:lnTo>
                      <a:lnTo>
                        <a:pt x="276" y="302"/>
                      </a:lnTo>
                      <a:lnTo>
                        <a:pt x="273" y="306"/>
                      </a:lnTo>
                      <a:lnTo>
                        <a:pt x="271" y="308"/>
                      </a:lnTo>
                      <a:lnTo>
                        <a:pt x="266" y="310"/>
                      </a:lnTo>
                      <a:lnTo>
                        <a:pt x="264" y="311"/>
                      </a:lnTo>
                      <a:lnTo>
                        <a:pt x="260" y="312"/>
                      </a:lnTo>
                      <a:lnTo>
                        <a:pt x="256" y="312"/>
                      </a:lnTo>
                      <a:lnTo>
                        <a:pt x="253" y="312"/>
                      </a:lnTo>
                      <a:lnTo>
                        <a:pt x="250" y="311"/>
                      </a:lnTo>
                      <a:lnTo>
                        <a:pt x="247" y="310"/>
                      </a:lnTo>
                      <a:lnTo>
                        <a:pt x="244" y="309"/>
                      </a:lnTo>
                      <a:lnTo>
                        <a:pt x="241" y="307"/>
                      </a:lnTo>
                      <a:lnTo>
                        <a:pt x="239" y="305"/>
                      </a:lnTo>
                      <a:lnTo>
                        <a:pt x="237" y="302"/>
                      </a:lnTo>
                      <a:lnTo>
                        <a:pt x="235" y="300"/>
                      </a:lnTo>
                      <a:lnTo>
                        <a:pt x="234" y="298"/>
                      </a:lnTo>
                      <a:lnTo>
                        <a:pt x="234" y="296"/>
                      </a:lnTo>
                      <a:lnTo>
                        <a:pt x="233" y="292"/>
                      </a:lnTo>
                      <a:lnTo>
                        <a:pt x="232" y="292"/>
                      </a:lnTo>
                      <a:lnTo>
                        <a:pt x="232" y="289"/>
                      </a:lnTo>
                      <a:lnTo>
                        <a:pt x="232" y="107"/>
                      </a:lnTo>
                      <a:lnTo>
                        <a:pt x="217" y="107"/>
                      </a:lnTo>
                      <a:lnTo>
                        <a:pt x="217" y="600"/>
                      </a:lnTo>
                      <a:lnTo>
                        <a:pt x="217" y="606"/>
                      </a:lnTo>
                      <a:lnTo>
                        <a:pt x="215" y="612"/>
                      </a:lnTo>
                      <a:lnTo>
                        <a:pt x="212" y="616"/>
                      </a:lnTo>
                      <a:lnTo>
                        <a:pt x="210" y="622"/>
                      </a:lnTo>
                      <a:lnTo>
                        <a:pt x="207" y="625"/>
                      </a:lnTo>
                      <a:lnTo>
                        <a:pt x="204" y="629"/>
                      </a:lnTo>
                      <a:lnTo>
                        <a:pt x="201" y="631"/>
                      </a:lnTo>
                      <a:lnTo>
                        <a:pt x="197" y="633"/>
                      </a:lnTo>
                      <a:lnTo>
                        <a:pt x="193" y="634"/>
                      </a:lnTo>
                      <a:lnTo>
                        <a:pt x="190" y="635"/>
                      </a:lnTo>
                      <a:lnTo>
                        <a:pt x="186" y="637"/>
                      </a:lnTo>
                      <a:lnTo>
                        <a:pt x="183" y="637"/>
                      </a:lnTo>
                      <a:lnTo>
                        <a:pt x="180" y="637"/>
                      </a:lnTo>
                      <a:lnTo>
                        <a:pt x="176" y="636"/>
                      </a:lnTo>
                      <a:lnTo>
                        <a:pt x="170" y="634"/>
                      </a:lnTo>
                      <a:lnTo>
                        <a:pt x="167" y="632"/>
                      </a:lnTo>
                      <a:lnTo>
                        <a:pt x="163" y="631"/>
                      </a:lnTo>
                      <a:lnTo>
                        <a:pt x="161" y="628"/>
                      </a:lnTo>
                      <a:lnTo>
                        <a:pt x="158" y="626"/>
                      </a:lnTo>
                      <a:lnTo>
                        <a:pt x="155"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9" y="616"/>
                      </a:lnTo>
                      <a:lnTo>
                        <a:pt x="128" y="621"/>
                      </a:lnTo>
                      <a:lnTo>
                        <a:pt x="123" y="625"/>
                      </a:lnTo>
                      <a:lnTo>
                        <a:pt x="121" y="629"/>
                      </a:lnTo>
                      <a:lnTo>
                        <a:pt x="115" y="632"/>
                      </a:lnTo>
                      <a:lnTo>
                        <a:pt x="111" y="634"/>
                      </a:lnTo>
                      <a:lnTo>
                        <a:pt x="106" y="636"/>
                      </a:lnTo>
                      <a:lnTo>
                        <a:pt x="102" y="637"/>
                      </a:lnTo>
                      <a:lnTo>
                        <a:pt x="97" y="637"/>
                      </a:lnTo>
                      <a:lnTo>
                        <a:pt x="93" y="636"/>
                      </a:lnTo>
                      <a:lnTo>
                        <a:pt x="89" y="635"/>
                      </a:lnTo>
                      <a:lnTo>
                        <a:pt x="86" y="633"/>
                      </a:lnTo>
                      <a:lnTo>
                        <a:pt x="82" y="632"/>
                      </a:lnTo>
                      <a:lnTo>
                        <a:pt x="78" y="630"/>
                      </a:lnTo>
                      <a:lnTo>
                        <a:pt x="74" y="626"/>
                      </a:lnTo>
                      <a:lnTo>
                        <a:pt x="74" y="623"/>
                      </a:lnTo>
                      <a:lnTo>
                        <a:pt x="71" y="620"/>
                      </a:lnTo>
                      <a:lnTo>
                        <a:pt x="69" y="616"/>
                      </a:lnTo>
                      <a:lnTo>
                        <a:pt x="68" y="613"/>
                      </a:lnTo>
                      <a:lnTo>
                        <a:pt x="67" y="610"/>
                      </a:lnTo>
                      <a:lnTo>
                        <a:pt x="65" y="604"/>
                      </a:lnTo>
                      <a:lnTo>
                        <a:pt x="66" y="107"/>
                      </a:lnTo>
                      <a:lnTo>
                        <a:pt x="50" y="107"/>
                      </a:lnTo>
                      <a:lnTo>
                        <a:pt x="50" y="289"/>
                      </a:lnTo>
                      <a:lnTo>
                        <a:pt x="49" y="292"/>
                      </a:lnTo>
                      <a:lnTo>
                        <a:pt x="48" y="295"/>
                      </a:lnTo>
                      <a:lnTo>
                        <a:pt x="46" y="298"/>
                      </a:lnTo>
                      <a:lnTo>
                        <a:pt x="44" y="301"/>
                      </a:lnTo>
                      <a:lnTo>
                        <a:pt x="44" y="302"/>
                      </a:lnTo>
                      <a:lnTo>
                        <a:pt x="42" y="304"/>
                      </a:lnTo>
                      <a:lnTo>
                        <a:pt x="40" y="307"/>
                      </a:lnTo>
                      <a:lnTo>
                        <a:pt x="39" y="308"/>
                      </a:lnTo>
                      <a:lnTo>
                        <a:pt x="37" y="309"/>
                      </a:lnTo>
                      <a:lnTo>
                        <a:pt x="35" y="310"/>
                      </a:lnTo>
                      <a:lnTo>
                        <a:pt x="33" y="311"/>
                      </a:lnTo>
                      <a:lnTo>
                        <a:pt x="30" y="312"/>
                      </a:lnTo>
                      <a:lnTo>
                        <a:pt x="28" y="312"/>
                      </a:lnTo>
                      <a:lnTo>
                        <a:pt x="26" y="312"/>
                      </a:lnTo>
                      <a:lnTo>
                        <a:pt x="22" y="312"/>
                      </a:lnTo>
                      <a:lnTo>
                        <a:pt x="20" y="312"/>
                      </a:lnTo>
                      <a:lnTo>
                        <a:pt x="18" y="311"/>
                      </a:lnTo>
                      <a:lnTo>
                        <a:pt x="15" y="310"/>
                      </a:lnTo>
                      <a:lnTo>
                        <a:pt x="13" y="309"/>
                      </a:lnTo>
                      <a:lnTo>
                        <a:pt x="10" y="308"/>
                      </a:lnTo>
                      <a:lnTo>
                        <a:pt x="9" y="307"/>
                      </a:lnTo>
                      <a:lnTo>
                        <a:pt x="7" y="306"/>
                      </a:lnTo>
                      <a:lnTo>
                        <a:pt x="5" y="302"/>
                      </a:lnTo>
                      <a:lnTo>
                        <a:pt x="5" y="301"/>
                      </a:lnTo>
                      <a:lnTo>
                        <a:pt x="3" y="299"/>
                      </a:lnTo>
                      <a:lnTo>
                        <a:pt x="2" y="297"/>
                      </a:lnTo>
                      <a:lnTo>
                        <a:pt x="1" y="293"/>
                      </a:lnTo>
                      <a:lnTo>
                        <a:pt x="0" y="292"/>
                      </a:lnTo>
                      <a:lnTo>
                        <a:pt x="0" y="290"/>
                      </a:lnTo>
                      <a:lnTo>
                        <a:pt x="0" y="51"/>
                      </a:lnTo>
                      <a:lnTo>
                        <a:pt x="0" y="43"/>
                      </a:lnTo>
                      <a:lnTo>
                        <a:pt x="2" y="37"/>
                      </a:lnTo>
                      <a:lnTo>
                        <a:pt x="5" y="31"/>
                      </a:lnTo>
                      <a:lnTo>
                        <a:pt x="9" y="26"/>
                      </a:lnTo>
                      <a:lnTo>
                        <a:pt x="12" y="23"/>
                      </a:lnTo>
                      <a:lnTo>
                        <a:pt x="16" y="19"/>
                      </a:lnTo>
                      <a:lnTo>
                        <a:pt x="22" y="14"/>
                      </a:lnTo>
                      <a:lnTo>
                        <a:pt x="29" y="11"/>
                      </a:lnTo>
                      <a:lnTo>
                        <a:pt x="34" y="7"/>
                      </a:lnTo>
                      <a:lnTo>
                        <a:pt x="39" y="6"/>
                      </a:lnTo>
                      <a:lnTo>
                        <a:pt x="47" y="2"/>
                      </a:lnTo>
                      <a:lnTo>
                        <a:pt x="54" y="1"/>
                      </a:lnTo>
                      <a:lnTo>
                        <a:pt x="60" y="1"/>
                      </a:lnTo>
                      <a:lnTo>
                        <a:pt x="67"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40" name="Oval 28">
                  <a:extLst>
                    <a:ext uri="{FF2B5EF4-FFF2-40B4-BE49-F238E27FC236}">
                      <a16:creationId xmlns:a16="http://schemas.microsoft.com/office/drawing/2014/main" id="{3C0BBE38-45E4-41F3-8944-4296C291B565}"/>
                    </a:ext>
                  </a:extLst>
                </p:cNvPr>
                <p:cNvSpPr>
                  <a:spLocks noChangeArrowheads="1"/>
                </p:cNvSpPr>
                <p:nvPr/>
              </p:nvSpPr>
              <p:spPr bwMode="auto">
                <a:xfrm>
                  <a:off x="3127" y="2131"/>
                  <a:ext cx="145"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36" name="Group 29">
                <a:extLst>
                  <a:ext uri="{FF2B5EF4-FFF2-40B4-BE49-F238E27FC236}">
                    <a16:creationId xmlns:a16="http://schemas.microsoft.com/office/drawing/2014/main" id="{950174B4-F8E2-45B6-B5B5-DABAF41CDDE5}"/>
                  </a:ext>
                </a:extLst>
              </p:cNvPr>
              <p:cNvGrpSpPr>
                <a:grpSpLocks/>
              </p:cNvGrpSpPr>
              <p:nvPr/>
            </p:nvGrpSpPr>
            <p:grpSpPr bwMode="auto">
              <a:xfrm>
                <a:off x="3186" y="2683"/>
                <a:ext cx="216" cy="720"/>
                <a:chOff x="3428" y="2131"/>
                <a:chExt cx="281" cy="798"/>
              </a:xfrm>
            </p:grpSpPr>
            <p:sp>
              <p:nvSpPr>
                <p:cNvPr id="8237" name="Freeform 30">
                  <a:extLst>
                    <a:ext uri="{FF2B5EF4-FFF2-40B4-BE49-F238E27FC236}">
                      <a16:creationId xmlns:a16="http://schemas.microsoft.com/office/drawing/2014/main" id="{E1DE2275-321E-4A91-B775-046CDCB22C8A}"/>
                    </a:ext>
                  </a:extLst>
                </p:cNvPr>
                <p:cNvSpPr>
                  <a:spLocks/>
                </p:cNvSpPr>
                <p:nvPr/>
              </p:nvSpPr>
              <p:spPr bwMode="auto">
                <a:xfrm>
                  <a:off x="3428" y="2292"/>
                  <a:ext cx="281" cy="637"/>
                </a:xfrm>
                <a:custGeom>
                  <a:avLst/>
                  <a:gdLst>
                    <a:gd name="T0" fmla="*/ 220 w 281"/>
                    <a:gd name="T1" fmla="*/ 0 h 637"/>
                    <a:gd name="T2" fmla="*/ 231 w 281"/>
                    <a:gd name="T3" fmla="*/ 2 h 637"/>
                    <a:gd name="T4" fmla="*/ 242 w 281"/>
                    <a:gd name="T5" fmla="*/ 6 h 637"/>
                    <a:gd name="T6" fmla="*/ 253 w 281"/>
                    <a:gd name="T7" fmla="*/ 11 h 637"/>
                    <a:gd name="T8" fmla="*/ 265 w 281"/>
                    <a:gd name="T9" fmla="*/ 18 h 637"/>
                    <a:gd name="T10" fmla="*/ 275 w 281"/>
                    <a:gd name="T11" fmla="*/ 30 h 637"/>
                    <a:gd name="T12" fmla="*/ 281 w 281"/>
                    <a:gd name="T13" fmla="*/ 43 h 637"/>
                    <a:gd name="T14" fmla="*/ 281 w 281"/>
                    <a:gd name="T15" fmla="*/ 290 h 637"/>
                    <a:gd name="T16" fmla="*/ 279 w 281"/>
                    <a:gd name="T17" fmla="*/ 297 h 637"/>
                    <a:gd name="T18" fmla="*/ 273 w 281"/>
                    <a:gd name="T19" fmla="*/ 306 h 637"/>
                    <a:gd name="T20" fmla="*/ 263 w 281"/>
                    <a:gd name="T21" fmla="*/ 311 h 637"/>
                    <a:gd name="T22" fmla="*/ 252 w 281"/>
                    <a:gd name="T23" fmla="*/ 312 h 637"/>
                    <a:gd name="T24" fmla="*/ 243 w 281"/>
                    <a:gd name="T25" fmla="*/ 309 h 637"/>
                    <a:gd name="T26" fmla="*/ 236 w 281"/>
                    <a:gd name="T27" fmla="*/ 302 h 637"/>
                    <a:gd name="T28" fmla="*/ 233 w 281"/>
                    <a:gd name="T29" fmla="*/ 296 h 637"/>
                    <a:gd name="T30" fmla="*/ 231 w 281"/>
                    <a:gd name="T31" fmla="*/ 289 h 637"/>
                    <a:gd name="T32" fmla="*/ 216 w 281"/>
                    <a:gd name="T33" fmla="*/ 600 h 637"/>
                    <a:gd name="T34" fmla="*/ 212 w 281"/>
                    <a:gd name="T35" fmla="*/ 616 h 637"/>
                    <a:gd name="T36" fmla="*/ 204 w 281"/>
                    <a:gd name="T37" fmla="*/ 629 h 637"/>
                    <a:gd name="T38" fmla="*/ 192 w 281"/>
                    <a:gd name="T39" fmla="*/ 634 h 637"/>
                    <a:gd name="T40" fmla="*/ 183 w 281"/>
                    <a:gd name="T41" fmla="*/ 637 h 637"/>
                    <a:gd name="T42" fmla="*/ 170 w 281"/>
                    <a:gd name="T43" fmla="*/ 634 h 637"/>
                    <a:gd name="T44" fmla="*/ 161 w 281"/>
                    <a:gd name="T45" fmla="*/ 628 h 637"/>
                    <a:gd name="T46" fmla="*/ 153 w 281"/>
                    <a:gd name="T47" fmla="*/ 618 h 637"/>
                    <a:gd name="T48" fmla="*/ 149 w 281"/>
                    <a:gd name="T49" fmla="*/ 609 h 637"/>
                    <a:gd name="T50" fmla="*/ 133 w 281"/>
                    <a:gd name="T51" fmla="*/ 305 h 637"/>
                    <a:gd name="T52" fmla="*/ 130 w 281"/>
                    <a:gd name="T53" fmla="*/ 613 h 637"/>
                    <a:gd name="T54" fmla="*/ 123 w 281"/>
                    <a:gd name="T55" fmla="*/ 625 h 637"/>
                    <a:gd name="T56" fmla="*/ 111 w 281"/>
                    <a:gd name="T57" fmla="*/ 634 h 637"/>
                    <a:gd name="T58" fmla="*/ 97 w 281"/>
                    <a:gd name="T59" fmla="*/ 637 h 637"/>
                    <a:gd name="T60" fmla="*/ 85 w 281"/>
                    <a:gd name="T61" fmla="*/ 633 h 637"/>
                    <a:gd name="T62" fmla="*/ 74 w 281"/>
                    <a:gd name="T63" fmla="*/ 626 h 637"/>
                    <a:gd name="T64" fmla="*/ 68 w 281"/>
                    <a:gd name="T65" fmla="*/ 616 h 637"/>
                    <a:gd name="T66" fmla="*/ 65 w 281"/>
                    <a:gd name="T67" fmla="*/ 604 h 637"/>
                    <a:gd name="T68" fmla="*/ 49 w 281"/>
                    <a:gd name="T69" fmla="*/ 289 h 637"/>
                    <a:gd name="T70" fmla="*/ 46 w 281"/>
                    <a:gd name="T71" fmla="*/ 298 h 637"/>
                    <a:gd name="T72" fmla="*/ 42 w 281"/>
                    <a:gd name="T73" fmla="*/ 304 h 637"/>
                    <a:gd name="T74" fmla="*/ 36 w 281"/>
                    <a:gd name="T75" fmla="*/ 309 h 637"/>
                    <a:gd name="T76" fmla="*/ 29 w 281"/>
                    <a:gd name="T77" fmla="*/ 312 h 637"/>
                    <a:gd name="T78" fmla="*/ 21 w 281"/>
                    <a:gd name="T79" fmla="*/ 312 h 637"/>
                    <a:gd name="T80" fmla="*/ 14 w 281"/>
                    <a:gd name="T81" fmla="*/ 310 h 637"/>
                    <a:gd name="T82" fmla="*/ 9 w 281"/>
                    <a:gd name="T83" fmla="*/ 307 h 637"/>
                    <a:gd name="T84" fmla="*/ 4 w 281"/>
                    <a:gd name="T85" fmla="*/ 301 h 637"/>
                    <a:gd name="T86" fmla="*/ 0 w 281"/>
                    <a:gd name="T87" fmla="*/ 293 h 637"/>
                    <a:gd name="T88" fmla="*/ 0 w 281"/>
                    <a:gd name="T89" fmla="*/ 51 h 637"/>
                    <a:gd name="T90" fmla="*/ 5 w 281"/>
                    <a:gd name="T91" fmla="*/ 31 h 637"/>
                    <a:gd name="T92" fmla="*/ 15 w 281"/>
                    <a:gd name="T93" fmla="*/ 19 h 637"/>
                    <a:gd name="T94" fmla="*/ 34 w 281"/>
                    <a:gd name="T95" fmla="*/ 7 h 637"/>
                    <a:gd name="T96" fmla="*/ 53 w 281"/>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1"/>
                    <a:gd name="T148" fmla="*/ 0 h 637"/>
                    <a:gd name="T149" fmla="*/ 281 w 281"/>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1" h="637">
                      <a:moveTo>
                        <a:pt x="66" y="0"/>
                      </a:moveTo>
                      <a:lnTo>
                        <a:pt x="217" y="0"/>
                      </a:lnTo>
                      <a:lnTo>
                        <a:pt x="220" y="0"/>
                      </a:lnTo>
                      <a:lnTo>
                        <a:pt x="224" y="1"/>
                      </a:lnTo>
                      <a:lnTo>
                        <a:pt x="227" y="1"/>
                      </a:lnTo>
                      <a:lnTo>
                        <a:pt x="231" y="2"/>
                      </a:lnTo>
                      <a:lnTo>
                        <a:pt x="235" y="2"/>
                      </a:lnTo>
                      <a:lnTo>
                        <a:pt x="239" y="3"/>
                      </a:lnTo>
                      <a:lnTo>
                        <a:pt x="242" y="6"/>
                      </a:lnTo>
                      <a:lnTo>
                        <a:pt x="246" y="6"/>
                      </a:lnTo>
                      <a:lnTo>
                        <a:pt x="249" y="8"/>
                      </a:lnTo>
                      <a:lnTo>
                        <a:pt x="253" y="11"/>
                      </a:lnTo>
                      <a:lnTo>
                        <a:pt x="257" y="12"/>
                      </a:lnTo>
                      <a:lnTo>
                        <a:pt x="261" y="15"/>
                      </a:lnTo>
                      <a:lnTo>
                        <a:pt x="265" y="18"/>
                      </a:lnTo>
                      <a:lnTo>
                        <a:pt x="269" y="22"/>
                      </a:lnTo>
                      <a:lnTo>
                        <a:pt x="272" y="26"/>
                      </a:lnTo>
                      <a:lnTo>
                        <a:pt x="275" y="30"/>
                      </a:lnTo>
                      <a:lnTo>
                        <a:pt x="278" y="35"/>
                      </a:lnTo>
                      <a:lnTo>
                        <a:pt x="279" y="39"/>
                      </a:lnTo>
                      <a:lnTo>
                        <a:pt x="281" y="43"/>
                      </a:lnTo>
                      <a:lnTo>
                        <a:pt x="281" y="49"/>
                      </a:lnTo>
                      <a:lnTo>
                        <a:pt x="281" y="52"/>
                      </a:lnTo>
                      <a:lnTo>
                        <a:pt x="281" y="290"/>
                      </a:lnTo>
                      <a:lnTo>
                        <a:pt x="280" y="292"/>
                      </a:lnTo>
                      <a:lnTo>
                        <a:pt x="280" y="293"/>
                      </a:lnTo>
                      <a:lnTo>
                        <a:pt x="279" y="297"/>
                      </a:lnTo>
                      <a:lnTo>
                        <a:pt x="278" y="300"/>
                      </a:lnTo>
                      <a:lnTo>
                        <a:pt x="276" y="302"/>
                      </a:lnTo>
                      <a:lnTo>
                        <a:pt x="273" y="306"/>
                      </a:lnTo>
                      <a:lnTo>
                        <a:pt x="270" y="308"/>
                      </a:lnTo>
                      <a:lnTo>
                        <a:pt x="266" y="310"/>
                      </a:lnTo>
                      <a:lnTo>
                        <a:pt x="263" y="311"/>
                      </a:lnTo>
                      <a:lnTo>
                        <a:pt x="260" y="312"/>
                      </a:lnTo>
                      <a:lnTo>
                        <a:pt x="256" y="312"/>
                      </a:lnTo>
                      <a:lnTo>
                        <a:pt x="252" y="312"/>
                      </a:lnTo>
                      <a:lnTo>
                        <a:pt x="249" y="311"/>
                      </a:lnTo>
                      <a:lnTo>
                        <a:pt x="246" y="310"/>
                      </a:lnTo>
                      <a:lnTo>
                        <a:pt x="243" y="309"/>
                      </a:lnTo>
                      <a:lnTo>
                        <a:pt x="241" y="307"/>
                      </a:lnTo>
                      <a:lnTo>
                        <a:pt x="239" y="305"/>
                      </a:lnTo>
                      <a:lnTo>
                        <a:pt x="236" y="302"/>
                      </a:lnTo>
                      <a:lnTo>
                        <a:pt x="235" y="300"/>
                      </a:lnTo>
                      <a:lnTo>
                        <a:pt x="233" y="298"/>
                      </a:lnTo>
                      <a:lnTo>
                        <a:pt x="233" y="296"/>
                      </a:lnTo>
                      <a:lnTo>
                        <a:pt x="232" y="292"/>
                      </a:lnTo>
                      <a:lnTo>
                        <a:pt x="231" y="289"/>
                      </a:lnTo>
                      <a:lnTo>
                        <a:pt x="232" y="107"/>
                      </a:lnTo>
                      <a:lnTo>
                        <a:pt x="216" y="107"/>
                      </a:lnTo>
                      <a:lnTo>
                        <a:pt x="216" y="600"/>
                      </a:lnTo>
                      <a:lnTo>
                        <a:pt x="216" y="606"/>
                      </a:lnTo>
                      <a:lnTo>
                        <a:pt x="214" y="612"/>
                      </a:lnTo>
                      <a:lnTo>
                        <a:pt x="212" y="616"/>
                      </a:lnTo>
                      <a:lnTo>
                        <a:pt x="209" y="622"/>
                      </a:lnTo>
                      <a:lnTo>
                        <a:pt x="207" y="625"/>
                      </a:lnTo>
                      <a:lnTo>
                        <a:pt x="204" y="629"/>
                      </a:lnTo>
                      <a:lnTo>
                        <a:pt x="201" y="631"/>
                      </a:lnTo>
                      <a:lnTo>
                        <a:pt x="197" y="633"/>
                      </a:lnTo>
                      <a:lnTo>
                        <a:pt x="192" y="634"/>
                      </a:lnTo>
                      <a:lnTo>
                        <a:pt x="190" y="635"/>
                      </a:lnTo>
                      <a:lnTo>
                        <a:pt x="186" y="637"/>
                      </a:lnTo>
                      <a:lnTo>
                        <a:pt x="183" y="637"/>
                      </a:lnTo>
                      <a:lnTo>
                        <a:pt x="179" y="637"/>
                      </a:lnTo>
                      <a:lnTo>
                        <a:pt x="175" y="636"/>
                      </a:lnTo>
                      <a:lnTo>
                        <a:pt x="170" y="634"/>
                      </a:lnTo>
                      <a:lnTo>
                        <a:pt x="167" y="632"/>
                      </a:lnTo>
                      <a:lnTo>
                        <a:pt x="162" y="631"/>
                      </a:lnTo>
                      <a:lnTo>
                        <a:pt x="161" y="628"/>
                      </a:lnTo>
                      <a:lnTo>
                        <a:pt x="158" y="626"/>
                      </a:lnTo>
                      <a:lnTo>
                        <a:pt x="154"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8" y="616"/>
                      </a:lnTo>
                      <a:lnTo>
                        <a:pt x="127" y="621"/>
                      </a:lnTo>
                      <a:lnTo>
                        <a:pt x="123" y="625"/>
                      </a:lnTo>
                      <a:lnTo>
                        <a:pt x="120" y="629"/>
                      </a:lnTo>
                      <a:lnTo>
                        <a:pt x="115" y="632"/>
                      </a:lnTo>
                      <a:lnTo>
                        <a:pt x="111" y="634"/>
                      </a:lnTo>
                      <a:lnTo>
                        <a:pt x="105" y="636"/>
                      </a:lnTo>
                      <a:lnTo>
                        <a:pt x="101" y="637"/>
                      </a:lnTo>
                      <a:lnTo>
                        <a:pt x="97" y="637"/>
                      </a:lnTo>
                      <a:lnTo>
                        <a:pt x="92" y="636"/>
                      </a:lnTo>
                      <a:lnTo>
                        <a:pt x="89" y="635"/>
                      </a:lnTo>
                      <a:lnTo>
                        <a:pt x="85" y="633"/>
                      </a:lnTo>
                      <a:lnTo>
                        <a:pt x="82" y="632"/>
                      </a:lnTo>
                      <a:lnTo>
                        <a:pt x="78" y="630"/>
                      </a:lnTo>
                      <a:lnTo>
                        <a:pt x="74" y="626"/>
                      </a:lnTo>
                      <a:lnTo>
                        <a:pt x="73" y="623"/>
                      </a:lnTo>
                      <a:lnTo>
                        <a:pt x="70" y="620"/>
                      </a:lnTo>
                      <a:lnTo>
                        <a:pt x="68" y="616"/>
                      </a:lnTo>
                      <a:lnTo>
                        <a:pt x="67" y="613"/>
                      </a:lnTo>
                      <a:lnTo>
                        <a:pt x="66" y="610"/>
                      </a:lnTo>
                      <a:lnTo>
                        <a:pt x="65" y="604"/>
                      </a:lnTo>
                      <a:lnTo>
                        <a:pt x="66" y="107"/>
                      </a:lnTo>
                      <a:lnTo>
                        <a:pt x="49" y="107"/>
                      </a:lnTo>
                      <a:lnTo>
                        <a:pt x="49" y="289"/>
                      </a:lnTo>
                      <a:lnTo>
                        <a:pt x="49" y="292"/>
                      </a:lnTo>
                      <a:lnTo>
                        <a:pt x="48" y="295"/>
                      </a:lnTo>
                      <a:lnTo>
                        <a:pt x="46" y="298"/>
                      </a:lnTo>
                      <a:lnTo>
                        <a:pt x="44" y="301"/>
                      </a:lnTo>
                      <a:lnTo>
                        <a:pt x="44" y="302"/>
                      </a:lnTo>
                      <a:lnTo>
                        <a:pt x="42" y="304"/>
                      </a:lnTo>
                      <a:lnTo>
                        <a:pt x="40" y="307"/>
                      </a:lnTo>
                      <a:lnTo>
                        <a:pt x="39" y="308"/>
                      </a:lnTo>
                      <a:lnTo>
                        <a:pt x="36" y="309"/>
                      </a:lnTo>
                      <a:lnTo>
                        <a:pt x="34" y="310"/>
                      </a:lnTo>
                      <a:lnTo>
                        <a:pt x="32" y="311"/>
                      </a:lnTo>
                      <a:lnTo>
                        <a:pt x="29" y="312"/>
                      </a:lnTo>
                      <a:lnTo>
                        <a:pt x="28" y="312"/>
                      </a:lnTo>
                      <a:lnTo>
                        <a:pt x="26" y="312"/>
                      </a:lnTo>
                      <a:lnTo>
                        <a:pt x="21" y="312"/>
                      </a:lnTo>
                      <a:lnTo>
                        <a:pt x="20" y="312"/>
                      </a:lnTo>
                      <a:lnTo>
                        <a:pt x="17" y="311"/>
                      </a:lnTo>
                      <a:lnTo>
                        <a:pt x="14" y="310"/>
                      </a:lnTo>
                      <a:lnTo>
                        <a:pt x="12" y="309"/>
                      </a:lnTo>
                      <a:lnTo>
                        <a:pt x="10" y="308"/>
                      </a:lnTo>
                      <a:lnTo>
                        <a:pt x="9" y="307"/>
                      </a:lnTo>
                      <a:lnTo>
                        <a:pt x="7" y="306"/>
                      </a:lnTo>
                      <a:lnTo>
                        <a:pt x="5" y="302"/>
                      </a:lnTo>
                      <a:lnTo>
                        <a:pt x="4" y="301"/>
                      </a:lnTo>
                      <a:lnTo>
                        <a:pt x="2" y="299"/>
                      </a:lnTo>
                      <a:lnTo>
                        <a:pt x="2" y="297"/>
                      </a:lnTo>
                      <a:lnTo>
                        <a:pt x="0" y="293"/>
                      </a:lnTo>
                      <a:lnTo>
                        <a:pt x="0" y="292"/>
                      </a:lnTo>
                      <a:lnTo>
                        <a:pt x="0" y="290"/>
                      </a:lnTo>
                      <a:lnTo>
                        <a:pt x="0" y="51"/>
                      </a:lnTo>
                      <a:lnTo>
                        <a:pt x="0" y="43"/>
                      </a:lnTo>
                      <a:lnTo>
                        <a:pt x="2" y="37"/>
                      </a:lnTo>
                      <a:lnTo>
                        <a:pt x="5" y="31"/>
                      </a:lnTo>
                      <a:lnTo>
                        <a:pt x="9" y="26"/>
                      </a:lnTo>
                      <a:lnTo>
                        <a:pt x="12" y="23"/>
                      </a:lnTo>
                      <a:lnTo>
                        <a:pt x="15" y="19"/>
                      </a:lnTo>
                      <a:lnTo>
                        <a:pt x="22" y="14"/>
                      </a:lnTo>
                      <a:lnTo>
                        <a:pt x="29" y="11"/>
                      </a:lnTo>
                      <a:lnTo>
                        <a:pt x="34" y="7"/>
                      </a:lnTo>
                      <a:lnTo>
                        <a:pt x="39" y="6"/>
                      </a:lnTo>
                      <a:lnTo>
                        <a:pt x="47" y="2"/>
                      </a:lnTo>
                      <a:lnTo>
                        <a:pt x="53" y="1"/>
                      </a:lnTo>
                      <a:lnTo>
                        <a:pt x="60" y="1"/>
                      </a:lnTo>
                      <a:lnTo>
                        <a:pt x="66"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38" name="Oval 31">
                  <a:extLst>
                    <a:ext uri="{FF2B5EF4-FFF2-40B4-BE49-F238E27FC236}">
                      <a16:creationId xmlns:a16="http://schemas.microsoft.com/office/drawing/2014/main" id="{9B5578ED-544D-4B5D-86C6-06F6BAE253A5}"/>
                    </a:ext>
                  </a:extLst>
                </p:cNvPr>
                <p:cNvSpPr>
                  <a:spLocks noChangeArrowheads="1"/>
                </p:cNvSpPr>
                <p:nvPr/>
              </p:nvSpPr>
              <p:spPr bwMode="auto">
                <a:xfrm>
                  <a:off x="3492" y="2131"/>
                  <a:ext cx="143"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grpSp>
          <p:nvGrpSpPr>
            <p:cNvPr id="8225" name="Group 32">
              <a:extLst>
                <a:ext uri="{FF2B5EF4-FFF2-40B4-BE49-F238E27FC236}">
                  <a16:creationId xmlns:a16="http://schemas.microsoft.com/office/drawing/2014/main" id="{EF09EFB0-1D77-4AC4-A126-2568A025911F}"/>
                </a:ext>
              </a:extLst>
            </p:cNvPr>
            <p:cNvGrpSpPr>
              <a:grpSpLocks/>
            </p:cNvGrpSpPr>
            <p:nvPr/>
          </p:nvGrpSpPr>
          <p:grpSpPr bwMode="auto">
            <a:xfrm>
              <a:off x="5945" y="2684"/>
              <a:ext cx="218" cy="718"/>
              <a:chOff x="2699" y="2131"/>
              <a:chExt cx="283" cy="796"/>
            </a:xfrm>
          </p:grpSpPr>
          <p:sp>
            <p:nvSpPr>
              <p:cNvPr id="8226" name="Freeform 33">
                <a:extLst>
                  <a:ext uri="{FF2B5EF4-FFF2-40B4-BE49-F238E27FC236}">
                    <a16:creationId xmlns:a16="http://schemas.microsoft.com/office/drawing/2014/main" id="{A2AE5720-383D-4BB7-9BF9-267BE8432DC8}"/>
                  </a:ext>
                </a:extLst>
              </p:cNvPr>
              <p:cNvSpPr>
                <a:spLocks/>
              </p:cNvSpPr>
              <p:nvPr/>
            </p:nvSpPr>
            <p:spPr bwMode="auto">
              <a:xfrm>
                <a:off x="2699" y="2290"/>
                <a:ext cx="283" cy="637"/>
              </a:xfrm>
              <a:custGeom>
                <a:avLst/>
                <a:gdLst>
                  <a:gd name="T0" fmla="*/ 221 w 283"/>
                  <a:gd name="T1" fmla="*/ 0 h 637"/>
                  <a:gd name="T2" fmla="*/ 232 w 283"/>
                  <a:gd name="T3" fmla="*/ 3 h 637"/>
                  <a:gd name="T4" fmla="*/ 245 w 283"/>
                  <a:gd name="T5" fmla="*/ 6 h 637"/>
                  <a:gd name="T6" fmla="*/ 255 w 283"/>
                  <a:gd name="T7" fmla="*/ 11 h 637"/>
                  <a:gd name="T8" fmla="*/ 266 w 283"/>
                  <a:gd name="T9" fmla="*/ 19 h 637"/>
                  <a:gd name="T10" fmla="*/ 276 w 283"/>
                  <a:gd name="T11" fmla="*/ 30 h 637"/>
                  <a:gd name="T12" fmla="*/ 282 w 283"/>
                  <a:gd name="T13" fmla="*/ 44 h 637"/>
                  <a:gd name="T14" fmla="*/ 282 w 283"/>
                  <a:gd name="T15" fmla="*/ 290 h 637"/>
                  <a:gd name="T16" fmla="*/ 280 w 283"/>
                  <a:gd name="T17" fmla="*/ 298 h 637"/>
                  <a:gd name="T18" fmla="*/ 275 w 283"/>
                  <a:gd name="T19" fmla="*/ 306 h 637"/>
                  <a:gd name="T20" fmla="*/ 264 w 283"/>
                  <a:gd name="T21" fmla="*/ 312 h 637"/>
                  <a:gd name="T22" fmla="*/ 254 w 283"/>
                  <a:gd name="T23" fmla="*/ 312 h 637"/>
                  <a:gd name="T24" fmla="*/ 245 w 283"/>
                  <a:gd name="T25" fmla="*/ 310 h 637"/>
                  <a:gd name="T26" fmla="*/ 238 w 283"/>
                  <a:gd name="T27" fmla="*/ 303 h 637"/>
                  <a:gd name="T28" fmla="*/ 235 w 283"/>
                  <a:gd name="T29" fmla="*/ 296 h 637"/>
                  <a:gd name="T30" fmla="*/ 232 w 283"/>
                  <a:gd name="T31" fmla="*/ 289 h 637"/>
                  <a:gd name="T32" fmla="*/ 216 w 283"/>
                  <a:gd name="T33" fmla="*/ 600 h 637"/>
                  <a:gd name="T34" fmla="*/ 213 w 283"/>
                  <a:gd name="T35" fmla="*/ 616 h 637"/>
                  <a:gd name="T36" fmla="*/ 206 w 283"/>
                  <a:gd name="T37" fmla="*/ 630 h 637"/>
                  <a:gd name="T38" fmla="*/ 194 w 283"/>
                  <a:gd name="T39" fmla="*/ 635 h 637"/>
                  <a:gd name="T40" fmla="*/ 184 w 283"/>
                  <a:gd name="T41" fmla="*/ 637 h 637"/>
                  <a:gd name="T42" fmla="*/ 172 w 283"/>
                  <a:gd name="T43" fmla="*/ 635 h 637"/>
                  <a:gd name="T44" fmla="*/ 162 w 283"/>
                  <a:gd name="T45" fmla="*/ 629 h 637"/>
                  <a:gd name="T46" fmla="*/ 154 w 283"/>
                  <a:gd name="T47" fmla="*/ 619 h 637"/>
                  <a:gd name="T48" fmla="*/ 151 w 283"/>
                  <a:gd name="T49" fmla="*/ 610 h 637"/>
                  <a:gd name="T50" fmla="*/ 134 w 283"/>
                  <a:gd name="T51" fmla="*/ 305 h 637"/>
                  <a:gd name="T52" fmla="*/ 132 w 283"/>
                  <a:gd name="T53" fmla="*/ 613 h 637"/>
                  <a:gd name="T54" fmla="*/ 124 w 283"/>
                  <a:gd name="T55" fmla="*/ 625 h 637"/>
                  <a:gd name="T56" fmla="*/ 113 w 283"/>
                  <a:gd name="T57" fmla="*/ 635 h 637"/>
                  <a:gd name="T58" fmla="*/ 98 w 283"/>
                  <a:gd name="T59" fmla="*/ 637 h 637"/>
                  <a:gd name="T60" fmla="*/ 87 w 283"/>
                  <a:gd name="T61" fmla="*/ 634 h 637"/>
                  <a:gd name="T62" fmla="*/ 75 w 283"/>
                  <a:gd name="T63" fmla="*/ 626 h 637"/>
                  <a:gd name="T64" fmla="*/ 69 w 283"/>
                  <a:gd name="T65" fmla="*/ 616 h 637"/>
                  <a:gd name="T66" fmla="*/ 66 w 283"/>
                  <a:gd name="T67" fmla="*/ 605 h 637"/>
                  <a:gd name="T68" fmla="*/ 50 w 283"/>
                  <a:gd name="T69" fmla="*/ 289 h 637"/>
                  <a:gd name="T70" fmla="*/ 48 w 283"/>
                  <a:gd name="T71" fmla="*/ 299 h 637"/>
                  <a:gd name="T72" fmla="*/ 43 w 283"/>
                  <a:gd name="T73" fmla="*/ 304 h 637"/>
                  <a:gd name="T74" fmla="*/ 37 w 283"/>
                  <a:gd name="T75" fmla="*/ 310 h 637"/>
                  <a:gd name="T76" fmla="*/ 31 w 283"/>
                  <a:gd name="T77" fmla="*/ 312 h 637"/>
                  <a:gd name="T78" fmla="*/ 22 w 283"/>
                  <a:gd name="T79" fmla="*/ 312 h 637"/>
                  <a:gd name="T80" fmla="*/ 14 w 283"/>
                  <a:gd name="T81" fmla="*/ 311 h 637"/>
                  <a:gd name="T82" fmla="*/ 8 w 283"/>
                  <a:gd name="T83" fmla="*/ 308 h 637"/>
                  <a:gd name="T84" fmla="*/ 4 w 283"/>
                  <a:gd name="T85" fmla="*/ 302 h 637"/>
                  <a:gd name="T86" fmla="*/ 0 w 283"/>
                  <a:gd name="T87" fmla="*/ 294 h 637"/>
                  <a:gd name="T88" fmla="*/ 0 w 283"/>
                  <a:gd name="T89" fmla="*/ 53 h 637"/>
                  <a:gd name="T90" fmla="*/ 6 w 283"/>
                  <a:gd name="T91" fmla="*/ 32 h 637"/>
                  <a:gd name="T92" fmla="*/ 16 w 283"/>
                  <a:gd name="T93" fmla="*/ 20 h 637"/>
                  <a:gd name="T94" fmla="*/ 33 w 283"/>
                  <a:gd name="T95" fmla="*/ 8 h 637"/>
                  <a:gd name="T96" fmla="*/ 54 w 283"/>
                  <a:gd name="T97" fmla="*/ 2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637"/>
                  <a:gd name="T149" fmla="*/ 283 w 283"/>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637">
                    <a:moveTo>
                      <a:pt x="68" y="0"/>
                    </a:moveTo>
                    <a:lnTo>
                      <a:pt x="217" y="0"/>
                    </a:lnTo>
                    <a:lnTo>
                      <a:pt x="221" y="0"/>
                    </a:lnTo>
                    <a:lnTo>
                      <a:pt x="226" y="1"/>
                    </a:lnTo>
                    <a:lnTo>
                      <a:pt x="229" y="2"/>
                    </a:lnTo>
                    <a:lnTo>
                      <a:pt x="232" y="3"/>
                    </a:lnTo>
                    <a:lnTo>
                      <a:pt x="236" y="3"/>
                    </a:lnTo>
                    <a:lnTo>
                      <a:pt x="240" y="4"/>
                    </a:lnTo>
                    <a:lnTo>
                      <a:pt x="245" y="6"/>
                    </a:lnTo>
                    <a:lnTo>
                      <a:pt x="247" y="7"/>
                    </a:lnTo>
                    <a:lnTo>
                      <a:pt x="251" y="9"/>
                    </a:lnTo>
                    <a:lnTo>
                      <a:pt x="255" y="11"/>
                    </a:lnTo>
                    <a:lnTo>
                      <a:pt x="259" y="13"/>
                    </a:lnTo>
                    <a:lnTo>
                      <a:pt x="262" y="15"/>
                    </a:lnTo>
                    <a:lnTo>
                      <a:pt x="266" y="19"/>
                    </a:lnTo>
                    <a:lnTo>
                      <a:pt x="270" y="23"/>
                    </a:lnTo>
                    <a:lnTo>
                      <a:pt x="274" y="28"/>
                    </a:lnTo>
                    <a:lnTo>
                      <a:pt x="276" y="30"/>
                    </a:lnTo>
                    <a:lnTo>
                      <a:pt x="279" y="35"/>
                    </a:lnTo>
                    <a:lnTo>
                      <a:pt x="280" y="39"/>
                    </a:lnTo>
                    <a:lnTo>
                      <a:pt x="282" y="44"/>
                    </a:lnTo>
                    <a:lnTo>
                      <a:pt x="283" y="49"/>
                    </a:lnTo>
                    <a:lnTo>
                      <a:pt x="283" y="53"/>
                    </a:lnTo>
                    <a:lnTo>
                      <a:pt x="282" y="290"/>
                    </a:lnTo>
                    <a:lnTo>
                      <a:pt x="281" y="293"/>
                    </a:lnTo>
                    <a:lnTo>
                      <a:pt x="280" y="294"/>
                    </a:lnTo>
                    <a:lnTo>
                      <a:pt x="280" y="298"/>
                    </a:lnTo>
                    <a:lnTo>
                      <a:pt x="279" y="300"/>
                    </a:lnTo>
                    <a:lnTo>
                      <a:pt x="277" y="303"/>
                    </a:lnTo>
                    <a:lnTo>
                      <a:pt x="275" y="306"/>
                    </a:lnTo>
                    <a:lnTo>
                      <a:pt x="271" y="309"/>
                    </a:lnTo>
                    <a:lnTo>
                      <a:pt x="267" y="311"/>
                    </a:lnTo>
                    <a:lnTo>
                      <a:pt x="264" y="312"/>
                    </a:lnTo>
                    <a:lnTo>
                      <a:pt x="261" y="312"/>
                    </a:lnTo>
                    <a:lnTo>
                      <a:pt x="258" y="312"/>
                    </a:lnTo>
                    <a:lnTo>
                      <a:pt x="254" y="312"/>
                    </a:lnTo>
                    <a:lnTo>
                      <a:pt x="251" y="312"/>
                    </a:lnTo>
                    <a:lnTo>
                      <a:pt x="247" y="311"/>
                    </a:lnTo>
                    <a:lnTo>
                      <a:pt x="245" y="310"/>
                    </a:lnTo>
                    <a:lnTo>
                      <a:pt x="242" y="308"/>
                    </a:lnTo>
                    <a:lnTo>
                      <a:pt x="240" y="305"/>
                    </a:lnTo>
                    <a:lnTo>
                      <a:pt x="238" y="303"/>
                    </a:lnTo>
                    <a:lnTo>
                      <a:pt x="236" y="300"/>
                    </a:lnTo>
                    <a:lnTo>
                      <a:pt x="235" y="299"/>
                    </a:lnTo>
                    <a:lnTo>
                      <a:pt x="235" y="296"/>
                    </a:lnTo>
                    <a:lnTo>
                      <a:pt x="234" y="294"/>
                    </a:lnTo>
                    <a:lnTo>
                      <a:pt x="233" y="293"/>
                    </a:lnTo>
                    <a:lnTo>
                      <a:pt x="232" y="289"/>
                    </a:lnTo>
                    <a:lnTo>
                      <a:pt x="233" y="108"/>
                    </a:lnTo>
                    <a:lnTo>
                      <a:pt x="216" y="108"/>
                    </a:lnTo>
                    <a:lnTo>
                      <a:pt x="216" y="600"/>
                    </a:lnTo>
                    <a:lnTo>
                      <a:pt x="216" y="606"/>
                    </a:lnTo>
                    <a:lnTo>
                      <a:pt x="216" y="612"/>
                    </a:lnTo>
                    <a:lnTo>
                      <a:pt x="213" y="616"/>
                    </a:lnTo>
                    <a:lnTo>
                      <a:pt x="211" y="622"/>
                    </a:lnTo>
                    <a:lnTo>
                      <a:pt x="208" y="625"/>
                    </a:lnTo>
                    <a:lnTo>
                      <a:pt x="206" y="630"/>
                    </a:lnTo>
                    <a:lnTo>
                      <a:pt x="202" y="632"/>
                    </a:lnTo>
                    <a:lnTo>
                      <a:pt x="198" y="634"/>
                    </a:lnTo>
                    <a:lnTo>
                      <a:pt x="194" y="635"/>
                    </a:lnTo>
                    <a:lnTo>
                      <a:pt x="192" y="635"/>
                    </a:lnTo>
                    <a:lnTo>
                      <a:pt x="187" y="637"/>
                    </a:lnTo>
                    <a:lnTo>
                      <a:pt x="184" y="637"/>
                    </a:lnTo>
                    <a:lnTo>
                      <a:pt x="181" y="637"/>
                    </a:lnTo>
                    <a:lnTo>
                      <a:pt x="176" y="636"/>
                    </a:lnTo>
                    <a:lnTo>
                      <a:pt x="172" y="635"/>
                    </a:lnTo>
                    <a:lnTo>
                      <a:pt x="168" y="633"/>
                    </a:lnTo>
                    <a:lnTo>
                      <a:pt x="164" y="632"/>
                    </a:lnTo>
                    <a:lnTo>
                      <a:pt x="162" y="629"/>
                    </a:lnTo>
                    <a:lnTo>
                      <a:pt x="159" y="626"/>
                    </a:lnTo>
                    <a:lnTo>
                      <a:pt x="156" y="623"/>
                    </a:lnTo>
                    <a:lnTo>
                      <a:pt x="154" y="619"/>
                    </a:lnTo>
                    <a:lnTo>
                      <a:pt x="152" y="616"/>
                    </a:lnTo>
                    <a:lnTo>
                      <a:pt x="152" y="613"/>
                    </a:lnTo>
                    <a:lnTo>
                      <a:pt x="151" y="610"/>
                    </a:lnTo>
                    <a:lnTo>
                      <a:pt x="150" y="606"/>
                    </a:lnTo>
                    <a:lnTo>
                      <a:pt x="150" y="305"/>
                    </a:lnTo>
                    <a:lnTo>
                      <a:pt x="134" y="305"/>
                    </a:lnTo>
                    <a:lnTo>
                      <a:pt x="133" y="604"/>
                    </a:lnTo>
                    <a:lnTo>
                      <a:pt x="132" y="609"/>
                    </a:lnTo>
                    <a:lnTo>
                      <a:pt x="132" y="613"/>
                    </a:lnTo>
                    <a:lnTo>
                      <a:pt x="129" y="616"/>
                    </a:lnTo>
                    <a:lnTo>
                      <a:pt x="128" y="621"/>
                    </a:lnTo>
                    <a:lnTo>
                      <a:pt x="124" y="625"/>
                    </a:lnTo>
                    <a:lnTo>
                      <a:pt x="121" y="630"/>
                    </a:lnTo>
                    <a:lnTo>
                      <a:pt x="117" y="633"/>
                    </a:lnTo>
                    <a:lnTo>
                      <a:pt x="113" y="635"/>
                    </a:lnTo>
                    <a:lnTo>
                      <a:pt x="107" y="636"/>
                    </a:lnTo>
                    <a:lnTo>
                      <a:pt x="103" y="637"/>
                    </a:lnTo>
                    <a:lnTo>
                      <a:pt x="98" y="637"/>
                    </a:lnTo>
                    <a:lnTo>
                      <a:pt x="93" y="636"/>
                    </a:lnTo>
                    <a:lnTo>
                      <a:pt x="90" y="635"/>
                    </a:lnTo>
                    <a:lnTo>
                      <a:pt x="87" y="634"/>
                    </a:lnTo>
                    <a:lnTo>
                      <a:pt x="83" y="633"/>
                    </a:lnTo>
                    <a:lnTo>
                      <a:pt x="79" y="630"/>
                    </a:lnTo>
                    <a:lnTo>
                      <a:pt x="75" y="626"/>
                    </a:lnTo>
                    <a:lnTo>
                      <a:pt x="73" y="625"/>
                    </a:lnTo>
                    <a:lnTo>
                      <a:pt x="72" y="620"/>
                    </a:lnTo>
                    <a:lnTo>
                      <a:pt x="69" y="616"/>
                    </a:lnTo>
                    <a:lnTo>
                      <a:pt x="68" y="614"/>
                    </a:lnTo>
                    <a:lnTo>
                      <a:pt x="68" y="610"/>
                    </a:lnTo>
                    <a:lnTo>
                      <a:pt x="66" y="605"/>
                    </a:lnTo>
                    <a:lnTo>
                      <a:pt x="67" y="108"/>
                    </a:lnTo>
                    <a:lnTo>
                      <a:pt x="50" y="108"/>
                    </a:lnTo>
                    <a:lnTo>
                      <a:pt x="50" y="289"/>
                    </a:lnTo>
                    <a:lnTo>
                      <a:pt x="49" y="293"/>
                    </a:lnTo>
                    <a:lnTo>
                      <a:pt x="49" y="295"/>
                    </a:lnTo>
                    <a:lnTo>
                      <a:pt x="48" y="299"/>
                    </a:lnTo>
                    <a:lnTo>
                      <a:pt x="45" y="302"/>
                    </a:lnTo>
                    <a:lnTo>
                      <a:pt x="44" y="303"/>
                    </a:lnTo>
                    <a:lnTo>
                      <a:pt x="43" y="304"/>
                    </a:lnTo>
                    <a:lnTo>
                      <a:pt x="40" y="307"/>
                    </a:lnTo>
                    <a:lnTo>
                      <a:pt x="39" y="309"/>
                    </a:lnTo>
                    <a:lnTo>
                      <a:pt x="37" y="310"/>
                    </a:lnTo>
                    <a:lnTo>
                      <a:pt x="34" y="311"/>
                    </a:lnTo>
                    <a:lnTo>
                      <a:pt x="33" y="312"/>
                    </a:lnTo>
                    <a:lnTo>
                      <a:pt x="31" y="312"/>
                    </a:lnTo>
                    <a:lnTo>
                      <a:pt x="28" y="312"/>
                    </a:lnTo>
                    <a:lnTo>
                      <a:pt x="27" y="312"/>
                    </a:lnTo>
                    <a:lnTo>
                      <a:pt x="22" y="312"/>
                    </a:lnTo>
                    <a:lnTo>
                      <a:pt x="20" y="312"/>
                    </a:lnTo>
                    <a:lnTo>
                      <a:pt x="17" y="312"/>
                    </a:lnTo>
                    <a:lnTo>
                      <a:pt x="14" y="311"/>
                    </a:lnTo>
                    <a:lnTo>
                      <a:pt x="13" y="310"/>
                    </a:lnTo>
                    <a:lnTo>
                      <a:pt x="11" y="309"/>
                    </a:lnTo>
                    <a:lnTo>
                      <a:pt x="8" y="308"/>
                    </a:lnTo>
                    <a:lnTo>
                      <a:pt x="8" y="306"/>
                    </a:lnTo>
                    <a:lnTo>
                      <a:pt x="6" y="303"/>
                    </a:lnTo>
                    <a:lnTo>
                      <a:pt x="4" y="302"/>
                    </a:lnTo>
                    <a:lnTo>
                      <a:pt x="3" y="299"/>
                    </a:lnTo>
                    <a:lnTo>
                      <a:pt x="2" y="298"/>
                    </a:lnTo>
                    <a:lnTo>
                      <a:pt x="0" y="294"/>
                    </a:lnTo>
                    <a:lnTo>
                      <a:pt x="0" y="290"/>
                    </a:lnTo>
                    <a:lnTo>
                      <a:pt x="0" y="53"/>
                    </a:lnTo>
                    <a:lnTo>
                      <a:pt x="0" y="44"/>
                    </a:lnTo>
                    <a:lnTo>
                      <a:pt x="2" y="38"/>
                    </a:lnTo>
                    <a:lnTo>
                      <a:pt x="6" y="32"/>
                    </a:lnTo>
                    <a:lnTo>
                      <a:pt x="8" y="28"/>
                    </a:lnTo>
                    <a:lnTo>
                      <a:pt x="13" y="23"/>
                    </a:lnTo>
                    <a:lnTo>
                      <a:pt x="16" y="20"/>
                    </a:lnTo>
                    <a:lnTo>
                      <a:pt x="23" y="14"/>
                    </a:lnTo>
                    <a:lnTo>
                      <a:pt x="29" y="11"/>
                    </a:lnTo>
                    <a:lnTo>
                      <a:pt x="33" y="8"/>
                    </a:lnTo>
                    <a:lnTo>
                      <a:pt x="39" y="6"/>
                    </a:lnTo>
                    <a:lnTo>
                      <a:pt x="49" y="3"/>
                    </a:lnTo>
                    <a:lnTo>
                      <a:pt x="54" y="2"/>
                    </a:lnTo>
                    <a:lnTo>
                      <a:pt x="62" y="1"/>
                    </a:lnTo>
                    <a:lnTo>
                      <a:pt x="6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27" name="Oval 34">
                <a:extLst>
                  <a:ext uri="{FF2B5EF4-FFF2-40B4-BE49-F238E27FC236}">
                    <a16:creationId xmlns:a16="http://schemas.microsoft.com/office/drawing/2014/main" id="{6BB18C94-5C65-4347-B020-B479E9A942BD}"/>
                  </a:ext>
                </a:extLst>
              </p:cNvPr>
              <p:cNvSpPr>
                <a:spLocks noChangeArrowheads="1"/>
              </p:cNvSpPr>
              <p:nvPr/>
            </p:nvSpPr>
            <p:spPr bwMode="auto">
              <a:xfrm>
                <a:off x="2764" y="2131"/>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sp>
        <p:nvSpPr>
          <p:cNvPr id="8196" name="Text Box 35">
            <a:extLst>
              <a:ext uri="{FF2B5EF4-FFF2-40B4-BE49-F238E27FC236}">
                <a16:creationId xmlns:a16="http://schemas.microsoft.com/office/drawing/2014/main" id="{1576B85F-0B6B-494E-8C8E-44F15A2AC8D5}"/>
              </a:ext>
            </a:extLst>
          </p:cNvPr>
          <p:cNvSpPr txBox="1">
            <a:spLocks noChangeArrowheads="1"/>
          </p:cNvSpPr>
          <p:nvPr/>
        </p:nvSpPr>
        <p:spPr bwMode="invGray">
          <a:xfrm>
            <a:off x="1720850" y="4275139"/>
            <a:ext cx="32956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l-GR" altLang="en-US" b="1">
                <a:latin typeface="Arial" panose="020B0604020202020204" pitchFamily="34" charset="0"/>
              </a:rPr>
              <a:t>Μόνο </a:t>
            </a:r>
            <a:r>
              <a:rPr lang="fr-FR" altLang="en-US" b="1">
                <a:latin typeface="Arial" panose="020B0604020202020204" pitchFamily="34" charset="0"/>
              </a:rPr>
              <a:t>1 </a:t>
            </a:r>
            <a:r>
              <a:rPr lang="el-GR" altLang="en-US" b="1">
                <a:latin typeface="Arial" panose="020B0604020202020204" pitchFamily="34" charset="0"/>
              </a:rPr>
              <a:t>στους </a:t>
            </a:r>
            <a:r>
              <a:rPr lang="fr-FR" altLang="en-US" b="1">
                <a:latin typeface="Arial" panose="020B0604020202020204" pitchFamily="34" charset="0"/>
              </a:rPr>
              <a:t>10</a:t>
            </a:r>
            <a:r>
              <a:rPr lang="el-GR" altLang="en-US" b="1">
                <a:latin typeface="Arial" panose="020B0604020202020204" pitchFamily="34" charset="0"/>
              </a:rPr>
              <a:t> από αυτούς έχουν τυπική συμπτωματολογία διαλείπουσας χωλότητας</a:t>
            </a:r>
            <a:endParaRPr lang="fr-FR" altLang="en-US" b="1">
              <a:latin typeface="Arial" panose="020B0604020202020204" pitchFamily="34" charset="0"/>
            </a:endParaRPr>
          </a:p>
        </p:txBody>
      </p:sp>
      <p:grpSp>
        <p:nvGrpSpPr>
          <p:cNvPr id="8197" name="Group 36">
            <a:extLst>
              <a:ext uri="{FF2B5EF4-FFF2-40B4-BE49-F238E27FC236}">
                <a16:creationId xmlns:a16="http://schemas.microsoft.com/office/drawing/2014/main" id="{1BBAF394-50D7-4CD4-8B6D-016BEE458DC3}"/>
              </a:ext>
            </a:extLst>
          </p:cNvPr>
          <p:cNvGrpSpPr>
            <a:grpSpLocks/>
          </p:cNvGrpSpPr>
          <p:nvPr/>
        </p:nvGrpSpPr>
        <p:grpSpPr bwMode="auto">
          <a:xfrm>
            <a:off x="5581650" y="2352676"/>
            <a:ext cx="3359150" cy="1285875"/>
            <a:chOff x="2875" y="1482"/>
            <a:chExt cx="2381" cy="810"/>
          </a:xfrm>
        </p:grpSpPr>
        <p:grpSp>
          <p:nvGrpSpPr>
            <p:cNvPr id="8209" name="Group 37">
              <a:extLst>
                <a:ext uri="{FF2B5EF4-FFF2-40B4-BE49-F238E27FC236}">
                  <a16:creationId xmlns:a16="http://schemas.microsoft.com/office/drawing/2014/main" id="{4950514E-AE65-4314-86B2-20E73EDC3595}"/>
                </a:ext>
              </a:extLst>
            </p:cNvPr>
            <p:cNvGrpSpPr>
              <a:grpSpLocks/>
            </p:cNvGrpSpPr>
            <p:nvPr/>
          </p:nvGrpSpPr>
          <p:grpSpPr bwMode="auto">
            <a:xfrm>
              <a:off x="4444" y="1483"/>
              <a:ext cx="289" cy="808"/>
              <a:chOff x="2699" y="2131"/>
              <a:chExt cx="283" cy="796"/>
            </a:xfrm>
          </p:grpSpPr>
          <p:sp>
            <p:nvSpPr>
              <p:cNvPr id="8222" name="Freeform 38">
                <a:extLst>
                  <a:ext uri="{FF2B5EF4-FFF2-40B4-BE49-F238E27FC236}">
                    <a16:creationId xmlns:a16="http://schemas.microsoft.com/office/drawing/2014/main" id="{34BFF815-8D9E-477A-BE4A-C23BDE8501D1}"/>
                  </a:ext>
                </a:extLst>
              </p:cNvPr>
              <p:cNvSpPr>
                <a:spLocks/>
              </p:cNvSpPr>
              <p:nvPr/>
            </p:nvSpPr>
            <p:spPr bwMode="auto">
              <a:xfrm>
                <a:off x="2699" y="2290"/>
                <a:ext cx="283" cy="637"/>
              </a:xfrm>
              <a:custGeom>
                <a:avLst/>
                <a:gdLst>
                  <a:gd name="T0" fmla="*/ 221 w 283"/>
                  <a:gd name="T1" fmla="*/ 0 h 637"/>
                  <a:gd name="T2" fmla="*/ 232 w 283"/>
                  <a:gd name="T3" fmla="*/ 3 h 637"/>
                  <a:gd name="T4" fmla="*/ 245 w 283"/>
                  <a:gd name="T5" fmla="*/ 6 h 637"/>
                  <a:gd name="T6" fmla="*/ 255 w 283"/>
                  <a:gd name="T7" fmla="*/ 11 h 637"/>
                  <a:gd name="T8" fmla="*/ 266 w 283"/>
                  <a:gd name="T9" fmla="*/ 19 h 637"/>
                  <a:gd name="T10" fmla="*/ 276 w 283"/>
                  <a:gd name="T11" fmla="*/ 30 h 637"/>
                  <a:gd name="T12" fmla="*/ 282 w 283"/>
                  <a:gd name="T13" fmla="*/ 44 h 637"/>
                  <a:gd name="T14" fmla="*/ 282 w 283"/>
                  <a:gd name="T15" fmla="*/ 290 h 637"/>
                  <a:gd name="T16" fmla="*/ 280 w 283"/>
                  <a:gd name="T17" fmla="*/ 298 h 637"/>
                  <a:gd name="T18" fmla="*/ 275 w 283"/>
                  <a:gd name="T19" fmla="*/ 306 h 637"/>
                  <a:gd name="T20" fmla="*/ 264 w 283"/>
                  <a:gd name="T21" fmla="*/ 312 h 637"/>
                  <a:gd name="T22" fmla="*/ 254 w 283"/>
                  <a:gd name="T23" fmla="*/ 312 h 637"/>
                  <a:gd name="T24" fmla="*/ 245 w 283"/>
                  <a:gd name="T25" fmla="*/ 310 h 637"/>
                  <a:gd name="T26" fmla="*/ 238 w 283"/>
                  <a:gd name="T27" fmla="*/ 303 h 637"/>
                  <a:gd name="T28" fmla="*/ 235 w 283"/>
                  <a:gd name="T29" fmla="*/ 296 h 637"/>
                  <a:gd name="T30" fmla="*/ 232 w 283"/>
                  <a:gd name="T31" fmla="*/ 289 h 637"/>
                  <a:gd name="T32" fmla="*/ 216 w 283"/>
                  <a:gd name="T33" fmla="*/ 600 h 637"/>
                  <a:gd name="T34" fmla="*/ 213 w 283"/>
                  <a:gd name="T35" fmla="*/ 616 h 637"/>
                  <a:gd name="T36" fmla="*/ 206 w 283"/>
                  <a:gd name="T37" fmla="*/ 630 h 637"/>
                  <a:gd name="T38" fmla="*/ 194 w 283"/>
                  <a:gd name="T39" fmla="*/ 635 h 637"/>
                  <a:gd name="T40" fmla="*/ 184 w 283"/>
                  <a:gd name="T41" fmla="*/ 637 h 637"/>
                  <a:gd name="T42" fmla="*/ 172 w 283"/>
                  <a:gd name="T43" fmla="*/ 635 h 637"/>
                  <a:gd name="T44" fmla="*/ 162 w 283"/>
                  <a:gd name="T45" fmla="*/ 629 h 637"/>
                  <a:gd name="T46" fmla="*/ 154 w 283"/>
                  <a:gd name="T47" fmla="*/ 619 h 637"/>
                  <a:gd name="T48" fmla="*/ 151 w 283"/>
                  <a:gd name="T49" fmla="*/ 610 h 637"/>
                  <a:gd name="T50" fmla="*/ 134 w 283"/>
                  <a:gd name="T51" fmla="*/ 305 h 637"/>
                  <a:gd name="T52" fmla="*/ 132 w 283"/>
                  <a:gd name="T53" fmla="*/ 613 h 637"/>
                  <a:gd name="T54" fmla="*/ 124 w 283"/>
                  <a:gd name="T55" fmla="*/ 625 h 637"/>
                  <a:gd name="T56" fmla="*/ 113 w 283"/>
                  <a:gd name="T57" fmla="*/ 635 h 637"/>
                  <a:gd name="T58" fmla="*/ 98 w 283"/>
                  <a:gd name="T59" fmla="*/ 637 h 637"/>
                  <a:gd name="T60" fmla="*/ 87 w 283"/>
                  <a:gd name="T61" fmla="*/ 634 h 637"/>
                  <a:gd name="T62" fmla="*/ 75 w 283"/>
                  <a:gd name="T63" fmla="*/ 626 h 637"/>
                  <a:gd name="T64" fmla="*/ 69 w 283"/>
                  <a:gd name="T65" fmla="*/ 616 h 637"/>
                  <a:gd name="T66" fmla="*/ 66 w 283"/>
                  <a:gd name="T67" fmla="*/ 605 h 637"/>
                  <a:gd name="T68" fmla="*/ 50 w 283"/>
                  <a:gd name="T69" fmla="*/ 289 h 637"/>
                  <a:gd name="T70" fmla="*/ 48 w 283"/>
                  <a:gd name="T71" fmla="*/ 299 h 637"/>
                  <a:gd name="T72" fmla="*/ 43 w 283"/>
                  <a:gd name="T73" fmla="*/ 304 h 637"/>
                  <a:gd name="T74" fmla="*/ 37 w 283"/>
                  <a:gd name="T75" fmla="*/ 310 h 637"/>
                  <a:gd name="T76" fmla="*/ 31 w 283"/>
                  <a:gd name="T77" fmla="*/ 312 h 637"/>
                  <a:gd name="T78" fmla="*/ 22 w 283"/>
                  <a:gd name="T79" fmla="*/ 312 h 637"/>
                  <a:gd name="T80" fmla="*/ 14 w 283"/>
                  <a:gd name="T81" fmla="*/ 311 h 637"/>
                  <a:gd name="T82" fmla="*/ 8 w 283"/>
                  <a:gd name="T83" fmla="*/ 308 h 637"/>
                  <a:gd name="T84" fmla="*/ 4 w 283"/>
                  <a:gd name="T85" fmla="*/ 302 h 637"/>
                  <a:gd name="T86" fmla="*/ 0 w 283"/>
                  <a:gd name="T87" fmla="*/ 294 h 637"/>
                  <a:gd name="T88" fmla="*/ 0 w 283"/>
                  <a:gd name="T89" fmla="*/ 53 h 637"/>
                  <a:gd name="T90" fmla="*/ 6 w 283"/>
                  <a:gd name="T91" fmla="*/ 32 h 637"/>
                  <a:gd name="T92" fmla="*/ 16 w 283"/>
                  <a:gd name="T93" fmla="*/ 20 h 637"/>
                  <a:gd name="T94" fmla="*/ 33 w 283"/>
                  <a:gd name="T95" fmla="*/ 8 h 637"/>
                  <a:gd name="T96" fmla="*/ 54 w 283"/>
                  <a:gd name="T97" fmla="*/ 2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637"/>
                  <a:gd name="T149" fmla="*/ 283 w 283"/>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637">
                    <a:moveTo>
                      <a:pt x="68" y="0"/>
                    </a:moveTo>
                    <a:lnTo>
                      <a:pt x="217" y="0"/>
                    </a:lnTo>
                    <a:lnTo>
                      <a:pt x="221" y="0"/>
                    </a:lnTo>
                    <a:lnTo>
                      <a:pt x="226" y="1"/>
                    </a:lnTo>
                    <a:lnTo>
                      <a:pt x="229" y="2"/>
                    </a:lnTo>
                    <a:lnTo>
                      <a:pt x="232" y="3"/>
                    </a:lnTo>
                    <a:lnTo>
                      <a:pt x="236" y="3"/>
                    </a:lnTo>
                    <a:lnTo>
                      <a:pt x="240" y="4"/>
                    </a:lnTo>
                    <a:lnTo>
                      <a:pt x="245" y="6"/>
                    </a:lnTo>
                    <a:lnTo>
                      <a:pt x="247" y="7"/>
                    </a:lnTo>
                    <a:lnTo>
                      <a:pt x="251" y="9"/>
                    </a:lnTo>
                    <a:lnTo>
                      <a:pt x="255" y="11"/>
                    </a:lnTo>
                    <a:lnTo>
                      <a:pt x="259" y="13"/>
                    </a:lnTo>
                    <a:lnTo>
                      <a:pt x="262" y="15"/>
                    </a:lnTo>
                    <a:lnTo>
                      <a:pt x="266" y="19"/>
                    </a:lnTo>
                    <a:lnTo>
                      <a:pt x="270" y="23"/>
                    </a:lnTo>
                    <a:lnTo>
                      <a:pt x="274" y="28"/>
                    </a:lnTo>
                    <a:lnTo>
                      <a:pt x="276" y="30"/>
                    </a:lnTo>
                    <a:lnTo>
                      <a:pt x="279" y="35"/>
                    </a:lnTo>
                    <a:lnTo>
                      <a:pt x="280" y="39"/>
                    </a:lnTo>
                    <a:lnTo>
                      <a:pt x="282" y="44"/>
                    </a:lnTo>
                    <a:lnTo>
                      <a:pt x="283" y="49"/>
                    </a:lnTo>
                    <a:lnTo>
                      <a:pt x="283" y="53"/>
                    </a:lnTo>
                    <a:lnTo>
                      <a:pt x="282" y="290"/>
                    </a:lnTo>
                    <a:lnTo>
                      <a:pt x="281" y="293"/>
                    </a:lnTo>
                    <a:lnTo>
                      <a:pt x="280" y="294"/>
                    </a:lnTo>
                    <a:lnTo>
                      <a:pt x="280" y="298"/>
                    </a:lnTo>
                    <a:lnTo>
                      <a:pt x="279" y="300"/>
                    </a:lnTo>
                    <a:lnTo>
                      <a:pt x="277" y="303"/>
                    </a:lnTo>
                    <a:lnTo>
                      <a:pt x="275" y="306"/>
                    </a:lnTo>
                    <a:lnTo>
                      <a:pt x="271" y="309"/>
                    </a:lnTo>
                    <a:lnTo>
                      <a:pt x="267" y="311"/>
                    </a:lnTo>
                    <a:lnTo>
                      <a:pt x="264" y="312"/>
                    </a:lnTo>
                    <a:lnTo>
                      <a:pt x="261" y="312"/>
                    </a:lnTo>
                    <a:lnTo>
                      <a:pt x="258" y="312"/>
                    </a:lnTo>
                    <a:lnTo>
                      <a:pt x="254" y="312"/>
                    </a:lnTo>
                    <a:lnTo>
                      <a:pt x="251" y="312"/>
                    </a:lnTo>
                    <a:lnTo>
                      <a:pt x="247" y="311"/>
                    </a:lnTo>
                    <a:lnTo>
                      <a:pt x="245" y="310"/>
                    </a:lnTo>
                    <a:lnTo>
                      <a:pt x="242" y="308"/>
                    </a:lnTo>
                    <a:lnTo>
                      <a:pt x="240" y="305"/>
                    </a:lnTo>
                    <a:lnTo>
                      <a:pt x="238" y="303"/>
                    </a:lnTo>
                    <a:lnTo>
                      <a:pt x="236" y="300"/>
                    </a:lnTo>
                    <a:lnTo>
                      <a:pt x="235" y="299"/>
                    </a:lnTo>
                    <a:lnTo>
                      <a:pt x="235" y="296"/>
                    </a:lnTo>
                    <a:lnTo>
                      <a:pt x="234" y="294"/>
                    </a:lnTo>
                    <a:lnTo>
                      <a:pt x="233" y="293"/>
                    </a:lnTo>
                    <a:lnTo>
                      <a:pt x="232" y="289"/>
                    </a:lnTo>
                    <a:lnTo>
                      <a:pt x="233" y="108"/>
                    </a:lnTo>
                    <a:lnTo>
                      <a:pt x="216" y="108"/>
                    </a:lnTo>
                    <a:lnTo>
                      <a:pt x="216" y="600"/>
                    </a:lnTo>
                    <a:lnTo>
                      <a:pt x="216" y="606"/>
                    </a:lnTo>
                    <a:lnTo>
                      <a:pt x="216" y="612"/>
                    </a:lnTo>
                    <a:lnTo>
                      <a:pt x="213" y="616"/>
                    </a:lnTo>
                    <a:lnTo>
                      <a:pt x="211" y="622"/>
                    </a:lnTo>
                    <a:lnTo>
                      <a:pt x="208" y="625"/>
                    </a:lnTo>
                    <a:lnTo>
                      <a:pt x="206" y="630"/>
                    </a:lnTo>
                    <a:lnTo>
                      <a:pt x="202" y="632"/>
                    </a:lnTo>
                    <a:lnTo>
                      <a:pt x="198" y="634"/>
                    </a:lnTo>
                    <a:lnTo>
                      <a:pt x="194" y="635"/>
                    </a:lnTo>
                    <a:lnTo>
                      <a:pt x="192" y="635"/>
                    </a:lnTo>
                    <a:lnTo>
                      <a:pt x="187" y="637"/>
                    </a:lnTo>
                    <a:lnTo>
                      <a:pt x="184" y="637"/>
                    </a:lnTo>
                    <a:lnTo>
                      <a:pt x="181" y="637"/>
                    </a:lnTo>
                    <a:lnTo>
                      <a:pt x="176" y="636"/>
                    </a:lnTo>
                    <a:lnTo>
                      <a:pt x="172" y="635"/>
                    </a:lnTo>
                    <a:lnTo>
                      <a:pt x="168" y="633"/>
                    </a:lnTo>
                    <a:lnTo>
                      <a:pt x="164" y="632"/>
                    </a:lnTo>
                    <a:lnTo>
                      <a:pt x="162" y="629"/>
                    </a:lnTo>
                    <a:lnTo>
                      <a:pt x="159" y="626"/>
                    </a:lnTo>
                    <a:lnTo>
                      <a:pt x="156" y="623"/>
                    </a:lnTo>
                    <a:lnTo>
                      <a:pt x="154" y="619"/>
                    </a:lnTo>
                    <a:lnTo>
                      <a:pt x="152" y="616"/>
                    </a:lnTo>
                    <a:lnTo>
                      <a:pt x="152" y="613"/>
                    </a:lnTo>
                    <a:lnTo>
                      <a:pt x="151" y="610"/>
                    </a:lnTo>
                    <a:lnTo>
                      <a:pt x="150" y="606"/>
                    </a:lnTo>
                    <a:lnTo>
                      <a:pt x="150" y="305"/>
                    </a:lnTo>
                    <a:lnTo>
                      <a:pt x="134" y="305"/>
                    </a:lnTo>
                    <a:lnTo>
                      <a:pt x="133" y="604"/>
                    </a:lnTo>
                    <a:lnTo>
                      <a:pt x="132" y="609"/>
                    </a:lnTo>
                    <a:lnTo>
                      <a:pt x="132" y="613"/>
                    </a:lnTo>
                    <a:lnTo>
                      <a:pt x="129" y="616"/>
                    </a:lnTo>
                    <a:lnTo>
                      <a:pt x="128" y="621"/>
                    </a:lnTo>
                    <a:lnTo>
                      <a:pt x="124" y="625"/>
                    </a:lnTo>
                    <a:lnTo>
                      <a:pt x="121" y="630"/>
                    </a:lnTo>
                    <a:lnTo>
                      <a:pt x="117" y="633"/>
                    </a:lnTo>
                    <a:lnTo>
                      <a:pt x="113" y="635"/>
                    </a:lnTo>
                    <a:lnTo>
                      <a:pt x="107" y="636"/>
                    </a:lnTo>
                    <a:lnTo>
                      <a:pt x="103" y="637"/>
                    </a:lnTo>
                    <a:lnTo>
                      <a:pt x="98" y="637"/>
                    </a:lnTo>
                    <a:lnTo>
                      <a:pt x="93" y="636"/>
                    </a:lnTo>
                    <a:lnTo>
                      <a:pt x="90" y="635"/>
                    </a:lnTo>
                    <a:lnTo>
                      <a:pt x="87" y="634"/>
                    </a:lnTo>
                    <a:lnTo>
                      <a:pt x="83" y="633"/>
                    </a:lnTo>
                    <a:lnTo>
                      <a:pt x="79" y="630"/>
                    </a:lnTo>
                    <a:lnTo>
                      <a:pt x="75" y="626"/>
                    </a:lnTo>
                    <a:lnTo>
                      <a:pt x="73" y="625"/>
                    </a:lnTo>
                    <a:lnTo>
                      <a:pt x="72" y="620"/>
                    </a:lnTo>
                    <a:lnTo>
                      <a:pt x="69" y="616"/>
                    </a:lnTo>
                    <a:lnTo>
                      <a:pt x="68" y="614"/>
                    </a:lnTo>
                    <a:lnTo>
                      <a:pt x="68" y="610"/>
                    </a:lnTo>
                    <a:lnTo>
                      <a:pt x="66" y="605"/>
                    </a:lnTo>
                    <a:lnTo>
                      <a:pt x="67" y="108"/>
                    </a:lnTo>
                    <a:lnTo>
                      <a:pt x="50" y="108"/>
                    </a:lnTo>
                    <a:lnTo>
                      <a:pt x="50" y="289"/>
                    </a:lnTo>
                    <a:lnTo>
                      <a:pt x="49" y="293"/>
                    </a:lnTo>
                    <a:lnTo>
                      <a:pt x="49" y="295"/>
                    </a:lnTo>
                    <a:lnTo>
                      <a:pt x="48" y="299"/>
                    </a:lnTo>
                    <a:lnTo>
                      <a:pt x="45" y="302"/>
                    </a:lnTo>
                    <a:lnTo>
                      <a:pt x="44" y="303"/>
                    </a:lnTo>
                    <a:lnTo>
                      <a:pt x="43" y="304"/>
                    </a:lnTo>
                    <a:lnTo>
                      <a:pt x="40" y="307"/>
                    </a:lnTo>
                    <a:lnTo>
                      <a:pt x="39" y="309"/>
                    </a:lnTo>
                    <a:lnTo>
                      <a:pt x="37" y="310"/>
                    </a:lnTo>
                    <a:lnTo>
                      <a:pt x="34" y="311"/>
                    </a:lnTo>
                    <a:lnTo>
                      <a:pt x="33" y="312"/>
                    </a:lnTo>
                    <a:lnTo>
                      <a:pt x="31" y="312"/>
                    </a:lnTo>
                    <a:lnTo>
                      <a:pt x="28" y="312"/>
                    </a:lnTo>
                    <a:lnTo>
                      <a:pt x="27" y="312"/>
                    </a:lnTo>
                    <a:lnTo>
                      <a:pt x="22" y="312"/>
                    </a:lnTo>
                    <a:lnTo>
                      <a:pt x="20" y="312"/>
                    </a:lnTo>
                    <a:lnTo>
                      <a:pt x="17" y="312"/>
                    </a:lnTo>
                    <a:lnTo>
                      <a:pt x="14" y="311"/>
                    </a:lnTo>
                    <a:lnTo>
                      <a:pt x="13" y="310"/>
                    </a:lnTo>
                    <a:lnTo>
                      <a:pt x="11" y="309"/>
                    </a:lnTo>
                    <a:lnTo>
                      <a:pt x="8" y="308"/>
                    </a:lnTo>
                    <a:lnTo>
                      <a:pt x="8" y="306"/>
                    </a:lnTo>
                    <a:lnTo>
                      <a:pt x="6" y="303"/>
                    </a:lnTo>
                    <a:lnTo>
                      <a:pt x="4" y="302"/>
                    </a:lnTo>
                    <a:lnTo>
                      <a:pt x="3" y="299"/>
                    </a:lnTo>
                    <a:lnTo>
                      <a:pt x="2" y="298"/>
                    </a:lnTo>
                    <a:lnTo>
                      <a:pt x="0" y="294"/>
                    </a:lnTo>
                    <a:lnTo>
                      <a:pt x="0" y="290"/>
                    </a:lnTo>
                    <a:lnTo>
                      <a:pt x="0" y="53"/>
                    </a:lnTo>
                    <a:lnTo>
                      <a:pt x="0" y="44"/>
                    </a:lnTo>
                    <a:lnTo>
                      <a:pt x="2" y="38"/>
                    </a:lnTo>
                    <a:lnTo>
                      <a:pt x="6" y="32"/>
                    </a:lnTo>
                    <a:lnTo>
                      <a:pt x="8" y="28"/>
                    </a:lnTo>
                    <a:lnTo>
                      <a:pt x="13" y="23"/>
                    </a:lnTo>
                    <a:lnTo>
                      <a:pt x="16" y="20"/>
                    </a:lnTo>
                    <a:lnTo>
                      <a:pt x="23" y="14"/>
                    </a:lnTo>
                    <a:lnTo>
                      <a:pt x="29" y="11"/>
                    </a:lnTo>
                    <a:lnTo>
                      <a:pt x="33" y="8"/>
                    </a:lnTo>
                    <a:lnTo>
                      <a:pt x="39" y="6"/>
                    </a:lnTo>
                    <a:lnTo>
                      <a:pt x="49" y="3"/>
                    </a:lnTo>
                    <a:lnTo>
                      <a:pt x="54" y="2"/>
                    </a:lnTo>
                    <a:lnTo>
                      <a:pt x="62" y="1"/>
                    </a:lnTo>
                    <a:lnTo>
                      <a:pt x="6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23" name="Oval 39">
                <a:extLst>
                  <a:ext uri="{FF2B5EF4-FFF2-40B4-BE49-F238E27FC236}">
                    <a16:creationId xmlns:a16="http://schemas.microsoft.com/office/drawing/2014/main" id="{554E73F0-8DBB-4942-B8D9-6AF3A7B99BD3}"/>
                  </a:ext>
                </a:extLst>
              </p:cNvPr>
              <p:cNvSpPr>
                <a:spLocks noChangeArrowheads="1"/>
              </p:cNvSpPr>
              <p:nvPr/>
            </p:nvSpPr>
            <p:spPr bwMode="auto">
              <a:xfrm>
                <a:off x="2764" y="2131"/>
                <a:ext cx="144" cy="14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10" name="Group 40">
              <a:extLst>
                <a:ext uri="{FF2B5EF4-FFF2-40B4-BE49-F238E27FC236}">
                  <a16:creationId xmlns:a16="http://schemas.microsoft.com/office/drawing/2014/main" id="{9ACC477E-D1FB-4E22-AD88-5293854B6E75}"/>
                </a:ext>
              </a:extLst>
            </p:cNvPr>
            <p:cNvGrpSpPr>
              <a:grpSpLocks/>
            </p:cNvGrpSpPr>
            <p:nvPr/>
          </p:nvGrpSpPr>
          <p:grpSpPr bwMode="auto">
            <a:xfrm>
              <a:off x="4968" y="1482"/>
              <a:ext cx="288" cy="810"/>
              <a:chOff x="3063" y="2131"/>
              <a:chExt cx="282" cy="798"/>
            </a:xfrm>
          </p:grpSpPr>
          <p:sp>
            <p:nvSpPr>
              <p:cNvPr id="8220" name="Freeform 41">
                <a:extLst>
                  <a:ext uri="{FF2B5EF4-FFF2-40B4-BE49-F238E27FC236}">
                    <a16:creationId xmlns:a16="http://schemas.microsoft.com/office/drawing/2014/main" id="{4B1AE935-EFCB-4B7E-AD52-EF3BC93CDA5F}"/>
                  </a:ext>
                </a:extLst>
              </p:cNvPr>
              <p:cNvSpPr>
                <a:spLocks/>
              </p:cNvSpPr>
              <p:nvPr/>
            </p:nvSpPr>
            <p:spPr bwMode="auto">
              <a:xfrm>
                <a:off x="3063" y="2292"/>
                <a:ext cx="282" cy="637"/>
              </a:xfrm>
              <a:custGeom>
                <a:avLst/>
                <a:gdLst>
                  <a:gd name="T0" fmla="*/ 220 w 282"/>
                  <a:gd name="T1" fmla="*/ 0 h 637"/>
                  <a:gd name="T2" fmla="*/ 232 w 282"/>
                  <a:gd name="T3" fmla="*/ 2 h 637"/>
                  <a:gd name="T4" fmla="*/ 243 w 282"/>
                  <a:gd name="T5" fmla="*/ 6 h 637"/>
                  <a:gd name="T6" fmla="*/ 253 w 282"/>
                  <a:gd name="T7" fmla="*/ 11 h 637"/>
                  <a:gd name="T8" fmla="*/ 266 w 282"/>
                  <a:gd name="T9" fmla="*/ 18 h 637"/>
                  <a:gd name="T10" fmla="*/ 275 w 282"/>
                  <a:gd name="T11" fmla="*/ 30 h 637"/>
                  <a:gd name="T12" fmla="*/ 281 w 282"/>
                  <a:gd name="T13" fmla="*/ 43 h 637"/>
                  <a:gd name="T14" fmla="*/ 281 w 282"/>
                  <a:gd name="T15" fmla="*/ 290 h 637"/>
                  <a:gd name="T16" fmla="*/ 280 w 282"/>
                  <a:gd name="T17" fmla="*/ 297 h 637"/>
                  <a:gd name="T18" fmla="*/ 273 w 282"/>
                  <a:gd name="T19" fmla="*/ 306 h 637"/>
                  <a:gd name="T20" fmla="*/ 264 w 282"/>
                  <a:gd name="T21" fmla="*/ 311 h 637"/>
                  <a:gd name="T22" fmla="*/ 253 w 282"/>
                  <a:gd name="T23" fmla="*/ 312 h 637"/>
                  <a:gd name="T24" fmla="*/ 244 w 282"/>
                  <a:gd name="T25" fmla="*/ 309 h 637"/>
                  <a:gd name="T26" fmla="*/ 237 w 282"/>
                  <a:gd name="T27" fmla="*/ 302 h 637"/>
                  <a:gd name="T28" fmla="*/ 234 w 282"/>
                  <a:gd name="T29" fmla="*/ 296 h 637"/>
                  <a:gd name="T30" fmla="*/ 232 w 282"/>
                  <a:gd name="T31" fmla="*/ 289 h 637"/>
                  <a:gd name="T32" fmla="*/ 217 w 282"/>
                  <a:gd name="T33" fmla="*/ 600 h 637"/>
                  <a:gd name="T34" fmla="*/ 212 w 282"/>
                  <a:gd name="T35" fmla="*/ 616 h 637"/>
                  <a:gd name="T36" fmla="*/ 204 w 282"/>
                  <a:gd name="T37" fmla="*/ 629 h 637"/>
                  <a:gd name="T38" fmla="*/ 193 w 282"/>
                  <a:gd name="T39" fmla="*/ 634 h 637"/>
                  <a:gd name="T40" fmla="*/ 183 w 282"/>
                  <a:gd name="T41" fmla="*/ 637 h 637"/>
                  <a:gd name="T42" fmla="*/ 170 w 282"/>
                  <a:gd name="T43" fmla="*/ 634 h 637"/>
                  <a:gd name="T44" fmla="*/ 161 w 282"/>
                  <a:gd name="T45" fmla="*/ 628 h 637"/>
                  <a:gd name="T46" fmla="*/ 153 w 282"/>
                  <a:gd name="T47" fmla="*/ 618 h 637"/>
                  <a:gd name="T48" fmla="*/ 149 w 282"/>
                  <a:gd name="T49" fmla="*/ 609 h 637"/>
                  <a:gd name="T50" fmla="*/ 133 w 282"/>
                  <a:gd name="T51" fmla="*/ 305 h 637"/>
                  <a:gd name="T52" fmla="*/ 130 w 282"/>
                  <a:gd name="T53" fmla="*/ 613 h 637"/>
                  <a:gd name="T54" fmla="*/ 123 w 282"/>
                  <a:gd name="T55" fmla="*/ 625 h 637"/>
                  <a:gd name="T56" fmla="*/ 111 w 282"/>
                  <a:gd name="T57" fmla="*/ 634 h 637"/>
                  <a:gd name="T58" fmla="*/ 97 w 282"/>
                  <a:gd name="T59" fmla="*/ 637 h 637"/>
                  <a:gd name="T60" fmla="*/ 86 w 282"/>
                  <a:gd name="T61" fmla="*/ 633 h 637"/>
                  <a:gd name="T62" fmla="*/ 74 w 282"/>
                  <a:gd name="T63" fmla="*/ 626 h 637"/>
                  <a:gd name="T64" fmla="*/ 69 w 282"/>
                  <a:gd name="T65" fmla="*/ 616 h 637"/>
                  <a:gd name="T66" fmla="*/ 65 w 282"/>
                  <a:gd name="T67" fmla="*/ 604 h 637"/>
                  <a:gd name="T68" fmla="*/ 50 w 282"/>
                  <a:gd name="T69" fmla="*/ 289 h 637"/>
                  <a:gd name="T70" fmla="*/ 46 w 282"/>
                  <a:gd name="T71" fmla="*/ 298 h 637"/>
                  <a:gd name="T72" fmla="*/ 42 w 282"/>
                  <a:gd name="T73" fmla="*/ 304 h 637"/>
                  <a:gd name="T74" fmla="*/ 37 w 282"/>
                  <a:gd name="T75" fmla="*/ 309 h 637"/>
                  <a:gd name="T76" fmla="*/ 30 w 282"/>
                  <a:gd name="T77" fmla="*/ 312 h 637"/>
                  <a:gd name="T78" fmla="*/ 22 w 282"/>
                  <a:gd name="T79" fmla="*/ 312 h 637"/>
                  <a:gd name="T80" fmla="*/ 15 w 282"/>
                  <a:gd name="T81" fmla="*/ 310 h 637"/>
                  <a:gd name="T82" fmla="*/ 9 w 282"/>
                  <a:gd name="T83" fmla="*/ 307 h 637"/>
                  <a:gd name="T84" fmla="*/ 5 w 282"/>
                  <a:gd name="T85" fmla="*/ 301 h 637"/>
                  <a:gd name="T86" fmla="*/ 1 w 282"/>
                  <a:gd name="T87" fmla="*/ 293 h 637"/>
                  <a:gd name="T88" fmla="*/ 0 w 282"/>
                  <a:gd name="T89" fmla="*/ 51 h 637"/>
                  <a:gd name="T90" fmla="*/ 5 w 282"/>
                  <a:gd name="T91" fmla="*/ 31 h 637"/>
                  <a:gd name="T92" fmla="*/ 16 w 282"/>
                  <a:gd name="T93" fmla="*/ 19 h 637"/>
                  <a:gd name="T94" fmla="*/ 34 w 282"/>
                  <a:gd name="T95" fmla="*/ 7 h 637"/>
                  <a:gd name="T96" fmla="*/ 54 w 282"/>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2"/>
                  <a:gd name="T148" fmla="*/ 0 h 637"/>
                  <a:gd name="T149" fmla="*/ 282 w 282"/>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2" h="637">
                    <a:moveTo>
                      <a:pt x="67" y="0"/>
                    </a:moveTo>
                    <a:lnTo>
                      <a:pt x="217" y="0"/>
                    </a:lnTo>
                    <a:lnTo>
                      <a:pt x="220" y="0"/>
                    </a:lnTo>
                    <a:lnTo>
                      <a:pt x="225" y="1"/>
                    </a:lnTo>
                    <a:lnTo>
                      <a:pt x="228" y="1"/>
                    </a:lnTo>
                    <a:lnTo>
                      <a:pt x="232" y="2"/>
                    </a:lnTo>
                    <a:lnTo>
                      <a:pt x="235" y="2"/>
                    </a:lnTo>
                    <a:lnTo>
                      <a:pt x="239" y="3"/>
                    </a:lnTo>
                    <a:lnTo>
                      <a:pt x="243" y="6"/>
                    </a:lnTo>
                    <a:lnTo>
                      <a:pt x="247" y="6"/>
                    </a:lnTo>
                    <a:lnTo>
                      <a:pt x="250" y="8"/>
                    </a:lnTo>
                    <a:lnTo>
                      <a:pt x="253" y="11"/>
                    </a:lnTo>
                    <a:lnTo>
                      <a:pt x="257" y="12"/>
                    </a:lnTo>
                    <a:lnTo>
                      <a:pt x="261" y="15"/>
                    </a:lnTo>
                    <a:lnTo>
                      <a:pt x="266" y="18"/>
                    </a:lnTo>
                    <a:lnTo>
                      <a:pt x="270" y="22"/>
                    </a:lnTo>
                    <a:lnTo>
                      <a:pt x="272" y="26"/>
                    </a:lnTo>
                    <a:lnTo>
                      <a:pt x="275" y="30"/>
                    </a:lnTo>
                    <a:lnTo>
                      <a:pt x="278" y="35"/>
                    </a:lnTo>
                    <a:lnTo>
                      <a:pt x="280" y="39"/>
                    </a:lnTo>
                    <a:lnTo>
                      <a:pt x="281" y="43"/>
                    </a:lnTo>
                    <a:lnTo>
                      <a:pt x="282" y="49"/>
                    </a:lnTo>
                    <a:lnTo>
                      <a:pt x="282" y="52"/>
                    </a:lnTo>
                    <a:lnTo>
                      <a:pt x="281" y="290"/>
                    </a:lnTo>
                    <a:lnTo>
                      <a:pt x="281" y="292"/>
                    </a:lnTo>
                    <a:lnTo>
                      <a:pt x="280" y="293"/>
                    </a:lnTo>
                    <a:lnTo>
                      <a:pt x="280" y="297"/>
                    </a:lnTo>
                    <a:lnTo>
                      <a:pt x="278" y="300"/>
                    </a:lnTo>
                    <a:lnTo>
                      <a:pt x="276" y="302"/>
                    </a:lnTo>
                    <a:lnTo>
                      <a:pt x="273" y="306"/>
                    </a:lnTo>
                    <a:lnTo>
                      <a:pt x="271" y="308"/>
                    </a:lnTo>
                    <a:lnTo>
                      <a:pt x="266" y="310"/>
                    </a:lnTo>
                    <a:lnTo>
                      <a:pt x="264" y="311"/>
                    </a:lnTo>
                    <a:lnTo>
                      <a:pt x="260" y="312"/>
                    </a:lnTo>
                    <a:lnTo>
                      <a:pt x="256" y="312"/>
                    </a:lnTo>
                    <a:lnTo>
                      <a:pt x="253" y="312"/>
                    </a:lnTo>
                    <a:lnTo>
                      <a:pt x="250" y="311"/>
                    </a:lnTo>
                    <a:lnTo>
                      <a:pt x="247" y="310"/>
                    </a:lnTo>
                    <a:lnTo>
                      <a:pt x="244" y="309"/>
                    </a:lnTo>
                    <a:lnTo>
                      <a:pt x="241" y="307"/>
                    </a:lnTo>
                    <a:lnTo>
                      <a:pt x="239" y="305"/>
                    </a:lnTo>
                    <a:lnTo>
                      <a:pt x="237" y="302"/>
                    </a:lnTo>
                    <a:lnTo>
                      <a:pt x="235" y="300"/>
                    </a:lnTo>
                    <a:lnTo>
                      <a:pt x="234" y="298"/>
                    </a:lnTo>
                    <a:lnTo>
                      <a:pt x="234" y="296"/>
                    </a:lnTo>
                    <a:lnTo>
                      <a:pt x="233" y="292"/>
                    </a:lnTo>
                    <a:lnTo>
                      <a:pt x="232" y="292"/>
                    </a:lnTo>
                    <a:lnTo>
                      <a:pt x="232" y="289"/>
                    </a:lnTo>
                    <a:lnTo>
                      <a:pt x="232" y="107"/>
                    </a:lnTo>
                    <a:lnTo>
                      <a:pt x="217" y="107"/>
                    </a:lnTo>
                    <a:lnTo>
                      <a:pt x="217" y="600"/>
                    </a:lnTo>
                    <a:lnTo>
                      <a:pt x="217" y="606"/>
                    </a:lnTo>
                    <a:lnTo>
                      <a:pt x="215" y="612"/>
                    </a:lnTo>
                    <a:lnTo>
                      <a:pt x="212" y="616"/>
                    </a:lnTo>
                    <a:lnTo>
                      <a:pt x="210" y="622"/>
                    </a:lnTo>
                    <a:lnTo>
                      <a:pt x="207" y="625"/>
                    </a:lnTo>
                    <a:lnTo>
                      <a:pt x="204" y="629"/>
                    </a:lnTo>
                    <a:lnTo>
                      <a:pt x="201" y="631"/>
                    </a:lnTo>
                    <a:lnTo>
                      <a:pt x="197" y="633"/>
                    </a:lnTo>
                    <a:lnTo>
                      <a:pt x="193" y="634"/>
                    </a:lnTo>
                    <a:lnTo>
                      <a:pt x="190" y="635"/>
                    </a:lnTo>
                    <a:lnTo>
                      <a:pt x="186" y="637"/>
                    </a:lnTo>
                    <a:lnTo>
                      <a:pt x="183" y="637"/>
                    </a:lnTo>
                    <a:lnTo>
                      <a:pt x="180" y="637"/>
                    </a:lnTo>
                    <a:lnTo>
                      <a:pt x="176" y="636"/>
                    </a:lnTo>
                    <a:lnTo>
                      <a:pt x="170" y="634"/>
                    </a:lnTo>
                    <a:lnTo>
                      <a:pt x="167" y="632"/>
                    </a:lnTo>
                    <a:lnTo>
                      <a:pt x="163" y="631"/>
                    </a:lnTo>
                    <a:lnTo>
                      <a:pt x="161" y="628"/>
                    </a:lnTo>
                    <a:lnTo>
                      <a:pt x="158" y="626"/>
                    </a:lnTo>
                    <a:lnTo>
                      <a:pt x="155"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9" y="616"/>
                    </a:lnTo>
                    <a:lnTo>
                      <a:pt x="128" y="621"/>
                    </a:lnTo>
                    <a:lnTo>
                      <a:pt x="123" y="625"/>
                    </a:lnTo>
                    <a:lnTo>
                      <a:pt x="121" y="629"/>
                    </a:lnTo>
                    <a:lnTo>
                      <a:pt x="115" y="632"/>
                    </a:lnTo>
                    <a:lnTo>
                      <a:pt x="111" y="634"/>
                    </a:lnTo>
                    <a:lnTo>
                      <a:pt x="106" y="636"/>
                    </a:lnTo>
                    <a:lnTo>
                      <a:pt x="102" y="637"/>
                    </a:lnTo>
                    <a:lnTo>
                      <a:pt x="97" y="637"/>
                    </a:lnTo>
                    <a:lnTo>
                      <a:pt x="93" y="636"/>
                    </a:lnTo>
                    <a:lnTo>
                      <a:pt x="89" y="635"/>
                    </a:lnTo>
                    <a:lnTo>
                      <a:pt x="86" y="633"/>
                    </a:lnTo>
                    <a:lnTo>
                      <a:pt x="82" y="632"/>
                    </a:lnTo>
                    <a:lnTo>
                      <a:pt x="78" y="630"/>
                    </a:lnTo>
                    <a:lnTo>
                      <a:pt x="74" y="626"/>
                    </a:lnTo>
                    <a:lnTo>
                      <a:pt x="74" y="623"/>
                    </a:lnTo>
                    <a:lnTo>
                      <a:pt x="71" y="620"/>
                    </a:lnTo>
                    <a:lnTo>
                      <a:pt x="69" y="616"/>
                    </a:lnTo>
                    <a:lnTo>
                      <a:pt x="68" y="613"/>
                    </a:lnTo>
                    <a:lnTo>
                      <a:pt x="67" y="610"/>
                    </a:lnTo>
                    <a:lnTo>
                      <a:pt x="65" y="604"/>
                    </a:lnTo>
                    <a:lnTo>
                      <a:pt x="66" y="107"/>
                    </a:lnTo>
                    <a:lnTo>
                      <a:pt x="50" y="107"/>
                    </a:lnTo>
                    <a:lnTo>
                      <a:pt x="50" y="289"/>
                    </a:lnTo>
                    <a:lnTo>
                      <a:pt x="49" y="292"/>
                    </a:lnTo>
                    <a:lnTo>
                      <a:pt x="48" y="295"/>
                    </a:lnTo>
                    <a:lnTo>
                      <a:pt x="46" y="298"/>
                    </a:lnTo>
                    <a:lnTo>
                      <a:pt x="44" y="301"/>
                    </a:lnTo>
                    <a:lnTo>
                      <a:pt x="44" y="302"/>
                    </a:lnTo>
                    <a:lnTo>
                      <a:pt x="42" y="304"/>
                    </a:lnTo>
                    <a:lnTo>
                      <a:pt x="40" y="307"/>
                    </a:lnTo>
                    <a:lnTo>
                      <a:pt x="39" y="308"/>
                    </a:lnTo>
                    <a:lnTo>
                      <a:pt x="37" y="309"/>
                    </a:lnTo>
                    <a:lnTo>
                      <a:pt x="35" y="310"/>
                    </a:lnTo>
                    <a:lnTo>
                      <a:pt x="33" y="311"/>
                    </a:lnTo>
                    <a:lnTo>
                      <a:pt x="30" y="312"/>
                    </a:lnTo>
                    <a:lnTo>
                      <a:pt x="28" y="312"/>
                    </a:lnTo>
                    <a:lnTo>
                      <a:pt x="26" y="312"/>
                    </a:lnTo>
                    <a:lnTo>
                      <a:pt x="22" y="312"/>
                    </a:lnTo>
                    <a:lnTo>
                      <a:pt x="20" y="312"/>
                    </a:lnTo>
                    <a:lnTo>
                      <a:pt x="18" y="311"/>
                    </a:lnTo>
                    <a:lnTo>
                      <a:pt x="15" y="310"/>
                    </a:lnTo>
                    <a:lnTo>
                      <a:pt x="13" y="309"/>
                    </a:lnTo>
                    <a:lnTo>
                      <a:pt x="10" y="308"/>
                    </a:lnTo>
                    <a:lnTo>
                      <a:pt x="9" y="307"/>
                    </a:lnTo>
                    <a:lnTo>
                      <a:pt x="7" y="306"/>
                    </a:lnTo>
                    <a:lnTo>
                      <a:pt x="5" y="302"/>
                    </a:lnTo>
                    <a:lnTo>
                      <a:pt x="5" y="301"/>
                    </a:lnTo>
                    <a:lnTo>
                      <a:pt x="3" y="299"/>
                    </a:lnTo>
                    <a:lnTo>
                      <a:pt x="2" y="297"/>
                    </a:lnTo>
                    <a:lnTo>
                      <a:pt x="1" y="293"/>
                    </a:lnTo>
                    <a:lnTo>
                      <a:pt x="0" y="292"/>
                    </a:lnTo>
                    <a:lnTo>
                      <a:pt x="0" y="290"/>
                    </a:lnTo>
                    <a:lnTo>
                      <a:pt x="0" y="51"/>
                    </a:lnTo>
                    <a:lnTo>
                      <a:pt x="0" y="43"/>
                    </a:lnTo>
                    <a:lnTo>
                      <a:pt x="2" y="37"/>
                    </a:lnTo>
                    <a:lnTo>
                      <a:pt x="5" y="31"/>
                    </a:lnTo>
                    <a:lnTo>
                      <a:pt x="9" y="26"/>
                    </a:lnTo>
                    <a:lnTo>
                      <a:pt x="12" y="23"/>
                    </a:lnTo>
                    <a:lnTo>
                      <a:pt x="16" y="19"/>
                    </a:lnTo>
                    <a:lnTo>
                      <a:pt x="22" y="14"/>
                    </a:lnTo>
                    <a:lnTo>
                      <a:pt x="29" y="11"/>
                    </a:lnTo>
                    <a:lnTo>
                      <a:pt x="34" y="7"/>
                    </a:lnTo>
                    <a:lnTo>
                      <a:pt x="39" y="6"/>
                    </a:lnTo>
                    <a:lnTo>
                      <a:pt x="47" y="2"/>
                    </a:lnTo>
                    <a:lnTo>
                      <a:pt x="54" y="1"/>
                    </a:lnTo>
                    <a:lnTo>
                      <a:pt x="60" y="1"/>
                    </a:lnTo>
                    <a:lnTo>
                      <a:pt x="67"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21" name="Oval 42">
                <a:extLst>
                  <a:ext uri="{FF2B5EF4-FFF2-40B4-BE49-F238E27FC236}">
                    <a16:creationId xmlns:a16="http://schemas.microsoft.com/office/drawing/2014/main" id="{DA7C93AB-248C-4DF4-9596-199077E56CBF}"/>
                  </a:ext>
                </a:extLst>
              </p:cNvPr>
              <p:cNvSpPr>
                <a:spLocks noChangeArrowheads="1"/>
              </p:cNvSpPr>
              <p:nvPr/>
            </p:nvSpPr>
            <p:spPr bwMode="auto">
              <a:xfrm>
                <a:off x="3127" y="2131"/>
                <a:ext cx="145"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11" name="Group 43">
              <a:extLst>
                <a:ext uri="{FF2B5EF4-FFF2-40B4-BE49-F238E27FC236}">
                  <a16:creationId xmlns:a16="http://schemas.microsoft.com/office/drawing/2014/main" id="{09A3B8F7-2B8E-4F0A-AAFF-EBEB42F2C6E5}"/>
                </a:ext>
              </a:extLst>
            </p:cNvPr>
            <p:cNvGrpSpPr>
              <a:grpSpLocks/>
            </p:cNvGrpSpPr>
            <p:nvPr/>
          </p:nvGrpSpPr>
          <p:grpSpPr bwMode="auto">
            <a:xfrm>
              <a:off x="2875" y="1483"/>
              <a:ext cx="289" cy="808"/>
              <a:chOff x="2699" y="2131"/>
              <a:chExt cx="283" cy="796"/>
            </a:xfrm>
          </p:grpSpPr>
          <p:sp>
            <p:nvSpPr>
              <p:cNvPr id="8218" name="Freeform 44">
                <a:extLst>
                  <a:ext uri="{FF2B5EF4-FFF2-40B4-BE49-F238E27FC236}">
                    <a16:creationId xmlns:a16="http://schemas.microsoft.com/office/drawing/2014/main" id="{4D119605-EFAD-4567-B959-2928F3E3059A}"/>
                  </a:ext>
                </a:extLst>
              </p:cNvPr>
              <p:cNvSpPr>
                <a:spLocks/>
              </p:cNvSpPr>
              <p:nvPr/>
            </p:nvSpPr>
            <p:spPr bwMode="auto">
              <a:xfrm>
                <a:off x="2699" y="2290"/>
                <a:ext cx="283" cy="637"/>
              </a:xfrm>
              <a:custGeom>
                <a:avLst/>
                <a:gdLst>
                  <a:gd name="T0" fmla="*/ 221 w 283"/>
                  <a:gd name="T1" fmla="*/ 0 h 637"/>
                  <a:gd name="T2" fmla="*/ 232 w 283"/>
                  <a:gd name="T3" fmla="*/ 3 h 637"/>
                  <a:gd name="T4" fmla="*/ 245 w 283"/>
                  <a:gd name="T5" fmla="*/ 6 h 637"/>
                  <a:gd name="T6" fmla="*/ 255 w 283"/>
                  <a:gd name="T7" fmla="*/ 11 h 637"/>
                  <a:gd name="T8" fmla="*/ 266 w 283"/>
                  <a:gd name="T9" fmla="*/ 19 h 637"/>
                  <a:gd name="T10" fmla="*/ 276 w 283"/>
                  <a:gd name="T11" fmla="*/ 30 h 637"/>
                  <a:gd name="T12" fmla="*/ 282 w 283"/>
                  <a:gd name="T13" fmla="*/ 44 h 637"/>
                  <a:gd name="T14" fmla="*/ 282 w 283"/>
                  <a:gd name="T15" fmla="*/ 290 h 637"/>
                  <a:gd name="T16" fmla="*/ 280 w 283"/>
                  <a:gd name="T17" fmla="*/ 298 h 637"/>
                  <a:gd name="T18" fmla="*/ 275 w 283"/>
                  <a:gd name="T19" fmla="*/ 306 h 637"/>
                  <a:gd name="T20" fmla="*/ 264 w 283"/>
                  <a:gd name="T21" fmla="*/ 312 h 637"/>
                  <a:gd name="T22" fmla="*/ 254 w 283"/>
                  <a:gd name="T23" fmla="*/ 312 h 637"/>
                  <a:gd name="T24" fmla="*/ 245 w 283"/>
                  <a:gd name="T25" fmla="*/ 310 h 637"/>
                  <a:gd name="T26" fmla="*/ 238 w 283"/>
                  <a:gd name="T27" fmla="*/ 303 h 637"/>
                  <a:gd name="T28" fmla="*/ 235 w 283"/>
                  <a:gd name="T29" fmla="*/ 296 h 637"/>
                  <a:gd name="T30" fmla="*/ 232 w 283"/>
                  <a:gd name="T31" fmla="*/ 289 h 637"/>
                  <a:gd name="T32" fmla="*/ 216 w 283"/>
                  <a:gd name="T33" fmla="*/ 600 h 637"/>
                  <a:gd name="T34" fmla="*/ 213 w 283"/>
                  <a:gd name="T35" fmla="*/ 616 h 637"/>
                  <a:gd name="T36" fmla="*/ 206 w 283"/>
                  <a:gd name="T37" fmla="*/ 630 h 637"/>
                  <a:gd name="T38" fmla="*/ 194 w 283"/>
                  <a:gd name="T39" fmla="*/ 635 h 637"/>
                  <a:gd name="T40" fmla="*/ 184 w 283"/>
                  <a:gd name="T41" fmla="*/ 637 h 637"/>
                  <a:gd name="T42" fmla="*/ 172 w 283"/>
                  <a:gd name="T43" fmla="*/ 635 h 637"/>
                  <a:gd name="T44" fmla="*/ 162 w 283"/>
                  <a:gd name="T45" fmla="*/ 629 h 637"/>
                  <a:gd name="T46" fmla="*/ 154 w 283"/>
                  <a:gd name="T47" fmla="*/ 619 h 637"/>
                  <a:gd name="T48" fmla="*/ 151 w 283"/>
                  <a:gd name="T49" fmla="*/ 610 h 637"/>
                  <a:gd name="T50" fmla="*/ 134 w 283"/>
                  <a:gd name="T51" fmla="*/ 305 h 637"/>
                  <a:gd name="T52" fmla="*/ 132 w 283"/>
                  <a:gd name="T53" fmla="*/ 613 h 637"/>
                  <a:gd name="T54" fmla="*/ 124 w 283"/>
                  <a:gd name="T55" fmla="*/ 625 h 637"/>
                  <a:gd name="T56" fmla="*/ 113 w 283"/>
                  <a:gd name="T57" fmla="*/ 635 h 637"/>
                  <a:gd name="T58" fmla="*/ 98 w 283"/>
                  <a:gd name="T59" fmla="*/ 637 h 637"/>
                  <a:gd name="T60" fmla="*/ 87 w 283"/>
                  <a:gd name="T61" fmla="*/ 634 h 637"/>
                  <a:gd name="T62" fmla="*/ 75 w 283"/>
                  <a:gd name="T63" fmla="*/ 626 h 637"/>
                  <a:gd name="T64" fmla="*/ 69 w 283"/>
                  <a:gd name="T65" fmla="*/ 616 h 637"/>
                  <a:gd name="T66" fmla="*/ 66 w 283"/>
                  <a:gd name="T67" fmla="*/ 605 h 637"/>
                  <a:gd name="T68" fmla="*/ 50 w 283"/>
                  <a:gd name="T69" fmla="*/ 289 h 637"/>
                  <a:gd name="T70" fmla="*/ 48 w 283"/>
                  <a:gd name="T71" fmla="*/ 299 h 637"/>
                  <a:gd name="T72" fmla="*/ 43 w 283"/>
                  <a:gd name="T73" fmla="*/ 304 h 637"/>
                  <a:gd name="T74" fmla="*/ 37 w 283"/>
                  <a:gd name="T75" fmla="*/ 310 h 637"/>
                  <a:gd name="T76" fmla="*/ 31 w 283"/>
                  <a:gd name="T77" fmla="*/ 312 h 637"/>
                  <a:gd name="T78" fmla="*/ 22 w 283"/>
                  <a:gd name="T79" fmla="*/ 312 h 637"/>
                  <a:gd name="T80" fmla="*/ 14 w 283"/>
                  <a:gd name="T81" fmla="*/ 311 h 637"/>
                  <a:gd name="T82" fmla="*/ 8 w 283"/>
                  <a:gd name="T83" fmla="*/ 308 h 637"/>
                  <a:gd name="T84" fmla="*/ 4 w 283"/>
                  <a:gd name="T85" fmla="*/ 302 h 637"/>
                  <a:gd name="T86" fmla="*/ 0 w 283"/>
                  <a:gd name="T87" fmla="*/ 294 h 637"/>
                  <a:gd name="T88" fmla="*/ 0 w 283"/>
                  <a:gd name="T89" fmla="*/ 53 h 637"/>
                  <a:gd name="T90" fmla="*/ 6 w 283"/>
                  <a:gd name="T91" fmla="*/ 32 h 637"/>
                  <a:gd name="T92" fmla="*/ 16 w 283"/>
                  <a:gd name="T93" fmla="*/ 20 h 637"/>
                  <a:gd name="T94" fmla="*/ 33 w 283"/>
                  <a:gd name="T95" fmla="*/ 8 h 637"/>
                  <a:gd name="T96" fmla="*/ 54 w 283"/>
                  <a:gd name="T97" fmla="*/ 2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637"/>
                  <a:gd name="T149" fmla="*/ 283 w 283"/>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637">
                    <a:moveTo>
                      <a:pt x="68" y="0"/>
                    </a:moveTo>
                    <a:lnTo>
                      <a:pt x="217" y="0"/>
                    </a:lnTo>
                    <a:lnTo>
                      <a:pt x="221" y="0"/>
                    </a:lnTo>
                    <a:lnTo>
                      <a:pt x="226" y="1"/>
                    </a:lnTo>
                    <a:lnTo>
                      <a:pt x="229" y="2"/>
                    </a:lnTo>
                    <a:lnTo>
                      <a:pt x="232" y="3"/>
                    </a:lnTo>
                    <a:lnTo>
                      <a:pt x="236" y="3"/>
                    </a:lnTo>
                    <a:lnTo>
                      <a:pt x="240" y="4"/>
                    </a:lnTo>
                    <a:lnTo>
                      <a:pt x="245" y="6"/>
                    </a:lnTo>
                    <a:lnTo>
                      <a:pt x="247" y="7"/>
                    </a:lnTo>
                    <a:lnTo>
                      <a:pt x="251" y="9"/>
                    </a:lnTo>
                    <a:lnTo>
                      <a:pt x="255" y="11"/>
                    </a:lnTo>
                    <a:lnTo>
                      <a:pt x="259" y="13"/>
                    </a:lnTo>
                    <a:lnTo>
                      <a:pt x="262" y="15"/>
                    </a:lnTo>
                    <a:lnTo>
                      <a:pt x="266" y="19"/>
                    </a:lnTo>
                    <a:lnTo>
                      <a:pt x="270" y="23"/>
                    </a:lnTo>
                    <a:lnTo>
                      <a:pt x="274" y="28"/>
                    </a:lnTo>
                    <a:lnTo>
                      <a:pt x="276" y="30"/>
                    </a:lnTo>
                    <a:lnTo>
                      <a:pt x="279" y="35"/>
                    </a:lnTo>
                    <a:lnTo>
                      <a:pt x="280" y="39"/>
                    </a:lnTo>
                    <a:lnTo>
                      <a:pt x="282" y="44"/>
                    </a:lnTo>
                    <a:lnTo>
                      <a:pt x="283" y="49"/>
                    </a:lnTo>
                    <a:lnTo>
                      <a:pt x="283" y="53"/>
                    </a:lnTo>
                    <a:lnTo>
                      <a:pt x="282" y="290"/>
                    </a:lnTo>
                    <a:lnTo>
                      <a:pt x="281" y="293"/>
                    </a:lnTo>
                    <a:lnTo>
                      <a:pt x="280" y="294"/>
                    </a:lnTo>
                    <a:lnTo>
                      <a:pt x="280" y="298"/>
                    </a:lnTo>
                    <a:lnTo>
                      <a:pt x="279" y="300"/>
                    </a:lnTo>
                    <a:lnTo>
                      <a:pt x="277" y="303"/>
                    </a:lnTo>
                    <a:lnTo>
                      <a:pt x="275" y="306"/>
                    </a:lnTo>
                    <a:lnTo>
                      <a:pt x="271" y="309"/>
                    </a:lnTo>
                    <a:lnTo>
                      <a:pt x="267" y="311"/>
                    </a:lnTo>
                    <a:lnTo>
                      <a:pt x="264" y="312"/>
                    </a:lnTo>
                    <a:lnTo>
                      <a:pt x="261" y="312"/>
                    </a:lnTo>
                    <a:lnTo>
                      <a:pt x="258" y="312"/>
                    </a:lnTo>
                    <a:lnTo>
                      <a:pt x="254" y="312"/>
                    </a:lnTo>
                    <a:lnTo>
                      <a:pt x="251" y="312"/>
                    </a:lnTo>
                    <a:lnTo>
                      <a:pt x="247" y="311"/>
                    </a:lnTo>
                    <a:lnTo>
                      <a:pt x="245" y="310"/>
                    </a:lnTo>
                    <a:lnTo>
                      <a:pt x="242" y="308"/>
                    </a:lnTo>
                    <a:lnTo>
                      <a:pt x="240" y="305"/>
                    </a:lnTo>
                    <a:lnTo>
                      <a:pt x="238" y="303"/>
                    </a:lnTo>
                    <a:lnTo>
                      <a:pt x="236" y="300"/>
                    </a:lnTo>
                    <a:lnTo>
                      <a:pt x="235" y="299"/>
                    </a:lnTo>
                    <a:lnTo>
                      <a:pt x="235" y="296"/>
                    </a:lnTo>
                    <a:lnTo>
                      <a:pt x="234" y="294"/>
                    </a:lnTo>
                    <a:lnTo>
                      <a:pt x="233" y="293"/>
                    </a:lnTo>
                    <a:lnTo>
                      <a:pt x="232" y="289"/>
                    </a:lnTo>
                    <a:lnTo>
                      <a:pt x="233" y="108"/>
                    </a:lnTo>
                    <a:lnTo>
                      <a:pt x="216" y="108"/>
                    </a:lnTo>
                    <a:lnTo>
                      <a:pt x="216" y="600"/>
                    </a:lnTo>
                    <a:lnTo>
                      <a:pt x="216" y="606"/>
                    </a:lnTo>
                    <a:lnTo>
                      <a:pt x="216" y="612"/>
                    </a:lnTo>
                    <a:lnTo>
                      <a:pt x="213" y="616"/>
                    </a:lnTo>
                    <a:lnTo>
                      <a:pt x="211" y="622"/>
                    </a:lnTo>
                    <a:lnTo>
                      <a:pt x="208" y="625"/>
                    </a:lnTo>
                    <a:lnTo>
                      <a:pt x="206" y="630"/>
                    </a:lnTo>
                    <a:lnTo>
                      <a:pt x="202" y="632"/>
                    </a:lnTo>
                    <a:lnTo>
                      <a:pt x="198" y="634"/>
                    </a:lnTo>
                    <a:lnTo>
                      <a:pt x="194" y="635"/>
                    </a:lnTo>
                    <a:lnTo>
                      <a:pt x="192" y="635"/>
                    </a:lnTo>
                    <a:lnTo>
                      <a:pt x="187" y="637"/>
                    </a:lnTo>
                    <a:lnTo>
                      <a:pt x="184" y="637"/>
                    </a:lnTo>
                    <a:lnTo>
                      <a:pt x="181" y="637"/>
                    </a:lnTo>
                    <a:lnTo>
                      <a:pt x="176" y="636"/>
                    </a:lnTo>
                    <a:lnTo>
                      <a:pt x="172" y="635"/>
                    </a:lnTo>
                    <a:lnTo>
                      <a:pt x="168" y="633"/>
                    </a:lnTo>
                    <a:lnTo>
                      <a:pt x="164" y="632"/>
                    </a:lnTo>
                    <a:lnTo>
                      <a:pt x="162" y="629"/>
                    </a:lnTo>
                    <a:lnTo>
                      <a:pt x="159" y="626"/>
                    </a:lnTo>
                    <a:lnTo>
                      <a:pt x="156" y="623"/>
                    </a:lnTo>
                    <a:lnTo>
                      <a:pt x="154" y="619"/>
                    </a:lnTo>
                    <a:lnTo>
                      <a:pt x="152" y="616"/>
                    </a:lnTo>
                    <a:lnTo>
                      <a:pt x="152" y="613"/>
                    </a:lnTo>
                    <a:lnTo>
                      <a:pt x="151" y="610"/>
                    </a:lnTo>
                    <a:lnTo>
                      <a:pt x="150" y="606"/>
                    </a:lnTo>
                    <a:lnTo>
                      <a:pt x="150" y="305"/>
                    </a:lnTo>
                    <a:lnTo>
                      <a:pt x="134" y="305"/>
                    </a:lnTo>
                    <a:lnTo>
                      <a:pt x="133" y="604"/>
                    </a:lnTo>
                    <a:lnTo>
                      <a:pt x="132" y="609"/>
                    </a:lnTo>
                    <a:lnTo>
                      <a:pt x="132" y="613"/>
                    </a:lnTo>
                    <a:lnTo>
                      <a:pt x="129" y="616"/>
                    </a:lnTo>
                    <a:lnTo>
                      <a:pt x="128" y="621"/>
                    </a:lnTo>
                    <a:lnTo>
                      <a:pt x="124" y="625"/>
                    </a:lnTo>
                    <a:lnTo>
                      <a:pt x="121" y="630"/>
                    </a:lnTo>
                    <a:lnTo>
                      <a:pt x="117" y="633"/>
                    </a:lnTo>
                    <a:lnTo>
                      <a:pt x="113" y="635"/>
                    </a:lnTo>
                    <a:lnTo>
                      <a:pt x="107" y="636"/>
                    </a:lnTo>
                    <a:lnTo>
                      <a:pt x="103" y="637"/>
                    </a:lnTo>
                    <a:lnTo>
                      <a:pt x="98" y="637"/>
                    </a:lnTo>
                    <a:lnTo>
                      <a:pt x="93" y="636"/>
                    </a:lnTo>
                    <a:lnTo>
                      <a:pt x="90" y="635"/>
                    </a:lnTo>
                    <a:lnTo>
                      <a:pt x="87" y="634"/>
                    </a:lnTo>
                    <a:lnTo>
                      <a:pt x="83" y="633"/>
                    </a:lnTo>
                    <a:lnTo>
                      <a:pt x="79" y="630"/>
                    </a:lnTo>
                    <a:lnTo>
                      <a:pt x="75" y="626"/>
                    </a:lnTo>
                    <a:lnTo>
                      <a:pt x="73" y="625"/>
                    </a:lnTo>
                    <a:lnTo>
                      <a:pt x="72" y="620"/>
                    </a:lnTo>
                    <a:lnTo>
                      <a:pt x="69" y="616"/>
                    </a:lnTo>
                    <a:lnTo>
                      <a:pt x="68" y="614"/>
                    </a:lnTo>
                    <a:lnTo>
                      <a:pt x="68" y="610"/>
                    </a:lnTo>
                    <a:lnTo>
                      <a:pt x="66" y="605"/>
                    </a:lnTo>
                    <a:lnTo>
                      <a:pt x="67" y="108"/>
                    </a:lnTo>
                    <a:lnTo>
                      <a:pt x="50" y="108"/>
                    </a:lnTo>
                    <a:lnTo>
                      <a:pt x="50" y="289"/>
                    </a:lnTo>
                    <a:lnTo>
                      <a:pt x="49" y="293"/>
                    </a:lnTo>
                    <a:lnTo>
                      <a:pt x="49" y="295"/>
                    </a:lnTo>
                    <a:lnTo>
                      <a:pt x="48" y="299"/>
                    </a:lnTo>
                    <a:lnTo>
                      <a:pt x="45" y="302"/>
                    </a:lnTo>
                    <a:lnTo>
                      <a:pt x="44" y="303"/>
                    </a:lnTo>
                    <a:lnTo>
                      <a:pt x="43" y="304"/>
                    </a:lnTo>
                    <a:lnTo>
                      <a:pt x="40" y="307"/>
                    </a:lnTo>
                    <a:lnTo>
                      <a:pt x="39" y="309"/>
                    </a:lnTo>
                    <a:lnTo>
                      <a:pt x="37" y="310"/>
                    </a:lnTo>
                    <a:lnTo>
                      <a:pt x="34" y="311"/>
                    </a:lnTo>
                    <a:lnTo>
                      <a:pt x="33" y="312"/>
                    </a:lnTo>
                    <a:lnTo>
                      <a:pt x="31" y="312"/>
                    </a:lnTo>
                    <a:lnTo>
                      <a:pt x="28" y="312"/>
                    </a:lnTo>
                    <a:lnTo>
                      <a:pt x="27" y="312"/>
                    </a:lnTo>
                    <a:lnTo>
                      <a:pt x="22" y="312"/>
                    </a:lnTo>
                    <a:lnTo>
                      <a:pt x="20" y="312"/>
                    </a:lnTo>
                    <a:lnTo>
                      <a:pt x="17" y="312"/>
                    </a:lnTo>
                    <a:lnTo>
                      <a:pt x="14" y="311"/>
                    </a:lnTo>
                    <a:lnTo>
                      <a:pt x="13" y="310"/>
                    </a:lnTo>
                    <a:lnTo>
                      <a:pt x="11" y="309"/>
                    </a:lnTo>
                    <a:lnTo>
                      <a:pt x="8" y="308"/>
                    </a:lnTo>
                    <a:lnTo>
                      <a:pt x="8" y="306"/>
                    </a:lnTo>
                    <a:lnTo>
                      <a:pt x="6" y="303"/>
                    </a:lnTo>
                    <a:lnTo>
                      <a:pt x="4" y="302"/>
                    </a:lnTo>
                    <a:lnTo>
                      <a:pt x="3" y="299"/>
                    </a:lnTo>
                    <a:lnTo>
                      <a:pt x="2" y="298"/>
                    </a:lnTo>
                    <a:lnTo>
                      <a:pt x="0" y="294"/>
                    </a:lnTo>
                    <a:lnTo>
                      <a:pt x="0" y="290"/>
                    </a:lnTo>
                    <a:lnTo>
                      <a:pt x="0" y="53"/>
                    </a:lnTo>
                    <a:lnTo>
                      <a:pt x="0" y="44"/>
                    </a:lnTo>
                    <a:lnTo>
                      <a:pt x="2" y="38"/>
                    </a:lnTo>
                    <a:lnTo>
                      <a:pt x="6" y="32"/>
                    </a:lnTo>
                    <a:lnTo>
                      <a:pt x="8" y="28"/>
                    </a:lnTo>
                    <a:lnTo>
                      <a:pt x="13" y="23"/>
                    </a:lnTo>
                    <a:lnTo>
                      <a:pt x="16" y="20"/>
                    </a:lnTo>
                    <a:lnTo>
                      <a:pt x="23" y="14"/>
                    </a:lnTo>
                    <a:lnTo>
                      <a:pt x="29" y="11"/>
                    </a:lnTo>
                    <a:lnTo>
                      <a:pt x="33" y="8"/>
                    </a:lnTo>
                    <a:lnTo>
                      <a:pt x="39" y="6"/>
                    </a:lnTo>
                    <a:lnTo>
                      <a:pt x="49" y="3"/>
                    </a:lnTo>
                    <a:lnTo>
                      <a:pt x="54" y="2"/>
                    </a:lnTo>
                    <a:lnTo>
                      <a:pt x="62" y="1"/>
                    </a:lnTo>
                    <a:lnTo>
                      <a:pt x="6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19" name="Oval 45">
                <a:extLst>
                  <a:ext uri="{FF2B5EF4-FFF2-40B4-BE49-F238E27FC236}">
                    <a16:creationId xmlns:a16="http://schemas.microsoft.com/office/drawing/2014/main" id="{2941502A-53ED-4FD1-B735-8709B03122B1}"/>
                  </a:ext>
                </a:extLst>
              </p:cNvPr>
              <p:cNvSpPr>
                <a:spLocks noChangeArrowheads="1"/>
              </p:cNvSpPr>
              <p:nvPr/>
            </p:nvSpPr>
            <p:spPr bwMode="auto">
              <a:xfrm>
                <a:off x="2764" y="2131"/>
                <a:ext cx="144" cy="14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12" name="Group 46">
              <a:extLst>
                <a:ext uri="{FF2B5EF4-FFF2-40B4-BE49-F238E27FC236}">
                  <a16:creationId xmlns:a16="http://schemas.microsoft.com/office/drawing/2014/main" id="{2972A4BB-6DEC-4305-8B29-4AF94294757C}"/>
                </a:ext>
              </a:extLst>
            </p:cNvPr>
            <p:cNvGrpSpPr>
              <a:grpSpLocks/>
            </p:cNvGrpSpPr>
            <p:nvPr/>
          </p:nvGrpSpPr>
          <p:grpSpPr bwMode="auto">
            <a:xfrm>
              <a:off x="3399" y="1482"/>
              <a:ext cx="288" cy="810"/>
              <a:chOff x="3063" y="2131"/>
              <a:chExt cx="282" cy="798"/>
            </a:xfrm>
          </p:grpSpPr>
          <p:sp>
            <p:nvSpPr>
              <p:cNvPr id="8216" name="Freeform 47">
                <a:extLst>
                  <a:ext uri="{FF2B5EF4-FFF2-40B4-BE49-F238E27FC236}">
                    <a16:creationId xmlns:a16="http://schemas.microsoft.com/office/drawing/2014/main" id="{632BC0B3-8F5B-4030-88D5-D0F59A042811}"/>
                  </a:ext>
                </a:extLst>
              </p:cNvPr>
              <p:cNvSpPr>
                <a:spLocks/>
              </p:cNvSpPr>
              <p:nvPr/>
            </p:nvSpPr>
            <p:spPr bwMode="auto">
              <a:xfrm>
                <a:off x="3063" y="2292"/>
                <a:ext cx="282" cy="637"/>
              </a:xfrm>
              <a:custGeom>
                <a:avLst/>
                <a:gdLst>
                  <a:gd name="T0" fmla="*/ 220 w 282"/>
                  <a:gd name="T1" fmla="*/ 0 h 637"/>
                  <a:gd name="T2" fmla="*/ 232 w 282"/>
                  <a:gd name="T3" fmla="*/ 2 h 637"/>
                  <a:gd name="T4" fmla="*/ 243 w 282"/>
                  <a:gd name="T5" fmla="*/ 6 h 637"/>
                  <a:gd name="T6" fmla="*/ 253 w 282"/>
                  <a:gd name="T7" fmla="*/ 11 h 637"/>
                  <a:gd name="T8" fmla="*/ 266 w 282"/>
                  <a:gd name="T9" fmla="*/ 18 h 637"/>
                  <a:gd name="T10" fmla="*/ 275 w 282"/>
                  <a:gd name="T11" fmla="*/ 30 h 637"/>
                  <a:gd name="T12" fmla="*/ 281 w 282"/>
                  <a:gd name="T13" fmla="*/ 43 h 637"/>
                  <a:gd name="T14" fmla="*/ 281 w 282"/>
                  <a:gd name="T15" fmla="*/ 290 h 637"/>
                  <a:gd name="T16" fmla="*/ 280 w 282"/>
                  <a:gd name="T17" fmla="*/ 297 h 637"/>
                  <a:gd name="T18" fmla="*/ 273 w 282"/>
                  <a:gd name="T19" fmla="*/ 306 h 637"/>
                  <a:gd name="T20" fmla="*/ 264 w 282"/>
                  <a:gd name="T21" fmla="*/ 311 h 637"/>
                  <a:gd name="T22" fmla="*/ 253 w 282"/>
                  <a:gd name="T23" fmla="*/ 312 h 637"/>
                  <a:gd name="T24" fmla="*/ 244 w 282"/>
                  <a:gd name="T25" fmla="*/ 309 h 637"/>
                  <a:gd name="T26" fmla="*/ 237 w 282"/>
                  <a:gd name="T27" fmla="*/ 302 h 637"/>
                  <a:gd name="T28" fmla="*/ 234 w 282"/>
                  <a:gd name="T29" fmla="*/ 296 h 637"/>
                  <a:gd name="T30" fmla="*/ 232 w 282"/>
                  <a:gd name="T31" fmla="*/ 289 h 637"/>
                  <a:gd name="T32" fmla="*/ 217 w 282"/>
                  <a:gd name="T33" fmla="*/ 600 h 637"/>
                  <a:gd name="T34" fmla="*/ 212 w 282"/>
                  <a:gd name="T35" fmla="*/ 616 h 637"/>
                  <a:gd name="T36" fmla="*/ 204 w 282"/>
                  <a:gd name="T37" fmla="*/ 629 h 637"/>
                  <a:gd name="T38" fmla="*/ 193 w 282"/>
                  <a:gd name="T39" fmla="*/ 634 h 637"/>
                  <a:gd name="T40" fmla="*/ 183 w 282"/>
                  <a:gd name="T41" fmla="*/ 637 h 637"/>
                  <a:gd name="T42" fmla="*/ 170 w 282"/>
                  <a:gd name="T43" fmla="*/ 634 h 637"/>
                  <a:gd name="T44" fmla="*/ 161 w 282"/>
                  <a:gd name="T45" fmla="*/ 628 h 637"/>
                  <a:gd name="T46" fmla="*/ 153 w 282"/>
                  <a:gd name="T47" fmla="*/ 618 h 637"/>
                  <a:gd name="T48" fmla="*/ 149 w 282"/>
                  <a:gd name="T49" fmla="*/ 609 h 637"/>
                  <a:gd name="T50" fmla="*/ 133 w 282"/>
                  <a:gd name="T51" fmla="*/ 305 h 637"/>
                  <a:gd name="T52" fmla="*/ 130 w 282"/>
                  <a:gd name="T53" fmla="*/ 613 h 637"/>
                  <a:gd name="T54" fmla="*/ 123 w 282"/>
                  <a:gd name="T55" fmla="*/ 625 h 637"/>
                  <a:gd name="T56" fmla="*/ 111 w 282"/>
                  <a:gd name="T57" fmla="*/ 634 h 637"/>
                  <a:gd name="T58" fmla="*/ 97 w 282"/>
                  <a:gd name="T59" fmla="*/ 637 h 637"/>
                  <a:gd name="T60" fmla="*/ 86 w 282"/>
                  <a:gd name="T61" fmla="*/ 633 h 637"/>
                  <a:gd name="T62" fmla="*/ 74 w 282"/>
                  <a:gd name="T63" fmla="*/ 626 h 637"/>
                  <a:gd name="T64" fmla="*/ 69 w 282"/>
                  <a:gd name="T65" fmla="*/ 616 h 637"/>
                  <a:gd name="T66" fmla="*/ 65 w 282"/>
                  <a:gd name="T67" fmla="*/ 604 h 637"/>
                  <a:gd name="T68" fmla="*/ 50 w 282"/>
                  <a:gd name="T69" fmla="*/ 289 h 637"/>
                  <a:gd name="T70" fmla="*/ 46 w 282"/>
                  <a:gd name="T71" fmla="*/ 298 h 637"/>
                  <a:gd name="T72" fmla="*/ 42 w 282"/>
                  <a:gd name="T73" fmla="*/ 304 h 637"/>
                  <a:gd name="T74" fmla="*/ 37 w 282"/>
                  <a:gd name="T75" fmla="*/ 309 h 637"/>
                  <a:gd name="T76" fmla="*/ 30 w 282"/>
                  <a:gd name="T77" fmla="*/ 312 h 637"/>
                  <a:gd name="T78" fmla="*/ 22 w 282"/>
                  <a:gd name="T79" fmla="*/ 312 h 637"/>
                  <a:gd name="T80" fmla="*/ 15 w 282"/>
                  <a:gd name="T81" fmla="*/ 310 h 637"/>
                  <a:gd name="T82" fmla="*/ 9 w 282"/>
                  <a:gd name="T83" fmla="*/ 307 h 637"/>
                  <a:gd name="T84" fmla="*/ 5 w 282"/>
                  <a:gd name="T85" fmla="*/ 301 h 637"/>
                  <a:gd name="T86" fmla="*/ 1 w 282"/>
                  <a:gd name="T87" fmla="*/ 293 h 637"/>
                  <a:gd name="T88" fmla="*/ 0 w 282"/>
                  <a:gd name="T89" fmla="*/ 51 h 637"/>
                  <a:gd name="T90" fmla="*/ 5 w 282"/>
                  <a:gd name="T91" fmla="*/ 31 h 637"/>
                  <a:gd name="T92" fmla="*/ 16 w 282"/>
                  <a:gd name="T93" fmla="*/ 19 h 637"/>
                  <a:gd name="T94" fmla="*/ 34 w 282"/>
                  <a:gd name="T95" fmla="*/ 7 h 637"/>
                  <a:gd name="T96" fmla="*/ 54 w 282"/>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2"/>
                  <a:gd name="T148" fmla="*/ 0 h 637"/>
                  <a:gd name="T149" fmla="*/ 282 w 282"/>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2" h="637">
                    <a:moveTo>
                      <a:pt x="67" y="0"/>
                    </a:moveTo>
                    <a:lnTo>
                      <a:pt x="217" y="0"/>
                    </a:lnTo>
                    <a:lnTo>
                      <a:pt x="220" y="0"/>
                    </a:lnTo>
                    <a:lnTo>
                      <a:pt x="225" y="1"/>
                    </a:lnTo>
                    <a:lnTo>
                      <a:pt x="228" y="1"/>
                    </a:lnTo>
                    <a:lnTo>
                      <a:pt x="232" y="2"/>
                    </a:lnTo>
                    <a:lnTo>
                      <a:pt x="235" y="2"/>
                    </a:lnTo>
                    <a:lnTo>
                      <a:pt x="239" y="3"/>
                    </a:lnTo>
                    <a:lnTo>
                      <a:pt x="243" y="6"/>
                    </a:lnTo>
                    <a:lnTo>
                      <a:pt x="247" y="6"/>
                    </a:lnTo>
                    <a:lnTo>
                      <a:pt x="250" y="8"/>
                    </a:lnTo>
                    <a:lnTo>
                      <a:pt x="253" y="11"/>
                    </a:lnTo>
                    <a:lnTo>
                      <a:pt x="257" y="12"/>
                    </a:lnTo>
                    <a:lnTo>
                      <a:pt x="261" y="15"/>
                    </a:lnTo>
                    <a:lnTo>
                      <a:pt x="266" y="18"/>
                    </a:lnTo>
                    <a:lnTo>
                      <a:pt x="270" y="22"/>
                    </a:lnTo>
                    <a:lnTo>
                      <a:pt x="272" y="26"/>
                    </a:lnTo>
                    <a:lnTo>
                      <a:pt x="275" y="30"/>
                    </a:lnTo>
                    <a:lnTo>
                      <a:pt x="278" y="35"/>
                    </a:lnTo>
                    <a:lnTo>
                      <a:pt x="280" y="39"/>
                    </a:lnTo>
                    <a:lnTo>
                      <a:pt x="281" y="43"/>
                    </a:lnTo>
                    <a:lnTo>
                      <a:pt x="282" y="49"/>
                    </a:lnTo>
                    <a:lnTo>
                      <a:pt x="282" y="52"/>
                    </a:lnTo>
                    <a:lnTo>
                      <a:pt x="281" y="290"/>
                    </a:lnTo>
                    <a:lnTo>
                      <a:pt x="281" y="292"/>
                    </a:lnTo>
                    <a:lnTo>
                      <a:pt x="280" y="293"/>
                    </a:lnTo>
                    <a:lnTo>
                      <a:pt x="280" y="297"/>
                    </a:lnTo>
                    <a:lnTo>
                      <a:pt x="278" y="300"/>
                    </a:lnTo>
                    <a:lnTo>
                      <a:pt x="276" y="302"/>
                    </a:lnTo>
                    <a:lnTo>
                      <a:pt x="273" y="306"/>
                    </a:lnTo>
                    <a:lnTo>
                      <a:pt x="271" y="308"/>
                    </a:lnTo>
                    <a:lnTo>
                      <a:pt x="266" y="310"/>
                    </a:lnTo>
                    <a:lnTo>
                      <a:pt x="264" y="311"/>
                    </a:lnTo>
                    <a:lnTo>
                      <a:pt x="260" y="312"/>
                    </a:lnTo>
                    <a:lnTo>
                      <a:pt x="256" y="312"/>
                    </a:lnTo>
                    <a:lnTo>
                      <a:pt x="253" y="312"/>
                    </a:lnTo>
                    <a:lnTo>
                      <a:pt x="250" y="311"/>
                    </a:lnTo>
                    <a:lnTo>
                      <a:pt x="247" y="310"/>
                    </a:lnTo>
                    <a:lnTo>
                      <a:pt x="244" y="309"/>
                    </a:lnTo>
                    <a:lnTo>
                      <a:pt x="241" y="307"/>
                    </a:lnTo>
                    <a:lnTo>
                      <a:pt x="239" y="305"/>
                    </a:lnTo>
                    <a:lnTo>
                      <a:pt x="237" y="302"/>
                    </a:lnTo>
                    <a:lnTo>
                      <a:pt x="235" y="300"/>
                    </a:lnTo>
                    <a:lnTo>
                      <a:pt x="234" y="298"/>
                    </a:lnTo>
                    <a:lnTo>
                      <a:pt x="234" y="296"/>
                    </a:lnTo>
                    <a:lnTo>
                      <a:pt x="233" y="292"/>
                    </a:lnTo>
                    <a:lnTo>
                      <a:pt x="232" y="292"/>
                    </a:lnTo>
                    <a:lnTo>
                      <a:pt x="232" y="289"/>
                    </a:lnTo>
                    <a:lnTo>
                      <a:pt x="232" y="107"/>
                    </a:lnTo>
                    <a:lnTo>
                      <a:pt x="217" y="107"/>
                    </a:lnTo>
                    <a:lnTo>
                      <a:pt x="217" y="600"/>
                    </a:lnTo>
                    <a:lnTo>
                      <a:pt x="217" y="606"/>
                    </a:lnTo>
                    <a:lnTo>
                      <a:pt x="215" y="612"/>
                    </a:lnTo>
                    <a:lnTo>
                      <a:pt x="212" y="616"/>
                    </a:lnTo>
                    <a:lnTo>
                      <a:pt x="210" y="622"/>
                    </a:lnTo>
                    <a:lnTo>
                      <a:pt x="207" y="625"/>
                    </a:lnTo>
                    <a:lnTo>
                      <a:pt x="204" y="629"/>
                    </a:lnTo>
                    <a:lnTo>
                      <a:pt x="201" y="631"/>
                    </a:lnTo>
                    <a:lnTo>
                      <a:pt x="197" y="633"/>
                    </a:lnTo>
                    <a:lnTo>
                      <a:pt x="193" y="634"/>
                    </a:lnTo>
                    <a:lnTo>
                      <a:pt x="190" y="635"/>
                    </a:lnTo>
                    <a:lnTo>
                      <a:pt x="186" y="637"/>
                    </a:lnTo>
                    <a:lnTo>
                      <a:pt x="183" y="637"/>
                    </a:lnTo>
                    <a:lnTo>
                      <a:pt x="180" y="637"/>
                    </a:lnTo>
                    <a:lnTo>
                      <a:pt x="176" y="636"/>
                    </a:lnTo>
                    <a:lnTo>
                      <a:pt x="170" y="634"/>
                    </a:lnTo>
                    <a:lnTo>
                      <a:pt x="167" y="632"/>
                    </a:lnTo>
                    <a:lnTo>
                      <a:pt x="163" y="631"/>
                    </a:lnTo>
                    <a:lnTo>
                      <a:pt x="161" y="628"/>
                    </a:lnTo>
                    <a:lnTo>
                      <a:pt x="158" y="626"/>
                    </a:lnTo>
                    <a:lnTo>
                      <a:pt x="155"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9" y="616"/>
                    </a:lnTo>
                    <a:lnTo>
                      <a:pt x="128" y="621"/>
                    </a:lnTo>
                    <a:lnTo>
                      <a:pt x="123" y="625"/>
                    </a:lnTo>
                    <a:lnTo>
                      <a:pt x="121" y="629"/>
                    </a:lnTo>
                    <a:lnTo>
                      <a:pt x="115" y="632"/>
                    </a:lnTo>
                    <a:lnTo>
                      <a:pt x="111" y="634"/>
                    </a:lnTo>
                    <a:lnTo>
                      <a:pt x="106" y="636"/>
                    </a:lnTo>
                    <a:lnTo>
                      <a:pt x="102" y="637"/>
                    </a:lnTo>
                    <a:lnTo>
                      <a:pt x="97" y="637"/>
                    </a:lnTo>
                    <a:lnTo>
                      <a:pt x="93" y="636"/>
                    </a:lnTo>
                    <a:lnTo>
                      <a:pt x="89" y="635"/>
                    </a:lnTo>
                    <a:lnTo>
                      <a:pt x="86" y="633"/>
                    </a:lnTo>
                    <a:lnTo>
                      <a:pt x="82" y="632"/>
                    </a:lnTo>
                    <a:lnTo>
                      <a:pt x="78" y="630"/>
                    </a:lnTo>
                    <a:lnTo>
                      <a:pt x="74" y="626"/>
                    </a:lnTo>
                    <a:lnTo>
                      <a:pt x="74" y="623"/>
                    </a:lnTo>
                    <a:lnTo>
                      <a:pt x="71" y="620"/>
                    </a:lnTo>
                    <a:lnTo>
                      <a:pt x="69" y="616"/>
                    </a:lnTo>
                    <a:lnTo>
                      <a:pt x="68" y="613"/>
                    </a:lnTo>
                    <a:lnTo>
                      <a:pt x="67" y="610"/>
                    </a:lnTo>
                    <a:lnTo>
                      <a:pt x="65" y="604"/>
                    </a:lnTo>
                    <a:lnTo>
                      <a:pt x="66" y="107"/>
                    </a:lnTo>
                    <a:lnTo>
                      <a:pt x="50" y="107"/>
                    </a:lnTo>
                    <a:lnTo>
                      <a:pt x="50" y="289"/>
                    </a:lnTo>
                    <a:lnTo>
                      <a:pt x="49" y="292"/>
                    </a:lnTo>
                    <a:lnTo>
                      <a:pt x="48" y="295"/>
                    </a:lnTo>
                    <a:lnTo>
                      <a:pt x="46" y="298"/>
                    </a:lnTo>
                    <a:lnTo>
                      <a:pt x="44" y="301"/>
                    </a:lnTo>
                    <a:lnTo>
                      <a:pt x="44" y="302"/>
                    </a:lnTo>
                    <a:lnTo>
                      <a:pt x="42" y="304"/>
                    </a:lnTo>
                    <a:lnTo>
                      <a:pt x="40" y="307"/>
                    </a:lnTo>
                    <a:lnTo>
                      <a:pt x="39" y="308"/>
                    </a:lnTo>
                    <a:lnTo>
                      <a:pt x="37" y="309"/>
                    </a:lnTo>
                    <a:lnTo>
                      <a:pt x="35" y="310"/>
                    </a:lnTo>
                    <a:lnTo>
                      <a:pt x="33" y="311"/>
                    </a:lnTo>
                    <a:lnTo>
                      <a:pt x="30" y="312"/>
                    </a:lnTo>
                    <a:lnTo>
                      <a:pt x="28" y="312"/>
                    </a:lnTo>
                    <a:lnTo>
                      <a:pt x="26" y="312"/>
                    </a:lnTo>
                    <a:lnTo>
                      <a:pt x="22" y="312"/>
                    </a:lnTo>
                    <a:lnTo>
                      <a:pt x="20" y="312"/>
                    </a:lnTo>
                    <a:lnTo>
                      <a:pt x="18" y="311"/>
                    </a:lnTo>
                    <a:lnTo>
                      <a:pt x="15" y="310"/>
                    </a:lnTo>
                    <a:lnTo>
                      <a:pt x="13" y="309"/>
                    </a:lnTo>
                    <a:lnTo>
                      <a:pt x="10" y="308"/>
                    </a:lnTo>
                    <a:lnTo>
                      <a:pt x="9" y="307"/>
                    </a:lnTo>
                    <a:lnTo>
                      <a:pt x="7" y="306"/>
                    </a:lnTo>
                    <a:lnTo>
                      <a:pt x="5" y="302"/>
                    </a:lnTo>
                    <a:lnTo>
                      <a:pt x="5" y="301"/>
                    </a:lnTo>
                    <a:lnTo>
                      <a:pt x="3" y="299"/>
                    </a:lnTo>
                    <a:lnTo>
                      <a:pt x="2" y="297"/>
                    </a:lnTo>
                    <a:lnTo>
                      <a:pt x="1" y="293"/>
                    </a:lnTo>
                    <a:lnTo>
                      <a:pt x="0" y="292"/>
                    </a:lnTo>
                    <a:lnTo>
                      <a:pt x="0" y="290"/>
                    </a:lnTo>
                    <a:lnTo>
                      <a:pt x="0" y="51"/>
                    </a:lnTo>
                    <a:lnTo>
                      <a:pt x="0" y="43"/>
                    </a:lnTo>
                    <a:lnTo>
                      <a:pt x="2" y="37"/>
                    </a:lnTo>
                    <a:lnTo>
                      <a:pt x="5" y="31"/>
                    </a:lnTo>
                    <a:lnTo>
                      <a:pt x="9" y="26"/>
                    </a:lnTo>
                    <a:lnTo>
                      <a:pt x="12" y="23"/>
                    </a:lnTo>
                    <a:lnTo>
                      <a:pt x="16" y="19"/>
                    </a:lnTo>
                    <a:lnTo>
                      <a:pt x="22" y="14"/>
                    </a:lnTo>
                    <a:lnTo>
                      <a:pt x="29" y="11"/>
                    </a:lnTo>
                    <a:lnTo>
                      <a:pt x="34" y="7"/>
                    </a:lnTo>
                    <a:lnTo>
                      <a:pt x="39" y="6"/>
                    </a:lnTo>
                    <a:lnTo>
                      <a:pt x="47" y="2"/>
                    </a:lnTo>
                    <a:lnTo>
                      <a:pt x="54" y="1"/>
                    </a:lnTo>
                    <a:lnTo>
                      <a:pt x="60" y="1"/>
                    </a:lnTo>
                    <a:lnTo>
                      <a:pt x="67"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17" name="Oval 48">
                <a:extLst>
                  <a:ext uri="{FF2B5EF4-FFF2-40B4-BE49-F238E27FC236}">
                    <a16:creationId xmlns:a16="http://schemas.microsoft.com/office/drawing/2014/main" id="{2CDC4FC3-CBD0-4A00-8AF1-D0574737C23F}"/>
                  </a:ext>
                </a:extLst>
              </p:cNvPr>
              <p:cNvSpPr>
                <a:spLocks noChangeArrowheads="1"/>
              </p:cNvSpPr>
              <p:nvPr/>
            </p:nvSpPr>
            <p:spPr bwMode="auto">
              <a:xfrm>
                <a:off x="3127" y="2131"/>
                <a:ext cx="145" cy="14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13" name="Group 49">
              <a:extLst>
                <a:ext uri="{FF2B5EF4-FFF2-40B4-BE49-F238E27FC236}">
                  <a16:creationId xmlns:a16="http://schemas.microsoft.com/office/drawing/2014/main" id="{B90272C0-FCFE-4007-AC28-872E41001E49}"/>
                </a:ext>
              </a:extLst>
            </p:cNvPr>
            <p:cNvGrpSpPr>
              <a:grpSpLocks/>
            </p:cNvGrpSpPr>
            <p:nvPr/>
          </p:nvGrpSpPr>
          <p:grpSpPr bwMode="auto">
            <a:xfrm>
              <a:off x="3922" y="1482"/>
              <a:ext cx="287" cy="810"/>
              <a:chOff x="3428" y="2131"/>
              <a:chExt cx="281" cy="798"/>
            </a:xfrm>
          </p:grpSpPr>
          <p:sp>
            <p:nvSpPr>
              <p:cNvPr id="8214" name="Freeform 50">
                <a:extLst>
                  <a:ext uri="{FF2B5EF4-FFF2-40B4-BE49-F238E27FC236}">
                    <a16:creationId xmlns:a16="http://schemas.microsoft.com/office/drawing/2014/main" id="{8ACF08CC-BE31-44AA-843E-E79D5163343F}"/>
                  </a:ext>
                </a:extLst>
              </p:cNvPr>
              <p:cNvSpPr>
                <a:spLocks/>
              </p:cNvSpPr>
              <p:nvPr/>
            </p:nvSpPr>
            <p:spPr bwMode="auto">
              <a:xfrm>
                <a:off x="3428" y="2292"/>
                <a:ext cx="281" cy="637"/>
              </a:xfrm>
              <a:custGeom>
                <a:avLst/>
                <a:gdLst>
                  <a:gd name="T0" fmla="*/ 220 w 281"/>
                  <a:gd name="T1" fmla="*/ 0 h 637"/>
                  <a:gd name="T2" fmla="*/ 231 w 281"/>
                  <a:gd name="T3" fmla="*/ 2 h 637"/>
                  <a:gd name="T4" fmla="*/ 242 w 281"/>
                  <a:gd name="T5" fmla="*/ 6 h 637"/>
                  <a:gd name="T6" fmla="*/ 253 w 281"/>
                  <a:gd name="T7" fmla="*/ 11 h 637"/>
                  <a:gd name="T8" fmla="*/ 265 w 281"/>
                  <a:gd name="T9" fmla="*/ 18 h 637"/>
                  <a:gd name="T10" fmla="*/ 275 w 281"/>
                  <a:gd name="T11" fmla="*/ 30 h 637"/>
                  <a:gd name="T12" fmla="*/ 281 w 281"/>
                  <a:gd name="T13" fmla="*/ 43 h 637"/>
                  <a:gd name="T14" fmla="*/ 281 w 281"/>
                  <a:gd name="T15" fmla="*/ 290 h 637"/>
                  <a:gd name="T16" fmla="*/ 279 w 281"/>
                  <a:gd name="T17" fmla="*/ 297 h 637"/>
                  <a:gd name="T18" fmla="*/ 273 w 281"/>
                  <a:gd name="T19" fmla="*/ 306 h 637"/>
                  <a:gd name="T20" fmla="*/ 263 w 281"/>
                  <a:gd name="T21" fmla="*/ 311 h 637"/>
                  <a:gd name="T22" fmla="*/ 252 w 281"/>
                  <a:gd name="T23" fmla="*/ 312 h 637"/>
                  <a:gd name="T24" fmla="*/ 243 w 281"/>
                  <a:gd name="T25" fmla="*/ 309 h 637"/>
                  <a:gd name="T26" fmla="*/ 236 w 281"/>
                  <a:gd name="T27" fmla="*/ 302 h 637"/>
                  <a:gd name="T28" fmla="*/ 233 w 281"/>
                  <a:gd name="T29" fmla="*/ 296 h 637"/>
                  <a:gd name="T30" fmla="*/ 231 w 281"/>
                  <a:gd name="T31" fmla="*/ 289 h 637"/>
                  <a:gd name="T32" fmla="*/ 216 w 281"/>
                  <a:gd name="T33" fmla="*/ 600 h 637"/>
                  <a:gd name="T34" fmla="*/ 212 w 281"/>
                  <a:gd name="T35" fmla="*/ 616 h 637"/>
                  <a:gd name="T36" fmla="*/ 204 w 281"/>
                  <a:gd name="T37" fmla="*/ 629 h 637"/>
                  <a:gd name="T38" fmla="*/ 192 w 281"/>
                  <a:gd name="T39" fmla="*/ 634 h 637"/>
                  <a:gd name="T40" fmla="*/ 183 w 281"/>
                  <a:gd name="T41" fmla="*/ 637 h 637"/>
                  <a:gd name="T42" fmla="*/ 170 w 281"/>
                  <a:gd name="T43" fmla="*/ 634 h 637"/>
                  <a:gd name="T44" fmla="*/ 161 w 281"/>
                  <a:gd name="T45" fmla="*/ 628 h 637"/>
                  <a:gd name="T46" fmla="*/ 153 w 281"/>
                  <a:gd name="T47" fmla="*/ 618 h 637"/>
                  <a:gd name="T48" fmla="*/ 149 w 281"/>
                  <a:gd name="T49" fmla="*/ 609 h 637"/>
                  <a:gd name="T50" fmla="*/ 133 w 281"/>
                  <a:gd name="T51" fmla="*/ 305 h 637"/>
                  <a:gd name="T52" fmla="*/ 130 w 281"/>
                  <a:gd name="T53" fmla="*/ 613 h 637"/>
                  <a:gd name="T54" fmla="*/ 123 w 281"/>
                  <a:gd name="T55" fmla="*/ 625 h 637"/>
                  <a:gd name="T56" fmla="*/ 111 w 281"/>
                  <a:gd name="T57" fmla="*/ 634 h 637"/>
                  <a:gd name="T58" fmla="*/ 97 w 281"/>
                  <a:gd name="T59" fmla="*/ 637 h 637"/>
                  <a:gd name="T60" fmla="*/ 85 w 281"/>
                  <a:gd name="T61" fmla="*/ 633 h 637"/>
                  <a:gd name="T62" fmla="*/ 74 w 281"/>
                  <a:gd name="T63" fmla="*/ 626 h 637"/>
                  <a:gd name="T64" fmla="*/ 68 w 281"/>
                  <a:gd name="T65" fmla="*/ 616 h 637"/>
                  <a:gd name="T66" fmla="*/ 65 w 281"/>
                  <a:gd name="T67" fmla="*/ 604 h 637"/>
                  <a:gd name="T68" fmla="*/ 49 w 281"/>
                  <a:gd name="T69" fmla="*/ 289 h 637"/>
                  <a:gd name="T70" fmla="*/ 46 w 281"/>
                  <a:gd name="T71" fmla="*/ 298 h 637"/>
                  <a:gd name="T72" fmla="*/ 42 w 281"/>
                  <a:gd name="T73" fmla="*/ 304 h 637"/>
                  <a:gd name="T74" fmla="*/ 36 w 281"/>
                  <a:gd name="T75" fmla="*/ 309 h 637"/>
                  <a:gd name="T76" fmla="*/ 29 w 281"/>
                  <a:gd name="T77" fmla="*/ 312 h 637"/>
                  <a:gd name="T78" fmla="*/ 21 w 281"/>
                  <a:gd name="T79" fmla="*/ 312 h 637"/>
                  <a:gd name="T80" fmla="*/ 14 w 281"/>
                  <a:gd name="T81" fmla="*/ 310 h 637"/>
                  <a:gd name="T82" fmla="*/ 9 w 281"/>
                  <a:gd name="T83" fmla="*/ 307 h 637"/>
                  <a:gd name="T84" fmla="*/ 4 w 281"/>
                  <a:gd name="T85" fmla="*/ 301 h 637"/>
                  <a:gd name="T86" fmla="*/ 0 w 281"/>
                  <a:gd name="T87" fmla="*/ 293 h 637"/>
                  <a:gd name="T88" fmla="*/ 0 w 281"/>
                  <a:gd name="T89" fmla="*/ 51 h 637"/>
                  <a:gd name="T90" fmla="*/ 5 w 281"/>
                  <a:gd name="T91" fmla="*/ 31 h 637"/>
                  <a:gd name="T92" fmla="*/ 15 w 281"/>
                  <a:gd name="T93" fmla="*/ 19 h 637"/>
                  <a:gd name="T94" fmla="*/ 34 w 281"/>
                  <a:gd name="T95" fmla="*/ 7 h 637"/>
                  <a:gd name="T96" fmla="*/ 53 w 281"/>
                  <a:gd name="T97" fmla="*/ 1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1"/>
                  <a:gd name="T148" fmla="*/ 0 h 637"/>
                  <a:gd name="T149" fmla="*/ 281 w 281"/>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1" h="637">
                    <a:moveTo>
                      <a:pt x="66" y="0"/>
                    </a:moveTo>
                    <a:lnTo>
                      <a:pt x="217" y="0"/>
                    </a:lnTo>
                    <a:lnTo>
                      <a:pt x="220" y="0"/>
                    </a:lnTo>
                    <a:lnTo>
                      <a:pt x="224" y="1"/>
                    </a:lnTo>
                    <a:lnTo>
                      <a:pt x="227" y="1"/>
                    </a:lnTo>
                    <a:lnTo>
                      <a:pt x="231" y="2"/>
                    </a:lnTo>
                    <a:lnTo>
                      <a:pt x="235" y="2"/>
                    </a:lnTo>
                    <a:lnTo>
                      <a:pt x="239" y="3"/>
                    </a:lnTo>
                    <a:lnTo>
                      <a:pt x="242" y="6"/>
                    </a:lnTo>
                    <a:lnTo>
                      <a:pt x="246" y="6"/>
                    </a:lnTo>
                    <a:lnTo>
                      <a:pt x="249" y="8"/>
                    </a:lnTo>
                    <a:lnTo>
                      <a:pt x="253" y="11"/>
                    </a:lnTo>
                    <a:lnTo>
                      <a:pt x="257" y="12"/>
                    </a:lnTo>
                    <a:lnTo>
                      <a:pt x="261" y="15"/>
                    </a:lnTo>
                    <a:lnTo>
                      <a:pt x="265" y="18"/>
                    </a:lnTo>
                    <a:lnTo>
                      <a:pt x="269" y="22"/>
                    </a:lnTo>
                    <a:lnTo>
                      <a:pt x="272" y="26"/>
                    </a:lnTo>
                    <a:lnTo>
                      <a:pt x="275" y="30"/>
                    </a:lnTo>
                    <a:lnTo>
                      <a:pt x="278" y="35"/>
                    </a:lnTo>
                    <a:lnTo>
                      <a:pt x="279" y="39"/>
                    </a:lnTo>
                    <a:lnTo>
                      <a:pt x="281" y="43"/>
                    </a:lnTo>
                    <a:lnTo>
                      <a:pt x="281" y="49"/>
                    </a:lnTo>
                    <a:lnTo>
                      <a:pt x="281" y="52"/>
                    </a:lnTo>
                    <a:lnTo>
                      <a:pt x="281" y="290"/>
                    </a:lnTo>
                    <a:lnTo>
                      <a:pt x="280" y="292"/>
                    </a:lnTo>
                    <a:lnTo>
                      <a:pt x="280" y="293"/>
                    </a:lnTo>
                    <a:lnTo>
                      <a:pt x="279" y="297"/>
                    </a:lnTo>
                    <a:lnTo>
                      <a:pt x="278" y="300"/>
                    </a:lnTo>
                    <a:lnTo>
                      <a:pt x="276" y="302"/>
                    </a:lnTo>
                    <a:lnTo>
                      <a:pt x="273" y="306"/>
                    </a:lnTo>
                    <a:lnTo>
                      <a:pt x="270" y="308"/>
                    </a:lnTo>
                    <a:lnTo>
                      <a:pt x="266" y="310"/>
                    </a:lnTo>
                    <a:lnTo>
                      <a:pt x="263" y="311"/>
                    </a:lnTo>
                    <a:lnTo>
                      <a:pt x="260" y="312"/>
                    </a:lnTo>
                    <a:lnTo>
                      <a:pt x="256" y="312"/>
                    </a:lnTo>
                    <a:lnTo>
                      <a:pt x="252" y="312"/>
                    </a:lnTo>
                    <a:lnTo>
                      <a:pt x="249" y="311"/>
                    </a:lnTo>
                    <a:lnTo>
                      <a:pt x="246" y="310"/>
                    </a:lnTo>
                    <a:lnTo>
                      <a:pt x="243" y="309"/>
                    </a:lnTo>
                    <a:lnTo>
                      <a:pt x="241" y="307"/>
                    </a:lnTo>
                    <a:lnTo>
                      <a:pt x="239" y="305"/>
                    </a:lnTo>
                    <a:lnTo>
                      <a:pt x="236" y="302"/>
                    </a:lnTo>
                    <a:lnTo>
                      <a:pt x="235" y="300"/>
                    </a:lnTo>
                    <a:lnTo>
                      <a:pt x="233" y="298"/>
                    </a:lnTo>
                    <a:lnTo>
                      <a:pt x="233" y="296"/>
                    </a:lnTo>
                    <a:lnTo>
                      <a:pt x="232" y="292"/>
                    </a:lnTo>
                    <a:lnTo>
                      <a:pt x="231" y="289"/>
                    </a:lnTo>
                    <a:lnTo>
                      <a:pt x="232" y="107"/>
                    </a:lnTo>
                    <a:lnTo>
                      <a:pt x="216" y="107"/>
                    </a:lnTo>
                    <a:lnTo>
                      <a:pt x="216" y="600"/>
                    </a:lnTo>
                    <a:lnTo>
                      <a:pt x="216" y="606"/>
                    </a:lnTo>
                    <a:lnTo>
                      <a:pt x="214" y="612"/>
                    </a:lnTo>
                    <a:lnTo>
                      <a:pt x="212" y="616"/>
                    </a:lnTo>
                    <a:lnTo>
                      <a:pt x="209" y="622"/>
                    </a:lnTo>
                    <a:lnTo>
                      <a:pt x="207" y="625"/>
                    </a:lnTo>
                    <a:lnTo>
                      <a:pt x="204" y="629"/>
                    </a:lnTo>
                    <a:lnTo>
                      <a:pt x="201" y="631"/>
                    </a:lnTo>
                    <a:lnTo>
                      <a:pt x="197" y="633"/>
                    </a:lnTo>
                    <a:lnTo>
                      <a:pt x="192" y="634"/>
                    </a:lnTo>
                    <a:lnTo>
                      <a:pt x="190" y="635"/>
                    </a:lnTo>
                    <a:lnTo>
                      <a:pt x="186" y="637"/>
                    </a:lnTo>
                    <a:lnTo>
                      <a:pt x="183" y="637"/>
                    </a:lnTo>
                    <a:lnTo>
                      <a:pt x="179" y="637"/>
                    </a:lnTo>
                    <a:lnTo>
                      <a:pt x="175" y="636"/>
                    </a:lnTo>
                    <a:lnTo>
                      <a:pt x="170" y="634"/>
                    </a:lnTo>
                    <a:lnTo>
                      <a:pt x="167" y="632"/>
                    </a:lnTo>
                    <a:lnTo>
                      <a:pt x="162" y="631"/>
                    </a:lnTo>
                    <a:lnTo>
                      <a:pt x="161" y="628"/>
                    </a:lnTo>
                    <a:lnTo>
                      <a:pt x="158" y="626"/>
                    </a:lnTo>
                    <a:lnTo>
                      <a:pt x="154" y="623"/>
                    </a:lnTo>
                    <a:lnTo>
                      <a:pt x="153" y="618"/>
                    </a:lnTo>
                    <a:lnTo>
                      <a:pt x="152" y="615"/>
                    </a:lnTo>
                    <a:lnTo>
                      <a:pt x="150" y="613"/>
                    </a:lnTo>
                    <a:lnTo>
                      <a:pt x="149" y="609"/>
                    </a:lnTo>
                    <a:lnTo>
                      <a:pt x="148" y="606"/>
                    </a:lnTo>
                    <a:lnTo>
                      <a:pt x="148" y="305"/>
                    </a:lnTo>
                    <a:lnTo>
                      <a:pt x="133" y="305"/>
                    </a:lnTo>
                    <a:lnTo>
                      <a:pt x="132" y="603"/>
                    </a:lnTo>
                    <a:lnTo>
                      <a:pt x="131" y="608"/>
                    </a:lnTo>
                    <a:lnTo>
                      <a:pt x="130" y="613"/>
                    </a:lnTo>
                    <a:lnTo>
                      <a:pt x="128" y="616"/>
                    </a:lnTo>
                    <a:lnTo>
                      <a:pt x="127" y="621"/>
                    </a:lnTo>
                    <a:lnTo>
                      <a:pt x="123" y="625"/>
                    </a:lnTo>
                    <a:lnTo>
                      <a:pt x="120" y="629"/>
                    </a:lnTo>
                    <a:lnTo>
                      <a:pt x="115" y="632"/>
                    </a:lnTo>
                    <a:lnTo>
                      <a:pt x="111" y="634"/>
                    </a:lnTo>
                    <a:lnTo>
                      <a:pt x="105" y="636"/>
                    </a:lnTo>
                    <a:lnTo>
                      <a:pt x="101" y="637"/>
                    </a:lnTo>
                    <a:lnTo>
                      <a:pt x="97" y="637"/>
                    </a:lnTo>
                    <a:lnTo>
                      <a:pt x="92" y="636"/>
                    </a:lnTo>
                    <a:lnTo>
                      <a:pt x="89" y="635"/>
                    </a:lnTo>
                    <a:lnTo>
                      <a:pt x="85" y="633"/>
                    </a:lnTo>
                    <a:lnTo>
                      <a:pt x="82" y="632"/>
                    </a:lnTo>
                    <a:lnTo>
                      <a:pt x="78" y="630"/>
                    </a:lnTo>
                    <a:lnTo>
                      <a:pt x="74" y="626"/>
                    </a:lnTo>
                    <a:lnTo>
                      <a:pt x="73" y="623"/>
                    </a:lnTo>
                    <a:lnTo>
                      <a:pt x="70" y="620"/>
                    </a:lnTo>
                    <a:lnTo>
                      <a:pt x="68" y="616"/>
                    </a:lnTo>
                    <a:lnTo>
                      <a:pt x="67" y="613"/>
                    </a:lnTo>
                    <a:lnTo>
                      <a:pt x="66" y="610"/>
                    </a:lnTo>
                    <a:lnTo>
                      <a:pt x="65" y="604"/>
                    </a:lnTo>
                    <a:lnTo>
                      <a:pt x="66" y="107"/>
                    </a:lnTo>
                    <a:lnTo>
                      <a:pt x="49" y="107"/>
                    </a:lnTo>
                    <a:lnTo>
                      <a:pt x="49" y="289"/>
                    </a:lnTo>
                    <a:lnTo>
                      <a:pt x="49" y="292"/>
                    </a:lnTo>
                    <a:lnTo>
                      <a:pt x="48" y="295"/>
                    </a:lnTo>
                    <a:lnTo>
                      <a:pt x="46" y="298"/>
                    </a:lnTo>
                    <a:lnTo>
                      <a:pt x="44" y="301"/>
                    </a:lnTo>
                    <a:lnTo>
                      <a:pt x="44" y="302"/>
                    </a:lnTo>
                    <a:lnTo>
                      <a:pt x="42" y="304"/>
                    </a:lnTo>
                    <a:lnTo>
                      <a:pt x="40" y="307"/>
                    </a:lnTo>
                    <a:lnTo>
                      <a:pt x="39" y="308"/>
                    </a:lnTo>
                    <a:lnTo>
                      <a:pt x="36" y="309"/>
                    </a:lnTo>
                    <a:lnTo>
                      <a:pt x="34" y="310"/>
                    </a:lnTo>
                    <a:lnTo>
                      <a:pt x="32" y="311"/>
                    </a:lnTo>
                    <a:lnTo>
                      <a:pt x="29" y="312"/>
                    </a:lnTo>
                    <a:lnTo>
                      <a:pt x="28" y="312"/>
                    </a:lnTo>
                    <a:lnTo>
                      <a:pt x="26" y="312"/>
                    </a:lnTo>
                    <a:lnTo>
                      <a:pt x="21" y="312"/>
                    </a:lnTo>
                    <a:lnTo>
                      <a:pt x="20" y="312"/>
                    </a:lnTo>
                    <a:lnTo>
                      <a:pt x="17" y="311"/>
                    </a:lnTo>
                    <a:lnTo>
                      <a:pt x="14" y="310"/>
                    </a:lnTo>
                    <a:lnTo>
                      <a:pt x="12" y="309"/>
                    </a:lnTo>
                    <a:lnTo>
                      <a:pt x="10" y="308"/>
                    </a:lnTo>
                    <a:lnTo>
                      <a:pt x="9" y="307"/>
                    </a:lnTo>
                    <a:lnTo>
                      <a:pt x="7" y="306"/>
                    </a:lnTo>
                    <a:lnTo>
                      <a:pt x="5" y="302"/>
                    </a:lnTo>
                    <a:lnTo>
                      <a:pt x="4" y="301"/>
                    </a:lnTo>
                    <a:lnTo>
                      <a:pt x="2" y="299"/>
                    </a:lnTo>
                    <a:lnTo>
                      <a:pt x="2" y="297"/>
                    </a:lnTo>
                    <a:lnTo>
                      <a:pt x="0" y="293"/>
                    </a:lnTo>
                    <a:lnTo>
                      <a:pt x="0" y="292"/>
                    </a:lnTo>
                    <a:lnTo>
                      <a:pt x="0" y="290"/>
                    </a:lnTo>
                    <a:lnTo>
                      <a:pt x="0" y="51"/>
                    </a:lnTo>
                    <a:lnTo>
                      <a:pt x="0" y="43"/>
                    </a:lnTo>
                    <a:lnTo>
                      <a:pt x="2" y="37"/>
                    </a:lnTo>
                    <a:lnTo>
                      <a:pt x="5" y="31"/>
                    </a:lnTo>
                    <a:lnTo>
                      <a:pt x="9" y="26"/>
                    </a:lnTo>
                    <a:lnTo>
                      <a:pt x="12" y="23"/>
                    </a:lnTo>
                    <a:lnTo>
                      <a:pt x="15" y="19"/>
                    </a:lnTo>
                    <a:lnTo>
                      <a:pt x="22" y="14"/>
                    </a:lnTo>
                    <a:lnTo>
                      <a:pt x="29" y="11"/>
                    </a:lnTo>
                    <a:lnTo>
                      <a:pt x="34" y="7"/>
                    </a:lnTo>
                    <a:lnTo>
                      <a:pt x="39" y="6"/>
                    </a:lnTo>
                    <a:lnTo>
                      <a:pt x="47" y="2"/>
                    </a:lnTo>
                    <a:lnTo>
                      <a:pt x="53" y="1"/>
                    </a:lnTo>
                    <a:lnTo>
                      <a:pt x="60" y="1"/>
                    </a:lnTo>
                    <a:lnTo>
                      <a:pt x="6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15" name="Oval 51">
                <a:extLst>
                  <a:ext uri="{FF2B5EF4-FFF2-40B4-BE49-F238E27FC236}">
                    <a16:creationId xmlns:a16="http://schemas.microsoft.com/office/drawing/2014/main" id="{7BD25E21-01D9-4E5C-B6D3-C5A0324AECF3}"/>
                  </a:ext>
                </a:extLst>
              </p:cNvPr>
              <p:cNvSpPr>
                <a:spLocks noChangeArrowheads="1"/>
              </p:cNvSpPr>
              <p:nvPr/>
            </p:nvSpPr>
            <p:spPr bwMode="auto">
              <a:xfrm>
                <a:off x="3492" y="2131"/>
                <a:ext cx="143" cy="14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sp>
        <p:nvSpPr>
          <p:cNvPr id="8198" name="Text Box 52">
            <a:extLst>
              <a:ext uri="{FF2B5EF4-FFF2-40B4-BE49-F238E27FC236}">
                <a16:creationId xmlns:a16="http://schemas.microsoft.com/office/drawing/2014/main" id="{BFFCF796-2B15-4EF2-B7AA-EEA93C664AEE}"/>
              </a:ext>
            </a:extLst>
          </p:cNvPr>
          <p:cNvSpPr txBox="1">
            <a:spLocks noChangeArrowheads="1"/>
          </p:cNvSpPr>
          <p:nvPr/>
        </p:nvSpPr>
        <p:spPr bwMode="invGray">
          <a:xfrm>
            <a:off x="2246314" y="2597150"/>
            <a:ext cx="34178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fr-FR" altLang="en-US" b="1" dirty="0">
                <a:latin typeface="Arial" panose="020B0604020202020204" pitchFamily="34" charset="0"/>
              </a:rPr>
              <a:t>1 </a:t>
            </a:r>
            <a:r>
              <a:rPr lang="el-GR" altLang="en-US" b="1" dirty="0">
                <a:latin typeface="Arial" panose="020B0604020202020204" pitchFamily="34" charset="0"/>
              </a:rPr>
              <a:t>στους </a:t>
            </a:r>
            <a:r>
              <a:rPr lang="fr-FR" altLang="en-US" b="1" dirty="0">
                <a:latin typeface="Arial" panose="020B0604020202020204" pitchFamily="34" charset="0"/>
              </a:rPr>
              <a:t>5 </a:t>
            </a:r>
            <a:r>
              <a:rPr lang="el-GR" altLang="en-US" b="1" dirty="0">
                <a:latin typeface="Arial" panose="020B0604020202020204" pitchFamily="34" charset="0"/>
              </a:rPr>
              <a:t>άνω των </a:t>
            </a:r>
            <a:r>
              <a:rPr lang="fr-FR" altLang="en-US" b="1" dirty="0">
                <a:latin typeface="Arial" panose="020B0604020202020204" pitchFamily="34" charset="0"/>
              </a:rPr>
              <a:t>65</a:t>
            </a:r>
            <a:r>
              <a:rPr lang="el-GR" altLang="en-US" b="1" dirty="0">
                <a:latin typeface="Arial" panose="020B0604020202020204" pitchFamily="34" charset="0"/>
              </a:rPr>
              <a:t> ετών έχει ΠΑ</a:t>
            </a:r>
            <a:r>
              <a:rPr lang="en-US" altLang="en-US" b="1" dirty="0">
                <a:latin typeface="Arial" panose="020B0604020202020204" pitchFamily="34" charset="0"/>
              </a:rPr>
              <a:t>A</a:t>
            </a:r>
            <a:r>
              <a:rPr lang="el-GR" altLang="en-US" b="1" dirty="0">
                <a:latin typeface="Arial" panose="020B0604020202020204" pitchFamily="34" charset="0"/>
              </a:rPr>
              <a:t> (ΣΒΔ</a:t>
            </a:r>
            <a:r>
              <a:rPr lang="en-US" altLang="en-US" b="1" dirty="0">
                <a:latin typeface="Arial" panose="020B0604020202020204" pitchFamily="34" charset="0"/>
                <a:cs typeface="Arial" panose="020B0604020202020204" pitchFamily="34" charset="0"/>
              </a:rPr>
              <a:t>&lt;</a:t>
            </a:r>
            <a:r>
              <a:rPr lang="el-GR" altLang="en-US" b="1" dirty="0">
                <a:latin typeface="Arial" panose="020B0604020202020204" pitchFamily="34" charset="0"/>
                <a:cs typeface="Arial" panose="020B0604020202020204" pitchFamily="34" charset="0"/>
              </a:rPr>
              <a:t>0,9)</a:t>
            </a:r>
            <a:endParaRPr lang="en-US" altLang="en-US" baseline="70000" dirty="0">
              <a:latin typeface="Arial" panose="020B0604020202020204" pitchFamily="34" charset="0"/>
              <a:cs typeface="Arial" panose="020B0604020202020204" pitchFamily="34" charset="0"/>
            </a:endParaRPr>
          </a:p>
        </p:txBody>
      </p:sp>
      <p:sp>
        <p:nvSpPr>
          <p:cNvPr id="8199" name="Text Box 53">
            <a:extLst>
              <a:ext uri="{FF2B5EF4-FFF2-40B4-BE49-F238E27FC236}">
                <a16:creationId xmlns:a16="http://schemas.microsoft.com/office/drawing/2014/main" id="{1633E083-E202-4FF3-BA8D-176C175F08CC}"/>
              </a:ext>
            </a:extLst>
          </p:cNvPr>
          <p:cNvSpPr txBox="1">
            <a:spLocks noChangeArrowheads="1"/>
          </p:cNvSpPr>
          <p:nvPr/>
        </p:nvSpPr>
        <p:spPr bwMode="auto">
          <a:xfrm>
            <a:off x="1643064" y="6381750"/>
            <a:ext cx="4524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400">
                <a:latin typeface="Arial" panose="020B0604020202020204" pitchFamily="34" charset="0"/>
              </a:rPr>
              <a:t>Diehm C </a:t>
            </a:r>
            <a:r>
              <a:rPr lang="en-US" altLang="en-US" sz="1400" i="1">
                <a:latin typeface="Arial" panose="020B0604020202020204" pitchFamily="34" charset="0"/>
              </a:rPr>
              <a:t>et al</a:t>
            </a:r>
            <a:r>
              <a:rPr lang="en-US" altLang="en-US" sz="1400">
                <a:latin typeface="Arial" panose="020B0604020202020204" pitchFamily="34" charset="0"/>
              </a:rPr>
              <a:t>. </a:t>
            </a:r>
            <a:r>
              <a:rPr lang="en-US" altLang="en-US" sz="1400" i="1">
                <a:latin typeface="Arial" panose="020B0604020202020204" pitchFamily="34" charset="0"/>
              </a:rPr>
              <a:t>Atherosclerosis</a:t>
            </a:r>
            <a:r>
              <a:rPr lang="en-US" altLang="en-US" sz="1400">
                <a:latin typeface="Arial" panose="020B0604020202020204" pitchFamily="34" charset="0"/>
              </a:rPr>
              <a:t> 2004</a:t>
            </a:r>
            <a:r>
              <a:rPr lang="en-US" altLang="en-US" sz="1400" i="1">
                <a:latin typeface="Arial" panose="020B0604020202020204" pitchFamily="34" charset="0"/>
              </a:rPr>
              <a:t>; </a:t>
            </a:r>
            <a:r>
              <a:rPr lang="en-US" altLang="en-US" sz="1400" b="1">
                <a:latin typeface="Arial" panose="020B0604020202020204" pitchFamily="34" charset="0"/>
              </a:rPr>
              <a:t>172</a:t>
            </a:r>
            <a:r>
              <a:rPr lang="en-US" altLang="en-US" sz="1400">
                <a:latin typeface="Arial" panose="020B0604020202020204" pitchFamily="34" charset="0"/>
              </a:rPr>
              <a:t>; 95-105.</a:t>
            </a:r>
            <a:endParaRPr lang="en-US" altLang="en-US" sz="1400" i="1">
              <a:latin typeface="Arial" panose="020B0604020202020204" pitchFamily="34" charset="0"/>
            </a:endParaRPr>
          </a:p>
        </p:txBody>
      </p:sp>
      <p:grpSp>
        <p:nvGrpSpPr>
          <p:cNvPr id="8200" name="Group 54">
            <a:extLst>
              <a:ext uri="{FF2B5EF4-FFF2-40B4-BE49-F238E27FC236}">
                <a16:creationId xmlns:a16="http://schemas.microsoft.com/office/drawing/2014/main" id="{C83667CA-877D-420B-99F8-1FA0BB3C4291}"/>
              </a:ext>
            </a:extLst>
          </p:cNvPr>
          <p:cNvGrpSpPr>
            <a:grpSpLocks/>
          </p:cNvGrpSpPr>
          <p:nvPr/>
        </p:nvGrpSpPr>
        <p:grpSpPr bwMode="auto">
          <a:xfrm>
            <a:off x="5291138" y="3657601"/>
            <a:ext cx="4710112" cy="581025"/>
            <a:chOff x="2670" y="2304"/>
            <a:chExt cx="3337" cy="366"/>
          </a:xfrm>
        </p:grpSpPr>
        <p:sp>
          <p:nvSpPr>
            <p:cNvPr id="8207" name="Line 55">
              <a:extLst>
                <a:ext uri="{FF2B5EF4-FFF2-40B4-BE49-F238E27FC236}">
                  <a16:creationId xmlns:a16="http://schemas.microsoft.com/office/drawing/2014/main" id="{8C5E9BDC-7032-4FD8-94DB-E5F1A8BC5E61}"/>
                </a:ext>
              </a:extLst>
            </p:cNvPr>
            <p:cNvSpPr>
              <a:spLocks noChangeShapeType="1"/>
            </p:cNvSpPr>
            <p:nvPr/>
          </p:nvSpPr>
          <p:spPr bwMode="auto">
            <a:xfrm>
              <a:off x="5084" y="2304"/>
              <a:ext cx="923" cy="338"/>
            </a:xfrm>
            <a:prstGeom prst="line">
              <a:avLst/>
            </a:prstGeom>
            <a:noFill/>
            <a:ln w="4445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8" name="Line 56">
              <a:extLst>
                <a:ext uri="{FF2B5EF4-FFF2-40B4-BE49-F238E27FC236}">
                  <a16:creationId xmlns:a16="http://schemas.microsoft.com/office/drawing/2014/main" id="{71D39071-6C65-4BB8-877E-554A81EABE88}"/>
                </a:ext>
              </a:extLst>
            </p:cNvPr>
            <p:cNvSpPr>
              <a:spLocks noChangeShapeType="1"/>
            </p:cNvSpPr>
            <p:nvPr/>
          </p:nvSpPr>
          <p:spPr bwMode="auto">
            <a:xfrm flipH="1">
              <a:off x="2670" y="2305"/>
              <a:ext cx="2431" cy="365"/>
            </a:xfrm>
            <a:prstGeom prst="line">
              <a:avLst/>
            </a:prstGeom>
            <a:noFill/>
            <a:ln w="4445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201" name="Group 57">
            <a:extLst>
              <a:ext uri="{FF2B5EF4-FFF2-40B4-BE49-F238E27FC236}">
                <a16:creationId xmlns:a16="http://schemas.microsoft.com/office/drawing/2014/main" id="{0C262636-403B-4151-8AD3-9E52963C316A}"/>
              </a:ext>
            </a:extLst>
          </p:cNvPr>
          <p:cNvGrpSpPr>
            <a:grpSpLocks/>
          </p:cNvGrpSpPr>
          <p:nvPr/>
        </p:nvGrpSpPr>
        <p:grpSpPr bwMode="auto">
          <a:xfrm>
            <a:off x="1727200" y="4470401"/>
            <a:ext cx="152400" cy="588963"/>
            <a:chOff x="2699" y="2131"/>
            <a:chExt cx="283" cy="796"/>
          </a:xfrm>
        </p:grpSpPr>
        <p:sp>
          <p:nvSpPr>
            <p:cNvPr id="8205" name="Freeform 58">
              <a:extLst>
                <a:ext uri="{FF2B5EF4-FFF2-40B4-BE49-F238E27FC236}">
                  <a16:creationId xmlns:a16="http://schemas.microsoft.com/office/drawing/2014/main" id="{14F79D10-2D81-42A7-B376-DC4F506A0373}"/>
                </a:ext>
              </a:extLst>
            </p:cNvPr>
            <p:cNvSpPr>
              <a:spLocks/>
            </p:cNvSpPr>
            <p:nvPr/>
          </p:nvSpPr>
          <p:spPr bwMode="auto">
            <a:xfrm>
              <a:off x="2699" y="2290"/>
              <a:ext cx="283" cy="637"/>
            </a:xfrm>
            <a:custGeom>
              <a:avLst/>
              <a:gdLst>
                <a:gd name="T0" fmla="*/ 221 w 283"/>
                <a:gd name="T1" fmla="*/ 0 h 637"/>
                <a:gd name="T2" fmla="*/ 232 w 283"/>
                <a:gd name="T3" fmla="*/ 3 h 637"/>
                <a:gd name="T4" fmla="*/ 245 w 283"/>
                <a:gd name="T5" fmla="*/ 6 h 637"/>
                <a:gd name="T6" fmla="*/ 255 w 283"/>
                <a:gd name="T7" fmla="*/ 11 h 637"/>
                <a:gd name="T8" fmla="*/ 266 w 283"/>
                <a:gd name="T9" fmla="*/ 19 h 637"/>
                <a:gd name="T10" fmla="*/ 276 w 283"/>
                <a:gd name="T11" fmla="*/ 30 h 637"/>
                <a:gd name="T12" fmla="*/ 282 w 283"/>
                <a:gd name="T13" fmla="*/ 44 h 637"/>
                <a:gd name="T14" fmla="*/ 282 w 283"/>
                <a:gd name="T15" fmla="*/ 290 h 637"/>
                <a:gd name="T16" fmla="*/ 280 w 283"/>
                <a:gd name="T17" fmla="*/ 298 h 637"/>
                <a:gd name="T18" fmla="*/ 275 w 283"/>
                <a:gd name="T19" fmla="*/ 306 h 637"/>
                <a:gd name="T20" fmla="*/ 264 w 283"/>
                <a:gd name="T21" fmla="*/ 312 h 637"/>
                <a:gd name="T22" fmla="*/ 254 w 283"/>
                <a:gd name="T23" fmla="*/ 312 h 637"/>
                <a:gd name="T24" fmla="*/ 245 w 283"/>
                <a:gd name="T25" fmla="*/ 310 h 637"/>
                <a:gd name="T26" fmla="*/ 238 w 283"/>
                <a:gd name="T27" fmla="*/ 303 h 637"/>
                <a:gd name="T28" fmla="*/ 235 w 283"/>
                <a:gd name="T29" fmla="*/ 296 h 637"/>
                <a:gd name="T30" fmla="*/ 232 w 283"/>
                <a:gd name="T31" fmla="*/ 289 h 637"/>
                <a:gd name="T32" fmla="*/ 216 w 283"/>
                <a:gd name="T33" fmla="*/ 600 h 637"/>
                <a:gd name="T34" fmla="*/ 213 w 283"/>
                <a:gd name="T35" fmla="*/ 616 h 637"/>
                <a:gd name="T36" fmla="*/ 206 w 283"/>
                <a:gd name="T37" fmla="*/ 630 h 637"/>
                <a:gd name="T38" fmla="*/ 194 w 283"/>
                <a:gd name="T39" fmla="*/ 635 h 637"/>
                <a:gd name="T40" fmla="*/ 184 w 283"/>
                <a:gd name="T41" fmla="*/ 637 h 637"/>
                <a:gd name="T42" fmla="*/ 172 w 283"/>
                <a:gd name="T43" fmla="*/ 635 h 637"/>
                <a:gd name="T44" fmla="*/ 162 w 283"/>
                <a:gd name="T45" fmla="*/ 629 h 637"/>
                <a:gd name="T46" fmla="*/ 154 w 283"/>
                <a:gd name="T47" fmla="*/ 619 h 637"/>
                <a:gd name="T48" fmla="*/ 151 w 283"/>
                <a:gd name="T49" fmla="*/ 610 h 637"/>
                <a:gd name="T50" fmla="*/ 134 w 283"/>
                <a:gd name="T51" fmla="*/ 305 h 637"/>
                <a:gd name="T52" fmla="*/ 132 w 283"/>
                <a:gd name="T53" fmla="*/ 613 h 637"/>
                <a:gd name="T54" fmla="*/ 124 w 283"/>
                <a:gd name="T55" fmla="*/ 625 h 637"/>
                <a:gd name="T56" fmla="*/ 113 w 283"/>
                <a:gd name="T57" fmla="*/ 635 h 637"/>
                <a:gd name="T58" fmla="*/ 98 w 283"/>
                <a:gd name="T59" fmla="*/ 637 h 637"/>
                <a:gd name="T60" fmla="*/ 87 w 283"/>
                <a:gd name="T61" fmla="*/ 634 h 637"/>
                <a:gd name="T62" fmla="*/ 75 w 283"/>
                <a:gd name="T63" fmla="*/ 626 h 637"/>
                <a:gd name="T64" fmla="*/ 69 w 283"/>
                <a:gd name="T65" fmla="*/ 616 h 637"/>
                <a:gd name="T66" fmla="*/ 66 w 283"/>
                <a:gd name="T67" fmla="*/ 605 h 637"/>
                <a:gd name="T68" fmla="*/ 50 w 283"/>
                <a:gd name="T69" fmla="*/ 289 h 637"/>
                <a:gd name="T70" fmla="*/ 48 w 283"/>
                <a:gd name="T71" fmla="*/ 299 h 637"/>
                <a:gd name="T72" fmla="*/ 43 w 283"/>
                <a:gd name="T73" fmla="*/ 304 h 637"/>
                <a:gd name="T74" fmla="*/ 37 w 283"/>
                <a:gd name="T75" fmla="*/ 310 h 637"/>
                <a:gd name="T76" fmla="*/ 31 w 283"/>
                <a:gd name="T77" fmla="*/ 312 h 637"/>
                <a:gd name="T78" fmla="*/ 22 w 283"/>
                <a:gd name="T79" fmla="*/ 312 h 637"/>
                <a:gd name="T80" fmla="*/ 14 w 283"/>
                <a:gd name="T81" fmla="*/ 311 h 637"/>
                <a:gd name="T82" fmla="*/ 8 w 283"/>
                <a:gd name="T83" fmla="*/ 308 h 637"/>
                <a:gd name="T84" fmla="*/ 4 w 283"/>
                <a:gd name="T85" fmla="*/ 302 h 637"/>
                <a:gd name="T86" fmla="*/ 0 w 283"/>
                <a:gd name="T87" fmla="*/ 294 h 637"/>
                <a:gd name="T88" fmla="*/ 0 w 283"/>
                <a:gd name="T89" fmla="*/ 53 h 637"/>
                <a:gd name="T90" fmla="*/ 6 w 283"/>
                <a:gd name="T91" fmla="*/ 32 h 637"/>
                <a:gd name="T92" fmla="*/ 16 w 283"/>
                <a:gd name="T93" fmla="*/ 20 h 637"/>
                <a:gd name="T94" fmla="*/ 33 w 283"/>
                <a:gd name="T95" fmla="*/ 8 h 637"/>
                <a:gd name="T96" fmla="*/ 54 w 283"/>
                <a:gd name="T97" fmla="*/ 2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637"/>
                <a:gd name="T149" fmla="*/ 283 w 283"/>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637">
                  <a:moveTo>
                    <a:pt x="68" y="0"/>
                  </a:moveTo>
                  <a:lnTo>
                    <a:pt x="217" y="0"/>
                  </a:lnTo>
                  <a:lnTo>
                    <a:pt x="221" y="0"/>
                  </a:lnTo>
                  <a:lnTo>
                    <a:pt x="226" y="1"/>
                  </a:lnTo>
                  <a:lnTo>
                    <a:pt x="229" y="2"/>
                  </a:lnTo>
                  <a:lnTo>
                    <a:pt x="232" y="3"/>
                  </a:lnTo>
                  <a:lnTo>
                    <a:pt x="236" y="3"/>
                  </a:lnTo>
                  <a:lnTo>
                    <a:pt x="240" y="4"/>
                  </a:lnTo>
                  <a:lnTo>
                    <a:pt x="245" y="6"/>
                  </a:lnTo>
                  <a:lnTo>
                    <a:pt x="247" y="7"/>
                  </a:lnTo>
                  <a:lnTo>
                    <a:pt x="251" y="9"/>
                  </a:lnTo>
                  <a:lnTo>
                    <a:pt x="255" y="11"/>
                  </a:lnTo>
                  <a:lnTo>
                    <a:pt x="259" y="13"/>
                  </a:lnTo>
                  <a:lnTo>
                    <a:pt x="262" y="15"/>
                  </a:lnTo>
                  <a:lnTo>
                    <a:pt x="266" y="19"/>
                  </a:lnTo>
                  <a:lnTo>
                    <a:pt x="270" y="23"/>
                  </a:lnTo>
                  <a:lnTo>
                    <a:pt x="274" y="28"/>
                  </a:lnTo>
                  <a:lnTo>
                    <a:pt x="276" y="30"/>
                  </a:lnTo>
                  <a:lnTo>
                    <a:pt x="279" y="35"/>
                  </a:lnTo>
                  <a:lnTo>
                    <a:pt x="280" y="39"/>
                  </a:lnTo>
                  <a:lnTo>
                    <a:pt x="282" y="44"/>
                  </a:lnTo>
                  <a:lnTo>
                    <a:pt x="283" y="49"/>
                  </a:lnTo>
                  <a:lnTo>
                    <a:pt x="283" y="53"/>
                  </a:lnTo>
                  <a:lnTo>
                    <a:pt x="282" y="290"/>
                  </a:lnTo>
                  <a:lnTo>
                    <a:pt x="281" y="293"/>
                  </a:lnTo>
                  <a:lnTo>
                    <a:pt x="280" y="294"/>
                  </a:lnTo>
                  <a:lnTo>
                    <a:pt x="280" y="298"/>
                  </a:lnTo>
                  <a:lnTo>
                    <a:pt x="279" y="300"/>
                  </a:lnTo>
                  <a:lnTo>
                    <a:pt x="277" y="303"/>
                  </a:lnTo>
                  <a:lnTo>
                    <a:pt x="275" y="306"/>
                  </a:lnTo>
                  <a:lnTo>
                    <a:pt x="271" y="309"/>
                  </a:lnTo>
                  <a:lnTo>
                    <a:pt x="267" y="311"/>
                  </a:lnTo>
                  <a:lnTo>
                    <a:pt x="264" y="312"/>
                  </a:lnTo>
                  <a:lnTo>
                    <a:pt x="261" y="312"/>
                  </a:lnTo>
                  <a:lnTo>
                    <a:pt x="258" y="312"/>
                  </a:lnTo>
                  <a:lnTo>
                    <a:pt x="254" y="312"/>
                  </a:lnTo>
                  <a:lnTo>
                    <a:pt x="251" y="312"/>
                  </a:lnTo>
                  <a:lnTo>
                    <a:pt x="247" y="311"/>
                  </a:lnTo>
                  <a:lnTo>
                    <a:pt x="245" y="310"/>
                  </a:lnTo>
                  <a:lnTo>
                    <a:pt x="242" y="308"/>
                  </a:lnTo>
                  <a:lnTo>
                    <a:pt x="240" y="305"/>
                  </a:lnTo>
                  <a:lnTo>
                    <a:pt x="238" y="303"/>
                  </a:lnTo>
                  <a:lnTo>
                    <a:pt x="236" y="300"/>
                  </a:lnTo>
                  <a:lnTo>
                    <a:pt x="235" y="299"/>
                  </a:lnTo>
                  <a:lnTo>
                    <a:pt x="235" y="296"/>
                  </a:lnTo>
                  <a:lnTo>
                    <a:pt x="234" y="294"/>
                  </a:lnTo>
                  <a:lnTo>
                    <a:pt x="233" y="293"/>
                  </a:lnTo>
                  <a:lnTo>
                    <a:pt x="232" y="289"/>
                  </a:lnTo>
                  <a:lnTo>
                    <a:pt x="233" y="108"/>
                  </a:lnTo>
                  <a:lnTo>
                    <a:pt x="216" y="108"/>
                  </a:lnTo>
                  <a:lnTo>
                    <a:pt x="216" y="600"/>
                  </a:lnTo>
                  <a:lnTo>
                    <a:pt x="216" y="606"/>
                  </a:lnTo>
                  <a:lnTo>
                    <a:pt x="216" y="612"/>
                  </a:lnTo>
                  <a:lnTo>
                    <a:pt x="213" y="616"/>
                  </a:lnTo>
                  <a:lnTo>
                    <a:pt x="211" y="622"/>
                  </a:lnTo>
                  <a:lnTo>
                    <a:pt x="208" y="625"/>
                  </a:lnTo>
                  <a:lnTo>
                    <a:pt x="206" y="630"/>
                  </a:lnTo>
                  <a:lnTo>
                    <a:pt x="202" y="632"/>
                  </a:lnTo>
                  <a:lnTo>
                    <a:pt x="198" y="634"/>
                  </a:lnTo>
                  <a:lnTo>
                    <a:pt x="194" y="635"/>
                  </a:lnTo>
                  <a:lnTo>
                    <a:pt x="192" y="635"/>
                  </a:lnTo>
                  <a:lnTo>
                    <a:pt x="187" y="637"/>
                  </a:lnTo>
                  <a:lnTo>
                    <a:pt x="184" y="637"/>
                  </a:lnTo>
                  <a:lnTo>
                    <a:pt x="181" y="637"/>
                  </a:lnTo>
                  <a:lnTo>
                    <a:pt x="176" y="636"/>
                  </a:lnTo>
                  <a:lnTo>
                    <a:pt x="172" y="635"/>
                  </a:lnTo>
                  <a:lnTo>
                    <a:pt x="168" y="633"/>
                  </a:lnTo>
                  <a:lnTo>
                    <a:pt x="164" y="632"/>
                  </a:lnTo>
                  <a:lnTo>
                    <a:pt x="162" y="629"/>
                  </a:lnTo>
                  <a:lnTo>
                    <a:pt x="159" y="626"/>
                  </a:lnTo>
                  <a:lnTo>
                    <a:pt x="156" y="623"/>
                  </a:lnTo>
                  <a:lnTo>
                    <a:pt x="154" y="619"/>
                  </a:lnTo>
                  <a:lnTo>
                    <a:pt x="152" y="616"/>
                  </a:lnTo>
                  <a:lnTo>
                    <a:pt x="152" y="613"/>
                  </a:lnTo>
                  <a:lnTo>
                    <a:pt x="151" y="610"/>
                  </a:lnTo>
                  <a:lnTo>
                    <a:pt x="150" y="606"/>
                  </a:lnTo>
                  <a:lnTo>
                    <a:pt x="150" y="305"/>
                  </a:lnTo>
                  <a:lnTo>
                    <a:pt x="134" y="305"/>
                  </a:lnTo>
                  <a:lnTo>
                    <a:pt x="133" y="604"/>
                  </a:lnTo>
                  <a:lnTo>
                    <a:pt x="132" y="609"/>
                  </a:lnTo>
                  <a:lnTo>
                    <a:pt x="132" y="613"/>
                  </a:lnTo>
                  <a:lnTo>
                    <a:pt x="129" y="616"/>
                  </a:lnTo>
                  <a:lnTo>
                    <a:pt x="128" y="621"/>
                  </a:lnTo>
                  <a:lnTo>
                    <a:pt x="124" y="625"/>
                  </a:lnTo>
                  <a:lnTo>
                    <a:pt x="121" y="630"/>
                  </a:lnTo>
                  <a:lnTo>
                    <a:pt x="117" y="633"/>
                  </a:lnTo>
                  <a:lnTo>
                    <a:pt x="113" y="635"/>
                  </a:lnTo>
                  <a:lnTo>
                    <a:pt x="107" y="636"/>
                  </a:lnTo>
                  <a:lnTo>
                    <a:pt x="103" y="637"/>
                  </a:lnTo>
                  <a:lnTo>
                    <a:pt x="98" y="637"/>
                  </a:lnTo>
                  <a:lnTo>
                    <a:pt x="93" y="636"/>
                  </a:lnTo>
                  <a:lnTo>
                    <a:pt x="90" y="635"/>
                  </a:lnTo>
                  <a:lnTo>
                    <a:pt x="87" y="634"/>
                  </a:lnTo>
                  <a:lnTo>
                    <a:pt x="83" y="633"/>
                  </a:lnTo>
                  <a:lnTo>
                    <a:pt x="79" y="630"/>
                  </a:lnTo>
                  <a:lnTo>
                    <a:pt x="75" y="626"/>
                  </a:lnTo>
                  <a:lnTo>
                    <a:pt x="73" y="625"/>
                  </a:lnTo>
                  <a:lnTo>
                    <a:pt x="72" y="620"/>
                  </a:lnTo>
                  <a:lnTo>
                    <a:pt x="69" y="616"/>
                  </a:lnTo>
                  <a:lnTo>
                    <a:pt x="68" y="614"/>
                  </a:lnTo>
                  <a:lnTo>
                    <a:pt x="68" y="610"/>
                  </a:lnTo>
                  <a:lnTo>
                    <a:pt x="66" y="605"/>
                  </a:lnTo>
                  <a:lnTo>
                    <a:pt x="67" y="108"/>
                  </a:lnTo>
                  <a:lnTo>
                    <a:pt x="50" y="108"/>
                  </a:lnTo>
                  <a:lnTo>
                    <a:pt x="50" y="289"/>
                  </a:lnTo>
                  <a:lnTo>
                    <a:pt x="49" y="293"/>
                  </a:lnTo>
                  <a:lnTo>
                    <a:pt x="49" y="295"/>
                  </a:lnTo>
                  <a:lnTo>
                    <a:pt x="48" y="299"/>
                  </a:lnTo>
                  <a:lnTo>
                    <a:pt x="45" y="302"/>
                  </a:lnTo>
                  <a:lnTo>
                    <a:pt x="44" y="303"/>
                  </a:lnTo>
                  <a:lnTo>
                    <a:pt x="43" y="304"/>
                  </a:lnTo>
                  <a:lnTo>
                    <a:pt x="40" y="307"/>
                  </a:lnTo>
                  <a:lnTo>
                    <a:pt x="39" y="309"/>
                  </a:lnTo>
                  <a:lnTo>
                    <a:pt x="37" y="310"/>
                  </a:lnTo>
                  <a:lnTo>
                    <a:pt x="34" y="311"/>
                  </a:lnTo>
                  <a:lnTo>
                    <a:pt x="33" y="312"/>
                  </a:lnTo>
                  <a:lnTo>
                    <a:pt x="31" y="312"/>
                  </a:lnTo>
                  <a:lnTo>
                    <a:pt x="28" y="312"/>
                  </a:lnTo>
                  <a:lnTo>
                    <a:pt x="27" y="312"/>
                  </a:lnTo>
                  <a:lnTo>
                    <a:pt x="22" y="312"/>
                  </a:lnTo>
                  <a:lnTo>
                    <a:pt x="20" y="312"/>
                  </a:lnTo>
                  <a:lnTo>
                    <a:pt x="17" y="312"/>
                  </a:lnTo>
                  <a:lnTo>
                    <a:pt x="14" y="311"/>
                  </a:lnTo>
                  <a:lnTo>
                    <a:pt x="13" y="310"/>
                  </a:lnTo>
                  <a:lnTo>
                    <a:pt x="11" y="309"/>
                  </a:lnTo>
                  <a:lnTo>
                    <a:pt x="8" y="308"/>
                  </a:lnTo>
                  <a:lnTo>
                    <a:pt x="8" y="306"/>
                  </a:lnTo>
                  <a:lnTo>
                    <a:pt x="6" y="303"/>
                  </a:lnTo>
                  <a:lnTo>
                    <a:pt x="4" y="302"/>
                  </a:lnTo>
                  <a:lnTo>
                    <a:pt x="3" y="299"/>
                  </a:lnTo>
                  <a:lnTo>
                    <a:pt x="2" y="298"/>
                  </a:lnTo>
                  <a:lnTo>
                    <a:pt x="0" y="294"/>
                  </a:lnTo>
                  <a:lnTo>
                    <a:pt x="0" y="290"/>
                  </a:lnTo>
                  <a:lnTo>
                    <a:pt x="0" y="53"/>
                  </a:lnTo>
                  <a:lnTo>
                    <a:pt x="0" y="44"/>
                  </a:lnTo>
                  <a:lnTo>
                    <a:pt x="2" y="38"/>
                  </a:lnTo>
                  <a:lnTo>
                    <a:pt x="6" y="32"/>
                  </a:lnTo>
                  <a:lnTo>
                    <a:pt x="8" y="28"/>
                  </a:lnTo>
                  <a:lnTo>
                    <a:pt x="13" y="23"/>
                  </a:lnTo>
                  <a:lnTo>
                    <a:pt x="16" y="20"/>
                  </a:lnTo>
                  <a:lnTo>
                    <a:pt x="23" y="14"/>
                  </a:lnTo>
                  <a:lnTo>
                    <a:pt x="29" y="11"/>
                  </a:lnTo>
                  <a:lnTo>
                    <a:pt x="33" y="8"/>
                  </a:lnTo>
                  <a:lnTo>
                    <a:pt x="39" y="6"/>
                  </a:lnTo>
                  <a:lnTo>
                    <a:pt x="49" y="3"/>
                  </a:lnTo>
                  <a:lnTo>
                    <a:pt x="54" y="2"/>
                  </a:lnTo>
                  <a:lnTo>
                    <a:pt x="62" y="1"/>
                  </a:lnTo>
                  <a:lnTo>
                    <a:pt x="6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06" name="Oval 59">
              <a:extLst>
                <a:ext uri="{FF2B5EF4-FFF2-40B4-BE49-F238E27FC236}">
                  <a16:creationId xmlns:a16="http://schemas.microsoft.com/office/drawing/2014/main" id="{13F1595B-6D46-4ED1-8B9B-4D25AC9B2164}"/>
                </a:ext>
              </a:extLst>
            </p:cNvPr>
            <p:cNvSpPr>
              <a:spLocks noChangeArrowheads="1"/>
            </p:cNvSpPr>
            <p:nvPr/>
          </p:nvSpPr>
          <p:spPr bwMode="auto">
            <a:xfrm>
              <a:off x="2764" y="2131"/>
              <a:ext cx="144"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grpSp>
        <p:nvGrpSpPr>
          <p:cNvPr id="8202" name="Group 60">
            <a:extLst>
              <a:ext uri="{FF2B5EF4-FFF2-40B4-BE49-F238E27FC236}">
                <a16:creationId xmlns:a16="http://schemas.microsoft.com/office/drawing/2014/main" id="{0753F95F-FB18-4647-B381-DEECC05A52FC}"/>
              </a:ext>
            </a:extLst>
          </p:cNvPr>
          <p:cNvGrpSpPr>
            <a:grpSpLocks/>
          </p:cNvGrpSpPr>
          <p:nvPr/>
        </p:nvGrpSpPr>
        <p:grpSpPr bwMode="auto">
          <a:xfrm>
            <a:off x="1849438" y="2649538"/>
            <a:ext cx="152400" cy="588962"/>
            <a:chOff x="2699" y="2131"/>
            <a:chExt cx="283" cy="796"/>
          </a:xfrm>
        </p:grpSpPr>
        <p:sp>
          <p:nvSpPr>
            <p:cNvPr id="8203" name="Freeform 61">
              <a:extLst>
                <a:ext uri="{FF2B5EF4-FFF2-40B4-BE49-F238E27FC236}">
                  <a16:creationId xmlns:a16="http://schemas.microsoft.com/office/drawing/2014/main" id="{AA1A448F-1090-4F96-A2D0-5E6CB1428683}"/>
                </a:ext>
              </a:extLst>
            </p:cNvPr>
            <p:cNvSpPr>
              <a:spLocks/>
            </p:cNvSpPr>
            <p:nvPr/>
          </p:nvSpPr>
          <p:spPr bwMode="auto">
            <a:xfrm>
              <a:off x="2699" y="2290"/>
              <a:ext cx="283" cy="637"/>
            </a:xfrm>
            <a:custGeom>
              <a:avLst/>
              <a:gdLst>
                <a:gd name="T0" fmla="*/ 221 w 283"/>
                <a:gd name="T1" fmla="*/ 0 h 637"/>
                <a:gd name="T2" fmla="*/ 232 w 283"/>
                <a:gd name="T3" fmla="*/ 3 h 637"/>
                <a:gd name="T4" fmla="*/ 245 w 283"/>
                <a:gd name="T5" fmla="*/ 6 h 637"/>
                <a:gd name="T6" fmla="*/ 255 w 283"/>
                <a:gd name="T7" fmla="*/ 11 h 637"/>
                <a:gd name="T8" fmla="*/ 266 w 283"/>
                <a:gd name="T9" fmla="*/ 19 h 637"/>
                <a:gd name="T10" fmla="*/ 276 w 283"/>
                <a:gd name="T11" fmla="*/ 30 h 637"/>
                <a:gd name="T12" fmla="*/ 282 w 283"/>
                <a:gd name="T13" fmla="*/ 44 h 637"/>
                <a:gd name="T14" fmla="*/ 282 w 283"/>
                <a:gd name="T15" fmla="*/ 290 h 637"/>
                <a:gd name="T16" fmla="*/ 280 w 283"/>
                <a:gd name="T17" fmla="*/ 298 h 637"/>
                <a:gd name="T18" fmla="*/ 275 w 283"/>
                <a:gd name="T19" fmla="*/ 306 h 637"/>
                <a:gd name="T20" fmla="*/ 264 w 283"/>
                <a:gd name="T21" fmla="*/ 312 h 637"/>
                <a:gd name="T22" fmla="*/ 254 w 283"/>
                <a:gd name="T23" fmla="*/ 312 h 637"/>
                <a:gd name="T24" fmla="*/ 245 w 283"/>
                <a:gd name="T25" fmla="*/ 310 h 637"/>
                <a:gd name="T26" fmla="*/ 238 w 283"/>
                <a:gd name="T27" fmla="*/ 303 h 637"/>
                <a:gd name="T28" fmla="*/ 235 w 283"/>
                <a:gd name="T29" fmla="*/ 296 h 637"/>
                <a:gd name="T30" fmla="*/ 232 w 283"/>
                <a:gd name="T31" fmla="*/ 289 h 637"/>
                <a:gd name="T32" fmla="*/ 216 w 283"/>
                <a:gd name="T33" fmla="*/ 600 h 637"/>
                <a:gd name="T34" fmla="*/ 213 w 283"/>
                <a:gd name="T35" fmla="*/ 616 h 637"/>
                <a:gd name="T36" fmla="*/ 206 w 283"/>
                <a:gd name="T37" fmla="*/ 630 h 637"/>
                <a:gd name="T38" fmla="*/ 194 w 283"/>
                <a:gd name="T39" fmla="*/ 635 h 637"/>
                <a:gd name="T40" fmla="*/ 184 w 283"/>
                <a:gd name="T41" fmla="*/ 637 h 637"/>
                <a:gd name="T42" fmla="*/ 172 w 283"/>
                <a:gd name="T43" fmla="*/ 635 h 637"/>
                <a:gd name="T44" fmla="*/ 162 w 283"/>
                <a:gd name="T45" fmla="*/ 629 h 637"/>
                <a:gd name="T46" fmla="*/ 154 w 283"/>
                <a:gd name="T47" fmla="*/ 619 h 637"/>
                <a:gd name="T48" fmla="*/ 151 w 283"/>
                <a:gd name="T49" fmla="*/ 610 h 637"/>
                <a:gd name="T50" fmla="*/ 134 w 283"/>
                <a:gd name="T51" fmla="*/ 305 h 637"/>
                <a:gd name="T52" fmla="*/ 132 w 283"/>
                <a:gd name="T53" fmla="*/ 613 h 637"/>
                <a:gd name="T54" fmla="*/ 124 w 283"/>
                <a:gd name="T55" fmla="*/ 625 h 637"/>
                <a:gd name="T56" fmla="*/ 113 w 283"/>
                <a:gd name="T57" fmla="*/ 635 h 637"/>
                <a:gd name="T58" fmla="*/ 98 w 283"/>
                <a:gd name="T59" fmla="*/ 637 h 637"/>
                <a:gd name="T60" fmla="*/ 87 w 283"/>
                <a:gd name="T61" fmla="*/ 634 h 637"/>
                <a:gd name="T62" fmla="*/ 75 w 283"/>
                <a:gd name="T63" fmla="*/ 626 h 637"/>
                <a:gd name="T64" fmla="*/ 69 w 283"/>
                <a:gd name="T65" fmla="*/ 616 h 637"/>
                <a:gd name="T66" fmla="*/ 66 w 283"/>
                <a:gd name="T67" fmla="*/ 605 h 637"/>
                <a:gd name="T68" fmla="*/ 50 w 283"/>
                <a:gd name="T69" fmla="*/ 289 h 637"/>
                <a:gd name="T70" fmla="*/ 48 w 283"/>
                <a:gd name="T71" fmla="*/ 299 h 637"/>
                <a:gd name="T72" fmla="*/ 43 w 283"/>
                <a:gd name="T73" fmla="*/ 304 h 637"/>
                <a:gd name="T74" fmla="*/ 37 w 283"/>
                <a:gd name="T75" fmla="*/ 310 h 637"/>
                <a:gd name="T76" fmla="*/ 31 w 283"/>
                <a:gd name="T77" fmla="*/ 312 h 637"/>
                <a:gd name="T78" fmla="*/ 22 w 283"/>
                <a:gd name="T79" fmla="*/ 312 h 637"/>
                <a:gd name="T80" fmla="*/ 14 w 283"/>
                <a:gd name="T81" fmla="*/ 311 h 637"/>
                <a:gd name="T82" fmla="*/ 8 w 283"/>
                <a:gd name="T83" fmla="*/ 308 h 637"/>
                <a:gd name="T84" fmla="*/ 4 w 283"/>
                <a:gd name="T85" fmla="*/ 302 h 637"/>
                <a:gd name="T86" fmla="*/ 0 w 283"/>
                <a:gd name="T87" fmla="*/ 294 h 637"/>
                <a:gd name="T88" fmla="*/ 0 w 283"/>
                <a:gd name="T89" fmla="*/ 53 h 637"/>
                <a:gd name="T90" fmla="*/ 6 w 283"/>
                <a:gd name="T91" fmla="*/ 32 h 637"/>
                <a:gd name="T92" fmla="*/ 16 w 283"/>
                <a:gd name="T93" fmla="*/ 20 h 637"/>
                <a:gd name="T94" fmla="*/ 33 w 283"/>
                <a:gd name="T95" fmla="*/ 8 h 637"/>
                <a:gd name="T96" fmla="*/ 54 w 283"/>
                <a:gd name="T97" fmla="*/ 2 h 6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3"/>
                <a:gd name="T148" fmla="*/ 0 h 637"/>
                <a:gd name="T149" fmla="*/ 283 w 283"/>
                <a:gd name="T150" fmla="*/ 637 h 6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3" h="637">
                  <a:moveTo>
                    <a:pt x="68" y="0"/>
                  </a:moveTo>
                  <a:lnTo>
                    <a:pt x="217" y="0"/>
                  </a:lnTo>
                  <a:lnTo>
                    <a:pt x="221" y="0"/>
                  </a:lnTo>
                  <a:lnTo>
                    <a:pt x="226" y="1"/>
                  </a:lnTo>
                  <a:lnTo>
                    <a:pt x="229" y="2"/>
                  </a:lnTo>
                  <a:lnTo>
                    <a:pt x="232" y="3"/>
                  </a:lnTo>
                  <a:lnTo>
                    <a:pt x="236" y="3"/>
                  </a:lnTo>
                  <a:lnTo>
                    <a:pt x="240" y="4"/>
                  </a:lnTo>
                  <a:lnTo>
                    <a:pt x="245" y="6"/>
                  </a:lnTo>
                  <a:lnTo>
                    <a:pt x="247" y="7"/>
                  </a:lnTo>
                  <a:lnTo>
                    <a:pt x="251" y="9"/>
                  </a:lnTo>
                  <a:lnTo>
                    <a:pt x="255" y="11"/>
                  </a:lnTo>
                  <a:lnTo>
                    <a:pt x="259" y="13"/>
                  </a:lnTo>
                  <a:lnTo>
                    <a:pt x="262" y="15"/>
                  </a:lnTo>
                  <a:lnTo>
                    <a:pt x="266" y="19"/>
                  </a:lnTo>
                  <a:lnTo>
                    <a:pt x="270" y="23"/>
                  </a:lnTo>
                  <a:lnTo>
                    <a:pt x="274" y="28"/>
                  </a:lnTo>
                  <a:lnTo>
                    <a:pt x="276" y="30"/>
                  </a:lnTo>
                  <a:lnTo>
                    <a:pt x="279" y="35"/>
                  </a:lnTo>
                  <a:lnTo>
                    <a:pt x="280" y="39"/>
                  </a:lnTo>
                  <a:lnTo>
                    <a:pt x="282" y="44"/>
                  </a:lnTo>
                  <a:lnTo>
                    <a:pt x="283" y="49"/>
                  </a:lnTo>
                  <a:lnTo>
                    <a:pt x="283" y="53"/>
                  </a:lnTo>
                  <a:lnTo>
                    <a:pt x="282" y="290"/>
                  </a:lnTo>
                  <a:lnTo>
                    <a:pt x="281" y="293"/>
                  </a:lnTo>
                  <a:lnTo>
                    <a:pt x="280" y="294"/>
                  </a:lnTo>
                  <a:lnTo>
                    <a:pt x="280" y="298"/>
                  </a:lnTo>
                  <a:lnTo>
                    <a:pt x="279" y="300"/>
                  </a:lnTo>
                  <a:lnTo>
                    <a:pt x="277" y="303"/>
                  </a:lnTo>
                  <a:lnTo>
                    <a:pt x="275" y="306"/>
                  </a:lnTo>
                  <a:lnTo>
                    <a:pt x="271" y="309"/>
                  </a:lnTo>
                  <a:lnTo>
                    <a:pt x="267" y="311"/>
                  </a:lnTo>
                  <a:lnTo>
                    <a:pt x="264" y="312"/>
                  </a:lnTo>
                  <a:lnTo>
                    <a:pt x="261" y="312"/>
                  </a:lnTo>
                  <a:lnTo>
                    <a:pt x="258" y="312"/>
                  </a:lnTo>
                  <a:lnTo>
                    <a:pt x="254" y="312"/>
                  </a:lnTo>
                  <a:lnTo>
                    <a:pt x="251" y="312"/>
                  </a:lnTo>
                  <a:lnTo>
                    <a:pt x="247" y="311"/>
                  </a:lnTo>
                  <a:lnTo>
                    <a:pt x="245" y="310"/>
                  </a:lnTo>
                  <a:lnTo>
                    <a:pt x="242" y="308"/>
                  </a:lnTo>
                  <a:lnTo>
                    <a:pt x="240" y="305"/>
                  </a:lnTo>
                  <a:lnTo>
                    <a:pt x="238" y="303"/>
                  </a:lnTo>
                  <a:lnTo>
                    <a:pt x="236" y="300"/>
                  </a:lnTo>
                  <a:lnTo>
                    <a:pt x="235" y="299"/>
                  </a:lnTo>
                  <a:lnTo>
                    <a:pt x="235" y="296"/>
                  </a:lnTo>
                  <a:lnTo>
                    <a:pt x="234" y="294"/>
                  </a:lnTo>
                  <a:lnTo>
                    <a:pt x="233" y="293"/>
                  </a:lnTo>
                  <a:lnTo>
                    <a:pt x="232" y="289"/>
                  </a:lnTo>
                  <a:lnTo>
                    <a:pt x="233" y="108"/>
                  </a:lnTo>
                  <a:lnTo>
                    <a:pt x="216" y="108"/>
                  </a:lnTo>
                  <a:lnTo>
                    <a:pt x="216" y="600"/>
                  </a:lnTo>
                  <a:lnTo>
                    <a:pt x="216" y="606"/>
                  </a:lnTo>
                  <a:lnTo>
                    <a:pt x="216" y="612"/>
                  </a:lnTo>
                  <a:lnTo>
                    <a:pt x="213" y="616"/>
                  </a:lnTo>
                  <a:lnTo>
                    <a:pt x="211" y="622"/>
                  </a:lnTo>
                  <a:lnTo>
                    <a:pt x="208" y="625"/>
                  </a:lnTo>
                  <a:lnTo>
                    <a:pt x="206" y="630"/>
                  </a:lnTo>
                  <a:lnTo>
                    <a:pt x="202" y="632"/>
                  </a:lnTo>
                  <a:lnTo>
                    <a:pt x="198" y="634"/>
                  </a:lnTo>
                  <a:lnTo>
                    <a:pt x="194" y="635"/>
                  </a:lnTo>
                  <a:lnTo>
                    <a:pt x="192" y="635"/>
                  </a:lnTo>
                  <a:lnTo>
                    <a:pt x="187" y="637"/>
                  </a:lnTo>
                  <a:lnTo>
                    <a:pt x="184" y="637"/>
                  </a:lnTo>
                  <a:lnTo>
                    <a:pt x="181" y="637"/>
                  </a:lnTo>
                  <a:lnTo>
                    <a:pt x="176" y="636"/>
                  </a:lnTo>
                  <a:lnTo>
                    <a:pt x="172" y="635"/>
                  </a:lnTo>
                  <a:lnTo>
                    <a:pt x="168" y="633"/>
                  </a:lnTo>
                  <a:lnTo>
                    <a:pt x="164" y="632"/>
                  </a:lnTo>
                  <a:lnTo>
                    <a:pt x="162" y="629"/>
                  </a:lnTo>
                  <a:lnTo>
                    <a:pt x="159" y="626"/>
                  </a:lnTo>
                  <a:lnTo>
                    <a:pt x="156" y="623"/>
                  </a:lnTo>
                  <a:lnTo>
                    <a:pt x="154" y="619"/>
                  </a:lnTo>
                  <a:lnTo>
                    <a:pt x="152" y="616"/>
                  </a:lnTo>
                  <a:lnTo>
                    <a:pt x="152" y="613"/>
                  </a:lnTo>
                  <a:lnTo>
                    <a:pt x="151" y="610"/>
                  </a:lnTo>
                  <a:lnTo>
                    <a:pt x="150" y="606"/>
                  </a:lnTo>
                  <a:lnTo>
                    <a:pt x="150" y="305"/>
                  </a:lnTo>
                  <a:lnTo>
                    <a:pt x="134" y="305"/>
                  </a:lnTo>
                  <a:lnTo>
                    <a:pt x="133" y="604"/>
                  </a:lnTo>
                  <a:lnTo>
                    <a:pt x="132" y="609"/>
                  </a:lnTo>
                  <a:lnTo>
                    <a:pt x="132" y="613"/>
                  </a:lnTo>
                  <a:lnTo>
                    <a:pt x="129" y="616"/>
                  </a:lnTo>
                  <a:lnTo>
                    <a:pt x="128" y="621"/>
                  </a:lnTo>
                  <a:lnTo>
                    <a:pt x="124" y="625"/>
                  </a:lnTo>
                  <a:lnTo>
                    <a:pt x="121" y="630"/>
                  </a:lnTo>
                  <a:lnTo>
                    <a:pt x="117" y="633"/>
                  </a:lnTo>
                  <a:lnTo>
                    <a:pt x="113" y="635"/>
                  </a:lnTo>
                  <a:lnTo>
                    <a:pt x="107" y="636"/>
                  </a:lnTo>
                  <a:lnTo>
                    <a:pt x="103" y="637"/>
                  </a:lnTo>
                  <a:lnTo>
                    <a:pt x="98" y="637"/>
                  </a:lnTo>
                  <a:lnTo>
                    <a:pt x="93" y="636"/>
                  </a:lnTo>
                  <a:lnTo>
                    <a:pt x="90" y="635"/>
                  </a:lnTo>
                  <a:lnTo>
                    <a:pt x="87" y="634"/>
                  </a:lnTo>
                  <a:lnTo>
                    <a:pt x="83" y="633"/>
                  </a:lnTo>
                  <a:lnTo>
                    <a:pt x="79" y="630"/>
                  </a:lnTo>
                  <a:lnTo>
                    <a:pt x="75" y="626"/>
                  </a:lnTo>
                  <a:lnTo>
                    <a:pt x="73" y="625"/>
                  </a:lnTo>
                  <a:lnTo>
                    <a:pt x="72" y="620"/>
                  </a:lnTo>
                  <a:lnTo>
                    <a:pt x="69" y="616"/>
                  </a:lnTo>
                  <a:lnTo>
                    <a:pt x="68" y="614"/>
                  </a:lnTo>
                  <a:lnTo>
                    <a:pt x="68" y="610"/>
                  </a:lnTo>
                  <a:lnTo>
                    <a:pt x="66" y="605"/>
                  </a:lnTo>
                  <a:lnTo>
                    <a:pt x="67" y="108"/>
                  </a:lnTo>
                  <a:lnTo>
                    <a:pt x="50" y="108"/>
                  </a:lnTo>
                  <a:lnTo>
                    <a:pt x="50" y="289"/>
                  </a:lnTo>
                  <a:lnTo>
                    <a:pt x="49" y="293"/>
                  </a:lnTo>
                  <a:lnTo>
                    <a:pt x="49" y="295"/>
                  </a:lnTo>
                  <a:lnTo>
                    <a:pt x="48" y="299"/>
                  </a:lnTo>
                  <a:lnTo>
                    <a:pt x="45" y="302"/>
                  </a:lnTo>
                  <a:lnTo>
                    <a:pt x="44" y="303"/>
                  </a:lnTo>
                  <a:lnTo>
                    <a:pt x="43" y="304"/>
                  </a:lnTo>
                  <a:lnTo>
                    <a:pt x="40" y="307"/>
                  </a:lnTo>
                  <a:lnTo>
                    <a:pt x="39" y="309"/>
                  </a:lnTo>
                  <a:lnTo>
                    <a:pt x="37" y="310"/>
                  </a:lnTo>
                  <a:lnTo>
                    <a:pt x="34" y="311"/>
                  </a:lnTo>
                  <a:lnTo>
                    <a:pt x="33" y="312"/>
                  </a:lnTo>
                  <a:lnTo>
                    <a:pt x="31" y="312"/>
                  </a:lnTo>
                  <a:lnTo>
                    <a:pt x="28" y="312"/>
                  </a:lnTo>
                  <a:lnTo>
                    <a:pt x="27" y="312"/>
                  </a:lnTo>
                  <a:lnTo>
                    <a:pt x="22" y="312"/>
                  </a:lnTo>
                  <a:lnTo>
                    <a:pt x="20" y="312"/>
                  </a:lnTo>
                  <a:lnTo>
                    <a:pt x="17" y="312"/>
                  </a:lnTo>
                  <a:lnTo>
                    <a:pt x="14" y="311"/>
                  </a:lnTo>
                  <a:lnTo>
                    <a:pt x="13" y="310"/>
                  </a:lnTo>
                  <a:lnTo>
                    <a:pt x="11" y="309"/>
                  </a:lnTo>
                  <a:lnTo>
                    <a:pt x="8" y="308"/>
                  </a:lnTo>
                  <a:lnTo>
                    <a:pt x="8" y="306"/>
                  </a:lnTo>
                  <a:lnTo>
                    <a:pt x="6" y="303"/>
                  </a:lnTo>
                  <a:lnTo>
                    <a:pt x="4" y="302"/>
                  </a:lnTo>
                  <a:lnTo>
                    <a:pt x="3" y="299"/>
                  </a:lnTo>
                  <a:lnTo>
                    <a:pt x="2" y="298"/>
                  </a:lnTo>
                  <a:lnTo>
                    <a:pt x="0" y="294"/>
                  </a:lnTo>
                  <a:lnTo>
                    <a:pt x="0" y="290"/>
                  </a:lnTo>
                  <a:lnTo>
                    <a:pt x="0" y="53"/>
                  </a:lnTo>
                  <a:lnTo>
                    <a:pt x="0" y="44"/>
                  </a:lnTo>
                  <a:lnTo>
                    <a:pt x="2" y="38"/>
                  </a:lnTo>
                  <a:lnTo>
                    <a:pt x="6" y="32"/>
                  </a:lnTo>
                  <a:lnTo>
                    <a:pt x="8" y="28"/>
                  </a:lnTo>
                  <a:lnTo>
                    <a:pt x="13" y="23"/>
                  </a:lnTo>
                  <a:lnTo>
                    <a:pt x="16" y="20"/>
                  </a:lnTo>
                  <a:lnTo>
                    <a:pt x="23" y="14"/>
                  </a:lnTo>
                  <a:lnTo>
                    <a:pt x="29" y="11"/>
                  </a:lnTo>
                  <a:lnTo>
                    <a:pt x="33" y="8"/>
                  </a:lnTo>
                  <a:lnTo>
                    <a:pt x="39" y="6"/>
                  </a:lnTo>
                  <a:lnTo>
                    <a:pt x="49" y="3"/>
                  </a:lnTo>
                  <a:lnTo>
                    <a:pt x="54" y="2"/>
                  </a:lnTo>
                  <a:lnTo>
                    <a:pt x="62" y="1"/>
                  </a:lnTo>
                  <a:lnTo>
                    <a:pt x="6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8204" name="Oval 62">
              <a:extLst>
                <a:ext uri="{FF2B5EF4-FFF2-40B4-BE49-F238E27FC236}">
                  <a16:creationId xmlns:a16="http://schemas.microsoft.com/office/drawing/2014/main" id="{252D7432-0922-43B5-A5B5-7BBF222B8CB5}"/>
                </a:ext>
              </a:extLst>
            </p:cNvPr>
            <p:cNvSpPr>
              <a:spLocks noChangeArrowheads="1"/>
            </p:cNvSpPr>
            <p:nvPr/>
          </p:nvSpPr>
          <p:spPr bwMode="auto">
            <a:xfrm>
              <a:off x="2764" y="2131"/>
              <a:ext cx="144"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spTree>
  </p:cSld>
  <p:clrMapOvr>
    <a:masterClrMapping/>
  </p:clrMapOvr>
  <p:transition>
    <p:pull dir="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DC12917-F8C3-43B3-8E66-E8F515268D75}"/>
              </a:ext>
            </a:extLst>
          </p:cNvPr>
          <p:cNvSpPr>
            <a:spLocks noChangeArrowheads="1"/>
          </p:cNvSpPr>
          <p:nvPr/>
        </p:nvSpPr>
        <p:spPr bwMode="auto">
          <a:xfrm>
            <a:off x="1803401" y="6248400"/>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49155" name="Rectangle 3">
            <a:extLst>
              <a:ext uri="{FF2B5EF4-FFF2-40B4-BE49-F238E27FC236}">
                <a16:creationId xmlns:a16="http://schemas.microsoft.com/office/drawing/2014/main" id="{2962DC27-4570-433D-939F-E3EC9035656B}"/>
              </a:ext>
            </a:extLst>
          </p:cNvPr>
          <p:cNvSpPr>
            <a:spLocks noGrp="1" noRot="1" noChangeArrowheads="1"/>
          </p:cNvSpPr>
          <p:nvPr>
            <p:ph type="title"/>
          </p:nvPr>
        </p:nvSpPr>
        <p:spPr>
          <a:xfrm>
            <a:off x="1290902" y="253737"/>
            <a:ext cx="9578445" cy="804863"/>
          </a:xfrm>
        </p:spPr>
        <p:txBody>
          <a:bodyPr>
            <a:noAutofit/>
          </a:bodyPr>
          <a:lstStyle/>
          <a:p>
            <a:pPr eaLnBrk="1" hangingPunct="1"/>
            <a:r>
              <a:rPr lang="el-GR" altLang="en-US" sz="3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rPr>
              <a:t>Η φυσική πορεία της ΠΑΑ  σε διάστημα 5 ετών</a:t>
            </a:r>
            <a:endParaRPr lang="fr-FR" altLang="en-US" sz="3200" b="1" dirty="0">
              <a:solidFill>
                <a:schemeClr val="accent1">
                  <a:lumMod val="75000"/>
                </a:schemeClr>
              </a:solidFill>
              <a:latin typeface="Arial" panose="020B0604020202020204" pitchFamily="34" charset="0"/>
              <a:ea typeface="Verdana" panose="020B0604030504040204" pitchFamily="34" charset="0"/>
              <a:cs typeface="Arial" panose="020B0604020202020204" pitchFamily="34" charset="0"/>
            </a:endParaRPr>
          </a:p>
        </p:txBody>
      </p:sp>
      <p:sp>
        <p:nvSpPr>
          <p:cNvPr id="9220" name="Line 4">
            <a:extLst>
              <a:ext uri="{FF2B5EF4-FFF2-40B4-BE49-F238E27FC236}">
                <a16:creationId xmlns:a16="http://schemas.microsoft.com/office/drawing/2014/main" id="{6E533AC1-578B-4B46-8815-E622B2B5FB79}"/>
              </a:ext>
            </a:extLst>
          </p:cNvPr>
          <p:cNvSpPr>
            <a:spLocks noChangeShapeType="1"/>
          </p:cNvSpPr>
          <p:nvPr/>
        </p:nvSpPr>
        <p:spPr bwMode="auto">
          <a:xfrm>
            <a:off x="6559156" y="2696095"/>
            <a:ext cx="1311275" cy="5619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1" name="Line 5">
            <a:extLst>
              <a:ext uri="{FF2B5EF4-FFF2-40B4-BE49-F238E27FC236}">
                <a16:creationId xmlns:a16="http://schemas.microsoft.com/office/drawing/2014/main" id="{1CD3C3A3-332F-4C4C-9DC7-CBB899786F07}"/>
              </a:ext>
            </a:extLst>
          </p:cNvPr>
          <p:cNvSpPr>
            <a:spLocks noChangeShapeType="1"/>
          </p:cNvSpPr>
          <p:nvPr/>
        </p:nvSpPr>
        <p:spPr bwMode="auto">
          <a:xfrm flipH="1">
            <a:off x="4076701" y="2758283"/>
            <a:ext cx="1528763" cy="5048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2" name="Rectangle 6">
            <a:extLst>
              <a:ext uri="{FF2B5EF4-FFF2-40B4-BE49-F238E27FC236}">
                <a16:creationId xmlns:a16="http://schemas.microsoft.com/office/drawing/2014/main" id="{FF523D89-352D-4B87-91EC-7CA11772577B}"/>
              </a:ext>
            </a:extLst>
          </p:cNvPr>
          <p:cNvSpPr>
            <a:spLocks noChangeArrowheads="1"/>
          </p:cNvSpPr>
          <p:nvPr/>
        </p:nvSpPr>
        <p:spPr bwMode="auto">
          <a:xfrm>
            <a:off x="1847850" y="1722438"/>
            <a:ext cx="3359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a:lnSpc>
                <a:spcPct val="90000"/>
              </a:lnSpc>
              <a:spcBef>
                <a:spcPct val="25000"/>
              </a:spcBef>
            </a:pPr>
            <a:r>
              <a:rPr lang="el-GR" altLang="en-US" b="1" dirty="0">
                <a:solidFill>
                  <a:schemeClr val="accent1">
                    <a:lumMod val="75000"/>
                  </a:schemeClr>
                </a:solidFill>
                <a:latin typeface="Helvetica" panose="020B0604020202020204" pitchFamily="34" charset="0"/>
              </a:rPr>
              <a:t>100 ασθενείς </a:t>
            </a:r>
            <a:br>
              <a:rPr lang="el-GR" altLang="en-US" b="1" dirty="0">
                <a:solidFill>
                  <a:schemeClr val="accent1">
                    <a:lumMod val="75000"/>
                  </a:schemeClr>
                </a:solidFill>
                <a:latin typeface="Helvetica" panose="020B0604020202020204" pitchFamily="34" charset="0"/>
              </a:rPr>
            </a:br>
            <a:r>
              <a:rPr lang="el-GR" altLang="en-US" b="1" dirty="0">
                <a:solidFill>
                  <a:schemeClr val="accent1">
                    <a:lumMod val="75000"/>
                  </a:schemeClr>
                </a:solidFill>
                <a:latin typeface="Helvetica" panose="020B0604020202020204" pitchFamily="34" charset="0"/>
              </a:rPr>
              <a:t>με ασυμπτωματική ΠΑΝ</a:t>
            </a:r>
            <a:r>
              <a:rPr lang="el-GR" altLang="en-US" dirty="0">
                <a:solidFill>
                  <a:schemeClr val="accent1">
                    <a:lumMod val="75000"/>
                  </a:schemeClr>
                </a:solidFill>
                <a:latin typeface="Helvetica" panose="020B0604020202020204" pitchFamily="34" charset="0"/>
              </a:rPr>
              <a:t> </a:t>
            </a:r>
            <a:endParaRPr lang="fr-FR" altLang="en-US" dirty="0">
              <a:solidFill>
                <a:schemeClr val="accent1">
                  <a:lumMod val="75000"/>
                </a:schemeClr>
              </a:solidFill>
              <a:latin typeface="Helvetica" panose="020B0604020202020204" pitchFamily="34" charset="0"/>
            </a:endParaRPr>
          </a:p>
        </p:txBody>
      </p:sp>
      <p:sp>
        <p:nvSpPr>
          <p:cNvPr id="9223" name="Rectangle 7">
            <a:extLst>
              <a:ext uri="{FF2B5EF4-FFF2-40B4-BE49-F238E27FC236}">
                <a16:creationId xmlns:a16="http://schemas.microsoft.com/office/drawing/2014/main" id="{A98F6C1B-E23B-4D13-9B8C-DE8441F2DEEC}"/>
              </a:ext>
            </a:extLst>
          </p:cNvPr>
          <p:cNvSpPr>
            <a:spLocks noChangeArrowheads="1"/>
          </p:cNvSpPr>
          <p:nvPr/>
        </p:nvSpPr>
        <p:spPr bwMode="auto">
          <a:xfrm>
            <a:off x="6800851" y="1512888"/>
            <a:ext cx="3368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nSpc>
                <a:spcPct val="90000"/>
              </a:lnSpc>
              <a:spcBef>
                <a:spcPct val="25000"/>
              </a:spcBef>
            </a:pPr>
            <a:r>
              <a:rPr lang="el-GR" altLang="en-US" b="1" dirty="0">
                <a:solidFill>
                  <a:schemeClr val="accent1">
                    <a:lumMod val="75000"/>
                  </a:schemeClr>
                </a:solidFill>
                <a:latin typeface="Helvetica" panose="020B0604020202020204" pitchFamily="34" charset="0"/>
              </a:rPr>
              <a:t>100 ασθενείς</a:t>
            </a:r>
            <a:br>
              <a:rPr lang="el-GR" altLang="en-US" b="1" dirty="0">
                <a:solidFill>
                  <a:schemeClr val="accent1">
                    <a:lumMod val="75000"/>
                  </a:schemeClr>
                </a:solidFill>
                <a:latin typeface="Helvetica" panose="020B0604020202020204" pitchFamily="34" charset="0"/>
              </a:rPr>
            </a:br>
            <a:r>
              <a:rPr lang="el-GR" altLang="en-US" b="1" dirty="0">
                <a:solidFill>
                  <a:schemeClr val="accent1">
                    <a:lumMod val="75000"/>
                  </a:schemeClr>
                </a:solidFill>
                <a:latin typeface="Helvetica" panose="020B0604020202020204" pitchFamily="34" charset="0"/>
              </a:rPr>
              <a:t>με χωλότητα που δεν</a:t>
            </a:r>
            <a:br>
              <a:rPr lang="el-GR" altLang="en-US" b="1" dirty="0">
                <a:solidFill>
                  <a:schemeClr val="accent1">
                    <a:lumMod val="75000"/>
                  </a:schemeClr>
                </a:solidFill>
                <a:latin typeface="Helvetica" panose="020B0604020202020204" pitchFamily="34" charset="0"/>
              </a:rPr>
            </a:br>
            <a:r>
              <a:rPr lang="el-GR" altLang="en-US" b="1" dirty="0">
                <a:solidFill>
                  <a:schemeClr val="accent1">
                    <a:lumMod val="75000"/>
                  </a:schemeClr>
                </a:solidFill>
                <a:latin typeface="Helvetica" panose="020B0604020202020204" pitchFamily="34" charset="0"/>
              </a:rPr>
              <a:t>αναζητούν ιατρική συμβουλή</a:t>
            </a:r>
            <a:endParaRPr lang="fr-FR" altLang="en-US" b="1" dirty="0">
              <a:solidFill>
                <a:schemeClr val="accent1">
                  <a:lumMod val="75000"/>
                </a:schemeClr>
              </a:solidFill>
              <a:latin typeface="Helvetica" panose="020B0604020202020204" pitchFamily="34" charset="0"/>
            </a:endParaRPr>
          </a:p>
        </p:txBody>
      </p:sp>
      <p:sp>
        <p:nvSpPr>
          <p:cNvPr id="9224" name="Rectangle 8">
            <a:extLst>
              <a:ext uri="{FF2B5EF4-FFF2-40B4-BE49-F238E27FC236}">
                <a16:creationId xmlns:a16="http://schemas.microsoft.com/office/drawing/2014/main" id="{8AD7AB46-83A7-4552-8A01-6102B78A70F9}"/>
              </a:ext>
            </a:extLst>
          </p:cNvPr>
          <p:cNvSpPr>
            <a:spLocks noChangeArrowheads="1"/>
          </p:cNvSpPr>
          <p:nvPr/>
        </p:nvSpPr>
        <p:spPr bwMode="auto">
          <a:xfrm>
            <a:off x="4997450" y="3198813"/>
            <a:ext cx="21653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lnSpc>
                <a:spcPct val="90000"/>
              </a:lnSpc>
              <a:spcBef>
                <a:spcPct val="25000"/>
              </a:spcBef>
            </a:pPr>
            <a:r>
              <a:rPr lang="el-GR" altLang="en-US" b="1" dirty="0">
                <a:solidFill>
                  <a:schemeClr val="accent1">
                    <a:lumMod val="75000"/>
                  </a:schemeClr>
                </a:solidFill>
                <a:latin typeface="Helvetica" panose="020B0604020202020204" pitchFamily="34" charset="0"/>
              </a:rPr>
              <a:t>100 ασθενείς με διάγνωση</a:t>
            </a:r>
            <a:br>
              <a:rPr lang="el-GR" altLang="en-US" b="1" dirty="0">
                <a:solidFill>
                  <a:schemeClr val="accent1">
                    <a:lumMod val="75000"/>
                  </a:schemeClr>
                </a:solidFill>
                <a:latin typeface="Helvetica" panose="020B0604020202020204" pitchFamily="34" charset="0"/>
              </a:rPr>
            </a:br>
            <a:r>
              <a:rPr lang="el-GR" altLang="en-US" b="1" dirty="0">
                <a:solidFill>
                  <a:schemeClr val="accent1">
                    <a:lumMod val="75000"/>
                  </a:schemeClr>
                </a:solidFill>
                <a:latin typeface="Helvetica" panose="020B0604020202020204" pitchFamily="34" charset="0"/>
              </a:rPr>
              <a:t>διαλείπουσας χωλότητας</a:t>
            </a:r>
            <a:endParaRPr lang="fr-FR" altLang="en-US" b="1" dirty="0">
              <a:solidFill>
                <a:schemeClr val="accent1">
                  <a:lumMod val="75000"/>
                </a:schemeClr>
              </a:solidFill>
              <a:latin typeface="Helvetica" panose="020B0604020202020204" pitchFamily="34" charset="0"/>
            </a:endParaRPr>
          </a:p>
        </p:txBody>
      </p:sp>
      <p:sp>
        <p:nvSpPr>
          <p:cNvPr id="9225" name="Rectangle 9">
            <a:extLst>
              <a:ext uri="{FF2B5EF4-FFF2-40B4-BE49-F238E27FC236}">
                <a16:creationId xmlns:a16="http://schemas.microsoft.com/office/drawing/2014/main" id="{9C08499C-4ED3-4EA5-8798-EE49720EBDF7}"/>
              </a:ext>
            </a:extLst>
          </p:cNvPr>
          <p:cNvSpPr>
            <a:spLocks noChangeArrowheads="1"/>
          </p:cNvSpPr>
          <p:nvPr/>
        </p:nvSpPr>
        <p:spPr bwMode="auto">
          <a:xfrm>
            <a:off x="6816726" y="4797426"/>
            <a:ext cx="3370263" cy="122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87313" indent="-87313" eaLnBrk="0" hangingPunct="0">
              <a:tabLst>
                <a:tab pos="190500" algn="l"/>
                <a:tab pos="666750" algn="l"/>
                <a:tab pos="1317625" algn="l"/>
              </a:tabLst>
              <a:defRPr>
                <a:solidFill>
                  <a:schemeClr val="tx1"/>
                </a:solidFill>
                <a:latin typeface="Garamond" panose="02020404030301010803" pitchFamily="18" charset="0"/>
              </a:defRPr>
            </a:lvl1pPr>
            <a:lvl2pPr marL="571500" eaLnBrk="0" hangingPunct="0">
              <a:tabLst>
                <a:tab pos="190500" algn="l"/>
                <a:tab pos="666750" algn="l"/>
                <a:tab pos="1317625" algn="l"/>
              </a:tabLst>
              <a:defRPr>
                <a:solidFill>
                  <a:schemeClr val="tx1"/>
                </a:solidFill>
                <a:latin typeface="Garamond" panose="02020404030301010803" pitchFamily="18" charset="0"/>
              </a:defRPr>
            </a:lvl2pPr>
            <a:lvl3pPr marL="1143000" indent="-228600" eaLnBrk="0" hangingPunct="0">
              <a:tabLst>
                <a:tab pos="190500" algn="l"/>
                <a:tab pos="666750" algn="l"/>
                <a:tab pos="1317625" algn="l"/>
              </a:tabLst>
              <a:defRPr>
                <a:solidFill>
                  <a:schemeClr val="tx1"/>
                </a:solidFill>
                <a:latin typeface="Garamond" panose="02020404030301010803" pitchFamily="18" charset="0"/>
              </a:defRPr>
            </a:lvl3pPr>
            <a:lvl4pPr marL="1600200" indent="-228600" eaLnBrk="0" hangingPunct="0">
              <a:tabLst>
                <a:tab pos="190500" algn="l"/>
                <a:tab pos="666750" algn="l"/>
                <a:tab pos="1317625" algn="l"/>
              </a:tabLst>
              <a:defRPr>
                <a:solidFill>
                  <a:schemeClr val="tx1"/>
                </a:solidFill>
                <a:latin typeface="Garamond" panose="02020404030301010803" pitchFamily="18" charset="0"/>
              </a:defRPr>
            </a:lvl4pPr>
            <a:lvl5pPr marL="2057400" indent="-228600" eaLnBrk="0" hangingPunct="0">
              <a:tabLst>
                <a:tab pos="190500" algn="l"/>
                <a:tab pos="666750" algn="l"/>
                <a:tab pos="1317625" algn="l"/>
              </a:tabLst>
              <a:defRPr>
                <a:solidFill>
                  <a:schemeClr val="tx1"/>
                </a:solidFill>
                <a:latin typeface="Garamond" panose="02020404030301010803" pitchFamily="18" charset="0"/>
              </a:defRPr>
            </a:lvl5pPr>
            <a:lvl6pPr marL="2514600" indent="-228600" eaLnBrk="0" fontAlgn="base" hangingPunct="0">
              <a:spcBef>
                <a:spcPct val="0"/>
              </a:spcBef>
              <a:spcAft>
                <a:spcPct val="0"/>
              </a:spcAft>
              <a:tabLst>
                <a:tab pos="190500" algn="l"/>
                <a:tab pos="666750" algn="l"/>
                <a:tab pos="1317625" algn="l"/>
              </a:tabLst>
              <a:defRPr>
                <a:solidFill>
                  <a:schemeClr val="tx1"/>
                </a:solidFill>
                <a:latin typeface="Garamond" panose="02020404030301010803" pitchFamily="18" charset="0"/>
              </a:defRPr>
            </a:lvl6pPr>
            <a:lvl7pPr marL="2971800" indent="-228600" eaLnBrk="0" fontAlgn="base" hangingPunct="0">
              <a:spcBef>
                <a:spcPct val="0"/>
              </a:spcBef>
              <a:spcAft>
                <a:spcPct val="0"/>
              </a:spcAft>
              <a:tabLst>
                <a:tab pos="190500" algn="l"/>
                <a:tab pos="666750" algn="l"/>
                <a:tab pos="1317625" algn="l"/>
              </a:tabLst>
              <a:defRPr>
                <a:solidFill>
                  <a:schemeClr val="tx1"/>
                </a:solidFill>
                <a:latin typeface="Garamond" panose="02020404030301010803" pitchFamily="18" charset="0"/>
              </a:defRPr>
            </a:lvl7pPr>
            <a:lvl8pPr marL="3429000" indent="-228600" eaLnBrk="0" fontAlgn="base" hangingPunct="0">
              <a:spcBef>
                <a:spcPct val="0"/>
              </a:spcBef>
              <a:spcAft>
                <a:spcPct val="0"/>
              </a:spcAft>
              <a:tabLst>
                <a:tab pos="190500" algn="l"/>
                <a:tab pos="666750" algn="l"/>
                <a:tab pos="1317625" algn="l"/>
              </a:tabLst>
              <a:defRPr>
                <a:solidFill>
                  <a:schemeClr val="tx1"/>
                </a:solidFill>
                <a:latin typeface="Garamond" panose="02020404030301010803" pitchFamily="18" charset="0"/>
              </a:defRPr>
            </a:lvl8pPr>
            <a:lvl9pPr marL="3886200" indent="-228600" eaLnBrk="0" fontAlgn="base" hangingPunct="0">
              <a:spcBef>
                <a:spcPct val="0"/>
              </a:spcBef>
              <a:spcAft>
                <a:spcPct val="0"/>
              </a:spcAft>
              <a:tabLst>
                <a:tab pos="190500" algn="l"/>
                <a:tab pos="666750" algn="l"/>
                <a:tab pos="1317625" algn="l"/>
              </a:tabLst>
              <a:defRPr>
                <a:solidFill>
                  <a:schemeClr val="tx1"/>
                </a:solidFill>
                <a:latin typeface="Garamond" panose="02020404030301010803" pitchFamily="18" charset="0"/>
              </a:defRPr>
            </a:lvl9pPr>
          </a:lstStyle>
          <a:p>
            <a:pPr algn="ctr"/>
            <a:r>
              <a:rPr lang="fr-FR" altLang="en-US" b="1">
                <a:latin typeface="Arial" panose="020B0604020202020204" pitchFamily="34" charset="0"/>
              </a:rPr>
              <a:t>30 θάνατοι:</a:t>
            </a:r>
            <a:r>
              <a:rPr lang="fr-FR" altLang="en-US">
                <a:latin typeface="Arial" panose="020B0604020202020204" pitchFamily="34" charset="0"/>
              </a:rPr>
              <a:t> </a:t>
            </a:r>
            <a:r>
              <a:rPr lang="fr-FR" altLang="en-US" sz="1400">
                <a:latin typeface="Helvetica" panose="020B0604020202020204" pitchFamily="34" charset="0"/>
              </a:rPr>
              <a:t>	</a:t>
            </a:r>
          </a:p>
          <a:p>
            <a:pPr lvl="1">
              <a:buSzPct val="100000"/>
              <a:buFontTx/>
              <a:buChar char="•"/>
            </a:pPr>
            <a:r>
              <a:rPr lang="fr-FR" altLang="en-US" sz="1400">
                <a:latin typeface="Helvetica" panose="020B0604020202020204" pitchFamily="34" charset="0"/>
              </a:rPr>
              <a:t>Στεφανιαία νόσος </a:t>
            </a:r>
            <a:r>
              <a:rPr lang="el-GR" altLang="en-US" sz="1400">
                <a:latin typeface="Helvetica" panose="020B0604020202020204" pitchFamily="34" charset="0"/>
              </a:rPr>
              <a:t> </a:t>
            </a:r>
            <a:r>
              <a:rPr lang="fr-FR" altLang="en-US" sz="1400">
                <a:latin typeface="Helvetica" panose="020B0604020202020204" pitchFamily="34" charset="0"/>
              </a:rPr>
              <a:t>15</a:t>
            </a:r>
          </a:p>
          <a:p>
            <a:pPr lvl="1">
              <a:buSzPct val="100000"/>
              <a:buFontTx/>
              <a:buChar char="•"/>
            </a:pPr>
            <a:r>
              <a:rPr lang="el-GR" altLang="en-US" sz="1400">
                <a:latin typeface="Helvetica" panose="020B0604020202020204" pitchFamily="34" charset="0"/>
              </a:rPr>
              <a:t>Άλλη καρδιαγγειακή και αγγειακή εγκεφαλική νόσος 5</a:t>
            </a:r>
          </a:p>
          <a:p>
            <a:pPr lvl="1">
              <a:buSzPct val="100000"/>
              <a:buFontTx/>
              <a:buChar char="•"/>
            </a:pPr>
            <a:r>
              <a:rPr lang="fr-FR" altLang="en-US" sz="1400">
                <a:latin typeface="Helvetica" panose="020B0604020202020204" pitchFamily="34" charset="0"/>
              </a:rPr>
              <a:t>Μη καρδιαγγειακή νόσος 10</a:t>
            </a:r>
          </a:p>
        </p:txBody>
      </p:sp>
      <p:sp>
        <p:nvSpPr>
          <p:cNvPr id="9226" name="Rectangle 10">
            <a:extLst>
              <a:ext uri="{FF2B5EF4-FFF2-40B4-BE49-F238E27FC236}">
                <a16:creationId xmlns:a16="http://schemas.microsoft.com/office/drawing/2014/main" id="{884ECD10-F718-40B4-80DA-3C5EC68FCF10}"/>
              </a:ext>
            </a:extLst>
          </p:cNvPr>
          <p:cNvSpPr>
            <a:spLocks noChangeArrowheads="1"/>
          </p:cNvSpPr>
          <p:nvPr/>
        </p:nvSpPr>
        <p:spPr bwMode="auto">
          <a:xfrm>
            <a:off x="7812088" y="4419601"/>
            <a:ext cx="1255712"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lnSpc>
                <a:spcPct val="90000"/>
              </a:lnSpc>
              <a:spcBef>
                <a:spcPct val="25000"/>
              </a:spcBef>
            </a:pPr>
            <a:r>
              <a:rPr lang="el-GR" altLang="en-US" sz="2400" b="1">
                <a:latin typeface="Helvetica" panose="020B0604020202020204" pitchFamily="34" charset="0"/>
              </a:rPr>
              <a:t>+</a:t>
            </a:r>
            <a:endParaRPr lang="fr-FR" altLang="en-US" sz="2400" b="1">
              <a:latin typeface="Helvetica" panose="020B0604020202020204" pitchFamily="34" charset="0"/>
            </a:endParaRPr>
          </a:p>
        </p:txBody>
      </p:sp>
      <p:sp>
        <p:nvSpPr>
          <p:cNvPr id="9227" name="Rectangle 11">
            <a:extLst>
              <a:ext uri="{FF2B5EF4-FFF2-40B4-BE49-F238E27FC236}">
                <a16:creationId xmlns:a16="http://schemas.microsoft.com/office/drawing/2014/main" id="{2F36E7E4-70D1-4426-8B94-F1F858BC119B}"/>
              </a:ext>
            </a:extLst>
          </p:cNvPr>
          <p:cNvSpPr>
            <a:spLocks noChangeArrowheads="1"/>
          </p:cNvSpPr>
          <p:nvPr/>
        </p:nvSpPr>
        <p:spPr bwMode="auto">
          <a:xfrm>
            <a:off x="2471739" y="5332413"/>
            <a:ext cx="22129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lnSpc>
                <a:spcPct val="90000"/>
              </a:lnSpc>
            </a:pPr>
            <a:r>
              <a:rPr lang="fr-FR" altLang="en-US" sz="1400">
                <a:latin typeface="Helvetica" panose="020B0604020202020204" pitchFamily="34" charset="0"/>
              </a:rPr>
              <a:t>Μείζων ακρωτηριασμός </a:t>
            </a:r>
            <a:br>
              <a:rPr lang="fr-FR" altLang="en-US" sz="1400">
                <a:latin typeface="Helvetica" panose="020B0604020202020204" pitchFamily="34" charset="0"/>
              </a:rPr>
            </a:br>
            <a:r>
              <a:rPr lang="fr-FR" altLang="en-US" sz="1400">
                <a:latin typeface="Helvetica" panose="020B0604020202020204" pitchFamily="34" charset="0"/>
              </a:rPr>
              <a:t>2 ασθενείς</a:t>
            </a:r>
          </a:p>
        </p:txBody>
      </p:sp>
      <p:sp>
        <p:nvSpPr>
          <p:cNvPr id="9228" name="Rectangle 12">
            <a:extLst>
              <a:ext uri="{FF2B5EF4-FFF2-40B4-BE49-F238E27FC236}">
                <a16:creationId xmlns:a16="http://schemas.microsoft.com/office/drawing/2014/main" id="{9CC44B5F-2832-44FB-B077-EA6B1B6E1A2D}"/>
              </a:ext>
            </a:extLst>
          </p:cNvPr>
          <p:cNvSpPr>
            <a:spLocks noChangeArrowheads="1"/>
          </p:cNvSpPr>
          <p:nvPr/>
        </p:nvSpPr>
        <p:spPr bwMode="auto">
          <a:xfrm>
            <a:off x="7299326" y="3916364"/>
            <a:ext cx="26844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lnSpc>
                <a:spcPct val="90000"/>
              </a:lnSpc>
              <a:spcBef>
                <a:spcPct val="25000"/>
              </a:spcBef>
            </a:pPr>
            <a:r>
              <a:rPr lang="el-GR" altLang="en-US" sz="1400" b="1">
                <a:latin typeface="Helvetica" panose="020B0604020202020204" pitchFamily="34" charset="0"/>
              </a:rPr>
              <a:t>10 έως 20 μη θανατηφόρα ΕΜ</a:t>
            </a:r>
          </a:p>
          <a:p>
            <a:pPr algn="ctr">
              <a:lnSpc>
                <a:spcPct val="90000"/>
              </a:lnSpc>
              <a:spcBef>
                <a:spcPct val="25000"/>
              </a:spcBef>
            </a:pPr>
            <a:r>
              <a:rPr lang="el-GR" altLang="en-US" sz="1400" b="1">
                <a:latin typeface="Helvetica" panose="020B0604020202020204" pitchFamily="34" charset="0"/>
              </a:rPr>
              <a:t> ή εγκεφαλικά επεισόδια</a:t>
            </a:r>
            <a:endParaRPr lang="fr-FR" altLang="en-US" sz="1400" b="1">
              <a:latin typeface="Helvetica" panose="020B0604020202020204" pitchFamily="34" charset="0"/>
            </a:endParaRPr>
          </a:p>
        </p:txBody>
      </p:sp>
      <p:sp>
        <p:nvSpPr>
          <p:cNvPr id="9229" name="Rectangle 13">
            <a:extLst>
              <a:ext uri="{FF2B5EF4-FFF2-40B4-BE49-F238E27FC236}">
                <a16:creationId xmlns:a16="http://schemas.microsoft.com/office/drawing/2014/main" id="{4421F6A3-2BF6-4289-845E-D6062217481E}"/>
              </a:ext>
            </a:extLst>
          </p:cNvPr>
          <p:cNvSpPr>
            <a:spLocks noChangeArrowheads="1"/>
          </p:cNvSpPr>
          <p:nvPr/>
        </p:nvSpPr>
        <p:spPr bwMode="auto">
          <a:xfrm>
            <a:off x="2471739" y="4602163"/>
            <a:ext cx="22129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lnSpc>
                <a:spcPct val="90000"/>
              </a:lnSpc>
            </a:pPr>
            <a:r>
              <a:rPr lang="fr-FR" altLang="en-US" sz="1400">
                <a:latin typeface="Helvetica" panose="020B0604020202020204" pitchFamily="34" charset="0"/>
              </a:rPr>
              <a:t>Χειρουργική επαναγγείωση </a:t>
            </a:r>
          </a:p>
          <a:p>
            <a:pPr algn="ctr">
              <a:lnSpc>
                <a:spcPct val="90000"/>
              </a:lnSpc>
            </a:pPr>
            <a:r>
              <a:rPr lang="fr-FR" altLang="en-US" sz="1400">
                <a:latin typeface="Helvetica" panose="020B0604020202020204" pitchFamily="34" charset="0"/>
              </a:rPr>
              <a:t>10 ασθενείς</a:t>
            </a:r>
          </a:p>
        </p:txBody>
      </p:sp>
      <p:sp>
        <p:nvSpPr>
          <p:cNvPr id="9230" name="Rectangle 14">
            <a:extLst>
              <a:ext uri="{FF2B5EF4-FFF2-40B4-BE49-F238E27FC236}">
                <a16:creationId xmlns:a16="http://schemas.microsoft.com/office/drawing/2014/main" id="{75B5E9B2-E62D-4F45-AB27-6BB7D508F390}"/>
              </a:ext>
            </a:extLst>
          </p:cNvPr>
          <p:cNvSpPr>
            <a:spLocks noChangeArrowheads="1"/>
          </p:cNvSpPr>
          <p:nvPr/>
        </p:nvSpPr>
        <p:spPr bwMode="auto">
          <a:xfrm>
            <a:off x="2471739" y="3867150"/>
            <a:ext cx="221297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lnSpc>
                <a:spcPct val="90000"/>
              </a:lnSpc>
            </a:pPr>
            <a:r>
              <a:rPr lang="fr-FR" altLang="en-US" sz="1400">
                <a:latin typeface="Helvetica" panose="020B0604020202020204" pitchFamily="34" charset="0"/>
              </a:rPr>
              <a:t>Επιδείνωση χωλότητας</a:t>
            </a:r>
            <a:br>
              <a:rPr lang="fr-FR" altLang="en-US" sz="1400">
                <a:latin typeface="Helvetica" panose="020B0604020202020204" pitchFamily="34" charset="0"/>
              </a:rPr>
            </a:br>
            <a:r>
              <a:rPr lang="fr-FR" altLang="en-US" sz="1400">
                <a:latin typeface="Helvetica" panose="020B0604020202020204" pitchFamily="34" charset="0"/>
              </a:rPr>
              <a:t>25 ασθενείς</a:t>
            </a:r>
          </a:p>
        </p:txBody>
      </p:sp>
      <p:sp>
        <p:nvSpPr>
          <p:cNvPr id="9231" name="Line 15">
            <a:extLst>
              <a:ext uri="{FF2B5EF4-FFF2-40B4-BE49-F238E27FC236}">
                <a16:creationId xmlns:a16="http://schemas.microsoft.com/office/drawing/2014/main" id="{FF80EC8A-9BFE-47D8-8AE5-CF52AF4E3086}"/>
              </a:ext>
            </a:extLst>
          </p:cNvPr>
          <p:cNvSpPr>
            <a:spLocks noChangeShapeType="1"/>
          </p:cNvSpPr>
          <p:nvPr/>
        </p:nvSpPr>
        <p:spPr bwMode="auto">
          <a:xfrm flipH="1">
            <a:off x="5175250" y="2505076"/>
            <a:ext cx="673100" cy="43021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32" name="Line 16">
            <a:extLst>
              <a:ext uri="{FF2B5EF4-FFF2-40B4-BE49-F238E27FC236}">
                <a16:creationId xmlns:a16="http://schemas.microsoft.com/office/drawing/2014/main" id="{E909510E-7330-4C24-BEBC-12FB00B07E51}"/>
              </a:ext>
            </a:extLst>
          </p:cNvPr>
          <p:cNvSpPr>
            <a:spLocks noChangeShapeType="1"/>
          </p:cNvSpPr>
          <p:nvPr/>
        </p:nvSpPr>
        <p:spPr bwMode="auto">
          <a:xfrm>
            <a:off x="5867400" y="2505076"/>
            <a:ext cx="674688" cy="43021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33" name="Line 17">
            <a:extLst>
              <a:ext uri="{FF2B5EF4-FFF2-40B4-BE49-F238E27FC236}">
                <a16:creationId xmlns:a16="http://schemas.microsoft.com/office/drawing/2014/main" id="{737B67DA-E763-46E9-90B0-264C115CF5E0}"/>
              </a:ext>
            </a:extLst>
          </p:cNvPr>
          <p:cNvSpPr>
            <a:spLocks noChangeShapeType="1"/>
          </p:cNvSpPr>
          <p:nvPr/>
        </p:nvSpPr>
        <p:spPr bwMode="auto">
          <a:xfrm flipV="1">
            <a:off x="5848350" y="1593851"/>
            <a:ext cx="0" cy="8810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9234" name="Group 18">
            <a:extLst>
              <a:ext uri="{FF2B5EF4-FFF2-40B4-BE49-F238E27FC236}">
                <a16:creationId xmlns:a16="http://schemas.microsoft.com/office/drawing/2014/main" id="{F8206E4B-7BC8-401C-822D-0131312CE5DB}"/>
              </a:ext>
            </a:extLst>
          </p:cNvPr>
          <p:cNvGrpSpPr>
            <a:grpSpLocks/>
          </p:cNvGrpSpPr>
          <p:nvPr/>
        </p:nvGrpSpPr>
        <p:grpSpPr bwMode="auto">
          <a:xfrm>
            <a:off x="5253039" y="1371601"/>
            <a:ext cx="1570037" cy="1546225"/>
            <a:chOff x="2404" y="864"/>
            <a:chExt cx="1072" cy="1206"/>
          </a:xfrm>
        </p:grpSpPr>
        <p:sp>
          <p:nvSpPr>
            <p:cNvPr id="9239" name="Arc 19">
              <a:extLst>
                <a:ext uri="{FF2B5EF4-FFF2-40B4-BE49-F238E27FC236}">
                  <a16:creationId xmlns:a16="http://schemas.microsoft.com/office/drawing/2014/main" id="{1C04C17E-F87C-4ADB-8F14-CBE981EAF29C}"/>
                </a:ext>
              </a:extLst>
            </p:cNvPr>
            <p:cNvSpPr>
              <a:spLocks/>
            </p:cNvSpPr>
            <p:nvPr/>
          </p:nvSpPr>
          <p:spPr bwMode="auto">
            <a:xfrm>
              <a:off x="2939" y="864"/>
              <a:ext cx="537" cy="903"/>
            </a:xfrm>
            <a:custGeom>
              <a:avLst/>
              <a:gdLst>
                <a:gd name="T0" fmla="*/ 0 w 21672"/>
                <a:gd name="T1" fmla="*/ 0 h 32381"/>
                <a:gd name="T2" fmla="*/ 0 w 21672"/>
                <a:gd name="T3" fmla="*/ 0 h 32381"/>
                <a:gd name="T4" fmla="*/ 0 w 21672"/>
                <a:gd name="T5" fmla="*/ 0 h 32381"/>
                <a:gd name="T6" fmla="*/ 0 60000 65536"/>
                <a:gd name="T7" fmla="*/ 0 60000 65536"/>
                <a:gd name="T8" fmla="*/ 0 60000 65536"/>
                <a:gd name="T9" fmla="*/ 0 w 21672"/>
                <a:gd name="T10" fmla="*/ 0 h 32381"/>
                <a:gd name="T11" fmla="*/ 21672 w 21672"/>
                <a:gd name="T12" fmla="*/ 32381 h 32381"/>
              </a:gdLst>
              <a:ahLst/>
              <a:cxnLst>
                <a:cxn ang="T6">
                  <a:pos x="T0" y="T1"/>
                </a:cxn>
                <a:cxn ang="T7">
                  <a:pos x="T2" y="T3"/>
                </a:cxn>
                <a:cxn ang="T8">
                  <a:pos x="T4" y="T5"/>
                </a:cxn>
              </a:cxnLst>
              <a:rect l="T9" t="T10" r="T11" b="T12"/>
              <a:pathLst>
                <a:path w="21672" h="32381" fill="none" extrusionOk="0">
                  <a:moveTo>
                    <a:pt x="0" y="0"/>
                  </a:moveTo>
                  <a:cubicBezTo>
                    <a:pt x="24" y="0"/>
                    <a:pt x="48" y="-1"/>
                    <a:pt x="72" y="0"/>
                  </a:cubicBezTo>
                  <a:cubicBezTo>
                    <a:pt x="12001" y="0"/>
                    <a:pt x="21672" y="9670"/>
                    <a:pt x="21672" y="21600"/>
                  </a:cubicBezTo>
                  <a:cubicBezTo>
                    <a:pt x="21672" y="25384"/>
                    <a:pt x="20677" y="29101"/>
                    <a:pt x="18789" y="32381"/>
                  </a:cubicBezTo>
                </a:path>
                <a:path w="21672" h="32381" stroke="0" extrusionOk="0">
                  <a:moveTo>
                    <a:pt x="0" y="0"/>
                  </a:moveTo>
                  <a:cubicBezTo>
                    <a:pt x="24" y="0"/>
                    <a:pt x="48" y="-1"/>
                    <a:pt x="72" y="0"/>
                  </a:cubicBezTo>
                  <a:cubicBezTo>
                    <a:pt x="12001" y="0"/>
                    <a:pt x="21672" y="9670"/>
                    <a:pt x="21672" y="21600"/>
                  </a:cubicBezTo>
                  <a:cubicBezTo>
                    <a:pt x="21672" y="25384"/>
                    <a:pt x="20677" y="29101"/>
                    <a:pt x="18789" y="32381"/>
                  </a:cubicBezTo>
                  <a:lnTo>
                    <a:pt x="72" y="21600"/>
                  </a:lnTo>
                  <a:close/>
                </a:path>
              </a:pathLst>
            </a:custGeom>
            <a:solidFill>
              <a:schemeClr val="folHlink"/>
            </a:solidFill>
            <a:ln>
              <a:noFill/>
            </a:ln>
            <a:extLst>
              <a:ext uri="{91240B29-F687-4F45-9708-019B960494DF}">
                <a14:hiddenLine xmlns:a14="http://schemas.microsoft.com/office/drawing/2010/main" w="12700" cap="rnd">
                  <a:solidFill>
                    <a:srgbClr val="000000"/>
                  </a:solidFill>
                  <a:round/>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9240" name="Arc 20">
              <a:extLst>
                <a:ext uri="{FF2B5EF4-FFF2-40B4-BE49-F238E27FC236}">
                  <a16:creationId xmlns:a16="http://schemas.microsoft.com/office/drawing/2014/main" id="{CF12BC91-B105-41CB-953A-1CFC5E7EEA1D}"/>
                </a:ext>
              </a:extLst>
            </p:cNvPr>
            <p:cNvSpPr>
              <a:spLocks/>
            </p:cNvSpPr>
            <p:nvPr/>
          </p:nvSpPr>
          <p:spPr bwMode="auto">
            <a:xfrm>
              <a:off x="2476" y="1467"/>
              <a:ext cx="929" cy="603"/>
            </a:xfrm>
            <a:custGeom>
              <a:avLst/>
              <a:gdLst>
                <a:gd name="T0" fmla="*/ 0 w 37486"/>
                <a:gd name="T1" fmla="*/ 0 h 21600"/>
                <a:gd name="T2" fmla="*/ 0 w 37486"/>
                <a:gd name="T3" fmla="*/ 0 h 21600"/>
                <a:gd name="T4" fmla="*/ 0 w 37486"/>
                <a:gd name="T5" fmla="*/ 0 h 21600"/>
                <a:gd name="T6" fmla="*/ 0 60000 65536"/>
                <a:gd name="T7" fmla="*/ 0 60000 65536"/>
                <a:gd name="T8" fmla="*/ 0 60000 65536"/>
                <a:gd name="T9" fmla="*/ 0 w 37486"/>
                <a:gd name="T10" fmla="*/ 0 h 21600"/>
                <a:gd name="T11" fmla="*/ 37486 w 37486"/>
                <a:gd name="T12" fmla="*/ 21600 h 21600"/>
              </a:gdLst>
              <a:ahLst/>
              <a:cxnLst>
                <a:cxn ang="T6">
                  <a:pos x="T0" y="T1"/>
                </a:cxn>
                <a:cxn ang="T7">
                  <a:pos x="T2" y="T3"/>
                </a:cxn>
                <a:cxn ang="T8">
                  <a:pos x="T4" y="T5"/>
                </a:cxn>
              </a:cxnLst>
              <a:rect l="T9" t="T10" r="T11" b="T12"/>
              <a:pathLst>
                <a:path w="37486" h="21600" fill="none" extrusionOk="0">
                  <a:moveTo>
                    <a:pt x="37486" y="10772"/>
                  </a:moveTo>
                  <a:cubicBezTo>
                    <a:pt x="33631" y="17470"/>
                    <a:pt x="26492" y="21599"/>
                    <a:pt x="18764" y="21600"/>
                  </a:cubicBezTo>
                  <a:cubicBezTo>
                    <a:pt x="11005" y="21600"/>
                    <a:pt x="3842" y="17438"/>
                    <a:pt x="-1" y="10698"/>
                  </a:cubicBezTo>
                </a:path>
                <a:path w="37486" h="21600" stroke="0" extrusionOk="0">
                  <a:moveTo>
                    <a:pt x="37486" y="10772"/>
                  </a:moveTo>
                  <a:cubicBezTo>
                    <a:pt x="33631" y="17470"/>
                    <a:pt x="26492" y="21599"/>
                    <a:pt x="18764" y="21600"/>
                  </a:cubicBezTo>
                  <a:cubicBezTo>
                    <a:pt x="11005" y="21600"/>
                    <a:pt x="3842" y="17438"/>
                    <a:pt x="-1" y="10698"/>
                  </a:cubicBezTo>
                  <a:lnTo>
                    <a:pt x="18764" y="0"/>
                  </a:lnTo>
                  <a:close/>
                </a:path>
              </a:pathLst>
            </a:custGeom>
            <a:solidFill>
              <a:srgbClr val="CC99FF"/>
            </a:solidFill>
            <a:ln>
              <a:noFill/>
            </a:ln>
            <a:extLst>
              <a:ext uri="{91240B29-F687-4F45-9708-019B960494DF}">
                <a14:hiddenLine xmlns:a14="http://schemas.microsoft.com/office/drawing/2010/main" w="12700" cap="rnd">
                  <a:solidFill>
                    <a:srgbClr val="000000"/>
                  </a:solidFill>
                  <a:round/>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9241" name="Arc 21">
              <a:extLst>
                <a:ext uri="{FF2B5EF4-FFF2-40B4-BE49-F238E27FC236}">
                  <a16:creationId xmlns:a16="http://schemas.microsoft.com/office/drawing/2014/main" id="{38AB3EDE-FE9B-4F25-AF5B-D32B25703AEA}"/>
                </a:ext>
              </a:extLst>
            </p:cNvPr>
            <p:cNvSpPr>
              <a:spLocks/>
            </p:cNvSpPr>
            <p:nvPr/>
          </p:nvSpPr>
          <p:spPr bwMode="auto">
            <a:xfrm>
              <a:off x="2404" y="865"/>
              <a:ext cx="536" cy="900"/>
            </a:xfrm>
            <a:custGeom>
              <a:avLst/>
              <a:gdLst>
                <a:gd name="T0" fmla="*/ 0 w 21600"/>
                <a:gd name="T1" fmla="*/ 0 h 32258"/>
                <a:gd name="T2" fmla="*/ 0 w 21600"/>
                <a:gd name="T3" fmla="*/ 0 h 32258"/>
                <a:gd name="T4" fmla="*/ 0 w 21600"/>
                <a:gd name="T5" fmla="*/ 0 h 32258"/>
                <a:gd name="T6" fmla="*/ 0 60000 65536"/>
                <a:gd name="T7" fmla="*/ 0 60000 65536"/>
                <a:gd name="T8" fmla="*/ 0 60000 65536"/>
                <a:gd name="T9" fmla="*/ 0 w 21600"/>
                <a:gd name="T10" fmla="*/ 0 h 32258"/>
                <a:gd name="T11" fmla="*/ 21600 w 21600"/>
                <a:gd name="T12" fmla="*/ 32258 h 32258"/>
              </a:gdLst>
              <a:ahLst/>
              <a:cxnLst>
                <a:cxn ang="T6">
                  <a:pos x="T0" y="T1"/>
                </a:cxn>
                <a:cxn ang="T7">
                  <a:pos x="T2" y="T3"/>
                </a:cxn>
                <a:cxn ang="T8">
                  <a:pos x="T4" y="T5"/>
                </a:cxn>
              </a:cxnLst>
              <a:rect l="T9" t="T10" r="T11" b="T12"/>
              <a:pathLst>
                <a:path w="21600" h="32258" fill="none" extrusionOk="0">
                  <a:moveTo>
                    <a:pt x="2812" y="32257"/>
                  </a:moveTo>
                  <a:cubicBezTo>
                    <a:pt x="969" y="29008"/>
                    <a:pt x="0" y="25336"/>
                    <a:pt x="0" y="21600"/>
                  </a:cubicBezTo>
                  <a:cubicBezTo>
                    <a:pt x="-1" y="9698"/>
                    <a:pt x="9626" y="39"/>
                    <a:pt x="21528" y="0"/>
                  </a:cubicBezTo>
                </a:path>
                <a:path w="21600" h="32258" stroke="0" extrusionOk="0">
                  <a:moveTo>
                    <a:pt x="2812" y="32257"/>
                  </a:moveTo>
                  <a:cubicBezTo>
                    <a:pt x="969" y="29008"/>
                    <a:pt x="0" y="25336"/>
                    <a:pt x="0" y="21600"/>
                  </a:cubicBezTo>
                  <a:cubicBezTo>
                    <a:pt x="-1" y="9698"/>
                    <a:pt x="9626" y="39"/>
                    <a:pt x="21528" y="0"/>
                  </a:cubicBezTo>
                  <a:lnTo>
                    <a:pt x="21600" y="21600"/>
                  </a:lnTo>
                  <a:close/>
                </a:path>
              </a:pathLst>
            </a:custGeom>
            <a:solidFill>
              <a:schemeClr val="hlink"/>
            </a:solidFill>
            <a:ln>
              <a:noFill/>
            </a:ln>
            <a:extLst>
              <a:ext uri="{91240B29-F687-4F45-9708-019B960494DF}">
                <a14:hiddenLine xmlns:a14="http://schemas.microsoft.com/office/drawing/2010/main" w="12700" cap="rnd">
                  <a:solidFill>
                    <a:srgbClr val="000000"/>
                  </a:solidFill>
                  <a:round/>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grpSp>
      <p:sp>
        <p:nvSpPr>
          <p:cNvPr id="9235" name="Rectangle 22">
            <a:extLst>
              <a:ext uri="{FF2B5EF4-FFF2-40B4-BE49-F238E27FC236}">
                <a16:creationId xmlns:a16="http://schemas.microsoft.com/office/drawing/2014/main" id="{1DEA2044-A271-41FE-8384-0D976AC0281C}"/>
              </a:ext>
            </a:extLst>
          </p:cNvPr>
          <p:cNvSpPr>
            <a:spLocks noChangeArrowheads="1"/>
          </p:cNvSpPr>
          <p:nvPr/>
        </p:nvSpPr>
        <p:spPr bwMode="auto">
          <a:xfrm>
            <a:off x="2336800" y="3298825"/>
            <a:ext cx="2482850" cy="3825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54000" rIns="54000" bIns="54000">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r>
              <a:rPr lang="fr-FR" altLang="en-US" b="1">
                <a:solidFill>
                  <a:schemeClr val="bg1"/>
                </a:solidFill>
                <a:latin typeface="Arial" panose="020B0604020202020204" pitchFamily="34" charset="0"/>
              </a:rPr>
              <a:t>Τοπικά συμβάντα</a:t>
            </a:r>
          </a:p>
        </p:txBody>
      </p:sp>
      <p:sp>
        <p:nvSpPr>
          <p:cNvPr id="9236" name="Rectangle 23">
            <a:extLst>
              <a:ext uri="{FF2B5EF4-FFF2-40B4-BE49-F238E27FC236}">
                <a16:creationId xmlns:a16="http://schemas.microsoft.com/office/drawing/2014/main" id="{5CEB7F1A-9247-427A-9C50-6A153B49CF36}"/>
              </a:ext>
            </a:extLst>
          </p:cNvPr>
          <p:cNvSpPr>
            <a:spLocks noChangeArrowheads="1"/>
          </p:cNvSpPr>
          <p:nvPr/>
        </p:nvSpPr>
        <p:spPr bwMode="auto">
          <a:xfrm>
            <a:off x="7197726" y="3298825"/>
            <a:ext cx="2797175" cy="3825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4000" tIns="54000" rIns="54000" bIns="54000">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r>
              <a:rPr lang="el-GR" altLang="en-US" b="1">
                <a:solidFill>
                  <a:schemeClr val="bg1"/>
                </a:solidFill>
                <a:latin typeface="Arial" panose="020B0604020202020204" pitchFamily="34" charset="0"/>
              </a:rPr>
              <a:t>Σ</a:t>
            </a:r>
            <a:r>
              <a:rPr lang="fr-FR" altLang="en-US" b="1">
                <a:solidFill>
                  <a:schemeClr val="bg1"/>
                </a:solidFill>
                <a:latin typeface="Arial" panose="020B0604020202020204" pitchFamily="34" charset="0"/>
              </a:rPr>
              <a:t>υστηματικά συμβάντα</a:t>
            </a:r>
          </a:p>
        </p:txBody>
      </p:sp>
      <p:sp>
        <p:nvSpPr>
          <p:cNvPr id="9237" name="AutoShape 24">
            <a:extLst>
              <a:ext uri="{FF2B5EF4-FFF2-40B4-BE49-F238E27FC236}">
                <a16:creationId xmlns:a16="http://schemas.microsoft.com/office/drawing/2014/main" id="{5C0FC2E0-9F4C-4A90-A2BF-973FE9474B79}"/>
              </a:ext>
            </a:extLst>
          </p:cNvPr>
          <p:cNvSpPr>
            <a:spLocks noChangeArrowheads="1"/>
          </p:cNvSpPr>
          <p:nvPr/>
        </p:nvSpPr>
        <p:spPr bwMode="auto">
          <a:xfrm flipV="1">
            <a:off x="3422650" y="5105400"/>
            <a:ext cx="311150" cy="280988"/>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
        <p:nvSpPr>
          <p:cNvPr id="9238" name="AutoShape 25">
            <a:extLst>
              <a:ext uri="{FF2B5EF4-FFF2-40B4-BE49-F238E27FC236}">
                <a16:creationId xmlns:a16="http://schemas.microsoft.com/office/drawing/2014/main" id="{E4F11045-034E-4994-B53D-B60E654F5F1F}"/>
              </a:ext>
            </a:extLst>
          </p:cNvPr>
          <p:cNvSpPr>
            <a:spLocks noChangeArrowheads="1"/>
          </p:cNvSpPr>
          <p:nvPr/>
        </p:nvSpPr>
        <p:spPr bwMode="auto">
          <a:xfrm flipV="1">
            <a:off x="3422650" y="4370389"/>
            <a:ext cx="311150" cy="280987"/>
          </a:xfrm>
          <a:prstGeom prst="triangle">
            <a:avLst>
              <a:gd name="adj" fmla="val 50000"/>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endParaRPr lang="en-US" alt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818" name="Rectangle 2">
            <a:extLst>
              <a:ext uri="{FF2B5EF4-FFF2-40B4-BE49-F238E27FC236}">
                <a16:creationId xmlns:a16="http://schemas.microsoft.com/office/drawing/2014/main" id="{17C60BB0-DF2D-4790-8FD1-0AB0B32A15DA}"/>
              </a:ext>
            </a:extLst>
          </p:cNvPr>
          <p:cNvSpPr>
            <a:spLocks noGrp="1" noChangeArrowheads="1"/>
          </p:cNvSpPr>
          <p:nvPr>
            <p:ph type="title"/>
          </p:nvPr>
        </p:nvSpPr>
        <p:spPr>
          <a:xfrm>
            <a:off x="1703389" y="188913"/>
            <a:ext cx="8785225" cy="914400"/>
          </a:xfrm>
        </p:spPr>
        <p:txBody>
          <a:bodyPr>
            <a:noAutofit/>
          </a:bodyPr>
          <a:lstStyle/>
          <a:p>
            <a:pPr algn="ctr"/>
            <a:r>
              <a:rPr lang="el-GR" altLang="en-US" sz="3200" b="1" dirty="0">
                <a:solidFill>
                  <a:schemeClr val="accent1">
                    <a:lumMod val="75000"/>
                  </a:schemeClr>
                </a:solidFill>
                <a:latin typeface="Arial" panose="020B0604020202020204" pitchFamily="34" charset="0"/>
                <a:cs typeface="Arial" panose="020B0604020202020204" pitchFamily="34" charset="0"/>
              </a:rPr>
              <a:t>Ταξινόμηση Περιφερικής Αρτηριακής Νόσου Α. Στάδια κατά </a:t>
            </a:r>
            <a:r>
              <a:rPr lang="en-US" altLang="en-US" sz="3200" b="1" dirty="0">
                <a:solidFill>
                  <a:schemeClr val="accent1">
                    <a:lumMod val="75000"/>
                  </a:schemeClr>
                </a:solidFill>
                <a:latin typeface="Arial" panose="020B0604020202020204" pitchFamily="34" charset="0"/>
                <a:cs typeface="Arial" panose="020B0604020202020204" pitchFamily="34" charset="0"/>
              </a:rPr>
              <a:t>Fontaine-</a:t>
            </a:r>
            <a:r>
              <a:rPr lang="en-US" altLang="en-US" sz="3200" b="1" dirty="0" err="1">
                <a:solidFill>
                  <a:schemeClr val="accent1">
                    <a:lumMod val="75000"/>
                  </a:schemeClr>
                </a:solidFill>
                <a:latin typeface="Arial" panose="020B0604020202020204" pitchFamily="34" charset="0"/>
                <a:cs typeface="Arial" panose="020B0604020202020204" pitchFamily="34" charset="0"/>
              </a:rPr>
              <a:t>Leriche</a:t>
            </a:r>
            <a:r>
              <a:rPr lang="el-GR" altLang="en-US" sz="3200" b="1" dirty="0">
                <a:solidFill>
                  <a:schemeClr val="accent1">
                    <a:lumMod val="75000"/>
                  </a:schemeClr>
                </a:solidFill>
                <a:latin typeface="Arial" panose="020B0604020202020204" pitchFamily="34" charset="0"/>
                <a:cs typeface="Arial" panose="020B0604020202020204" pitchFamily="34" charset="0"/>
              </a:rPr>
              <a:t> </a:t>
            </a:r>
          </a:p>
        </p:txBody>
      </p:sp>
      <p:sp>
        <p:nvSpPr>
          <p:cNvPr id="1314819" name="Rectangle 3">
            <a:extLst>
              <a:ext uri="{FF2B5EF4-FFF2-40B4-BE49-F238E27FC236}">
                <a16:creationId xmlns:a16="http://schemas.microsoft.com/office/drawing/2014/main" id="{6303A55C-350A-4F69-8D3E-DC2F13ABDB02}"/>
              </a:ext>
            </a:extLst>
          </p:cNvPr>
          <p:cNvSpPr>
            <a:spLocks noGrp="1" noChangeArrowheads="1"/>
          </p:cNvSpPr>
          <p:nvPr>
            <p:ph type="body" idx="1"/>
          </p:nvPr>
        </p:nvSpPr>
        <p:spPr>
          <a:xfrm>
            <a:off x="496094" y="1484313"/>
            <a:ext cx="8424862" cy="3620347"/>
          </a:xfrm>
        </p:spPr>
        <p:txBody>
          <a:bodyPr/>
          <a:lstStyle/>
          <a:p>
            <a:pPr marL="533400" indent="-533400">
              <a:buNone/>
            </a:pPr>
            <a:r>
              <a:rPr lang="el-GR" altLang="en-US" b="1" dirty="0"/>
              <a:t>Στάδιο </a:t>
            </a:r>
            <a:r>
              <a:rPr lang="en-GB" altLang="en-US" b="1" dirty="0"/>
              <a:t>I</a:t>
            </a:r>
            <a:r>
              <a:rPr lang="el-GR" altLang="en-US" b="1" dirty="0"/>
              <a:t>: </a:t>
            </a:r>
            <a:r>
              <a:rPr lang="el-GR" altLang="en-US" b="1" dirty="0">
                <a:solidFill>
                  <a:schemeClr val="accent2">
                    <a:lumMod val="75000"/>
                  </a:schemeClr>
                </a:solidFill>
              </a:rPr>
              <a:t>Ασυμπτωματική νόσος</a:t>
            </a:r>
          </a:p>
          <a:p>
            <a:pPr marL="533400" indent="-533400">
              <a:buNone/>
            </a:pPr>
            <a:r>
              <a:rPr lang="el-GR" altLang="en-US" b="1" dirty="0"/>
              <a:t>Στάδιο </a:t>
            </a:r>
            <a:r>
              <a:rPr lang="en-US" altLang="en-US" b="1" dirty="0"/>
              <a:t>II</a:t>
            </a:r>
            <a:r>
              <a:rPr lang="el-GR" altLang="en-US" b="1" dirty="0"/>
              <a:t>:</a:t>
            </a:r>
            <a:r>
              <a:rPr lang="en-GB" altLang="en-US" b="1" dirty="0"/>
              <a:t> </a:t>
            </a:r>
            <a:r>
              <a:rPr lang="el-GR" altLang="en-US" b="1" dirty="0">
                <a:solidFill>
                  <a:schemeClr val="accent2">
                    <a:lumMod val="75000"/>
                  </a:schemeClr>
                </a:solidFill>
              </a:rPr>
              <a:t>Διαλείπουσα χωλότητα </a:t>
            </a:r>
          </a:p>
          <a:p>
            <a:pPr marL="533400" indent="-533400">
              <a:buNone/>
            </a:pPr>
            <a:r>
              <a:rPr lang="el-GR" altLang="en-US" b="1" dirty="0"/>
              <a:t>   </a:t>
            </a:r>
            <a:r>
              <a:rPr lang="en-US" altLang="en-US" b="1" dirty="0"/>
              <a:t>IIA</a:t>
            </a:r>
            <a:r>
              <a:rPr lang="el-GR" altLang="en-US" b="1" dirty="0"/>
              <a:t>. Ήπια</a:t>
            </a:r>
            <a:r>
              <a:rPr lang="el-GR" altLang="en-US" dirty="0"/>
              <a:t>: </a:t>
            </a:r>
            <a:r>
              <a:rPr lang="en-US" altLang="en-US" sz="2400" dirty="0">
                <a:cs typeface="Arial" panose="020B0604020202020204" pitchFamily="34" charset="0"/>
              </a:rPr>
              <a:t>&gt;</a:t>
            </a:r>
            <a:r>
              <a:rPr lang="el-GR" altLang="en-US" sz="2400" dirty="0">
                <a:cs typeface="Arial" panose="020B0604020202020204" pitchFamily="34" charset="0"/>
              </a:rPr>
              <a:t>200</a:t>
            </a:r>
            <a:r>
              <a:rPr lang="en-US" altLang="en-US" sz="2400" dirty="0">
                <a:cs typeface="Arial" panose="020B0604020202020204" pitchFamily="34" charset="0"/>
              </a:rPr>
              <a:t>m</a:t>
            </a:r>
            <a:endParaRPr lang="en-US" altLang="en-US" sz="2400" b="1" dirty="0">
              <a:cs typeface="Arial" panose="020B0604020202020204" pitchFamily="34" charset="0"/>
            </a:endParaRPr>
          </a:p>
          <a:p>
            <a:pPr marL="533400" indent="-533400">
              <a:buNone/>
            </a:pPr>
            <a:r>
              <a:rPr lang="en-GB" altLang="en-US" b="1" dirty="0"/>
              <a:t>   </a:t>
            </a:r>
            <a:r>
              <a:rPr lang="en-US" altLang="en-US" b="1" dirty="0"/>
              <a:t>IIB</a:t>
            </a:r>
            <a:r>
              <a:rPr lang="el-GR" altLang="en-US" b="1" dirty="0"/>
              <a:t>. Μέτρια</a:t>
            </a:r>
            <a:r>
              <a:rPr lang="el-GR" altLang="en-US" dirty="0"/>
              <a:t>: </a:t>
            </a:r>
            <a:r>
              <a:rPr lang="en-US" altLang="en-US" sz="2400" dirty="0">
                <a:cs typeface="Arial" panose="020B0604020202020204" pitchFamily="34" charset="0"/>
              </a:rPr>
              <a:t>&lt; </a:t>
            </a:r>
            <a:r>
              <a:rPr lang="el-GR" altLang="en-US" sz="2400" dirty="0">
                <a:cs typeface="Arial" panose="020B0604020202020204" pitchFamily="34" charset="0"/>
              </a:rPr>
              <a:t>200</a:t>
            </a:r>
            <a:r>
              <a:rPr lang="en-US" altLang="en-US" sz="2400" dirty="0">
                <a:cs typeface="Arial" panose="020B0604020202020204" pitchFamily="34" charset="0"/>
              </a:rPr>
              <a:t>m</a:t>
            </a:r>
            <a:r>
              <a:rPr lang="en-US" altLang="en-US" b="1" dirty="0"/>
              <a:t> </a:t>
            </a:r>
            <a:endParaRPr lang="el-GR" altLang="en-US" b="1" dirty="0"/>
          </a:p>
          <a:p>
            <a:pPr marL="533400" indent="-533400">
              <a:buNone/>
            </a:pPr>
            <a:r>
              <a:rPr lang="el-GR" altLang="en-US" b="1" dirty="0"/>
              <a:t>   </a:t>
            </a:r>
            <a:r>
              <a:rPr lang="en-US" altLang="en-US" b="1" dirty="0"/>
              <a:t>IIC.</a:t>
            </a:r>
            <a:r>
              <a:rPr lang="el-GR" altLang="en-US" b="1" dirty="0"/>
              <a:t> Σοβαρή</a:t>
            </a:r>
            <a:r>
              <a:rPr lang="el-GR" altLang="en-US" dirty="0"/>
              <a:t>: </a:t>
            </a:r>
            <a:r>
              <a:rPr lang="en-US" altLang="en-US" sz="2400" dirty="0">
                <a:cs typeface="Arial" panose="020B0604020202020204" pitchFamily="34" charset="0"/>
              </a:rPr>
              <a:t>&lt; </a:t>
            </a:r>
            <a:r>
              <a:rPr lang="el-GR" altLang="en-US" sz="2400" dirty="0">
                <a:cs typeface="Arial" panose="020B0604020202020204" pitchFamily="34" charset="0"/>
              </a:rPr>
              <a:t>50</a:t>
            </a:r>
            <a:r>
              <a:rPr lang="en-US" altLang="en-US" sz="2400" dirty="0">
                <a:cs typeface="Arial" panose="020B0604020202020204" pitchFamily="34" charset="0"/>
              </a:rPr>
              <a:t>m</a:t>
            </a:r>
            <a:r>
              <a:rPr lang="en-US" altLang="en-US" b="1" dirty="0"/>
              <a:t> </a:t>
            </a:r>
            <a:endParaRPr lang="el-GR" altLang="en-US" b="1" dirty="0"/>
          </a:p>
          <a:p>
            <a:pPr marL="533400" indent="-533400">
              <a:buNone/>
            </a:pPr>
            <a:r>
              <a:rPr lang="el-GR" altLang="en-US" b="1" dirty="0"/>
              <a:t>Στάδιο </a:t>
            </a:r>
            <a:r>
              <a:rPr lang="en-GB" altLang="en-US" b="1" dirty="0"/>
              <a:t>III</a:t>
            </a:r>
            <a:r>
              <a:rPr lang="el-GR" altLang="en-US" b="1" dirty="0"/>
              <a:t>:</a:t>
            </a:r>
            <a:r>
              <a:rPr lang="en-GB" altLang="en-US" b="1" dirty="0"/>
              <a:t> </a:t>
            </a:r>
            <a:r>
              <a:rPr lang="el-GR" altLang="en-US" b="1" dirty="0">
                <a:solidFill>
                  <a:schemeClr val="accent2">
                    <a:lumMod val="75000"/>
                  </a:schemeClr>
                </a:solidFill>
              </a:rPr>
              <a:t>Άλγος ηρεμίας </a:t>
            </a:r>
            <a:r>
              <a:rPr lang="el-GR" altLang="en-US" sz="2200" dirty="0"/>
              <a:t>(ιδιαίτερα τις νυκτερινές ώρες)</a:t>
            </a:r>
            <a:endParaRPr lang="el-GR" altLang="en-US" sz="2200" b="1" dirty="0">
              <a:solidFill>
                <a:srgbClr val="FFFF00"/>
              </a:solidFill>
            </a:endParaRPr>
          </a:p>
          <a:p>
            <a:pPr marL="533400" indent="-533400">
              <a:buNone/>
            </a:pPr>
            <a:r>
              <a:rPr lang="el-GR" altLang="en-US" b="1" dirty="0"/>
              <a:t>Στάδιο </a:t>
            </a:r>
            <a:r>
              <a:rPr lang="en-GB" altLang="en-US" b="1" dirty="0"/>
              <a:t>IV</a:t>
            </a:r>
            <a:r>
              <a:rPr lang="el-GR" altLang="en-US" b="1" dirty="0"/>
              <a:t>:</a:t>
            </a:r>
            <a:r>
              <a:rPr lang="en-GB" altLang="en-US" b="1" dirty="0"/>
              <a:t> </a:t>
            </a:r>
            <a:r>
              <a:rPr lang="el-GR" altLang="en-US" b="1" dirty="0">
                <a:solidFill>
                  <a:schemeClr val="accent2">
                    <a:lumMod val="75000"/>
                  </a:schemeClr>
                </a:solidFill>
              </a:rPr>
              <a:t>Απώλεια ιστού </a:t>
            </a:r>
            <a:r>
              <a:rPr lang="el-GR" altLang="en-US" sz="2200" dirty="0"/>
              <a:t>(από έλκος έως γάγγραινα)</a:t>
            </a:r>
          </a:p>
        </p:txBody>
      </p:sp>
      <p:sp>
        <p:nvSpPr>
          <p:cNvPr id="2" name="Right Brace 1">
            <a:extLst>
              <a:ext uri="{FF2B5EF4-FFF2-40B4-BE49-F238E27FC236}">
                <a16:creationId xmlns:a16="http://schemas.microsoft.com/office/drawing/2014/main" id="{90165741-6BE6-4060-95CC-593C6A758120}"/>
              </a:ext>
            </a:extLst>
          </p:cNvPr>
          <p:cNvSpPr/>
          <p:nvPr/>
        </p:nvSpPr>
        <p:spPr>
          <a:xfrm>
            <a:off x="7936631" y="3951671"/>
            <a:ext cx="790113" cy="1198485"/>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tx1"/>
                </a:solidFill>
              </a:ln>
            </a:endParaRPr>
          </a:p>
        </p:txBody>
      </p:sp>
      <p:sp>
        <p:nvSpPr>
          <p:cNvPr id="3" name="Rectangle 2">
            <a:extLst>
              <a:ext uri="{FF2B5EF4-FFF2-40B4-BE49-F238E27FC236}">
                <a16:creationId xmlns:a16="http://schemas.microsoft.com/office/drawing/2014/main" id="{E8A43FE2-46F3-4C16-85A1-4B346C7C895B}"/>
              </a:ext>
            </a:extLst>
          </p:cNvPr>
          <p:cNvSpPr/>
          <p:nvPr/>
        </p:nvSpPr>
        <p:spPr>
          <a:xfrm>
            <a:off x="8331687" y="3872213"/>
            <a:ext cx="3513614" cy="1323439"/>
          </a:xfrm>
          <a:prstGeom prst="rect">
            <a:avLst/>
          </a:prstGeom>
          <a:noFill/>
        </p:spPr>
        <p:txBody>
          <a:bodyPr wrap="square" lIns="91440" tIns="45720" rIns="91440" bIns="45720">
            <a:spAutoFit/>
          </a:bodyPr>
          <a:lstStyle/>
          <a:p>
            <a:pPr algn="ctr"/>
            <a:r>
              <a:rPr lang="el-GR" sz="4000" b="1" dirty="0">
                <a:ln w="22225">
                  <a:solidFill>
                    <a:schemeClr val="accent2"/>
                  </a:solidFill>
                  <a:prstDash val="solid"/>
                </a:ln>
                <a:solidFill>
                  <a:schemeClr val="accent2">
                    <a:lumMod val="40000"/>
                    <a:lumOff val="60000"/>
                  </a:schemeClr>
                </a:solidFill>
              </a:rPr>
              <a:t>Κρίσιμη Ισχαιμία</a:t>
            </a:r>
            <a:endParaRPr lang="en-US" sz="40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242</TotalTime>
  <Words>2618</Words>
  <Application>Microsoft Office PowerPoint</Application>
  <PresentationFormat>Widescreen</PresentationFormat>
  <Paragraphs>379</Paragraphs>
  <Slides>57</Slides>
  <Notes>14</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Calibri Light</vt:lpstr>
      <vt:lpstr>Helvetica</vt:lpstr>
      <vt:lpstr>Times New Roman</vt:lpstr>
      <vt:lpstr>Wingdings</vt:lpstr>
      <vt:lpstr>Office Theme</vt:lpstr>
      <vt:lpstr>PowerPoint Presentation</vt:lpstr>
      <vt:lpstr>PowerPoint Presentation</vt:lpstr>
      <vt:lpstr>PowerPoint Presentation</vt:lpstr>
      <vt:lpstr>Η κλινική εκδήλωση αθηροσκλήρωσης στα κάτω άκρα</vt:lpstr>
      <vt:lpstr>Κίνδυνος για ΠΑΑ ανά επιβαρυντικό παράγοντα</vt:lpstr>
      <vt:lpstr>PowerPoint Presentation</vt:lpstr>
      <vt:lpstr>Μόνο 1 στους 10 ασθενείς με ΠΑΑ έχει τυπικά συμπτώματα διαλείπουσας χωλότητας</vt:lpstr>
      <vt:lpstr>Η φυσική πορεία της ΠΑΑ  σε διάστημα 5 ετών</vt:lpstr>
      <vt:lpstr>Ταξινόμηση Περιφερικής Αρτηριακής Νόσου Α. Στάδια κατά Fontaine-Leriche </vt:lpstr>
      <vt:lpstr>Ταξινόμηση Περιφερικής Αρτηριακής Νόσου Β. Βαθμονόμηση κατά Rutherford </vt:lpstr>
      <vt:lpstr>Κρίσιμη ισχαιμία</vt:lpstr>
      <vt:lpstr>PowerPoint Presentation</vt:lpstr>
      <vt:lpstr>PowerPoint Presentation</vt:lpstr>
      <vt:lpstr>PowerPoint Presentation</vt:lpstr>
      <vt:lpstr>PowerPoint Presentation</vt:lpstr>
      <vt:lpstr>Σημεία εντοπισμού της ΠΑΑ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Efthymios Avgerinos</dc:creator>
  <cp:lastModifiedBy>Thanos Katsargyris</cp:lastModifiedBy>
  <cp:revision>80</cp:revision>
  <dcterms:created xsi:type="dcterms:W3CDTF">2020-06-13T11:04:33Z</dcterms:created>
  <dcterms:modified xsi:type="dcterms:W3CDTF">2025-04-03T08:25:23Z</dcterms:modified>
</cp:coreProperties>
</file>