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92" r:id="rId2"/>
    <p:sldId id="275" r:id="rId3"/>
    <p:sldId id="276" r:id="rId4"/>
    <p:sldId id="274" r:id="rId5"/>
    <p:sldId id="393" r:id="rId6"/>
    <p:sldId id="277" r:id="rId7"/>
    <p:sldId id="267" r:id="rId8"/>
    <p:sldId id="279" r:id="rId9"/>
    <p:sldId id="278" r:id="rId10"/>
    <p:sldId id="280" r:id="rId11"/>
    <p:sldId id="262" r:id="rId12"/>
    <p:sldId id="291" r:id="rId13"/>
    <p:sldId id="282" r:id="rId14"/>
    <p:sldId id="395" r:id="rId15"/>
    <p:sldId id="281" r:id="rId16"/>
    <p:sldId id="270" r:id="rId17"/>
    <p:sldId id="283" r:id="rId18"/>
    <p:sldId id="294" r:id="rId19"/>
    <p:sldId id="290" r:id="rId20"/>
    <p:sldId id="288" r:id="rId21"/>
    <p:sldId id="287" r:id="rId22"/>
    <p:sldId id="289" r:id="rId23"/>
    <p:sldId id="298" r:id="rId24"/>
    <p:sldId id="285" r:id="rId25"/>
    <p:sldId id="286" r:id="rId26"/>
    <p:sldId id="284" r:id="rId27"/>
    <p:sldId id="295" r:id="rId28"/>
    <p:sldId id="292" r:id="rId29"/>
    <p:sldId id="299" r:id="rId30"/>
    <p:sldId id="296" r:id="rId31"/>
    <p:sldId id="39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CC00"/>
    <a:srgbClr val="EA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/>
    <p:restoredTop sz="89388" autoAdjust="0"/>
  </p:normalViewPr>
  <p:slideViewPr>
    <p:cSldViewPr>
      <p:cViewPr>
        <p:scale>
          <a:sx n="100" d="100"/>
          <a:sy n="100" d="100"/>
        </p:scale>
        <p:origin x="1656" y="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E5F26-A166-8C4C-90A3-C36842FD3317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31CC9422-1E27-DC44-ADBD-ADA6246B1B4C}">
      <dgm:prSet phldrT="[Text]"/>
      <dgm:spPr/>
      <dgm:t>
        <a:bodyPr/>
        <a:lstStyle/>
        <a:p>
          <a:r>
            <a:rPr lang="en-US"/>
            <a:t>Atherosclerosis</a:t>
          </a:r>
          <a:endParaRPr lang="en-GB" dirty="0"/>
        </a:p>
      </dgm:t>
    </dgm:pt>
    <dgm:pt modelId="{30E7112F-1F61-D14E-BE29-BE1920D28D73}" type="parTrans" cxnId="{4654ECA1-398B-D441-8D6D-448F20FCEB30}">
      <dgm:prSet/>
      <dgm:spPr/>
      <dgm:t>
        <a:bodyPr/>
        <a:lstStyle/>
        <a:p>
          <a:endParaRPr lang="en-GB"/>
        </a:p>
      </dgm:t>
    </dgm:pt>
    <dgm:pt modelId="{3EFF1BA5-1EB9-FF43-816A-D51B9F625904}" type="sibTrans" cxnId="{4654ECA1-398B-D441-8D6D-448F20FCEB30}">
      <dgm:prSet/>
      <dgm:spPr/>
      <dgm:t>
        <a:bodyPr/>
        <a:lstStyle/>
        <a:p>
          <a:endParaRPr lang="en-GB"/>
        </a:p>
      </dgm:t>
    </dgm:pt>
    <dgm:pt modelId="{188F347A-B8F1-3640-BB6F-9CCE7D69F8BD}">
      <dgm:prSet/>
      <dgm:spPr/>
      <dgm:t>
        <a:bodyPr/>
        <a:lstStyle/>
        <a:p>
          <a:r>
            <a:rPr lang="en-US" dirty="0"/>
            <a:t>Coronary Artery Disease</a:t>
          </a:r>
        </a:p>
      </dgm:t>
    </dgm:pt>
    <dgm:pt modelId="{98BEE8BF-B79F-6B44-B2BB-662EE8CBDDE2}" type="parTrans" cxnId="{76133C9F-413A-D94E-BB32-3A9311F4A919}">
      <dgm:prSet/>
      <dgm:spPr/>
      <dgm:t>
        <a:bodyPr/>
        <a:lstStyle/>
        <a:p>
          <a:endParaRPr lang="en-GB"/>
        </a:p>
      </dgm:t>
    </dgm:pt>
    <dgm:pt modelId="{A81000BE-6753-E446-A655-BC3305C036DF}" type="sibTrans" cxnId="{76133C9F-413A-D94E-BB32-3A9311F4A919}">
      <dgm:prSet/>
      <dgm:spPr/>
      <dgm:t>
        <a:bodyPr/>
        <a:lstStyle/>
        <a:p>
          <a:endParaRPr lang="en-GB"/>
        </a:p>
      </dgm:t>
    </dgm:pt>
    <dgm:pt modelId="{7F86C3FD-3C5C-3A48-AA87-A46FF72B5402}" type="pres">
      <dgm:prSet presAssocID="{83BE5F26-A166-8C4C-90A3-C36842FD3317}" presName="arrowDiagram" presStyleCnt="0">
        <dgm:presLayoutVars>
          <dgm:chMax val="5"/>
          <dgm:dir/>
          <dgm:resizeHandles val="exact"/>
        </dgm:presLayoutVars>
      </dgm:prSet>
      <dgm:spPr/>
    </dgm:pt>
    <dgm:pt modelId="{5FF51935-751D-8649-9BC7-898DEA4ADFDC}" type="pres">
      <dgm:prSet presAssocID="{83BE5F26-A166-8C4C-90A3-C36842FD3317}" presName="arrow" presStyleLbl="bgShp" presStyleIdx="0" presStyleCnt="1" custLinFactNeighborX="4688"/>
      <dgm:spPr/>
    </dgm:pt>
    <dgm:pt modelId="{4C664079-DE3B-CA40-A94D-F4334D012FA2}" type="pres">
      <dgm:prSet presAssocID="{83BE5F26-A166-8C4C-90A3-C36842FD3317}" presName="arrowDiagram2" presStyleCnt="0"/>
      <dgm:spPr/>
    </dgm:pt>
    <dgm:pt modelId="{4B0811AB-FA13-4E49-A7CE-0095883AD8CF}" type="pres">
      <dgm:prSet presAssocID="{31CC9422-1E27-DC44-ADBD-ADA6246B1B4C}" presName="bullet2a" presStyleLbl="node1" presStyleIdx="0" presStyleCnt="2"/>
      <dgm:spPr/>
    </dgm:pt>
    <dgm:pt modelId="{AC33D24A-6B6B-A64D-A742-6D5F91E1D408}" type="pres">
      <dgm:prSet presAssocID="{31CC9422-1E27-DC44-ADBD-ADA6246B1B4C}" presName="textBox2a" presStyleLbl="revTx" presStyleIdx="0" presStyleCnt="2">
        <dgm:presLayoutVars>
          <dgm:bulletEnabled val="1"/>
        </dgm:presLayoutVars>
      </dgm:prSet>
      <dgm:spPr/>
    </dgm:pt>
    <dgm:pt modelId="{C86A4062-BBDD-2B49-B22C-EF1B83E55CAE}" type="pres">
      <dgm:prSet presAssocID="{188F347A-B8F1-3640-BB6F-9CCE7D69F8BD}" presName="bullet2b" presStyleLbl="node1" presStyleIdx="1" presStyleCnt="2"/>
      <dgm:spPr/>
    </dgm:pt>
    <dgm:pt modelId="{230AE6C1-A791-0C4E-8281-06F7357EE278}" type="pres">
      <dgm:prSet presAssocID="{188F347A-B8F1-3640-BB6F-9CCE7D69F8BD}" presName="textBox2b" presStyleLbl="revTx" presStyleIdx="1" presStyleCnt="2">
        <dgm:presLayoutVars>
          <dgm:bulletEnabled val="1"/>
        </dgm:presLayoutVars>
      </dgm:prSet>
      <dgm:spPr/>
    </dgm:pt>
  </dgm:ptLst>
  <dgm:cxnLst>
    <dgm:cxn modelId="{E67CD96B-9973-324A-A4B8-965200E286C5}" type="presOf" srcId="{83BE5F26-A166-8C4C-90A3-C36842FD3317}" destId="{7F86C3FD-3C5C-3A48-AA87-A46FF72B5402}" srcOrd="0" destOrd="0" presId="urn:microsoft.com/office/officeart/2005/8/layout/arrow2"/>
    <dgm:cxn modelId="{5E557D6D-30E9-4544-9AE4-F2D86C71D462}" type="presOf" srcId="{188F347A-B8F1-3640-BB6F-9CCE7D69F8BD}" destId="{230AE6C1-A791-0C4E-8281-06F7357EE278}" srcOrd="0" destOrd="0" presId="urn:microsoft.com/office/officeart/2005/8/layout/arrow2"/>
    <dgm:cxn modelId="{13DFCB88-AFD5-5B41-81E6-7967F3C20E5D}" type="presOf" srcId="{31CC9422-1E27-DC44-ADBD-ADA6246B1B4C}" destId="{AC33D24A-6B6B-A64D-A742-6D5F91E1D408}" srcOrd="0" destOrd="0" presId="urn:microsoft.com/office/officeart/2005/8/layout/arrow2"/>
    <dgm:cxn modelId="{76133C9F-413A-D94E-BB32-3A9311F4A919}" srcId="{83BE5F26-A166-8C4C-90A3-C36842FD3317}" destId="{188F347A-B8F1-3640-BB6F-9CCE7D69F8BD}" srcOrd="1" destOrd="0" parTransId="{98BEE8BF-B79F-6B44-B2BB-662EE8CBDDE2}" sibTransId="{A81000BE-6753-E446-A655-BC3305C036DF}"/>
    <dgm:cxn modelId="{4654ECA1-398B-D441-8D6D-448F20FCEB30}" srcId="{83BE5F26-A166-8C4C-90A3-C36842FD3317}" destId="{31CC9422-1E27-DC44-ADBD-ADA6246B1B4C}" srcOrd="0" destOrd="0" parTransId="{30E7112F-1F61-D14E-BE29-BE1920D28D73}" sibTransId="{3EFF1BA5-1EB9-FF43-816A-D51B9F625904}"/>
    <dgm:cxn modelId="{F78B05C0-55C7-4C4D-BCEE-38F26C924C56}" type="presParOf" srcId="{7F86C3FD-3C5C-3A48-AA87-A46FF72B5402}" destId="{5FF51935-751D-8649-9BC7-898DEA4ADFDC}" srcOrd="0" destOrd="0" presId="urn:microsoft.com/office/officeart/2005/8/layout/arrow2"/>
    <dgm:cxn modelId="{47F61A95-EB33-134D-9BEB-A8BF8E4E5BDA}" type="presParOf" srcId="{7F86C3FD-3C5C-3A48-AA87-A46FF72B5402}" destId="{4C664079-DE3B-CA40-A94D-F4334D012FA2}" srcOrd="1" destOrd="0" presId="urn:microsoft.com/office/officeart/2005/8/layout/arrow2"/>
    <dgm:cxn modelId="{68750818-3F36-474E-A77C-B1FE4401A348}" type="presParOf" srcId="{4C664079-DE3B-CA40-A94D-F4334D012FA2}" destId="{4B0811AB-FA13-4E49-A7CE-0095883AD8CF}" srcOrd="0" destOrd="0" presId="urn:microsoft.com/office/officeart/2005/8/layout/arrow2"/>
    <dgm:cxn modelId="{F6112E47-874D-EF41-B248-8588FC084238}" type="presParOf" srcId="{4C664079-DE3B-CA40-A94D-F4334D012FA2}" destId="{AC33D24A-6B6B-A64D-A742-6D5F91E1D408}" srcOrd="1" destOrd="0" presId="urn:microsoft.com/office/officeart/2005/8/layout/arrow2"/>
    <dgm:cxn modelId="{2087AFE8-3C86-6846-A129-8688DB8350D2}" type="presParOf" srcId="{4C664079-DE3B-CA40-A94D-F4334D012FA2}" destId="{C86A4062-BBDD-2B49-B22C-EF1B83E55CAE}" srcOrd="2" destOrd="0" presId="urn:microsoft.com/office/officeart/2005/8/layout/arrow2"/>
    <dgm:cxn modelId="{7C85DF87-2DF5-2F4E-AB8C-C8B213309B62}" type="presParOf" srcId="{4C664079-DE3B-CA40-A94D-F4334D012FA2}" destId="{230AE6C1-A791-0C4E-8281-06F7357EE278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BE5F26-A166-8C4C-90A3-C36842FD3317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31CC9422-1E27-DC44-ADBD-ADA6246B1B4C}">
      <dgm:prSet phldrT="[Text]"/>
      <dgm:spPr/>
      <dgm:t>
        <a:bodyPr/>
        <a:lstStyle/>
        <a:p>
          <a:r>
            <a:rPr lang="en-US" dirty="0"/>
            <a:t>Risk factors</a:t>
          </a:r>
          <a:endParaRPr lang="en-GB" dirty="0"/>
        </a:p>
      </dgm:t>
    </dgm:pt>
    <dgm:pt modelId="{30E7112F-1F61-D14E-BE29-BE1920D28D73}" type="parTrans" cxnId="{4654ECA1-398B-D441-8D6D-448F20FCEB30}">
      <dgm:prSet/>
      <dgm:spPr/>
      <dgm:t>
        <a:bodyPr/>
        <a:lstStyle/>
        <a:p>
          <a:endParaRPr lang="en-GB"/>
        </a:p>
      </dgm:t>
    </dgm:pt>
    <dgm:pt modelId="{3EFF1BA5-1EB9-FF43-816A-D51B9F625904}" type="sibTrans" cxnId="{4654ECA1-398B-D441-8D6D-448F20FCEB30}">
      <dgm:prSet/>
      <dgm:spPr/>
      <dgm:t>
        <a:bodyPr/>
        <a:lstStyle/>
        <a:p>
          <a:endParaRPr lang="en-GB"/>
        </a:p>
      </dgm:t>
    </dgm:pt>
    <dgm:pt modelId="{188F347A-B8F1-3640-BB6F-9CCE7D69F8BD}">
      <dgm:prSet/>
      <dgm:spPr/>
      <dgm:t>
        <a:bodyPr/>
        <a:lstStyle/>
        <a:p>
          <a:r>
            <a:rPr lang="en-US" dirty="0"/>
            <a:t>Coronary Artery Disease</a:t>
          </a:r>
        </a:p>
      </dgm:t>
    </dgm:pt>
    <dgm:pt modelId="{98BEE8BF-B79F-6B44-B2BB-662EE8CBDDE2}" type="parTrans" cxnId="{76133C9F-413A-D94E-BB32-3A9311F4A919}">
      <dgm:prSet/>
      <dgm:spPr/>
      <dgm:t>
        <a:bodyPr/>
        <a:lstStyle/>
        <a:p>
          <a:endParaRPr lang="en-GB"/>
        </a:p>
      </dgm:t>
    </dgm:pt>
    <dgm:pt modelId="{A81000BE-6753-E446-A655-BC3305C036DF}" type="sibTrans" cxnId="{76133C9F-413A-D94E-BB32-3A9311F4A919}">
      <dgm:prSet/>
      <dgm:spPr/>
      <dgm:t>
        <a:bodyPr/>
        <a:lstStyle/>
        <a:p>
          <a:endParaRPr lang="en-GB"/>
        </a:p>
      </dgm:t>
    </dgm:pt>
    <dgm:pt modelId="{15F78DE1-7B11-4141-831B-782E98D78070}">
      <dgm:prSet phldrT="[Text]"/>
      <dgm:spPr/>
      <dgm:t>
        <a:bodyPr/>
        <a:lstStyle/>
        <a:p>
          <a:r>
            <a:rPr lang="en-US"/>
            <a:t>Atherosclerosis</a:t>
          </a:r>
          <a:endParaRPr lang="en-GB" dirty="0"/>
        </a:p>
      </dgm:t>
    </dgm:pt>
    <dgm:pt modelId="{A4ED9A16-F7E7-B447-84B3-FF45EC498678}" type="sibTrans" cxnId="{516231C5-FF01-9F4E-9E54-582882D7E4A7}">
      <dgm:prSet/>
      <dgm:spPr/>
      <dgm:t>
        <a:bodyPr/>
        <a:lstStyle/>
        <a:p>
          <a:endParaRPr lang="en-GB"/>
        </a:p>
      </dgm:t>
    </dgm:pt>
    <dgm:pt modelId="{3AE5F480-BB1D-984D-AE96-C5BFB8719DFD}" type="parTrans" cxnId="{516231C5-FF01-9F4E-9E54-582882D7E4A7}">
      <dgm:prSet/>
      <dgm:spPr/>
      <dgm:t>
        <a:bodyPr/>
        <a:lstStyle/>
        <a:p>
          <a:endParaRPr lang="en-GB"/>
        </a:p>
      </dgm:t>
    </dgm:pt>
    <dgm:pt modelId="{7F86C3FD-3C5C-3A48-AA87-A46FF72B5402}" type="pres">
      <dgm:prSet presAssocID="{83BE5F26-A166-8C4C-90A3-C36842FD3317}" presName="arrowDiagram" presStyleCnt="0">
        <dgm:presLayoutVars>
          <dgm:chMax val="5"/>
          <dgm:dir/>
          <dgm:resizeHandles val="exact"/>
        </dgm:presLayoutVars>
      </dgm:prSet>
      <dgm:spPr/>
    </dgm:pt>
    <dgm:pt modelId="{5FF51935-751D-8649-9BC7-898DEA4ADFDC}" type="pres">
      <dgm:prSet presAssocID="{83BE5F26-A166-8C4C-90A3-C36842FD3317}" presName="arrow" presStyleLbl="bgShp" presStyleIdx="0" presStyleCnt="1" custLinFactNeighborX="5804" custLinFactNeighborY="3571"/>
      <dgm:spPr/>
    </dgm:pt>
    <dgm:pt modelId="{F85BB3D6-7B1A-064F-9D01-E6330E0B94E5}" type="pres">
      <dgm:prSet presAssocID="{83BE5F26-A166-8C4C-90A3-C36842FD3317}" presName="arrowDiagram3" presStyleCnt="0"/>
      <dgm:spPr/>
    </dgm:pt>
    <dgm:pt modelId="{8B2CA96F-94E5-8945-90F3-CA0E472DE947}" type="pres">
      <dgm:prSet presAssocID="{31CC9422-1E27-DC44-ADBD-ADA6246B1B4C}" presName="bullet3a" presStyleLbl="node1" presStyleIdx="0" presStyleCnt="3"/>
      <dgm:spPr/>
    </dgm:pt>
    <dgm:pt modelId="{ED650CF0-9920-C741-B5A8-ED8D6CAC6812}" type="pres">
      <dgm:prSet presAssocID="{31CC9422-1E27-DC44-ADBD-ADA6246B1B4C}" presName="textBox3a" presStyleLbl="revTx" presStyleIdx="0" presStyleCnt="3">
        <dgm:presLayoutVars>
          <dgm:bulletEnabled val="1"/>
        </dgm:presLayoutVars>
      </dgm:prSet>
      <dgm:spPr/>
    </dgm:pt>
    <dgm:pt modelId="{DD474924-4EA3-3F4A-AC42-7DA4E4C49C90}" type="pres">
      <dgm:prSet presAssocID="{15F78DE1-7B11-4141-831B-782E98D78070}" presName="bullet3b" presStyleLbl="node1" presStyleIdx="1" presStyleCnt="3"/>
      <dgm:spPr/>
    </dgm:pt>
    <dgm:pt modelId="{1743DA0F-BF21-AC4E-A18D-890664ABEE2B}" type="pres">
      <dgm:prSet presAssocID="{15F78DE1-7B11-4141-831B-782E98D78070}" presName="textBox3b" presStyleLbl="revTx" presStyleIdx="1" presStyleCnt="3">
        <dgm:presLayoutVars>
          <dgm:bulletEnabled val="1"/>
        </dgm:presLayoutVars>
      </dgm:prSet>
      <dgm:spPr/>
    </dgm:pt>
    <dgm:pt modelId="{8BC8ABB5-7D16-744B-8584-25276DC08987}" type="pres">
      <dgm:prSet presAssocID="{188F347A-B8F1-3640-BB6F-9CCE7D69F8BD}" presName="bullet3c" presStyleLbl="node1" presStyleIdx="2" presStyleCnt="3"/>
      <dgm:spPr/>
    </dgm:pt>
    <dgm:pt modelId="{30898284-FAFF-3D41-8D8B-8D4FE4E69C2B}" type="pres">
      <dgm:prSet presAssocID="{188F347A-B8F1-3640-BB6F-9CCE7D69F8BD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9C08E00B-CCA3-D742-915F-B0685ADA619D}" type="presOf" srcId="{31CC9422-1E27-DC44-ADBD-ADA6246B1B4C}" destId="{ED650CF0-9920-C741-B5A8-ED8D6CAC6812}" srcOrd="0" destOrd="0" presId="urn:microsoft.com/office/officeart/2005/8/layout/arrow2"/>
    <dgm:cxn modelId="{DD05DC1D-6DE2-3F40-B554-2B9D4897DC46}" type="presOf" srcId="{188F347A-B8F1-3640-BB6F-9CCE7D69F8BD}" destId="{30898284-FAFF-3D41-8D8B-8D4FE4E69C2B}" srcOrd="0" destOrd="0" presId="urn:microsoft.com/office/officeart/2005/8/layout/arrow2"/>
    <dgm:cxn modelId="{E67CD96B-9973-324A-A4B8-965200E286C5}" type="presOf" srcId="{83BE5F26-A166-8C4C-90A3-C36842FD3317}" destId="{7F86C3FD-3C5C-3A48-AA87-A46FF72B5402}" srcOrd="0" destOrd="0" presId="urn:microsoft.com/office/officeart/2005/8/layout/arrow2"/>
    <dgm:cxn modelId="{76133C9F-413A-D94E-BB32-3A9311F4A919}" srcId="{83BE5F26-A166-8C4C-90A3-C36842FD3317}" destId="{188F347A-B8F1-3640-BB6F-9CCE7D69F8BD}" srcOrd="2" destOrd="0" parTransId="{98BEE8BF-B79F-6B44-B2BB-662EE8CBDDE2}" sibTransId="{A81000BE-6753-E446-A655-BC3305C036DF}"/>
    <dgm:cxn modelId="{4654ECA1-398B-D441-8D6D-448F20FCEB30}" srcId="{83BE5F26-A166-8C4C-90A3-C36842FD3317}" destId="{31CC9422-1E27-DC44-ADBD-ADA6246B1B4C}" srcOrd="0" destOrd="0" parTransId="{30E7112F-1F61-D14E-BE29-BE1920D28D73}" sibTransId="{3EFF1BA5-1EB9-FF43-816A-D51B9F625904}"/>
    <dgm:cxn modelId="{516231C5-FF01-9F4E-9E54-582882D7E4A7}" srcId="{83BE5F26-A166-8C4C-90A3-C36842FD3317}" destId="{15F78DE1-7B11-4141-831B-782E98D78070}" srcOrd="1" destOrd="0" parTransId="{3AE5F480-BB1D-984D-AE96-C5BFB8719DFD}" sibTransId="{A4ED9A16-F7E7-B447-84B3-FF45EC498678}"/>
    <dgm:cxn modelId="{A53B16FF-80DB-7B4C-ACB9-84FD7A9C937A}" type="presOf" srcId="{15F78DE1-7B11-4141-831B-782E98D78070}" destId="{1743DA0F-BF21-AC4E-A18D-890664ABEE2B}" srcOrd="0" destOrd="0" presId="urn:microsoft.com/office/officeart/2005/8/layout/arrow2"/>
    <dgm:cxn modelId="{F78B05C0-55C7-4C4D-BCEE-38F26C924C56}" type="presParOf" srcId="{7F86C3FD-3C5C-3A48-AA87-A46FF72B5402}" destId="{5FF51935-751D-8649-9BC7-898DEA4ADFDC}" srcOrd="0" destOrd="0" presId="urn:microsoft.com/office/officeart/2005/8/layout/arrow2"/>
    <dgm:cxn modelId="{170D003C-5A35-B441-961F-0D676AD8DE27}" type="presParOf" srcId="{7F86C3FD-3C5C-3A48-AA87-A46FF72B5402}" destId="{F85BB3D6-7B1A-064F-9D01-E6330E0B94E5}" srcOrd="1" destOrd="0" presId="urn:microsoft.com/office/officeart/2005/8/layout/arrow2"/>
    <dgm:cxn modelId="{E9412C22-2AC8-7044-9C9B-26E9F940E39D}" type="presParOf" srcId="{F85BB3D6-7B1A-064F-9D01-E6330E0B94E5}" destId="{8B2CA96F-94E5-8945-90F3-CA0E472DE947}" srcOrd="0" destOrd="0" presId="urn:microsoft.com/office/officeart/2005/8/layout/arrow2"/>
    <dgm:cxn modelId="{6126B070-9508-254F-A6D3-F5098A607280}" type="presParOf" srcId="{F85BB3D6-7B1A-064F-9D01-E6330E0B94E5}" destId="{ED650CF0-9920-C741-B5A8-ED8D6CAC6812}" srcOrd="1" destOrd="0" presId="urn:microsoft.com/office/officeart/2005/8/layout/arrow2"/>
    <dgm:cxn modelId="{4D463E05-93D9-6E4B-8E5D-F63003E25CE7}" type="presParOf" srcId="{F85BB3D6-7B1A-064F-9D01-E6330E0B94E5}" destId="{DD474924-4EA3-3F4A-AC42-7DA4E4C49C90}" srcOrd="2" destOrd="0" presId="urn:microsoft.com/office/officeart/2005/8/layout/arrow2"/>
    <dgm:cxn modelId="{F6F18C5E-E2C2-E04E-B687-7C8470BFFAB0}" type="presParOf" srcId="{F85BB3D6-7B1A-064F-9D01-E6330E0B94E5}" destId="{1743DA0F-BF21-AC4E-A18D-890664ABEE2B}" srcOrd="3" destOrd="0" presId="urn:microsoft.com/office/officeart/2005/8/layout/arrow2"/>
    <dgm:cxn modelId="{2F257969-6AE3-5E43-A0F7-D4FFE10AE13D}" type="presParOf" srcId="{F85BB3D6-7B1A-064F-9D01-E6330E0B94E5}" destId="{8BC8ABB5-7D16-744B-8584-25276DC08987}" srcOrd="4" destOrd="0" presId="urn:microsoft.com/office/officeart/2005/8/layout/arrow2"/>
    <dgm:cxn modelId="{B00DDB0E-7BFA-AC42-96B7-7C425965C5EB}" type="presParOf" srcId="{F85BB3D6-7B1A-064F-9D01-E6330E0B94E5}" destId="{30898284-FAFF-3D41-8D8B-8D4FE4E69C2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51935-751D-8649-9BC7-898DEA4ADFDC}">
      <dsp:nvSpPr>
        <dsp:cNvPr id="0" name=""/>
        <dsp:cNvSpPr/>
      </dsp:nvSpPr>
      <dsp:spPr>
        <a:xfrm>
          <a:off x="213359" y="0"/>
          <a:ext cx="3901440" cy="24384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811AB-FA13-4E49-A7CE-0095883AD8CF}">
      <dsp:nvSpPr>
        <dsp:cNvPr id="0" name=""/>
        <dsp:cNvSpPr/>
      </dsp:nvSpPr>
      <dsp:spPr>
        <a:xfrm>
          <a:off x="1013764" y="1328928"/>
          <a:ext cx="136550" cy="1365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3D24A-6B6B-A64D-A742-6D5F91E1D408}">
      <dsp:nvSpPr>
        <dsp:cNvPr id="0" name=""/>
        <dsp:cNvSpPr/>
      </dsp:nvSpPr>
      <dsp:spPr>
        <a:xfrm>
          <a:off x="1082040" y="1397203"/>
          <a:ext cx="1267968" cy="1041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55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Atherosclerosis</a:t>
          </a:r>
          <a:endParaRPr lang="en-GB" sz="1500" kern="1200" dirty="0"/>
        </a:p>
      </dsp:txBody>
      <dsp:txXfrm>
        <a:off x="1082040" y="1397203"/>
        <a:ext cx="1267968" cy="1041196"/>
      </dsp:txXfrm>
    </dsp:sp>
    <dsp:sp modelId="{C86A4062-BBDD-2B49-B22C-EF1B83E55CAE}">
      <dsp:nvSpPr>
        <dsp:cNvPr id="0" name=""/>
        <dsp:cNvSpPr/>
      </dsp:nvSpPr>
      <dsp:spPr>
        <a:xfrm>
          <a:off x="2271979" y="707136"/>
          <a:ext cx="234086" cy="2340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AE6C1-A791-0C4E-8281-06F7357EE278}">
      <dsp:nvSpPr>
        <dsp:cNvPr id="0" name=""/>
        <dsp:cNvSpPr/>
      </dsp:nvSpPr>
      <dsp:spPr>
        <a:xfrm>
          <a:off x="2389022" y="824179"/>
          <a:ext cx="1267968" cy="1614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38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Coronary Artery Disease</a:t>
          </a:r>
        </a:p>
      </dsp:txBody>
      <dsp:txXfrm>
        <a:off x="2389022" y="824179"/>
        <a:ext cx="1267968" cy="1614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51935-751D-8649-9BC7-898DEA4ADFDC}">
      <dsp:nvSpPr>
        <dsp:cNvPr id="0" name=""/>
        <dsp:cNvSpPr/>
      </dsp:nvSpPr>
      <dsp:spPr>
        <a:xfrm>
          <a:off x="396239" y="0"/>
          <a:ext cx="3413760" cy="21336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CA96F-94E5-8945-90F3-CA0E472DE947}">
      <dsp:nvSpPr>
        <dsp:cNvPr id="0" name=""/>
        <dsp:cNvSpPr/>
      </dsp:nvSpPr>
      <dsp:spPr>
        <a:xfrm>
          <a:off x="631667" y="1472610"/>
          <a:ext cx="88757" cy="88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50CF0-9920-C741-B5A8-ED8D6CAC6812}">
      <dsp:nvSpPr>
        <dsp:cNvPr id="0" name=""/>
        <dsp:cNvSpPr/>
      </dsp:nvSpPr>
      <dsp:spPr>
        <a:xfrm>
          <a:off x="676046" y="1516989"/>
          <a:ext cx="795406" cy="616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031" tIns="0" rIns="0" bIns="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Risk factors</a:t>
          </a:r>
          <a:endParaRPr lang="en-GB" sz="900" kern="1200" dirty="0"/>
        </a:p>
      </dsp:txBody>
      <dsp:txXfrm>
        <a:off x="676046" y="1516989"/>
        <a:ext cx="795406" cy="616610"/>
      </dsp:txXfrm>
    </dsp:sp>
    <dsp:sp modelId="{DD474924-4EA3-3F4A-AC42-7DA4E4C49C90}">
      <dsp:nvSpPr>
        <dsp:cNvPr id="0" name=""/>
        <dsp:cNvSpPr/>
      </dsp:nvSpPr>
      <dsp:spPr>
        <a:xfrm>
          <a:off x="1415125" y="892698"/>
          <a:ext cx="160446" cy="160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3DA0F-BF21-AC4E-A18D-890664ABEE2B}">
      <dsp:nvSpPr>
        <dsp:cNvPr id="0" name=""/>
        <dsp:cNvSpPr/>
      </dsp:nvSpPr>
      <dsp:spPr>
        <a:xfrm>
          <a:off x="1495348" y="972921"/>
          <a:ext cx="819302" cy="1160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17" tIns="0" rIns="0" bIns="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Atherosclerosis</a:t>
          </a:r>
          <a:endParaRPr lang="en-GB" sz="900" kern="1200" dirty="0"/>
        </a:p>
      </dsp:txBody>
      <dsp:txXfrm>
        <a:off x="1495348" y="972921"/>
        <a:ext cx="819302" cy="1160678"/>
      </dsp:txXfrm>
    </dsp:sp>
    <dsp:sp modelId="{8BC8ABB5-7D16-744B-8584-25276DC08987}">
      <dsp:nvSpPr>
        <dsp:cNvPr id="0" name=""/>
        <dsp:cNvSpPr/>
      </dsp:nvSpPr>
      <dsp:spPr>
        <a:xfrm>
          <a:off x="2357323" y="539800"/>
          <a:ext cx="221894" cy="2218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98284-FAFF-3D41-8D8B-8D4FE4E69C2B}">
      <dsp:nvSpPr>
        <dsp:cNvPr id="0" name=""/>
        <dsp:cNvSpPr/>
      </dsp:nvSpPr>
      <dsp:spPr>
        <a:xfrm>
          <a:off x="2468270" y="650748"/>
          <a:ext cx="819302" cy="148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577" tIns="0" rIns="0" bIns="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Coronary Artery Disease</a:t>
          </a:r>
        </a:p>
      </dsp:txBody>
      <dsp:txXfrm>
        <a:off x="2468270" y="650748"/>
        <a:ext cx="819302" cy="1482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109E4-D43C-43E4-AC7A-9DD8EA05D04F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6627-C97E-41BB-B6A2-D139DF8DD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36627-C97E-41BB-B6A2-D139DF8DD18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8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36627-C97E-41BB-B6A2-D139DF8DD18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0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36627-C97E-41BB-B6A2-D139DF8DD18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2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87DFE-EC5C-4D29-894C-D0640D86CB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87DFE-EC5C-4D29-894C-D0640D86CB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5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36627-C97E-41BB-B6A2-D139DF8DD18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3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6627-C97E-41BB-B6A2-D139DF8DD18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87DFE-EC5C-4D29-894C-D0640D86CB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1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36627-C97E-41BB-B6A2-D139DF8DD18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44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36627-C97E-41BB-B6A2-D139DF8DD18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635044" y="2031227"/>
            <a:ext cx="7880511" cy="34624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250" b="1" i="0" baseline="0">
                <a:solidFill>
                  <a:schemeClr val="bg2"/>
                </a:solidFill>
                <a:latin typeface="Arial"/>
              </a:defRPr>
            </a:lvl1pPr>
            <a:lvl2pPr marL="391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82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73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5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46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3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38050" y="1422409"/>
            <a:ext cx="7877504" cy="4732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75" b="1" i="0" cap="none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634305" y="2540140"/>
            <a:ext cx="7881250" cy="24237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75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54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7FE68-1381-4BDE-8557-9342C35E5400}" type="datetimeFigureOut">
              <a:rPr lang="en-US" smtClean="0"/>
              <a:pPr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8DD4-F2A5-4DBA-9C8B-EAF3FAA5D3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77A0C4B-39B6-D103-FDE6-CCD85B2065F7}"/>
              </a:ext>
            </a:extLst>
          </p:cNvPr>
          <p:cNvSpPr txBox="1">
            <a:spLocks/>
          </p:cNvSpPr>
          <p:nvPr/>
        </p:nvSpPr>
        <p:spPr>
          <a:xfrm>
            <a:off x="914400" y="2263775"/>
            <a:ext cx="7772400" cy="147002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75" b="1" i="0" kern="1200" cap="none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l-GR" sz="2000" dirty="0">
                <a:latin typeface="+mn-lt"/>
              </a:rPr>
              <a:t>Ο ρόλος της στεφανιαίας ενδοθηλιακής δυσλειτουργίας και </a:t>
            </a:r>
            <a:r>
              <a:rPr lang="el-GR" sz="2000" dirty="0" err="1">
                <a:latin typeface="+mn-lt"/>
              </a:rPr>
              <a:t>διατμητικής</a:t>
            </a:r>
            <a:r>
              <a:rPr lang="el-GR" sz="2000" dirty="0">
                <a:latin typeface="+mn-lt"/>
              </a:rPr>
              <a:t> τάσης στην εξέλιξη της στεφανιαίας νόσου.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7A5854-1300-8B09-188E-903BB8F10C2E}"/>
              </a:ext>
            </a:extLst>
          </p:cNvPr>
          <p:cNvSpPr txBox="1">
            <a:spLocks/>
          </p:cNvSpPr>
          <p:nvPr/>
        </p:nvSpPr>
        <p:spPr>
          <a:xfrm>
            <a:off x="1219200" y="4102738"/>
            <a:ext cx="6400800" cy="10026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250" b="1" i="0" kern="1200" baseline="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39107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82155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73233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6431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55387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46465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3754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2862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0" dirty="0">
                <a:solidFill>
                  <a:schemeClr val="tx1"/>
                </a:solidFill>
                <a:latin typeface="+mn-lt"/>
              </a:rPr>
              <a:t>Dr Marina </a:t>
            </a:r>
            <a:r>
              <a:rPr lang="en-GB" sz="1400" b="0" dirty="0" err="1">
                <a:solidFill>
                  <a:schemeClr val="tx1"/>
                </a:solidFill>
                <a:latin typeface="+mn-lt"/>
              </a:rPr>
              <a:t>Zaromytidou</a:t>
            </a:r>
            <a:r>
              <a:rPr lang="en-GB" sz="1400" b="0" dirty="0">
                <a:solidFill>
                  <a:schemeClr val="tx1"/>
                </a:solidFill>
                <a:latin typeface="+mn-lt"/>
              </a:rPr>
              <a:t>, MSc, PhD</a:t>
            </a:r>
          </a:p>
          <a:p>
            <a:pPr algn="ctr"/>
            <a:r>
              <a:rPr lang="en-GB" sz="1400" b="0" dirty="0">
                <a:solidFill>
                  <a:schemeClr val="tx1"/>
                </a:solidFill>
                <a:latin typeface="+mn-lt"/>
              </a:rPr>
              <a:t>Cardiologist, Inherited Cardiac Diseases,</a:t>
            </a:r>
          </a:p>
          <a:p>
            <a:pPr algn="ctr"/>
            <a:r>
              <a:rPr lang="en-GB" sz="1400" b="0" dirty="0">
                <a:solidFill>
                  <a:schemeClr val="tx1"/>
                </a:solidFill>
                <a:latin typeface="+mn-lt"/>
              </a:rPr>
              <a:t>St Bartholomew’s Hospital, </a:t>
            </a:r>
          </a:p>
          <a:p>
            <a:pPr algn="ctr"/>
            <a:r>
              <a:rPr lang="en-GB" sz="1400" b="0" dirty="0">
                <a:solidFill>
                  <a:schemeClr val="tx1"/>
                </a:solidFill>
                <a:latin typeface="+mn-lt"/>
              </a:rPr>
              <a:t>BARTS Trust, London</a:t>
            </a:r>
            <a:endParaRPr lang="el-GR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3DA924-30D9-A5F0-7CD6-22CCCABCAD14}"/>
              </a:ext>
            </a:extLst>
          </p:cNvPr>
          <p:cNvSpPr txBox="1"/>
          <p:nvPr/>
        </p:nvSpPr>
        <p:spPr>
          <a:xfrm>
            <a:off x="1567661" y="1334869"/>
            <a:ext cx="5716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err="1"/>
              <a:t>Καρδιομεταβολική</a:t>
            </a:r>
            <a:r>
              <a:rPr lang="el-GR" sz="1600" dirty="0"/>
              <a:t> Ιατρική, </a:t>
            </a:r>
            <a:r>
              <a:rPr lang="el-GR" sz="1600" dirty="0" err="1"/>
              <a:t>Πρ</a:t>
            </a:r>
            <a:r>
              <a:rPr lang="en-GB" sz="1600" dirty="0" err="1"/>
              <a:t>ό</a:t>
            </a:r>
            <a:r>
              <a:rPr lang="el-GR" sz="1600" dirty="0" err="1"/>
              <a:t>γραμμα</a:t>
            </a:r>
            <a:r>
              <a:rPr lang="el-GR" sz="1600" dirty="0"/>
              <a:t> Μεταπτυχιακών Σπουδών</a:t>
            </a:r>
          </a:p>
          <a:p>
            <a:pPr algn="ctr"/>
            <a:r>
              <a:rPr lang="el-GR" sz="1600" dirty="0"/>
              <a:t>Εθνικό και Καποδιστριακό Πανεπιστήμιο Αθηνών</a:t>
            </a: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96D76B-51A5-DB0D-575E-AD2C87201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5" t="18197" r="61764" b="72717"/>
          <a:stretch/>
        </p:blipFill>
        <p:spPr>
          <a:xfrm>
            <a:off x="152400" y="228600"/>
            <a:ext cx="2984500" cy="7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2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2F3F6-3A3D-977A-B3E3-49AD80295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617" y="3812783"/>
            <a:ext cx="3662183" cy="2892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FDDBB-FCB2-8D8F-EFD9-85919ECC9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" t="2241" r="2816" b="3621"/>
          <a:stretch/>
        </p:blipFill>
        <p:spPr>
          <a:xfrm>
            <a:off x="228600" y="2590800"/>
            <a:ext cx="5181600" cy="198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51CAE-DB85-5AAE-A164-F454385112D3}"/>
              </a:ext>
            </a:extLst>
          </p:cNvPr>
          <p:cNvSpPr txBox="1"/>
          <p:nvPr/>
        </p:nvSpPr>
        <p:spPr>
          <a:xfrm>
            <a:off x="457200" y="743634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B69F4-4395-FE9F-6D18-B68D5327EDCC}"/>
              </a:ext>
            </a:extLst>
          </p:cNvPr>
          <p:cNvSpPr txBox="1"/>
          <p:nvPr/>
        </p:nvSpPr>
        <p:spPr>
          <a:xfrm>
            <a:off x="2133600" y="228600"/>
            <a:ext cx="520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Endothelial shear stress and blood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79984-EA36-698A-EA21-D2CD72B1C5BB}"/>
              </a:ext>
            </a:extLst>
          </p:cNvPr>
          <p:cNvSpPr txBox="1"/>
          <p:nvPr/>
        </p:nvSpPr>
        <p:spPr>
          <a:xfrm>
            <a:off x="304800" y="16002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Branch points, curvatures or bifurcations exhibit disturbed flow and low ESS in contrary to laminar, undisturbed flow.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5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2848FD-67E8-EDF4-CBD9-63F266667942}"/>
              </a:ext>
            </a:extLst>
          </p:cNvPr>
          <p:cNvGrpSpPr/>
          <p:nvPr/>
        </p:nvGrpSpPr>
        <p:grpSpPr>
          <a:xfrm>
            <a:off x="3834714" y="838200"/>
            <a:ext cx="5309286" cy="5943600"/>
            <a:chOff x="3529914" y="304800"/>
            <a:chExt cx="5537886" cy="6477000"/>
          </a:xfrm>
        </p:grpSpPr>
        <p:grpSp>
          <p:nvGrpSpPr>
            <p:cNvPr id="75" name="Group 74"/>
            <p:cNvGrpSpPr>
              <a:grpSpLocks noChangeAspect="1"/>
            </p:cNvGrpSpPr>
            <p:nvPr/>
          </p:nvGrpSpPr>
          <p:grpSpPr>
            <a:xfrm>
              <a:off x="3529914" y="2124941"/>
              <a:ext cx="5537886" cy="4656859"/>
              <a:chOff x="914400" y="228600"/>
              <a:chExt cx="7239000" cy="6019800"/>
            </a:xfrm>
          </p:grpSpPr>
          <p:pic>
            <p:nvPicPr>
              <p:cNvPr id="56" name="Picture 2" descr="http://www.pcronline.com/eurointervention/87th_issue/81/epub/OEBPS/images/06_Papafaklis_fmt.jpe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0076" b="51220"/>
              <a:stretch>
                <a:fillRect/>
              </a:stretch>
            </p:blipFill>
            <p:spPr bwMode="auto">
              <a:xfrm>
                <a:off x="1427200" y="607076"/>
                <a:ext cx="2819399" cy="2406805"/>
              </a:xfrm>
              <a:prstGeom prst="rect">
                <a:avLst/>
              </a:prstGeom>
              <a:noFill/>
            </p:spPr>
          </p:pic>
          <p:sp>
            <p:nvSpPr>
              <p:cNvPr id="60" name="TextBox 59"/>
              <p:cNvSpPr txBox="1">
                <a:spLocks/>
              </p:cNvSpPr>
              <p:nvPr/>
            </p:nvSpPr>
            <p:spPr>
              <a:xfrm>
                <a:off x="914400" y="2895600"/>
                <a:ext cx="914400" cy="25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/>
              </a:p>
            </p:txBody>
          </p:sp>
          <p:grpSp>
            <p:nvGrpSpPr>
              <p:cNvPr id="73" name="Group 72"/>
              <p:cNvGrpSpPr>
                <a:grpSpLocks/>
              </p:cNvGrpSpPr>
              <p:nvPr/>
            </p:nvGrpSpPr>
            <p:grpSpPr>
              <a:xfrm>
                <a:off x="5064301" y="228600"/>
                <a:ext cx="3089099" cy="2785281"/>
                <a:chOff x="5064301" y="228600"/>
                <a:chExt cx="3089099" cy="2785281"/>
              </a:xfrm>
            </p:grpSpPr>
            <p:pic>
              <p:nvPicPr>
                <p:cNvPr id="30" name="Picture 10" descr="116-007 LAD_FU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7597" t="18927" r="62042" b="16557"/>
                <a:stretch>
                  <a:fillRect/>
                </a:stretch>
              </p:blipFill>
              <p:spPr bwMode="auto">
                <a:xfrm>
                  <a:off x="5064301" y="575480"/>
                  <a:ext cx="2795752" cy="2438401"/>
                </a:xfrm>
                <a:prstGeom prst="rect">
                  <a:avLst/>
                </a:prstGeom>
                <a:noFill/>
              </p:spPr>
            </p:pic>
            <p:sp>
              <p:nvSpPr>
                <p:cNvPr id="31" name="TextBox 30"/>
                <p:cNvSpPr txBox="1">
                  <a:spLocks/>
                </p:cNvSpPr>
                <p:nvPr/>
              </p:nvSpPr>
              <p:spPr>
                <a:xfrm>
                  <a:off x="7254766" y="804748"/>
                  <a:ext cx="898634" cy="254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Plaque</a:t>
                  </a:r>
                </a:p>
              </p:txBody>
            </p:sp>
            <p:cxnSp>
              <p:nvCxnSpPr>
                <p:cNvPr id="33" name="Straight Arrow Connector 32"/>
                <p:cNvCxnSpPr>
                  <a:cxnSpLocks/>
                </p:cNvCxnSpPr>
                <p:nvPr/>
              </p:nvCxnSpPr>
              <p:spPr>
                <a:xfrm flipH="1">
                  <a:off x="7154917" y="1102261"/>
                  <a:ext cx="499241" cy="535701"/>
                </a:xfrm>
                <a:prstGeom prst="straightConnector1">
                  <a:avLst/>
                </a:prstGeom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>
                  <a:spLocks/>
                </p:cNvSpPr>
                <p:nvPr/>
              </p:nvSpPr>
              <p:spPr>
                <a:xfrm>
                  <a:off x="6955221" y="2411850"/>
                  <a:ext cx="1198179" cy="254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rgbClr val="EA0000"/>
                      </a:solidFill>
                      <a:latin typeface="Arial" pitchFamily="34" charset="0"/>
                      <a:cs typeface="Arial" pitchFamily="34" charset="0"/>
                    </a:rPr>
                    <a:t>EEM</a:t>
                  </a:r>
                </a:p>
              </p:txBody>
            </p:sp>
            <p:cxnSp>
              <p:nvCxnSpPr>
                <p:cNvPr id="40" name="Straight Arrow Connector 39"/>
                <p:cNvCxnSpPr>
                  <a:cxnSpLocks/>
                </p:cNvCxnSpPr>
                <p:nvPr/>
              </p:nvCxnSpPr>
              <p:spPr>
                <a:xfrm flipH="1" flipV="1">
                  <a:off x="7162800" y="2057400"/>
                  <a:ext cx="191815" cy="384113"/>
                </a:xfrm>
                <a:prstGeom prst="straightConnector1">
                  <a:avLst/>
                </a:prstGeom>
                <a:ln w="15875">
                  <a:solidFill>
                    <a:srgbClr val="EA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/>
                <p:cNvSpPr txBox="1">
                  <a:spLocks/>
                </p:cNvSpPr>
                <p:nvPr/>
              </p:nvSpPr>
              <p:spPr>
                <a:xfrm>
                  <a:off x="5357649" y="715464"/>
                  <a:ext cx="1098330" cy="254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rgbClr val="FCF600"/>
                      </a:solidFill>
                      <a:latin typeface="Arial" pitchFamily="34" charset="0"/>
                      <a:cs typeface="Arial" pitchFamily="34" charset="0"/>
                    </a:rPr>
                    <a:t>Lumen</a:t>
                  </a:r>
                </a:p>
              </p:txBody>
            </p:sp>
            <p:cxnSp>
              <p:nvCxnSpPr>
                <p:cNvPr id="50" name="Straight Arrow Connector 49"/>
                <p:cNvCxnSpPr>
                  <a:cxnSpLocks/>
                </p:cNvCxnSpPr>
                <p:nvPr/>
              </p:nvCxnSpPr>
              <p:spPr>
                <a:xfrm>
                  <a:off x="5657193" y="1012977"/>
                  <a:ext cx="399393" cy="446417"/>
                </a:xfrm>
                <a:prstGeom prst="straightConnector1">
                  <a:avLst/>
                </a:prstGeom>
                <a:ln w="15875">
                  <a:solidFill>
                    <a:srgbClr val="FCF6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>
                  <a:spLocks/>
                </p:cNvSpPr>
                <p:nvPr/>
              </p:nvSpPr>
              <p:spPr>
                <a:xfrm>
                  <a:off x="5257800" y="228600"/>
                  <a:ext cx="304800" cy="254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/>
                      </a:solidFill>
                    </a:rPr>
                    <a:t>B</a:t>
                  </a:r>
                </a:p>
              </p:txBody>
            </p:sp>
          </p:grpSp>
          <p:grpSp>
            <p:nvGrpSpPr>
              <p:cNvPr id="71" name="Group 70"/>
              <p:cNvGrpSpPr>
                <a:grpSpLocks/>
              </p:cNvGrpSpPr>
              <p:nvPr/>
            </p:nvGrpSpPr>
            <p:grpSpPr>
              <a:xfrm>
                <a:off x="990599" y="2952750"/>
                <a:ext cx="6701187" cy="3295650"/>
                <a:chOff x="990599" y="2952750"/>
                <a:chExt cx="6701187" cy="3295650"/>
              </a:xfrm>
            </p:grpSpPr>
            <p:sp>
              <p:nvSpPr>
                <p:cNvPr id="4" name="Rectangle 10"/>
                <p:cNvSpPr>
                  <a:spLocks noChangeArrowheads="1"/>
                </p:cNvSpPr>
                <p:nvPr/>
              </p:nvSpPr>
              <p:spPr bwMode="auto">
                <a:xfrm>
                  <a:off x="990599" y="2952750"/>
                  <a:ext cx="220261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/>
                </a:p>
              </p:txBody>
            </p:sp>
            <p:sp>
              <p:nvSpPr>
                <p:cNvPr id="5" name="Rectangle 12"/>
                <p:cNvSpPr>
                  <a:spLocks noChangeArrowheads="1"/>
                </p:cNvSpPr>
                <p:nvPr/>
              </p:nvSpPr>
              <p:spPr bwMode="auto">
                <a:xfrm>
                  <a:off x="990599" y="2952750"/>
                  <a:ext cx="220261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/>
                </a:p>
              </p:txBody>
            </p:sp>
            <p:sp>
              <p:nvSpPr>
                <p:cNvPr id="6" name="Rectangle 14"/>
                <p:cNvSpPr>
                  <a:spLocks noChangeArrowheads="1"/>
                </p:cNvSpPr>
                <p:nvPr/>
              </p:nvSpPr>
              <p:spPr bwMode="auto">
                <a:xfrm>
                  <a:off x="990599" y="2952750"/>
                  <a:ext cx="220261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/>
                </a:p>
              </p:txBody>
            </p:sp>
            <p:sp>
              <p:nvSpPr>
                <p:cNvPr id="7" name="Rectangle 16"/>
                <p:cNvSpPr>
                  <a:spLocks noChangeArrowheads="1"/>
                </p:cNvSpPr>
                <p:nvPr/>
              </p:nvSpPr>
              <p:spPr bwMode="auto">
                <a:xfrm>
                  <a:off x="990599" y="2952750"/>
                  <a:ext cx="220261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/>
                </a:p>
              </p:txBody>
            </p:sp>
            <p:pic>
              <p:nvPicPr>
                <p:cNvPr id="8" name="Picture 82" descr="100001_LAD_e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8720" r="13080"/>
                <a:stretch>
                  <a:fillRect/>
                </a:stretch>
              </p:blipFill>
              <p:spPr bwMode="auto">
                <a:xfrm>
                  <a:off x="1214465" y="3715438"/>
                  <a:ext cx="984049" cy="25329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9" name="Picture 81" descr="100001_LAD_l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8720" r="13080"/>
                <a:stretch>
                  <a:fillRect/>
                </a:stretch>
              </p:blipFill>
              <p:spPr bwMode="auto">
                <a:xfrm>
                  <a:off x="2296680" y="3715438"/>
                  <a:ext cx="984049" cy="251896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80" descr="100001_LAD_p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8720" r="13080"/>
                <a:stretch>
                  <a:fillRect/>
                </a:stretch>
              </p:blipFill>
              <p:spPr bwMode="auto">
                <a:xfrm>
                  <a:off x="3378895" y="3715438"/>
                  <a:ext cx="984049" cy="251896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" name="Picture 79" descr="100001_LAD_s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8720" r="13080"/>
                <a:stretch>
                  <a:fillRect/>
                </a:stretch>
              </p:blipFill>
              <p:spPr bwMode="auto">
                <a:xfrm>
                  <a:off x="4470687" y="3715438"/>
                  <a:ext cx="984049" cy="2504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Picture 78" descr="ess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r="6516"/>
                <a:stretch>
                  <a:fillRect/>
                </a:stretch>
              </p:blipFill>
              <p:spPr bwMode="auto">
                <a:xfrm>
                  <a:off x="5472288" y="3771415"/>
                  <a:ext cx="2219498" cy="2183105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Rectangle 83"/>
                <p:cNvSpPr>
                  <a:spLocks noChangeArrowheads="1"/>
                </p:cNvSpPr>
                <p:nvPr/>
              </p:nvSpPr>
              <p:spPr bwMode="auto">
                <a:xfrm>
                  <a:off x="990599" y="2952750"/>
                  <a:ext cx="220261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/>
                </a:p>
              </p:txBody>
            </p:sp>
            <p:sp>
              <p:nvSpPr>
                <p:cNvPr id="14" name="Rectangle 85"/>
                <p:cNvSpPr>
                  <a:spLocks noChangeArrowheads="1"/>
                </p:cNvSpPr>
                <p:nvPr/>
              </p:nvSpPr>
              <p:spPr bwMode="auto">
                <a:xfrm>
                  <a:off x="990599" y="2952750"/>
                  <a:ext cx="220261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/>
                </a:p>
              </p:txBody>
            </p:sp>
            <p:sp>
              <p:nvSpPr>
                <p:cNvPr id="15" name="Rectangle 87"/>
                <p:cNvSpPr>
                  <a:spLocks noChangeArrowheads="1"/>
                </p:cNvSpPr>
                <p:nvPr/>
              </p:nvSpPr>
              <p:spPr bwMode="auto">
                <a:xfrm>
                  <a:off x="990599" y="2952750"/>
                  <a:ext cx="220261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/>
                </a:p>
              </p:txBody>
            </p:sp>
            <p:sp>
              <p:nvSpPr>
                <p:cNvPr id="16" name="Rectangle 89"/>
                <p:cNvSpPr>
                  <a:spLocks noChangeArrowheads="1"/>
                </p:cNvSpPr>
                <p:nvPr/>
              </p:nvSpPr>
              <p:spPr bwMode="auto">
                <a:xfrm>
                  <a:off x="990599" y="2952750"/>
                  <a:ext cx="220261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800"/>
                </a:p>
              </p:txBody>
            </p:sp>
            <p:sp>
              <p:nvSpPr>
                <p:cNvPr id="20" name="Text Box 154"/>
                <p:cNvSpPr txBox="1">
                  <a:spLocks noChangeArrowheads="1"/>
                </p:cNvSpPr>
                <p:nvPr/>
              </p:nvSpPr>
              <p:spPr bwMode="auto">
                <a:xfrm>
                  <a:off x="5880695" y="3200400"/>
                  <a:ext cx="1397554" cy="3991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rial" charset="0"/>
                    </a:rPr>
                    <a:t>Reconstructed LAD </a:t>
                  </a:r>
                </a:p>
                <a:p>
                  <a:pPr algn="ctr"/>
                  <a:r>
                    <a:rPr lang="en-US" sz="800" b="1" dirty="0">
                      <a:latin typeface="Arial" charset="0"/>
                    </a:rPr>
                    <a:t>with ESS “profile</a:t>
                  </a:r>
                  <a:r>
                    <a:rPr lang="en-US" sz="800" dirty="0">
                      <a:latin typeface="Arial" charset="0"/>
                    </a:rPr>
                    <a:t>”</a:t>
                  </a:r>
                </a:p>
              </p:txBody>
            </p:sp>
            <p:sp>
              <p:nvSpPr>
                <p:cNvPr id="21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5512198" y="3870540"/>
                  <a:ext cx="682722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dirty="0">
                      <a:latin typeface="Arial" charset="0"/>
                    </a:rPr>
                    <a:t>proximal</a:t>
                  </a:r>
                </a:p>
              </p:txBody>
            </p:sp>
            <p:sp>
              <p:nvSpPr>
                <p:cNvPr id="22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6776379" y="5661807"/>
                  <a:ext cx="506880" cy="254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800" dirty="0">
                      <a:latin typeface="Arial" charset="0"/>
                    </a:rPr>
                    <a:t>distal</a:t>
                  </a:r>
                </a:p>
              </p:txBody>
            </p:sp>
            <p:sp>
              <p:nvSpPr>
                <p:cNvPr id="23" name="Line 160"/>
                <p:cNvSpPr>
                  <a:spLocks noChangeShapeType="1"/>
                </p:cNvSpPr>
                <p:nvPr/>
              </p:nvSpPr>
              <p:spPr bwMode="auto">
                <a:xfrm>
                  <a:off x="5236857" y="4163254"/>
                  <a:ext cx="1781345" cy="1231496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24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5236857" y="4667048"/>
                  <a:ext cx="1494031" cy="223908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25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5236857" y="4275208"/>
                  <a:ext cx="1206718" cy="1119541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 sz="800"/>
                </a:p>
              </p:txBody>
            </p:sp>
            <p:sp>
              <p:nvSpPr>
                <p:cNvPr id="67" name="Rectangle 66"/>
                <p:cNvSpPr>
                  <a:spLocks/>
                </p:cNvSpPr>
                <p:nvPr/>
              </p:nvSpPr>
              <p:spPr>
                <a:xfrm>
                  <a:off x="1316492" y="3200400"/>
                  <a:ext cx="663609" cy="39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800" dirty="0">
                      <a:solidFill>
                        <a:prstClr val="black"/>
                      </a:solidFill>
                      <a:latin typeface="Arial" charset="0"/>
                    </a:rPr>
                    <a:t> </a:t>
                  </a:r>
                  <a:r>
                    <a:rPr lang="en-US" sz="800" b="1" dirty="0">
                      <a:solidFill>
                        <a:prstClr val="black"/>
                      </a:solidFill>
                      <a:latin typeface="Arial" charset="0"/>
                    </a:rPr>
                    <a:t>EEM </a:t>
                  </a:r>
                </a:p>
                <a:p>
                  <a:r>
                    <a:rPr lang="en-US" sz="800" b="1" dirty="0">
                      <a:latin typeface="Arial" charset="0"/>
                    </a:rPr>
                    <a:t>Radius</a:t>
                  </a:r>
                  <a:r>
                    <a:rPr lang="en-US" sz="800" b="1" dirty="0">
                      <a:solidFill>
                        <a:prstClr val="black"/>
                      </a:solidFill>
                      <a:latin typeface="Arial" charset="0"/>
                    </a:rPr>
                    <a:t> </a:t>
                  </a:r>
                  <a:endParaRPr lang="en-US" sz="800" b="1" dirty="0"/>
                </a:p>
              </p:txBody>
            </p:sp>
            <p:sp>
              <p:nvSpPr>
                <p:cNvPr id="68" name="Rectangle 67"/>
                <p:cNvSpPr>
                  <a:spLocks/>
                </p:cNvSpPr>
                <p:nvPr/>
              </p:nvSpPr>
              <p:spPr>
                <a:xfrm>
                  <a:off x="2400664" y="3200400"/>
                  <a:ext cx="655965" cy="39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rial" charset="0"/>
                    </a:rPr>
                    <a:t>Lumen </a:t>
                  </a:r>
                </a:p>
                <a:p>
                  <a:pPr algn="ctr"/>
                  <a:r>
                    <a:rPr lang="en-US" sz="800" b="1" dirty="0">
                      <a:latin typeface="Arial" charset="0"/>
                    </a:rPr>
                    <a:t>Radius</a:t>
                  </a:r>
                  <a:endParaRPr lang="en-US" sz="800" b="1" dirty="0"/>
                </a:p>
              </p:txBody>
            </p:sp>
            <p:sp>
              <p:nvSpPr>
                <p:cNvPr id="69" name="Rectangle 68"/>
                <p:cNvSpPr>
                  <a:spLocks/>
                </p:cNvSpPr>
                <p:nvPr/>
              </p:nvSpPr>
              <p:spPr>
                <a:xfrm>
                  <a:off x="4648200" y="3276600"/>
                  <a:ext cx="533400" cy="2540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800" b="1" dirty="0">
                      <a:latin typeface="Arial" charset="0"/>
                    </a:rPr>
                    <a:t> ESS</a:t>
                  </a:r>
                  <a:endParaRPr lang="en-US" sz="800" b="1" dirty="0"/>
                </a:p>
              </p:txBody>
            </p:sp>
            <p:sp>
              <p:nvSpPr>
                <p:cNvPr id="70" name="Rectangle 69"/>
                <p:cNvSpPr>
                  <a:spLocks/>
                </p:cNvSpPr>
                <p:nvPr/>
              </p:nvSpPr>
              <p:spPr>
                <a:xfrm>
                  <a:off x="3486114" y="3200400"/>
                  <a:ext cx="822248" cy="39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b="1" dirty="0">
                      <a:latin typeface="Arial" charset="0"/>
                    </a:rPr>
                    <a:t>Plaque</a:t>
                  </a:r>
                </a:p>
                <a:p>
                  <a:pPr algn="ctr"/>
                  <a:r>
                    <a:rPr lang="en-US" sz="800" b="1" dirty="0">
                      <a:latin typeface="Arial" charset="0"/>
                    </a:rPr>
                    <a:t>Thickness</a:t>
                  </a:r>
                  <a:endParaRPr lang="en-US" sz="800" b="1" dirty="0"/>
                </a:p>
              </p:txBody>
            </p:sp>
          </p:grpSp>
          <p:sp>
            <p:nvSpPr>
              <p:cNvPr id="74" name="TextBox 73"/>
              <p:cNvSpPr txBox="1">
                <a:spLocks/>
              </p:cNvSpPr>
              <p:nvPr/>
            </p:nvSpPr>
            <p:spPr>
              <a:xfrm>
                <a:off x="3575454" y="2295099"/>
                <a:ext cx="762000" cy="25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Plaque</a:t>
                </a:r>
              </a:p>
            </p:txBody>
          </p:sp>
        </p:grp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CD643580-6A97-C7CE-BB1C-A1E49CC625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" t="-1" r="44992" b="50500"/>
            <a:stretch/>
          </p:blipFill>
          <p:spPr bwMode="auto">
            <a:xfrm>
              <a:off x="4303217" y="304800"/>
              <a:ext cx="3926383" cy="202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146F381-9328-139C-2125-85E5C9E91355}"/>
              </a:ext>
            </a:extLst>
          </p:cNvPr>
          <p:cNvSpPr txBox="1"/>
          <p:nvPr/>
        </p:nvSpPr>
        <p:spPr>
          <a:xfrm>
            <a:off x="2057400" y="152400"/>
            <a:ext cx="529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How to calculate Endothelial shear tress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2F1C89-A704-AE1B-E764-9E35CF10C875}"/>
              </a:ext>
            </a:extLst>
          </p:cNvPr>
          <p:cNvSpPr txBox="1"/>
          <p:nvPr/>
        </p:nvSpPr>
        <p:spPr>
          <a:xfrm>
            <a:off x="381000" y="1566446"/>
            <a:ext cx="2449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A. Two angiographic planes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1A8DB4-1135-D7C8-EDA9-3F23F3FCC897}"/>
              </a:ext>
            </a:extLst>
          </p:cNvPr>
          <p:cNvSpPr txBox="1"/>
          <p:nvPr/>
        </p:nvSpPr>
        <p:spPr>
          <a:xfrm>
            <a:off x="379308" y="3547646"/>
            <a:ext cx="2440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B. OCT/ IVUS segmentation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163414-0050-BA8E-216A-1812EBC54BD6}"/>
              </a:ext>
            </a:extLst>
          </p:cNvPr>
          <p:cNvSpPr txBox="1"/>
          <p:nvPr/>
        </p:nvSpPr>
        <p:spPr>
          <a:xfrm>
            <a:off x="412910" y="5528846"/>
            <a:ext cx="3373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Computational fluid dynamics (CFD)</a:t>
            </a:r>
          </a:p>
          <a:p>
            <a:r>
              <a:rPr lang="en-US" sz="1600" dirty="0"/>
              <a:t>and 3D reconstruction and ESS maps </a:t>
            </a:r>
          </a:p>
        </p:txBody>
      </p:sp>
    </p:spTree>
    <p:extLst>
      <p:ext uri="{BB962C8B-B14F-4D97-AF65-F5344CB8AC3E}">
        <p14:creationId xmlns:p14="http://schemas.microsoft.com/office/powerpoint/2010/main" val="2410790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D712ED7-2368-952E-A761-833FCD28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629400" cy="444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FD20AA-0F06-15F5-A024-DB681E19181C}"/>
              </a:ext>
            </a:extLst>
          </p:cNvPr>
          <p:cNvSpPr txBox="1"/>
          <p:nvPr/>
        </p:nvSpPr>
        <p:spPr>
          <a:xfrm>
            <a:off x="304800" y="304800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Endothelial shear stress calculation with Computed tomography coronary angiography 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B10DFD2-623E-BAE7-8C43-FD734895F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02097"/>
              </p:ext>
            </p:extLst>
          </p:nvPr>
        </p:nvGraphicFramePr>
        <p:xfrm>
          <a:off x="990600" y="838200"/>
          <a:ext cx="7010400" cy="975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79335">
                  <a:extLst>
                    <a:ext uri="{9D8B030D-6E8A-4147-A177-3AD203B41FA5}">
                      <a16:colId xmlns:a16="http://schemas.microsoft.com/office/drawing/2014/main" val="3911283153"/>
                    </a:ext>
                  </a:extLst>
                </a:gridCol>
                <a:gridCol w="3931065">
                  <a:extLst>
                    <a:ext uri="{9D8B030D-6E8A-4147-A177-3AD203B41FA5}">
                      <a16:colId xmlns:a16="http://schemas.microsoft.com/office/drawing/2014/main" val="3711585327"/>
                    </a:ext>
                  </a:extLst>
                </a:gridCol>
              </a:tblGrid>
              <a:tr h="290334">
                <a:tc>
                  <a:txBody>
                    <a:bodyPr/>
                    <a:lstStyle/>
                    <a:p>
                      <a:r>
                        <a:rPr lang="en-US" sz="14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274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Non-invasive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Resolution (Artifacts, including calcium)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993815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Assessment of entire coronary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Pending validation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58571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0970F75-B15D-0217-8490-23231478461D}"/>
              </a:ext>
            </a:extLst>
          </p:cNvPr>
          <p:cNvSpPr txBox="1"/>
          <p:nvPr/>
        </p:nvSpPr>
        <p:spPr>
          <a:xfrm>
            <a:off x="76200" y="6553200"/>
            <a:ext cx="3616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Schultz et al, International Journal of Cardiovascular Imaging 2023</a:t>
            </a:r>
          </a:p>
        </p:txBody>
      </p:sp>
    </p:spTree>
    <p:extLst>
      <p:ext uri="{BB962C8B-B14F-4D97-AF65-F5344CB8AC3E}">
        <p14:creationId xmlns:p14="http://schemas.microsoft.com/office/powerpoint/2010/main" val="99019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2180C8E-C972-C7C2-DC21-71481C937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302715"/>
              </p:ext>
            </p:extLst>
          </p:nvPr>
        </p:nvGraphicFramePr>
        <p:xfrm>
          <a:off x="457200" y="4191000"/>
          <a:ext cx="2133600" cy="1854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677754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Types of flow</a:t>
                      </a:r>
                      <a:endParaRPr lang="el-G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749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Laminar</a:t>
                      </a:r>
                      <a:endParaRPr lang="el-G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08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Oscillatory</a:t>
                      </a:r>
                      <a:endParaRPr lang="el-G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1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Unidirectional</a:t>
                      </a:r>
                      <a:endParaRPr lang="el-G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13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Bidirectional</a:t>
                      </a:r>
                      <a:endParaRPr lang="el-G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33948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E177D5-0D95-ECA9-3F14-8E1FAD98F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212642"/>
              </p:ext>
            </p:extLst>
          </p:nvPr>
        </p:nvGraphicFramePr>
        <p:xfrm>
          <a:off x="381000" y="1066800"/>
          <a:ext cx="8305800" cy="26822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61160">
                  <a:extLst>
                    <a:ext uri="{9D8B030D-6E8A-4147-A177-3AD203B41FA5}">
                      <a16:colId xmlns:a16="http://schemas.microsoft.com/office/drawing/2014/main" val="2441744605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542475746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965994047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253973822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1010781190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n-US" sz="1200" dirty="0"/>
                        <a:t>Levels of shear stress and its effects on atherosclerosis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48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200" dirty="0"/>
                        <a:t>Effects in: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02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Range (Pa)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Early atherosclerosis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Advanced atherosclerosis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Stented segments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976785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1200" dirty="0"/>
                        <a:t>Oscillatory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0±0.5</a:t>
                      </a:r>
                    </a:p>
                    <a:p>
                      <a:r>
                        <a:rPr lang="en-US" sz="1200" dirty="0"/>
                        <a:t>0-1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Athero</a:t>
                      </a:r>
                      <a:r>
                        <a:rPr lang="en-US" sz="1200" dirty="0"/>
                        <a:t>-prone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Athero</a:t>
                      </a:r>
                      <a:r>
                        <a:rPr lang="en-US" sz="1200" dirty="0"/>
                        <a:t>-prone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Neoathero</a:t>
                      </a:r>
                      <a:r>
                        <a:rPr lang="en-US" sz="1200" dirty="0"/>
                        <a:t>-prone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2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Normal/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Atheroprotective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 consensus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Neoathero</a:t>
                      </a:r>
                      <a:r>
                        <a:rPr lang="en-US" sz="1200" dirty="0"/>
                        <a:t>-protective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80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Elevated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&gt;7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Erosion</a:t>
                      </a:r>
                      <a:r>
                        <a:rPr lang="el-GR" sz="1200" dirty="0"/>
                        <a:t>/ </a:t>
                      </a:r>
                      <a:r>
                        <a:rPr lang="en-GB" sz="1200" dirty="0"/>
                        <a:t>Rupture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5426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6F1FE5-9EE5-CB2F-F46D-C229420F055B}"/>
              </a:ext>
            </a:extLst>
          </p:cNvPr>
          <p:cNvSpPr txBox="1"/>
          <p:nvPr/>
        </p:nvSpPr>
        <p:spPr>
          <a:xfrm>
            <a:off x="381000" y="6553200"/>
            <a:ext cx="5995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Gijsen</a:t>
            </a:r>
            <a:r>
              <a:rPr lang="en-GB" sz="1000" dirty="0"/>
              <a:t>, F… </a:t>
            </a:r>
            <a:r>
              <a:rPr lang="en-GB" sz="1000" dirty="0" err="1"/>
              <a:t>Serruys</a:t>
            </a:r>
            <a:r>
              <a:rPr lang="en-GB" sz="1000" dirty="0"/>
              <a:t>, P., 2019.. European Heart Journal 40, 3421–3433.https://</a:t>
            </a:r>
            <a:r>
              <a:rPr lang="en-GB" sz="1000" dirty="0" err="1"/>
              <a:t>doi.org</a:t>
            </a:r>
            <a:r>
              <a:rPr lang="en-GB" sz="1000" dirty="0"/>
              <a:t>/10.1093/</a:t>
            </a:r>
            <a:r>
              <a:rPr lang="en-GB" sz="1000" dirty="0" err="1"/>
              <a:t>eurheartj</a:t>
            </a:r>
            <a:r>
              <a:rPr lang="en-GB" sz="1000" dirty="0"/>
              <a:t>/ehz551</a:t>
            </a:r>
            <a:endParaRPr lang="el-GR" sz="1000" dirty="0"/>
          </a:p>
          <a:p>
            <a:endParaRPr lang="en-US" sz="1000" dirty="0"/>
          </a:p>
        </p:txBody>
      </p:sp>
      <p:sp>
        <p:nvSpPr>
          <p:cNvPr id="7" name="Explosion 1 6">
            <a:extLst>
              <a:ext uri="{FF2B5EF4-FFF2-40B4-BE49-F238E27FC236}">
                <a16:creationId xmlns:a16="http://schemas.microsoft.com/office/drawing/2014/main" id="{573C29AA-7149-11B3-A23B-1DC801CBABBF}"/>
              </a:ext>
            </a:extLst>
          </p:cNvPr>
          <p:cNvSpPr/>
          <p:nvPr/>
        </p:nvSpPr>
        <p:spPr>
          <a:xfrm>
            <a:off x="3886200" y="3749040"/>
            <a:ext cx="4038600" cy="272796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ESSG (ESS gradient): </a:t>
            </a:r>
          </a:p>
          <a:p>
            <a:pPr algn="ctr"/>
            <a:r>
              <a:rPr lang="en-US" sz="1400" dirty="0"/>
              <a:t>quantitative measure of the non-uniformity in ESS </a:t>
            </a:r>
          </a:p>
          <a:p>
            <a:pPr algn="ctr"/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E1A7EC-22E1-B082-7E6F-9465EEA933B4}"/>
              </a:ext>
            </a:extLst>
          </p:cNvPr>
          <p:cNvSpPr txBox="1"/>
          <p:nvPr/>
        </p:nvSpPr>
        <p:spPr>
          <a:xfrm>
            <a:off x="1905000" y="152400"/>
            <a:ext cx="541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Endothelial shear stress: what to look for</a:t>
            </a:r>
          </a:p>
        </p:txBody>
      </p:sp>
    </p:spTree>
    <p:extLst>
      <p:ext uri="{BB962C8B-B14F-4D97-AF65-F5344CB8AC3E}">
        <p14:creationId xmlns:p14="http://schemas.microsoft.com/office/powerpoint/2010/main" val="1433404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165" y="385384"/>
            <a:ext cx="8776447" cy="6324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rgbClr val="BB7589">
                  <a:alpha val="22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4"/>
          <p:cNvSpPr/>
          <p:nvPr/>
        </p:nvSpPr>
        <p:spPr>
          <a:xfrm>
            <a:off x="607062" y="1984682"/>
            <a:ext cx="8106632" cy="4063240"/>
          </a:xfrm>
          <a:custGeom>
            <a:avLst/>
            <a:gdLst>
              <a:gd name="connsiteX0" fmla="*/ 208726 w 8106632"/>
              <a:gd name="connsiteY0" fmla="*/ 1138518 h 4043082"/>
              <a:gd name="connsiteX1" fmla="*/ 352162 w 8106632"/>
              <a:gd name="connsiteY1" fmla="*/ 1120588 h 4043082"/>
              <a:gd name="connsiteX2" fmla="*/ 379056 w 8106632"/>
              <a:gd name="connsiteY2" fmla="*/ 1111624 h 4043082"/>
              <a:gd name="connsiteX3" fmla="*/ 432844 w 8106632"/>
              <a:gd name="connsiteY3" fmla="*/ 1102659 h 4043082"/>
              <a:gd name="connsiteX4" fmla="*/ 477667 w 8106632"/>
              <a:gd name="connsiteY4" fmla="*/ 1093694 h 4043082"/>
              <a:gd name="connsiteX5" fmla="*/ 567314 w 8106632"/>
              <a:gd name="connsiteY5" fmla="*/ 1066800 h 4043082"/>
              <a:gd name="connsiteX6" fmla="*/ 594209 w 8106632"/>
              <a:gd name="connsiteY6" fmla="*/ 1057835 h 4043082"/>
              <a:gd name="connsiteX7" fmla="*/ 647997 w 8106632"/>
              <a:gd name="connsiteY7" fmla="*/ 1021976 h 4043082"/>
              <a:gd name="connsiteX8" fmla="*/ 701785 w 8106632"/>
              <a:gd name="connsiteY8" fmla="*/ 986118 h 4043082"/>
              <a:gd name="connsiteX9" fmla="*/ 719714 w 8106632"/>
              <a:gd name="connsiteY9" fmla="*/ 968188 h 4043082"/>
              <a:gd name="connsiteX10" fmla="*/ 773503 w 8106632"/>
              <a:gd name="connsiteY10" fmla="*/ 950259 h 4043082"/>
              <a:gd name="connsiteX11" fmla="*/ 800397 w 8106632"/>
              <a:gd name="connsiteY11" fmla="*/ 941294 h 4043082"/>
              <a:gd name="connsiteX12" fmla="*/ 827291 w 8106632"/>
              <a:gd name="connsiteY12" fmla="*/ 932329 h 4043082"/>
              <a:gd name="connsiteX13" fmla="*/ 863150 w 8106632"/>
              <a:gd name="connsiteY13" fmla="*/ 914400 h 4043082"/>
              <a:gd name="connsiteX14" fmla="*/ 890044 w 8106632"/>
              <a:gd name="connsiteY14" fmla="*/ 905435 h 4043082"/>
              <a:gd name="connsiteX15" fmla="*/ 952797 w 8106632"/>
              <a:gd name="connsiteY15" fmla="*/ 878541 h 4043082"/>
              <a:gd name="connsiteX16" fmla="*/ 979691 w 8106632"/>
              <a:gd name="connsiteY16" fmla="*/ 860612 h 4043082"/>
              <a:gd name="connsiteX17" fmla="*/ 1024514 w 8106632"/>
              <a:gd name="connsiteY17" fmla="*/ 842682 h 4043082"/>
              <a:gd name="connsiteX18" fmla="*/ 1105197 w 8106632"/>
              <a:gd name="connsiteY18" fmla="*/ 815788 h 4043082"/>
              <a:gd name="connsiteX19" fmla="*/ 1158985 w 8106632"/>
              <a:gd name="connsiteY19" fmla="*/ 797859 h 4043082"/>
              <a:gd name="connsiteX20" fmla="*/ 1185879 w 8106632"/>
              <a:gd name="connsiteY20" fmla="*/ 788894 h 4043082"/>
              <a:gd name="connsiteX21" fmla="*/ 1266562 w 8106632"/>
              <a:gd name="connsiteY21" fmla="*/ 770965 h 4043082"/>
              <a:gd name="connsiteX22" fmla="*/ 1356209 w 8106632"/>
              <a:gd name="connsiteY22" fmla="*/ 744071 h 4043082"/>
              <a:gd name="connsiteX23" fmla="*/ 1383103 w 8106632"/>
              <a:gd name="connsiteY23" fmla="*/ 726141 h 4043082"/>
              <a:gd name="connsiteX24" fmla="*/ 1454820 w 8106632"/>
              <a:gd name="connsiteY24" fmla="*/ 699247 h 4043082"/>
              <a:gd name="connsiteX25" fmla="*/ 1544467 w 8106632"/>
              <a:gd name="connsiteY25" fmla="*/ 654424 h 4043082"/>
              <a:gd name="connsiteX26" fmla="*/ 1607220 w 8106632"/>
              <a:gd name="connsiteY26" fmla="*/ 618565 h 4043082"/>
              <a:gd name="connsiteX27" fmla="*/ 1625150 w 8106632"/>
              <a:gd name="connsiteY27" fmla="*/ 600635 h 4043082"/>
              <a:gd name="connsiteX28" fmla="*/ 1678938 w 8106632"/>
              <a:gd name="connsiteY28" fmla="*/ 582706 h 4043082"/>
              <a:gd name="connsiteX29" fmla="*/ 1759620 w 8106632"/>
              <a:gd name="connsiteY29" fmla="*/ 555812 h 4043082"/>
              <a:gd name="connsiteX30" fmla="*/ 2001667 w 8106632"/>
              <a:gd name="connsiteY30" fmla="*/ 546847 h 4043082"/>
              <a:gd name="connsiteX31" fmla="*/ 2055456 w 8106632"/>
              <a:gd name="connsiteY31" fmla="*/ 528918 h 4043082"/>
              <a:gd name="connsiteX32" fmla="*/ 2073385 w 8106632"/>
              <a:gd name="connsiteY32" fmla="*/ 510988 h 4043082"/>
              <a:gd name="connsiteX33" fmla="*/ 2145103 w 8106632"/>
              <a:gd name="connsiteY33" fmla="*/ 475129 h 4043082"/>
              <a:gd name="connsiteX34" fmla="*/ 2198891 w 8106632"/>
              <a:gd name="connsiteY34" fmla="*/ 439271 h 4043082"/>
              <a:gd name="connsiteX35" fmla="*/ 2216820 w 8106632"/>
              <a:gd name="connsiteY35" fmla="*/ 421341 h 4043082"/>
              <a:gd name="connsiteX36" fmla="*/ 2243714 w 8106632"/>
              <a:gd name="connsiteY36" fmla="*/ 412376 h 4043082"/>
              <a:gd name="connsiteX37" fmla="*/ 2261644 w 8106632"/>
              <a:gd name="connsiteY37" fmla="*/ 394447 h 4043082"/>
              <a:gd name="connsiteX38" fmla="*/ 2297503 w 8106632"/>
              <a:gd name="connsiteY38" fmla="*/ 385482 h 4043082"/>
              <a:gd name="connsiteX39" fmla="*/ 2324397 w 8106632"/>
              <a:gd name="connsiteY39" fmla="*/ 376518 h 4043082"/>
              <a:gd name="connsiteX40" fmla="*/ 2360256 w 8106632"/>
              <a:gd name="connsiteY40" fmla="*/ 367553 h 4043082"/>
              <a:gd name="connsiteX41" fmla="*/ 2414044 w 8106632"/>
              <a:gd name="connsiteY41" fmla="*/ 349624 h 4043082"/>
              <a:gd name="connsiteX42" fmla="*/ 2503691 w 8106632"/>
              <a:gd name="connsiteY42" fmla="*/ 331694 h 4043082"/>
              <a:gd name="connsiteX43" fmla="*/ 2557479 w 8106632"/>
              <a:gd name="connsiteY43" fmla="*/ 313765 h 4043082"/>
              <a:gd name="connsiteX44" fmla="*/ 2700914 w 8106632"/>
              <a:gd name="connsiteY44" fmla="*/ 286871 h 4043082"/>
              <a:gd name="connsiteX45" fmla="*/ 2754703 w 8106632"/>
              <a:gd name="connsiteY45" fmla="*/ 268941 h 4043082"/>
              <a:gd name="connsiteX46" fmla="*/ 2781597 w 8106632"/>
              <a:gd name="connsiteY46" fmla="*/ 259976 h 4043082"/>
              <a:gd name="connsiteX47" fmla="*/ 2826420 w 8106632"/>
              <a:gd name="connsiteY47" fmla="*/ 251012 h 4043082"/>
              <a:gd name="connsiteX48" fmla="*/ 2880209 w 8106632"/>
              <a:gd name="connsiteY48" fmla="*/ 233082 h 4043082"/>
              <a:gd name="connsiteX49" fmla="*/ 2960891 w 8106632"/>
              <a:gd name="connsiteY49" fmla="*/ 206188 h 4043082"/>
              <a:gd name="connsiteX50" fmla="*/ 3041573 w 8106632"/>
              <a:gd name="connsiteY50" fmla="*/ 179294 h 4043082"/>
              <a:gd name="connsiteX51" fmla="*/ 3068467 w 8106632"/>
              <a:gd name="connsiteY51" fmla="*/ 170329 h 4043082"/>
              <a:gd name="connsiteX52" fmla="*/ 3086397 w 8106632"/>
              <a:gd name="connsiteY52" fmla="*/ 152400 h 4043082"/>
              <a:gd name="connsiteX53" fmla="*/ 3140185 w 8106632"/>
              <a:gd name="connsiteY53" fmla="*/ 134471 h 4043082"/>
              <a:gd name="connsiteX54" fmla="*/ 3167079 w 8106632"/>
              <a:gd name="connsiteY54" fmla="*/ 116541 h 4043082"/>
              <a:gd name="connsiteX55" fmla="*/ 3185009 w 8106632"/>
              <a:gd name="connsiteY55" fmla="*/ 98612 h 4043082"/>
              <a:gd name="connsiteX56" fmla="*/ 3238797 w 8106632"/>
              <a:gd name="connsiteY56" fmla="*/ 80682 h 4043082"/>
              <a:gd name="connsiteX57" fmla="*/ 3427056 w 8106632"/>
              <a:gd name="connsiteY57" fmla="*/ 62753 h 4043082"/>
              <a:gd name="connsiteX58" fmla="*/ 3848397 w 8106632"/>
              <a:gd name="connsiteY58" fmla="*/ 53788 h 4043082"/>
              <a:gd name="connsiteX59" fmla="*/ 3964938 w 8106632"/>
              <a:gd name="connsiteY59" fmla="*/ 44824 h 4043082"/>
              <a:gd name="connsiteX60" fmla="*/ 4000797 w 8106632"/>
              <a:gd name="connsiteY60" fmla="*/ 35859 h 4043082"/>
              <a:gd name="connsiteX61" fmla="*/ 4189056 w 8106632"/>
              <a:gd name="connsiteY61" fmla="*/ 26894 h 4043082"/>
              <a:gd name="connsiteX62" fmla="*/ 4350420 w 8106632"/>
              <a:gd name="connsiteY62" fmla="*/ 17929 h 4043082"/>
              <a:gd name="connsiteX63" fmla="*/ 4422138 w 8106632"/>
              <a:gd name="connsiteY63" fmla="*/ 8965 h 4043082"/>
              <a:gd name="connsiteX64" fmla="*/ 4466962 w 8106632"/>
              <a:gd name="connsiteY64" fmla="*/ 0 h 4043082"/>
              <a:gd name="connsiteX65" fmla="*/ 5076562 w 8106632"/>
              <a:gd name="connsiteY65" fmla="*/ 8965 h 4043082"/>
              <a:gd name="connsiteX66" fmla="*/ 5175173 w 8106632"/>
              <a:gd name="connsiteY66" fmla="*/ 26894 h 4043082"/>
              <a:gd name="connsiteX67" fmla="*/ 5202067 w 8106632"/>
              <a:gd name="connsiteY67" fmla="*/ 35859 h 4043082"/>
              <a:gd name="connsiteX68" fmla="*/ 5246891 w 8106632"/>
              <a:gd name="connsiteY68" fmla="*/ 44824 h 4043082"/>
              <a:gd name="connsiteX69" fmla="*/ 5309644 w 8106632"/>
              <a:gd name="connsiteY69" fmla="*/ 71718 h 4043082"/>
              <a:gd name="connsiteX70" fmla="*/ 5336538 w 8106632"/>
              <a:gd name="connsiteY70" fmla="*/ 89647 h 4043082"/>
              <a:gd name="connsiteX71" fmla="*/ 5471009 w 8106632"/>
              <a:gd name="connsiteY71" fmla="*/ 107576 h 4043082"/>
              <a:gd name="connsiteX72" fmla="*/ 5883385 w 8106632"/>
              <a:gd name="connsiteY72" fmla="*/ 116541 h 4043082"/>
              <a:gd name="connsiteX73" fmla="*/ 5928209 w 8106632"/>
              <a:gd name="connsiteY73" fmla="*/ 143435 h 4043082"/>
              <a:gd name="connsiteX74" fmla="*/ 5955103 w 8106632"/>
              <a:gd name="connsiteY74" fmla="*/ 152400 h 4043082"/>
              <a:gd name="connsiteX75" fmla="*/ 6026820 w 8106632"/>
              <a:gd name="connsiteY75" fmla="*/ 170329 h 4043082"/>
              <a:gd name="connsiteX76" fmla="*/ 6080609 w 8106632"/>
              <a:gd name="connsiteY76" fmla="*/ 188259 h 4043082"/>
              <a:gd name="connsiteX77" fmla="*/ 6107503 w 8106632"/>
              <a:gd name="connsiteY77" fmla="*/ 197224 h 4043082"/>
              <a:gd name="connsiteX78" fmla="*/ 6125432 w 8106632"/>
              <a:gd name="connsiteY78" fmla="*/ 224118 h 4043082"/>
              <a:gd name="connsiteX79" fmla="*/ 6179220 w 8106632"/>
              <a:gd name="connsiteY79" fmla="*/ 251012 h 4043082"/>
              <a:gd name="connsiteX80" fmla="*/ 6224044 w 8106632"/>
              <a:gd name="connsiteY80" fmla="*/ 268941 h 4043082"/>
              <a:gd name="connsiteX81" fmla="*/ 6259903 w 8106632"/>
              <a:gd name="connsiteY81" fmla="*/ 277906 h 4043082"/>
              <a:gd name="connsiteX82" fmla="*/ 6295762 w 8106632"/>
              <a:gd name="connsiteY82" fmla="*/ 295835 h 4043082"/>
              <a:gd name="connsiteX83" fmla="*/ 6313691 w 8106632"/>
              <a:gd name="connsiteY83" fmla="*/ 313765 h 4043082"/>
              <a:gd name="connsiteX84" fmla="*/ 6349550 w 8106632"/>
              <a:gd name="connsiteY84" fmla="*/ 322729 h 4043082"/>
              <a:gd name="connsiteX85" fmla="*/ 6376444 w 8106632"/>
              <a:gd name="connsiteY85" fmla="*/ 331694 h 4043082"/>
              <a:gd name="connsiteX86" fmla="*/ 6501950 w 8106632"/>
              <a:gd name="connsiteY86" fmla="*/ 349624 h 4043082"/>
              <a:gd name="connsiteX87" fmla="*/ 6618491 w 8106632"/>
              <a:gd name="connsiteY87" fmla="*/ 367553 h 4043082"/>
              <a:gd name="connsiteX88" fmla="*/ 6735032 w 8106632"/>
              <a:gd name="connsiteY88" fmla="*/ 385482 h 4043082"/>
              <a:gd name="connsiteX89" fmla="*/ 6788820 w 8106632"/>
              <a:gd name="connsiteY89" fmla="*/ 412376 h 4043082"/>
              <a:gd name="connsiteX90" fmla="*/ 6815714 w 8106632"/>
              <a:gd name="connsiteY90" fmla="*/ 421341 h 4043082"/>
              <a:gd name="connsiteX91" fmla="*/ 6878467 w 8106632"/>
              <a:gd name="connsiteY91" fmla="*/ 466165 h 4043082"/>
              <a:gd name="connsiteX92" fmla="*/ 6932256 w 8106632"/>
              <a:gd name="connsiteY92" fmla="*/ 502024 h 4043082"/>
              <a:gd name="connsiteX93" fmla="*/ 6986044 w 8106632"/>
              <a:gd name="connsiteY93" fmla="*/ 519953 h 4043082"/>
              <a:gd name="connsiteX94" fmla="*/ 7012938 w 8106632"/>
              <a:gd name="connsiteY94" fmla="*/ 528918 h 4043082"/>
              <a:gd name="connsiteX95" fmla="*/ 7039832 w 8106632"/>
              <a:gd name="connsiteY95" fmla="*/ 546847 h 4043082"/>
              <a:gd name="connsiteX96" fmla="*/ 7129479 w 8106632"/>
              <a:gd name="connsiteY96" fmla="*/ 573741 h 4043082"/>
              <a:gd name="connsiteX97" fmla="*/ 7183267 w 8106632"/>
              <a:gd name="connsiteY97" fmla="*/ 618565 h 4043082"/>
              <a:gd name="connsiteX98" fmla="*/ 7219126 w 8106632"/>
              <a:gd name="connsiteY98" fmla="*/ 627529 h 4043082"/>
              <a:gd name="connsiteX99" fmla="*/ 7281879 w 8106632"/>
              <a:gd name="connsiteY99" fmla="*/ 654424 h 4043082"/>
              <a:gd name="connsiteX100" fmla="*/ 7299809 w 8106632"/>
              <a:gd name="connsiteY100" fmla="*/ 672353 h 4043082"/>
              <a:gd name="connsiteX101" fmla="*/ 7326703 w 8106632"/>
              <a:gd name="connsiteY101" fmla="*/ 681318 h 4043082"/>
              <a:gd name="connsiteX102" fmla="*/ 7353597 w 8106632"/>
              <a:gd name="connsiteY102" fmla="*/ 699247 h 4043082"/>
              <a:gd name="connsiteX103" fmla="*/ 7407385 w 8106632"/>
              <a:gd name="connsiteY103" fmla="*/ 717176 h 4043082"/>
              <a:gd name="connsiteX104" fmla="*/ 7479103 w 8106632"/>
              <a:gd name="connsiteY104" fmla="*/ 735106 h 4043082"/>
              <a:gd name="connsiteX105" fmla="*/ 7443244 w 8106632"/>
              <a:gd name="connsiteY105" fmla="*/ 753035 h 4043082"/>
              <a:gd name="connsiteX106" fmla="*/ 7470138 w 8106632"/>
              <a:gd name="connsiteY106" fmla="*/ 744071 h 4043082"/>
              <a:gd name="connsiteX107" fmla="*/ 7801832 w 8106632"/>
              <a:gd name="connsiteY107" fmla="*/ 753035 h 4043082"/>
              <a:gd name="connsiteX108" fmla="*/ 7837691 w 8106632"/>
              <a:gd name="connsiteY108" fmla="*/ 762000 h 4043082"/>
              <a:gd name="connsiteX109" fmla="*/ 7882514 w 8106632"/>
              <a:gd name="connsiteY109" fmla="*/ 770965 h 4043082"/>
              <a:gd name="connsiteX110" fmla="*/ 7936303 w 8106632"/>
              <a:gd name="connsiteY110" fmla="*/ 788894 h 4043082"/>
              <a:gd name="connsiteX111" fmla="*/ 7972162 w 8106632"/>
              <a:gd name="connsiteY111" fmla="*/ 824753 h 4043082"/>
              <a:gd name="connsiteX112" fmla="*/ 7999056 w 8106632"/>
              <a:gd name="connsiteY112" fmla="*/ 851647 h 4043082"/>
              <a:gd name="connsiteX113" fmla="*/ 8016985 w 8106632"/>
              <a:gd name="connsiteY113" fmla="*/ 905435 h 4043082"/>
              <a:gd name="connsiteX114" fmla="*/ 8025950 w 8106632"/>
              <a:gd name="connsiteY114" fmla="*/ 932329 h 4043082"/>
              <a:gd name="connsiteX115" fmla="*/ 8034914 w 8106632"/>
              <a:gd name="connsiteY115" fmla="*/ 977153 h 4043082"/>
              <a:gd name="connsiteX116" fmla="*/ 8043879 w 8106632"/>
              <a:gd name="connsiteY116" fmla="*/ 1004047 h 4043082"/>
              <a:gd name="connsiteX117" fmla="*/ 8052844 w 8106632"/>
              <a:gd name="connsiteY117" fmla="*/ 1057835 h 4043082"/>
              <a:gd name="connsiteX118" fmla="*/ 8070773 w 8106632"/>
              <a:gd name="connsiteY118" fmla="*/ 1174376 h 4043082"/>
              <a:gd name="connsiteX119" fmla="*/ 8079738 w 8106632"/>
              <a:gd name="connsiteY119" fmla="*/ 1290918 h 4043082"/>
              <a:gd name="connsiteX120" fmla="*/ 8088703 w 8106632"/>
              <a:gd name="connsiteY120" fmla="*/ 1317812 h 4043082"/>
              <a:gd name="connsiteX121" fmla="*/ 8097667 w 8106632"/>
              <a:gd name="connsiteY121" fmla="*/ 1568824 h 4043082"/>
              <a:gd name="connsiteX122" fmla="*/ 8088703 w 8106632"/>
              <a:gd name="connsiteY122" fmla="*/ 2097741 h 4043082"/>
              <a:gd name="connsiteX123" fmla="*/ 8106632 w 8106632"/>
              <a:gd name="connsiteY123" fmla="*/ 2483224 h 4043082"/>
              <a:gd name="connsiteX124" fmla="*/ 8097667 w 8106632"/>
              <a:gd name="connsiteY124" fmla="*/ 3254188 h 4043082"/>
              <a:gd name="connsiteX125" fmla="*/ 8088703 w 8106632"/>
              <a:gd name="connsiteY125" fmla="*/ 3747247 h 4043082"/>
              <a:gd name="connsiteX126" fmla="*/ 8079738 w 8106632"/>
              <a:gd name="connsiteY126" fmla="*/ 3908612 h 4043082"/>
              <a:gd name="connsiteX127" fmla="*/ 8008020 w 8106632"/>
              <a:gd name="connsiteY127" fmla="*/ 3962400 h 4043082"/>
              <a:gd name="connsiteX128" fmla="*/ 7909409 w 8106632"/>
              <a:gd name="connsiteY128" fmla="*/ 4007224 h 4043082"/>
              <a:gd name="connsiteX129" fmla="*/ 7882514 w 8106632"/>
              <a:gd name="connsiteY129" fmla="*/ 4025153 h 4043082"/>
              <a:gd name="connsiteX130" fmla="*/ 6259903 w 8106632"/>
              <a:gd name="connsiteY130" fmla="*/ 4025153 h 4043082"/>
              <a:gd name="connsiteX131" fmla="*/ 5695126 w 8106632"/>
              <a:gd name="connsiteY131" fmla="*/ 4034118 h 4043082"/>
              <a:gd name="connsiteX132" fmla="*/ 5372397 w 8106632"/>
              <a:gd name="connsiteY132" fmla="*/ 4043082 h 4043082"/>
              <a:gd name="connsiteX133" fmla="*/ 4897267 w 8106632"/>
              <a:gd name="connsiteY133" fmla="*/ 4034118 h 4043082"/>
              <a:gd name="connsiteX134" fmla="*/ 4547644 w 8106632"/>
              <a:gd name="connsiteY134" fmla="*/ 4016188 h 4043082"/>
              <a:gd name="connsiteX135" fmla="*/ 4018726 w 8106632"/>
              <a:gd name="connsiteY135" fmla="*/ 4007224 h 4043082"/>
              <a:gd name="connsiteX136" fmla="*/ 2808491 w 8106632"/>
              <a:gd name="connsiteY136" fmla="*/ 3998259 h 4043082"/>
              <a:gd name="connsiteX137" fmla="*/ 2405079 w 8106632"/>
              <a:gd name="connsiteY137" fmla="*/ 3980329 h 4043082"/>
              <a:gd name="connsiteX138" fmla="*/ 2306467 w 8106632"/>
              <a:gd name="connsiteY138" fmla="*/ 3971365 h 4043082"/>
              <a:gd name="connsiteX139" fmla="*/ 2019597 w 8106632"/>
              <a:gd name="connsiteY139" fmla="*/ 3962400 h 4043082"/>
              <a:gd name="connsiteX140" fmla="*/ 1822373 w 8106632"/>
              <a:gd name="connsiteY140" fmla="*/ 3935506 h 4043082"/>
              <a:gd name="connsiteX141" fmla="*/ 1705832 w 8106632"/>
              <a:gd name="connsiteY141" fmla="*/ 3917576 h 4043082"/>
              <a:gd name="connsiteX142" fmla="*/ 1445856 w 8106632"/>
              <a:gd name="connsiteY142" fmla="*/ 3908612 h 4043082"/>
              <a:gd name="connsiteX143" fmla="*/ 1392067 w 8106632"/>
              <a:gd name="connsiteY143" fmla="*/ 3890682 h 4043082"/>
              <a:gd name="connsiteX144" fmla="*/ 1365173 w 8106632"/>
              <a:gd name="connsiteY144" fmla="*/ 3881718 h 4043082"/>
              <a:gd name="connsiteX145" fmla="*/ 1257597 w 8106632"/>
              <a:gd name="connsiteY145" fmla="*/ 3863788 h 4043082"/>
              <a:gd name="connsiteX146" fmla="*/ 1132091 w 8106632"/>
              <a:gd name="connsiteY146" fmla="*/ 3854824 h 4043082"/>
              <a:gd name="connsiteX147" fmla="*/ 1006585 w 8106632"/>
              <a:gd name="connsiteY147" fmla="*/ 3827929 h 4043082"/>
              <a:gd name="connsiteX148" fmla="*/ 916938 w 8106632"/>
              <a:gd name="connsiteY148" fmla="*/ 3818965 h 4043082"/>
              <a:gd name="connsiteX149" fmla="*/ 504562 w 8106632"/>
              <a:gd name="connsiteY149" fmla="*/ 3827929 h 4043082"/>
              <a:gd name="connsiteX150" fmla="*/ 441809 w 8106632"/>
              <a:gd name="connsiteY150" fmla="*/ 3854824 h 4043082"/>
              <a:gd name="connsiteX151" fmla="*/ 396985 w 8106632"/>
              <a:gd name="connsiteY151" fmla="*/ 3863788 h 4043082"/>
              <a:gd name="connsiteX152" fmla="*/ 289409 w 8106632"/>
              <a:gd name="connsiteY152" fmla="*/ 3881718 h 4043082"/>
              <a:gd name="connsiteX153" fmla="*/ 145973 w 8106632"/>
              <a:gd name="connsiteY153" fmla="*/ 3872753 h 4043082"/>
              <a:gd name="connsiteX154" fmla="*/ 110114 w 8106632"/>
              <a:gd name="connsiteY154" fmla="*/ 3863788 h 4043082"/>
              <a:gd name="connsiteX155" fmla="*/ 65291 w 8106632"/>
              <a:gd name="connsiteY155" fmla="*/ 3854824 h 4043082"/>
              <a:gd name="connsiteX156" fmla="*/ 92185 w 8106632"/>
              <a:gd name="connsiteY156" fmla="*/ 3801035 h 4043082"/>
              <a:gd name="connsiteX157" fmla="*/ 101150 w 8106632"/>
              <a:gd name="connsiteY157" fmla="*/ 3774141 h 4043082"/>
              <a:gd name="connsiteX158" fmla="*/ 119079 w 8106632"/>
              <a:gd name="connsiteY158" fmla="*/ 3747247 h 4043082"/>
              <a:gd name="connsiteX159" fmla="*/ 92185 w 8106632"/>
              <a:gd name="connsiteY159" fmla="*/ 3756212 h 4043082"/>
              <a:gd name="connsiteX160" fmla="*/ 65291 w 8106632"/>
              <a:gd name="connsiteY160" fmla="*/ 3487271 h 4043082"/>
              <a:gd name="connsiteX161" fmla="*/ 83220 w 8106632"/>
              <a:gd name="connsiteY161" fmla="*/ 3433482 h 4043082"/>
              <a:gd name="connsiteX162" fmla="*/ 101150 w 8106632"/>
              <a:gd name="connsiteY162" fmla="*/ 3352800 h 4043082"/>
              <a:gd name="connsiteX163" fmla="*/ 119079 w 8106632"/>
              <a:gd name="connsiteY163" fmla="*/ 2913529 h 4043082"/>
              <a:gd name="connsiteX164" fmla="*/ 128044 w 8106632"/>
              <a:gd name="connsiteY164" fmla="*/ 2796988 h 4043082"/>
              <a:gd name="connsiteX165" fmla="*/ 137009 w 8106632"/>
              <a:gd name="connsiteY165" fmla="*/ 2563906 h 4043082"/>
              <a:gd name="connsiteX166" fmla="*/ 145973 w 8106632"/>
              <a:gd name="connsiteY166" fmla="*/ 2537012 h 4043082"/>
              <a:gd name="connsiteX167" fmla="*/ 154938 w 8106632"/>
              <a:gd name="connsiteY167" fmla="*/ 2483224 h 4043082"/>
              <a:gd name="connsiteX168" fmla="*/ 172867 w 8106632"/>
              <a:gd name="connsiteY168" fmla="*/ 2420471 h 4043082"/>
              <a:gd name="connsiteX169" fmla="*/ 181832 w 8106632"/>
              <a:gd name="connsiteY169" fmla="*/ 2357718 h 4043082"/>
              <a:gd name="connsiteX170" fmla="*/ 199762 w 8106632"/>
              <a:gd name="connsiteY170" fmla="*/ 1828800 h 4043082"/>
              <a:gd name="connsiteX171" fmla="*/ 190797 w 8106632"/>
              <a:gd name="connsiteY171" fmla="*/ 1416424 h 4043082"/>
              <a:gd name="connsiteX172" fmla="*/ 172867 w 8106632"/>
              <a:gd name="connsiteY172" fmla="*/ 1308847 h 4043082"/>
              <a:gd name="connsiteX173" fmla="*/ 208726 w 8106632"/>
              <a:gd name="connsiteY173" fmla="*/ 1138518 h 404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8106632" h="4043082">
                <a:moveTo>
                  <a:pt x="208726" y="1138518"/>
                </a:moveTo>
                <a:cubicBezTo>
                  <a:pt x="256538" y="1132541"/>
                  <a:pt x="306450" y="1135824"/>
                  <a:pt x="352162" y="1120588"/>
                </a:cubicBezTo>
                <a:cubicBezTo>
                  <a:pt x="361127" y="1117600"/>
                  <a:pt x="369831" y="1113674"/>
                  <a:pt x="379056" y="1111624"/>
                </a:cubicBezTo>
                <a:cubicBezTo>
                  <a:pt x="396800" y="1107681"/>
                  <a:pt x="414961" y="1105911"/>
                  <a:pt x="432844" y="1102659"/>
                </a:cubicBezTo>
                <a:cubicBezTo>
                  <a:pt x="447835" y="1099933"/>
                  <a:pt x="462793" y="1096999"/>
                  <a:pt x="477667" y="1093694"/>
                </a:cubicBezTo>
                <a:cubicBezTo>
                  <a:pt x="518311" y="1084662"/>
                  <a:pt x="522622" y="1081697"/>
                  <a:pt x="567314" y="1066800"/>
                </a:cubicBezTo>
                <a:cubicBezTo>
                  <a:pt x="576279" y="1063812"/>
                  <a:pt x="585757" y="1062061"/>
                  <a:pt x="594209" y="1057835"/>
                </a:cubicBezTo>
                <a:cubicBezTo>
                  <a:pt x="680918" y="1014481"/>
                  <a:pt x="593237" y="1063046"/>
                  <a:pt x="647997" y="1021976"/>
                </a:cubicBezTo>
                <a:cubicBezTo>
                  <a:pt x="665236" y="1009047"/>
                  <a:pt x="686549" y="1001355"/>
                  <a:pt x="701785" y="986118"/>
                </a:cubicBezTo>
                <a:cubicBezTo>
                  <a:pt x="707761" y="980141"/>
                  <a:pt x="712154" y="971968"/>
                  <a:pt x="719714" y="968188"/>
                </a:cubicBezTo>
                <a:cubicBezTo>
                  <a:pt x="736618" y="959736"/>
                  <a:pt x="755573" y="956235"/>
                  <a:pt x="773503" y="950259"/>
                </a:cubicBezTo>
                <a:lnTo>
                  <a:pt x="800397" y="941294"/>
                </a:lnTo>
                <a:cubicBezTo>
                  <a:pt x="809362" y="938306"/>
                  <a:pt x="818839" y="936555"/>
                  <a:pt x="827291" y="932329"/>
                </a:cubicBezTo>
                <a:cubicBezTo>
                  <a:pt x="839244" y="926353"/>
                  <a:pt x="850867" y="919664"/>
                  <a:pt x="863150" y="914400"/>
                </a:cubicBezTo>
                <a:cubicBezTo>
                  <a:pt x="871836" y="910678"/>
                  <a:pt x="881592" y="909661"/>
                  <a:pt x="890044" y="905435"/>
                </a:cubicBezTo>
                <a:cubicBezTo>
                  <a:pt x="951952" y="874481"/>
                  <a:pt x="878168" y="897199"/>
                  <a:pt x="952797" y="878541"/>
                </a:cubicBezTo>
                <a:cubicBezTo>
                  <a:pt x="961762" y="872565"/>
                  <a:pt x="970054" y="865430"/>
                  <a:pt x="979691" y="860612"/>
                </a:cubicBezTo>
                <a:cubicBezTo>
                  <a:pt x="994084" y="853415"/>
                  <a:pt x="1009391" y="848181"/>
                  <a:pt x="1024514" y="842682"/>
                </a:cubicBezTo>
                <a:cubicBezTo>
                  <a:pt x="1051156" y="832994"/>
                  <a:pt x="1078303" y="824753"/>
                  <a:pt x="1105197" y="815788"/>
                </a:cubicBezTo>
                <a:lnTo>
                  <a:pt x="1158985" y="797859"/>
                </a:lnTo>
                <a:cubicBezTo>
                  <a:pt x="1167950" y="794871"/>
                  <a:pt x="1176613" y="790747"/>
                  <a:pt x="1185879" y="788894"/>
                </a:cubicBezTo>
                <a:cubicBezTo>
                  <a:pt x="1211456" y="783778"/>
                  <a:pt x="1241253" y="778558"/>
                  <a:pt x="1266562" y="770965"/>
                </a:cubicBezTo>
                <a:cubicBezTo>
                  <a:pt x="1375690" y="738227"/>
                  <a:pt x="1273558" y="764732"/>
                  <a:pt x="1356209" y="744071"/>
                </a:cubicBezTo>
                <a:cubicBezTo>
                  <a:pt x="1365174" y="738094"/>
                  <a:pt x="1373200" y="730385"/>
                  <a:pt x="1383103" y="726141"/>
                </a:cubicBezTo>
                <a:cubicBezTo>
                  <a:pt x="1457577" y="694223"/>
                  <a:pt x="1380121" y="744066"/>
                  <a:pt x="1454820" y="699247"/>
                </a:cubicBezTo>
                <a:cubicBezTo>
                  <a:pt x="1531057" y="653505"/>
                  <a:pt x="1480730" y="670357"/>
                  <a:pt x="1544467" y="654424"/>
                </a:cubicBezTo>
                <a:cubicBezTo>
                  <a:pt x="1703313" y="535286"/>
                  <a:pt x="1493150" y="687006"/>
                  <a:pt x="1607220" y="618565"/>
                </a:cubicBezTo>
                <a:cubicBezTo>
                  <a:pt x="1614468" y="614216"/>
                  <a:pt x="1617590" y="604415"/>
                  <a:pt x="1625150" y="600635"/>
                </a:cubicBezTo>
                <a:cubicBezTo>
                  <a:pt x="1642054" y="592183"/>
                  <a:pt x="1662034" y="591158"/>
                  <a:pt x="1678938" y="582706"/>
                </a:cubicBezTo>
                <a:cubicBezTo>
                  <a:pt x="1712459" y="565945"/>
                  <a:pt x="1719896" y="558295"/>
                  <a:pt x="1759620" y="555812"/>
                </a:cubicBezTo>
                <a:cubicBezTo>
                  <a:pt x="1840200" y="550776"/>
                  <a:pt x="1920985" y="549835"/>
                  <a:pt x="2001667" y="546847"/>
                </a:cubicBezTo>
                <a:cubicBezTo>
                  <a:pt x="2019597" y="540871"/>
                  <a:pt x="2042092" y="542282"/>
                  <a:pt x="2055456" y="528918"/>
                </a:cubicBezTo>
                <a:cubicBezTo>
                  <a:pt x="2061432" y="522941"/>
                  <a:pt x="2066137" y="515337"/>
                  <a:pt x="2073385" y="510988"/>
                </a:cubicBezTo>
                <a:cubicBezTo>
                  <a:pt x="2096304" y="497237"/>
                  <a:pt x="2122864" y="489955"/>
                  <a:pt x="2145103" y="475129"/>
                </a:cubicBezTo>
                <a:cubicBezTo>
                  <a:pt x="2163032" y="463176"/>
                  <a:pt x="2183655" y="454508"/>
                  <a:pt x="2198891" y="439271"/>
                </a:cubicBezTo>
                <a:cubicBezTo>
                  <a:pt x="2204867" y="433294"/>
                  <a:pt x="2209573" y="425690"/>
                  <a:pt x="2216820" y="421341"/>
                </a:cubicBezTo>
                <a:cubicBezTo>
                  <a:pt x="2224923" y="416479"/>
                  <a:pt x="2234749" y="415364"/>
                  <a:pt x="2243714" y="412376"/>
                </a:cubicBezTo>
                <a:cubicBezTo>
                  <a:pt x="2249691" y="406400"/>
                  <a:pt x="2254084" y="398227"/>
                  <a:pt x="2261644" y="394447"/>
                </a:cubicBezTo>
                <a:cubicBezTo>
                  <a:pt x="2272664" y="388937"/>
                  <a:pt x="2285656" y="388867"/>
                  <a:pt x="2297503" y="385482"/>
                </a:cubicBezTo>
                <a:cubicBezTo>
                  <a:pt x="2306589" y="382886"/>
                  <a:pt x="2315311" y="379114"/>
                  <a:pt x="2324397" y="376518"/>
                </a:cubicBezTo>
                <a:cubicBezTo>
                  <a:pt x="2336244" y="373133"/>
                  <a:pt x="2348455" y="371093"/>
                  <a:pt x="2360256" y="367553"/>
                </a:cubicBezTo>
                <a:cubicBezTo>
                  <a:pt x="2378358" y="362122"/>
                  <a:pt x="2395402" y="352731"/>
                  <a:pt x="2414044" y="349624"/>
                </a:cubicBezTo>
                <a:cubicBezTo>
                  <a:pt x="2450395" y="343565"/>
                  <a:pt x="2470256" y="341725"/>
                  <a:pt x="2503691" y="331694"/>
                </a:cubicBezTo>
                <a:cubicBezTo>
                  <a:pt x="2521793" y="326263"/>
                  <a:pt x="2538837" y="316872"/>
                  <a:pt x="2557479" y="313765"/>
                </a:cubicBezTo>
                <a:cubicBezTo>
                  <a:pt x="2590041" y="308338"/>
                  <a:pt x="2679427" y="294034"/>
                  <a:pt x="2700914" y="286871"/>
                </a:cubicBezTo>
                <a:lnTo>
                  <a:pt x="2754703" y="268941"/>
                </a:lnTo>
                <a:cubicBezTo>
                  <a:pt x="2763668" y="265953"/>
                  <a:pt x="2772331" y="261829"/>
                  <a:pt x="2781597" y="259976"/>
                </a:cubicBezTo>
                <a:cubicBezTo>
                  <a:pt x="2796538" y="256988"/>
                  <a:pt x="2811720" y="255021"/>
                  <a:pt x="2826420" y="251012"/>
                </a:cubicBezTo>
                <a:cubicBezTo>
                  <a:pt x="2844654" y="246039"/>
                  <a:pt x="2862279" y="239058"/>
                  <a:pt x="2880209" y="233082"/>
                </a:cubicBezTo>
                <a:lnTo>
                  <a:pt x="2960891" y="206188"/>
                </a:lnTo>
                <a:lnTo>
                  <a:pt x="3041573" y="179294"/>
                </a:lnTo>
                <a:lnTo>
                  <a:pt x="3068467" y="170329"/>
                </a:lnTo>
                <a:cubicBezTo>
                  <a:pt x="3074444" y="164353"/>
                  <a:pt x="3078837" y="156180"/>
                  <a:pt x="3086397" y="152400"/>
                </a:cubicBezTo>
                <a:cubicBezTo>
                  <a:pt x="3103301" y="143948"/>
                  <a:pt x="3140185" y="134471"/>
                  <a:pt x="3140185" y="134471"/>
                </a:cubicBezTo>
                <a:cubicBezTo>
                  <a:pt x="3149150" y="128494"/>
                  <a:pt x="3158666" y="123272"/>
                  <a:pt x="3167079" y="116541"/>
                </a:cubicBezTo>
                <a:cubicBezTo>
                  <a:pt x="3173679" y="111261"/>
                  <a:pt x="3177449" y="102392"/>
                  <a:pt x="3185009" y="98612"/>
                </a:cubicBezTo>
                <a:cubicBezTo>
                  <a:pt x="3201913" y="90160"/>
                  <a:pt x="3220265" y="84388"/>
                  <a:pt x="3238797" y="80682"/>
                </a:cubicBezTo>
                <a:cubicBezTo>
                  <a:pt x="3321371" y="64168"/>
                  <a:pt x="3297413" y="66869"/>
                  <a:pt x="3427056" y="62753"/>
                </a:cubicBezTo>
                <a:cubicBezTo>
                  <a:pt x="3567464" y="58295"/>
                  <a:pt x="3707950" y="56776"/>
                  <a:pt x="3848397" y="53788"/>
                </a:cubicBezTo>
                <a:cubicBezTo>
                  <a:pt x="3887244" y="50800"/>
                  <a:pt x="3926243" y="49376"/>
                  <a:pt x="3964938" y="44824"/>
                </a:cubicBezTo>
                <a:cubicBezTo>
                  <a:pt x="3977175" y="43384"/>
                  <a:pt x="3988515" y="36842"/>
                  <a:pt x="4000797" y="35859"/>
                </a:cubicBezTo>
                <a:cubicBezTo>
                  <a:pt x="4063421" y="30849"/>
                  <a:pt x="4126314" y="30112"/>
                  <a:pt x="4189056" y="26894"/>
                </a:cubicBezTo>
                <a:lnTo>
                  <a:pt x="4350420" y="17929"/>
                </a:lnTo>
                <a:cubicBezTo>
                  <a:pt x="4374326" y="14941"/>
                  <a:pt x="4398326" y="12628"/>
                  <a:pt x="4422138" y="8965"/>
                </a:cubicBezTo>
                <a:cubicBezTo>
                  <a:pt x="4437198" y="6648"/>
                  <a:pt x="4451725" y="0"/>
                  <a:pt x="4466962" y="0"/>
                </a:cubicBezTo>
                <a:cubicBezTo>
                  <a:pt x="4670184" y="0"/>
                  <a:pt x="4873362" y="5977"/>
                  <a:pt x="5076562" y="8965"/>
                </a:cubicBezTo>
                <a:cubicBezTo>
                  <a:pt x="5100551" y="12963"/>
                  <a:pt x="5150105" y="20627"/>
                  <a:pt x="5175173" y="26894"/>
                </a:cubicBezTo>
                <a:cubicBezTo>
                  <a:pt x="5184340" y="29186"/>
                  <a:pt x="5192900" y="33567"/>
                  <a:pt x="5202067" y="35859"/>
                </a:cubicBezTo>
                <a:cubicBezTo>
                  <a:pt x="5216849" y="39555"/>
                  <a:pt x="5231950" y="41836"/>
                  <a:pt x="5246891" y="44824"/>
                </a:cubicBezTo>
                <a:cubicBezTo>
                  <a:pt x="5314409" y="89835"/>
                  <a:pt x="5228599" y="36985"/>
                  <a:pt x="5309644" y="71718"/>
                </a:cubicBezTo>
                <a:cubicBezTo>
                  <a:pt x="5319547" y="75962"/>
                  <a:pt x="5326317" y="86240"/>
                  <a:pt x="5336538" y="89647"/>
                </a:cubicBezTo>
                <a:cubicBezTo>
                  <a:pt x="5355159" y="95854"/>
                  <a:pt x="5464351" y="107334"/>
                  <a:pt x="5471009" y="107576"/>
                </a:cubicBezTo>
                <a:cubicBezTo>
                  <a:pt x="5608409" y="112572"/>
                  <a:pt x="5745926" y="113553"/>
                  <a:pt x="5883385" y="116541"/>
                </a:cubicBezTo>
                <a:cubicBezTo>
                  <a:pt x="5959571" y="141937"/>
                  <a:pt x="5866680" y="106518"/>
                  <a:pt x="5928209" y="143435"/>
                </a:cubicBezTo>
                <a:cubicBezTo>
                  <a:pt x="5936312" y="148297"/>
                  <a:pt x="5945986" y="149914"/>
                  <a:pt x="5955103" y="152400"/>
                </a:cubicBezTo>
                <a:cubicBezTo>
                  <a:pt x="5978876" y="158884"/>
                  <a:pt x="6003443" y="162537"/>
                  <a:pt x="6026820" y="170329"/>
                </a:cubicBezTo>
                <a:lnTo>
                  <a:pt x="6080609" y="188259"/>
                </a:lnTo>
                <a:lnTo>
                  <a:pt x="6107503" y="197224"/>
                </a:lnTo>
                <a:cubicBezTo>
                  <a:pt x="6113479" y="206189"/>
                  <a:pt x="6117814" y="216500"/>
                  <a:pt x="6125432" y="224118"/>
                </a:cubicBezTo>
                <a:cubicBezTo>
                  <a:pt x="6144471" y="243157"/>
                  <a:pt x="6155890" y="242263"/>
                  <a:pt x="6179220" y="251012"/>
                </a:cubicBezTo>
                <a:cubicBezTo>
                  <a:pt x="6194288" y="256662"/>
                  <a:pt x="6208778" y="263852"/>
                  <a:pt x="6224044" y="268941"/>
                </a:cubicBezTo>
                <a:cubicBezTo>
                  <a:pt x="6235733" y="272837"/>
                  <a:pt x="6248367" y="273580"/>
                  <a:pt x="6259903" y="277906"/>
                </a:cubicBezTo>
                <a:cubicBezTo>
                  <a:pt x="6272416" y="282598"/>
                  <a:pt x="6283809" y="289859"/>
                  <a:pt x="6295762" y="295835"/>
                </a:cubicBezTo>
                <a:cubicBezTo>
                  <a:pt x="6301738" y="301812"/>
                  <a:pt x="6306131" y="309985"/>
                  <a:pt x="6313691" y="313765"/>
                </a:cubicBezTo>
                <a:cubicBezTo>
                  <a:pt x="6324711" y="319275"/>
                  <a:pt x="6337703" y="319344"/>
                  <a:pt x="6349550" y="322729"/>
                </a:cubicBezTo>
                <a:cubicBezTo>
                  <a:pt x="6358636" y="325325"/>
                  <a:pt x="6367138" y="330052"/>
                  <a:pt x="6376444" y="331694"/>
                </a:cubicBezTo>
                <a:cubicBezTo>
                  <a:pt x="6418061" y="339038"/>
                  <a:pt x="6501950" y="349624"/>
                  <a:pt x="6501950" y="349624"/>
                </a:cubicBezTo>
                <a:cubicBezTo>
                  <a:pt x="6559885" y="368934"/>
                  <a:pt x="6511336" y="354946"/>
                  <a:pt x="6618491" y="367553"/>
                </a:cubicBezTo>
                <a:cubicBezTo>
                  <a:pt x="6657696" y="372166"/>
                  <a:pt x="6696137" y="379000"/>
                  <a:pt x="6735032" y="385482"/>
                </a:cubicBezTo>
                <a:cubicBezTo>
                  <a:pt x="6802631" y="408016"/>
                  <a:pt x="6719307" y="377619"/>
                  <a:pt x="6788820" y="412376"/>
                </a:cubicBezTo>
                <a:cubicBezTo>
                  <a:pt x="6797272" y="416602"/>
                  <a:pt x="6806749" y="418353"/>
                  <a:pt x="6815714" y="421341"/>
                </a:cubicBezTo>
                <a:cubicBezTo>
                  <a:pt x="6863252" y="468877"/>
                  <a:pt x="6819471" y="430767"/>
                  <a:pt x="6878467" y="466165"/>
                </a:cubicBezTo>
                <a:cubicBezTo>
                  <a:pt x="6896945" y="477252"/>
                  <a:pt x="6911813" y="495210"/>
                  <a:pt x="6932256" y="502024"/>
                </a:cubicBezTo>
                <a:lnTo>
                  <a:pt x="6986044" y="519953"/>
                </a:lnTo>
                <a:cubicBezTo>
                  <a:pt x="6995009" y="522941"/>
                  <a:pt x="7005075" y="523676"/>
                  <a:pt x="7012938" y="528918"/>
                </a:cubicBezTo>
                <a:cubicBezTo>
                  <a:pt x="7021903" y="534894"/>
                  <a:pt x="7029986" y="542471"/>
                  <a:pt x="7039832" y="546847"/>
                </a:cubicBezTo>
                <a:cubicBezTo>
                  <a:pt x="7067891" y="559318"/>
                  <a:pt x="7099679" y="566291"/>
                  <a:pt x="7129479" y="573741"/>
                </a:cubicBezTo>
                <a:cubicBezTo>
                  <a:pt x="7145918" y="590180"/>
                  <a:pt x="7161959" y="607911"/>
                  <a:pt x="7183267" y="618565"/>
                </a:cubicBezTo>
                <a:cubicBezTo>
                  <a:pt x="7194287" y="624075"/>
                  <a:pt x="7207173" y="624541"/>
                  <a:pt x="7219126" y="627529"/>
                </a:cubicBezTo>
                <a:cubicBezTo>
                  <a:pt x="7317003" y="692783"/>
                  <a:pt x="7166119" y="596545"/>
                  <a:pt x="7281879" y="654424"/>
                </a:cubicBezTo>
                <a:cubicBezTo>
                  <a:pt x="7289439" y="658204"/>
                  <a:pt x="7292561" y="668005"/>
                  <a:pt x="7299809" y="672353"/>
                </a:cubicBezTo>
                <a:cubicBezTo>
                  <a:pt x="7307912" y="677215"/>
                  <a:pt x="7318251" y="677092"/>
                  <a:pt x="7326703" y="681318"/>
                </a:cubicBezTo>
                <a:cubicBezTo>
                  <a:pt x="7336340" y="686136"/>
                  <a:pt x="7343751" y="694871"/>
                  <a:pt x="7353597" y="699247"/>
                </a:cubicBezTo>
                <a:cubicBezTo>
                  <a:pt x="7370867" y="706923"/>
                  <a:pt x="7389456" y="711200"/>
                  <a:pt x="7407385" y="717176"/>
                </a:cubicBezTo>
                <a:cubicBezTo>
                  <a:pt x="7448738" y="730960"/>
                  <a:pt x="7425007" y="724286"/>
                  <a:pt x="7479103" y="735106"/>
                </a:cubicBezTo>
                <a:cubicBezTo>
                  <a:pt x="7467150" y="741082"/>
                  <a:pt x="7452694" y="743585"/>
                  <a:pt x="7443244" y="753035"/>
                </a:cubicBezTo>
                <a:cubicBezTo>
                  <a:pt x="7436562" y="759717"/>
                  <a:pt x="7460688" y="744071"/>
                  <a:pt x="7470138" y="744071"/>
                </a:cubicBezTo>
                <a:cubicBezTo>
                  <a:pt x="7580743" y="744071"/>
                  <a:pt x="7691267" y="750047"/>
                  <a:pt x="7801832" y="753035"/>
                </a:cubicBezTo>
                <a:cubicBezTo>
                  <a:pt x="7813785" y="756023"/>
                  <a:pt x="7825664" y="759327"/>
                  <a:pt x="7837691" y="762000"/>
                </a:cubicBezTo>
                <a:cubicBezTo>
                  <a:pt x="7852565" y="765305"/>
                  <a:pt x="7867814" y="766956"/>
                  <a:pt x="7882514" y="770965"/>
                </a:cubicBezTo>
                <a:cubicBezTo>
                  <a:pt x="7900748" y="775938"/>
                  <a:pt x="7936303" y="788894"/>
                  <a:pt x="7936303" y="788894"/>
                </a:cubicBezTo>
                <a:lnTo>
                  <a:pt x="7972162" y="824753"/>
                </a:lnTo>
                <a:lnTo>
                  <a:pt x="7999056" y="851647"/>
                </a:lnTo>
                <a:lnTo>
                  <a:pt x="8016985" y="905435"/>
                </a:lnTo>
                <a:cubicBezTo>
                  <a:pt x="8019973" y="914400"/>
                  <a:pt x="8024097" y="923063"/>
                  <a:pt x="8025950" y="932329"/>
                </a:cubicBezTo>
                <a:cubicBezTo>
                  <a:pt x="8028938" y="947270"/>
                  <a:pt x="8031219" y="962371"/>
                  <a:pt x="8034914" y="977153"/>
                </a:cubicBezTo>
                <a:cubicBezTo>
                  <a:pt x="8037206" y="986320"/>
                  <a:pt x="8041829" y="994822"/>
                  <a:pt x="8043879" y="1004047"/>
                </a:cubicBezTo>
                <a:cubicBezTo>
                  <a:pt x="8047822" y="1021791"/>
                  <a:pt x="8050080" y="1039870"/>
                  <a:pt x="8052844" y="1057835"/>
                </a:cubicBezTo>
                <a:cubicBezTo>
                  <a:pt x="8075931" y="1207894"/>
                  <a:pt x="8048399" y="1040122"/>
                  <a:pt x="8070773" y="1174376"/>
                </a:cubicBezTo>
                <a:cubicBezTo>
                  <a:pt x="8073761" y="1213223"/>
                  <a:pt x="8074905" y="1252257"/>
                  <a:pt x="8079738" y="1290918"/>
                </a:cubicBezTo>
                <a:cubicBezTo>
                  <a:pt x="8080910" y="1300295"/>
                  <a:pt x="8088095" y="1308382"/>
                  <a:pt x="8088703" y="1317812"/>
                </a:cubicBezTo>
                <a:cubicBezTo>
                  <a:pt x="8094093" y="1401362"/>
                  <a:pt x="8094679" y="1485153"/>
                  <a:pt x="8097667" y="1568824"/>
                </a:cubicBezTo>
                <a:cubicBezTo>
                  <a:pt x="8094679" y="1745130"/>
                  <a:pt x="8088703" y="1921410"/>
                  <a:pt x="8088703" y="2097741"/>
                </a:cubicBezTo>
                <a:cubicBezTo>
                  <a:pt x="8088703" y="2374740"/>
                  <a:pt x="8084322" y="2327061"/>
                  <a:pt x="8106632" y="2483224"/>
                </a:cubicBezTo>
                <a:cubicBezTo>
                  <a:pt x="8103644" y="2740212"/>
                  <a:pt x="8101312" y="2997208"/>
                  <a:pt x="8097667" y="3254188"/>
                </a:cubicBezTo>
                <a:cubicBezTo>
                  <a:pt x="8095336" y="3418552"/>
                  <a:pt x="8093205" y="3582928"/>
                  <a:pt x="8088703" y="3747247"/>
                </a:cubicBezTo>
                <a:cubicBezTo>
                  <a:pt x="8087228" y="3801098"/>
                  <a:pt x="8093336" y="3856485"/>
                  <a:pt x="8079738" y="3908612"/>
                </a:cubicBezTo>
                <a:cubicBezTo>
                  <a:pt x="8065639" y="3962659"/>
                  <a:pt x="8038231" y="3945616"/>
                  <a:pt x="8008020" y="3962400"/>
                </a:cubicBezTo>
                <a:cubicBezTo>
                  <a:pt x="7920784" y="4010865"/>
                  <a:pt x="7990049" y="3991095"/>
                  <a:pt x="7909409" y="4007224"/>
                </a:cubicBezTo>
                <a:cubicBezTo>
                  <a:pt x="7900444" y="4013200"/>
                  <a:pt x="7893283" y="4024816"/>
                  <a:pt x="7882514" y="4025153"/>
                </a:cubicBezTo>
                <a:cubicBezTo>
                  <a:pt x="7313323" y="4042940"/>
                  <a:pt x="6827564" y="4031604"/>
                  <a:pt x="6259903" y="4025153"/>
                </a:cubicBezTo>
                <a:lnTo>
                  <a:pt x="5695126" y="4034118"/>
                </a:lnTo>
                <a:cubicBezTo>
                  <a:pt x="5587530" y="4036292"/>
                  <a:pt x="5480015" y="4043082"/>
                  <a:pt x="5372397" y="4043082"/>
                </a:cubicBezTo>
                <a:cubicBezTo>
                  <a:pt x="5213992" y="4043082"/>
                  <a:pt x="5055644" y="4037106"/>
                  <a:pt x="4897267" y="4034118"/>
                </a:cubicBezTo>
                <a:cubicBezTo>
                  <a:pt x="4749583" y="4009503"/>
                  <a:pt x="4843090" y="4022611"/>
                  <a:pt x="4547644" y="4016188"/>
                </a:cubicBezTo>
                <a:lnTo>
                  <a:pt x="4018726" y="4007224"/>
                </a:lnTo>
                <a:lnTo>
                  <a:pt x="2808491" y="3998259"/>
                </a:lnTo>
                <a:lnTo>
                  <a:pt x="2405079" y="3980329"/>
                </a:lnTo>
                <a:cubicBezTo>
                  <a:pt x="2372146" y="3978134"/>
                  <a:pt x="2339438" y="3972898"/>
                  <a:pt x="2306467" y="3971365"/>
                </a:cubicBezTo>
                <a:cubicBezTo>
                  <a:pt x="2210900" y="3966920"/>
                  <a:pt x="2115220" y="3965388"/>
                  <a:pt x="2019597" y="3962400"/>
                </a:cubicBezTo>
                <a:cubicBezTo>
                  <a:pt x="1808398" y="3924001"/>
                  <a:pt x="2033403" y="3961886"/>
                  <a:pt x="1822373" y="3935506"/>
                </a:cubicBezTo>
                <a:cubicBezTo>
                  <a:pt x="1783372" y="3930631"/>
                  <a:pt x="1745036" y="3920376"/>
                  <a:pt x="1705832" y="3917576"/>
                </a:cubicBezTo>
                <a:cubicBezTo>
                  <a:pt x="1619342" y="3911398"/>
                  <a:pt x="1532515" y="3911600"/>
                  <a:pt x="1445856" y="3908612"/>
                </a:cubicBezTo>
                <a:lnTo>
                  <a:pt x="1392067" y="3890682"/>
                </a:lnTo>
                <a:cubicBezTo>
                  <a:pt x="1383102" y="3887694"/>
                  <a:pt x="1374439" y="3883571"/>
                  <a:pt x="1365173" y="3881718"/>
                </a:cubicBezTo>
                <a:cubicBezTo>
                  <a:pt x="1325144" y="3873712"/>
                  <a:pt x="1300052" y="3867831"/>
                  <a:pt x="1257597" y="3863788"/>
                </a:cubicBezTo>
                <a:cubicBezTo>
                  <a:pt x="1215844" y="3859812"/>
                  <a:pt x="1173926" y="3857812"/>
                  <a:pt x="1132091" y="3854824"/>
                </a:cubicBezTo>
                <a:cubicBezTo>
                  <a:pt x="1094089" y="3845323"/>
                  <a:pt x="1040491" y="3831319"/>
                  <a:pt x="1006585" y="3827929"/>
                </a:cubicBezTo>
                <a:lnTo>
                  <a:pt x="916938" y="3818965"/>
                </a:lnTo>
                <a:lnTo>
                  <a:pt x="504562" y="3827929"/>
                </a:lnTo>
                <a:cubicBezTo>
                  <a:pt x="397432" y="3832130"/>
                  <a:pt x="500475" y="3829681"/>
                  <a:pt x="441809" y="3854824"/>
                </a:cubicBezTo>
                <a:cubicBezTo>
                  <a:pt x="427804" y="3860826"/>
                  <a:pt x="411767" y="3860093"/>
                  <a:pt x="396985" y="3863788"/>
                </a:cubicBezTo>
                <a:cubicBezTo>
                  <a:pt x="312871" y="3884816"/>
                  <a:pt x="469824" y="3861671"/>
                  <a:pt x="289409" y="3881718"/>
                </a:cubicBezTo>
                <a:cubicBezTo>
                  <a:pt x="241597" y="3878730"/>
                  <a:pt x="193641" y="3877520"/>
                  <a:pt x="145973" y="3872753"/>
                </a:cubicBezTo>
                <a:cubicBezTo>
                  <a:pt x="133713" y="3871527"/>
                  <a:pt x="122142" y="3866461"/>
                  <a:pt x="110114" y="3863788"/>
                </a:cubicBezTo>
                <a:cubicBezTo>
                  <a:pt x="95240" y="3860483"/>
                  <a:pt x="80232" y="3857812"/>
                  <a:pt x="65291" y="3854824"/>
                </a:cubicBezTo>
                <a:cubicBezTo>
                  <a:pt x="87824" y="3787225"/>
                  <a:pt x="57429" y="3870546"/>
                  <a:pt x="92185" y="3801035"/>
                </a:cubicBezTo>
                <a:cubicBezTo>
                  <a:pt x="96411" y="3792583"/>
                  <a:pt x="96924" y="3782593"/>
                  <a:pt x="101150" y="3774141"/>
                </a:cubicBezTo>
                <a:cubicBezTo>
                  <a:pt x="105968" y="3764504"/>
                  <a:pt x="123898" y="3756884"/>
                  <a:pt x="119079" y="3747247"/>
                </a:cubicBezTo>
                <a:cubicBezTo>
                  <a:pt x="114853" y="3738795"/>
                  <a:pt x="101150" y="3753224"/>
                  <a:pt x="92185" y="3756212"/>
                </a:cubicBezTo>
                <a:cubicBezTo>
                  <a:pt x="0" y="3894488"/>
                  <a:pt x="38897" y="3856785"/>
                  <a:pt x="65291" y="3487271"/>
                </a:cubicBezTo>
                <a:cubicBezTo>
                  <a:pt x="66638" y="3468420"/>
                  <a:pt x="80113" y="3452124"/>
                  <a:pt x="83220" y="3433482"/>
                </a:cubicBezTo>
                <a:cubicBezTo>
                  <a:pt x="93739" y="3370373"/>
                  <a:pt x="86437" y="3396938"/>
                  <a:pt x="101150" y="3352800"/>
                </a:cubicBezTo>
                <a:cubicBezTo>
                  <a:pt x="123751" y="3126774"/>
                  <a:pt x="101434" y="3372282"/>
                  <a:pt x="119079" y="2913529"/>
                </a:cubicBezTo>
                <a:cubicBezTo>
                  <a:pt x="120576" y="2874596"/>
                  <a:pt x="126049" y="2835899"/>
                  <a:pt x="128044" y="2796988"/>
                </a:cubicBezTo>
                <a:cubicBezTo>
                  <a:pt x="132026" y="2719339"/>
                  <a:pt x="131660" y="2641473"/>
                  <a:pt x="137009" y="2563906"/>
                </a:cubicBezTo>
                <a:cubicBezTo>
                  <a:pt x="137659" y="2554479"/>
                  <a:pt x="143923" y="2546237"/>
                  <a:pt x="145973" y="2537012"/>
                </a:cubicBezTo>
                <a:cubicBezTo>
                  <a:pt x="149916" y="2519268"/>
                  <a:pt x="151373" y="2501048"/>
                  <a:pt x="154938" y="2483224"/>
                </a:cubicBezTo>
                <a:cubicBezTo>
                  <a:pt x="160566" y="2455087"/>
                  <a:pt x="164324" y="2446101"/>
                  <a:pt x="172867" y="2420471"/>
                </a:cubicBezTo>
                <a:cubicBezTo>
                  <a:pt x="175855" y="2399553"/>
                  <a:pt x="180873" y="2378826"/>
                  <a:pt x="181832" y="2357718"/>
                </a:cubicBezTo>
                <a:cubicBezTo>
                  <a:pt x="189842" y="2181493"/>
                  <a:pt x="199762" y="1828800"/>
                  <a:pt x="199762" y="1828800"/>
                </a:cubicBezTo>
                <a:cubicBezTo>
                  <a:pt x="196774" y="1691341"/>
                  <a:pt x="197899" y="1553732"/>
                  <a:pt x="190797" y="1416424"/>
                </a:cubicBezTo>
                <a:cubicBezTo>
                  <a:pt x="188919" y="1380119"/>
                  <a:pt x="172867" y="1345201"/>
                  <a:pt x="172867" y="1308847"/>
                </a:cubicBezTo>
                <a:lnTo>
                  <a:pt x="208726" y="113851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945" y="1497730"/>
            <a:ext cx="8472304" cy="1710704"/>
          </a:xfrm>
          <a:prstGeom prst="rect">
            <a:avLst/>
          </a:prstGeom>
        </p:spPr>
      </p:pic>
      <p:grpSp>
        <p:nvGrpSpPr>
          <p:cNvPr id="11" name="Group 180"/>
          <p:cNvGrpSpPr/>
          <p:nvPr/>
        </p:nvGrpSpPr>
        <p:grpSpPr>
          <a:xfrm rot="21052395">
            <a:off x="3968059" y="4716072"/>
            <a:ext cx="806293" cy="1012019"/>
            <a:chOff x="3756112" y="2957529"/>
            <a:chExt cx="1001155" cy="1291796"/>
          </a:xfrm>
        </p:grpSpPr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720649">
              <a:off x="3610792" y="3102849"/>
              <a:ext cx="1291796" cy="100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Flowchart: Connector 85"/>
            <p:cNvSpPr/>
            <p:nvPr/>
          </p:nvSpPr>
          <p:spPr>
            <a:xfrm>
              <a:off x="3785715" y="3651902"/>
              <a:ext cx="172995" cy="148282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5400000">
            <a:off x="8476627" y="1829950"/>
            <a:ext cx="63112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Lumen</a:t>
            </a:r>
            <a:endParaRPr kumimoji="0" lang="el-GR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 rot="5400000">
            <a:off x="8209697" y="4438263"/>
            <a:ext cx="1171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Intima</a:t>
            </a:r>
          </a:p>
        </p:txBody>
      </p:sp>
      <p:sp>
        <p:nvSpPr>
          <p:cNvPr id="14" name="TextBox 13"/>
          <p:cNvSpPr txBox="1"/>
          <p:nvPr/>
        </p:nvSpPr>
        <p:spPr>
          <a:xfrm rot="5400000" flipH="1">
            <a:off x="8342498" y="5875251"/>
            <a:ext cx="90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</a:t>
            </a:r>
            <a:endParaRPr kumimoji="0" lang="el-GR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0169" y="5450444"/>
            <a:ext cx="819314" cy="2143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Macrophages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49" y="5660327"/>
            <a:ext cx="4279390" cy="10267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0281" y="5607159"/>
            <a:ext cx="4473064" cy="986077"/>
          </a:xfrm>
          <a:prstGeom prst="rect">
            <a:avLst/>
          </a:prstGeom>
        </p:spPr>
      </p:pic>
      <p:sp>
        <p:nvSpPr>
          <p:cNvPr id="18" name="Lightning Bolt 17"/>
          <p:cNvSpPr/>
          <p:nvPr/>
        </p:nvSpPr>
        <p:spPr>
          <a:xfrm rot="1688714">
            <a:off x="416523" y="1297765"/>
            <a:ext cx="1161535" cy="101830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7313" y="6018238"/>
            <a:ext cx="2036135" cy="247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ascular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mooth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uscle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08137" y="5143920"/>
            <a:ext cx="509102" cy="5108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32962" y="4920352"/>
            <a:ext cx="660758" cy="216518"/>
          </a:xfrm>
          <a:prstGeom prst="rect">
            <a:avLst/>
          </a:prstGeom>
          <a:solidFill>
            <a:srgbClr val="FCD87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Foam cell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793464" y="3349630"/>
            <a:ext cx="6306591" cy="369332"/>
          </a:xfrm>
          <a:custGeom>
            <a:avLst/>
            <a:gdLst>
              <a:gd name="connsiteX0" fmla="*/ 0 w 6275304"/>
              <a:gd name="connsiteY0" fmla="*/ 0 h 369332"/>
              <a:gd name="connsiteX1" fmla="*/ 6275304 w 6275304"/>
              <a:gd name="connsiteY1" fmla="*/ 0 h 369332"/>
              <a:gd name="connsiteX2" fmla="*/ 6275304 w 6275304"/>
              <a:gd name="connsiteY2" fmla="*/ 369332 h 369332"/>
              <a:gd name="connsiteX3" fmla="*/ 0 w 6275304"/>
              <a:gd name="connsiteY3" fmla="*/ 369332 h 369332"/>
              <a:gd name="connsiteX4" fmla="*/ 0 w 627530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5304" h="369332">
                <a:moveTo>
                  <a:pt x="0" y="0"/>
                </a:moveTo>
                <a:lnTo>
                  <a:pt x="6275304" y="0"/>
                </a:lnTo>
                <a:lnTo>
                  <a:pt x="6275304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RISK FACTORS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4371767">
            <a:off x="673691" y="1632452"/>
            <a:ext cx="780303" cy="27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ESS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1336242" y="1968362"/>
            <a:ext cx="1449868" cy="1034862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9283" y="2258119"/>
            <a:ext cx="856736" cy="43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Endothelial dysfunction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2069413" y="3052904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2070383" y="1210837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1751772" y="958331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1657038" y="1318463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2207761" y="1479901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1940034" y="1450929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2025076" y="1860742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lowchart: Connector 32"/>
          <p:cNvSpPr/>
          <p:nvPr/>
        </p:nvSpPr>
        <p:spPr>
          <a:xfrm>
            <a:off x="1657027" y="1856596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554066" y="1604096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1377431" y="3243312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1781089" y="3218479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220"/>
          <p:cNvGrpSpPr/>
          <p:nvPr/>
        </p:nvGrpSpPr>
        <p:grpSpPr>
          <a:xfrm>
            <a:off x="2617236" y="834148"/>
            <a:ext cx="720811" cy="908608"/>
            <a:chOff x="2409567" y="836141"/>
            <a:chExt cx="823775" cy="1114164"/>
          </a:xfrm>
        </p:grpSpPr>
        <p:grpSp>
          <p:nvGrpSpPr>
            <p:cNvPr id="73" name="Group 163"/>
            <p:cNvGrpSpPr/>
            <p:nvPr/>
          </p:nvGrpSpPr>
          <p:grpSpPr>
            <a:xfrm rot="6832535">
              <a:off x="2879121" y="1474574"/>
              <a:ext cx="317150" cy="296562"/>
              <a:chOff x="3105666" y="1029731"/>
              <a:chExt cx="486031" cy="477794"/>
            </a:xfrm>
          </p:grpSpPr>
          <p:sp>
            <p:nvSpPr>
              <p:cNvPr id="83" name="Flowchart: Connector 82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Block Arc 83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167"/>
            <p:cNvGrpSpPr/>
            <p:nvPr/>
          </p:nvGrpSpPr>
          <p:grpSpPr>
            <a:xfrm rot="2552551">
              <a:off x="2916192" y="836141"/>
              <a:ext cx="317150" cy="296562"/>
              <a:chOff x="3105666" y="1029731"/>
              <a:chExt cx="486031" cy="477794"/>
            </a:xfrm>
          </p:grpSpPr>
          <p:sp>
            <p:nvSpPr>
              <p:cNvPr id="81" name="Flowchart: Connector 80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Block Arc 81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171"/>
            <p:cNvGrpSpPr/>
            <p:nvPr/>
          </p:nvGrpSpPr>
          <p:grpSpPr>
            <a:xfrm>
              <a:off x="2409567" y="1145060"/>
              <a:ext cx="317150" cy="296562"/>
              <a:chOff x="3105666" y="1029731"/>
              <a:chExt cx="486031" cy="477794"/>
            </a:xfrm>
          </p:grpSpPr>
          <p:sp>
            <p:nvSpPr>
              <p:cNvPr id="79" name="Flowchart: Connector 78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Block Arc 79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174"/>
            <p:cNvGrpSpPr/>
            <p:nvPr/>
          </p:nvGrpSpPr>
          <p:grpSpPr>
            <a:xfrm rot="18237668">
              <a:off x="2496064" y="1643449"/>
              <a:ext cx="317150" cy="296562"/>
              <a:chOff x="3105666" y="1029731"/>
              <a:chExt cx="486031" cy="477794"/>
            </a:xfrm>
          </p:grpSpPr>
          <p:sp>
            <p:nvSpPr>
              <p:cNvPr id="77" name="Flowchart: Connector 72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Block Arc 73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8" name="Flowchart: Connector 37"/>
          <p:cNvSpPr/>
          <p:nvPr/>
        </p:nvSpPr>
        <p:spPr>
          <a:xfrm>
            <a:off x="1723420" y="3715210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192"/>
          <p:cNvGrpSpPr/>
          <p:nvPr/>
        </p:nvGrpSpPr>
        <p:grpSpPr>
          <a:xfrm>
            <a:off x="2255835" y="4671354"/>
            <a:ext cx="785652" cy="666520"/>
            <a:chOff x="2361210" y="3645161"/>
            <a:chExt cx="813121" cy="716771"/>
          </a:xfrm>
        </p:grpSpPr>
        <p:sp>
          <p:nvSpPr>
            <p:cNvPr id="68" name="TextBox 67"/>
            <p:cNvSpPr txBox="1"/>
            <p:nvPr/>
          </p:nvSpPr>
          <p:spPr>
            <a:xfrm>
              <a:off x="2361210" y="3645161"/>
              <a:ext cx="813121" cy="21330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Oxidized LDL</a:t>
              </a:r>
              <a:endParaRPr kumimoji="0" lang="el-G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Flowchart: Connector 68"/>
            <p:cNvSpPr/>
            <p:nvPr/>
          </p:nvSpPr>
          <p:spPr>
            <a:xfrm>
              <a:off x="2631983" y="4197176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2376612" y="3958279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2739074" y="3925326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2945020" y="4213651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185"/>
          <p:cNvGrpSpPr/>
          <p:nvPr/>
        </p:nvGrpSpPr>
        <p:grpSpPr>
          <a:xfrm rot="18237668">
            <a:off x="2664668" y="2848265"/>
            <a:ext cx="258758" cy="252141"/>
            <a:chOff x="3105666" y="1029731"/>
            <a:chExt cx="486031" cy="477794"/>
          </a:xfrm>
        </p:grpSpPr>
        <p:sp>
          <p:nvSpPr>
            <p:cNvPr id="66" name="Flowchart: Connector 65"/>
            <p:cNvSpPr/>
            <p:nvPr/>
          </p:nvSpPr>
          <p:spPr>
            <a:xfrm rot="16606261">
              <a:off x="3109785" y="1025612"/>
              <a:ext cx="477794" cy="486031"/>
            </a:xfrm>
            <a:prstGeom prst="flowChartConnector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Block Arc 66"/>
            <p:cNvSpPr/>
            <p:nvPr/>
          </p:nvSpPr>
          <p:spPr>
            <a:xfrm rot="16496477">
              <a:off x="3167062" y="1067701"/>
              <a:ext cx="369704" cy="399254"/>
            </a:xfrm>
            <a:prstGeom prst="blockArc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36"/>
          <p:cNvSpPr txBox="1"/>
          <p:nvPr/>
        </p:nvSpPr>
        <p:spPr>
          <a:xfrm>
            <a:off x="3627690" y="4370858"/>
            <a:ext cx="836761" cy="4639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 LDL to scavenger receptor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urved Connector 37"/>
          <p:cNvCxnSpPr/>
          <p:nvPr/>
        </p:nvCxnSpPr>
        <p:spPr>
          <a:xfrm>
            <a:off x="3008534" y="4965325"/>
            <a:ext cx="741406" cy="322878"/>
          </a:xfrm>
          <a:prstGeom prst="curved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rved Right Arrow 42"/>
          <p:cNvSpPr/>
          <p:nvPr/>
        </p:nvSpPr>
        <p:spPr>
          <a:xfrm rot="19855227">
            <a:off x="1185560" y="3751930"/>
            <a:ext cx="667265" cy="15265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4" name="Straight Arrow Connector 207"/>
          <p:cNvCxnSpPr/>
          <p:nvPr/>
        </p:nvCxnSpPr>
        <p:spPr>
          <a:xfrm>
            <a:off x="4870286" y="5097788"/>
            <a:ext cx="856735" cy="347713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9136" y="3645521"/>
            <a:ext cx="1129041" cy="8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Curved Left Arrow 45"/>
          <p:cNvSpPr/>
          <p:nvPr/>
        </p:nvSpPr>
        <p:spPr>
          <a:xfrm rot="19817729">
            <a:off x="3211592" y="2691997"/>
            <a:ext cx="384590" cy="1069811"/>
          </a:xfrm>
          <a:prstGeom prst="curved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05354" flipV="1">
            <a:off x="7389211" y="3572881"/>
            <a:ext cx="1362979" cy="70569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600173" y="4998443"/>
            <a:ext cx="1104591" cy="4639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Smooth muscle cells migration and proliferation</a:t>
            </a: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159333">
            <a:off x="3826909" y="1985741"/>
            <a:ext cx="3046297" cy="280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0559" y="3393088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46377">
            <a:off x="3877305" y="2781456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43333">
            <a:off x="4596256" y="3309176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88100">
            <a:off x="5807233" y="2766317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1273" y="2855489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9579" y="2634863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6350" y="2362200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50743">
            <a:off x="7353308" y="3010591"/>
            <a:ext cx="1252067" cy="610640"/>
          </a:xfrm>
          <a:prstGeom prst="rect">
            <a:avLst/>
          </a:prstGeom>
        </p:spPr>
      </p:pic>
      <p:cxnSp>
        <p:nvCxnSpPr>
          <p:cNvPr id="58" name="Straight Arrow Connector 207"/>
          <p:cNvCxnSpPr/>
          <p:nvPr/>
        </p:nvCxnSpPr>
        <p:spPr>
          <a:xfrm rot="5400000" flipH="1" flipV="1">
            <a:off x="6358212" y="5065884"/>
            <a:ext cx="428318" cy="338237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921707">
            <a:off x="6459770" y="4792020"/>
            <a:ext cx="751449" cy="21651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Apoptosis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714565" y="4137918"/>
            <a:ext cx="905435" cy="34024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Defective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efferocytosis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1" name="Straight Arrow Connector 207"/>
          <p:cNvCxnSpPr/>
          <p:nvPr/>
        </p:nvCxnSpPr>
        <p:spPr>
          <a:xfrm rot="5400000" flipH="1" flipV="1">
            <a:off x="6756329" y="4519533"/>
            <a:ext cx="331336" cy="248591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207"/>
          <p:cNvCxnSpPr/>
          <p:nvPr/>
        </p:nvCxnSpPr>
        <p:spPr>
          <a:xfrm rot="16200000" flipV="1">
            <a:off x="6879336" y="3863465"/>
            <a:ext cx="432450" cy="134477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22508" y="1110760"/>
            <a:ext cx="1219200" cy="21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Monocytes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03321" y="1615287"/>
            <a:ext cx="466165" cy="21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LDL</a:t>
            </a:r>
          </a:p>
        </p:txBody>
      </p:sp>
      <p:cxnSp>
        <p:nvCxnSpPr>
          <p:cNvPr id="65" name="Straight Arrow Connector 207"/>
          <p:cNvCxnSpPr/>
          <p:nvPr/>
        </p:nvCxnSpPr>
        <p:spPr>
          <a:xfrm rot="5400000" flipH="1" flipV="1">
            <a:off x="6921618" y="4594081"/>
            <a:ext cx="1459523" cy="475129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12023" y="2438400"/>
            <a:ext cx="1174377" cy="40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Necrotic lipid core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743200" y="2480846"/>
            <a:ext cx="1378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Monocytes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differentiate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into macrophages</a:t>
            </a:r>
          </a:p>
        </p:txBody>
      </p:sp>
    </p:spTree>
    <p:extLst>
      <p:ext uri="{BB962C8B-B14F-4D97-AF65-F5344CB8AC3E}">
        <p14:creationId xmlns:p14="http://schemas.microsoft.com/office/powerpoint/2010/main" val="4095510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52AA2-E039-3B40-F561-1BBDC123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0EE42-BACE-953D-239F-E004FB98B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5904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EE610-DFCB-2933-ED2D-AC589D4E6CB4}"/>
              </a:ext>
            </a:extLst>
          </p:cNvPr>
          <p:cNvSpPr txBox="1"/>
          <p:nvPr/>
        </p:nvSpPr>
        <p:spPr>
          <a:xfrm>
            <a:off x="266700" y="6553200"/>
            <a:ext cx="8610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/>
              <a:t>Gijsen</a:t>
            </a:r>
            <a:r>
              <a:rPr lang="en-GB" sz="1000" dirty="0"/>
              <a:t>, F… </a:t>
            </a:r>
            <a:r>
              <a:rPr lang="en-GB" sz="1000" dirty="0" err="1"/>
              <a:t>Serruys</a:t>
            </a:r>
            <a:r>
              <a:rPr lang="en-GB" sz="1000" dirty="0"/>
              <a:t>, P., 2019.. European Heart Journal 40, 3421–3433.https://doi.org/10.1093/eurheartj/ehz551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366844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BDD4E-3AAE-6362-1851-E757E36D1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" t="10625" r="3922" b="15168"/>
          <a:stretch/>
        </p:blipFill>
        <p:spPr>
          <a:xfrm>
            <a:off x="552061" y="1676400"/>
            <a:ext cx="8186057" cy="4267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02A7E9-6620-B6EE-C4F0-BDE2372693B8}"/>
              </a:ext>
            </a:extLst>
          </p:cNvPr>
          <p:cNvSpPr txBox="1"/>
          <p:nvPr/>
        </p:nvSpPr>
        <p:spPr>
          <a:xfrm>
            <a:off x="914400" y="381000"/>
            <a:ext cx="7520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Endothelial shear stress and types of CAD: Clinical studies</a:t>
            </a:r>
          </a:p>
        </p:txBody>
      </p:sp>
    </p:spTree>
    <p:extLst>
      <p:ext uri="{BB962C8B-B14F-4D97-AF65-F5344CB8AC3E}">
        <p14:creationId xmlns:p14="http://schemas.microsoft.com/office/powerpoint/2010/main" val="154569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00C0C-1884-F792-5492-39286A6D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Chronic Coronary Syndromes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208FA-9FCF-A33A-F039-C5F1CDC9D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0" t="21226" r="12745" b="12139"/>
          <a:stretch/>
        </p:blipFill>
        <p:spPr>
          <a:xfrm>
            <a:off x="298174" y="914400"/>
            <a:ext cx="4114800" cy="2920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5AB60-D712-23AF-55F0-7955FE44C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2" t="22741" r="11764" b="9110"/>
          <a:stretch/>
        </p:blipFill>
        <p:spPr>
          <a:xfrm>
            <a:off x="4731028" y="1752600"/>
            <a:ext cx="3962400" cy="297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F63A4-9DD4-D5C2-2F60-6ECF1CB98D86}"/>
              </a:ext>
            </a:extLst>
          </p:cNvPr>
          <p:cNvSpPr txBox="1"/>
          <p:nvPr/>
        </p:nvSpPr>
        <p:spPr>
          <a:xfrm>
            <a:off x="304800" y="6535579"/>
            <a:ext cx="8077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effectLst/>
                <a:latin typeface="AdvOT9069d8b3.B"/>
              </a:rPr>
              <a:t>Thondapu</a:t>
            </a:r>
            <a:r>
              <a:rPr lang="en-GB" sz="1000" dirty="0">
                <a:effectLst/>
                <a:latin typeface="AdvOT9069d8b3.B"/>
              </a:rPr>
              <a:t> et </a:t>
            </a:r>
            <a:r>
              <a:rPr lang="en-GB" sz="1000" dirty="0" err="1">
                <a:effectLst/>
                <a:latin typeface="AdvOT9069d8b3.B"/>
              </a:rPr>
              <a:t>al.Biomechanical</a:t>
            </a:r>
            <a:r>
              <a:rPr lang="en-GB" sz="1000" dirty="0">
                <a:effectLst/>
                <a:latin typeface="AdvOT9069d8b3.B"/>
              </a:rPr>
              <a:t> stress in coronary atherosclerosis: emerging insights from computational modelling </a:t>
            </a:r>
            <a:r>
              <a:rPr lang="en-GB" sz="1000" dirty="0">
                <a:latin typeface="AdvOT9069d8b3.B"/>
              </a:rPr>
              <a:t>EHJ 2017</a:t>
            </a:r>
            <a:endParaRPr lang="en-GB" sz="1000" dirty="0">
              <a:effectLst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BBACFC-BBC9-914B-EBA3-61D2C8F7B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74794"/>
              </p:ext>
            </p:extLst>
          </p:nvPr>
        </p:nvGraphicFramePr>
        <p:xfrm>
          <a:off x="304800" y="4214838"/>
          <a:ext cx="4260572" cy="195736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260572">
                  <a:extLst>
                    <a:ext uri="{9D8B030D-6E8A-4147-A177-3AD203B41FA5}">
                      <a16:colId xmlns:a16="http://schemas.microsoft.com/office/drawing/2014/main" val="14181176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Low ESS linked to plaque progression and outward remodeling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988490"/>
                  </a:ext>
                </a:extLst>
              </a:tr>
              <a:tr h="280962">
                <a:tc>
                  <a:txBody>
                    <a:bodyPr/>
                    <a:lstStyle/>
                    <a:p>
                      <a:r>
                        <a:rPr lang="en-US" sz="1200" dirty="0"/>
                        <a:t>Stone et al, Circulation 2003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067626"/>
                  </a:ext>
                </a:extLst>
              </a:tr>
              <a:tr h="214922">
                <a:tc>
                  <a:txBody>
                    <a:bodyPr/>
                    <a:lstStyle/>
                    <a:p>
                      <a:r>
                        <a:rPr lang="en-US" sz="1200" dirty="0"/>
                        <a:t>Stone et al, EHJ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2991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Samady</a:t>
                      </a:r>
                      <a:r>
                        <a:rPr lang="en-US" sz="1200" dirty="0"/>
                        <a:t> et al, Circulation 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20086"/>
                  </a:ext>
                </a:extLst>
              </a:tr>
              <a:tr h="123463">
                <a:tc>
                  <a:txBody>
                    <a:bodyPr/>
                    <a:lstStyle/>
                    <a:p>
                      <a:r>
                        <a:rPr lang="en-US" sz="1200" dirty="0"/>
                        <a:t>Stone et al, Circulation 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38254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Vergallo</a:t>
                      </a:r>
                      <a:r>
                        <a:rPr lang="en-US" sz="1200" dirty="0"/>
                        <a:t> et al, Circulation Cardiovasc Imaging 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72525"/>
                  </a:ext>
                </a:extLst>
              </a:tr>
              <a:tr h="261413">
                <a:tc>
                  <a:txBody>
                    <a:bodyPr/>
                    <a:lstStyle/>
                    <a:p>
                      <a:r>
                        <a:rPr lang="en-US" sz="1200" dirty="0"/>
                        <a:t>Hung et al, JAHA 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168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780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832125-E6B6-5249-3180-ED4173FCDC66}"/>
              </a:ext>
            </a:extLst>
          </p:cNvPr>
          <p:cNvSpPr txBox="1"/>
          <p:nvPr/>
        </p:nvSpPr>
        <p:spPr>
          <a:xfrm>
            <a:off x="228600" y="3048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effectLst/>
                <a:latin typeface="+mj-lt"/>
              </a:rPr>
              <a:t>Local Low Shear Stress and Endothelial Dysfunction in Patients </a:t>
            </a:r>
          </a:p>
          <a:p>
            <a:pPr algn="ctr"/>
            <a:r>
              <a:rPr lang="en-GB" b="1" dirty="0">
                <a:effectLst/>
                <a:latin typeface="+mj-lt"/>
              </a:rPr>
              <a:t>With Nonobstructive Coronary Atherosclerosis </a:t>
            </a:r>
          </a:p>
          <a:p>
            <a:pPr algn="ctr"/>
            <a:r>
              <a:rPr lang="en-GB" sz="1600" dirty="0" err="1">
                <a:effectLst/>
                <a:latin typeface="+mj-lt"/>
              </a:rPr>
              <a:t>Siasos</a:t>
            </a:r>
            <a:r>
              <a:rPr lang="en-GB" sz="1600" dirty="0">
                <a:latin typeface="+mj-lt"/>
              </a:rPr>
              <a:t> G…</a:t>
            </a:r>
            <a:r>
              <a:rPr lang="en-GB" sz="1600" dirty="0">
                <a:effectLst/>
                <a:latin typeface="+mj-lt"/>
              </a:rPr>
              <a:t>Peter H. Stone, JACC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C1AE1-DB63-665B-F4FF-507A5CFEA0D2}"/>
              </a:ext>
            </a:extLst>
          </p:cNvPr>
          <p:cNvSpPr txBox="1"/>
          <p:nvPr/>
        </p:nvSpPr>
        <p:spPr>
          <a:xfrm>
            <a:off x="304800" y="1986677"/>
            <a:ext cx="4572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AdvOT2986fa51"/>
              </a:rPr>
              <a:t>65 patients </a:t>
            </a:r>
            <a:r>
              <a:rPr lang="en-GB" sz="1400" dirty="0">
                <a:effectLst/>
                <a:latin typeface="AdvOT2986fa51"/>
              </a:rPr>
              <a:t>with nonobstructive coronary atherosclerosis (luminal diameter stenosis </a:t>
            </a:r>
            <a:r>
              <a:rPr lang="en-GB" sz="1400" dirty="0">
                <a:effectLst/>
                <a:latin typeface="AdvP4C4E51"/>
              </a:rPr>
              <a:t>&lt;</a:t>
            </a:r>
            <a:r>
              <a:rPr lang="en-GB" sz="1400" dirty="0">
                <a:effectLst/>
                <a:latin typeface="AdvOT2986fa51"/>
              </a:rPr>
              <a:t>30%). </a:t>
            </a:r>
          </a:p>
          <a:p>
            <a:endParaRPr lang="en-GB" sz="1400" dirty="0">
              <a:effectLst/>
              <a:latin typeface="AdvOT2986fa51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effectLst/>
                <a:latin typeface="AdvOT2986fa51"/>
              </a:rPr>
              <a:t>Microvascular and epicardial coronary endothelial function was assessed by using intracoronary acetylcholine infusion.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400" dirty="0">
              <a:latin typeface="AdvOT2986fa51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effectLst/>
                <a:latin typeface="AdvOT2986fa51"/>
              </a:rPr>
              <a:t>ESS was calculated with coronary angiogram/IVUS/CFD</a:t>
            </a:r>
          </a:p>
          <a:p>
            <a:endParaRPr lang="en-GB" sz="1400" dirty="0">
              <a:effectLst/>
              <a:latin typeface="AdvOT2986fa51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AdvOTe81213fa"/>
              </a:rPr>
              <a:t>M</a:t>
            </a:r>
            <a:r>
              <a:rPr lang="en-GB" sz="1400" dirty="0">
                <a:effectLst/>
                <a:latin typeface="AdvOTe81213fa"/>
              </a:rPr>
              <a:t>icrovascular endothelial dysfunction was associated with low ESS and more adverse epicardial plaque characteristics compared with patients with normal microvascular function. </a:t>
            </a:r>
          </a:p>
          <a:p>
            <a:endParaRPr lang="en-GB" dirty="0">
              <a:effectLst/>
            </a:endParaRP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9C379F-ED6C-8ECF-7360-40D4C51AF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0" t="15168" r="26471" b="13653"/>
          <a:stretch/>
        </p:blipFill>
        <p:spPr>
          <a:xfrm>
            <a:off x="4953000" y="1600200"/>
            <a:ext cx="3886200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27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45502-1691-0FF7-CD5D-D5B1AC374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94" t="39398" r="36274" b="27284"/>
          <a:stretch/>
        </p:blipFill>
        <p:spPr>
          <a:xfrm>
            <a:off x="1600200" y="1524000"/>
            <a:ext cx="6476999" cy="419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654418-363E-FF1F-D4BA-5EF9E95D945B}"/>
              </a:ext>
            </a:extLst>
          </p:cNvPr>
          <p:cNvSpPr txBox="1"/>
          <p:nvPr/>
        </p:nvSpPr>
        <p:spPr>
          <a:xfrm>
            <a:off x="2209800" y="3810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Acute coronary syndromes (ACS)</a:t>
            </a:r>
          </a:p>
        </p:txBody>
      </p:sp>
    </p:spTree>
    <p:extLst>
      <p:ext uri="{BB962C8B-B14F-4D97-AF65-F5344CB8AC3E}">
        <p14:creationId xmlns:p14="http://schemas.microsoft.com/office/powerpoint/2010/main" val="419801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rld map with red text&#10;&#10;Description automatically generated">
            <a:extLst>
              <a:ext uri="{FF2B5EF4-FFF2-40B4-BE49-F238E27FC236}">
                <a16:creationId xmlns:a16="http://schemas.microsoft.com/office/drawing/2014/main" id="{D0C92FA0-BA5C-ED97-C34D-09746BF3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153303"/>
            <a:ext cx="3971037" cy="2551391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map of the world with red text&#10;&#10;Description automatically generated">
            <a:extLst>
              <a:ext uri="{FF2B5EF4-FFF2-40B4-BE49-F238E27FC236}">
                <a16:creationId xmlns:a16="http://schemas.microsoft.com/office/drawing/2014/main" id="{053AD72B-EC1C-0EDA-CE0B-4D818833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62" y="2216206"/>
            <a:ext cx="3971037" cy="2660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9FD98B-0759-D103-E2E4-101CFB5FED96}"/>
              </a:ext>
            </a:extLst>
          </p:cNvPr>
          <p:cNvSpPr txBox="1"/>
          <p:nvPr/>
        </p:nvSpPr>
        <p:spPr>
          <a:xfrm>
            <a:off x="499362" y="5816769"/>
            <a:ext cx="838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Lindstrom et al (2022) Global Burden of Cardiovascular Diseases and Risks Collaboration, 1990-2021, JACC</a:t>
            </a:r>
          </a:p>
          <a:p>
            <a:r>
              <a:rPr lang="en-GB" sz="900" dirty="0"/>
              <a:t>World Health Organization (2020) Global Health Estimates for 2019 </a:t>
            </a:r>
          </a:p>
          <a:p>
            <a:r>
              <a:rPr lang="en-GB" sz="900" dirty="0"/>
              <a:t>British Heart Foundation</a:t>
            </a:r>
            <a:endParaRPr lang="el-GR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13A5C-F494-A71F-E215-B021C4CAB6B3}"/>
              </a:ext>
            </a:extLst>
          </p:cNvPr>
          <p:cNvSpPr txBox="1"/>
          <p:nvPr/>
        </p:nvSpPr>
        <p:spPr>
          <a:xfrm>
            <a:off x="1676400" y="685800"/>
            <a:ext cx="581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The Heart and Circulatory Diseases Burden on Public Health</a:t>
            </a:r>
          </a:p>
        </p:txBody>
      </p:sp>
    </p:spTree>
    <p:extLst>
      <p:ext uri="{BB962C8B-B14F-4D97-AF65-F5344CB8AC3E}">
        <p14:creationId xmlns:p14="http://schemas.microsoft.com/office/powerpoint/2010/main" val="292163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260205-FBB7-788B-0169-AE9ACC112428}"/>
              </a:ext>
            </a:extLst>
          </p:cNvPr>
          <p:cNvSpPr txBox="1"/>
          <p:nvPr/>
        </p:nvSpPr>
        <p:spPr>
          <a:xfrm>
            <a:off x="1066800" y="304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2400" b="1" i="0" u="none" strike="noStrike" dirty="0">
                <a:solidFill>
                  <a:srgbClr val="1A1A1A"/>
                </a:solidFill>
                <a:effectLst/>
              </a:rPr>
              <a:t>A Prospective Natural-History Study of </a:t>
            </a:r>
          </a:p>
          <a:p>
            <a:pPr algn="ctr" fontAlgn="base"/>
            <a:r>
              <a:rPr lang="en-GB" sz="2400" b="1" i="0" u="none" strike="noStrike" dirty="0">
                <a:solidFill>
                  <a:srgbClr val="1A1A1A"/>
                </a:solidFill>
                <a:effectLst/>
              </a:rPr>
              <a:t>Coronary Atherosclerosis</a:t>
            </a:r>
          </a:p>
          <a:p>
            <a:pPr algn="ctr" fontAlgn="base"/>
            <a:r>
              <a:rPr lang="en-GB" sz="2400" b="1" i="0" u="none" strike="noStrike" dirty="0">
                <a:effectLst/>
              </a:rPr>
              <a:t> </a:t>
            </a:r>
            <a:r>
              <a:rPr lang="en-GB" sz="1600" i="0" u="none" strike="noStrike" dirty="0">
                <a:effectLst/>
              </a:rPr>
              <a:t>Gregg W. Stone et al, NEJM 2011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70ACDC5-B06F-E968-8F1E-10A20911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4955"/>
            <a:ext cx="6629400" cy="37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43EFCC-0EAE-AD6C-9858-6F9B95E5E935}"/>
              </a:ext>
            </a:extLst>
          </p:cNvPr>
          <p:cNvSpPr txBox="1"/>
          <p:nvPr/>
        </p:nvSpPr>
        <p:spPr>
          <a:xfrm>
            <a:off x="1143000" y="1828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Prospective study in 697 patients with PCI treated ACS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3.4 year follow up, 149 events (20%), mostly unstable/ progressive angina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50% of events attributed to non culprit lesions</a:t>
            </a:r>
          </a:p>
        </p:txBody>
      </p:sp>
    </p:spTree>
    <p:extLst>
      <p:ext uri="{BB962C8B-B14F-4D97-AF65-F5344CB8AC3E}">
        <p14:creationId xmlns:p14="http://schemas.microsoft.com/office/powerpoint/2010/main" val="3201724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E01C4B-899C-F3FE-F9F9-76E208C24AC7}"/>
              </a:ext>
            </a:extLst>
          </p:cNvPr>
          <p:cNvSpPr txBox="1"/>
          <p:nvPr/>
        </p:nvSpPr>
        <p:spPr>
          <a:xfrm>
            <a:off x="152400" y="1524000"/>
            <a:ext cx="8305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GB" sz="1400" u="sng" dirty="0">
                <a:solidFill>
                  <a:srgbClr val="000000"/>
                </a:solidFill>
              </a:rPr>
              <a:t>Outcome:</a:t>
            </a:r>
            <a:endParaRPr lang="en-GB" sz="1400" b="0" i="0" u="sng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P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laque burden is the most powerful predictor of plaque progression and luminal obstruction </a:t>
            </a:r>
          </a:p>
          <a:p>
            <a:endParaRPr lang="en-GB" sz="14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Low ESS provides substantial additive independent prognostication. 41% positive and 92% negative predictive value-</a:t>
            </a:r>
            <a:r>
              <a:rPr lang="en-GB" sz="1400" dirty="0">
                <a:solidFill>
                  <a:srgbClr val="000000"/>
                </a:solidFill>
              </a:rPr>
              <a:t>C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linical significance limited by infrequent clinical events </a:t>
            </a:r>
          </a:p>
          <a:p>
            <a:r>
              <a:rPr lang="en-GB" sz="1400" dirty="0">
                <a:solidFill>
                  <a:srgbClr val="000000"/>
                </a:solidFill>
              </a:rPr>
              <a:t>      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(20 events, 1 year follow up)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A63B9-D874-1BEE-1B75-87F094FBA933}"/>
              </a:ext>
            </a:extLst>
          </p:cNvPr>
          <p:cNvSpPr txBox="1"/>
          <p:nvPr/>
        </p:nvSpPr>
        <p:spPr>
          <a:xfrm>
            <a:off x="152400" y="30480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Prediction of Progression of Coronary Artery Disease and Clinical Outcomes Using Vascular Profiling of Endothelial Shear Stress and Arterial Plaque Characteristics</a:t>
            </a:r>
          </a:p>
          <a:p>
            <a:pPr algn="ctr"/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The PREDICTION Study</a:t>
            </a:r>
          </a:p>
          <a:p>
            <a:r>
              <a:rPr lang="en-US" sz="1600" dirty="0"/>
              <a:t>                                               Peter H. Stone… Charles L. Feldman Circulation 2012</a:t>
            </a:r>
          </a:p>
          <a:p>
            <a:endParaRPr lang="en-US" dirty="0"/>
          </a:p>
        </p:txBody>
      </p:sp>
      <p:pic>
        <p:nvPicPr>
          <p:cNvPr id="3074" name="Picture 2" descr="Figure 5.">
            <a:extLst>
              <a:ext uri="{FF2B5EF4-FFF2-40B4-BE49-F238E27FC236}">
                <a16:creationId xmlns:a16="http://schemas.microsoft.com/office/drawing/2014/main" id="{0CFDFD33-16DA-8277-9159-B4A5F61A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72" y="3200400"/>
            <a:ext cx="476572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957288-161E-17E9-4501-80740AD3710F}"/>
              </a:ext>
            </a:extLst>
          </p:cNvPr>
          <p:cNvSpPr txBox="1"/>
          <p:nvPr/>
        </p:nvSpPr>
        <p:spPr>
          <a:xfrm>
            <a:off x="152400" y="418207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506 patients with PCI treated ACS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solidFill>
                  <a:srgbClr val="000000"/>
                </a:solidFill>
              </a:rPr>
              <a:t>374 (74%) had repeat vascular profiling after </a:t>
            </a:r>
          </a:p>
          <a:p>
            <a:r>
              <a:rPr lang="en-GB" sz="1400" dirty="0">
                <a:solidFill>
                  <a:srgbClr val="000000"/>
                </a:solidFill>
              </a:rPr>
              <a:t>       6-10months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449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F5B555-974C-C45D-7B3B-6F87E26FE5DD}"/>
              </a:ext>
            </a:extLst>
          </p:cNvPr>
          <p:cNvSpPr txBox="1"/>
          <p:nvPr/>
        </p:nvSpPr>
        <p:spPr>
          <a:xfrm>
            <a:off x="457200" y="152400"/>
            <a:ext cx="8001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0" u="none" strike="noStrike" dirty="0">
                <a:solidFill>
                  <a:srgbClr val="1F1F1F"/>
                </a:solidFill>
                <a:effectLst/>
                <a:latin typeface="+mj-lt"/>
              </a:rPr>
              <a:t>Role of Low Endothelial Shear Stress and Plaque Characteristics in the Prediction of </a:t>
            </a:r>
            <a:r>
              <a:rPr lang="en-GB" sz="2000" b="1" i="0" u="none" strike="noStrike" dirty="0" err="1">
                <a:solidFill>
                  <a:srgbClr val="1F1F1F"/>
                </a:solidFill>
                <a:effectLst/>
                <a:latin typeface="+mj-lt"/>
              </a:rPr>
              <a:t>Nonculprit</a:t>
            </a:r>
            <a:r>
              <a:rPr lang="en-GB" sz="2000" b="1" i="0" u="none" strike="noStrike" dirty="0">
                <a:solidFill>
                  <a:srgbClr val="1F1F1F"/>
                </a:solidFill>
                <a:effectLst/>
                <a:latin typeface="+mj-lt"/>
              </a:rPr>
              <a:t> Major Adverse Cardiac Events: The PROSPECT Study</a:t>
            </a:r>
            <a:endParaRPr lang="en-GB" dirty="0">
              <a:solidFill>
                <a:srgbClr val="1F1F1F"/>
              </a:solidFill>
              <a:latin typeface="ElsevierGulliver"/>
            </a:endParaRPr>
          </a:p>
          <a:p>
            <a:pPr algn="ctr"/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Stone </a:t>
            </a:r>
            <a:r>
              <a:rPr lang="en-GB" b="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PH..Stone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GW, </a:t>
            </a:r>
            <a:r>
              <a:rPr lang="en-GB" b="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Jacc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Cardiovascular Imaging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33DB3-DF5E-A6DE-7A3D-14E4157A9445}"/>
              </a:ext>
            </a:extLst>
          </p:cNvPr>
          <p:cNvSpPr txBox="1"/>
          <p:nvPr/>
        </p:nvSpPr>
        <p:spPr>
          <a:xfrm>
            <a:off x="76200" y="1674674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sng" strike="noStrike" dirty="0">
                <a:solidFill>
                  <a:srgbClr val="1F1F1F"/>
                </a:solidFill>
                <a:effectLst/>
              </a:rPr>
              <a:t>Outcome: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Low local ESS (&lt;1.3 Pa) was strongly associated with subsequent </a:t>
            </a:r>
            <a:r>
              <a:rPr lang="en-GB" sz="1600" b="0" i="0" u="none" strike="noStrike" dirty="0" err="1">
                <a:solidFill>
                  <a:srgbClr val="1F1F1F"/>
                </a:solidFill>
                <a:effectLst/>
              </a:rPr>
              <a:t>nc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-MACE compared with physiological/high ESS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No lesion without low ESS led to </a:t>
            </a:r>
            <a:r>
              <a:rPr lang="en-GB" sz="1600" b="0" i="0" u="none" strike="noStrike" dirty="0" err="1">
                <a:solidFill>
                  <a:srgbClr val="1F1F1F"/>
                </a:solidFill>
                <a:effectLst/>
              </a:rPr>
              <a:t>nc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-MACE during follow-up, regardless of PB, MLA, or lesion phenotype at baseline.</a:t>
            </a:r>
            <a:endParaRPr lang="en-US" sz="1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8563A0-BAEC-446B-3A9C-9268D7A0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923" r="400"/>
          <a:stretch>
            <a:fillRect/>
          </a:stretch>
        </p:blipFill>
        <p:spPr bwMode="auto">
          <a:xfrm>
            <a:off x="4267200" y="3105150"/>
            <a:ext cx="48006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AEB0E-7058-72A4-A4AB-EB2B64FF535B}"/>
              </a:ext>
            </a:extLst>
          </p:cNvPr>
          <p:cNvSpPr txBox="1"/>
          <p:nvPr/>
        </p:nvSpPr>
        <p:spPr>
          <a:xfrm>
            <a:off x="76200" y="4391561"/>
            <a:ext cx="495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145 lesions in 97 patients: </a:t>
            </a:r>
          </a:p>
          <a:p>
            <a:r>
              <a:rPr lang="en-GB" sz="1600" dirty="0">
                <a:solidFill>
                  <a:srgbClr val="1F1F1F"/>
                </a:solidFill>
              </a:rPr>
              <a:t>      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23 </a:t>
            </a:r>
            <a:r>
              <a:rPr lang="en-GB" sz="1600" b="0" i="0" u="none" strike="noStrike" dirty="0" err="1">
                <a:solidFill>
                  <a:srgbClr val="1F1F1F"/>
                </a:solidFill>
                <a:effectLst/>
              </a:rPr>
              <a:t>nc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-MACE lesions (13 TCFAs, 10 thick-cap</a:t>
            </a:r>
          </a:p>
          <a:p>
            <a:r>
              <a:rPr lang="en-GB" sz="1600" dirty="0">
                <a:solidFill>
                  <a:srgbClr val="1F1F1F"/>
                </a:solidFill>
              </a:rPr>
              <a:t>      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fibroatheromas [</a:t>
            </a:r>
            <a:r>
              <a:rPr lang="en-GB" sz="1600" b="0" i="0" u="none" strike="noStrike" dirty="0" err="1">
                <a:solidFill>
                  <a:srgbClr val="1F1F1F"/>
                </a:solidFill>
                <a:effectLst/>
              </a:rPr>
              <a:t>ThCFAs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])</a:t>
            </a:r>
          </a:p>
          <a:p>
            <a:r>
              <a:rPr lang="en-GB" sz="1600" dirty="0">
                <a:solidFill>
                  <a:srgbClr val="1F1F1F"/>
                </a:solidFill>
              </a:rPr>
              <a:t>      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122 </a:t>
            </a:r>
            <a:r>
              <a:rPr lang="en-GB" sz="1600" b="0" i="0" u="none" strike="noStrike" dirty="0" err="1">
                <a:solidFill>
                  <a:srgbClr val="1F1F1F"/>
                </a:solidFill>
                <a:effectLst/>
              </a:rPr>
              <a:t>nc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-non-MACE lesions (63 TCFAs, 59 </a:t>
            </a:r>
            <a:r>
              <a:rPr lang="en-GB" sz="1600" b="0" i="0" u="none" strike="noStrike" dirty="0" err="1">
                <a:solidFill>
                  <a:srgbClr val="1F1F1F"/>
                </a:solidFill>
                <a:effectLst/>
              </a:rPr>
              <a:t>ThCFAs</a:t>
            </a:r>
            <a:r>
              <a:rPr lang="en-GB" sz="1600" b="0" i="0" u="none" strike="noStrike" dirty="0">
                <a:solidFill>
                  <a:srgbClr val="1F1F1F"/>
                </a:solidFill>
                <a:effectLst/>
              </a:rPr>
              <a:t>)</a:t>
            </a:r>
          </a:p>
          <a:p>
            <a:endParaRPr lang="en-GB" sz="1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24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03EB-5AA4-48C8-AD24-DCD1F095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b="1" i="0" u="none" strike="noStrike" dirty="0">
                <a:solidFill>
                  <a:srgbClr val="1F1F1F"/>
                </a:solidFill>
                <a:effectLst/>
              </a:rPr>
              <a:t>High Coronary Shear Stress in Patients With Coronary Artery Disease Predicts Myocardial Infarction</a:t>
            </a:r>
            <a:br>
              <a:rPr lang="en-GB" sz="2400" b="1" i="0" u="none" strike="noStrike" dirty="0">
                <a:solidFill>
                  <a:srgbClr val="1F1F1F"/>
                </a:solidFill>
                <a:effectLst/>
              </a:rPr>
            </a:b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6E79B-2174-9737-00E1-74FF1C1D2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1066800"/>
            <a:ext cx="35052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Kumar A…</a:t>
            </a:r>
            <a:r>
              <a:rPr lang="en-US" sz="1800" dirty="0" err="1"/>
              <a:t>Samady</a:t>
            </a:r>
            <a:r>
              <a:rPr lang="en-US" sz="1800" dirty="0"/>
              <a:t> H. JACC 2018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17D7E75-D0E4-0454-2813-74D620009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14286" r="4455" b="11905"/>
          <a:stretch/>
        </p:blipFill>
        <p:spPr bwMode="auto">
          <a:xfrm>
            <a:off x="3994976" y="3571299"/>
            <a:ext cx="4996624" cy="27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91492-58E6-290E-B3FA-37E11FEB50CA}"/>
              </a:ext>
            </a:extLst>
          </p:cNvPr>
          <p:cNvSpPr txBox="1"/>
          <p:nvPr/>
        </p:nvSpPr>
        <p:spPr>
          <a:xfrm>
            <a:off x="457200" y="1600200"/>
            <a:ext cx="79742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FAME II population (</a:t>
            </a:r>
            <a:r>
              <a:rPr lang="en-GB" dirty="0">
                <a:solidFill>
                  <a:srgbClr val="1F1F1F"/>
                </a:solidFill>
                <a:latin typeface="ElsevierGulliver"/>
              </a:rPr>
              <a:t>stable angina 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and FFR ≤0.80, randomized PCI+OMT vs OMT)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29 culprit vessels with MI vs 29 vessels from non-MI control patients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rgbClr val="1F1F1F"/>
              </a:solidFill>
              <a:latin typeface="ElsevierGulliver"/>
            </a:endParaRPr>
          </a:p>
          <a:p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1F1F"/>
                </a:solidFill>
                <a:latin typeface="ElsevierGulliver"/>
              </a:rPr>
              <a:t>H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igher ESS had the highest prognostic value to predict MI at 3 years.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1F1F"/>
                </a:solidFill>
                <a:latin typeface="ElsevierGulliver"/>
              </a:rPr>
              <a:t>ESS 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had an incremental prognostic value over FFR in predicting MI.</a:t>
            </a:r>
            <a:endParaRPr lang="en-US" dirty="0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68811A59-EDFB-B559-9DA0-66539C2A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6" y="4114801"/>
            <a:ext cx="306766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E173A7-A7A9-2E4B-D3F3-19021E48D16E}"/>
              </a:ext>
            </a:extLst>
          </p:cNvPr>
          <p:cNvSpPr txBox="1"/>
          <p:nvPr/>
        </p:nvSpPr>
        <p:spPr>
          <a:xfrm>
            <a:off x="685800" y="304800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Acute coronary syndromes: rupture vs erosion</a:t>
            </a:r>
          </a:p>
          <a:p>
            <a:pPr algn="ctr"/>
            <a:r>
              <a:rPr lang="en-US" sz="2800" b="1" dirty="0"/>
              <a:t>Is ESS a factor?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558598-7700-0535-B339-73E76FB4E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3333" r="2430" b="5556"/>
          <a:stretch/>
        </p:blipFill>
        <p:spPr bwMode="auto">
          <a:xfrm>
            <a:off x="1447800" y="1524000"/>
            <a:ext cx="6553200" cy="49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51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D1945E-2F96-9059-D812-587B823E7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9" t="20470" r="25491" b="21227"/>
          <a:stretch/>
        </p:blipFill>
        <p:spPr>
          <a:xfrm>
            <a:off x="82796" y="2895601"/>
            <a:ext cx="4946404" cy="3733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13FDF-7F32-79F9-0301-E1CBDD96261D}"/>
              </a:ext>
            </a:extLst>
          </p:cNvPr>
          <p:cNvSpPr txBox="1"/>
          <p:nvPr/>
        </p:nvSpPr>
        <p:spPr>
          <a:xfrm>
            <a:off x="381000" y="304800"/>
            <a:ext cx="853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effectLst/>
                <a:latin typeface="+mj-lt"/>
              </a:rPr>
              <a:t>High spatial endothelial shear stress gradient independently predicts site of acute coronary plaque rupture and erosion </a:t>
            </a:r>
          </a:p>
          <a:p>
            <a:pPr algn="ctr"/>
            <a:r>
              <a:rPr lang="en-GB" sz="1600" dirty="0" err="1">
                <a:effectLst/>
                <a:latin typeface="+mj-lt"/>
              </a:rPr>
              <a:t>Thondapu</a:t>
            </a:r>
            <a:r>
              <a:rPr lang="en-GB" sz="1600" dirty="0">
                <a:effectLst/>
                <a:latin typeface="+mj-lt"/>
              </a:rPr>
              <a:t> et al, Cardiovascular Research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D3EBA-4EB0-1406-3554-0A193CFAFBB7}"/>
              </a:ext>
            </a:extLst>
          </p:cNvPr>
          <p:cNvSpPr txBox="1"/>
          <p:nvPr/>
        </p:nvSpPr>
        <p:spPr>
          <a:xfrm>
            <a:off x="228600" y="1402140"/>
            <a:ext cx="8119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Outcome: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</a:t>
            </a:r>
            <a:r>
              <a:rPr lang="en-GB" sz="1600" dirty="0">
                <a:effectLst/>
              </a:rPr>
              <a:t>upture: high ESSG, layered plaque, and lipid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</a:rPr>
              <a:t>Erosion: moderate/high ESSG, high </a:t>
            </a:r>
            <a:r>
              <a:rPr lang="en-GB" sz="16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oscillatory shear index (OSI)</a:t>
            </a:r>
            <a:endParaRPr lang="en-GB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</a:rPr>
              <a:t>ESSG is higher at rupture sites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</a:rPr>
              <a:t>ESS is similar between the two groups</a:t>
            </a:r>
            <a:endParaRPr lang="en-GB" sz="1600" dirty="0"/>
          </a:p>
          <a:p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0C6F3-4231-FA1A-00A4-692A56978B38}"/>
              </a:ext>
            </a:extLst>
          </p:cNvPr>
          <p:cNvSpPr txBox="1"/>
          <p:nvPr/>
        </p:nvSpPr>
        <p:spPr>
          <a:xfrm>
            <a:off x="5029200" y="3606225"/>
            <a:ext cx="419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37 STEMI/NSTEMI patients who underwent </a:t>
            </a:r>
          </a:p>
          <a:p>
            <a:r>
              <a:rPr lang="en-US" sz="1600" dirty="0"/>
              <a:t>      vascular profiling with with OCT</a:t>
            </a:r>
          </a:p>
        </p:txBody>
      </p:sp>
    </p:spTree>
    <p:extLst>
      <p:ext uri="{BB962C8B-B14F-4D97-AF65-F5344CB8AC3E}">
        <p14:creationId xmlns:p14="http://schemas.microsoft.com/office/powerpoint/2010/main" val="241391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4C8BA4-910B-A9C5-2552-5C235E34FA65}"/>
              </a:ext>
            </a:extLst>
          </p:cNvPr>
          <p:cNvSpPr txBox="1"/>
          <p:nvPr/>
        </p:nvSpPr>
        <p:spPr>
          <a:xfrm>
            <a:off x="457200" y="197346"/>
            <a:ext cx="8001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The role of endothelial shear stress, shear stress gradient, and plaque</a:t>
            </a:r>
          </a:p>
          <a:p>
            <a:pPr algn="ctr"/>
            <a:r>
              <a:rPr lang="en-US" sz="2000" b="1" dirty="0"/>
              <a:t>topography in plaque erosion</a:t>
            </a:r>
          </a:p>
          <a:p>
            <a:pPr algn="ctr"/>
            <a:r>
              <a:rPr lang="en-US" sz="1600" dirty="0" err="1"/>
              <a:t>Diaa</a:t>
            </a:r>
            <a:r>
              <a:rPr lang="en-US" sz="1600" dirty="0"/>
              <a:t> Hakim…Peter H. Stone Atherosclerosis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DBEA5-35EF-39DE-6F22-D0EAEA64C688}"/>
              </a:ext>
            </a:extLst>
          </p:cNvPr>
          <p:cNvSpPr txBox="1"/>
          <p:nvPr/>
        </p:nvSpPr>
        <p:spPr>
          <a:xfrm>
            <a:off x="381000" y="1371600"/>
            <a:ext cx="8153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Erosion and thrombus formation were associated with high ESS and ESSG vs. similar plaques without destabilization.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was no difference in Min ESS between erosion and stable plaques. 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8BEBF-4F26-9D8E-BF29-5C32EB28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8" t="49042" r="55363" b="32086"/>
          <a:stretch/>
        </p:blipFill>
        <p:spPr>
          <a:xfrm>
            <a:off x="228600" y="2613245"/>
            <a:ext cx="5257800" cy="2644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92D28A-AAAD-D1CA-06CD-10D7177867FC}"/>
              </a:ext>
            </a:extLst>
          </p:cNvPr>
          <p:cNvSpPr txBox="1"/>
          <p:nvPr/>
        </p:nvSpPr>
        <p:spPr>
          <a:xfrm>
            <a:off x="448340" y="55258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ESS and ESSG was compared between plaques with erosion and similar non-culprit control plaques that remained stable in 46 patients</a:t>
            </a:r>
          </a:p>
        </p:txBody>
      </p:sp>
    </p:spTree>
    <p:extLst>
      <p:ext uri="{BB962C8B-B14F-4D97-AF65-F5344CB8AC3E}">
        <p14:creationId xmlns:p14="http://schemas.microsoft.com/office/powerpoint/2010/main" val="2381987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5691-0D7A-FE82-EA66-D1A7A329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/>
              <a:t>Low vs high ESS in ACS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26AA12-5C24-7211-7997-815061E016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591727"/>
              </p:ext>
            </p:extLst>
          </p:nvPr>
        </p:nvGraphicFramePr>
        <p:xfrm>
          <a:off x="533400" y="3413760"/>
          <a:ext cx="8229600" cy="2225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180563585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01385358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7543498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3431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 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ESSG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114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Hakim et al,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418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Thondapu</a:t>
                      </a:r>
                      <a:r>
                        <a:rPr lang="en-US" sz="1600" dirty="0"/>
                        <a:t> et al,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Bourantas</a:t>
                      </a:r>
                      <a:r>
                        <a:rPr lang="en-US" sz="1600" dirty="0"/>
                        <a:t> et al,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61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Kumar et al,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280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Stone PH et al,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✔️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4126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51946C-79B1-432A-8F28-102977332E72}"/>
              </a:ext>
            </a:extLst>
          </p:cNvPr>
          <p:cNvSpPr txBox="1"/>
          <p:nvPr/>
        </p:nvSpPr>
        <p:spPr>
          <a:xfrm>
            <a:off x="457200" y="1418272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solidFill>
                  <a:srgbClr val="000000"/>
                </a:solidFill>
                <a:effectLst/>
              </a:rPr>
              <a:t>Plaques exposed to either low or high ESS environments have been associated with plaque destabilization and new major acute cardiovascular events (MACE)</a:t>
            </a:r>
          </a:p>
          <a:p>
            <a:endParaRPr lang="en-GB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solidFill>
                  <a:srgbClr val="000000"/>
                </a:solidFill>
                <a:effectLst/>
              </a:rPr>
              <a:t>Newer markers such as ESS</a:t>
            </a:r>
            <a:r>
              <a:rPr lang="en-GB" dirty="0">
                <a:solidFill>
                  <a:srgbClr val="000000"/>
                </a:solidFill>
              </a:rPr>
              <a:t>G, seem to consistently be associated with MACE</a:t>
            </a:r>
            <a:endParaRPr lang="en-GB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49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160B-DE4D-E4B2-0AEB-EE7C2EE47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400" b="1" dirty="0"/>
              <a:t>Effects of endothelial shear stress after Stent Implantation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7C314-B216-1D1F-039B-368EDA94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17637"/>
            <a:ext cx="8229600" cy="71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600" dirty="0"/>
              <a:t>Suboptimal stent implantation affects the local hemodynamic forces and can lead to unfavorable clinical outcomes. 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Regions of low ESS after PCI are </a:t>
            </a:r>
            <a:r>
              <a:rPr lang="en-US" sz="1600" dirty="0" err="1"/>
              <a:t>colocated</a:t>
            </a:r>
            <a:r>
              <a:rPr lang="en-US" sz="1600" dirty="0"/>
              <a:t> with neointima and </a:t>
            </a:r>
            <a:r>
              <a:rPr lang="en-US" sz="1600" dirty="0" err="1"/>
              <a:t>neoatherosclerosis</a:t>
            </a:r>
            <a:r>
              <a:rPr lang="en-US" sz="1600" dirty="0"/>
              <a:t> formation. 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High shear gradients and flow disturbances have been shown to increase the risk of thrombosis.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943F29-A1FC-22AD-631A-3993BD5D5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515132"/>
              </p:ext>
            </p:extLst>
          </p:nvPr>
        </p:nvGraphicFramePr>
        <p:xfrm>
          <a:off x="2362200" y="2895600"/>
          <a:ext cx="4038600" cy="350303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516846">
                  <a:extLst>
                    <a:ext uri="{9D8B030D-6E8A-4147-A177-3AD203B41FA5}">
                      <a16:colId xmlns:a16="http://schemas.microsoft.com/office/drawing/2014/main" val="2365597349"/>
                    </a:ext>
                  </a:extLst>
                </a:gridCol>
                <a:gridCol w="2521754">
                  <a:extLst>
                    <a:ext uri="{9D8B030D-6E8A-4147-A177-3AD203B41FA5}">
                      <a16:colId xmlns:a16="http://schemas.microsoft.com/office/drawing/2014/main" val="1097204621"/>
                    </a:ext>
                  </a:extLst>
                </a:gridCol>
              </a:tblGrid>
              <a:tr h="286034">
                <a:tc>
                  <a:txBody>
                    <a:bodyPr/>
                    <a:lstStyle/>
                    <a:p>
                      <a:r>
                        <a:rPr lang="en-US" sz="1400" b="0" dirty="0"/>
                        <a:t>Wentzel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Circulation 2001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151684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Gijsen</a:t>
                      </a:r>
                      <a:r>
                        <a:rPr lang="en-US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Am J </a:t>
                      </a:r>
                      <a:r>
                        <a:rPr lang="en-US" sz="1400" dirty="0" err="1"/>
                        <a:t>Cardiol</a:t>
                      </a:r>
                      <a:r>
                        <a:rPr lang="en-US" sz="1400" dirty="0"/>
                        <a:t>. 2003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4672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Papafaklis</a:t>
                      </a:r>
                      <a:r>
                        <a:rPr lang="en-US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 J </a:t>
                      </a:r>
                      <a:r>
                        <a:rPr lang="en-US" sz="1400" dirty="0" err="1"/>
                        <a:t>Cardiol</a:t>
                      </a:r>
                      <a:r>
                        <a:rPr lang="en-US" sz="1400" dirty="0"/>
                        <a:t>. 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096830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Bourantas</a:t>
                      </a:r>
                      <a:r>
                        <a:rPr lang="en-US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 J Cardiovasc Imaging. 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246371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Bourantas</a:t>
                      </a:r>
                      <a:r>
                        <a:rPr lang="en-US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JACC Cardiovasc </a:t>
                      </a:r>
                      <a:r>
                        <a:rPr lang="en-US" sz="1400" dirty="0" err="1"/>
                        <a:t>Interv</a:t>
                      </a:r>
                      <a:r>
                        <a:rPr lang="en-US" sz="1400" dirty="0"/>
                        <a:t>. 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837257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Bourantas</a:t>
                      </a:r>
                      <a:r>
                        <a:rPr lang="en-US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Int J </a:t>
                      </a:r>
                      <a:r>
                        <a:rPr lang="en-US" sz="1400" dirty="0" err="1"/>
                        <a:t>Cardiol</a:t>
                      </a:r>
                      <a:r>
                        <a:rPr lang="en-US" sz="1400" dirty="0"/>
                        <a:t>. 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535369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/>
                        <a:t>Shishido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JAHA 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965628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/>
                        <a:t>Torii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Int J </a:t>
                      </a:r>
                      <a:r>
                        <a:rPr lang="en-GB" sz="1400" b="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Cardiol</a:t>
                      </a:r>
                      <a:r>
                        <a:rPr lang="en-GB" sz="14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2018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214837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Tenekecioglu</a:t>
                      </a:r>
                      <a:r>
                        <a:rPr lang="en-US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Int J Cardiovasc Imaging 2019 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194726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Jin</a:t>
                      </a:r>
                      <a:r>
                        <a:rPr lang="en-US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Front Cardiovasc Med 2022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480470"/>
                  </a:ext>
                </a:extLst>
              </a:tr>
              <a:tr h="3198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Beyene</a:t>
                      </a:r>
                      <a:r>
                        <a:rPr lang="en-US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Cardiovasc </a:t>
                      </a:r>
                      <a:r>
                        <a:rPr lang="en-US" sz="1400" dirty="0" err="1"/>
                        <a:t>Revasc</a:t>
                      </a:r>
                      <a:r>
                        <a:rPr lang="en-US" sz="1400" dirty="0"/>
                        <a:t> Med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439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981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1824DD-5E46-E2C0-6C15-1E7F9A0B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482"/>
            <a:ext cx="5562600" cy="601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15415-443C-26A1-6679-455C11DE4853}"/>
              </a:ext>
            </a:extLst>
          </p:cNvPr>
          <p:cNvSpPr txBox="1"/>
          <p:nvPr/>
        </p:nvSpPr>
        <p:spPr>
          <a:xfrm>
            <a:off x="152399" y="6596390"/>
            <a:ext cx="8610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effectLst/>
              </a:rPr>
              <a:t>Local Hemodynamic Forces After Stenting Implications on Restenosis and Thrombosis,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</a:rPr>
              <a:t>Jaryl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</a:rPr>
              <a:t> Ng… Nicolas Foin ATVB 2017</a:t>
            </a:r>
          </a:p>
        </p:txBody>
      </p:sp>
    </p:spTree>
    <p:extLst>
      <p:ext uri="{BB962C8B-B14F-4D97-AF65-F5344CB8AC3E}">
        <p14:creationId xmlns:p14="http://schemas.microsoft.com/office/powerpoint/2010/main" val="1895625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B699B-191F-7C85-1016-0EB8DC457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1519"/>
          <a:stretch/>
        </p:blipFill>
        <p:spPr>
          <a:xfrm>
            <a:off x="152400" y="2514600"/>
            <a:ext cx="89154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46AA9-19E9-6210-7065-08A413F5478D}"/>
              </a:ext>
            </a:extLst>
          </p:cNvPr>
          <p:cNvSpPr txBox="1"/>
          <p:nvPr/>
        </p:nvSpPr>
        <p:spPr>
          <a:xfrm>
            <a:off x="76200" y="12192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sz="1600" dirty="0"/>
              <a:t>Coronary heart disease is the most diagnosed heart disease worldwide</a:t>
            </a:r>
          </a:p>
          <a:p>
            <a:endParaRPr lang="en-GB" sz="1600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/>
              <a:t>Coronary heart disease kills an estimated nine million people each year – in 2019 it was the world’s single biggest killer.</a:t>
            </a:r>
            <a:endParaRPr lang="el-G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6B84E-D7EA-A2FE-492F-82A4A9F39704}"/>
              </a:ext>
            </a:extLst>
          </p:cNvPr>
          <p:cNvSpPr txBox="1"/>
          <p:nvPr/>
        </p:nvSpPr>
        <p:spPr>
          <a:xfrm>
            <a:off x="152400" y="6273969"/>
            <a:ext cx="838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Lindstrom et al (2022) Global Burden of Cardiovascular Diseases and Risks Collaboration, 1990-2021, JACC</a:t>
            </a:r>
          </a:p>
          <a:p>
            <a:r>
              <a:rPr lang="en-GB" sz="900" dirty="0"/>
              <a:t>World Health Organization (2020) Global Health Estimates for 2019 </a:t>
            </a:r>
          </a:p>
          <a:p>
            <a:r>
              <a:rPr lang="en-GB" sz="900" dirty="0"/>
              <a:t>British Heart Foundation</a:t>
            </a:r>
            <a:endParaRPr lang="el-GR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E024D-B09D-7874-5CD6-3531DA21FC4A}"/>
              </a:ext>
            </a:extLst>
          </p:cNvPr>
          <p:cNvSpPr txBox="1"/>
          <p:nvPr/>
        </p:nvSpPr>
        <p:spPr>
          <a:xfrm>
            <a:off x="1676400" y="392668"/>
            <a:ext cx="581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The Heart and Circulatory Diseases Burden on Public Health</a:t>
            </a:r>
          </a:p>
        </p:txBody>
      </p:sp>
    </p:spTree>
    <p:extLst>
      <p:ext uri="{BB962C8B-B14F-4D97-AF65-F5344CB8AC3E}">
        <p14:creationId xmlns:p14="http://schemas.microsoft.com/office/powerpoint/2010/main" val="696839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1080-F0EF-375D-CDB3-64D7F42BB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C8B35-F7EB-BFAF-25D4-4D1676850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/>
              <a:t>Endothelial dysfunction is a prerequisite in initiation of atherosclerotic process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Hemodynamic parameters, such as ESS seem to trigger ED, in certain areas of the coronary tree with flow disturbance/separation (bifurcation, branches)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Data from Coronary angiography (invasive and non-invasive), IVUS/OCT and CFD provide quantification of ESS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Low ESS has been associated with atheromatic plaque progression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Microvascular dysfunction may predispose to low ESS in epicardial arteries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Changes in ESS (Low/High) have been associated with ACS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High ESSG is an emerging marker associated with ACS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Low ESS has been associated with </a:t>
            </a:r>
            <a:r>
              <a:rPr lang="en-US" sz="2000" dirty="0" err="1"/>
              <a:t>neoatherosclerosis</a:t>
            </a:r>
            <a:r>
              <a:rPr lang="en-US" sz="2000" dirty="0"/>
              <a:t> and ISR, high ESSG associated with thrombosis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Advances in imaging modalities may allow less invasive and more accurate atheroma topography and ESS quantification, and implementation in clinical practice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5837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96D76B-51A5-DB0D-575E-AD2C87201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5" t="18197" r="61764" b="72717"/>
          <a:stretch/>
        </p:blipFill>
        <p:spPr>
          <a:xfrm>
            <a:off x="152400" y="228600"/>
            <a:ext cx="2984500" cy="746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E53997-29E3-9919-9F44-EB935D6E345A}"/>
              </a:ext>
            </a:extLst>
          </p:cNvPr>
          <p:cNvSpPr txBox="1"/>
          <p:nvPr/>
        </p:nvSpPr>
        <p:spPr>
          <a:xfrm>
            <a:off x="1981200" y="2667000"/>
            <a:ext cx="5169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Thank you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397910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EAC8B-B0BB-DADF-4992-12061ED9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83293"/>
            <a:ext cx="5714999" cy="1915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718ADE-AE78-D68A-49ED-F223998FF7DD}"/>
              </a:ext>
            </a:extLst>
          </p:cNvPr>
          <p:cNvSpPr txBox="1"/>
          <p:nvPr/>
        </p:nvSpPr>
        <p:spPr>
          <a:xfrm>
            <a:off x="152400" y="6457890"/>
            <a:ext cx="845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Atherosclerosis Chaya Gopalan Ph.D., FAPS, Erik Kirk Ph.D., in Biology of Cardiovascular and Metabolic Diseases, 2022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3D49BF-0D12-7221-B5C9-7C8D18E2F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076958"/>
              </p:ext>
            </p:extLst>
          </p:nvPr>
        </p:nvGraphicFramePr>
        <p:xfrm>
          <a:off x="1066800" y="1524000"/>
          <a:ext cx="41148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BAD5D95-E1A0-C433-31BE-016628E974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216" t="37838" r="40721" b="27284"/>
          <a:stretch/>
        </p:blipFill>
        <p:spPr>
          <a:xfrm>
            <a:off x="5775316" y="1027347"/>
            <a:ext cx="2911484" cy="3276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AF939-F729-A957-F460-BBA5C9E5E7E7}"/>
              </a:ext>
            </a:extLst>
          </p:cNvPr>
          <p:cNvSpPr txBox="1"/>
          <p:nvPr/>
        </p:nvSpPr>
        <p:spPr>
          <a:xfrm>
            <a:off x="2057400" y="228600"/>
            <a:ext cx="493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causes Coronary artery Disease</a:t>
            </a:r>
          </a:p>
        </p:txBody>
      </p:sp>
    </p:spTree>
    <p:extLst>
      <p:ext uri="{BB962C8B-B14F-4D97-AF65-F5344CB8AC3E}">
        <p14:creationId xmlns:p14="http://schemas.microsoft.com/office/powerpoint/2010/main" val="57448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9405E-8BB9-018A-1648-4810D245A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7" b="26737"/>
          <a:stretch/>
        </p:blipFill>
        <p:spPr>
          <a:xfrm>
            <a:off x="737844" y="3375431"/>
            <a:ext cx="3605556" cy="325396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F441BF5-3153-B28D-8FE5-E1CDB243B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7098176"/>
              </p:ext>
            </p:extLst>
          </p:nvPr>
        </p:nvGraphicFramePr>
        <p:xfrm>
          <a:off x="1371600" y="1143000"/>
          <a:ext cx="38100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2DDA262-7B5A-0E0F-BB45-46E0ACF58E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216" t="37838" r="40721" b="27284"/>
          <a:stretch/>
        </p:blipFill>
        <p:spPr>
          <a:xfrm>
            <a:off x="5309845" y="685800"/>
            <a:ext cx="3453155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6CE64A-37E7-95C3-CD7A-28CBE3E8C12F}"/>
              </a:ext>
            </a:extLst>
          </p:cNvPr>
          <p:cNvSpPr txBox="1"/>
          <p:nvPr/>
        </p:nvSpPr>
        <p:spPr>
          <a:xfrm>
            <a:off x="7543800" y="6459379"/>
            <a:ext cx="1447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Medscape, </a:t>
            </a:r>
            <a:r>
              <a:rPr lang="en-GB" sz="1000" dirty="0" err="1"/>
              <a:t>theheart.org</a:t>
            </a:r>
            <a:endParaRPr lang="el-GR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E443B-4068-88B7-ED1C-C539FA8A7E36}"/>
              </a:ext>
            </a:extLst>
          </p:cNvPr>
          <p:cNvSpPr txBox="1"/>
          <p:nvPr/>
        </p:nvSpPr>
        <p:spPr>
          <a:xfrm>
            <a:off x="2057400" y="147935"/>
            <a:ext cx="493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causes Coronary artery Disease</a:t>
            </a:r>
          </a:p>
        </p:txBody>
      </p:sp>
    </p:spTree>
    <p:extLst>
      <p:ext uri="{BB962C8B-B14F-4D97-AF65-F5344CB8AC3E}">
        <p14:creationId xmlns:p14="http://schemas.microsoft.com/office/powerpoint/2010/main" val="33003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BF4037-C72D-2B63-401D-B38701A55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16" y="2514601"/>
            <a:ext cx="4676384" cy="373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03C1F9-6556-3C71-6608-31F9DA369D22}"/>
              </a:ext>
            </a:extLst>
          </p:cNvPr>
          <p:cNvSpPr txBox="1"/>
          <p:nvPr/>
        </p:nvSpPr>
        <p:spPr>
          <a:xfrm>
            <a:off x="76200" y="6477000"/>
            <a:ext cx="8153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Gonzalez-Clemente</a:t>
            </a:r>
            <a:r>
              <a:rPr lang="el-GR" sz="1000" dirty="0"/>
              <a:t> </a:t>
            </a:r>
            <a:r>
              <a:rPr lang="en-GB" sz="1000" dirty="0"/>
              <a:t>et al. (2021). Journal of Clinical Medicine. 10. 3616.10.3390/jcm10163616. </a:t>
            </a:r>
            <a:endParaRPr lang="el-GR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3B257-CE26-B8A5-06F3-B52C1DA99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9200"/>
            <a:ext cx="3896950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89662-4B8A-BA6D-0D6A-D753D5A3BA85}"/>
              </a:ext>
            </a:extLst>
          </p:cNvPr>
          <p:cNvSpPr txBox="1"/>
          <p:nvPr/>
        </p:nvSpPr>
        <p:spPr>
          <a:xfrm>
            <a:off x="2832284" y="457200"/>
            <a:ext cx="3644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Meet the endothelium </a:t>
            </a:r>
          </a:p>
        </p:txBody>
      </p:sp>
    </p:spTree>
    <p:extLst>
      <p:ext uri="{BB962C8B-B14F-4D97-AF65-F5344CB8AC3E}">
        <p14:creationId xmlns:p14="http://schemas.microsoft.com/office/powerpoint/2010/main" val="41083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165" y="385384"/>
            <a:ext cx="8776447" cy="6324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rgbClr val="BB7589">
                  <a:alpha val="22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4"/>
          <p:cNvSpPr/>
          <p:nvPr/>
        </p:nvSpPr>
        <p:spPr>
          <a:xfrm>
            <a:off x="607062" y="1984682"/>
            <a:ext cx="8106632" cy="4063240"/>
          </a:xfrm>
          <a:custGeom>
            <a:avLst/>
            <a:gdLst>
              <a:gd name="connsiteX0" fmla="*/ 208726 w 8106632"/>
              <a:gd name="connsiteY0" fmla="*/ 1138518 h 4043082"/>
              <a:gd name="connsiteX1" fmla="*/ 352162 w 8106632"/>
              <a:gd name="connsiteY1" fmla="*/ 1120588 h 4043082"/>
              <a:gd name="connsiteX2" fmla="*/ 379056 w 8106632"/>
              <a:gd name="connsiteY2" fmla="*/ 1111624 h 4043082"/>
              <a:gd name="connsiteX3" fmla="*/ 432844 w 8106632"/>
              <a:gd name="connsiteY3" fmla="*/ 1102659 h 4043082"/>
              <a:gd name="connsiteX4" fmla="*/ 477667 w 8106632"/>
              <a:gd name="connsiteY4" fmla="*/ 1093694 h 4043082"/>
              <a:gd name="connsiteX5" fmla="*/ 567314 w 8106632"/>
              <a:gd name="connsiteY5" fmla="*/ 1066800 h 4043082"/>
              <a:gd name="connsiteX6" fmla="*/ 594209 w 8106632"/>
              <a:gd name="connsiteY6" fmla="*/ 1057835 h 4043082"/>
              <a:gd name="connsiteX7" fmla="*/ 647997 w 8106632"/>
              <a:gd name="connsiteY7" fmla="*/ 1021976 h 4043082"/>
              <a:gd name="connsiteX8" fmla="*/ 701785 w 8106632"/>
              <a:gd name="connsiteY8" fmla="*/ 986118 h 4043082"/>
              <a:gd name="connsiteX9" fmla="*/ 719714 w 8106632"/>
              <a:gd name="connsiteY9" fmla="*/ 968188 h 4043082"/>
              <a:gd name="connsiteX10" fmla="*/ 773503 w 8106632"/>
              <a:gd name="connsiteY10" fmla="*/ 950259 h 4043082"/>
              <a:gd name="connsiteX11" fmla="*/ 800397 w 8106632"/>
              <a:gd name="connsiteY11" fmla="*/ 941294 h 4043082"/>
              <a:gd name="connsiteX12" fmla="*/ 827291 w 8106632"/>
              <a:gd name="connsiteY12" fmla="*/ 932329 h 4043082"/>
              <a:gd name="connsiteX13" fmla="*/ 863150 w 8106632"/>
              <a:gd name="connsiteY13" fmla="*/ 914400 h 4043082"/>
              <a:gd name="connsiteX14" fmla="*/ 890044 w 8106632"/>
              <a:gd name="connsiteY14" fmla="*/ 905435 h 4043082"/>
              <a:gd name="connsiteX15" fmla="*/ 952797 w 8106632"/>
              <a:gd name="connsiteY15" fmla="*/ 878541 h 4043082"/>
              <a:gd name="connsiteX16" fmla="*/ 979691 w 8106632"/>
              <a:gd name="connsiteY16" fmla="*/ 860612 h 4043082"/>
              <a:gd name="connsiteX17" fmla="*/ 1024514 w 8106632"/>
              <a:gd name="connsiteY17" fmla="*/ 842682 h 4043082"/>
              <a:gd name="connsiteX18" fmla="*/ 1105197 w 8106632"/>
              <a:gd name="connsiteY18" fmla="*/ 815788 h 4043082"/>
              <a:gd name="connsiteX19" fmla="*/ 1158985 w 8106632"/>
              <a:gd name="connsiteY19" fmla="*/ 797859 h 4043082"/>
              <a:gd name="connsiteX20" fmla="*/ 1185879 w 8106632"/>
              <a:gd name="connsiteY20" fmla="*/ 788894 h 4043082"/>
              <a:gd name="connsiteX21" fmla="*/ 1266562 w 8106632"/>
              <a:gd name="connsiteY21" fmla="*/ 770965 h 4043082"/>
              <a:gd name="connsiteX22" fmla="*/ 1356209 w 8106632"/>
              <a:gd name="connsiteY22" fmla="*/ 744071 h 4043082"/>
              <a:gd name="connsiteX23" fmla="*/ 1383103 w 8106632"/>
              <a:gd name="connsiteY23" fmla="*/ 726141 h 4043082"/>
              <a:gd name="connsiteX24" fmla="*/ 1454820 w 8106632"/>
              <a:gd name="connsiteY24" fmla="*/ 699247 h 4043082"/>
              <a:gd name="connsiteX25" fmla="*/ 1544467 w 8106632"/>
              <a:gd name="connsiteY25" fmla="*/ 654424 h 4043082"/>
              <a:gd name="connsiteX26" fmla="*/ 1607220 w 8106632"/>
              <a:gd name="connsiteY26" fmla="*/ 618565 h 4043082"/>
              <a:gd name="connsiteX27" fmla="*/ 1625150 w 8106632"/>
              <a:gd name="connsiteY27" fmla="*/ 600635 h 4043082"/>
              <a:gd name="connsiteX28" fmla="*/ 1678938 w 8106632"/>
              <a:gd name="connsiteY28" fmla="*/ 582706 h 4043082"/>
              <a:gd name="connsiteX29" fmla="*/ 1759620 w 8106632"/>
              <a:gd name="connsiteY29" fmla="*/ 555812 h 4043082"/>
              <a:gd name="connsiteX30" fmla="*/ 2001667 w 8106632"/>
              <a:gd name="connsiteY30" fmla="*/ 546847 h 4043082"/>
              <a:gd name="connsiteX31" fmla="*/ 2055456 w 8106632"/>
              <a:gd name="connsiteY31" fmla="*/ 528918 h 4043082"/>
              <a:gd name="connsiteX32" fmla="*/ 2073385 w 8106632"/>
              <a:gd name="connsiteY32" fmla="*/ 510988 h 4043082"/>
              <a:gd name="connsiteX33" fmla="*/ 2145103 w 8106632"/>
              <a:gd name="connsiteY33" fmla="*/ 475129 h 4043082"/>
              <a:gd name="connsiteX34" fmla="*/ 2198891 w 8106632"/>
              <a:gd name="connsiteY34" fmla="*/ 439271 h 4043082"/>
              <a:gd name="connsiteX35" fmla="*/ 2216820 w 8106632"/>
              <a:gd name="connsiteY35" fmla="*/ 421341 h 4043082"/>
              <a:gd name="connsiteX36" fmla="*/ 2243714 w 8106632"/>
              <a:gd name="connsiteY36" fmla="*/ 412376 h 4043082"/>
              <a:gd name="connsiteX37" fmla="*/ 2261644 w 8106632"/>
              <a:gd name="connsiteY37" fmla="*/ 394447 h 4043082"/>
              <a:gd name="connsiteX38" fmla="*/ 2297503 w 8106632"/>
              <a:gd name="connsiteY38" fmla="*/ 385482 h 4043082"/>
              <a:gd name="connsiteX39" fmla="*/ 2324397 w 8106632"/>
              <a:gd name="connsiteY39" fmla="*/ 376518 h 4043082"/>
              <a:gd name="connsiteX40" fmla="*/ 2360256 w 8106632"/>
              <a:gd name="connsiteY40" fmla="*/ 367553 h 4043082"/>
              <a:gd name="connsiteX41" fmla="*/ 2414044 w 8106632"/>
              <a:gd name="connsiteY41" fmla="*/ 349624 h 4043082"/>
              <a:gd name="connsiteX42" fmla="*/ 2503691 w 8106632"/>
              <a:gd name="connsiteY42" fmla="*/ 331694 h 4043082"/>
              <a:gd name="connsiteX43" fmla="*/ 2557479 w 8106632"/>
              <a:gd name="connsiteY43" fmla="*/ 313765 h 4043082"/>
              <a:gd name="connsiteX44" fmla="*/ 2700914 w 8106632"/>
              <a:gd name="connsiteY44" fmla="*/ 286871 h 4043082"/>
              <a:gd name="connsiteX45" fmla="*/ 2754703 w 8106632"/>
              <a:gd name="connsiteY45" fmla="*/ 268941 h 4043082"/>
              <a:gd name="connsiteX46" fmla="*/ 2781597 w 8106632"/>
              <a:gd name="connsiteY46" fmla="*/ 259976 h 4043082"/>
              <a:gd name="connsiteX47" fmla="*/ 2826420 w 8106632"/>
              <a:gd name="connsiteY47" fmla="*/ 251012 h 4043082"/>
              <a:gd name="connsiteX48" fmla="*/ 2880209 w 8106632"/>
              <a:gd name="connsiteY48" fmla="*/ 233082 h 4043082"/>
              <a:gd name="connsiteX49" fmla="*/ 2960891 w 8106632"/>
              <a:gd name="connsiteY49" fmla="*/ 206188 h 4043082"/>
              <a:gd name="connsiteX50" fmla="*/ 3041573 w 8106632"/>
              <a:gd name="connsiteY50" fmla="*/ 179294 h 4043082"/>
              <a:gd name="connsiteX51" fmla="*/ 3068467 w 8106632"/>
              <a:gd name="connsiteY51" fmla="*/ 170329 h 4043082"/>
              <a:gd name="connsiteX52" fmla="*/ 3086397 w 8106632"/>
              <a:gd name="connsiteY52" fmla="*/ 152400 h 4043082"/>
              <a:gd name="connsiteX53" fmla="*/ 3140185 w 8106632"/>
              <a:gd name="connsiteY53" fmla="*/ 134471 h 4043082"/>
              <a:gd name="connsiteX54" fmla="*/ 3167079 w 8106632"/>
              <a:gd name="connsiteY54" fmla="*/ 116541 h 4043082"/>
              <a:gd name="connsiteX55" fmla="*/ 3185009 w 8106632"/>
              <a:gd name="connsiteY55" fmla="*/ 98612 h 4043082"/>
              <a:gd name="connsiteX56" fmla="*/ 3238797 w 8106632"/>
              <a:gd name="connsiteY56" fmla="*/ 80682 h 4043082"/>
              <a:gd name="connsiteX57" fmla="*/ 3427056 w 8106632"/>
              <a:gd name="connsiteY57" fmla="*/ 62753 h 4043082"/>
              <a:gd name="connsiteX58" fmla="*/ 3848397 w 8106632"/>
              <a:gd name="connsiteY58" fmla="*/ 53788 h 4043082"/>
              <a:gd name="connsiteX59" fmla="*/ 3964938 w 8106632"/>
              <a:gd name="connsiteY59" fmla="*/ 44824 h 4043082"/>
              <a:gd name="connsiteX60" fmla="*/ 4000797 w 8106632"/>
              <a:gd name="connsiteY60" fmla="*/ 35859 h 4043082"/>
              <a:gd name="connsiteX61" fmla="*/ 4189056 w 8106632"/>
              <a:gd name="connsiteY61" fmla="*/ 26894 h 4043082"/>
              <a:gd name="connsiteX62" fmla="*/ 4350420 w 8106632"/>
              <a:gd name="connsiteY62" fmla="*/ 17929 h 4043082"/>
              <a:gd name="connsiteX63" fmla="*/ 4422138 w 8106632"/>
              <a:gd name="connsiteY63" fmla="*/ 8965 h 4043082"/>
              <a:gd name="connsiteX64" fmla="*/ 4466962 w 8106632"/>
              <a:gd name="connsiteY64" fmla="*/ 0 h 4043082"/>
              <a:gd name="connsiteX65" fmla="*/ 5076562 w 8106632"/>
              <a:gd name="connsiteY65" fmla="*/ 8965 h 4043082"/>
              <a:gd name="connsiteX66" fmla="*/ 5175173 w 8106632"/>
              <a:gd name="connsiteY66" fmla="*/ 26894 h 4043082"/>
              <a:gd name="connsiteX67" fmla="*/ 5202067 w 8106632"/>
              <a:gd name="connsiteY67" fmla="*/ 35859 h 4043082"/>
              <a:gd name="connsiteX68" fmla="*/ 5246891 w 8106632"/>
              <a:gd name="connsiteY68" fmla="*/ 44824 h 4043082"/>
              <a:gd name="connsiteX69" fmla="*/ 5309644 w 8106632"/>
              <a:gd name="connsiteY69" fmla="*/ 71718 h 4043082"/>
              <a:gd name="connsiteX70" fmla="*/ 5336538 w 8106632"/>
              <a:gd name="connsiteY70" fmla="*/ 89647 h 4043082"/>
              <a:gd name="connsiteX71" fmla="*/ 5471009 w 8106632"/>
              <a:gd name="connsiteY71" fmla="*/ 107576 h 4043082"/>
              <a:gd name="connsiteX72" fmla="*/ 5883385 w 8106632"/>
              <a:gd name="connsiteY72" fmla="*/ 116541 h 4043082"/>
              <a:gd name="connsiteX73" fmla="*/ 5928209 w 8106632"/>
              <a:gd name="connsiteY73" fmla="*/ 143435 h 4043082"/>
              <a:gd name="connsiteX74" fmla="*/ 5955103 w 8106632"/>
              <a:gd name="connsiteY74" fmla="*/ 152400 h 4043082"/>
              <a:gd name="connsiteX75" fmla="*/ 6026820 w 8106632"/>
              <a:gd name="connsiteY75" fmla="*/ 170329 h 4043082"/>
              <a:gd name="connsiteX76" fmla="*/ 6080609 w 8106632"/>
              <a:gd name="connsiteY76" fmla="*/ 188259 h 4043082"/>
              <a:gd name="connsiteX77" fmla="*/ 6107503 w 8106632"/>
              <a:gd name="connsiteY77" fmla="*/ 197224 h 4043082"/>
              <a:gd name="connsiteX78" fmla="*/ 6125432 w 8106632"/>
              <a:gd name="connsiteY78" fmla="*/ 224118 h 4043082"/>
              <a:gd name="connsiteX79" fmla="*/ 6179220 w 8106632"/>
              <a:gd name="connsiteY79" fmla="*/ 251012 h 4043082"/>
              <a:gd name="connsiteX80" fmla="*/ 6224044 w 8106632"/>
              <a:gd name="connsiteY80" fmla="*/ 268941 h 4043082"/>
              <a:gd name="connsiteX81" fmla="*/ 6259903 w 8106632"/>
              <a:gd name="connsiteY81" fmla="*/ 277906 h 4043082"/>
              <a:gd name="connsiteX82" fmla="*/ 6295762 w 8106632"/>
              <a:gd name="connsiteY82" fmla="*/ 295835 h 4043082"/>
              <a:gd name="connsiteX83" fmla="*/ 6313691 w 8106632"/>
              <a:gd name="connsiteY83" fmla="*/ 313765 h 4043082"/>
              <a:gd name="connsiteX84" fmla="*/ 6349550 w 8106632"/>
              <a:gd name="connsiteY84" fmla="*/ 322729 h 4043082"/>
              <a:gd name="connsiteX85" fmla="*/ 6376444 w 8106632"/>
              <a:gd name="connsiteY85" fmla="*/ 331694 h 4043082"/>
              <a:gd name="connsiteX86" fmla="*/ 6501950 w 8106632"/>
              <a:gd name="connsiteY86" fmla="*/ 349624 h 4043082"/>
              <a:gd name="connsiteX87" fmla="*/ 6618491 w 8106632"/>
              <a:gd name="connsiteY87" fmla="*/ 367553 h 4043082"/>
              <a:gd name="connsiteX88" fmla="*/ 6735032 w 8106632"/>
              <a:gd name="connsiteY88" fmla="*/ 385482 h 4043082"/>
              <a:gd name="connsiteX89" fmla="*/ 6788820 w 8106632"/>
              <a:gd name="connsiteY89" fmla="*/ 412376 h 4043082"/>
              <a:gd name="connsiteX90" fmla="*/ 6815714 w 8106632"/>
              <a:gd name="connsiteY90" fmla="*/ 421341 h 4043082"/>
              <a:gd name="connsiteX91" fmla="*/ 6878467 w 8106632"/>
              <a:gd name="connsiteY91" fmla="*/ 466165 h 4043082"/>
              <a:gd name="connsiteX92" fmla="*/ 6932256 w 8106632"/>
              <a:gd name="connsiteY92" fmla="*/ 502024 h 4043082"/>
              <a:gd name="connsiteX93" fmla="*/ 6986044 w 8106632"/>
              <a:gd name="connsiteY93" fmla="*/ 519953 h 4043082"/>
              <a:gd name="connsiteX94" fmla="*/ 7012938 w 8106632"/>
              <a:gd name="connsiteY94" fmla="*/ 528918 h 4043082"/>
              <a:gd name="connsiteX95" fmla="*/ 7039832 w 8106632"/>
              <a:gd name="connsiteY95" fmla="*/ 546847 h 4043082"/>
              <a:gd name="connsiteX96" fmla="*/ 7129479 w 8106632"/>
              <a:gd name="connsiteY96" fmla="*/ 573741 h 4043082"/>
              <a:gd name="connsiteX97" fmla="*/ 7183267 w 8106632"/>
              <a:gd name="connsiteY97" fmla="*/ 618565 h 4043082"/>
              <a:gd name="connsiteX98" fmla="*/ 7219126 w 8106632"/>
              <a:gd name="connsiteY98" fmla="*/ 627529 h 4043082"/>
              <a:gd name="connsiteX99" fmla="*/ 7281879 w 8106632"/>
              <a:gd name="connsiteY99" fmla="*/ 654424 h 4043082"/>
              <a:gd name="connsiteX100" fmla="*/ 7299809 w 8106632"/>
              <a:gd name="connsiteY100" fmla="*/ 672353 h 4043082"/>
              <a:gd name="connsiteX101" fmla="*/ 7326703 w 8106632"/>
              <a:gd name="connsiteY101" fmla="*/ 681318 h 4043082"/>
              <a:gd name="connsiteX102" fmla="*/ 7353597 w 8106632"/>
              <a:gd name="connsiteY102" fmla="*/ 699247 h 4043082"/>
              <a:gd name="connsiteX103" fmla="*/ 7407385 w 8106632"/>
              <a:gd name="connsiteY103" fmla="*/ 717176 h 4043082"/>
              <a:gd name="connsiteX104" fmla="*/ 7479103 w 8106632"/>
              <a:gd name="connsiteY104" fmla="*/ 735106 h 4043082"/>
              <a:gd name="connsiteX105" fmla="*/ 7443244 w 8106632"/>
              <a:gd name="connsiteY105" fmla="*/ 753035 h 4043082"/>
              <a:gd name="connsiteX106" fmla="*/ 7470138 w 8106632"/>
              <a:gd name="connsiteY106" fmla="*/ 744071 h 4043082"/>
              <a:gd name="connsiteX107" fmla="*/ 7801832 w 8106632"/>
              <a:gd name="connsiteY107" fmla="*/ 753035 h 4043082"/>
              <a:gd name="connsiteX108" fmla="*/ 7837691 w 8106632"/>
              <a:gd name="connsiteY108" fmla="*/ 762000 h 4043082"/>
              <a:gd name="connsiteX109" fmla="*/ 7882514 w 8106632"/>
              <a:gd name="connsiteY109" fmla="*/ 770965 h 4043082"/>
              <a:gd name="connsiteX110" fmla="*/ 7936303 w 8106632"/>
              <a:gd name="connsiteY110" fmla="*/ 788894 h 4043082"/>
              <a:gd name="connsiteX111" fmla="*/ 7972162 w 8106632"/>
              <a:gd name="connsiteY111" fmla="*/ 824753 h 4043082"/>
              <a:gd name="connsiteX112" fmla="*/ 7999056 w 8106632"/>
              <a:gd name="connsiteY112" fmla="*/ 851647 h 4043082"/>
              <a:gd name="connsiteX113" fmla="*/ 8016985 w 8106632"/>
              <a:gd name="connsiteY113" fmla="*/ 905435 h 4043082"/>
              <a:gd name="connsiteX114" fmla="*/ 8025950 w 8106632"/>
              <a:gd name="connsiteY114" fmla="*/ 932329 h 4043082"/>
              <a:gd name="connsiteX115" fmla="*/ 8034914 w 8106632"/>
              <a:gd name="connsiteY115" fmla="*/ 977153 h 4043082"/>
              <a:gd name="connsiteX116" fmla="*/ 8043879 w 8106632"/>
              <a:gd name="connsiteY116" fmla="*/ 1004047 h 4043082"/>
              <a:gd name="connsiteX117" fmla="*/ 8052844 w 8106632"/>
              <a:gd name="connsiteY117" fmla="*/ 1057835 h 4043082"/>
              <a:gd name="connsiteX118" fmla="*/ 8070773 w 8106632"/>
              <a:gd name="connsiteY118" fmla="*/ 1174376 h 4043082"/>
              <a:gd name="connsiteX119" fmla="*/ 8079738 w 8106632"/>
              <a:gd name="connsiteY119" fmla="*/ 1290918 h 4043082"/>
              <a:gd name="connsiteX120" fmla="*/ 8088703 w 8106632"/>
              <a:gd name="connsiteY120" fmla="*/ 1317812 h 4043082"/>
              <a:gd name="connsiteX121" fmla="*/ 8097667 w 8106632"/>
              <a:gd name="connsiteY121" fmla="*/ 1568824 h 4043082"/>
              <a:gd name="connsiteX122" fmla="*/ 8088703 w 8106632"/>
              <a:gd name="connsiteY122" fmla="*/ 2097741 h 4043082"/>
              <a:gd name="connsiteX123" fmla="*/ 8106632 w 8106632"/>
              <a:gd name="connsiteY123" fmla="*/ 2483224 h 4043082"/>
              <a:gd name="connsiteX124" fmla="*/ 8097667 w 8106632"/>
              <a:gd name="connsiteY124" fmla="*/ 3254188 h 4043082"/>
              <a:gd name="connsiteX125" fmla="*/ 8088703 w 8106632"/>
              <a:gd name="connsiteY125" fmla="*/ 3747247 h 4043082"/>
              <a:gd name="connsiteX126" fmla="*/ 8079738 w 8106632"/>
              <a:gd name="connsiteY126" fmla="*/ 3908612 h 4043082"/>
              <a:gd name="connsiteX127" fmla="*/ 8008020 w 8106632"/>
              <a:gd name="connsiteY127" fmla="*/ 3962400 h 4043082"/>
              <a:gd name="connsiteX128" fmla="*/ 7909409 w 8106632"/>
              <a:gd name="connsiteY128" fmla="*/ 4007224 h 4043082"/>
              <a:gd name="connsiteX129" fmla="*/ 7882514 w 8106632"/>
              <a:gd name="connsiteY129" fmla="*/ 4025153 h 4043082"/>
              <a:gd name="connsiteX130" fmla="*/ 6259903 w 8106632"/>
              <a:gd name="connsiteY130" fmla="*/ 4025153 h 4043082"/>
              <a:gd name="connsiteX131" fmla="*/ 5695126 w 8106632"/>
              <a:gd name="connsiteY131" fmla="*/ 4034118 h 4043082"/>
              <a:gd name="connsiteX132" fmla="*/ 5372397 w 8106632"/>
              <a:gd name="connsiteY132" fmla="*/ 4043082 h 4043082"/>
              <a:gd name="connsiteX133" fmla="*/ 4897267 w 8106632"/>
              <a:gd name="connsiteY133" fmla="*/ 4034118 h 4043082"/>
              <a:gd name="connsiteX134" fmla="*/ 4547644 w 8106632"/>
              <a:gd name="connsiteY134" fmla="*/ 4016188 h 4043082"/>
              <a:gd name="connsiteX135" fmla="*/ 4018726 w 8106632"/>
              <a:gd name="connsiteY135" fmla="*/ 4007224 h 4043082"/>
              <a:gd name="connsiteX136" fmla="*/ 2808491 w 8106632"/>
              <a:gd name="connsiteY136" fmla="*/ 3998259 h 4043082"/>
              <a:gd name="connsiteX137" fmla="*/ 2405079 w 8106632"/>
              <a:gd name="connsiteY137" fmla="*/ 3980329 h 4043082"/>
              <a:gd name="connsiteX138" fmla="*/ 2306467 w 8106632"/>
              <a:gd name="connsiteY138" fmla="*/ 3971365 h 4043082"/>
              <a:gd name="connsiteX139" fmla="*/ 2019597 w 8106632"/>
              <a:gd name="connsiteY139" fmla="*/ 3962400 h 4043082"/>
              <a:gd name="connsiteX140" fmla="*/ 1822373 w 8106632"/>
              <a:gd name="connsiteY140" fmla="*/ 3935506 h 4043082"/>
              <a:gd name="connsiteX141" fmla="*/ 1705832 w 8106632"/>
              <a:gd name="connsiteY141" fmla="*/ 3917576 h 4043082"/>
              <a:gd name="connsiteX142" fmla="*/ 1445856 w 8106632"/>
              <a:gd name="connsiteY142" fmla="*/ 3908612 h 4043082"/>
              <a:gd name="connsiteX143" fmla="*/ 1392067 w 8106632"/>
              <a:gd name="connsiteY143" fmla="*/ 3890682 h 4043082"/>
              <a:gd name="connsiteX144" fmla="*/ 1365173 w 8106632"/>
              <a:gd name="connsiteY144" fmla="*/ 3881718 h 4043082"/>
              <a:gd name="connsiteX145" fmla="*/ 1257597 w 8106632"/>
              <a:gd name="connsiteY145" fmla="*/ 3863788 h 4043082"/>
              <a:gd name="connsiteX146" fmla="*/ 1132091 w 8106632"/>
              <a:gd name="connsiteY146" fmla="*/ 3854824 h 4043082"/>
              <a:gd name="connsiteX147" fmla="*/ 1006585 w 8106632"/>
              <a:gd name="connsiteY147" fmla="*/ 3827929 h 4043082"/>
              <a:gd name="connsiteX148" fmla="*/ 916938 w 8106632"/>
              <a:gd name="connsiteY148" fmla="*/ 3818965 h 4043082"/>
              <a:gd name="connsiteX149" fmla="*/ 504562 w 8106632"/>
              <a:gd name="connsiteY149" fmla="*/ 3827929 h 4043082"/>
              <a:gd name="connsiteX150" fmla="*/ 441809 w 8106632"/>
              <a:gd name="connsiteY150" fmla="*/ 3854824 h 4043082"/>
              <a:gd name="connsiteX151" fmla="*/ 396985 w 8106632"/>
              <a:gd name="connsiteY151" fmla="*/ 3863788 h 4043082"/>
              <a:gd name="connsiteX152" fmla="*/ 289409 w 8106632"/>
              <a:gd name="connsiteY152" fmla="*/ 3881718 h 4043082"/>
              <a:gd name="connsiteX153" fmla="*/ 145973 w 8106632"/>
              <a:gd name="connsiteY153" fmla="*/ 3872753 h 4043082"/>
              <a:gd name="connsiteX154" fmla="*/ 110114 w 8106632"/>
              <a:gd name="connsiteY154" fmla="*/ 3863788 h 4043082"/>
              <a:gd name="connsiteX155" fmla="*/ 65291 w 8106632"/>
              <a:gd name="connsiteY155" fmla="*/ 3854824 h 4043082"/>
              <a:gd name="connsiteX156" fmla="*/ 92185 w 8106632"/>
              <a:gd name="connsiteY156" fmla="*/ 3801035 h 4043082"/>
              <a:gd name="connsiteX157" fmla="*/ 101150 w 8106632"/>
              <a:gd name="connsiteY157" fmla="*/ 3774141 h 4043082"/>
              <a:gd name="connsiteX158" fmla="*/ 119079 w 8106632"/>
              <a:gd name="connsiteY158" fmla="*/ 3747247 h 4043082"/>
              <a:gd name="connsiteX159" fmla="*/ 92185 w 8106632"/>
              <a:gd name="connsiteY159" fmla="*/ 3756212 h 4043082"/>
              <a:gd name="connsiteX160" fmla="*/ 65291 w 8106632"/>
              <a:gd name="connsiteY160" fmla="*/ 3487271 h 4043082"/>
              <a:gd name="connsiteX161" fmla="*/ 83220 w 8106632"/>
              <a:gd name="connsiteY161" fmla="*/ 3433482 h 4043082"/>
              <a:gd name="connsiteX162" fmla="*/ 101150 w 8106632"/>
              <a:gd name="connsiteY162" fmla="*/ 3352800 h 4043082"/>
              <a:gd name="connsiteX163" fmla="*/ 119079 w 8106632"/>
              <a:gd name="connsiteY163" fmla="*/ 2913529 h 4043082"/>
              <a:gd name="connsiteX164" fmla="*/ 128044 w 8106632"/>
              <a:gd name="connsiteY164" fmla="*/ 2796988 h 4043082"/>
              <a:gd name="connsiteX165" fmla="*/ 137009 w 8106632"/>
              <a:gd name="connsiteY165" fmla="*/ 2563906 h 4043082"/>
              <a:gd name="connsiteX166" fmla="*/ 145973 w 8106632"/>
              <a:gd name="connsiteY166" fmla="*/ 2537012 h 4043082"/>
              <a:gd name="connsiteX167" fmla="*/ 154938 w 8106632"/>
              <a:gd name="connsiteY167" fmla="*/ 2483224 h 4043082"/>
              <a:gd name="connsiteX168" fmla="*/ 172867 w 8106632"/>
              <a:gd name="connsiteY168" fmla="*/ 2420471 h 4043082"/>
              <a:gd name="connsiteX169" fmla="*/ 181832 w 8106632"/>
              <a:gd name="connsiteY169" fmla="*/ 2357718 h 4043082"/>
              <a:gd name="connsiteX170" fmla="*/ 199762 w 8106632"/>
              <a:gd name="connsiteY170" fmla="*/ 1828800 h 4043082"/>
              <a:gd name="connsiteX171" fmla="*/ 190797 w 8106632"/>
              <a:gd name="connsiteY171" fmla="*/ 1416424 h 4043082"/>
              <a:gd name="connsiteX172" fmla="*/ 172867 w 8106632"/>
              <a:gd name="connsiteY172" fmla="*/ 1308847 h 4043082"/>
              <a:gd name="connsiteX173" fmla="*/ 208726 w 8106632"/>
              <a:gd name="connsiteY173" fmla="*/ 1138518 h 404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8106632" h="4043082">
                <a:moveTo>
                  <a:pt x="208726" y="1138518"/>
                </a:moveTo>
                <a:cubicBezTo>
                  <a:pt x="256538" y="1132541"/>
                  <a:pt x="306450" y="1135824"/>
                  <a:pt x="352162" y="1120588"/>
                </a:cubicBezTo>
                <a:cubicBezTo>
                  <a:pt x="361127" y="1117600"/>
                  <a:pt x="369831" y="1113674"/>
                  <a:pt x="379056" y="1111624"/>
                </a:cubicBezTo>
                <a:cubicBezTo>
                  <a:pt x="396800" y="1107681"/>
                  <a:pt x="414961" y="1105911"/>
                  <a:pt x="432844" y="1102659"/>
                </a:cubicBezTo>
                <a:cubicBezTo>
                  <a:pt x="447835" y="1099933"/>
                  <a:pt x="462793" y="1096999"/>
                  <a:pt x="477667" y="1093694"/>
                </a:cubicBezTo>
                <a:cubicBezTo>
                  <a:pt x="518311" y="1084662"/>
                  <a:pt x="522622" y="1081697"/>
                  <a:pt x="567314" y="1066800"/>
                </a:cubicBezTo>
                <a:cubicBezTo>
                  <a:pt x="576279" y="1063812"/>
                  <a:pt x="585757" y="1062061"/>
                  <a:pt x="594209" y="1057835"/>
                </a:cubicBezTo>
                <a:cubicBezTo>
                  <a:pt x="680918" y="1014481"/>
                  <a:pt x="593237" y="1063046"/>
                  <a:pt x="647997" y="1021976"/>
                </a:cubicBezTo>
                <a:cubicBezTo>
                  <a:pt x="665236" y="1009047"/>
                  <a:pt x="686549" y="1001355"/>
                  <a:pt x="701785" y="986118"/>
                </a:cubicBezTo>
                <a:cubicBezTo>
                  <a:pt x="707761" y="980141"/>
                  <a:pt x="712154" y="971968"/>
                  <a:pt x="719714" y="968188"/>
                </a:cubicBezTo>
                <a:cubicBezTo>
                  <a:pt x="736618" y="959736"/>
                  <a:pt x="755573" y="956235"/>
                  <a:pt x="773503" y="950259"/>
                </a:cubicBezTo>
                <a:lnTo>
                  <a:pt x="800397" y="941294"/>
                </a:lnTo>
                <a:cubicBezTo>
                  <a:pt x="809362" y="938306"/>
                  <a:pt x="818839" y="936555"/>
                  <a:pt x="827291" y="932329"/>
                </a:cubicBezTo>
                <a:cubicBezTo>
                  <a:pt x="839244" y="926353"/>
                  <a:pt x="850867" y="919664"/>
                  <a:pt x="863150" y="914400"/>
                </a:cubicBezTo>
                <a:cubicBezTo>
                  <a:pt x="871836" y="910678"/>
                  <a:pt x="881592" y="909661"/>
                  <a:pt x="890044" y="905435"/>
                </a:cubicBezTo>
                <a:cubicBezTo>
                  <a:pt x="951952" y="874481"/>
                  <a:pt x="878168" y="897199"/>
                  <a:pt x="952797" y="878541"/>
                </a:cubicBezTo>
                <a:cubicBezTo>
                  <a:pt x="961762" y="872565"/>
                  <a:pt x="970054" y="865430"/>
                  <a:pt x="979691" y="860612"/>
                </a:cubicBezTo>
                <a:cubicBezTo>
                  <a:pt x="994084" y="853415"/>
                  <a:pt x="1009391" y="848181"/>
                  <a:pt x="1024514" y="842682"/>
                </a:cubicBezTo>
                <a:cubicBezTo>
                  <a:pt x="1051156" y="832994"/>
                  <a:pt x="1078303" y="824753"/>
                  <a:pt x="1105197" y="815788"/>
                </a:cubicBezTo>
                <a:lnTo>
                  <a:pt x="1158985" y="797859"/>
                </a:lnTo>
                <a:cubicBezTo>
                  <a:pt x="1167950" y="794871"/>
                  <a:pt x="1176613" y="790747"/>
                  <a:pt x="1185879" y="788894"/>
                </a:cubicBezTo>
                <a:cubicBezTo>
                  <a:pt x="1211456" y="783778"/>
                  <a:pt x="1241253" y="778558"/>
                  <a:pt x="1266562" y="770965"/>
                </a:cubicBezTo>
                <a:cubicBezTo>
                  <a:pt x="1375690" y="738227"/>
                  <a:pt x="1273558" y="764732"/>
                  <a:pt x="1356209" y="744071"/>
                </a:cubicBezTo>
                <a:cubicBezTo>
                  <a:pt x="1365174" y="738094"/>
                  <a:pt x="1373200" y="730385"/>
                  <a:pt x="1383103" y="726141"/>
                </a:cubicBezTo>
                <a:cubicBezTo>
                  <a:pt x="1457577" y="694223"/>
                  <a:pt x="1380121" y="744066"/>
                  <a:pt x="1454820" y="699247"/>
                </a:cubicBezTo>
                <a:cubicBezTo>
                  <a:pt x="1531057" y="653505"/>
                  <a:pt x="1480730" y="670357"/>
                  <a:pt x="1544467" y="654424"/>
                </a:cubicBezTo>
                <a:cubicBezTo>
                  <a:pt x="1703313" y="535286"/>
                  <a:pt x="1493150" y="687006"/>
                  <a:pt x="1607220" y="618565"/>
                </a:cubicBezTo>
                <a:cubicBezTo>
                  <a:pt x="1614468" y="614216"/>
                  <a:pt x="1617590" y="604415"/>
                  <a:pt x="1625150" y="600635"/>
                </a:cubicBezTo>
                <a:cubicBezTo>
                  <a:pt x="1642054" y="592183"/>
                  <a:pt x="1662034" y="591158"/>
                  <a:pt x="1678938" y="582706"/>
                </a:cubicBezTo>
                <a:cubicBezTo>
                  <a:pt x="1712459" y="565945"/>
                  <a:pt x="1719896" y="558295"/>
                  <a:pt x="1759620" y="555812"/>
                </a:cubicBezTo>
                <a:cubicBezTo>
                  <a:pt x="1840200" y="550776"/>
                  <a:pt x="1920985" y="549835"/>
                  <a:pt x="2001667" y="546847"/>
                </a:cubicBezTo>
                <a:cubicBezTo>
                  <a:pt x="2019597" y="540871"/>
                  <a:pt x="2042092" y="542282"/>
                  <a:pt x="2055456" y="528918"/>
                </a:cubicBezTo>
                <a:cubicBezTo>
                  <a:pt x="2061432" y="522941"/>
                  <a:pt x="2066137" y="515337"/>
                  <a:pt x="2073385" y="510988"/>
                </a:cubicBezTo>
                <a:cubicBezTo>
                  <a:pt x="2096304" y="497237"/>
                  <a:pt x="2122864" y="489955"/>
                  <a:pt x="2145103" y="475129"/>
                </a:cubicBezTo>
                <a:cubicBezTo>
                  <a:pt x="2163032" y="463176"/>
                  <a:pt x="2183655" y="454508"/>
                  <a:pt x="2198891" y="439271"/>
                </a:cubicBezTo>
                <a:cubicBezTo>
                  <a:pt x="2204867" y="433294"/>
                  <a:pt x="2209573" y="425690"/>
                  <a:pt x="2216820" y="421341"/>
                </a:cubicBezTo>
                <a:cubicBezTo>
                  <a:pt x="2224923" y="416479"/>
                  <a:pt x="2234749" y="415364"/>
                  <a:pt x="2243714" y="412376"/>
                </a:cubicBezTo>
                <a:cubicBezTo>
                  <a:pt x="2249691" y="406400"/>
                  <a:pt x="2254084" y="398227"/>
                  <a:pt x="2261644" y="394447"/>
                </a:cubicBezTo>
                <a:cubicBezTo>
                  <a:pt x="2272664" y="388937"/>
                  <a:pt x="2285656" y="388867"/>
                  <a:pt x="2297503" y="385482"/>
                </a:cubicBezTo>
                <a:cubicBezTo>
                  <a:pt x="2306589" y="382886"/>
                  <a:pt x="2315311" y="379114"/>
                  <a:pt x="2324397" y="376518"/>
                </a:cubicBezTo>
                <a:cubicBezTo>
                  <a:pt x="2336244" y="373133"/>
                  <a:pt x="2348455" y="371093"/>
                  <a:pt x="2360256" y="367553"/>
                </a:cubicBezTo>
                <a:cubicBezTo>
                  <a:pt x="2378358" y="362122"/>
                  <a:pt x="2395402" y="352731"/>
                  <a:pt x="2414044" y="349624"/>
                </a:cubicBezTo>
                <a:cubicBezTo>
                  <a:pt x="2450395" y="343565"/>
                  <a:pt x="2470256" y="341725"/>
                  <a:pt x="2503691" y="331694"/>
                </a:cubicBezTo>
                <a:cubicBezTo>
                  <a:pt x="2521793" y="326263"/>
                  <a:pt x="2538837" y="316872"/>
                  <a:pt x="2557479" y="313765"/>
                </a:cubicBezTo>
                <a:cubicBezTo>
                  <a:pt x="2590041" y="308338"/>
                  <a:pt x="2679427" y="294034"/>
                  <a:pt x="2700914" y="286871"/>
                </a:cubicBezTo>
                <a:lnTo>
                  <a:pt x="2754703" y="268941"/>
                </a:lnTo>
                <a:cubicBezTo>
                  <a:pt x="2763668" y="265953"/>
                  <a:pt x="2772331" y="261829"/>
                  <a:pt x="2781597" y="259976"/>
                </a:cubicBezTo>
                <a:cubicBezTo>
                  <a:pt x="2796538" y="256988"/>
                  <a:pt x="2811720" y="255021"/>
                  <a:pt x="2826420" y="251012"/>
                </a:cubicBezTo>
                <a:cubicBezTo>
                  <a:pt x="2844654" y="246039"/>
                  <a:pt x="2862279" y="239058"/>
                  <a:pt x="2880209" y="233082"/>
                </a:cubicBezTo>
                <a:lnTo>
                  <a:pt x="2960891" y="206188"/>
                </a:lnTo>
                <a:lnTo>
                  <a:pt x="3041573" y="179294"/>
                </a:lnTo>
                <a:lnTo>
                  <a:pt x="3068467" y="170329"/>
                </a:lnTo>
                <a:cubicBezTo>
                  <a:pt x="3074444" y="164353"/>
                  <a:pt x="3078837" y="156180"/>
                  <a:pt x="3086397" y="152400"/>
                </a:cubicBezTo>
                <a:cubicBezTo>
                  <a:pt x="3103301" y="143948"/>
                  <a:pt x="3140185" y="134471"/>
                  <a:pt x="3140185" y="134471"/>
                </a:cubicBezTo>
                <a:cubicBezTo>
                  <a:pt x="3149150" y="128494"/>
                  <a:pt x="3158666" y="123272"/>
                  <a:pt x="3167079" y="116541"/>
                </a:cubicBezTo>
                <a:cubicBezTo>
                  <a:pt x="3173679" y="111261"/>
                  <a:pt x="3177449" y="102392"/>
                  <a:pt x="3185009" y="98612"/>
                </a:cubicBezTo>
                <a:cubicBezTo>
                  <a:pt x="3201913" y="90160"/>
                  <a:pt x="3220265" y="84388"/>
                  <a:pt x="3238797" y="80682"/>
                </a:cubicBezTo>
                <a:cubicBezTo>
                  <a:pt x="3321371" y="64168"/>
                  <a:pt x="3297413" y="66869"/>
                  <a:pt x="3427056" y="62753"/>
                </a:cubicBezTo>
                <a:cubicBezTo>
                  <a:pt x="3567464" y="58295"/>
                  <a:pt x="3707950" y="56776"/>
                  <a:pt x="3848397" y="53788"/>
                </a:cubicBezTo>
                <a:cubicBezTo>
                  <a:pt x="3887244" y="50800"/>
                  <a:pt x="3926243" y="49376"/>
                  <a:pt x="3964938" y="44824"/>
                </a:cubicBezTo>
                <a:cubicBezTo>
                  <a:pt x="3977175" y="43384"/>
                  <a:pt x="3988515" y="36842"/>
                  <a:pt x="4000797" y="35859"/>
                </a:cubicBezTo>
                <a:cubicBezTo>
                  <a:pt x="4063421" y="30849"/>
                  <a:pt x="4126314" y="30112"/>
                  <a:pt x="4189056" y="26894"/>
                </a:cubicBezTo>
                <a:lnTo>
                  <a:pt x="4350420" y="17929"/>
                </a:lnTo>
                <a:cubicBezTo>
                  <a:pt x="4374326" y="14941"/>
                  <a:pt x="4398326" y="12628"/>
                  <a:pt x="4422138" y="8965"/>
                </a:cubicBezTo>
                <a:cubicBezTo>
                  <a:pt x="4437198" y="6648"/>
                  <a:pt x="4451725" y="0"/>
                  <a:pt x="4466962" y="0"/>
                </a:cubicBezTo>
                <a:cubicBezTo>
                  <a:pt x="4670184" y="0"/>
                  <a:pt x="4873362" y="5977"/>
                  <a:pt x="5076562" y="8965"/>
                </a:cubicBezTo>
                <a:cubicBezTo>
                  <a:pt x="5100551" y="12963"/>
                  <a:pt x="5150105" y="20627"/>
                  <a:pt x="5175173" y="26894"/>
                </a:cubicBezTo>
                <a:cubicBezTo>
                  <a:pt x="5184340" y="29186"/>
                  <a:pt x="5192900" y="33567"/>
                  <a:pt x="5202067" y="35859"/>
                </a:cubicBezTo>
                <a:cubicBezTo>
                  <a:pt x="5216849" y="39555"/>
                  <a:pt x="5231950" y="41836"/>
                  <a:pt x="5246891" y="44824"/>
                </a:cubicBezTo>
                <a:cubicBezTo>
                  <a:pt x="5314409" y="89835"/>
                  <a:pt x="5228599" y="36985"/>
                  <a:pt x="5309644" y="71718"/>
                </a:cubicBezTo>
                <a:cubicBezTo>
                  <a:pt x="5319547" y="75962"/>
                  <a:pt x="5326317" y="86240"/>
                  <a:pt x="5336538" y="89647"/>
                </a:cubicBezTo>
                <a:cubicBezTo>
                  <a:pt x="5355159" y="95854"/>
                  <a:pt x="5464351" y="107334"/>
                  <a:pt x="5471009" y="107576"/>
                </a:cubicBezTo>
                <a:cubicBezTo>
                  <a:pt x="5608409" y="112572"/>
                  <a:pt x="5745926" y="113553"/>
                  <a:pt x="5883385" y="116541"/>
                </a:cubicBezTo>
                <a:cubicBezTo>
                  <a:pt x="5959571" y="141937"/>
                  <a:pt x="5866680" y="106518"/>
                  <a:pt x="5928209" y="143435"/>
                </a:cubicBezTo>
                <a:cubicBezTo>
                  <a:pt x="5936312" y="148297"/>
                  <a:pt x="5945986" y="149914"/>
                  <a:pt x="5955103" y="152400"/>
                </a:cubicBezTo>
                <a:cubicBezTo>
                  <a:pt x="5978876" y="158884"/>
                  <a:pt x="6003443" y="162537"/>
                  <a:pt x="6026820" y="170329"/>
                </a:cubicBezTo>
                <a:lnTo>
                  <a:pt x="6080609" y="188259"/>
                </a:lnTo>
                <a:lnTo>
                  <a:pt x="6107503" y="197224"/>
                </a:lnTo>
                <a:cubicBezTo>
                  <a:pt x="6113479" y="206189"/>
                  <a:pt x="6117814" y="216500"/>
                  <a:pt x="6125432" y="224118"/>
                </a:cubicBezTo>
                <a:cubicBezTo>
                  <a:pt x="6144471" y="243157"/>
                  <a:pt x="6155890" y="242263"/>
                  <a:pt x="6179220" y="251012"/>
                </a:cubicBezTo>
                <a:cubicBezTo>
                  <a:pt x="6194288" y="256662"/>
                  <a:pt x="6208778" y="263852"/>
                  <a:pt x="6224044" y="268941"/>
                </a:cubicBezTo>
                <a:cubicBezTo>
                  <a:pt x="6235733" y="272837"/>
                  <a:pt x="6248367" y="273580"/>
                  <a:pt x="6259903" y="277906"/>
                </a:cubicBezTo>
                <a:cubicBezTo>
                  <a:pt x="6272416" y="282598"/>
                  <a:pt x="6283809" y="289859"/>
                  <a:pt x="6295762" y="295835"/>
                </a:cubicBezTo>
                <a:cubicBezTo>
                  <a:pt x="6301738" y="301812"/>
                  <a:pt x="6306131" y="309985"/>
                  <a:pt x="6313691" y="313765"/>
                </a:cubicBezTo>
                <a:cubicBezTo>
                  <a:pt x="6324711" y="319275"/>
                  <a:pt x="6337703" y="319344"/>
                  <a:pt x="6349550" y="322729"/>
                </a:cubicBezTo>
                <a:cubicBezTo>
                  <a:pt x="6358636" y="325325"/>
                  <a:pt x="6367138" y="330052"/>
                  <a:pt x="6376444" y="331694"/>
                </a:cubicBezTo>
                <a:cubicBezTo>
                  <a:pt x="6418061" y="339038"/>
                  <a:pt x="6501950" y="349624"/>
                  <a:pt x="6501950" y="349624"/>
                </a:cubicBezTo>
                <a:cubicBezTo>
                  <a:pt x="6559885" y="368934"/>
                  <a:pt x="6511336" y="354946"/>
                  <a:pt x="6618491" y="367553"/>
                </a:cubicBezTo>
                <a:cubicBezTo>
                  <a:pt x="6657696" y="372166"/>
                  <a:pt x="6696137" y="379000"/>
                  <a:pt x="6735032" y="385482"/>
                </a:cubicBezTo>
                <a:cubicBezTo>
                  <a:pt x="6802631" y="408016"/>
                  <a:pt x="6719307" y="377619"/>
                  <a:pt x="6788820" y="412376"/>
                </a:cubicBezTo>
                <a:cubicBezTo>
                  <a:pt x="6797272" y="416602"/>
                  <a:pt x="6806749" y="418353"/>
                  <a:pt x="6815714" y="421341"/>
                </a:cubicBezTo>
                <a:cubicBezTo>
                  <a:pt x="6863252" y="468877"/>
                  <a:pt x="6819471" y="430767"/>
                  <a:pt x="6878467" y="466165"/>
                </a:cubicBezTo>
                <a:cubicBezTo>
                  <a:pt x="6896945" y="477252"/>
                  <a:pt x="6911813" y="495210"/>
                  <a:pt x="6932256" y="502024"/>
                </a:cubicBezTo>
                <a:lnTo>
                  <a:pt x="6986044" y="519953"/>
                </a:lnTo>
                <a:cubicBezTo>
                  <a:pt x="6995009" y="522941"/>
                  <a:pt x="7005075" y="523676"/>
                  <a:pt x="7012938" y="528918"/>
                </a:cubicBezTo>
                <a:cubicBezTo>
                  <a:pt x="7021903" y="534894"/>
                  <a:pt x="7029986" y="542471"/>
                  <a:pt x="7039832" y="546847"/>
                </a:cubicBezTo>
                <a:cubicBezTo>
                  <a:pt x="7067891" y="559318"/>
                  <a:pt x="7099679" y="566291"/>
                  <a:pt x="7129479" y="573741"/>
                </a:cubicBezTo>
                <a:cubicBezTo>
                  <a:pt x="7145918" y="590180"/>
                  <a:pt x="7161959" y="607911"/>
                  <a:pt x="7183267" y="618565"/>
                </a:cubicBezTo>
                <a:cubicBezTo>
                  <a:pt x="7194287" y="624075"/>
                  <a:pt x="7207173" y="624541"/>
                  <a:pt x="7219126" y="627529"/>
                </a:cubicBezTo>
                <a:cubicBezTo>
                  <a:pt x="7317003" y="692783"/>
                  <a:pt x="7166119" y="596545"/>
                  <a:pt x="7281879" y="654424"/>
                </a:cubicBezTo>
                <a:cubicBezTo>
                  <a:pt x="7289439" y="658204"/>
                  <a:pt x="7292561" y="668005"/>
                  <a:pt x="7299809" y="672353"/>
                </a:cubicBezTo>
                <a:cubicBezTo>
                  <a:pt x="7307912" y="677215"/>
                  <a:pt x="7318251" y="677092"/>
                  <a:pt x="7326703" y="681318"/>
                </a:cubicBezTo>
                <a:cubicBezTo>
                  <a:pt x="7336340" y="686136"/>
                  <a:pt x="7343751" y="694871"/>
                  <a:pt x="7353597" y="699247"/>
                </a:cubicBezTo>
                <a:cubicBezTo>
                  <a:pt x="7370867" y="706923"/>
                  <a:pt x="7389456" y="711200"/>
                  <a:pt x="7407385" y="717176"/>
                </a:cubicBezTo>
                <a:cubicBezTo>
                  <a:pt x="7448738" y="730960"/>
                  <a:pt x="7425007" y="724286"/>
                  <a:pt x="7479103" y="735106"/>
                </a:cubicBezTo>
                <a:cubicBezTo>
                  <a:pt x="7467150" y="741082"/>
                  <a:pt x="7452694" y="743585"/>
                  <a:pt x="7443244" y="753035"/>
                </a:cubicBezTo>
                <a:cubicBezTo>
                  <a:pt x="7436562" y="759717"/>
                  <a:pt x="7460688" y="744071"/>
                  <a:pt x="7470138" y="744071"/>
                </a:cubicBezTo>
                <a:cubicBezTo>
                  <a:pt x="7580743" y="744071"/>
                  <a:pt x="7691267" y="750047"/>
                  <a:pt x="7801832" y="753035"/>
                </a:cubicBezTo>
                <a:cubicBezTo>
                  <a:pt x="7813785" y="756023"/>
                  <a:pt x="7825664" y="759327"/>
                  <a:pt x="7837691" y="762000"/>
                </a:cubicBezTo>
                <a:cubicBezTo>
                  <a:pt x="7852565" y="765305"/>
                  <a:pt x="7867814" y="766956"/>
                  <a:pt x="7882514" y="770965"/>
                </a:cubicBezTo>
                <a:cubicBezTo>
                  <a:pt x="7900748" y="775938"/>
                  <a:pt x="7936303" y="788894"/>
                  <a:pt x="7936303" y="788894"/>
                </a:cubicBezTo>
                <a:lnTo>
                  <a:pt x="7972162" y="824753"/>
                </a:lnTo>
                <a:lnTo>
                  <a:pt x="7999056" y="851647"/>
                </a:lnTo>
                <a:lnTo>
                  <a:pt x="8016985" y="905435"/>
                </a:lnTo>
                <a:cubicBezTo>
                  <a:pt x="8019973" y="914400"/>
                  <a:pt x="8024097" y="923063"/>
                  <a:pt x="8025950" y="932329"/>
                </a:cubicBezTo>
                <a:cubicBezTo>
                  <a:pt x="8028938" y="947270"/>
                  <a:pt x="8031219" y="962371"/>
                  <a:pt x="8034914" y="977153"/>
                </a:cubicBezTo>
                <a:cubicBezTo>
                  <a:pt x="8037206" y="986320"/>
                  <a:pt x="8041829" y="994822"/>
                  <a:pt x="8043879" y="1004047"/>
                </a:cubicBezTo>
                <a:cubicBezTo>
                  <a:pt x="8047822" y="1021791"/>
                  <a:pt x="8050080" y="1039870"/>
                  <a:pt x="8052844" y="1057835"/>
                </a:cubicBezTo>
                <a:cubicBezTo>
                  <a:pt x="8075931" y="1207894"/>
                  <a:pt x="8048399" y="1040122"/>
                  <a:pt x="8070773" y="1174376"/>
                </a:cubicBezTo>
                <a:cubicBezTo>
                  <a:pt x="8073761" y="1213223"/>
                  <a:pt x="8074905" y="1252257"/>
                  <a:pt x="8079738" y="1290918"/>
                </a:cubicBezTo>
                <a:cubicBezTo>
                  <a:pt x="8080910" y="1300295"/>
                  <a:pt x="8088095" y="1308382"/>
                  <a:pt x="8088703" y="1317812"/>
                </a:cubicBezTo>
                <a:cubicBezTo>
                  <a:pt x="8094093" y="1401362"/>
                  <a:pt x="8094679" y="1485153"/>
                  <a:pt x="8097667" y="1568824"/>
                </a:cubicBezTo>
                <a:cubicBezTo>
                  <a:pt x="8094679" y="1745130"/>
                  <a:pt x="8088703" y="1921410"/>
                  <a:pt x="8088703" y="2097741"/>
                </a:cubicBezTo>
                <a:cubicBezTo>
                  <a:pt x="8088703" y="2374740"/>
                  <a:pt x="8084322" y="2327061"/>
                  <a:pt x="8106632" y="2483224"/>
                </a:cubicBezTo>
                <a:cubicBezTo>
                  <a:pt x="8103644" y="2740212"/>
                  <a:pt x="8101312" y="2997208"/>
                  <a:pt x="8097667" y="3254188"/>
                </a:cubicBezTo>
                <a:cubicBezTo>
                  <a:pt x="8095336" y="3418552"/>
                  <a:pt x="8093205" y="3582928"/>
                  <a:pt x="8088703" y="3747247"/>
                </a:cubicBezTo>
                <a:cubicBezTo>
                  <a:pt x="8087228" y="3801098"/>
                  <a:pt x="8093336" y="3856485"/>
                  <a:pt x="8079738" y="3908612"/>
                </a:cubicBezTo>
                <a:cubicBezTo>
                  <a:pt x="8065639" y="3962659"/>
                  <a:pt x="8038231" y="3945616"/>
                  <a:pt x="8008020" y="3962400"/>
                </a:cubicBezTo>
                <a:cubicBezTo>
                  <a:pt x="7920784" y="4010865"/>
                  <a:pt x="7990049" y="3991095"/>
                  <a:pt x="7909409" y="4007224"/>
                </a:cubicBezTo>
                <a:cubicBezTo>
                  <a:pt x="7900444" y="4013200"/>
                  <a:pt x="7893283" y="4024816"/>
                  <a:pt x="7882514" y="4025153"/>
                </a:cubicBezTo>
                <a:cubicBezTo>
                  <a:pt x="7313323" y="4042940"/>
                  <a:pt x="6827564" y="4031604"/>
                  <a:pt x="6259903" y="4025153"/>
                </a:cubicBezTo>
                <a:lnTo>
                  <a:pt x="5695126" y="4034118"/>
                </a:lnTo>
                <a:cubicBezTo>
                  <a:pt x="5587530" y="4036292"/>
                  <a:pt x="5480015" y="4043082"/>
                  <a:pt x="5372397" y="4043082"/>
                </a:cubicBezTo>
                <a:cubicBezTo>
                  <a:pt x="5213992" y="4043082"/>
                  <a:pt x="5055644" y="4037106"/>
                  <a:pt x="4897267" y="4034118"/>
                </a:cubicBezTo>
                <a:cubicBezTo>
                  <a:pt x="4749583" y="4009503"/>
                  <a:pt x="4843090" y="4022611"/>
                  <a:pt x="4547644" y="4016188"/>
                </a:cubicBezTo>
                <a:lnTo>
                  <a:pt x="4018726" y="4007224"/>
                </a:lnTo>
                <a:lnTo>
                  <a:pt x="2808491" y="3998259"/>
                </a:lnTo>
                <a:lnTo>
                  <a:pt x="2405079" y="3980329"/>
                </a:lnTo>
                <a:cubicBezTo>
                  <a:pt x="2372146" y="3978134"/>
                  <a:pt x="2339438" y="3972898"/>
                  <a:pt x="2306467" y="3971365"/>
                </a:cubicBezTo>
                <a:cubicBezTo>
                  <a:pt x="2210900" y="3966920"/>
                  <a:pt x="2115220" y="3965388"/>
                  <a:pt x="2019597" y="3962400"/>
                </a:cubicBezTo>
                <a:cubicBezTo>
                  <a:pt x="1808398" y="3924001"/>
                  <a:pt x="2033403" y="3961886"/>
                  <a:pt x="1822373" y="3935506"/>
                </a:cubicBezTo>
                <a:cubicBezTo>
                  <a:pt x="1783372" y="3930631"/>
                  <a:pt x="1745036" y="3920376"/>
                  <a:pt x="1705832" y="3917576"/>
                </a:cubicBezTo>
                <a:cubicBezTo>
                  <a:pt x="1619342" y="3911398"/>
                  <a:pt x="1532515" y="3911600"/>
                  <a:pt x="1445856" y="3908612"/>
                </a:cubicBezTo>
                <a:lnTo>
                  <a:pt x="1392067" y="3890682"/>
                </a:lnTo>
                <a:cubicBezTo>
                  <a:pt x="1383102" y="3887694"/>
                  <a:pt x="1374439" y="3883571"/>
                  <a:pt x="1365173" y="3881718"/>
                </a:cubicBezTo>
                <a:cubicBezTo>
                  <a:pt x="1325144" y="3873712"/>
                  <a:pt x="1300052" y="3867831"/>
                  <a:pt x="1257597" y="3863788"/>
                </a:cubicBezTo>
                <a:cubicBezTo>
                  <a:pt x="1215844" y="3859812"/>
                  <a:pt x="1173926" y="3857812"/>
                  <a:pt x="1132091" y="3854824"/>
                </a:cubicBezTo>
                <a:cubicBezTo>
                  <a:pt x="1094089" y="3845323"/>
                  <a:pt x="1040491" y="3831319"/>
                  <a:pt x="1006585" y="3827929"/>
                </a:cubicBezTo>
                <a:lnTo>
                  <a:pt x="916938" y="3818965"/>
                </a:lnTo>
                <a:lnTo>
                  <a:pt x="504562" y="3827929"/>
                </a:lnTo>
                <a:cubicBezTo>
                  <a:pt x="397432" y="3832130"/>
                  <a:pt x="500475" y="3829681"/>
                  <a:pt x="441809" y="3854824"/>
                </a:cubicBezTo>
                <a:cubicBezTo>
                  <a:pt x="427804" y="3860826"/>
                  <a:pt x="411767" y="3860093"/>
                  <a:pt x="396985" y="3863788"/>
                </a:cubicBezTo>
                <a:cubicBezTo>
                  <a:pt x="312871" y="3884816"/>
                  <a:pt x="469824" y="3861671"/>
                  <a:pt x="289409" y="3881718"/>
                </a:cubicBezTo>
                <a:cubicBezTo>
                  <a:pt x="241597" y="3878730"/>
                  <a:pt x="193641" y="3877520"/>
                  <a:pt x="145973" y="3872753"/>
                </a:cubicBezTo>
                <a:cubicBezTo>
                  <a:pt x="133713" y="3871527"/>
                  <a:pt x="122142" y="3866461"/>
                  <a:pt x="110114" y="3863788"/>
                </a:cubicBezTo>
                <a:cubicBezTo>
                  <a:pt x="95240" y="3860483"/>
                  <a:pt x="80232" y="3857812"/>
                  <a:pt x="65291" y="3854824"/>
                </a:cubicBezTo>
                <a:cubicBezTo>
                  <a:pt x="87824" y="3787225"/>
                  <a:pt x="57429" y="3870546"/>
                  <a:pt x="92185" y="3801035"/>
                </a:cubicBezTo>
                <a:cubicBezTo>
                  <a:pt x="96411" y="3792583"/>
                  <a:pt x="96924" y="3782593"/>
                  <a:pt x="101150" y="3774141"/>
                </a:cubicBezTo>
                <a:cubicBezTo>
                  <a:pt x="105968" y="3764504"/>
                  <a:pt x="123898" y="3756884"/>
                  <a:pt x="119079" y="3747247"/>
                </a:cubicBezTo>
                <a:cubicBezTo>
                  <a:pt x="114853" y="3738795"/>
                  <a:pt x="101150" y="3753224"/>
                  <a:pt x="92185" y="3756212"/>
                </a:cubicBezTo>
                <a:cubicBezTo>
                  <a:pt x="0" y="3894488"/>
                  <a:pt x="38897" y="3856785"/>
                  <a:pt x="65291" y="3487271"/>
                </a:cubicBezTo>
                <a:cubicBezTo>
                  <a:pt x="66638" y="3468420"/>
                  <a:pt x="80113" y="3452124"/>
                  <a:pt x="83220" y="3433482"/>
                </a:cubicBezTo>
                <a:cubicBezTo>
                  <a:pt x="93739" y="3370373"/>
                  <a:pt x="86437" y="3396938"/>
                  <a:pt x="101150" y="3352800"/>
                </a:cubicBezTo>
                <a:cubicBezTo>
                  <a:pt x="123751" y="3126774"/>
                  <a:pt x="101434" y="3372282"/>
                  <a:pt x="119079" y="2913529"/>
                </a:cubicBezTo>
                <a:cubicBezTo>
                  <a:pt x="120576" y="2874596"/>
                  <a:pt x="126049" y="2835899"/>
                  <a:pt x="128044" y="2796988"/>
                </a:cubicBezTo>
                <a:cubicBezTo>
                  <a:pt x="132026" y="2719339"/>
                  <a:pt x="131660" y="2641473"/>
                  <a:pt x="137009" y="2563906"/>
                </a:cubicBezTo>
                <a:cubicBezTo>
                  <a:pt x="137659" y="2554479"/>
                  <a:pt x="143923" y="2546237"/>
                  <a:pt x="145973" y="2537012"/>
                </a:cubicBezTo>
                <a:cubicBezTo>
                  <a:pt x="149916" y="2519268"/>
                  <a:pt x="151373" y="2501048"/>
                  <a:pt x="154938" y="2483224"/>
                </a:cubicBezTo>
                <a:cubicBezTo>
                  <a:pt x="160566" y="2455087"/>
                  <a:pt x="164324" y="2446101"/>
                  <a:pt x="172867" y="2420471"/>
                </a:cubicBezTo>
                <a:cubicBezTo>
                  <a:pt x="175855" y="2399553"/>
                  <a:pt x="180873" y="2378826"/>
                  <a:pt x="181832" y="2357718"/>
                </a:cubicBezTo>
                <a:cubicBezTo>
                  <a:pt x="189842" y="2181493"/>
                  <a:pt x="199762" y="1828800"/>
                  <a:pt x="199762" y="1828800"/>
                </a:cubicBezTo>
                <a:cubicBezTo>
                  <a:pt x="196774" y="1691341"/>
                  <a:pt x="197899" y="1553732"/>
                  <a:pt x="190797" y="1416424"/>
                </a:cubicBezTo>
                <a:cubicBezTo>
                  <a:pt x="188919" y="1380119"/>
                  <a:pt x="172867" y="1345201"/>
                  <a:pt x="172867" y="1308847"/>
                </a:cubicBezTo>
                <a:lnTo>
                  <a:pt x="208726" y="113851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945" y="1497730"/>
            <a:ext cx="8472304" cy="1710704"/>
          </a:xfrm>
          <a:prstGeom prst="rect">
            <a:avLst/>
          </a:prstGeom>
        </p:spPr>
      </p:pic>
      <p:grpSp>
        <p:nvGrpSpPr>
          <p:cNvPr id="11" name="Group 180"/>
          <p:cNvGrpSpPr/>
          <p:nvPr/>
        </p:nvGrpSpPr>
        <p:grpSpPr>
          <a:xfrm rot="21052395">
            <a:off x="3968059" y="4716072"/>
            <a:ext cx="806293" cy="1012019"/>
            <a:chOff x="3756112" y="2957529"/>
            <a:chExt cx="1001155" cy="1291796"/>
          </a:xfrm>
        </p:grpSpPr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720649">
              <a:off x="3610792" y="3102849"/>
              <a:ext cx="1291796" cy="100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Flowchart: Connector 85"/>
            <p:cNvSpPr/>
            <p:nvPr/>
          </p:nvSpPr>
          <p:spPr>
            <a:xfrm>
              <a:off x="3785715" y="3651902"/>
              <a:ext cx="172995" cy="148282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5400000">
            <a:off x="8476627" y="1829950"/>
            <a:ext cx="63112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Lumen</a:t>
            </a:r>
            <a:endParaRPr kumimoji="0" lang="el-GR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 rot="5400000">
            <a:off x="8209697" y="4438263"/>
            <a:ext cx="1171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Intima</a:t>
            </a:r>
          </a:p>
        </p:txBody>
      </p:sp>
      <p:sp>
        <p:nvSpPr>
          <p:cNvPr id="14" name="TextBox 13"/>
          <p:cNvSpPr txBox="1"/>
          <p:nvPr/>
        </p:nvSpPr>
        <p:spPr>
          <a:xfrm rot="5400000" flipH="1">
            <a:off x="8342498" y="5875251"/>
            <a:ext cx="90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</a:t>
            </a:r>
            <a:endParaRPr kumimoji="0" lang="el-GR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0169" y="5450444"/>
            <a:ext cx="819314" cy="2143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Macrophages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49" y="5660327"/>
            <a:ext cx="4279390" cy="10267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0281" y="5607159"/>
            <a:ext cx="4473064" cy="986077"/>
          </a:xfrm>
          <a:prstGeom prst="rect">
            <a:avLst/>
          </a:prstGeom>
        </p:spPr>
      </p:pic>
      <p:sp>
        <p:nvSpPr>
          <p:cNvPr id="18" name="Lightning Bolt 17"/>
          <p:cNvSpPr/>
          <p:nvPr/>
        </p:nvSpPr>
        <p:spPr>
          <a:xfrm rot="1688714">
            <a:off x="416523" y="1297765"/>
            <a:ext cx="1161535" cy="101830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7313" y="6018238"/>
            <a:ext cx="2036135" cy="247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ascular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mooth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uscle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08137" y="5143920"/>
            <a:ext cx="509102" cy="5108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32962" y="4920352"/>
            <a:ext cx="660758" cy="216518"/>
          </a:xfrm>
          <a:prstGeom prst="rect">
            <a:avLst/>
          </a:prstGeom>
          <a:solidFill>
            <a:srgbClr val="FCD87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Foam cell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793464" y="3349630"/>
            <a:ext cx="6306591" cy="369332"/>
          </a:xfrm>
          <a:custGeom>
            <a:avLst/>
            <a:gdLst>
              <a:gd name="connsiteX0" fmla="*/ 0 w 6275304"/>
              <a:gd name="connsiteY0" fmla="*/ 0 h 369332"/>
              <a:gd name="connsiteX1" fmla="*/ 6275304 w 6275304"/>
              <a:gd name="connsiteY1" fmla="*/ 0 h 369332"/>
              <a:gd name="connsiteX2" fmla="*/ 6275304 w 6275304"/>
              <a:gd name="connsiteY2" fmla="*/ 369332 h 369332"/>
              <a:gd name="connsiteX3" fmla="*/ 0 w 6275304"/>
              <a:gd name="connsiteY3" fmla="*/ 369332 h 369332"/>
              <a:gd name="connsiteX4" fmla="*/ 0 w 627530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5304" h="369332">
                <a:moveTo>
                  <a:pt x="0" y="0"/>
                </a:moveTo>
                <a:lnTo>
                  <a:pt x="6275304" y="0"/>
                </a:lnTo>
                <a:lnTo>
                  <a:pt x="6275304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RISK FACTORS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4371767">
            <a:off x="673691" y="1632452"/>
            <a:ext cx="780303" cy="27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ESS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1336242" y="1968362"/>
            <a:ext cx="1449868" cy="1034862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9283" y="2258119"/>
            <a:ext cx="856736" cy="43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Endothelial dysfunction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2069413" y="3052904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2070383" y="1210837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1751772" y="958331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1657038" y="1318463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2207761" y="1479901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1940034" y="1450929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2025076" y="1860742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lowchart: Connector 32"/>
          <p:cNvSpPr/>
          <p:nvPr/>
        </p:nvSpPr>
        <p:spPr>
          <a:xfrm>
            <a:off x="1657027" y="1856596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554066" y="1604096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1377431" y="3243312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1781089" y="3218479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220"/>
          <p:cNvGrpSpPr/>
          <p:nvPr/>
        </p:nvGrpSpPr>
        <p:grpSpPr>
          <a:xfrm>
            <a:off x="2617236" y="834148"/>
            <a:ext cx="720811" cy="908608"/>
            <a:chOff x="2409567" y="836141"/>
            <a:chExt cx="823775" cy="1114164"/>
          </a:xfrm>
        </p:grpSpPr>
        <p:grpSp>
          <p:nvGrpSpPr>
            <p:cNvPr id="73" name="Group 163"/>
            <p:cNvGrpSpPr/>
            <p:nvPr/>
          </p:nvGrpSpPr>
          <p:grpSpPr>
            <a:xfrm rot="6832535">
              <a:off x="2879121" y="1474574"/>
              <a:ext cx="317150" cy="296562"/>
              <a:chOff x="3105666" y="1029731"/>
              <a:chExt cx="486031" cy="477794"/>
            </a:xfrm>
          </p:grpSpPr>
          <p:sp>
            <p:nvSpPr>
              <p:cNvPr id="83" name="Flowchart: Connector 82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Block Arc 83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167"/>
            <p:cNvGrpSpPr/>
            <p:nvPr/>
          </p:nvGrpSpPr>
          <p:grpSpPr>
            <a:xfrm rot="2552551">
              <a:off x="2916192" y="836141"/>
              <a:ext cx="317150" cy="296562"/>
              <a:chOff x="3105666" y="1029731"/>
              <a:chExt cx="486031" cy="477794"/>
            </a:xfrm>
          </p:grpSpPr>
          <p:sp>
            <p:nvSpPr>
              <p:cNvPr id="81" name="Flowchart: Connector 80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Block Arc 81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171"/>
            <p:cNvGrpSpPr/>
            <p:nvPr/>
          </p:nvGrpSpPr>
          <p:grpSpPr>
            <a:xfrm>
              <a:off x="2409567" y="1145060"/>
              <a:ext cx="317150" cy="296562"/>
              <a:chOff x="3105666" y="1029731"/>
              <a:chExt cx="486031" cy="477794"/>
            </a:xfrm>
          </p:grpSpPr>
          <p:sp>
            <p:nvSpPr>
              <p:cNvPr id="79" name="Flowchart: Connector 78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Block Arc 79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174"/>
            <p:cNvGrpSpPr/>
            <p:nvPr/>
          </p:nvGrpSpPr>
          <p:grpSpPr>
            <a:xfrm rot="18237668">
              <a:off x="2496064" y="1643449"/>
              <a:ext cx="317150" cy="296562"/>
              <a:chOff x="3105666" y="1029731"/>
              <a:chExt cx="486031" cy="477794"/>
            </a:xfrm>
          </p:grpSpPr>
          <p:sp>
            <p:nvSpPr>
              <p:cNvPr id="77" name="Flowchart: Connector 72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Block Arc 73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8" name="Flowchart: Connector 37"/>
          <p:cNvSpPr/>
          <p:nvPr/>
        </p:nvSpPr>
        <p:spPr>
          <a:xfrm>
            <a:off x="1723420" y="3715210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192"/>
          <p:cNvGrpSpPr/>
          <p:nvPr/>
        </p:nvGrpSpPr>
        <p:grpSpPr>
          <a:xfrm>
            <a:off x="2255835" y="4671354"/>
            <a:ext cx="785652" cy="666520"/>
            <a:chOff x="2361210" y="3645161"/>
            <a:chExt cx="813121" cy="716771"/>
          </a:xfrm>
        </p:grpSpPr>
        <p:sp>
          <p:nvSpPr>
            <p:cNvPr id="68" name="TextBox 67"/>
            <p:cNvSpPr txBox="1"/>
            <p:nvPr/>
          </p:nvSpPr>
          <p:spPr>
            <a:xfrm>
              <a:off x="2361210" y="3645161"/>
              <a:ext cx="813121" cy="21330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Oxidized LDL</a:t>
              </a:r>
              <a:endParaRPr kumimoji="0" lang="el-G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Flowchart: Connector 68"/>
            <p:cNvSpPr/>
            <p:nvPr/>
          </p:nvSpPr>
          <p:spPr>
            <a:xfrm>
              <a:off x="2631983" y="4197176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2376612" y="3958279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2739074" y="3925326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2945020" y="4213651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185"/>
          <p:cNvGrpSpPr/>
          <p:nvPr/>
        </p:nvGrpSpPr>
        <p:grpSpPr>
          <a:xfrm rot="18237668">
            <a:off x="2664668" y="2848265"/>
            <a:ext cx="258758" cy="252141"/>
            <a:chOff x="3105666" y="1029731"/>
            <a:chExt cx="486031" cy="477794"/>
          </a:xfrm>
        </p:grpSpPr>
        <p:sp>
          <p:nvSpPr>
            <p:cNvPr id="66" name="Flowchart: Connector 65"/>
            <p:cNvSpPr/>
            <p:nvPr/>
          </p:nvSpPr>
          <p:spPr>
            <a:xfrm rot="16606261">
              <a:off x="3109785" y="1025612"/>
              <a:ext cx="477794" cy="486031"/>
            </a:xfrm>
            <a:prstGeom prst="flowChartConnector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Block Arc 66"/>
            <p:cNvSpPr/>
            <p:nvPr/>
          </p:nvSpPr>
          <p:spPr>
            <a:xfrm rot="16496477">
              <a:off x="3167062" y="1067701"/>
              <a:ext cx="369704" cy="399254"/>
            </a:xfrm>
            <a:prstGeom prst="blockArc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36"/>
          <p:cNvSpPr txBox="1"/>
          <p:nvPr/>
        </p:nvSpPr>
        <p:spPr>
          <a:xfrm>
            <a:off x="3627690" y="4370858"/>
            <a:ext cx="836761" cy="4639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 LDL to scavenger receptor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urved Connector 37"/>
          <p:cNvCxnSpPr/>
          <p:nvPr/>
        </p:nvCxnSpPr>
        <p:spPr>
          <a:xfrm>
            <a:off x="3008534" y="4965325"/>
            <a:ext cx="741406" cy="322878"/>
          </a:xfrm>
          <a:prstGeom prst="curved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rved Right Arrow 42"/>
          <p:cNvSpPr/>
          <p:nvPr/>
        </p:nvSpPr>
        <p:spPr>
          <a:xfrm rot="19855227">
            <a:off x="1185560" y="3751930"/>
            <a:ext cx="667265" cy="15265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4" name="Straight Arrow Connector 207"/>
          <p:cNvCxnSpPr/>
          <p:nvPr/>
        </p:nvCxnSpPr>
        <p:spPr>
          <a:xfrm>
            <a:off x="4870286" y="5097788"/>
            <a:ext cx="856735" cy="347713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9136" y="3645521"/>
            <a:ext cx="1129041" cy="8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Curved Left Arrow 45"/>
          <p:cNvSpPr/>
          <p:nvPr/>
        </p:nvSpPr>
        <p:spPr>
          <a:xfrm rot="19817729">
            <a:off x="3211592" y="2691997"/>
            <a:ext cx="384590" cy="1069811"/>
          </a:xfrm>
          <a:prstGeom prst="curved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05354" flipV="1">
            <a:off x="7389211" y="3572881"/>
            <a:ext cx="1362979" cy="70569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600173" y="4998443"/>
            <a:ext cx="1104591" cy="4639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Smooth muscle cells migration and proliferation</a:t>
            </a: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159333">
            <a:off x="3826909" y="1985741"/>
            <a:ext cx="3046297" cy="280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0559" y="3393088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46377">
            <a:off x="3877305" y="2781456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43333">
            <a:off x="4596256" y="3309176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88100">
            <a:off x="5807233" y="2766317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1273" y="2855489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9579" y="2634863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6350" y="2362200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50743">
            <a:off x="7353308" y="3010591"/>
            <a:ext cx="1252067" cy="610640"/>
          </a:xfrm>
          <a:prstGeom prst="rect">
            <a:avLst/>
          </a:prstGeom>
        </p:spPr>
      </p:pic>
      <p:cxnSp>
        <p:nvCxnSpPr>
          <p:cNvPr id="58" name="Straight Arrow Connector 207"/>
          <p:cNvCxnSpPr/>
          <p:nvPr/>
        </p:nvCxnSpPr>
        <p:spPr>
          <a:xfrm rot="5400000" flipH="1" flipV="1">
            <a:off x="6358212" y="5065884"/>
            <a:ext cx="428318" cy="338237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921707">
            <a:off x="6459770" y="4792020"/>
            <a:ext cx="751449" cy="21651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Apoptosis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714565" y="4137918"/>
            <a:ext cx="905435" cy="34024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Defective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efferocytosis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1" name="Straight Arrow Connector 207"/>
          <p:cNvCxnSpPr/>
          <p:nvPr/>
        </p:nvCxnSpPr>
        <p:spPr>
          <a:xfrm rot="5400000" flipH="1" flipV="1">
            <a:off x="6756329" y="4519533"/>
            <a:ext cx="331336" cy="248591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207"/>
          <p:cNvCxnSpPr/>
          <p:nvPr/>
        </p:nvCxnSpPr>
        <p:spPr>
          <a:xfrm rot="16200000" flipV="1">
            <a:off x="6879336" y="3863465"/>
            <a:ext cx="432450" cy="134477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22508" y="1110760"/>
            <a:ext cx="1219200" cy="21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Monocytes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03321" y="1615287"/>
            <a:ext cx="466165" cy="21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LDL</a:t>
            </a:r>
          </a:p>
        </p:txBody>
      </p:sp>
      <p:cxnSp>
        <p:nvCxnSpPr>
          <p:cNvPr id="65" name="Straight Arrow Connector 207"/>
          <p:cNvCxnSpPr/>
          <p:nvPr/>
        </p:nvCxnSpPr>
        <p:spPr>
          <a:xfrm rot="5400000" flipH="1" flipV="1">
            <a:off x="6921618" y="4594081"/>
            <a:ext cx="1459523" cy="475129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12023" y="2438400"/>
            <a:ext cx="1174377" cy="40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Necrotic lipid core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743200" y="2480846"/>
            <a:ext cx="1378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Monocytes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differentiate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into macrophages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5467C-9E18-C247-8EF7-9B2C9B0C2083}"/>
              </a:ext>
            </a:extLst>
          </p:cNvPr>
          <p:cNvSpPr txBox="1"/>
          <p:nvPr/>
        </p:nvSpPr>
        <p:spPr>
          <a:xfrm>
            <a:off x="582734" y="1210836"/>
            <a:ext cx="727386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8000" dirty="0"/>
              <a:t>?</a:t>
            </a:r>
            <a:endParaRPr lang="el-GR" sz="8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165" y="385384"/>
            <a:ext cx="8776447" cy="6324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rgbClr val="BB7589">
                  <a:alpha val="22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4"/>
          <p:cNvSpPr/>
          <p:nvPr/>
        </p:nvSpPr>
        <p:spPr>
          <a:xfrm>
            <a:off x="607062" y="1984682"/>
            <a:ext cx="8106632" cy="4063240"/>
          </a:xfrm>
          <a:custGeom>
            <a:avLst/>
            <a:gdLst>
              <a:gd name="connsiteX0" fmla="*/ 208726 w 8106632"/>
              <a:gd name="connsiteY0" fmla="*/ 1138518 h 4043082"/>
              <a:gd name="connsiteX1" fmla="*/ 352162 w 8106632"/>
              <a:gd name="connsiteY1" fmla="*/ 1120588 h 4043082"/>
              <a:gd name="connsiteX2" fmla="*/ 379056 w 8106632"/>
              <a:gd name="connsiteY2" fmla="*/ 1111624 h 4043082"/>
              <a:gd name="connsiteX3" fmla="*/ 432844 w 8106632"/>
              <a:gd name="connsiteY3" fmla="*/ 1102659 h 4043082"/>
              <a:gd name="connsiteX4" fmla="*/ 477667 w 8106632"/>
              <a:gd name="connsiteY4" fmla="*/ 1093694 h 4043082"/>
              <a:gd name="connsiteX5" fmla="*/ 567314 w 8106632"/>
              <a:gd name="connsiteY5" fmla="*/ 1066800 h 4043082"/>
              <a:gd name="connsiteX6" fmla="*/ 594209 w 8106632"/>
              <a:gd name="connsiteY6" fmla="*/ 1057835 h 4043082"/>
              <a:gd name="connsiteX7" fmla="*/ 647997 w 8106632"/>
              <a:gd name="connsiteY7" fmla="*/ 1021976 h 4043082"/>
              <a:gd name="connsiteX8" fmla="*/ 701785 w 8106632"/>
              <a:gd name="connsiteY8" fmla="*/ 986118 h 4043082"/>
              <a:gd name="connsiteX9" fmla="*/ 719714 w 8106632"/>
              <a:gd name="connsiteY9" fmla="*/ 968188 h 4043082"/>
              <a:gd name="connsiteX10" fmla="*/ 773503 w 8106632"/>
              <a:gd name="connsiteY10" fmla="*/ 950259 h 4043082"/>
              <a:gd name="connsiteX11" fmla="*/ 800397 w 8106632"/>
              <a:gd name="connsiteY11" fmla="*/ 941294 h 4043082"/>
              <a:gd name="connsiteX12" fmla="*/ 827291 w 8106632"/>
              <a:gd name="connsiteY12" fmla="*/ 932329 h 4043082"/>
              <a:gd name="connsiteX13" fmla="*/ 863150 w 8106632"/>
              <a:gd name="connsiteY13" fmla="*/ 914400 h 4043082"/>
              <a:gd name="connsiteX14" fmla="*/ 890044 w 8106632"/>
              <a:gd name="connsiteY14" fmla="*/ 905435 h 4043082"/>
              <a:gd name="connsiteX15" fmla="*/ 952797 w 8106632"/>
              <a:gd name="connsiteY15" fmla="*/ 878541 h 4043082"/>
              <a:gd name="connsiteX16" fmla="*/ 979691 w 8106632"/>
              <a:gd name="connsiteY16" fmla="*/ 860612 h 4043082"/>
              <a:gd name="connsiteX17" fmla="*/ 1024514 w 8106632"/>
              <a:gd name="connsiteY17" fmla="*/ 842682 h 4043082"/>
              <a:gd name="connsiteX18" fmla="*/ 1105197 w 8106632"/>
              <a:gd name="connsiteY18" fmla="*/ 815788 h 4043082"/>
              <a:gd name="connsiteX19" fmla="*/ 1158985 w 8106632"/>
              <a:gd name="connsiteY19" fmla="*/ 797859 h 4043082"/>
              <a:gd name="connsiteX20" fmla="*/ 1185879 w 8106632"/>
              <a:gd name="connsiteY20" fmla="*/ 788894 h 4043082"/>
              <a:gd name="connsiteX21" fmla="*/ 1266562 w 8106632"/>
              <a:gd name="connsiteY21" fmla="*/ 770965 h 4043082"/>
              <a:gd name="connsiteX22" fmla="*/ 1356209 w 8106632"/>
              <a:gd name="connsiteY22" fmla="*/ 744071 h 4043082"/>
              <a:gd name="connsiteX23" fmla="*/ 1383103 w 8106632"/>
              <a:gd name="connsiteY23" fmla="*/ 726141 h 4043082"/>
              <a:gd name="connsiteX24" fmla="*/ 1454820 w 8106632"/>
              <a:gd name="connsiteY24" fmla="*/ 699247 h 4043082"/>
              <a:gd name="connsiteX25" fmla="*/ 1544467 w 8106632"/>
              <a:gd name="connsiteY25" fmla="*/ 654424 h 4043082"/>
              <a:gd name="connsiteX26" fmla="*/ 1607220 w 8106632"/>
              <a:gd name="connsiteY26" fmla="*/ 618565 h 4043082"/>
              <a:gd name="connsiteX27" fmla="*/ 1625150 w 8106632"/>
              <a:gd name="connsiteY27" fmla="*/ 600635 h 4043082"/>
              <a:gd name="connsiteX28" fmla="*/ 1678938 w 8106632"/>
              <a:gd name="connsiteY28" fmla="*/ 582706 h 4043082"/>
              <a:gd name="connsiteX29" fmla="*/ 1759620 w 8106632"/>
              <a:gd name="connsiteY29" fmla="*/ 555812 h 4043082"/>
              <a:gd name="connsiteX30" fmla="*/ 2001667 w 8106632"/>
              <a:gd name="connsiteY30" fmla="*/ 546847 h 4043082"/>
              <a:gd name="connsiteX31" fmla="*/ 2055456 w 8106632"/>
              <a:gd name="connsiteY31" fmla="*/ 528918 h 4043082"/>
              <a:gd name="connsiteX32" fmla="*/ 2073385 w 8106632"/>
              <a:gd name="connsiteY32" fmla="*/ 510988 h 4043082"/>
              <a:gd name="connsiteX33" fmla="*/ 2145103 w 8106632"/>
              <a:gd name="connsiteY33" fmla="*/ 475129 h 4043082"/>
              <a:gd name="connsiteX34" fmla="*/ 2198891 w 8106632"/>
              <a:gd name="connsiteY34" fmla="*/ 439271 h 4043082"/>
              <a:gd name="connsiteX35" fmla="*/ 2216820 w 8106632"/>
              <a:gd name="connsiteY35" fmla="*/ 421341 h 4043082"/>
              <a:gd name="connsiteX36" fmla="*/ 2243714 w 8106632"/>
              <a:gd name="connsiteY36" fmla="*/ 412376 h 4043082"/>
              <a:gd name="connsiteX37" fmla="*/ 2261644 w 8106632"/>
              <a:gd name="connsiteY37" fmla="*/ 394447 h 4043082"/>
              <a:gd name="connsiteX38" fmla="*/ 2297503 w 8106632"/>
              <a:gd name="connsiteY38" fmla="*/ 385482 h 4043082"/>
              <a:gd name="connsiteX39" fmla="*/ 2324397 w 8106632"/>
              <a:gd name="connsiteY39" fmla="*/ 376518 h 4043082"/>
              <a:gd name="connsiteX40" fmla="*/ 2360256 w 8106632"/>
              <a:gd name="connsiteY40" fmla="*/ 367553 h 4043082"/>
              <a:gd name="connsiteX41" fmla="*/ 2414044 w 8106632"/>
              <a:gd name="connsiteY41" fmla="*/ 349624 h 4043082"/>
              <a:gd name="connsiteX42" fmla="*/ 2503691 w 8106632"/>
              <a:gd name="connsiteY42" fmla="*/ 331694 h 4043082"/>
              <a:gd name="connsiteX43" fmla="*/ 2557479 w 8106632"/>
              <a:gd name="connsiteY43" fmla="*/ 313765 h 4043082"/>
              <a:gd name="connsiteX44" fmla="*/ 2700914 w 8106632"/>
              <a:gd name="connsiteY44" fmla="*/ 286871 h 4043082"/>
              <a:gd name="connsiteX45" fmla="*/ 2754703 w 8106632"/>
              <a:gd name="connsiteY45" fmla="*/ 268941 h 4043082"/>
              <a:gd name="connsiteX46" fmla="*/ 2781597 w 8106632"/>
              <a:gd name="connsiteY46" fmla="*/ 259976 h 4043082"/>
              <a:gd name="connsiteX47" fmla="*/ 2826420 w 8106632"/>
              <a:gd name="connsiteY47" fmla="*/ 251012 h 4043082"/>
              <a:gd name="connsiteX48" fmla="*/ 2880209 w 8106632"/>
              <a:gd name="connsiteY48" fmla="*/ 233082 h 4043082"/>
              <a:gd name="connsiteX49" fmla="*/ 2960891 w 8106632"/>
              <a:gd name="connsiteY49" fmla="*/ 206188 h 4043082"/>
              <a:gd name="connsiteX50" fmla="*/ 3041573 w 8106632"/>
              <a:gd name="connsiteY50" fmla="*/ 179294 h 4043082"/>
              <a:gd name="connsiteX51" fmla="*/ 3068467 w 8106632"/>
              <a:gd name="connsiteY51" fmla="*/ 170329 h 4043082"/>
              <a:gd name="connsiteX52" fmla="*/ 3086397 w 8106632"/>
              <a:gd name="connsiteY52" fmla="*/ 152400 h 4043082"/>
              <a:gd name="connsiteX53" fmla="*/ 3140185 w 8106632"/>
              <a:gd name="connsiteY53" fmla="*/ 134471 h 4043082"/>
              <a:gd name="connsiteX54" fmla="*/ 3167079 w 8106632"/>
              <a:gd name="connsiteY54" fmla="*/ 116541 h 4043082"/>
              <a:gd name="connsiteX55" fmla="*/ 3185009 w 8106632"/>
              <a:gd name="connsiteY55" fmla="*/ 98612 h 4043082"/>
              <a:gd name="connsiteX56" fmla="*/ 3238797 w 8106632"/>
              <a:gd name="connsiteY56" fmla="*/ 80682 h 4043082"/>
              <a:gd name="connsiteX57" fmla="*/ 3427056 w 8106632"/>
              <a:gd name="connsiteY57" fmla="*/ 62753 h 4043082"/>
              <a:gd name="connsiteX58" fmla="*/ 3848397 w 8106632"/>
              <a:gd name="connsiteY58" fmla="*/ 53788 h 4043082"/>
              <a:gd name="connsiteX59" fmla="*/ 3964938 w 8106632"/>
              <a:gd name="connsiteY59" fmla="*/ 44824 h 4043082"/>
              <a:gd name="connsiteX60" fmla="*/ 4000797 w 8106632"/>
              <a:gd name="connsiteY60" fmla="*/ 35859 h 4043082"/>
              <a:gd name="connsiteX61" fmla="*/ 4189056 w 8106632"/>
              <a:gd name="connsiteY61" fmla="*/ 26894 h 4043082"/>
              <a:gd name="connsiteX62" fmla="*/ 4350420 w 8106632"/>
              <a:gd name="connsiteY62" fmla="*/ 17929 h 4043082"/>
              <a:gd name="connsiteX63" fmla="*/ 4422138 w 8106632"/>
              <a:gd name="connsiteY63" fmla="*/ 8965 h 4043082"/>
              <a:gd name="connsiteX64" fmla="*/ 4466962 w 8106632"/>
              <a:gd name="connsiteY64" fmla="*/ 0 h 4043082"/>
              <a:gd name="connsiteX65" fmla="*/ 5076562 w 8106632"/>
              <a:gd name="connsiteY65" fmla="*/ 8965 h 4043082"/>
              <a:gd name="connsiteX66" fmla="*/ 5175173 w 8106632"/>
              <a:gd name="connsiteY66" fmla="*/ 26894 h 4043082"/>
              <a:gd name="connsiteX67" fmla="*/ 5202067 w 8106632"/>
              <a:gd name="connsiteY67" fmla="*/ 35859 h 4043082"/>
              <a:gd name="connsiteX68" fmla="*/ 5246891 w 8106632"/>
              <a:gd name="connsiteY68" fmla="*/ 44824 h 4043082"/>
              <a:gd name="connsiteX69" fmla="*/ 5309644 w 8106632"/>
              <a:gd name="connsiteY69" fmla="*/ 71718 h 4043082"/>
              <a:gd name="connsiteX70" fmla="*/ 5336538 w 8106632"/>
              <a:gd name="connsiteY70" fmla="*/ 89647 h 4043082"/>
              <a:gd name="connsiteX71" fmla="*/ 5471009 w 8106632"/>
              <a:gd name="connsiteY71" fmla="*/ 107576 h 4043082"/>
              <a:gd name="connsiteX72" fmla="*/ 5883385 w 8106632"/>
              <a:gd name="connsiteY72" fmla="*/ 116541 h 4043082"/>
              <a:gd name="connsiteX73" fmla="*/ 5928209 w 8106632"/>
              <a:gd name="connsiteY73" fmla="*/ 143435 h 4043082"/>
              <a:gd name="connsiteX74" fmla="*/ 5955103 w 8106632"/>
              <a:gd name="connsiteY74" fmla="*/ 152400 h 4043082"/>
              <a:gd name="connsiteX75" fmla="*/ 6026820 w 8106632"/>
              <a:gd name="connsiteY75" fmla="*/ 170329 h 4043082"/>
              <a:gd name="connsiteX76" fmla="*/ 6080609 w 8106632"/>
              <a:gd name="connsiteY76" fmla="*/ 188259 h 4043082"/>
              <a:gd name="connsiteX77" fmla="*/ 6107503 w 8106632"/>
              <a:gd name="connsiteY77" fmla="*/ 197224 h 4043082"/>
              <a:gd name="connsiteX78" fmla="*/ 6125432 w 8106632"/>
              <a:gd name="connsiteY78" fmla="*/ 224118 h 4043082"/>
              <a:gd name="connsiteX79" fmla="*/ 6179220 w 8106632"/>
              <a:gd name="connsiteY79" fmla="*/ 251012 h 4043082"/>
              <a:gd name="connsiteX80" fmla="*/ 6224044 w 8106632"/>
              <a:gd name="connsiteY80" fmla="*/ 268941 h 4043082"/>
              <a:gd name="connsiteX81" fmla="*/ 6259903 w 8106632"/>
              <a:gd name="connsiteY81" fmla="*/ 277906 h 4043082"/>
              <a:gd name="connsiteX82" fmla="*/ 6295762 w 8106632"/>
              <a:gd name="connsiteY82" fmla="*/ 295835 h 4043082"/>
              <a:gd name="connsiteX83" fmla="*/ 6313691 w 8106632"/>
              <a:gd name="connsiteY83" fmla="*/ 313765 h 4043082"/>
              <a:gd name="connsiteX84" fmla="*/ 6349550 w 8106632"/>
              <a:gd name="connsiteY84" fmla="*/ 322729 h 4043082"/>
              <a:gd name="connsiteX85" fmla="*/ 6376444 w 8106632"/>
              <a:gd name="connsiteY85" fmla="*/ 331694 h 4043082"/>
              <a:gd name="connsiteX86" fmla="*/ 6501950 w 8106632"/>
              <a:gd name="connsiteY86" fmla="*/ 349624 h 4043082"/>
              <a:gd name="connsiteX87" fmla="*/ 6618491 w 8106632"/>
              <a:gd name="connsiteY87" fmla="*/ 367553 h 4043082"/>
              <a:gd name="connsiteX88" fmla="*/ 6735032 w 8106632"/>
              <a:gd name="connsiteY88" fmla="*/ 385482 h 4043082"/>
              <a:gd name="connsiteX89" fmla="*/ 6788820 w 8106632"/>
              <a:gd name="connsiteY89" fmla="*/ 412376 h 4043082"/>
              <a:gd name="connsiteX90" fmla="*/ 6815714 w 8106632"/>
              <a:gd name="connsiteY90" fmla="*/ 421341 h 4043082"/>
              <a:gd name="connsiteX91" fmla="*/ 6878467 w 8106632"/>
              <a:gd name="connsiteY91" fmla="*/ 466165 h 4043082"/>
              <a:gd name="connsiteX92" fmla="*/ 6932256 w 8106632"/>
              <a:gd name="connsiteY92" fmla="*/ 502024 h 4043082"/>
              <a:gd name="connsiteX93" fmla="*/ 6986044 w 8106632"/>
              <a:gd name="connsiteY93" fmla="*/ 519953 h 4043082"/>
              <a:gd name="connsiteX94" fmla="*/ 7012938 w 8106632"/>
              <a:gd name="connsiteY94" fmla="*/ 528918 h 4043082"/>
              <a:gd name="connsiteX95" fmla="*/ 7039832 w 8106632"/>
              <a:gd name="connsiteY95" fmla="*/ 546847 h 4043082"/>
              <a:gd name="connsiteX96" fmla="*/ 7129479 w 8106632"/>
              <a:gd name="connsiteY96" fmla="*/ 573741 h 4043082"/>
              <a:gd name="connsiteX97" fmla="*/ 7183267 w 8106632"/>
              <a:gd name="connsiteY97" fmla="*/ 618565 h 4043082"/>
              <a:gd name="connsiteX98" fmla="*/ 7219126 w 8106632"/>
              <a:gd name="connsiteY98" fmla="*/ 627529 h 4043082"/>
              <a:gd name="connsiteX99" fmla="*/ 7281879 w 8106632"/>
              <a:gd name="connsiteY99" fmla="*/ 654424 h 4043082"/>
              <a:gd name="connsiteX100" fmla="*/ 7299809 w 8106632"/>
              <a:gd name="connsiteY100" fmla="*/ 672353 h 4043082"/>
              <a:gd name="connsiteX101" fmla="*/ 7326703 w 8106632"/>
              <a:gd name="connsiteY101" fmla="*/ 681318 h 4043082"/>
              <a:gd name="connsiteX102" fmla="*/ 7353597 w 8106632"/>
              <a:gd name="connsiteY102" fmla="*/ 699247 h 4043082"/>
              <a:gd name="connsiteX103" fmla="*/ 7407385 w 8106632"/>
              <a:gd name="connsiteY103" fmla="*/ 717176 h 4043082"/>
              <a:gd name="connsiteX104" fmla="*/ 7479103 w 8106632"/>
              <a:gd name="connsiteY104" fmla="*/ 735106 h 4043082"/>
              <a:gd name="connsiteX105" fmla="*/ 7443244 w 8106632"/>
              <a:gd name="connsiteY105" fmla="*/ 753035 h 4043082"/>
              <a:gd name="connsiteX106" fmla="*/ 7470138 w 8106632"/>
              <a:gd name="connsiteY106" fmla="*/ 744071 h 4043082"/>
              <a:gd name="connsiteX107" fmla="*/ 7801832 w 8106632"/>
              <a:gd name="connsiteY107" fmla="*/ 753035 h 4043082"/>
              <a:gd name="connsiteX108" fmla="*/ 7837691 w 8106632"/>
              <a:gd name="connsiteY108" fmla="*/ 762000 h 4043082"/>
              <a:gd name="connsiteX109" fmla="*/ 7882514 w 8106632"/>
              <a:gd name="connsiteY109" fmla="*/ 770965 h 4043082"/>
              <a:gd name="connsiteX110" fmla="*/ 7936303 w 8106632"/>
              <a:gd name="connsiteY110" fmla="*/ 788894 h 4043082"/>
              <a:gd name="connsiteX111" fmla="*/ 7972162 w 8106632"/>
              <a:gd name="connsiteY111" fmla="*/ 824753 h 4043082"/>
              <a:gd name="connsiteX112" fmla="*/ 7999056 w 8106632"/>
              <a:gd name="connsiteY112" fmla="*/ 851647 h 4043082"/>
              <a:gd name="connsiteX113" fmla="*/ 8016985 w 8106632"/>
              <a:gd name="connsiteY113" fmla="*/ 905435 h 4043082"/>
              <a:gd name="connsiteX114" fmla="*/ 8025950 w 8106632"/>
              <a:gd name="connsiteY114" fmla="*/ 932329 h 4043082"/>
              <a:gd name="connsiteX115" fmla="*/ 8034914 w 8106632"/>
              <a:gd name="connsiteY115" fmla="*/ 977153 h 4043082"/>
              <a:gd name="connsiteX116" fmla="*/ 8043879 w 8106632"/>
              <a:gd name="connsiteY116" fmla="*/ 1004047 h 4043082"/>
              <a:gd name="connsiteX117" fmla="*/ 8052844 w 8106632"/>
              <a:gd name="connsiteY117" fmla="*/ 1057835 h 4043082"/>
              <a:gd name="connsiteX118" fmla="*/ 8070773 w 8106632"/>
              <a:gd name="connsiteY118" fmla="*/ 1174376 h 4043082"/>
              <a:gd name="connsiteX119" fmla="*/ 8079738 w 8106632"/>
              <a:gd name="connsiteY119" fmla="*/ 1290918 h 4043082"/>
              <a:gd name="connsiteX120" fmla="*/ 8088703 w 8106632"/>
              <a:gd name="connsiteY120" fmla="*/ 1317812 h 4043082"/>
              <a:gd name="connsiteX121" fmla="*/ 8097667 w 8106632"/>
              <a:gd name="connsiteY121" fmla="*/ 1568824 h 4043082"/>
              <a:gd name="connsiteX122" fmla="*/ 8088703 w 8106632"/>
              <a:gd name="connsiteY122" fmla="*/ 2097741 h 4043082"/>
              <a:gd name="connsiteX123" fmla="*/ 8106632 w 8106632"/>
              <a:gd name="connsiteY123" fmla="*/ 2483224 h 4043082"/>
              <a:gd name="connsiteX124" fmla="*/ 8097667 w 8106632"/>
              <a:gd name="connsiteY124" fmla="*/ 3254188 h 4043082"/>
              <a:gd name="connsiteX125" fmla="*/ 8088703 w 8106632"/>
              <a:gd name="connsiteY125" fmla="*/ 3747247 h 4043082"/>
              <a:gd name="connsiteX126" fmla="*/ 8079738 w 8106632"/>
              <a:gd name="connsiteY126" fmla="*/ 3908612 h 4043082"/>
              <a:gd name="connsiteX127" fmla="*/ 8008020 w 8106632"/>
              <a:gd name="connsiteY127" fmla="*/ 3962400 h 4043082"/>
              <a:gd name="connsiteX128" fmla="*/ 7909409 w 8106632"/>
              <a:gd name="connsiteY128" fmla="*/ 4007224 h 4043082"/>
              <a:gd name="connsiteX129" fmla="*/ 7882514 w 8106632"/>
              <a:gd name="connsiteY129" fmla="*/ 4025153 h 4043082"/>
              <a:gd name="connsiteX130" fmla="*/ 6259903 w 8106632"/>
              <a:gd name="connsiteY130" fmla="*/ 4025153 h 4043082"/>
              <a:gd name="connsiteX131" fmla="*/ 5695126 w 8106632"/>
              <a:gd name="connsiteY131" fmla="*/ 4034118 h 4043082"/>
              <a:gd name="connsiteX132" fmla="*/ 5372397 w 8106632"/>
              <a:gd name="connsiteY132" fmla="*/ 4043082 h 4043082"/>
              <a:gd name="connsiteX133" fmla="*/ 4897267 w 8106632"/>
              <a:gd name="connsiteY133" fmla="*/ 4034118 h 4043082"/>
              <a:gd name="connsiteX134" fmla="*/ 4547644 w 8106632"/>
              <a:gd name="connsiteY134" fmla="*/ 4016188 h 4043082"/>
              <a:gd name="connsiteX135" fmla="*/ 4018726 w 8106632"/>
              <a:gd name="connsiteY135" fmla="*/ 4007224 h 4043082"/>
              <a:gd name="connsiteX136" fmla="*/ 2808491 w 8106632"/>
              <a:gd name="connsiteY136" fmla="*/ 3998259 h 4043082"/>
              <a:gd name="connsiteX137" fmla="*/ 2405079 w 8106632"/>
              <a:gd name="connsiteY137" fmla="*/ 3980329 h 4043082"/>
              <a:gd name="connsiteX138" fmla="*/ 2306467 w 8106632"/>
              <a:gd name="connsiteY138" fmla="*/ 3971365 h 4043082"/>
              <a:gd name="connsiteX139" fmla="*/ 2019597 w 8106632"/>
              <a:gd name="connsiteY139" fmla="*/ 3962400 h 4043082"/>
              <a:gd name="connsiteX140" fmla="*/ 1822373 w 8106632"/>
              <a:gd name="connsiteY140" fmla="*/ 3935506 h 4043082"/>
              <a:gd name="connsiteX141" fmla="*/ 1705832 w 8106632"/>
              <a:gd name="connsiteY141" fmla="*/ 3917576 h 4043082"/>
              <a:gd name="connsiteX142" fmla="*/ 1445856 w 8106632"/>
              <a:gd name="connsiteY142" fmla="*/ 3908612 h 4043082"/>
              <a:gd name="connsiteX143" fmla="*/ 1392067 w 8106632"/>
              <a:gd name="connsiteY143" fmla="*/ 3890682 h 4043082"/>
              <a:gd name="connsiteX144" fmla="*/ 1365173 w 8106632"/>
              <a:gd name="connsiteY144" fmla="*/ 3881718 h 4043082"/>
              <a:gd name="connsiteX145" fmla="*/ 1257597 w 8106632"/>
              <a:gd name="connsiteY145" fmla="*/ 3863788 h 4043082"/>
              <a:gd name="connsiteX146" fmla="*/ 1132091 w 8106632"/>
              <a:gd name="connsiteY146" fmla="*/ 3854824 h 4043082"/>
              <a:gd name="connsiteX147" fmla="*/ 1006585 w 8106632"/>
              <a:gd name="connsiteY147" fmla="*/ 3827929 h 4043082"/>
              <a:gd name="connsiteX148" fmla="*/ 916938 w 8106632"/>
              <a:gd name="connsiteY148" fmla="*/ 3818965 h 4043082"/>
              <a:gd name="connsiteX149" fmla="*/ 504562 w 8106632"/>
              <a:gd name="connsiteY149" fmla="*/ 3827929 h 4043082"/>
              <a:gd name="connsiteX150" fmla="*/ 441809 w 8106632"/>
              <a:gd name="connsiteY150" fmla="*/ 3854824 h 4043082"/>
              <a:gd name="connsiteX151" fmla="*/ 396985 w 8106632"/>
              <a:gd name="connsiteY151" fmla="*/ 3863788 h 4043082"/>
              <a:gd name="connsiteX152" fmla="*/ 289409 w 8106632"/>
              <a:gd name="connsiteY152" fmla="*/ 3881718 h 4043082"/>
              <a:gd name="connsiteX153" fmla="*/ 145973 w 8106632"/>
              <a:gd name="connsiteY153" fmla="*/ 3872753 h 4043082"/>
              <a:gd name="connsiteX154" fmla="*/ 110114 w 8106632"/>
              <a:gd name="connsiteY154" fmla="*/ 3863788 h 4043082"/>
              <a:gd name="connsiteX155" fmla="*/ 65291 w 8106632"/>
              <a:gd name="connsiteY155" fmla="*/ 3854824 h 4043082"/>
              <a:gd name="connsiteX156" fmla="*/ 92185 w 8106632"/>
              <a:gd name="connsiteY156" fmla="*/ 3801035 h 4043082"/>
              <a:gd name="connsiteX157" fmla="*/ 101150 w 8106632"/>
              <a:gd name="connsiteY157" fmla="*/ 3774141 h 4043082"/>
              <a:gd name="connsiteX158" fmla="*/ 119079 w 8106632"/>
              <a:gd name="connsiteY158" fmla="*/ 3747247 h 4043082"/>
              <a:gd name="connsiteX159" fmla="*/ 92185 w 8106632"/>
              <a:gd name="connsiteY159" fmla="*/ 3756212 h 4043082"/>
              <a:gd name="connsiteX160" fmla="*/ 65291 w 8106632"/>
              <a:gd name="connsiteY160" fmla="*/ 3487271 h 4043082"/>
              <a:gd name="connsiteX161" fmla="*/ 83220 w 8106632"/>
              <a:gd name="connsiteY161" fmla="*/ 3433482 h 4043082"/>
              <a:gd name="connsiteX162" fmla="*/ 101150 w 8106632"/>
              <a:gd name="connsiteY162" fmla="*/ 3352800 h 4043082"/>
              <a:gd name="connsiteX163" fmla="*/ 119079 w 8106632"/>
              <a:gd name="connsiteY163" fmla="*/ 2913529 h 4043082"/>
              <a:gd name="connsiteX164" fmla="*/ 128044 w 8106632"/>
              <a:gd name="connsiteY164" fmla="*/ 2796988 h 4043082"/>
              <a:gd name="connsiteX165" fmla="*/ 137009 w 8106632"/>
              <a:gd name="connsiteY165" fmla="*/ 2563906 h 4043082"/>
              <a:gd name="connsiteX166" fmla="*/ 145973 w 8106632"/>
              <a:gd name="connsiteY166" fmla="*/ 2537012 h 4043082"/>
              <a:gd name="connsiteX167" fmla="*/ 154938 w 8106632"/>
              <a:gd name="connsiteY167" fmla="*/ 2483224 h 4043082"/>
              <a:gd name="connsiteX168" fmla="*/ 172867 w 8106632"/>
              <a:gd name="connsiteY168" fmla="*/ 2420471 h 4043082"/>
              <a:gd name="connsiteX169" fmla="*/ 181832 w 8106632"/>
              <a:gd name="connsiteY169" fmla="*/ 2357718 h 4043082"/>
              <a:gd name="connsiteX170" fmla="*/ 199762 w 8106632"/>
              <a:gd name="connsiteY170" fmla="*/ 1828800 h 4043082"/>
              <a:gd name="connsiteX171" fmla="*/ 190797 w 8106632"/>
              <a:gd name="connsiteY171" fmla="*/ 1416424 h 4043082"/>
              <a:gd name="connsiteX172" fmla="*/ 172867 w 8106632"/>
              <a:gd name="connsiteY172" fmla="*/ 1308847 h 4043082"/>
              <a:gd name="connsiteX173" fmla="*/ 208726 w 8106632"/>
              <a:gd name="connsiteY173" fmla="*/ 1138518 h 404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8106632" h="4043082">
                <a:moveTo>
                  <a:pt x="208726" y="1138518"/>
                </a:moveTo>
                <a:cubicBezTo>
                  <a:pt x="256538" y="1132541"/>
                  <a:pt x="306450" y="1135824"/>
                  <a:pt x="352162" y="1120588"/>
                </a:cubicBezTo>
                <a:cubicBezTo>
                  <a:pt x="361127" y="1117600"/>
                  <a:pt x="369831" y="1113674"/>
                  <a:pt x="379056" y="1111624"/>
                </a:cubicBezTo>
                <a:cubicBezTo>
                  <a:pt x="396800" y="1107681"/>
                  <a:pt x="414961" y="1105911"/>
                  <a:pt x="432844" y="1102659"/>
                </a:cubicBezTo>
                <a:cubicBezTo>
                  <a:pt x="447835" y="1099933"/>
                  <a:pt x="462793" y="1096999"/>
                  <a:pt x="477667" y="1093694"/>
                </a:cubicBezTo>
                <a:cubicBezTo>
                  <a:pt x="518311" y="1084662"/>
                  <a:pt x="522622" y="1081697"/>
                  <a:pt x="567314" y="1066800"/>
                </a:cubicBezTo>
                <a:cubicBezTo>
                  <a:pt x="576279" y="1063812"/>
                  <a:pt x="585757" y="1062061"/>
                  <a:pt x="594209" y="1057835"/>
                </a:cubicBezTo>
                <a:cubicBezTo>
                  <a:pt x="680918" y="1014481"/>
                  <a:pt x="593237" y="1063046"/>
                  <a:pt x="647997" y="1021976"/>
                </a:cubicBezTo>
                <a:cubicBezTo>
                  <a:pt x="665236" y="1009047"/>
                  <a:pt x="686549" y="1001355"/>
                  <a:pt x="701785" y="986118"/>
                </a:cubicBezTo>
                <a:cubicBezTo>
                  <a:pt x="707761" y="980141"/>
                  <a:pt x="712154" y="971968"/>
                  <a:pt x="719714" y="968188"/>
                </a:cubicBezTo>
                <a:cubicBezTo>
                  <a:pt x="736618" y="959736"/>
                  <a:pt x="755573" y="956235"/>
                  <a:pt x="773503" y="950259"/>
                </a:cubicBezTo>
                <a:lnTo>
                  <a:pt x="800397" y="941294"/>
                </a:lnTo>
                <a:cubicBezTo>
                  <a:pt x="809362" y="938306"/>
                  <a:pt x="818839" y="936555"/>
                  <a:pt x="827291" y="932329"/>
                </a:cubicBezTo>
                <a:cubicBezTo>
                  <a:pt x="839244" y="926353"/>
                  <a:pt x="850867" y="919664"/>
                  <a:pt x="863150" y="914400"/>
                </a:cubicBezTo>
                <a:cubicBezTo>
                  <a:pt x="871836" y="910678"/>
                  <a:pt x="881592" y="909661"/>
                  <a:pt x="890044" y="905435"/>
                </a:cubicBezTo>
                <a:cubicBezTo>
                  <a:pt x="951952" y="874481"/>
                  <a:pt x="878168" y="897199"/>
                  <a:pt x="952797" y="878541"/>
                </a:cubicBezTo>
                <a:cubicBezTo>
                  <a:pt x="961762" y="872565"/>
                  <a:pt x="970054" y="865430"/>
                  <a:pt x="979691" y="860612"/>
                </a:cubicBezTo>
                <a:cubicBezTo>
                  <a:pt x="994084" y="853415"/>
                  <a:pt x="1009391" y="848181"/>
                  <a:pt x="1024514" y="842682"/>
                </a:cubicBezTo>
                <a:cubicBezTo>
                  <a:pt x="1051156" y="832994"/>
                  <a:pt x="1078303" y="824753"/>
                  <a:pt x="1105197" y="815788"/>
                </a:cubicBezTo>
                <a:lnTo>
                  <a:pt x="1158985" y="797859"/>
                </a:lnTo>
                <a:cubicBezTo>
                  <a:pt x="1167950" y="794871"/>
                  <a:pt x="1176613" y="790747"/>
                  <a:pt x="1185879" y="788894"/>
                </a:cubicBezTo>
                <a:cubicBezTo>
                  <a:pt x="1211456" y="783778"/>
                  <a:pt x="1241253" y="778558"/>
                  <a:pt x="1266562" y="770965"/>
                </a:cubicBezTo>
                <a:cubicBezTo>
                  <a:pt x="1375690" y="738227"/>
                  <a:pt x="1273558" y="764732"/>
                  <a:pt x="1356209" y="744071"/>
                </a:cubicBezTo>
                <a:cubicBezTo>
                  <a:pt x="1365174" y="738094"/>
                  <a:pt x="1373200" y="730385"/>
                  <a:pt x="1383103" y="726141"/>
                </a:cubicBezTo>
                <a:cubicBezTo>
                  <a:pt x="1457577" y="694223"/>
                  <a:pt x="1380121" y="744066"/>
                  <a:pt x="1454820" y="699247"/>
                </a:cubicBezTo>
                <a:cubicBezTo>
                  <a:pt x="1531057" y="653505"/>
                  <a:pt x="1480730" y="670357"/>
                  <a:pt x="1544467" y="654424"/>
                </a:cubicBezTo>
                <a:cubicBezTo>
                  <a:pt x="1703313" y="535286"/>
                  <a:pt x="1493150" y="687006"/>
                  <a:pt x="1607220" y="618565"/>
                </a:cubicBezTo>
                <a:cubicBezTo>
                  <a:pt x="1614468" y="614216"/>
                  <a:pt x="1617590" y="604415"/>
                  <a:pt x="1625150" y="600635"/>
                </a:cubicBezTo>
                <a:cubicBezTo>
                  <a:pt x="1642054" y="592183"/>
                  <a:pt x="1662034" y="591158"/>
                  <a:pt x="1678938" y="582706"/>
                </a:cubicBezTo>
                <a:cubicBezTo>
                  <a:pt x="1712459" y="565945"/>
                  <a:pt x="1719896" y="558295"/>
                  <a:pt x="1759620" y="555812"/>
                </a:cubicBezTo>
                <a:cubicBezTo>
                  <a:pt x="1840200" y="550776"/>
                  <a:pt x="1920985" y="549835"/>
                  <a:pt x="2001667" y="546847"/>
                </a:cubicBezTo>
                <a:cubicBezTo>
                  <a:pt x="2019597" y="540871"/>
                  <a:pt x="2042092" y="542282"/>
                  <a:pt x="2055456" y="528918"/>
                </a:cubicBezTo>
                <a:cubicBezTo>
                  <a:pt x="2061432" y="522941"/>
                  <a:pt x="2066137" y="515337"/>
                  <a:pt x="2073385" y="510988"/>
                </a:cubicBezTo>
                <a:cubicBezTo>
                  <a:pt x="2096304" y="497237"/>
                  <a:pt x="2122864" y="489955"/>
                  <a:pt x="2145103" y="475129"/>
                </a:cubicBezTo>
                <a:cubicBezTo>
                  <a:pt x="2163032" y="463176"/>
                  <a:pt x="2183655" y="454508"/>
                  <a:pt x="2198891" y="439271"/>
                </a:cubicBezTo>
                <a:cubicBezTo>
                  <a:pt x="2204867" y="433294"/>
                  <a:pt x="2209573" y="425690"/>
                  <a:pt x="2216820" y="421341"/>
                </a:cubicBezTo>
                <a:cubicBezTo>
                  <a:pt x="2224923" y="416479"/>
                  <a:pt x="2234749" y="415364"/>
                  <a:pt x="2243714" y="412376"/>
                </a:cubicBezTo>
                <a:cubicBezTo>
                  <a:pt x="2249691" y="406400"/>
                  <a:pt x="2254084" y="398227"/>
                  <a:pt x="2261644" y="394447"/>
                </a:cubicBezTo>
                <a:cubicBezTo>
                  <a:pt x="2272664" y="388937"/>
                  <a:pt x="2285656" y="388867"/>
                  <a:pt x="2297503" y="385482"/>
                </a:cubicBezTo>
                <a:cubicBezTo>
                  <a:pt x="2306589" y="382886"/>
                  <a:pt x="2315311" y="379114"/>
                  <a:pt x="2324397" y="376518"/>
                </a:cubicBezTo>
                <a:cubicBezTo>
                  <a:pt x="2336244" y="373133"/>
                  <a:pt x="2348455" y="371093"/>
                  <a:pt x="2360256" y="367553"/>
                </a:cubicBezTo>
                <a:cubicBezTo>
                  <a:pt x="2378358" y="362122"/>
                  <a:pt x="2395402" y="352731"/>
                  <a:pt x="2414044" y="349624"/>
                </a:cubicBezTo>
                <a:cubicBezTo>
                  <a:pt x="2450395" y="343565"/>
                  <a:pt x="2470256" y="341725"/>
                  <a:pt x="2503691" y="331694"/>
                </a:cubicBezTo>
                <a:cubicBezTo>
                  <a:pt x="2521793" y="326263"/>
                  <a:pt x="2538837" y="316872"/>
                  <a:pt x="2557479" y="313765"/>
                </a:cubicBezTo>
                <a:cubicBezTo>
                  <a:pt x="2590041" y="308338"/>
                  <a:pt x="2679427" y="294034"/>
                  <a:pt x="2700914" y="286871"/>
                </a:cubicBezTo>
                <a:lnTo>
                  <a:pt x="2754703" y="268941"/>
                </a:lnTo>
                <a:cubicBezTo>
                  <a:pt x="2763668" y="265953"/>
                  <a:pt x="2772331" y="261829"/>
                  <a:pt x="2781597" y="259976"/>
                </a:cubicBezTo>
                <a:cubicBezTo>
                  <a:pt x="2796538" y="256988"/>
                  <a:pt x="2811720" y="255021"/>
                  <a:pt x="2826420" y="251012"/>
                </a:cubicBezTo>
                <a:cubicBezTo>
                  <a:pt x="2844654" y="246039"/>
                  <a:pt x="2862279" y="239058"/>
                  <a:pt x="2880209" y="233082"/>
                </a:cubicBezTo>
                <a:lnTo>
                  <a:pt x="2960891" y="206188"/>
                </a:lnTo>
                <a:lnTo>
                  <a:pt x="3041573" y="179294"/>
                </a:lnTo>
                <a:lnTo>
                  <a:pt x="3068467" y="170329"/>
                </a:lnTo>
                <a:cubicBezTo>
                  <a:pt x="3074444" y="164353"/>
                  <a:pt x="3078837" y="156180"/>
                  <a:pt x="3086397" y="152400"/>
                </a:cubicBezTo>
                <a:cubicBezTo>
                  <a:pt x="3103301" y="143948"/>
                  <a:pt x="3140185" y="134471"/>
                  <a:pt x="3140185" y="134471"/>
                </a:cubicBezTo>
                <a:cubicBezTo>
                  <a:pt x="3149150" y="128494"/>
                  <a:pt x="3158666" y="123272"/>
                  <a:pt x="3167079" y="116541"/>
                </a:cubicBezTo>
                <a:cubicBezTo>
                  <a:pt x="3173679" y="111261"/>
                  <a:pt x="3177449" y="102392"/>
                  <a:pt x="3185009" y="98612"/>
                </a:cubicBezTo>
                <a:cubicBezTo>
                  <a:pt x="3201913" y="90160"/>
                  <a:pt x="3220265" y="84388"/>
                  <a:pt x="3238797" y="80682"/>
                </a:cubicBezTo>
                <a:cubicBezTo>
                  <a:pt x="3321371" y="64168"/>
                  <a:pt x="3297413" y="66869"/>
                  <a:pt x="3427056" y="62753"/>
                </a:cubicBezTo>
                <a:cubicBezTo>
                  <a:pt x="3567464" y="58295"/>
                  <a:pt x="3707950" y="56776"/>
                  <a:pt x="3848397" y="53788"/>
                </a:cubicBezTo>
                <a:cubicBezTo>
                  <a:pt x="3887244" y="50800"/>
                  <a:pt x="3926243" y="49376"/>
                  <a:pt x="3964938" y="44824"/>
                </a:cubicBezTo>
                <a:cubicBezTo>
                  <a:pt x="3977175" y="43384"/>
                  <a:pt x="3988515" y="36842"/>
                  <a:pt x="4000797" y="35859"/>
                </a:cubicBezTo>
                <a:cubicBezTo>
                  <a:pt x="4063421" y="30849"/>
                  <a:pt x="4126314" y="30112"/>
                  <a:pt x="4189056" y="26894"/>
                </a:cubicBezTo>
                <a:lnTo>
                  <a:pt x="4350420" y="17929"/>
                </a:lnTo>
                <a:cubicBezTo>
                  <a:pt x="4374326" y="14941"/>
                  <a:pt x="4398326" y="12628"/>
                  <a:pt x="4422138" y="8965"/>
                </a:cubicBezTo>
                <a:cubicBezTo>
                  <a:pt x="4437198" y="6648"/>
                  <a:pt x="4451725" y="0"/>
                  <a:pt x="4466962" y="0"/>
                </a:cubicBezTo>
                <a:cubicBezTo>
                  <a:pt x="4670184" y="0"/>
                  <a:pt x="4873362" y="5977"/>
                  <a:pt x="5076562" y="8965"/>
                </a:cubicBezTo>
                <a:cubicBezTo>
                  <a:pt x="5100551" y="12963"/>
                  <a:pt x="5150105" y="20627"/>
                  <a:pt x="5175173" y="26894"/>
                </a:cubicBezTo>
                <a:cubicBezTo>
                  <a:pt x="5184340" y="29186"/>
                  <a:pt x="5192900" y="33567"/>
                  <a:pt x="5202067" y="35859"/>
                </a:cubicBezTo>
                <a:cubicBezTo>
                  <a:pt x="5216849" y="39555"/>
                  <a:pt x="5231950" y="41836"/>
                  <a:pt x="5246891" y="44824"/>
                </a:cubicBezTo>
                <a:cubicBezTo>
                  <a:pt x="5314409" y="89835"/>
                  <a:pt x="5228599" y="36985"/>
                  <a:pt x="5309644" y="71718"/>
                </a:cubicBezTo>
                <a:cubicBezTo>
                  <a:pt x="5319547" y="75962"/>
                  <a:pt x="5326317" y="86240"/>
                  <a:pt x="5336538" y="89647"/>
                </a:cubicBezTo>
                <a:cubicBezTo>
                  <a:pt x="5355159" y="95854"/>
                  <a:pt x="5464351" y="107334"/>
                  <a:pt x="5471009" y="107576"/>
                </a:cubicBezTo>
                <a:cubicBezTo>
                  <a:pt x="5608409" y="112572"/>
                  <a:pt x="5745926" y="113553"/>
                  <a:pt x="5883385" y="116541"/>
                </a:cubicBezTo>
                <a:cubicBezTo>
                  <a:pt x="5959571" y="141937"/>
                  <a:pt x="5866680" y="106518"/>
                  <a:pt x="5928209" y="143435"/>
                </a:cubicBezTo>
                <a:cubicBezTo>
                  <a:pt x="5936312" y="148297"/>
                  <a:pt x="5945986" y="149914"/>
                  <a:pt x="5955103" y="152400"/>
                </a:cubicBezTo>
                <a:cubicBezTo>
                  <a:pt x="5978876" y="158884"/>
                  <a:pt x="6003443" y="162537"/>
                  <a:pt x="6026820" y="170329"/>
                </a:cubicBezTo>
                <a:lnTo>
                  <a:pt x="6080609" y="188259"/>
                </a:lnTo>
                <a:lnTo>
                  <a:pt x="6107503" y="197224"/>
                </a:lnTo>
                <a:cubicBezTo>
                  <a:pt x="6113479" y="206189"/>
                  <a:pt x="6117814" y="216500"/>
                  <a:pt x="6125432" y="224118"/>
                </a:cubicBezTo>
                <a:cubicBezTo>
                  <a:pt x="6144471" y="243157"/>
                  <a:pt x="6155890" y="242263"/>
                  <a:pt x="6179220" y="251012"/>
                </a:cubicBezTo>
                <a:cubicBezTo>
                  <a:pt x="6194288" y="256662"/>
                  <a:pt x="6208778" y="263852"/>
                  <a:pt x="6224044" y="268941"/>
                </a:cubicBezTo>
                <a:cubicBezTo>
                  <a:pt x="6235733" y="272837"/>
                  <a:pt x="6248367" y="273580"/>
                  <a:pt x="6259903" y="277906"/>
                </a:cubicBezTo>
                <a:cubicBezTo>
                  <a:pt x="6272416" y="282598"/>
                  <a:pt x="6283809" y="289859"/>
                  <a:pt x="6295762" y="295835"/>
                </a:cubicBezTo>
                <a:cubicBezTo>
                  <a:pt x="6301738" y="301812"/>
                  <a:pt x="6306131" y="309985"/>
                  <a:pt x="6313691" y="313765"/>
                </a:cubicBezTo>
                <a:cubicBezTo>
                  <a:pt x="6324711" y="319275"/>
                  <a:pt x="6337703" y="319344"/>
                  <a:pt x="6349550" y="322729"/>
                </a:cubicBezTo>
                <a:cubicBezTo>
                  <a:pt x="6358636" y="325325"/>
                  <a:pt x="6367138" y="330052"/>
                  <a:pt x="6376444" y="331694"/>
                </a:cubicBezTo>
                <a:cubicBezTo>
                  <a:pt x="6418061" y="339038"/>
                  <a:pt x="6501950" y="349624"/>
                  <a:pt x="6501950" y="349624"/>
                </a:cubicBezTo>
                <a:cubicBezTo>
                  <a:pt x="6559885" y="368934"/>
                  <a:pt x="6511336" y="354946"/>
                  <a:pt x="6618491" y="367553"/>
                </a:cubicBezTo>
                <a:cubicBezTo>
                  <a:pt x="6657696" y="372166"/>
                  <a:pt x="6696137" y="379000"/>
                  <a:pt x="6735032" y="385482"/>
                </a:cubicBezTo>
                <a:cubicBezTo>
                  <a:pt x="6802631" y="408016"/>
                  <a:pt x="6719307" y="377619"/>
                  <a:pt x="6788820" y="412376"/>
                </a:cubicBezTo>
                <a:cubicBezTo>
                  <a:pt x="6797272" y="416602"/>
                  <a:pt x="6806749" y="418353"/>
                  <a:pt x="6815714" y="421341"/>
                </a:cubicBezTo>
                <a:cubicBezTo>
                  <a:pt x="6863252" y="468877"/>
                  <a:pt x="6819471" y="430767"/>
                  <a:pt x="6878467" y="466165"/>
                </a:cubicBezTo>
                <a:cubicBezTo>
                  <a:pt x="6896945" y="477252"/>
                  <a:pt x="6911813" y="495210"/>
                  <a:pt x="6932256" y="502024"/>
                </a:cubicBezTo>
                <a:lnTo>
                  <a:pt x="6986044" y="519953"/>
                </a:lnTo>
                <a:cubicBezTo>
                  <a:pt x="6995009" y="522941"/>
                  <a:pt x="7005075" y="523676"/>
                  <a:pt x="7012938" y="528918"/>
                </a:cubicBezTo>
                <a:cubicBezTo>
                  <a:pt x="7021903" y="534894"/>
                  <a:pt x="7029986" y="542471"/>
                  <a:pt x="7039832" y="546847"/>
                </a:cubicBezTo>
                <a:cubicBezTo>
                  <a:pt x="7067891" y="559318"/>
                  <a:pt x="7099679" y="566291"/>
                  <a:pt x="7129479" y="573741"/>
                </a:cubicBezTo>
                <a:cubicBezTo>
                  <a:pt x="7145918" y="590180"/>
                  <a:pt x="7161959" y="607911"/>
                  <a:pt x="7183267" y="618565"/>
                </a:cubicBezTo>
                <a:cubicBezTo>
                  <a:pt x="7194287" y="624075"/>
                  <a:pt x="7207173" y="624541"/>
                  <a:pt x="7219126" y="627529"/>
                </a:cubicBezTo>
                <a:cubicBezTo>
                  <a:pt x="7317003" y="692783"/>
                  <a:pt x="7166119" y="596545"/>
                  <a:pt x="7281879" y="654424"/>
                </a:cubicBezTo>
                <a:cubicBezTo>
                  <a:pt x="7289439" y="658204"/>
                  <a:pt x="7292561" y="668005"/>
                  <a:pt x="7299809" y="672353"/>
                </a:cubicBezTo>
                <a:cubicBezTo>
                  <a:pt x="7307912" y="677215"/>
                  <a:pt x="7318251" y="677092"/>
                  <a:pt x="7326703" y="681318"/>
                </a:cubicBezTo>
                <a:cubicBezTo>
                  <a:pt x="7336340" y="686136"/>
                  <a:pt x="7343751" y="694871"/>
                  <a:pt x="7353597" y="699247"/>
                </a:cubicBezTo>
                <a:cubicBezTo>
                  <a:pt x="7370867" y="706923"/>
                  <a:pt x="7389456" y="711200"/>
                  <a:pt x="7407385" y="717176"/>
                </a:cubicBezTo>
                <a:cubicBezTo>
                  <a:pt x="7448738" y="730960"/>
                  <a:pt x="7425007" y="724286"/>
                  <a:pt x="7479103" y="735106"/>
                </a:cubicBezTo>
                <a:cubicBezTo>
                  <a:pt x="7467150" y="741082"/>
                  <a:pt x="7452694" y="743585"/>
                  <a:pt x="7443244" y="753035"/>
                </a:cubicBezTo>
                <a:cubicBezTo>
                  <a:pt x="7436562" y="759717"/>
                  <a:pt x="7460688" y="744071"/>
                  <a:pt x="7470138" y="744071"/>
                </a:cubicBezTo>
                <a:cubicBezTo>
                  <a:pt x="7580743" y="744071"/>
                  <a:pt x="7691267" y="750047"/>
                  <a:pt x="7801832" y="753035"/>
                </a:cubicBezTo>
                <a:cubicBezTo>
                  <a:pt x="7813785" y="756023"/>
                  <a:pt x="7825664" y="759327"/>
                  <a:pt x="7837691" y="762000"/>
                </a:cubicBezTo>
                <a:cubicBezTo>
                  <a:pt x="7852565" y="765305"/>
                  <a:pt x="7867814" y="766956"/>
                  <a:pt x="7882514" y="770965"/>
                </a:cubicBezTo>
                <a:cubicBezTo>
                  <a:pt x="7900748" y="775938"/>
                  <a:pt x="7936303" y="788894"/>
                  <a:pt x="7936303" y="788894"/>
                </a:cubicBezTo>
                <a:lnTo>
                  <a:pt x="7972162" y="824753"/>
                </a:lnTo>
                <a:lnTo>
                  <a:pt x="7999056" y="851647"/>
                </a:lnTo>
                <a:lnTo>
                  <a:pt x="8016985" y="905435"/>
                </a:lnTo>
                <a:cubicBezTo>
                  <a:pt x="8019973" y="914400"/>
                  <a:pt x="8024097" y="923063"/>
                  <a:pt x="8025950" y="932329"/>
                </a:cubicBezTo>
                <a:cubicBezTo>
                  <a:pt x="8028938" y="947270"/>
                  <a:pt x="8031219" y="962371"/>
                  <a:pt x="8034914" y="977153"/>
                </a:cubicBezTo>
                <a:cubicBezTo>
                  <a:pt x="8037206" y="986320"/>
                  <a:pt x="8041829" y="994822"/>
                  <a:pt x="8043879" y="1004047"/>
                </a:cubicBezTo>
                <a:cubicBezTo>
                  <a:pt x="8047822" y="1021791"/>
                  <a:pt x="8050080" y="1039870"/>
                  <a:pt x="8052844" y="1057835"/>
                </a:cubicBezTo>
                <a:cubicBezTo>
                  <a:pt x="8075931" y="1207894"/>
                  <a:pt x="8048399" y="1040122"/>
                  <a:pt x="8070773" y="1174376"/>
                </a:cubicBezTo>
                <a:cubicBezTo>
                  <a:pt x="8073761" y="1213223"/>
                  <a:pt x="8074905" y="1252257"/>
                  <a:pt x="8079738" y="1290918"/>
                </a:cubicBezTo>
                <a:cubicBezTo>
                  <a:pt x="8080910" y="1300295"/>
                  <a:pt x="8088095" y="1308382"/>
                  <a:pt x="8088703" y="1317812"/>
                </a:cubicBezTo>
                <a:cubicBezTo>
                  <a:pt x="8094093" y="1401362"/>
                  <a:pt x="8094679" y="1485153"/>
                  <a:pt x="8097667" y="1568824"/>
                </a:cubicBezTo>
                <a:cubicBezTo>
                  <a:pt x="8094679" y="1745130"/>
                  <a:pt x="8088703" y="1921410"/>
                  <a:pt x="8088703" y="2097741"/>
                </a:cubicBezTo>
                <a:cubicBezTo>
                  <a:pt x="8088703" y="2374740"/>
                  <a:pt x="8084322" y="2327061"/>
                  <a:pt x="8106632" y="2483224"/>
                </a:cubicBezTo>
                <a:cubicBezTo>
                  <a:pt x="8103644" y="2740212"/>
                  <a:pt x="8101312" y="2997208"/>
                  <a:pt x="8097667" y="3254188"/>
                </a:cubicBezTo>
                <a:cubicBezTo>
                  <a:pt x="8095336" y="3418552"/>
                  <a:pt x="8093205" y="3582928"/>
                  <a:pt x="8088703" y="3747247"/>
                </a:cubicBezTo>
                <a:cubicBezTo>
                  <a:pt x="8087228" y="3801098"/>
                  <a:pt x="8093336" y="3856485"/>
                  <a:pt x="8079738" y="3908612"/>
                </a:cubicBezTo>
                <a:cubicBezTo>
                  <a:pt x="8065639" y="3962659"/>
                  <a:pt x="8038231" y="3945616"/>
                  <a:pt x="8008020" y="3962400"/>
                </a:cubicBezTo>
                <a:cubicBezTo>
                  <a:pt x="7920784" y="4010865"/>
                  <a:pt x="7990049" y="3991095"/>
                  <a:pt x="7909409" y="4007224"/>
                </a:cubicBezTo>
                <a:cubicBezTo>
                  <a:pt x="7900444" y="4013200"/>
                  <a:pt x="7893283" y="4024816"/>
                  <a:pt x="7882514" y="4025153"/>
                </a:cubicBezTo>
                <a:cubicBezTo>
                  <a:pt x="7313323" y="4042940"/>
                  <a:pt x="6827564" y="4031604"/>
                  <a:pt x="6259903" y="4025153"/>
                </a:cubicBezTo>
                <a:lnTo>
                  <a:pt x="5695126" y="4034118"/>
                </a:lnTo>
                <a:cubicBezTo>
                  <a:pt x="5587530" y="4036292"/>
                  <a:pt x="5480015" y="4043082"/>
                  <a:pt x="5372397" y="4043082"/>
                </a:cubicBezTo>
                <a:cubicBezTo>
                  <a:pt x="5213992" y="4043082"/>
                  <a:pt x="5055644" y="4037106"/>
                  <a:pt x="4897267" y="4034118"/>
                </a:cubicBezTo>
                <a:cubicBezTo>
                  <a:pt x="4749583" y="4009503"/>
                  <a:pt x="4843090" y="4022611"/>
                  <a:pt x="4547644" y="4016188"/>
                </a:cubicBezTo>
                <a:lnTo>
                  <a:pt x="4018726" y="4007224"/>
                </a:lnTo>
                <a:lnTo>
                  <a:pt x="2808491" y="3998259"/>
                </a:lnTo>
                <a:lnTo>
                  <a:pt x="2405079" y="3980329"/>
                </a:lnTo>
                <a:cubicBezTo>
                  <a:pt x="2372146" y="3978134"/>
                  <a:pt x="2339438" y="3972898"/>
                  <a:pt x="2306467" y="3971365"/>
                </a:cubicBezTo>
                <a:cubicBezTo>
                  <a:pt x="2210900" y="3966920"/>
                  <a:pt x="2115220" y="3965388"/>
                  <a:pt x="2019597" y="3962400"/>
                </a:cubicBezTo>
                <a:cubicBezTo>
                  <a:pt x="1808398" y="3924001"/>
                  <a:pt x="2033403" y="3961886"/>
                  <a:pt x="1822373" y="3935506"/>
                </a:cubicBezTo>
                <a:cubicBezTo>
                  <a:pt x="1783372" y="3930631"/>
                  <a:pt x="1745036" y="3920376"/>
                  <a:pt x="1705832" y="3917576"/>
                </a:cubicBezTo>
                <a:cubicBezTo>
                  <a:pt x="1619342" y="3911398"/>
                  <a:pt x="1532515" y="3911600"/>
                  <a:pt x="1445856" y="3908612"/>
                </a:cubicBezTo>
                <a:lnTo>
                  <a:pt x="1392067" y="3890682"/>
                </a:lnTo>
                <a:cubicBezTo>
                  <a:pt x="1383102" y="3887694"/>
                  <a:pt x="1374439" y="3883571"/>
                  <a:pt x="1365173" y="3881718"/>
                </a:cubicBezTo>
                <a:cubicBezTo>
                  <a:pt x="1325144" y="3873712"/>
                  <a:pt x="1300052" y="3867831"/>
                  <a:pt x="1257597" y="3863788"/>
                </a:cubicBezTo>
                <a:cubicBezTo>
                  <a:pt x="1215844" y="3859812"/>
                  <a:pt x="1173926" y="3857812"/>
                  <a:pt x="1132091" y="3854824"/>
                </a:cubicBezTo>
                <a:cubicBezTo>
                  <a:pt x="1094089" y="3845323"/>
                  <a:pt x="1040491" y="3831319"/>
                  <a:pt x="1006585" y="3827929"/>
                </a:cubicBezTo>
                <a:lnTo>
                  <a:pt x="916938" y="3818965"/>
                </a:lnTo>
                <a:lnTo>
                  <a:pt x="504562" y="3827929"/>
                </a:lnTo>
                <a:cubicBezTo>
                  <a:pt x="397432" y="3832130"/>
                  <a:pt x="500475" y="3829681"/>
                  <a:pt x="441809" y="3854824"/>
                </a:cubicBezTo>
                <a:cubicBezTo>
                  <a:pt x="427804" y="3860826"/>
                  <a:pt x="411767" y="3860093"/>
                  <a:pt x="396985" y="3863788"/>
                </a:cubicBezTo>
                <a:cubicBezTo>
                  <a:pt x="312871" y="3884816"/>
                  <a:pt x="469824" y="3861671"/>
                  <a:pt x="289409" y="3881718"/>
                </a:cubicBezTo>
                <a:cubicBezTo>
                  <a:pt x="241597" y="3878730"/>
                  <a:pt x="193641" y="3877520"/>
                  <a:pt x="145973" y="3872753"/>
                </a:cubicBezTo>
                <a:cubicBezTo>
                  <a:pt x="133713" y="3871527"/>
                  <a:pt x="122142" y="3866461"/>
                  <a:pt x="110114" y="3863788"/>
                </a:cubicBezTo>
                <a:cubicBezTo>
                  <a:pt x="95240" y="3860483"/>
                  <a:pt x="80232" y="3857812"/>
                  <a:pt x="65291" y="3854824"/>
                </a:cubicBezTo>
                <a:cubicBezTo>
                  <a:pt x="87824" y="3787225"/>
                  <a:pt x="57429" y="3870546"/>
                  <a:pt x="92185" y="3801035"/>
                </a:cubicBezTo>
                <a:cubicBezTo>
                  <a:pt x="96411" y="3792583"/>
                  <a:pt x="96924" y="3782593"/>
                  <a:pt x="101150" y="3774141"/>
                </a:cubicBezTo>
                <a:cubicBezTo>
                  <a:pt x="105968" y="3764504"/>
                  <a:pt x="123898" y="3756884"/>
                  <a:pt x="119079" y="3747247"/>
                </a:cubicBezTo>
                <a:cubicBezTo>
                  <a:pt x="114853" y="3738795"/>
                  <a:pt x="101150" y="3753224"/>
                  <a:pt x="92185" y="3756212"/>
                </a:cubicBezTo>
                <a:cubicBezTo>
                  <a:pt x="0" y="3894488"/>
                  <a:pt x="38897" y="3856785"/>
                  <a:pt x="65291" y="3487271"/>
                </a:cubicBezTo>
                <a:cubicBezTo>
                  <a:pt x="66638" y="3468420"/>
                  <a:pt x="80113" y="3452124"/>
                  <a:pt x="83220" y="3433482"/>
                </a:cubicBezTo>
                <a:cubicBezTo>
                  <a:pt x="93739" y="3370373"/>
                  <a:pt x="86437" y="3396938"/>
                  <a:pt x="101150" y="3352800"/>
                </a:cubicBezTo>
                <a:cubicBezTo>
                  <a:pt x="123751" y="3126774"/>
                  <a:pt x="101434" y="3372282"/>
                  <a:pt x="119079" y="2913529"/>
                </a:cubicBezTo>
                <a:cubicBezTo>
                  <a:pt x="120576" y="2874596"/>
                  <a:pt x="126049" y="2835899"/>
                  <a:pt x="128044" y="2796988"/>
                </a:cubicBezTo>
                <a:cubicBezTo>
                  <a:pt x="132026" y="2719339"/>
                  <a:pt x="131660" y="2641473"/>
                  <a:pt x="137009" y="2563906"/>
                </a:cubicBezTo>
                <a:cubicBezTo>
                  <a:pt x="137659" y="2554479"/>
                  <a:pt x="143923" y="2546237"/>
                  <a:pt x="145973" y="2537012"/>
                </a:cubicBezTo>
                <a:cubicBezTo>
                  <a:pt x="149916" y="2519268"/>
                  <a:pt x="151373" y="2501048"/>
                  <a:pt x="154938" y="2483224"/>
                </a:cubicBezTo>
                <a:cubicBezTo>
                  <a:pt x="160566" y="2455087"/>
                  <a:pt x="164324" y="2446101"/>
                  <a:pt x="172867" y="2420471"/>
                </a:cubicBezTo>
                <a:cubicBezTo>
                  <a:pt x="175855" y="2399553"/>
                  <a:pt x="180873" y="2378826"/>
                  <a:pt x="181832" y="2357718"/>
                </a:cubicBezTo>
                <a:cubicBezTo>
                  <a:pt x="189842" y="2181493"/>
                  <a:pt x="199762" y="1828800"/>
                  <a:pt x="199762" y="1828800"/>
                </a:cubicBezTo>
                <a:cubicBezTo>
                  <a:pt x="196774" y="1691341"/>
                  <a:pt x="197899" y="1553732"/>
                  <a:pt x="190797" y="1416424"/>
                </a:cubicBezTo>
                <a:cubicBezTo>
                  <a:pt x="188919" y="1380119"/>
                  <a:pt x="172867" y="1345201"/>
                  <a:pt x="172867" y="1308847"/>
                </a:cubicBezTo>
                <a:lnTo>
                  <a:pt x="208726" y="113851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945" y="1497730"/>
            <a:ext cx="8472304" cy="1710704"/>
          </a:xfrm>
          <a:prstGeom prst="rect">
            <a:avLst/>
          </a:prstGeom>
        </p:spPr>
      </p:pic>
      <p:grpSp>
        <p:nvGrpSpPr>
          <p:cNvPr id="11" name="Group 180"/>
          <p:cNvGrpSpPr/>
          <p:nvPr/>
        </p:nvGrpSpPr>
        <p:grpSpPr>
          <a:xfrm rot="21052395">
            <a:off x="3968059" y="4716072"/>
            <a:ext cx="806293" cy="1012019"/>
            <a:chOff x="3756112" y="2957529"/>
            <a:chExt cx="1001155" cy="1291796"/>
          </a:xfrm>
        </p:grpSpPr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720649">
              <a:off x="3610792" y="3102849"/>
              <a:ext cx="1291796" cy="100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Flowchart: Connector 85"/>
            <p:cNvSpPr/>
            <p:nvPr/>
          </p:nvSpPr>
          <p:spPr>
            <a:xfrm>
              <a:off x="3785715" y="3651902"/>
              <a:ext cx="172995" cy="148282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5400000">
            <a:off x="8476627" y="1829950"/>
            <a:ext cx="63112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Lumen</a:t>
            </a:r>
            <a:endParaRPr kumimoji="0" lang="el-GR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 rot="5400000">
            <a:off x="8209697" y="4438263"/>
            <a:ext cx="1171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Intima</a:t>
            </a:r>
          </a:p>
        </p:txBody>
      </p:sp>
      <p:sp>
        <p:nvSpPr>
          <p:cNvPr id="14" name="TextBox 13"/>
          <p:cNvSpPr txBox="1"/>
          <p:nvPr/>
        </p:nvSpPr>
        <p:spPr>
          <a:xfrm rot="5400000" flipH="1">
            <a:off x="8342498" y="5875251"/>
            <a:ext cx="90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</a:t>
            </a:r>
            <a:endParaRPr kumimoji="0" lang="el-GR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0169" y="5450444"/>
            <a:ext cx="819314" cy="2143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Macrophages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549" y="5660327"/>
            <a:ext cx="4279390" cy="10267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0281" y="5607159"/>
            <a:ext cx="4473064" cy="986077"/>
          </a:xfrm>
          <a:prstGeom prst="rect">
            <a:avLst/>
          </a:prstGeom>
        </p:spPr>
      </p:pic>
      <p:sp>
        <p:nvSpPr>
          <p:cNvPr id="18" name="Lightning Bolt 17"/>
          <p:cNvSpPr/>
          <p:nvPr/>
        </p:nvSpPr>
        <p:spPr>
          <a:xfrm rot="1688714">
            <a:off x="416523" y="1297765"/>
            <a:ext cx="1161535" cy="101830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7313" y="6018238"/>
            <a:ext cx="2036135" cy="247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ascular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mooth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uscle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l-G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08137" y="5143920"/>
            <a:ext cx="509102" cy="5108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32962" y="4920352"/>
            <a:ext cx="660758" cy="216518"/>
          </a:xfrm>
          <a:prstGeom prst="rect">
            <a:avLst/>
          </a:prstGeom>
          <a:solidFill>
            <a:srgbClr val="FCD87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Foam cell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793464" y="3349630"/>
            <a:ext cx="6306591" cy="369332"/>
          </a:xfrm>
          <a:custGeom>
            <a:avLst/>
            <a:gdLst>
              <a:gd name="connsiteX0" fmla="*/ 0 w 6275304"/>
              <a:gd name="connsiteY0" fmla="*/ 0 h 369332"/>
              <a:gd name="connsiteX1" fmla="*/ 6275304 w 6275304"/>
              <a:gd name="connsiteY1" fmla="*/ 0 h 369332"/>
              <a:gd name="connsiteX2" fmla="*/ 6275304 w 6275304"/>
              <a:gd name="connsiteY2" fmla="*/ 369332 h 369332"/>
              <a:gd name="connsiteX3" fmla="*/ 0 w 6275304"/>
              <a:gd name="connsiteY3" fmla="*/ 369332 h 369332"/>
              <a:gd name="connsiteX4" fmla="*/ 0 w 627530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5304" h="369332">
                <a:moveTo>
                  <a:pt x="0" y="0"/>
                </a:moveTo>
                <a:lnTo>
                  <a:pt x="6275304" y="0"/>
                </a:lnTo>
                <a:lnTo>
                  <a:pt x="6275304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RISK FACTORS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4371767">
            <a:off x="673691" y="1632452"/>
            <a:ext cx="780303" cy="27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ESS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1336242" y="1968362"/>
            <a:ext cx="1449868" cy="1034862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9283" y="2258119"/>
            <a:ext cx="856736" cy="43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Endothelial dysfunction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2069413" y="3052904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2070383" y="1210837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1751772" y="958331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1657038" y="1318463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2207761" y="1479901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1940034" y="1450929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2025076" y="1860742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lowchart: Connector 32"/>
          <p:cNvSpPr/>
          <p:nvPr/>
        </p:nvSpPr>
        <p:spPr>
          <a:xfrm>
            <a:off x="1657027" y="1856596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554066" y="1604096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1377431" y="3243312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1781089" y="3218479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220"/>
          <p:cNvGrpSpPr/>
          <p:nvPr/>
        </p:nvGrpSpPr>
        <p:grpSpPr>
          <a:xfrm>
            <a:off x="2617236" y="834148"/>
            <a:ext cx="720811" cy="908608"/>
            <a:chOff x="2409567" y="836141"/>
            <a:chExt cx="823775" cy="1114164"/>
          </a:xfrm>
        </p:grpSpPr>
        <p:grpSp>
          <p:nvGrpSpPr>
            <p:cNvPr id="73" name="Group 163"/>
            <p:cNvGrpSpPr/>
            <p:nvPr/>
          </p:nvGrpSpPr>
          <p:grpSpPr>
            <a:xfrm rot="6832535">
              <a:off x="2879121" y="1474574"/>
              <a:ext cx="317150" cy="296562"/>
              <a:chOff x="3105666" y="1029731"/>
              <a:chExt cx="486031" cy="477794"/>
            </a:xfrm>
          </p:grpSpPr>
          <p:sp>
            <p:nvSpPr>
              <p:cNvPr id="83" name="Flowchart: Connector 82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Block Arc 83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167"/>
            <p:cNvGrpSpPr/>
            <p:nvPr/>
          </p:nvGrpSpPr>
          <p:grpSpPr>
            <a:xfrm rot="2552551">
              <a:off x="2916192" y="836141"/>
              <a:ext cx="317150" cy="296562"/>
              <a:chOff x="3105666" y="1029731"/>
              <a:chExt cx="486031" cy="477794"/>
            </a:xfrm>
          </p:grpSpPr>
          <p:sp>
            <p:nvSpPr>
              <p:cNvPr id="81" name="Flowchart: Connector 80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Block Arc 81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171"/>
            <p:cNvGrpSpPr/>
            <p:nvPr/>
          </p:nvGrpSpPr>
          <p:grpSpPr>
            <a:xfrm>
              <a:off x="2409567" y="1145060"/>
              <a:ext cx="317150" cy="296562"/>
              <a:chOff x="3105666" y="1029731"/>
              <a:chExt cx="486031" cy="477794"/>
            </a:xfrm>
          </p:grpSpPr>
          <p:sp>
            <p:nvSpPr>
              <p:cNvPr id="79" name="Flowchart: Connector 78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Block Arc 79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174"/>
            <p:cNvGrpSpPr/>
            <p:nvPr/>
          </p:nvGrpSpPr>
          <p:grpSpPr>
            <a:xfrm rot="18237668">
              <a:off x="2496064" y="1643449"/>
              <a:ext cx="317150" cy="296562"/>
              <a:chOff x="3105666" y="1029731"/>
              <a:chExt cx="486031" cy="477794"/>
            </a:xfrm>
          </p:grpSpPr>
          <p:sp>
            <p:nvSpPr>
              <p:cNvPr id="77" name="Flowchart: Connector 72"/>
              <p:cNvSpPr/>
              <p:nvPr/>
            </p:nvSpPr>
            <p:spPr>
              <a:xfrm rot="16606261">
                <a:off x="3109785" y="1025612"/>
                <a:ext cx="477794" cy="486031"/>
              </a:xfrm>
              <a:prstGeom prst="flowChartConnector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Block Arc 73"/>
              <p:cNvSpPr/>
              <p:nvPr/>
            </p:nvSpPr>
            <p:spPr>
              <a:xfrm rot="16496477">
                <a:off x="3167062" y="1067701"/>
                <a:ext cx="369704" cy="399254"/>
              </a:xfrm>
              <a:prstGeom prst="blockArc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8" name="Flowchart: Connector 37"/>
          <p:cNvSpPr/>
          <p:nvPr/>
        </p:nvSpPr>
        <p:spPr>
          <a:xfrm>
            <a:off x="1723420" y="3715210"/>
            <a:ext cx="172995" cy="149020"/>
          </a:xfrm>
          <a:prstGeom prst="flowChartConnector">
            <a:avLst/>
          </a:prstGeom>
          <a:solidFill>
            <a:srgbClr val="FF6D6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192"/>
          <p:cNvGrpSpPr/>
          <p:nvPr/>
        </p:nvGrpSpPr>
        <p:grpSpPr>
          <a:xfrm>
            <a:off x="2255835" y="4671354"/>
            <a:ext cx="785652" cy="666520"/>
            <a:chOff x="2361210" y="3645161"/>
            <a:chExt cx="813121" cy="716771"/>
          </a:xfrm>
        </p:grpSpPr>
        <p:sp>
          <p:nvSpPr>
            <p:cNvPr id="68" name="TextBox 67"/>
            <p:cNvSpPr txBox="1"/>
            <p:nvPr/>
          </p:nvSpPr>
          <p:spPr>
            <a:xfrm>
              <a:off x="2361210" y="3645161"/>
              <a:ext cx="813121" cy="21330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Oxidized LDL</a:t>
              </a:r>
              <a:endParaRPr kumimoji="0" lang="el-G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Flowchart: Connector 68"/>
            <p:cNvSpPr/>
            <p:nvPr/>
          </p:nvSpPr>
          <p:spPr>
            <a:xfrm>
              <a:off x="2631983" y="4197176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2376612" y="3958279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2739074" y="3925326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2945020" y="4213651"/>
              <a:ext cx="172995" cy="148281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185"/>
          <p:cNvGrpSpPr/>
          <p:nvPr/>
        </p:nvGrpSpPr>
        <p:grpSpPr>
          <a:xfrm rot="18237668">
            <a:off x="2664668" y="2848265"/>
            <a:ext cx="258758" cy="252141"/>
            <a:chOff x="3105666" y="1029731"/>
            <a:chExt cx="486031" cy="477794"/>
          </a:xfrm>
        </p:grpSpPr>
        <p:sp>
          <p:nvSpPr>
            <p:cNvPr id="66" name="Flowchart: Connector 65"/>
            <p:cNvSpPr/>
            <p:nvPr/>
          </p:nvSpPr>
          <p:spPr>
            <a:xfrm rot="16606261">
              <a:off x="3109785" y="1025612"/>
              <a:ext cx="477794" cy="486031"/>
            </a:xfrm>
            <a:prstGeom prst="flowChartConnector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Block Arc 66"/>
            <p:cNvSpPr/>
            <p:nvPr/>
          </p:nvSpPr>
          <p:spPr>
            <a:xfrm rot="16496477">
              <a:off x="3167062" y="1067701"/>
              <a:ext cx="369704" cy="399254"/>
            </a:xfrm>
            <a:prstGeom prst="blockArc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36"/>
          <p:cNvSpPr txBox="1"/>
          <p:nvPr/>
        </p:nvSpPr>
        <p:spPr>
          <a:xfrm>
            <a:off x="3627690" y="4370858"/>
            <a:ext cx="836761" cy="4639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 LDL to scavenger receptor</a:t>
            </a: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urved Connector 37"/>
          <p:cNvCxnSpPr/>
          <p:nvPr/>
        </p:nvCxnSpPr>
        <p:spPr>
          <a:xfrm>
            <a:off x="3008534" y="4965325"/>
            <a:ext cx="741406" cy="322878"/>
          </a:xfrm>
          <a:prstGeom prst="curved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rved Right Arrow 42"/>
          <p:cNvSpPr/>
          <p:nvPr/>
        </p:nvSpPr>
        <p:spPr>
          <a:xfrm rot="19855227">
            <a:off x="1185560" y="3751930"/>
            <a:ext cx="667265" cy="15265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4" name="Straight Arrow Connector 207"/>
          <p:cNvCxnSpPr/>
          <p:nvPr/>
        </p:nvCxnSpPr>
        <p:spPr>
          <a:xfrm>
            <a:off x="4870286" y="5097788"/>
            <a:ext cx="856735" cy="347713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9136" y="3645521"/>
            <a:ext cx="1129041" cy="8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Curved Left Arrow 45"/>
          <p:cNvSpPr/>
          <p:nvPr/>
        </p:nvSpPr>
        <p:spPr>
          <a:xfrm rot="19817729">
            <a:off x="3211592" y="2691997"/>
            <a:ext cx="384590" cy="1069811"/>
          </a:xfrm>
          <a:prstGeom prst="curved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05354" flipV="1">
            <a:off x="7389211" y="3572881"/>
            <a:ext cx="1362979" cy="70569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600173" y="4998443"/>
            <a:ext cx="1104591" cy="4639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Smooth muscle cells migration and proliferation</a:t>
            </a: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159333">
            <a:off x="3826909" y="1985741"/>
            <a:ext cx="3046297" cy="280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0559" y="3393088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46377">
            <a:off x="3877305" y="2781456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43333">
            <a:off x="4596256" y="3309176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88100">
            <a:off x="5807233" y="2766317"/>
            <a:ext cx="1355041" cy="125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1273" y="2855489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9579" y="2634863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6350" y="2362200"/>
            <a:ext cx="1314450" cy="7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50743">
            <a:off x="7353308" y="3010591"/>
            <a:ext cx="1252067" cy="610640"/>
          </a:xfrm>
          <a:prstGeom prst="rect">
            <a:avLst/>
          </a:prstGeom>
        </p:spPr>
      </p:pic>
      <p:cxnSp>
        <p:nvCxnSpPr>
          <p:cNvPr id="58" name="Straight Arrow Connector 207"/>
          <p:cNvCxnSpPr/>
          <p:nvPr/>
        </p:nvCxnSpPr>
        <p:spPr>
          <a:xfrm rot="5400000" flipH="1" flipV="1">
            <a:off x="6358212" y="5065884"/>
            <a:ext cx="428318" cy="338237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921707">
            <a:off x="6459770" y="4792020"/>
            <a:ext cx="751449" cy="21651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Apoptosis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714565" y="4137918"/>
            <a:ext cx="905435" cy="34024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Defective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efferocytosis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1" name="Straight Arrow Connector 207"/>
          <p:cNvCxnSpPr/>
          <p:nvPr/>
        </p:nvCxnSpPr>
        <p:spPr>
          <a:xfrm rot="5400000" flipH="1" flipV="1">
            <a:off x="6756329" y="4519533"/>
            <a:ext cx="331336" cy="248591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207"/>
          <p:cNvCxnSpPr/>
          <p:nvPr/>
        </p:nvCxnSpPr>
        <p:spPr>
          <a:xfrm rot="16200000" flipV="1">
            <a:off x="6879336" y="3863465"/>
            <a:ext cx="432450" cy="134477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22508" y="1110760"/>
            <a:ext cx="1219200" cy="21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Monocytes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03321" y="1615287"/>
            <a:ext cx="466165" cy="21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LDL</a:t>
            </a:r>
          </a:p>
        </p:txBody>
      </p:sp>
      <p:cxnSp>
        <p:nvCxnSpPr>
          <p:cNvPr id="65" name="Straight Arrow Connector 207"/>
          <p:cNvCxnSpPr/>
          <p:nvPr/>
        </p:nvCxnSpPr>
        <p:spPr>
          <a:xfrm rot="5400000" flipH="1" flipV="1">
            <a:off x="6921618" y="4594081"/>
            <a:ext cx="1459523" cy="475129"/>
          </a:xfrm>
          <a:prstGeom prst="curvedConnector3">
            <a:avLst>
              <a:gd name="adj1" fmla="val 50000"/>
            </a:avLst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12023" y="2438400"/>
            <a:ext cx="1174377" cy="40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Necrotic lipid core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743200" y="2480846"/>
            <a:ext cx="1378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Monocytes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differentiate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into macrophages</a:t>
            </a:r>
          </a:p>
        </p:txBody>
      </p:sp>
    </p:spTree>
    <p:extLst>
      <p:ext uri="{BB962C8B-B14F-4D97-AF65-F5344CB8AC3E}">
        <p14:creationId xmlns:p14="http://schemas.microsoft.com/office/powerpoint/2010/main" val="115311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D47108-7256-57DE-9F7E-7E1E66358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830286"/>
            <a:ext cx="3886200" cy="2046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C6696-972F-8EDB-D8C2-A0E574CB7347}"/>
              </a:ext>
            </a:extLst>
          </p:cNvPr>
          <p:cNvSpPr txBox="1"/>
          <p:nvPr/>
        </p:nvSpPr>
        <p:spPr>
          <a:xfrm>
            <a:off x="457200" y="1134249"/>
            <a:ext cx="807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Endothelial shear stress is the tangential stress derived from the friction of the flowing blood on the endothelial surface of the arterial wall and is expressed in units of force / unit area (N/m2or Pascal [Pa] or dyne/cm2; 1 N/m2= 1 Pa = 10 dyne/cm2) (26, 27) (Table 1).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045A0-C1E6-902D-03D3-5036E25F2F71}"/>
              </a:ext>
            </a:extLst>
          </p:cNvPr>
          <p:cNvSpPr txBox="1"/>
          <p:nvPr/>
        </p:nvSpPr>
        <p:spPr>
          <a:xfrm>
            <a:off x="457200" y="5096470"/>
            <a:ext cx="807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Endothelial shear stress is proportional to the product of the blood viscosity (μ) and the spatial gradient of blood velocity at the wall</a:t>
            </a:r>
            <a:endParaRPr lang="el-G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EBEE4D-12E4-30C4-5832-ABC5D87C92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70"/>
          <a:stretch/>
        </p:blipFill>
        <p:spPr>
          <a:xfrm>
            <a:off x="990600" y="2873374"/>
            <a:ext cx="2462381" cy="1927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62A963-9DD2-B30B-C345-B256DC92C1B4}"/>
              </a:ext>
            </a:extLst>
          </p:cNvPr>
          <p:cNvSpPr txBox="1"/>
          <p:nvPr/>
        </p:nvSpPr>
        <p:spPr>
          <a:xfrm>
            <a:off x="2438400" y="228600"/>
            <a:ext cx="396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Meet Endothelial shear stress</a:t>
            </a:r>
          </a:p>
        </p:txBody>
      </p:sp>
    </p:spTree>
    <p:extLst>
      <p:ext uri="{BB962C8B-B14F-4D97-AF65-F5344CB8AC3E}">
        <p14:creationId xmlns:p14="http://schemas.microsoft.com/office/powerpoint/2010/main" val="1244443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7329</TotalTime>
  <Words>1770</Words>
  <Application>Microsoft Macintosh PowerPoint</Application>
  <PresentationFormat>On-screen Show (4:3)</PresentationFormat>
  <Paragraphs>299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AdvOT2986fa51</vt:lpstr>
      <vt:lpstr>AdvOT9069d8b3.B</vt:lpstr>
      <vt:lpstr>AdvOTe81213fa</vt:lpstr>
      <vt:lpstr>AdvP4C4E51</vt:lpstr>
      <vt:lpstr>Arial</vt:lpstr>
      <vt:lpstr>BlinkMacSystemFont</vt:lpstr>
      <vt:lpstr>Calibri</vt:lpstr>
      <vt:lpstr>Courier New</vt:lpstr>
      <vt:lpstr>ElsevierGulliver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Chronic Coronary Syndromes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Coronary Shear Stress in Patients With Coronary Artery Disease Predicts Myocardial Infarction </vt:lpstr>
      <vt:lpstr>PowerPoint Presentation</vt:lpstr>
      <vt:lpstr>PowerPoint Presentation</vt:lpstr>
      <vt:lpstr>PowerPoint Presentation</vt:lpstr>
      <vt:lpstr>Low vs high ESS in ACS</vt:lpstr>
      <vt:lpstr>Effects of endothelial shear stress after Stent Implantation</vt:lpstr>
      <vt:lpstr>PowerPoint Presentation</vt:lpstr>
      <vt:lpstr>Conclusions</vt:lpstr>
      <vt:lpstr>PowerPoint Presentation</vt:lpstr>
    </vt:vector>
  </TitlesOfParts>
  <Company>Partners HealthCare System,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Partners Information Systems</dc:creator>
  <cp:lastModifiedBy>ZAROMYTIDOU, Marina (BARTS HEALTH NHS TRUST)</cp:lastModifiedBy>
  <cp:revision>439</cp:revision>
  <dcterms:created xsi:type="dcterms:W3CDTF">2015-11-23T19:55:15Z</dcterms:created>
  <dcterms:modified xsi:type="dcterms:W3CDTF">2024-03-24T15:54:36Z</dcterms:modified>
</cp:coreProperties>
</file>