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853" r:id="rId2"/>
  </p:sldMasterIdLst>
  <p:notesMasterIdLst>
    <p:notesMasterId r:id="rId27"/>
  </p:notesMasterIdLst>
  <p:sldIdLst>
    <p:sldId id="1881839854" r:id="rId3"/>
    <p:sldId id="1881839985" r:id="rId4"/>
    <p:sldId id="1881839986" r:id="rId5"/>
    <p:sldId id="1881839941" r:id="rId6"/>
    <p:sldId id="594" r:id="rId7"/>
    <p:sldId id="1881839967" r:id="rId8"/>
    <p:sldId id="1881839969" r:id="rId9"/>
    <p:sldId id="1881839970" r:id="rId10"/>
    <p:sldId id="1881839968" r:id="rId11"/>
    <p:sldId id="1881839892" r:id="rId12"/>
    <p:sldId id="1881839971" r:id="rId13"/>
    <p:sldId id="1881839987" r:id="rId14"/>
    <p:sldId id="1881839972" r:id="rId15"/>
    <p:sldId id="1881839973" r:id="rId16"/>
    <p:sldId id="1881839977" r:id="rId17"/>
    <p:sldId id="1881839978" r:id="rId18"/>
    <p:sldId id="1881839974" r:id="rId19"/>
    <p:sldId id="1881839975" r:id="rId20"/>
    <p:sldId id="1881839976" r:id="rId21"/>
    <p:sldId id="1881839979" r:id="rId22"/>
    <p:sldId id="1881839980" r:id="rId23"/>
    <p:sldId id="1881839984" r:id="rId24"/>
    <p:sldId id="1881839983" r:id="rId25"/>
    <p:sldId id="1881839981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9" autoAdjust="0"/>
  </p:normalViewPr>
  <p:slideViewPr>
    <p:cSldViewPr snapToGrid="0">
      <p:cViewPr varScale="1">
        <p:scale>
          <a:sx n="81" d="100"/>
          <a:sy n="81" d="100"/>
        </p:scale>
        <p:origin x="16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os Oikonomou" userId="7fc9de19c5bc988c" providerId="LiveId" clId="{8579DFF5-A56F-4BCE-AF75-42C1F97ACA91}"/>
    <pc:docChg chg="delSld delMainMaster">
      <pc:chgData name="Evangelos Oikonomou" userId="7fc9de19c5bc988c" providerId="LiveId" clId="{8579DFF5-A56F-4BCE-AF75-42C1F97ACA91}" dt="2026-03-01T16:17:04.900" v="0" actId="47"/>
      <pc:docMkLst>
        <pc:docMk/>
      </pc:docMkLst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907667230" sldId="256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832903364" sldId="26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971570567" sldId="27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227169320" sldId="27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842354451" sldId="27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62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64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64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65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720478818" sldId="66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618827662" sldId="1881839887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859010266" sldId="1881839888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362994109" sldId="188183988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4258199653" sldId="188183989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789918165" sldId="188183989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975896314" sldId="1881839897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407959476" sldId="1881839898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830058514" sldId="188183989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452639806" sldId="188183990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422802886" sldId="188183990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556483971" sldId="1881839905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859490020" sldId="188183990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286790299" sldId="188183991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67702678" sldId="188183991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057911449" sldId="1881839916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242893683" sldId="188183991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678960711" sldId="188183992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680409981" sldId="188183992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170241606" sldId="188183992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66498080" sldId="1881839928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188183992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009230486" sldId="188183993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727027860" sldId="188183993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708029984" sldId="188183993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78347939" sldId="1881839935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554613739" sldId="188183994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621594020" sldId="188183994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513184866" sldId="188183994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810978471" sldId="188183994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00252785" sldId="1881839945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1881839946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1881839947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0" sldId="1881839948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603313419" sldId="188183996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589229647" sldId="188183996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526316107" sldId="188183996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210354269" sldId="188183996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663041089" sldId="1881839965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673053710" sldId="1881839966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2114821424" sldId="188183998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775200874" sldId="1881839988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866902260" sldId="1881839989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816024282" sldId="1881839990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804916389" sldId="1881839991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720035343" sldId="1881839992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4254322293" sldId="1881839993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3837203063" sldId="1881839994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940887530" sldId="1881839995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1620340922" sldId="1881839996"/>
        </pc:sldMkLst>
      </pc:sldChg>
      <pc:sldChg chg="del">
        <pc:chgData name="Evangelos Oikonomou" userId="7fc9de19c5bc988c" providerId="LiveId" clId="{8579DFF5-A56F-4BCE-AF75-42C1F97ACA91}" dt="2026-03-01T16:17:04.900" v="0" actId="47"/>
        <pc:sldMkLst>
          <pc:docMk/>
          <pc:sldMk cId="691038979" sldId="1881839997"/>
        </pc:sldMkLst>
      </pc:sldChg>
      <pc:sldMasterChg chg="del delSldLayout">
        <pc:chgData name="Evangelos Oikonomou" userId="7fc9de19c5bc988c" providerId="LiveId" clId="{8579DFF5-A56F-4BCE-AF75-42C1F97ACA91}" dt="2026-03-01T16:17:04.900" v="0" actId="47"/>
        <pc:sldMasterMkLst>
          <pc:docMk/>
          <pc:sldMasterMk cId="1627142892" sldId="2147483685"/>
        </pc:sldMasterMkLst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3408242846" sldId="2147483686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2910264677" sldId="2147483687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2255076952" sldId="2147483688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2208398373" sldId="2147483689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379971498" sldId="2147483690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3065684575" sldId="2147483691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1517857462" sldId="2147483692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2863100758" sldId="2147483693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3482330003" sldId="2147483694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1104485572" sldId="2147483695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1627142892" sldId="2147483685"/>
            <pc:sldLayoutMk cId="489583645" sldId="2147483696"/>
          </pc:sldLayoutMkLst>
        </pc:sldLayoutChg>
      </pc:sldMasterChg>
      <pc:sldMasterChg chg="del delSldLayout">
        <pc:chgData name="Evangelos Oikonomou" userId="7fc9de19c5bc988c" providerId="LiveId" clId="{8579DFF5-A56F-4BCE-AF75-42C1F97ACA91}" dt="2026-03-01T16:17:04.900" v="0" actId="47"/>
        <pc:sldMasterMkLst>
          <pc:docMk/>
          <pc:sldMasterMk cId="4350443" sldId="2147483823"/>
        </pc:sldMasterMkLst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4091135192" sldId="2147483824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897579117" sldId="2147483825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43955171" sldId="2147483826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1256217060" sldId="2147483827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1772174499" sldId="2147483828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3938582481" sldId="2147483829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4140737285" sldId="2147483830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333846938" sldId="2147483831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1714431014" sldId="2147483832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48882053" sldId="2147483833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3136587995" sldId="2147483834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5315478" sldId="2147483835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245593676" sldId="2147483836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709413635" sldId="2147483837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906334648" sldId="2147483838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2232061419" sldId="2147483839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4350443" sldId="2147483823"/>
            <pc:sldLayoutMk cId="1405886487" sldId="2147483840"/>
          </pc:sldLayoutMkLst>
        </pc:sldLayoutChg>
      </pc:sldMasterChg>
      <pc:sldMasterChg chg="del delSldLayout">
        <pc:chgData name="Evangelos Oikonomou" userId="7fc9de19c5bc988c" providerId="LiveId" clId="{8579DFF5-A56F-4BCE-AF75-42C1F97ACA91}" dt="2026-03-01T16:17:04.900" v="0" actId="47"/>
        <pc:sldMasterMkLst>
          <pc:docMk/>
          <pc:sldMasterMk cId="3787097277" sldId="2147483841"/>
        </pc:sldMasterMkLst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1960111548" sldId="2147483842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1250557499" sldId="2147483843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1143615498" sldId="2147483844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1320168753" sldId="2147483845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1330999679" sldId="2147483846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401445417" sldId="2147483847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4031927989" sldId="2147483848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2989276801" sldId="2147483849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4038526267" sldId="2147483850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339222921" sldId="2147483851"/>
          </pc:sldLayoutMkLst>
        </pc:sldLayoutChg>
        <pc:sldLayoutChg chg="del">
          <pc:chgData name="Evangelos Oikonomou" userId="7fc9de19c5bc988c" providerId="LiveId" clId="{8579DFF5-A56F-4BCE-AF75-42C1F97ACA91}" dt="2026-03-01T16:17:04.900" v="0" actId="47"/>
          <pc:sldLayoutMkLst>
            <pc:docMk/>
            <pc:sldMasterMk cId="3787097277" sldId="2147483841"/>
            <pc:sldLayoutMk cId="4293369473" sldId="21474838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7AD0-CDE9-4C07-9E83-8C8DC4CA32BA}" type="datetimeFigureOut">
              <a:rPr lang="el-GR" smtClean="0"/>
              <a:t>1/3/2026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4F9D4-62BD-40E3-ACE0-EAD0DB2E5F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96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6EBB-5114-471F-8AEA-FFFA75D7938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8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E275-C3F8-4A6F-8C65-244B7C47ECEF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5BD6C-1AC2-4DFC-A80D-F6BC968035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847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8234-93BC-40B8-96D5-60D37177A1D1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B4D1-49C3-48C8-A387-A01BEE2B490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9066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D8ED-2321-4691-B070-D47EB49CA4E4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4350-BFF1-423B-BF4A-BF0DBC28536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1534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60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40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0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25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14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58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22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3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2979-9C0F-426E-84B5-5E19BC0367B5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87B2F-D05C-471E-ABF5-6A4AFDEE352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9715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55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777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96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4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0866-CA7B-4181-8FF6-9CF82B3AC9EC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26935-D6FE-4E2D-B01D-5DA6714B1AC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9162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1DA-4F4B-44E6-9D2B-0A2D20D6E046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C115-E2C5-41D1-84A7-6BE28F6B56C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1822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5145-E013-4A92-B987-86EC7E5FD1EE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C962-E8A7-47C4-A526-A46F3F67178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7198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D0B8-89DF-41CB-987A-93E22269A607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FD94-4979-4141-B097-BEB723C4C1E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2241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AF3F-10BC-46E9-8324-2CB516B35A2F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6F8E-0068-46BC-9F07-8C4119F80C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687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4A7B-DC54-4D41-AC98-71D2B3634046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03B4D-6D42-4796-BE67-B1231C81ACF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093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5294-3BE6-4966-B23F-F87EDE4F3171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5962-6198-4E76-A6F1-75AA8A097EB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1751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4992C0C-8A50-423E-A006-060738F93DB3}" type="datetime1">
              <a:rPr lang="de-DE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145D85-65E3-4C0D-93AB-5C0FF96D9F2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022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92C0C-8A50-423E-A006-060738F93DB3}" type="datetime1">
              <a:rPr lang="de-DE" smtClean="0"/>
              <a:pPr>
                <a:defRPr/>
              </a:pPr>
              <a:t>01.03.2026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D85-65E3-4C0D-93AB-5C0FF96D9F24}" type="slidenum">
              <a:rPr lang="en-US" altLang="el-GR" smtClean="0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7491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46BAF-6675-4A8F-998F-917962C6635D}"/>
              </a:ext>
            </a:extLst>
          </p:cNvPr>
          <p:cNvSpPr txBox="1"/>
          <p:nvPr/>
        </p:nvSpPr>
        <p:spPr>
          <a:xfrm>
            <a:off x="1242646" y="4145678"/>
            <a:ext cx="970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Ευάγγελος Οικονόμου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Καρδιολόγος, Επιμελητής Α,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Γ’ Πανεπιστημιακή Καρδιολογική Κλινική, Γ.Ν.Ν.Θ.Α «Η Σωτηρία»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A2FCA-EBDC-40CF-9E86-58371C950A90}"/>
              </a:ext>
            </a:extLst>
          </p:cNvPr>
          <p:cNvSpPr txBox="1"/>
          <p:nvPr/>
        </p:nvSpPr>
        <p:spPr>
          <a:xfrm>
            <a:off x="815905" y="1823905"/>
            <a:ext cx="10399408" cy="150810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Εργαλεία εκτίμησης καρδιαγγειακού κινδύνου σε ασθενείς με ΣΔ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ΠΜΣ</a:t>
            </a:r>
            <a:endParaRPr kumimoji="0" lang="el-GR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4A044A-CDCE-4DC0-AB25-3DCE79B6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95" y="247487"/>
            <a:ext cx="82303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4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627108-1B33-4369-CBD3-9D284F6BA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38467" r="27557" b="51033"/>
          <a:stretch/>
        </p:blipFill>
        <p:spPr>
          <a:xfrm>
            <a:off x="1962741" y="1988840"/>
            <a:ext cx="8669763" cy="1008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E8BA2-1FE8-72BE-83BC-60C6F3F9C15A}"/>
              </a:ext>
            </a:extLst>
          </p:cNvPr>
          <p:cNvSpPr txBox="1"/>
          <p:nvPr/>
        </p:nvSpPr>
        <p:spPr>
          <a:xfrm>
            <a:off x="663998" y="32467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Stress Echo: 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Sensitivity: 80%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Specificity: 89%</a:t>
            </a:r>
            <a:endParaRPr lang="el-G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7AF61-A16B-106A-5A65-2B71C04847A6}"/>
              </a:ext>
            </a:extLst>
          </p:cNvPr>
          <p:cNvSpPr txBox="1"/>
          <p:nvPr/>
        </p:nvSpPr>
        <p:spPr>
          <a:xfrm>
            <a:off x="4999878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Pre-Test Probability</a:t>
            </a:r>
            <a:r>
              <a:rPr lang="el-G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5%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endParaRPr lang="el-GR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788B6-BA00-03C4-DDE6-6BFE4133A1E2}"/>
              </a:ext>
            </a:extLst>
          </p:cNvPr>
          <p:cNvSpPr txBox="1"/>
          <p:nvPr/>
        </p:nvSpPr>
        <p:spPr>
          <a:xfrm>
            <a:off x="7682107" y="4429010"/>
            <a:ext cx="158417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PPV= 27%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7D7E1F6-B5AF-F61E-6D75-63F1349F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32150" r="15744" b="58400"/>
          <a:stretch/>
        </p:blipFill>
        <p:spPr>
          <a:xfrm>
            <a:off x="1631504" y="620688"/>
            <a:ext cx="9329036" cy="792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D43E6C-2D86-3E42-231A-2DDBAF06BC4C}"/>
              </a:ext>
            </a:extLst>
          </p:cNvPr>
          <p:cNvSpPr txBox="1"/>
          <p:nvPr/>
        </p:nvSpPr>
        <p:spPr>
          <a:xfrm>
            <a:off x="1108038" y="4706009"/>
            <a:ext cx="460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0.8x0.05 / ((0.8x0.05) + ((1-0.89)x(1-0.05)))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00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0C03140-F506-3617-EB1C-47F01609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6" y="347293"/>
            <a:ext cx="10266718" cy="1498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6FD0B1-E875-984A-E248-C0CA36001F3E}"/>
              </a:ext>
            </a:extLst>
          </p:cNvPr>
          <p:cNvSpPr txBox="1"/>
          <p:nvPr/>
        </p:nvSpPr>
        <p:spPr>
          <a:xfrm>
            <a:off x="663998" y="32467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Stress Echo: 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Sensitivity: 80%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Specificity: 89%</a:t>
            </a:r>
            <a:endParaRPr lang="el-G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5143E-F9D7-BEAC-708D-139DFD74519C}"/>
              </a:ext>
            </a:extLst>
          </p:cNvPr>
          <p:cNvSpPr txBox="1"/>
          <p:nvPr/>
        </p:nvSpPr>
        <p:spPr>
          <a:xfrm>
            <a:off x="4999878" y="3429000"/>
            <a:ext cx="31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Pre-Test Probability</a:t>
            </a:r>
            <a:r>
              <a:rPr lang="el-G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endParaRPr lang="el-GR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92556-42B2-7D44-04AF-F6CDC3E840F7}"/>
              </a:ext>
            </a:extLst>
          </p:cNvPr>
          <p:cNvSpPr txBox="1"/>
          <p:nvPr/>
        </p:nvSpPr>
        <p:spPr>
          <a:xfrm>
            <a:off x="7682107" y="4429010"/>
            <a:ext cx="158417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PV=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A69B9-EF60-4E6A-D484-F965763952E2}"/>
              </a:ext>
            </a:extLst>
          </p:cNvPr>
          <p:cNvSpPr txBox="1"/>
          <p:nvPr/>
        </p:nvSpPr>
        <p:spPr>
          <a:xfrm>
            <a:off x="1108038" y="4706009"/>
            <a:ext cx="460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0.89x 0.2 / (0.89 * (1-0.8) + (1-0.8)x0.8)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21129E-6484-3BB3-C5C5-6AE309E6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052512"/>
            <a:ext cx="8734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3D446B-EC22-2787-563A-78C06B346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25" y="779173"/>
            <a:ext cx="9266061" cy="52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C95E2A-C5C5-75F0-011C-6FD0D66A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60" y="189174"/>
            <a:ext cx="8103607" cy="62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B69182-A6A8-0781-5418-F382C8D9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40" y="0"/>
            <a:ext cx="79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10C32E-623E-11D0-D0E5-5067EE29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73" y="727262"/>
            <a:ext cx="7012808" cy="4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2CFCD3-7F7F-28F2-2E11-BE80AE76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30" y="796093"/>
            <a:ext cx="10200276" cy="46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BD20EE-F7EA-2428-19FF-83329480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476250"/>
            <a:ext cx="72675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63F56F-3652-CA3B-418E-628E5659F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17" y="452437"/>
            <a:ext cx="70389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209C13-A96D-1015-3810-2F615A73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57225"/>
            <a:ext cx="89630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B2DF582-817E-3697-3CCD-133A5128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295891"/>
            <a:ext cx="68103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67FB2C-18AF-C35F-BB36-AE3E243F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34" y="340110"/>
            <a:ext cx="9551332" cy="47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88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2A4442-F6C8-2B40-F2B2-29A19484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7" t="13176" r="21470" b="72236"/>
          <a:stretch/>
        </p:blipFill>
        <p:spPr>
          <a:xfrm>
            <a:off x="2556732" y="0"/>
            <a:ext cx="8161921" cy="158137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1BD16B-AEA8-FD06-B425-A53A5274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4" t="53008" r="12084" b="32521"/>
          <a:stretch/>
        </p:blipFill>
        <p:spPr>
          <a:xfrm>
            <a:off x="797115" y="1903317"/>
            <a:ext cx="10340519" cy="152568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98B8E17-42D1-603E-04D1-1B3484181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9" t="77753" r="12085" b="6824"/>
          <a:stretch/>
        </p:blipFill>
        <p:spPr>
          <a:xfrm>
            <a:off x="797115" y="3874655"/>
            <a:ext cx="10524371" cy="16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5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8C81F6-950D-6B16-3BED-5D770052D8C6}"/>
              </a:ext>
            </a:extLst>
          </p:cNvPr>
          <p:cNvSpPr txBox="1"/>
          <p:nvPr/>
        </p:nvSpPr>
        <p:spPr>
          <a:xfrm>
            <a:off x="3047104" y="324702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https://u-prevent.com/?redirect=true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22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701B1-A780-E84C-B67B-B61D9538B04B}"/>
              </a:ext>
            </a:extLst>
          </p:cNvPr>
          <p:cNvSpPr txBox="1"/>
          <p:nvPr/>
        </p:nvSpPr>
        <p:spPr>
          <a:xfrm>
            <a:off x="5026512" y="2752172"/>
            <a:ext cx="250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https://u-prevent.com/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92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B0203E-D3EA-0B66-3FC0-9601800C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59" y="933170"/>
            <a:ext cx="9985282" cy="48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D4A15F-552B-E449-D0EF-221C2599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84784"/>
            <a:ext cx="10638953" cy="44897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E2792C-BD7A-183D-9898-3002BF46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88640"/>
            <a:ext cx="9296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9E1B04-7B90-48DF-92E4-0265809B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6632"/>
            <a:ext cx="5243686" cy="230498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DE7499-B338-41C2-91AB-FC3FB522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0" y="3156979"/>
            <a:ext cx="5355500" cy="255881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AAF8FD-89A1-4234-9517-42262882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840" y="240655"/>
            <a:ext cx="649098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3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FCE64-C9ED-1F84-5F48-83F594EE5602}"/>
              </a:ext>
            </a:extLst>
          </p:cNvPr>
          <p:cNvSpPr txBox="1"/>
          <p:nvPr/>
        </p:nvSpPr>
        <p:spPr>
          <a:xfrm>
            <a:off x="720760" y="4841440"/>
            <a:ext cx="10994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For any given test (i.e. sensitivity and specificity remain the same) as prevalence decreases, the PPV decreases because there will be more false positives for every true positive.</a:t>
            </a:r>
            <a:endParaRPr lang="el-GR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21553-A777-1917-52B2-059DB75B12CA}"/>
              </a:ext>
            </a:extLst>
          </p:cNvPr>
          <p:cNvSpPr txBox="1"/>
          <p:nvPr/>
        </p:nvSpPr>
        <p:spPr>
          <a:xfrm>
            <a:off x="720762" y="328150"/>
            <a:ext cx="10994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Sensitivity is the percentage of true positives (e.g. 90% sensitivity = 90% of people who have the target disease will test positive).</a:t>
            </a:r>
            <a:endParaRPr lang="el-GR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CCD1D-7693-BBAF-9978-07AC94501F33}"/>
              </a:ext>
            </a:extLst>
          </p:cNvPr>
          <p:cNvSpPr txBox="1"/>
          <p:nvPr/>
        </p:nvSpPr>
        <p:spPr>
          <a:xfrm>
            <a:off x="720762" y="1251480"/>
            <a:ext cx="10994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Specificity is the percentage of true negatives (e.g. 90% specificity = 90% of people who do not have the target disease will test negative).</a:t>
            </a:r>
            <a:endParaRPr lang="el-GR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3898B-D68D-E7F3-8E6E-49174A750279}"/>
              </a:ext>
            </a:extLst>
          </p:cNvPr>
          <p:cNvSpPr txBox="1"/>
          <p:nvPr/>
        </p:nvSpPr>
        <p:spPr>
          <a:xfrm>
            <a:off x="720760" y="2515546"/>
            <a:ext cx="106177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Sensitivity and specificity are characteristics of a test.</a:t>
            </a:r>
          </a:p>
          <a:p>
            <a:endParaRPr lang="en-US" b="1" i="1" dirty="0"/>
          </a:p>
          <a:p>
            <a:r>
              <a:rPr lang="en-US" b="1" i="1" dirty="0"/>
              <a:t>Positive predictive value (PPV) and negative predictive value (NPV) are best thought of as the clinical relevance of a test.</a:t>
            </a:r>
          </a:p>
          <a:p>
            <a:endParaRPr lang="en-US" b="1" i="1" dirty="0"/>
          </a:p>
          <a:p>
            <a:r>
              <a:rPr lang="en-US" b="1" i="1" dirty="0"/>
              <a:t>The significant difference is that PPV and NPV use the prevalence of a condition to determine the likelihood of a test diagnosing that specific disease. Whereas sensitivity and specificity are independent of prevalence.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2686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6933044-9738-AFEE-FEA2-2847D1D7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53"/>
          <a:stretch/>
        </p:blipFill>
        <p:spPr>
          <a:xfrm>
            <a:off x="3394037" y="2271097"/>
            <a:ext cx="5715000" cy="2892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6F3A2-134E-F4DB-99C9-AE29A0A2C274}"/>
              </a:ext>
            </a:extLst>
          </p:cNvPr>
          <p:cNvSpPr txBox="1"/>
          <p:nvPr/>
        </p:nvSpPr>
        <p:spPr>
          <a:xfrm>
            <a:off x="551329" y="581826"/>
            <a:ext cx="11249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The positive predictive value is the probability that following a positive test result, that individual will truly have that specific disease.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54293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95AB4-2541-A94B-6138-AD503EB45452}"/>
              </a:ext>
            </a:extLst>
          </p:cNvPr>
          <p:cNvSpPr txBox="1"/>
          <p:nvPr/>
        </p:nvSpPr>
        <p:spPr>
          <a:xfrm>
            <a:off x="540572" y="216066"/>
            <a:ext cx="11271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The negative predictive value is the probability that following a negative test result, that individual will truly not have that specific disease.</a:t>
            </a:r>
            <a:endParaRPr lang="el-GR" b="1" i="1" dirty="0"/>
          </a:p>
        </p:txBody>
      </p:sp>
      <p:pic>
        <p:nvPicPr>
          <p:cNvPr id="1026" name="Picture 2" descr="Negative predictive value (NPV) equation">
            <a:extLst>
              <a:ext uri="{FF2B5EF4-FFF2-40B4-BE49-F238E27FC236}">
                <a16:creationId xmlns:a16="http://schemas.microsoft.com/office/drawing/2014/main" id="{63AE8B77-C5F3-4FEB-4F31-53E6C1A7A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6"/>
          <a:stretch/>
        </p:blipFill>
        <p:spPr bwMode="auto">
          <a:xfrm>
            <a:off x="3001831" y="1934303"/>
            <a:ext cx="5715000" cy="29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5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505BD-7EDE-C277-D041-2A68224318CE}"/>
              </a:ext>
            </a:extLst>
          </p:cNvPr>
          <p:cNvSpPr txBox="1"/>
          <p:nvPr/>
        </p:nvSpPr>
        <p:spPr>
          <a:xfrm>
            <a:off x="598842" y="506524"/>
            <a:ext cx="10994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For a mathematical explanation of this phenomenon, we can calculate the positive predictive value (PPV) as follows: PPV = (sensitivity x prevalence) / [ (sensitivity x prevalence) + ((1 – specificity) x (1 – prevalence)) ]</a:t>
            </a:r>
            <a:endParaRPr lang="el-GR" b="1" i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CF36260-EBE5-8E21-B1C9-4231DA02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73" y="2423519"/>
            <a:ext cx="10266718" cy="14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384</Words>
  <Application>Microsoft Office PowerPoint</Application>
  <PresentationFormat>Ευρεία οθόνη</PresentationFormat>
  <Paragraphs>35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1_Θέμα του Office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bagelis oikonomou</dc:creator>
  <cp:lastModifiedBy>Evangelos Oikonomou</cp:lastModifiedBy>
  <cp:revision>40</cp:revision>
  <dcterms:created xsi:type="dcterms:W3CDTF">2021-10-17T14:08:43Z</dcterms:created>
  <dcterms:modified xsi:type="dcterms:W3CDTF">2026-03-01T16:17:07Z</dcterms:modified>
</cp:coreProperties>
</file>