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514" r:id="rId2"/>
    <p:sldId id="519" r:id="rId3"/>
    <p:sldId id="729" r:id="rId4"/>
    <p:sldId id="518" r:id="rId5"/>
    <p:sldId id="520" r:id="rId6"/>
    <p:sldId id="521" r:id="rId7"/>
    <p:sldId id="523" r:id="rId8"/>
    <p:sldId id="525" r:id="rId9"/>
    <p:sldId id="526" r:id="rId10"/>
    <p:sldId id="530" r:id="rId11"/>
    <p:sldId id="532" r:id="rId12"/>
    <p:sldId id="533" r:id="rId13"/>
    <p:sldId id="535" r:id="rId14"/>
    <p:sldId id="537" r:id="rId15"/>
    <p:sldId id="538" r:id="rId16"/>
    <p:sldId id="725" r:id="rId17"/>
    <p:sldId id="702" r:id="rId18"/>
    <p:sldId id="704" r:id="rId19"/>
    <p:sldId id="539" r:id="rId20"/>
    <p:sldId id="698" r:id="rId21"/>
    <p:sldId id="699" r:id="rId22"/>
    <p:sldId id="700" r:id="rId23"/>
    <p:sldId id="701" r:id="rId24"/>
    <p:sldId id="705" r:id="rId25"/>
    <p:sldId id="706" r:id="rId26"/>
    <p:sldId id="707" r:id="rId27"/>
    <p:sldId id="708" r:id="rId28"/>
    <p:sldId id="709" r:id="rId29"/>
    <p:sldId id="710" r:id="rId30"/>
    <p:sldId id="540" r:id="rId31"/>
    <p:sldId id="712" r:id="rId32"/>
    <p:sldId id="713" r:id="rId33"/>
    <p:sldId id="711" r:id="rId34"/>
    <p:sldId id="714" r:id="rId35"/>
    <p:sldId id="715" r:id="rId36"/>
    <p:sldId id="716" r:id="rId37"/>
    <p:sldId id="717" r:id="rId38"/>
    <p:sldId id="718" r:id="rId39"/>
    <p:sldId id="719" r:id="rId40"/>
    <p:sldId id="720" r:id="rId41"/>
    <p:sldId id="721" r:id="rId42"/>
    <p:sldId id="722" r:id="rId43"/>
    <p:sldId id="541" r:id="rId44"/>
    <p:sldId id="542" r:id="rId45"/>
    <p:sldId id="724" r:id="rId46"/>
    <p:sldId id="543" r:id="rId47"/>
    <p:sldId id="547" r:id="rId48"/>
    <p:sldId id="550" r:id="rId49"/>
    <p:sldId id="551" r:id="rId50"/>
    <p:sldId id="552" r:id="rId51"/>
    <p:sldId id="553" r:id="rId52"/>
    <p:sldId id="554" r:id="rId53"/>
    <p:sldId id="555" r:id="rId54"/>
    <p:sldId id="556" r:id="rId55"/>
    <p:sldId id="723" r:id="rId56"/>
    <p:sldId id="559" r:id="rId57"/>
    <p:sldId id="727" r:id="rId58"/>
    <p:sldId id="728" r:id="rId59"/>
    <p:sldId id="561" r:id="rId60"/>
    <p:sldId id="737" r:id="rId61"/>
    <p:sldId id="563" r:id="rId62"/>
    <p:sldId id="577" r:id="rId63"/>
    <p:sldId id="578" r:id="rId64"/>
    <p:sldId id="738" r:id="rId65"/>
    <p:sldId id="588" r:id="rId66"/>
    <p:sldId id="736" r:id="rId67"/>
    <p:sldId id="584" r:id="rId68"/>
    <p:sldId id="589" r:id="rId69"/>
    <p:sldId id="585" r:id="rId70"/>
    <p:sldId id="591" r:id="rId71"/>
    <p:sldId id="726" r:id="rId72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6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F0A6AB4-407D-4586-BBF3-CD0BA60DD332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454B1A6-662C-4497-A67C-F6AECF3566D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707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D0BDC4-45E1-42F0-9B68-D85D00B6692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0968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D4BF4-881D-4088-A0A0-FD4F4C402757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And with a mortality of 48% it is not surprising that we are looking for a different treatment modality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87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1A16D-E3F3-48B8-91F7-66BB4342A1A3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9916D-D2B1-48AE-8153-4AB4DE27DEB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7016F-5C6E-4D6E-A701-2E0D54174A7B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BE8F6-AC57-4A63-96E9-1BA1A691355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548CB-D80D-4A58-8688-BFC080AC93BA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8A362-1F79-4EC4-9321-FB28DE2E593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A5882-D707-417D-B7D9-DA72F766CC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1233E-3DF9-4280-A427-2AD152D0BBE2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C7A38-B248-4F8B-B3F8-1A92BC91A24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99B33DC-C488-4306-BF90-F8A880AA4C7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417D9EA-76E4-4710-9A7D-C4BD694BD6B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FFED8-EEEB-4451-8D8E-B9EB3E6ADB66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0DA2-AC6A-44F2-91EE-90CECEEB0BC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4DBDB-A778-4325-8A3B-49A427A6F4FC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A8191-5769-41BE-99A8-E1BAFC2D6D8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7DFF4-33C6-4D9C-8937-156E3102EB41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CEB91-01C9-4EE1-A0F2-79106994E01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C15C3-58BC-4DDE-8B25-808FCB9A44E7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D843-3DD6-4E4E-8110-5562440B802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0773C-5123-4570-A657-5DC2DB164832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66426-9527-44BD-8C90-672509979DA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8989D-667D-4A31-BF64-29AB612F0617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B7DDC-7086-479C-BAB6-67BD60830F4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B41BC-6CF1-4773-B6E2-D2178A356EC9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AEF02-20A3-4A47-8FAD-98AB88BA1C2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opmaakprofielen van de modeltekst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1AF4D-26C9-45B7-96C7-2ABE25C5E960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FD9B-70FF-45DC-97F1-1B2A5D06218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5939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DF10CB-77A1-4184-896C-AA129BFD16C3}" type="datetimeFigureOut">
              <a:rPr lang="nl-NL"/>
              <a:pPr>
                <a:defRPr/>
              </a:pPr>
              <a:t>3-4-2025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7F980C-2C6B-41B6-854F-8594EFB1630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2" r:id="rId12"/>
    <p:sldLayoutId id="2147483661" r:id="rId13"/>
    <p:sldLayoutId id="2147483663" r:id="rId14"/>
    <p:sldLayoutId id="2147483665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Upcoming%20Congresses\&#924;&#917;&#932;&#913;&#928;&#932;&#933;&#935;&#921;&#913;&#922;&#927;%20&#931;&#921;&#913;&#931;&#927;&#931;\2016.06%20PMU%20Vorlesung%20Aneurysma\Cook-Fenestrated-11-10-05.wmv" TargetMode="External"/><Relationship Id="rId1" Type="http://schemas.microsoft.com/office/2007/relationships/media" Target="file:///D:\Upcoming%20Congresses\&#924;&#917;&#932;&#913;&#928;&#932;&#933;&#935;&#921;&#913;&#922;&#927;%20&#931;&#921;&#913;&#931;&#927;&#931;\2016.06%20PMU%20Vorlesung%20Aneurysma\Cook-Fenestrated-11-10-05.wmv" TargetMode="Externa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Upcoming%20Congresses\&#924;&#917;&#932;&#913;&#928;&#932;&#933;&#935;&#921;&#913;&#922;&#927;%20&#931;&#921;&#913;&#931;&#927;&#931;\2016.06%20PMU%20Vorlesung%20Aneurysma\Roggen%20VRT%20gefenestr%20stent%20groot.avi" TargetMode="External"/><Relationship Id="rId1" Type="http://schemas.microsoft.com/office/2007/relationships/media" Target="file:///D:\Upcoming%20Congresses\&#924;&#917;&#932;&#913;&#928;&#932;&#933;&#935;&#921;&#913;&#922;&#927;%20&#931;&#921;&#913;&#931;&#927;&#931;\2016.06%20PMU%20Vorlesung%20Aneurysma\Roggen%20VRT%20gefenestr%20stent%20groot.avi" TargetMode="External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Upcoming%20Congresses\&#924;&#917;&#932;&#913;&#928;&#932;&#933;&#935;&#921;&#913;&#922;&#927;%20&#931;&#921;&#913;&#931;&#927;&#931;\2016.06%20PMU%20Vorlesung%20Aneurysma\Roggen%20VRT%20gefenestr%20stent%20klein.avi" TargetMode="External"/><Relationship Id="rId1" Type="http://schemas.microsoft.com/office/2007/relationships/media" Target="file:///D:\Upcoming%20Congresses\&#924;&#917;&#932;&#913;&#928;&#932;&#933;&#935;&#921;&#913;&#922;&#927;%20&#931;&#921;&#913;&#931;&#927;&#931;\2016.06%20PMU%20Vorlesung%20Aneurysma\Roggen%20VRT%20gefenestr%20stent%20klein.avi" TargetMode="External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Upcoming%20Congresses\&#924;&#917;&#932;&#913;&#928;&#932;&#933;&#935;&#921;&#913;&#922;&#927;%20&#931;&#921;&#913;&#931;&#927;&#931;\2016.06%20PMU%20Vorlesung%20Aneurysma\postop3D.mpg" TargetMode="External"/><Relationship Id="rId1" Type="http://schemas.microsoft.com/office/2007/relationships/media" Target="file:///D:\Upcoming%20Congresses\&#924;&#917;&#932;&#913;&#928;&#932;&#933;&#935;&#921;&#913;&#922;&#927;%20&#931;&#921;&#913;&#931;&#927;&#931;\2016.06%20PMU%20Vorlesung%20Aneurysma\postop3D.mpg" TargetMode="External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266701" y="292540"/>
            <a:ext cx="9677400" cy="1481126"/>
          </a:xfrm>
        </p:spPr>
        <p:txBody>
          <a:bodyPr lIns="92075" tIns="46038" rIns="92075" bIns="46038"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b="1" dirty="0">
                <a:solidFill>
                  <a:srgbClr val="FFC000"/>
                </a:solidFill>
              </a:rPr>
              <a:t>ANEURYSMS</a:t>
            </a:r>
            <a:br>
              <a:rPr lang="en-AU" sz="4000" b="1" dirty="0">
                <a:solidFill>
                  <a:srgbClr val="FFC000"/>
                </a:solidFill>
              </a:rPr>
            </a:br>
            <a:endParaRPr lang="en-AU" sz="3600" b="1" dirty="0">
              <a:solidFill>
                <a:srgbClr val="FFC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791200"/>
            <a:ext cx="9144000" cy="1066800"/>
          </a:xfrm>
        </p:spPr>
        <p:txBody>
          <a:bodyPr lIns="92075" tIns="46038" rIns="92075" bIns="46038" rtlCol="0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AU" sz="2400" b="1" dirty="0"/>
          </a:p>
          <a:p>
            <a:pPr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0" y="5524431"/>
            <a:ext cx="9144000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AU" sz="2800" dirty="0">
                <a:latin typeface="+mn-lt"/>
              </a:rPr>
              <a:t> Thanos Katsargyris, MD</a:t>
            </a:r>
            <a:r>
              <a:rPr lang="el-GR" sz="2800" dirty="0">
                <a:latin typeface="+mn-lt"/>
              </a:rPr>
              <a:t>, </a:t>
            </a:r>
            <a:r>
              <a:rPr lang="en-GB" sz="2800" dirty="0">
                <a:latin typeface="+mn-lt"/>
              </a:rPr>
              <a:t>PhD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>
                <a:latin typeface="+mn-lt"/>
              </a:rPr>
              <a:t>Ass. Professor of Vascular Surgery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latin typeface="+mn-lt"/>
              </a:rPr>
              <a:t>2</a:t>
            </a:r>
            <a:r>
              <a:rPr lang="en-GB" sz="2000" baseline="30000" dirty="0">
                <a:latin typeface="+mn-lt"/>
              </a:rPr>
              <a:t>nd</a:t>
            </a:r>
            <a:r>
              <a:rPr lang="en-GB" sz="2000" dirty="0">
                <a:latin typeface="+mn-lt"/>
              </a:rPr>
              <a:t> Department of Vascular Surgery, Athens </a:t>
            </a:r>
            <a:r>
              <a:rPr lang="en-GB" sz="2000" dirty="0" err="1">
                <a:latin typeface="+mn-lt"/>
              </a:rPr>
              <a:t>Universit</a:t>
            </a:r>
            <a:r>
              <a:rPr lang="en-US" sz="2000" dirty="0">
                <a:latin typeface="+mn-lt"/>
              </a:rPr>
              <a:t>y</a:t>
            </a:r>
            <a:r>
              <a:rPr lang="en-GB" sz="2000" dirty="0">
                <a:latin typeface="+mn-lt"/>
              </a:rPr>
              <a:t> Medical School, LAIKO Hospital</a:t>
            </a:r>
            <a:endParaRPr lang="en-AU" sz="2000" dirty="0">
              <a:latin typeface="+mn-lt"/>
            </a:endParaRPr>
          </a:p>
        </p:txBody>
      </p:sp>
      <p:pic>
        <p:nvPicPr>
          <p:cNvPr id="2" name="Picture 2" descr="F:\USB Nuremberg\2008 Thieme Verlag Debus\Old chapter\Abb. 27.22a.tif">
            <a:extLst>
              <a:ext uri="{FF2B5EF4-FFF2-40B4-BE49-F238E27FC236}">
                <a16:creationId xmlns:a16="http://schemas.microsoft.com/office/drawing/2014/main" id="{89C3E011-E993-539F-CF90-69C4C1AFE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337" y="1349808"/>
            <a:ext cx="2450807" cy="402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150" y="533400"/>
            <a:ext cx="3727450" cy="5915025"/>
          </a:xfrm>
          <a:prstGeom prst="rect">
            <a:avLst/>
          </a:prstGeom>
          <a:noFill/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4784725" y="1187450"/>
            <a:ext cx="352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Albert EINSTEIN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5165725" y="2254250"/>
            <a:ext cx="3041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(1879  -  1955 )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4937125" y="3397250"/>
            <a:ext cx="117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AAA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5562600" y="4038600"/>
            <a:ext cx="320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wrapping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 1948</a:t>
            </a:r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5505450" y="4724400"/>
            <a:ext cx="7277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rupture     1955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4667250" y="5638800"/>
            <a:ext cx="447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(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refused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aortic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surgery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)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sc_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166688"/>
            <a:ext cx="8515350" cy="2381250"/>
          </a:xfrm>
          <a:prstGeom prst="rect">
            <a:avLst/>
          </a:prstGeom>
          <a:noFill/>
        </p:spPr>
      </p:pic>
      <p:pic>
        <p:nvPicPr>
          <p:cNvPr id="84995" name="Picture 3" descr="Dsc_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852738"/>
            <a:ext cx="6181725" cy="3700462"/>
          </a:xfrm>
          <a:prstGeom prst="rect">
            <a:avLst/>
          </a:prstGeom>
          <a:noFill/>
        </p:spPr>
      </p:pic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76200" y="6019800"/>
            <a:ext cx="2708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Me</a:t>
            </a:r>
            <a:r>
              <a:rPr lang="nl-NL" altLang="nl-NL" sz="2000" b="1" dirty="0">
                <a:solidFill>
                  <a:srgbClr val="FFCC00"/>
                </a:solidFill>
                <a:latin typeface="Times New Roman" pitchFamily="18" charset="0"/>
              </a:rPr>
              <a:t>m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 </a:t>
            </a:r>
            <a:r>
              <a:rPr lang="fr-BE" altLang="nl-NL" sz="2000" b="1" dirty="0" err="1">
                <a:solidFill>
                  <a:srgbClr val="FFCC00"/>
                </a:solidFill>
                <a:latin typeface="Times New Roman" pitchFamily="18" charset="0"/>
              </a:rPr>
              <a:t>ac</a:t>
            </a:r>
            <a:r>
              <a:rPr lang="nl-NL" altLang="nl-NL" sz="2000" b="1" dirty="0">
                <a:solidFill>
                  <a:srgbClr val="FFCC00"/>
                </a:solidFill>
                <a:latin typeface="Times New Roman" pitchFamily="18" charset="0"/>
              </a:rPr>
              <a:t>a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d. </a:t>
            </a:r>
            <a:r>
              <a:rPr lang="fr-BE" altLang="nl-NL" sz="2000" b="1" dirty="0" err="1">
                <a:solidFill>
                  <a:srgbClr val="FFCC00"/>
                </a:solidFill>
                <a:latin typeface="Times New Roman" pitchFamily="18" charset="0"/>
              </a:rPr>
              <a:t>chir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.,</a:t>
            </a:r>
            <a:r>
              <a:rPr lang="nl-NL" altLang="nl-NL" sz="2000" b="1" dirty="0">
                <a:solidFill>
                  <a:srgbClr val="FFCC00"/>
                </a:solidFill>
                <a:latin typeface="Times New Roman" pitchFamily="18" charset="0"/>
              </a:rPr>
              <a:t> 1951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</a:t>
            </a:r>
          </a:p>
          <a:p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Arch. </a:t>
            </a:r>
            <a:r>
              <a:rPr lang="fr-BE" altLang="nl-NL" sz="2000" b="1" dirty="0" err="1">
                <a:solidFill>
                  <a:srgbClr val="FFCC00"/>
                </a:solidFill>
                <a:latin typeface="Times New Roman" pitchFamily="18" charset="0"/>
              </a:rPr>
              <a:t>Surg</a:t>
            </a:r>
            <a:r>
              <a:rPr lang="fr-BE" altLang="nl-NL" sz="2000" b="1" dirty="0">
                <a:solidFill>
                  <a:srgbClr val="FFCC00"/>
                </a:solidFill>
                <a:latin typeface="Times New Roman" pitchFamily="18" charset="0"/>
              </a:rPr>
              <a:t>., 1952.</a:t>
            </a:r>
            <a:endParaRPr lang="nl-NL" altLang="nl-NL" sz="24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pic>
        <p:nvPicPr>
          <p:cNvPr id="84997" name="Picture 5" descr="Foto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95600"/>
            <a:ext cx="2298700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voorhees"/>
          <p:cNvPicPr>
            <a:picLocks noChangeAspect="1" noChangeArrowheads="1"/>
          </p:cNvPicPr>
          <p:nvPr/>
        </p:nvPicPr>
        <p:blipFill>
          <a:blip r:embed="rId2" cstate="print"/>
          <a:srcRect l="2380" r="2380" b="1968"/>
          <a:stretch>
            <a:fillRect/>
          </a:stretch>
        </p:blipFill>
        <p:spPr bwMode="auto">
          <a:xfrm>
            <a:off x="304800" y="76200"/>
            <a:ext cx="6096000" cy="6248400"/>
          </a:xfrm>
          <a:prstGeom prst="rect">
            <a:avLst/>
          </a:prstGeom>
          <a:noFill/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689725" y="1143000"/>
            <a:ext cx="2343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The  first</a:t>
            </a:r>
          </a:p>
          <a:p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Synthetic</a:t>
            </a:r>
            <a:endParaRPr lang="fr-BE" altLang="nl-NL" sz="3600" dirty="0">
              <a:solidFill>
                <a:srgbClr val="FFCC00"/>
              </a:solidFill>
              <a:latin typeface="Times New Roman" pitchFamily="18" charset="0"/>
            </a:endParaRPr>
          </a:p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Nylon-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graft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842125" y="4343400"/>
            <a:ext cx="2114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Voorhees</a:t>
            </a:r>
            <a:endParaRPr lang="fr-BE" altLang="nl-NL" sz="3600" dirty="0">
              <a:solidFill>
                <a:srgbClr val="FFCC00"/>
              </a:solidFill>
              <a:latin typeface="Times New Roman" pitchFamily="18" charset="0"/>
            </a:endParaRPr>
          </a:p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New </a:t>
            </a:r>
            <a:r>
              <a:rPr lang="fr-BE" altLang="nl-NL" sz="3600" dirty="0" err="1">
                <a:solidFill>
                  <a:srgbClr val="FFCC00"/>
                </a:solidFill>
                <a:latin typeface="Times New Roman" pitchFamily="18" charset="0"/>
              </a:rPr>
              <a:t>york</a:t>
            </a:r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</a:p>
          <a:p>
            <a:r>
              <a:rPr lang="fr-BE" altLang="nl-NL" sz="3600" dirty="0">
                <a:solidFill>
                  <a:srgbClr val="FFCC00"/>
                </a:solidFill>
                <a:latin typeface="Times New Roman" pitchFamily="18" charset="0"/>
              </a:rPr>
              <a:t>1951</a:t>
            </a:r>
            <a:endParaRPr lang="nl-NL" altLang="nl-NL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447800" y="63246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400" dirty="0">
                <a:solidFill>
                  <a:srgbClr val="FFCC00"/>
                </a:solidFill>
                <a:latin typeface="Times New Roman" pitchFamily="18" charset="0"/>
              </a:rPr>
              <a:t>Smith R.B. J. </a:t>
            </a:r>
            <a:r>
              <a:rPr lang="fr-BE" sz="2400" dirty="0" err="1">
                <a:solidFill>
                  <a:srgbClr val="FFCC00"/>
                </a:solidFill>
                <a:latin typeface="Times New Roman" pitchFamily="18" charset="0"/>
              </a:rPr>
              <a:t>Vasc</a:t>
            </a:r>
            <a:r>
              <a:rPr lang="fr-BE" sz="2400" dirty="0">
                <a:solidFill>
                  <a:srgbClr val="FFCC00"/>
                </a:solidFill>
                <a:latin typeface="Times New Roman" pitchFamily="18" charset="0"/>
              </a:rPr>
              <a:t>. </a:t>
            </a:r>
            <a:r>
              <a:rPr lang="fr-BE" sz="2400" dirty="0" err="1">
                <a:solidFill>
                  <a:srgbClr val="FFCC00"/>
                </a:solidFill>
                <a:latin typeface="Times New Roman" pitchFamily="18" charset="0"/>
              </a:rPr>
              <a:t>Surg</a:t>
            </a:r>
            <a:r>
              <a:rPr lang="fr-BE" sz="2400" dirty="0">
                <a:solidFill>
                  <a:srgbClr val="FFCC00"/>
                </a:solidFill>
                <a:latin typeface="Times New Roman" pitchFamily="18" charset="0"/>
              </a:rPr>
              <a:t>., 1993</a:t>
            </a:r>
            <a:endParaRPr lang="nl-NL" sz="2400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CC00"/>
                </a:solidFill>
              </a:rPr>
              <a:t>Localisation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AAA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Thoracoabdominal</a:t>
            </a:r>
            <a:r>
              <a:rPr lang="en-US" dirty="0"/>
              <a:t> aneurysm</a:t>
            </a:r>
          </a:p>
          <a:p>
            <a:pPr>
              <a:lnSpc>
                <a:spcPct val="90000"/>
              </a:lnSpc>
            </a:pPr>
            <a:r>
              <a:rPr lang="en-US" dirty="0"/>
              <a:t>Femoral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Popliteal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Cerebral</a:t>
            </a:r>
          </a:p>
          <a:p>
            <a:pPr>
              <a:lnSpc>
                <a:spcPct val="90000"/>
              </a:lnSpc>
            </a:pPr>
            <a:r>
              <a:rPr lang="en-US" dirty="0"/>
              <a:t>Internal Iliac artery</a:t>
            </a:r>
          </a:p>
          <a:p>
            <a:pPr>
              <a:lnSpc>
                <a:spcPct val="90000"/>
              </a:lnSpc>
            </a:pPr>
            <a:r>
              <a:rPr lang="en-US" dirty="0"/>
              <a:t>Branches aorta</a:t>
            </a:r>
            <a:endParaRPr lang="nl-N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CC00"/>
                </a:solidFill>
              </a:rPr>
              <a:t>Symptomatology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None!!!!!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Expansion &gt; Pain &gt; Rupture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Local problem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Knee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Internal iliac artery: </a:t>
            </a:r>
            <a:r>
              <a:rPr lang="en-US" sz="2400" dirty="0" err="1"/>
              <a:t>Hydronephrosis</a:t>
            </a:r>
            <a:r>
              <a:rPr lang="en-US" sz="2400" dirty="0"/>
              <a:t> </a:t>
            </a:r>
            <a:endParaRPr lang="nl-NL" sz="2400" dirty="0"/>
          </a:p>
        </p:txBody>
      </p:sp>
      <p:pic>
        <p:nvPicPr>
          <p:cNvPr id="31748" name="Picture 4" descr="CTiliacain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3400" y="1981200"/>
            <a:ext cx="4343400" cy="4122738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Dangers!!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endParaRPr lang="en-US" sz="2800" dirty="0"/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CC00"/>
                </a:solidFill>
              </a:rPr>
              <a:t>Rupture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err="1"/>
              <a:t>Thrombo-embolisation</a:t>
            </a:r>
            <a:endParaRPr lang="nl-NL" sz="2800" dirty="0"/>
          </a:p>
        </p:txBody>
      </p:sp>
      <p:pic>
        <p:nvPicPr>
          <p:cNvPr id="32772" name="Picture 4" descr="letaleaand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514600"/>
            <a:ext cx="4038600" cy="3028950"/>
          </a:xfrm>
          <a:noFill/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Mortality of RAAA 40-90%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3316" name="Picture 4" descr="raa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447800"/>
            <a:ext cx="86106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983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Rupture to…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343400" cy="4114800"/>
          </a:xfrm>
        </p:spPr>
        <p:txBody>
          <a:bodyPr/>
          <a:lstStyle/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A. Retroperitoneal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B. </a:t>
            </a:r>
            <a:r>
              <a:rPr lang="en-US" sz="2800" dirty="0" err="1"/>
              <a:t>Transperitoneal</a:t>
            </a:r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C. </a:t>
            </a:r>
            <a:r>
              <a:rPr lang="en-US" sz="2800" dirty="0" err="1"/>
              <a:t>Aortoduodenal</a:t>
            </a:r>
            <a:r>
              <a:rPr lang="en-US" sz="2800" dirty="0"/>
              <a:t> fistula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D. </a:t>
            </a:r>
            <a:r>
              <a:rPr lang="en-US" sz="2800" dirty="0" err="1"/>
              <a:t>Aortocaval</a:t>
            </a:r>
            <a:r>
              <a:rPr lang="en-US" sz="2800" dirty="0"/>
              <a:t> fistula</a:t>
            </a:r>
          </a:p>
          <a:p>
            <a:pPr eaLnBrk="1" hangingPunct="1"/>
            <a:endParaRPr lang="nl-NL" sz="2800" dirty="0"/>
          </a:p>
        </p:txBody>
      </p:sp>
      <p:pic>
        <p:nvPicPr>
          <p:cNvPr id="19460" name="Picture 6" descr="Ruptuurmog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57800" y="1828800"/>
            <a:ext cx="3268663" cy="5029200"/>
          </a:xfrm>
          <a:noFill/>
        </p:spPr>
      </p:pic>
    </p:spTree>
    <p:extLst>
      <p:ext uri="{BB962C8B-B14F-4D97-AF65-F5344CB8AC3E}">
        <p14:creationId xmlns:p14="http://schemas.microsoft.com/office/powerpoint/2010/main" val="2203153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Symptoms acute/ruptured AAA</a:t>
            </a:r>
            <a:endParaRPr lang="en-GB" dirty="0">
              <a:solidFill>
                <a:srgbClr val="FFCC00"/>
              </a:solidFill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nl-NL" sz="2800" dirty="0"/>
          </a:p>
          <a:p>
            <a:pPr>
              <a:lnSpc>
                <a:spcPct val="90000"/>
              </a:lnSpc>
            </a:pPr>
            <a:r>
              <a:rPr lang="nl-NL" sz="2800" dirty="0">
                <a:solidFill>
                  <a:srgbClr val="FFCC00"/>
                </a:solidFill>
              </a:rPr>
              <a:t>Acute onset of back pain</a:t>
            </a:r>
          </a:p>
          <a:p>
            <a:pPr>
              <a:lnSpc>
                <a:spcPct val="90000"/>
              </a:lnSpc>
            </a:pPr>
            <a:r>
              <a:rPr lang="nl-NL" sz="2800" dirty="0"/>
              <a:t>Abdominal pain</a:t>
            </a:r>
          </a:p>
          <a:p>
            <a:pPr>
              <a:lnSpc>
                <a:spcPct val="90000"/>
              </a:lnSpc>
            </a:pPr>
            <a:r>
              <a:rPr lang="nl-NL" sz="2800" dirty="0">
                <a:solidFill>
                  <a:srgbClr val="FFCC00"/>
                </a:solidFill>
              </a:rPr>
              <a:t>Shock</a:t>
            </a:r>
          </a:p>
          <a:p>
            <a:pPr>
              <a:lnSpc>
                <a:spcPct val="90000"/>
              </a:lnSpc>
            </a:pPr>
            <a:r>
              <a:rPr lang="nl-NL" sz="2800" dirty="0"/>
              <a:t>(Hemoptoe)</a:t>
            </a:r>
          </a:p>
          <a:p>
            <a:pPr>
              <a:lnSpc>
                <a:spcPct val="90000"/>
              </a:lnSpc>
            </a:pPr>
            <a:r>
              <a:rPr lang="nl-NL" sz="2800" dirty="0"/>
              <a:t>(Right sided heart failure)</a:t>
            </a:r>
          </a:p>
          <a:p>
            <a:pPr>
              <a:lnSpc>
                <a:spcPct val="90000"/>
              </a:lnSpc>
            </a:pPr>
            <a:endParaRPr lang="nl-NL" sz="2800" dirty="0"/>
          </a:p>
          <a:p>
            <a:pPr>
              <a:lnSpc>
                <a:spcPct val="90000"/>
              </a:lnSpc>
            </a:pPr>
            <a:r>
              <a:rPr lang="nl-NL" sz="2800" dirty="0">
                <a:solidFill>
                  <a:srgbClr val="FFCC00"/>
                </a:solidFill>
              </a:rPr>
              <a:t>Suspicion</a:t>
            </a:r>
            <a:r>
              <a:rPr lang="nl-NL" sz="2800" dirty="0"/>
              <a:t>:</a:t>
            </a:r>
          </a:p>
          <a:p>
            <a:pPr lvl="1">
              <a:lnSpc>
                <a:spcPct val="90000"/>
              </a:lnSpc>
            </a:pPr>
            <a:r>
              <a:rPr lang="nl-NL" sz="2400" dirty="0"/>
              <a:t>Palpabele pulsating mass in abdomen</a:t>
            </a:r>
          </a:p>
          <a:p>
            <a:pPr lvl="1">
              <a:lnSpc>
                <a:spcPct val="90000"/>
              </a:lnSpc>
            </a:pPr>
            <a:r>
              <a:rPr lang="nl-NL" sz="2400" dirty="0"/>
              <a:t>Elderly man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995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Dangers!!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4033838" cy="4525963"/>
          </a:xfrm>
        </p:spPr>
        <p:txBody>
          <a:bodyPr/>
          <a:lstStyle/>
          <a:p>
            <a:endParaRPr lang="en-US" sz="2800" dirty="0"/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/>
              <a:t>Rupture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rgbClr val="FFCC00"/>
                </a:solidFill>
              </a:rPr>
              <a:t>Thrombo-embolisation</a:t>
            </a:r>
            <a:endParaRPr lang="nl-NL" sz="2800" dirty="0">
              <a:solidFill>
                <a:srgbClr val="FFCC00"/>
              </a:solidFill>
            </a:endParaRPr>
          </a:p>
        </p:txBody>
      </p:sp>
      <p:pic>
        <p:nvPicPr>
          <p:cNvPr id="24580" name="Picture 4" descr="embolie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1638" y="2708275"/>
            <a:ext cx="4748212" cy="3036888"/>
          </a:xfr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AAv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916113"/>
            <a:ext cx="4852987" cy="4727575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Definition: abnormal dilatation…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Diagnosis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9138"/>
            <a:ext cx="3810000" cy="4114800"/>
          </a:xfrm>
        </p:spPr>
        <p:txBody>
          <a:bodyPr/>
          <a:lstStyle/>
          <a:p>
            <a:pPr eaLnBrk="1" hangingPunct="1"/>
            <a:endParaRPr lang="en-US" sz="2800" dirty="0"/>
          </a:p>
          <a:p>
            <a:pPr eaLnBrk="1" hangingPunct="1"/>
            <a:endParaRPr lang="en-US" sz="28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800" dirty="0"/>
              <a:t>Clinical examination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Co-incidental:</a:t>
            </a:r>
          </a:p>
          <a:p>
            <a:pPr lvl="1" eaLnBrk="1" hangingPunct="1"/>
            <a:r>
              <a:rPr lang="en-US" sz="2400" dirty="0"/>
              <a:t>Urology</a:t>
            </a:r>
          </a:p>
          <a:p>
            <a:pPr lvl="1" eaLnBrk="1" hangingPunct="1"/>
            <a:r>
              <a:rPr lang="en-US" sz="2400" dirty="0"/>
              <a:t>Internal Medicine</a:t>
            </a:r>
          </a:p>
          <a:p>
            <a:pPr eaLnBrk="1" hangingPunct="1"/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14340" name="Picture 6" descr="AAAkl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95800" y="2590800"/>
            <a:ext cx="4495800" cy="3194050"/>
          </a:xfrm>
          <a:noFill/>
        </p:spPr>
      </p:pic>
    </p:spTree>
    <p:extLst>
      <p:ext uri="{BB962C8B-B14F-4D97-AF65-F5344CB8AC3E}">
        <p14:creationId xmlns:p14="http://schemas.microsoft.com/office/powerpoint/2010/main" val="3707543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solidFill>
                  <a:srgbClr val="FFCC00"/>
                </a:solidFill>
              </a:rPr>
              <a:t>Utrasound</a:t>
            </a:r>
            <a:r>
              <a:rPr lang="en-US" dirty="0">
                <a:solidFill>
                  <a:srgbClr val="FFCC00"/>
                </a:solidFill>
              </a:rPr>
              <a:t>/</a:t>
            </a:r>
            <a:r>
              <a:rPr lang="en-US" dirty="0" err="1">
                <a:solidFill>
                  <a:srgbClr val="FFCC00"/>
                </a:solidFill>
              </a:rPr>
              <a:t>CTscan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15363" name="Picture 3" descr="echoAA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834496"/>
            <a:ext cx="35337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834496"/>
            <a:ext cx="3427636" cy="43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2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Angiography: NO!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16387" name="Picture 3" descr="angioAA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0"/>
            <a:ext cx="37973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trombusA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905000"/>
            <a:ext cx="42386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926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X-Ray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17411" name="Picture 3" descr="anrena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514600"/>
            <a:ext cx="44958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BOZA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4591050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811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9138"/>
            <a:ext cx="4176713" cy="4114800"/>
          </a:xfrm>
        </p:spPr>
        <p:txBody>
          <a:bodyPr/>
          <a:lstStyle/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Preventive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Exclusion of the aneurysm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Balance: risk of the procedure vs. risk of rupture</a:t>
            </a:r>
            <a:endParaRPr lang="nl-NL" sz="2800" dirty="0"/>
          </a:p>
        </p:txBody>
      </p:sp>
      <p:pic>
        <p:nvPicPr>
          <p:cNvPr id="23556" name="Picture 6" descr="ruptuurkan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00600" y="2057400"/>
            <a:ext cx="3584575" cy="4343400"/>
          </a:xfrm>
          <a:noFill/>
        </p:spPr>
      </p:pic>
    </p:spTree>
    <p:extLst>
      <p:ext uri="{BB962C8B-B14F-4D97-AF65-F5344CB8AC3E}">
        <p14:creationId xmlns:p14="http://schemas.microsoft.com/office/powerpoint/2010/main" val="3056236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General rule of thumb:</a:t>
            </a:r>
          </a:p>
          <a:p>
            <a:pPr lvl="1" eaLnBrk="1" hangingPunct="1">
              <a:lnSpc>
                <a:spcPct val="90000"/>
              </a:lnSpc>
            </a:pPr>
            <a:r>
              <a:rPr lang="nl-NL" dirty="0"/>
              <a:t>Man: &gt; 5,5 cm</a:t>
            </a:r>
          </a:p>
          <a:p>
            <a:pPr lvl="1" eaLnBrk="1" hangingPunct="1">
              <a:lnSpc>
                <a:spcPct val="90000"/>
              </a:lnSpc>
            </a:pPr>
            <a:r>
              <a:rPr lang="nl-NL" dirty="0"/>
              <a:t>Female: &gt; 5 cm</a:t>
            </a:r>
          </a:p>
          <a:p>
            <a:pPr lvl="1" eaLnBrk="1" hangingPunct="1">
              <a:lnSpc>
                <a:spcPct val="90000"/>
              </a:lnSpc>
            </a:pPr>
            <a:endParaRPr lang="nl-NL" dirty="0"/>
          </a:p>
          <a:p>
            <a:pPr eaLnBrk="1" hangingPunct="1">
              <a:lnSpc>
                <a:spcPct val="90000"/>
              </a:lnSpc>
            </a:pPr>
            <a:r>
              <a:rPr lang="nl-NL" dirty="0"/>
              <a:t>Based (amongst other literature) on English “Small Aneurysm Trial”</a:t>
            </a:r>
          </a:p>
        </p:txBody>
      </p:sp>
    </p:spTree>
    <p:extLst>
      <p:ext uri="{BB962C8B-B14F-4D97-AF65-F5344CB8AC3E}">
        <p14:creationId xmlns:p14="http://schemas.microsoft.com/office/powerpoint/2010/main" val="436359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Big procedure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Mortality: 5-7 %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Morbidity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Cardiac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/>
              <a:t>Pulmonal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Sexual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7247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26627" name="Picture 6" descr="Aaa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098675"/>
            <a:ext cx="3810000" cy="3879850"/>
          </a:xfrm>
          <a:noFill/>
        </p:spPr>
      </p:pic>
      <p:pic>
        <p:nvPicPr>
          <p:cNvPr id="26628" name="Picture 8" descr="Aaa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2420938"/>
            <a:ext cx="3810000" cy="3659187"/>
          </a:xfrm>
          <a:noFill/>
        </p:spPr>
      </p:pic>
    </p:spTree>
    <p:extLst>
      <p:ext uri="{BB962C8B-B14F-4D97-AF65-F5344CB8AC3E}">
        <p14:creationId xmlns:p14="http://schemas.microsoft.com/office/powerpoint/2010/main" val="1036764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27651" name="Picture 6" descr="Aaa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2146300"/>
            <a:ext cx="3810000" cy="3784600"/>
          </a:xfrm>
          <a:noFill/>
        </p:spPr>
      </p:pic>
      <p:pic>
        <p:nvPicPr>
          <p:cNvPr id="27652" name="Picture 8" descr="Aaa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2492375"/>
            <a:ext cx="3810000" cy="3663950"/>
          </a:xfrm>
          <a:noFill/>
        </p:spPr>
      </p:pic>
    </p:spTree>
    <p:extLst>
      <p:ext uri="{BB962C8B-B14F-4D97-AF65-F5344CB8AC3E}">
        <p14:creationId xmlns:p14="http://schemas.microsoft.com/office/powerpoint/2010/main" val="4083158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28675" name="Picture 10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844675"/>
            <a:ext cx="713263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2997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Pathophysiology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4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/>
              <a:t>Genetic factors</a:t>
            </a:r>
          </a:p>
          <a:p>
            <a:pPr eaLnBrk="1" hangingPunct="1">
              <a:buFontTx/>
              <a:buNone/>
            </a:pPr>
            <a:r>
              <a:rPr lang="en-US" sz="2400" dirty="0"/>
              <a:t>		</a:t>
            </a:r>
            <a:r>
              <a:rPr lang="en-US" sz="2400" dirty="0">
                <a:sym typeface="Marlett" pitchFamily="2" charset="2"/>
              </a:rPr>
              <a:t></a:t>
            </a:r>
          </a:p>
          <a:p>
            <a:pPr eaLnBrk="1" hangingPunct="1"/>
            <a:r>
              <a:rPr lang="en-US" sz="2400" dirty="0"/>
              <a:t>Dilatation of the Aorta</a:t>
            </a:r>
          </a:p>
          <a:p>
            <a:pPr eaLnBrk="1" hangingPunct="1">
              <a:buFontTx/>
              <a:buNone/>
            </a:pPr>
            <a:r>
              <a:rPr lang="en-US" sz="2400" dirty="0"/>
              <a:t>		</a:t>
            </a:r>
          </a:p>
          <a:p>
            <a:pPr eaLnBrk="1" hangingPunct="1">
              <a:buFontTx/>
              <a:buNone/>
            </a:pPr>
            <a:r>
              <a:rPr lang="en-US" sz="2400" dirty="0"/>
              <a:t>		 </a:t>
            </a:r>
            <a:r>
              <a:rPr lang="en-US" sz="2400" dirty="0">
                <a:sym typeface="Marlett" pitchFamily="2" charset="2"/>
              </a:rPr>
              <a:t></a:t>
            </a:r>
          </a:p>
          <a:p>
            <a:pPr eaLnBrk="1" hangingPunct="1"/>
            <a:r>
              <a:rPr lang="en-US" sz="2400" dirty="0">
                <a:sym typeface="Marlett" pitchFamily="2" charset="2"/>
              </a:rPr>
              <a:t>Aneurysm (AAA)</a:t>
            </a:r>
          </a:p>
          <a:p>
            <a:pPr eaLnBrk="1" hangingPunct="1">
              <a:buFontTx/>
              <a:buNone/>
            </a:pPr>
            <a:r>
              <a:rPr lang="en-US" sz="2400" dirty="0">
                <a:sym typeface="Marlett" pitchFamily="2" charset="2"/>
              </a:rPr>
              <a:t>		 </a:t>
            </a:r>
          </a:p>
          <a:p>
            <a:pPr eaLnBrk="1" hangingPunct="1"/>
            <a:r>
              <a:rPr lang="en-US" sz="2400" dirty="0">
                <a:sym typeface="Marlett" pitchFamily="2" charset="2"/>
              </a:rPr>
              <a:t>Arteriosclerotic AAA</a:t>
            </a:r>
            <a:endParaRPr lang="nl-NL" sz="2400" dirty="0">
              <a:sym typeface="Marlett" pitchFamily="2" charset="2"/>
            </a:endParaRPr>
          </a:p>
        </p:txBody>
      </p:sp>
      <p:pic>
        <p:nvPicPr>
          <p:cNvPr id="7172" name="Picture 9" descr="risicofactor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8064" y="1268760"/>
            <a:ext cx="3905125" cy="5381064"/>
          </a:xfrm>
          <a:noFill/>
        </p:spPr>
      </p:pic>
      <p:sp>
        <p:nvSpPr>
          <p:cNvPr id="7173" name="Line 10"/>
          <p:cNvSpPr>
            <a:spLocks noChangeShapeType="1"/>
          </p:cNvSpPr>
          <p:nvPr/>
        </p:nvSpPr>
        <p:spPr bwMode="auto">
          <a:xfrm flipH="1">
            <a:off x="3635896" y="4509120"/>
            <a:ext cx="10810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7174" name="Line 11"/>
          <p:cNvSpPr>
            <a:spLocks noChangeShapeType="1"/>
          </p:cNvSpPr>
          <p:nvPr/>
        </p:nvSpPr>
        <p:spPr bwMode="auto">
          <a:xfrm flipH="1">
            <a:off x="3779912" y="5373216"/>
            <a:ext cx="10810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1281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CC00"/>
              </a:solidFill>
            </a:endParaRPr>
          </a:p>
        </p:txBody>
      </p:sp>
      <p:pic>
        <p:nvPicPr>
          <p:cNvPr id="25603" name="Picture 3" descr="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773238"/>
            <a:ext cx="4248150" cy="3186112"/>
          </a:xfrm>
          <a:noFill/>
          <a:ln/>
        </p:spPr>
      </p:pic>
      <p:pic>
        <p:nvPicPr>
          <p:cNvPr id="25604" name="Picture 4" descr="AAAk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357563"/>
            <a:ext cx="4241800" cy="3181350"/>
          </a:xfrm>
          <a:noFill/>
          <a:ln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0723" name="Picture 8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060575"/>
            <a:ext cx="68580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0712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1747" name="Picture 7" descr="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844675"/>
            <a:ext cx="7708900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7854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29699" name="Picture 9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989138"/>
            <a:ext cx="70516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356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2771" name="Picture 7" descr="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916113"/>
            <a:ext cx="7172325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689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3795" name="Picture 7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916113"/>
            <a:ext cx="7056437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4769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4819" name="Picture 7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844675"/>
            <a:ext cx="67659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5935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5843" name="Picture 7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773238"/>
            <a:ext cx="67818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362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6867" name="Picture 7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989138"/>
            <a:ext cx="6577012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2282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7891" name="Picture 7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844675"/>
            <a:ext cx="7121525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026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C00"/>
                </a:solidFill>
              </a:rPr>
              <a:t>Aneurysms: increase of incidence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We all get older</a:t>
            </a:r>
          </a:p>
          <a:p>
            <a:endParaRPr lang="en-US" sz="2800" dirty="0"/>
          </a:p>
          <a:p>
            <a:r>
              <a:rPr lang="en-US" sz="2800" dirty="0"/>
              <a:t>More aneurysms detected</a:t>
            </a:r>
          </a:p>
          <a:p>
            <a:endParaRPr lang="en-US" sz="2800" dirty="0"/>
          </a:p>
          <a:p>
            <a:r>
              <a:rPr lang="en-US" sz="2800" dirty="0"/>
              <a:t>Germany: </a:t>
            </a:r>
          </a:p>
          <a:p>
            <a:pPr lvl="1"/>
            <a:r>
              <a:rPr lang="en-US" sz="2400" dirty="0"/>
              <a:t>20000 AAA’s per year</a:t>
            </a:r>
          </a:p>
          <a:p>
            <a:pPr lvl="1"/>
            <a:r>
              <a:rPr lang="en-US" sz="2400" dirty="0"/>
              <a:t>(1/4 acute)</a:t>
            </a:r>
            <a:endParaRPr lang="nl-NL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8915" name="Picture 7" descr="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00213"/>
            <a:ext cx="6938962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7570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39939" name="Picture 7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700213"/>
            <a:ext cx="7265987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0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Open Surgery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40963" name="Picture 9" descr="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628775"/>
            <a:ext cx="75438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6518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Endovascular Treatment</a:t>
            </a:r>
          </a:p>
        </p:txBody>
      </p:sp>
      <p:pic>
        <p:nvPicPr>
          <p:cNvPr id="26627" name="Picture 3" descr="Op0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1340768"/>
            <a:ext cx="3701098" cy="2883595"/>
          </a:xfrm>
          <a:noFill/>
          <a:ln/>
        </p:spPr>
      </p:pic>
      <p:pic>
        <p:nvPicPr>
          <p:cNvPr id="4" name="Picture 5" descr="Vangu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019" y="1628800"/>
            <a:ext cx="31940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Talent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264099"/>
            <a:ext cx="3457688" cy="259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Endovascular Treatment</a:t>
            </a:r>
          </a:p>
        </p:txBody>
      </p:sp>
      <p:pic>
        <p:nvPicPr>
          <p:cNvPr id="27652" name="Picture 4" descr="vglproth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8022" y="1923130"/>
            <a:ext cx="5755555" cy="3880102"/>
          </a:xfrm>
          <a:noFill/>
          <a:ln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cluder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412776"/>
            <a:ext cx="5563683" cy="41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Indication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endParaRPr lang="nl-NL" sz="2800" dirty="0"/>
          </a:p>
          <a:p>
            <a:r>
              <a:rPr lang="nl-NL" sz="2800" dirty="0"/>
              <a:t>Same as open surgery:</a:t>
            </a:r>
          </a:p>
          <a:p>
            <a:pPr lvl="1"/>
            <a:r>
              <a:rPr lang="nl-NL" sz="2400" dirty="0"/>
              <a:t>Based on diameter</a:t>
            </a:r>
          </a:p>
          <a:p>
            <a:endParaRPr lang="nl-NL" sz="2800" dirty="0"/>
          </a:p>
          <a:p>
            <a:r>
              <a:rPr lang="nl-NL" sz="2800" dirty="0"/>
              <a:t>Landing zone</a:t>
            </a:r>
          </a:p>
          <a:p>
            <a:pPr lvl="1"/>
            <a:r>
              <a:rPr lang="nl-NL" sz="2400" dirty="0"/>
              <a:t>proximal</a:t>
            </a:r>
          </a:p>
          <a:p>
            <a:pPr lvl="1"/>
            <a:r>
              <a:rPr lang="nl-NL" sz="2400" dirty="0"/>
              <a:t>distal</a:t>
            </a:r>
          </a:p>
          <a:p>
            <a:r>
              <a:rPr lang="nl-NL" sz="2800" dirty="0"/>
              <a:t>Access</a:t>
            </a:r>
          </a:p>
        </p:txBody>
      </p:sp>
      <p:pic>
        <p:nvPicPr>
          <p:cNvPr id="7172" name="Picture 4" descr="AAAworkshea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725" y="1700213"/>
            <a:ext cx="3706813" cy="4967287"/>
          </a:xfrm>
          <a:noFill/>
          <a:ln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Advantages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51038"/>
            <a:ext cx="4033838" cy="4525962"/>
          </a:xfrm>
        </p:spPr>
        <p:txBody>
          <a:bodyPr/>
          <a:lstStyle/>
          <a:p>
            <a:endParaRPr lang="nl-NL" sz="2800" dirty="0"/>
          </a:p>
          <a:p>
            <a:r>
              <a:rPr lang="nl-NL" sz="2800" dirty="0"/>
              <a:t>Smaller procedure</a:t>
            </a:r>
          </a:p>
          <a:p>
            <a:r>
              <a:rPr lang="nl-NL" sz="2800" dirty="0"/>
              <a:t>No blood transfusion</a:t>
            </a:r>
          </a:p>
          <a:p>
            <a:r>
              <a:rPr lang="nl-NL" sz="2800" dirty="0"/>
              <a:t>No I.C.U </a:t>
            </a:r>
          </a:p>
          <a:p>
            <a:r>
              <a:rPr lang="nl-NL" sz="2800" dirty="0"/>
              <a:t>Quicker recovery</a:t>
            </a:r>
          </a:p>
          <a:p>
            <a:r>
              <a:rPr lang="nl-NL" sz="2800" dirty="0"/>
              <a:t>Lower mortality </a:t>
            </a:r>
          </a:p>
          <a:p>
            <a:r>
              <a:rPr lang="nl-NL" sz="2800" dirty="0"/>
              <a:t>Lower morbidity</a:t>
            </a:r>
          </a:p>
        </p:txBody>
      </p:sp>
      <p:pic>
        <p:nvPicPr>
          <p:cNvPr id="11268" name="Picture 4" descr="endopat1dposto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4663" y="2565400"/>
            <a:ext cx="4641850" cy="3024188"/>
          </a:xfrm>
          <a:noFill/>
          <a:ln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Complications?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Occlusions</a:t>
            </a:r>
          </a:p>
          <a:p>
            <a:r>
              <a:rPr lang="nl-NL" dirty="0"/>
              <a:t>Endoleaks</a:t>
            </a:r>
          </a:p>
          <a:p>
            <a:r>
              <a:rPr lang="nl-NL" dirty="0"/>
              <a:t>Migrations</a:t>
            </a:r>
          </a:p>
          <a:p>
            <a:endParaRPr lang="nl-NL" dirty="0"/>
          </a:p>
          <a:p>
            <a:r>
              <a:rPr lang="nl-NL" dirty="0"/>
              <a:t>Material failure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Occlusion</a:t>
            </a:r>
          </a:p>
        </p:txBody>
      </p:sp>
      <p:pic>
        <p:nvPicPr>
          <p:cNvPr id="15363" name="Picture 3" descr="0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276475"/>
            <a:ext cx="3538537" cy="4114800"/>
          </a:xfrm>
          <a:noFill/>
          <a:ln/>
        </p:spPr>
      </p:pic>
      <p:pic>
        <p:nvPicPr>
          <p:cNvPr id="15364" name="Picture 4" descr="0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8625" y="2349500"/>
            <a:ext cx="3389313" cy="4103688"/>
          </a:xfrm>
          <a:noFill/>
          <a:ln/>
        </p:spPr>
      </p:pic>
      <p:pic>
        <p:nvPicPr>
          <p:cNvPr id="15365" name="Picture 5" descr="03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43213" y="1557338"/>
            <a:ext cx="4106862" cy="50847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ern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130675" cy="5567363"/>
          </a:xfrm>
          <a:prstGeom prst="rect">
            <a:avLst/>
          </a:prstGeom>
          <a:noFill/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85583" y="5943600"/>
            <a:ext cx="86950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“An aneurysm sometimes occurs in the INTERNAL ARTERIES,</a:t>
            </a:r>
          </a:p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especially in the Chest.”   Jean Fernel (1554)</a:t>
            </a:r>
          </a:p>
        </p:txBody>
      </p:sp>
      <p:pic>
        <p:nvPicPr>
          <p:cNvPr id="72708" name="Picture 4" descr="Tekening 3"/>
          <p:cNvPicPr>
            <a:picLocks noChangeAspect="1" noChangeArrowheads="1"/>
          </p:cNvPicPr>
          <p:nvPr/>
        </p:nvPicPr>
        <p:blipFill>
          <a:blip r:embed="rId3" cstate="print"/>
          <a:srcRect l="1593" t="1266"/>
          <a:stretch>
            <a:fillRect/>
          </a:stretch>
        </p:blipFill>
        <p:spPr bwMode="auto">
          <a:xfrm>
            <a:off x="4584700" y="304800"/>
            <a:ext cx="440690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FFCC00"/>
                </a:solidFill>
              </a:rPr>
              <a:t>Endoleaks</a:t>
            </a:r>
          </a:p>
        </p:txBody>
      </p:sp>
      <p:pic>
        <p:nvPicPr>
          <p:cNvPr id="16387" name="Picture 3" descr="08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95563"/>
            <a:ext cx="4495800" cy="3403600"/>
          </a:xfrm>
          <a:noFill/>
          <a:ln/>
        </p:spPr>
      </p:pic>
      <p:pic>
        <p:nvPicPr>
          <p:cNvPr id="16388" name="Picture 4" descr="0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587625"/>
            <a:ext cx="4495800" cy="34242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Migration</a:t>
            </a:r>
          </a:p>
        </p:txBody>
      </p:sp>
      <p:pic>
        <p:nvPicPr>
          <p:cNvPr id="17411" name="Picture 3" descr="0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4613" y="1600200"/>
            <a:ext cx="2501900" cy="4525963"/>
          </a:xfrm>
          <a:noFill/>
          <a:ln/>
        </p:spPr>
      </p:pic>
      <p:pic>
        <p:nvPicPr>
          <p:cNvPr id="17412" name="Picture 4" descr="0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687513"/>
            <a:ext cx="3290888" cy="4443412"/>
          </a:xfrm>
          <a:noFill/>
          <a:ln/>
        </p:spPr>
      </p:pic>
      <p:pic>
        <p:nvPicPr>
          <p:cNvPr id="17413" name="Picture 5" descr="03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03350" y="1844675"/>
            <a:ext cx="6443663" cy="48323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Material failure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Metal</a:t>
            </a:r>
          </a:p>
          <a:p>
            <a:pPr lvl="1"/>
            <a:r>
              <a:rPr lang="nl-NL" dirty="0"/>
              <a:t>Stent fractures</a:t>
            </a:r>
          </a:p>
          <a:p>
            <a:pPr lvl="1"/>
            <a:r>
              <a:rPr lang="nl-NL" dirty="0"/>
              <a:t>Desintegration</a:t>
            </a:r>
          </a:p>
          <a:p>
            <a:pPr lvl="1"/>
            <a:endParaRPr lang="nl-NL" dirty="0"/>
          </a:p>
          <a:p>
            <a:r>
              <a:rPr lang="nl-NL" dirty="0"/>
              <a:t>Prosthesis</a:t>
            </a:r>
          </a:p>
          <a:p>
            <a:pPr lvl="1"/>
            <a:r>
              <a:rPr lang="nl-NL" dirty="0"/>
              <a:t>Tearing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Stent fracture</a:t>
            </a:r>
          </a:p>
        </p:txBody>
      </p:sp>
      <p:pic>
        <p:nvPicPr>
          <p:cNvPr id="19459" name="Picture 3" descr="0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412875"/>
            <a:ext cx="4592637" cy="5264150"/>
          </a:xfrm>
          <a:noFill/>
          <a:ln/>
        </p:spPr>
      </p:pic>
      <p:sp>
        <p:nvSpPr>
          <p:cNvPr id="19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C00"/>
                </a:solidFill>
              </a:rPr>
              <a:t>Tear in graft material</a:t>
            </a:r>
          </a:p>
        </p:txBody>
      </p:sp>
      <p:pic>
        <p:nvPicPr>
          <p:cNvPr id="20483" name="Picture 3" descr="W-prothese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60500" y="1646238"/>
            <a:ext cx="6221413" cy="4525962"/>
          </a:xfrm>
          <a:noFill/>
          <a:ln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CC00"/>
                </a:solidFill>
              </a:rPr>
              <a:t>Endovascular treatment</a:t>
            </a:r>
            <a:endParaRPr lang="nl-NL" dirty="0">
              <a:solidFill>
                <a:srgbClr val="FFCC0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/>
              <a:t>Much smaller procedure</a:t>
            </a:r>
          </a:p>
          <a:p>
            <a:pPr eaLnBrk="1" hangingPunct="1"/>
            <a:r>
              <a:rPr lang="en-US" dirty="0"/>
              <a:t>Mortality: &lt; 1 %?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Option for about 50% </a:t>
            </a:r>
          </a:p>
          <a:p>
            <a:pPr eaLnBrk="1" hangingPunct="1"/>
            <a:r>
              <a:rPr lang="en-US" dirty="0"/>
              <a:t>Strict follow-up needed</a:t>
            </a:r>
          </a:p>
          <a:p>
            <a:pPr eaLnBrk="1" hangingPunct="1"/>
            <a:r>
              <a:rPr lang="en-US" dirty="0"/>
              <a:t>Longer term results?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31357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990600" y="228600"/>
            <a:ext cx="6589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000">
                <a:solidFill>
                  <a:srgbClr val="FFCC00"/>
                </a:solidFill>
              </a:rPr>
              <a:t>EVAR: Risk Benefit Analysis</a:t>
            </a:r>
            <a:endParaRPr lang="en-US" sz="4000">
              <a:solidFill>
                <a:srgbClr val="FFCC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0475" y="3711575"/>
            <a:ext cx="6624638" cy="936625"/>
            <a:chOff x="793" y="2931"/>
            <a:chExt cx="4173" cy="590"/>
          </a:xfrm>
        </p:grpSpPr>
        <p:sp>
          <p:nvSpPr>
            <p:cNvPr id="35844" name="Line 4"/>
            <p:cNvSpPr>
              <a:spLocks noChangeShapeType="1"/>
            </p:cNvSpPr>
            <p:nvPr/>
          </p:nvSpPr>
          <p:spPr bwMode="auto">
            <a:xfrm>
              <a:off x="793" y="2931"/>
              <a:ext cx="4173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5845" name="AutoShape 5"/>
            <p:cNvSpPr>
              <a:spLocks noChangeArrowheads="1"/>
            </p:cNvSpPr>
            <p:nvPr/>
          </p:nvSpPr>
          <p:spPr bwMode="auto">
            <a:xfrm>
              <a:off x="2721" y="2931"/>
              <a:ext cx="318" cy="59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57200" y="1431925"/>
            <a:ext cx="41529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Reduced magnitude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Reduced morbidity / mortality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Patient preference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latin typeface="Times New Roman" pitchFamily="18" charset="0"/>
              </a:rPr>
              <a:t>Reduced hospital stay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964113" y="4918075"/>
            <a:ext cx="357028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CC00"/>
                </a:solidFill>
                <a:latin typeface="Times New Roman" pitchFamily="18" charset="0"/>
              </a:rPr>
              <a:t>Reduced technical success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CC00"/>
                </a:solidFill>
                <a:latin typeface="Times New Roman" pitchFamily="18" charset="0"/>
              </a:rPr>
              <a:t>Reduced durability</a:t>
            </a:r>
          </a:p>
          <a:p>
            <a:pPr algn="ctr">
              <a:lnSpc>
                <a:spcPct val="120000"/>
              </a:lnSpc>
            </a:pPr>
            <a:r>
              <a:rPr lang="en-GB" sz="2400" b="1" dirty="0">
                <a:solidFill>
                  <a:srgbClr val="FFCC00"/>
                </a:solidFill>
                <a:latin typeface="Times New Roman" pitchFamily="18" charset="0"/>
              </a:rPr>
              <a:t>Increased procedure cost</a:t>
            </a:r>
            <a:endParaRPr lang="en-US" sz="24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23850" y="3200400"/>
            <a:ext cx="574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5400" b="1" dirty="0">
                <a:latin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8293100" y="2895600"/>
            <a:ext cx="527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5400" b="1">
                <a:solidFill>
                  <a:srgbClr val="FFFF00"/>
                </a:solidFill>
                <a:latin typeface="Times New Roman" pitchFamily="18" charset="0"/>
              </a:rPr>
              <a:t>_</a:t>
            </a:r>
            <a:endParaRPr lang="en-US" sz="5400" b="1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C000"/>
                </a:solidFill>
              </a:rPr>
              <a:t>EVAR versus Open </a:t>
            </a:r>
            <a:r>
              <a:rPr lang="nl-NL" dirty="0" err="1">
                <a:solidFill>
                  <a:srgbClr val="FFC000"/>
                </a:solidFill>
              </a:rPr>
              <a:t>Repair</a:t>
            </a:r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Indication</a:t>
            </a:r>
            <a:r>
              <a:rPr lang="nl-NL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for</a:t>
            </a:r>
            <a:r>
              <a:rPr lang="nl-NL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treatment</a:t>
            </a:r>
            <a:endParaRPr lang="nl-NL" dirty="0">
              <a:solidFill>
                <a:schemeClr val="tx1">
                  <a:lumMod val="65000"/>
                </a:schemeClr>
              </a:solidFill>
            </a:endParaRPr>
          </a:p>
          <a:p>
            <a:endParaRPr lang="nl-NL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Information</a:t>
            </a:r>
            <a:r>
              <a:rPr lang="nl-NL" dirty="0">
                <a:solidFill>
                  <a:schemeClr val="tx1">
                    <a:lumMod val="65000"/>
                  </a:schemeClr>
                </a:solidFill>
              </a:rPr>
              <a:t> to the </a:t>
            </a:r>
            <a:r>
              <a:rPr lang="nl-NL" dirty="0" err="1">
                <a:solidFill>
                  <a:schemeClr val="tx1">
                    <a:lumMod val="65000"/>
                  </a:schemeClr>
                </a:solidFill>
              </a:rPr>
              <a:t>patient</a:t>
            </a:r>
            <a:endParaRPr lang="nl-NL" dirty="0">
              <a:solidFill>
                <a:schemeClr val="tx1">
                  <a:lumMod val="65000"/>
                </a:schemeClr>
              </a:solidFill>
            </a:endParaRPr>
          </a:p>
          <a:p>
            <a:endParaRPr lang="nl-NL" dirty="0"/>
          </a:p>
          <a:p>
            <a:r>
              <a:rPr lang="nl-NL" dirty="0" err="1"/>
              <a:t>Logistics</a:t>
            </a:r>
            <a:endParaRPr lang="nl-NL" dirty="0"/>
          </a:p>
          <a:p>
            <a:pPr lvl="1"/>
            <a:r>
              <a:rPr lang="nl-NL" dirty="0" err="1"/>
              <a:t>Measuring</a:t>
            </a:r>
            <a:r>
              <a:rPr lang="nl-NL" dirty="0"/>
              <a:t> &amp; Ordering</a:t>
            </a:r>
          </a:p>
          <a:p>
            <a:pPr lvl="1"/>
            <a:r>
              <a:rPr lang="nl-NL" dirty="0" err="1"/>
              <a:t>Bail-out</a:t>
            </a:r>
            <a:r>
              <a:rPr lang="nl-NL" dirty="0"/>
              <a:t> (plan B/reserve </a:t>
            </a:r>
            <a:r>
              <a:rPr lang="nl-NL" dirty="0" err="1"/>
              <a:t>material</a:t>
            </a:r>
            <a:r>
              <a:rPr lang="nl-NL" dirty="0"/>
              <a:t>)</a:t>
            </a:r>
          </a:p>
          <a:p>
            <a:pPr lvl="1"/>
            <a:r>
              <a:rPr lang="nl-NL" dirty="0" err="1"/>
              <a:t>Surgery-Radiology-Industry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700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rgbClr val="FFC000"/>
                </a:solidFill>
              </a:rPr>
              <a:t>Most </a:t>
            </a:r>
            <a:r>
              <a:rPr lang="nl-NL" dirty="0" err="1">
                <a:solidFill>
                  <a:srgbClr val="FFC000"/>
                </a:solidFill>
              </a:rPr>
              <a:t>problems</a:t>
            </a:r>
            <a:r>
              <a:rPr lang="nl-NL" dirty="0">
                <a:solidFill>
                  <a:srgbClr val="FFC000"/>
                </a:solidFill>
              </a:rPr>
              <a:t> ….. </a:t>
            </a:r>
            <a:br>
              <a:rPr lang="nl-NL" dirty="0">
                <a:solidFill>
                  <a:srgbClr val="FFC000"/>
                </a:solidFill>
              </a:rPr>
            </a:br>
            <a:r>
              <a:rPr lang="nl-NL" dirty="0">
                <a:solidFill>
                  <a:srgbClr val="FFC000"/>
                </a:solidFill>
              </a:rPr>
              <a:t>……. Bad planning!</a:t>
            </a:r>
          </a:p>
        </p:txBody>
      </p:sp>
      <p:pic>
        <p:nvPicPr>
          <p:cNvPr id="5" name="Picture 5" descr="cart- how to tell if your ass is too 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14480" y="1857364"/>
            <a:ext cx="5734072" cy="442630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2348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FFCC00"/>
                </a:solidFill>
              </a:rPr>
              <a:t>Fenestrated and branched </a:t>
            </a:r>
            <a:br>
              <a:rPr lang="en-US" sz="4000" dirty="0">
                <a:solidFill>
                  <a:srgbClr val="FFCC00"/>
                </a:solidFill>
              </a:rPr>
            </a:br>
            <a:r>
              <a:rPr lang="en-US" sz="4000" dirty="0">
                <a:solidFill>
                  <a:srgbClr val="FFCC00"/>
                </a:solidFill>
              </a:rPr>
              <a:t>stent-grafting</a:t>
            </a:r>
            <a:br>
              <a:rPr lang="en-US" sz="4000" dirty="0">
                <a:solidFill>
                  <a:srgbClr val="FFCC00"/>
                </a:solidFill>
              </a:rPr>
            </a:br>
            <a:br>
              <a:rPr lang="en-US" sz="4000" dirty="0">
                <a:solidFill>
                  <a:srgbClr val="FFCC00"/>
                </a:solidFill>
              </a:rPr>
            </a:br>
            <a:endParaRPr lang="en-GB" sz="40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ur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818063" cy="6248400"/>
          </a:xfrm>
          <a:prstGeom prst="rect">
            <a:avLst/>
          </a:prstGeom>
          <a:noFill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562600" y="2085975"/>
            <a:ext cx="3508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altLang="nl-NL" sz="3200" dirty="0">
                <a:solidFill>
                  <a:srgbClr val="FFCC00"/>
                </a:solidFill>
                <a:latin typeface="Times New Roman" pitchFamily="18" charset="0"/>
              </a:rPr>
              <a:t>First  illustration of</a:t>
            </a:r>
          </a:p>
          <a:p>
            <a:r>
              <a:rPr lang="fr-BE" altLang="nl-NL" sz="3200" dirty="0" err="1">
                <a:solidFill>
                  <a:srgbClr val="FFCC00"/>
                </a:solidFill>
                <a:latin typeface="Times New Roman" pitchFamily="18" charset="0"/>
              </a:rPr>
              <a:t>External</a:t>
            </a:r>
            <a:r>
              <a:rPr lang="fr-BE" altLang="nl-NL" sz="32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fr-BE" altLang="nl-NL" sz="3200" dirty="0" err="1">
                <a:solidFill>
                  <a:srgbClr val="FFCC00"/>
                </a:solidFill>
                <a:latin typeface="Times New Roman" pitchFamily="18" charset="0"/>
              </a:rPr>
              <a:t>Aneurysm</a:t>
            </a:r>
            <a:endParaRPr lang="nl-NL" altLang="nl-NL" sz="32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6096000" y="3752850"/>
            <a:ext cx="3108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BE" altLang="nl-NL" sz="2800" dirty="0" err="1">
                <a:solidFill>
                  <a:srgbClr val="FFCC00"/>
                </a:solidFill>
                <a:latin typeface="Times New Roman" pitchFamily="18" charset="0"/>
              </a:rPr>
              <a:t>Purmann</a:t>
            </a:r>
            <a:r>
              <a:rPr lang="fr-BE" altLang="nl-NL" sz="2800" dirty="0">
                <a:solidFill>
                  <a:srgbClr val="FFCC00"/>
                </a:solidFill>
                <a:latin typeface="Times New Roman" pitchFamily="18" charset="0"/>
              </a:rPr>
              <a:t>  1699</a:t>
            </a:r>
            <a:endParaRPr lang="nl-NL" altLang="nl-NL" sz="2800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Fenestrated</a:t>
            </a:r>
            <a:r>
              <a:rPr lang="de-DE" dirty="0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dirty="0" err="1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Grafts</a:t>
            </a:r>
            <a:r>
              <a:rPr lang="de-DE" dirty="0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 (FEVAR)</a:t>
            </a:r>
            <a:r>
              <a:rPr lang="de-DE" dirty="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639380"/>
            <a:ext cx="2736304" cy="452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F:\USB Nuremberg\2008 Thieme Verlag Debus\Old chapter\Abb. 27.22a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39342"/>
            <a:ext cx="2756931" cy="4525962"/>
          </a:xfrm>
          <a:prstGeom prst="rect">
            <a:avLst/>
          </a:prstGeom>
          <a:noFill/>
        </p:spPr>
      </p:pic>
      <p:cxnSp>
        <p:nvCxnSpPr>
          <p:cNvPr id="15" name="Gerade Verbindung 14"/>
          <p:cNvCxnSpPr/>
          <p:nvPr/>
        </p:nvCxnSpPr>
        <p:spPr>
          <a:xfrm>
            <a:off x="2339752" y="1988840"/>
            <a:ext cx="288032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514600" y="1772816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Created Neck</a:t>
            </a:r>
          </a:p>
        </p:txBody>
      </p:sp>
    </p:spTree>
    <p:extLst>
      <p:ext uri="{BB962C8B-B14F-4D97-AF65-F5344CB8AC3E}">
        <p14:creationId xmlns:p14="http://schemas.microsoft.com/office/powerpoint/2010/main" val="17827858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ok-Fenestrated-11-10-0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ggen VRT gefenestr stent groo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23728" y="980728"/>
            <a:ext cx="4876800" cy="487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ggen VRT gefenestr stent klei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95736" y="980728"/>
            <a:ext cx="4876800" cy="487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 Branched Grafts (BEVAR)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28600" y="2255837"/>
            <a:ext cx="5105400" cy="4525963"/>
          </a:xfrm>
        </p:spPr>
        <p:txBody>
          <a:bodyPr/>
          <a:lstStyle/>
          <a:p>
            <a:endParaRPr lang="de-DE" dirty="0"/>
          </a:p>
          <a:p>
            <a:pPr marL="342900" lvl="1" indent="-342900">
              <a:buFontTx/>
              <a:buChar char="•"/>
            </a:pPr>
            <a:r>
              <a:rPr lang="de-DE" sz="2800" dirty="0">
                <a:latin typeface="Calibri" pitchFamily="34" charset="0"/>
                <a:cs typeface="Calibri" pitchFamily="34" charset="0"/>
              </a:rPr>
              <a:t>Start sealing in the thoracic aorta</a:t>
            </a:r>
          </a:p>
          <a:p>
            <a:pPr marL="0" lvl="1" indent="0">
              <a:buNone/>
            </a:pPr>
            <a:endParaRPr lang="de-DE" sz="2800" dirty="0">
              <a:latin typeface="Calibri" pitchFamily="34" charset="0"/>
              <a:cs typeface="Calibri" pitchFamily="34" charset="0"/>
            </a:endParaRPr>
          </a:p>
          <a:p>
            <a:pPr marL="342900" lvl="1" indent="-342900">
              <a:buFontTx/>
              <a:buChar char="•"/>
            </a:pPr>
            <a:r>
              <a:rPr lang="de-DE" sz="2800" dirty="0">
                <a:latin typeface="Calibri" pitchFamily="34" charset="0"/>
                <a:cs typeface="Calibri" pitchFamily="34" charset="0"/>
              </a:rPr>
              <a:t>Connect visceral vessels with branches</a:t>
            </a:r>
          </a:p>
          <a:p>
            <a:pPr marL="342900" lvl="1" indent="-342900">
              <a:buFontTx/>
              <a:buChar char="•"/>
            </a:pPr>
            <a:endParaRPr lang="de-DE" sz="2800" dirty="0"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None/>
            </a:pPr>
            <a:endParaRPr lang="de-DE" dirty="0"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None/>
            </a:pPr>
            <a:endParaRPr lang="de-DE" dirty="0">
              <a:latin typeface="Calibri" pitchFamily="34" charset="0"/>
              <a:cs typeface="Calibri" pitchFamily="34" charset="0"/>
            </a:endParaRPr>
          </a:p>
          <a:p>
            <a:pPr marL="742950" lvl="2" indent="-342900">
              <a:buNone/>
            </a:pPr>
            <a:endParaRPr lang="de-DE" dirty="0">
              <a:latin typeface="Calibri" pitchFamily="34" charset="0"/>
              <a:cs typeface="Calibri" pitchFamily="34" charset="0"/>
            </a:endParaRPr>
          </a:p>
          <a:p>
            <a:pPr marL="342900" lvl="1" indent="-342900">
              <a:buFontTx/>
              <a:buChar char="•"/>
            </a:pPr>
            <a:endParaRPr lang="de-DE" sz="2800" dirty="0">
              <a:latin typeface="Calibri" pitchFamily="34" charset="0"/>
              <a:cs typeface="Calibri" pitchFamily="34" charset="0"/>
            </a:endParaRPr>
          </a:p>
          <a:p>
            <a:endParaRPr lang="de-DE" dirty="0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4650" b="14756"/>
          <a:stretch>
            <a:fillRect/>
          </a:stretch>
        </p:blipFill>
        <p:spPr bwMode="auto">
          <a:xfrm>
            <a:off x="5486400" y="1731942"/>
            <a:ext cx="3352800" cy="461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29227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essel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1684338" cy="10601325"/>
          </a:xfrm>
          <a:prstGeom prst="rect">
            <a:avLst/>
          </a:prstGeom>
          <a:noFill/>
        </p:spPr>
      </p:pic>
      <p:pic>
        <p:nvPicPr>
          <p:cNvPr id="66563" name="Picture 3" descr="Hessels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0"/>
            <a:ext cx="33670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nnalscts.com/article/viewFile/1070/1308/33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2133600"/>
            <a:ext cx="7820025" cy="3790950"/>
          </a:xfrm>
          <a:prstGeom prst="rect">
            <a:avLst/>
          </a:prstGeom>
          <a:noFill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de-DE" dirty="0" err="1">
                <a:solidFill>
                  <a:srgbClr val="FFCC00"/>
                </a:solidFill>
              </a:rPr>
              <a:t>Thoraco</a:t>
            </a:r>
            <a:r>
              <a:rPr lang="de-DE" dirty="0">
                <a:solidFill>
                  <a:srgbClr val="FFCC00"/>
                </a:solidFill>
              </a:rPr>
              <a:t>-abdominal </a:t>
            </a:r>
            <a:r>
              <a:rPr lang="de-DE" dirty="0" err="1">
                <a:solidFill>
                  <a:srgbClr val="FFCC00"/>
                </a:solidFill>
              </a:rPr>
              <a:t>Aneurysms</a:t>
            </a:r>
            <a:r>
              <a:rPr lang="de-DE" dirty="0">
                <a:solidFill>
                  <a:srgbClr val="FFCC00"/>
                </a:solidFill>
              </a:rPr>
              <a:t> (TAAA)</a:t>
            </a:r>
          </a:p>
        </p:txBody>
      </p:sp>
    </p:spTree>
    <p:extLst>
      <p:ext uri="{BB962C8B-B14F-4D97-AF65-F5344CB8AC3E}">
        <p14:creationId xmlns:p14="http://schemas.microsoft.com/office/powerpoint/2010/main" val="19118644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nsertion pictures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765175"/>
            <a:ext cx="3657600" cy="4876800"/>
          </a:xfrm>
          <a:prstGeom prst="rect">
            <a:avLst/>
          </a:prstGeom>
          <a:noFill/>
        </p:spPr>
      </p:pic>
      <p:pic>
        <p:nvPicPr>
          <p:cNvPr id="71683" name="Picture 3" descr="insertion pictures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252538"/>
            <a:ext cx="5184775" cy="388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stop3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11760" y="90872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AAEL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7704137" cy="5776913"/>
          </a:xfrm>
          <a:prstGeom prst="rect">
            <a:avLst/>
          </a:prstGeom>
          <a:noFill/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2"/>
          <p:cNvPicPr>
            <a:picLocks noChangeAspect="1" noChangeArrowheads="1"/>
          </p:cNvPicPr>
          <p:nvPr/>
        </p:nvPicPr>
        <p:blipFill>
          <a:blip r:embed="rId2" cstate="print"/>
          <a:srcRect r="3256"/>
          <a:stretch>
            <a:fillRect/>
          </a:stretch>
        </p:blipFill>
        <p:spPr bwMode="auto">
          <a:xfrm>
            <a:off x="304800" y="304800"/>
            <a:ext cx="3705225" cy="5486400"/>
          </a:xfrm>
          <a:prstGeom prst="rect">
            <a:avLst/>
          </a:prstGeom>
          <a:noFill/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609600" y="5791200"/>
            <a:ext cx="8077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A happy few survived this regimen with a thrombosed aneurysm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343400" y="2286000"/>
            <a:ext cx="454908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Conservative treatment</a:t>
            </a:r>
          </a:p>
          <a:p>
            <a:pPr marL="514350" indent="-514350">
              <a:buAutoNum type="alphaUcPeriod"/>
            </a:pPr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Valsalva (1666-1723)</a:t>
            </a:r>
          </a:p>
          <a:p>
            <a:endParaRPr lang="nl-NL" altLang="nl-NL" sz="2800" b="1" dirty="0">
              <a:solidFill>
                <a:srgbClr val="FFCC00"/>
              </a:solidFill>
              <a:latin typeface="Times New Roman" pitchFamily="18" charset="0"/>
            </a:endParaRPr>
          </a:p>
          <a:p>
            <a:r>
              <a:rPr lang="nl-NL" altLang="nl-NL" sz="2800" b="1" dirty="0">
                <a:solidFill>
                  <a:srgbClr val="FFCC00"/>
                </a:solidFill>
                <a:latin typeface="Times New Roman" pitchFamily="18" charset="0"/>
              </a:rPr>
              <a:t>-</a:t>
            </a:r>
            <a:r>
              <a:rPr lang="de-DE" altLang="nl-NL" sz="2800" b="1" dirty="0">
                <a:solidFill>
                  <a:srgbClr val="FFCC00"/>
                </a:solidFill>
                <a:latin typeface="Times New Roman" pitchFamily="18" charset="0"/>
              </a:rPr>
              <a:t>Ruhe in der Dunkelheit</a:t>
            </a:r>
          </a:p>
          <a:p>
            <a:r>
              <a:rPr lang="de-DE" altLang="nl-NL" sz="2800" b="1" dirty="0">
                <a:solidFill>
                  <a:srgbClr val="FFCC00"/>
                </a:solidFill>
                <a:latin typeface="Times New Roman" pitchFamily="18" charset="0"/>
              </a:rPr>
              <a:t>-Fasten</a:t>
            </a:r>
          </a:p>
          <a:p>
            <a:r>
              <a:rPr lang="de-DE" altLang="nl-NL" sz="2800" b="1" dirty="0">
                <a:solidFill>
                  <a:srgbClr val="FFCC00"/>
                </a:solidFill>
                <a:latin typeface="Times New Roman" pitchFamily="18" charset="0"/>
              </a:rPr>
              <a:t>-Aderlass</a:t>
            </a:r>
            <a:endParaRPr lang="nl-NL" altLang="nl-NL" sz="2800" b="1" dirty="0">
              <a:solidFill>
                <a:srgbClr val="FFCC00"/>
              </a:solidFill>
              <a:latin typeface="Times New Roman" pitchFamily="18" charset="0"/>
            </a:endParaRPr>
          </a:p>
          <a:p>
            <a:endParaRPr lang="nl-NL" altLang="nl-NL" sz="28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rgbClr val="FFCC00"/>
                </a:solidFill>
              </a:rPr>
              <a:t>Treatment options</a:t>
            </a:r>
            <a:br>
              <a:rPr lang="nl-NL" sz="4000" dirty="0">
                <a:solidFill>
                  <a:srgbClr val="FFCC00"/>
                </a:solidFill>
              </a:rPr>
            </a:br>
            <a:r>
              <a:rPr lang="nl-NL" sz="4000" dirty="0">
                <a:solidFill>
                  <a:srgbClr val="FFCC00"/>
                </a:solidFill>
              </a:rPr>
              <a:t>AAA patients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43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endParaRPr lang="nl-NL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nl-NL" dirty="0"/>
              <a:t>Conservative...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Open 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Endovascular treatment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Fenestrated/Branched</a:t>
            </a:r>
          </a:p>
          <a:p>
            <a:pPr>
              <a:lnSpc>
                <a:spcPct val="90000"/>
              </a:lnSpc>
            </a:pPr>
            <a:endParaRPr lang="nl-NL" dirty="0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0" y="2133600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age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co-morbidity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diameter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anatomy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cs typeface="Times New Roman" pitchFamily="18" charset="0"/>
              </a:rPr>
              <a:t>~ choice patient</a:t>
            </a:r>
          </a:p>
          <a:p>
            <a:pPr>
              <a:lnSpc>
                <a:spcPct val="90000"/>
              </a:lnSpc>
            </a:pPr>
            <a:endParaRPr lang="en-US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4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>
                <a:solidFill>
                  <a:srgbClr val="FFCC00"/>
                </a:solidFill>
              </a:rPr>
              <a:t>Bullit Points </a:t>
            </a:r>
          </a:p>
        </p:txBody>
      </p:sp>
      <p:sp>
        <p:nvSpPr>
          <p:cNvPr id="62467" name="Tijdelijke aanduiding voor inhoud 5"/>
          <p:cNvSpPr>
            <a:spLocks noGrp="1"/>
          </p:cNvSpPr>
          <p:nvPr>
            <p:ph idx="1"/>
          </p:nvPr>
        </p:nvSpPr>
        <p:spPr>
          <a:xfrm>
            <a:off x="685800" y="1552575"/>
            <a:ext cx="7772400" cy="4591050"/>
          </a:xfrm>
        </p:spPr>
        <p:txBody>
          <a:bodyPr/>
          <a:lstStyle/>
          <a:p>
            <a:pPr eaLnBrk="1" hangingPunct="1"/>
            <a:r>
              <a:rPr lang="nl-NL" dirty="0"/>
              <a:t>Abnormal enlargement of a blood vessel</a:t>
            </a:r>
          </a:p>
          <a:p>
            <a:pPr eaLnBrk="1" hangingPunct="1"/>
            <a:r>
              <a:rPr lang="nl-NL" dirty="0"/>
              <a:t>AAA most prevalent (Men above 65…)</a:t>
            </a:r>
          </a:p>
          <a:p>
            <a:pPr eaLnBrk="1" hangingPunct="1"/>
            <a:r>
              <a:rPr lang="nl-NL" dirty="0"/>
              <a:t>Diagnosis: Clinical Examination, US, CT</a:t>
            </a:r>
          </a:p>
          <a:p>
            <a:pPr eaLnBrk="1" hangingPunct="1"/>
            <a:r>
              <a:rPr lang="nl-NL" dirty="0"/>
              <a:t>Risk: Rupture</a:t>
            </a:r>
          </a:p>
          <a:p>
            <a:pPr lvl="1" eaLnBrk="1" hangingPunct="1"/>
            <a:r>
              <a:rPr lang="nl-NL" dirty="0"/>
              <a:t>Shock &amp; acute back pain in elderly men</a:t>
            </a:r>
          </a:p>
          <a:p>
            <a:pPr eaLnBrk="1" hangingPunct="1"/>
            <a:endParaRPr lang="nl-NL" dirty="0"/>
          </a:p>
          <a:p>
            <a:pPr eaLnBrk="1" hangingPunct="1"/>
            <a:r>
              <a:rPr lang="nl-NL" dirty="0"/>
              <a:t>Preventive operation</a:t>
            </a:r>
          </a:p>
          <a:p>
            <a:pPr lvl="1" eaLnBrk="1" hangingPunct="1"/>
            <a:r>
              <a:rPr lang="nl-NL" dirty="0"/>
              <a:t>Balance Risk and Benefit</a:t>
            </a:r>
          </a:p>
          <a:p>
            <a:pPr lvl="1" eaLnBrk="1" hangingPunct="1"/>
            <a:r>
              <a:rPr lang="nl-NL" dirty="0"/>
              <a:t>Indication: &gt; 5cm</a:t>
            </a:r>
          </a:p>
        </p:txBody>
      </p:sp>
    </p:spTree>
    <p:extLst>
      <p:ext uri="{BB962C8B-B14F-4D97-AF65-F5344CB8AC3E}">
        <p14:creationId xmlns:p14="http://schemas.microsoft.com/office/powerpoint/2010/main" val="3471231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 suy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8010525" cy="5170488"/>
          </a:xfrm>
          <a:prstGeom prst="rect">
            <a:avLst/>
          </a:prstGeom>
          <a:noFill/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283607" y="5791200"/>
            <a:ext cx="66212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1850 - 1870</a:t>
            </a:r>
          </a:p>
          <a:p>
            <a:pPr algn="ctr"/>
            <a:r>
              <a:rPr lang="nl-NL" altLang="nl-NL" sz="2400" b="1" dirty="0">
                <a:solidFill>
                  <a:srgbClr val="FFCC00"/>
                </a:solidFill>
                <a:latin typeface="Times New Roman" pitchFamily="18" charset="0"/>
              </a:rPr>
              <a:t>Era of Introduction of Antisepsis and Anesthesia.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9530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BE" sz="2800" dirty="0">
                <a:solidFill>
                  <a:srgbClr val="FFFF00"/>
                </a:solidFill>
              </a:rPr>
              <a:t>  </a:t>
            </a:r>
            <a:r>
              <a:rPr lang="fr-BE" sz="2800" dirty="0" err="1">
                <a:solidFill>
                  <a:srgbClr val="FFCC00"/>
                </a:solidFill>
              </a:rPr>
              <a:t>Wiring</a:t>
            </a:r>
            <a:r>
              <a:rPr lang="fr-BE" sz="2800" dirty="0">
                <a:solidFill>
                  <a:srgbClr val="FFCC00"/>
                </a:solidFill>
              </a:rPr>
              <a:t>                   </a:t>
            </a:r>
            <a:r>
              <a:rPr lang="fr-BE" sz="2800" dirty="0" err="1">
                <a:solidFill>
                  <a:srgbClr val="FFCC00"/>
                </a:solidFill>
              </a:rPr>
              <a:t>Wrapping</a:t>
            </a:r>
            <a:r>
              <a:rPr lang="fr-BE" sz="2800" dirty="0">
                <a:solidFill>
                  <a:srgbClr val="FFCC00"/>
                </a:solidFill>
              </a:rPr>
              <a:t>             </a:t>
            </a:r>
            <a:r>
              <a:rPr lang="fr-BE" sz="2800" dirty="0" err="1">
                <a:solidFill>
                  <a:srgbClr val="FFCC00"/>
                </a:solidFill>
              </a:rPr>
              <a:t>Ligation</a:t>
            </a:r>
            <a:endParaRPr lang="fr-BE" sz="2800" dirty="0">
              <a:solidFill>
                <a:srgbClr val="FFCC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fr-BE" sz="2800" dirty="0">
              <a:solidFill>
                <a:srgbClr val="FFCC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BE" sz="2800" dirty="0">
                <a:solidFill>
                  <a:srgbClr val="FFCC00"/>
                </a:solidFill>
              </a:rPr>
              <a:t>              </a:t>
            </a:r>
            <a:r>
              <a:rPr lang="fr-BE" sz="2800" dirty="0" err="1">
                <a:solidFill>
                  <a:srgbClr val="FFCC00"/>
                </a:solidFill>
              </a:rPr>
              <a:t>Surgical</a:t>
            </a:r>
            <a:r>
              <a:rPr lang="fr-BE" sz="2800" dirty="0">
                <a:solidFill>
                  <a:srgbClr val="FFCC00"/>
                </a:solidFill>
              </a:rPr>
              <a:t> techniques 1900-1950</a:t>
            </a:r>
          </a:p>
          <a:p>
            <a:pPr>
              <a:lnSpc>
                <a:spcPct val="90000"/>
              </a:lnSpc>
              <a:buFontTx/>
              <a:buNone/>
            </a:pPr>
            <a:endParaRPr lang="nl-NL" sz="2800" dirty="0">
              <a:solidFill>
                <a:srgbClr val="FFFF00"/>
              </a:solidFill>
            </a:endParaRPr>
          </a:p>
        </p:txBody>
      </p:sp>
      <p:pic>
        <p:nvPicPr>
          <p:cNvPr id="78852" name="Picture 4" descr="bov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534400" cy="4248150"/>
          </a:xfrm>
          <a:prstGeom prst="rect">
            <a:avLst/>
          </a:prstGeom>
          <a:noFill/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304800" y="3470275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"/>
</p:tagLst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671</Words>
  <Application>Microsoft Office PowerPoint</Application>
  <PresentationFormat>On-screen Show (4:3)</PresentationFormat>
  <Paragraphs>274</Paragraphs>
  <Slides>71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Calibri</vt:lpstr>
      <vt:lpstr>Marlett</vt:lpstr>
      <vt:lpstr>Times New Roman</vt:lpstr>
      <vt:lpstr>Office-thema</vt:lpstr>
      <vt:lpstr>ANEURYSMS </vt:lpstr>
      <vt:lpstr>Definition: abnormal dilatation…</vt:lpstr>
      <vt:lpstr>Pathophysiology</vt:lpstr>
      <vt:lpstr>Aneurysms: increase of incidence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Localisation</vt:lpstr>
      <vt:lpstr>Symptomatology</vt:lpstr>
      <vt:lpstr>Dangers!!</vt:lpstr>
      <vt:lpstr>Mortality of RAAA 40-90%</vt:lpstr>
      <vt:lpstr>Rupture to…</vt:lpstr>
      <vt:lpstr>Symptoms acute/ruptured AAA</vt:lpstr>
      <vt:lpstr>Dangers!!</vt:lpstr>
      <vt:lpstr>Diagnosis</vt:lpstr>
      <vt:lpstr>Utrasound/CTscan</vt:lpstr>
      <vt:lpstr>Angiography: NO!</vt:lpstr>
      <vt:lpstr>X-Ray</vt:lpstr>
      <vt:lpstr>Treatment</vt:lpstr>
      <vt:lpstr>Treatment</vt:lpstr>
      <vt:lpstr>Open Treatment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Open Surgery</vt:lpstr>
      <vt:lpstr>Endovascular Treatment</vt:lpstr>
      <vt:lpstr>Endovascular Treatment</vt:lpstr>
      <vt:lpstr>PowerPoint Presentation</vt:lpstr>
      <vt:lpstr>Indication</vt:lpstr>
      <vt:lpstr>Advantages</vt:lpstr>
      <vt:lpstr>Complications?</vt:lpstr>
      <vt:lpstr>Occlusion</vt:lpstr>
      <vt:lpstr>Endoleaks</vt:lpstr>
      <vt:lpstr>Migration</vt:lpstr>
      <vt:lpstr>Material failure</vt:lpstr>
      <vt:lpstr>Stent fracture</vt:lpstr>
      <vt:lpstr>Tear in graft material</vt:lpstr>
      <vt:lpstr>Endovascular treatment</vt:lpstr>
      <vt:lpstr>PowerPoint Presentation</vt:lpstr>
      <vt:lpstr>EVAR versus Open Repair</vt:lpstr>
      <vt:lpstr>Most problems …..  ……. Bad planning!</vt:lpstr>
      <vt:lpstr>Fenestrated and branched  stent-grafting  </vt:lpstr>
      <vt:lpstr>Fenestrated Grafts (FEVAR) </vt:lpstr>
      <vt:lpstr>PowerPoint Presentation</vt:lpstr>
      <vt:lpstr>PowerPoint Presentation</vt:lpstr>
      <vt:lpstr>PowerPoint Presentation</vt:lpstr>
      <vt:lpstr> Branched Grafts (BEVAR)</vt:lpstr>
      <vt:lpstr>PowerPoint Presentation</vt:lpstr>
      <vt:lpstr>Thoraco-abdominal Aneurysms (TAAA)</vt:lpstr>
      <vt:lpstr>PowerPoint Presentation</vt:lpstr>
      <vt:lpstr>PowerPoint Presentation</vt:lpstr>
      <vt:lpstr>PowerPoint Presentation</vt:lpstr>
      <vt:lpstr>Treatment options AAA patients</vt:lpstr>
      <vt:lpstr>Bullit Points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Center Results with selective Use of Gore Excluder</dc:title>
  <dc:creator>E.L.G. Verhoeven</dc:creator>
  <cp:lastModifiedBy>Thanos Katsargyris</cp:lastModifiedBy>
  <cp:revision>120</cp:revision>
  <dcterms:created xsi:type="dcterms:W3CDTF">2009-04-04T06:44:28Z</dcterms:created>
  <dcterms:modified xsi:type="dcterms:W3CDTF">2025-04-03T08:23:33Z</dcterms:modified>
</cp:coreProperties>
</file>