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sldIdLst>
    <p:sldId id="256" r:id="rId2"/>
    <p:sldId id="1545" r:id="rId3"/>
    <p:sldId id="1546" r:id="rId4"/>
    <p:sldId id="1557" r:id="rId5"/>
    <p:sldId id="1558" r:id="rId6"/>
    <p:sldId id="1559" r:id="rId7"/>
    <p:sldId id="1541" r:id="rId8"/>
    <p:sldId id="1542" r:id="rId9"/>
    <p:sldId id="257" r:id="rId10"/>
    <p:sldId id="1569" r:id="rId11"/>
    <p:sldId id="1570" r:id="rId12"/>
    <p:sldId id="1572" r:id="rId13"/>
    <p:sldId id="1573" r:id="rId14"/>
    <p:sldId id="1544" r:id="rId15"/>
    <p:sldId id="269" r:id="rId16"/>
    <p:sldId id="270" r:id="rId17"/>
    <p:sldId id="258" r:id="rId18"/>
    <p:sldId id="259" r:id="rId19"/>
    <p:sldId id="260" r:id="rId20"/>
    <p:sldId id="261" r:id="rId21"/>
    <p:sldId id="271" r:id="rId22"/>
    <p:sldId id="1575" r:id="rId23"/>
    <p:sldId id="262" r:id="rId24"/>
    <p:sldId id="263" r:id="rId25"/>
    <p:sldId id="314" r:id="rId26"/>
    <p:sldId id="301" r:id="rId27"/>
    <p:sldId id="291" r:id="rId28"/>
    <p:sldId id="272" r:id="rId29"/>
    <p:sldId id="268" r:id="rId30"/>
    <p:sldId id="274" r:id="rId31"/>
    <p:sldId id="276" r:id="rId32"/>
    <p:sldId id="277" r:id="rId33"/>
    <p:sldId id="278" r:id="rId34"/>
    <p:sldId id="279" r:id="rId35"/>
    <p:sldId id="280" r:id="rId36"/>
    <p:sldId id="281" r:id="rId37"/>
    <p:sldId id="282" r:id="rId38"/>
    <p:sldId id="283" r:id="rId39"/>
    <p:sldId id="1563" r:id="rId40"/>
    <p:sldId id="316" r:id="rId41"/>
    <p:sldId id="284" r:id="rId42"/>
    <p:sldId id="266" r:id="rId43"/>
    <p:sldId id="1566" r:id="rId44"/>
    <p:sldId id="1551" r:id="rId45"/>
    <p:sldId id="1550" r:id="rId46"/>
    <p:sldId id="315" r:id="rId47"/>
    <p:sldId id="1552" r:id="rId48"/>
    <p:sldId id="297" r:id="rId49"/>
    <p:sldId id="1537" r:id="rId50"/>
    <p:sldId id="1565" r:id="rId51"/>
    <p:sldId id="285" r:id="rId52"/>
    <p:sldId id="286" r:id="rId53"/>
    <p:sldId id="287" r:id="rId54"/>
    <p:sldId id="28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BB840-EE95-41A5-901D-E624DC92C3BA}" type="datetimeFigureOut">
              <a:rPr lang="el-GR" smtClean="0"/>
              <a:t>1/12/2025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21B08-9DAB-4ACF-B8AC-173BB2897443}" type="slidenum">
              <a:rPr lang="el-GR" smtClean="0"/>
              <a:t>‹#›</a:t>
            </a:fld>
            <a:endParaRPr lang="el-GR"/>
          </a:p>
        </p:txBody>
      </p:sp>
    </p:spTree>
    <p:extLst>
      <p:ext uri="{BB962C8B-B14F-4D97-AF65-F5344CB8AC3E}">
        <p14:creationId xmlns:p14="http://schemas.microsoft.com/office/powerpoint/2010/main" val="285044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l-G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2BDEE-4B94-4B7D-B72E-0FA06979B579}" type="slidenum">
              <a:rPr lang="en-US" smtClean="0"/>
              <a:t>21</a:t>
            </a:fld>
            <a:endParaRPr lang="en-US"/>
          </a:p>
        </p:txBody>
      </p:sp>
    </p:spTree>
    <p:extLst>
      <p:ext uri="{BB962C8B-B14F-4D97-AF65-F5344CB8AC3E}">
        <p14:creationId xmlns:p14="http://schemas.microsoft.com/office/powerpoint/2010/main" val="23434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l-G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2BDEE-4B94-4B7D-B72E-0FA06979B579}" type="slidenum">
              <a:rPr lang="en-US" smtClean="0"/>
              <a:t>22</a:t>
            </a:fld>
            <a:endParaRPr lang="en-US"/>
          </a:p>
        </p:txBody>
      </p:sp>
    </p:spTree>
    <p:extLst>
      <p:ext uri="{BB962C8B-B14F-4D97-AF65-F5344CB8AC3E}">
        <p14:creationId xmlns:p14="http://schemas.microsoft.com/office/powerpoint/2010/main" val="70809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l-GR"/>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2BDEE-4B94-4B7D-B72E-0FA06979B579}" type="slidenum">
              <a:rPr lang="en-US" smtClean="0"/>
              <a:t>50</a:t>
            </a:fld>
            <a:endParaRPr lang="en-US"/>
          </a:p>
        </p:txBody>
      </p:sp>
    </p:spTree>
    <p:extLst>
      <p:ext uri="{BB962C8B-B14F-4D97-AF65-F5344CB8AC3E}">
        <p14:creationId xmlns:p14="http://schemas.microsoft.com/office/powerpoint/2010/main" val="89116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l-GR"/>
          </a:p>
        </p:txBody>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12/1/2025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12/1/2025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txBody>
            <a:bodyPr/>
            <a:lstStyle/>
            <a:p>
              <a:endParaRPr lang="el-GR"/>
            </a:p>
          </p:txBody>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txBody>
            <a:bodyPr/>
            <a:lstStyle/>
            <a:p>
              <a:endParaRPr lang="el-GR"/>
            </a:p>
          </p:txBody>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57300" y="2909102"/>
            <a:ext cx="4800600" cy="299639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633864" y="2909102"/>
            <a:ext cx="4800600" cy="299639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el-GR"/>
          </a:p>
        </p:txBody>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12/1/2025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txBody>
          <a:bodyPr/>
          <a:lstStyle/>
          <a:p>
            <a:endParaRPr lang="el-GR"/>
          </a:p>
        </p:txBody>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12/1/2025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12/1/2025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l-GR"/>
          </a:p>
        </p:txBody>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972155-7B7F-4394-03B2-4E141516B069}"/>
              </a:ext>
            </a:extLst>
          </p:cNvPr>
          <p:cNvSpPr>
            <a:spLocks noGrp="1"/>
          </p:cNvSpPr>
          <p:nvPr>
            <p:ph type="ctrTitle"/>
          </p:nvPr>
        </p:nvSpPr>
        <p:spPr/>
        <p:txBody>
          <a:bodyPr/>
          <a:lstStyle/>
          <a:p>
            <a:r>
              <a:rPr lang="el-GR" dirty="0"/>
              <a:t>Ειδικεσ διαιτεσ στο σδ</a:t>
            </a:r>
          </a:p>
        </p:txBody>
      </p:sp>
      <p:sp>
        <p:nvSpPr>
          <p:cNvPr id="3" name="Υπότιτλος 2">
            <a:extLst>
              <a:ext uri="{FF2B5EF4-FFF2-40B4-BE49-F238E27FC236}">
                <a16:creationId xmlns:a16="http://schemas.microsoft.com/office/drawing/2014/main" id="{F2EDA16F-D4F2-59B6-A5B7-75E79B2748EF}"/>
              </a:ext>
            </a:extLst>
          </p:cNvPr>
          <p:cNvSpPr>
            <a:spLocks noGrp="1"/>
          </p:cNvSpPr>
          <p:nvPr>
            <p:ph type="subTitle" idx="1"/>
          </p:nvPr>
        </p:nvSpPr>
        <p:spPr>
          <a:xfrm>
            <a:off x="2299887" y="5388472"/>
            <a:ext cx="8045373" cy="742279"/>
          </a:xfrm>
        </p:spPr>
        <p:txBody>
          <a:bodyPr>
            <a:noAutofit/>
          </a:bodyPr>
          <a:lstStyle/>
          <a:p>
            <a:r>
              <a:rPr lang="el-GR" sz="2400" dirty="0">
                <a:latin typeface="+mj-lt"/>
              </a:rPr>
              <a:t>Βαβουρανακη γεωργια</a:t>
            </a:r>
          </a:p>
          <a:p>
            <a:r>
              <a:rPr lang="el-GR" sz="2400" dirty="0">
                <a:latin typeface="+mj-lt"/>
              </a:rPr>
              <a:t>Διαιτολογοσ-διατροφολογοσ</a:t>
            </a:r>
          </a:p>
          <a:p>
            <a:r>
              <a:rPr lang="el-GR" sz="2400" dirty="0">
                <a:latin typeface="+mj-lt"/>
              </a:rPr>
              <a:t>Διδακτωρ εκπα</a:t>
            </a:r>
          </a:p>
        </p:txBody>
      </p:sp>
    </p:spTree>
    <p:extLst>
      <p:ext uri="{BB962C8B-B14F-4D97-AF65-F5344CB8AC3E}">
        <p14:creationId xmlns:p14="http://schemas.microsoft.com/office/powerpoint/2010/main" val="2964883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5912-2876-155C-BC45-756704F2ECB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B5F3498-1F13-3A7C-ED64-188D343D5055}"/>
              </a:ext>
            </a:extLst>
          </p:cNvPr>
          <p:cNvSpPr>
            <a:spLocks noGrp="1"/>
          </p:cNvSpPr>
          <p:nvPr>
            <p:ph type="title"/>
          </p:nvPr>
        </p:nvSpPr>
        <p:spPr/>
        <p:txBody>
          <a:bodyPr/>
          <a:lstStyle/>
          <a:p>
            <a:pPr algn="ctr"/>
            <a:r>
              <a:rPr lang="el-GR" dirty="0" err="1"/>
              <a:t>Τροποι</a:t>
            </a:r>
            <a:r>
              <a:rPr lang="el-GR" dirty="0"/>
              <a:t> </a:t>
            </a:r>
            <a:r>
              <a:rPr lang="el-GR" b="1" dirty="0" err="1"/>
              <a:t>παρεμβασης</a:t>
            </a:r>
            <a:r>
              <a:rPr lang="el-GR" dirty="0"/>
              <a:t> στο ΣΔ</a:t>
            </a:r>
          </a:p>
        </p:txBody>
      </p:sp>
      <p:sp>
        <p:nvSpPr>
          <p:cNvPr id="3" name="Θέση περιεχομένου 2">
            <a:extLst>
              <a:ext uri="{FF2B5EF4-FFF2-40B4-BE49-F238E27FC236}">
                <a16:creationId xmlns:a16="http://schemas.microsoft.com/office/drawing/2014/main" id="{33E4E9F3-5CAA-4970-4853-329C08A617B3}"/>
              </a:ext>
            </a:extLst>
          </p:cNvPr>
          <p:cNvSpPr>
            <a:spLocks noGrp="1"/>
          </p:cNvSpPr>
          <p:nvPr>
            <p:ph idx="1"/>
          </p:nvPr>
        </p:nvSpPr>
        <p:spPr>
          <a:xfrm>
            <a:off x="915714" y="1655942"/>
            <a:ext cx="10850250" cy="4351338"/>
          </a:xfrm>
        </p:spPr>
        <p:txBody>
          <a:bodyPr>
            <a:normAutofit/>
          </a:bodyPr>
          <a:lstStyle/>
          <a:p>
            <a:pPr marL="0" indent="0" algn="just">
              <a:lnSpc>
                <a:spcPct val="100000"/>
              </a:lnSpc>
              <a:buNone/>
            </a:pPr>
            <a:endParaRPr lang="en-GB" sz="2000" dirty="0">
              <a:latin typeface="Arial" panose="020B0604020202020204" pitchFamily="34" charset="0"/>
              <a:cs typeface="Arial" panose="020B0604020202020204" pitchFamily="34" charset="0"/>
            </a:endParaRPr>
          </a:p>
          <a:p>
            <a:pPr marL="0" indent="0" algn="just">
              <a:lnSpc>
                <a:spcPct val="100000"/>
              </a:lnSpc>
              <a:buNone/>
            </a:pPr>
            <a:endParaRPr lang="el-GR" sz="2000" dirty="0">
              <a:latin typeface="Arial" panose="020B0604020202020204" pitchFamily="34" charset="0"/>
              <a:cs typeface="Arial" panose="020B0604020202020204" pitchFamily="34" charset="0"/>
            </a:endParaRPr>
          </a:p>
          <a:p>
            <a:pPr marL="0" indent="0" algn="just">
              <a:lnSpc>
                <a:spcPct val="100000"/>
              </a:lnSpc>
              <a:buNone/>
            </a:pPr>
            <a:r>
              <a:rPr lang="el-GR" sz="2000" dirty="0">
                <a:latin typeface="Arial" panose="020B0604020202020204" pitchFamily="34" charset="0"/>
                <a:cs typeface="Arial" panose="020B0604020202020204" pitchFamily="34" charset="0"/>
              </a:rPr>
              <a:t>Ιδιαίτερα σημαντική συνιστώσα των </a:t>
            </a:r>
            <a:r>
              <a:rPr lang="el-GR" sz="2000" b="1" dirty="0">
                <a:latin typeface="Arial" panose="020B0604020202020204" pitchFamily="34" charset="0"/>
                <a:cs typeface="Arial" panose="020B0604020202020204" pitchFamily="34" charset="0"/>
              </a:rPr>
              <a:t>προγραμμάτων πρόληψης </a:t>
            </a:r>
            <a:r>
              <a:rPr lang="el-GR" sz="2000" dirty="0">
                <a:latin typeface="Arial" panose="020B0604020202020204" pitchFamily="34" charset="0"/>
                <a:cs typeface="Arial" panose="020B0604020202020204" pitchFamily="34" charset="0"/>
              </a:rPr>
              <a:t>πρέπει να είναι η </a:t>
            </a:r>
            <a:r>
              <a:rPr lang="el-GR" sz="2000" b="1" dirty="0">
                <a:latin typeface="Arial" panose="020B0604020202020204" pitchFamily="34" charset="0"/>
                <a:cs typeface="Arial" panose="020B0604020202020204" pitchFamily="34" charset="0"/>
              </a:rPr>
              <a:t>εκπαίδευση </a:t>
            </a:r>
            <a:r>
              <a:rPr lang="el-GR" sz="2000" dirty="0">
                <a:latin typeface="Arial" panose="020B0604020202020204" pitchFamily="34" charset="0"/>
                <a:cs typeface="Arial" panose="020B0604020202020204" pitchFamily="34" charset="0"/>
              </a:rPr>
              <a:t>με στόχο την προσπάθεια </a:t>
            </a:r>
            <a:r>
              <a:rPr lang="el-GR" sz="2000" b="1" dirty="0">
                <a:latin typeface="Arial" panose="020B0604020202020204" pitchFamily="34" charset="0"/>
                <a:cs typeface="Arial" panose="020B0604020202020204" pitchFamily="34" charset="0"/>
              </a:rPr>
              <a:t>αλλαγή του τρόπου σκέψης και συμπεριφοράς των ατόμων προκειμένου να αυξηθεί η πιθανότητα υιοθέτησης και εφαρμογής των παραπάνω συστάσεων.</a:t>
            </a:r>
          </a:p>
        </p:txBody>
      </p:sp>
    </p:spTree>
    <p:extLst>
      <p:ext uri="{BB962C8B-B14F-4D97-AF65-F5344CB8AC3E}">
        <p14:creationId xmlns:p14="http://schemas.microsoft.com/office/powerpoint/2010/main" val="424769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0EB6CD-0C77-272C-CEDF-D055985DBAC5}"/>
              </a:ext>
            </a:extLst>
          </p:cNvPr>
          <p:cNvSpPr>
            <a:spLocks noGrp="1"/>
          </p:cNvSpPr>
          <p:nvPr>
            <p:ph type="title"/>
          </p:nvPr>
        </p:nvSpPr>
        <p:spPr/>
        <p:txBody>
          <a:bodyPr/>
          <a:lstStyle/>
          <a:p>
            <a:pPr algn="ctr"/>
            <a:r>
              <a:rPr kumimoji="0" lang="el-GR" sz="4400" b="0" i="0" u="none" strike="noStrike" kern="1200" cap="none" spc="0" normalizeH="0" baseline="0" noProof="0" dirty="0">
                <a:ln>
                  <a:noFill/>
                </a:ln>
                <a:solidFill>
                  <a:prstClr val="black"/>
                </a:solidFill>
                <a:effectLst/>
                <a:uLnTx/>
                <a:uFillTx/>
                <a:latin typeface="Calibri Light" panose="020F0302020204030204"/>
                <a:ea typeface="+mj-ea"/>
                <a:cs typeface="+mj-cs"/>
              </a:rPr>
              <a:t>Τρόποι </a:t>
            </a:r>
            <a:r>
              <a:rPr kumimoji="0" lang="el-GR" sz="4400" b="1" i="0" u="none" strike="noStrike" kern="1200" cap="none" spc="0" normalizeH="0" baseline="0" noProof="0" dirty="0">
                <a:ln>
                  <a:noFill/>
                </a:ln>
                <a:solidFill>
                  <a:prstClr val="black"/>
                </a:solidFill>
                <a:effectLst/>
                <a:uLnTx/>
                <a:uFillTx/>
                <a:latin typeface="Calibri" panose="020F0502020204030204"/>
                <a:ea typeface="+mj-ea"/>
                <a:cs typeface="+mj-cs"/>
              </a:rPr>
              <a:t>παρέμβασης</a:t>
            </a:r>
            <a:r>
              <a:rPr kumimoji="0" lang="el-GR" sz="4400" b="0" i="0" u="none" strike="noStrike" kern="1200" cap="none" spc="0" normalizeH="0" baseline="0" noProof="0" dirty="0">
                <a:ln>
                  <a:noFill/>
                </a:ln>
                <a:solidFill>
                  <a:prstClr val="black"/>
                </a:solidFill>
                <a:effectLst/>
                <a:uLnTx/>
                <a:uFillTx/>
                <a:latin typeface="Calibri Light" panose="020F0302020204030204"/>
                <a:ea typeface="+mj-ea"/>
                <a:cs typeface="+mj-cs"/>
              </a:rPr>
              <a:t> στο ΣΔ</a:t>
            </a:r>
            <a:endParaRPr lang="el-GR" dirty="0"/>
          </a:p>
        </p:txBody>
      </p:sp>
      <p:sp>
        <p:nvSpPr>
          <p:cNvPr id="3" name="Θέση περιεχομένου 2">
            <a:extLst>
              <a:ext uri="{FF2B5EF4-FFF2-40B4-BE49-F238E27FC236}">
                <a16:creationId xmlns:a16="http://schemas.microsoft.com/office/drawing/2014/main" id="{69E2DBCB-3C6D-C379-05D6-45B82C371645}"/>
              </a:ext>
            </a:extLst>
          </p:cNvPr>
          <p:cNvSpPr>
            <a:spLocks noGrp="1"/>
          </p:cNvSpPr>
          <p:nvPr>
            <p:ph idx="1"/>
          </p:nvPr>
        </p:nvSpPr>
        <p:spPr/>
        <p:txBody>
          <a:bodyPr>
            <a:normAutofit/>
          </a:bodyPr>
          <a:lstStyle/>
          <a:p>
            <a:pPr algn="just">
              <a:lnSpc>
                <a:spcPct val="100000"/>
              </a:lnSpc>
            </a:pPr>
            <a:r>
              <a:rPr lang="el-GR" sz="2400" dirty="0">
                <a:latin typeface="Arial" panose="020B0604020202020204" pitchFamily="34" charset="0"/>
                <a:cs typeface="Arial" panose="020B0604020202020204" pitchFamily="34" charset="0"/>
              </a:rPr>
              <a:t>Ένα </a:t>
            </a:r>
            <a:r>
              <a:rPr lang="el-GR" sz="2400" b="1" dirty="0">
                <a:latin typeface="Arial" panose="020B0604020202020204" pitchFamily="34" charset="0"/>
                <a:cs typeface="Arial" panose="020B0604020202020204" pitchFamily="34" charset="0"/>
              </a:rPr>
              <a:t>σημαντικό χαρακτηριστικό των προγραμμάτων αλλαγής </a:t>
            </a:r>
            <a:r>
              <a:rPr lang="el-GR" sz="2400" dirty="0">
                <a:latin typeface="Arial" panose="020B0604020202020204" pitchFamily="34" charset="0"/>
                <a:cs typeface="Arial" panose="020B0604020202020204" pitchFamily="34" charset="0"/>
              </a:rPr>
              <a:t>του </a:t>
            </a:r>
            <a:r>
              <a:rPr lang="el-GR" sz="2400" b="1" dirty="0">
                <a:latin typeface="Arial" panose="020B0604020202020204" pitchFamily="34" charset="0"/>
                <a:cs typeface="Arial" panose="020B0604020202020204" pitchFamily="34" charset="0"/>
              </a:rPr>
              <a:t>τρόπου ζωής </a:t>
            </a:r>
            <a:r>
              <a:rPr lang="el-GR" sz="2400" dirty="0">
                <a:latin typeface="Arial" panose="020B0604020202020204" pitchFamily="34" charset="0"/>
                <a:cs typeface="Arial" panose="020B0604020202020204" pitchFamily="34" charset="0"/>
              </a:rPr>
              <a:t>είναι η </a:t>
            </a:r>
            <a:r>
              <a:rPr lang="el-GR" sz="2400" b="1" dirty="0">
                <a:latin typeface="Arial" panose="020B0604020202020204" pitchFamily="34" charset="0"/>
                <a:cs typeface="Arial" panose="020B0604020202020204" pitchFamily="34" charset="0"/>
              </a:rPr>
              <a:t>μακροχρόνια επίδρασή τους στην πρόληψη </a:t>
            </a:r>
            <a:r>
              <a:rPr lang="el-GR" sz="2400" dirty="0">
                <a:latin typeface="Arial" panose="020B0604020202020204" pitchFamily="34" charset="0"/>
                <a:cs typeface="Arial" panose="020B0604020202020204" pitchFamily="34" charset="0"/>
              </a:rPr>
              <a:t>(ή </a:t>
            </a:r>
            <a:r>
              <a:rPr lang="el-GR" sz="2400" b="1" dirty="0">
                <a:latin typeface="Arial" panose="020B0604020202020204" pitchFamily="34" charset="0"/>
                <a:cs typeface="Arial" panose="020B0604020202020204" pitchFamily="34" charset="0"/>
              </a:rPr>
              <a:t>καθυστέρηση</a:t>
            </a:r>
            <a:r>
              <a:rPr lang="el-GR" sz="2400" dirty="0">
                <a:latin typeface="Arial" panose="020B0604020202020204" pitchFamily="34" charset="0"/>
                <a:cs typeface="Arial" panose="020B0604020202020204" pitchFamily="34" charset="0"/>
              </a:rPr>
              <a:t>) </a:t>
            </a:r>
            <a:r>
              <a:rPr lang="el-GR" sz="2400" b="1" dirty="0">
                <a:latin typeface="Arial" panose="020B0604020202020204" pitchFamily="34" charset="0"/>
                <a:cs typeface="Arial" panose="020B0604020202020204" pitchFamily="34" charset="0"/>
              </a:rPr>
              <a:t>ανάπτυξης του ΣΔ</a:t>
            </a:r>
            <a:r>
              <a:rPr lang="el-GR" sz="2400" dirty="0">
                <a:latin typeface="Arial" panose="020B0604020202020204" pitchFamily="34" charset="0"/>
                <a:cs typeface="Arial" panose="020B0604020202020204" pitchFamily="34" charset="0"/>
              </a:rPr>
              <a:t>, ακόμα και μετά τη διακοπή του εντατικού προγράμματος.</a:t>
            </a:r>
          </a:p>
        </p:txBody>
      </p:sp>
    </p:spTree>
    <p:extLst>
      <p:ext uri="{BB962C8B-B14F-4D97-AF65-F5344CB8AC3E}">
        <p14:creationId xmlns:p14="http://schemas.microsoft.com/office/powerpoint/2010/main" val="87680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EA9F8-961C-0C16-3720-9CEF9FC4667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62391B6-7F3F-BF7A-40B2-4048C8D32DED}"/>
              </a:ext>
            </a:extLst>
          </p:cNvPr>
          <p:cNvSpPr>
            <a:spLocks noGrp="1"/>
          </p:cNvSpPr>
          <p:nvPr>
            <p:ph type="title"/>
          </p:nvPr>
        </p:nvSpPr>
        <p:spPr/>
        <p:txBody>
          <a:bodyPr/>
          <a:lstStyle/>
          <a:p>
            <a:pPr algn="ctr"/>
            <a:r>
              <a:rPr lang="el-GR" dirty="0"/>
              <a:t>Διαιτα στη </a:t>
            </a:r>
            <a:r>
              <a:rPr lang="el-GR" b="1" dirty="0" err="1"/>
              <a:t>προληψη</a:t>
            </a:r>
            <a:r>
              <a:rPr lang="el-GR" dirty="0"/>
              <a:t> του </a:t>
            </a:r>
            <a:r>
              <a:rPr lang="el-GR" dirty="0" err="1"/>
              <a:t>Σακχαρωδους</a:t>
            </a:r>
            <a:r>
              <a:rPr lang="el-GR" dirty="0"/>
              <a:t> Διαβητη</a:t>
            </a:r>
          </a:p>
        </p:txBody>
      </p:sp>
      <p:sp>
        <p:nvSpPr>
          <p:cNvPr id="3" name="Θέση περιεχομένου 2">
            <a:extLst>
              <a:ext uri="{FF2B5EF4-FFF2-40B4-BE49-F238E27FC236}">
                <a16:creationId xmlns:a16="http://schemas.microsoft.com/office/drawing/2014/main" id="{78F71C69-5502-4C56-C0AA-503D572195B8}"/>
              </a:ext>
            </a:extLst>
          </p:cNvPr>
          <p:cNvSpPr>
            <a:spLocks noGrp="1"/>
          </p:cNvSpPr>
          <p:nvPr>
            <p:ph idx="1"/>
          </p:nvPr>
        </p:nvSpPr>
        <p:spPr/>
        <p:txBody>
          <a:bodyPr>
            <a:normAutofit/>
          </a:bodyPr>
          <a:lstStyle/>
          <a:p>
            <a:pPr algn="just">
              <a:lnSpc>
                <a:spcPct val="100000"/>
              </a:lnSpc>
            </a:pPr>
            <a:r>
              <a:rPr lang="el-GR" sz="2400" dirty="0">
                <a:latin typeface="Arial" panose="020B0604020202020204" pitchFamily="34" charset="0"/>
                <a:cs typeface="Arial" panose="020B0604020202020204" pitchFamily="34" charset="0"/>
              </a:rPr>
              <a:t>Σύμφωνα με τα πιο πρόσφατα επιστημονικά δεδομένα και οδηγίες δεν υπάρχει ιδανική αναλογία υδατανθράκων, πρωτεϊνών και λιπιδίων.</a:t>
            </a:r>
          </a:p>
          <a:p>
            <a:pPr marL="0" indent="0" algn="just">
              <a:lnSpc>
                <a:spcPct val="100000"/>
              </a:lnSpc>
              <a:buNone/>
            </a:pPr>
            <a:endParaRPr lang="el-GR" sz="2400" dirty="0">
              <a:latin typeface="Arial" panose="020B0604020202020204" pitchFamily="34" charset="0"/>
              <a:cs typeface="Arial" panose="020B0604020202020204" pitchFamily="34" charset="0"/>
            </a:endParaRPr>
          </a:p>
          <a:p>
            <a:pPr algn="just">
              <a:lnSpc>
                <a:spcPct val="100000"/>
              </a:lnSpc>
            </a:pPr>
            <a:r>
              <a:rPr lang="el-GR" sz="2400" dirty="0">
                <a:latin typeface="Arial" panose="020B0604020202020204" pitchFamily="34" charset="0"/>
                <a:cs typeface="Arial" panose="020B0604020202020204" pitchFamily="34" charset="0"/>
              </a:rPr>
              <a:t>Η κατανομή των μακροθρεπτικών συστατικών θα πρέπει να </a:t>
            </a:r>
            <a:r>
              <a:rPr lang="el-GR" sz="2400" b="1" dirty="0">
                <a:latin typeface="Arial" panose="020B0604020202020204" pitchFamily="34" charset="0"/>
                <a:cs typeface="Arial" panose="020B0604020202020204" pitchFamily="34" charset="0"/>
              </a:rPr>
              <a:t>εξατομικεύεται ανάλογα με τις ιδιαιτερότητες του κάθε ατόμου </a:t>
            </a:r>
            <a:r>
              <a:rPr lang="el-GR" sz="2400" dirty="0">
                <a:latin typeface="Arial" panose="020B0604020202020204" pitchFamily="34" charset="0"/>
                <a:cs typeface="Arial" panose="020B0604020202020204" pitchFamily="34" charset="0"/>
              </a:rPr>
              <a:t>και τους </a:t>
            </a:r>
            <a:r>
              <a:rPr lang="el-GR" sz="2400" b="1" dirty="0">
                <a:latin typeface="Arial" panose="020B0604020202020204" pitchFamily="34" charset="0"/>
                <a:cs typeface="Arial" panose="020B0604020202020204" pitchFamily="34" charset="0"/>
              </a:rPr>
              <a:t>μεταβολικούς του στόχους</a:t>
            </a:r>
            <a:r>
              <a:rPr lang="el-G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0363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68722B-0245-4EEA-DA6C-381DABDEB5A1}"/>
              </a:ext>
            </a:extLst>
          </p:cNvPr>
          <p:cNvSpPr>
            <a:spLocks noGrp="1"/>
          </p:cNvSpPr>
          <p:nvPr>
            <p:ph type="title"/>
          </p:nvPr>
        </p:nvSpPr>
        <p:spPr/>
        <p:txBody>
          <a:bodyPr/>
          <a:lstStyle/>
          <a:p>
            <a:pPr algn="ctr"/>
            <a:r>
              <a:rPr lang="el-GR" dirty="0">
                <a:latin typeface="+mn-lt"/>
              </a:rPr>
              <a:t>Διαιτα στη </a:t>
            </a:r>
            <a:r>
              <a:rPr lang="el-GR" b="1" dirty="0" err="1">
                <a:latin typeface="+mn-lt"/>
              </a:rPr>
              <a:t>θεραπεια</a:t>
            </a:r>
            <a:r>
              <a:rPr lang="el-GR" dirty="0">
                <a:latin typeface="+mn-lt"/>
              </a:rPr>
              <a:t> του ΣΔ</a:t>
            </a:r>
          </a:p>
        </p:txBody>
      </p:sp>
      <p:sp>
        <p:nvSpPr>
          <p:cNvPr id="3" name="Θέση περιεχομένου 2">
            <a:extLst>
              <a:ext uri="{FF2B5EF4-FFF2-40B4-BE49-F238E27FC236}">
                <a16:creationId xmlns:a16="http://schemas.microsoft.com/office/drawing/2014/main" id="{326FFC62-991B-29CE-765A-555BFB57984C}"/>
              </a:ext>
            </a:extLst>
          </p:cNvPr>
          <p:cNvSpPr>
            <a:spLocks noGrp="1"/>
          </p:cNvSpPr>
          <p:nvPr>
            <p:ph idx="1"/>
          </p:nvPr>
        </p:nvSpPr>
        <p:spPr/>
        <p:txBody>
          <a:bodyPr>
            <a:normAutofit fontScale="92500" lnSpcReduction="10000"/>
          </a:bodyPr>
          <a:lstStyle/>
          <a:p>
            <a:pPr marL="0" indent="0" algn="just">
              <a:buNone/>
            </a:pPr>
            <a:r>
              <a:rPr lang="el-GR" dirty="0"/>
              <a:t>Οι </a:t>
            </a:r>
            <a:r>
              <a:rPr lang="el-GR" b="1" dirty="0"/>
              <a:t>στόχοι της δίαιτας </a:t>
            </a:r>
            <a:r>
              <a:rPr lang="el-GR" dirty="0"/>
              <a:t>είναι να εξασφαλίζει</a:t>
            </a:r>
            <a:r>
              <a:rPr lang="en-GB" dirty="0"/>
              <a:t>:</a:t>
            </a:r>
            <a:endParaRPr lang="el-GR" dirty="0"/>
          </a:p>
          <a:p>
            <a:pPr marL="0" indent="0" algn="just">
              <a:buNone/>
            </a:pPr>
            <a:endParaRPr lang="el-GR" dirty="0"/>
          </a:p>
          <a:p>
            <a:pPr algn="just">
              <a:buFont typeface="Wingdings" panose="05000000000000000000" pitchFamily="2" charset="2"/>
              <a:buChar char="Ø"/>
            </a:pPr>
            <a:r>
              <a:rPr lang="el-GR" dirty="0"/>
              <a:t> Την </a:t>
            </a:r>
            <a:r>
              <a:rPr lang="el-GR" b="1" dirty="0"/>
              <a:t>ενδεικνυόμενη ενεργειακή πρόσληψη</a:t>
            </a:r>
            <a:r>
              <a:rPr lang="el-GR" dirty="0"/>
              <a:t>, ανάλογα με το αν απαιτείται μείωση, διατήρηση ή αύξηση του σωματικού βάρους.</a:t>
            </a:r>
          </a:p>
          <a:p>
            <a:pPr marL="0" indent="0" algn="just">
              <a:buNone/>
            </a:pPr>
            <a:endParaRPr lang="el-GR" dirty="0"/>
          </a:p>
          <a:p>
            <a:pPr algn="just">
              <a:buFont typeface="Wingdings" panose="05000000000000000000" pitchFamily="2" charset="2"/>
              <a:buChar char="Ø"/>
            </a:pPr>
            <a:r>
              <a:rPr lang="el-GR" dirty="0"/>
              <a:t> Την κατάλληλη </a:t>
            </a:r>
            <a:r>
              <a:rPr lang="el-GR" b="1" dirty="0"/>
              <a:t>ποιοτική σύνθεση του διαιτολογίου</a:t>
            </a:r>
            <a:r>
              <a:rPr lang="el-GR" dirty="0"/>
              <a:t>, προσαρμοσμένη ανάλογα και με τη συνύπαρξη άλλων παθολογικών καταστάσεων.</a:t>
            </a:r>
          </a:p>
          <a:p>
            <a:pPr marL="0" indent="0" algn="just">
              <a:buNone/>
            </a:pPr>
            <a:endParaRPr lang="el-GR" dirty="0"/>
          </a:p>
          <a:p>
            <a:pPr algn="just">
              <a:buFont typeface="Wingdings" panose="05000000000000000000" pitchFamily="2" charset="2"/>
              <a:buChar char="Ø"/>
            </a:pPr>
            <a:r>
              <a:rPr lang="el-GR" dirty="0"/>
              <a:t>Την </a:t>
            </a:r>
            <a:r>
              <a:rPr lang="el-GR" b="1" dirty="0"/>
              <a:t>αρμόζουσα κατανομή των γευμάτων </a:t>
            </a:r>
            <a:r>
              <a:rPr lang="el-GR" dirty="0"/>
              <a:t>στο εικοσιτετράωρο, ιδιαίτερα στα ινσουλινοθεραπευόμενα άτομα.</a:t>
            </a:r>
          </a:p>
          <a:p>
            <a:pPr marL="0" indent="0">
              <a:buNone/>
            </a:pPr>
            <a:endParaRPr lang="el-GR" dirty="0"/>
          </a:p>
        </p:txBody>
      </p:sp>
    </p:spTree>
    <p:extLst>
      <p:ext uri="{BB962C8B-B14F-4D97-AF65-F5344CB8AC3E}">
        <p14:creationId xmlns:p14="http://schemas.microsoft.com/office/powerpoint/2010/main" val="95585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CE033-036D-8D07-34E9-EA7AD8421D0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B3B0796-9AAE-1639-6328-536752694F37}"/>
              </a:ext>
            </a:extLst>
          </p:cNvPr>
          <p:cNvSpPr>
            <a:spLocks noGrp="1"/>
          </p:cNvSpPr>
          <p:nvPr>
            <p:ph type="title"/>
          </p:nvPr>
        </p:nvSpPr>
        <p:spPr/>
        <p:txBody>
          <a:bodyPr/>
          <a:lstStyle/>
          <a:p>
            <a:pPr algn="ctr"/>
            <a:r>
              <a:rPr lang="el-GR" dirty="0"/>
              <a:t>Διαιτα στη </a:t>
            </a:r>
            <a:r>
              <a:rPr lang="el-GR" b="1" dirty="0" err="1"/>
              <a:t>θεραπεια</a:t>
            </a:r>
            <a:r>
              <a:rPr lang="el-GR" dirty="0"/>
              <a:t> του ΣΔ</a:t>
            </a:r>
          </a:p>
        </p:txBody>
      </p:sp>
      <p:sp>
        <p:nvSpPr>
          <p:cNvPr id="3" name="Θέση περιεχομένου 2">
            <a:extLst>
              <a:ext uri="{FF2B5EF4-FFF2-40B4-BE49-F238E27FC236}">
                <a16:creationId xmlns:a16="http://schemas.microsoft.com/office/drawing/2014/main" id="{0B8D5E05-86A9-20D5-727B-4618242E6751}"/>
              </a:ext>
            </a:extLst>
          </p:cNvPr>
          <p:cNvSpPr>
            <a:spLocks noGrp="1"/>
          </p:cNvSpPr>
          <p:nvPr>
            <p:ph idx="1"/>
          </p:nvPr>
        </p:nvSpPr>
        <p:spPr/>
        <p:txBody>
          <a:bodyPr>
            <a:normAutofit/>
          </a:bodyPr>
          <a:lstStyle/>
          <a:p>
            <a:pPr algn="just">
              <a:lnSpc>
                <a:spcPct val="100000"/>
              </a:lnSpc>
              <a:buFont typeface="Wingdings" panose="05000000000000000000" pitchFamily="2" charset="2"/>
              <a:buChar char="ü"/>
            </a:pPr>
            <a:r>
              <a:rPr lang="el-GR" dirty="0"/>
              <a:t>Στα άτομα με ΣΔτ2 και με σταθερές δόσεις ινσουλίνης καθημερινά, η σταθερή πρόσληψη υδατανθράκων χρονικά και ποσοτικά βελτιώνει τον γλυκαιμικό έλεγχο και μειώνει τον κίνδυνο υπογλυκαιμίας. </a:t>
            </a:r>
            <a:endParaRPr lang="en-GB" dirty="0"/>
          </a:p>
          <a:p>
            <a:pPr marL="0" indent="0" algn="just">
              <a:lnSpc>
                <a:spcPct val="100000"/>
              </a:lnSpc>
              <a:buNone/>
            </a:pPr>
            <a:endParaRPr lang="el-GR" dirty="0"/>
          </a:p>
          <a:p>
            <a:pPr marL="0" indent="0" algn="just">
              <a:lnSpc>
                <a:spcPct val="100000"/>
              </a:lnSpc>
              <a:buNone/>
            </a:pPr>
            <a:endParaRPr lang="el-GR" dirty="0"/>
          </a:p>
          <a:p>
            <a:pPr algn="just">
              <a:lnSpc>
                <a:spcPct val="100000"/>
              </a:lnSpc>
              <a:buFont typeface="Wingdings" panose="05000000000000000000" pitchFamily="2" charset="2"/>
              <a:buChar char="ü"/>
            </a:pPr>
            <a:r>
              <a:rPr lang="el-GR" dirty="0"/>
              <a:t>Μια διατροφική προσέγγιση που στοχεύει στον έλεγχο των μερίδων και στις ισορροπημένες επιλογές είναι πιθανότατα η καταλληλότερη για αυτά τα άτομα με ΣΔτ2.</a:t>
            </a:r>
          </a:p>
        </p:txBody>
      </p:sp>
    </p:spTree>
    <p:extLst>
      <p:ext uri="{BB962C8B-B14F-4D97-AF65-F5344CB8AC3E}">
        <p14:creationId xmlns:p14="http://schemas.microsoft.com/office/powerpoint/2010/main" val="219898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AE9A9F-4CC1-E00A-71E8-B3E0C21FAD96}"/>
              </a:ext>
            </a:extLst>
          </p:cNvPr>
          <p:cNvSpPr>
            <a:spLocks noGrp="1"/>
          </p:cNvSpPr>
          <p:nvPr>
            <p:ph type="title"/>
          </p:nvPr>
        </p:nvSpPr>
        <p:spPr/>
        <p:txBody>
          <a:bodyPr/>
          <a:lstStyle/>
          <a:p>
            <a:pPr algn="ctr"/>
            <a:r>
              <a:rPr lang="el-GR" dirty="0"/>
              <a:t>Ο ρολος της διατροφης στη ρυθμιση του Σακχαρωδη Διαβητη</a:t>
            </a:r>
          </a:p>
        </p:txBody>
      </p:sp>
      <p:sp>
        <p:nvSpPr>
          <p:cNvPr id="3" name="Θέση περιεχομένου 2">
            <a:extLst>
              <a:ext uri="{FF2B5EF4-FFF2-40B4-BE49-F238E27FC236}">
                <a16:creationId xmlns:a16="http://schemas.microsoft.com/office/drawing/2014/main" id="{23EA8CE0-70A2-9F70-FA4C-6C2F0BD47B50}"/>
              </a:ext>
            </a:extLst>
          </p:cNvPr>
          <p:cNvSpPr>
            <a:spLocks noGrp="1"/>
          </p:cNvSpPr>
          <p:nvPr>
            <p:ph idx="1"/>
          </p:nvPr>
        </p:nvSpPr>
        <p:spPr>
          <a:xfrm>
            <a:off x="1336519" y="2691353"/>
            <a:ext cx="10178322" cy="3593591"/>
          </a:xfrm>
        </p:spPr>
        <p:txBody>
          <a:bodyPr/>
          <a:lstStyle/>
          <a:p>
            <a:pPr marL="0" indent="0" algn="just">
              <a:buNone/>
            </a:pPr>
            <a:r>
              <a:rPr lang="el-GR" dirty="0">
                <a:latin typeface="Times New Roman" panose="02020603050405020304" pitchFamily="18" charset="0"/>
                <a:cs typeface="Times New Roman" panose="02020603050405020304" pitchFamily="18" charset="0"/>
              </a:rPr>
              <a:t>Η διατροφή είναι βασικός πυλώνας της θεραπευτικής προσέγγισης και τα τελευταία χρόνια αρκετές </a:t>
            </a:r>
            <a:r>
              <a:rPr lang="el-GR" b="1" dirty="0">
                <a:latin typeface="Times New Roman" panose="02020603050405020304" pitchFamily="18" charset="0"/>
                <a:cs typeface="Times New Roman" panose="02020603050405020304" pitchFamily="18" charset="0"/>
              </a:rPr>
              <a:t>«ειδικές δίαιτες» </a:t>
            </a:r>
            <a:r>
              <a:rPr lang="el-GR" dirty="0">
                <a:latin typeface="Times New Roman" panose="02020603050405020304" pitchFamily="18" charset="0"/>
                <a:cs typeface="Times New Roman" panose="02020603050405020304" pitchFamily="18" charset="0"/>
              </a:rPr>
              <a:t>μελετώνται για τη</a:t>
            </a:r>
            <a:r>
              <a:rPr lang="en-GB"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p>
          <a:p>
            <a:pPr marL="0" indent="0" algn="just">
              <a:buNone/>
            </a:pPr>
            <a:endParaRPr lang="el-G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l-GR" b="1" dirty="0">
                <a:latin typeface="Times New Roman" panose="02020603050405020304" pitchFamily="18" charset="0"/>
                <a:cs typeface="Times New Roman" panose="02020603050405020304" pitchFamily="18" charset="0"/>
              </a:rPr>
              <a:t>ρύθμιση της γλυκόζης, </a:t>
            </a:r>
          </a:p>
          <a:p>
            <a:pPr algn="just">
              <a:buFont typeface="Wingdings" panose="05000000000000000000" pitchFamily="2" charset="2"/>
              <a:buChar char="ü"/>
            </a:pPr>
            <a:r>
              <a:rPr lang="el-GR" b="1" dirty="0">
                <a:latin typeface="Times New Roman" panose="02020603050405020304" pitchFamily="18" charset="0"/>
                <a:cs typeface="Times New Roman" panose="02020603050405020304" pitchFamily="18" charset="0"/>
              </a:rPr>
              <a:t>τη βελτίωση της ευαισθησίας στην ινσουλίνη</a:t>
            </a:r>
            <a:r>
              <a:rPr lang="el-GR" dirty="0">
                <a:latin typeface="Times New Roman" panose="02020603050405020304" pitchFamily="18" charset="0"/>
                <a:cs typeface="Times New Roman" panose="02020603050405020304" pitchFamily="18" charset="0"/>
              </a:rPr>
              <a:t> και </a:t>
            </a:r>
          </a:p>
          <a:p>
            <a:pPr algn="just">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τη </a:t>
            </a:r>
            <a:r>
              <a:rPr lang="el-GR" b="1" dirty="0">
                <a:latin typeface="Times New Roman" panose="02020603050405020304" pitchFamily="18" charset="0"/>
                <a:cs typeface="Times New Roman" panose="02020603050405020304" pitchFamily="18" charset="0"/>
              </a:rPr>
              <a:t>μείωση βάρους</a:t>
            </a:r>
            <a:r>
              <a:rPr lang="el-G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8813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51ECC1-E990-5F1B-BB6D-1AEDACDF0D4D}"/>
              </a:ext>
            </a:extLst>
          </p:cNvPr>
          <p:cNvSpPr>
            <a:spLocks noGrp="1"/>
          </p:cNvSpPr>
          <p:nvPr>
            <p:ph type="title"/>
          </p:nvPr>
        </p:nvSpPr>
        <p:spPr/>
        <p:txBody>
          <a:bodyPr/>
          <a:lstStyle/>
          <a:p>
            <a:pPr algn="ctr"/>
            <a:r>
              <a:rPr lang="el-GR" dirty="0"/>
              <a:t>Στοχοι Παρουσιασης</a:t>
            </a:r>
          </a:p>
        </p:txBody>
      </p:sp>
      <p:sp>
        <p:nvSpPr>
          <p:cNvPr id="3" name="Θέση περιεχομένου 2">
            <a:extLst>
              <a:ext uri="{FF2B5EF4-FFF2-40B4-BE49-F238E27FC236}">
                <a16:creationId xmlns:a16="http://schemas.microsoft.com/office/drawing/2014/main" id="{738FB300-293F-1CB5-F61F-AA527D718817}"/>
              </a:ext>
            </a:extLst>
          </p:cNvPr>
          <p:cNvSpPr>
            <a:spLocks noGrp="1"/>
          </p:cNvSpPr>
          <p:nvPr>
            <p:ph idx="1"/>
          </p:nvPr>
        </p:nvSpPr>
        <p:spPr/>
        <p:txBody>
          <a:bodyPr/>
          <a:lstStyle/>
          <a:p>
            <a:pPr algn="just">
              <a:buFont typeface="Wingdings" panose="05000000000000000000" pitchFamily="2" charset="2"/>
              <a:buChar char="ü"/>
            </a:pPr>
            <a:r>
              <a:rPr lang="el-GR" dirty="0"/>
              <a:t>Κατανόηση των κυριότερων ειδικών διατροφικών προσεγγίσεων.</a:t>
            </a:r>
          </a:p>
          <a:p>
            <a:pPr algn="just">
              <a:buFont typeface="Wingdings" panose="05000000000000000000" pitchFamily="2" charset="2"/>
              <a:buChar char="ü"/>
            </a:pPr>
            <a:r>
              <a:rPr lang="el-GR" dirty="0"/>
              <a:t>Ανασκόπηση επιστημονικών δεδομένων για αποτελεσματικότητα.</a:t>
            </a:r>
          </a:p>
          <a:p>
            <a:pPr algn="just">
              <a:buFont typeface="Wingdings" panose="05000000000000000000" pitchFamily="2" charset="2"/>
              <a:buChar char="ü"/>
            </a:pPr>
            <a:r>
              <a:rPr lang="el-GR" dirty="0"/>
              <a:t>Κλινικές εφαρμογές σε ΣΔ τύπου 1 και τύπου 2.</a:t>
            </a:r>
          </a:p>
          <a:p>
            <a:pPr algn="just">
              <a:buFont typeface="Wingdings" panose="05000000000000000000" pitchFamily="2" charset="2"/>
              <a:buChar char="ü"/>
            </a:pPr>
            <a:r>
              <a:rPr lang="el-GR" dirty="0"/>
              <a:t>Πλεονεκτήματα, μειονεκτήματα, αντενδείξεις.</a:t>
            </a:r>
          </a:p>
        </p:txBody>
      </p:sp>
    </p:spTree>
    <p:extLst>
      <p:ext uri="{BB962C8B-B14F-4D97-AF65-F5344CB8AC3E}">
        <p14:creationId xmlns:p14="http://schemas.microsoft.com/office/powerpoint/2010/main" val="3160722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D0EA5E-1984-9091-9910-785892255816}"/>
              </a:ext>
            </a:extLst>
          </p:cNvPr>
          <p:cNvSpPr>
            <a:spLocks noGrp="1"/>
          </p:cNvSpPr>
          <p:nvPr>
            <p:ph type="title"/>
          </p:nvPr>
        </p:nvSpPr>
        <p:spPr/>
        <p:txBody>
          <a:bodyPr/>
          <a:lstStyle/>
          <a:p>
            <a:pPr algn="ctr"/>
            <a:r>
              <a:rPr lang="el-GR" dirty="0"/>
              <a:t>Βασικεσ αρχεσ διατροφησ στο σδ</a:t>
            </a:r>
          </a:p>
        </p:txBody>
      </p:sp>
      <p:sp>
        <p:nvSpPr>
          <p:cNvPr id="3" name="Θέση περιεχομένου 2">
            <a:extLst>
              <a:ext uri="{FF2B5EF4-FFF2-40B4-BE49-F238E27FC236}">
                <a16:creationId xmlns:a16="http://schemas.microsoft.com/office/drawing/2014/main" id="{E7737D83-0D6C-73B9-9C8C-9C7123C39BAC}"/>
              </a:ext>
            </a:extLst>
          </p:cNvPr>
          <p:cNvSpPr>
            <a:spLocks noGrp="1"/>
          </p:cNvSpPr>
          <p:nvPr>
            <p:ph idx="1"/>
          </p:nvPr>
        </p:nvSpPr>
        <p:spPr>
          <a:xfrm>
            <a:off x="1435499" y="2286001"/>
            <a:ext cx="10178323" cy="3593591"/>
          </a:xfrm>
        </p:spPr>
        <p:txBody>
          <a:bodyPr/>
          <a:lstStyle/>
          <a:p>
            <a:pPr marL="457200" indent="-457200" algn="just">
              <a:buFont typeface="+mj-lt"/>
              <a:buAutoNum type="arabicPeriod"/>
            </a:pPr>
            <a:r>
              <a:rPr lang="el-GR" sz="2400" b="1" dirty="0">
                <a:latin typeface="Times New Roman" panose="02020603050405020304" pitchFamily="18" charset="0"/>
                <a:cs typeface="Times New Roman" panose="02020603050405020304" pitchFamily="18" charset="0"/>
              </a:rPr>
              <a:t>Ρύθμιση υδατανθράκων</a:t>
            </a:r>
            <a:r>
              <a:rPr lang="en-GB"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a:p>
            <a:pPr algn="just">
              <a:buFontTx/>
              <a:buChar char="-"/>
            </a:pPr>
            <a:r>
              <a:rPr lang="el-GR" dirty="0">
                <a:latin typeface="Times New Roman" panose="02020603050405020304" pitchFamily="18" charset="0"/>
                <a:cs typeface="Times New Roman" panose="02020603050405020304" pitchFamily="18" charset="0"/>
              </a:rPr>
              <a:t>Προσοχή στην </a:t>
            </a:r>
            <a:r>
              <a:rPr lang="el-GR" b="1" dirty="0">
                <a:latin typeface="Times New Roman" panose="02020603050405020304" pitchFamily="18" charset="0"/>
                <a:cs typeface="Times New Roman" panose="02020603050405020304" pitchFamily="18" charset="0"/>
              </a:rPr>
              <a:t>ποσότητα </a:t>
            </a:r>
            <a:r>
              <a:rPr lang="el-GR" dirty="0">
                <a:latin typeface="Times New Roman" panose="02020603050405020304" pitchFamily="18" charset="0"/>
                <a:cs typeface="Times New Roman" panose="02020603050405020304" pitchFamily="18" charset="0"/>
              </a:rPr>
              <a:t>και τον </a:t>
            </a:r>
            <a:r>
              <a:rPr lang="el-GR" b="1" dirty="0">
                <a:latin typeface="Times New Roman" panose="02020603050405020304" pitchFamily="18" charset="0"/>
                <a:cs typeface="Times New Roman" panose="02020603050405020304" pitchFamily="18" charset="0"/>
              </a:rPr>
              <a:t>τύπο</a:t>
            </a:r>
            <a:r>
              <a:rPr lang="el-GR" dirty="0">
                <a:latin typeface="Times New Roman" panose="02020603050405020304" pitchFamily="18" charset="0"/>
                <a:cs typeface="Times New Roman" panose="02020603050405020304" pitchFamily="18" charset="0"/>
              </a:rPr>
              <a:t> των υδατανθράκων (</a:t>
            </a:r>
            <a:r>
              <a:rPr lang="el-GR" dirty="0" err="1">
                <a:latin typeface="Times New Roman" panose="02020603050405020304" pitchFamily="18" charset="0"/>
                <a:cs typeface="Times New Roman" panose="02020603050405020304" pitchFamily="18" charset="0"/>
              </a:rPr>
              <a:t>π.χ</a:t>
            </a:r>
            <a:r>
              <a:rPr lang="el-GR" dirty="0">
                <a:latin typeface="Times New Roman" panose="02020603050405020304" pitchFamily="18" charset="0"/>
                <a:cs typeface="Times New Roman" panose="02020603050405020304" pitchFamily="18" charset="0"/>
              </a:rPr>
              <a:t> ολικής άλεσης αντί για απλούς).</a:t>
            </a:r>
          </a:p>
          <a:p>
            <a:pPr marL="0" indent="0" algn="just">
              <a:buNone/>
            </a:pPr>
            <a:endParaRPr lang="el-GR" dirty="0">
              <a:latin typeface="Times New Roman" panose="02020603050405020304" pitchFamily="18" charset="0"/>
              <a:cs typeface="Times New Roman" panose="02020603050405020304" pitchFamily="18" charset="0"/>
            </a:endParaRPr>
          </a:p>
          <a:p>
            <a:pPr algn="just">
              <a:buFontTx/>
              <a:buChar char="-"/>
            </a:pPr>
            <a:r>
              <a:rPr lang="el-GR" dirty="0">
                <a:latin typeface="Times New Roman" panose="02020603050405020304" pitchFamily="18" charset="0"/>
                <a:cs typeface="Times New Roman" panose="02020603050405020304" pitchFamily="18" charset="0"/>
              </a:rPr>
              <a:t>Κατανάλωση τροφών με </a:t>
            </a:r>
            <a:r>
              <a:rPr lang="el-GR" b="1" dirty="0">
                <a:latin typeface="Times New Roman" panose="02020603050405020304" pitchFamily="18" charset="0"/>
                <a:cs typeface="Times New Roman" panose="02020603050405020304" pitchFamily="18" charset="0"/>
              </a:rPr>
              <a:t>χαμηλό γλυκαιμικό δείκτη </a:t>
            </a:r>
            <a:r>
              <a:rPr lang="el-GR" dirty="0">
                <a:latin typeface="Times New Roman" panose="02020603050405020304" pitchFamily="18" charset="0"/>
                <a:cs typeface="Times New Roman" panose="02020603050405020304" pitchFamily="18" charset="0"/>
              </a:rPr>
              <a:t>(όσπρια, λαχανικά, προϊόντα ολικής άλεσης).</a:t>
            </a:r>
          </a:p>
        </p:txBody>
      </p:sp>
    </p:spTree>
    <p:extLst>
      <p:ext uri="{BB962C8B-B14F-4D97-AF65-F5344CB8AC3E}">
        <p14:creationId xmlns:p14="http://schemas.microsoft.com/office/powerpoint/2010/main" val="237823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5D2FD3-479E-75E6-45B7-7DAAFB542D58}"/>
              </a:ext>
            </a:extLst>
          </p:cNvPr>
          <p:cNvSpPr>
            <a:spLocks noGrp="1"/>
          </p:cNvSpPr>
          <p:nvPr>
            <p:ph type="title"/>
          </p:nvPr>
        </p:nvSpPr>
        <p:spPr/>
        <p:txBody>
          <a:bodyPr/>
          <a:lstStyle/>
          <a:p>
            <a:pPr algn="ctr"/>
            <a:r>
              <a:rPr lang="el-GR" dirty="0"/>
              <a:t>Βασικεσ αρχεσ διατροφησ στο σδ</a:t>
            </a:r>
          </a:p>
        </p:txBody>
      </p:sp>
      <p:sp>
        <p:nvSpPr>
          <p:cNvPr id="3" name="Θέση περιεχομένου 2">
            <a:extLst>
              <a:ext uri="{FF2B5EF4-FFF2-40B4-BE49-F238E27FC236}">
                <a16:creationId xmlns:a16="http://schemas.microsoft.com/office/drawing/2014/main" id="{4633ECAE-B7A6-4BD7-5B00-4BD674EF9A61}"/>
              </a:ext>
            </a:extLst>
          </p:cNvPr>
          <p:cNvSpPr>
            <a:spLocks noGrp="1"/>
          </p:cNvSpPr>
          <p:nvPr>
            <p:ph idx="1"/>
          </p:nvPr>
        </p:nvSpPr>
        <p:spPr/>
        <p:txBody>
          <a:bodyPr/>
          <a:lstStyle/>
          <a:p>
            <a:pPr marL="0" indent="0">
              <a:buNone/>
            </a:pPr>
            <a:r>
              <a:rPr lang="el-GR" b="1" dirty="0"/>
              <a:t>2.</a:t>
            </a:r>
            <a:r>
              <a:rPr lang="el-GR" dirty="0"/>
              <a:t> </a:t>
            </a:r>
            <a:r>
              <a:rPr lang="el-GR" sz="2400" b="1" dirty="0">
                <a:latin typeface="Times New Roman" panose="02020603050405020304" pitchFamily="18" charset="0"/>
                <a:cs typeface="Times New Roman" panose="02020603050405020304" pitchFamily="18" charset="0"/>
              </a:rPr>
              <a:t>Συχνά και μικρά γεύματα</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5-6 μικρά γεύματα/ ημέρα για την αποφυγή υπογλυκαιμίας ή υπεργλυκαιμίας.</a:t>
            </a:r>
          </a:p>
        </p:txBody>
      </p:sp>
    </p:spTree>
    <p:extLst>
      <p:ext uri="{BB962C8B-B14F-4D97-AF65-F5344CB8AC3E}">
        <p14:creationId xmlns:p14="http://schemas.microsoft.com/office/powerpoint/2010/main" val="403286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F2F1F0-F291-A56C-84B2-59E339CE3EF4}"/>
              </a:ext>
            </a:extLst>
          </p:cNvPr>
          <p:cNvSpPr>
            <a:spLocks noGrp="1"/>
          </p:cNvSpPr>
          <p:nvPr>
            <p:ph type="title"/>
          </p:nvPr>
        </p:nvSpPr>
        <p:spPr/>
        <p:txBody>
          <a:bodyPr/>
          <a:lstStyle/>
          <a:p>
            <a:pPr algn="ctr"/>
            <a:r>
              <a:rPr lang="el-GR" dirty="0"/>
              <a:t>Βασικεσ αρχεσ διατροφησ στο σδ</a:t>
            </a:r>
          </a:p>
        </p:txBody>
      </p:sp>
      <p:sp>
        <p:nvSpPr>
          <p:cNvPr id="3" name="Θέση περιεχομένου 2">
            <a:extLst>
              <a:ext uri="{FF2B5EF4-FFF2-40B4-BE49-F238E27FC236}">
                <a16:creationId xmlns:a16="http://schemas.microsoft.com/office/drawing/2014/main" id="{C6EDD377-4B46-2CAB-5F1C-32D64CDB0F55}"/>
              </a:ext>
            </a:extLst>
          </p:cNvPr>
          <p:cNvSpPr>
            <a:spLocks noGrp="1"/>
          </p:cNvSpPr>
          <p:nvPr>
            <p:ph idx="1"/>
          </p:nvPr>
        </p:nvSpPr>
        <p:spPr/>
        <p:txBody>
          <a:bodyPr/>
          <a:lstStyle/>
          <a:p>
            <a:pPr marL="0" indent="0">
              <a:buNone/>
            </a:pPr>
            <a:r>
              <a:rPr lang="el-GR" b="1" dirty="0"/>
              <a:t>3</a:t>
            </a:r>
            <a:r>
              <a:rPr lang="el-GR" b="1" dirty="0">
                <a:latin typeface="Times New Roman" panose="02020603050405020304" pitchFamily="18" charset="0"/>
                <a:cs typeface="Times New Roman" panose="02020603050405020304" pitchFamily="18" charset="0"/>
              </a:rPr>
              <a:t>. </a:t>
            </a:r>
            <a:r>
              <a:rPr lang="el-GR" sz="2400" b="1" dirty="0">
                <a:latin typeface="Times New Roman" panose="02020603050405020304" pitchFamily="18" charset="0"/>
                <a:cs typeface="Times New Roman" panose="02020603050405020304" pitchFamily="18" charset="0"/>
              </a:rPr>
              <a:t>Επαρκής πρόσληψη φυτικών ινών</a:t>
            </a:r>
            <a:r>
              <a:rPr lang="en-GB" sz="2400" b="1" dirty="0">
                <a:latin typeface="Times New Roman" panose="02020603050405020304" pitchFamily="18" charset="0"/>
                <a:cs typeface="Times New Roman" panose="02020603050405020304" pitchFamily="18" charset="0"/>
              </a:rPr>
              <a:t>: </a:t>
            </a:r>
            <a:endParaRPr lang="el-GR" sz="2400" b="1" dirty="0">
              <a:latin typeface="Times New Roman" panose="02020603050405020304" pitchFamily="18" charset="0"/>
              <a:cs typeface="Times New Roman" panose="02020603050405020304" pitchFamily="18" charset="0"/>
            </a:endParaRPr>
          </a:p>
          <a:p>
            <a:pPr marL="0" indent="0" algn="just">
              <a:buNone/>
            </a:pPr>
            <a:r>
              <a:rPr lang="el-GR" dirty="0">
                <a:latin typeface="Times New Roman" panose="02020603050405020304" pitchFamily="18" charset="0"/>
                <a:cs typeface="Times New Roman" panose="02020603050405020304" pitchFamily="18" charset="0"/>
              </a:rPr>
              <a:t>- Από λαχανικά, φρούτα (με μέτρο), όσπρια και δημητριακά ολικής.</a:t>
            </a:r>
          </a:p>
        </p:txBody>
      </p:sp>
    </p:spTree>
    <p:extLst>
      <p:ext uri="{BB962C8B-B14F-4D97-AF65-F5344CB8AC3E}">
        <p14:creationId xmlns:p14="http://schemas.microsoft.com/office/powerpoint/2010/main" val="259879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9719C103-F0C8-B3F1-27D2-DE2A57E40629}"/>
              </a:ext>
            </a:extLst>
          </p:cNvPr>
          <p:cNvPicPr>
            <a:picLocks noGrp="1" noChangeAspect="1"/>
          </p:cNvPicPr>
          <p:nvPr>
            <p:ph idx="1"/>
          </p:nvPr>
        </p:nvPicPr>
        <p:blipFill>
          <a:blip r:embed="rId2"/>
          <a:srcRect t="5922" b="11844"/>
          <a:stretch>
            <a:fillRect/>
          </a:stretch>
        </p:blipFill>
        <p:spPr>
          <a:xfrm>
            <a:off x="3139126" y="1"/>
            <a:ext cx="5948313" cy="6858000"/>
          </a:xfrm>
        </p:spPr>
      </p:pic>
    </p:spTree>
    <p:extLst>
      <p:ext uri="{BB962C8B-B14F-4D97-AF65-F5344CB8AC3E}">
        <p14:creationId xmlns:p14="http://schemas.microsoft.com/office/powerpoint/2010/main" val="385513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4E8561-8EDE-FD42-EAA3-DA8F0E53D10B}"/>
              </a:ext>
            </a:extLst>
          </p:cNvPr>
          <p:cNvSpPr>
            <a:spLocks noGrp="1"/>
          </p:cNvSpPr>
          <p:nvPr>
            <p:ph type="title"/>
          </p:nvPr>
        </p:nvSpPr>
        <p:spPr/>
        <p:txBody>
          <a:bodyPr/>
          <a:lstStyle/>
          <a:p>
            <a:pPr algn="ctr"/>
            <a:r>
              <a:rPr lang="el-GR" dirty="0"/>
              <a:t>Βασικεσ αρχεσ διατροφησ στο σδ</a:t>
            </a:r>
          </a:p>
        </p:txBody>
      </p:sp>
      <p:sp>
        <p:nvSpPr>
          <p:cNvPr id="3" name="Θέση περιεχομένου 2">
            <a:extLst>
              <a:ext uri="{FF2B5EF4-FFF2-40B4-BE49-F238E27FC236}">
                <a16:creationId xmlns:a16="http://schemas.microsoft.com/office/drawing/2014/main" id="{1D99D094-3F95-9AEB-7AB9-993F2AC82B3F}"/>
              </a:ext>
            </a:extLst>
          </p:cNvPr>
          <p:cNvSpPr>
            <a:spLocks noGrp="1"/>
          </p:cNvSpPr>
          <p:nvPr>
            <p:ph idx="1"/>
          </p:nvPr>
        </p:nvSpPr>
        <p:spPr/>
        <p:txBody>
          <a:bodyPr/>
          <a:lstStyle/>
          <a:p>
            <a:pPr marL="0" indent="0">
              <a:buNone/>
            </a:pPr>
            <a:r>
              <a:rPr lang="el-GR" b="1" dirty="0"/>
              <a:t>4. </a:t>
            </a:r>
            <a:r>
              <a:rPr lang="el-GR" sz="2400" b="1" dirty="0">
                <a:latin typeface="Times New Roman" panose="02020603050405020304" pitchFamily="18" charset="0"/>
                <a:cs typeface="Times New Roman" panose="02020603050405020304" pitchFamily="18" charset="0"/>
              </a:rPr>
              <a:t>Έλεγχος πρόσληψης λιπών</a:t>
            </a:r>
            <a:r>
              <a:rPr lang="en-GB"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a:p>
            <a:pPr algn="just">
              <a:buFontTx/>
              <a:buChar char="-"/>
            </a:pPr>
            <a:r>
              <a:rPr lang="el-GR" dirty="0">
                <a:latin typeface="Times New Roman" panose="02020603050405020304" pitchFamily="18" charset="0"/>
                <a:cs typeface="Times New Roman" panose="02020603050405020304" pitchFamily="18" charset="0"/>
              </a:rPr>
              <a:t>Περιορισμός κορεσμένων και </a:t>
            </a:r>
            <a:r>
              <a:rPr lang="en-GB" dirty="0">
                <a:latin typeface="Times New Roman" panose="02020603050405020304" pitchFamily="18" charset="0"/>
                <a:cs typeface="Times New Roman" panose="02020603050405020304" pitchFamily="18" charset="0"/>
              </a:rPr>
              <a:t>trans</a:t>
            </a:r>
            <a:r>
              <a:rPr lang="el-GR" dirty="0">
                <a:latin typeface="Times New Roman" panose="02020603050405020304" pitchFamily="18" charset="0"/>
                <a:cs typeface="Times New Roman" panose="02020603050405020304" pitchFamily="18" charset="0"/>
              </a:rPr>
              <a:t> λιπαρών (τηγανητά, επεξεργασμένα τρόφιμα).</a:t>
            </a:r>
          </a:p>
          <a:p>
            <a:pPr algn="just">
              <a:buFontTx/>
              <a:buChar char="-"/>
            </a:pPr>
            <a:r>
              <a:rPr lang="el-GR" dirty="0">
                <a:latin typeface="Times New Roman" panose="02020603050405020304" pitchFamily="18" charset="0"/>
                <a:cs typeface="Times New Roman" panose="02020603050405020304" pitchFamily="18" charset="0"/>
              </a:rPr>
              <a:t>Προτίμηση σε ‘’καλά’’ λιπαρά (ελαιόλαδο, ξηροί καρποί, ψάρια).</a:t>
            </a:r>
          </a:p>
        </p:txBody>
      </p:sp>
    </p:spTree>
    <p:extLst>
      <p:ext uri="{BB962C8B-B14F-4D97-AF65-F5344CB8AC3E}">
        <p14:creationId xmlns:p14="http://schemas.microsoft.com/office/powerpoint/2010/main" val="4215404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74DD-248D-4542-B0D8-C4248B125159}"/>
              </a:ext>
            </a:extLst>
          </p:cNvPr>
          <p:cNvSpPr>
            <a:spLocks noGrp="1"/>
          </p:cNvSpPr>
          <p:nvPr>
            <p:ph type="title"/>
          </p:nvPr>
        </p:nvSpPr>
        <p:spPr/>
        <p:txBody>
          <a:bodyPr/>
          <a:lstStyle/>
          <a:p>
            <a:pPr algn="ctr"/>
            <a:r>
              <a:rPr lang="el-GR" b="1" dirty="0" err="1"/>
              <a:t>Λιπη</a:t>
            </a:r>
            <a:r>
              <a:rPr lang="en-US" dirty="0"/>
              <a:t> </a:t>
            </a:r>
            <a:r>
              <a:rPr lang="el-GR" dirty="0"/>
              <a:t>και </a:t>
            </a:r>
            <a:r>
              <a:rPr lang="el-GR" b="1" dirty="0" err="1"/>
              <a:t>Σακχαρωδης</a:t>
            </a:r>
            <a:r>
              <a:rPr lang="el-GR" b="1" dirty="0"/>
              <a:t> </a:t>
            </a:r>
            <a:r>
              <a:rPr lang="el-GR" b="1" dirty="0" err="1"/>
              <a:t>Διαβητης</a:t>
            </a:r>
            <a:endParaRPr lang="en-US" b="1" dirty="0"/>
          </a:p>
        </p:txBody>
      </p:sp>
      <p:sp>
        <p:nvSpPr>
          <p:cNvPr id="3" name="Content Placeholder 2">
            <a:extLst>
              <a:ext uri="{FF2B5EF4-FFF2-40B4-BE49-F238E27FC236}">
                <a16:creationId xmlns:a16="http://schemas.microsoft.com/office/drawing/2014/main" id="{8C76681A-616C-40AF-9D1B-05D681DBF359}"/>
              </a:ext>
            </a:extLst>
          </p:cNvPr>
          <p:cNvSpPr>
            <a:spLocks noGrp="1"/>
          </p:cNvSpPr>
          <p:nvPr>
            <p:ph idx="1"/>
          </p:nvPr>
        </p:nvSpPr>
        <p:spPr>
          <a:xfrm>
            <a:off x="838200" y="1712831"/>
            <a:ext cx="10370270" cy="4537139"/>
          </a:xfrm>
        </p:spPr>
        <p:txBody>
          <a:bodyPr>
            <a:normAutofit fontScale="92500"/>
          </a:bodyPr>
          <a:lstStyle/>
          <a:p>
            <a:pPr algn="just">
              <a:lnSpc>
                <a:spcPct val="110000"/>
              </a:lnSpc>
            </a:pPr>
            <a:r>
              <a:rPr lang="el-GR" sz="2200" dirty="0"/>
              <a:t>Η ιδανική ποσότητα διατροφικού λίπους για άτομα με ΣΔ είναι αμφιλεγόμενη. Αρκετές RCT συμπεριλαμβανομένων ασθενών με ΣΔ έχουν αναφέρει ότι το</a:t>
            </a:r>
          </a:p>
          <a:p>
            <a:pPr marL="0" indent="0" algn="just">
              <a:lnSpc>
                <a:spcPct val="110000"/>
              </a:lnSpc>
              <a:buNone/>
            </a:pPr>
            <a:endParaRPr lang="en-US" sz="2200" dirty="0"/>
          </a:p>
          <a:p>
            <a:pPr algn="just">
              <a:lnSpc>
                <a:spcPct val="110000"/>
              </a:lnSpc>
            </a:pPr>
            <a:r>
              <a:rPr lang="el-GR" sz="2200" b="1" dirty="0"/>
              <a:t>Μεσογειακό διατροφικό μοτίβο</a:t>
            </a:r>
            <a:r>
              <a:rPr lang="el-GR" sz="2200" dirty="0"/>
              <a:t>, πλούσιο σε </a:t>
            </a:r>
            <a:r>
              <a:rPr lang="el-GR" sz="2200" b="1" dirty="0"/>
              <a:t>πολυακόρεστα και μονοακόρεστα λίπη</a:t>
            </a:r>
            <a:r>
              <a:rPr lang="el-GR" sz="2200" dirty="0"/>
              <a:t>, μπορεί να </a:t>
            </a:r>
            <a:r>
              <a:rPr lang="el-GR" sz="2200" b="1" dirty="0"/>
              <a:t>βελτιώσει τόσο </a:t>
            </a:r>
            <a:r>
              <a:rPr lang="el-GR" sz="2200" dirty="0"/>
              <a:t>τον </a:t>
            </a:r>
            <a:r>
              <a:rPr lang="el-GR" sz="2200" b="1" dirty="0"/>
              <a:t>γλυκαιμικό έλεγχο</a:t>
            </a:r>
            <a:r>
              <a:rPr lang="el-GR" sz="2200" dirty="0"/>
              <a:t> </a:t>
            </a:r>
            <a:r>
              <a:rPr lang="el-GR" sz="2200" b="1" dirty="0"/>
              <a:t>όσο και τα λιπίδια του αίματος</a:t>
            </a:r>
            <a:r>
              <a:rPr lang="el-GR" sz="2200" dirty="0"/>
              <a:t>.</a:t>
            </a:r>
            <a:endParaRPr lang="en-US" sz="2200" dirty="0"/>
          </a:p>
          <a:p>
            <a:pPr algn="just">
              <a:lnSpc>
                <a:spcPct val="110000"/>
              </a:lnSpc>
            </a:pPr>
            <a:endParaRPr lang="en-US" sz="2200" dirty="0"/>
          </a:p>
          <a:p>
            <a:pPr algn="just">
              <a:lnSpc>
                <a:spcPct val="110000"/>
              </a:lnSpc>
            </a:pPr>
            <a:r>
              <a:rPr lang="el-GR" sz="2200" dirty="0"/>
              <a:t>Τα </a:t>
            </a:r>
            <a:r>
              <a:rPr lang="el-GR" sz="2200" b="1" dirty="0"/>
              <a:t>συμπληρώματα με ω-3 λιπαρά οξέα δεν έχει αποδειχθεί ότι βελτιώνουν τον γλυκαιμικό έλεγχο </a:t>
            </a:r>
            <a:r>
              <a:rPr lang="el-GR" sz="2200" dirty="0"/>
              <a:t>σε άτομα με ΣΔ και</a:t>
            </a:r>
          </a:p>
          <a:p>
            <a:pPr algn="just">
              <a:lnSpc>
                <a:spcPct val="110000"/>
              </a:lnSpc>
            </a:pPr>
            <a:endParaRPr lang="el-GR" sz="2200" dirty="0"/>
          </a:p>
          <a:p>
            <a:pPr algn="just">
              <a:lnSpc>
                <a:spcPct val="110000"/>
              </a:lnSpc>
            </a:pPr>
            <a:r>
              <a:rPr lang="el-GR" sz="2200" dirty="0"/>
              <a:t>Οι RCT </a:t>
            </a:r>
            <a:r>
              <a:rPr lang="el-GR" sz="2200" b="1" dirty="0"/>
              <a:t>δεν υποστηρίζουν τη σύσταση συμπληρωμάτων ω-3 για την πρωτογενή ή δευτερογενή πρόληψη της καρδιαγγειακής νόσου</a:t>
            </a:r>
            <a:r>
              <a:rPr lang="el-GR" sz="2200" dirty="0"/>
              <a:t>.</a:t>
            </a:r>
            <a:endParaRPr lang="en-US" sz="2200" dirty="0"/>
          </a:p>
        </p:txBody>
      </p:sp>
    </p:spTree>
    <p:extLst>
      <p:ext uri="{BB962C8B-B14F-4D97-AF65-F5344CB8AC3E}">
        <p14:creationId xmlns:p14="http://schemas.microsoft.com/office/powerpoint/2010/main" val="189514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74DD-248D-4542-B0D8-C4248B125159}"/>
              </a:ext>
            </a:extLst>
          </p:cNvPr>
          <p:cNvSpPr>
            <a:spLocks noGrp="1"/>
          </p:cNvSpPr>
          <p:nvPr>
            <p:ph type="title"/>
          </p:nvPr>
        </p:nvSpPr>
        <p:spPr>
          <a:xfrm>
            <a:off x="1797666" y="236920"/>
            <a:ext cx="8596668" cy="1320800"/>
          </a:xfrm>
        </p:spPr>
        <p:txBody>
          <a:bodyPr>
            <a:normAutofit fontScale="90000"/>
          </a:bodyPr>
          <a:lstStyle/>
          <a:p>
            <a:pPr algn="ctr"/>
            <a:r>
              <a:rPr lang="el-GR" b="1" dirty="0" err="1"/>
              <a:t>Λιπη</a:t>
            </a:r>
            <a:r>
              <a:rPr lang="el-GR" b="1" dirty="0"/>
              <a:t> </a:t>
            </a:r>
            <a:r>
              <a:rPr lang="el-GR" dirty="0"/>
              <a:t>και</a:t>
            </a:r>
            <a:r>
              <a:rPr lang="el-GR" b="1" dirty="0"/>
              <a:t> </a:t>
            </a:r>
            <a:r>
              <a:rPr lang="el-GR" b="1" dirty="0" err="1"/>
              <a:t>Σακχαρωδης</a:t>
            </a:r>
            <a:r>
              <a:rPr lang="el-GR" b="1" dirty="0"/>
              <a:t> </a:t>
            </a:r>
            <a:r>
              <a:rPr lang="el-GR" b="1" dirty="0" err="1"/>
              <a:t>Διαβητης</a:t>
            </a:r>
            <a:endParaRPr lang="en-US" b="1" dirty="0"/>
          </a:p>
        </p:txBody>
      </p:sp>
      <p:sp>
        <p:nvSpPr>
          <p:cNvPr id="3" name="Content Placeholder 2">
            <a:extLst>
              <a:ext uri="{FF2B5EF4-FFF2-40B4-BE49-F238E27FC236}">
                <a16:creationId xmlns:a16="http://schemas.microsoft.com/office/drawing/2014/main" id="{8C76681A-616C-40AF-9D1B-05D681DBF359}"/>
              </a:ext>
            </a:extLst>
          </p:cNvPr>
          <p:cNvSpPr>
            <a:spLocks noGrp="1"/>
          </p:cNvSpPr>
          <p:nvPr>
            <p:ph idx="1"/>
          </p:nvPr>
        </p:nvSpPr>
        <p:spPr>
          <a:xfrm>
            <a:off x="763571" y="1703281"/>
            <a:ext cx="11057641" cy="4774537"/>
          </a:xfrm>
        </p:spPr>
        <p:txBody>
          <a:bodyPr>
            <a:noAutofit/>
          </a:bodyPr>
          <a:lstStyle/>
          <a:p>
            <a:pPr algn="just">
              <a:lnSpc>
                <a:spcPct val="100000"/>
              </a:lnSpc>
            </a:pPr>
            <a:r>
              <a:rPr lang="el-GR" sz="2200" dirty="0"/>
              <a:t>Η μείωση των καρδιαγγειακών συμβαμάτων με Icosapent </a:t>
            </a:r>
            <a:r>
              <a:rPr lang="el-GR" sz="2200" dirty="0" err="1"/>
              <a:t>Ethyl</a:t>
            </a:r>
            <a:r>
              <a:rPr lang="el-GR" sz="2200" dirty="0"/>
              <a:t>-Δοκιμή παρέμβασης (REDUCE-IT)- με χρήση υψηλότερης δόσης ω3-λιπαρών οξέων (4 g/ημέρα) σε ασθενείς με </a:t>
            </a:r>
            <a:r>
              <a:rPr lang="el-GR" sz="2200" b="1" dirty="0"/>
              <a:t>επίμονα αυξημένα τριγλυκερίδια και είτε με ήδη υπάρχουσα καρδιαγγειακή νόσο </a:t>
            </a:r>
            <a:r>
              <a:rPr lang="el-GR" sz="2200" dirty="0"/>
              <a:t>ή </a:t>
            </a:r>
            <a:r>
              <a:rPr lang="el-GR" sz="2200" b="1" dirty="0"/>
              <a:t>DM και τουλάχιστον έναν άλλο παράγοντα κινδύνου καρδιαγγειακής νόσο- </a:t>
            </a:r>
            <a:r>
              <a:rPr lang="el-GR" sz="2200" dirty="0"/>
              <a:t>έδειξε </a:t>
            </a:r>
            <a:r>
              <a:rPr lang="el-GR" sz="2200" b="1" dirty="0"/>
              <a:t>σημαντική μείωση του πρωτεύοντος καταληκτικού σημείου των μειζόνων ανεπιθύμητων καρδιαγγειακών συμβάντων</a:t>
            </a:r>
            <a:r>
              <a:rPr lang="el-GR" sz="2200" dirty="0"/>
              <a:t>.</a:t>
            </a:r>
            <a:endParaRPr lang="en-US" sz="2200" dirty="0"/>
          </a:p>
          <a:p>
            <a:pPr marL="0" indent="0" algn="just">
              <a:buNone/>
            </a:pPr>
            <a:endParaRPr lang="en-US" sz="2200" dirty="0"/>
          </a:p>
          <a:p>
            <a:pPr algn="just">
              <a:lnSpc>
                <a:spcPct val="100000"/>
              </a:lnSpc>
            </a:pPr>
            <a:r>
              <a:rPr lang="el-GR" sz="2200" dirty="0"/>
              <a:t>Οι ασθενείς με ΣΔ θα πρέπει να </a:t>
            </a:r>
            <a:r>
              <a:rPr lang="el-GR" sz="2200" b="1" dirty="0"/>
              <a:t>ακολουθούν τις οδηγίες για το γενικό πληθυσμό </a:t>
            </a:r>
            <a:r>
              <a:rPr lang="el-GR" sz="2200" dirty="0"/>
              <a:t>για τις </a:t>
            </a:r>
            <a:r>
              <a:rPr lang="el-GR" sz="2200" b="1" dirty="0"/>
              <a:t>συνιστώμενες προσλήψεις κορεσμένων λιπαρών</a:t>
            </a:r>
            <a:r>
              <a:rPr lang="el-GR" sz="2200" dirty="0"/>
              <a:t>, </a:t>
            </a:r>
            <a:r>
              <a:rPr lang="el-GR" sz="2200" b="1" dirty="0"/>
              <a:t>διατροφικής χοληστερόλης </a:t>
            </a:r>
            <a:r>
              <a:rPr lang="el-GR" sz="2200" dirty="0"/>
              <a:t>και </a:t>
            </a:r>
            <a:r>
              <a:rPr lang="el-GR" sz="2200" b="1" dirty="0" err="1"/>
              <a:t>τρανς</a:t>
            </a:r>
            <a:r>
              <a:rPr lang="el-GR" sz="2200" b="1" dirty="0"/>
              <a:t> λιπαρών</a:t>
            </a:r>
            <a:r>
              <a:rPr lang="el-GR" sz="2200" dirty="0"/>
              <a:t>.</a:t>
            </a:r>
            <a:endParaRPr lang="en-US" sz="2200" dirty="0"/>
          </a:p>
          <a:p>
            <a:pPr algn="just">
              <a:lnSpc>
                <a:spcPct val="100000"/>
              </a:lnSpc>
            </a:pPr>
            <a:endParaRPr lang="en-US" sz="2200" dirty="0"/>
          </a:p>
          <a:p>
            <a:pPr algn="just">
              <a:lnSpc>
                <a:spcPct val="100000"/>
              </a:lnSpc>
            </a:pPr>
            <a:r>
              <a:rPr lang="el-GR" sz="2200" dirty="0"/>
              <a:t>Γενικά, τα </a:t>
            </a:r>
            <a:r>
              <a:rPr lang="el-GR" sz="2200" b="1" dirty="0" err="1"/>
              <a:t>τρανς</a:t>
            </a:r>
            <a:r>
              <a:rPr lang="el-GR" sz="2200" b="1" dirty="0"/>
              <a:t> λιπαρά πρέπει να αποφεύγονται</a:t>
            </a:r>
            <a:r>
              <a:rPr lang="el-GR" sz="2200" dirty="0"/>
              <a:t>.</a:t>
            </a:r>
            <a:endParaRPr lang="en-US" sz="2200" dirty="0"/>
          </a:p>
        </p:txBody>
      </p:sp>
    </p:spTree>
    <p:extLst>
      <p:ext uri="{BB962C8B-B14F-4D97-AF65-F5344CB8AC3E}">
        <p14:creationId xmlns:p14="http://schemas.microsoft.com/office/powerpoint/2010/main" val="2034793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2BF49E-A718-1245-522C-120B4A18A636}"/>
              </a:ext>
            </a:extLst>
          </p:cNvPr>
          <p:cNvSpPr>
            <a:spLocks noGrp="1"/>
          </p:cNvSpPr>
          <p:nvPr>
            <p:ph type="title"/>
          </p:nvPr>
        </p:nvSpPr>
        <p:spPr/>
        <p:txBody>
          <a:bodyPr/>
          <a:lstStyle/>
          <a:p>
            <a:pPr algn="ctr"/>
            <a:r>
              <a:rPr lang="el-GR" dirty="0"/>
              <a:t>Βασικεσ αρχεσ διατροφησ στο σδ</a:t>
            </a:r>
          </a:p>
        </p:txBody>
      </p:sp>
      <p:sp>
        <p:nvSpPr>
          <p:cNvPr id="3" name="Θέση περιεχομένου 2">
            <a:extLst>
              <a:ext uri="{FF2B5EF4-FFF2-40B4-BE49-F238E27FC236}">
                <a16:creationId xmlns:a16="http://schemas.microsoft.com/office/drawing/2014/main" id="{88A4B87B-90B9-21E4-9536-B3865367B65E}"/>
              </a:ext>
            </a:extLst>
          </p:cNvPr>
          <p:cNvSpPr>
            <a:spLocks noGrp="1"/>
          </p:cNvSpPr>
          <p:nvPr>
            <p:ph idx="1"/>
          </p:nvPr>
        </p:nvSpPr>
        <p:spPr/>
        <p:txBody>
          <a:bodyPr/>
          <a:lstStyle/>
          <a:p>
            <a:pPr marL="0" indent="0">
              <a:buNone/>
            </a:pPr>
            <a:r>
              <a:rPr lang="el-GR" b="1" dirty="0"/>
              <a:t>5. </a:t>
            </a:r>
            <a:r>
              <a:rPr lang="el-GR" sz="2400" b="1" dirty="0">
                <a:latin typeface="Times New Roman" panose="02020603050405020304" pitchFamily="18" charset="0"/>
                <a:cs typeface="Times New Roman" panose="02020603050405020304" pitchFamily="18" charset="0"/>
              </a:rPr>
              <a:t>Περιορισμός πρόσληψης ζάχαρης</a:t>
            </a:r>
            <a:r>
              <a:rPr lang="en-GB" sz="2400" b="1" dirty="0">
                <a:latin typeface="Times New Roman" panose="02020603050405020304" pitchFamily="18" charset="0"/>
                <a:cs typeface="Times New Roman" panose="02020603050405020304" pitchFamily="18" charset="0"/>
              </a:rPr>
              <a:t>: </a:t>
            </a:r>
            <a:endParaRPr lang="el-GR" sz="2400" b="1" dirty="0">
              <a:latin typeface="Times New Roman" panose="02020603050405020304" pitchFamily="18" charset="0"/>
              <a:cs typeface="Times New Roman" panose="02020603050405020304" pitchFamily="18" charset="0"/>
            </a:endParaRPr>
          </a:p>
          <a:p>
            <a:pPr marL="0" indent="0" algn="just">
              <a:buNone/>
            </a:pPr>
            <a:r>
              <a:rPr lang="el-GR" dirty="0">
                <a:latin typeface="Times New Roman" panose="02020603050405020304" pitchFamily="18" charset="0"/>
                <a:cs typeface="Times New Roman" panose="02020603050405020304" pitchFamily="18" charset="0"/>
              </a:rPr>
              <a:t>- Αποφυγή ροφημάτων  και τροφών με προστιθέμενα σάκχαρα.</a:t>
            </a:r>
          </a:p>
        </p:txBody>
      </p:sp>
    </p:spTree>
    <p:extLst>
      <p:ext uri="{BB962C8B-B14F-4D97-AF65-F5344CB8AC3E}">
        <p14:creationId xmlns:p14="http://schemas.microsoft.com/office/powerpoint/2010/main" val="2535085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3C01C7-6889-7FC9-E1AD-C4B806D4270E}"/>
              </a:ext>
            </a:extLst>
          </p:cNvPr>
          <p:cNvSpPr>
            <a:spLocks noGrp="1"/>
          </p:cNvSpPr>
          <p:nvPr>
            <p:ph type="title"/>
          </p:nvPr>
        </p:nvSpPr>
        <p:spPr/>
        <p:txBody>
          <a:bodyPr/>
          <a:lstStyle/>
          <a:p>
            <a:pPr algn="ctr"/>
            <a:r>
              <a:rPr lang="el-GR" dirty="0"/>
              <a:t>Βασικεσ αρχεσ διατροφησ στο σδ</a:t>
            </a:r>
          </a:p>
        </p:txBody>
      </p:sp>
      <p:sp>
        <p:nvSpPr>
          <p:cNvPr id="3" name="Θέση περιεχομένου 2">
            <a:extLst>
              <a:ext uri="{FF2B5EF4-FFF2-40B4-BE49-F238E27FC236}">
                <a16:creationId xmlns:a16="http://schemas.microsoft.com/office/drawing/2014/main" id="{28B23BF5-0531-8DE8-1EA7-02ADA31EAE18}"/>
              </a:ext>
            </a:extLst>
          </p:cNvPr>
          <p:cNvSpPr>
            <a:spLocks noGrp="1"/>
          </p:cNvSpPr>
          <p:nvPr>
            <p:ph idx="1"/>
          </p:nvPr>
        </p:nvSpPr>
        <p:spPr/>
        <p:txBody>
          <a:bodyPr/>
          <a:lstStyle/>
          <a:p>
            <a:pPr marL="0" indent="0">
              <a:buNone/>
            </a:pPr>
            <a:r>
              <a:rPr lang="el-GR" b="1" dirty="0"/>
              <a:t>6.</a:t>
            </a:r>
            <a:r>
              <a:rPr lang="el-GR" dirty="0"/>
              <a:t> </a:t>
            </a:r>
            <a:r>
              <a:rPr lang="el-GR" sz="2400" b="1" dirty="0">
                <a:latin typeface="Times New Roman" panose="02020603050405020304" pitchFamily="18" charset="0"/>
                <a:cs typeface="Times New Roman" panose="02020603050405020304" pitchFamily="18" charset="0"/>
              </a:rPr>
              <a:t>Κατάλληλη ενυδάτωση και φυσική δραστηριότητα</a:t>
            </a:r>
            <a:r>
              <a:rPr lang="en-GB"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a:p>
            <a:pPr algn="just">
              <a:buFontTx/>
              <a:buChar char="-"/>
            </a:pPr>
            <a:r>
              <a:rPr lang="el-GR" dirty="0">
                <a:latin typeface="Times New Roman" panose="02020603050405020304" pitchFamily="18" charset="0"/>
                <a:cs typeface="Times New Roman" panose="02020603050405020304" pitchFamily="18" charset="0"/>
              </a:rPr>
              <a:t>Νερό αντί για ζαχαρούχα ποτά.</a:t>
            </a:r>
          </a:p>
          <a:p>
            <a:pPr algn="just">
              <a:buFontTx/>
              <a:buChar char="-"/>
            </a:pPr>
            <a:r>
              <a:rPr lang="el-GR" dirty="0">
                <a:latin typeface="Times New Roman" panose="02020603050405020304" pitchFamily="18" charset="0"/>
                <a:cs typeface="Times New Roman" panose="02020603050405020304" pitchFamily="18" charset="0"/>
              </a:rPr>
              <a:t>Συστηματική  άσκηση (με τη σύμφωνη γνώμη του γιατρού).</a:t>
            </a:r>
          </a:p>
        </p:txBody>
      </p:sp>
    </p:spTree>
    <p:extLst>
      <p:ext uri="{BB962C8B-B14F-4D97-AF65-F5344CB8AC3E}">
        <p14:creationId xmlns:p14="http://schemas.microsoft.com/office/powerpoint/2010/main" val="1998710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A6B53A-B280-9BC6-4F01-2147FA53AD73}"/>
              </a:ext>
            </a:extLst>
          </p:cNvPr>
          <p:cNvSpPr>
            <a:spLocks noGrp="1"/>
          </p:cNvSpPr>
          <p:nvPr>
            <p:ph type="title"/>
          </p:nvPr>
        </p:nvSpPr>
        <p:spPr/>
        <p:txBody>
          <a:bodyPr/>
          <a:lstStyle/>
          <a:p>
            <a:pPr algn="ctr"/>
            <a:r>
              <a:rPr lang="el-GR" dirty="0"/>
              <a:t>ΒΑΣΙΚΕΣ ΑΡΧΕΣ-ΕΙΔΙΚΕΣ ΔΙΑΤΕΣ</a:t>
            </a:r>
          </a:p>
        </p:txBody>
      </p:sp>
      <p:sp>
        <p:nvSpPr>
          <p:cNvPr id="3" name="Θέση περιεχομένου 2">
            <a:extLst>
              <a:ext uri="{FF2B5EF4-FFF2-40B4-BE49-F238E27FC236}">
                <a16:creationId xmlns:a16="http://schemas.microsoft.com/office/drawing/2014/main" id="{E7971F68-6A4B-5525-DC5C-440924302F8C}"/>
              </a:ext>
            </a:extLst>
          </p:cNvPr>
          <p:cNvSpPr>
            <a:spLocks noGrp="1"/>
          </p:cNvSpPr>
          <p:nvPr>
            <p:ph idx="1"/>
          </p:nvPr>
        </p:nvSpPr>
        <p:spPr/>
        <p:txBody>
          <a:bodyPr/>
          <a:lstStyle/>
          <a:p>
            <a:pPr algn="just"/>
            <a:r>
              <a:rPr lang="el-GR" sz="2800" dirty="0">
                <a:latin typeface="Times New Roman" panose="02020603050405020304" pitchFamily="18" charset="0"/>
                <a:cs typeface="Times New Roman" panose="02020603050405020304" pitchFamily="18" charset="0"/>
              </a:rPr>
              <a:t>Παρακάτω περιγράφονται οι ‘’</a:t>
            </a:r>
            <a:r>
              <a:rPr lang="el-GR" sz="2800" b="1" dirty="0">
                <a:latin typeface="Times New Roman" panose="02020603050405020304" pitchFamily="18" charset="0"/>
                <a:cs typeface="Times New Roman" panose="02020603050405020304" pitchFamily="18" charset="0"/>
              </a:rPr>
              <a:t>ειδικές δίαιτες’’ </a:t>
            </a:r>
            <a:r>
              <a:rPr lang="el-GR" sz="2800" dirty="0">
                <a:latin typeface="Times New Roman" panose="02020603050405020304" pitchFamily="18" charset="0"/>
                <a:cs typeface="Times New Roman" panose="02020603050405020304" pitchFamily="18" charset="0"/>
              </a:rPr>
              <a:t>που εφαρμόζονται στην </a:t>
            </a:r>
            <a:r>
              <a:rPr lang="el-GR" sz="2800" b="1" dirty="0">
                <a:latin typeface="Times New Roman" panose="02020603050405020304" pitchFamily="18" charset="0"/>
                <a:cs typeface="Times New Roman" panose="02020603050405020304" pitchFamily="18" charset="0"/>
              </a:rPr>
              <a:t>αντιμετώπιση του  διαβήτη</a:t>
            </a:r>
            <a:r>
              <a:rPr lang="el-GR" sz="2800" dirty="0">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1841159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BA7B77-3B48-1D94-5B7E-9A462FBE665C}"/>
              </a:ext>
            </a:extLst>
          </p:cNvPr>
          <p:cNvSpPr>
            <a:spLocks noGrp="1"/>
          </p:cNvSpPr>
          <p:nvPr>
            <p:ph type="title"/>
          </p:nvPr>
        </p:nvSpPr>
        <p:spPr/>
        <p:txBody>
          <a:bodyPr/>
          <a:lstStyle/>
          <a:p>
            <a:pPr algn="ctr"/>
            <a:r>
              <a:rPr lang="el-GR" dirty="0"/>
              <a:t>Ειδικεσ διαιτεσ</a:t>
            </a:r>
          </a:p>
        </p:txBody>
      </p:sp>
      <p:sp>
        <p:nvSpPr>
          <p:cNvPr id="3" name="Θέση περιεχομένου 2">
            <a:extLst>
              <a:ext uri="{FF2B5EF4-FFF2-40B4-BE49-F238E27FC236}">
                <a16:creationId xmlns:a16="http://schemas.microsoft.com/office/drawing/2014/main" id="{B31EDD1E-9F89-EA30-E561-57CE53D2B4C9}"/>
              </a:ext>
            </a:extLst>
          </p:cNvPr>
          <p:cNvSpPr>
            <a:spLocks noGrp="1"/>
          </p:cNvSpPr>
          <p:nvPr>
            <p:ph idx="1"/>
          </p:nvPr>
        </p:nvSpPr>
        <p:spPr/>
        <p:txBody>
          <a:bodyPr>
            <a:normAutofit lnSpcReduction="10000"/>
          </a:bodyPr>
          <a:lstStyle/>
          <a:p>
            <a:r>
              <a:rPr lang="el-GR" sz="2400" dirty="0">
                <a:latin typeface="Times New Roman" panose="02020603050405020304" pitchFamily="18" charset="0"/>
                <a:cs typeface="Times New Roman" panose="02020603050405020304" pitchFamily="18" charset="0"/>
              </a:rPr>
              <a:t>Ορισμένες από τις πιο συχνά μελετημένες διαιτητικές στρατηγικές σε διαβήτη τύπου 2 περιλαμβάνουν:</a:t>
            </a:r>
          </a:p>
          <a:p>
            <a:pPr marL="457200" indent="-457200">
              <a:buFont typeface="+mj-lt"/>
              <a:buAutoNum type="arabicPeriod"/>
            </a:pPr>
            <a:r>
              <a:rPr lang="el-GR" sz="2400" dirty="0">
                <a:latin typeface="Times New Roman" panose="02020603050405020304" pitchFamily="18" charset="0"/>
                <a:cs typeface="Times New Roman" panose="02020603050405020304" pitchFamily="18" charset="0"/>
              </a:rPr>
              <a:t>Μεσογειακή δίαιτα (</a:t>
            </a:r>
            <a:r>
              <a:rPr lang="en-US" sz="2400" dirty="0">
                <a:latin typeface="Times New Roman" panose="02020603050405020304" pitchFamily="18" charset="0"/>
                <a:cs typeface="Times New Roman" panose="02020603050405020304" pitchFamily="18" charset="0"/>
              </a:rPr>
              <a:t>Mediterranean diet)</a:t>
            </a:r>
            <a:endParaRPr lang="el-GR"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l-GR" sz="2400" dirty="0">
                <a:latin typeface="Times New Roman" panose="02020603050405020304" pitchFamily="18" charset="0"/>
                <a:cs typeface="Times New Roman" panose="02020603050405020304" pitchFamily="18" charset="0"/>
              </a:rPr>
              <a:t>Χαμηλών υδατανθράκων (</a:t>
            </a:r>
            <a:r>
              <a:rPr lang="en-US" sz="2400" dirty="0">
                <a:latin typeface="Times New Roman" panose="02020603050405020304" pitchFamily="18" charset="0"/>
                <a:cs typeface="Times New Roman" panose="02020603050405020304" pitchFamily="18" charset="0"/>
              </a:rPr>
              <a:t>Low-carbohydrate diet)</a:t>
            </a:r>
            <a:endParaRPr lang="el-GR"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l-GR" sz="2400" dirty="0">
                <a:latin typeface="Times New Roman" panose="02020603050405020304" pitchFamily="18" charset="0"/>
                <a:cs typeface="Times New Roman" panose="02020603050405020304" pitchFamily="18" charset="0"/>
              </a:rPr>
              <a:t>Κετογονική / πολύ χαμηλών υδατανθράκων (</a:t>
            </a:r>
            <a:r>
              <a:rPr lang="en-US" sz="2400" dirty="0">
                <a:latin typeface="Times New Roman" panose="02020603050405020304" pitchFamily="18" charset="0"/>
                <a:cs typeface="Times New Roman" panose="02020603050405020304" pitchFamily="18" charset="0"/>
              </a:rPr>
              <a:t>Ketogenic)</a:t>
            </a:r>
            <a:endParaRPr lang="el-GR"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l-GR" sz="2400" dirty="0">
                <a:latin typeface="Times New Roman" panose="02020603050405020304" pitchFamily="18" charset="0"/>
                <a:cs typeface="Times New Roman" panose="02020603050405020304" pitchFamily="18" charset="0"/>
              </a:rPr>
              <a:t>Δίαιτα </a:t>
            </a:r>
            <a:r>
              <a:rPr lang="en-GB" sz="2400" dirty="0">
                <a:latin typeface="Times New Roman" panose="02020603050405020304" pitchFamily="18" charset="0"/>
                <a:cs typeface="Times New Roman" panose="02020603050405020304" pitchFamily="18" charset="0"/>
              </a:rPr>
              <a:t>DASH </a:t>
            </a:r>
            <a:endParaRPr lang="el-GR"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400" dirty="0">
                <a:latin typeface="Times New Roman" panose="02020603050405020304" pitchFamily="18" charset="0"/>
                <a:cs typeface="Times New Roman" panose="02020603050405020304" pitchFamily="18" charset="0"/>
              </a:rPr>
              <a:t>Vegan</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Intermittent Fasting (</a:t>
            </a:r>
            <a:r>
              <a:rPr lang="el-GR" sz="2400" dirty="0">
                <a:latin typeface="Times New Roman" panose="02020603050405020304" pitchFamily="18" charset="0"/>
                <a:cs typeface="Times New Roman" panose="02020603050405020304" pitchFamily="18" charset="0"/>
              </a:rPr>
              <a:t>Διαλειμματική Νηστεία)</a:t>
            </a:r>
            <a:endParaRPr lang="en-GB"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GB"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l-GR" dirty="0"/>
          </a:p>
          <a:p>
            <a:pPr marL="457200" indent="-457200">
              <a:buFont typeface="+mj-lt"/>
              <a:buAutoNum type="arabicPeriod"/>
            </a:pPr>
            <a:endParaRPr lang="el-GR" dirty="0"/>
          </a:p>
          <a:p>
            <a:pPr marL="457200" indent="-457200">
              <a:buFont typeface="+mj-lt"/>
              <a:buAutoNum type="arabicPeriod"/>
            </a:pPr>
            <a:endParaRPr lang="el-GR" dirty="0"/>
          </a:p>
        </p:txBody>
      </p:sp>
    </p:spTree>
    <p:extLst>
      <p:ext uri="{BB962C8B-B14F-4D97-AF65-F5344CB8AC3E}">
        <p14:creationId xmlns:p14="http://schemas.microsoft.com/office/powerpoint/2010/main" val="3567556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BC5FB2-1159-397D-066C-874657A36AD4}"/>
              </a:ext>
            </a:extLst>
          </p:cNvPr>
          <p:cNvSpPr>
            <a:spLocks noGrp="1"/>
          </p:cNvSpPr>
          <p:nvPr>
            <p:ph type="title"/>
          </p:nvPr>
        </p:nvSpPr>
        <p:spPr>
          <a:xfrm>
            <a:off x="1251678" y="514360"/>
            <a:ext cx="10178322" cy="1492132"/>
          </a:xfrm>
        </p:spPr>
        <p:txBody>
          <a:bodyPr/>
          <a:lstStyle/>
          <a:p>
            <a:pPr algn="ctr"/>
            <a:r>
              <a:rPr lang="el-GR" dirty="0"/>
              <a:t>1. Μεσογειακη Διατροφη</a:t>
            </a:r>
          </a:p>
        </p:txBody>
      </p:sp>
      <p:sp>
        <p:nvSpPr>
          <p:cNvPr id="3" name="Θέση περιεχομένου 2">
            <a:extLst>
              <a:ext uri="{FF2B5EF4-FFF2-40B4-BE49-F238E27FC236}">
                <a16:creationId xmlns:a16="http://schemas.microsoft.com/office/drawing/2014/main" id="{6D05DB29-8107-BB8A-5E3F-3BD0262B0F9A}"/>
              </a:ext>
            </a:extLst>
          </p:cNvPr>
          <p:cNvSpPr>
            <a:spLocks noGrp="1"/>
          </p:cNvSpPr>
          <p:nvPr>
            <p:ph idx="1"/>
          </p:nvPr>
        </p:nvSpPr>
        <p:spPr/>
        <p:txBody>
          <a:bodyPr>
            <a:normAutofit/>
          </a:bodyPr>
          <a:lstStyle/>
          <a:p>
            <a:pPr algn="just"/>
            <a:r>
              <a:rPr lang="el-GR" sz="2400" dirty="0">
                <a:latin typeface="Times New Roman" panose="02020603050405020304" pitchFamily="18" charset="0"/>
                <a:cs typeface="Times New Roman" panose="02020603050405020304" pitchFamily="18" charset="0"/>
              </a:rPr>
              <a:t>Η πιο καλά τεκμηριωμένη δίαιτα για τη ρύθμιση του σακχάρου.</a:t>
            </a:r>
          </a:p>
          <a:p>
            <a:pPr algn="just"/>
            <a:r>
              <a:rPr lang="el-GR" sz="2400" dirty="0">
                <a:latin typeface="Times New Roman" panose="02020603050405020304" pitchFamily="18" charset="0"/>
                <a:cs typeface="Times New Roman" panose="02020603050405020304" pitchFamily="18" charset="0"/>
              </a:rPr>
              <a:t>Χαρακτηρίζεται από:</a:t>
            </a:r>
          </a:p>
          <a:p>
            <a:pPr algn="just">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Ελαιόλαδο ως βασικό λίπος</a:t>
            </a:r>
          </a:p>
          <a:p>
            <a:pPr algn="just">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Πολλά λαχανικά και φρούτα</a:t>
            </a:r>
          </a:p>
          <a:p>
            <a:pPr algn="just">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Όσπρια, δημητριακά ολικής άλεσης</a:t>
            </a:r>
          </a:p>
          <a:p>
            <a:pPr algn="just">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Ψάρι 2–3 φορές/εβδ.</a:t>
            </a:r>
          </a:p>
          <a:p>
            <a:pPr algn="just">
              <a:buFont typeface="Wingdings" panose="05000000000000000000" pitchFamily="2" charset="2"/>
              <a:buChar char="ü"/>
            </a:pPr>
            <a:r>
              <a:rPr lang="el-GR" sz="2400" dirty="0">
                <a:latin typeface="Times New Roman" panose="02020603050405020304" pitchFamily="18" charset="0"/>
                <a:cs typeface="Times New Roman" panose="02020603050405020304" pitchFamily="18" charset="0"/>
              </a:rPr>
              <a:t>Περιορισμό κόκκινου κρέατος και ζάχαρης</a:t>
            </a:r>
          </a:p>
        </p:txBody>
      </p:sp>
    </p:spTree>
    <p:extLst>
      <p:ext uri="{BB962C8B-B14F-4D97-AF65-F5344CB8AC3E}">
        <p14:creationId xmlns:p14="http://schemas.microsoft.com/office/powerpoint/2010/main" val="574781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8EBF56-563E-1B7A-6BA2-FEFEB5F7167C}"/>
              </a:ext>
            </a:extLst>
          </p:cNvPr>
          <p:cNvSpPr>
            <a:spLocks noGrp="1"/>
          </p:cNvSpPr>
          <p:nvPr>
            <p:ph type="title"/>
          </p:nvPr>
        </p:nvSpPr>
        <p:spPr/>
        <p:txBody>
          <a:bodyPr/>
          <a:lstStyle/>
          <a:p>
            <a:pPr algn="ctr"/>
            <a:r>
              <a:rPr lang="el-GR" dirty="0"/>
              <a:t>Μεσογειακη Διαιτα</a:t>
            </a:r>
          </a:p>
        </p:txBody>
      </p:sp>
      <p:sp>
        <p:nvSpPr>
          <p:cNvPr id="3" name="Θέση περιεχομένου 2">
            <a:extLst>
              <a:ext uri="{FF2B5EF4-FFF2-40B4-BE49-F238E27FC236}">
                <a16:creationId xmlns:a16="http://schemas.microsoft.com/office/drawing/2014/main" id="{3458C7B3-A255-708D-AF24-263A6C7EC4B7}"/>
              </a:ext>
            </a:extLst>
          </p:cNvPr>
          <p:cNvSpPr>
            <a:spLocks noGrp="1"/>
          </p:cNvSpPr>
          <p:nvPr>
            <p:ph idx="1"/>
          </p:nvPr>
        </p:nvSpPr>
        <p:spPr/>
        <p:txBody>
          <a:bodyPr/>
          <a:lstStyle/>
          <a:p>
            <a:pPr algn="just"/>
            <a:r>
              <a:rPr lang="el-GR" b="1" dirty="0"/>
              <a:t>Τεκμηρίωση-Κλινική χρήση </a:t>
            </a:r>
          </a:p>
          <a:p>
            <a:pPr algn="just"/>
            <a:endParaRPr lang="el-GR" dirty="0"/>
          </a:p>
          <a:p>
            <a:pPr algn="just"/>
            <a:r>
              <a:rPr lang="el-GR" dirty="0"/>
              <a:t>Μειώνει την HbA1c κατά 0.3–0.5%.</a:t>
            </a:r>
          </a:p>
          <a:p>
            <a:pPr algn="just"/>
            <a:r>
              <a:rPr lang="el-GR" dirty="0"/>
              <a:t>Βελτιώνει το λιπιδαιμικό προφίλ.</a:t>
            </a:r>
          </a:p>
          <a:p>
            <a:pPr algn="just"/>
            <a:r>
              <a:rPr lang="el-GR" dirty="0"/>
              <a:t>Συνδέεται με μείωση καρδιαγγειακού κινδύνου.</a:t>
            </a:r>
          </a:p>
          <a:p>
            <a:pPr algn="just"/>
            <a:r>
              <a:rPr lang="el-GR" dirty="0"/>
              <a:t>Υψηλή προσκόλληση → καλύτερη γλυκαιμική ρύθμιση         καλύτερος κορεσμός και έλεγχος βάρους.</a:t>
            </a:r>
          </a:p>
        </p:txBody>
      </p:sp>
      <p:sp>
        <p:nvSpPr>
          <p:cNvPr id="4" name="Βέλος: Δεξιό 3">
            <a:extLst>
              <a:ext uri="{FF2B5EF4-FFF2-40B4-BE49-F238E27FC236}">
                <a16:creationId xmlns:a16="http://schemas.microsoft.com/office/drawing/2014/main" id="{DFC9629B-5499-DA87-6B02-986F15D979B2}"/>
              </a:ext>
            </a:extLst>
          </p:cNvPr>
          <p:cNvSpPr/>
          <p:nvPr/>
        </p:nvSpPr>
        <p:spPr>
          <a:xfrm flipV="1">
            <a:off x="8003358" y="4440025"/>
            <a:ext cx="358218" cy="4147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4283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31707A-80E1-0BB4-B92D-F0CB00C1FEE2}"/>
              </a:ext>
            </a:extLst>
          </p:cNvPr>
          <p:cNvSpPr>
            <a:spLocks noGrp="1"/>
          </p:cNvSpPr>
          <p:nvPr>
            <p:ph type="title"/>
          </p:nvPr>
        </p:nvSpPr>
        <p:spPr/>
        <p:txBody>
          <a:bodyPr/>
          <a:lstStyle/>
          <a:p>
            <a:pPr algn="ctr"/>
            <a:r>
              <a:rPr lang="el-GR" dirty="0"/>
              <a:t>2. Χαμηλη καταναλωση Υδατανθρακων (</a:t>
            </a:r>
            <a:r>
              <a:rPr lang="en-US" dirty="0"/>
              <a:t>Low-Carb)</a:t>
            </a:r>
            <a:endParaRPr lang="el-GR" dirty="0"/>
          </a:p>
        </p:txBody>
      </p:sp>
      <p:sp>
        <p:nvSpPr>
          <p:cNvPr id="3" name="Θέση περιεχομένου 2">
            <a:extLst>
              <a:ext uri="{FF2B5EF4-FFF2-40B4-BE49-F238E27FC236}">
                <a16:creationId xmlns:a16="http://schemas.microsoft.com/office/drawing/2014/main" id="{B7797504-EB9D-865F-10D5-97F613C46880}"/>
              </a:ext>
            </a:extLst>
          </p:cNvPr>
          <p:cNvSpPr>
            <a:spLocks noGrp="1"/>
          </p:cNvSpPr>
          <p:nvPr>
            <p:ph idx="1"/>
          </p:nvPr>
        </p:nvSpPr>
        <p:spPr/>
        <p:txBody>
          <a:bodyPr/>
          <a:lstStyle/>
          <a:p>
            <a:r>
              <a:rPr lang="el-GR" b="1" dirty="0"/>
              <a:t>Ορισμός &amp; Παραλλαγές</a:t>
            </a:r>
            <a:endParaRPr lang="en-GB" b="1" dirty="0"/>
          </a:p>
          <a:p>
            <a:endParaRPr lang="en-GB" dirty="0"/>
          </a:p>
          <a:p>
            <a:r>
              <a:rPr lang="el-GR" dirty="0">
                <a:latin typeface="Times New Roman" panose="02020603050405020304" pitchFamily="18" charset="0"/>
                <a:cs typeface="Times New Roman" panose="02020603050405020304" pitchFamily="18" charset="0"/>
              </a:rPr>
              <a:t>&lt;45% υδατάνθρακες/ημέρα.</a:t>
            </a:r>
            <a:endParaRPr lang="en-GB"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Μέτρια (26–44%) ή πολύ χαμηλή (&lt;26%).</a:t>
            </a:r>
          </a:p>
          <a:p>
            <a:r>
              <a:rPr lang="el-GR" dirty="0">
                <a:latin typeface="Times New Roman" panose="02020603050405020304" pitchFamily="18" charset="0"/>
                <a:cs typeface="Times New Roman" panose="02020603050405020304" pitchFamily="18" charset="0"/>
              </a:rPr>
              <a:t>Περιλαμβάνει και κετογονικές δίαιτες.</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8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D86A71-8B35-117D-3A4F-DABECC77BDA8}"/>
              </a:ext>
            </a:extLst>
          </p:cNvPr>
          <p:cNvSpPr>
            <a:spLocks noGrp="1"/>
          </p:cNvSpPr>
          <p:nvPr>
            <p:ph type="title"/>
          </p:nvPr>
        </p:nvSpPr>
        <p:spPr/>
        <p:txBody>
          <a:bodyPr>
            <a:normAutofit/>
          </a:bodyPr>
          <a:lstStyle/>
          <a:p>
            <a:pPr algn="ctr"/>
            <a:r>
              <a:rPr lang="el-GR" sz="4400" dirty="0"/>
              <a:t>Παχυσαρκια &amp; Υπερβαροι στην Ελλαδα  Κατασταση σημερα</a:t>
            </a:r>
          </a:p>
        </p:txBody>
      </p:sp>
      <p:sp>
        <p:nvSpPr>
          <p:cNvPr id="3" name="Θέση περιεχομένου 2">
            <a:extLst>
              <a:ext uri="{FF2B5EF4-FFF2-40B4-BE49-F238E27FC236}">
                <a16:creationId xmlns:a16="http://schemas.microsoft.com/office/drawing/2014/main" id="{BB491E1D-1967-0675-C2CC-24C2578B4832}"/>
              </a:ext>
            </a:extLst>
          </p:cNvPr>
          <p:cNvSpPr>
            <a:spLocks noGrp="1"/>
          </p:cNvSpPr>
          <p:nvPr>
            <p:ph idx="1"/>
          </p:nvPr>
        </p:nvSpPr>
        <p:spPr>
          <a:xfrm>
            <a:off x="999241" y="1984343"/>
            <a:ext cx="10718277" cy="3593591"/>
          </a:xfrm>
        </p:spPr>
        <p:txBody>
          <a:bodyPr>
            <a:normAutofit/>
          </a:bodyPr>
          <a:lstStyle/>
          <a:p>
            <a:pPr algn="just"/>
            <a:r>
              <a:rPr lang="el-GR" sz="2400" dirty="0">
                <a:latin typeface="Times New Roman" panose="02020603050405020304" pitchFamily="18" charset="0"/>
                <a:cs typeface="Times New Roman" panose="02020603050405020304" pitchFamily="18" charset="0"/>
              </a:rPr>
              <a:t>Σύμφωνα με στοιχεία του </a:t>
            </a:r>
            <a:r>
              <a:rPr lang="en-US" sz="2400" dirty="0">
                <a:latin typeface="Times New Roman" panose="02020603050405020304" pitchFamily="18" charset="0"/>
                <a:cs typeface="Times New Roman" panose="02020603050405020304" pitchFamily="18" charset="0"/>
              </a:rPr>
              <a:t>World Health Organization (2022), </a:t>
            </a:r>
            <a:r>
              <a:rPr lang="el-GR" sz="2400" dirty="0">
                <a:latin typeface="Times New Roman" panose="02020603050405020304" pitchFamily="18" charset="0"/>
                <a:cs typeface="Times New Roman" panose="02020603050405020304" pitchFamily="18" charset="0"/>
              </a:rPr>
              <a:t>το </a:t>
            </a:r>
            <a:r>
              <a:rPr lang="el-GR" sz="2400" b="1" dirty="0">
                <a:latin typeface="Times New Roman" panose="02020603050405020304" pitchFamily="18" charset="0"/>
                <a:cs typeface="Times New Roman" panose="02020603050405020304" pitchFamily="18" charset="0"/>
              </a:rPr>
              <a:t>27.98 % των ενηλίκων στην Ελλάδα έχουν ΔΜΣ ≥ 30 </a:t>
            </a:r>
            <a:r>
              <a:rPr lang="el-GR" sz="2400" dirty="0">
                <a:latin typeface="Times New Roman" panose="02020603050405020304" pitchFamily="18" charset="0"/>
                <a:cs typeface="Times New Roman" panose="02020603050405020304" pitchFamily="18" charset="0"/>
              </a:rPr>
              <a:t>(παχύσαρκοι).</a:t>
            </a:r>
          </a:p>
          <a:p>
            <a:pPr marL="0" indent="0" algn="just">
              <a:buNone/>
            </a:pPr>
            <a:endParaRPr lang="el-GR" sz="2400" dirty="0">
              <a:latin typeface="Times New Roman" panose="02020603050405020304" pitchFamily="18" charset="0"/>
              <a:cs typeface="Times New Roman" panose="02020603050405020304" pitchFamily="18" charset="0"/>
            </a:endParaRPr>
          </a:p>
          <a:p>
            <a:pPr algn="just"/>
            <a:r>
              <a:rPr lang="el-GR" sz="2400" dirty="0">
                <a:latin typeface="Times New Roman" panose="02020603050405020304" pitchFamily="18" charset="0"/>
                <a:cs typeface="Times New Roman" panose="02020603050405020304" pitchFamily="18" charset="0"/>
              </a:rPr>
              <a:t>Συνολικά, περίπου </a:t>
            </a:r>
            <a:r>
              <a:rPr lang="el-GR" sz="2400" b="1" dirty="0">
                <a:latin typeface="Times New Roman" panose="02020603050405020304" pitchFamily="18" charset="0"/>
                <a:cs typeface="Times New Roman" panose="02020603050405020304" pitchFamily="18" charset="0"/>
              </a:rPr>
              <a:t>6 στους 10 ενήλικες </a:t>
            </a:r>
            <a:r>
              <a:rPr lang="el-GR" sz="2400" dirty="0">
                <a:latin typeface="Times New Roman" panose="02020603050405020304" pitchFamily="18" charset="0"/>
                <a:cs typeface="Times New Roman" panose="02020603050405020304" pitchFamily="18" charset="0"/>
              </a:rPr>
              <a:t>(63%) είναι είτε </a:t>
            </a:r>
            <a:r>
              <a:rPr lang="el-GR" sz="2400" b="1" dirty="0">
                <a:latin typeface="Times New Roman" panose="02020603050405020304" pitchFamily="18" charset="0"/>
                <a:cs typeface="Times New Roman" panose="02020603050405020304" pitchFamily="18" charset="0"/>
              </a:rPr>
              <a:t>υπέρβαροι είτε παχύσαρκοι</a:t>
            </a:r>
            <a:r>
              <a:rPr lang="el-GR" sz="2400" dirty="0">
                <a:latin typeface="Times New Roman" panose="02020603050405020304" pitchFamily="18" charset="0"/>
                <a:cs typeface="Times New Roman" panose="02020603050405020304" pitchFamily="18" charset="0"/>
              </a:rPr>
              <a:t>.</a:t>
            </a:r>
          </a:p>
          <a:p>
            <a:pPr marL="0" indent="0" algn="just">
              <a:buNone/>
            </a:pPr>
            <a:endParaRPr lang="el-GR" sz="2400" dirty="0">
              <a:latin typeface="Times New Roman" panose="02020603050405020304" pitchFamily="18" charset="0"/>
              <a:cs typeface="Times New Roman" panose="02020603050405020304" pitchFamily="18" charset="0"/>
            </a:endParaRPr>
          </a:p>
          <a:p>
            <a:pPr algn="just"/>
            <a:r>
              <a:rPr lang="el-GR" sz="2400" dirty="0">
                <a:latin typeface="Times New Roman" panose="02020603050405020304" pitchFamily="18" charset="0"/>
                <a:cs typeface="Times New Roman" panose="02020603050405020304" pitchFamily="18" charset="0"/>
              </a:rPr>
              <a:t>Ενδεικτικά: </a:t>
            </a:r>
            <a:r>
              <a:rPr lang="el-GR" sz="2400" b="1" dirty="0">
                <a:latin typeface="Times New Roman" panose="02020603050405020304" pitchFamily="18" charset="0"/>
                <a:cs typeface="Times New Roman" panose="02020603050405020304" pitchFamily="18" charset="0"/>
              </a:rPr>
              <a:t>38 % των ενηλίκων είναι υπέρβαροι </a:t>
            </a:r>
            <a:r>
              <a:rPr lang="el-GR" sz="2400" dirty="0">
                <a:latin typeface="Times New Roman" panose="02020603050405020304" pitchFamily="18" charset="0"/>
                <a:cs typeface="Times New Roman" panose="02020603050405020304" pitchFamily="18" charset="0"/>
              </a:rPr>
              <a:t>και </a:t>
            </a:r>
            <a:r>
              <a:rPr lang="el-GR" sz="2400" b="1" dirty="0">
                <a:latin typeface="Times New Roman" panose="02020603050405020304" pitchFamily="18" charset="0"/>
                <a:cs typeface="Times New Roman" panose="02020603050405020304" pitchFamily="18" charset="0"/>
              </a:rPr>
              <a:t>25 % είναι παχύσαρκοι.</a:t>
            </a:r>
          </a:p>
        </p:txBody>
      </p:sp>
      <p:pic>
        <p:nvPicPr>
          <p:cNvPr id="4" name="Picture 2" descr="Η Εξέλιξη Της Παχυσαρκίας Στην Ελλάδα Στα Χρόνια Της Κρίσης - Dianeosis">
            <a:extLst>
              <a:ext uri="{FF2B5EF4-FFF2-40B4-BE49-F238E27FC236}">
                <a16:creationId xmlns:a16="http://schemas.microsoft.com/office/drawing/2014/main" id="{1C6E5399-097B-5459-E293-AD05369937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12" t="55855" r="18505" b="5783"/>
          <a:stretch>
            <a:fillRect/>
          </a:stretch>
        </p:blipFill>
        <p:spPr bwMode="auto">
          <a:xfrm>
            <a:off x="2686639" y="5396372"/>
            <a:ext cx="6570483" cy="129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655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18D3DF-9266-4DB1-43A4-1583A08ABE4A}"/>
              </a:ext>
            </a:extLst>
          </p:cNvPr>
          <p:cNvSpPr>
            <a:spLocks noGrp="1"/>
          </p:cNvSpPr>
          <p:nvPr>
            <p:ph type="title"/>
          </p:nvPr>
        </p:nvSpPr>
        <p:spPr/>
        <p:txBody>
          <a:bodyPr/>
          <a:lstStyle/>
          <a:p>
            <a:pPr algn="ctr"/>
            <a:r>
              <a:rPr lang="el-GR" dirty="0"/>
              <a:t>Χαμηλη καταναλωση Υδατανθρακων (</a:t>
            </a:r>
            <a:r>
              <a:rPr lang="en-US" dirty="0"/>
              <a:t>Low-Carb)</a:t>
            </a:r>
            <a:endParaRPr lang="el-GR" dirty="0"/>
          </a:p>
        </p:txBody>
      </p:sp>
      <p:sp>
        <p:nvSpPr>
          <p:cNvPr id="3" name="Θέση περιεχομένου 2">
            <a:extLst>
              <a:ext uri="{FF2B5EF4-FFF2-40B4-BE49-F238E27FC236}">
                <a16:creationId xmlns:a16="http://schemas.microsoft.com/office/drawing/2014/main" id="{A8266010-2807-61F0-112A-7EC3715100CF}"/>
              </a:ext>
            </a:extLst>
          </p:cNvPr>
          <p:cNvSpPr>
            <a:spLocks noGrp="1"/>
          </p:cNvSpPr>
          <p:nvPr>
            <p:ph idx="1"/>
          </p:nvPr>
        </p:nvSpPr>
        <p:spPr/>
        <p:txBody>
          <a:bodyPr/>
          <a:lstStyle/>
          <a:p>
            <a:r>
              <a:rPr lang="el-GR" b="1" dirty="0"/>
              <a:t>Τεκμηρίωση &amp; Κλινική χρήση</a:t>
            </a:r>
            <a:endParaRPr lang="en-GB" b="1" dirty="0"/>
          </a:p>
          <a:p>
            <a:endParaRPr lang="en-GB" dirty="0"/>
          </a:p>
          <a:p>
            <a:r>
              <a:rPr lang="el-GR" dirty="0"/>
              <a:t>Μείωση HbA1c: 0.5–1%.</a:t>
            </a:r>
            <a:endParaRPr lang="en-GB" dirty="0"/>
          </a:p>
          <a:p>
            <a:r>
              <a:rPr lang="el-GR" dirty="0"/>
              <a:t>Ταχεία μείωση σακχάρου νηστείας.</a:t>
            </a:r>
            <a:endParaRPr lang="en-GB" dirty="0"/>
          </a:p>
          <a:p>
            <a:r>
              <a:rPr lang="el-GR" dirty="0"/>
              <a:t>Ιδιαιτέρως χρήσιμη σε ΣΔ τύπου 2 με παχυσαρκία.</a:t>
            </a:r>
            <a:endParaRPr lang="en-GB" dirty="0"/>
          </a:p>
          <a:p>
            <a:r>
              <a:rPr lang="el-GR" dirty="0"/>
              <a:t>Προσοχή: κίνδυνος κετοξέωσης σε ΣΔ τύπου 1 ή χρήστες SGLT2.</a:t>
            </a:r>
          </a:p>
        </p:txBody>
      </p:sp>
    </p:spTree>
    <p:extLst>
      <p:ext uri="{BB962C8B-B14F-4D97-AF65-F5344CB8AC3E}">
        <p14:creationId xmlns:p14="http://schemas.microsoft.com/office/powerpoint/2010/main" val="3436919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CC1D4-FB32-D70C-70FD-087D48D56B77}"/>
              </a:ext>
            </a:extLst>
          </p:cNvPr>
          <p:cNvSpPr>
            <a:spLocks noGrp="1"/>
          </p:cNvSpPr>
          <p:nvPr>
            <p:ph type="title"/>
          </p:nvPr>
        </p:nvSpPr>
        <p:spPr/>
        <p:txBody>
          <a:bodyPr/>
          <a:lstStyle/>
          <a:p>
            <a:pPr algn="ctr"/>
            <a:r>
              <a:rPr lang="el-GR" dirty="0"/>
              <a:t>3. Κετογονικ</a:t>
            </a:r>
            <a:r>
              <a:rPr lang="en-GB" dirty="0"/>
              <a:t>h</a:t>
            </a:r>
            <a:r>
              <a:rPr lang="el-GR" dirty="0"/>
              <a:t> Δ</a:t>
            </a:r>
            <a:r>
              <a:rPr lang="en-GB" dirty="0"/>
              <a:t>I</a:t>
            </a:r>
            <a:r>
              <a:rPr lang="el-GR" dirty="0"/>
              <a:t>αιτα (</a:t>
            </a:r>
            <a:r>
              <a:rPr lang="en-US" dirty="0"/>
              <a:t>Keto)</a:t>
            </a:r>
            <a:endParaRPr lang="el-GR" dirty="0"/>
          </a:p>
        </p:txBody>
      </p:sp>
      <p:sp>
        <p:nvSpPr>
          <p:cNvPr id="3" name="Θέση περιεχομένου 2">
            <a:extLst>
              <a:ext uri="{FF2B5EF4-FFF2-40B4-BE49-F238E27FC236}">
                <a16:creationId xmlns:a16="http://schemas.microsoft.com/office/drawing/2014/main" id="{8E65E770-EB46-7646-B9D9-8ED344638B19}"/>
              </a:ext>
            </a:extLst>
          </p:cNvPr>
          <p:cNvSpPr>
            <a:spLocks noGrp="1"/>
          </p:cNvSpPr>
          <p:nvPr>
            <p:ph idx="1"/>
          </p:nvPr>
        </p:nvSpPr>
        <p:spPr/>
        <p:txBody>
          <a:bodyPr/>
          <a:lstStyle/>
          <a:p>
            <a:pPr algn="just"/>
            <a:r>
              <a:rPr lang="el-GR" b="1" dirty="0"/>
              <a:t>Χαρακτηριστικά</a:t>
            </a:r>
            <a:endParaRPr lang="en-GB" b="1" dirty="0"/>
          </a:p>
          <a:p>
            <a:pPr algn="just"/>
            <a:endParaRPr lang="en-GB" dirty="0"/>
          </a:p>
          <a:p>
            <a:pPr algn="just"/>
            <a:r>
              <a:rPr lang="el-GR" dirty="0"/>
              <a:t>Υδατάνθρακες: &lt;10% (20–50 g/ημέρα).</a:t>
            </a:r>
            <a:endParaRPr lang="en-GB" dirty="0"/>
          </a:p>
          <a:p>
            <a:pPr algn="just"/>
            <a:r>
              <a:rPr lang="el-GR" dirty="0"/>
              <a:t>Υψηλά λιπαρά 70–80%.</a:t>
            </a:r>
            <a:endParaRPr lang="en-GB" dirty="0"/>
          </a:p>
          <a:p>
            <a:pPr algn="just"/>
            <a:r>
              <a:rPr lang="el-GR" dirty="0"/>
              <a:t>Προκαλεί διατροφική κέτωση.</a:t>
            </a:r>
          </a:p>
        </p:txBody>
      </p:sp>
    </p:spTree>
    <p:extLst>
      <p:ext uri="{BB962C8B-B14F-4D97-AF65-F5344CB8AC3E}">
        <p14:creationId xmlns:p14="http://schemas.microsoft.com/office/powerpoint/2010/main" val="1995188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7236D-D11C-FBB1-0978-C7D05A094CE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AB30138-6A3C-52B5-5DBC-4B25471ED3DA}"/>
              </a:ext>
            </a:extLst>
          </p:cNvPr>
          <p:cNvSpPr>
            <a:spLocks noGrp="1"/>
          </p:cNvSpPr>
          <p:nvPr>
            <p:ph type="title"/>
          </p:nvPr>
        </p:nvSpPr>
        <p:spPr/>
        <p:txBody>
          <a:bodyPr/>
          <a:lstStyle/>
          <a:p>
            <a:pPr algn="ctr"/>
            <a:r>
              <a:rPr lang="el-GR" dirty="0"/>
              <a:t>Κετογονικ</a:t>
            </a:r>
            <a:r>
              <a:rPr lang="en-GB" dirty="0"/>
              <a:t>h</a:t>
            </a:r>
            <a:r>
              <a:rPr lang="el-GR" dirty="0"/>
              <a:t> Δ</a:t>
            </a:r>
            <a:r>
              <a:rPr lang="en-GB" dirty="0"/>
              <a:t>I</a:t>
            </a:r>
            <a:r>
              <a:rPr lang="el-GR" dirty="0"/>
              <a:t>αιτα (</a:t>
            </a:r>
            <a:r>
              <a:rPr lang="en-US" dirty="0"/>
              <a:t>Keto)</a:t>
            </a:r>
            <a:endParaRPr lang="el-GR" dirty="0"/>
          </a:p>
        </p:txBody>
      </p:sp>
      <p:sp>
        <p:nvSpPr>
          <p:cNvPr id="3" name="Θέση περιεχομένου 2">
            <a:extLst>
              <a:ext uri="{FF2B5EF4-FFF2-40B4-BE49-F238E27FC236}">
                <a16:creationId xmlns:a16="http://schemas.microsoft.com/office/drawing/2014/main" id="{7B07211A-8E0C-8616-2785-8E0645A994C1}"/>
              </a:ext>
            </a:extLst>
          </p:cNvPr>
          <p:cNvSpPr>
            <a:spLocks noGrp="1"/>
          </p:cNvSpPr>
          <p:nvPr>
            <p:ph idx="1"/>
          </p:nvPr>
        </p:nvSpPr>
        <p:spPr>
          <a:xfrm>
            <a:off x="1159497" y="1781666"/>
            <a:ext cx="10270503" cy="4506011"/>
          </a:xfrm>
        </p:spPr>
        <p:txBody>
          <a:bodyPr>
            <a:normAutofit/>
          </a:bodyPr>
          <a:lstStyle/>
          <a:p>
            <a:pPr algn="just"/>
            <a:r>
              <a:rPr lang="el-GR" b="1" dirty="0"/>
              <a:t>Αποτελέσματα &amp; Κίνδυνοι</a:t>
            </a:r>
            <a:endParaRPr lang="en-GB" b="1" dirty="0"/>
          </a:p>
          <a:p>
            <a:pPr algn="just"/>
            <a:r>
              <a:rPr lang="el-GR" b="1" dirty="0"/>
              <a:t>Οφέλη:</a:t>
            </a:r>
            <a:endParaRPr lang="en-GB" b="1" dirty="0"/>
          </a:p>
          <a:p>
            <a:pPr algn="just">
              <a:buFont typeface="Wingdings" panose="05000000000000000000" pitchFamily="2" charset="2"/>
              <a:buChar char="ü"/>
            </a:pPr>
            <a:r>
              <a:rPr lang="el-GR" dirty="0"/>
              <a:t>Γρήγορη μείωση</a:t>
            </a:r>
            <a:r>
              <a:rPr lang="en-GB" dirty="0"/>
              <a:t> </a:t>
            </a:r>
            <a:r>
              <a:rPr lang="el-GR" dirty="0"/>
              <a:t>γλυκόζης.</a:t>
            </a:r>
            <a:endParaRPr lang="en-GB" dirty="0"/>
          </a:p>
          <a:p>
            <a:pPr algn="just">
              <a:buFont typeface="Wingdings" panose="05000000000000000000" pitchFamily="2" charset="2"/>
              <a:buChar char="ü"/>
            </a:pPr>
            <a:r>
              <a:rPr lang="el-GR" dirty="0"/>
              <a:t>Ισχυρή απώλεια βάρους.</a:t>
            </a:r>
            <a:endParaRPr lang="en-GB" dirty="0"/>
          </a:p>
          <a:p>
            <a:pPr marL="0" indent="0" algn="just">
              <a:buNone/>
            </a:pPr>
            <a:endParaRPr lang="en-GB" dirty="0"/>
          </a:p>
          <a:p>
            <a:pPr algn="just"/>
            <a:r>
              <a:rPr lang="el-GR" b="1" dirty="0"/>
              <a:t>Κίνδυνοι:</a:t>
            </a:r>
            <a:endParaRPr lang="en-GB" b="1" dirty="0"/>
          </a:p>
          <a:p>
            <a:pPr algn="just">
              <a:buFont typeface="Wingdings" panose="05000000000000000000" pitchFamily="2" charset="2"/>
              <a:buChar char="Ø"/>
            </a:pPr>
            <a:r>
              <a:rPr lang="el-GR" dirty="0"/>
              <a:t>Υπογλυκαιμίες (αν προσαρμοστεί λάθος η φαρμακευτική αγωγή).</a:t>
            </a:r>
            <a:endParaRPr lang="en-GB" dirty="0"/>
          </a:p>
          <a:p>
            <a:pPr algn="just">
              <a:buFont typeface="Wingdings" panose="05000000000000000000" pitchFamily="2" charset="2"/>
              <a:buChar char="Ø"/>
            </a:pPr>
            <a:r>
              <a:rPr lang="el-GR" dirty="0"/>
              <a:t>Υπερλιπιδαιμία σε κάποιους ασθενείς.</a:t>
            </a:r>
            <a:endParaRPr lang="en-GB" dirty="0"/>
          </a:p>
          <a:p>
            <a:pPr algn="just">
              <a:buFont typeface="Wingdings" panose="05000000000000000000" pitchFamily="2" charset="2"/>
              <a:buChar char="Ø"/>
            </a:pPr>
            <a:r>
              <a:rPr lang="el-GR" dirty="0"/>
              <a:t>Όχι κατάλληλη για εγκυμοσύνη, ΣΔ1, νεφρική νόσο.</a:t>
            </a:r>
            <a:endParaRPr lang="en-GB" dirty="0"/>
          </a:p>
        </p:txBody>
      </p:sp>
    </p:spTree>
    <p:extLst>
      <p:ext uri="{BB962C8B-B14F-4D97-AF65-F5344CB8AC3E}">
        <p14:creationId xmlns:p14="http://schemas.microsoft.com/office/powerpoint/2010/main" val="891822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519AB4-6441-FD25-9893-4BE63CD257B0}"/>
              </a:ext>
            </a:extLst>
          </p:cNvPr>
          <p:cNvSpPr>
            <a:spLocks noGrp="1"/>
          </p:cNvSpPr>
          <p:nvPr>
            <p:ph type="title"/>
          </p:nvPr>
        </p:nvSpPr>
        <p:spPr/>
        <p:txBody>
          <a:bodyPr/>
          <a:lstStyle/>
          <a:p>
            <a:pPr algn="ctr"/>
            <a:r>
              <a:rPr lang="en-GB" dirty="0"/>
              <a:t>4. </a:t>
            </a:r>
            <a:r>
              <a:rPr lang="el-GR" dirty="0"/>
              <a:t>Δ</a:t>
            </a:r>
            <a:r>
              <a:rPr lang="en-GB" dirty="0"/>
              <a:t>I</a:t>
            </a:r>
            <a:r>
              <a:rPr lang="el-GR" dirty="0"/>
              <a:t>αιτα </a:t>
            </a:r>
            <a:r>
              <a:rPr lang="en-US" dirty="0"/>
              <a:t>DASH</a:t>
            </a:r>
            <a:endParaRPr lang="el-GR" dirty="0"/>
          </a:p>
        </p:txBody>
      </p:sp>
      <p:sp>
        <p:nvSpPr>
          <p:cNvPr id="3" name="Θέση περιεχομένου 2">
            <a:extLst>
              <a:ext uri="{FF2B5EF4-FFF2-40B4-BE49-F238E27FC236}">
                <a16:creationId xmlns:a16="http://schemas.microsoft.com/office/drawing/2014/main" id="{84668CE1-33B6-41C8-4628-FF91A2101C6C}"/>
              </a:ext>
            </a:extLst>
          </p:cNvPr>
          <p:cNvSpPr>
            <a:spLocks noGrp="1"/>
          </p:cNvSpPr>
          <p:nvPr>
            <p:ph idx="1"/>
          </p:nvPr>
        </p:nvSpPr>
        <p:spPr/>
        <p:txBody>
          <a:bodyPr/>
          <a:lstStyle/>
          <a:p>
            <a:pPr algn="just"/>
            <a:r>
              <a:rPr lang="el-GR" b="1" dirty="0"/>
              <a:t>Περιγραφή</a:t>
            </a:r>
            <a:endParaRPr lang="en-GB" b="1" dirty="0"/>
          </a:p>
          <a:p>
            <a:pPr algn="just"/>
            <a:endParaRPr lang="en-GB" dirty="0"/>
          </a:p>
          <a:p>
            <a:pPr algn="just"/>
            <a:r>
              <a:rPr lang="el-GR" dirty="0"/>
              <a:t>Χαμηλό νάτριο, πλούσια σε φυτικές ίνες, φρούτα και λαχανικά.</a:t>
            </a:r>
            <a:endParaRPr lang="en-GB" dirty="0"/>
          </a:p>
          <a:p>
            <a:pPr algn="just"/>
            <a:r>
              <a:rPr lang="el-GR" dirty="0"/>
              <a:t>Καλή επιλογή για διαβητικούς με υπέρταση.</a:t>
            </a:r>
          </a:p>
        </p:txBody>
      </p:sp>
    </p:spTree>
    <p:extLst>
      <p:ext uri="{BB962C8B-B14F-4D97-AF65-F5344CB8AC3E}">
        <p14:creationId xmlns:p14="http://schemas.microsoft.com/office/powerpoint/2010/main" val="468692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2CB352-41D4-4744-4493-557962F1BE32}"/>
              </a:ext>
            </a:extLst>
          </p:cNvPr>
          <p:cNvSpPr>
            <a:spLocks noGrp="1"/>
          </p:cNvSpPr>
          <p:nvPr>
            <p:ph type="title"/>
          </p:nvPr>
        </p:nvSpPr>
        <p:spPr/>
        <p:txBody>
          <a:bodyPr/>
          <a:lstStyle/>
          <a:p>
            <a:pPr algn="ctr"/>
            <a:r>
              <a:rPr lang="el-GR" dirty="0"/>
              <a:t>Δ</a:t>
            </a:r>
            <a:r>
              <a:rPr lang="en-GB" dirty="0"/>
              <a:t>I</a:t>
            </a:r>
            <a:r>
              <a:rPr lang="el-GR" dirty="0"/>
              <a:t>αιτα </a:t>
            </a:r>
            <a:r>
              <a:rPr lang="en-US" dirty="0"/>
              <a:t>DASH</a:t>
            </a:r>
            <a:endParaRPr lang="el-GR" dirty="0"/>
          </a:p>
        </p:txBody>
      </p:sp>
      <p:sp>
        <p:nvSpPr>
          <p:cNvPr id="3" name="Θέση περιεχομένου 2">
            <a:extLst>
              <a:ext uri="{FF2B5EF4-FFF2-40B4-BE49-F238E27FC236}">
                <a16:creationId xmlns:a16="http://schemas.microsoft.com/office/drawing/2014/main" id="{9ABF3807-D736-76EF-0794-AAA1FECC4CEC}"/>
              </a:ext>
            </a:extLst>
          </p:cNvPr>
          <p:cNvSpPr>
            <a:spLocks noGrp="1"/>
          </p:cNvSpPr>
          <p:nvPr>
            <p:ph idx="1"/>
          </p:nvPr>
        </p:nvSpPr>
        <p:spPr/>
        <p:txBody>
          <a:bodyPr/>
          <a:lstStyle/>
          <a:p>
            <a:pPr algn="just"/>
            <a:r>
              <a:rPr lang="el-GR" b="1" dirty="0"/>
              <a:t>Επιστημονικά δεδομένα</a:t>
            </a:r>
            <a:endParaRPr lang="en-GB" b="1" dirty="0"/>
          </a:p>
          <a:p>
            <a:pPr marL="0" indent="0" algn="just">
              <a:buNone/>
            </a:pPr>
            <a:endParaRPr lang="en-GB" b="1" dirty="0"/>
          </a:p>
          <a:p>
            <a:pPr algn="just"/>
            <a:r>
              <a:rPr lang="el-GR" dirty="0"/>
              <a:t>Μέτρια βελτίωση HbA1c (0.2–0.3%).</a:t>
            </a:r>
            <a:endParaRPr lang="en-GB" dirty="0"/>
          </a:p>
          <a:p>
            <a:pPr algn="just"/>
            <a:r>
              <a:rPr lang="el-GR" dirty="0"/>
              <a:t>Μείωση αρτηριακής πίεσης.</a:t>
            </a:r>
            <a:endParaRPr lang="en-GB" dirty="0"/>
          </a:p>
          <a:p>
            <a:pPr algn="just"/>
            <a:r>
              <a:rPr lang="el-GR" dirty="0"/>
              <a:t>Καλή συμμόρφωση λόγω ποικιλίας τροφών.</a:t>
            </a:r>
          </a:p>
        </p:txBody>
      </p:sp>
    </p:spTree>
    <p:extLst>
      <p:ext uri="{BB962C8B-B14F-4D97-AF65-F5344CB8AC3E}">
        <p14:creationId xmlns:p14="http://schemas.microsoft.com/office/powerpoint/2010/main" val="3402788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8F9B04-5247-8279-D13C-05C3F7DC8819}"/>
              </a:ext>
            </a:extLst>
          </p:cNvPr>
          <p:cNvSpPr>
            <a:spLocks noGrp="1"/>
          </p:cNvSpPr>
          <p:nvPr>
            <p:ph type="title"/>
          </p:nvPr>
        </p:nvSpPr>
        <p:spPr/>
        <p:txBody>
          <a:bodyPr/>
          <a:lstStyle/>
          <a:p>
            <a:pPr algn="ctr"/>
            <a:r>
              <a:rPr lang="en-US" dirty="0"/>
              <a:t>5. Vegan / Plant-Based Diets</a:t>
            </a:r>
            <a:endParaRPr lang="el-GR" dirty="0"/>
          </a:p>
        </p:txBody>
      </p:sp>
      <p:sp>
        <p:nvSpPr>
          <p:cNvPr id="3" name="Θέση περιεχομένου 2">
            <a:extLst>
              <a:ext uri="{FF2B5EF4-FFF2-40B4-BE49-F238E27FC236}">
                <a16:creationId xmlns:a16="http://schemas.microsoft.com/office/drawing/2014/main" id="{3FC3FC26-6B44-CE72-F93F-D1D9C468E38A}"/>
              </a:ext>
            </a:extLst>
          </p:cNvPr>
          <p:cNvSpPr>
            <a:spLocks noGrp="1"/>
          </p:cNvSpPr>
          <p:nvPr>
            <p:ph idx="1"/>
          </p:nvPr>
        </p:nvSpPr>
        <p:spPr/>
        <p:txBody>
          <a:bodyPr/>
          <a:lstStyle/>
          <a:p>
            <a:pPr algn="just"/>
            <a:r>
              <a:rPr lang="el-GR" b="1" dirty="0"/>
              <a:t>Ορισμός</a:t>
            </a:r>
            <a:endParaRPr lang="en-GB" b="1" dirty="0"/>
          </a:p>
          <a:p>
            <a:pPr algn="just"/>
            <a:endParaRPr lang="en-GB" dirty="0"/>
          </a:p>
          <a:p>
            <a:pPr algn="just"/>
            <a:r>
              <a:rPr lang="el-GR" dirty="0"/>
              <a:t>Υψηλή περιεκτικότητα σε φυτικές ίνες.</a:t>
            </a:r>
            <a:endParaRPr lang="en-GB" dirty="0"/>
          </a:p>
          <a:p>
            <a:pPr algn="just"/>
            <a:r>
              <a:rPr lang="el-GR" dirty="0"/>
              <a:t>Αποκλεισμός ζωικών προϊόντων ή περιορισμός (vegetarian).</a:t>
            </a:r>
          </a:p>
        </p:txBody>
      </p:sp>
    </p:spTree>
    <p:extLst>
      <p:ext uri="{BB962C8B-B14F-4D97-AF65-F5344CB8AC3E}">
        <p14:creationId xmlns:p14="http://schemas.microsoft.com/office/powerpoint/2010/main" val="3114615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35CC8-7429-ABD6-1D27-20669710952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7C692D0-A0D1-E2B8-8E21-45F78F8F39A9}"/>
              </a:ext>
            </a:extLst>
          </p:cNvPr>
          <p:cNvSpPr>
            <a:spLocks noGrp="1"/>
          </p:cNvSpPr>
          <p:nvPr>
            <p:ph type="title"/>
          </p:nvPr>
        </p:nvSpPr>
        <p:spPr/>
        <p:txBody>
          <a:bodyPr/>
          <a:lstStyle/>
          <a:p>
            <a:pPr algn="ctr"/>
            <a:r>
              <a:rPr lang="en-US" dirty="0"/>
              <a:t>Vegan / Plant-Based Diets</a:t>
            </a:r>
            <a:endParaRPr lang="el-GR" dirty="0"/>
          </a:p>
        </p:txBody>
      </p:sp>
      <p:sp>
        <p:nvSpPr>
          <p:cNvPr id="3" name="Θέση περιεχομένου 2">
            <a:extLst>
              <a:ext uri="{FF2B5EF4-FFF2-40B4-BE49-F238E27FC236}">
                <a16:creationId xmlns:a16="http://schemas.microsoft.com/office/drawing/2014/main" id="{8F6B1C2A-7B4C-2A57-0EAB-2FBC8032ECC7}"/>
              </a:ext>
            </a:extLst>
          </p:cNvPr>
          <p:cNvSpPr>
            <a:spLocks noGrp="1"/>
          </p:cNvSpPr>
          <p:nvPr>
            <p:ph idx="1"/>
          </p:nvPr>
        </p:nvSpPr>
        <p:spPr/>
        <p:txBody>
          <a:bodyPr/>
          <a:lstStyle/>
          <a:p>
            <a:pPr algn="just"/>
            <a:r>
              <a:rPr lang="el-GR" b="1" dirty="0"/>
              <a:t>Αποτελέσματα</a:t>
            </a:r>
            <a:endParaRPr lang="en-GB" b="1" dirty="0"/>
          </a:p>
          <a:p>
            <a:pPr algn="just"/>
            <a:endParaRPr lang="en-GB" b="1" dirty="0"/>
          </a:p>
          <a:p>
            <a:pPr algn="just"/>
            <a:r>
              <a:rPr lang="el-GR" dirty="0"/>
              <a:t>Βελτίωση ευαισθησίας στην ινσουλίνη.</a:t>
            </a:r>
            <a:endParaRPr lang="en-GB" dirty="0"/>
          </a:p>
          <a:p>
            <a:pPr algn="just"/>
            <a:r>
              <a:rPr lang="el-GR" dirty="0"/>
              <a:t>Απώλεια βάρους.</a:t>
            </a:r>
            <a:endParaRPr lang="en-GB" dirty="0"/>
          </a:p>
          <a:p>
            <a:pPr algn="just"/>
            <a:r>
              <a:rPr lang="el-GR" dirty="0"/>
              <a:t>Μείωση LDL.</a:t>
            </a:r>
            <a:endParaRPr lang="en-GB" dirty="0"/>
          </a:p>
          <a:p>
            <a:pPr algn="just"/>
            <a:r>
              <a:rPr lang="el-GR" dirty="0"/>
              <a:t>Προσοχή σε Β12, πρωτεΐνη, σίδηρο.</a:t>
            </a:r>
            <a:endParaRPr lang="en-GB" dirty="0"/>
          </a:p>
        </p:txBody>
      </p:sp>
    </p:spTree>
    <p:extLst>
      <p:ext uri="{BB962C8B-B14F-4D97-AF65-F5344CB8AC3E}">
        <p14:creationId xmlns:p14="http://schemas.microsoft.com/office/powerpoint/2010/main" val="2415919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72E5E3-890C-D9D0-0E29-FBD699E4EE1B}"/>
              </a:ext>
            </a:extLst>
          </p:cNvPr>
          <p:cNvSpPr>
            <a:spLocks noGrp="1"/>
          </p:cNvSpPr>
          <p:nvPr>
            <p:ph type="title"/>
          </p:nvPr>
        </p:nvSpPr>
        <p:spPr/>
        <p:txBody>
          <a:bodyPr/>
          <a:lstStyle/>
          <a:p>
            <a:pPr algn="ctr"/>
            <a:r>
              <a:rPr lang="en-US" dirty="0"/>
              <a:t>6. Intermittent Fasting (</a:t>
            </a:r>
            <a:r>
              <a:rPr lang="el-GR" dirty="0"/>
              <a:t>Διαλειμματικ</a:t>
            </a:r>
            <a:r>
              <a:rPr lang="en-GB" dirty="0"/>
              <a:t>h</a:t>
            </a:r>
            <a:r>
              <a:rPr lang="el-GR" dirty="0"/>
              <a:t> Νηστε</a:t>
            </a:r>
            <a:r>
              <a:rPr lang="en-GB" dirty="0"/>
              <a:t>I</a:t>
            </a:r>
            <a:r>
              <a:rPr lang="el-GR" dirty="0"/>
              <a:t>α)</a:t>
            </a:r>
          </a:p>
        </p:txBody>
      </p:sp>
      <p:sp>
        <p:nvSpPr>
          <p:cNvPr id="3" name="Θέση περιεχομένου 2">
            <a:extLst>
              <a:ext uri="{FF2B5EF4-FFF2-40B4-BE49-F238E27FC236}">
                <a16:creationId xmlns:a16="http://schemas.microsoft.com/office/drawing/2014/main" id="{562D3648-0328-2B24-6B15-F157EA0A1555}"/>
              </a:ext>
            </a:extLst>
          </p:cNvPr>
          <p:cNvSpPr>
            <a:spLocks noGrp="1"/>
          </p:cNvSpPr>
          <p:nvPr>
            <p:ph idx="1"/>
          </p:nvPr>
        </p:nvSpPr>
        <p:spPr>
          <a:xfrm>
            <a:off x="1305097" y="2578232"/>
            <a:ext cx="10178322" cy="3593591"/>
          </a:xfrm>
        </p:spPr>
        <p:txBody>
          <a:bodyPr/>
          <a:lstStyle/>
          <a:p>
            <a:pPr algn="just"/>
            <a:r>
              <a:rPr lang="el-GR" dirty="0"/>
              <a:t>Μοντέλα      16:8, 5:2,</a:t>
            </a:r>
            <a:endParaRPr lang="en-GB" dirty="0"/>
          </a:p>
          <a:p>
            <a:pPr algn="just"/>
            <a:r>
              <a:rPr lang="el-GR" dirty="0"/>
              <a:t> Alternate-day fasting.</a:t>
            </a:r>
            <a:endParaRPr lang="en-GB" dirty="0"/>
          </a:p>
          <a:p>
            <a:pPr algn="just"/>
            <a:r>
              <a:rPr lang="el-GR" dirty="0"/>
              <a:t>Συχνά συνδυάζεται με μεσογειακή διατροφή ή low-carb.</a:t>
            </a:r>
          </a:p>
        </p:txBody>
      </p:sp>
    </p:spTree>
    <p:extLst>
      <p:ext uri="{BB962C8B-B14F-4D97-AF65-F5344CB8AC3E}">
        <p14:creationId xmlns:p14="http://schemas.microsoft.com/office/powerpoint/2010/main" val="1678688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B4E85F-E132-BFC0-83ED-EF41BEA22812}"/>
              </a:ext>
            </a:extLst>
          </p:cNvPr>
          <p:cNvSpPr>
            <a:spLocks noGrp="1"/>
          </p:cNvSpPr>
          <p:nvPr>
            <p:ph type="title"/>
          </p:nvPr>
        </p:nvSpPr>
        <p:spPr/>
        <p:txBody>
          <a:bodyPr/>
          <a:lstStyle/>
          <a:p>
            <a:pPr algn="ctr"/>
            <a:r>
              <a:rPr lang="en-US" dirty="0"/>
              <a:t>Intermittent Fasting (</a:t>
            </a:r>
            <a:r>
              <a:rPr lang="el-GR" dirty="0"/>
              <a:t>Διαλειμματικ</a:t>
            </a:r>
            <a:r>
              <a:rPr lang="en-US" dirty="0"/>
              <a:t>h </a:t>
            </a:r>
            <a:r>
              <a:rPr lang="el-GR" dirty="0"/>
              <a:t>Νηστε</a:t>
            </a:r>
            <a:r>
              <a:rPr lang="en-US" dirty="0"/>
              <a:t>I</a:t>
            </a:r>
            <a:r>
              <a:rPr lang="el-GR" dirty="0"/>
              <a:t>α)</a:t>
            </a:r>
          </a:p>
        </p:txBody>
      </p:sp>
      <p:sp>
        <p:nvSpPr>
          <p:cNvPr id="3" name="Θέση περιεχομένου 2">
            <a:extLst>
              <a:ext uri="{FF2B5EF4-FFF2-40B4-BE49-F238E27FC236}">
                <a16:creationId xmlns:a16="http://schemas.microsoft.com/office/drawing/2014/main" id="{D1BD4C80-D4C0-A750-B121-54D05713F8E0}"/>
              </a:ext>
            </a:extLst>
          </p:cNvPr>
          <p:cNvSpPr>
            <a:spLocks noGrp="1"/>
          </p:cNvSpPr>
          <p:nvPr>
            <p:ph idx="1"/>
          </p:nvPr>
        </p:nvSpPr>
        <p:spPr/>
        <p:txBody>
          <a:bodyPr>
            <a:normAutofit/>
          </a:bodyPr>
          <a:lstStyle/>
          <a:p>
            <a:pPr algn="just"/>
            <a:r>
              <a:rPr lang="el-GR" sz="2400" b="1" dirty="0">
                <a:latin typeface="Times New Roman" panose="02020603050405020304" pitchFamily="18" charset="0"/>
                <a:cs typeface="Times New Roman" panose="02020603050405020304" pitchFamily="18" charset="0"/>
              </a:rPr>
              <a:t>Επιστημονικά δεδομένα</a:t>
            </a:r>
            <a:endParaRPr lang="en-GB" sz="2400" b="1" dirty="0">
              <a:latin typeface="Times New Roman" panose="02020603050405020304" pitchFamily="18" charset="0"/>
              <a:cs typeface="Times New Roman" panose="02020603050405020304" pitchFamily="18" charset="0"/>
            </a:endParaRPr>
          </a:p>
          <a:p>
            <a:pPr algn="just"/>
            <a:endParaRPr lang="en-GB" dirty="0"/>
          </a:p>
          <a:p>
            <a:pPr algn="just"/>
            <a:r>
              <a:rPr lang="el-GR" dirty="0"/>
              <a:t>Μείωση βάρους και βελτίωση γλυκόζης.</a:t>
            </a:r>
            <a:endParaRPr lang="en-GB" dirty="0"/>
          </a:p>
          <a:p>
            <a:pPr algn="just"/>
            <a:r>
              <a:rPr lang="el-GR" dirty="0"/>
              <a:t>Όχι κατάλληλο για ΣΔ1 ή για άτομα με συχνές υπογλυκαιμίες.</a:t>
            </a:r>
          </a:p>
          <a:p>
            <a:pPr algn="just"/>
            <a:r>
              <a:rPr lang="el-GR" dirty="0"/>
              <a:t>Υπάρχουν επίσης διαφορετικές απόψεις σχετικά με άλλες επιδράσεις που προκαλεί η ΔΝ, όπως το εάν η παραλλαγή της μικροχλωρίδας του εντέρου εμφανίζεται ή όχι μετά τη νηστεία, κάτι που απαιτεί περισσότερες μελέτες.</a:t>
            </a:r>
          </a:p>
          <a:p>
            <a:pPr algn="just"/>
            <a:r>
              <a:rPr lang="el-GR" dirty="0"/>
              <a:t>Ρύθμιση φαρμάκων απαραίτητη.</a:t>
            </a:r>
          </a:p>
        </p:txBody>
      </p:sp>
    </p:spTree>
    <p:extLst>
      <p:ext uri="{BB962C8B-B14F-4D97-AF65-F5344CB8AC3E}">
        <p14:creationId xmlns:p14="http://schemas.microsoft.com/office/powerpoint/2010/main" val="1030345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2BE187-55D9-70F5-F753-6318932F1898}"/>
              </a:ext>
            </a:extLst>
          </p:cNvPr>
          <p:cNvSpPr>
            <a:spLocks noGrp="1"/>
          </p:cNvSpPr>
          <p:nvPr>
            <p:ph type="title"/>
          </p:nvPr>
        </p:nvSpPr>
        <p:spPr>
          <a:xfrm>
            <a:off x="1146669" y="123141"/>
            <a:ext cx="10178322" cy="1492132"/>
          </a:xfrm>
        </p:spPr>
        <p:txBody>
          <a:bodyPr>
            <a:normAutofit/>
          </a:bodyPr>
          <a:lstStyle/>
          <a:p>
            <a:pPr algn="ctr"/>
            <a:r>
              <a:rPr lang="el-GR" sz="3200" b="1" dirty="0"/>
              <a:t>Κετογονικη διαιτα </a:t>
            </a:r>
            <a:br>
              <a:rPr lang="el-GR" sz="3200" b="1" dirty="0"/>
            </a:br>
            <a:r>
              <a:rPr lang="el-GR" sz="3200" dirty="0"/>
              <a:t>εναντι</a:t>
            </a:r>
            <a:r>
              <a:rPr lang="el-GR" sz="3200" b="1" dirty="0"/>
              <a:t> </a:t>
            </a:r>
            <a:br>
              <a:rPr lang="el-GR" sz="3200" b="1" dirty="0"/>
            </a:br>
            <a:r>
              <a:rPr lang="el-GR" sz="3200" b="1" dirty="0"/>
              <a:t>Μεσογειακης διατροφης</a:t>
            </a:r>
            <a:endParaRPr lang="el-GR" sz="3200" dirty="0"/>
          </a:p>
        </p:txBody>
      </p:sp>
      <p:sp>
        <p:nvSpPr>
          <p:cNvPr id="3" name="Θέση περιεχομένου 2">
            <a:extLst>
              <a:ext uri="{FF2B5EF4-FFF2-40B4-BE49-F238E27FC236}">
                <a16:creationId xmlns:a16="http://schemas.microsoft.com/office/drawing/2014/main" id="{78889A9A-9397-1994-C3DA-7A05072CE319}"/>
              </a:ext>
            </a:extLst>
          </p:cNvPr>
          <p:cNvSpPr>
            <a:spLocks noGrp="1"/>
          </p:cNvSpPr>
          <p:nvPr>
            <p:ph idx="1"/>
          </p:nvPr>
        </p:nvSpPr>
        <p:spPr>
          <a:xfrm>
            <a:off x="952106" y="1615273"/>
            <a:ext cx="10567447" cy="5167311"/>
          </a:xfrm>
        </p:spPr>
        <p:txBody>
          <a:bodyPr>
            <a:normAutofit fontScale="92500"/>
          </a:bodyPr>
          <a:lstStyle/>
          <a:p>
            <a:pPr algn="just">
              <a:lnSpc>
                <a:spcPct val="120000"/>
              </a:lnSpc>
            </a:pPr>
            <a:r>
              <a:rPr lang="el-GR" dirty="0">
                <a:latin typeface="Times New Roman" panose="02020603050405020304" pitchFamily="18" charset="0"/>
                <a:cs typeface="Times New Roman" panose="02020603050405020304" pitchFamily="18" charset="0"/>
              </a:rPr>
              <a:t>Το Keto-Med ήταν μια τυχαιοποιημένη, διασταυρούμενη δοκιμή.</a:t>
            </a:r>
          </a:p>
          <a:p>
            <a:pPr algn="just">
              <a:lnSpc>
                <a:spcPct val="120000"/>
              </a:lnSpc>
            </a:pPr>
            <a:endParaRPr lang="el-GR" dirty="0">
              <a:latin typeface="Times New Roman" panose="02020603050405020304" pitchFamily="18" charset="0"/>
              <a:cs typeface="Times New Roman" panose="02020603050405020304" pitchFamily="18" charset="0"/>
            </a:endParaRPr>
          </a:p>
          <a:p>
            <a:pPr algn="just">
              <a:lnSpc>
                <a:spcPct val="120000"/>
              </a:lnSpc>
            </a:pPr>
            <a:r>
              <a:rPr lang="el-GR" dirty="0">
                <a:latin typeface="Times New Roman" panose="02020603050405020304" pitchFamily="18" charset="0"/>
                <a:cs typeface="Times New Roman" panose="02020603050405020304" pitchFamily="18" charset="0"/>
              </a:rPr>
              <a:t>Σαράντα συμμετέχοντες ηλικίας ≥18 ετών με προ διαβήτη ή ΣΔ2 ακολούθησαν την καλά διαμορφωμένη κετογονική δίαιτα (WFKD) και τη Μεσογειακή-συν δίαιτα (Med-Plus) για 12 εβδομάδες η καθεμία, με τυχαία σειρά.</a:t>
            </a:r>
          </a:p>
          <a:p>
            <a:pPr algn="just">
              <a:lnSpc>
                <a:spcPct val="120000"/>
              </a:lnSpc>
            </a:pPr>
            <a:endParaRPr lang="el-GR" dirty="0">
              <a:latin typeface="Times New Roman" panose="02020603050405020304" pitchFamily="18" charset="0"/>
              <a:cs typeface="Times New Roman" panose="02020603050405020304" pitchFamily="18" charset="0"/>
            </a:endParaRPr>
          </a:p>
          <a:p>
            <a:pPr algn="just">
              <a:lnSpc>
                <a:spcPct val="120000"/>
              </a:lnSpc>
            </a:pPr>
            <a:r>
              <a:rPr lang="el-GR" dirty="0">
                <a:latin typeface="Times New Roman" panose="02020603050405020304" pitchFamily="18" charset="0"/>
                <a:cs typeface="Times New Roman" panose="02020603050405020304" pitchFamily="18" charset="0"/>
              </a:rPr>
              <a:t>Το </a:t>
            </a:r>
            <a:r>
              <a:rPr lang="el-GR" b="1" dirty="0">
                <a:latin typeface="Times New Roman" panose="02020603050405020304" pitchFamily="18" charset="0"/>
                <a:cs typeface="Times New Roman" panose="02020603050405020304" pitchFamily="18" charset="0"/>
              </a:rPr>
              <a:t>MedPlus</a:t>
            </a:r>
            <a:r>
              <a:rPr lang="el-GR" dirty="0">
                <a:latin typeface="Times New Roman" panose="02020603050405020304" pitchFamily="18" charset="0"/>
                <a:cs typeface="Times New Roman" panose="02020603050405020304" pitchFamily="18" charset="0"/>
              </a:rPr>
              <a:t> περιλάμβανε </a:t>
            </a:r>
            <a:r>
              <a:rPr lang="el-GR" b="1" dirty="0">
                <a:latin typeface="Times New Roman" panose="02020603050405020304" pitchFamily="18" charset="0"/>
                <a:cs typeface="Times New Roman" panose="02020603050405020304" pitchFamily="18" charset="0"/>
              </a:rPr>
              <a:t>όσπρια, φρούτα και ολόκληρα, δημητριακά</a:t>
            </a:r>
            <a:r>
              <a:rPr lang="el-GR" dirty="0">
                <a:latin typeface="Times New Roman" panose="02020603050405020304" pitchFamily="18" charset="0"/>
                <a:cs typeface="Times New Roman" panose="02020603050405020304" pitchFamily="18" charset="0"/>
              </a:rPr>
              <a:t>, ενώ το </a:t>
            </a:r>
            <a:r>
              <a:rPr lang="el-GR" b="1" dirty="0">
                <a:latin typeface="Times New Roman" panose="02020603050405020304" pitchFamily="18" charset="0"/>
                <a:cs typeface="Times New Roman" panose="02020603050405020304" pitchFamily="18" charset="0"/>
              </a:rPr>
              <a:t>WFKD τα απέφυγε</a:t>
            </a:r>
            <a:r>
              <a:rPr lang="el-GR" dirty="0">
                <a:latin typeface="Times New Roman" panose="02020603050405020304" pitchFamily="18" charset="0"/>
                <a:cs typeface="Times New Roman" panose="02020603050405020304" pitchFamily="18" charset="0"/>
              </a:rPr>
              <a:t>.</a:t>
            </a:r>
          </a:p>
          <a:p>
            <a:pPr marL="0" indent="0" algn="just">
              <a:lnSpc>
                <a:spcPct val="120000"/>
              </a:lnSpc>
              <a:buNone/>
            </a:pPr>
            <a:endParaRPr lang="el-GR" dirty="0">
              <a:latin typeface="Times New Roman" panose="02020603050405020304" pitchFamily="18" charset="0"/>
              <a:cs typeface="Times New Roman" panose="02020603050405020304" pitchFamily="18" charset="0"/>
            </a:endParaRPr>
          </a:p>
          <a:p>
            <a:pPr algn="just">
              <a:lnSpc>
                <a:spcPct val="120000"/>
              </a:lnSpc>
            </a:pPr>
            <a:r>
              <a:rPr lang="el-GR" dirty="0">
                <a:latin typeface="Times New Roman" panose="02020603050405020304" pitchFamily="18" charset="0"/>
                <a:cs typeface="Times New Roman" panose="02020603050405020304" pitchFamily="18" charset="0"/>
              </a:rPr>
              <a:t>Το πρωταρχικό αποτέλεσμα ήταν η ποσοστιαία αλλαγή στη γλυκοζυλιωμένη αιμοσφαιρίνη (HbA1c) μετά από 12 εβδομάδες σε κάθε δίαιτα. Τα δευτερεύοντα και διερευνητικά αποτελέσματα περιλάμβαναν ποσοστιαίες αλλαγές στο σωματικό βάρος, την ινσουλίνη νηστείας, τη γλυκόζη και τα λιπίδια του αίματος</a:t>
            </a:r>
            <a:r>
              <a:rPr lang="en-GB"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μέση γλυκόζη από τη συνεχή παρακολούθηση γλυκόζης (CGM) και πρόσληψη θρεπτικών συστατικών.</a:t>
            </a:r>
          </a:p>
        </p:txBody>
      </p:sp>
    </p:spTree>
    <p:extLst>
      <p:ext uri="{BB962C8B-B14F-4D97-AF65-F5344CB8AC3E}">
        <p14:creationId xmlns:p14="http://schemas.microsoft.com/office/powerpoint/2010/main" val="408196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F116265-4653-6EA3-4EE5-4665CE486628}"/>
              </a:ext>
            </a:extLst>
          </p:cNvPr>
          <p:cNvPicPr>
            <a:picLocks noGrp="1" noChangeAspect="1"/>
          </p:cNvPicPr>
          <p:nvPr>
            <p:ph idx="1"/>
          </p:nvPr>
        </p:nvPicPr>
        <p:blipFill>
          <a:blip r:embed="rId2"/>
          <a:stretch>
            <a:fillRect/>
          </a:stretch>
        </p:blipFill>
        <p:spPr>
          <a:xfrm>
            <a:off x="1159497" y="2183766"/>
            <a:ext cx="9898144" cy="3635055"/>
          </a:xfrm>
        </p:spPr>
      </p:pic>
      <p:pic>
        <p:nvPicPr>
          <p:cNvPr id="7" name="Εικόνα 6">
            <a:extLst>
              <a:ext uri="{FF2B5EF4-FFF2-40B4-BE49-F238E27FC236}">
                <a16:creationId xmlns:a16="http://schemas.microsoft.com/office/drawing/2014/main" id="{BA18CC79-5E5E-C0D4-980A-89DA893E64D4}"/>
              </a:ext>
            </a:extLst>
          </p:cNvPr>
          <p:cNvPicPr>
            <a:picLocks noChangeAspect="1"/>
          </p:cNvPicPr>
          <p:nvPr/>
        </p:nvPicPr>
        <p:blipFill>
          <a:blip r:embed="rId3"/>
          <a:stretch>
            <a:fillRect/>
          </a:stretch>
        </p:blipFill>
        <p:spPr>
          <a:xfrm>
            <a:off x="1385740" y="744718"/>
            <a:ext cx="9266549" cy="855356"/>
          </a:xfrm>
          <a:prstGeom prst="rect">
            <a:avLst/>
          </a:prstGeom>
        </p:spPr>
      </p:pic>
    </p:spTree>
    <p:extLst>
      <p:ext uri="{BB962C8B-B14F-4D97-AF65-F5344CB8AC3E}">
        <p14:creationId xmlns:p14="http://schemas.microsoft.com/office/powerpoint/2010/main" val="2931345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FDA474-9394-A96A-1897-0CB4CCF00C4F}"/>
              </a:ext>
            </a:extLst>
          </p:cNvPr>
          <p:cNvSpPr>
            <a:spLocks noGrp="1"/>
          </p:cNvSpPr>
          <p:nvPr>
            <p:ph type="title"/>
          </p:nvPr>
        </p:nvSpPr>
        <p:spPr>
          <a:xfrm>
            <a:off x="857052" y="415550"/>
            <a:ext cx="10709635" cy="1463675"/>
          </a:xfrm>
        </p:spPr>
        <p:txBody>
          <a:bodyPr>
            <a:noAutofit/>
          </a:bodyPr>
          <a:lstStyle/>
          <a:p>
            <a:pPr algn="ctr"/>
            <a:r>
              <a:rPr lang="el-GR" sz="2800" b="1" dirty="0"/>
              <a:t>Κετογονικη διαιτα εναντι</a:t>
            </a:r>
            <a:r>
              <a:rPr lang="el-GR" sz="2800" dirty="0"/>
              <a:t> </a:t>
            </a:r>
            <a:r>
              <a:rPr lang="el-GR" sz="2800" b="1" dirty="0"/>
              <a:t>Μεσογειακης διατροφης </a:t>
            </a:r>
            <a:br>
              <a:rPr lang="el-GR" sz="2800" b="1" dirty="0"/>
            </a:br>
            <a:r>
              <a:rPr lang="el-GR" sz="2800" b="1" dirty="0"/>
              <a:t>αποτελεσματα</a:t>
            </a:r>
          </a:p>
        </p:txBody>
      </p:sp>
      <p:sp>
        <p:nvSpPr>
          <p:cNvPr id="3" name="Θέση περιεχομένου 2">
            <a:extLst>
              <a:ext uri="{FF2B5EF4-FFF2-40B4-BE49-F238E27FC236}">
                <a16:creationId xmlns:a16="http://schemas.microsoft.com/office/drawing/2014/main" id="{D8D28D95-36BE-5791-6268-EA4090E8A5B3}"/>
              </a:ext>
            </a:extLst>
          </p:cNvPr>
          <p:cNvSpPr>
            <a:spLocks noGrp="1"/>
          </p:cNvSpPr>
          <p:nvPr>
            <p:ph idx="1"/>
          </p:nvPr>
        </p:nvSpPr>
        <p:spPr>
          <a:xfrm>
            <a:off x="857052" y="1508289"/>
            <a:ext cx="11085923" cy="5646655"/>
          </a:xfrm>
        </p:spPr>
        <p:txBody>
          <a:bodyPr>
            <a:noAutofit/>
          </a:bodyPr>
          <a:lstStyle/>
          <a:p>
            <a:pPr algn="just">
              <a:lnSpc>
                <a:spcPct val="100000"/>
              </a:lnSpc>
            </a:pPr>
            <a:r>
              <a:rPr lang="el-GR" sz="1900" dirty="0">
                <a:latin typeface="Times New Roman" panose="02020603050405020304" pitchFamily="18" charset="0"/>
                <a:cs typeface="Times New Roman" panose="02020603050405020304" pitchFamily="18" charset="0"/>
              </a:rPr>
              <a:t>Οι τιμές της HbA1c δεν διέφεραν μεταξύ των διαιτών στις 12 εβδομάδες.</a:t>
            </a:r>
            <a:endParaRPr lang="en-GB" sz="1900"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1900" dirty="0">
              <a:latin typeface="Times New Roman" panose="02020603050405020304" pitchFamily="18" charset="0"/>
              <a:cs typeface="Times New Roman" panose="02020603050405020304" pitchFamily="18" charset="0"/>
            </a:endParaRPr>
          </a:p>
          <a:p>
            <a:pPr algn="just">
              <a:lnSpc>
                <a:spcPct val="100000"/>
              </a:lnSpc>
            </a:pPr>
            <a:r>
              <a:rPr lang="el-GR" sz="1900" b="1" dirty="0">
                <a:latin typeface="Times New Roman" panose="02020603050405020304" pitchFamily="18" charset="0"/>
                <a:cs typeface="Times New Roman" panose="02020603050405020304" pitchFamily="18" charset="0"/>
              </a:rPr>
              <a:t>Τα τριγλυκερίδια μειώθηκαν περισσότερο για το WFKD </a:t>
            </a:r>
            <a:r>
              <a:rPr lang="el-GR" sz="1900" dirty="0">
                <a:latin typeface="Times New Roman" panose="02020603050405020304" pitchFamily="18" charset="0"/>
                <a:cs typeface="Times New Roman" panose="02020603050405020304" pitchFamily="18" charset="0"/>
              </a:rPr>
              <a:t>[ποσοστιαίες αλλαγές, </a:t>
            </a:r>
            <a:r>
              <a:rPr lang="el-GR" sz="1900" b="1" dirty="0">
                <a:latin typeface="Times New Roman" panose="02020603050405020304" pitchFamily="18" charset="0"/>
                <a:cs typeface="Times New Roman" panose="02020603050405020304" pitchFamily="18" charset="0"/>
              </a:rPr>
              <a:t>−16% </a:t>
            </a:r>
            <a:r>
              <a:rPr lang="el-GR" sz="1900" dirty="0">
                <a:latin typeface="Times New Roman" panose="02020603050405020304" pitchFamily="18" charset="0"/>
                <a:cs typeface="Times New Roman" panose="02020603050405020304" pitchFamily="18" charset="0"/>
              </a:rPr>
              <a:t>σε σύγκριση με </a:t>
            </a:r>
            <a:r>
              <a:rPr lang="el-GR" sz="1900" b="1" dirty="0">
                <a:latin typeface="Times New Roman" panose="02020603050405020304" pitchFamily="18" charset="0"/>
                <a:cs typeface="Times New Roman" panose="02020603050405020304" pitchFamily="18" charset="0"/>
              </a:rPr>
              <a:t>−5%</a:t>
            </a:r>
            <a:r>
              <a:rPr lang="el-GR" sz="1900" dirty="0">
                <a:latin typeface="Times New Roman" panose="02020603050405020304" pitchFamily="18" charset="0"/>
                <a:cs typeface="Times New Roman" panose="02020603050405020304" pitchFamily="18" charset="0"/>
              </a:rPr>
              <a:t> για το </a:t>
            </a:r>
            <a:r>
              <a:rPr lang="el-GR" sz="1900" b="1" dirty="0">
                <a:latin typeface="Times New Roman" panose="02020603050405020304" pitchFamily="18" charset="0"/>
                <a:cs typeface="Times New Roman" panose="02020603050405020304" pitchFamily="18" charset="0"/>
              </a:rPr>
              <a:t>MedPlus. </a:t>
            </a:r>
            <a:r>
              <a:rPr lang="el-GR" sz="1900" dirty="0">
                <a:latin typeface="Times New Roman" panose="02020603050405020304" pitchFamily="18" charset="0"/>
                <a:cs typeface="Times New Roman" panose="02020603050405020304" pitchFamily="18" charset="0"/>
              </a:rPr>
              <a:t>P = 0,02] και η </a:t>
            </a:r>
            <a:r>
              <a:rPr lang="el-GR" sz="1900" b="1" dirty="0">
                <a:latin typeface="Times New Roman" panose="02020603050405020304" pitchFamily="18" charset="0"/>
                <a:cs typeface="Times New Roman" panose="02020603050405020304" pitchFamily="18" charset="0"/>
              </a:rPr>
              <a:t>LDL χοληστερόλη ήταν υψηλότερη για το WFKD </a:t>
            </a:r>
            <a:r>
              <a:rPr lang="el-GR" sz="1900" dirty="0">
                <a:latin typeface="Times New Roman" panose="02020603050405020304" pitchFamily="18" charset="0"/>
                <a:cs typeface="Times New Roman" panose="02020603050405020304" pitchFamily="18" charset="0"/>
              </a:rPr>
              <a:t>[ποσοστιαίες αλλαγές, </a:t>
            </a:r>
            <a:r>
              <a:rPr lang="el-GR" sz="1900" b="1" dirty="0">
                <a:latin typeface="Times New Roman" panose="02020603050405020304" pitchFamily="18" charset="0"/>
                <a:cs typeface="Times New Roman" panose="02020603050405020304" pitchFamily="18" charset="0"/>
              </a:rPr>
              <a:t>+10% </a:t>
            </a:r>
            <a:r>
              <a:rPr lang="el-GR" sz="1900" dirty="0">
                <a:latin typeface="Times New Roman" panose="02020603050405020304" pitchFamily="18" charset="0"/>
                <a:cs typeface="Times New Roman" panose="02020603050405020304" pitchFamily="18" charset="0"/>
              </a:rPr>
              <a:t>σε σύγκριση με </a:t>
            </a:r>
            <a:r>
              <a:rPr lang="el-GR" sz="1900" b="1" dirty="0">
                <a:latin typeface="Times New Roman" panose="02020603050405020304" pitchFamily="18" charset="0"/>
                <a:cs typeface="Times New Roman" panose="02020603050405020304" pitchFamily="18" charset="0"/>
              </a:rPr>
              <a:t>−5%</a:t>
            </a:r>
            <a:r>
              <a:rPr lang="el-GR" sz="1900" dirty="0">
                <a:latin typeface="Times New Roman" panose="02020603050405020304" pitchFamily="18" charset="0"/>
                <a:cs typeface="Times New Roman" panose="02020603050405020304" pitchFamily="18" charset="0"/>
              </a:rPr>
              <a:t> για το </a:t>
            </a:r>
            <a:r>
              <a:rPr lang="el-GR" sz="1900" b="1" dirty="0">
                <a:latin typeface="Times New Roman" panose="02020603050405020304" pitchFamily="18" charset="0"/>
                <a:cs typeface="Times New Roman" panose="02020603050405020304" pitchFamily="18" charset="0"/>
              </a:rPr>
              <a:t>Med-Plu</a:t>
            </a:r>
            <a:r>
              <a:rPr lang="en-GB" sz="1900" b="1" dirty="0">
                <a:latin typeface="Times New Roman" panose="02020603050405020304" pitchFamily="18" charset="0"/>
                <a:cs typeface="Times New Roman" panose="02020603050405020304" pitchFamily="18" charset="0"/>
              </a:rPr>
              <a:t>s;</a:t>
            </a:r>
            <a:r>
              <a:rPr lang="el-GR" sz="1900" b="1" dirty="0">
                <a:latin typeface="Times New Roman" panose="02020603050405020304" pitchFamily="18" charset="0"/>
                <a:cs typeface="Times New Roman" panose="02020603050405020304" pitchFamily="18" charset="0"/>
              </a:rPr>
              <a:t> </a:t>
            </a:r>
            <a:r>
              <a:rPr lang="el-GR" sz="1900" dirty="0">
                <a:latin typeface="Times New Roman" panose="02020603050405020304" pitchFamily="18" charset="0"/>
                <a:cs typeface="Times New Roman" panose="02020603050405020304" pitchFamily="18" charset="0"/>
              </a:rPr>
              <a:t>Ρ = 0,01].</a:t>
            </a:r>
            <a:endParaRPr lang="en-GB" sz="1900"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1900" dirty="0">
              <a:latin typeface="Times New Roman" panose="02020603050405020304" pitchFamily="18" charset="0"/>
              <a:cs typeface="Times New Roman" panose="02020603050405020304" pitchFamily="18" charset="0"/>
            </a:endParaRPr>
          </a:p>
          <a:p>
            <a:pPr algn="just">
              <a:lnSpc>
                <a:spcPct val="100000"/>
              </a:lnSpc>
            </a:pPr>
            <a:r>
              <a:rPr lang="el-GR" sz="1900" b="1" dirty="0">
                <a:latin typeface="Times New Roman" panose="02020603050405020304" pitchFamily="18" charset="0"/>
                <a:cs typeface="Times New Roman" panose="02020603050405020304" pitchFamily="18" charset="0"/>
              </a:rPr>
              <a:t>Το βάρος μειώθηκε 8% για το WFKD </a:t>
            </a:r>
            <a:r>
              <a:rPr lang="el-GR" sz="1900" dirty="0">
                <a:latin typeface="Times New Roman" panose="02020603050405020304" pitchFamily="18" charset="0"/>
                <a:cs typeface="Times New Roman" panose="02020603050405020304" pitchFamily="18" charset="0"/>
              </a:rPr>
              <a:t>σε σύγκριση με το </a:t>
            </a:r>
            <a:r>
              <a:rPr lang="el-GR" sz="1900" b="1" dirty="0">
                <a:latin typeface="Times New Roman" panose="02020603050405020304" pitchFamily="18" charset="0"/>
                <a:cs typeface="Times New Roman" panose="02020603050405020304" pitchFamily="18" charset="0"/>
              </a:rPr>
              <a:t>7% Med-Plus </a:t>
            </a:r>
            <a:r>
              <a:rPr lang="el-GR" sz="1900" dirty="0">
                <a:latin typeface="Times New Roman" panose="02020603050405020304" pitchFamily="18" charset="0"/>
                <a:cs typeface="Times New Roman" panose="02020603050405020304" pitchFamily="18" charset="0"/>
              </a:rPr>
              <a:t>και η </a:t>
            </a:r>
            <a:r>
              <a:rPr lang="el-GR" sz="1900" b="1" dirty="0">
                <a:latin typeface="Times New Roman" panose="02020603050405020304" pitchFamily="18" charset="0"/>
                <a:cs typeface="Times New Roman" panose="02020603050405020304" pitchFamily="18" charset="0"/>
              </a:rPr>
              <a:t>HDL χοληστερόλη αυξήθηκε κατά 11%</a:t>
            </a:r>
            <a:r>
              <a:rPr lang="el-GR" sz="1900" dirty="0">
                <a:latin typeface="Times New Roman" panose="02020603050405020304" pitchFamily="18" charset="0"/>
                <a:cs typeface="Times New Roman" panose="02020603050405020304" pitchFamily="18" charset="0"/>
              </a:rPr>
              <a:t> για το WFKD σε σύγκριση με </a:t>
            </a:r>
            <a:r>
              <a:rPr lang="el-GR" sz="1900" b="1" dirty="0">
                <a:latin typeface="Times New Roman" panose="02020603050405020304" pitchFamily="18" charset="0"/>
                <a:cs typeface="Times New Roman" panose="02020603050405020304" pitchFamily="18" charset="0"/>
              </a:rPr>
              <a:t>7% </a:t>
            </a:r>
            <a:r>
              <a:rPr lang="el-GR" sz="1900" dirty="0">
                <a:latin typeface="Times New Roman" panose="02020603050405020304" pitchFamily="18" charset="0"/>
                <a:cs typeface="Times New Roman" panose="02020603050405020304" pitchFamily="18" charset="0"/>
              </a:rPr>
              <a:t>για το Med-Plus.</a:t>
            </a:r>
            <a:endParaRPr lang="en-GB" sz="1900"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1900" dirty="0">
              <a:latin typeface="Times New Roman" panose="02020603050405020304" pitchFamily="18" charset="0"/>
              <a:cs typeface="Times New Roman" panose="02020603050405020304" pitchFamily="18" charset="0"/>
            </a:endParaRPr>
          </a:p>
          <a:p>
            <a:pPr algn="just">
              <a:lnSpc>
                <a:spcPct val="100000"/>
              </a:lnSpc>
            </a:pPr>
            <a:r>
              <a:rPr lang="el-GR" sz="1900" dirty="0">
                <a:latin typeface="Times New Roman" panose="02020603050405020304" pitchFamily="18" charset="0"/>
                <a:cs typeface="Times New Roman" panose="02020603050405020304" pitchFamily="18" charset="0"/>
              </a:rPr>
              <a:t>Ωστόσο, υπήρξε μια σημαντική αλληλεπίδραση διατροφής ×</a:t>
            </a:r>
            <a:r>
              <a:rPr lang="en-GB" sz="1900" dirty="0">
                <a:latin typeface="Times New Roman" panose="02020603050405020304" pitchFamily="18" charset="0"/>
                <a:cs typeface="Times New Roman" panose="02020603050405020304" pitchFamily="18" charset="0"/>
              </a:rPr>
              <a:t> </a:t>
            </a:r>
            <a:r>
              <a:rPr lang="el-GR" sz="1900" dirty="0">
                <a:latin typeface="Times New Roman" panose="02020603050405020304" pitchFamily="18" charset="0"/>
                <a:cs typeface="Times New Roman" panose="02020603050405020304" pitchFamily="18" charset="0"/>
              </a:rPr>
              <a:t>και για τα δύο. Οι συμμετέχοντες </a:t>
            </a:r>
            <a:r>
              <a:rPr lang="el-GR" sz="1900" b="1" dirty="0">
                <a:latin typeface="Times New Roman" panose="02020603050405020304" pitchFamily="18" charset="0"/>
                <a:cs typeface="Times New Roman" panose="02020603050405020304" pitchFamily="18" charset="0"/>
              </a:rPr>
              <a:t>είχαν χαμηλότερη πρόσληψη φυτικών ινών</a:t>
            </a:r>
            <a:r>
              <a:rPr lang="el-GR" sz="1900" dirty="0">
                <a:latin typeface="Times New Roman" panose="02020603050405020304" pitchFamily="18" charset="0"/>
                <a:cs typeface="Times New Roman" panose="02020603050405020304" pitchFamily="18" charset="0"/>
              </a:rPr>
              <a:t> και </a:t>
            </a:r>
            <a:r>
              <a:rPr lang="el-GR" sz="1900" b="1" dirty="0">
                <a:latin typeface="Times New Roman" panose="02020603050405020304" pitchFamily="18" charset="0"/>
                <a:cs typeface="Times New Roman" panose="02020603050405020304" pitchFamily="18" charset="0"/>
              </a:rPr>
              <a:t>3 θρεπτικών συστατικών στο WFKD σε σύγκριση με το MedPlus</a:t>
            </a:r>
            <a:r>
              <a:rPr lang="el-GR" sz="1900" dirty="0">
                <a:latin typeface="Times New Roman" panose="02020603050405020304" pitchFamily="18" charset="0"/>
                <a:cs typeface="Times New Roman" panose="02020603050405020304" pitchFamily="18" charset="0"/>
              </a:rPr>
              <a:t>.</a:t>
            </a:r>
            <a:endParaRPr lang="en-GB" sz="1900"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1900" dirty="0">
              <a:latin typeface="Times New Roman" panose="02020603050405020304" pitchFamily="18" charset="0"/>
              <a:cs typeface="Times New Roman" panose="02020603050405020304" pitchFamily="18" charset="0"/>
            </a:endParaRPr>
          </a:p>
          <a:p>
            <a:pPr algn="just">
              <a:lnSpc>
                <a:spcPct val="100000"/>
              </a:lnSpc>
            </a:pPr>
            <a:r>
              <a:rPr lang="el-GR" sz="1900" dirty="0">
                <a:latin typeface="Times New Roman" panose="02020603050405020304" pitchFamily="18" charset="0"/>
                <a:cs typeface="Times New Roman" panose="02020603050405020304" pitchFamily="18" charset="0"/>
              </a:rPr>
              <a:t>Τα δεδομένα παρακολούθησης</a:t>
            </a:r>
            <a:r>
              <a:rPr lang="en-GB" sz="1900" dirty="0">
                <a:latin typeface="Times New Roman" panose="02020603050405020304" pitchFamily="18" charset="0"/>
                <a:cs typeface="Times New Roman" panose="02020603050405020304" pitchFamily="18" charset="0"/>
              </a:rPr>
              <a:t>,</a:t>
            </a:r>
            <a:r>
              <a:rPr lang="el-GR" sz="1900" dirty="0">
                <a:latin typeface="Times New Roman" panose="02020603050405020304" pitchFamily="18" charset="0"/>
                <a:cs typeface="Times New Roman" panose="02020603050405020304" pitchFamily="18" charset="0"/>
              </a:rPr>
              <a:t> δώδεκα εβδομάδων</a:t>
            </a:r>
            <a:r>
              <a:rPr lang="en-GB" sz="1900" dirty="0">
                <a:latin typeface="Times New Roman" panose="02020603050405020304" pitchFamily="18" charset="0"/>
                <a:cs typeface="Times New Roman" panose="02020603050405020304" pitchFamily="18" charset="0"/>
              </a:rPr>
              <a:t>,</a:t>
            </a:r>
            <a:r>
              <a:rPr lang="el-GR" sz="1900" dirty="0">
                <a:latin typeface="Times New Roman" panose="02020603050405020304" pitchFamily="18" charset="0"/>
                <a:cs typeface="Times New Roman" panose="02020603050405020304" pitchFamily="18" charset="0"/>
              </a:rPr>
              <a:t> υποδηλώνουν ότι το </a:t>
            </a:r>
            <a:r>
              <a:rPr lang="el-GR" sz="1900" b="1" dirty="0">
                <a:latin typeface="Times New Roman" panose="02020603050405020304" pitchFamily="18" charset="0"/>
                <a:cs typeface="Times New Roman" panose="02020603050405020304" pitchFamily="18" charset="0"/>
              </a:rPr>
              <a:t>Med-Plus είναι πιο βιώσιμο</a:t>
            </a:r>
            <a:r>
              <a:rPr lang="el-GR" sz="19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0731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A5E15F-805D-A3DE-4482-C4B950ED4040}"/>
              </a:ext>
            </a:extLst>
          </p:cNvPr>
          <p:cNvSpPr>
            <a:spLocks noGrp="1"/>
          </p:cNvSpPr>
          <p:nvPr>
            <p:ph type="title"/>
          </p:nvPr>
        </p:nvSpPr>
        <p:spPr/>
        <p:txBody>
          <a:bodyPr/>
          <a:lstStyle/>
          <a:p>
            <a:pPr algn="ctr"/>
            <a:r>
              <a:rPr lang="el-GR" dirty="0"/>
              <a:t>Σ</a:t>
            </a:r>
            <a:r>
              <a:rPr lang="en-GB" dirty="0"/>
              <a:t>y</a:t>
            </a:r>
            <a:r>
              <a:rPr lang="el-GR" dirty="0"/>
              <a:t>γκριση Ειδικων Διαιτων</a:t>
            </a:r>
          </a:p>
        </p:txBody>
      </p:sp>
      <p:graphicFrame>
        <p:nvGraphicFramePr>
          <p:cNvPr id="5" name="Θέση περιεχομένου 4">
            <a:extLst>
              <a:ext uri="{FF2B5EF4-FFF2-40B4-BE49-F238E27FC236}">
                <a16:creationId xmlns:a16="http://schemas.microsoft.com/office/drawing/2014/main" id="{A2E40D79-F84E-1632-D9D8-6F2B657C71E8}"/>
              </a:ext>
            </a:extLst>
          </p:cNvPr>
          <p:cNvGraphicFramePr>
            <a:graphicFrameLocks noGrp="1"/>
          </p:cNvGraphicFramePr>
          <p:nvPr>
            <p:ph idx="1"/>
            <p:extLst>
              <p:ext uri="{D42A27DB-BD31-4B8C-83A1-F6EECF244321}">
                <p14:modId xmlns:p14="http://schemas.microsoft.com/office/powerpoint/2010/main" val="3632837736"/>
              </p:ext>
            </p:extLst>
          </p:nvPr>
        </p:nvGraphicFramePr>
        <p:xfrm>
          <a:off x="1168924" y="2210586"/>
          <a:ext cx="10492035" cy="3370080"/>
        </p:xfrm>
        <a:graphic>
          <a:graphicData uri="http://schemas.openxmlformats.org/drawingml/2006/table">
            <a:tbl>
              <a:tblPr firstRow="1" bandRow="1">
                <a:tableStyleId>{5C22544A-7EE6-4342-B048-85BDC9FD1C3A}</a:tableStyleId>
              </a:tblPr>
              <a:tblGrid>
                <a:gridCol w="1564849">
                  <a:extLst>
                    <a:ext uri="{9D8B030D-6E8A-4147-A177-3AD203B41FA5}">
                      <a16:colId xmlns:a16="http://schemas.microsoft.com/office/drawing/2014/main" val="1618155524"/>
                    </a:ext>
                  </a:extLst>
                </a:gridCol>
                <a:gridCol w="2243580">
                  <a:extLst>
                    <a:ext uri="{9D8B030D-6E8A-4147-A177-3AD203B41FA5}">
                      <a16:colId xmlns:a16="http://schemas.microsoft.com/office/drawing/2014/main" val="55255784"/>
                    </a:ext>
                  </a:extLst>
                </a:gridCol>
                <a:gridCol w="2121031">
                  <a:extLst>
                    <a:ext uri="{9D8B030D-6E8A-4147-A177-3AD203B41FA5}">
                      <a16:colId xmlns:a16="http://schemas.microsoft.com/office/drawing/2014/main" val="1310025442"/>
                    </a:ext>
                  </a:extLst>
                </a:gridCol>
                <a:gridCol w="2234152">
                  <a:extLst>
                    <a:ext uri="{9D8B030D-6E8A-4147-A177-3AD203B41FA5}">
                      <a16:colId xmlns:a16="http://schemas.microsoft.com/office/drawing/2014/main" val="3670205339"/>
                    </a:ext>
                  </a:extLst>
                </a:gridCol>
                <a:gridCol w="2328423">
                  <a:extLst>
                    <a:ext uri="{9D8B030D-6E8A-4147-A177-3AD203B41FA5}">
                      <a16:colId xmlns:a16="http://schemas.microsoft.com/office/drawing/2014/main" val="2457465581"/>
                    </a:ext>
                  </a:extLst>
                </a:gridCol>
              </a:tblGrid>
              <a:tr h="452235">
                <a:tc>
                  <a:txBody>
                    <a:bodyPr/>
                    <a:lstStyle/>
                    <a:p>
                      <a:pPr>
                        <a:buNone/>
                      </a:pPr>
                      <a:r>
                        <a:rPr lang="el-GR" dirty="0"/>
                        <a:t>Δίαιτα</a:t>
                      </a:r>
                    </a:p>
                  </a:txBody>
                  <a:tcPr anchor="ctr"/>
                </a:tc>
                <a:tc>
                  <a:txBody>
                    <a:bodyPr/>
                    <a:lstStyle/>
                    <a:p>
                      <a:pPr>
                        <a:buNone/>
                      </a:pPr>
                      <a:r>
                        <a:rPr lang="el-GR"/>
                        <a:t>Επίδραση </a:t>
                      </a:r>
                      <a:r>
                        <a:rPr lang="en-US"/>
                        <a:t>HbA1c</a:t>
                      </a:r>
                    </a:p>
                  </a:txBody>
                  <a:tcPr anchor="ctr"/>
                </a:tc>
                <a:tc>
                  <a:txBody>
                    <a:bodyPr/>
                    <a:lstStyle/>
                    <a:p>
                      <a:pPr>
                        <a:buNone/>
                      </a:pPr>
                      <a:r>
                        <a:rPr lang="el-GR"/>
                        <a:t>Απώλεια βάρους</a:t>
                      </a:r>
                    </a:p>
                  </a:txBody>
                  <a:tcPr anchor="ctr"/>
                </a:tc>
                <a:tc>
                  <a:txBody>
                    <a:bodyPr/>
                    <a:lstStyle/>
                    <a:p>
                      <a:pPr>
                        <a:buNone/>
                      </a:pPr>
                      <a:r>
                        <a:rPr lang="el-GR"/>
                        <a:t>Καταλληλότητα</a:t>
                      </a:r>
                    </a:p>
                  </a:txBody>
                  <a:tcPr anchor="ctr"/>
                </a:tc>
                <a:tc>
                  <a:txBody>
                    <a:bodyPr/>
                    <a:lstStyle/>
                    <a:p>
                      <a:pPr>
                        <a:buNone/>
                      </a:pPr>
                      <a:r>
                        <a:rPr lang="el-GR"/>
                        <a:t>Κίνδυνοι</a:t>
                      </a:r>
                    </a:p>
                  </a:txBody>
                  <a:tcPr anchor="ctr"/>
                </a:tc>
                <a:extLst>
                  <a:ext uri="{0D108BD9-81ED-4DB2-BD59-A6C34878D82A}">
                    <a16:rowId xmlns:a16="http://schemas.microsoft.com/office/drawing/2014/main" val="1595282512"/>
                  </a:ext>
                </a:extLst>
              </a:tr>
              <a:tr h="452235">
                <a:tc>
                  <a:txBody>
                    <a:bodyPr/>
                    <a:lstStyle/>
                    <a:p>
                      <a:pPr>
                        <a:buNone/>
                      </a:pPr>
                      <a:r>
                        <a:rPr lang="el-GR"/>
                        <a:t>Μεσογειακή</a:t>
                      </a:r>
                    </a:p>
                  </a:txBody>
                  <a:tcPr anchor="ctr"/>
                </a:tc>
                <a:tc>
                  <a:txBody>
                    <a:bodyPr/>
                    <a:lstStyle/>
                    <a:p>
                      <a:pPr>
                        <a:buNone/>
                      </a:pPr>
                      <a:r>
                        <a:rPr lang="el-GR"/>
                        <a:t>+++</a:t>
                      </a:r>
                    </a:p>
                  </a:txBody>
                  <a:tcPr anchor="ctr"/>
                </a:tc>
                <a:tc>
                  <a:txBody>
                    <a:bodyPr/>
                    <a:lstStyle/>
                    <a:p>
                      <a:pPr>
                        <a:buNone/>
                      </a:pPr>
                      <a:r>
                        <a:rPr lang="el-GR"/>
                        <a:t>++</a:t>
                      </a:r>
                    </a:p>
                  </a:txBody>
                  <a:tcPr anchor="ctr"/>
                </a:tc>
                <a:tc>
                  <a:txBody>
                    <a:bodyPr/>
                    <a:lstStyle/>
                    <a:p>
                      <a:pPr>
                        <a:buNone/>
                      </a:pPr>
                      <a:r>
                        <a:rPr lang="el-GR"/>
                        <a:t>ΣΔ1 &amp; ΣΔ2</a:t>
                      </a:r>
                    </a:p>
                  </a:txBody>
                  <a:tcPr anchor="ctr"/>
                </a:tc>
                <a:tc>
                  <a:txBody>
                    <a:bodyPr/>
                    <a:lstStyle/>
                    <a:p>
                      <a:pPr>
                        <a:buNone/>
                      </a:pPr>
                      <a:r>
                        <a:rPr lang="el-GR"/>
                        <a:t>Ελάχιστοι</a:t>
                      </a:r>
                    </a:p>
                  </a:txBody>
                  <a:tcPr anchor="ctr"/>
                </a:tc>
                <a:extLst>
                  <a:ext uri="{0D108BD9-81ED-4DB2-BD59-A6C34878D82A}">
                    <a16:rowId xmlns:a16="http://schemas.microsoft.com/office/drawing/2014/main" val="1043151810"/>
                  </a:ext>
                </a:extLst>
              </a:tr>
              <a:tr h="780570">
                <a:tc>
                  <a:txBody>
                    <a:bodyPr/>
                    <a:lstStyle/>
                    <a:p>
                      <a:pPr>
                        <a:buNone/>
                      </a:pPr>
                      <a:r>
                        <a:rPr lang="en-US"/>
                        <a:t>Low-Carb</a:t>
                      </a:r>
                    </a:p>
                  </a:txBody>
                  <a:tcPr anchor="ctr"/>
                </a:tc>
                <a:tc>
                  <a:txBody>
                    <a:bodyPr/>
                    <a:lstStyle/>
                    <a:p>
                      <a:pPr>
                        <a:buNone/>
                      </a:pPr>
                      <a:r>
                        <a:rPr lang="el-GR"/>
                        <a:t>++++</a:t>
                      </a:r>
                    </a:p>
                  </a:txBody>
                  <a:tcPr anchor="ctr"/>
                </a:tc>
                <a:tc>
                  <a:txBody>
                    <a:bodyPr/>
                    <a:lstStyle/>
                    <a:p>
                      <a:pPr>
                        <a:buNone/>
                      </a:pPr>
                      <a:r>
                        <a:rPr lang="el-GR"/>
                        <a:t>+++</a:t>
                      </a:r>
                    </a:p>
                  </a:txBody>
                  <a:tcPr anchor="ctr"/>
                </a:tc>
                <a:tc>
                  <a:txBody>
                    <a:bodyPr/>
                    <a:lstStyle/>
                    <a:p>
                      <a:pPr>
                        <a:buNone/>
                      </a:pPr>
                      <a:r>
                        <a:rPr lang="el-GR"/>
                        <a:t>ΣΔ2</a:t>
                      </a:r>
                    </a:p>
                  </a:txBody>
                  <a:tcPr anchor="ctr"/>
                </a:tc>
                <a:tc>
                  <a:txBody>
                    <a:bodyPr/>
                    <a:lstStyle/>
                    <a:p>
                      <a:pPr>
                        <a:buNone/>
                      </a:pPr>
                      <a:r>
                        <a:rPr lang="el-GR" dirty="0"/>
                        <a:t>Κετοξέωση (ΣΔ1/</a:t>
                      </a:r>
                      <a:r>
                        <a:rPr lang="en-US" dirty="0"/>
                        <a:t>SGLT2)</a:t>
                      </a:r>
                    </a:p>
                  </a:txBody>
                  <a:tcPr anchor="ctr"/>
                </a:tc>
                <a:extLst>
                  <a:ext uri="{0D108BD9-81ED-4DB2-BD59-A6C34878D82A}">
                    <a16:rowId xmlns:a16="http://schemas.microsoft.com/office/drawing/2014/main" val="420745733"/>
                  </a:ext>
                </a:extLst>
              </a:tr>
              <a:tr h="780570">
                <a:tc>
                  <a:txBody>
                    <a:bodyPr/>
                    <a:lstStyle/>
                    <a:p>
                      <a:pPr>
                        <a:buNone/>
                      </a:pPr>
                      <a:r>
                        <a:rPr lang="en-US"/>
                        <a:t>Keto</a:t>
                      </a:r>
                    </a:p>
                  </a:txBody>
                  <a:tcPr anchor="ctr"/>
                </a:tc>
                <a:tc>
                  <a:txBody>
                    <a:bodyPr/>
                    <a:lstStyle/>
                    <a:p>
                      <a:pPr>
                        <a:buNone/>
                      </a:pPr>
                      <a:r>
                        <a:rPr lang="el-GR"/>
                        <a:t>++++</a:t>
                      </a:r>
                    </a:p>
                  </a:txBody>
                  <a:tcPr anchor="ctr"/>
                </a:tc>
                <a:tc>
                  <a:txBody>
                    <a:bodyPr/>
                    <a:lstStyle/>
                    <a:p>
                      <a:pPr>
                        <a:buNone/>
                      </a:pPr>
                      <a:r>
                        <a:rPr lang="el-GR"/>
                        <a:t>++++</a:t>
                      </a:r>
                    </a:p>
                  </a:txBody>
                  <a:tcPr anchor="ctr"/>
                </a:tc>
                <a:tc>
                  <a:txBody>
                    <a:bodyPr/>
                    <a:lstStyle/>
                    <a:p>
                      <a:pPr>
                        <a:buNone/>
                      </a:pPr>
                      <a:r>
                        <a:rPr lang="el-GR"/>
                        <a:t>Με προσοχή</a:t>
                      </a:r>
                    </a:p>
                  </a:txBody>
                  <a:tcPr anchor="ctr"/>
                </a:tc>
                <a:tc>
                  <a:txBody>
                    <a:bodyPr/>
                    <a:lstStyle/>
                    <a:p>
                      <a:pPr>
                        <a:buNone/>
                      </a:pPr>
                      <a:r>
                        <a:rPr lang="el-GR" dirty="0"/>
                        <a:t>Υπογλυκαιμία, </a:t>
                      </a:r>
                      <a:r>
                        <a:rPr lang="en-US" dirty="0"/>
                        <a:t>LDL ↑</a:t>
                      </a:r>
                    </a:p>
                  </a:txBody>
                  <a:tcPr anchor="ctr"/>
                </a:tc>
                <a:extLst>
                  <a:ext uri="{0D108BD9-81ED-4DB2-BD59-A6C34878D82A}">
                    <a16:rowId xmlns:a16="http://schemas.microsoft.com/office/drawing/2014/main" val="2226099462"/>
                  </a:ext>
                </a:extLst>
              </a:tr>
              <a:tr h="452235">
                <a:tc>
                  <a:txBody>
                    <a:bodyPr/>
                    <a:lstStyle/>
                    <a:p>
                      <a:pPr>
                        <a:buNone/>
                      </a:pPr>
                      <a:r>
                        <a:rPr lang="en-US"/>
                        <a:t>DASH</a:t>
                      </a:r>
                    </a:p>
                  </a:txBody>
                  <a:tcPr anchor="ctr"/>
                </a:tc>
                <a:tc>
                  <a:txBody>
                    <a:bodyPr/>
                    <a:lstStyle/>
                    <a:p>
                      <a:pPr>
                        <a:buNone/>
                      </a:pPr>
                      <a:r>
                        <a:rPr lang="el-GR"/>
                        <a:t>++</a:t>
                      </a:r>
                    </a:p>
                  </a:txBody>
                  <a:tcPr anchor="ctr"/>
                </a:tc>
                <a:tc>
                  <a:txBody>
                    <a:bodyPr/>
                    <a:lstStyle/>
                    <a:p>
                      <a:pPr>
                        <a:buNone/>
                      </a:pPr>
                      <a:r>
                        <a:rPr lang="el-GR"/>
                        <a:t>+</a:t>
                      </a:r>
                    </a:p>
                  </a:txBody>
                  <a:tcPr anchor="ctr"/>
                </a:tc>
                <a:tc>
                  <a:txBody>
                    <a:bodyPr/>
                    <a:lstStyle/>
                    <a:p>
                      <a:pPr>
                        <a:buNone/>
                      </a:pPr>
                      <a:r>
                        <a:rPr lang="el-GR"/>
                        <a:t>ΣΔ2 με υπέρταση</a:t>
                      </a:r>
                    </a:p>
                  </a:txBody>
                  <a:tcPr anchor="ctr"/>
                </a:tc>
                <a:tc>
                  <a:txBody>
                    <a:bodyPr/>
                    <a:lstStyle/>
                    <a:p>
                      <a:pPr>
                        <a:buNone/>
                      </a:pPr>
                      <a:r>
                        <a:rPr lang="el-GR"/>
                        <a:t>-</a:t>
                      </a:r>
                    </a:p>
                  </a:txBody>
                  <a:tcPr anchor="ctr"/>
                </a:tc>
                <a:extLst>
                  <a:ext uri="{0D108BD9-81ED-4DB2-BD59-A6C34878D82A}">
                    <a16:rowId xmlns:a16="http://schemas.microsoft.com/office/drawing/2014/main" val="502744783"/>
                  </a:ext>
                </a:extLst>
              </a:tr>
              <a:tr h="452235">
                <a:tc>
                  <a:txBody>
                    <a:bodyPr/>
                    <a:lstStyle/>
                    <a:p>
                      <a:pPr>
                        <a:buNone/>
                      </a:pPr>
                      <a:r>
                        <a:rPr lang="en-US"/>
                        <a:t>Vegan</a:t>
                      </a:r>
                    </a:p>
                  </a:txBody>
                  <a:tcPr anchor="ctr"/>
                </a:tc>
                <a:tc>
                  <a:txBody>
                    <a:bodyPr/>
                    <a:lstStyle/>
                    <a:p>
                      <a:pPr>
                        <a:buNone/>
                      </a:pPr>
                      <a:r>
                        <a:rPr lang="el-GR"/>
                        <a:t>+++</a:t>
                      </a:r>
                    </a:p>
                  </a:txBody>
                  <a:tcPr anchor="ctr"/>
                </a:tc>
                <a:tc>
                  <a:txBody>
                    <a:bodyPr/>
                    <a:lstStyle/>
                    <a:p>
                      <a:pPr>
                        <a:buNone/>
                      </a:pPr>
                      <a:r>
                        <a:rPr lang="el-GR"/>
                        <a:t>+++</a:t>
                      </a:r>
                    </a:p>
                  </a:txBody>
                  <a:tcPr anchor="ctr"/>
                </a:tc>
                <a:tc>
                  <a:txBody>
                    <a:bodyPr/>
                    <a:lstStyle/>
                    <a:p>
                      <a:pPr>
                        <a:buNone/>
                      </a:pPr>
                      <a:r>
                        <a:rPr lang="el-GR"/>
                        <a:t>ΣΔ2</a:t>
                      </a:r>
                    </a:p>
                  </a:txBody>
                  <a:tcPr anchor="ctr"/>
                </a:tc>
                <a:tc>
                  <a:txBody>
                    <a:bodyPr/>
                    <a:lstStyle/>
                    <a:p>
                      <a:pPr>
                        <a:buNone/>
                      </a:pPr>
                      <a:r>
                        <a:rPr lang="el-GR" dirty="0"/>
                        <a:t>Β12 έλλειψη</a:t>
                      </a:r>
                    </a:p>
                  </a:txBody>
                  <a:tcPr anchor="ctr"/>
                </a:tc>
                <a:extLst>
                  <a:ext uri="{0D108BD9-81ED-4DB2-BD59-A6C34878D82A}">
                    <a16:rowId xmlns:a16="http://schemas.microsoft.com/office/drawing/2014/main" val="2329589071"/>
                  </a:ext>
                </a:extLst>
              </a:tr>
            </a:tbl>
          </a:graphicData>
        </a:graphic>
      </p:graphicFrame>
    </p:spTree>
    <p:extLst>
      <p:ext uri="{BB962C8B-B14F-4D97-AF65-F5344CB8AC3E}">
        <p14:creationId xmlns:p14="http://schemas.microsoft.com/office/powerpoint/2010/main" val="901083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4135C-FDEA-B29A-2FF7-DE90AECAD50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402506B-01A4-B8A6-748E-F04E81317E95}"/>
              </a:ext>
            </a:extLst>
          </p:cNvPr>
          <p:cNvSpPr>
            <a:spLocks noGrp="1"/>
          </p:cNvSpPr>
          <p:nvPr>
            <p:ph type="title"/>
          </p:nvPr>
        </p:nvSpPr>
        <p:spPr/>
        <p:txBody>
          <a:bodyPr/>
          <a:lstStyle/>
          <a:p>
            <a:pPr algn="ctr"/>
            <a:r>
              <a:rPr lang="el-GR" dirty="0"/>
              <a:t>Ειδικα διαιτολογια/ προσεγγισεισ</a:t>
            </a:r>
          </a:p>
        </p:txBody>
      </p:sp>
      <p:sp>
        <p:nvSpPr>
          <p:cNvPr id="3" name="Θέση περιεχομένου 2">
            <a:extLst>
              <a:ext uri="{FF2B5EF4-FFF2-40B4-BE49-F238E27FC236}">
                <a16:creationId xmlns:a16="http://schemas.microsoft.com/office/drawing/2014/main" id="{2BD12787-86E2-5F03-B411-A3CA40CA7C11}"/>
              </a:ext>
            </a:extLst>
          </p:cNvPr>
          <p:cNvSpPr>
            <a:spLocks noGrp="1"/>
          </p:cNvSpPr>
          <p:nvPr>
            <p:ph idx="1"/>
          </p:nvPr>
        </p:nvSpPr>
        <p:spPr>
          <a:xfrm>
            <a:off x="1251678" y="1874517"/>
            <a:ext cx="10178322" cy="4526283"/>
          </a:xfrm>
        </p:spPr>
        <p:txBody>
          <a:bodyPr>
            <a:normAutofit/>
          </a:bodyPr>
          <a:lstStyle/>
          <a:p>
            <a:pPr marL="0" indent="0" algn="ctr">
              <a:buNone/>
            </a:pPr>
            <a:r>
              <a:rPr lang="el-GR" sz="2800" b="1" dirty="0">
                <a:latin typeface="Times New Roman" panose="02020603050405020304" pitchFamily="18" charset="0"/>
                <a:cs typeface="Times New Roman" panose="02020603050405020304" pitchFamily="18" charset="0"/>
              </a:rPr>
              <a:t>Δίαιτα Χαμηλού Γλυκαιμικού Δείκτη</a:t>
            </a:r>
          </a:p>
          <a:p>
            <a:pPr algn="just">
              <a:buFontTx/>
              <a:buChar char="-"/>
            </a:pPr>
            <a:endParaRPr lang="el-GR" sz="2400" dirty="0">
              <a:latin typeface="Times New Roman" panose="02020603050405020304" pitchFamily="18" charset="0"/>
              <a:cs typeface="Times New Roman" panose="02020603050405020304" pitchFamily="18" charset="0"/>
            </a:endParaRPr>
          </a:p>
          <a:p>
            <a:pPr algn="just">
              <a:buFontTx/>
              <a:buChar char="-"/>
            </a:pPr>
            <a:r>
              <a:rPr lang="el-GR" sz="2400" dirty="0">
                <a:latin typeface="Times New Roman" panose="02020603050405020304" pitchFamily="18" charset="0"/>
                <a:cs typeface="Times New Roman" panose="02020603050405020304" pitchFamily="18" charset="0"/>
              </a:rPr>
              <a:t>Βασίζεται στην </a:t>
            </a:r>
            <a:r>
              <a:rPr lang="el-GR" sz="2400" b="1" dirty="0">
                <a:latin typeface="Times New Roman" panose="02020603050405020304" pitchFamily="18" charset="0"/>
                <a:cs typeface="Times New Roman" panose="02020603050405020304" pitchFamily="18" charset="0"/>
              </a:rPr>
              <a:t>επιλογή τροφών </a:t>
            </a:r>
            <a:r>
              <a:rPr lang="el-GR" sz="2400" dirty="0">
                <a:latin typeface="Times New Roman" panose="02020603050405020304" pitchFamily="18" charset="0"/>
                <a:cs typeface="Times New Roman" panose="02020603050405020304" pitchFamily="18" charset="0"/>
              </a:rPr>
              <a:t>που ανεβάζουν πιο </a:t>
            </a:r>
            <a:r>
              <a:rPr lang="el-GR" sz="2400" b="1" dirty="0">
                <a:latin typeface="Times New Roman" panose="02020603050405020304" pitchFamily="18" charset="0"/>
                <a:cs typeface="Times New Roman" panose="02020603050405020304" pitchFamily="18" charset="0"/>
              </a:rPr>
              <a:t>αργά τα επίπεδα γλυκόζης.</a:t>
            </a:r>
          </a:p>
          <a:p>
            <a:pPr algn="just">
              <a:buFontTx/>
              <a:buChar char="-"/>
            </a:pPr>
            <a:r>
              <a:rPr lang="el-GR" sz="2400" dirty="0">
                <a:latin typeface="Times New Roman" panose="02020603050405020304" pitchFamily="18" charset="0"/>
                <a:cs typeface="Times New Roman" panose="02020603050405020304" pitchFamily="18" charset="0"/>
              </a:rPr>
              <a:t>Περιλαμβάνει τρόφιμα που προκαλούν </a:t>
            </a:r>
            <a:r>
              <a:rPr lang="el-GR" sz="2400" b="1" dirty="0">
                <a:latin typeface="Times New Roman" panose="02020603050405020304" pitchFamily="18" charset="0"/>
                <a:cs typeface="Times New Roman" panose="02020603050405020304" pitchFamily="18" charset="0"/>
              </a:rPr>
              <a:t>βραδύτερη αύξηση της γλυκόζης</a:t>
            </a:r>
            <a:r>
              <a:rPr lang="el-GR" sz="2400" dirty="0">
                <a:latin typeface="Times New Roman" panose="02020603050405020304" pitchFamily="18" charset="0"/>
                <a:cs typeface="Times New Roman" panose="02020603050405020304" pitchFamily="18" charset="0"/>
              </a:rPr>
              <a:t>.</a:t>
            </a:r>
          </a:p>
          <a:p>
            <a:pPr algn="just">
              <a:buFontTx/>
              <a:buChar char="-"/>
            </a:pPr>
            <a:r>
              <a:rPr lang="el-GR" sz="2400" dirty="0">
                <a:latin typeface="Times New Roman" panose="02020603050405020304" pitchFamily="18" charset="0"/>
                <a:cs typeface="Times New Roman" panose="02020603050405020304" pitchFamily="18" charset="0"/>
              </a:rPr>
              <a:t>Βοηθά στη </a:t>
            </a:r>
            <a:r>
              <a:rPr lang="el-GR" sz="2400" b="1" dirty="0">
                <a:latin typeface="Times New Roman" panose="02020603050405020304" pitchFamily="18" charset="0"/>
                <a:cs typeface="Times New Roman" panose="02020603050405020304" pitchFamily="18" charset="0"/>
              </a:rPr>
              <a:t>σταθεροποίηση των επιπέδων σακχάρου</a:t>
            </a:r>
            <a:r>
              <a:rPr lang="el-GR" sz="2400" dirty="0">
                <a:latin typeface="Times New Roman" panose="02020603050405020304" pitchFamily="18" charset="0"/>
                <a:cs typeface="Times New Roman" panose="02020603050405020304" pitchFamily="18" charset="0"/>
              </a:rPr>
              <a:t>.</a:t>
            </a:r>
          </a:p>
          <a:p>
            <a:pPr algn="just">
              <a:buFontTx/>
              <a:buChar char="-"/>
            </a:pPr>
            <a:endParaRPr lang="el-GR" sz="2400" dirty="0">
              <a:latin typeface="Times New Roman" panose="02020603050405020304" pitchFamily="18" charset="0"/>
              <a:cs typeface="Times New Roman" panose="02020603050405020304" pitchFamily="18" charset="0"/>
            </a:endParaRPr>
          </a:p>
          <a:p>
            <a:pPr algn="just">
              <a:buFontTx/>
              <a:buChar char="-"/>
            </a:pPr>
            <a:endParaRPr lang="el-GR" sz="2400" dirty="0">
              <a:latin typeface="Times New Roman" panose="02020603050405020304" pitchFamily="18" charset="0"/>
              <a:cs typeface="Times New Roman" panose="02020603050405020304" pitchFamily="18" charset="0"/>
            </a:endParaRPr>
          </a:p>
          <a:p>
            <a:pPr marL="0" indent="0" algn="just">
              <a:buNone/>
            </a:pPr>
            <a:r>
              <a:rPr lang="el-GR" sz="2400" b="1" dirty="0"/>
              <a:t>Αποφυγή: </a:t>
            </a:r>
            <a:r>
              <a:rPr lang="el-GR" sz="2400" dirty="0"/>
              <a:t>Λευκό ψωμί, λευκό ρύζι, πατάτες, γλυκά, χυμοί.</a:t>
            </a:r>
          </a:p>
          <a:p>
            <a:pPr marL="0" indent="0">
              <a:buNone/>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745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95F03-DB01-3D2B-DFE1-778AA3B01A79}"/>
              </a:ext>
            </a:extLst>
          </p:cNvPr>
          <p:cNvSpPr>
            <a:spLocks noGrp="1"/>
          </p:cNvSpPr>
          <p:nvPr>
            <p:ph type="title"/>
          </p:nvPr>
        </p:nvSpPr>
        <p:spPr>
          <a:xfrm>
            <a:off x="797092" y="363532"/>
            <a:ext cx="10597815" cy="971286"/>
          </a:xfrm>
        </p:spPr>
        <p:txBody>
          <a:bodyPr>
            <a:noAutofit/>
          </a:bodyPr>
          <a:lstStyle/>
          <a:p>
            <a:pPr algn="ctr"/>
            <a:r>
              <a:rPr lang="el-GR" sz="3600" dirty="0"/>
              <a:t>Ποιες </a:t>
            </a:r>
            <a:r>
              <a:rPr lang="el-GR" sz="3600" b="1" dirty="0" err="1"/>
              <a:t>τροφες</a:t>
            </a:r>
            <a:r>
              <a:rPr lang="el-GR" sz="3600" b="1" dirty="0"/>
              <a:t> να </a:t>
            </a:r>
            <a:r>
              <a:rPr lang="el-GR" sz="3600" b="1" dirty="0" err="1"/>
              <a:t>αποφευγετε</a:t>
            </a:r>
            <a:r>
              <a:rPr lang="el-GR" sz="3600" b="1" dirty="0"/>
              <a:t> </a:t>
            </a:r>
            <a:r>
              <a:rPr lang="el-GR" sz="3600" dirty="0"/>
              <a:t>και </a:t>
            </a:r>
            <a:r>
              <a:rPr lang="el-GR" sz="3600" b="1" dirty="0"/>
              <a:t>ποιες να προτιματε</a:t>
            </a:r>
          </a:p>
        </p:txBody>
      </p:sp>
      <p:pic>
        <p:nvPicPr>
          <p:cNvPr id="5" name="Θέση περιεχομένου 4">
            <a:extLst>
              <a:ext uri="{FF2B5EF4-FFF2-40B4-BE49-F238E27FC236}">
                <a16:creationId xmlns:a16="http://schemas.microsoft.com/office/drawing/2014/main" id="{925A2A1E-F6B1-E201-FB0E-E0852B0B3E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66194"/>
          <a:stretch/>
        </p:blipFill>
        <p:spPr>
          <a:xfrm>
            <a:off x="1444836" y="1562691"/>
            <a:ext cx="3749332" cy="4563035"/>
          </a:xfrm>
        </p:spPr>
      </p:pic>
      <p:pic>
        <p:nvPicPr>
          <p:cNvPr id="3" name="Εικόνα 2">
            <a:extLst>
              <a:ext uri="{FF2B5EF4-FFF2-40B4-BE49-F238E27FC236}">
                <a16:creationId xmlns:a16="http://schemas.microsoft.com/office/drawing/2014/main" id="{8A7CFDB7-B115-6118-2B1B-D4CEAA9236A0}"/>
              </a:ext>
            </a:extLst>
          </p:cNvPr>
          <p:cNvPicPr>
            <a:picLocks noChangeAspect="1"/>
          </p:cNvPicPr>
          <p:nvPr/>
        </p:nvPicPr>
        <p:blipFill>
          <a:blip r:embed="rId3"/>
          <a:srcRect l="1789"/>
          <a:stretch/>
        </p:blipFill>
        <p:spPr>
          <a:xfrm>
            <a:off x="5194168" y="1562691"/>
            <a:ext cx="5693789" cy="4560203"/>
          </a:xfrm>
          <a:prstGeom prst="rect">
            <a:avLst/>
          </a:prstGeom>
        </p:spPr>
      </p:pic>
    </p:spTree>
    <p:extLst>
      <p:ext uri="{BB962C8B-B14F-4D97-AF65-F5344CB8AC3E}">
        <p14:creationId xmlns:p14="http://schemas.microsoft.com/office/powerpoint/2010/main" val="745480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4C486C-C512-8349-7AC3-ED9BA0E48504}"/>
              </a:ext>
            </a:extLst>
          </p:cNvPr>
          <p:cNvSpPr>
            <a:spLocks noGrp="1"/>
          </p:cNvSpPr>
          <p:nvPr>
            <p:ph type="title"/>
          </p:nvPr>
        </p:nvSpPr>
        <p:spPr/>
        <p:txBody>
          <a:bodyPr/>
          <a:lstStyle/>
          <a:p>
            <a:pPr algn="ctr"/>
            <a:r>
              <a:rPr lang="el-GR" b="1" dirty="0"/>
              <a:t>Γλυκαιμικος Δεικτης και</a:t>
            </a:r>
            <a:r>
              <a:rPr lang="el-GR" dirty="0"/>
              <a:t> </a:t>
            </a:r>
            <a:r>
              <a:rPr lang="el-GR" b="1" dirty="0"/>
              <a:t>Γλυκοζη στο αιμα</a:t>
            </a:r>
          </a:p>
        </p:txBody>
      </p:sp>
      <p:pic>
        <p:nvPicPr>
          <p:cNvPr id="4098" name="Picture 2" descr="Γλυκαιμικός δείκτης! Τι είναι αυτό; Τι σημαίνει; | idiatrofi">
            <a:extLst>
              <a:ext uri="{FF2B5EF4-FFF2-40B4-BE49-F238E27FC236}">
                <a16:creationId xmlns:a16="http://schemas.microsoft.com/office/drawing/2014/main" id="{0D56076A-5F13-93FC-9C44-B6B11EF970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628" y="1977435"/>
            <a:ext cx="9134573" cy="451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18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066C3B-B9E8-B6E7-F6E5-7A3C20315C13}"/>
              </a:ext>
            </a:extLst>
          </p:cNvPr>
          <p:cNvSpPr>
            <a:spLocks noGrp="1"/>
          </p:cNvSpPr>
          <p:nvPr>
            <p:ph type="title"/>
          </p:nvPr>
        </p:nvSpPr>
        <p:spPr>
          <a:xfrm>
            <a:off x="696798" y="148308"/>
            <a:ext cx="10515600" cy="1325563"/>
          </a:xfrm>
        </p:spPr>
        <p:txBody>
          <a:bodyPr/>
          <a:lstStyle/>
          <a:p>
            <a:pPr algn="ctr"/>
            <a:r>
              <a:rPr lang="el-GR" b="1" dirty="0"/>
              <a:t>ΓλυκαιμικΟς ΔεΙκτης</a:t>
            </a:r>
          </a:p>
        </p:txBody>
      </p:sp>
      <p:pic>
        <p:nvPicPr>
          <p:cNvPr id="3074" name="Picture 2" descr="Κατανοώντας τον Γλυκαιμικό Δείκτη των τροφών - Μαρία Γούτου, PhD- Ειδική  Παθολόγος">
            <a:extLst>
              <a:ext uri="{FF2B5EF4-FFF2-40B4-BE49-F238E27FC236}">
                <a16:creationId xmlns:a16="http://schemas.microsoft.com/office/drawing/2014/main" id="{F38536F0-DC18-D4CD-185D-D6E28CADDD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2944" y="1093510"/>
            <a:ext cx="6268825" cy="553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4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59CB89-BAE9-2337-44FE-616779FBAC23}"/>
              </a:ext>
            </a:extLst>
          </p:cNvPr>
          <p:cNvSpPr>
            <a:spLocks noGrp="1"/>
          </p:cNvSpPr>
          <p:nvPr>
            <p:ph type="title"/>
          </p:nvPr>
        </p:nvSpPr>
        <p:spPr>
          <a:xfrm>
            <a:off x="3574516" y="169682"/>
            <a:ext cx="6832676" cy="1492132"/>
          </a:xfrm>
        </p:spPr>
        <p:txBody>
          <a:bodyPr>
            <a:normAutofit/>
          </a:bodyPr>
          <a:lstStyle/>
          <a:p>
            <a:r>
              <a:rPr lang="el-GR" sz="4000" b="1" dirty="0" err="1">
                <a:cs typeface="Times New Roman" panose="02020603050405020304" pitchFamily="18" charset="0"/>
              </a:rPr>
              <a:t>Γλυκαιμικ</a:t>
            </a:r>
            <a:r>
              <a:rPr lang="en-GB" sz="4000" b="1" dirty="0">
                <a:cs typeface="Times New Roman" panose="02020603050405020304" pitchFamily="18" charset="0"/>
              </a:rPr>
              <a:t>o</a:t>
            </a:r>
            <a:r>
              <a:rPr lang="el-GR" sz="4000" b="1" dirty="0">
                <a:cs typeface="Times New Roman" panose="02020603050405020304" pitchFamily="18" charset="0"/>
              </a:rPr>
              <a:t>ς Δε</a:t>
            </a:r>
            <a:r>
              <a:rPr lang="en-GB" sz="4000" b="1" dirty="0" err="1">
                <a:cs typeface="Times New Roman" panose="02020603050405020304" pitchFamily="18" charset="0"/>
              </a:rPr>
              <a:t>i</a:t>
            </a:r>
            <a:r>
              <a:rPr lang="el-GR" sz="4000" b="1" dirty="0" err="1">
                <a:cs typeface="Times New Roman" panose="02020603050405020304" pitchFamily="18" charset="0"/>
              </a:rPr>
              <a:t>κτης</a:t>
            </a:r>
            <a:r>
              <a:rPr lang="el-GR" sz="4000" b="1" dirty="0">
                <a:cs typeface="Times New Roman" panose="02020603050405020304" pitchFamily="18" charset="0"/>
              </a:rPr>
              <a:t> </a:t>
            </a:r>
          </a:p>
        </p:txBody>
      </p:sp>
      <p:pic>
        <p:nvPicPr>
          <p:cNvPr id="7" name="Θέση περιεχομένου 6">
            <a:extLst>
              <a:ext uri="{FF2B5EF4-FFF2-40B4-BE49-F238E27FC236}">
                <a16:creationId xmlns:a16="http://schemas.microsoft.com/office/drawing/2014/main" id="{7659CC87-624B-26FF-0626-327C0819E6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6376" y="1005157"/>
            <a:ext cx="10331777" cy="5753862"/>
          </a:xfrm>
        </p:spPr>
      </p:pic>
    </p:spTree>
    <p:extLst>
      <p:ext uri="{BB962C8B-B14F-4D97-AF65-F5344CB8AC3E}">
        <p14:creationId xmlns:p14="http://schemas.microsoft.com/office/powerpoint/2010/main" val="3410807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41800DC6-C863-CC59-C1A7-95073F8A597E}"/>
              </a:ext>
            </a:extLst>
          </p:cNvPr>
          <p:cNvPicPr>
            <a:picLocks noGrp="1" noChangeAspect="1"/>
          </p:cNvPicPr>
          <p:nvPr>
            <p:ph idx="1"/>
          </p:nvPr>
        </p:nvPicPr>
        <p:blipFill>
          <a:blip r:embed="rId2"/>
          <a:srcRect l="9659" r="8292" b="6754"/>
          <a:stretch/>
        </p:blipFill>
        <p:spPr>
          <a:xfrm>
            <a:off x="1989056" y="518474"/>
            <a:ext cx="8078772" cy="5703217"/>
          </a:xfrm>
          <a:prstGeom prst="rect">
            <a:avLst/>
          </a:prstGeom>
        </p:spPr>
      </p:pic>
    </p:spTree>
    <p:extLst>
      <p:ext uri="{BB962C8B-B14F-4D97-AF65-F5344CB8AC3E}">
        <p14:creationId xmlns:p14="http://schemas.microsoft.com/office/powerpoint/2010/main" val="3966172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69C253A9-C6B4-47AE-A8BD-4D52CB4CE164}"/>
              </a:ext>
            </a:extLst>
          </p:cNvPr>
          <p:cNvPicPr>
            <a:picLocks noChangeAspect="1"/>
          </p:cNvPicPr>
          <p:nvPr/>
        </p:nvPicPr>
        <p:blipFill rotWithShape="1">
          <a:blip r:embed="rId2">
            <a:extLst>
              <a:ext uri="{28A0092B-C50C-407E-A947-70E740481C1C}">
                <a14:useLocalDpi xmlns:a14="http://schemas.microsoft.com/office/drawing/2010/main" val="0"/>
              </a:ext>
            </a:extLst>
          </a:blip>
          <a:srcRect l="5057" t="9552" r="5089" b="8954"/>
          <a:stretch/>
        </p:blipFill>
        <p:spPr>
          <a:xfrm>
            <a:off x="1228165" y="501445"/>
            <a:ext cx="9395011" cy="5855110"/>
          </a:xfrm>
          <a:prstGeom prst="rect">
            <a:avLst/>
          </a:prstGeom>
        </p:spPr>
      </p:pic>
    </p:spTree>
    <p:extLst>
      <p:ext uri="{BB962C8B-B14F-4D97-AF65-F5344CB8AC3E}">
        <p14:creationId xmlns:p14="http://schemas.microsoft.com/office/powerpoint/2010/main" val="4053323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3D93-8EFC-4508-A170-1A17B9CFF6FB}"/>
              </a:ext>
            </a:extLst>
          </p:cNvPr>
          <p:cNvSpPr>
            <a:spLocks noGrp="1"/>
          </p:cNvSpPr>
          <p:nvPr>
            <p:ph type="title"/>
          </p:nvPr>
        </p:nvSpPr>
        <p:spPr>
          <a:xfrm>
            <a:off x="1242110" y="472329"/>
            <a:ext cx="9876313" cy="1400530"/>
          </a:xfrm>
        </p:spPr>
        <p:txBody>
          <a:bodyPr>
            <a:normAutofit fontScale="90000"/>
          </a:bodyPr>
          <a:lstStyle/>
          <a:p>
            <a:pPr algn="ctr"/>
            <a:r>
              <a:rPr lang="el-GR" b="1" dirty="0" err="1"/>
              <a:t>Βιταμινες</a:t>
            </a:r>
            <a:r>
              <a:rPr lang="el-GR" b="1" dirty="0"/>
              <a:t> και  </a:t>
            </a:r>
            <a:r>
              <a:rPr lang="el-GR" b="1" dirty="0" err="1"/>
              <a:t>μικροθρεπτικα</a:t>
            </a:r>
            <a:r>
              <a:rPr lang="el-GR" b="1" dirty="0"/>
              <a:t> </a:t>
            </a:r>
            <a:r>
              <a:rPr lang="el-GR" b="1" dirty="0" err="1"/>
              <a:t>συστατικα</a:t>
            </a:r>
            <a:endParaRPr lang="en-US" b="1" dirty="0"/>
          </a:p>
        </p:txBody>
      </p:sp>
      <p:sp>
        <p:nvSpPr>
          <p:cNvPr id="3" name="Content Placeholder 2">
            <a:extLst>
              <a:ext uri="{FF2B5EF4-FFF2-40B4-BE49-F238E27FC236}">
                <a16:creationId xmlns:a16="http://schemas.microsoft.com/office/drawing/2014/main" id="{86D529EC-ADF1-4FE2-8515-BD95DF7412B2}"/>
              </a:ext>
            </a:extLst>
          </p:cNvPr>
          <p:cNvSpPr>
            <a:spLocks noGrp="1"/>
          </p:cNvSpPr>
          <p:nvPr>
            <p:ph idx="1"/>
          </p:nvPr>
        </p:nvSpPr>
        <p:spPr>
          <a:xfrm>
            <a:off x="593889" y="2232307"/>
            <a:ext cx="10524533" cy="3880773"/>
          </a:xfrm>
        </p:spPr>
        <p:txBody>
          <a:bodyPr>
            <a:normAutofit/>
          </a:bodyPr>
          <a:lstStyle/>
          <a:p>
            <a:pPr algn="just">
              <a:lnSpc>
                <a:spcPct val="100000"/>
              </a:lnSpc>
            </a:pPr>
            <a:r>
              <a:rPr lang="el-GR" sz="2400" b="1" dirty="0">
                <a:latin typeface="Arial" panose="020B0604020202020204" pitchFamily="34" charset="0"/>
                <a:cs typeface="Arial" panose="020B0604020202020204" pitchFamily="34" charset="0"/>
              </a:rPr>
              <a:t>Δεν συνιστάται </a:t>
            </a:r>
            <a:r>
              <a:rPr lang="el-GR" sz="2400" dirty="0">
                <a:latin typeface="Arial" panose="020B0604020202020204" pitchFamily="34" charset="0"/>
                <a:cs typeface="Arial" panose="020B0604020202020204" pitchFamily="34" charset="0"/>
              </a:rPr>
              <a:t>η λήψη συμπληρωμάτων βιταμινών ή μικροθρεπτικών συστατικών για τη μείωση του κινδύνου ΣΔ ή καρδιαγγειακής νόσου σε ασθενείς με ΣΔ.</a:t>
            </a:r>
            <a:endParaRPr lang="en-US" sz="2400" dirty="0">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8B206F78-972F-8C00-381B-99612AE9C065}"/>
              </a:ext>
            </a:extLst>
          </p:cNvPr>
          <p:cNvSpPr>
            <a:spLocks noChangeArrowheads="1"/>
          </p:cNvSpPr>
          <p:nvPr/>
        </p:nvSpPr>
        <p:spPr bwMode="auto">
          <a:xfrm>
            <a:off x="3455641" y="3877736"/>
            <a:ext cx="4432304" cy="5899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4000" b="1" i="0" u="none" strike="noStrike" cap="none" normalizeH="0" baseline="0" dirty="0">
                <a:ln>
                  <a:noFill/>
                </a:ln>
                <a:solidFill>
                  <a:srgbClr val="1F1F1F"/>
                </a:solidFill>
                <a:effectLst/>
                <a:latin typeface="+mj-lt"/>
              </a:rPr>
              <a:t>Κατανάλωση αλκοόλ</a:t>
            </a:r>
            <a:r>
              <a:rPr kumimoji="0" lang="el-GR" altLang="el-GR" sz="4000" b="1" i="0" u="none" strike="noStrike" cap="none" normalizeH="0" baseline="0" dirty="0">
                <a:ln>
                  <a:noFill/>
                </a:ln>
                <a:solidFill>
                  <a:schemeClr val="tx1"/>
                </a:solidFill>
                <a:effectLst/>
                <a:latin typeface="+mj-lt"/>
              </a:rPr>
              <a:t> </a:t>
            </a:r>
          </a:p>
        </p:txBody>
      </p:sp>
      <p:sp>
        <p:nvSpPr>
          <p:cNvPr id="9" name="TextBox 8">
            <a:extLst>
              <a:ext uri="{FF2B5EF4-FFF2-40B4-BE49-F238E27FC236}">
                <a16:creationId xmlns:a16="http://schemas.microsoft.com/office/drawing/2014/main" id="{0F69D133-4676-C27E-E8D7-84ED2C5E9E41}"/>
              </a:ext>
            </a:extLst>
          </p:cNvPr>
          <p:cNvSpPr txBox="1"/>
          <p:nvPr/>
        </p:nvSpPr>
        <p:spPr>
          <a:xfrm>
            <a:off x="593889" y="5285782"/>
            <a:ext cx="10416618" cy="861774"/>
          </a:xfrm>
          <a:prstGeom prst="rect">
            <a:avLst/>
          </a:prstGeom>
          <a:noFill/>
        </p:spPr>
        <p:txBody>
          <a:bodyPr wrap="square">
            <a:spAutoFit/>
          </a:bodyPr>
          <a:lstStyle/>
          <a:p>
            <a:pPr marL="285750" indent="-285750" algn="just">
              <a:buFont typeface="Arial" panose="020B0604020202020204" pitchFamily="34" charset="0"/>
              <a:buChar char="•"/>
            </a:pPr>
            <a:r>
              <a:rPr lang="el-GR" sz="2500" dirty="0">
                <a:latin typeface="Arial" panose="020B0604020202020204" pitchFamily="34" charset="0"/>
                <a:cs typeface="Arial" panose="020B0604020202020204" pitchFamily="34" charset="0"/>
              </a:rPr>
              <a:t>Η μέτρια πρόσληψη αλκοόλ </a:t>
            </a:r>
            <a:r>
              <a:rPr lang="el-GR" sz="2500" b="1" dirty="0">
                <a:latin typeface="Arial" panose="020B0604020202020204" pitchFamily="34" charset="0"/>
                <a:cs typeface="Arial" panose="020B0604020202020204" pitchFamily="34" charset="0"/>
              </a:rPr>
              <a:t>δεν πρέπει να προωθείται </a:t>
            </a:r>
            <a:r>
              <a:rPr lang="el-GR" sz="2500" dirty="0">
                <a:latin typeface="Arial" panose="020B0604020202020204" pitchFamily="34" charset="0"/>
                <a:cs typeface="Arial" panose="020B0604020202020204" pitchFamily="34" charset="0"/>
              </a:rPr>
              <a:t>ως μέσο προστασίας από την καρδιαγγειακή νόσο.</a:t>
            </a:r>
          </a:p>
        </p:txBody>
      </p:sp>
    </p:spTree>
    <p:extLst>
      <p:ext uri="{BB962C8B-B14F-4D97-AF65-F5344CB8AC3E}">
        <p14:creationId xmlns:p14="http://schemas.microsoft.com/office/powerpoint/2010/main" val="2746209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37ACEDFE-B56D-540A-2269-DAE4EABC8368}"/>
              </a:ext>
            </a:extLst>
          </p:cNvPr>
          <p:cNvPicPr>
            <a:picLocks noGrp="1" noChangeAspect="1"/>
          </p:cNvPicPr>
          <p:nvPr>
            <p:ph idx="1"/>
          </p:nvPr>
        </p:nvPicPr>
        <p:blipFill>
          <a:blip r:embed="rId2"/>
          <a:stretch>
            <a:fillRect/>
          </a:stretch>
        </p:blipFill>
        <p:spPr>
          <a:xfrm>
            <a:off x="1621409" y="254524"/>
            <a:ext cx="8729221" cy="6391373"/>
          </a:xfrm>
        </p:spPr>
      </p:pic>
    </p:spTree>
    <p:extLst>
      <p:ext uri="{BB962C8B-B14F-4D97-AF65-F5344CB8AC3E}">
        <p14:creationId xmlns:p14="http://schemas.microsoft.com/office/powerpoint/2010/main" val="3436214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6B6F-B1B4-4619-9E15-C80724324D39}"/>
              </a:ext>
            </a:extLst>
          </p:cNvPr>
          <p:cNvSpPr>
            <a:spLocks noGrp="1"/>
          </p:cNvSpPr>
          <p:nvPr>
            <p:ph type="title"/>
          </p:nvPr>
        </p:nvSpPr>
        <p:spPr>
          <a:xfrm>
            <a:off x="1484350" y="328146"/>
            <a:ext cx="8596668" cy="1320800"/>
          </a:xfrm>
        </p:spPr>
        <p:txBody>
          <a:bodyPr/>
          <a:lstStyle/>
          <a:p>
            <a:pPr algn="ctr"/>
            <a:r>
              <a:rPr lang="el-GR" b="1" dirty="0" err="1"/>
              <a:t>Καφες</a:t>
            </a:r>
            <a:r>
              <a:rPr lang="el-GR" b="1" dirty="0"/>
              <a:t> και </a:t>
            </a:r>
            <a:r>
              <a:rPr lang="el-GR" b="1" dirty="0" err="1"/>
              <a:t>τσαι</a:t>
            </a:r>
            <a:endParaRPr lang="en-US" b="1" dirty="0"/>
          </a:p>
        </p:txBody>
      </p:sp>
      <p:sp>
        <p:nvSpPr>
          <p:cNvPr id="3" name="Content Placeholder 2">
            <a:extLst>
              <a:ext uri="{FF2B5EF4-FFF2-40B4-BE49-F238E27FC236}">
                <a16:creationId xmlns:a16="http://schemas.microsoft.com/office/drawing/2014/main" id="{B5BC29E1-86D8-4445-8538-19AA75FF84EA}"/>
              </a:ext>
            </a:extLst>
          </p:cNvPr>
          <p:cNvSpPr>
            <a:spLocks noGrp="1"/>
          </p:cNvSpPr>
          <p:nvPr>
            <p:ph idx="1"/>
          </p:nvPr>
        </p:nvSpPr>
        <p:spPr>
          <a:xfrm>
            <a:off x="1359883" y="2011970"/>
            <a:ext cx="9472234" cy="4241137"/>
          </a:xfrm>
        </p:spPr>
        <p:txBody>
          <a:bodyPr>
            <a:normAutofit/>
          </a:bodyPr>
          <a:lstStyle/>
          <a:p>
            <a:pPr algn="just">
              <a:lnSpc>
                <a:spcPct val="100000"/>
              </a:lnSpc>
            </a:pPr>
            <a:r>
              <a:rPr lang="el-GR" sz="2200" dirty="0"/>
              <a:t>Η κατανάλωση</a:t>
            </a:r>
            <a:r>
              <a:rPr lang="en-GB" sz="2200" dirty="0"/>
              <a:t> &gt;4 </a:t>
            </a:r>
            <a:r>
              <a:rPr lang="el-GR" sz="2200" b="1" dirty="0"/>
              <a:t>φλιτζάνια καφέ την ημέρα </a:t>
            </a:r>
            <a:r>
              <a:rPr lang="el-GR" sz="2200" dirty="0"/>
              <a:t>συσχετίστηκε με χαμηλότερο κίνδυνο καρδιαγγειακής νόσου σε Φινλανδούς ασθενείς με ΣΔ.</a:t>
            </a:r>
          </a:p>
          <a:p>
            <a:pPr marL="0" indent="0" algn="just">
              <a:lnSpc>
                <a:spcPct val="100000"/>
              </a:lnSpc>
              <a:buNone/>
            </a:pPr>
            <a:endParaRPr lang="en-US" sz="2200" dirty="0"/>
          </a:p>
          <a:p>
            <a:pPr marL="0" indent="0" algn="just">
              <a:lnSpc>
                <a:spcPct val="100000"/>
              </a:lnSpc>
              <a:buNone/>
            </a:pPr>
            <a:endParaRPr lang="en-US" sz="2200" dirty="0"/>
          </a:p>
          <a:p>
            <a:pPr algn="just">
              <a:lnSpc>
                <a:spcPct val="100000"/>
              </a:lnSpc>
            </a:pPr>
            <a:r>
              <a:rPr lang="el-GR" sz="2200" dirty="0"/>
              <a:t> Σε μια μετα-ανάλυση 18 μελετών παρατήρησης, η </a:t>
            </a:r>
            <a:r>
              <a:rPr lang="el-GR" sz="2200" b="1" dirty="0"/>
              <a:t>αύξηση της κατανάλωσης καφέ ή τσαγιού φάνηκε να μειώνει τον κίνδυνο ΣΔ</a:t>
            </a:r>
            <a:r>
              <a:rPr lang="el-GR" sz="2200" dirty="0"/>
              <a:t>.</a:t>
            </a:r>
            <a:endParaRPr lang="en-US" sz="2200" dirty="0"/>
          </a:p>
        </p:txBody>
      </p:sp>
    </p:spTree>
    <p:extLst>
      <p:ext uri="{BB962C8B-B14F-4D97-AF65-F5344CB8AC3E}">
        <p14:creationId xmlns:p14="http://schemas.microsoft.com/office/powerpoint/2010/main" val="3764781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E6C3F0-6BEC-9AF4-F528-608D69EA52FA}"/>
              </a:ext>
            </a:extLst>
          </p:cNvPr>
          <p:cNvSpPr>
            <a:spLocks noGrp="1"/>
          </p:cNvSpPr>
          <p:nvPr>
            <p:ph type="title"/>
          </p:nvPr>
        </p:nvSpPr>
        <p:spPr/>
        <p:txBody>
          <a:bodyPr/>
          <a:lstStyle/>
          <a:p>
            <a:pPr algn="ctr"/>
            <a:r>
              <a:rPr lang="el-GR" dirty="0"/>
              <a:t>Κλινικες Συστασεις</a:t>
            </a:r>
          </a:p>
        </p:txBody>
      </p:sp>
      <p:sp>
        <p:nvSpPr>
          <p:cNvPr id="3" name="Θέση περιεχομένου 2">
            <a:extLst>
              <a:ext uri="{FF2B5EF4-FFF2-40B4-BE49-F238E27FC236}">
                <a16:creationId xmlns:a16="http://schemas.microsoft.com/office/drawing/2014/main" id="{C4013A7B-0B67-6B01-2E8A-84E0F573C76D}"/>
              </a:ext>
            </a:extLst>
          </p:cNvPr>
          <p:cNvSpPr>
            <a:spLocks noGrp="1"/>
          </p:cNvSpPr>
          <p:nvPr>
            <p:ph idx="1"/>
          </p:nvPr>
        </p:nvSpPr>
        <p:spPr/>
        <p:txBody>
          <a:bodyPr>
            <a:normAutofit/>
          </a:bodyPr>
          <a:lstStyle/>
          <a:p>
            <a:pPr algn="just"/>
            <a:r>
              <a:rPr lang="el-GR" sz="2400" b="1" dirty="0">
                <a:latin typeface="Times New Roman" panose="02020603050405020304" pitchFamily="18" charset="0"/>
                <a:cs typeface="Times New Roman" panose="02020603050405020304" pitchFamily="18" charset="0"/>
              </a:rPr>
              <a:t>Τι προτείνουν οι κατευθυντήριες οδηγίες</a:t>
            </a:r>
            <a:r>
              <a:rPr lang="en-GB" sz="2400" b="1" dirty="0">
                <a:latin typeface="Times New Roman" panose="02020603050405020304" pitchFamily="18" charset="0"/>
                <a:cs typeface="Times New Roman" panose="02020603050405020304" pitchFamily="18" charset="0"/>
              </a:rPr>
              <a:t>:</a:t>
            </a:r>
            <a:endParaRPr lang="el-GR" sz="2400" b="1" dirty="0">
              <a:latin typeface="Times New Roman" panose="02020603050405020304" pitchFamily="18" charset="0"/>
              <a:cs typeface="Times New Roman" panose="02020603050405020304" pitchFamily="18" charset="0"/>
            </a:endParaRPr>
          </a:p>
          <a:p>
            <a:pPr algn="just"/>
            <a:endParaRPr lang="el-GR" sz="2400" dirty="0">
              <a:latin typeface="Times New Roman" panose="02020603050405020304" pitchFamily="18" charset="0"/>
              <a:cs typeface="Times New Roman" panose="02020603050405020304" pitchFamily="18" charset="0"/>
            </a:endParaRPr>
          </a:p>
          <a:p>
            <a:pPr algn="just"/>
            <a:r>
              <a:rPr lang="el-GR" sz="2400" dirty="0">
                <a:latin typeface="Times New Roman" panose="02020603050405020304" pitchFamily="18" charset="0"/>
                <a:cs typeface="Times New Roman" panose="02020603050405020304" pitchFamily="18" charset="0"/>
              </a:rPr>
              <a:t>ADA, EASD: «Δεν υπάρχει μία ιδανική δίαιτα για όλους».</a:t>
            </a:r>
          </a:p>
          <a:p>
            <a:pPr algn="just"/>
            <a:r>
              <a:rPr lang="el-GR" sz="2400" dirty="0">
                <a:latin typeface="Times New Roman" panose="02020603050405020304" pitchFamily="18" charset="0"/>
                <a:cs typeface="Times New Roman" panose="02020603050405020304" pitchFamily="18" charset="0"/>
              </a:rPr>
              <a:t>Η παρέμβαση πρέπει να εξατομικεύεται.</a:t>
            </a:r>
          </a:p>
          <a:p>
            <a:pPr algn="just"/>
            <a:r>
              <a:rPr lang="el-GR" sz="2400" dirty="0">
                <a:latin typeface="Times New Roman" panose="02020603050405020304" pitchFamily="18" charset="0"/>
                <a:cs typeface="Times New Roman" panose="02020603050405020304" pitchFamily="18" charset="0"/>
              </a:rPr>
              <a:t>Στόχος: ρύθμιση γλυκόζης + καρδιαγγειακή προστασία + βιωσιμότητα.</a:t>
            </a:r>
          </a:p>
        </p:txBody>
      </p:sp>
    </p:spTree>
    <p:extLst>
      <p:ext uri="{BB962C8B-B14F-4D97-AF65-F5344CB8AC3E}">
        <p14:creationId xmlns:p14="http://schemas.microsoft.com/office/powerpoint/2010/main" val="4290870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4FDC09-F62C-907D-2DC0-B737B2BA53E3}"/>
              </a:ext>
            </a:extLst>
          </p:cNvPr>
          <p:cNvSpPr>
            <a:spLocks noGrp="1"/>
          </p:cNvSpPr>
          <p:nvPr>
            <p:ph type="title"/>
          </p:nvPr>
        </p:nvSpPr>
        <p:spPr/>
        <p:txBody>
          <a:bodyPr/>
          <a:lstStyle/>
          <a:p>
            <a:pPr algn="ctr"/>
            <a:r>
              <a:rPr lang="el-GR" dirty="0"/>
              <a:t>Πρακτικες Συμβουλες</a:t>
            </a:r>
          </a:p>
        </p:txBody>
      </p:sp>
      <p:sp>
        <p:nvSpPr>
          <p:cNvPr id="3" name="Θέση περιεχομένου 2">
            <a:extLst>
              <a:ext uri="{FF2B5EF4-FFF2-40B4-BE49-F238E27FC236}">
                <a16:creationId xmlns:a16="http://schemas.microsoft.com/office/drawing/2014/main" id="{1627AE3A-75F3-22D9-850D-D691898DC97C}"/>
              </a:ext>
            </a:extLst>
          </p:cNvPr>
          <p:cNvSpPr>
            <a:spLocks noGrp="1"/>
          </p:cNvSpPr>
          <p:nvPr>
            <p:ph idx="1"/>
          </p:nvPr>
        </p:nvSpPr>
        <p:spPr/>
        <p:txBody>
          <a:bodyPr>
            <a:normAutofit/>
          </a:bodyPr>
          <a:lstStyle/>
          <a:p>
            <a:pPr algn="just"/>
            <a:r>
              <a:rPr lang="el-GR" sz="2400" dirty="0">
                <a:latin typeface="Times New Roman" panose="02020603050405020304" pitchFamily="18" charset="0"/>
                <a:cs typeface="Times New Roman" panose="02020603050405020304" pitchFamily="18" charset="0"/>
              </a:rPr>
              <a:t>Σταδιακές αλλαγές.</a:t>
            </a:r>
          </a:p>
          <a:p>
            <a:pPr algn="just"/>
            <a:r>
              <a:rPr lang="el-GR" sz="2400" dirty="0">
                <a:latin typeface="Times New Roman" panose="02020603050405020304" pitchFamily="18" charset="0"/>
                <a:cs typeface="Times New Roman" panose="02020603050405020304" pitchFamily="18" charset="0"/>
              </a:rPr>
              <a:t>Εξατομίκευση ανά φαρμακευτική αγωγή.</a:t>
            </a:r>
          </a:p>
          <a:p>
            <a:pPr algn="just"/>
            <a:r>
              <a:rPr lang="el-GR" sz="2400" dirty="0">
                <a:latin typeface="Times New Roman" panose="02020603050405020304" pitchFamily="18" charset="0"/>
                <a:cs typeface="Times New Roman" panose="02020603050405020304" pitchFamily="18" charset="0"/>
              </a:rPr>
              <a:t>Συνεχής παρακολούθηση γλυκόζης.</a:t>
            </a:r>
          </a:p>
          <a:p>
            <a:pPr algn="just"/>
            <a:r>
              <a:rPr lang="el-GR" sz="2400" dirty="0">
                <a:latin typeface="Times New Roman" panose="02020603050405020304" pitchFamily="18" charset="0"/>
                <a:cs typeface="Times New Roman" panose="02020603050405020304" pitchFamily="18" charset="0"/>
              </a:rPr>
              <a:t>Προτεραιότητα σε ποιότητα υδατανθράκων (χαμηλό γλυκαιμικό φορτίο).</a:t>
            </a:r>
          </a:p>
        </p:txBody>
      </p:sp>
    </p:spTree>
    <p:extLst>
      <p:ext uri="{BB962C8B-B14F-4D97-AF65-F5344CB8AC3E}">
        <p14:creationId xmlns:p14="http://schemas.microsoft.com/office/powerpoint/2010/main" val="2970178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EE3615-FDE9-9891-2567-EFC27BB21649}"/>
              </a:ext>
            </a:extLst>
          </p:cNvPr>
          <p:cNvSpPr>
            <a:spLocks noGrp="1"/>
          </p:cNvSpPr>
          <p:nvPr>
            <p:ph type="title"/>
          </p:nvPr>
        </p:nvSpPr>
        <p:spPr/>
        <p:txBody>
          <a:bodyPr/>
          <a:lstStyle/>
          <a:p>
            <a:pPr algn="ctr"/>
            <a:r>
              <a:rPr lang="el-GR" dirty="0"/>
              <a:t>Συμπερασματα</a:t>
            </a:r>
          </a:p>
        </p:txBody>
      </p:sp>
      <p:sp>
        <p:nvSpPr>
          <p:cNvPr id="3" name="Θέση περιεχομένου 2">
            <a:extLst>
              <a:ext uri="{FF2B5EF4-FFF2-40B4-BE49-F238E27FC236}">
                <a16:creationId xmlns:a16="http://schemas.microsoft.com/office/drawing/2014/main" id="{1E27057E-D2B3-A2FF-8DC1-70E04B1B1C7E}"/>
              </a:ext>
            </a:extLst>
          </p:cNvPr>
          <p:cNvSpPr>
            <a:spLocks noGrp="1"/>
          </p:cNvSpPr>
          <p:nvPr>
            <p:ph idx="1"/>
          </p:nvPr>
        </p:nvSpPr>
        <p:spPr>
          <a:xfrm>
            <a:off x="920426" y="1781666"/>
            <a:ext cx="10721677" cy="4251488"/>
          </a:xfrm>
        </p:spPr>
        <p:txBody>
          <a:bodyPr>
            <a:normAutofit fontScale="85000" lnSpcReduction="10000"/>
          </a:bodyPr>
          <a:lstStyle/>
          <a:p>
            <a:pPr marL="0" indent="0" algn="just">
              <a:buNone/>
            </a:pPr>
            <a:endParaRPr lang="el-GR" dirty="0"/>
          </a:p>
          <a:p>
            <a:pPr algn="just">
              <a:lnSpc>
                <a:spcPct val="150000"/>
              </a:lnSpc>
            </a:pPr>
            <a:r>
              <a:rPr lang="el-GR" sz="2400" dirty="0">
                <a:latin typeface="Times New Roman" panose="02020603050405020304" pitchFamily="18" charset="0"/>
                <a:cs typeface="Times New Roman" panose="02020603050405020304" pitchFamily="18" charset="0"/>
              </a:rPr>
              <a:t>Οι ειδικές δίαιτες αποτελούν αποτελεσματικά εργαλεία για την αντιμετώπιση του ΣΔ.</a:t>
            </a:r>
          </a:p>
          <a:p>
            <a:pPr algn="just">
              <a:lnSpc>
                <a:spcPct val="150000"/>
              </a:lnSpc>
            </a:pPr>
            <a:r>
              <a:rPr lang="el-GR" sz="2400" dirty="0">
                <a:latin typeface="Times New Roman" panose="02020603050405020304" pitchFamily="18" charset="0"/>
                <a:cs typeface="Times New Roman" panose="02020603050405020304" pitchFamily="18" charset="0"/>
              </a:rPr>
              <a:t>Δεν υπάρχει “μία και μοναδική” δίαιτα που να είναι τέλεια για όλους τους διαβητικούς — διαφορετικές προσεγγίσεις μπορούν να είναι αποτελεσματικές.</a:t>
            </a:r>
          </a:p>
          <a:p>
            <a:pPr algn="just">
              <a:lnSpc>
                <a:spcPct val="150000"/>
              </a:lnSpc>
            </a:pPr>
            <a:r>
              <a:rPr lang="el-GR" sz="2400" dirty="0">
                <a:latin typeface="Times New Roman" panose="02020603050405020304" pitchFamily="18" charset="0"/>
                <a:cs typeface="Times New Roman" panose="02020603050405020304" pitchFamily="18" charset="0"/>
              </a:rPr>
              <a:t>Η Μεσογειακή, Low-Carb και Plant-Based διατροφή έχουν τα ισχυρότερα δεδομένα.</a:t>
            </a:r>
          </a:p>
          <a:p>
            <a:pPr algn="just">
              <a:lnSpc>
                <a:spcPct val="150000"/>
              </a:lnSpc>
            </a:pPr>
            <a:r>
              <a:rPr lang="el-GR" sz="2400" dirty="0">
                <a:latin typeface="Times New Roman" panose="02020603050405020304" pitchFamily="18" charset="0"/>
                <a:cs typeface="Times New Roman" panose="02020603050405020304" pitchFamily="18" charset="0"/>
              </a:rPr>
              <a:t>Η Μεσογειακή δίαιτα είναι πολύ καλή επιλογή, με καλά δεδομένα και μακροχρόνιο ιστορικό.</a:t>
            </a:r>
          </a:p>
          <a:p>
            <a:pPr algn="just">
              <a:lnSpc>
                <a:spcPct val="150000"/>
              </a:lnSpc>
            </a:pPr>
            <a:r>
              <a:rPr lang="el-GR" sz="2400" dirty="0">
                <a:latin typeface="Times New Roman" panose="02020603050405020304" pitchFamily="18" charset="0"/>
                <a:cs typeface="Times New Roman" panose="02020603050405020304" pitchFamily="18" charset="0"/>
              </a:rPr>
              <a:t>Η επιλογή πρέπει να γίνεται εξατομικευμένα, λαμβάνοντας υπόψη το προφίλ του ασθενούς, την προτίμησή του, το επίπεδο συμμόρφωσης και τυχόν συνοδούς παθήσεις.</a:t>
            </a:r>
          </a:p>
          <a:p>
            <a:pPr algn="just">
              <a:lnSpc>
                <a:spcPct val="150000"/>
              </a:lnSpc>
            </a:pPr>
            <a:r>
              <a:rPr lang="el-GR" sz="2400" dirty="0">
                <a:latin typeface="Times New Roman" panose="02020603050405020304" pitchFamily="18" charset="0"/>
                <a:cs typeface="Times New Roman" panose="02020603050405020304" pitchFamily="18" charset="0"/>
              </a:rPr>
              <a:t>Η υποστήριξη από διαιτολόγο/ιατρό είναι κρίσιμη για ασφάλεια και επιτυχία.</a:t>
            </a:r>
          </a:p>
        </p:txBody>
      </p:sp>
    </p:spTree>
    <p:extLst>
      <p:ext uri="{BB962C8B-B14F-4D97-AF65-F5344CB8AC3E}">
        <p14:creationId xmlns:p14="http://schemas.microsoft.com/office/powerpoint/2010/main" val="1347049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166EEE6-0DBC-EC6B-4643-35C91C9B33BA}"/>
              </a:ext>
            </a:extLst>
          </p:cNvPr>
          <p:cNvSpPr>
            <a:spLocks noGrp="1"/>
          </p:cNvSpPr>
          <p:nvPr>
            <p:ph idx="1"/>
          </p:nvPr>
        </p:nvSpPr>
        <p:spPr>
          <a:xfrm>
            <a:off x="1270531" y="3772141"/>
            <a:ext cx="10178322" cy="1729818"/>
          </a:xfrm>
        </p:spPr>
        <p:txBody>
          <a:bodyPr>
            <a:normAutofit/>
          </a:bodyPr>
          <a:lstStyle/>
          <a:p>
            <a:pPr marL="0" indent="0" algn="ctr">
              <a:buNone/>
            </a:pPr>
            <a:r>
              <a:rPr lang="el-GR" sz="4400" b="1" dirty="0">
                <a:latin typeface="Century Gothic" panose="020B0502020202020204" pitchFamily="34" charset="0"/>
              </a:rPr>
              <a:t>Ευχαριστώ για την προσοχή σας!</a:t>
            </a:r>
          </a:p>
        </p:txBody>
      </p:sp>
      <p:pic>
        <p:nvPicPr>
          <p:cNvPr id="4" name="Εικόνα 3">
            <a:extLst>
              <a:ext uri="{FF2B5EF4-FFF2-40B4-BE49-F238E27FC236}">
                <a16:creationId xmlns:a16="http://schemas.microsoft.com/office/drawing/2014/main" id="{B99A4F17-7262-3248-EC6B-DD76535CF341}"/>
              </a:ext>
            </a:extLst>
          </p:cNvPr>
          <p:cNvPicPr>
            <a:picLocks noChangeAspect="1"/>
          </p:cNvPicPr>
          <p:nvPr/>
        </p:nvPicPr>
        <p:blipFill>
          <a:blip r:embed="rId2"/>
          <a:stretch>
            <a:fillRect/>
          </a:stretch>
        </p:blipFill>
        <p:spPr>
          <a:xfrm>
            <a:off x="4186001" y="205680"/>
            <a:ext cx="3819997" cy="2951816"/>
          </a:xfrm>
          <a:prstGeom prst="rect">
            <a:avLst/>
          </a:prstGeom>
        </p:spPr>
      </p:pic>
    </p:spTree>
    <p:extLst>
      <p:ext uri="{BB962C8B-B14F-4D97-AF65-F5344CB8AC3E}">
        <p14:creationId xmlns:p14="http://schemas.microsoft.com/office/powerpoint/2010/main" val="263198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a:extLst>
              <a:ext uri="{FF2B5EF4-FFF2-40B4-BE49-F238E27FC236}">
                <a16:creationId xmlns:a16="http://schemas.microsoft.com/office/drawing/2014/main" id="{7265E184-9E86-C732-D001-69BAC7B474C9}"/>
              </a:ext>
            </a:extLst>
          </p:cNvPr>
          <p:cNvPicPr>
            <a:picLocks noGrp="1" noChangeAspect="1"/>
          </p:cNvPicPr>
          <p:nvPr>
            <p:ph idx="1"/>
          </p:nvPr>
        </p:nvPicPr>
        <p:blipFill>
          <a:blip r:embed="rId2"/>
          <a:srcRect l="8978" t="5376" r="2719" b="2561"/>
          <a:stretch>
            <a:fillRect/>
          </a:stretch>
        </p:blipFill>
        <p:spPr>
          <a:xfrm>
            <a:off x="2177592" y="348792"/>
            <a:ext cx="8408709" cy="6372519"/>
          </a:xfrm>
        </p:spPr>
      </p:pic>
    </p:spTree>
    <p:extLst>
      <p:ext uri="{BB962C8B-B14F-4D97-AF65-F5344CB8AC3E}">
        <p14:creationId xmlns:p14="http://schemas.microsoft.com/office/powerpoint/2010/main" val="223329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2AE412-7AFF-E387-B928-B392A52D8AE7}"/>
              </a:ext>
            </a:extLst>
          </p:cNvPr>
          <p:cNvSpPr>
            <a:spLocks noGrp="1"/>
          </p:cNvSpPr>
          <p:nvPr>
            <p:ph type="title"/>
          </p:nvPr>
        </p:nvSpPr>
        <p:spPr/>
        <p:txBody>
          <a:bodyPr/>
          <a:lstStyle/>
          <a:p>
            <a:endParaRPr lang="el-GR"/>
          </a:p>
        </p:txBody>
      </p:sp>
      <p:pic>
        <p:nvPicPr>
          <p:cNvPr id="4" name="Θέση περιεχομένου 8">
            <a:extLst>
              <a:ext uri="{FF2B5EF4-FFF2-40B4-BE49-F238E27FC236}">
                <a16:creationId xmlns:a16="http://schemas.microsoft.com/office/drawing/2014/main" id="{802C2883-3E9F-3589-82E8-A68FE4DFDF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923"/>
          <a:stretch/>
        </p:blipFill>
        <p:spPr>
          <a:xfrm>
            <a:off x="838200" y="188536"/>
            <a:ext cx="10191161" cy="6792012"/>
          </a:xfrm>
        </p:spPr>
      </p:pic>
    </p:spTree>
    <p:extLst>
      <p:ext uri="{BB962C8B-B14F-4D97-AF65-F5344CB8AC3E}">
        <p14:creationId xmlns:p14="http://schemas.microsoft.com/office/powerpoint/2010/main" val="3162678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5948C-4BC0-75B6-C817-4CD6F8DA65BA}"/>
              </a:ext>
            </a:extLst>
          </p:cNvPr>
          <p:cNvSpPr>
            <a:spLocks noGrp="1"/>
          </p:cNvSpPr>
          <p:nvPr>
            <p:ph type="title"/>
          </p:nvPr>
        </p:nvSpPr>
        <p:spPr>
          <a:xfrm>
            <a:off x="1251678" y="532614"/>
            <a:ext cx="10178322" cy="1492132"/>
          </a:xfrm>
        </p:spPr>
        <p:txBody>
          <a:bodyPr>
            <a:normAutofit/>
          </a:bodyPr>
          <a:lstStyle/>
          <a:p>
            <a:pPr algn="ctr"/>
            <a:r>
              <a:rPr lang="el-GR" sz="4800" b="1" dirty="0">
                <a:cs typeface="Times New Roman" panose="02020603050405020304" pitchFamily="18" charset="0"/>
              </a:rPr>
              <a:t>ΔιαβΗτη ΣΤΟ κΟσμο και στην ΕλλΑδα</a:t>
            </a:r>
          </a:p>
        </p:txBody>
      </p:sp>
      <p:pic>
        <p:nvPicPr>
          <p:cNvPr id="9" name="Θέση περιεχομένου 8">
            <a:extLst>
              <a:ext uri="{FF2B5EF4-FFF2-40B4-BE49-F238E27FC236}">
                <a16:creationId xmlns:a16="http://schemas.microsoft.com/office/drawing/2014/main" id="{123EFE0B-607C-FFEC-30A1-94C0C11764DE}"/>
              </a:ext>
            </a:extLst>
          </p:cNvPr>
          <p:cNvPicPr>
            <a:picLocks noGrp="1" noChangeAspect="1"/>
          </p:cNvPicPr>
          <p:nvPr>
            <p:ph idx="1"/>
          </p:nvPr>
        </p:nvPicPr>
        <p:blipFill>
          <a:blip r:embed="rId2"/>
          <a:stretch>
            <a:fillRect/>
          </a:stretch>
        </p:blipFill>
        <p:spPr>
          <a:xfrm>
            <a:off x="1251678" y="1803810"/>
            <a:ext cx="10246936" cy="4521576"/>
          </a:xfrm>
        </p:spPr>
      </p:pic>
    </p:spTree>
    <p:extLst>
      <p:ext uri="{BB962C8B-B14F-4D97-AF65-F5344CB8AC3E}">
        <p14:creationId xmlns:p14="http://schemas.microsoft.com/office/powerpoint/2010/main" val="306110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FC24A2-8D1D-8E23-73DB-B2320E6714B7}"/>
              </a:ext>
            </a:extLst>
          </p:cNvPr>
          <p:cNvSpPr>
            <a:spLocks noGrp="1"/>
          </p:cNvSpPr>
          <p:nvPr>
            <p:ph type="title"/>
          </p:nvPr>
        </p:nvSpPr>
        <p:spPr/>
        <p:txBody>
          <a:bodyPr/>
          <a:lstStyle/>
          <a:p>
            <a:pPr algn="ctr"/>
            <a:r>
              <a:rPr lang="el-GR" dirty="0" err="1"/>
              <a:t>Τροποι</a:t>
            </a:r>
            <a:r>
              <a:rPr lang="el-GR" dirty="0"/>
              <a:t> </a:t>
            </a:r>
            <a:r>
              <a:rPr lang="el-GR" b="1" dirty="0" err="1"/>
              <a:t>παρεμβασης</a:t>
            </a:r>
            <a:r>
              <a:rPr lang="el-GR" dirty="0"/>
              <a:t> στο ΣΔ</a:t>
            </a:r>
          </a:p>
        </p:txBody>
      </p:sp>
      <p:sp>
        <p:nvSpPr>
          <p:cNvPr id="3" name="Θέση περιεχομένου 2">
            <a:extLst>
              <a:ext uri="{FF2B5EF4-FFF2-40B4-BE49-F238E27FC236}">
                <a16:creationId xmlns:a16="http://schemas.microsoft.com/office/drawing/2014/main" id="{109FE7D7-5718-0187-0C2C-2711E775958D}"/>
              </a:ext>
            </a:extLst>
          </p:cNvPr>
          <p:cNvSpPr>
            <a:spLocks noGrp="1"/>
          </p:cNvSpPr>
          <p:nvPr>
            <p:ph idx="1"/>
          </p:nvPr>
        </p:nvSpPr>
        <p:spPr/>
        <p:txBody>
          <a:bodyPr>
            <a:normAutofit fontScale="92500" lnSpcReduction="20000"/>
          </a:bodyPr>
          <a:lstStyle/>
          <a:p>
            <a:pPr algn="just">
              <a:buFont typeface="Wingdings" panose="05000000000000000000" pitchFamily="2" charset="2"/>
              <a:buChar char="ü"/>
            </a:pPr>
            <a:r>
              <a:rPr lang="el-GR" dirty="0"/>
              <a:t>Προγράμματα υγιεινοδιαιτητικής παρέμβασης.</a:t>
            </a:r>
          </a:p>
          <a:p>
            <a:pPr algn="just">
              <a:buFont typeface="Wingdings" panose="05000000000000000000" pitchFamily="2" charset="2"/>
              <a:buChar char="ü"/>
            </a:pPr>
            <a:endParaRPr lang="el-GR" dirty="0"/>
          </a:p>
          <a:p>
            <a:pPr algn="just">
              <a:buFont typeface="Wingdings" panose="05000000000000000000" pitchFamily="2" charset="2"/>
              <a:buChar char="ü"/>
            </a:pPr>
            <a:r>
              <a:rPr lang="el-GR" b="1" dirty="0"/>
              <a:t>Μείωση του σωματικού βάρους κατά τουλάχιστον 5%</a:t>
            </a:r>
            <a:r>
              <a:rPr lang="el-GR" dirty="0"/>
              <a:t>, εφόσον είναι αυξημένο.</a:t>
            </a:r>
          </a:p>
          <a:p>
            <a:pPr marL="0" indent="0" algn="just">
              <a:buNone/>
            </a:pPr>
            <a:endParaRPr lang="el-GR" dirty="0"/>
          </a:p>
          <a:p>
            <a:pPr algn="just">
              <a:buFont typeface="Wingdings" panose="05000000000000000000" pitchFamily="2" charset="2"/>
              <a:buChar char="ü"/>
            </a:pPr>
            <a:r>
              <a:rPr lang="el-GR" b="1" dirty="0"/>
              <a:t>Μείωση του ολικού λίπους σε &lt;30% της ημερήσιας ενεργειακής πρόσληψης.</a:t>
            </a:r>
          </a:p>
          <a:p>
            <a:pPr marL="0" indent="0" algn="just">
              <a:buNone/>
            </a:pPr>
            <a:endParaRPr lang="el-GR" b="1" dirty="0"/>
          </a:p>
          <a:p>
            <a:pPr algn="just">
              <a:buFont typeface="Wingdings" panose="05000000000000000000" pitchFamily="2" charset="2"/>
              <a:buChar char="ü"/>
            </a:pPr>
            <a:r>
              <a:rPr lang="el-GR" b="1" dirty="0"/>
              <a:t>Μείωση του κεκορεσμένου λίπους </a:t>
            </a:r>
            <a:r>
              <a:rPr lang="el-GR" dirty="0"/>
              <a:t>(συμπεριλαμβανομένων και των </a:t>
            </a:r>
            <a:r>
              <a:rPr lang="en-GB" dirty="0"/>
              <a:t>trans </a:t>
            </a:r>
            <a:r>
              <a:rPr lang="el-GR" dirty="0"/>
              <a:t> λιπαρών οξέων) σε </a:t>
            </a:r>
            <a:r>
              <a:rPr lang="el-GR" b="1" dirty="0"/>
              <a:t>&lt;10% της ημερήσιας ενεργειακής πρόσληψης.</a:t>
            </a:r>
          </a:p>
          <a:p>
            <a:pPr marL="0" indent="0" algn="just">
              <a:buNone/>
            </a:pPr>
            <a:endParaRPr lang="el-GR" b="1" dirty="0"/>
          </a:p>
          <a:p>
            <a:pPr algn="just">
              <a:buFont typeface="Wingdings" panose="05000000000000000000" pitchFamily="2" charset="2"/>
              <a:buChar char="ü"/>
            </a:pPr>
            <a:r>
              <a:rPr lang="el-GR" b="1" dirty="0"/>
              <a:t>Αύξηση της πρόσληψης φυτικών ινών (τουλάχιστον 25-35 </a:t>
            </a:r>
            <a:r>
              <a:rPr lang="en-GB" b="1" dirty="0"/>
              <a:t>g</a:t>
            </a:r>
            <a:r>
              <a:rPr lang="el-GR" b="1" dirty="0"/>
              <a:t> ημερησίως).</a:t>
            </a:r>
          </a:p>
        </p:txBody>
      </p:sp>
    </p:spTree>
    <p:extLst>
      <p:ext uri="{BB962C8B-B14F-4D97-AF65-F5344CB8AC3E}">
        <p14:creationId xmlns:p14="http://schemas.microsoft.com/office/powerpoint/2010/main" val="3854434377"/>
      </p:ext>
    </p:extLst>
  </p:cSld>
  <p:clrMapOvr>
    <a:masterClrMapping/>
  </p:clrMapOvr>
</p:sld>
</file>

<file path=ppt/theme/theme1.xml><?xml version="1.0" encoding="utf-8"?>
<a:theme xmlns:a="http://schemas.openxmlformats.org/drawingml/2006/main" name="Κάρτα">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{D8086BE5-26E3-4B0A-A3C9-29687FDC1F7F}TF08bf56db-0078-4b17-959d-3b5cd1536cb9dcdc6400-0862d555f152</Template>
  <TotalTime>724</TotalTime>
  <Words>1978</Words>
  <Application>Microsoft Office PowerPoint</Application>
  <PresentationFormat>Ευρεία οθόνη</PresentationFormat>
  <Paragraphs>275</Paragraphs>
  <Slides>54</Slides>
  <Notes>3</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54</vt:i4>
      </vt:variant>
    </vt:vector>
  </HeadingPairs>
  <TitlesOfParts>
    <vt:vector size="64" baseType="lpstr">
      <vt:lpstr>Arial</vt:lpstr>
      <vt:lpstr>Calibri</vt:lpstr>
      <vt:lpstr>Calibri Light</vt:lpstr>
      <vt:lpstr>Century Gothic</vt:lpstr>
      <vt:lpstr>Corbel</vt:lpstr>
      <vt:lpstr>Gill Sans MT</vt:lpstr>
      <vt:lpstr>Impact</vt:lpstr>
      <vt:lpstr>Times New Roman</vt:lpstr>
      <vt:lpstr>Wingdings</vt:lpstr>
      <vt:lpstr>Κάρτα</vt:lpstr>
      <vt:lpstr>Ειδικεσ διαιτεσ στο σδ</vt:lpstr>
      <vt:lpstr>Παρουσίαση του PowerPoint</vt:lpstr>
      <vt:lpstr>Παχυσαρκια &amp; Υπερβαροι στην Ελλαδα  Κατασταση σημερα</vt:lpstr>
      <vt:lpstr>Παρουσίαση του PowerPoint</vt:lpstr>
      <vt:lpstr>Παρουσίαση του PowerPoint</vt:lpstr>
      <vt:lpstr>Παρουσίαση του PowerPoint</vt:lpstr>
      <vt:lpstr>Παρουσίαση του PowerPoint</vt:lpstr>
      <vt:lpstr>ΔιαβΗτη ΣΤΟ κΟσμο και στην ΕλλΑδα</vt:lpstr>
      <vt:lpstr>Τροποι παρεμβασης στο ΣΔ</vt:lpstr>
      <vt:lpstr>Τροποι παρεμβασης στο ΣΔ</vt:lpstr>
      <vt:lpstr>Τρόποι παρέμβασης στο ΣΔ</vt:lpstr>
      <vt:lpstr>Διαιτα στη προληψη του Σακχαρωδους Διαβητη</vt:lpstr>
      <vt:lpstr>Διαιτα στη θεραπεια του ΣΔ</vt:lpstr>
      <vt:lpstr>Διαιτα στη θεραπεια του ΣΔ</vt:lpstr>
      <vt:lpstr>Ο ρολος της διατροφης στη ρυθμιση του Σακχαρωδη Διαβητη</vt:lpstr>
      <vt:lpstr>Στοχοι Παρουσιασης</vt:lpstr>
      <vt:lpstr>Βασικεσ αρχεσ διατροφησ στο σδ</vt:lpstr>
      <vt:lpstr>Βασικεσ αρχεσ διατροφησ στο σδ</vt:lpstr>
      <vt:lpstr>Βασικεσ αρχεσ διατροφησ στο σδ</vt:lpstr>
      <vt:lpstr>Βασικεσ αρχεσ διατροφησ στο σδ</vt:lpstr>
      <vt:lpstr>Λιπη και Σακχαρωδης Διαβητης</vt:lpstr>
      <vt:lpstr>Λιπη και Σακχαρωδης Διαβητης</vt:lpstr>
      <vt:lpstr>Βασικεσ αρχεσ διατροφησ στο σδ</vt:lpstr>
      <vt:lpstr>Βασικεσ αρχεσ διατροφησ στο σδ</vt:lpstr>
      <vt:lpstr>ΒΑΣΙΚΕΣ ΑΡΧΕΣ-ΕΙΔΙΚΕΣ ΔΙΑΤΕΣ</vt:lpstr>
      <vt:lpstr>Ειδικεσ διαιτεσ</vt:lpstr>
      <vt:lpstr>1. Μεσογειακη Διατροφη</vt:lpstr>
      <vt:lpstr>Μεσογειακη Διαιτα</vt:lpstr>
      <vt:lpstr>2. Χαμηλη καταναλωση Υδατανθρακων (Low-Carb)</vt:lpstr>
      <vt:lpstr>Χαμηλη καταναλωση Υδατανθρακων (Low-Carb)</vt:lpstr>
      <vt:lpstr>3. Κετογονικh ΔIαιτα (Keto)</vt:lpstr>
      <vt:lpstr>Κετογονικh ΔIαιτα (Keto)</vt:lpstr>
      <vt:lpstr>4. ΔIαιτα DASH</vt:lpstr>
      <vt:lpstr>ΔIαιτα DASH</vt:lpstr>
      <vt:lpstr>5. Vegan / Plant-Based Diets</vt:lpstr>
      <vt:lpstr>Vegan / Plant-Based Diets</vt:lpstr>
      <vt:lpstr>6. Intermittent Fasting (Διαλειμματικh ΝηστεIα)</vt:lpstr>
      <vt:lpstr>Intermittent Fasting (Διαλειμματικh ΝηστεIα)</vt:lpstr>
      <vt:lpstr>Κετογονικη διαιτα  εναντι  Μεσογειακης διατροφης</vt:lpstr>
      <vt:lpstr>Κετογονικη διαιτα εναντι Μεσογειακης διατροφης  αποτελεσματα</vt:lpstr>
      <vt:lpstr>Σyγκριση Ειδικων Διαιτων</vt:lpstr>
      <vt:lpstr>Ειδικα διαιτολογια/ προσεγγισεισ</vt:lpstr>
      <vt:lpstr>Ποιες τροφες να αποφευγετε και ποιες να προτιματε</vt:lpstr>
      <vt:lpstr>Γλυκαιμικος Δεικτης και Γλυκοζη στο αιμα</vt:lpstr>
      <vt:lpstr>ΓλυκαιμικΟς ΔεΙκτης</vt:lpstr>
      <vt:lpstr>Γλυκαιμικoς Δεiκτης </vt:lpstr>
      <vt:lpstr>Παρουσίαση του PowerPoint</vt:lpstr>
      <vt:lpstr>Παρουσίαση του PowerPoint</vt:lpstr>
      <vt:lpstr>Βιταμινες και  μικροθρεπτικα συστατικα</vt:lpstr>
      <vt:lpstr>Καφες και τσαι</vt:lpstr>
      <vt:lpstr>Κλινικες Συστασεις</vt:lpstr>
      <vt:lpstr>Πρακτικες Συμβουλες</vt:lpstr>
      <vt:lpstr>Συμπερασματα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GEORGINA VAVOURANAKI</dc:creator>
  <cp:lastModifiedBy>GEORGINA VAVOURANAKI</cp:lastModifiedBy>
  <cp:revision>221</cp:revision>
  <dcterms:created xsi:type="dcterms:W3CDTF">2025-11-22T09:46:26Z</dcterms:created>
  <dcterms:modified xsi:type="dcterms:W3CDTF">2025-12-01T13:30:49Z</dcterms:modified>
</cp:coreProperties>
</file>