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79"/>
  </p:notesMasterIdLst>
  <p:sldIdLst>
    <p:sldId id="2374" r:id="rId2"/>
    <p:sldId id="2129" r:id="rId3"/>
    <p:sldId id="2025" r:id="rId4"/>
    <p:sldId id="2027" r:id="rId5"/>
    <p:sldId id="2030" r:id="rId6"/>
    <p:sldId id="2031" r:id="rId7"/>
    <p:sldId id="2033" r:id="rId8"/>
    <p:sldId id="2034" r:id="rId9"/>
    <p:sldId id="2036" r:id="rId10"/>
    <p:sldId id="267" r:id="rId11"/>
    <p:sldId id="268" r:id="rId12"/>
    <p:sldId id="474" r:id="rId13"/>
    <p:sldId id="1085" r:id="rId14"/>
    <p:sldId id="2368" r:id="rId15"/>
    <p:sldId id="2373" r:id="rId16"/>
    <p:sldId id="2369" r:id="rId17"/>
    <p:sldId id="273" r:id="rId18"/>
    <p:sldId id="277" r:id="rId19"/>
    <p:sldId id="278" r:id="rId20"/>
    <p:sldId id="1088" r:id="rId21"/>
    <p:sldId id="2411" r:id="rId22"/>
    <p:sldId id="2250" r:id="rId23"/>
    <p:sldId id="2251" r:id="rId24"/>
    <p:sldId id="1267" r:id="rId25"/>
    <p:sldId id="1804" r:id="rId26"/>
    <p:sldId id="2258" r:id="rId27"/>
    <p:sldId id="280" r:id="rId28"/>
    <p:sldId id="2040" r:id="rId29"/>
    <p:sldId id="1806" r:id="rId30"/>
    <p:sldId id="1738" r:id="rId31"/>
    <p:sldId id="2041" r:id="rId32"/>
    <p:sldId id="286" r:id="rId33"/>
    <p:sldId id="289" r:id="rId34"/>
    <p:sldId id="2039" r:id="rId35"/>
    <p:sldId id="2345" r:id="rId36"/>
    <p:sldId id="319" r:id="rId37"/>
    <p:sldId id="321" r:id="rId38"/>
    <p:sldId id="2259" r:id="rId39"/>
    <p:sldId id="868" r:id="rId40"/>
    <p:sldId id="2043" r:id="rId41"/>
    <p:sldId id="2044" r:id="rId42"/>
    <p:sldId id="2045" r:id="rId43"/>
    <p:sldId id="1652" r:id="rId44"/>
    <p:sldId id="2252" r:id="rId45"/>
    <p:sldId id="2253" r:id="rId46"/>
    <p:sldId id="2254" r:id="rId47"/>
    <p:sldId id="2255" r:id="rId48"/>
    <p:sldId id="2256" r:id="rId49"/>
    <p:sldId id="325" r:id="rId50"/>
    <p:sldId id="1630" r:id="rId51"/>
    <p:sldId id="1631" r:id="rId52"/>
    <p:sldId id="1633" r:id="rId53"/>
    <p:sldId id="1634" r:id="rId54"/>
    <p:sldId id="1635" r:id="rId55"/>
    <p:sldId id="1636" r:id="rId56"/>
    <p:sldId id="1637" r:id="rId57"/>
    <p:sldId id="1638" r:id="rId58"/>
    <p:sldId id="1639" r:id="rId59"/>
    <p:sldId id="1640" r:id="rId60"/>
    <p:sldId id="1641" r:id="rId61"/>
    <p:sldId id="1642" r:id="rId62"/>
    <p:sldId id="1643" r:id="rId63"/>
    <p:sldId id="1644" r:id="rId64"/>
    <p:sldId id="1649" r:id="rId65"/>
    <p:sldId id="1653" r:id="rId66"/>
    <p:sldId id="1654" r:id="rId67"/>
    <p:sldId id="2260" r:id="rId68"/>
    <p:sldId id="2347" r:id="rId69"/>
    <p:sldId id="2261" r:id="rId70"/>
    <p:sldId id="1355" r:id="rId71"/>
    <p:sldId id="1356" r:id="rId72"/>
    <p:sldId id="1357" r:id="rId73"/>
    <p:sldId id="1650" r:id="rId74"/>
    <p:sldId id="1651" r:id="rId75"/>
    <p:sldId id="1358" r:id="rId76"/>
    <p:sldId id="1359" r:id="rId77"/>
    <p:sldId id="2365" r:id="rId78"/>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786">
          <p15:clr>
            <a:srgbClr val="A4A3A4"/>
          </p15:clr>
        </p15:guide>
      </p15:sldGuideLst>
    </p:ext>
    <p:ext uri="{2D200454-40CA-4A62-9FC3-DE9A4176ACB9}">
      <p15:notesGuideLst xmlns:p15="http://schemas.microsoft.com/office/powerpoint/2012/main">
        <p15:guide id="1" orient="horz" pos="2880">
          <p15:clr>
            <a:srgbClr val="A4A3A4"/>
          </p15:clr>
        </p15:guide>
        <p15:guide id="2" pos="213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433"/>
    <p:restoredTop sz="94558"/>
  </p:normalViewPr>
  <p:slideViewPr>
    <p:cSldViewPr>
      <p:cViewPr varScale="1">
        <p:scale>
          <a:sx n="121" d="100"/>
          <a:sy n="121" d="100"/>
        </p:scale>
        <p:origin x="560" y="168"/>
      </p:cViewPr>
      <p:guideLst>
        <p:guide orient="horz" pos="2160"/>
        <p:guide pos="3786"/>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 d="1"/>
        <a:sy n="1" d="1"/>
      </p:scale>
      <p:origin x="0" y="0"/>
    </p:cViewPr>
  </p:sorterViewPr>
  <p:notesViewPr>
    <p:cSldViewPr>
      <p:cViewPr varScale="1">
        <p:scale>
          <a:sx n="59" d="100"/>
          <a:sy n="59" d="100"/>
        </p:scale>
        <p:origin x="-1752" y="-72"/>
      </p:cViewPr>
      <p:guideLst>
        <p:guide orient="horz" pos="2880"/>
        <p:guide pos="213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ct val="100000"/>
              <a:buFont typeface="Times New Roman" panose="02020603050405020304" pitchFamily="18" charset="0"/>
              <a:buNone/>
              <a:defRPr/>
            </a:pPr>
            <a:endParaRPr lang="en-US" altLang="en-US"/>
          </a:p>
        </p:txBody>
      </p:sp>
      <p:sp>
        <p:nvSpPr>
          <p:cNvPr id="1027" name="Text Box 2"/>
          <p:cNvSpPr txBox="1">
            <a:spLocks noChangeArrowheads="1"/>
          </p:cNvSpPr>
          <p:nvPr/>
        </p:nvSpPr>
        <p:spPr bwMode="auto">
          <a:xfrm>
            <a:off x="0" y="0"/>
            <a:ext cx="2971800" cy="457200"/>
          </a:xfrm>
          <a:prstGeom prst="rect">
            <a:avLst/>
          </a:prstGeom>
          <a:noFill/>
          <a:ln>
            <a:noFill/>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ct val="100000"/>
              <a:buFont typeface="Times New Roman" panose="02020603050405020304" pitchFamily="18" charset="0"/>
              <a:buNone/>
              <a:defRPr/>
            </a:pPr>
            <a:endParaRPr lang="en-US" altLang="en-US"/>
          </a:p>
        </p:txBody>
      </p:sp>
      <p:sp>
        <p:nvSpPr>
          <p:cNvPr id="1028" name="Text Box 3"/>
          <p:cNvSpPr txBox="1">
            <a:spLocks noChangeArrowheads="1"/>
          </p:cNvSpPr>
          <p:nvPr/>
        </p:nvSpPr>
        <p:spPr bwMode="auto">
          <a:xfrm>
            <a:off x="3886200" y="0"/>
            <a:ext cx="2971800" cy="457200"/>
          </a:xfrm>
          <a:prstGeom prst="rect">
            <a:avLst/>
          </a:prstGeom>
          <a:noFill/>
          <a:ln>
            <a:noFill/>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ct val="100000"/>
              <a:buFont typeface="Times New Roman" panose="02020603050405020304" pitchFamily="18" charset="0"/>
              <a:buNone/>
              <a:defRPr/>
            </a:pPr>
            <a:endParaRPr lang="en-US" altLang="en-US"/>
          </a:p>
        </p:txBody>
      </p:sp>
      <p:sp>
        <p:nvSpPr>
          <p:cNvPr id="14341" name="Rectangle 4"/>
          <p:cNvSpPr>
            <a:spLocks noGrp="1" noRot="1" noChangeAspect="1" noChangeArrowheads="1"/>
          </p:cNvSpPr>
          <p:nvPr>
            <p:ph type="sldImg"/>
          </p:nvPr>
        </p:nvSpPr>
        <p:spPr bwMode="auto">
          <a:xfrm>
            <a:off x="382588" y="685800"/>
            <a:ext cx="6091237" cy="3427413"/>
          </a:xfrm>
          <a:prstGeom prst="rect">
            <a:avLst/>
          </a:prstGeom>
          <a:noFill/>
          <a:ln w="9360" cap="sq">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5"/>
          <p:cNvSpPr>
            <a:spLocks noGrp="1" noChangeArrowheads="1"/>
          </p:cNvSpPr>
          <p:nvPr>
            <p:ph type="body"/>
          </p:nvPr>
        </p:nvSpPr>
        <p:spPr bwMode="auto">
          <a:xfrm>
            <a:off x="914400" y="4343400"/>
            <a:ext cx="5027613" cy="4113213"/>
          </a:xfrm>
          <a:prstGeom prst="rect">
            <a:avLst/>
          </a:prstGeom>
          <a:noFill/>
          <a:ln>
            <a:noFill/>
          </a:ln>
          <a:effectLst/>
        </p:spPr>
        <p:txBody>
          <a:bodyPr vert="horz" wrap="square" lIns="90000" tIns="46800" rIns="90000" bIns="46800" numCol="1" anchor="t" anchorCtr="0" compatLnSpc="1"/>
          <a:lstStyle/>
          <a:p>
            <a:pPr lvl="0"/>
            <a:endParaRPr lang="en-US" altLang="en-US" noProof="0"/>
          </a:p>
        </p:txBody>
      </p:sp>
      <p:sp>
        <p:nvSpPr>
          <p:cNvPr id="1031" name="Text Box 6"/>
          <p:cNvSpPr txBox="1">
            <a:spLocks noChangeArrowheads="1"/>
          </p:cNvSpPr>
          <p:nvPr/>
        </p:nvSpPr>
        <p:spPr bwMode="auto">
          <a:xfrm>
            <a:off x="0" y="8686800"/>
            <a:ext cx="2971800" cy="457200"/>
          </a:xfrm>
          <a:prstGeom prst="rect">
            <a:avLst/>
          </a:prstGeom>
          <a:noFill/>
          <a:ln>
            <a:noFill/>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ct val="100000"/>
              <a:buFont typeface="Times New Roman" panose="02020603050405020304" pitchFamily="18" charset="0"/>
              <a:buNone/>
              <a:defRPr/>
            </a:pPr>
            <a:endParaRPr lang="en-US" altLang="en-US"/>
          </a:p>
        </p:txBody>
      </p:sp>
      <p:sp>
        <p:nvSpPr>
          <p:cNvPr id="3" name="Rectangle 7"/>
          <p:cNvSpPr>
            <a:spLocks noGrp="1" noChangeArrowheads="1"/>
          </p:cNvSpPr>
          <p:nvPr>
            <p:ph type="sldNum"/>
          </p:nvPr>
        </p:nvSpPr>
        <p:spPr bwMode="auto">
          <a:xfrm>
            <a:off x="3886200" y="8686800"/>
            <a:ext cx="2970213" cy="455613"/>
          </a:xfrm>
          <a:prstGeom prst="rect">
            <a:avLst/>
          </a:prstGeom>
          <a:noFill/>
          <a:ln>
            <a:noFill/>
          </a:ln>
          <a:effectLst/>
        </p:spPr>
        <p:txBody>
          <a:bodyPr vert="horz" wrap="square" lIns="90000" tIns="46800" rIns="90000" bIns="46800" numCol="1" anchor="b" anchorCtr="0" compatLnSpc="1"/>
          <a:lstStyle>
            <a:lvl1pPr algn="r" eaLnBrk="1" fontAlgn="auto" hangingPunct="1">
              <a:spcBef>
                <a:spcPts val="0"/>
              </a:spcBef>
              <a:spcAft>
                <a:spcPts val="0"/>
              </a:spcAft>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Arial" panose="020B0604020202020204" pitchFamily="34" charset="0"/>
              </a:defRPr>
            </a:lvl1pPr>
          </a:lstStyle>
          <a:p>
            <a:pPr>
              <a:defRPr/>
            </a:pPr>
            <a:fld id="{2C6D07FB-25FC-774E-AC25-905F98B883AD}" type="slidenum">
              <a:rPr lang="en-US" altLang="en-US"/>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6E7ED-33C8-9847-6B1F-B2534F337BF8}"/>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E26C9F13-485C-F9C5-074A-4627C01420ED}"/>
              </a:ext>
            </a:extLst>
          </p:cNvPr>
          <p:cNvSpPr>
            <a:spLocks noGrp="1" noRot="1" noChangeAspect="1" noChangeArrowheads="1" noTextEdit="1"/>
          </p:cNvSpPr>
          <p:nvPr>
            <p:ph type="sldImg"/>
          </p:nvPr>
        </p:nvSpPr>
        <p:spPr/>
      </p:sp>
      <p:sp>
        <p:nvSpPr>
          <p:cNvPr id="18434" name="Notes Placeholder 2">
            <a:extLst>
              <a:ext uri="{FF2B5EF4-FFF2-40B4-BE49-F238E27FC236}">
                <a16:creationId xmlns:a16="http://schemas.microsoft.com/office/drawing/2014/main" id="{A00B70AB-F3C7-6C6F-6DBD-B00E5B7BDD2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18435" name="Slide Number Placeholder 3">
            <a:extLst>
              <a:ext uri="{FF2B5EF4-FFF2-40B4-BE49-F238E27FC236}">
                <a16:creationId xmlns:a16="http://schemas.microsoft.com/office/drawing/2014/main" id="{FA44EAC8-8A06-1C72-28CD-0A8CCCC8D56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9A850EA7-8D81-CE4E-9AE6-AC5CC778431B}" type="slidenum">
              <a:rPr lang="en-US" altLang="en-US" smtClean="0">
                <a:solidFill>
                  <a:schemeClr val="tx1"/>
                </a:solidFill>
                <a:latin typeface="Arial" panose="020B0604020202020204" pitchFamily="34" charset="0"/>
              </a:rPr>
              <a:t>1</a:t>
            </a:fld>
            <a:endParaRPr lang="en-US" altLang="en-US">
              <a:solidFill>
                <a:schemeClr val="tx1"/>
              </a:solidFill>
              <a:latin typeface="Arial" panose="020B0604020202020204" pitchFamily="34" charset="0"/>
            </a:endParaRPr>
          </a:p>
        </p:txBody>
      </p:sp>
    </p:spTree>
    <p:extLst>
      <p:ext uri="{BB962C8B-B14F-4D97-AF65-F5344CB8AC3E}">
        <p14:creationId xmlns:p14="http://schemas.microsoft.com/office/powerpoint/2010/main" val="411480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EB903201-A675-4647-890C-0A7ABC093D34}" type="slidenum">
              <a:rPr lang="en-US" altLang="en-US" smtClean="0">
                <a:latin typeface="Arial" panose="020B0604020202020204" pitchFamily="34" charset="0"/>
                <a:ea typeface="Symbol" pitchFamily="2" charset="2"/>
                <a:cs typeface="Symbol" pitchFamily="2" charset="2"/>
              </a:rPr>
              <a:t>10</a:t>
            </a:fld>
            <a:endParaRPr lang="en-US" altLang="en-US">
              <a:latin typeface="Arial" panose="020B0604020202020204" pitchFamily="34" charset="0"/>
              <a:ea typeface="Symbol" pitchFamily="2" charset="2"/>
              <a:cs typeface="Symbol" pitchFamily="2" charset="2"/>
            </a:endParaRPr>
          </a:p>
        </p:txBody>
      </p:sp>
      <p:sp>
        <p:nvSpPr>
          <p:cNvPr id="46083" name="Text Box 1"/>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4" name="Text Box 2"/>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1592943B-AC9B-CE44-A702-C5114660EF43}" type="slidenum">
              <a:rPr lang="en-US" altLang="en-US" smtClean="0">
                <a:latin typeface="Arial" panose="020B0604020202020204" pitchFamily="34" charset="0"/>
                <a:ea typeface="Symbol" pitchFamily="2" charset="2"/>
                <a:cs typeface="Symbol" pitchFamily="2" charset="2"/>
              </a:rPr>
              <a:t>11</a:t>
            </a:fld>
            <a:endParaRPr lang="en-US" altLang="en-US">
              <a:latin typeface="Arial" panose="020B0604020202020204" pitchFamily="34" charset="0"/>
              <a:ea typeface="Symbol" pitchFamily="2" charset="2"/>
              <a:cs typeface="Symbol" pitchFamily="2" charset="2"/>
            </a:endParaRPr>
          </a:p>
        </p:txBody>
      </p:sp>
      <p:sp>
        <p:nvSpPr>
          <p:cNvPr id="51203"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1AE04AF5-112E-EB41-A1FB-A0C315B50142}" type="slidenum">
              <a:rPr lang="en-US" altLang="en-US">
                <a:latin typeface="Arial" panose="020B0604020202020204" pitchFamily="34" charset="0"/>
              </a:rPr>
              <a:t>11</a:t>
            </a:fld>
            <a:endParaRPr lang="en-US" altLang="en-US">
              <a:latin typeface="Arial" panose="020B0604020202020204" pitchFamily="34" charset="0"/>
            </a:endParaRPr>
          </a:p>
        </p:txBody>
      </p:sp>
      <p:sp>
        <p:nvSpPr>
          <p:cNvPr id="51204" name="Text Box 2"/>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5" name="Text Box 3"/>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spcBef>
                <a:spcPct val="0"/>
              </a:spcBef>
            </a:pPr>
            <a:endParaRPr lang="en-US" altLang="en-US" sz="1800">
              <a:solidFill>
                <a:schemeClr val="tx1"/>
              </a:solidFill>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4282241D-DBFF-D242-94E9-2B3AD3D1871D}" type="slidenum">
              <a:rPr lang="en-US" altLang="en-US" smtClean="0">
                <a:solidFill>
                  <a:schemeClr val="tx1"/>
                </a:solidFill>
                <a:latin typeface="Arial" panose="020B0604020202020204" pitchFamily="34" charset="0"/>
                <a:ea typeface="ＭＳ Ｐゴシック" panose="020B0600070205080204" pitchFamily="34" charset="-128"/>
              </a:rPr>
              <a:t>13</a:t>
            </a:fld>
            <a:endParaRPr lang="en-US" altLang="en-US">
              <a:solidFill>
                <a:schemeClr val="tx1"/>
              </a:solidFill>
              <a:latin typeface="Arial" panose="020B0604020202020204" pitchFamily="34" charset="0"/>
              <a:ea typeface="ＭＳ Ｐゴシック" panose="020B0600070205080204" pitchFamily="34" charset="-128"/>
            </a:endParaRPr>
          </a:p>
        </p:txBody>
      </p:sp>
      <p:sp>
        <p:nvSpPr>
          <p:cNvPr id="49154" name="Rectangle 2"/>
          <p:cNvSpPr>
            <a:spLocks noGrp="1" noRot="1" noChangeAspect="1" noChangeArrowheads="1" noTextEdit="1"/>
          </p:cNvSpPr>
          <p:nvPr>
            <p:ph type="sldImg"/>
          </p:nvPr>
        </p:nvSpPr>
        <p:spPr/>
      </p:sp>
      <p:sp>
        <p:nvSpPr>
          <p:cNvPr id="4915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EDA98-70B4-0773-28D7-A7E8C6A7F6C1}"/>
            </a:ext>
          </a:extLst>
        </p:cNvPr>
        <p:cNvGrpSpPr/>
        <p:nvPr/>
      </p:nvGrpSpPr>
      <p:grpSpPr>
        <a:xfrm>
          <a:off x="0" y="0"/>
          <a:ext cx="0" cy="0"/>
          <a:chOff x="0" y="0"/>
          <a:chExt cx="0" cy="0"/>
        </a:xfrm>
      </p:grpSpPr>
      <p:sp>
        <p:nvSpPr>
          <p:cNvPr id="49153" name="Rectangle 7">
            <a:extLst>
              <a:ext uri="{FF2B5EF4-FFF2-40B4-BE49-F238E27FC236}">
                <a16:creationId xmlns:a16="http://schemas.microsoft.com/office/drawing/2014/main" id="{697C5838-968C-3D49-B34D-DE8A3D4A92B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4282241D-DBFF-D242-94E9-2B3AD3D1871D}" type="slidenum">
              <a:rPr lang="en-US" altLang="en-US" smtClean="0">
                <a:solidFill>
                  <a:schemeClr val="tx1"/>
                </a:solidFill>
                <a:latin typeface="Arial" panose="020B0604020202020204" pitchFamily="34" charset="0"/>
                <a:ea typeface="ＭＳ Ｐゴシック" panose="020B0600070205080204" pitchFamily="34" charset="-128"/>
              </a:rPr>
              <a:t>15</a:t>
            </a:fld>
            <a:endParaRPr lang="en-US" altLang="en-US">
              <a:solidFill>
                <a:schemeClr val="tx1"/>
              </a:solidFill>
              <a:latin typeface="Arial" panose="020B0604020202020204" pitchFamily="34" charset="0"/>
              <a:ea typeface="ＭＳ Ｐゴシック" panose="020B0600070205080204" pitchFamily="34" charset="-128"/>
            </a:endParaRPr>
          </a:p>
        </p:txBody>
      </p:sp>
      <p:sp>
        <p:nvSpPr>
          <p:cNvPr id="49154" name="Rectangle 2">
            <a:extLst>
              <a:ext uri="{FF2B5EF4-FFF2-40B4-BE49-F238E27FC236}">
                <a16:creationId xmlns:a16="http://schemas.microsoft.com/office/drawing/2014/main" id="{D185F510-3E3B-9520-5154-7F9FEAA67020}"/>
              </a:ext>
            </a:extLst>
          </p:cNvPr>
          <p:cNvSpPr>
            <a:spLocks noGrp="1" noRot="1" noChangeAspect="1" noChangeArrowheads="1" noTextEdit="1"/>
          </p:cNvSpPr>
          <p:nvPr>
            <p:ph type="sldImg"/>
          </p:nvPr>
        </p:nvSpPr>
        <p:spPr/>
      </p:sp>
      <p:sp>
        <p:nvSpPr>
          <p:cNvPr id="49155" name="Rectangle 3">
            <a:extLst>
              <a:ext uri="{FF2B5EF4-FFF2-40B4-BE49-F238E27FC236}">
                <a16:creationId xmlns:a16="http://schemas.microsoft.com/office/drawing/2014/main" id="{5B271F38-EAFA-9EFA-8223-661BC513034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89145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E3B31E2A-1517-A54B-966F-09E44A877CCF}" type="slidenum">
              <a:rPr lang="en-US" altLang="en-US">
                <a:latin typeface="Arial" panose="020B0604020202020204" pitchFamily="34" charset="0"/>
                <a:cs typeface="Symbol" pitchFamily="2" charset="2"/>
              </a:rPr>
              <a:t>16</a:t>
            </a:fld>
            <a:endParaRPr lang="en-US" altLang="en-US">
              <a:latin typeface="Arial" panose="020B0604020202020204" pitchFamily="34" charset="0"/>
              <a:cs typeface="Symbol" pitchFamily="2" charset="2"/>
            </a:endParaRPr>
          </a:p>
        </p:txBody>
      </p:sp>
      <p:sp>
        <p:nvSpPr>
          <p:cNvPr id="29699"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7D1140AA-5A5F-BE4E-B69E-D315E4CB36D1}" type="slidenum">
              <a:rPr lang="en-US" altLang="en-US">
                <a:latin typeface="Arial" panose="020B0604020202020204" pitchFamily="34" charset="0"/>
              </a:rPr>
              <a:t>16</a:t>
            </a:fld>
            <a:endParaRPr lang="en-US" altLang="en-US">
              <a:latin typeface="Arial" panose="020B0604020202020204" pitchFamily="34" charset="0"/>
            </a:endParaRPr>
          </a:p>
        </p:txBody>
      </p:sp>
      <p:sp>
        <p:nvSpPr>
          <p:cNvPr id="29700" name="Text Box 2"/>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701" name="Text Box 3"/>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A2FBFC5E-A165-9C4D-B387-D645441F6EDD}" type="slidenum">
              <a:rPr lang="en-US" altLang="en-US" smtClean="0">
                <a:latin typeface="Arial" panose="020B0604020202020204" pitchFamily="34" charset="0"/>
                <a:ea typeface="Symbol" pitchFamily="2" charset="2"/>
                <a:cs typeface="Symbol" pitchFamily="2" charset="2"/>
              </a:rPr>
              <a:t>17</a:t>
            </a:fld>
            <a:endParaRPr lang="en-US" altLang="en-US">
              <a:latin typeface="Arial" panose="020B0604020202020204" pitchFamily="34" charset="0"/>
              <a:ea typeface="Symbol" pitchFamily="2" charset="2"/>
              <a:cs typeface="Symbol" pitchFamily="2" charset="2"/>
            </a:endParaRPr>
          </a:p>
        </p:txBody>
      </p:sp>
      <p:sp>
        <p:nvSpPr>
          <p:cNvPr id="53251" name="Text Box 1"/>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2" name="Text Box 2"/>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EE67AE43-766D-774F-AB5D-3081260A65BD}" type="slidenum">
              <a:rPr lang="en-US" altLang="en-US" smtClean="0">
                <a:latin typeface="Arial" panose="020B0604020202020204" pitchFamily="34" charset="0"/>
                <a:ea typeface="Symbol" pitchFamily="2" charset="2"/>
                <a:cs typeface="Symbol" pitchFamily="2" charset="2"/>
              </a:rPr>
              <a:t>18</a:t>
            </a:fld>
            <a:endParaRPr lang="en-US" altLang="en-US">
              <a:latin typeface="Arial" panose="020B0604020202020204" pitchFamily="34" charset="0"/>
              <a:ea typeface="Symbol" pitchFamily="2" charset="2"/>
              <a:cs typeface="Symbol" pitchFamily="2" charset="2"/>
            </a:endParaRPr>
          </a:p>
        </p:txBody>
      </p:sp>
      <p:sp>
        <p:nvSpPr>
          <p:cNvPr id="55299" name="Text Box 1"/>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F464E19A-40C2-CC4E-8B40-751B434DDB1A}" type="slidenum">
              <a:rPr lang="en-US" altLang="en-US" smtClean="0">
                <a:latin typeface="Arial" panose="020B0604020202020204" pitchFamily="34" charset="0"/>
                <a:ea typeface="Symbol" pitchFamily="2" charset="2"/>
                <a:cs typeface="Symbol" pitchFamily="2" charset="2"/>
              </a:rPr>
              <a:t>19</a:t>
            </a:fld>
            <a:endParaRPr lang="en-US" altLang="en-US">
              <a:latin typeface="Arial" panose="020B0604020202020204" pitchFamily="34" charset="0"/>
              <a:ea typeface="Symbol" pitchFamily="2" charset="2"/>
              <a:cs typeface="Symbol" pitchFamily="2" charset="2"/>
            </a:endParaRPr>
          </a:p>
        </p:txBody>
      </p:sp>
      <p:sp>
        <p:nvSpPr>
          <p:cNvPr id="57347" name="Text Box 1"/>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8" name="Text Box 2"/>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6E328ED8-CC14-AC48-B973-CC62E5E10194}" type="slidenum">
              <a:rPr lang="en-US" altLang="en-US" smtClean="0">
                <a:solidFill>
                  <a:schemeClr val="tx1"/>
                </a:solidFill>
                <a:latin typeface="Arial" panose="020B0604020202020204" pitchFamily="34" charset="0"/>
                <a:ea typeface="ＭＳ Ｐゴシック" panose="020B0600070205080204" pitchFamily="34" charset="-128"/>
              </a:rPr>
              <a:t>20</a:t>
            </a:fld>
            <a:endParaRPr lang="en-US" altLang="en-US">
              <a:solidFill>
                <a:schemeClr val="tx1"/>
              </a:solidFill>
              <a:latin typeface="Arial" panose="020B0604020202020204" pitchFamily="34" charset="0"/>
              <a:ea typeface="ＭＳ Ｐゴシック" panose="020B0600070205080204" pitchFamily="34" charset="-128"/>
            </a:endParaRPr>
          </a:p>
        </p:txBody>
      </p:sp>
      <p:sp>
        <p:nvSpPr>
          <p:cNvPr id="59394" name="Rectangle 2"/>
          <p:cNvSpPr>
            <a:spLocks noGrp="1" noRot="1" noChangeAspect="1" noChangeArrowheads="1" noTextEdit="1"/>
          </p:cNvSpPr>
          <p:nvPr>
            <p:ph type="sldImg"/>
          </p:nvPr>
        </p:nvSpPr>
        <p:spPr/>
      </p:sp>
      <p:sp>
        <p:nvSpPr>
          <p:cNvPr id="593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Helvetica" pitchFamily="2" charset="0"/>
                <a:ea typeface="ＭＳ Ｐゴシック" panose="020B0600070205080204" pitchFamily="34" charset="-128"/>
              </a:defRPr>
            </a:lvl1pPr>
            <a:lvl2pPr marL="37931725" indent="-37474525">
              <a:defRPr sz="2000" b="1">
                <a:solidFill>
                  <a:schemeClr val="tx1"/>
                </a:solidFill>
                <a:latin typeface="Helvetica" pitchFamily="2" charset="0"/>
                <a:ea typeface="ＭＳ Ｐゴシック" panose="020B0600070205080204" pitchFamily="34" charset="-128"/>
              </a:defRPr>
            </a:lvl2pPr>
            <a:lvl3pPr marL="1143000" indent="-228600">
              <a:defRPr sz="2000" b="1">
                <a:solidFill>
                  <a:schemeClr val="tx1"/>
                </a:solidFill>
                <a:latin typeface="Helvetica" pitchFamily="2" charset="0"/>
                <a:ea typeface="ＭＳ Ｐゴシック" panose="020B0600070205080204" pitchFamily="34" charset="-128"/>
              </a:defRPr>
            </a:lvl3pPr>
            <a:lvl4pPr marL="1600200" indent="-228600">
              <a:defRPr sz="2000" b="1">
                <a:solidFill>
                  <a:schemeClr val="tx1"/>
                </a:solidFill>
                <a:latin typeface="Helvetica" pitchFamily="2" charset="0"/>
                <a:ea typeface="ＭＳ Ｐゴシック" panose="020B0600070205080204" pitchFamily="34" charset="-128"/>
              </a:defRPr>
            </a:lvl4pPr>
            <a:lvl5pPr marL="2057400" indent="-228600">
              <a:defRPr sz="2000" b="1">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000" b="1">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000" b="1">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000" b="1">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000" b="1">
                <a:solidFill>
                  <a:schemeClr val="tx1"/>
                </a:solidFill>
                <a:latin typeface="Helvetica" pitchFamily="2" charset="0"/>
                <a:ea typeface="ＭＳ Ｐゴシック" panose="020B0600070205080204" pitchFamily="34" charset="-128"/>
              </a:defRPr>
            </a:lvl9pPr>
          </a:lstStyle>
          <a:p>
            <a:fld id="{03D61FF5-5085-904D-97E0-B8264E9E9700}" type="slidenum">
              <a:rPr lang="en-US" altLang="en-US" sz="1200" smtClean="0">
                <a:latin typeface="Arial" panose="020B0604020202020204" pitchFamily="34" charset="0"/>
              </a:rPr>
              <a:t>21</a:t>
            </a:fld>
            <a:endParaRPr lang="en-US" altLang="en-US" sz="1200">
              <a:latin typeface="Arial" panose="020B0604020202020204" pitchFamily="34" charset="0"/>
            </a:endParaRPr>
          </a:p>
        </p:txBody>
      </p:sp>
      <p:sp>
        <p:nvSpPr>
          <p:cNvPr id="194562" name="Rectangle 2"/>
          <p:cNvSpPr>
            <a:spLocks noGrp="1" noRot="1" noChangeAspect="1" noChangeArrowheads="1" noTextEdit="1"/>
          </p:cNvSpPr>
          <p:nvPr>
            <p:ph type="sldImg"/>
          </p:nvPr>
        </p:nvSpPr>
        <p:spPr>
          <a:xfrm>
            <a:off x="381000" y="685800"/>
            <a:ext cx="6096000" cy="3429000"/>
          </a:xfrm>
        </p:spPr>
      </p:sp>
      <p:sp>
        <p:nvSpPr>
          <p:cNvPr id="19456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472D658E-9A98-D24D-B384-186E6B3A81D6}" type="slidenum">
              <a:rPr lang="en-US" altLang="en-US" smtClean="0">
                <a:latin typeface="Arial" panose="020B0604020202020204" pitchFamily="34" charset="0"/>
                <a:cs typeface="Symbol" pitchFamily="2" charset="2"/>
              </a:rPr>
              <a:t>2</a:t>
            </a:fld>
            <a:endParaRPr lang="en-US" altLang="en-US">
              <a:latin typeface="Arial" panose="020B0604020202020204" pitchFamily="34" charset="0"/>
              <a:cs typeface="Symbol" pitchFamily="2" charset="2"/>
            </a:endParaRPr>
          </a:p>
        </p:txBody>
      </p:sp>
      <p:sp>
        <p:nvSpPr>
          <p:cNvPr id="32771" name="Text Box 1"/>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2" name="Text Box 2"/>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p:nvPr>
        </p:nvSpPr>
        <p:spPr/>
        <p:txBody>
          <a:bodyPr/>
          <a:lstStyle/>
          <a:p>
            <a:pPr>
              <a:defRPr/>
            </a:pPr>
            <a:fld id="{2C6D07FB-25FC-774E-AC25-905F98B883AD}" type="slidenum">
              <a:rPr lang="en-US" altLang="en-US" smtClean="0"/>
              <a:t>22</a:t>
            </a:fld>
            <a:endParaRPr lang="en-US" altLang="en-US"/>
          </a:p>
        </p:txBody>
      </p:sp>
    </p:spTree>
    <p:extLst>
      <p:ext uri="{BB962C8B-B14F-4D97-AF65-F5344CB8AC3E}">
        <p14:creationId xmlns:p14="http://schemas.microsoft.com/office/powerpoint/2010/main" val="2854243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A8178075-7194-0643-A652-49B4B7248EC0}" type="slidenum">
              <a:rPr lang="en-US" altLang="en-US" smtClean="0">
                <a:latin typeface="Arial" panose="020B0604020202020204" pitchFamily="34" charset="0"/>
                <a:cs typeface="Symbol" pitchFamily="2" charset="2"/>
              </a:rPr>
              <a:t>26</a:t>
            </a:fld>
            <a:endParaRPr lang="en-US" altLang="en-US">
              <a:latin typeface="Arial" panose="020B0604020202020204" pitchFamily="34" charset="0"/>
              <a:cs typeface="Symbol" pitchFamily="2" charset="2"/>
            </a:endParaRPr>
          </a:p>
        </p:txBody>
      </p:sp>
      <p:sp>
        <p:nvSpPr>
          <p:cNvPr id="34819"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FE213287-C73C-1345-9611-270AFD014617}" type="slidenum">
              <a:rPr lang="en-US" altLang="en-US">
                <a:latin typeface="Arial" panose="020B0604020202020204" pitchFamily="34" charset="0"/>
              </a:rPr>
              <a:t>26</a:t>
            </a:fld>
            <a:endParaRPr lang="en-US" altLang="en-US">
              <a:latin typeface="Arial" panose="020B0604020202020204" pitchFamily="34" charset="0"/>
            </a:endParaRPr>
          </a:p>
        </p:txBody>
      </p:sp>
      <p:sp>
        <p:nvSpPr>
          <p:cNvPr id="34820" name="Text Box 2"/>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1" name="Text Box 3"/>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5B8D73F3-3A11-E74F-A745-EC1B2E385623}" type="slidenum">
              <a:rPr lang="en-US" altLang="en-US" smtClean="0">
                <a:latin typeface="Arial" panose="020B0604020202020204" pitchFamily="34" charset="0"/>
                <a:ea typeface="Symbol" pitchFamily="2" charset="2"/>
                <a:cs typeface="Symbol" pitchFamily="2" charset="2"/>
              </a:rPr>
              <a:t>27</a:t>
            </a:fld>
            <a:endParaRPr lang="en-US" altLang="en-US">
              <a:latin typeface="Arial" panose="020B0604020202020204" pitchFamily="34" charset="0"/>
              <a:ea typeface="Symbol" pitchFamily="2" charset="2"/>
              <a:cs typeface="Symbol" pitchFamily="2" charset="2"/>
            </a:endParaRPr>
          </a:p>
        </p:txBody>
      </p:sp>
      <p:sp>
        <p:nvSpPr>
          <p:cNvPr id="64515"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291E075C-A25A-4649-81D1-370BEE578CB0}" type="slidenum">
              <a:rPr lang="en-US" altLang="en-US">
                <a:latin typeface="Arial" panose="020B0604020202020204" pitchFamily="34" charset="0"/>
              </a:rPr>
              <a:t>27</a:t>
            </a:fld>
            <a:endParaRPr lang="en-US" altLang="en-US">
              <a:latin typeface="Arial" panose="020B0604020202020204" pitchFamily="34" charset="0"/>
            </a:endParaRPr>
          </a:p>
        </p:txBody>
      </p:sp>
      <p:sp>
        <p:nvSpPr>
          <p:cNvPr id="64516" name="Text Box 2"/>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7" name="Text Box 3"/>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spcBef>
                <a:spcPct val="0"/>
              </a:spcBef>
            </a:pPr>
            <a:endParaRPr lang="en-US" altLang="en-US" sz="1800">
              <a:solidFill>
                <a:schemeClr val="tx1"/>
              </a:solidFill>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BBE81C9B-6D6D-284E-ABDC-D794F3E1C07C}" type="slidenum">
              <a:rPr lang="en-US" altLang="en-US" smtClean="0">
                <a:latin typeface="Arial" panose="020B0604020202020204" pitchFamily="34" charset="0"/>
                <a:cs typeface="Symbol" pitchFamily="2" charset="2"/>
              </a:rPr>
              <a:t>28</a:t>
            </a:fld>
            <a:endParaRPr lang="en-US" altLang="en-US">
              <a:latin typeface="Arial" panose="020B0604020202020204" pitchFamily="34" charset="0"/>
              <a:cs typeface="Symbol" pitchFamily="2" charset="2"/>
            </a:endParaRPr>
          </a:p>
        </p:txBody>
      </p:sp>
      <p:sp>
        <p:nvSpPr>
          <p:cNvPr id="88067"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69686C62-67AD-E047-A847-C837E7E7833A}" type="slidenum">
              <a:rPr lang="en-US" altLang="en-US">
                <a:latin typeface="Arial" panose="020B0604020202020204" pitchFamily="34" charset="0"/>
              </a:rPr>
              <a:t>28</a:t>
            </a:fld>
            <a:endParaRPr lang="en-US" altLang="en-US">
              <a:latin typeface="Arial" panose="020B0604020202020204" pitchFamily="34" charset="0"/>
            </a:endParaRPr>
          </a:p>
        </p:txBody>
      </p:sp>
      <p:sp>
        <p:nvSpPr>
          <p:cNvPr id="88068" name="Text Box 2"/>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9" name="Text Box 3"/>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E4136A4A-166F-D140-A78D-98D1E7CEF72B}" type="slidenum">
              <a:rPr lang="en-US" altLang="en-US" smtClean="0">
                <a:latin typeface="Arial" panose="020B0604020202020204" pitchFamily="34" charset="0"/>
                <a:ea typeface="Symbol" pitchFamily="2" charset="2"/>
                <a:cs typeface="Symbol" pitchFamily="2" charset="2"/>
              </a:rPr>
              <a:t>32</a:t>
            </a:fld>
            <a:endParaRPr lang="en-US" altLang="en-US">
              <a:latin typeface="Arial" panose="020B0604020202020204" pitchFamily="34" charset="0"/>
              <a:ea typeface="Symbol" pitchFamily="2" charset="2"/>
              <a:cs typeface="Symbol" pitchFamily="2" charset="2"/>
            </a:endParaRPr>
          </a:p>
        </p:txBody>
      </p:sp>
      <p:sp>
        <p:nvSpPr>
          <p:cNvPr id="73731" name="Text Box 1"/>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2" name="Text Box 2"/>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90FC15D2-8024-5D4F-89F9-995C600EF417}" type="slidenum">
              <a:rPr lang="en-US" altLang="en-US" smtClean="0">
                <a:latin typeface="Arial" panose="020B0604020202020204" pitchFamily="34" charset="0"/>
                <a:ea typeface="Symbol" pitchFamily="2" charset="2"/>
                <a:cs typeface="Symbol" pitchFamily="2" charset="2"/>
              </a:rPr>
              <a:t>33</a:t>
            </a:fld>
            <a:endParaRPr lang="en-US" altLang="en-US">
              <a:latin typeface="Arial" panose="020B0604020202020204" pitchFamily="34" charset="0"/>
              <a:ea typeface="Symbol" pitchFamily="2" charset="2"/>
              <a:cs typeface="Symbol" pitchFamily="2" charset="2"/>
            </a:endParaRPr>
          </a:p>
        </p:txBody>
      </p:sp>
      <p:sp>
        <p:nvSpPr>
          <p:cNvPr id="77827"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9565FFEE-E7DA-8749-96AC-1F6C54EE287C}" type="slidenum">
              <a:rPr lang="en-US" altLang="en-US">
                <a:latin typeface="Arial" panose="020B0604020202020204" pitchFamily="34" charset="0"/>
              </a:rPr>
              <a:t>33</a:t>
            </a:fld>
            <a:endParaRPr lang="en-US" altLang="en-US">
              <a:latin typeface="Arial" panose="020B0604020202020204" pitchFamily="34" charset="0"/>
            </a:endParaRPr>
          </a:p>
        </p:txBody>
      </p:sp>
      <p:sp>
        <p:nvSpPr>
          <p:cNvPr id="77828" name="Text Box 2"/>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9" name="Text Box 3"/>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spcBef>
                <a:spcPct val="0"/>
              </a:spcBef>
            </a:pPr>
            <a:endParaRPr lang="en-US" altLang="en-US" sz="1800">
              <a:solidFill>
                <a:schemeClr val="tx1"/>
              </a:solidFill>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01FFE2EE-6D8B-0B4B-A04F-A4C6BD4FEC9F}" type="slidenum">
              <a:rPr lang="en-US" altLang="en-US" smtClean="0">
                <a:latin typeface="Arial" panose="020B0604020202020204" pitchFamily="34" charset="0"/>
                <a:cs typeface="Symbol" pitchFamily="2" charset="2"/>
              </a:rPr>
              <a:t>35</a:t>
            </a:fld>
            <a:endParaRPr lang="en-US" altLang="en-US">
              <a:latin typeface="Arial" panose="020B0604020202020204" pitchFamily="34" charset="0"/>
              <a:cs typeface="Symbol" pitchFamily="2" charset="2"/>
            </a:endParaRPr>
          </a:p>
        </p:txBody>
      </p:sp>
      <p:sp>
        <p:nvSpPr>
          <p:cNvPr id="163843"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EDF1F078-0221-494E-8F89-9B27CDDFAA41}" type="slidenum">
              <a:rPr lang="en-US" altLang="en-US">
                <a:latin typeface="Arial" panose="020B0604020202020204" pitchFamily="34" charset="0"/>
              </a:rPr>
              <a:t>35</a:t>
            </a:fld>
            <a:endParaRPr lang="en-US" altLang="en-US">
              <a:latin typeface="Arial" panose="020B0604020202020204" pitchFamily="34" charset="0"/>
            </a:endParaRPr>
          </a:p>
        </p:txBody>
      </p:sp>
      <p:sp>
        <p:nvSpPr>
          <p:cNvPr id="163844" name="Text Box 2"/>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45" name="Text Box 3"/>
          <p:cNvSpPr txBox="1">
            <a:spLocks noChangeArrowheads="1"/>
          </p:cNvSpPr>
          <p:nvPr/>
        </p:nvSpPr>
        <p:spPr bwMode="auto">
          <a:xfrm>
            <a:off x="914400" y="4343400"/>
            <a:ext cx="5029200" cy="4114800"/>
          </a:xfrm>
          <a:prstGeom prst="rect">
            <a:avLst/>
          </a:prstGeom>
          <a:solidFill>
            <a:srgbClr val="FFFFFF"/>
          </a:solidFill>
          <a:ln w="9360" cap="sq">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ts val="600"/>
              </a:spcBef>
              <a:buClrTx/>
              <a:buFontTx/>
              <a:buNone/>
            </a:pPr>
            <a:r>
              <a:rPr lang="en-US" altLang="en-US" sz="1600" b="1">
                <a:latin typeface="Arial" panose="020B0604020202020204" pitchFamily="34" charset="0"/>
              </a:rPr>
              <a:t>In this slide you see how Clock/Bmal1 represses GR transcriptional activity. Glucocorticoid-bound GR stimulates transcription of its responsive genes through binding to GREs located in their promoter region. Once Clock/Bmal1 acetylates GR, it reduces binding activity of GR to GREs, thus clock /Bmal1 can suppresses GR transcriptional activity.</a:t>
            </a:r>
          </a:p>
          <a:p>
            <a:pPr eaLnBrk="1" hangingPunct="1">
              <a:spcBef>
                <a:spcPts val="600"/>
              </a:spcBef>
              <a:buClrTx/>
              <a:buFontTx/>
              <a:buNone/>
            </a:pPr>
            <a:r>
              <a:rPr lang="en-US" altLang="en-US" sz="1600" b="1">
                <a:latin typeface="Arial" panose="020B0604020202020204" pitchFamily="34" charset="0"/>
              </a:rPr>
              <a:t>Clock finds GR by physically interacting with its LBD and acetylates lysines 480, 492, 494 and 495 located in the hinge region of the human GR.</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DB48C7E9-DF66-774B-B4B7-F43B42DF0940}" type="slidenum">
              <a:rPr lang="en-US" altLang="en-US" smtClean="0">
                <a:latin typeface="Arial" panose="020B0604020202020204" pitchFamily="34" charset="0"/>
                <a:ea typeface="Symbol" pitchFamily="2" charset="2"/>
                <a:cs typeface="Symbol" pitchFamily="2" charset="2"/>
              </a:rPr>
              <a:t>36</a:t>
            </a:fld>
            <a:endParaRPr lang="en-US" altLang="en-US">
              <a:latin typeface="Arial" panose="020B0604020202020204" pitchFamily="34" charset="0"/>
              <a:ea typeface="Symbol" pitchFamily="2" charset="2"/>
              <a:cs typeface="Symbol" pitchFamily="2" charset="2"/>
            </a:endParaRPr>
          </a:p>
        </p:txBody>
      </p:sp>
      <p:sp>
        <p:nvSpPr>
          <p:cNvPr id="102403" name="Text Box 1"/>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4" name="Text Box 2"/>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4FFB5B3E-091D-3040-9C97-034BB908A173}" type="slidenum">
              <a:rPr lang="en-US" altLang="en-US" smtClean="0">
                <a:latin typeface="Arial" panose="020B0604020202020204" pitchFamily="34" charset="0"/>
                <a:ea typeface="Symbol" pitchFamily="2" charset="2"/>
                <a:cs typeface="Symbol" pitchFamily="2" charset="2"/>
              </a:rPr>
              <a:t>37</a:t>
            </a:fld>
            <a:endParaRPr lang="en-US" altLang="en-US">
              <a:latin typeface="Arial" panose="020B0604020202020204" pitchFamily="34" charset="0"/>
              <a:ea typeface="Symbol" pitchFamily="2" charset="2"/>
              <a:cs typeface="Symbol" pitchFamily="2" charset="2"/>
            </a:endParaRPr>
          </a:p>
        </p:txBody>
      </p:sp>
      <p:sp>
        <p:nvSpPr>
          <p:cNvPr id="106499" name="Text Box 1"/>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500" name="Text Box 2"/>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A8178075-7194-0643-A652-49B4B7248EC0}" type="slidenum">
              <a:rPr lang="en-US" altLang="en-US" smtClean="0">
                <a:latin typeface="Arial" panose="020B0604020202020204" pitchFamily="34" charset="0"/>
                <a:cs typeface="Symbol" pitchFamily="2" charset="2"/>
              </a:rPr>
              <a:t>38</a:t>
            </a:fld>
            <a:endParaRPr lang="en-US" altLang="en-US">
              <a:latin typeface="Arial" panose="020B0604020202020204" pitchFamily="34" charset="0"/>
              <a:cs typeface="Symbol" pitchFamily="2" charset="2"/>
            </a:endParaRPr>
          </a:p>
        </p:txBody>
      </p:sp>
      <p:sp>
        <p:nvSpPr>
          <p:cNvPr id="34819"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FE213287-C73C-1345-9611-270AFD014617}" type="slidenum">
              <a:rPr lang="en-US" altLang="en-US">
                <a:latin typeface="Arial" panose="020B0604020202020204" pitchFamily="34" charset="0"/>
              </a:rPr>
              <a:t>38</a:t>
            </a:fld>
            <a:endParaRPr lang="en-US" altLang="en-US">
              <a:latin typeface="Arial" panose="020B0604020202020204" pitchFamily="34" charset="0"/>
            </a:endParaRPr>
          </a:p>
        </p:txBody>
      </p:sp>
      <p:sp>
        <p:nvSpPr>
          <p:cNvPr id="34820" name="Text Box 2"/>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1" name="Text Box 3"/>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BDE03CD4-F362-B843-BF6C-73034F1327B1}" type="slidenum">
              <a:rPr lang="en-US" altLang="en-US" smtClean="0">
                <a:latin typeface="Arial" panose="020B0604020202020204" pitchFamily="34" charset="0"/>
                <a:cs typeface="Symbol" pitchFamily="2" charset="2"/>
              </a:rPr>
              <a:t>3</a:t>
            </a:fld>
            <a:endParaRPr lang="en-US" altLang="en-US">
              <a:latin typeface="Arial" panose="020B0604020202020204" pitchFamily="34" charset="0"/>
              <a:cs typeface="Symbol" pitchFamily="2" charset="2"/>
            </a:endParaRPr>
          </a:p>
        </p:txBody>
      </p:sp>
      <p:sp>
        <p:nvSpPr>
          <p:cNvPr id="120835"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FAEEBEF5-E777-744E-AD29-B7EC7691A744}" type="slidenum">
              <a:rPr lang="en-US" altLang="en-US">
                <a:latin typeface="Arial" panose="020B0604020202020204" pitchFamily="34" charset="0"/>
              </a:rPr>
              <a:t>3</a:t>
            </a:fld>
            <a:endParaRPr lang="en-US" altLang="en-US">
              <a:latin typeface="Arial" panose="020B0604020202020204" pitchFamily="34" charset="0"/>
            </a:endParaRPr>
          </a:p>
        </p:txBody>
      </p:sp>
      <p:sp>
        <p:nvSpPr>
          <p:cNvPr id="120836" name="Text Box 2"/>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7" name="Text Box 3"/>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17F21DDC-E87B-8310-C282-E0755A572F8E}"/>
              </a:ext>
            </a:extLst>
          </p:cNvPr>
          <p:cNvSpPr>
            <a:spLocks noGrp="1" noRot="1" noChangeAspect="1" noChangeArrowheads="1" noTextEdit="1"/>
          </p:cNvSpPr>
          <p:nvPr>
            <p:ph type="sldImg"/>
          </p:nvPr>
        </p:nvSpPr>
        <p:spPr>
          <a:ln/>
        </p:spPr>
      </p:sp>
      <p:sp>
        <p:nvSpPr>
          <p:cNvPr id="86018" name="Notes Placeholder 2">
            <a:extLst>
              <a:ext uri="{FF2B5EF4-FFF2-40B4-BE49-F238E27FC236}">
                <a16:creationId xmlns:a16="http://schemas.microsoft.com/office/drawing/2014/main" id="{AD2F4B76-804D-A3F3-D4ED-FF5942A0E6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86019" name="Slide Number Placeholder 3">
            <a:extLst>
              <a:ext uri="{FF2B5EF4-FFF2-40B4-BE49-F238E27FC236}">
                <a16:creationId xmlns:a16="http://schemas.microsoft.com/office/drawing/2014/main" id="{2A2FF3CB-109E-D0FE-9BAB-5B93E153939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B4D0779-CF97-8142-93D8-24C8C9B4244F}" type="slidenum">
              <a:rPr lang="en-US" altLang="en-US" smtClean="0"/>
              <a:pPr>
                <a:spcBef>
                  <a:spcPct val="0"/>
                </a:spcBef>
              </a:pPr>
              <a:t>39</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E76A53FD-DC95-7C4E-9AF7-F80017E9DCA2}" type="slidenum">
              <a:rPr lang="en-US" altLang="en-US" smtClean="0">
                <a:latin typeface="Arial" panose="020B0604020202020204" pitchFamily="34" charset="0"/>
                <a:cs typeface="Symbol" pitchFamily="2" charset="2"/>
              </a:rPr>
              <a:t>40</a:t>
            </a:fld>
            <a:endParaRPr lang="en-US" altLang="en-US">
              <a:latin typeface="Arial" panose="020B0604020202020204" pitchFamily="34" charset="0"/>
              <a:cs typeface="Symbol" pitchFamily="2" charset="2"/>
            </a:endParaRPr>
          </a:p>
        </p:txBody>
      </p:sp>
      <p:sp>
        <p:nvSpPr>
          <p:cNvPr id="141315" name="Text Box 1"/>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6" name="Text Box 2"/>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FF78384A-A10C-3242-815D-9F1D74F8329A}" type="slidenum">
              <a:rPr lang="en-US" altLang="en-US" smtClean="0">
                <a:latin typeface="Arial" panose="020B0604020202020204" pitchFamily="34" charset="0"/>
                <a:cs typeface="Symbol" pitchFamily="2" charset="2"/>
              </a:rPr>
              <a:t>41</a:t>
            </a:fld>
            <a:endParaRPr lang="en-US" altLang="en-US">
              <a:latin typeface="Arial" panose="020B0604020202020204" pitchFamily="34" charset="0"/>
              <a:cs typeface="Symbol" pitchFamily="2" charset="2"/>
            </a:endParaRPr>
          </a:p>
        </p:txBody>
      </p:sp>
      <p:sp>
        <p:nvSpPr>
          <p:cNvPr id="143363"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67487E1F-54C7-CE47-9938-BBB250E05D9B}" type="slidenum">
              <a:rPr lang="en-US" altLang="en-US">
                <a:latin typeface="Arial" panose="020B0604020202020204" pitchFamily="34" charset="0"/>
              </a:rPr>
              <a:t>41</a:t>
            </a:fld>
            <a:endParaRPr lang="en-US" altLang="en-US">
              <a:latin typeface="Arial" panose="020B0604020202020204" pitchFamily="34" charset="0"/>
            </a:endParaRPr>
          </a:p>
        </p:txBody>
      </p:sp>
      <p:sp>
        <p:nvSpPr>
          <p:cNvPr id="143364" name="Text Box 2"/>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5" name="Text Box 3"/>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CA40A0DF-DD24-E148-BE99-EDDDC8A28D32}" type="slidenum">
              <a:rPr lang="en-US" altLang="en-US" smtClean="0">
                <a:latin typeface="Arial" panose="020B0604020202020204" pitchFamily="34" charset="0"/>
                <a:cs typeface="Symbol" pitchFamily="2" charset="2"/>
              </a:rPr>
              <a:t>42</a:t>
            </a:fld>
            <a:endParaRPr lang="en-US" altLang="en-US">
              <a:latin typeface="Arial" panose="020B0604020202020204" pitchFamily="34" charset="0"/>
              <a:cs typeface="Symbol" pitchFamily="2" charset="2"/>
            </a:endParaRPr>
          </a:p>
        </p:txBody>
      </p:sp>
      <p:sp>
        <p:nvSpPr>
          <p:cNvPr id="145411"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C6A49B07-2C75-6640-942E-DF704BD08E77}" type="slidenum">
              <a:rPr lang="en-US" altLang="en-US">
                <a:latin typeface="Arial" panose="020B0604020202020204" pitchFamily="34" charset="0"/>
              </a:rPr>
              <a:t>42</a:t>
            </a:fld>
            <a:endParaRPr lang="en-US" altLang="en-US">
              <a:latin typeface="Arial" panose="020B0604020202020204" pitchFamily="34" charset="0"/>
            </a:endParaRPr>
          </a:p>
        </p:txBody>
      </p:sp>
      <p:sp>
        <p:nvSpPr>
          <p:cNvPr id="145412" name="Text Box 2"/>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3" name="Text Box 3"/>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913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62FB6B28-7BF9-B64D-868D-3EA73B17A5C3}" type="slidenum">
              <a:rPr lang="en-US" altLang="en-US" smtClean="0">
                <a:latin typeface="Arial" panose="020B0604020202020204" pitchFamily="34" charset="0"/>
                <a:cs typeface="Symbol" pitchFamily="2" charset="2"/>
              </a:rPr>
              <a:t>43</a:t>
            </a:fld>
            <a:endParaRPr lang="en-US" altLang="en-US">
              <a:latin typeface="Arial" panose="020B0604020202020204" pitchFamily="34" charset="0"/>
              <a:cs typeface="Symbol" pitchFamily="2" charset="2"/>
            </a:endParaRPr>
          </a:p>
        </p:txBody>
      </p:sp>
      <p:sp>
        <p:nvSpPr>
          <p:cNvPr id="219139"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CC09D2C2-C962-4E4A-8CF8-1EB169BA4A03}" type="slidenum">
              <a:rPr lang="en-US" altLang="en-US">
                <a:latin typeface="Arial" panose="020B0604020202020204" pitchFamily="34" charset="0"/>
              </a:rPr>
              <a:t>43</a:t>
            </a:fld>
            <a:endParaRPr lang="en-US" altLang="en-US">
              <a:latin typeface="Arial" panose="020B0604020202020204" pitchFamily="34" charset="0"/>
            </a:endParaRPr>
          </a:p>
        </p:txBody>
      </p:sp>
      <p:sp>
        <p:nvSpPr>
          <p:cNvPr id="219140" name="Text Box 2"/>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9141" name="Text Box 3"/>
          <p:cNvSpPr txBox="1">
            <a:spLocks noChangeArrowheads="1"/>
          </p:cNvSpPr>
          <p:nvPr/>
        </p:nvSpPr>
        <p:spPr bwMode="auto">
          <a:xfrm>
            <a:off x="914400" y="4343400"/>
            <a:ext cx="5029200" cy="4114800"/>
          </a:xfrm>
          <a:prstGeom prst="rect">
            <a:avLst/>
          </a:prstGeom>
          <a:solidFill>
            <a:srgbClr val="FFFFFF"/>
          </a:solidFill>
          <a:ln w="9360" cap="sq">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E642933-D711-E444-BBB1-BA74FF1FEDC3}" type="slidenum">
              <a:rPr lang="en-US" altLang="en-US" smtClean="0"/>
              <a:t>44</a:t>
            </a:fld>
            <a:endParaRPr lang="en-US" altLang="en-US"/>
          </a:p>
        </p:txBody>
      </p:sp>
      <p:sp>
        <p:nvSpPr>
          <p:cNvPr id="91138" name="Rectangle 2"/>
          <p:cNvSpPr>
            <a:spLocks noGrp="1" noRot="1" noChangeAspect="1" noChangeArrowheads="1" noTextEdit="1"/>
          </p:cNvSpPr>
          <p:nvPr>
            <p:ph type="sldImg"/>
          </p:nvPr>
        </p:nvSpPr>
        <p:spPr/>
      </p:sp>
      <p:sp>
        <p:nvSpPr>
          <p:cNvPr id="9113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9970"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BCFBEACC-6D9D-CC4D-B320-90A7245783E2}" type="slidenum">
              <a:rPr lang="en-US" altLang="en-US" smtClean="0">
                <a:latin typeface="Arial" panose="020B0604020202020204" pitchFamily="34" charset="0"/>
                <a:cs typeface="Symbol" pitchFamily="2" charset="2"/>
              </a:rPr>
              <a:t>45</a:t>
            </a:fld>
            <a:endParaRPr lang="en-US" altLang="en-US">
              <a:latin typeface="Arial" panose="020B0604020202020204" pitchFamily="34" charset="0"/>
              <a:cs typeface="Symbol" pitchFamily="2" charset="2"/>
            </a:endParaRPr>
          </a:p>
        </p:txBody>
      </p:sp>
      <p:sp>
        <p:nvSpPr>
          <p:cNvPr id="339971"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DC4B5E72-CEBE-2541-B34D-C1F9465D3C95}" type="slidenum">
              <a:rPr lang="en-US" altLang="en-US">
                <a:latin typeface="Arial" panose="020B0604020202020204" pitchFamily="34" charset="0"/>
              </a:rPr>
              <a:t>45</a:t>
            </a:fld>
            <a:endParaRPr lang="en-US" altLang="en-US">
              <a:latin typeface="Arial" panose="020B0604020202020204" pitchFamily="34" charset="0"/>
            </a:endParaRPr>
          </a:p>
        </p:txBody>
      </p:sp>
      <p:sp>
        <p:nvSpPr>
          <p:cNvPr id="339972" name="Text Box 2"/>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9973" name="Text Box 3"/>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0636DD8-B995-824E-8D4E-BCC82EA4648C}" type="slidenum">
              <a:rPr lang="en-US" altLang="en-US" smtClean="0"/>
              <a:t>48</a:t>
            </a:fld>
            <a:endParaRPr lang="en-US" altLang="en-US"/>
          </a:p>
        </p:txBody>
      </p:sp>
      <p:sp>
        <p:nvSpPr>
          <p:cNvPr id="89090" name="Rectangle 2"/>
          <p:cNvSpPr>
            <a:spLocks noGrp="1" noRot="1" noChangeAspect="1" noChangeArrowheads="1" noTextEdit="1"/>
          </p:cNvSpPr>
          <p:nvPr>
            <p:ph type="sldImg"/>
          </p:nvPr>
        </p:nvSpPr>
        <p:spPr>
          <a:solidFill>
            <a:srgbClr val="FFFFFF"/>
          </a:solidFill>
        </p:spPr>
      </p:sp>
      <p:sp>
        <p:nvSpPr>
          <p:cNvPr id="8909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0F5A79CD-A2DC-534D-BEAA-2C5DA738E3EA}" type="slidenum">
              <a:rPr lang="en-US" altLang="en-US" smtClean="0">
                <a:latin typeface="Arial" panose="020B0604020202020204" pitchFamily="34" charset="0"/>
                <a:ea typeface="Symbol" pitchFamily="2" charset="2"/>
                <a:cs typeface="Symbol" pitchFamily="2" charset="2"/>
              </a:rPr>
              <a:t>49</a:t>
            </a:fld>
            <a:endParaRPr lang="en-US" altLang="en-US">
              <a:latin typeface="Arial" panose="020B0604020202020204" pitchFamily="34" charset="0"/>
              <a:ea typeface="Symbol" pitchFamily="2" charset="2"/>
              <a:cs typeface="Symbol" pitchFamily="2" charset="2"/>
            </a:endParaRPr>
          </a:p>
        </p:txBody>
      </p:sp>
      <p:sp>
        <p:nvSpPr>
          <p:cNvPr id="108547" name="Text Box 1"/>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8" name="Text Box 2"/>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C7660DEC-186F-BF4C-8B26-CA5E82867E4B}" type="slidenum">
              <a:rPr lang="en-US" altLang="en-US" smtClean="0">
                <a:latin typeface="Arial" panose="020B0604020202020204" pitchFamily="34" charset="0"/>
                <a:cs typeface="Symbol" pitchFamily="2" charset="2"/>
              </a:rPr>
              <a:t>50</a:t>
            </a:fld>
            <a:endParaRPr lang="en-US" altLang="en-US">
              <a:latin typeface="Arial" panose="020B0604020202020204" pitchFamily="34" charset="0"/>
              <a:cs typeface="Symbol" pitchFamily="2" charset="2"/>
            </a:endParaRPr>
          </a:p>
        </p:txBody>
      </p:sp>
      <p:sp>
        <p:nvSpPr>
          <p:cNvPr id="176131" name="Text Box 1"/>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6132" name="Text Box 2"/>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A8178075-7194-0643-A652-49B4B7248EC0}" type="slidenum">
              <a:rPr lang="en-US" altLang="en-US" smtClean="0">
                <a:latin typeface="Arial" panose="020B0604020202020204" pitchFamily="34" charset="0"/>
                <a:cs typeface="Symbol" pitchFamily="2" charset="2"/>
              </a:rPr>
              <a:t>4</a:t>
            </a:fld>
            <a:endParaRPr lang="en-US" altLang="en-US">
              <a:latin typeface="Arial" panose="020B0604020202020204" pitchFamily="34" charset="0"/>
              <a:cs typeface="Symbol" pitchFamily="2" charset="2"/>
            </a:endParaRPr>
          </a:p>
        </p:txBody>
      </p:sp>
      <p:sp>
        <p:nvSpPr>
          <p:cNvPr id="34819"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FE213287-C73C-1345-9611-270AFD014617}" type="slidenum">
              <a:rPr lang="en-US" altLang="en-US">
                <a:latin typeface="Arial" panose="020B0604020202020204" pitchFamily="34" charset="0"/>
              </a:rPr>
              <a:t>4</a:t>
            </a:fld>
            <a:endParaRPr lang="en-US" altLang="en-US">
              <a:latin typeface="Arial" panose="020B0604020202020204" pitchFamily="34" charset="0"/>
            </a:endParaRPr>
          </a:p>
        </p:txBody>
      </p:sp>
      <p:sp>
        <p:nvSpPr>
          <p:cNvPr id="34820" name="Text Box 2"/>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1" name="Text Box 3"/>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17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A2DBD5ED-9AFF-9444-9AFA-71CF167F7D96}" type="slidenum">
              <a:rPr lang="en-US" altLang="en-US" smtClean="0">
                <a:latin typeface="Arial" panose="020B0604020202020204" pitchFamily="34" charset="0"/>
                <a:cs typeface="Symbol" pitchFamily="2" charset="2"/>
              </a:rPr>
              <a:t>51</a:t>
            </a:fld>
            <a:endParaRPr lang="en-US" altLang="en-US">
              <a:latin typeface="Arial" panose="020B0604020202020204" pitchFamily="34" charset="0"/>
              <a:cs typeface="Symbol" pitchFamily="2" charset="2"/>
            </a:endParaRPr>
          </a:p>
        </p:txBody>
      </p:sp>
      <p:sp>
        <p:nvSpPr>
          <p:cNvPr id="178179" name="Text Box 1"/>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8180" name="Text Box 2"/>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ts val="450"/>
              </a:spcBef>
              <a:buClrTx/>
              <a:buFontTx/>
              <a:buNone/>
            </a:pPr>
            <a:r>
              <a:rPr lang="en-GB" altLang="en-US">
                <a:latin typeface="Arial" panose="020B0604020202020204" pitchFamily="34" charset="0"/>
              </a:rPr>
              <a:t>To understand these concepts, it is necessary to revisit MSC commitment into adipogenic, osteoblastogenic and myogenic lineages and causes of their deregulation. Although MSC for bone, fat and muscle tissue may not behave identically in their own physiological environments, in this manuscript they are used interchangeably. The MSC lines give rise to various cell types including myocytes, adipocytes, and osteoblasts depending on the growth factors and overall conditions in the microenvironment. The crucial molecule for osteoblastogenic lineage is a core-binding factor alpha-1 (Cbfa-1), also known as runt-related transcriptor factor 2 (RUNX2), the osteoblast-specific transcription factor essential for driving the differentiation toward osteoblasts at the expense of adipocytes (Isenmann et al., 2007; Jeong et al., 2010;McCarthy et al., 2003; Yu and Reddy, 2007; Zahorska-Markiewiczet al., 2000; Zaidi et al., 2007). Peroxisome proliferator-activated receptor gamma (PPAR) is the adipocyte-specific factor essential for adipocyte differentiation (Ackert-Bicknell and Rosen, 2006;Stables and Gilroy, 2011), whereas MyoD, a member of the myogenic regulatory factor family of proteins (Bentzinger et al., 2012)and myogenin (Luo et al., 2009) are considered to be the key myogenic signaling molecules. Fig. 4 depicts a simplified stem cell lineage commitment. Under normal-homeostatic conditions, the MSC seem to slightly favor adipogenic differentiation but the trans-differentiation ofMSC to bone lineage could be triggered and enhanced by various local and systemic factors, as well as environmental (e.g. nutritional) (Cao, 2011; Kim et al., 2013), or by new compounds such as PPAR inhibitors (Duque et al., 2013). However, in less optimal conditions involving low-grade chronic inflammation (aging, obesity, sarcopenia) (Pratesi et al., 2013), outlined in Table 1, there sulting increased synthesis of pro-inflammatory lipid media-tors, prostaglandin E2(PGE2), leukotriene B4(LTB4), TNF, (all mediated by n-6/n-3 PUFA ratios (Kelly et al., 2013), as well as the presence of reactive oxygen species, stimulate adipogenesis and suppress osteoblastogenesis by inhibiting musculoaponeurotic fibrosarcoma (Maf, or c-Maf), necessary for osteoblastogenesis(Nishikawa et al., 2010) and upregulating PPAR. PPAR activa-tion in conjunction with CCAAT/enhancer binding protein-alpha(C/EBP) ensures the MSC is committed to the adipocyte. In addition, PPAR suppresses RUNX2, a master osteoblastogenic factor while TNF enhances osteoclastogenesis. Chronic higher circulating levels of inflammatory markers (IL-6, C-reactive protein and TNF) are associated with lower muscle mass in older people(Beyer et al., 2012). Furthermore, muscle satellite cells from obeseindividuals with type 2 diabetes mellitus, may exhibit a type of “IL-6 resistance” (Scheele et al., 2012). Muscle atrophy F-box (MAFbx)and muscle new gene finger-1 (MuRF-1) are part of the ubiquitin proteosome pathway. MAFbx and MuRF-1 are elevated in animal and human models of wasting, as well as disease and immobilization states. MAFbx seems to target MyoD and myogenin, whereasMuRF-1 targets structural proteins in the muscle (Foletta et al.,2011). However, MAFbx and MuRF1 may have more complex roles as muscle atrophy can be inhibited without a reduction in MAFbxand MuRF1 levels (Foletta et al., 2011).Thus, excess adiposity increases inflammation and enhances adipogenic signals. The net result is bone loss, possibly muscle loss, and increase in adipocytes, along with the maintenance of low-grade chronic inflammation. There is the possibility that sarcopenia, sarcopenic obesity, osteosarcopenic obesity, or other combinations (see Fig. 5) are the same disease at different points of evolvement and development. Furthermore, if muscle and bone mass/strength decline with age, but fat mass increases with age in adipose and other tissue compartments, it suggests that an age-related MCS lineage commitment dysfunction may be occurring, perhaps mediated by inflammation and ultimately being the root cause of sarcopenia and osteopenia.</a:t>
            </a:r>
          </a:p>
        </p:txBody>
      </p:sp>
      <p:sp>
        <p:nvSpPr>
          <p:cNvPr id="178181" name="Text Box 3"/>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B3DB1C8F-D082-724F-B09F-6FCEDB819E2E}" type="slidenum">
              <a:rPr lang="el-GR" altLang="en-US">
                <a:latin typeface="Arial" panose="020B0604020202020204" pitchFamily="34" charset="0"/>
              </a:rPr>
              <a:t>51</a:t>
            </a:fld>
            <a:endParaRPr lang="el-GR" altLang="en-US">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2274"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21A6A3B6-99AC-144D-818D-58C6BEA6B1D4}" type="slidenum">
              <a:rPr lang="en-US" altLang="en-US" smtClean="0">
                <a:latin typeface="Arial" panose="020B0604020202020204" pitchFamily="34" charset="0"/>
                <a:cs typeface="Symbol" pitchFamily="2" charset="2"/>
              </a:rPr>
              <a:t>52</a:t>
            </a:fld>
            <a:endParaRPr lang="en-US" altLang="en-US">
              <a:latin typeface="Arial" panose="020B0604020202020204" pitchFamily="34" charset="0"/>
              <a:cs typeface="Symbol" pitchFamily="2" charset="2"/>
            </a:endParaRPr>
          </a:p>
        </p:txBody>
      </p:sp>
      <p:sp>
        <p:nvSpPr>
          <p:cNvPr id="182275" name="Text Box 1"/>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2276" name="Text Box 2"/>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22"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19332A19-E840-F446-A041-338A15573A5C}" type="slidenum">
              <a:rPr lang="en-US" altLang="en-US" smtClean="0">
                <a:latin typeface="Arial" panose="020B0604020202020204" pitchFamily="34" charset="0"/>
                <a:cs typeface="Symbol" pitchFamily="2" charset="2"/>
              </a:rPr>
              <a:t>53</a:t>
            </a:fld>
            <a:endParaRPr lang="en-US" altLang="en-US">
              <a:latin typeface="Arial" panose="020B0604020202020204" pitchFamily="34" charset="0"/>
              <a:cs typeface="Symbol" pitchFamily="2" charset="2"/>
            </a:endParaRPr>
          </a:p>
        </p:txBody>
      </p:sp>
      <p:sp>
        <p:nvSpPr>
          <p:cNvPr id="184323" name="Text Box 1"/>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24" name="Text Box 2"/>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370"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CC7750CC-23B3-624F-AC94-44CED633E389}" type="slidenum">
              <a:rPr lang="en-US" altLang="en-US" smtClean="0">
                <a:latin typeface="Arial" panose="020B0604020202020204" pitchFamily="34" charset="0"/>
                <a:cs typeface="Symbol" pitchFamily="2" charset="2"/>
              </a:rPr>
              <a:t>54</a:t>
            </a:fld>
            <a:endParaRPr lang="en-US" altLang="en-US">
              <a:latin typeface="Arial" panose="020B0604020202020204" pitchFamily="34" charset="0"/>
              <a:cs typeface="Symbol" pitchFamily="2" charset="2"/>
            </a:endParaRPr>
          </a:p>
        </p:txBody>
      </p:sp>
      <p:sp>
        <p:nvSpPr>
          <p:cNvPr id="186371" name="Text Box 1"/>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2" name="Text Box 2"/>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841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55BA3D61-FCF3-9340-8F04-3FFD8DACB0B3}" type="slidenum">
              <a:rPr lang="en-US" altLang="en-US" smtClean="0">
                <a:latin typeface="Arial" panose="020B0604020202020204" pitchFamily="34" charset="0"/>
                <a:cs typeface="Symbol" pitchFamily="2" charset="2"/>
              </a:rPr>
              <a:t>55</a:t>
            </a:fld>
            <a:endParaRPr lang="en-US" altLang="en-US">
              <a:latin typeface="Arial" panose="020B0604020202020204" pitchFamily="34" charset="0"/>
              <a:cs typeface="Symbol" pitchFamily="2" charset="2"/>
            </a:endParaRPr>
          </a:p>
        </p:txBody>
      </p:sp>
      <p:sp>
        <p:nvSpPr>
          <p:cNvPr id="188419" name="Text Box 1"/>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8420" name="Text Box 2"/>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0466"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7A118CB8-5CB9-254B-8ED5-7394987C904B}" type="slidenum">
              <a:rPr lang="en-US" altLang="en-US" smtClean="0">
                <a:latin typeface="Arial" panose="020B0604020202020204" pitchFamily="34" charset="0"/>
                <a:cs typeface="Symbol" pitchFamily="2" charset="2"/>
              </a:rPr>
              <a:t>56</a:t>
            </a:fld>
            <a:endParaRPr lang="en-US" altLang="en-US">
              <a:latin typeface="Arial" panose="020B0604020202020204" pitchFamily="34" charset="0"/>
              <a:cs typeface="Symbol" pitchFamily="2" charset="2"/>
            </a:endParaRPr>
          </a:p>
        </p:txBody>
      </p:sp>
      <p:sp>
        <p:nvSpPr>
          <p:cNvPr id="190467" name="Text Box 1"/>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0468" name="Text Box 2"/>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514"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0F9F0E21-E28F-6E48-B6E9-595D477539A9}" type="slidenum">
              <a:rPr lang="en-US" altLang="en-US" smtClean="0">
                <a:latin typeface="Arial" panose="020B0604020202020204" pitchFamily="34" charset="0"/>
                <a:cs typeface="Symbol" pitchFamily="2" charset="2"/>
              </a:rPr>
              <a:t>57</a:t>
            </a:fld>
            <a:endParaRPr lang="en-US" altLang="en-US">
              <a:latin typeface="Arial" panose="020B0604020202020204" pitchFamily="34" charset="0"/>
              <a:cs typeface="Symbol" pitchFamily="2" charset="2"/>
            </a:endParaRPr>
          </a:p>
        </p:txBody>
      </p:sp>
      <p:sp>
        <p:nvSpPr>
          <p:cNvPr id="192515" name="Text Box 1"/>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2516" name="Text Box 2"/>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62"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39702144-9113-6845-8728-46A46924DFBF}" type="slidenum">
              <a:rPr lang="en-US" altLang="en-US" smtClean="0">
                <a:latin typeface="Arial" panose="020B0604020202020204" pitchFamily="34" charset="0"/>
                <a:cs typeface="Symbol" pitchFamily="2" charset="2"/>
              </a:rPr>
              <a:t>58</a:t>
            </a:fld>
            <a:endParaRPr lang="en-US" altLang="en-US">
              <a:latin typeface="Arial" panose="020B0604020202020204" pitchFamily="34" charset="0"/>
              <a:cs typeface="Symbol" pitchFamily="2" charset="2"/>
            </a:endParaRPr>
          </a:p>
        </p:txBody>
      </p:sp>
      <p:sp>
        <p:nvSpPr>
          <p:cNvPr id="194563" name="Text Box 1"/>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64" name="Text Box 2"/>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6610"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F547E8A4-64E9-EB4C-9B87-B633A65568E3}" type="slidenum">
              <a:rPr lang="en-US" altLang="en-US" smtClean="0">
                <a:latin typeface="Arial" panose="020B0604020202020204" pitchFamily="34" charset="0"/>
                <a:cs typeface="Symbol" pitchFamily="2" charset="2"/>
              </a:rPr>
              <a:t>59</a:t>
            </a:fld>
            <a:endParaRPr lang="en-US" altLang="en-US">
              <a:latin typeface="Arial" panose="020B0604020202020204" pitchFamily="34" charset="0"/>
              <a:cs typeface="Symbol" pitchFamily="2" charset="2"/>
            </a:endParaRPr>
          </a:p>
        </p:txBody>
      </p:sp>
      <p:sp>
        <p:nvSpPr>
          <p:cNvPr id="196611" name="Text Box 1"/>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6612" name="Text Box 2"/>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865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ECBABEF9-CF63-964F-AF80-8A142C492D0C}" type="slidenum">
              <a:rPr lang="en-US" altLang="en-US" smtClean="0">
                <a:latin typeface="Arial" panose="020B0604020202020204" pitchFamily="34" charset="0"/>
                <a:cs typeface="Symbol" pitchFamily="2" charset="2"/>
              </a:rPr>
              <a:t>60</a:t>
            </a:fld>
            <a:endParaRPr lang="en-US" altLang="en-US">
              <a:latin typeface="Arial" panose="020B0604020202020204" pitchFamily="34" charset="0"/>
              <a:cs typeface="Symbol" pitchFamily="2" charset="2"/>
            </a:endParaRPr>
          </a:p>
        </p:txBody>
      </p:sp>
      <p:sp>
        <p:nvSpPr>
          <p:cNvPr id="198659" name="Text Box 1"/>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8660" name="Text Box 2"/>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F41B2578-A862-3C4B-B30D-86FA413C0A0D}" type="slidenum">
              <a:rPr lang="en-US" altLang="en-US" smtClean="0">
                <a:latin typeface="Arial" panose="020B0604020202020204" pitchFamily="34" charset="0"/>
                <a:cs typeface="Symbol" pitchFamily="2" charset="2"/>
              </a:rPr>
              <a:t>5</a:t>
            </a:fld>
            <a:endParaRPr lang="en-US" altLang="en-US">
              <a:latin typeface="Arial" panose="020B0604020202020204" pitchFamily="34" charset="0"/>
              <a:cs typeface="Symbol" pitchFamily="2" charset="2"/>
            </a:endParaRPr>
          </a:p>
        </p:txBody>
      </p:sp>
      <p:sp>
        <p:nvSpPr>
          <p:cNvPr id="38915"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B8F9EFEE-F8A5-0F42-A76A-36450BB11228}" type="slidenum">
              <a:rPr lang="en-US" altLang="en-US">
                <a:latin typeface="Arial" panose="020B0604020202020204" pitchFamily="34" charset="0"/>
              </a:rPr>
              <a:t>5</a:t>
            </a:fld>
            <a:endParaRPr lang="en-US" altLang="en-US">
              <a:latin typeface="Arial" panose="020B0604020202020204" pitchFamily="34" charset="0"/>
            </a:endParaRPr>
          </a:p>
        </p:txBody>
      </p:sp>
      <p:sp>
        <p:nvSpPr>
          <p:cNvPr id="38916" name="Text Box 2"/>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7" name="Text Box 3"/>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706"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32CA54FC-91B0-6240-A414-4DE34C99FA6A}" type="slidenum">
              <a:rPr lang="en-US" altLang="en-US" smtClean="0">
                <a:latin typeface="Arial" panose="020B0604020202020204" pitchFamily="34" charset="0"/>
                <a:cs typeface="Symbol" pitchFamily="2" charset="2"/>
              </a:rPr>
              <a:t>61</a:t>
            </a:fld>
            <a:endParaRPr lang="en-US" altLang="en-US">
              <a:latin typeface="Arial" panose="020B0604020202020204" pitchFamily="34" charset="0"/>
              <a:cs typeface="Symbol" pitchFamily="2" charset="2"/>
            </a:endParaRPr>
          </a:p>
        </p:txBody>
      </p:sp>
      <p:sp>
        <p:nvSpPr>
          <p:cNvPr id="200707" name="Text Box 1"/>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0708" name="Text Box 2"/>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2754"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2B1609E1-5F25-204D-BD97-4976EF2EDEC2}" type="slidenum">
              <a:rPr lang="en-US" altLang="en-US" smtClean="0">
                <a:latin typeface="Arial" panose="020B0604020202020204" pitchFamily="34" charset="0"/>
                <a:cs typeface="Symbol" pitchFamily="2" charset="2"/>
              </a:rPr>
              <a:t>62</a:t>
            </a:fld>
            <a:endParaRPr lang="en-US" altLang="en-US">
              <a:latin typeface="Arial" panose="020B0604020202020204" pitchFamily="34" charset="0"/>
              <a:cs typeface="Symbol" pitchFamily="2" charset="2"/>
            </a:endParaRPr>
          </a:p>
        </p:txBody>
      </p:sp>
      <p:sp>
        <p:nvSpPr>
          <p:cNvPr id="202755" name="Text Box 1"/>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2756" name="Text Box 2"/>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02"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1129D1F1-191C-634D-88A8-D3C22D8FA667}" type="slidenum">
              <a:rPr lang="en-US" altLang="en-US" smtClean="0">
                <a:latin typeface="Arial" panose="020B0604020202020204" pitchFamily="34" charset="0"/>
                <a:cs typeface="Symbol" pitchFamily="2" charset="2"/>
              </a:rPr>
              <a:t>63</a:t>
            </a:fld>
            <a:endParaRPr lang="en-US" altLang="en-US">
              <a:latin typeface="Arial" panose="020B0604020202020204" pitchFamily="34" charset="0"/>
              <a:cs typeface="Symbol" pitchFamily="2" charset="2"/>
            </a:endParaRPr>
          </a:p>
        </p:txBody>
      </p:sp>
      <p:sp>
        <p:nvSpPr>
          <p:cNvPr id="204803" name="Text Box 1"/>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04" name="Text Box 2"/>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42"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4C7041CB-DDBB-A74C-B3B3-C54370D657B1}" type="slidenum">
              <a:rPr lang="en-US" altLang="en-US" smtClean="0">
                <a:latin typeface="Arial" panose="020B0604020202020204" pitchFamily="34" charset="0"/>
                <a:cs typeface="Symbol" pitchFamily="2" charset="2"/>
              </a:rPr>
              <a:t>64</a:t>
            </a:fld>
            <a:endParaRPr lang="en-US" altLang="en-US">
              <a:latin typeface="Arial" panose="020B0604020202020204" pitchFamily="34" charset="0"/>
              <a:cs typeface="Symbol" pitchFamily="2" charset="2"/>
            </a:endParaRPr>
          </a:p>
        </p:txBody>
      </p:sp>
      <p:sp>
        <p:nvSpPr>
          <p:cNvPr id="215043" name="Text Box 1"/>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44" name="Text Box 2"/>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8354"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94C4294E-5F60-4A4E-AC97-D2C7F4BB8325}" type="slidenum">
              <a:rPr lang="en-US" altLang="en-US" smtClean="0">
                <a:latin typeface="Arial" panose="020B0604020202020204" pitchFamily="34" charset="0"/>
                <a:cs typeface="Symbol" pitchFamily="2" charset="2"/>
              </a:rPr>
              <a:t>66</a:t>
            </a:fld>
            <a:endParaRPr lang="en-US" altLang="en-US">
              <a:latin typeface="Arial" panose="020B0604020202020204" pitchFamily="34" charset="0"/>
              <a:cs typeface="Symbol" pitchFamily="2" charset="2"/>
            </a:endParaRPr>
          </a:p>
        </p:txBody>
      </p:sp>
      <p:sp>
        <p:nvSpPr>
          <p:cNvPr id="228355" name="Text Box 1"/>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8356" name="Text Box 2"/>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A8178075-7194-0643-A652-49B4B7248EC0}" type="slidenum">
              <a:rPr lang="en-US" altLang="en-US" smtClean="0">
                <a:latin typeface="Arial" panose="020B0604020202020204" pitchFamily="34" charset="0"/>
                <a:cs typeface="Symbol" pitchFamily="2" charset="2"/>
              </a:rPr>
              <a:t>67</a:t>
            </a:fld>
            <a:endParaRPr lang="en-US" altLang="en-US">
              <a:latin typeface="Arial" panose="020B0604020202020204" pitchFamily="34" charset="0"/>
              <a:cs typeface="Symbol" pitchFamily="2" charset="2"/>
            </a:endParaRPr>
          </a:p>
        </p:txBody>
      </p:sp>
      <p:sp>
        <p:nvSpPr>
          <p:cNvPr id="34819"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FE213287-C73C-1345-9611-270AFD014617}" type="slidenum">
              <a:rPr lang="en-US" altLang="en-US">
                <a:latin typeface="Arial" panose="020B0604020202020204" pitchFamily="34" charset="0"/>
              </a:rPr>
              <a:t>67</a:t>
            </a:fld>
            <a:endParaRPr lang="en-US" altLang="en-US">
              <a:latin typeface="Arial" panose="020B0604020202020204" pitchFamily="34" charset="0"/>
            </a:endParaRPr>
          </a:p>
        </p:txBody>
      </p:sp>
      <p:sp>
        <p:nvSpPr>
          <p:cNvPr id="34820" name="Text Box 2"/>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1" name="Text Box 3"/>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A8178075-7194-0643-A652-49B4B7248EC0}" type="slidenum">
              <a:rPr lang="en-US" altLang="en-US" smtClean="0">
                <a:latin typeface="Arial" panose="020B0604020202020204" pitchFamily="34" charset="0"/>
                <a:cs typeface="Symbol" pitchFamily="2" charset="2"/>
              </a:rPr>
              <a:t>68</a:t>
            </a:fld>
            <a:endParaRPr lang="en-US" altLang="en-US">
              <a:latin typeface="Arial" panose="020B0604020202020204" pitchFamily="34" charset="0"/>
              <a:cs typeface="Symbol" pitchFamily="2" charset="2"/>
            </a:endParaRPr>
          </a:p>
        </p:txBody>
      </p:sp>
      <p:sp>
        <p:nvSpPr>
          <p:cNvPr id="34819"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FE213287-C73C-1345-9611-270AFD014617}" type="slidenum">
              <a:rPr lang="en-US" altLang="en-US">
                <a:latin typeface="Arial" panose="020B0604020202020204" pitchFamily="34" charset="0"/>
              </a:rPr>
              <a:t>68</a:t>
            </a:fld>
            <a:endParaRPr lang="en-US" altLang="en-US">
              <a:latin typeface="Arial" panose="020B0604020202020204" pitchFamily="34" charset="0"/>
            </a:endParaRPr>
          </a:p>
        </p:txBody>
      </p:sp>
      <p:sp>
        <p:nvSpPr>
          <p:cNvPr id="34820" name="Text Box 2"/>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1" name="Text Box 3"/>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A8178075-7194-0643-A652-49B4B7248EC0}" type="slidenum">
              <a:rPr lang="en-US" altLang="en-US" smtClean="0">
                <a:latin typeface="Arial" panose="020B0604020202020204" pitchFamily="34" charset="0"/>
                <a:cs typeface="Symbol" pitchFamily="2" charset="2"/>
              </a:rPr>
              <a:t>69</a:t>
            </a:fld>
            <a:endParaRPr lang="en-US" altLang="en-US">
              <a:latin typeface="Arial" panose="020B0604020202020204" pitchFamily="34" charset="0"/>
              <a:cs typeface="Symbol" pitchFamily="2" charset="2"/>
            </a:endParaRPr>
          </a:p>
        </p:txBody>
      </p:sp>
      <p:sp>
        <p:nvSpPr>
          <p:cNvPr id="34819"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FE213287-C73C-1345-9611-270AFD014617}" type="slidenum">
              <a:rPr lang="en-US" altLang="en-US">
                <a:latin typeface="Arial" panose="020B0604020202020204" pitchFamily="34" charset="0"/>
              </a:rPr>
              <a:t>69</a:t>
            </a:fld>
            <a:endParaRPr lang="en-US" altLang="en-US">
              <a:latin typeface="Arial" panose="020B0604020202020204" pitchFamily="34" charset="0"/>
            </a:endParaRPr>
          </a:p>
        </p:txBody>
      </p:sp>
      <p:sp>
        <p:nvSpPr>
          <p:cNvPr id="34820" name="Text Box 2"/>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1" name="Text Box 3"/>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5AD39AB0-1690-7B4E-A6D4-48E8AB722230}" type="slidenum">
              <a:rPr lang="en-US" altLang="en-US" smtClean="0">
                <a:solidFill>
                  <a:schemeClr val="tx1"/>
                </a:solidFill>
                <a:latin typeface="Arial" panose="020B0604020202020204" pitchFamily="34" charset="0"/>
                <a:ea typeface="ＭＳ Ｐゴシック" panose="020B0600070205080204" pitchFamily="34" charset="-128"/>
              </a:rPr>
              <a:t>70</a:t>
            </a:fld>
            <a:endParaRPr lang="en-US" altLang="en-US">
              <a:solidFill>
                <a:schemeClr val="tx1"/>
              </a:solidFill>
              <a:latin typeface="Arial" panose="020B0604020202020204" pitchFamily="34" charset="0"/>
              <a:ea typeface="ＭＳ Ｐゴシック" panose="020B0600070205080204" pitchFamily="34" charset="-128"/>
            </a:endParaRPr>
          </a:p>
        </p:txBody>
      </p:sp>
      <p:sp>
        <p:nvSpPr>
          <p:cNvPr id="158722" name="Rectangle 2"/>
          <p:cNvSpPr>
            <a:spLocks noGrp="1" noRot="1" noChangeAspect="1" noChangeArrowheads="1" noTextEdit="1"/>
          </p:cNvSpPr>
          <p:nvPr>
            <p:ph type="sldImg"/>
          </p:nvPr>
        </p:nvSpPr>
        <p:spPr/>
      </p:sp>
      <p:sp>
        <p:nvSpPr>
          <p:cNvPr id="15872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5AA7740A-5ECA-4B48-ABB2-2E29D655829D}" type="slidenum">
              <a:rPr lang="en-US" altLang="en-US" smtClean="0">
                <a:latin typeface="Arial" panose="020B0604020202020204" pitchFamily="34" charset="0"/>
                <a:ea typeface="Symbol" pitchFamily="2" charset="2"/>
                <a:cs typeface="Symbol" pitchFamily="2" charset="2"/>
              </a:rPr>
              <a:t>71</a:t>
            </a:fld>
            <a:endParaRPr lang="en-US" altLang="en-US">
              <a:latin typeface="Arial" panose="020B0604020202020204" pitchFamily="34" charset="0"/>
              <a:ea typeface="Symbol" pitchFamily="2" charset="2"/>
              <a:cs typeface="Symbol" pitchFamily="2" charset="2"/>
            </a:endParaRPr>
          </a:p>
        </p:txBody>
      </p:sp>
      <p:sp>
        <p:nvSpPr>
          <p:cNvPr id="160771"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485527EB-605B-1240-866D-8A04646C1209}" type="slidenum">
              <a:rPr lang="en-US" altLang="en-US">
                <a:latin typeface="Arial" panose="020B0604020202020204" pitchFamily="34" charset="0"/>
              </a:rPr>
              <a:t>71</a:t>
            </a:fld>
            <a:endParaRPr lang="en-US" altLang="en-US">
              <a:latin typeface="Arial" panose="020B0604020202020204" pitchFamily="34" charset="0"/>
            </a:endParaRPr>
          </a:p>
        </p:txBody>
      </p:sp>
      <p:sp>
        <p:nvSpPr>
          <p:cNvPr id="160772" name="Text Box 2"/>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0773" name="Text Box 3"/>
          <p:cNvSpPr txBox="1">
            <a:spLocks noChangeArrowheads="1"/>
          </p:cNvSpPr>
          <p:nvPr/>
        </p:nvSpPr>
        <p:spPr bwMode="auto">
          <a:xfrm>
            <a:off x="914400" y="4343400"/>
            <a:ext cx="5029200" cy="4114800"/>
          </a:xfrm>
          <a:prstGeom prst="rect">
            <a:avLst/>
          </a:prstGeom>
          <a:solidFill>
            <a:srgbClr val="FFFFFF"/>
          </a:solidFill>
          <a:ln w="9360" cap="sq">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ts val="450"/>
              </a:spcBef>
              <a:buClrTx/>
              <a:buFontTx/>
              <a:buNone/>
            </a:pPr>
            <a:r>
              <a:rPr lang="el-GR" altLang="en-US">
                <a:latin typeface="Arial" panose="020B0604020202020204" pitchFamily="34" charset="0"/>
              </a:rPr>
              <a:t>Παραμυθητικόν προς Απολλώνιον</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3"/>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9EC96546-3D71-164E-AF3B-4F861B5491D8}" type="slidenum">
              <a:rPr lang="en-US" altLang="en-US" smtClean="0">
                <a:latin typeface="Arial" panose="020B0604020202020204" pitchFamily="34" charset="0"/>
                <a:cs typeface="Symbol" pitchFamily="2" charset="2"/>
              </a:rPr>
              <a:t>6</a:t>
            </a:fld>
            <a:endParaRPr lang="en-US" altLang="en-US">
              <a:latin typeface="Arial" panose="020B0604020202020204" pitchFamily="34" charset="0"/>
              <a:cs typeface="Symbol" pitchFamily="2" charset="2"/>
            </a:endParaRPr>
          </a:p>
        </p:txBody>
      </p:sp>
      <p:sp>
        <p:nvSpPr>
          <p:cNvPr id="40963"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70904F91-7BD7-C04A-B711-A103012F3503}" type="slidenum">
              <a:rPr lang="en-US" altLang="en-US">
                <a:latin typeface="Arial" panose="020B0604020202020204" pitchFamily="34" charset="0"/>
              </a:rPr>
              <a:t>6</a:t>
            </a:fld>
            <a:endParaRPr lang="en-US" altLang="en-US">
              <a:latin typeface="Arial" panose="020B0604020202020204" pitchFamily="34" charset="0"/>
            </a:endParaRPr>
          </a:p>
        </p:txBody>
      </p:sp>
      <p:sp>
        <p:nvSpPr>
          <p:cNvPr id="40964" name="Text Box 2"/>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5" name="Text Box 3"/>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DCCE9221-F55E-9040-A4F5-71DF419563B3}" type="slidenum">
              <a:rPr lang="en-US" altLang="en-US" smtClean="0">
                <a:latin typeface="Arial" panose="020B0604020202020204" pitchFamily="34" charset="0"/>
                <a:ea typeface="Symbol" pitchFamily="2" charset="2"/>
                <a:cs typeface="Symbol" pitchFamily="2" charset="2"/>
              </a:rPr>
              <a:t>72</a:t>
            </a:fld>
            <a:endParaRPr lang="en-US" altLang="en-US">
              <a:latin typeface="Arial" panose="020B0604020202020204" pitchFamily="34" charset="0"/>
              <a:ea typeface="Symbol" pitchFamily="2" charset="2"/>
              <a:cs typeface="Symbol" pitchFamily="2" charset="2"/>
            </a:endParaRPr>
          </a:p>
        </p:txBody>
      </p:sp>
      <p:sp>
        <p:nvSpPr>
          <p:cNvPr id="162819" name="Text Box 1"/>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2820" name="Text Box 2"/>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1C6230B0-E56E-4C44-9087-8CFE3EF837A5}" type="slidenum">
              <a:rPr lang="en-US" altLang="en-US" smtClean="0">
                <a:latin typeface="Arial" panose="020B0604020202020204" pitchFamily="34" charset="0"/>
                <a:ea typeface="Symbol" pitchFamily="2" charset="2"/>
                <a:cs typeface="Symbol" pitchFamily="2" charset="2"/>
              </a:rPr>
              <a:t>75</a:t>
            </a:fld>
            <a:endParaRPr lang="en-US" altLang="en-US">
              <a:latin typeface="Arial" panose="020B0604020202020204" pitchFamily="34" charset="0"/>
              <a:ea typeface="Symbol" pitchFamily="2" charset="2"/>
              <a:cs typeface="Symbol" pitchFamily="2" charset="2"/>
            </a:endParaRPr>
          </a:p>
        </p:txBody>
      </p:sp>
      <p:sp>
        <p:nvSpPr>
          <p:cNvPr id="164867" name="Text Box 1"/>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4868" name="Text Box 2"/>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F74FBEDD-8FE1-374E-9E9E-88C71D65D1E4}" type="slidenum">
              <a:rPr lang="en-US" altLang="en-US" smtClean="0">
                <a:latin typeface="Arial" panose="020B0604020202020204" pitchFamily="34" charset="0"/>
                <a:ea typeface="Symbol" pitchFamily="2" charset="2"/>
                <a:cs typeface="Symbol" pitchFamily="2" charset="2"/>
              </a:rPr>
              <a:t>76</a:t>
            </a:fld>
            <a:endParaRPr lang="en-US" altLang="en-US">
              <a:latin typeface="Arial" panose="020B0604020202020204" pitchFamily="34" charset="0"/>
              <a:ea typeface="Symbol" pitchFamily="2" charset="2"/>
              <a:cs typeface="Symbol" pitchFamily="2" charset="2"/>
            </a:endParaRPr>
          </a:p>
        </p:txBody>
      </p:sp>
      <p:sp>
        <p:nvSpPr>
          <p:cNvPr id="166915" name="Text Box 1"/>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6916" name="Text Box 2"/>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R" dirty="0"/>
              <a:t>ACT= Acceptance and Commitmemt Therapy        PMR= Progressive Muscular Relaxation       SEL= Social Emotional Learning  Primordial Sound Meditation, Eye Movement esensitization Reprocessing</a:t>
            </a:r>
          </a:p>
        </p:txBody>
      </p:sp>
      <p:sp>
        <p:nvSpPr>
          <p:cNvPr id="4" name="Slide Number Placeholder 3"/>
          <p:cNvSpPr>
            <a:spLocks noGrp="1"/>
          </p:cNvSpPr>
          <p:nvPr>
            <p:ph type="sldNum"/>
          </p:nvPr>
        </p:nvSpPr>
        <p:spPr/>
        <p:txBody>
          <a:bodyPr/>
          <a:lstStyle/>
          <a:p>
            <a:pPr>
              <a:defRPr/>
            </a:pPr>
            <a:fld id="{2C6D07FB-25FC-774E-AC25-905F98B883AD}" type="slidenum">
              <a:rPr lang="en-US" altLang="en-US" smtClean="0"/>
              <a:t>77</a:t>
            </a:fld>
            <a:endParaRPr lang="en-US" altLang="en-US"/>
          </a:p>
        </p:txBody>
      </p:sp>
    </p:spTree>
    <p:extLst>
      <p:ext uri="{BB962C8B-B14F-4D97-AF65-F5344CB8AC3E}">
        <p14:creationId xmlns:p14="http://schemas.microsoft.com/office/powerpoint/2010/main" val="2918372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C8A5585A-FB4F-DB45-972B-05B39911C494}" type="slidenum">
              <a:rPr lang="en-US" altLang="en-US" smtClean="0">
                <a:latin typeface="Arial" panose="020B0604020202020204" pitchFamily="34" charset="0"/>
                <a:cs typeface="Symbol" pitchFamily="2" charset="2"/>
              </a:rPr>
              <a:t>7</a:t>
            </a:fld>
            <a:endParaRPr lang="en-US" altLang="en-US">
              <a:latin typeface="Arial" panose="020B0604020202020204" pitchFamily="34" charset="0"/>
              <a:cs typeface="Symbol" pitchFamily="2" charset="2"/>
            </a:endParaRPr>
          </a:p>
        </p:txBody>
      </p:sp>
      <p:sp>
        <p:nvSpPr>
          <p:cNvPr id="45059" name="Text Box 1"/>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60" name="Text Box 2"/>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603937DF-4EAD-4046-A847-57F599FC8DBD}" type="slidenum">
              <a:rPr lang="en-US" altLang="en-US" smtClean="0">
                <a:latin typeface="Arial" panose="020B0604020202020204" pitchFamily="34" charset="0"/>
                <a:cs typeface="Symbol" pitchFamily="2" charset="2"/>
              </a:rPr>
              <a:t>8</a:t>
            </a:fld>
            <a:endParaRPr lang="en-US" altLang="en-US">
              <a:latin typeface="Arial" panose="020B0604020202020204" pitchFamily="34" charset="0"/>
              <a:cs typeface="Symbol" pitchFamily="2" charset="2"/>
            </a:endParaRPr>
          </a:p>
        </p:txBody>
      </p:sp>
      <p:sp>
        <p:nvSpPr>
          <p:cNvPr id="47107" name="Text Box 1"/>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8" name="Text Box 2"/>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F0B5E008-B1D1-BB4D-948A-6AAA36549C76}" type="slidenum">
              <a:rPr lang="en-US" altLang="en-US" smtClean="0">
                <a:latin typeface="Arial" panose="020B0604020202020204" pitchFamily="34" charset="0"/>
                <a:cs typeface="Symbol" pitchFamily="2" charset="2"/>
              </a:rPr>
              <a:t>9</a:t>
            </a:fld>
            <a:endParaRPr lang="en-US" altLang="en-US">
              <a:latin typeface="Arial" panose="020B0604020202020204" pitchFamily="34" charset="0"/>
              <a:cs typeface="Symbol" pitchFamily="2" charset="2"/>
            </a:endParaRPr>
          </a:p>
        </p:txBody>
      </p:sp>
      <p:sp>
        <p:nvSpPr>
          <p:cNvPr id="53251"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EAE3ED37-9976-DF43-8135-F40413100AB3}" type="slidenum">
              <a:rPr lang="en-US" altLang="en-US">
                <a:latin typeface="Arial" panose="020B0604020202020204" pitchFamily="34" charset="0"/>
              </a:rPr>
              <a:t>9</a:t>
            </a:fld>
            <a:endParaRPr lang="en-US" altLang="en-US">
              <a:latin typeface="Arial" panose="020B0604020202020204" pitchFamily="34" charset="0"/>
            </a:endParaRPr>
          </a:p>
        </p:txBody>
      </p:sp>
      <p:sp>
        <p:nvSpPr>
          <p:cNvPr id="53252" name="Text Box 2"/>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3" name="Text Box 3"/>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71E99E0E-C7BB-5049-A19C-376D8F4AE792}" type="datetimeFigureOut">
              <a:rPr lang="en-US"/>
              <a:t>10/14/25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DCFDD1-48DA-8B47-8ED4-5FEAC7A38868}" type="slidenum">
              <a:rPr lang="en-US" altLang="en-US"/>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624B634-C01C-2449-8094-32B7E97D3A46}" type="datetimeFigureOut">
              <a:rPr lang="en-US"/>
              <a:t>10/14/25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FDB0B3-37F0-FF41-91C0-1FFBF29F8331}" type="slidenum">
              <a:rPr lang="en-US" altLang="en-US"/>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67145B27-2C7F-C54A-BA88-82FC2A3B7CF0}" type="datetimeFigureOut">
              <a:rPr lang="en-US"/>
              <a:t>10/14/25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0A8F04-71DC-C447-A152-391C31CEA091}" type="slidenum">
              <a:rPr lang="en-US" altLang="en-US"/>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r>
              <a:rPr lang="en-GB"/>
              <a:t>Click to edit Master title style</a:t>
            </a:r>
            <a:endParaRPr lang="el-GR" dirty="0"/>
          </a:p>
        </p:txBody>
      </p:sp>
      <p:sp>
        <p:nvSpPr>
          <p:cNvPr id="3" name="Θέση κειμένου 2"/>
          <p:cNvSpPr>
            <a:spLocks noGrp="1"/>
          </p:cNvSpPr>
          <p:nvPr>
            <p:ph type="body" idx="1"/>
          </p:nvPr>
        </p:nvSpPr>
        <p:spPr>
          <a:xfrm>
            <a:off x="432000" y="1152000"/>
            <a:ext cx="5472000" cy="360000"/>
          </a:xfrm>
        </p:spPr>
        <p:txBody>
          <a:bodyPr rtlCol="0"/>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Θέση περιεχομένου 3"/>
          <p:cNvSpPr>
            <a:spLocks noGrp="1"/>
          </p:cNvSpPr>
          <p:nvPr>
            <p:ph sz="half" idx="2"/>
          </p:nvPr>
        </p:nvSpPr>
        <p:spPr>
          <a:xfrm>
            <a:off x="432000" y="1584000"/>
            <a:ext cx="5472000" cy="4608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l-GR" dirty="0"/>
          </a:p>
        </p:txBody>
      </p:sp>
      <p:sp>
        <p:nvSpPr>
          <p:cNvPr id="8" name="Θέση κειμένου 7"/>
          <p:cNvSpPr>
            <a:spLocks noGrp="1"/>
          </p:cNvSpPr>
          <p:nvPr>
            <p:ph type="body" sz="quarter" idx="12"/>
          </p:nvPr>
        </p:nvSpPr>
        <p:spPr>
          <a:xfrm>
            <a:off x="6299887" y="1584325"/>
            <a:ext cx="5472113" cy="4606925"/>
          </a:xfrm>
        </p:spPr>
        <p:txBody>
          <a:bodyPr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l-GR" dirty="0"/>
          </a:p>
        </p:txBody>
      </p:sp>
      <p:sp>
        <p:nvSpPr>
          <p:cNvPr id="12" name="Θέση κειμένου 11"/>
          <p:cNvSpPr>
            <a:spLocks noGrp="1"/>
          </p:cNvSpPr>
          <p:nvPr>
            <p:ph type="body" sz="quarter" idx="13"/>
          </p:nvPr>
        </p:nvSpPr>
        <p:spPr>
          <a:xfrm>
            <a:off x="6300000" y="1152525"/>
            <a:ext cx="5472000" cy="358775"/>
          </a:xfrm>
        </p:spPr>
        <p:txBody>
          <a:bodyPr rtlCol="0"/>
          <a:lstStyle>
            <a:lvl1pPr marL="0" indent="0">
              <a:buNone/>
              <a:defRPr sz="2400" b="1"/>
            </a:lvl1pPr>
          </a:lstStyle>
          <a:p>
            <a:pPr lvl="0"/>
            <a:r>
              <a:rPr lang="en-GB"/>
              <a:t>Click to edit Master text styles</a:t>
            </a:r>
          </a:p>
        </p:txBody>
      </p:sp>
      <p:sp>
        <p:nvSpPr>
          <p:cNvPr id="7" name="Θέση υποσέλιδου 9"/>
          <p:cNvSpPr>
            <a:spLocks noGrp="1"/>
          </p:cNvSpPr>
          <p:nvPr>
            <p:ph type="ftr" sz="quarter" idx="14"/>
          </p:nvPr>
        </p:nvSpPr>
        <p:spPr/>
        <p:txBody>
          <a:bodyPr/>
          <a:lstStyle>
            <a:lvl1pPr>
              <a:defRPr>
                <a:solidFill>
                  <a:schemeClr val="tx1">
                    <a:lumMod val="75000"/>
                    <a:lumOff val="25000"/>
                  </a:schemeClr>
                </a:solidFill>
              </a:defRPr>
            </a:lvl1pPr>
          </a:lstStyle>
          <a:p>
            <a:pPr>
              <a:defRPr/>
            </a:pPr>
            <a:r>
              <a:rPr lang="el-GR"/>
              <a:t>Προσθέστε υποσέλιδο</a:t>
            </a:r>
          </a:p>
        </p:txBody>
      </p:sp>
      <p:sp>
        <p:nvSpPr>
          <p:cNvPr id="9" name="Σύμβολο κράτησης θέσης αριθμού διαφάνειας 10"/>
          <p:cNvSpPr>
            <a:spLocks noGrp="1"/>
          </p:cNvSpPr>
          <p:nvPr>
            <p:ph type="sldNum" sz="quarter" idx="15"/>
          </p:nvPr>
        </p:nvSpPr>
        <p:spPr/>
        <p:txBody>
          <a:bodyPr/>
          <a:lstStyle>
            <a:lvl1pPr>
              <a:defRPr>
                <a:solidFill>
                  <a:schemeClr val="tx1">
                    <a:lumMod val="75000"/>
                    <a:lumOff val="25000"/>
                  </a:schemeClr>
                </a:solidFill>
              </a:defRPr>
            </a:lvl1pPr>
          </a:lstStyle>
          <a:p>
            <a:pPr>
              <a:defRPr/>
            </a:pPr>
            <a:fld id="{1F571682-995F-6740-AC40-3F5A31B01741}" type="slidenum">
              <a:rPr lang="el-GR"/>
              <a:t>‹#›</a:t>
            </a:fld>
            <a:endParaRPr lang="el-G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714F98A-8838-D74B-9C81-C35278E69534}" type="datetimeFigureOut">
              <a:rPr lang="en-US"/>
              <a:t>10/14/25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E44D0C1-40B5-7944-9417-E41AD96B80FB}" type="slidenum">
              <a:rPr lang="en-US" altLang="en-US"/>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283CF933-C817-A748-BD1F-F4EFBE4750F4}" type="datetimeFigureOut">
              <a:rPr lang="en-US"/>
              <a:t>10/14/25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35514DF-D215-5F48-BA76-AF26776E4E95}" type="slidenum">
              <a:rPr lang="en-US" altLang="en-US"/>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6C17FC6B-210C-E54B-AA74-7706E2D5E43A}" type="datetimeFigureOut">
              <a:rPr lang="en-US"/>
              <a:t>10/14/25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99C50C-F770-6D44-80F9-7C13C59CF1F4}" type="slidenum">
              <a:rPr lang="en-US" altLang="en-US"/>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7B613427-9187-294B-B213-62E0696B2B86}" type="datetimeFigureOut">
              <a:rPr lang="en-US"/>
              <a:t>10/14/25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33DD113-58CE-254C-9223-E1D299056661}" type="slidenum">
              <a:rPr lang="en-US" altLang="en-US"/>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CF0B6279-6A57-3240-9D09-E093B999AE2F}" type="datetimeFigureOut">
              <a:rPr lang="en-US"/>
              <a:t>10/14/25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B1D95F0-EE38-534A-A651-5D72B3340A3C}" type="slidenum">
              <a:rPr lang="en-US" altLang="en-US"/>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8A61419-B845-9645-A3BE-5C1DFF30B2A8}" type="datetimeFigureOut">
              <a:rPr lang="en-US"/>
              <a:t>10/14/25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CC3D89D-7AF2-9E40-A43B-CCDAB8FECC83}" type="slidenum">
              <a:rPr lang="en-US" altLang="en-US"/>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0C64A0BB-26EB-2347-8452-1EEB35432230}" type="datetimeFigureOut">
              <a:rPr lang="en-US"/>
              <a:t>10/14/25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91B5D9-026F-2F4C-8861-292B0E4823F4}" type="slidenum">
              <a:rPr lang="en-US" altLang="en-US"/>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61DCD0CE-2769-AE4A-BFCD-539F14E40FEB}" type="datetimeFigureOut">
              <a:rPr lang="en-US"/>
              <a:t>10/14/25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49AEE3E-3257-5842-AA09-9A93865D6620}" type="slidenum">
              <a:rPr lang="en-US" altLang="en-US"/>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GB" altLang="en-US"/>
              <a:t>Click to edit Master title style</a:t>
            </a:r>
            <a:endParaRPr lang="en-US" altLang="en-US"/>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3BC2C33-E18C-8D47-8535-FF30E6D63854}" type="datetimeFigureOut">
              <a:rPr lang="en-US"/>
              <a:t>10/14/25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CC501215-2514-8D48-B21F-C1714605280A}"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oleObject" Target="../embeddings/oleObject2.bin"/><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oleObject" Target="../embeddings/oleObject5.bin"/><Relationship Id="rId4" Type="http://schemas.openxmlformats.org/officeDocument/2006/relationships/image" Target="../media/image23.em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60A3F">
            <a:alpha val="0"/>
          </a:srgbClr>
        </a:solidFill>
        <a:effectLst/>
      </p:bgPr>
    </p:bg>
    <p:spTree>
      <p:nvGrpSpPr>
        <p:cNvPr id="1" name="">
          <a:extLst>
            <a:ext uri="{FF2B5EF4-FFF2-40B4-BE49-F238E27FC236}">
              <a16:creationId xmlns:a16="http://schemas.microsoft.com/office/drawing/2014/main" id="{04548D22-5C97-D59C-E4E7-FC5F580366EB}"/>
            </a:ext>
          </a:extLst>
        </p:cNvPr>
        <p:cNvGrpSpPr/>
        <p:nvPr/>
      </p:nvGrpSpPr>
      <p:grpSpPr>
        <a:xfrm>
          <a:off x="0" y="0"/>
          <a:ext cx="0" cy="0"/>
          <a:chOff x="0" y="0"/>
          <a:chExt cx="0" cy="0"/>
        </a:xfrm>
      </p:grpSpPr>
      <p:sp>
        <p:nvSpPr>
          <p:cNvPr id="14341" name="Title 3">
            <a:extLst>
              <a:ext uri="{FF2B5EF4-FFF2-40B4-BE49-F238E27FC236}">
                <a16:creationId xmlns:a16="http://schemas.microsoft.com/office/drawing/2014/main" id="{F2D35236-ED82-46EC-76BC-6BC13201D4E8}"/>
              </a:ext>
            </a:extLst>
          </p:cNvPr>
          <p:cNvSpPr>
            <a:spLocks noGrp="1" noChangeArrowheads="1"/>
          </p:cNvSpPr>
          <p:nvPr>
            <p:ph type="ctrTitle"/>
          </p:nvPr>
        </p:nvSpPr>
        <p:spPr>
          <a:xfrm>
            <a:off x="493846" y="3144551"/>
            <a:ext cx="10715992" cy="1470025"/>
          </a:xfrm>
        </p:spPr>
        <p:txBody>
          <a:bodyPr rtlCol="0">
            <a:normAutofit fontScale="90000"/>
          </a:bodyPr>
          <a:lstStyle/>
          <a:p>
            <a:pPr eaLnBrk="1" fontAlgn="auto" hangingPunct="1">
              <a:spcAft>
                <a:spcPts val="0"/>
              </a:spcAft>
              <a:defRPr/>
            </a:pPr>
            <a:br>
              <a:rPr lang="en-US" altLang="en-US" sz="4400" b="1" i="1" dirty="0">
                <a:solidFill>
                  <a:srgbClr val="FF0000"/>
                </a:solidFill>
                <a:latin typeface="Times New Roman" panose="02020603050405020304" pitchFamily="18" charset="0"/>
                <a:cs typeface="Times New Roman" panose="02020603050405020304" pitchFamily="18" charset="0"/>
              </a:rPr>
            </a:br>
            <a:r>
              <a:rPr lang="en-US" altLang="en-US" b="1" i="1" dirty="0">
                <a:solidFill>
                  <a:srgbClr val="FF0000"/>
                </a:solidFill>
                <a:latin typeface="Times New Roman" panose="02020603050405020304" pitchFamily="18" charset="0"/>
                <a:cs typeface="Times New Roman" panose="02020603050405020304" pitchFamily="18" charset="0"/>
              </a:rPr>
              <a:t>Stress and the Cardiometabolic Syndrome</a:t>
            </a:r>
            <a:br>
              <a:rPr lang="en-US" altLang="en-US" sz="4000" b="1" i="1" dirty="0">
                <a:solidFill>
                  <a:srgbClr val="FF0000"/>
                </a:solidFill>
              </a:rPr>
            </a:br>
            <a:r>
              <a:rPr lang="en-US" altLang="en-US" sz="5400" b="1" i="1" dirty="0">
                <a:solidFill>
                  <a:srgbClr val="FF0000"/>
                </a:solidFill>
              </a:rPr>
              <a:t> </a:t>
            </a:r>
          </a:p>
        </p:txBody>
      </p:sp>
      <p:sp>
        <p:nvSpPr>
          <p:cNvPr id="14338" name="Subtitle 2">
            <a:extLst>
              <a:ext uri="{FF2B5EF4-FFF2-40B4-BE49-F238E27FC236}">
                <a16:creationId xmlns:a16="http://schemas.microsoft.com/office/drawing/2014/main" id="{E5FB25EF-C172-5B7F-EF9A-77653B48F000}"/>
              </a:ext>
            </a:extLst>
          </p:cNvPr>
          <p:cNvSpPr>
            <a:spLocks noGrp="1" noChangeArrowheads="1"/>
          </p:cNvSpPr>
          <p:nvPr>
            <p:ph type="subTitle" idx="1"/>
          </p:nvPr>
        </p:nvSpPr>
        <p:spPr>
          <a:xfrm>
            <a:off x="783590" y="4149080"/>
            <a:ext cx="10353040" cy="3208020"/>
          </a:xfrm>
        </p:spPr>
        <p:txBody>
          <a:bodyPr rtlCol="0">
            <a:normAutofit fontScale="90000" lnSpcReduction="20000"/>
          </a:bodyPr>
          <a:lstStyle/>
          <a:p>
            <a:pPr eaLnBrk="1" fontAlgn="auto" hangingPunct="1">
              <a:spcAft>
                <a:spcPts val="0"/>
              </a:spcAft>
              <a:defRPr/>
            </a:pPr>
            <a:r>
              <a:rPr lang="en-US" altLang="en-US" sz="3100" b="1" dirty="0"/>
              <a:t>George P Chrousos, MACP, MACE, FRCP </a:t>
            </a:r>
          </a:p>
          <a:p>
            <a:pPr eaLnBrk="1" fontAlgn="auto" hangingPunct="1">
              <a:spcAft>
                <a:spcPts val="0"/>
              </a:spcAft>
              <a:defRPr/>
            </a:pPr>
            <a:r>
              <a:rPr lang="en-US" altLang="en-US" sz="2700" b="1" dirty="0"/>
              <a:t>Biomedical Research Foundation, Academy of Athens </a:t>
            </a:r>
          </a:p>
          <a:p>
            <a:pPr eaLnBrk="1" fontAlgn="auto" hangingPunct="1">
              <a:spcAft>
                <a:spcPts val="0"/>
              </a:spcAft>
              <a:defRPr/>
            </a:pPr>
            <a:r>
              <a:rPr lang="en-US" altLang="en-US" sz="2700" b="1" dirty="0"/>
              <a:t>University Research Institute on Maternal and </a:t>
            </a:r>
          </a:p>
          <a:p>
            <a:pPr eaLnBrk="1" fontAlgn="auto" hangingPunct="1">
              <a:spcAft>
                <a:spcPts val="0"/>
              </a:spcAft>
              <a:defRPr/>
            </a:pPr>
            <a:r>
              <a:rPr lang="en-US" altLang="en-US" sz="2700" b="1" dirty="0"/>
              <a:t>Child Health and Precision Medicine, </a:t>
            </a:r>
          </a:p>
          <a:p>
            <a:pPr eaLnBrk="1" fontAlgn="auto" hangingPunct="1">
              <a:spcAft>
                <a:spcPts val="0"/>
              </a:spcAft>
              <a:defRPr/>
            </a:pPr>
            <a:r>
              <a:rPr lang="en-US" altLang="en-US" sz="2700" b="1" dirty="0"/>
              <a:t>UNESCO Chair on  Adolescent Health Care,</a:t>
            </a:r>
          </a:p>
          <a:p>
            <a:pPr eaLnBrk="1" fontAlgn="auto" hangingPunct="1">
              <a:spcAft>
                <a:spcPts val="0"/>
              </a:spcAft>
              <a:defRPr/>
            </a:pPr>
            <a:r>
              <a:rPr lang="en-US" altLang="en-US" sz="2700" b="1" dirty="0"/>
              <a:t>National and Kapodistrian University of Athens,</a:t>
            </a:r>
          </a:p>
          <a:p>
            <a:pPr eaLnBrk="1" fontAlgn="auto" hangingPunct="1">
              <a:spcAft>
                <a:spcPts val="0"/>
              </a:spcAft>
              <a:defRPr/>
            </a:pPr>
            <a:r>
              <a:rPr lang="en-US" altLang="en-US" sz="2700" b="1" dirty="0"/>
              <a:t>Hellenic Pasteur Institute</a:t>
            </a:r>
          </a:p>
          <a:p>
            <a:pPr eaLnBrk="1" fontAlgn="auto" hangingPunct="1">
              <a:spcAft>
                <a:spcPts val="0"/>
              </a:spcAft>
              <a:defRPr/>
            </a:pPr>
            <a:r>
              <a:rPr lang="en-US" altLang="en-US" sz="1600" b="1" dirty="0"/>
              <a:t> </a:t>
            </a:r>
          </a:p>
        </p:txBody>
      </p:sp>
      <p:pic>
        <p:nvPicPr>
          <p:cNvPr id="17412" name="Picture 4" descr="A screenshot of a cell phone&#10;&#10;Description automatically generated">
            <a:extLst>
              <a:ext uri="{FF2B5EF4-FFF2-40B4-BE49-F238E27FC236}">
                <a16:creationId xmlns:a16="http://schemas.microsoft.com/office/drawing/2014/main" id="{A92A1533-5D5F-7E51-9C10-03996B263F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0905" y="44450"/>
            <a:ext cx="484187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descr="A close up of a logo&#10;&#10;Description automatically generated">
            <a:extLst>
              <a:ext uri="{FF2B5EF4-FFF2-40B4-BE49-F238E27FC236}">
                <a16:creationId xmlns:a16="http://schemas.microsoft.com/office/drawing/2014/main" id="{828F6AA8-5039-5477-414A-6C7C9D365F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8705" y="188595"/>
            <a:ext cx="32385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unnamed-2">
            <a:extLst>
              <a:ext uri="{FF2B5EF4-FFF2-40B4-BE49-F238E27FC236}">
                <a16:creationId xmlns:a16="http://schemas.microsoft.com/office/drawing/2014/main" id="{C616F18D-206C-C134-DAF9-860B89A71157}"/>
              </a:ext>
            </a:extLst>
          </p:cNvPr>
          <p:cNvPicPr>
            <a:picLocks noChangeAspect="1"/>
          </p:cNvPicPr>
          <p:nvPr/>
        </p:nvPicPr>
        <p:blipFill>
          <a:blip r:embed="rId5"/>
          <a:stretch>
            <a:fillRect/>
          </a:stretch>
        </p:blipFill>
        <p:spPr>
          <a:xfrm>
            <a:off x="263525" y="188595"/>
            <a:ext cx="1718310" cy="1645285"/>
          </a:xfrm>
          <a:prstGeom prst="rect">
            <a:avLst/>
          </a:prstGeom>
        </p:spPr>
      </p:pic>
    </p:spTree>
    <p:extLst>
      <p:ext uri="{BB962C8B-B14F-4D97-AF65-F5344CB8AC3E}">
        <p14:creationId xmlns:p14="http://schemas.microsoft.com/office/powerpoint/2010/main" val="3442625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5058" name="Text Box 1"/>
          <p:cNvSpPr txBox="1">
            <a:spLocks noChangeArrowheads="1"/>
          </p:cNvSpPr>
          <p:nvPr/>
        </p:nvSpPr>
        <p:spPr bwMode="auto">
          <a:xfrm>
            <a:off x="1524000" y="6683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000" i="1" dirty="0">
                <a:solidFill>
                  <a:srgbClr val="FFFFFF"/>
                </a:solidFill>
                <a:latin typeface="Arial" panose="020B0604020202020204" pitchFamily="34" charset="0"/>
                <a:ea typeface="ＭＳ Ｐゴシック" panose="020B0600070205080204" pitchFamily="34" charset="-128"/>
              </a:rPr>
              <a:t> </a:t>
            </a:r>
            <a:r>
              <a:rPr lang="el-GR" altLang="en-US" sz="4000" i="1" dirty="0">
                <a:solidFill>
                  <a:srgbClr val="FFFFFF"/>
                </a:solidFill>
                <a:latin typeface="Arial" panose="020B0604020202020204" pitchFamily="34" charset="0"/>
                <a:ea typeface="ＭＳ Ｐゴシック" panose="020B0600070205080204" pitchFamily="34" charset="-128"/>
              </a:rPr>
              <a:t>Επικούρεια Ευστάθεια</a:t>
            </a:r>
            <a:br>
              <a:rPr lang="el-GR" altLang="en-US" sz="4000" i="1" dirty="0">
                <a:solidFill>
                  <a:srgbClr val="FFFFFF"/>
                </a:solidFill>
                <a:latin typeface="Arial" panose="020B0604020202020204" pitchFamily="34" charset="0"/>
                <a:ea typeface="ＭＳ Ｐゴシック" panose="020B0600070205080204" pitchFamily="34" charset="-128"/>
              </a:rPr>
            </a:br>
            <a:r>
              <a:rPr lang="en-US" altLang="en-US" sz="4000" i="1" dirty="0">
                <a:solidFill>
                  <a:srgbClr val="FFFFFF"/>
                </a:solidFill>
                <a:latin typeface="Arial" panose="020B0604020202020204" pitchFamily="34" charset="0"/>
                <a:ea typeface="ＭＳ Ｐゴシック" panose="020B0600070205080204" pitchFamily="34" charset="-128"/>
              </a:rPr>
              <a:t>   Epicurean “Eustatheia”  </a:t>
            </a:r>
          </a:p>
        </p:txBody>
      </p:sp>
      <p:sp>
        <p:nvSpPr>
          <p:cNvPr id="45059" name="Text Box 2"/>
          <p:cNvSpPr txBox="1">
            <a:spLocks noChangeArrowheads="1"/>
          </p:cNvSpPr>
          <p:nvPr/>
        </p:nvSpPr>
        <p:spPr bwMode="auto">
          <a:xfrm>
            <a:off x="1416050" y="2492375"/>
            <a:ext cx="9683750" cy="381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Font typeface="Arial" panose="020B0604020202020204" pitchFamily="34" charset="0"/>
              <a:buChar char="•"/>
              <a:tabLst>
                <a:tab pos="569595" algn="l"/>
                <a:tab pos="1483995" algn="l"/>
                <a:tab pos="2398395" algn="l"/>
                <a:tab pos="3312795" algn="l"/>
                <a:tab pos="4227195" algn="l"/>
                <a:tab pos="5141595" algn="l"/>
                <a:tab pos="6055995" algn="l"/>
                <a:tab pos="6970395" algn="l"/>
                <a:tab pos="7884795" algn="l"/>
                <a:tab pos="8799195" algn="l"/>
                <a:tab pos="9713595"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69595" algn="l"/>
                <a:tab pos="1483995" algn="l"/>
                <a:tab pos="2398395" algn="l"/>
                <a:tab pos="3312795" algn="l"/>
                <a:tab pos="4227195" algn="l"/>
                <a:tab pos="5141595" algn="l"/>
                <a:tab pos="6055995" algn="l"/>
                <a:tab pos="6970395" algn="l"/>
                <a:tab pos="7884795" algn="l"/>
                <a:tab pos="8799195" algn="l"/>
                <a:tab pos="971359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69595" algn="l"/>
                <a:tab pos="1483995" algn="l"/>
                <a:tab pos="2398395" algn="l"/>
                <a:tab pos="3312795" algn="l"/>
                <a:tab pos="4227195" algn="l"/>
                <a:tab pos="5141595" algn="l"/>
                <a:tab pos="6055995" algn="l"/>
                <a:tab pos="6970395" algn="l"/>
                <a:tab pos="7884795" algn="l"/>
                <a:tab pos="8799195" algn="l"/>
                <a:tab pos="971359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69595" algn="l"/>
                <a:tab pos="1483995" algn="l"/>
                <a:tab pos="2398395" algn="l"/>
                <a:tab pos="3312795" algn="l"/>
                <a:tab pos="4227195" algn="l"/>
                <a:tab pos="5141595" algn="l"/>
                <a:tab pos="6055995" algn="l"/>
                <a:tab pos="6970395" algn="l"/>
                <a:tab pos="7884795" algn="l"/>
                <a:tab pos="8799195" algn="l"/>
                <a:tab pos="971359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69595" algn="l"/>
                <a:tab pos="1483995" algn="l"/>
                <a:tab pos="2398395" algn="l"/>
                <a:tab pos="3312795" algn="l"/>
                <a:tab pos="4227195" algn="l"/>
                <a:tab pos="5141595" algn="l"/>
                <a:tab pos="6055995" algn="l"/>
                <a:tab pos="6970395" algn="l"/>
                <a:tab pos="7884795" algn="l"/>
                <a:tab pos="8799195" algn="l"/>
                <a:tab pos="9713595"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569595" algn="l"/>
                <a:tab pos="1483995" algn="l"/>
                <a:tab pos="2398395" algn="l"/>
                <a:tab pos="3312795" algn="l"/>
                <a:tab pos="4227195" algn="l"/>
                <a:tab pos="5141595" algn="l"/>
                <a:tab pos="6055995" algn="l"/>
                <a:tab pos="6970395" algn="l"/>
                <a:tab pos="7884795" algn="l"/>
                <a:tab pos="8799195" algn="l"/>
                <a:tab pos="9713595"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569595" algn="l"/>
                <a:tab pos="1483995" algn="l"/>
                <a:tab pos="2398395" algn="l"/>
                <a:tab pos="3312795" algn="l"/>
                <a:tab pos="4227195" algn="l"/>
                <a:tab pos="5141595" algn="l"/>
                <a:tab pos="6055995" algn="l"/>
                <a:tab pos="6970395" algn="l"/>
                <a:tab pos="7884795" algn="l"/>
                <a:tab pos="8799195" algn="l"/>
                <a:tab pos="9713595"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569595" algn="l"/>
                <a:tab pos="1483995" algn="l"/>
                <a:tab pos="2398395" algn="l"/>
                <a:tab pos="3312795" algn="l"/>
                <a:tab pos="4227195" algn="l"/>
                <a:tab pos="5141595" algn="l"/>
                <a:tab pos="6055995" algn="l"/>
                <a:tab pos="6970395" algn="l"/>
                <a:tab pos="7884795" algn="l"/>
                <a:tab pos="8799195" algn="l"/>
                <a:tab pos="9713595"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569595" algn="l"/>
                <a:tab pos="1483995" algn="l"/>
                <a:tab pos="2398395" algn="l"/>
                <a:tab pos="3312795" algn="l"/>
                <a:tab pos="4227195" algn="l"/>
                <a:tab pos="5141595" algn="l"/>
                <a:tab pos="6055995" algn="l"/>
                <a:tab pos="6970395" algn="l"/>
                <a:tab pos="7884795" algn="l"/>
                <a:tab pos="8799195" algn="l"/>
                <a:tab pos="9713595" algn="l"/>
              </a:tabLst>
              <a:defRPr>
                <a:solidFill>
                  <a:schemeClr val="tx1"/>
                </a:solidFill>
                <a:latin typeface="Calibri" panose="020F0502020204030204" pitchFamily="34" charset="0"/>
              </a:defRPr>
            </a:lvl9pPr>
          </a:lstStyle>
          <a:p>
            <a:pPr eaLnBrk="1" hangingPunct="1">
              <a:lnSpc>
                <a:spcPct val="100000"/>
              </a:lnSpc>
              <a:spcBef>
                <a:spcPts val="800"/>
              </a:spcBef>
              <a:buFontTx/>
              <a:buNone/>
            </a:pPr>
            <a:r>
              <a:rPr lang="en-US" altLang="en-US" sz="3200" b="1" i="1">
                <a:solidFill>
                  <a:srgbClr val="FFFF00"/>
                </a:solidFill>
                <a:latin typeface="Arial" panose="020B0604020202020204" pitchFamily="34" charset="0"/>
                <a:ea typeface="ＭＳ Ｐゴシック" panose="020B0600070205080204" pitchFamily="34" charset="-128"/>
              </a:rPr>
              <a:t>“ευστάθεια” : “σαρκός και ψυχής ευσταθές κατάστημα” </a:t>
            </a:r>
          </a:p>
          <a:p>
            <a:pPr eaLnBrk="1" hangingPunct="1">
              <a:lnSpc>
                <a:spcPct val="100000"/>
              </a:lnSpc>
              <a:spcBef>
                <a:spcPts val="800"/>
              </a:spcBef>
              <a:buFontTx/>
              <a:buNone/>
            </a:pPr>
            <a:endParaRPr lang="en-US" altLang="en-US" sz="3200" i="1">
              <a:solidFill>
                <a:srgbClr val="FFFF00"/>
              </a:solidFill>
              <a:latin typeface="Arial" panose="020B0604020202020204" pitchFamily="34" charset="0"/>
              <a:ea typeface="ＭＳ Ｐゴシック" panose="020B0600070205080204" pitchFamily="34" charset="-128"/>
            </a:endParaRPr>
          </a:p>
          <a:p>
            <a:pPr eaLnBrk="1" hangingPunct="1">
              <a:lnSpc>
                <a:spcPct val="100000"/>
              </a:lnSpc>
              <a:spcBef>
                <a:spcPts val="800"/>
              </a:spcBef>
              <a:buFontTx/>
              <a:buNone/>
            </a:pPr>
            <a:r>
              <a:rPr lang="en-US" altLang="en-US" sz="3200" b="1" i="1">
                <a:solidFill>
                  <a:srgbClr val="FFFF00"/>
                </a:solidFill>
                <a:latin typeface="Arial" panose="020B0604020202020204" pitchFamily="34" charset="0"/>
                <a:ea typeface="ＭＳ Ｐゴシック" panose="020B0600070205080204" pitchFamily="34" charset="-128"/>
              </a:rPr>
              <a:t>eustatheia: “the balanced state of the flesh and the soul”</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0178" name="Text Box 1"/>
          <p:cNvSpPr txBox="1">
            <a:spLocks noChangeArrowheads="1"/>
          </p:cNvSpPr>
          <p:nvPr/>
        </p:nvSpPr>
        <p:spPr bwMode="auto">
          <a:xfrm>
            <a:off x="1056005" y="2322513"/>
            <a:ext cx="10009188" cy="2547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5400" b="1" i="1">
                <a:solidFill>
                  <a:srgbClr val="FE42FF"/>
                </a:solidFill>
                <a:latin typeface="Arial" panose="020B0604020202020204" pitchFamily="34" charset="0"/>
                <a:ea typeface="ＭＳ Ｐゴシック" panose="020B0600070205080204" pitchFamily="34" charset="-128"/>
              </a:rPr>
              <a:t>Stress is the State of  Threatened (or Perceived as Threatened) Homeostasis</a:t>
            </a:r>
            <a:br>
              <a:rPr lang="en-US" altLang="en-US" sz="4000" b="1" i="1">
                <a:solidFill>
                  <a:srgbClr val="FE42FF"/>
                </a:solidFill>
                <a:latin typeface="Arial" panose="020B0604020202020204" pitchFamily="34" charset="0"/>
                <a:ea typeface="ＭＳ Ｐゴシック" panose="020B0600070205080204" pitchFamily="34" charset="-128"/>
              </a:rPr>
            </a:br>
            <a:br>
              <a:rPr lang="en-US" altLang="en-US" sz="4000" b="1" i="1">
                <a:solidFill>
                  <a:srgbClr val="FE42FF"/>
                </a:solidFill>
                <a:latin typeface="Arial" panose="020B0604020202020204" pitchFamily="34" charset="0"/>
                <a:ea typeface="ＭＳ Ｐゴシック" panose="020B0600070205080204" pitchFamily="34" charset="-128"/>
              </a:rPr>
            </a:br>
            <a:endParaRPr lang="en-US" altLang="en-US" sz="4000" b="1" i="1">
              <a:solidFill>
                <a:srgbClr val="FE42FF"/>
              </a:solidFill>
              <a:latin typeface="Arial" panose="020B0604020202020204" pitchFamily="34" charset="0"/>
              <a:ea typeface="ＭＳ Ｐゴシック" panose="020B0600070205080204" pitchFamily="34" charset="-128"/>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7106" name="Title 1"/>
          <p:cNvSpPr>
            <a:spLocks noGrp="1" noChangeArrowheads="1"/>
          </p:cNvSpPr>
          <p:nvPr>
            <p:ph type="title"/>
          </p:nvPr>
        </p:nvSpPr>
        <p:spPr>
          <a:xfrm>
            <a:off x="1344930" y="1844675"/>
            <a:ext cx="9561830" cy="1141095"/>
          </a:xfrm>
        </p:spPr>
        <p:txBody>
          <a:bodyPr/>
          <a:lstStyle/>
          <a:p>
            <a:pPr eaLnBrk="1" hangingPunct="1"/>
            <a:r>
              <a:rPr lang="el-GR" altLang="en-US" sz="2800" i="1" dirty="0">
                <a:solidFill>
                  <a:schemeClr val="bg1"/>
                </a:solidFill>
                <a:ea typeface="ＭＳ Ｐゴシック" panose="020B0600070205080204" pitchFamily="34" charset="-128"/>
              </a:rPr>
              <a:t>«</a:t>
            </a:r>
            <a:r>
              <a:rPr lang="el-GR" altLang="en-US" sz="2800" i="1" dirty="0" err="1">
                <a:solidFill>
                  <a:schemeClr val="bg1"/>
                </a:solidFill>
                <a:ea typeface="ＭＳ Ｐゴシック" panose="020B0600070205080204" pitchFamily="34" charset="-128"/>
              </a:rPr>
              <a:t>Εστιν</a:t>
            </a:r>
            <a:r>
              <a:rPr lang="el-GR" altLang="en-US" sz="2800" i="1" dirty="0">
                <a:solidFill>
                  <a:schemeClr val="bg1"/>
                </a:solidFill>
                <a:ea typeface="ＭＳ Ｐゴシック" panose="020B0600070205080204" pitchFamily="34" charset="-128"/>
              </a:rPr>
              <a:t> άρα η αρετή έξις προαιρετική, εν </a:t>
            </a:r>
            <a:r>
              <a:rPr lang="el-GR" altLang="en-US" sz="2800" i="1" dirty="0" err="1">
                <a:solidFill>
                  <a:schemeClr val="bg1"/>
                </a:solidFill>
                <a:ea typeface="ＭＳ Ｐゴシック" panose="020B0600070205080204" pitchFamily="34" charset="-128"/>
              </a:rPr>
              <a:t>μεσότητι</a:t>
            </a:r>
            <a:r>
              <a:rPr lang="el-GR" altLang="en-US" sz="2800" i="1" dirty="0">
                <a:solidFill>
                  <a:schemeClr val="bg1"/>
                </a:solidFill>
                <a:ea typeface="ＭＳ Ｐゴシック" panose="020B0600070205080204" pitchFamily="34" charset="-128"/>
              </a:rPr>
              <a:t> ούσα τη προς ημάς, </a:t>
            </a:r>
            <a:r>
              <a:rPr lang="el-GR" altLang="en-US" sz="2800" i="1" dirty="0" err="1">
                <a:solidFill>
                  <a:schemeClr val="bg1"/>
                </a:solidFill>
                <a:ea typeface="ＭＳ Ｐゴシック" panose="020B0600070205080204" pitchFamily="34" charset="-128"/>
              </a:rPr>
              <a:t>ωρισμένη</a:t>
            </a:r>
            <a:r>
              <a:rPr lang="el-GR" altLang="en-US" sz="2800" i="1" dirty="0">
                <a:solidFill>
                  <a:schemeClr val="bg1"/>
                </a:solidFill>
                <a:ea typeface="ＭＳ Ｐゴシック" panose="020B0600070205080204" pitchFamily="34" charset="-128"/>
              </a:rPr>
              <a:t> λόγω και ω αν φρόνιμος </a:t>
            </a:r>
            <a:r>
              <a:rPr lang="el-GR" altLang="en-US" sz="2800" i="1" dirty="0" err="1">
                <a:solidFill>
                  <a:schemeClr val="bg1"/>
                </a:solidFill>
                <a:ea typeface="ＭＳ Ｐゴシック" panose="020B0600070205080204" pitchFamily="34" charset="-128"/>
              </a:rPr>
              <a:t>ορίσειεν</a:t>
            </a:r>
            <a:r>
              <a:rPr lang="el-GR" altLang="en-US" sz="2800" i="1" dirty="0">
                <a:solidFill>
                  <a:schemeClr val="bg1"/>
                </a:solidFill>
                <a:ea typeface="ＭＳ Ｐゴシック" panose="020B0600070205080204" pitchFamily="34" charset="-128"/>
              </a:rPr>
              <a:t>. </a:t>
            </a:r>
            <a:r>
              <a:rPr lang="el-GR" altLang="en-US" sz="2800" b="1" i="1" dirty="0" err="1">
                <a:solidFill>
                  <a:srgbClr val="FFFF00"/>
                </a:solidFill>
                <a:latin typeface="Calibri Bold Italic" panose="020F0502020204030204" charset="0"/>
                <a:ea typeface="ＭＳ Ｐゴシック" panose="020B0600070205080204" pitchFamily="34" charset="-128"/>
                <a:cs typeface="Calibri Bold Italic" panose="020F0502020204030204" charset="0"/>
              </a:rPr>
              <a:t>Μεσότης</a:t>
            </a:r>
            <a:r>
              <a:rPr lang="el-GR" altLang="en-US" sz="2800" b="1" i="1" dirty="0">
                <a:solidFill>
                  <a:srgbClr val="FFFF00"/>
                </a:solidFill>
                <a:latin typeface="Calibri Bold Italic" panose="020F0502020204030204" charset="0"/>
                <a:ea typeface="ＭＳ Ｐゴシック" panose="020B0600070205080204" pitchFamily="34" charset="-128"/>
                <a:cs typeface="Calibri Bold Italic" panose="020F0502020204030204" charset="0"/>
              </a:rPr>
              <a:t> δε δύο κακιών, της μεν καθ’ </a:t>
            </a:r>
            <a:r>
              <a:rPr lang="el-GR" altLang="en-US" sz="2800" b="1" i="1" dirty="0" err="1">
                <a:solidFill>
                  <a:srgbClr val="FFFF00"/>
                </a:solidFill>
                <a:latin typeface="Calibri Bold Italic" panose="020F0502020204030204" charset="0"/>
                <a:ea typeface="ＭＳ Ｐゴシック" panose="020B0600070205080204" pitchFamily="34" charset="-128"/>
                <a:cs typeface="Calibri Bold Italic" panose="020F0502020204030204" charset="0"/>
              </a:rPr>
              <a:t>υπερβολήν</a:t>
            </a:r>
            <a:r>
              <a:rPr lang="el-GR" altLang="en-US" sz="2800" b="1" i="1" dirty="0">
                <a:solidFill>
                  <a:srgbClr val="FFFF00"/>
                </a:solidFill>
                <a:latin typeface="Calibri Bold Italic" panose="020F0502020204030204" charset="0"/>
                <a:ea typeface="ＭＳ Ｐゴシック" panose="020B0600070205080204" pitchFamily="34" charset="-128"/>
                <a:cs typeface="Calibri Bold Italic" panose="020F0502020204030204" charset="0"/>
              </a:rPr>
              <a:t> της δε κατ’ </a:t>
            </a:r>
            <a:r>
              <a:rPr lang="el-GR" altLang="en-US" sz="2800" b="1" i="1" dirty="0" err="1">
                <a:solidFill>
                  <a:srgbClr val="FFFF00"/>
                </a:solidFill>
                <a:latin typeface="Calibri Bold Italic" panose="020F0502020204030204" charset="0"/>
                <a:ea typeface="ＭＳ Ｐゴシック" panose="020B0600070205080204" pitchFamily="34" charset="-128"/>
                <a:cs typeface="Calibri Bold Italic" panose="020F0502020204030204" charset="0"/>
              </a:rPr>
              <a:t>έλλειψιν</a:t>
            </a:r>
            <a:r>
              <a:rPr lang="el-GR" altLang="en-US" sz="2800" b="1" i="1" dirty="0">
                <a:solidFill>
                  <a:srgbClr val="FFFF00"/>
                </a:solidFill>
                <a:latin typeface="Calibri Bold Italic" panose="020F0502020204030204" charset="0"/>
                <a:ea typeface="ＭＳ Ｐゴシック" panose="020B0600070205080204" pitchFamily="34" charset="-128"/>
                <a:cs typeface="Calibri Bold Italic" panose="020F0502020204030204" charset="0"/>
              </a:rPr>
              <a:t>»</a:t>
            </a:r>
            <a:br>
              <a:rPr lang="el-GR" altLang="en-US" b="1" i="1" dirty="0">
                <a:solidFill>
                  <a:srgbClr val="FFFF00"/>
                </a:solidFill>
                <a:latin typeface="Calibri Bold Italic" panose="020F0502020204030204" charset="0"/>
                <a:ea typeface="ＭＳ Ｐゴシック" panose="020B0600070205080204" pitchFamily="34" charset="-128"/>
                <a:cs typeface="Calibri Bold Italic" panose="020F0502020204030204" charset="0"/>
              </a:rPr>
            </a:br>
            <a:endParaRPr lang="el-GR" altLang="en-US" b="1" i="1" dirty="0">
              <a:solidFill>
                <a:srgbClr val="FFFF00"/>
              </a:solidFill>
              <a:latin typeface="Calibri Bold Italic" panose="020F0502020204030204" charset="0"/>
              <a:ea typeface="ＭＳ Ｐゴシック" panose="020B0600070205080204" pitchFamily="34" charset="-128"/>
              <a:cs typeface="Calibri Bold Italic" panose="020F0502020204030204" charset="0"/>
            </a:endParaRPr>
          </a:p>
        </p:txBody>
      </p:sp>
      <p:sp>
        <p:nvSpPr>
          <p:cNvPr id="470018" name="Content Placeholder 2"/>
          <p:cNvSpPr>
            <a:spLocks noGrp="1" noChangeArrowheads="1"/>
          </p:cNvSpPr>
          <p:nvPr>
            <p:ph idx="1"/>
          </p:nvPr>
        </p:nvSpPr>
        <p:spPr>
          <a:xfrm>
            <a:off x="1200626" y="3428241"/>
            <a:ext cx="8929688" cy="4524375"/>
          </a:xfrm>
        </p:spPr>
        <p:txBody>
          <a:bodyPr/>
          <a:lstStyle/>
          <a:p>
            <a:pPr marL="0" indent="0" algn="ctr" eaLnBrk="1" hangingPunct="1">
              <a:buFont typeface="Arial" panose="020B0604020202020204" pitchFamily="34" charset="0"/>
              <a:buNone/>
              <a:defRPr/>
            </a:pPr>
            <a:r>
              <a:rPr lang="en-US" altLang="en-US" i="1" dirty="0">
                <a:solidFill>
                  <a:schemeClr val="bg1"/>
                </a:solidFill>
              </a:rPr>
              <a:t>“Is thus virtue a voluntary habit, being in the middle from our point, defined by logic and practical wisdom. </a:t>
            </a:r>
            <a:r>
              <a:rPr lang="en-US" altLang="en-US" b="1" i="1" dirty="0">
                <a:solidFill>
                  <a:srgbClr val="00B0F0"/>
                </a:solidFill>
                <a:latin typeface="Calibri Bold Italic" panose="020F0502020204030204" charset="0"/>
                <a:cs typeface="Calibri Bold Italic" panose="020F0502020204030204" charset="0"/>
              </a:rPr>
              <a:t>The good  is in the middle, between two evils, too much or too little”</a:t>
            </a:r>
          </a:p>
          <a:p>
            <a:pPr eaLnBrk="1" hangingPunct="1">
              <a:defRPr/>
            </a:pPr>
            <a:endParaRPr lang="en-US" altLang="en-US" b="1" i="1" dirty="0">
              <a:solidFill>
                <a:srgbClr val="FFFF00"/>
              </a:solidFill>
              <a:latin typeface="Calibri Bold Italic" panose="020F0502020204030204" charset="0"/>
              <a:cs typeface="Calibri Bold Italic" panose="020F0502020204030204" charset="0"/>
            </a:endParaRPr>
          </a:p>
          <a:p>
            <a:pPr marL="0" indent="0" eaLnBrk="1" hangingPunct="1">
              <a:buFont typeface="Arial" panose="020B0604020202020204" pitchFamily="34" charset="0"/>
              <a:buNone/>
              <a:defRPr/>
            </a:pPr>
            <a:r>
              <a:rPr lang="en-US" altLang="en-US" i="1" dirty="0">
                <a:solidFill>
                  <a:srgbClr val="FFFF00"/>
                </a:solidFill>
              </a:rPr>
              <a:t>                                               </a:t>
            </a:r>
            <a:r>
              <a:rPr lang="el-GR" altLang="en-US" i="1" dirty="0">
                <a:solidFill>
                  <a:srgbClr val="FFFF00"/>
                </a:solidFill>
              </a:rPr>
              <a:t>Αριστοτέλης</a:t>
            </a:r>
            <a:r>
              <a:rPr lang="en-US" altLang="en-US" i="1" dirty="0">
                <a:solidFill>
                  <a:srgbClr val="FFFF00"/>
                </a:solidFill>
              </a:rPr>
              <a:t>, </a:t>
            </a:r>
            <a:r>
              <a:rPr lang="el-GR" altLang="en-US" i="1" dirty="0">
                <a:solidFill>
                  <a:srgbClr val="FFFF00"/>
                </a:solidFill>
              </a:rPr>
              <a:t>Ηθικά </a:t>
            </a:r>
            <a:r>
              <a:rPr lang="el-GR" altLang="en-US" i="1" dirty="0" err="1">
                <a:solidFill>
                  <a:srgbClr val="FFFF00"/>
                </a:solidFill>
              </a:rPr>
              <a:t>Νικομάχεια</a:t>
            </a:r>
            <a:endParaRPr lang="el-GR" altLang="en-US" i="1" dirty="0">
              <a:solidFill>
                <a:srgbClr val="FFFF00"/>
              </a:solidFill>
            </a:endParaRPr>
          </a:p>
          <a:p>
            <a:pPr marL="0" indent="0" eaLnBrk="1" hangingPunct="1">
              <a:buFont typeface="Arial" panose="020B0604020202020204" pitchFamily="34" charset="0"/>
              <a:buNone/>
              <a:defRPr/>
            </a:pPr>
            <a:r>
              <a:rPr lang="en-US" altLang="en-US" i="1" dirty="0">
                <a:solidFill>
                  <a:srgbClr val="FFFF00"/>
                </a:solidFill>
              </a:rPr>
              <a:t>                                               Aristotle</a:t>
            </a:r>
            <a:r>
              <a:rPr lang="el-GR" altLang="en-US" i="1" dirty="0">
                <a:solidFill>
                  <a:srgbClr val="FFFF00"/>
                </a:solidFill>
              </a:rPr>
              <a:t>, </a:t>
            </a:r>
            <a:r>
              <a:rPr lang="en-US" altLang="en-US" i="1" dirty="0" err="1">
                <a:solidFill>
                  <a:srgbClr val="FFFF00"/>
                </a:solidFill>
              </a:rPr>
              <a:t>Nicomacheian</a:t>
            </a:r>
            <a:r>
              <a:rPr lang="en-US" altLang="en-US" i="1" dirty="0">
                <a:solidFill>
                  <a:srgbClr val="FFFF00"/>
                </a:solidFill>
              </a:rPr>
              <a:t>  Ethics </a:t>
            </a:r>
          </a:p>
        </p:txBody>
      </p:sp>
      <p:sp>
        <p:nvSpPr>
          <p:cNvPr id="47108" name="TextBox 1"/>
          <p:cNvSpPr txBox="1">
            <a:spLocks noChangeArrowheads="1"/>
          </p:cNvSpPr>
          <p:nvPr/>
        </p:nvSpPr>
        <p:spPr bwMode="auto">
          <a:xfrm>
            <a:off x="1278295" y="476419"/>
            <a:ext cx="906335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000" b="1" dirty="0">
                <a:solidFill>
                  <a:schemeClr val="accent2"/>
                </a:solidFill>
              </a:rPr>
              <a:t>“</a:t>
            </a:r>
            <a:r>
              <a:rPr lang="en-US" altLang="en-US" sz="4000" b="1" i="1" dirty="0" err="1">
                <a:solidFill>
                  <a:schemeClr val="accent2"/>
                </a:solidFill>
              </a:rPr>
              <a:t>Mesotis”</a:t>
            </a:r>
            <a:r>
              <a:rPr lang="en-US" altLang="en-US" sz="4000" b="1" dirty="0">
                <a:solidFill>
                  <a:schemeClr val="accent2"/>
                </a:solidFill>
              </a:rPr>
              <a:t> in the inverse U Curve of Virtues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48130" name="Group 2"/>
          <p:cNvGrpSpPr/>
          <p:nvPr/>
        </p:nvGrpSpPr>
        <p:grpSpPr bwMode="auto">
          <a:xfrm>
            <a:off x="1558924" y="495300"/>
            <a:ext cx="9073579" cy="5867400"/>
            <a:chOff x="239" y="288"/>
            <a:chExt cx="5292" cy="3696"/>
          </a:xfrm>
        </p:grpSpPr>
        <p:sp>
          <p:nvSpPr>
            <p:cNvPr id="48131" name="Line 3"/>
            <p:cNvSpPr>
              <a:spLocks noChangeShapeType="1"/>
            </p:cNvSpPr>
            <p:nvPr/>
          </p:nvSpPr>
          <p:spPr bwMode="auto">
            <a:xfrm>
              <a:off x="576" y="288"/>
              <a:ext cx="0" cy="3304"/>
            </a:xfrm>
            <a:prstGeom prst="line">
              <a:avLst/>
            </a:prstGeom>
            <a:noFill/>
            <a:ln w="28575">
              <a:solidFill>
                <a:schemeClr val="bg1"/>
              </a:solidFill>
              <a:round/>
            </a:ln>
            <a:extLst>
              <a:ext uri="{909E8E84-426E-40DD-AFC4-6F175D3DCCD1}">
                <a14:hiddenFill xmlns:a14="http://schemas.microsoft.com/office/drawing/2010/main">
                  <a:noFill/>
                </a14:hiddenFill>
              </a:ext>
            </a:extLst>
          </p:spPr>
          <p:txBody>
            <a:bodyPr wrap="none" anchor="ctr"/>
            <a:lstStyle/>
            <a:p>
              <a:endParaRPr lang="en-US"/>
            </a:p>
          </p:txBody>
        </p:sp>
        <p:sp>
          <p:nvSpPr>
            <p:cNvPr id="48132" name="Line 4"/>
            <p:cNvSpPr>
              <a:spLocks noChangeShapeType="1"/>
            </p:cNvSpPr>
            <p:nvPr/>
          </p:nvSpPr>
          <p:spPr bwMode="auto">
            <a:xfrm>
              <a:off x="576" y="3592"/>
              <a:ext cx="4955" cy="0"/>
            </a:xfrm>
            <a:prstGeom prst="line">
              <a:avLst/>
            </a:prstGeom>
            <a:noFill/>
            <a:ln w="28575">
              <a:solidFill>
                <a:schemeClr val="bg1"/>
              </a:solidFill>
              <a:round/>
            </a:ln>
            <a:extLst>
              <a:ext uri="{909E8E84-426E-40DD-AFC4-6F175D3DCCD1}">
                <a14:hiddenFill xmlns:a14="http://schemas.microsoft.com/office/drawing/2010/main">
                  <a:noFill/>
                </a14:hiddenFill>
              </a:ext>
            </a:extLst>
          </p:spPr>
          <p:txBody>
            <a:bodyPr wrap="none" anchor="ctr"/>
            <a:lstStyle/>
            <a:p>
              <a:endParaRPr lang="en-US"/>
            </a:p>
          </p:txBody>
        </p:sp>
        <p:grpSp>
          <p:nvGrpSpPr>
            <p:cNvPr id="48133" name="Group 5"/>
            <p:cNvGrpSpPr/>
            <p:nvPr/>
          </p:nvGrpSpPr>
          <p:grpSpPr bwMode="auto">
            <a:xfrm>
              <a:off x="1152" y="1056"/>
              <a:ext cx="4080" cy="2528"/>
              <a:chOff x="1544" y="800"/>
              <a:chExt cx="3256" cy="2736"/>
            </a:xfrm>
          </p:grpSpPr>
          <p:sp>
            <p:nvSpPr>
              <p:cNvPr id="48145" name="Arc 6"/>
              <p:cNvSpPr/>
              <p:nvPr/>
            </p:nvSpPr>
            <p:spPr bwMode="auto">
              <a:xfrm>
                <a:off x="3176" y="800"/>
                <a:ext cx="1624" cy="27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28575">
                <a:solidFill>
                  <a:srgbClr val="FFCC00"/>
                </a:solidFill>
                <a:rou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146" name="Arc 7"/>
              <p:cNvSpPr/>
              <p:nvPr/>
            </p:nvSpPr>
            <p:spPr bwMode="auto">
              <a:xfrm flipH="1">
                <a:off x="1544" y="800"/>
                <a:ext cx="1624" cy="27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28575">
                <a:solidFill>
                  <a:srgbClr val="FFCC00"/>
                </a:solidFill>
                <a:rou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8134" name="Text Box 8"/>
            <p:cNvSpPr txBox="1">
              <a:spLocks noChangeArrowheads="1"/>
            </p:cNvSpPr>
            <p:nvPr/>
          </p:nvSpPr>
          <p:spPr bwMode="auto">
            <a:xfrm>
              <a:off x="864" y="2256"/>
              <a:ext cx="108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chemeClr val="bg1"/>
                  </a:solidFill>
                  <a:latin typeface="Helvetica" pitchFamily="2" charset="0"/>
                  <a:ea typeface="ＭＳ Ｐゴシック" panose="020B0600070205080204" pitchFamily="34" charset="-128"/>
                </a:rPr>
                <a:t>Deficiency</a:t>
              </a:r>
            </a:p>
          </p:txBody>
        </p:sp>
        <p:sp>
          <p:nvSpPr>
            <p:cNvPr id="48135" name="Text Box 9"/>
            <p:cNvSpPr txBox="1">
              <a:spLocks noChangeArrowheads="1"/>
            </p:cNvSpPr>
            <p:nvPr/>
          </p:nvSpPr>
          <p:spPr bwMode="auto">
            <a:xfrm>
              <a:off x="2673" y="1336"/>
              <a:ext cx="95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dirty="0">
                  <a:solidFill>
                    <a:schemeClr val="bg1"/>
                  </a:solidFill>
                  <a:latin typeface="Helvetica" pitchFamily="2" charset="0"/>
                  <a:ea typeface="ＭＳ Ｐゴシック" panose="020B0600070205080204" pitchFamily="34" charset="-128"/>
                </a:rPr>
                <a:t>Optimum</a:t>
              </a:r>
            </a:p>
          </p:txBody>
        </p:sp>
        <p:sp>
          <p:nvSpPr>
            <p:cNvPr id="48136" name="Text Box 10"/>
            <p:cNvSpPr txBox="1">
              <a:spLocks noChangeArrowheads="1"/>
            </p:cNvSpPr>
            <p:nvPr/>
          </p:nvSpPr>
          <p:spPr bwMode="auto">
            <a:xfrm>
              <a:off x="4608" y="2256"/>
              <a:ext cx="77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chemeClr val="bg1"/>
                  </a:solidFill>
                  <a:latin typeface="Helvetica" pitchFamily="2" charset="0"/>
                  <a:ea typeface="ＭＳ Ｐゴシック" panose="020B0600070205080204" pitchFamily="34" charset="-128"/>
                </a:rPr>
                <a:t>Excess</a:t>
              </a:r>
            </a:p>
          </p:txBody>
        </p:sp>
        <p:sp>
          <p:nvSpPr>
            <p:cNvPr id="48137" name="Text Box 11"/>
            <p:cNvSpPr txBox="1">
              <a:spLocks noChangeArrowheads="1"/>
            </p:cNvSpPr>
            <p:nvPr/>
          </p:nvSpPr>
          <p:spPr bwMode="auto">
            <a:xfrm rot="-5400000">
              <a:off x="-579" y="1533"/>
              <a:ext cx="192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chemeClr val="bg1"/>
                  </a:solidFill>
                  <a:latin typeface="Helvetica" pitchFamily="2" charset="0"/>
                  <a:ea typeface="ＭＳ Ｐゴシック" panose="020B0600070205080204" pitchFamily="34" charset="-128"/>
                </a:rPr>
                <a:t>Homeostatic  Effect</a:t>
              </a:r>
            </a:p>
          </p:txBody>
        </p:sp>
        <p:sp>
          <p:nvSpPr>
            <p:cNvPr id="48138" name="Text Box 12"/>
            <p:cNvSpPr txBox="1">
              <a:spLocks noChangeArrowheads="1"/>
            </p:cNvSpPr>
            <p:nvPr/>
          </p:nvSpPr>
          <p:spPr bwMode="auto">
            <a:xfrm>
              <a:off x="1519" y="3696"/>
              <a:ext cx="275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chemeClr val="bg1"/>
                  </a:solidFill>
                  <a:latin typeface="Helvetica" pitchFamily="2" charset="0"/>
                  <a:ea typeface="ＭＳ Ｐゴシック" panose="020B0600070205080204" pitchFamily="34" charset="-128"/>
                </a:rPr>
                <a:t>Homeostatic System Activity</a:t>
              </a:r>
            </a:p>
          </p:txBody>
        </p:sp>
        <p:sp>
          <p:nvSpPr>
            <p:cNvPr id="48139" name="Line 13"/>
            <p:cNvSpPr>
              <a:spLocks noChangeShapeType="1"/>
            </p:cNvSpPr>
            <p:nvPr/>
          </p:nvSpPr>
          <p:spPr bwMode="auto">
            <a:xfrm>
              <a:off x="2304" y="288"/>
              <a:ext cx="0" cy="3288"/>
            </a:xfrm>
            <a:prstGeom prst="line">
              <a:avLst/>
            </a:prstGeom>
            <a:noFill/>
            <a:ln w="28575">
              <a:solidFill>
                <a:schemeClr val="bg1"/>
              </a:solidFill>
              <a:prstDash val="dash"/>
              <a:round/>
            </a:ln>
            <a:extLst>
              <a:ext uri="{909E8E84-426E-40DD-AFC4-6F175D3DCCD1}">
                <a14:hiddenFill xmlns:a14="http://schemas.microsoft.com/office/drawing/2010/main">
                  <a:noFill/>
                </a14:hiddenFill>
              </a:ext>
            </a:extLst>
          </p:spPr>
          <p:txBody>
            <a:bodyPr wrap="none" anchor="ctr"/>
            <a:lstStyle/>
            <a:p>
              <a:endParaRPr lang="en-US"/>
            </a:p>
          </p:txBody>
        </p:sp>
        <p:sp>
          <p:nvSpPr>
            <p:cNvPr id="48140" name="Line 14"/>
            <p:cNvSpPr>
              <a:spLocks noChangeShapeType="1"/>
            </p:cNvSpPr>
            <p:nvPr/>
          </p:nvSpPr>
          <p:spPr bwMode="auto">
            <a:xfrm>
              <a:off x="4128" y="288"/>
              <a:ext cx="0" cy="3288"/>
            </a:xfrm>
            <a:prstGeom prst="line">
              <a:avLst/>
            </a:prstGeom>
            <a:noFill/>
            <a:ln w="28575">
              <a:solidFill>
                <a:schemeClr val="bg1"/>
              </a:solidFill>
              <a:prstDash val="dash"/>
              <a:round/>
            </a:ln>
            <a:extLst>
              <a:ext uri="{909E8E84-426E-40DD-AFC4-6F175D3DCCD1}">
                <a14:hiddenFill xmlns:a14="http://schemas.microsoft.com/office/drawing/2010/main">
                  <a:noFill/>
                </a14:hiddenFill>
              </a:ext>
            </a:extLst>
          </p:spPr>
          <p:txBody>
            <a:bodyPr wrap="none" anchor="ctr"/>
            <a:lstStyle/>
            <a:p>
              <a:endParaRPr lang="en-US"/>
            </a:p>
          </p:txBody>
        </p:sp>
        <p:sp>
          <p:nvSpPr>
            <p:cNvPr id="48141" name="Text Box 15"/>
            <p:cNvSpPr txBox="1">
              <a:spLocks noChangeArrowheads="1"/>
            </p:cNvSpPr>
            <p:nvPr/>
          </p:nvSpPr>
          <p:spPr bwMode="auto">
            <a:xfrm>
              <a:off x="2736" y="396"/>
              <a:ext cx="844" cy="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i="1">
                  <a:solidFill>
                    <a:schemeClr val="bg1"/>
                  </a:solidFill>
                  <a:latin typeface="Helvetica" pitchFamily="2" charset="0"/>
                  <a:ea typeface="ＭＳ Ｐゴシック" panose="020B0600070205080204" pitchFamily="34" charset="-128"/>
                </a:rPr>
                <a:t>Eustasis</a:t>
              </a:r>
            </a:p>
            <a:p>
              <a:pPr>
                <a:lnSpc>
                  <a:spcPct val="100000"/>
                </a:lnSpc>
                <a:spcBef>
                  <a:spcPct val="0"/>
                </a:spcBef>
                <a:buFontTx/>
                <a:buNone/>
              </a:pPr>
              <a:r>
                <a:rPr lang="en-US" altLang="en-US" sz="2400" b="1" i="1">
                  <a:solidFill>
                    <a:schemeClr val="bg1"/>
                  </a:solidFill>
                  <a:latin typeface="Helvetica" pitchFamily="2" charset="0"/>
                  <a:ea typeface="ＭＳ Ｐゴシック" panose="020B0600070205080204" pitchFamily="34" charset="-128"/>
                </a:rPr>
                <a:t>(Range)</a:t>
              </a:r>
            </a:p>
            <a:p>
              <a:pPr>
                <a:lnSpc>
                  <a:spcPct val="100000"/>
                </a:lnSpc>
                <a:spcBef>
                  <a:spcPct val="0"/>
                </a:spcBef>
                <a:buFontTx/>
                <a:buNone/>
              </a:pPr>
              <a:endParaRPr lang="en-US" altLang="en-US" sz="2400" b="1">
                <a:solidFill>
                  <a:srgbClr val="00B0F0"/>
                </a:solidFill>
                <a:latin typeface="Helvetica" pitchFamily="2" charset="0"/>
                <a:ea typeface="ＭＳ Ｐゴシック" panose="020B0600070205080204" pitchFamily="34" charset="-128"/>
              </a:endParaRPr>
            </a:p>
          </p:txBody>
        </p:sp>
        <p:sp>
          <p:nvSpPr>
            <p:cNvPr id="48142" name="Line 16"/>
            <p:cNvSpPr>
              <a:spLocks noChangeShapeType="1"/>
            </p:cNvSpPr>
            <p:nvPr/>
          </p:nvSpPr>
          <p:spPr bwMode="auto">
            <a:xfrm rot="16200000" flipV="1">
              <a:off x="3054" y="-654"/>
              <a:ext cx="0" cy="4955"/>
            </a:xfrm>
            <a:prstGeom prst="line">
              <a:avLst/>
            </a:prstGeom>
            <a:noFill/>
            <a:ln w="28575">
              <a:solidFill>
                <a:schemeClr val="bg1"/>
              </a:solidFill>
              <a:prstDash val="dash"/>
              <a:round/>
            </a:ln>
            <a:extLst>
              <a:ext uri="{909E8E84-426E-40DD-AFC4-6F175D3DCCD1}">
                <a14:hiddenFill xmlns:a14="http://schemas.microsoft.com/office/drawing/2010/main">
                  <a:noFill/>
                </a14:hiddenFill>
              </a:ext>
            </a:extLst>
          </p:spPr>
          <p:txBody>
            <a:bodyPr wrap="none" anchor="ctr"/>
            <a:lstStyle/>
            <a:p>
              <a:endParaRPr lang="en-US"/>
            </a:p>
          </p:txBody>
        </p:sp>
        <p:sp>
          <p:nvSpPr>
            <p:cNvPr id="48143" name="Text Box 17"/>
            <p:cNvSpPr txBox="1">
              <a:spLocks noChangeArrowheads="1"/>
            </p:cNvSpPr>
            <p:nvPr/>
          </p:nvSpPr>
          <p:spPr bwMode="auto">
            <a:xfrm>
              <a:off x="1089" y="1200"/>
              <a:ext cx="1032"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i="1">
                  <a:solidFill>
                    <a:schemeClr val="bg1"/>
                  </a:solidFill>
                  <a:latin typeface="Helvetica" pitchFamily="2" charset="0"/>
                  <a:ea typeface="ＭＳ Ｐゴシック" panose="020B0600070205080204" pitchFamily="34" charset="-128"/>
                </a:rPr>
                <a:t>Allostasis</a:t>
              </a:r>
            </a:p>
            <a:p>
              <a:pPr>
                <a:lnSpc>
                  <a:spcPct val="100000"/>
                </a:lnSpc>
                <a:spcBef>
                  <a:spcPct val="0"/>
                </a:spcBef>
                <a:buFontTx/>
                <a:buNone/>
              </a:pPr>
              <a:r>
                <a:rPr lang="en-US" altLang="en-US" sz="2400" b="1" i="1">
                  <a:solidFill>
                    <a:schemeClr val="bg1"/>
                  </a:solidFill>
                  <a:latin typeface="Helvetica" pitchFamily="2" charset="0"/>
                  <a:ea typeface="ＭＳ Ｐゴシック" panose="020B0600070205080204" pitchFamily="34" charset="-128"/>
                </a:rPr>
                <a:t>Caco-</a:t>
              </a:r>
              <a:endParaRPr lang="en-US" altLang="en-US" sz="2400" b="1">
                <a:solidFill>
                  <a:schemeClr val="bg1"/>
                </a:solidFill>
                <a:latin typeface="Helvetica" pitchFamily="2" charset="0"/>
                <a:ea typeface="ＭＳ Ｐゴシック" panose="020B0600070205080204" pitchFamily="34" charset="-128"/>
              </a:endParaRPr>
            </a:p>
          </p:txBody>
        </p:sp>
        <p:sp>
          <p:nvSpPr>
            <p:cNvPr id="48144" name="Text Box 18"/>
            <p:cNvSpPr txBox="1">
              <a:spLocks noChangeArrowheads="1"/>
            </p:cNvSpPr>
            <p:nvPr/>
          </p:nvSpPr>
          <p:spPr bwMode="auto">
            <a:xfrm>
              <a:off x="4299" y="1200"/>
              <a:ext cx="1032"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i="1">
                  <a:solidFill>
                    <a:schemeClr val="bg1"/>
                  </a:solidFill>
                  <a:latin typeface="Helvetica" pitchFamily="2" charset="0"/>
                  <a:ea typeface="ＭＳ Ｐゴシック" panose="020B0600070205080204" pitchFamily="34" charset="-128"/>
                </a:rPr>
                <a:t>Allostasis</a:t>
              </a:r>
            </a:p>
            <a:p>
              <a:pPr>
                <a:lnSpc>
                  <a:spcPct val="100000"/>
                </a:lnSpc>
                <a:spcBef>
                  <a:spcPct val="0"/>
                </a:spcBef>
                <a:buFontTx/>
                <a:buNone/>
              </a:pPr>
              <a:r>
                <a:rPr lang="en-US" altLang="en-US" sz="2400" b="1" i="1">
                  <a:solidFill>
                    <a:schemeClr val="bg1"/>
                  </a:solidFill>
                  <a:latin typeface="Helvetica" pitchFamily="2" charset="0"/>
                  <a:ea typeface="ＭＳ Ｐゴシック" panose="020B0600070205080204" pitchFamily="34" charset="-128"/>
                </a:rPr>
                <a:t>Caco-</a:t>
              </a:r>
              <a:endParaRPr lang="en-US" altLang="en-US" sz="2400" b="1">
                <a:solidFill>
                  <a:schemeClr val="bg1"/>
                </a:solidFill>
                <a:latin typeface="Helvetica" pitchFamily="2" charset="0"/>
                <a:ea typeface="ＭＳ Ｐゴシック" panose="020B0600070205080204" pitchFamily="34" charset="-128"/>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21857" name="Title 1"/>
          <p:cNvSpPr>
            <a:spLocks noGrp="1" noChangeArrowheads="1"/>
          </p:cNvSpPr>
          <p:nvPr>
            <p:ph type="title"/>
          </p:nvPr>
        </p:nvSpPr>
        <p:spPr>
          <a:xfrm>
            <a:off x="2244725" y="-147638"/>
            <a:ext cx="8229600" cy="1143001"/>
          </a:xfrm>
        </p:spPr>
        <p:txBody>
          <a:bodyPr/>
          <a:lstStyle/>
          <a:p>
            <a:pPr algn="l"/>
            <a:r>
              <a:rPr lang="en-US" altLang="en-US" dirty="0">
                <a:solidFill>
                  <a:schemeClr val="bg1"/>
                </a:solidFill>
                <a:ea typeface="ＭＳ Ｐゴシック" panose="020B0600070205080204" pitchFamily="34" charset="-128"/>
              </a:rPr>
              <a:t> </a:t>
            </a:r>
            <a:r>
              <a:rPr lang="en-US" altLang="en-US" b="1" dirty="0">
                <a:solidFill>
                  <a:schemeClr val="bg1"/>
                </a:solidFill>
                <a:latin typeface="Times New Roman" panose="02020603050405020304" pitchFamily="18" charset="0"/>
                <a:ea typeface="ＭＳ Ｐゴシック" panose="020B0600070205080204" pitchFamily="34" charset="-128"/>
                <a:cs typeface="Times New Roman" panose="02020603050405020304" pitchFamily="18" charset="0"/>
              </a:rPr>
              <a:t>Eustress		           Distress</a:t>
            </a:r>
          </a:p>
        </p:txBody>
      </p:sp>
      <p:pic>
        <p:nvPicPr>
          <p:cNvPr id="121859" name="Picture 3" descr="shutterstock_206469069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545" y="762000"/>
            <a:ext cx="9490710" cy="600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B08F6C9C-A325-E3FA-D1D6-A1E5565BC89F}"/>
            </a:ext>
          </a:extLst>
        </p:cNvPr>
        <p:cNvGrpSpPr/>
        <p:nvPr/>
      </p:nvGrpSpPr>
      <p:grpSpPr>
        <a:xfrm>
          <a:off x="0" y="0"/>
          <a:ext cx="0" cy="0"/>
          <a:chOff x="0" y="0"/>
          <a:chExt cx="0" cy="0"/>
        </a:xfrm>
      </p:grpSpPr>
      <p:grpSp>
        <p:nvGrpSpPr>
          <p:cNvPr id="48130" name="Group 2">
            <a:extLst>
              <a:ext uri="{FF2B5EF4-FFF2-40B4-BE49-F238E27FC236}">
                <a16:creationId xmlns:a16="http://schemas.microsoft.com/office/drawing/2014/main" id="{3733BE52-F906-3E08-F894-848A3DF05538}"/>
              </a:ext>
            </a:extLst>
          </p:cNvPr>
          <p:cNvGrpSpPr/>
          <p:nvPr/>
        </p:nvGrpSpPr>
        <p:grpSpPr bwMode="auto">
          <a:xfrm>
            <a:off x="1558925" y="495300"/>
            <a:ext cx="8401050" cy="5867400"/>
            <a:chOff x="239" y="288"/>
            <a:chExt cx="5292" cy="3696"/>
          </a:xfrm>
        </p:grpSpPr>
        <p:sp>
          <p:nvSpPr>
            <p:cNvPr id="48131" name="Line 3">
              <a:extLst>
                <a:ext uri="{FF2B5EF4-FFF2-40B4-BE49-F238E27FC236}">
                  <a16:creationId xmlns:a16="http://schemas.microsoft.com/office/drawing/2014/main" id="{656C5FFF-71B3-EE6C-8519-845B08EDBCA3}"/>
                </a:ext>
              </a:extLst>
            </p:cNvPr>
            <p:cNvSpPr>
              <a:spLocks noChangeShapeType="1"/>
            </p:cNvSpPr>
            <p:nvPr/>
          </p:nvSpPr>
          <p:spPr bwMode="auto">
            <a:xfrm>
              <a:off x="576" y="288"/>
              <a:ext cx="0" cy="3304"/>
            </a:xfrm>
            <a:prstGeom prst="line">
              <a:avLst/>
            </a:prstGeom>
            <a:noFill/>
            <a:ln w="28575">
              <a:solidFill>
                <a:schemeClr val="bg1"/>
              </a:solidFill>
              <a:round/>
            </a:ln>
            <a:extLst>
              <a:ext uri="{909E8E84-426E-40DD-AFC4-6F175D3DCCD1}">
                <a14:hiddenFill xmlns:a14="http://schemas.microsoft.com/office/drawing/2010/main">
                  <a:noFill/>
                </a14:hiddenFill>
              </a:ext>
            </a:extLst>
          </p:spPr>
          <p:txBody>
            <a:bodyPr wrap="none" anchor="ctr"/>
            <a:lstStyle/>
            <a:p>
              <a:endParaRPr lang="en-US"/>
            </a:p>
          </p:txBody>
        </p:sp>
        <p:sp>
          <p:nvSpPr>
            <p:cNvPr id="48132" name="Line 4">
              <a:extLst>
                <a:ext uri="{FF2B5EF4-FFF2-40B4-BE49-F238E27FC236}">
                  <a16:creationId xmlns:a16="http://schemas.microsoft.com/office/drawing/2014/main" id="{86E85AE1-9439-1520-CF63-53DDD56A8A26}"/>
                </a:ext>
              </a:extLst>
            </p:cNvPr>
            <p:cNvSpPr>
              <a:spLocks noChangeShapeType="1"/>
            </p:cNvSpPr>
            <p:nvPr/>
          </p:nvSpPr>
          <p:spPr bwMode="auto">
            <a:xfrm>
              <a:off x="576" y="3592"/>
              <a:ext cx="4955" cy="0"/>
            </a:xfrm>
            <a:prstGeom prst="line">
              <a:avLst/>
            </a:prstGeom>
            <a:noFill/>
            <a:ln w="28575">
              <a:solidFill>
                <a:schemeClr val="bg1"/>
              </a:solidFill>
              <a:round/>
            </a:ln>
            <a:extLst>
              <a:ext uri="{909E8E84-426E-40DD-AFC4-6F175D3DCCD1}">
                <a14:hiddenFill xmlns:a14="http://schemas.microsoft.com/office/drawing/2010/main">
                  <a:noFill/>
                </a14:hiddenFill>
              </a:ext>
            </a:extLst>
          </p:spPr>
          <p:txBody>
            <a:bodyPr wrap="none" anchor="ctr"/>
            <a:lstStyle/>
            <a:p>
              <a:endParaRPr lang="en-US"/>
            </a:p>
          </p:txBody>
        </p:sp>
        <p:grpSp>
          <p:nvGrpSpPr>
            <p:cNvPr id="48133" name="Group 5">
              <a:extLst>
                <a:ext uri="{FF2B5EF4-FFF2-40B4-BE49-F238E27FC236}">
                  <a16:creationId xmlns:a16="http://schemas.microsoft.com/office/drawing/2014/main" id="{8DDB341B-732F-D00A-0680-1A33AB9FD934}"/>
                </a:ext>
              </a:extLst>
            </p:cNvPr>
            <p:cNvGrpSpPr/>
            <p:nvPr/>
          </p:nvGrpSpPr>
          <p:grpSpPr bwMode="auto">
            <a:xfrm>
              <a:off x="1152" y="1056"/>
              <a:ext cx="4080" cy="2528"/>
              <a:chOff x="1544" y="800"/>
              <a:chExt cx="3256" cy="2736"/>
            </a:xfrm>
          </p:grpSpPr>
          <p:sp>
            <p:nvSpPr>
              <p:cNvPr id="48145" name="Arc 6">
                <a:extLst>
                  <a:ext uri="{FF2B5EF4-FFF2-40B4-BE49-F238E27FC236}">
                    <a16:creationId xmlns:a16="http://schemas.microsoft.com/office/drawing/2014/main" id="{4349E950-67AE-7351-67C0-EF6FFC9029B0}"/>
                  </a:ext>
                </a:extLst>
              </p:cNvPr>
              <p:cNvSpPr/>
              <p:nvPr/>
            </p:nvSpPr>
            <p:spPr bwMode="auto">
              <a:xfrm>
                <a:off x="3176" y="800"/>
                <a:ext cx="1624" cy="27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28575">
                <a:solidFill>
                  <a:srgbClr val="FFCC00"/>
                </a:solidFill>
                <a:rou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146" name="Arc 7">
                <a:extLst>
                  <a:ext uri="{FF2B5EF4-FFF2-40B4-BE49-F238E27FC236}">
                    <a16:creationId xmlns:a16="http://schemas.microsoft.com/office/drawing/2014/main" id="{D079A7AD-9CEE-E4A9-CB15-590625DFE7E0}"/>
                  </a:ext>
                </a:extLst>
              </p:cNvPr>
              <p:cNvSpPr/>
              <p:nvPr/>
            </p:nvSpPr>
            <p:spPr bwMode="auto">
              <a:xfrm flipH="1">
                <a:off x="1544" y="800"/>
                <a:ext cx="1624" cy="27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28575">
                <a:solidFill>
                  <a:srgbClr val="FFCC00"/>
                </a:solidFill>
                <a:rou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8134" name="Text Box 8">
              <a:extLst>
                <a:ext uri="{FF2B5EF4-FFF2-40B4-BE49-F238E27FC236}">
                  <a16:creationId xmlns:a16="http://schemas.microsoft.com/office/drawing/2014/main" id="{012EC5A1-A8A5-970A-A9AF-1FE58300E4AB}"/>
                </a:ext>
              </a:extLst>
            </p:cNvPr>
            <p:cNvSpPr txBox="1">
              <a:spLocks noChangeArrowheads="1"/>
            </p:cNvSpPr>
            <p:nvPr/>
          </p:nvSpPr>
          <p:spPr bwMode="auto">
            <a:xfrm>
              <a:off x="864" y="2256"/>
              <a:ext cx="108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chemeClr val="bg1"/>
                  </a:solidFill>
                  <a:latin typeface="Helvetica" pitchFamily="2" charset="0"/>
                  <a:ea typeface="ＭＳ Ｐゴシック" panose="020B0600070205080204" pitchFamily="34" charset="-128"/>
                </a:rPr>
                <a:t>Deficiency</a:t>
              </a:r>
            </a:p>
          </p:txBody>
        </p:sp>
        <p:sp>
          <p:nvSpPr>
            <p:cNvPr id="48135" name="Text Box 9">
              <a:extLst>
                <a:ext uri="{FF2B5EF4-FFF2-40B4-BE49-F238E27FC236}">
                  <a16:creationId xmlns:a16="http://schemas.microsoft.com/office/drawing/2014/main" id="{46D1ABA1-2046-F15F-5901-2C0B8988AE4E}"/>
                </a:ext>
              </a:extLst>
            </p:cNvPr>
            <p:cNvSpPr txBox="1">
              <a:spLocks noChangeArrowheads="1"/>
            </p:cNvSpPr>
            <p:nvPr/>
          </p:nvSpPr>
          <p:spPr bwMode="auto">
            <a:xfrm>
              <a:off x="2666" y="1362"/>
              <a:ext cx="95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dirty="0">
                  <a:solidFill>
                    <a:schemeClr val="bg1"/>
                  </a:solidFill>
                  <a:latin typeface="Helvetica" pitchFamily="2" charset="0"/>
                  <a:ea typeface="ＭＳ Ｐゴシック" panose="020B0600070205080204" pitchFamily="34" charset="-128"/>
                </a:rPr>
                <a:t>Optimum</a:t>
              </a:r>
            </a:p>
          </p:txBody>
        </p:sp>
        <p:sp>
          <p:nvSpPr>
            <p:cNvPr id="48136" name="Text Box 10">
              <a:extLst>
                <a:ext uri="{FF2B5EF4-FFF2-40B4-BE49-F238E27FC236}">
                  <a16:creationId xmlns:a16="http://schemas.microsoft.com/office/drawing/2014/main" id="{29AD0206-4099-746A-5CBB-6C210DFC174A}"/>
                </a:ext>
              </a:extLst>
            </p:cNvPr>
            <p:cNvSpPr txBox="1">
              <a:spLocks noChangeArrowheads="1"/>
            </p:cNvSpPr>
            <p:nvPr/>
          </p:nvSpPr>
          <p:spPr bwMode="auto">
            <a:xfrm>
              <a:off x="4608" y="2256"/>
              <a:ext cx="77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chemeClr val="bg1"/>
                  </a:solidFill>
                  <a:latin typeface="Helvetica" pitchFamily="2" charset="0"/>
                  <a:ea typeface="ＭＳ Ｐゴシック" panose="020B0600070205080204" pitchFamily="34" charset="-128"/>
                </a:rPr>
                <a:t>Excess</a:t>
              </a:r>
            </a:p>
          </p:txBody>
        </p:sp>
        <p:sp>
          <p:nvSpPr>
            <p:cNvPr id="48137" name="Text Box 11">
              <a:extLst>
                <a:ext uri="{FF2B5EF4-FFF2-40B4-BE49-F238E27FC236}">
                  <a16:creationId xmlns:a16="http://schemas.microsoft.com/office/drawing/2014/main" id="{46B26FD0-BD40-507E-B6E6-7EB1BBEAC8DA}"/>
                </a:ext>
              </a:extLst>
            </p:cNvPr>
            <p:cNvSpPr txBox="1">
              <a:spLocks noChangeArrowheads="1"/>
            </p:cNvSpPr>
            <p:nvPr/>
          </p:nvSpPr>
          <p:spPr bwMode="auto">
            <a:xfrm rot="-5400000">
              <a:off x="-579" y="1533"/>
              <a:ext cx="192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chemeClr val="bg1"/>
                  </a:solidFill>
                  <a:latin typeface="Helvetica" pitchFamily="2" charset="0"/>
                  <a:ea typeface="ＭＳ Ｐゴシック" panose="020B0600070205080204" pitchFamily="34" charset="-128"/>
                </a:rPr>
                <a:t>Homeostatic  Effect</a:t>
              </a:r>
            </a:p>
          </p:txBody>
        </p:sp>
        <p:sp>
          <p:nvSpPr>
            <p:cNvPr id="48138" name="Text Box 12">
              <a:extLst>
                <a:ext uri="{FF2B5EF4-FFF2-40B4-BE49-F238E27FC236}">
                  <a16:creationId xmlns:a16="http://schemas.microsoft.com/office/drawing/2014/main" id="{92BE32CA-3FB1-5DA7-E174-8EDEF6CC7F15}"/>
                </a:ext>
              </a:extLst>
            </p:cNvPr>
            <p:cNvSpPr txBox="1">
              <a:spLocks noChangeArrowheads="1"/>
            </p:cNvSpPr>
            <p:nvPr/>
          </p:nvSpPr>
          <p:spPr bwMode="auto">
            <a:xfrm>
              <a:off x="1519" y="3696"/>
              <a:ext cx="275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chemeClr val="bg1"/>
                  </a:solidFill>
                  <a:latin typeface="Helvetica" pitchFamily="2" charset="0"/>
                  <a:ea typeface="ＭＳ Ｐゴシック" panose="020B0600070205080204" pitchFamily="34" charset="-128"/>
                </a:rPr>
                <a:t>Homeostatic System Activity</a:t>
              </a:r>
            </a:p>
          </p:txBody>
        </p:sp>
        <p:sp>
          <p:nvSpPr>
            <p:cNvPr id="48139" name="Line 13">
              <a:extLst>
                <a:ext uri="{FF2B5EF4-FFF2-40B4-BE49-F238E27FC236}">
                  <a16:creationId xmlns:a16="http://schemas.microsoft.com/office/drawing/2014/main" id="{161148B3-9465-BDB3-071C-ADC8FC8DD8C4}"/>
                </a:ext>
              </a:extLst>
            </p:cNvPr>
            <p:cNvSpPr>
              <a:spLocks noChangeShapeType="1"/>
            </p:cNvSpPr>
            <p:nvPr/>
          </p:nvSpPr>
          <p:spPr bwMode="auto">
            <a:xfrm>
              <a:off x="2304" y="288"/>
              <a:ext cx="0" cy="3288"/>
            </a:xfrm>
            <a:prstGeom prst="line">
              <a:avLst/>
            </a:prstGeom>
            <a:noFill/>
            <a:ln w="28575">
              <a:solidFill>
                <a:schemeClr val="bg1"/>
              </a:solidFill>
              <a:prstDash val="dash"/>
              <a:round/>
            </a:ln>
            <a:extLst>
              <a:ext uri="{909E8E84-426E-40DD-AFC4-6F175D3DCCD1}">
                <a14:hiddenFill xmlns:a14="http://schemas.microsoft.com/office/drawing/2010/main">
                  <a:noFill/>
                </a14:hiddenFill>
              </a:ext>
            </a:extLst>
          </p:spPr>
          <p:txBody>
            <a:bodyPr wrap="none" anchor="ctr"/>
            <a:lstStyle/>
            <a:p>
              <a:endParaRPr lang="en-US"/>
            </a:p>
          </p:txBody>
        </p:sp>
        <p:sp>
          <p:nvSpPr>
            <p:cNvPr id="48140" name="Line 14">
              <a:extLst>
                <a:ext uri="{FF2B5EF4-FFF2-40B4-BE49-F238E27FC236}">
                  <a16:creationId xmlns:a16="http://schemas.microsoft.com/office/drawing/2014/main" id="{6D9F8AD9-F692-858E-85D5-AB922A2A4454}"/>
                </a:ext>
              </a:extLst>
            </p:cNvPr>
            <p:cNvSpPr>
              <a:spLocks noChangeShapeType="1"/>
            </p:cNvSpPr>
            <p:nvPr/>
          </p:nvSpPr>
          <p:spPr bwMode="auto">
            <a:xfrm>
              <a:off x="4128" y="288"/>
              <a:ext cx="0" cy="3288"/>
            </a:xfrm>
            <a:prstGeom prst="line">
              <a:avLst/>
            </a:prstGeom>
            <a:noFill/>
            <a:ln w="28575">
              <a:solidFill>
                <a:schemeClr val="bg1"/>
              </a:solidFill>
              <a:prstDash val="dash"/>
              <a:round/>
            </a:ln>
            <a:extLst>
              <a:ext uri="{909E8E84-426E-40DD-AFC4-6F175D3DCCD1}">
                <a14:hiddenFill xmlns:a14="http://schemas.microsoft.com/office/drawing/2010/main">
                  <a:noFill/>
                </a14:hiddenFill>
              </a:ext>
            </a:extLst>
          </p:spPr>
          <p:txBody>
            <a:bodyPr wrap="none" anchor="ctr"/>
            <a:lstStyle/>
            <a:p>
              <a:endParaRPr lang="en-US"/>
            </a:p>
          </p:txBody>
        </p:sp>
        <p:sp>
          <p:nvSpPr>
            <p:cNvPr id="48141" name="Text Box 15">
              <a:extLst>
                <a:ext uri="{FF2B5EF4-FFF2-40B4-BE49-F238E27FC236}">
                  <a16:creationId xmlns:a16="http://schemas.microsoft.com/office/drawing/2014/main" id="{60BEF307-A002-99C5-4841-FA2DE1BF2623}"/>
                </a:ext>
              </a:extLst>
            </p:cNvPr>
            <p:cNvSpPr txBox="1">
              <a:spLocks noChangeArrowheads="1"/>
            </p:cNvSpPr>
            <p:nvPr/>
          </p:nvSpPr>
          <p:spPr bwMode="auto">
            <a:xfrm>
              <a:off x="2736" y="396"/>
              <a:ext cx="844" cy="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i="1">
                  <a:solidFill>
                    <a:schemeClr val="bg1"/>
                  </a:solidFill>
                  <a:latin typeface="Helvetica" pitchFamily="2" charset="0"/>
                  <a:ea typeface="ＭＳ Ｐゴシック" panose="020B0600070205080204" pitchFamily="34" charset="-128"/>
                </a:rPr>
                <a:t>Eustasis</a:t>
              </a:r>
            </a:p>
            <a:p>
              <a:pPr>
                <a:lnSpc>
                  <a:spcPct val="100000"/>
                </a:lnSpc>
                <a:spcBef>
                  <a:spcPct val="0"/>
                </a:spcBef>
                <a:buFontTx/>
                <a:buNone/>
              </a:pPr>
              <a:r>
                <a:rPr lang="en-US" altLang="en-US" sz="2400" b="1" i="1">
                  <a:solidFill>
                    <a:schemeClr val="bg1"/>
                  </a:solidFill>
                  <a:latin typeface="Helvetica" pitchFamily="2" charset="0"/>
                  <a:ea typeface="ＭＳ Ｐゴシック" panose="020B0600070205080204" pitchFamily="34" charset="-128"/>
                </a:rPr>
                <a:t>(Range)</a:t>
              </a:r>
            </a:p>
            <a:p>
              <a:pPr>
                <a:lnSpc>
                  <a:spcPct val="100000"/>
                </a:lnSpc>
                <a:spcBef>
                  <a:spcPct val="0"/>
                </a:spcBef>
                <a:buFontTx/>
                <a:buNone/>
              </a:pPr>
              <a:endParaRPr lang="en-US" altLang="en-US" sz="2400" b="1">
                <a:solidFill>
                  <a:srgbClr val="00B0F0"/>
                </a:solidFill>
                <a:latin typeface="Helvetica" pitchFamily="2" charset="0"/>
                <a:ea typeface="ＭＳ Ｐゴシック" panose="020B0600070205080204" pitchFamily="34" charset="-128"/>
              </a:endParaRPr>
            </a:p>
          </p:txBody>
        </p:sp>
        <p:sp>
          <p:nvSpPr>
            <p:cNvPr id="48142" name="Line 16">
              <a:extLst>
                <a:ext uri="{FF2B5EF4-FFF2-40B4-BE49-F238E27FC236}">
                  <a16:creationId xmlns:a16="http://schemas.microsoft.com/office/drawing/2014/main" id="{3BE2F887-ADC2-4B67-9B6C-1A60C65C3C65}"/>
                </a:ext>
              </a:extLst>
            </p:cNvPr>
            <p:cNvSpPr>
              <a:spLocks noChangeShapeType="1"/>
            </p:cNvSpPr>
            <p:nvPr/>
          </p:nvSpPr>
          <p:spPr bwMode="auto">
            <a:xfrm rot="16200000" flipV="1">
              <a:off x="3054" y="-654"/>
              <a:ext cx="0" cy="4955"/>
            </a:xfrm>
            <a:prstGeom prst="line">
              <a:avLst/>
            </a:prstGeom>
            <a:noFill/>
            <a:ln w="28575">
              <a:solidFill>
                <a:schemeClr val="bg1"/>
              </a:solidFill>
              <a:prstDash val="dash"/>
              <a:round/>
            </a:ln>
            <a:extLst>
              <a:ext uri="{909E8E84-426E-40DD-AFC4-6F175D3DCCD1}">
                <a14:hiddenFill xmlns:a14="http://schemas.microsoft.com/office/drawing/2010/main">
                  <a:noFill/>
                </a14:hiddenFill>
              </a:ext>
            </a:extLst>
          </p:spPr>
          <p:txBody>
            <a:bodyPr wrap="none" anchor="ctr"/>
            <a:lstStyle/>
            <a:p>
              <a:endParaRPr lang="en-US"/>
            </a:p>
          </p:txBody>
        </p:sp>
        <p:sp>
          <p:nvSpPr>
            <p:cNvPr id="48143" name="Text Box 17">
              <a:extLst>
                <a:ext uri="{FF2B5EF4-FFF2-40B4-BE49-F238E27FC236}">
                  <a16:creationId xmlns:a16="http://schemas.microsoft.com/office/drawing/2014/main" id="{75103A36-50B9-AEAB-AC97-5E26C63C6A57}"/>
                </a:ext>
              </a:extLst>
            </p:cNvPr>
            <p:cNvSpPr txBox="1">
              <a:spLocks noChangeArrowheads="1"/>
            </p:cNvSpPr>
            <p:nvPr/>
          </p:nvSpPr>
          <p:spPr bwMode="auto">
            <a:xfrm>
              <a:off x="1089" y="1200"/>
              <a:ext cx="1032"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i="1">
                  <a:solidFill>
                    <a:schemeClr val="bg1"/>
                  </a:solidFill>
                  <a:latin typeface="Helvetica" pitchFamily="2" charset="0"/>
                  <a:ea typeface="ＭＳ Ｐゴシック" panose="020B0600070205080204" pitchFamily="34" charset="-128"/>
                </a:rPr>
                <a:t>Allostasis</a:t>
              </a:r>
            </a:p>
            <a:p>
              <a:pPr>
                <a:lnSpc>
                  <a:spcPct val="100000"/>
                </a:lnSpc>
                <a:spcBef>
                  <a:spcPct val="0"/>
                </a:spcBef>
                <a:buFontTx/>
                <a:buNone/>
              </a:pPr>
              <a:r>
                <a:rPr lang="en-US" altLang="en-US" sz="2400" b="1" i="1">
                  <a:solidFill>
                    <a:schemeClr val="bg1"/>
                  </a:solidFill>
                  <a:latin typeface="Helvetica" pitchFamily="2" charset="0"/>
                  <a:ea typeface="ＭＳ Ｐゴシック" panose="020B0600070205080204" pitchFamily="34" charset="-128"/>
                </a:rPr>
                <a:t>Caco-</a:t>
              </a:r>
              <a:endParaRPr lang="en-US" altLang="en-US" sz="2400" b="1">
                <a:solidFill>
                  <a:schemeClr val="bg1"/>
                </a:solidFill>
                <a:latin typeface="Helvetica" pitchFamily="2" charset="0"/>
                <a:ea typeface="ＭＳ Ｐゴシック" panose="020B0600070205080204" pitchFamily="34" charset="-128"/>
              </a:endParaRPr>
            </a:p>
          </p:txBody>
        </p:sp>
        <p:sp>
          <p:nvSpPr>
            <p:cNvPr id="48144" name="Text Box 18">
              <a:extLst>
                <a:ext uri="{FF2B5EF4-FFF2-40B4-BE49-F238E27FC236}">
                  <a16:creationId xmlns:a16="http://schemas.microsoft.com/office/drawing/2014/main" id="{68AD82C5-5307-0C02-E964-31C2C8B03C78}"/>
                </a:ext>
              </a:extLst>
            </p:cNvPr>
            <p:cNvSpPr txBox="1">
              <a:spLocks noChangeArrowheads="1"/>
            </p:cNvSpPr>
            <p:nvPr/>
          </p:nvSpPr>
          <p:spPr bwMode="auto">
            <a:xfrm>
              <a:off x="4299" y="1200"/>
              <a:ext cx="1032"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i="1">
                  <a:solidFill>
                    <a:schemeClr val="bg1"/>
                  </a:solidFill>
                  <a:latin typeface="Helvetica" pitchFamily="2" charset="0"/>
                  <a:ea typeface="ＭＳ Ｐゴシック" panose="020B0600070205080204" pitchFamily="34" charset="-128"/>
                </a:rPr>
                <a:t>Allostasis</a:t>
              </a:r>
            </a:p>
            <a:p>
              <a:pPr>
                <a:lnSpc>
                  <a:spcPct val="100000"/>
                </a:lnSpc>
                <a:spcBef>
                  <a:spcPct val="0"/>
                </a:spcBef>
                <a:buFontTx/>
                <a:buNone/>
              </a:pPr>
              <a:r>
                <a:rPr lang="en-US" altLang="en-US" sz="2400" b="1" i="1">
                  <a:solidFill>
                    <a:schemeClr val="bg1"/>
                  </a:solidFill>
                  <a:latin typeface="Helvetica" pitchFamily="2" charset="0"/>
                  <a:ea typeface="ＭＳ Ｐゴシック" panose="020B0600070205080204" pitchFamily="34" charset="-128"/>
                </a:rPr>
                <a:t>Caco-</a:t>
              </a:r>
              <a:endParaRPr lang="en-US" altLang="en-US" sz="2400" b="1">
                <a:solidFill>
                  <a:schemeClr val="bg1"/>
                </a:solidFill>
                <a:latin typeface="Helvetica" pitchFamily="2" charset="0"/>
                <a:ea typeface="ＭＳ Ｐゴシック" panose="020B0600070205080204" pitchFamily="34" charset="-128"/>
              </a:endParaRPr>
            </a:p>
          </p:txBody>
        </p:sp>
      </p:grpSp>
      <p:sp>
        <p:nvSpPr>
          <p:cNvPr id="2" name="Text Box 1">
            <a:extLst>
              <a:ext uri="{FF2B5EF4-FFF2-40B4-BE49-F238E27FC236}">
                <a16:creationId xmlns:a16="http://schemas.microsoft.com/office/drawing/2014/main" id="{1DFCF30E-6C12-B3E5-AD0F-9588C36758B9}"/>
              </a:ext>
            </a:extLst>
          </p:cNvPr>
          <p:cNvSpPr txBox="1"/>
          <p:nvPr/>
        </p:nvSpPr>
        <p:spPr>
          <a:xfrm>
            <a:off x="5327657" y="2992437"/>
            <a:ext cx="2187571" cy="3046988"/>
          </a:xfrm>
          <a:prstGeom prst="rect">
            <a:avLst/>
          </a:prstGeom>
          <a:noFill/>
        </p:spPr>
        <p:txBody>
          <a:bodyPr wrap="square" rtlCol="0">
            <a:spAutoFit/>
          </a:bodyPr>
          <a:lstStyle/>
          <a:p>
            <a:pPr algn="l"/>
            <a:r>
              <a:rPr lang="en-US" altLang="en-US" sz="2400" b="1" dirty="0">
                <a:solidFill>
                  <a:srgbClr val="00B0F0"/>
                </a:solidFill>
                <a:latin typeface="Helvetica" pitchFamily="2" charset="0"/>
                <a:ea typeface="ＭＳ Ｐゴシック" panose="020B0600070205080204" pitchFamily="34" charset="-128"/>
                <a:sym typeface="+mn-ea"/>
              </a:rPr>
              <a:t>“Eustress”</a:t>
            </a:r>
          </a:p>
          <a:p>
            <a:pPr algn="l"/>
            <a:endParaRPr lang="en-US" altLang="en-US" sz="2400" b="1" dirty="0">
              <a:solidFill>
                <a:srgbClr val="FFFF00"/>
              </a:solidFill>
              <a:latin typeface="Helvetica" pitchFamily="2" charset="0"/>
              <a:ea typeface="ＭＳ Ｐゴシック" panose="020B0600070205080204" pitchFamily="34" charset="-128"/>
              <a:sym typeface="+mn-ea"/>
            </a:endParaRPr>
          </a:p>
          <a:p>
            <a:pPr algn="l"/>
            <a:r>
              <a:rPr lang="en-US" altLang="en-US" sz="2400" b="1" dirty="0">
                <a:solidFill>
                  <a:srgbClr val="FFFF00"/>
                </a:solidFill>
                <a:latin typeface="Helvetica" pitchFamily="2" charset="0"/>
                <a:ea typeface="ＭＳ Ｐゴシック" panose="020B0600070205080204" pitchFamily="34" charset="-128"/>
                <a:sym typeface="+mn-ea"/>
              </a:rPr>
              <a:t>“Effectance”</a:t>
            </a:r>
          </a:p>
          <a:p>
            <a:pPr algn="l"/>
            <a:r>
              <a:rPr lang="en-US" altLang="en-US" sz="2400" b="1" dirty="0">
                <a:solidFill>
                  <a:srgbClr val="FFFF00"/>
                </a:solidFill>
                <a:latin typeface="Helvetica" pitchFamily="2" charset="0"/>
                <a:ea typeface="ＭＳ Ｐゴシック" panose="020B0600070205080204" pitchFamily="34" charset="-128"/>
                <a:sym typeface="+mn-ea"/>
              </a:rPr>
              <a:t>  Hormesis</a:t>
            </a:r>
          </a:p>
          <a:p>
            <a:pPr algn="l"/>
            <a:r>
              <a:rPr lang="el-GR" altLang="en-US" sz="2400" b="1" dirty="0">
                <a:solidFill>
                  <a:srgbClr val="FFFF00"/>
                </a:solidFill>
                <a:latin typeface="Helvetica" pitchFamily="2" charset="0"/>
                <a:ea typeface="ＭＳ Ｐゴシック" panose="020B0600070205080204" pitchFamily="34" charset="-128"/>
                <a:sym typeface="+mn-ea"/>
              </a:rPr>
              <a:t>  </a:t>
            </a:r>
            <a:r>
              <a:rPr lang="en-US" altLang="en-US" sz="2400" b="1" dirty="0">
                <a:solidFill>
                  <a:srgbClr val="FFFF00"/>
                </a:solidFill>
                <a:latin typeface="Helvetica" pitchFamily="2" charset="0"/>
                <a:ea typeface="ＭＳ Ｐゴシック" panose="020B0600070205080204" pitchFamily="34" charset="-128"/>
                <a:sym typeface="+mn-ea"/>
              </a:rPr>
              <a:t>Learning</a:t>
            </a:r>
          </a:p>
          <a:p>
            <a:pPr algn="l"/>
            <a:r>
              <a:rPr lang="en-US" altLang="en-US" sz="2400" b="1" i="1" dirty="0">
                <a:solidFill>
                  <a:srgbClr val="FFFF00"/>
                </a:solidFill>
                <a:latin typeface="Helvetica" pitchFamily="2" charset="0"/>
                <a:ea typeface="ＭＳ Ｐゴシック" panose="020B0600070205080204" pitchFamily="34" charset="-128"/>
                <a:sym typeface="+mn-ea"/>
              </a:rPr>
              <a:t>“Conatus”</a:t>
            </a:r>
          </a:p>
          <a:p>
            <a:pPr algn="l"/>
            <a:r>
              <a:rPr lang="en-US" altLang="en-US" sz="2400" b="1" dirty="0">
                <a:solidFill>
                  <a:srgbClr val="FFFF00"/>
                </a:solidFill>
                <a:latin typeface="Helvetica" pitchFamily="2" charset="0"/>
                <a:ea typeface="ＭＳ Ｐゴシック" panose="020B0600070205080204" pitchFamily="34" charset="-128"/>
                <a:sym typeface="+mn-ea"/>
              </a:rPr>
              <a:t>  Self-stim</a:t>
            </a:r>
            <a:endParaRPr lang="en-US" altLang="en-US" sz="2400" b="1" dirty="0">
              <a:solidFill>
                <a:srgbClr val="FFFF00"/>
              </a:solidFill>
              <a:latin typeface="Helvetica" pitchFamily="2" charset="0"/>
              <a:ea typeface="ＭＳ Ｐゴシック" panose="020B0600070205080204" pitchFamily="34" charset="-128"/>
            </a:endParaRPr>
          </a:p>
          <a:p>
            <a:endParaRPr lang="en-US" altLang="en-US" sz="2400" b="1" dirty="0">
              <a:solidFill>
                <a:srgbClr val="00B0F0"/>
              </a:solidFill>
              <a:latin typeface="Helvetica" pitchFamily="2" charset="0"/>
              <a:ea typeface="ＭＳ Ｐゴシック" panose="020B0600070205080204" pitchFamily="34" charset="-128"/>
            </a:endParaRPr>
          </a:p>
        </p:txBody>
      </p:sp>
    </p:spTree>
    <p:extLst>
      <p:ext uri="{BB962C8B-B14F-4D97-AF65-F5344CB8AC3E}">
        <p14:creationId xmlns:p14="http://schemas.microsoft.com/office/powerpoint/2010/main" val="2519984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8673" name="Text Box 1"/>
          <p:cNvSpPr txBox="1">
            <a:spLocks noChangeArrowheads="1"/>
          </p:cNvSpPr>
          <p:nvPr/>
        </p:nvSpPr>
        <p:spPr bwMode="auto">
          <a:xfrm>
            <a:off x="3311672" y="-180749"/>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4400" b="1" dirty="0">
                <a:solidFill>
                  <a:srgbClr val="FFFF00"/>
                </a:solidFill>
              </a:rPr>
              <a:t>Human Stressors</a:t>
            </a:r>
          </a:p>
        </p:txBody>
      </p:sp>
      <p:sp>
        <p:nvSpPr>
          <p:cNvPr id="28674" name="Text Box 2"/>
          <p:cNvSpPr txBox="1">
            <a:spLocks noChangeArrowheads="1"/>
          </p:cNvSpPr>
          <p:nvPr/>
        </p:nvSpPr>
        <p:spPr bwMode="auto">
          <a:xfrm>
            <a:off x="1775520" y="764704"/>
            <a:ext cx="10081120" cy="5628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1630">
              <a:spcBef>
                <a:spcPts val="800"/>
              </a:spcBef>
              <a:buClr>
                <a:srgbClr val="000000"/>
              </a:buClr>
              <a:buSzPct val="100000"/>
              <a:buFont typeface="Times New Roman" panose="02020603050405020304" pitchFamily="18" charset="0"/>
              <a:tabLst>
                <a:tab pos="912495" algn="l"/>
                <a:tab pos="1826895" algn="l"/>
                <a:tab pos="2741295" algn="l"/>
                <a:tab pos="3655695" algn="l"/>
                <a:tab pos="4570095" algn="l"/>
                <a:tab pos="5484495" algn="l"/>
                <a:tab pos="6398895" algn="l"/>
                <a:tab pos="7313295" algn="l"/>
                <a:tab pos="8227695" algn="l"/>
                <a:tab pos="9142095" algn="l"/>
                <a:tab pos="10056495"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912495" algn="l"/>
                <a:tab pos="1826895" algn="l"/>
                <a:tab pos="2741295" algn="l"/>
                <a:tab pos="3655695" algn="l"/>
                <a:tab pos="4570095" algn="l"/>
                <a:tab pos="5484495" algn="l"/>
                <a:tab pos="6398895" algn="l"/>
                <a:tab pos="7313295" algn="l"/>
                <a:tab pos="8227695" algn="l"/>
                <a:tab pos="9142095" algn="l"/>
                <a:tab pos="10056495"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912495" algn="l"/>
                <a:tab pos="1826895" algn="l"/>
                <a:tab pos="2741295" algn="l"/>
                <a:tab pos="3655695" algn="l"/>
                <a:tab pos="4570095" algn="l"/>
                <a:tab pos="5484495" algn="l"/>
                <a:tab pos="6398895" algn="l"/>
                <a:tab pos="7313295" algn="l"/>
                <a:tab pos="8227695" algn="l"/>
                <a:tab pos="9142095" algn="l"/>
                <a:tab pos="10056495"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912495" algn="l"/>
                <a:tab pos="1826895" algn="l"/>
                <a:tab pos="2741295" algn="l"/>
                <a:tab pos="3655695" algn="l"/>
                <a:tab pos="4570095" algn="l"/>
                <a:tab pos="5484495" algn="l"/>
                <a:tab pos="6398895" algn="l"/>
                <a:tab pos="7313295" algn="l"/>
                <a:tab pos="8227695" algn="l"/>
                <a:tab pos="9142095" algn="l"/>
                <a:tab pos="10056495"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912495" algn="l"/>
                <a:tab pos="1826895" algn="l"/>
                <a:tab pos="2741295" algn="l"/>
                <a:tab pos="3655695" algn="l"/>
                <a:tab pos="4570095" algn="l"/>
                <a:tab pos="5484495" algn="l"/>
                <a:tab pos="6398895" algn="l"/>
                <a:tab pos="7313295" algn="l"/>
                <a:tab pos="8227695" algn="l"/>
                <a:tab pos="9142095" algn="l"/>
                <a:tab pos="10056495"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2495" algn="l"/>
                <a:tab pos="1826895" algn="l"/>
                <a:tab pos="2741295" algn="l"/>
                <a:tab pos="3655695" algn="l"/>
                <a:tab pos="4570095" algn="l"/>
                <a:tab pos="5484495" algn="l"/>
                <a:tab pos="6398895" algn="l"/>
                <a:tab pos="7313295" algn="l"/>
                <a:tab pos="8227695" algn="l"/>
                <a:tab pos="9142095" algn="l"/>
                <a:tab pos="10056495"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2495" algn="l"/>
                <a:tab pos="1826895" algn="l"/>
                <a:tab pos="2741295" algn="l"/>
                <a:tab pos="3655695" algn="l"/>
                <a:tab pos="4570095" algn="l"/>
                <a:tab pos="5484495" algn="l"/>
                <a:tab pos="6398895" algn="l"/>
                <a:tab pos="7313295" algn="l"/>
                <a:tab pos="8227695" algn="l"/>
                <a:tab pos="9142095" algn="l"/>
                <a:tab pos="10056495"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2495" algn="l"/>
                <a:tab pos="1826895" algn="l"/>
                <a:tab pos="2741295" algn="l"/>
                <a:tab pos="3655695" algn="l"/>
                <a:tab pos="4570095" algn="l"/>
                <a:tab pos="5484495" algn="l"/>
                <a:tab pos="6398895" algn="l"/>
                <a:tab pos="7313295" algn="l"/>
                <a:tab pos="8227695" algn="l"/>
                <a:tab pos="9142095" algn="l"/>
                <a:tab pos="10056495"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2495" algn="l"/>
                <a:tab pos="1826895" algn="l"/>
                <a:tab pos="2741295" algn="l"/>
                <a:tab pos="3655695" algn="l"/>
                <a:tab pos="4570095" algn="l"/>
                <a:tab pos="5484495" algn="l"/>
                <a:tab pos="6398895" algn="l"/>
                <a:tab pos="7313295" algn="l"/>
                <a:tab pos="8227695" algn="l"/>
                <a:tab pos="9142095" algn="l"/>
                <a:tab pos="10056495"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lnSpc>
                <a:spcPct val="90000"/>
              </a:lnSpc>
              <a:spcBef>
                <a:spcPts val="450"/>
              </a:spcBef>
              <a:buClrTx/>
            </a:pPr>
            <a:r>
              <a:rPr lang="en-US" altLang="en-US" sz="1800" b="1" dirty="0">
                <a:solidFill>
                  <a:srgbClr val="FFFFFF"/>
                </a:solidFill>
              </a:rPr>
              <a:t>Daily hassles</a:t>
            </a:r>
          </a:p>
          <a:p>
            <a:pPr eaLnBrk="1" hangingPunct="1">
              <a:lnSpc>
                <a:spcPct val="90000"/>
              </a:lnSpc>
              <a:spcBef>
                <a:spcPts val="450"/>
              </a:spcBef>
              <a:buClrTx/>
            </a:pPr>
            <a:r>
              <a:rPr lang="en-US" altLang="en-US" sz="1800" b="1" dirty="0">
                <a:solidFill>
                  <a:srgbClr val="00B0F0"/>
                </a:solidFill>
              </a:rPr>
              <a:t>Life transitions: Early life, puberty, adolescence, menopause, retirement</a:t>
            </a:r>
          </a:p>
          <a:p>
            <a:pPr eaLnBrk="1" hangingPunct="1">
              <a:lnSpc>
                <a:spcPct val="90000"/>
              </a:lnSpc>
              <a:spcBef>
                <a:spcPts val="450"/>
              </a:spcBef>
              <a:buClrTx/>
            </a:pPr>
            <a:r>
              <a:rPr lang="en-US" altLang="en-US" sz="1800" b="1" dirty="0">
                <a:solidFill>
                  <a:srgbClr val="FFFFFF"/>
                </a:solidFill>
              </a:rPr>
              <a:t>Natural and unnatural </a:t>
            </a:r>
            <a:r>
              <a:rPr lang="en-US" altLang="en-US" sz="1800" b="1" dirty="0" err="1">
                <a:solidFill>
                  <a:srgbClr val="FFFFFF"/>
                </a:solidFill>
              </a:rPr>
              <a:t>catastrophies</a:t>
            </a:r>
            <a:endParaRPr lang="en-US" altLang="en-US" sz="1800" b="1" dirty="0">
              <a:solidFill>
                <a:srgbClr val="FFFFFF"/>
              </a:solidFill>
            </a:endParaRPr>
          </a:p>
          <a:p>
            <a:pPr eaLnBrk="1" hangingPunct="1">
              <a:lnSpc>
                <a:spcPct val="90000"/>
              </a:lnSpc>
              <a:spcBef>
                <a:spcPts val="450"/>
              </a:spcBef>
              <a:buClrTx/>
            </a:pPr>
            <a:r>
              <a:rPr lang="en-US" altLang="en-US" sz="1800" b="1" dirty="0">
                <a:solidFill>
                  <a:srgbClr val="FFFFFF"/>
                </a:solidFill>
              </a:rPr>
              <a:t>Starvation, Excessive nutrition, Deficient exercise, Excessive exercise, Obesity</a:t>
            </a:r>
          </a:p>
          <a:p>
            <a:pPr eaLnBrk="1" hangingPunct="1">
              <a:lnSpc>
                <a:spcPct val="90000"/>
              </a:lnSpc>
              <a:spcBef>
                <a:spcPts val="450"/>
              </a:spcBef>
              <a:buClrTx/>
            </a:pPr>
            <a:r>
              <a:rPr lang="en-US" altLang="en-US" sz="1800" b="1" dirty="0">
                <a:solidFill>
                  <a:srgbClr val="FFFF00"/>
                </a:solidFill>
              </a:rPr>
              <a:t>Socioeconomic status, Minority status, Loneliness </a:t>
            </a:r>
            <a:r>
              <a:rPr lang="en-US" altLang="en-US" sz="1800" b="1" dirty="0">
                <a:solidFill>
                  <a:srgbClr val="FF6600"/>
                </a:solidFill>
              </a:rPr>
              <a:t>(Dignity)</a:t>
            </a:r>
          </a:p>
          <a:p>
            <a:pPr eaLnBrk="1" hangingPunct="1">
              <a:lnSpc>
                <a:spcPct val="90000"/>
              </a:lnSpc>
              <a:spcBef>
                <a:spcPts val="450"/>
              </a:spcBef>
              <a:buClrTx/>
            </a:pPr>
            <a:r>
              <a:rPr lang="en-US" altLang="en-US" sz="1800" b="1" dirty="0">
                <a:solidFill>
                  <a:srgbClr val="FFFF00"/>
                </a:solidFill>
              </a:rPr>
              <a:t>Work stress (Effort Reward Imbalance, ERI), Unemployment </a:t>
            </a:r>
            <a:r>
              <a:rPr lang="en-US" altLang="en-US" sz="1800" b="1" dirty="0">
                <a:solidFill>
                  <a:srgbClr val="FF6600"/>
                </a:solidFill>
              </a:rPr>
              <a:t>(Dignity) </a:t>
            </a:r>
          </a:p>
          <a:p>
            <a:pPr eaLnBrk="1" hangingPunct="1">
              <a:lnSpc>
                <a:spcPct val="90000"/>
              </a:lnSpc>
              <a:spcBef>
                <a:spcPts val="450"/>
              </a:spcBef>
              <a:buClrTx/>
            </a:pPr>
            <a:r>
              <a:rPr lang="en-US" altLang="en-US" sz="1800" b="1" dirty="0">
                <a:solidFill>
                  <a:srgbClr val="FFFF00"/>
                </a:solidFill>
              </a:rPr>
              <a:t>Job loss, Downsizing, Loss of control </a:t>
            </a:r>
            <a:r>
              <a:rPr lang="en-US" altLang="en-US" sz="1800" b="1" dirty="0">
                <a:solidFill>
                  <a:srgbClr val="FF6600"/>
                </a:solidFill>
              </a:rPr>
              <a:t>(Dignity) </a:t>
            </a:r>
          </a:p>
          <a:p>
            <a:pPr eaLnBrk="1" hangingPunct="1">
              <a:lnSpc>
                <a:spcPct val="90000"/>
              </a:lnSpc>
              <a:spcBef>
                <a:spcPts val="450"/>
              </a:spcBef>
              <a:buClrTx/>
            </a:pPr>
            <a:r>
              <a:rPr lang="en-US" altLang="en-US" sz="1800" b="1" dirty="0">
                <a:solidFill>
                  <a:srgbClr val="FFFF00"/>
                </a:solidFill>
              </a:rPr>
              <a:t>Social Inequality </a:t>
            </a:r>
            <a:r>
              <a:rPr lang="en-US" altLang="en-US" sz="1800" b="1" dirty="0">
                <a:solidFill>
                  <a:srgbClr val="FF6600"/>
                </a:solidFill>
              </a:rPr>
              <a:t>(Dignity)</a:t>
            </a:r>
            <a:r>
              <a:rPr lang="el-GR" altLang="en-US" sz="1800" b="1" dirty="0">
                <a:solidFill>
                  <a:srgbClr val="FF6600"/>
                </a:solidFill>
              </a:rPr>
              <a:t>, </a:t>
            </a:r>
            <a:r>
              <a:rPr lang="en-US" altLang="el-GR" sz="1800" b="1" dirty="0">
                <a:solidFill>
                  <a:srgbClr val="FFFF00"/>
                </a:solidFill>
              </a:rPr>
              <a:t>Social Restriction </a:t>
            </a:r>
            <a:r>
              <a:rPr lang="en-US" altLang="en-US" sz="1800" b="1" dirty="0">
                <a:solidFill>
                  <a:srgbClr val="FF6600"/>
                </a:solidFill>
                <a:sym typeface="+mn-ea"/>
              </a:rPr>
              <a:t>(Dignity)</a:t>
            </a:r>
            <a:endParaRPr lang="en-US" altLang="en-US" sz="1800" b="1" dirty="0">
              <a:solidFill>
                <a:srgbClr val="FF6600"/>
              </a:solidFill>
            </a:endParaRPr>
          </a:p>
          <a:p>
            <a:pPr eaLnBrk="1" hangingPunct="1">
              <a:lnSpc>
                <a:spcPct val="90000"/>
              </a:lnSpc>
              <a:spcBef>
                <a:spcPts val="450"/>
              </a:spcBef>
              <a:buClrTx/>
            </a:pPr>
            <a:r>
              <a:rPr lang="en-US" altLang="en-US" sz="1800" b="1" dirty="0">
                <a:solidFill>
                  <a:schemeClr val="bg1"/>
                </a:solidFill>
              </a:rPr>
              <a:t>Bereavement</a:t>
            </a:r>
          </a:p>
          <a:p>
            <a:pPr eaLnBrk="1" hangingPunct="1">
              <a:lnSpc>
                <a:spcPct val="90000"/>
              </a:lnSpc>
              <a:spcBef>
                <a:spcPts val="450"/>
              </a:spcBef>
              <a:buClrTx/>
            </a:pPr>
            <a:r>
              <a:rPr lang="en-US" altLang="en-US" sz="1800" b="1" dirty="0">
                <a:solidFill>
                  <a:schemeClr val="bg1"/>
                </a:solidFill>
              </a:rPr>
              <a:t>Caretaking/ Pathologic empathy </a:t>
            </a:r>
            <a:r>
              <a:rPr lang="en-US" altLang="en-US" sz="1800" b="1" i="1" dirty="0">
                <a:solidFill>
                  <a:schemeClr val="bg1"/>
                </a:solidFill>
              </a:rPr>
              <a:t>vs. principled compassion</a:t>
            </a:r>
          </a:p>
          <a:p>
            <a:pPr eaLnBrk="1" hangingPunct="1">
              <a:lnSpc>
                <a:spcPct val="90000"/>
              </a:lnSpc>
              <a:spcBef>
                <a:spcPts val="450"/>
              </a:spcBef>
              <a:buClrTx/>
            </a:pPr>
            <a:r>
              <a:rPr lang="en-US" altLang="en-US" sz="1800" dirty="0">
                <a:solidFill>
                  <a:schemeClr val="bg1"/>
                </a:solidFill>
              </a:rPr>
              <a:t>Add</a:t>
            </a:r>
            <a:r>
              <a:rPr lang="en-US" altLang="en-US" sz="1800" dirty="0">
                <a:solidFill>
                  <a:srgbClr val="FFFFFF"/>
                </a:solidFill>
              </a:rPr>
              <a:t>ictions/ Toxic substances</a:t>
            </a:r>
          </a:p>
          <a:p>
            <a:pPr eaLnBrk="1" hangingPunct="1">
              <a:lnSpc>
                <a:spcPct val="90000"/>
              </a:lnSpc>
              <a:spcBef>
                <a:spcPts val="450"/>
              </a:spcBef>
              <a:buClrTx/>
            </a:pPr>
            <a:r>
              <a:rPr lang="en-US" altLang="en-US" sz="1800" b="1" dirty="0">
                <a:solidFill>
                  <a:srgbClr val="FFC000"/>
                </a:solidFill>
              </a:rPr>
              <a:t>Chronic diseases, Treatments</a:t>
            </a:r>
          </a:p>
          <a:p>
            <a:pPr eaLnBrk="1" hangingPunct="1">
              <a:lnSpc>
                <a:spcPct val="90000"/>
              </a:lnSpc>
              <a:spcBef>
                <a:spcPts val="450"/>
              </a:spcBef>
              <a:buClrTx/>
            </a:pPr>
            <a:r>
              <a:rPr lang="en-US" altLang="en-US" sz="1800" dirty="0">
                <a:solidFill>
                  <a:srgbClr val="FFFFFF"/>
                </a:solidFill>
              </a:rPr>
              <a:t>Inflammations (Traumatic, Infectious, Autoimmune, Allergic</a:t>
            </a:r>
            <a:r>
              <a:rPr lang="el-GR" altLang="en-US" sz="1800" dirty="0">
                <a:solidFill>
                  <a:srgbClr val="FFFFFF"/>
                </a:solidFill>
              </a:rPr>
              <a:t>,</a:t>
            </a:r>
            <a:r>
              <a:rPr lang="en-US" altLang="en-US" sz="1800" dirty="0">
                <a:solidFill>
                  <a:srgbClr val="FFFFFF"/>
                </a:solidFill>
              </a:rPr>
              <a:t> </a:t>
            </a:r>
            <a:r>
              <a:rPr lang="en-US" altLang="en-US" sz="1800" b="1" dirty="0">
                <a:solidFill>
                  <a:srgbClr val="FFFF00"/>
                </a:solidFill>
              </a:rPr>
              <a:t>Para-inflammation</a:t>
            </a:r>
            <a:r>
              <a:rPr lang="en-US" altLang="en-US" sz="1800" dirty="0">
                <a:solidFill>
                  <a:srgbClr val="FFFFFF"/>
                </a:solidFill>
              </a:rPr>
              <a:t>)</a:t>
            </a:r>
          </a:p>
          <a:p>
            <a:pPr eaLnBrk="1" hangingPunct="1">
              <a:lnSpc>
                <a:spcPct val="90000"/>
              </a:lnSpc>
              <a:spcBef>
                <a:spcPts val="450"/>
              </a:spcBef>
              <a:buClrTx/>
            </a:pPr>
            <a:r>
              <a:rPr lang="en-US" altLang="en-US" sz="1800" b="1" dirty="0">
                <a:solidFill>
                  <a:srgbClr val="FFC000"/>
                </a:solidFill>
              </a:rPr>
              <a:t>Anxiety, Depression, Personality disorders, Phobias</a:t>
            </a:r>
          </a:p>
          <a:p>
            <a:pPr eaLnBrk="1" hangingPunct="1">
              <a:lnSpc>
                <a:spcPct val="90000"/>
              </a:lnSpc>
              <a:spcBef>
                <a:spcPts val="450"/>
              </a:spcBef>
              <a:buClrTx/>
            </a:pPr>
            <a:r>
              <a:rPr lang="en-US" altLang="en-US" sz="1800" dirty="0">
                <a:solidFill>
                  <a:srgbClr val="FFFFFF"/>
                </a:solidFill>
              </a:rPr>
              <a:t>Sleep deficiency, Sleep excess</a:t>
            </a:r>
          </a:p>
          <a:p>
            <a:pPr eaLnBrk="1" hangingPunct="1">
              <a:lnSpc>
                <a:spcPct val="90000"/>
              </a:lnSpc>
              <a:spcBef>
                <a:spcPts val="450"/>
              </a:spcBef>
              <a:buClrTx/>
            </a:pPr>
            <a:r>
              <a:rPr lang="en-US" altLang="en-US" sz="1800" dirty="0">
                <a:solidFill>
                  <a:srgbClr val="FFFFFF"/>
                </a:solidFill>
              </a:rPr>
              <a:t>Uncoupling of the Clock: Jet-lag, </a:t>
            </a:r>
            <a:r>
              <a:rPr lang="en-US" altLang="en-US" sz="1800" dirty="0">
                <a:solidFill>
                  <a:schemeClr val="bg1"/>
                </a:solidFill>
              </a:rPr>
              <a:t>“Social-jetlag”</a:t>
            </a:r>
          </a:p>
          <a:p>
            <a:pPr eaLnBrk="1" hangingPunct="1">
              <a:lnSpc>
                <a:spcPct val="90000"/>
              </a:lnSpc>
              <a:spcBef>
                <a:spcPts val="450"/>
              </a:spcBef>
              <a:buClrTx/>
            </a:pPr>
            <a:r>
              <a:rPr lang="en-US" altLang="en-US" sz="1800" b="1" dirty="0">
                <a:solidFill>
                  <a:srgbClr val="FFFFFF"/>
                </a:solidFill>
              </a:rPr>
              <a:t>Behavioral addictions: Digital technology-</a:t>
            </a:r>
            <a:r>
              <a:rPr lang="en-US" altLang="en-US" sz="1800" b="1" dirty="0">
                <a:solidFill>
                  <a:srgbClr val="FFFF00"/>
                </a:solidFill>
              </a:rPr>
              <a:t>“Meta-modern stress”</a:t>
            </a:r>
            <a:r>
              <a:rPr lang="en-US" altLang="en-US" sz="1800" dirty="0">
                <a:solidFill>
                  <a:srgbClr val="FFFFFF"/>
                </a:solidFill>
              </a:rPr>
              <a:t>,  </a:t>
            </a:r>
            <a:r>
              <a:rPr lang="en-US" altLang="en-US" sz="1800" b="1" dirty="0">
                <a:solidFill>
                  <a:srgbClr val="FFFF00"/>
                </a:solidFill>
              </a:rPr>
              <a:t>“Cyborg stress”, Hikikomori s., NEET, Nomophobia (Nomo[bile]phobia)</a:t>
            </a:r>
          </a:p>
        </p:txBody>
      </p:sp>
      <p:sp>
        <p:nvSpPr>
          <p:cNvPr id="28675" name="Line 3"/>
          <p:cNvSpPr>
            <a:spLocks noChangeShapeType="1"/>
          </p:cNvSpPr>
          <p:nvPr/>
        </p:nvSpPr>
        <p:spPr bwMode="auto">
          <a:xfrm flipV="1">
            <a:off x="1086999" y="764704"/>
            <a:ext cx="10225136" cy="16346"/>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8676" name="Line 4"/>
          <p:cNvSpPr>
            <a:spLocks noChangeShapeType="1"/>
          </p:cNvSpPr>
          <p:nvPr/>
        </p:nvSpPr>
        <p:spPr bwMode="auto">
          <a:xfrm>
            <a:off x="1055441" y="6393054"/>
            <a:ext cx="10225136" cy="41503"/>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8677" name="Text Box 5"/>
          <p:cNvSpPr txBox="1">
            <a:spLocks noChangeArrowheads="1"/>
          </p:cNvSpPr>
          <p:nvPr/>
        </p:nvSpPr>
        <p:spPr bwMode="auto">
          <a:xfrm>
            <a:off x="1231900" y="6508750"/>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1400" b="1">
                <a:solidFill>
                  <a:srgbClr val="FFFFFF"/>
                </a:solidFill>
              </a:rPr>
              <a:t>G.P. Chrousos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5222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0" y="1066800"/>
            <a:ext cx="4114800" cy="4330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8430" y="1691005"/>
            <a:ext cx="4514850" cy="29190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28" name="Text Box 3"/>
          <p:cNvSpPr txBox="1">
            <a:spLocks noChangeArrowheads="1"/>
          </p:cNvSpPr>
          <p:nvPr/>
        </p:nvSpPr>
        <p:spPr bwMode="auto">
          <a:xfrm>
            <a:off x="-596265" y="6381750"/>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a:solidFill>
                  <a:srgbClr val="FFFFFF"/>
                </a:solidFill>
                <a:latin typeface="Arial" panose="020B0604020202020204" pitchFamily="34" charset="0"/>
                <a:ea typeface="ＭＳ Ｐゴシック" panose="020B0600070205080204" pitchFamily="34" charset="-128"/>
              </a:rPr>
              <a:t>G.P. Chrousos</a:t>
            </a:r>
          </a:p>
        </p:txBody>
      </p:sp>
      <p:sp>
        <p:nvSpPr>
          <p:cNvPr id="52229" name="Text Box 4"/>
          <p:cNvSpPr txBox="1">
            <a:spLocks noChangeArrowheads="1"/>
          </p:cNvSpPr>
          <p:nvPr/>
        </p:nvSpPr>
        <p:spPr bwMode="auto">
          <a:xfrm>
            <a:off x="807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r" eaLnBrk="1" hangingPunct="1">
              <a:lnSpc>
                <a:spcPct val="100000"/>
              </a:lnSpc>
              <a:spcBef>
                <a:spcPct val="0"/>
              </a:spcBef>
              <a:buFontTx/>
              <a:buNone/>
            </a:pPr>
            <a:fld id="{CFB79A54-AFDB-284E-9121-23E419F638A2}" type="slidenum">
              <a:rPr lang="en-US" altLang="en-US" sz="1400">
                <a:solidFill>
                  <a:srgbClr val="000000"/>
                </a:solidFill>
                <a:latin typeface="Arial" panose="020B0604020202020204" pitchFamily="34" charset="0"/>
                <a:ea typeface="ＭＳ Ｐゴシック" panose="020B0600070205080204" pitchFamily="34" charset="-128"/>
              </a:rPr>
              <a:t>17</a:t>
            </a:fld>
            <a:endParaRPr lang="en-US" altLang="en-US" sz="1400">
              <a:solidFill>
                <a:srgbClr val="000000"/>
              </a:solidFill>
              <a:latin typeface="Arial" panose="020B0604020202020204" pitchFamily="34" charset="0"/>
              <a:ea typeface="ＭＳ Ｐゴシック" panose="020B0600070205080204" pitchFamily="34" charset="-128"/>
            </a:endParaRPr>
          </a:p>
        </p:txBody>
      </p:sp>
      <p:sp>
        <p:nvSpPr>
          <p:cNvPr id="52230" name="Text Box 5"/>
          <p:cNvSpPr txBox="1">
            <a:spLocks noChangeArrowheads="1"/>
          </p:cNvSpPr>
          <p:nvPr/>
        </p:nvSpPr>
        <p:spPr bwMode="auto">
          <a:xfrm>
            <a:off x="3505835" y="188595"/>
            <a:ext cx="5498465" cy="5848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l-GR" altLang="en-US" sz="3200" b="1">
                <a:solidFill>
                  <a:srgbClr val="FFFF00"/>
                </a:solidFill>
                <a:latin typeface="Arial" panose="020B0604020202020204" pitchFamily="34" charset="0"/>
                <a:ea typeface="ＭＳ Ｐゴシック" panose="020B0600070205080204" pitchFamily="34" charset="-128"/>
              </a:rPr>
              <a:t>Acute </a:t>
            </a:r>
            <a:r>
              <a:rPr lang="el-GR" altLang="en-US" sz="3200" b="1" i="1">
                <a:solidFill>
                  <a:srgbClr val="FFFF00"/>
                </a:solidFill>
                <a:latin typeface="Arial" panose="020B0604020202020204" pitchFamily="34" charset="0"/>
                <a:ea typeface="ＭＳ Ｐゴシック" panose="020B0600070205080204" pitchFamily="34" charset="-128"/>
              </a:rPr>
              <a:t>vs</a:t>
            </a:r>
            <a:r>
              <a:rPr lang="el-GR" altLang="en-US" sz="3200" b="1">
                <a:solidFill>
                  <a:srgbClr val="FFFF00"/>
                </a:solidFill>
                <a:latin typeface="Arial" panose="020B0604020202020204" pitchFamily="34" charset="0"/>
                <a:ea typeface="ＭＳ Ｐゴシック" panose="020B0600070205080204" pitchFamily="34" charset="-128"/>
              </a:rPr>
              <a:t>. Chronic Stress</a:t>
            </a:r>
          </a:p>
        </p:txBody>
      </p:sp>
      <p:sp>
        <p:nvSpPr>
          <p:cNvPr id="2" name="Text Box 1"/>
          <p:cNvSpPr txBox="1"/>
          <p:nvPr/>
        </p:nvSpPr>
        <p:spPr>
          <a:xfrm>
            <a:off x="835424" y="5487471"/>
            <a:ext cx="5340821" cy="954107"/>
          </a:xfrm>
          <a:prstGeom prst="rect">
            <a:avLst/>
          </a:prstGeom>
          <a:noFill/>
        </p:spPr>
        <p:txBody>
          <a:bodyPr wrap="none" rtlCol="0">
            <a:spAutoFit/>
          </a:bodyPr>
          <a:lstStyle/>
          <a:p>
            <a:r>
              <a:rPr lang="en-US" sz="2800" b="1" dirty="0">
                <a:solidFill>
                  <a:srgbClr val="FFFF00"/>
                </a:solidFill>
                <a:latin typeface="Calibri Bold" panose="020F0502020204030204" charset="0"/>
                <a:cs typeface="Calibri Bold" panose="020F0502020204030204" charset="0"/>
              </a:rPr>
              <a:t>Fight, Flight, Freeze, Faun Reaction</a:t>
            </a:r>
          </a:p>
          <a:p>
            <a:r>
              <a:rPr lang="en-US" sz="2800" b="1" dirty="0">
                <a:solidFill>
                  <a:srgbClr val="FFFF00"/>
                </a:solidFill>
                <a:latin typeface="Calibri Bold" panose="020F0502020204030204" charset="0"/>
                <a:cs typeface="Calibri Bold" panose="020F0502020204030204" charset="0"/>
              </a:rPr>
              <a:t>              </a:t>
            </a:r>
            <a:r>
              <a:rPr lang="en-US" sz="2800" b="1" dirty="0">
                <a:solidFill>
                  <a:srgbClr val="00B0F0"/>
                </a:solidFill>
                <a:latin typeface="Calibri Bold" panose="020F0502020204030204" charset="0"/>
                <a:cs typeface="Calibri Bold" panose="020F0502020204030204" charset="0"/>
              </a:rPr>
              <a:t>(physiologic)</a:t>
            </a:r>
          </a:p>
        </p:txBody>
      </p:sp>
      <p:sp>
        <p:nvSpPr>
          <p:cNvPr id="3" name="Text Box 2"/>
          <p:cNvSpPr txBox="1"/>
          <p:nvPr/>
        </p:nvSpPr>
        <p:spPr>
          <a:xfrm>
            <a:off x="6255067" y="5050215"/>
            <a:ext cx="6397905" cy="1569660"/>
          </a:xfrm>
          <a:prstGeom prst="rect">
            <a:avLst/>
          </a:prstGeom>
          <a:noFill/>
        </p:spPr>
        <p:txBody>
          <a:bodyPr wrap="none" rtlCol="0">
            <a:spAutoFit/>
          </a:bodyPr>
          <a:lstStyle/>
          <a:p>
            <a:r>
              <a:rPr lang="en-US" sz="2800" b="1" dirty="0">
                <a:solidFill>
                  <a:srgbClr val="FFFF00"/>
                </a:solidFill>
                <a:latin typeface="Calibri Bold" panose="020F0502020204030204" charset="0"/>
                <a:cs typeface="Calibri Bold" panose="020F0502020204030204" charset="0"/>
              </a:rPr>
              <a:t>Chronic Psycho-socio-economic Stress</a:t>
            </a:r>
          </a:p>
          <a:p>
            <a:r>
              <a:rPr lang="en-US" sz="2000" b="1" dirty="0">
                <a:solidFill>
                  <a:srgbClr val="FFFF00"/>
                </a:solidFill>
                <a:latin typeface="Calibri Bold" panose="020F0502020204030204" charset="0"/>
                <a:cs typeface="Calibri Bold" panose="020F0502020204030204" charset="0"/>
              </a:rPr>
              <a:t>(Chronically activated Fight, Flight, Freeze, Faun Reaction =</a:t>
            </a:r>
          </a:p>
          <a:p>
            <a:r>
              <a:rPr lang="en-US" sz="2000" b="1" dirty="0">
                <a:solidFill>
                  <a:srgbClr val="FFFF00"/>
                </a:solidFill>
                <a:latin typeface="Calibri Bold" panose="020F0502020204030204" charset="0"/>
                <a:cs typeface="Calibri Bold" panose="020F0502020204030204" charset="0"/>
              </a:rPr>
              <a:t>chronic, smoldering, waxing and waning of Anger, Fear, </a:t>
            </a:r>
          </a:p>
          <a:p>
            <a:r>
              <a:rPr lang="en-US" sz="2000" b="1" dirty="0">
                <a:solidFill>
                  <a:srgbClr val="FFFF00"/>
                </a:solidFill>
                <a:latin typeface="Calibri Bold" panose="020F0502020204030204" charset="0"/>
                <a:cs typeface="Calibri Bold" panose="020F0502020204030204" charset="0"/>
              </a:rPr>
              <a:t>“Paralysis”, Subservience state)   </a:t>
            </a:r>
            <a:r>
              <a:rPr lang="en-US" sz="2800" b="1" dirty="0">
                <a:solidFill>
                  <a:srgbClr val="00B0F0"/>
                </a:solidFill>
                <a:latin typeface="Calibri Bold" panose="020F0502020204030204" charset="0"/>
                <a:cs typeface="Calibri Bold" panose="020F0502020204030204" charset="0"/>
              </a:rPr>
              <a:t>(pathologic)</a:t>
            </a:r>
            <a:endParaRPr lang="en-US" sz="1400" dirty="0">
              <a:solidFill>
                <a:srgbClr val="00B0F0"/>
              </a:solidFill>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4274" name="Line 1"/>
          <p:cNvSpPr>
            <a:spLocks noChangeShapeType="1"/>
          </p:cNvSpPr>
          <p:nvPr/>
        </p:nvSpPr>
        <p:spPr bwMode="auto">
          <a:xfrm flipV="1">
            <a:off x="1536700" y="3173413"/>
            <a:ext cx="3013075" cy="26987"/>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275" name="Line 2"/>
          <p:cNvSpPr>
            <a:spLocks noChangeShapeType="1"/>
          </p:cNvSpPr>
          <p:nvPr/>
        </p:nvSpPr>
        <p:spPr bwMode="auto">
          <a:xfrm>
            <a:off x="4597400" y="3175000"/>
            <a:ext cx="444500" cy="2730500"/>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276" name="Line 3"/>
          <p:cNvSpPr>
            <a:spLocks noChangeShapeType="1"/>
          </p:cNvSpPr>
          <p:nvPr/>
        </p:nvSpPr>
        <p:spPr bwMode="auto">
          <a:xfrm flipV="1">
            <a:off x="5041900" y="2284413"/>
            <a:ext cx="622300" cy="3584575"/>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277" name="Line 4"/>
          <p:cNvSpPr>
            <a:spLocks noChangeShapeType="1"/>
          </p:cNvSpPr>
          <p:nvPr/>
        </p:nvSpPr>
        <p:spPr bwMode="auto">
          <a:xfrm flipV="1">
            <a:off x="5511800" y="3173413"/>
            <a:ext cx="4000500" cy="28575"/>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278" name="Line 5"/>
          <p:cNvSpPr>
            <a:spLocks noChangeShapeType="1"/>
          </p:cNvSpPr>
          <p:nvPr/>
        </p:nvSpPr>
        <p:spPr bwMode="auto">
          <a:xfrm>
            <a:off x="5359400" y="4076700"/>
            <a:ext cx="4076700" cy="1588"/>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279" name="Line 6"/>
          <p:cNvSpPr>
            <a:spLocks noChangeShapeType="1"/>
          </p:cNvSpPr>
          <p:nvPr/>
        </p:nvSpPr>
        <p:spPr bwMode="auto">
          <a:xfrm flipV="1">
            <a:off x="5676900" y="2195513"/>
            <a:ext cx="3835400" cy="66675"/>
          </a:xfrm>
          <a:prstGeom prst="line">
            <a:avLst/>
          </a:prstGeom>
          <a:noFill/>
          <a:ln w="1908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280" name="Text Box 7"/>
          <p:cNvSpPr txBox="1">
            <a:spLocks noChangeArrowheads="1"/>
          </p:cNvSpPr>
          <p:nvPr/>
        </p:nvSpPr>
        <p:spPr bwMode="auto">
          <a:xfrm>
            <a:off x="2959100" y="393700"/>
            <a:ext cx="6489700"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ts val="2250"/>
              </a:spcBef>
              <a:buFont typeface="Times New Roman" panose="02020603050405020304" pitchFamily="18" charset="0"/>
              <a:buNone/>
            </a:pPr>
            <a:r>
              <a:rPr lang="en-US" altLang="en-US" sz="3600" b="1">
                <a:solidFill>
                  <a:srgbClr val="FFFFFF"/>
                </a:solidFill>
                <a:latin typeface="Arial" panose="020B0604020202020204" pitchFamily="34" charset="0"/>
                <a:ea typeface="ＭＳ Ｐゴシック" panose="020B0600070205080204" pitchFamily="34" charset="-128"/>
              </a:rPr>
              <a:t>Homeostasis over Time</a:t>
            </a:r>
          </a:p>
        </p:txBody>
      </p:sp>
      <p:sp>
        <p:nvSpPr>
          <p:cNvPr id="54281" name="Text Box 8"/>
          <p:cNvSpPr txBox="1">
            <a:spLocks noChangeArrowheads="1"/>
          </p:cNvSpPr>
          <p:nvPr/>
        </p:nvSpPr>
        <p:spPr bwMode="auto">
          <a:xfrm>
            <a:off x="1851025" y="2662238"/>
            <a:ext cx="349726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a:solidFill>
                  <a:srgbClr val="FFFFFF"/>
                </a:solidFill>
                <a:latin typeface="Arial" panose="020B0604020202020204" pitchFamily="34" charset="0"/>
                <a:ea typeface="ＭＳ Ｐゴシック" panose="020B0600070205080204" pitchFamily="34" charset="-128"/>
              </a:rPr>
              <a:t>Healthy Baseline Homeostasis</a:t>
            </a:r>
          </a:p>
        </p:txBody>
      </p:sp>
      <p:sp>
        <p:nvSpPr>
          <p:cNvPr id="54282" name="Text Box 9"/>
          <p:cNvSpPr txBox="1">
            <a:spLocks noChangeArrowheads="1"/>
          </p:cNvSpPr>
          <p:nvPr/>
        </p:nvSpPr>
        <p:spPr bwMode="auto">
          <a:xfrm>
            <a:off x="5991225" y="2636838"/>
            <a:ext cx="368141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a:solidFill>
                  <a:srgbClr val="FFFFFF"/>
                </a:solidFill>
                <a:latin typeface="Arial" panose="020B0604020202020204" pitchFamily="34" charset="0"/>
                <a:ea typeface="ＭＳ Ｐゴシック" panose="020B0600070205080204" pitchFamily="34" charset="-128"/>
              </a:rPr>
              <a:t>Baseline Homeostasis=</a:t>
            </a:r>
            <a:r>
              <a:rPr lang="en-US" altLang="en-US" sz="1800" b="1" i="1">
                <a:solidFill>
                  <a:srgbClr val="FFFF00"/>
                </a:solidFill>
                <a:latin typeface="Arial" panose="020B0604020202020204" pitchFamily="34" charset="0"/>
                <a:ea typeface="ＭＳ Ｐゴシック" panose="020B0600070205080204" pitchFamily="34" charset="-128"/>
              </a:rPr>
              <a:t>Eustasis</a:t>
            </a:r>
          </a:p>
        </p:txBody>
      </p:sp>
      <p:sp>
        <p:nvSpPr>
          <p:cNvPr id="54283" name="Text Box 10"/>
          <p:cNvSpPr txBox="1">
            <a:spLocks noChangeArrowheads="1"/>
          </p:cNvSpPr>
          <p:nvPr/>
        </p:nvSpPr>
        <p:spPr bwMode="auto">
          <a:xfrm>
            <a:off x="6003925" y="3589338"/>
            <a:ext cx="435451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a:solidFill>
                  <a:srgbClr val="FFFFFF"/>
                </a:solidFill>
                <a:latin typeface="Arial" panose="020B0604020202020204" pitchFamily="34" charset="0"/>
                <a:ea typeface="ＭＳ Ｐゴシック" panose="020B0600070205080204" pitchFamily="34" charset="-128"/>
              </a:rPr>
              <a:t>Deteriorated Homeostasis=</a:t>
            </a:r>
            <a:r>
              <a:rPr lang="en-US" altLang="en-US" sz="1800" b="1" i="1">
                <a:solidFill>
                  <a:srgbClr val="FFFF00"/>
                </a:solidFill>
                <a:latin typeface="Arial" panose="020B0604020202020204" pitchFamily="34" charset="0"/>
                <a:ea typeface="ＭＳ Ｐゴシック" panose="020B0600070205080204" pitchFamily="34" charset="-128"/>
              </a:rPr>
              <a:t>Cacostasis</a:t>
            </a:r>
          </a:p>
        </p:txBody>
      </p:sp>
      <p:sp>
        <p:nvSpPr>
          <p:cNvPr id="54284" name="Text Box 11"/>
          <p:cNvSpPr txBox="1">
            <a:spLocks noChangeArrowheads="1"/>
          </p:cNvSpPr>
          <p:nvPr/>
        </p:nvSpPr>
        <p:spPr bwMode="auto">
          <a:xfrm>
            <a:off x="5978525" y="1658938"/>
            <a:ext cx="412591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a:solidFill>
                  <a:srgbClr val="FFFFFF"/>
                </a:solidFill>
                <a:latin typeface="Arial" panose="020B0604020202020204" pitchFamily="34" charset="0"/>
                <a:ea typeface="ＭＳ Ｐゴシック" panose="020B0600070205080204" pitchFamily="34" charset="-128"/>
              </a:rPr>
              <a:t>Improved Homeostasis=</a:t>
            </a:r>
            <a:r>
              <a:rPr lang="en-US" altLang="en-US" sz="1800" b="1" i="1">
                <a:solidFill>
                  <a:srgbClr val="FFFF00"/>
                </a:solidFill>
                <a:latin typeface="Arial" panose="020B0604020202020204" pitchFamily="34" charset="0"/>
                <a:ea typeface="ＭＳ Ｐゴシック" panose="020B0600070205080204" pitchFamily="34" charset="-128"/>
              </a:rPr>
              <a:t>Hyperstasis</a:t>
            </a:r>
          </a:p>
        </p:txBody>
      </p:sp>
      <p:sp>
        <p:nvSpPr>
          <p:cNvPr id="54285" name="Text Box 12"/>
          <p:cNvSpPr txBox="1">
            <a:spLocks noChangeArrowheads="1"/>
          </p:cNvSpPr>
          <p:nvPr/>
        </p:nvSpPr>
        <p:spPr bwMode="auto">
          <a:xfrm>
            <a:off x="4471988" y="6015038"/>
            <a:ext cx="22637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a:solidFill>
                  <a:srgbClr val="FFFFFF"/>
                </a:solidFill>
                <a:latin typeface="Arial" panose="020B0604020202020204" pitchFamily="34" charset="0"/>
                <a:ea typeface="ＭＳ Ｐゴシック" panose="020B0600070205080204" pitchFamily="34" charset="-128"/>
              </a:rPr>
              <a:t>Distress (Eustress)</a:t>
            </a:r>
          </a:p>
        </p:txBody>
      </p:sp>
      <p:sp>
        <p:nvSpPr>
          <p:cNvPr id="54286" name="Text Box 13"/>
          <p:cNvSpPr txBox="1">
            <a:spLocks noChangeArrowheads="1"/>
          </p:cNvSpPr>
          <p:nvPr/>
        </p:nvSpPr>
        <p:spPr bwMode="auto">
          <a:xfrm>
            <a:off x="3289300" y="4140200"/>
            <a:ext cx="12604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i="1">
                <a:solidFill>
                  <a:srgbClr val="E8FF17"/>
                </a:solidFill>
                <a:latin typeface="Arial" panose="020B0604020202020204" pitchFamily="34" charset="0"/>
                <a:ea typeface="ＭＳ Ｐゴシック" panose="020B0600070205080204" pitchFamily="34" charset="-128"/>
              </a:rPr>
              <a:t>Catabasis</a:t>
            </a:r>
          </a:p>
        </p:txBody>
      </p:sp>
      <p:sp>
        <p:nvSpPr>
          <p:cNvPr id="54287" name="Text Box 14"/>
          <p:cNvSpPr txBox="1">
            <a:spLocks noChangeArrowheads="1"/>
          </p:cNvSpPr>
          <p:nvPr/>
        </p:nvSpPr>
        <p:spPr bwMode="auto">
          <a:xfrm>
            <a:off x="5410200" y="4483100"/>
            <a:ext cx="11969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i="1">
                <a:solidFill>
                  <a:srgbClr val="E8FF17"/>
                </a:solidFill>
                <a:latin typeface="Arial" panose="020B0604020202020204" pitchFamily="34" charset="0"/>
                <a:ea typeface="ＭＳ Ｐゴシック" panose="020B0600070205080204" pitchFamily="34" charset="-128"/>
              </a:rPr>
              <a:t>Anabasis</a:t>
            </a:r>
          </a:p>
        </p:txBody>
      </p:sp>
      <p:sp>
        <p:nvSpPr>
          <p:cNvPr id="54288" name="Text Box 15"/>
          <p:cNvSpPr txBox="1">
            <a:spLocks noChangeArrowheads="1"/>
          </p:cNvSpPr>
          <p:nvPr/>
        </p:nvSpPr>
        <p:spPr bwMode="auto">
          <a:xfrm>
            <a:off x="8293100" y="2222500"/>
            <a:ext cx="17049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FFFFFF"/>
                </a:solidFill>
                <a:latin typeface="Arial" panose="020B0604020202020204" pitchFamily="34" charset="0"/>
                <a:ea typeface="ＭＳ Ｐゴシック" panose="020B0600070205080204" pitchFamily="34" charset="-128"/>
              </a:rPr>
              <a:t>Elevated mood</a:t>
            </a:r>
          </a:p>
        </p:txBody>
      </p:sp>
      <p:sp>
        <p:nvSpPr>
          <p:cNvPr id="54289" name="Text Box 16"/>
          <p:cNvSpPr txBox="1">
            <a:spLocks noChangeArrowheads="1"/>
          </p:cNvSpPr>
          <p:nvPr/>
        </p:nvSpPr>
        <p:spPr bwMode="auto">
          <a:xfrm>
            <a:off x="8305800" y="3162300"/>
            <a:ext cx="22002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FFFFFF"/>
                </a:solidFill>
                <a:latin typeface="Arial" panose="020B0604020202020204" pitchFamily="34" charset="0"/>
                <a:ea typeface="ＭＳ Ｐゴシック" panose="020B0600070205080204" pitchFamily="34" charset="-128"/>
              </a:rPr>
              <a:t>Constitutional mood</a:t>
            </a:r>
          </a:p>
        </p:txBody>
      </p:sp>
      <p:sp>
        <p:nvSpPr>
          <p:cNvPr id="54290" name="Text Box 17"/>
          <p:cNvSpPr txBox="1">
            <a:spLocks noChangeArrowheads="1"/>
          </p:cNvSpPr>
          <p:nvPr/>
        </p:nvSpPr>
        <p:spPr bwMode="auto">
          <a:xfrm>
            <a:off x="8305800" y="4127500"/>
            <a:ext cx="203676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FFFFFF"/>
                </a:solidFill>
                <a:latin typeface="Arial" panose="020B0604020202020204" pitchFamily="34" charset="0"/>
                <a:ea typeface="ＭＳ Ｐゴシック" panose="020B0600070205080204" pitchFamily="34" charset="-128"/>
              </a:rPr>
              <a:t>Suppressed mood</a:t>
            </a:r>
          </a:p>
        </p:txBody>
      </p:sp>
      <p:sp>
        <p:nvSpPr>
          <p:cNvPr id="54291" name="Text Box 18"/>
          <p:cNvSpPr txBox="1">
            <a:spLocks noChangeArrowheads="1"/>
          </p:cNvSpPr>
          <p:nvPr/>
        </p:nvSpPr>
        <p:spPr bwMode="auto">
          <a:xfrm>
            <a:off x="1219200" y="6381750"/>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a:solidFill>
                  <a:srgbClr val="FFFFFF"/>
                </a:solidFill>
                <a:latin typeface="Arial" panose="020B0604020202020204" pitchFamily="34" charset="0"/>
                <a:ea typeface="ＭＳ Ｐゴシック" panose="020B0600070205080204" pitchFamily="34" charset="-128"/>
              </a:rPr>
              <a:t>G.P. Chrousos</a:t>
            </a:r>
          </a:p>
        </p:txBody>
      </p:sp>
      <p:sp>
        <p:nvSpPr>
          <p:cNvPr id="54292" name="Text Box 19"/>
          <p:cNvSpPr txBox="1">
            <a:spLocks noChangeArrowheads="1"/>
          </p:cNvSpPr>
          <p:nvPr/>
        </p:nvSpPr>
        <p:spPr bwMode="auto">
          <a:xfrm>
            <a:off x="807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r" eaLnBrk="1" hangingPunct="1">
              <a:lnSpc>
                <a:spcPct val="100000"/>
              </a:lnSpc>
              <a:spcBef>
                <a:spcPct val="0"/>
              </a:spcBef>
              <a:buFontTx/>
              <a:buNone/>
            </a:pPr>
            <a:fld id="{110FD45D-57A5-7C42-9442-93BB5EB6933A}" type="slidenum">
              <a:rPr lang="en-US" altLang="en-US" sz="1400">
                <a:solidFill>
                  <a:srgbClr val="000000"/>
                </a:solidFill>
                <a:latin typeface="Arial" panose="020B0604020202020204" pitchFamily="34" charset="0"/>
                <a:ea typeface="ＭＳ Ｐゴシック" panose="020B0600070205080204" pitchFamily="34" charset="-128"/>
              </a:rPr>
              <a:t>18</a:t>
            </a:fld>
            <a:endParaRPr lang="en-US" altLang="en-US" sz="1400">
              <a:solidFill>
                <a:srgbClr val="000000"/>
              </a:solidFill>
              <a:latin typeface="Arial" panose="020B0604020202020204" pitchFamily="34" charset="0"/>
              <a:ea typeface="ＭＳ Ｐゴシック" panose="020B0600070205080204" pitchFamily="34" charset="-128"/>
            </a:endParaRPr>
          </a:p>
        </p:txBody>
      </p:sp>
      <p:sp>
        <p:nvSpPr>
          <p:cNvPr id="54293" name="Text Box 20"/>
          <p:cNvSpPr txBox="1">
            <a:spLocks noChangeArrowheads="1"/>
          </p:cNvSpPr>
          <p:nvPr/>
        </p:nvSpPr>
        <p:spPr bwMode="auto">
          <a:xfrm>
            <a:off x="2095500" y="3263900"/>
            <a:ext cx="22002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FFFFFF"/>
                </a:solidFill>
                <a:latin typeface="Arial" panose="020B0604020202020204" pitchFamily="34" charset="0"/>
                <a:ea typeface="ＭＳ Ｐゴシック" panose="020B0600070205080204" pitchFamily="34" charset="-128"/>
              </a:rPr>
              <a:t>Constitutional mood</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6322" name="Line 1"/>
          <p:cNvSpPr>
            <a:spLocks noChangeShapeType="1"/>
          </p:cNvSpPr>
          <p:nvPr/>
        </p:nvSpPr>
        <p:spPr bwMode="auto">
          <a:xfrm>
            <a:off x="2006600" y="3175000"/>
            <a:ext cx="2590800" cy="1588"/>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6323" name="Line 2"/>
          <p:cNvSpPr>
            <a:spLocks noChangeShapeType="1"/>
          </p:cNvSpPr>
          <p:nvPr/>
        </p:nvSpPr>
        <p:spPr bwMode="auto">
          <a:xfrm>
            <a:off x="4597400" y="3175000"/>
            <a:ext cx="444500" cy="2730500"/>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6324" name="Line 3"/>
          <p:cNvSpPr>
            <a:spLocks noChangeShapeType="1"/>
          </p:cNvSpPr>
          <p:nvPr/>
        </p:nvSpPr>
        <p:spPr bwMode="auto">
          <a:xfrm flipV="1">
            <a:off x="5041900" y="2284413"/>
            <a:ext cx="622300" cy="3584575"/>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6325" name="Line 4"/>
          <p:cNvSpPr>
            <a:spLocks noChangeShapeType="1"/>
          </p:cNvSpPr>
          <p:nvPr/>
        </p:nvSpPr>
        <p:spPr bwMode="auto">
          <a:xfrm flipV="1">
            <a:off x="5511800" y="3173413"/>
            <a:ext cx="4000500" cy="28575"/>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6326" name="Line 5"/>
          <p:cNvSpPr>
            <a:spLocks noChangeShapeType="1"/>
          </p:cNvSpPr>
          <p:nvPr/>
        </p:nvSpPr>
        <p:spPr bwMode="auto">
          <a:xfrm>
            <a:off x="5359400" y="4076700"/>
            <a:ext cx="4076700" cy="1588"/>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6327" name="Line 6"/>
          <p:cNvSpPr>
            <a:spLocks noChangeShapeType="1"/>
          </p:cNvSpPr>
          <p:nvPr/>
        </p:nvSpPr>
        <p:spPr bwMode="auto">
          <a:xfrm flipV="1">
            <a:off x="5676900" y="2195513"/>
            <a:ext cx="3835400" cy="66675"/>
          </a:xfrm>
          <a:prstGeom prst="line">
            <a:avLst/>
          </a:prstGeom>
          <a:noFill/>
          <a:ln w="1908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6328" name="Text Box 7"/>
          <p:cNvSpPr txBox="1">
            <a:spLocks noChangeArrowheads="1"/>
          </p:cNvSpPr>
          <p:nvPr/>
        </p:nvSpPr>
        <p:spPr bwMode="auto">
          <a:xfrm>
            <a:off x="2959100" y="393700"/>
            <a:ext cx="6489700"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ts val="2250"/>
              </a:spcBef>
              <a:buFont typeface="Times New Roman" panose="02020603050405020304" pitchFamily="18" charset="0"/>
              <a:buNone/>
            </a:pPr>
            <a:r>
              <a:rPr lang="en-US" altLang="en-US" sz="3600" b="1">
                <a:solidFill>
                  <a:srgbClr val="FFFFFF"/>
                </a:solidFill>
                <a:latin typeface="Arial" panose="020B0604020202020204" pitchFamily="34" charset="0"/>
                <a:ea typeface="ＭＳ Ｐゴシック" panose="020B0600070205080204" pitchFamily="34" charset="-128"/>
              </a:rPr>
              <a:t>Homeostasis over Time</a:t>
            </a:r>
          </a:p>
        </p:txBody>
      </p:sp>
      <p:sp>
        <p:nvSpPr>
          <p:cNvPr id="56329" name="Text Box 8"/>
          <p:cNvSpPr txBox="1">
            <a:spLocks noChangeArrowheads="1"/>
          </p:cNvSpPr>
          <p:nvPr/>
        </p:nvSpPr>
        <p:spPr bwMode="auto">
          <a:xfrm>
            <a:off x="1851025" y="2662238"/>
            <a:ext cx="349726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a:solidFill>
                  <a:srgbClr val="FFFFFF"/>
                </a:solidFill>
                <a:latin typeface="Arial" panose="020B0604020202020204" pitchFamily="34" charset="0"/>
                <a:ea typeface="ＭＳ Ｐゴシック" panose="020B0600070205080204" pitchFamily="34" charset="-128"/>
              </a:rPr>
              <a:t>Healthy Baseline Homeostasis</a:t>
            </a:r>
          </a:p>
        </p:txBody>
      </p:sp>
      <p:sp>
        <p:nvSpPr>
          <p:cNvPr id="56330" name="Text Box 9"/>
          <p:cNvSpPr txBox="1">
            <a:spLocks noChangeArrowheads="1"/>
          </p:cNvSpPr>
          <p:nvPr/>
        </p:nvSpPr>
        <p:spPr bwMode="auto">
          <a:xfrm>
            <a:off x="5991225" y="2636838"/>
            <a:ext cx="368141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a:solidFill>
                  <a:srgbClr val="FFFFFF"/>
                </a:solidFill>
                <a:latin typeface="Arial" panose="020B0604020202020204" pitchFamily="34" charset="0"/>
                <a:ea typeface="ＭＳ Ｐゴシック" panose="020B0600070205080204" pitchFamily="34" charset="-128"/>
              </a:rPr>
              <a:t>Baseline Homeostasis=</a:t>
            </a:r>
            <a:r>
              <a:rPr lang="en-US" altLang="en-US" sz="1800" b="1" i="1">
                <a:solidFill>
                  <a:srgbClr val="FFFF00"/>
                </a:solidFill>
                <a:latin typeface="Arial" panose="020B0604020202020204" pitchFamily="34" charset="0"/>
                <a:ea typeface="ＭＳ Ｐゴシック" panose="020B0600070205080204" pitchFamily="34" charset="-128"/>
              </a:rPr>
              <a:t>Eustasis</a:t>
            </a:r>
          </a:p>
        </p:txBody>
      </p:sp>
      <p:sp>
        <p:nvSpPr>
          <p:cNvPr id="56331" name="Text Box 10"/>
          <p:cNvSpPr txBox="1">
            <a:spLocks noChangeArrowheads="1"/>
          </p:cNvSpPr>
          <p:nvPr/>
        </p:nvSpPr>
        <p:spPr bwMode="auto">
          <a:xfrm>
            <a:off x="6003925" y="3589338"/>
            <a:ext cx="435451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a:solidFill>
                  <a:srgbClr val="FFFFFF"/>
                </a:solidFill>
                <a:latin typeface="Arial" panose="020B0604020202020204" pitchFamily="34" charset="0"/>
                <a:ea typeface="ＭＳ Ｐゴシック" panose="020B0600070205080204" pitchFamily="34" charset="-128"/>
              </a:rPr>
              <a:t>Deteriorated Homeostasis=</a:t>
            </a:r>
            <a:r>
              <a:rPr lang="en-US" altLang="en-US" sz="1800" b="1" i="1">
                <a:solidFill>
                  <a:srgbClr val="FFFF00"/>
                </a:solidFill>
                <a:latin typeface="Arial" panose="020B0604020202020204" pitchFamily="34" charset="0"/>
                <a:ea typeface="ＭＳ Ｐゴシック" panose="020B0600070205080204" pitchFamily="34" charset="-128"/>
              </a:rPr>
              <a:t>Cacostasis</a:t>
            </a:r>
          </a:p>
        </p:txBody>
      </p:sp>
      <p:sp>
        <p:nvSpPr>
          <p:cNvPr id="56332" name="Text Box 11"/>
          <p:cNvSpPr txBox="1">
            <a:spLocks noChangeArrowheads="1"/>
          </p:cNvSpPr>
          <p:nvPr/>
        </p:nvSpPr>
        <p:spPr bwMode="auto">
          <a:xfrm>
            <a:off x="5978525" y="1658938"/>
            <a:ext cx="412591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a:solidFill>
                  <a:srgbClr val="FFFFFF"/>
                </a:solidFill>
                <a:latin typeface="Arial" panose="020B0604020202020204" pitchFamily="34" charset="0"/>
                <a:ea typeface="ＭＳ Ｐゴシック" panose="020B0600070205080204" pitchFamily="34" charset="-128"/>
              </a:rPr>
              <a:t>Improved Homeostasis=</a:t>
            </a:r>
            <a:r>
              <a:rPr lang="en-US" altLang="en-US" sz="1800" b="1" i="1">
                <a:solidFill>
                  <a:srgbClr val="FFFF00"/>
                </a:solidFill>
                <a:latin typeface="Arial" panose="020B0604020202020204" pitchFamily="34" charset="0"/>
                <a:ea typeface="ＭＳ Ｐゴシック" panose="020B0600070205080204" pitchFamily="34" charset="-128"/>
              </a:rPr>
              <a:t>Hyperstasis</a:t>
            </a:r>
          </a:p>
        </p:txBody>
      </p:sp>
      <p:sp>
        <p:nvSpPr>
          <p:cNvPr id="56333" name="Text Box 12"/>
          <p:cNvSpPr txBox="1">
            <a:spLocks noChangeArrowheads="1"/>
          </p:cNvSpPr>
          <p:nvPr/>
        </p:nvSpPr>
        <p:spPr bwMode="auto">
          <a:xfrm>
            <a:off x="4040188" y="6053138"/>
            <a:ext cx="21113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a:solidFill>
                  <a:srgbClr val="FFFFFF"/>
                </a:solidFill>
                <a:latin typeface="Arial" panose="020B0604020202020204" pitchFamily="34" charset="0"/>
                <a:ea typeface="ＭＳ Ｐゴシック" panose="020B0600070205080204" pitchFamily="34" charset="-128"/>
              </a:rPr>
              <a:t>Distress/Eustress</a:t>
            </a:r>
          </a:p>
        </p:txBody>
      </p:sp>
      <p:sp>
        <p:nvSpPr>
          <p:cNvPr id="56334" name="Text Box 13"/>
          <p:cNvSpPr txBox="1">
            <a:spLocks noChangeArrowheads="1"/>
          </p:cNvSpPr>
          <p:nvPr/>
        </p:nvSpPr>
        <p:spPr bwMode="auto">
          <a:xfrm>
            <a:off x="3289300" y="4140200"/>
            <a:ext cx="12604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i="1">
                <a:solidFill>
                  <a:srgbClr val="E8FF17"/>
                </a:solidFill>
                <a:latin typeface="Arial" panose="020B0604020202020204" pitchFamily="34" charset="0"/>
                <a:ea typeface="ＭＳ Ｐゴシック" panose="020B0600070205080204" pitchFamily="34" charset="-128"/>
              </a:rPr>
              <a:t>Catabasis</a:t>
            </a:r>
          </a:p>
        </p:txBody>
      </p:sp>
      <p:sp>
        <p:nvSpPr>
          <p:cNvPr id="56335" name="Text Box 14"/>
          <p:cNvSpPr txBox="1">
            <a:spLocks noChangeArrowheads="1"/>
          </p:cNvSpPr>
          <p:nvPr/>
        </p:nvSpPr>
        <p:spPr bwMode="auto">
          <a:xfrm>
            <a:off x="5410200" y="4483100"/>
            <a:ext cx="11969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i="1">
                <a:solidFill>
                  <a:srgbClr val="E8FF17"/>
                </a:solidFill>
                <a:latin typeface="Arial" panose="020B0604020202020204" pitchFamily="34" charset="0"/>
                <a:ea typeface="ＭＳ Ｐゴシック" panose="020B0600070205080204" pitchFamily="34" charset="-128"/>
              </a:rPr>
              <a:t>Anabasis</a:t>
            </a:r>
          </a:p>
        </p:txBody>
      </p:sp>
      <p:sp>
        <p:nvSpPr>
          <p:cNvPr id="56336" name="Text Box 15"/>
          <p:cNvSpPr txBox="1">
            <a:spLocks noChangeArrowheads="1"/>
          </p:cNvSpPr>
          <p:nvPr/>
        </p:nvSpPr>
        <p:spPr bwMode="auto">
          <a:xfrm>
            <a:off x="8293100" y="2222500"/>
            <a:ext cx="17049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FFFFFF"/>
                </a:solidFill>
                <a:latin typeface="Arial" panose="020B0604020202020204" pitchFamily="34" charset="0"/>
                <a:ea typeface="ＭＳ Ｐゴシック" panose="020B0600070205080204" pitchFamily="34" charset="-128"/>
              </a:rPr>
              <a:t>Elevated mood</a:t>
            </a:r>
          </a:p>
        </p:txBody>
      </p:sp>
      <p:sp>
        <p:nvSpPr>
          <p:cNvPr id="56337" name="Text Box 16"/>
          <p:cNvSpPr txBox="1">
            <a:spLocks noChangeArrowheads="1"/>
          </p:cNvSpPr>
          <p:nvPr/>
        </p:nvSpPr>
        <p:spPr bwMode="auto">
          <a:xfrm>
            <a:off x="8305800" y="3162300"/>
            <a:ext cx="22002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FFFFFF"/>
                </a:solidFill>
                <a:latin typeface="Arial" panose="020B0604020202020204" pitchFamily="34" charset="0"/>
                <a:ea typeface="ＭＳ Ｐゴシック" panose="020B0600070205080204" pitchFamily="34" charset="-128"/>
              </a:rPr>
              <a:t>Constitutional mood</a:t>
            </a:r>
          </a:p>
        </p:txBody>
      </p:sp>
      <p:sp>
        <p:nvSpPr>
          <p:cNvPr id="56338" name="Text Box 17"/>
          <p:cNvSpPr txBox="1">
            <a:spLocks noChangeArrowheads="1"/>
          </p:cNvSpPr>
          <p:nvPr/>
        </p:nvSpPr>
        <p:spPr bwMode="auto">
          <a:xfrm>
            <a:off x="8305800" y="4127500"/>
            <a:ext cx="203676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FFFFFF"/>
                </a:solidFill>
                <a:latin typeface="Arial" panose="020B0604020202020204" pitchFamily="34" charset="0"/>
                <a:ea typeface="ＭＳ Ｐゴシック" panose="020B0600070205080204" pitchFamily="34" charset="-128"/>
              </a:rPr>
              <a:t>Suppressed mood</a:t>
            </a:r>
          </a:p>
        </p:txBody>
      </p:sp>
      <p:sp>
        <p:nvSpPr>
          <p:cNvPr id="56339" name="Text Box 18"/>
          <p:cNvSpPr txBox="1">
            <a:spLocks noChangeArrowheads="1"/>
          </p:cNvSpPr>
          <p:nvPr/>
        </p:nvSpPr>
        <p:spPr bwMode="auto">
          <a:xfrm>
            <a:off x="1219200" y="6381750"/>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a:solidFill>
                  <a:srgbClr val="FFFFFF"/>
                </a:solidFill>
                <a:latin typeface="Arial" panose="020B0604020202020204" pitchFamily="34" charset="0"/>
                <a:ea typeface="ＭＳ Ｐゴシック" panose="020B0600070205080204" pitchFamily="34" charset="-128"/>
              </a:rPr>
              <a:t>G.P. Chrousos</a:t>
            </a:r>
          </a:p>
        </p:txBody>
      </p:sp>
      <p:sp>
        <p:nvSpPr>
          <p:cNvPr id="56340" name="Text Box 19"/>
          <p:cNvSpPr txBox="1">
            <a:spLocks noChangeArrowheads="1"/>
          </p:cNvSpPr>
          <p:nvPr/>
        </p:nvSpPr>
        <p:spPr bwMode="auto">
          <a:xfrm>
            <a:off x="807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r" eaLnBrk="1" hangingPunct="1">
              <a:lnSpc>
                <a:spcPct val="100000"/>
              </a:lnSpc>
              <a:spcBef>
                <a:spcPct val="0"/>
              </a:spcBef>
              <a:buFontTx/>
              <a:buNone/>
            </a:pPr>
            <a:fld id="{3546D631-6D62-444B-B545-A077FAE81314}" type="slidenum">
              <a:rPr lang="en-US" altLang="en-US" sz="1400">
                <a:solidFill>
                  <a:srgbClr val="000000"/>
                </a:solidFill>
                <a:latin typeface="Arial" panose="020B0604020202020204" pitchFamily="34" charset="0"/>
                <a:ea typeface="ＭＳ Ｐゴシック" panose="020B0600070205080204" pitchFamily="34" charset="-128"/>
              </a:rPr>
              <a:t>19</a:t>
            </a:fld>
            <a:endParaRPr lang="en-US" altLang="en-US" sz="1400">
              <a:solidFill>
                <a:srgbClr val="000000"/>
              </a:solidFill>
              <a:latin typeface="Arial" panose="020B0604020202020204" pitchFamily="34" charset="0"/>
              <a:ea typeface="ＭＳ Ｐゴシック" panose="020B0600070205080204" pitchFamily="34" charset="-128"/>
            </a:endParaRPr>
          </a:p>
        </p:txBody>
      </p:sp>
      <p:sp>
        <p:nvSpPr>
          <p:cNvPr id="56341" name="Text Box 20"/>
          <p:cNvSpPr txBox="1">
            <a:spLocks noChangeArrowheads="1"/>
          </p:cNvSpPr>
          <p:nvPr/>
        </p:nvSpPr>
        <p:spPr bwMode="auto">
          <a:xfrm>
            <a:off x="2019300" y="3175000"/>
            <a:ext cx="22002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FFFFFF"/>
                </a:solidFill>
                <a:latin typeface="Arial" panose="020B0604020202020204" pitchFamily="34" charset="0"/>
                <a:ea typeface="ＭＳ Ｐゴシック" panose="020B0600070205080204" pitchFamily="34" charset="-128"/>
              </a:rPr>
              <a:t>Constitutional mood</a:t>
            </a:r>
          </a:p>
        </p:txBody>
      </p:sp>
      <p:sp>
        <p:nvSpPr>
          <p:cNvPr id="56342" name="Text Box 21"/>
          <p:cNvSpPr txBox="1">
            <a:spLocks noChangeArrowheads="1"/>
          </p:cNvSpPr>
          <p:nvPr/>
        </p:nvSpPr>
        <p:spPr bwMode="auto">
          <a:xfrm>
            <a:off x="3598863" y="1157288"/>
            <a:ext cx="7536335" cy="1017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l-GR" sz="2400" b="1" dirty="0">
                <a:solidFill>
                  <a:srgbClr val="00B0F0"/>
                </a:solidFill>
                <a:latin typeface="Arial" panose="020B0604020202020204" pitchFamily="34" charset="0"/>
                <a:ea typeface="ＭＳ Ｐゴシック" panose="020B0600070205080204" pitchFamily="34" charset="-128"/>
              </a:rPr>
              <a:t>Psychosomatic </a:t>
            </a:r>
            <a:r>
              <a:rPr lang="el-GR" altLang="en-US" sz="2400" b="1" dirty="0" err="1">
                <a:solidFill>
                  <a:srgbClr val="00B0F0"/>
                </a:solidFill>
                <a:latin typeface="Arial" panose="020B0604020202020204" pitchFamily="34" charset="0"/>
                <a:ea typeface="ＭＳ Ｐゴシック" panose="020B0600070205080204" pitchFamily="34" charset="-128"/>
              </a:rPr>
              <a:t>Resilience</a:t>
            </a:r>
            <a:r>
              <a:rPr lang="en-US" altLang="el-GR" sz="2400" b="1" dirty="0">
                <a:solidFill>
                  <a:srgbClr val="00B0F0"/>
                </a:solidFill>
                <a:latin typeface="Arial" panose="020B0604020202020204" pitchFamily="34" charset="0"/>
                <a:ea typeface="ＭＳ Ｐゴシック" panose="020B0600070205080204" pitchFamily="34" charset="-128"/>
              </a:rPr>
              <a:t> </a:t>
            </a:r>
            <a:r>
              <a:rPr lang="el-GR" altLang="en-US" sz="2400" b="1" dirty="0">
                <a:solidFill>
                  <a:srgbClr val="FFFF00"/>
                </a:solidFill>
                <a:latin typeface="Arial" panose="020B0604020202020204" pitchFamily="34" charset="0"/>
                <a:ea typeface="ＭＳ Ｐゴシック" panose="020B0600070205080204" pitchFamily="34" charset="-128"/>
              </a:rPr>
              <a:t>=</a:t>
            </a:r>
            <a:r>
              <a:rPr lang="en-US" altLang="el-GR" sz="2400" b="1" dirty="0">
                <a:solidFill>
                  <a:srgbClr val="FFFF00"/>
                </a:solidFill>
                <a:latin typeface="Arial" panose="020B0604020202020204" pitchFamily="34" charset="0"/>
                <a:ea typeface="ＭＳ Ｐゴシック" panose="020B0600070205080204" pitchFamily="34" charset="-128"/>
              </a:rPr>
              <a:t> “</a:t>
            </a:r>
            <a:r>
              <a:rPr lang="en-US" altLang="el-GR" sz="2400" b="1" i="1" dirty="0">
                <a:solidFill>
                  <a:srgbClr val="FFFF00"/>
                </a:solidFill>
                <a:latin typeface="Arial Bold Italic" panose="020B0604020202020204" charset="0"/>
                <a:ea typeface="ＭＳ Ｐゴシック" panose="020B0600070205080204" pitchFamily="34" charset="-128"/>
                <a:cs typeface="Arial Bold Italic" panose="020B0604020202020204" charset="0"/>
              </a:rPr>
              <a:t>Ataraxia”+ “Aponia”</a:t>
            </a:r>
            <a:endParaRPr lang="el-GR" altLang="en-US" sz="2400" b="1" dirty="0">
              <a:solidFill>
                <a:srgbClr val="FFFF00"/>
              </a:solidFill>
              <a:latin typeface="Arial" panose="020B0604020202020204" pitchFamily="34" charset="0"/>
              <a:ea typeface="ＭＳ Ｐゴシック" panose="020B0600070205080204" pitchFamily="34" charset="-128"/>
            </a:endParaRPr>
          </a:p>
          <a:p>
            <a:pPr eaLnBrk="1" hangingPunct="1">
              <a:lnSpc>
                <a:spcPct val="100000"/>
              </a:lnSpc>
              <a:spcBef>
                <a:spcPct val="0"/>
              </a:spcBef>
              <a:buFontTx/>
              <a:buNone/>
            </a:pPr>
            <a:r>
              <a:rPr lang="el-GR" altLang="en-US" sz="1800" b="1" dirty="0">
                <a:solidFill>
                  <a:srgbClr val="00B0F0"/>
                </a:solidFill>
                <a:latin typeface="Arial" panose="020B0604020202020204" pitchFamily="34" charset="0"/>
                <a:ea typeface="ＭＳ Ｐゴシック" panose="020B0600070205080204" pitchFamily="34" charset="-128"/>
              </a:rPr>
              <a:t>-</a:t>
            </a:r>
            <a:r>
              <a:rPr lang="el-GR" altLang="en-US" sz="1800" b="1" dirty="0" err="1">
                <a:solidFill>
                  <a:srgbClr val="00B0F0"/>
                </a:solidFill>
                <a:latin typeface="Arial" panose="020B0604020202020204" pitchFamily="34" charset="0"/>
                <a:ea typeface="ＭＳ Ｐゴシック" panose="020B0600070205080204" pitchFamily="34" charset="-128"/>
              </a:rPr>
              <a:t>Small</a:t>
            </a:r>
            <a:r>
              <a:rPr lang="el-GR" altLang="en-US" sz="1800" b="1" dirty="0">
                <a:solidFill>
                  <a:srgbClr val="00B0F0"/>
                </a:solidFill>
                <a:latin typeface="Arial" panose="020B0604020202020204" pitchFamily="34" charset="0"/>
                <a:ea typeface="ＭＳ Ｐゴシック" panose="020B0600070205080204" pitchFamily="34" charset="-128"/>
              </a:rPr>
              <a:t> </a:t>
            </a:r>
            <a:r>
              <a:rPr lang="el-GR" altLang="en-US" sz="1800" b="1" dirty="0" err="1">
                <a:solidFill>
                  <a:srgbClr val="00B0F0"/>
                </a:solidFill>
                <a:latin typeface="Arial" panose="020B0604020202020204" pitchFamily="34" charset="0"/>
                <a:ea typeface="ＭＳ Ｐゴシック" panose="020B0600070205080204" pitchFamily="34" charset="-128"/>
              </a:rPr>
              <a:t>disturbance</a:t>
            </a:r>
            <a:endParaRPr lang="el-GR" altLang="en-US" sz="1800" b="1" dirty="0">
              <a:solidFill>
                <a:srgbClr val="00B0F0"/>
              </a:solidFill>
              <a:latin typeface="Arial" panose="020B0604020202020204" pitchFamily="34" charset="0"/>
              <a:ea typeface="ＭＳ Ｐゴシック" panose="020B0600070205080204" pitchFamily="34" charset="-128"/>
            </a:endParaRPr>
          </a:p>
          <a:p>
            <a:pPr eaLnBrk="1" hangingPunct="1">
              <a:lnSpc>
                <a:spcPct val="100000"/>
              </a:lnSpc>
              <a:spcBef>
                <a:spcPct val="0"/>
              </a:spcBef>
              <a:buFontTx/>
              <a:buNone/>
            </a:pPr>
            <a:r>
              <a:rPr lang="el-GR" altLang="en-US" sz="1800" b="1" dirty="0">
                <a:solidFill>
                  <a:srgbClr val="00B0F0"/>
                </a:solidFill>
                <a:latin typeface="Arial" panose="020B0604020202020204" pitchFamily="34" charset="0"/>
                <a:ea typeface="ＭＳ Ｐゴシック" panose="020B0600070205080204" pitchFamily="34" charset="-128"/>
              </a:rPr>
              <a:t>-</a:t>
            </a:r>
            <a:r>
              <a:rPr lang="el-GR" altLang="en-US" sz="1800" b="1" dirty="0" err="1">
                <a:solidFill>
                  <a:srgbClr val="00B0F0"/>
                </a:solidFill>
                <a:latin typeface="Arial" panose="020B0604020202020204" pitchFamily="34" charset="0"/>
                <a:ea typeface="ＭＳ Ｐゴシック" panose="020B0600070205080204" pitchFamily="34" charset="-128"/>
              </a:rPr>
              <a:t>Quick</a:t>
            </a:r>
            <a:r>
              <a:rPr lang="el-GR" altLang="en-US" sz="1800" b="1" dirty="0">
                <a:solidFill>
                  <a:srgbClr val="00B0F0"/>
                </a:solidFill>
                <a:latin typeface="Arial" panose="020B0604020202020204" pitchFamily="34" charset="0"/>
                <a:ea typeface="ＭＳ Ｐゴシック" panose="020B0600070205080204" pitchFamily="34" charset="-128"/>
              </a:rPr>
              <a:t> </a:t>
            </a:r>
            <a:r>
              <a:rPr lang="el-GR" altLang="en-US" sz="1800" b="1" dirty="0" err="1">
                <a:solidFill>
                  <a:srgbClr val="00B0F0"/>
                </a:solidFill>
                <a:latin typeface="Arial" panose="020B0604020202020204" pitchFamily="34" charset="0"/>
                <a:ea typeface="ＭＳ Ｐゴシック" panose="020B0600070205080204" pitchFamily="34" charset="-128"/>
              </a:rPr>
              <a:t>recovery</a:t>
            </a:r>
            <a:endParaRPr lang="el-GR" altLang="en-US" sz="1800" b="1" dirty="0">
              <a:solidFill>
                <a:srgbClr val="00B0F0"/>
              </a:solidFill>
              <a:latin typeface="Arial" panose="020B0604020202020204" pitchFamily="34" charset="0"/>
              <a:ea typeface="ＭＳ Ｐゴシック" panose="020B0600070205080204" pitchFamily="34" charset="-128"/>
            </a:endParaRPr>
          </a:p>
        </p:txBody>
      </p:sp>
      <p:sp>
        <p:nvSpPr>
          <p:cNvPr id="56343" name="Text Box 22"/>
          <p:cNvSpPr txBox="1">
            <a:spLocks noChangeArrowheads="1"/>
          </p:cNvSpPr>
          <p:nvPr/>
        </p:nvSpPr>
        <p:spPr bwMode="auto">
          <a:xfrm>
            <a:off x="4483100" y="2997200"/>
            <a:ext cx="18796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FFFF00"/>
                </a:solidFill>
                <a:latin typeface="Wingdings" panose="05000000000000000000" pitchFamily="2" charset="2"/>
                <a:ea typeface="ＭＳ Ｐゴシック" panose="020B0600070205080204" pitchFamily="34" charset="-128"/>
              </a:rPr>
              <a:t></a:t>
            </a:r>
          </a:p>
        </p:txBody>
      </p:sp>
      <p:sp>
        <p:nvSpPr>
          <p:cNvPr id="56344" name="Text Box 23"/>
          <p:cNvSpPr txBox="1">
            <a:spLocks noChangeArrowheads="1"/>
          </p:cNvSpPr>
          <p:nvPr/>
        </p:nvSpPr>
        <p:spPr bwMode="auto">
          <a:xfrm>
            <a:off x="4851400" y="4432300"/>
            <a:ext cx="12065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FFFF00"/>
                </a:solidFill>
                <a:latin typeface="Wingdings" panose="05000000000000000000" pitchFamily="2" charset="2"/>
                <a:ea typeface="ＭＳ Ｐゴシック" panose="020B0600070205080204" pitchFamily="34" charset="-128"/>
              </a:rPr>
              <a:t></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4648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1400"/>
              <a:t>G.P. Chrousos</a:t>
            </a:r>
          </a:p>
        </p:txBody>
      </p:sp>
      <p:sp>
        <p:nvSpPr>
          <p:cNvPr id="31746" name="Text Box 2"/>
          <p:cNvSpPr txBox="1">
            <a:spLocks noChangeArrowheads="1"/>
          </p:cNvSpPr>
          <p:nvPr/>
        </p:nvSpPr>
        <p:spPr bwMode="auto">
          <a:xfrm>
            <a:off x="807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r" eaLnBrk="1" hangingPunct="1">
              <a:spcBef>
                <a:spcPct val="0"/>
              </a:spcBef>
              <a:buClrTx/>
              <a:buFontTx/>
              <a:buNone/>
            </a:pPr>
            <a:fld id="{7B1A100F-0C2E-414F-A7FA-D217C11CBD32}" type="slidenum">
              <a:rPr lang="en-US" altLang="en-US" sz="1400"/>
              <a:t>2</a:t>
            </a:fld>
            <a:endParaRPr lang="en-US" altLang="en-US" sz="1400"/>
          </a:p>
        </p:txBody>
      </p: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7727" y="0"/>
            <a:ext cx="487460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 Box 1"/>
          <p:cNvSpPr txBox="1"/>
          <p:nvPr/>
        </p:nvSpPr>
        <p:spPr>
          <a:xfrm>
            <a:off x="983615" y="2277110"/>
            <a:ext cx="2282190" cy="1198880"/>
          </a:xfrm>
          <a:prstGeom prst="rect">
            <a:avLst/>
          </a:prstGeom>
          <a:noFill/>
        </p:spPr>
        <p:txBody>
          <a:bodyPr wrap="none" rtlCol="0">
            <a:spAutoFit/>
          </a:bodyPr>
          <a:lstStyle/>
          <a:p>
            <a:r>
              <a:rPr lang="en-US" sz="2400" b="1">
                <a:solidFill>
                  <a:schemeClr val="bg1"/>
                </a:solidFill>
                <a:latin typeface="Calibri Bold" panose="020F0502020204030204" charset="0"/>
                <a:cs typeface="Calibri Bold" panose="020F0502020204030204" charset="0"/>
              </a:rPr>
              <a:t>“STRESSED”</a:t>
            </a:r>
          </a:p>
          <a:p>
            <a:endParaRPr lang="en-US" sz="2400" b="1">
              <a:solidFill>
                <a:schemeClr val="bg1"/>
              </a:solidFill>
              <a:latin typeface="Calibri Bold" panose="020F0502020204030204" charset="0"/>
              <a:cs typeface="Calibri Bold" panose="020F0502020204030204" charset="0"/>
            </a:endParaRPr>
          </a:p>
          <a:p>
            <a:r>
              <a:rPr lang="en-US" sz="2400" b="1">
                <a:solidFill>
                  <a:schemeClr val="bg1"/>
                </a:solidFill>
                <a:latin typeface="Calibri Bold" panose="020F0502020204030204" charset="0"/>
                <a:cs typeface="Calibri Bold" panose="020F0502020204030204" charset="0"/>
              </a:rPr>
              <a:t>“STRESSED OUT”</a:t>
            </a:r>
          </a:p>
        </p:txBody>
      </p:sp>
      <p:sp>
        <p:nvSpPr>
          <p:cNvPr id="3" name="Text Box 2"/>
          <p:cNvSpPr txBox="1"/>
          <p:nvPr/>
        </p:nvSpPr>
        <p:spPr>
          <a:xfrm>
            <a:off x="9408795" y="2061210"/>
            <a:ext cx="2120900" cy="2491740"/>
          </a:xfrm>
          <a:prstGeom prst="rect">
            <a:avLst/>
          </a:prstGeom>
          <a:noFill/>
        </p:spPr>
        <p:txBody>
          <a:bodyPr wrap="none" rtlCol="0">
            <a:spAutoFit/>
          </a:bodyPr>
          <a:lstStyle/>
          <a:p>
            <a:r>
              <a:rPr lang="en-US" sz="2400" b="1">
                <a:solidFill>
                  <a:schemeClr val="bg1"/>
                </a:solidFill>
                <a:latin typeface="Calibri Bold" panose="020F0502020204030204" charset="0"/>
                <a:cs typeface="Calibri Bold" panose="020F0502020204030204" charset="0"/>
              </a:rPr>
              <a:t>“ANXIOUS”</a:t>
            </a:r>
          </a:p>
          <a:p>
            <a:endParaRPr lang="en-US" sz="2400" b="1">
              <a:solidFill>
                <a:schemeClr val="bg1"/>
              </a:solidFill>
              <a:latin typeface="Calibri Bold" panose="020F0502020204030204" charset="0"/>
              <a:cs typeface="Calibri Bold" panose="020F0502020204030204" charset="0"/>
            </a:endParaRPr>
          </a:p>
          <a:p>
            <a:r>
              <a:rPr lang="en-US" sz="2400" b="1">
                <a:solidFill>
                  <a:schemeClr val="bg1"/>
                </a:solidFill>
                <a:latin typeface="Calibri Bold" panose="020F0502020204030204" charset="0"/>
                <a:cs typeface="Calibri Bold" panose="020F0502020204030204" charset="0"/>
              </a:rPr>
              <a:t>“BURNED OUT”</a:t>
            </a:r>
          </a:p>
          <a:p>
            <a:endParaRPr lang="en-US" sz="2400" b="1">
              <a:solidFill>
                <a:schemeClr val="bg1"/>
              </a:solidFill>
              <a:latin typeface="Calibri Bold" panose="020F0502020204030204" charset="0"/>
              <a:cs typeface="Calibri Bold" panose="020F0502020204030204" charset="0"/>
            </a:endParaRPr>
          </a:p>
          <a:p>
            <a:r>
              <a:rPr lang="en-US" sz="2400" b="1">
                <a:solidFill>
                  <a:schemeClr val="bg1"/>
                </a:solidFill>
                <a:latin typeface="Calibri Bold" panose="020F0502020204030204" charset="0"/>
                <a:cs typeface="Calibri Bold" panose="020F0502020204030204" charset="0"/>
              </a:rPr>
              <a:t>“DEPRESSED”</a:t>
            </a:r>
            <a:endParaRPr lang="en-US" sz="2000" b="1">
              <a:solidFill>
                <a:schemeClr val="bg1"/>
              </a:solidFill>
              <a:latin typeface="Calibri Bold" panose="020F0502020204030204" charset="0"/>
              <a:cs typeface="Calibri Bold" panose="020F0502020204030204" charset="0"/>
            </a:endParaRPr>
          </a:p>
          <a:p>
            <a:endParaRPr lang="en-US" b="1">
              <a:solidFill>
                <a:schemeClr val="bg1"/>
              </a:solidFill>
              <a:latin typeface="Calibri Bold" panose="020F0502020204030204" charset="0"/>
              <a:cs typeface="Calibri Bold" panose="020F0502020204030204" charset="0"/>
            </a:endParaRPr>
          </a:p>
          <a:p>
            <a:endParaRPr lang="en-US" b="1">
              <a:solidFill>
                <a:schemeClr val="bg1"/>
              </a:solidFill>
              <a:latin typeface="Calibri Bold" panose="020F0502020204030204" charset="0"/>
              <a:cs typeface="Calibri Bold" panose="020F0502020204030204" charset="0"/>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695400" y="3573016"/>
            <a:ext cx="10441305" cy="2548255"/>
          </a:xfrm>
        </p:spPr>
        <p:txBody>
          <a:bodyPr/>
          <a:lstStyle/>
          <a:p>
            <a:pPr eaLnBrk="1" hangingPunct="1"/>
            <a:r>
              <a:rPr lang="en-US" altLang="en-US" sz="5400" b="1" i="1" dirty="0">
                <a:solidFill>
                  <a:srgbClr val="FE42FF"/>
                </a:solidFill>
                <a:latin typeface="+mn-lt"/>
                <a:ea typeface="ＭＳ Ｐゴシック" panose="020B0600070205080204" pitchFamily="34" charset="-128"/>
                <a:cs typeface="+mn-lt"/>
              </a:rPr>
              <a:t> R</a:t>
            </a:r>
            <a:r>
              <a:rPr lang="en-US" altLang="en-US" sz="5400" b="1" i="1" dirty="0">
                <a:solidFill>
                  <a:srgbClr val="FE42FF"/>
                </a:solidFill>
                <a:latin typeface="Calibri Bold Italic" panose="020F0502020204030204" charset="0"/>
                <a:ea typeface="ＭＳ Ｐゴシック" panose="020B0600070205080204" pitchFamily="34" charset="-128"/>
                <a:cs typeface="Calibri Bold Italic" panose="020F0502020204030204" charset="0"/>
              </a:rPr>
              <a:t>esilience is the</a:t>
            </a:r>
            <a:r>
              <a:rPr lang="el-GR" altLang="en-US" sz="5400" b="1" i="1" dirty="0">
                <a:solidFill>
                  <a:srgbClr val="FE42FF"/>
                </a:solidFill>
                <a:latin typeface="Calibri Bold Italic" panose="020F0502020204030204" charset="0"/>
                <a:ea typeface="ＭＳ Ｐゴシック" panose="020B0600070205080204" pitchFamily="34" charset="-128"/>
                <a:cs typeface="Calibri Bold Italic" panose="020F0502020204030204" charset="0"/>
              </a:rPr>
              <a:t> </a:t>
            </a:r>
            <a:r>
              <a:rPr lang="en-US" altLang="en-US" sz="5400" b="1" i="1" dirty="0">
                <a:solidFill>
                  <a:srgbClr val="FE42FF"/>
                </a:solidFill>
                <a:latin typeface="Calibri Bold Italic" panose="020F0502020204030204" charset="0"/>
                <a:ea typeface="ＭＳ Ｐゴシック" panose="020B0600070205080204" pitchFamily="34" charset="-128"/>
                <a:cs typeface="Calibri Bold Italic" panose="020F0502020204030204" charset="0"/>
              </a:rPr>
              <a:t>Ability of any Organism to Resist to Stressors and Return Rapidly to Homeostasis</a:t>
            </a:r>
            <a:r>
              <a:rPr lang="en-US" altLang="en-US" sz="5400" b="1" i="1" dirty="0">
                <a:solidFill>
                  <a:srgbClr val="FE42FF"/>
                </a:solidFill>
                <a:ea typeface="ＭＳ Ｐゴシック" panose="020B0600070205080204" pitchFamily="34" charset="-128"/>
              </a:rPr>
              <a:t> </a:t>
            </a:r>
            <a:br>
              <a:rPr lang="en-US" altLang="en-US" sz="4800" b="1" i="1" dirty="0">
                <a:solidFill>
                  <a:srgbClr val="FE42FF"/>
                </a:solidFill>
                <a:ea typeface="ＭＳ Ｐゴシック" panose="020B0600070205080204" pitchFamily="34" charset="-128"/>
              </a:rPr>
            </a:br>
            <a:br>
              <a:rPr lang="en-US" altLang="en-US" sz="4000" b="1" dirty="0">
                <a:solidFill>
                  <a:srgbClr val="FE42FF"/>
                </a:solidFill>
                <a:ea typeface="ＭＳ Ｐゴシック" panose="020B0600070205080204" pitchFamily="34" charset="-128"/>
              </a:rPr>
            </a:br>
            <a:br>
              <a:rPr lang="en-US" altLang="en-US" sz="4000" b="1" dirty="0">
                <a:solidFill>
                  <a:srgbClr val="FE42FF"/>
                </a:solidFill>
                <a:ea typeface="ＭＳ Ｐゴシック" panose="020B0600070205080204" pitchFamily="34" charset="-128"/>
              </a:rPr>
            </a:br>
            <a:endParaRPr lang="en-US" altLang="en-US" sz="3600" b="1" dirty="0">
              <a:solidFill>
                <a:srgbClr val="E8FF17"/>
              </a:solidFill>
              <a:ea typeface="ＭＳ Ｐゴシック" panose="020B0600070205080204" pitchFamily="34" charset="-12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93537" name="Line 2"/>
          <p:cNvSpPr>
            <a:spLocks noChangeShapeType="1"/>
          </p:cNvSpPr>
          <p:nvPr/>
        </p:nvSpPr>
        <p:spPr bwMode="auto">
          <a:xfrm>
            <a:off x="7089610" y="3361228"/>
            <a:ext cx="82040" cy="134072"/>
          </a:xfrm>
          <a:prstGeom prst="line">
            <a:avLst/>
          </a:prstGeom>
          <a:noFill/>
          <a:ln w="9525">
            <a:solidFill>
              <a:schemeClr val="bg1"/>
            </a:solidFill>
            <a:round/>
          </a:ln>
          <a:extLst>
            <a:ext uri="{909E8E84-426E-40DD-AFC4-6F175D3DCCD1}">
              <a14:hiddenFill xmlns:a14="http://schemas.microsoft.com/office/drawing/2010/main">
                <a:noFill/>
              </a14:hiddenFill>
            </a:ext>
          </a:extLst>
        </p:spPr>
        <p:txBody>
          <a:bodyPr lIns="96372" tIns="48187" rIns="96372" bIns="48187" anchor="ctr">
            <a:spAutoFit/>
          </a:bodyPr>
          <a:lstStyle/>
          <a:p>
            <a:endParaRPr lang="en-US"/>
          </a:p>
        </p:txBody>
      </p:sp>
      <p:sp>
        <p:nvSpPr>
          <p:cNvPr id="193538" name="Line 3"/>
          <p:cNvSpPr>
            <a:spLocks noChangeShapeType="1"/>
          </p:cNvSpPr>
          <p:nvPr/>
        </p:nvSpPr>
        <p:spPr bwMode="auto">
          <a:xfrm>
            <a:off x="7171649" y="3361228"/>
            <a:ext cx="82042" cy="134072"/>
          </a:xfrm>
          <a:prstGeom prst="line">
            <a:avLst/>
          </a:prstGeom>
          <a:noFill/>
          <a:ln w="9525">
            <a:solidFill>
              <a:schemeClr val="bg1"/>
            </a:solidFill>
            <a:round/>
          </a:ln>
          <a:extLst>
            <a:ext uri="{909E8E84-426E-40DD-AFC4-6F175D3DCCD1}">
              <a14:hiddenFill xmlns:a14="http://schemas.microsoft.com/office/drawing/2010/main">
                <a:noFill/>
              </a14:hiddenFill>
            </a:ext>
          </a:extLst>
        </p:spPr>
        <p:txBody>
          <a:bodyPr lIns="96372" tIns="48187" rIns="96372" bIns="48187" anchor="ctr">
            <a:spAutoFit/>
          </a:bodyPr>
          <a:lstStyle/>
          <a:p>
            <a:endParaRPr lang="en-US"/>
          </a:p>
        </p:txBody>
      </p:sp>
      <p:sp>
        <p:nvSpPr>
          <p:cNvPr id="193539" name="Line 4"/>
          <p:cNvSpPr>
            <a:spLocks noChangeShapeType="1"/>
          </p:cNvSpPr>
          <p:nvPr/>
        </p:nvSpPr>
        <p:spPr bwMode="auto">
          <a:xfrm>
            <a:off x="1217290" y="3429000"/>
            <a:ext cx="5872320" cy="0"/>
          </a:xfrm>
          <a:prstGeom prst="line">
            <a:avLst/>
          </a:prstGeom>
          <a:noFill/>
          <a:ln w="9525">
            <a:solidFill>
              <a:schemeClr val="bg1"/>
            </a:solidFill>
            <a:round/>
          </a:ln>
          <a:extLst>
            <a:ext uri="{909E8E84-426E-40DD-AFC4-6F175D3DCCD1}">
              <a14:hiddenFill xmlns:a14="http://schemas.microsoft.com/office/drawing/2010/main">
                <a:noFill/>
              </a14:hiddenFill>
            </a:ext>
          </a:extLst>
        </p:spPr>
        <p:txBody>
          <a:bodyPr lIns="96372" tIns="48187" rIns="96372" bIns="48187" anchor="ctr">
            <a:spAutoFit/>
          </a:bodyPr>
          <a:lstStyle/>
          <a:p>
            <a:endParaRPr lang="en-US"/>
          </a:p>
        </p:txBody>
      </p:sp>
      <p:sp>
        <p:nvSpPr>
          <p:cNvPr id="193540" name="Line 5"/>
          <p:cNvSpPr>
            <a:spLocks noChangeShapeType="1"/>
          </p:cNvSpPr>
          <p:nvPr/>
        </p:nvSpPr>
        <p:spPr bwMode="auto">
          <a:xfrm>
            <a:off x="7253692" y="3429000"/>
            <a:ext cx="3886926" cy="0"/>
          </a:xfrm>
          <a:prstGeom prst="line">
            <a:avLst/>
          </a:prstGeom>
          <a:noFill/>
          <a:ln w="9525">
            <a:solidFill>
              <a:schemeClr val="bg1"/>
            </a:solidFill>
            <a:round/>
          </a:ln>
          <a:extLst>
            <a:ext uri="{909E8E84-426E-40DD-AFC4-6F175D3DCCD1}">
              <a14:hiddenFill xmlns:a14="http://schemas.microsoft.com/office/drawing/2010/main">
                <a:noFill/>
              </a14:hiddenFill>
            </a:ext>
          </a:extLst>
        </p:spPr>
        <p:txBody>
          <a:bodyPr lIns="96372" tIns="48187" rIns="96372" bIns="48187" anchor="ctr">
            <a:spAutoFit/>
          </a:bodyPr>
          <a:lstStyle/>
          <a:p>
            <a:endParaRPr lang="en-US"/>
          </a:p>
        </p:txBody>
      </p:sp>
      <p:sp>
        <p:nvSpPr>
          <p:cNvPr id="193541" name="Line 6"/>
          <p:cNvSpPr>
            <a:spLocks noChangeShapeType="1"/>
          </p:cNvSpPr>
          <p:nvPr/>
        </p:nvSpPr>
        <p:spPr bwMode="auto">
          <a:xfrm>
            <a:off x="1217289" y="3294930"/>
            <a:ext cx="0" cy="134071"/>
          </a:xfrm>
          <a:prstGeom prst="line">
            <a:avLst/>
          </a:prstGeom>
          <a:noFill/>
          <a:ln w="9525">
            <a:solidFill>
              <a:schemeClr val="bg1"/>
            </a:solidFill>
            <a:round/>
          </a:ln>
          <a:extLst>
            <a:ext uri="{909E8E84-426E-40DD-AFC4-6F175D3DCCD1}">
              <a14:hiddenFill xmlns:a14="http://schemas.microsoft.com/office/drawing/2010/main">
                <a:noFill/>
              </a14:hiddenFill>
            </a:ext>
          </a:extLst>
        </p:spPr>
        <p:txBody>
          <a:bodyPr lIns="96372" tIns="48187" rIns="96372" bIns="48187" anchor="ctr">
            <a:spAutoFit/>
          </a:bodyPr>
          <a:lstStyle/>
          <a:p>
            <a:endParaRPr lang="en-US"/>
          </a:p>
        </p:txBody>
      </p:sp>
      <p:sp>
        <p:nvSpPr>
          <p:cNvPr id="193542" name="Line 7"/>
          <p:cNvSpPr>
            <a:spLocks noChangeShapeType="1"/>
          </p:cNvSpPr>
          <p:nvPr/>
        </p:nvSpPr>
        <p:spPr bwMode="auto">
          <a:xfrm>
            <a:off x="5353984" y="3294930"/>
            <a:ext cx="0" cy="134071"/>
          </a:xfrm>
          <a:prstGeom prst="line">
            <a:avLst/>
          </a:prstGeom>
          <a:noFill/>
          <a:ln w="19050">
            <a:solidFill>
              <a:schemeClr val="tx1"/>
            </a:solidFill>
            <a:round/>
          </a:ln>
          <a:extLst>
            <a:ext uri="{909E8E84-426E-40DD-AFC4-6F175D3DCCD1}">
              <a14:hiddenFill xmlns:a14="http://schemas.microsoft.com/office/drawing/2010/main">
                <a:noFill/>
              </a14:hiddenFill>
            </a:ext>
          </a:extLst>
        </p:spPr>
        <p:txBody>
          <a:bodyPr lIns="96372" tIns="48187" rIns="96372" bIns="48187">
            <a:spAutoFit/>
          </a:bodyPr>
          <a:lstStyle/>
          <a:p>
            <a:endParaRPr lang="en-US"/>
          </a:p>
        </p:txBody>
      </p:sp>
      <p:sp>
        <p:nvSpPr>
          <p:cNvPr id="193543" name="Line 8"/>
          <p:cNvSpPr>
            <a:spLocks noChangeShapeType="1"/>
          </p:cNvSpPr>
          <p:nvPr/>
        </p:nvSpPr>
        <p:spPr bwMode="auto">
          <a:xfrm>
            <a:off x="6757799" y="3294930"/>
            <a:ext cx="0" cy="134071"/>
          </a:xfrm>
          <a:prstGeom prst="line">
            <a:avLst/>
          </a:prstGeom>
          <a:noFill/>
          <a:ln w="19050">
            <a:solidFill>
              <a:schemeClr val="bg1"/>
            </a:solidFill>
            <a:round/>
          </a:ln>
          <a:extLst>
            <a:ext uri="{909E8E84-426E-40DD-AFC4-6F175D3DCCD1}">
              <a14:hiddenFill xmlns:a14="http://schemas.microsoft.com/office/drawing/2010/main">
                <a:noFill/>
              </a14:hiddenFill>
            </a:ext>
          </a:extLst>
        </p:spPr>
        <p:txBody>
          <a:bodyPr lIns="96372" tIns="48187" rIns="96372" bIns="48187">
            <a:spAutoFit/>
          </a:bodyPr>
          <a:lstStyle/>
          <a:p>
            <a:endParaRPr lang="en-US"/>
          </a:p>
        </p:txBody>
      </p:sp>
      <p:sp>
        <p:nvSpPr>
          <p:cNvPr id="193544" name="Line 9"/>
          <p:cNvSpPr>
            <a:spLocks noChangeShapeType="1"/>
          </p:cNvSpPr>
          <p:nvPr/>
        </p:nvSpPr>
        <p:spPr bwMode="auto">
          <a:xfrm>
            <a:off x="8825235" y="3294930"/>
            <a:ext cx="0" cy="134071"/>
          </a:xfrm>
          <a:prstGeom prst="line">
            <a:avLst/>
          </a:prstGeom>
          <a:noFill/>
          <a:ln w="9525">
            <a:solidFill>
              <a:schemeClr val="bg1"/>
            </a:solidFill>
            <a:round/>
          </a:ln>
          <a:extLst>
            <a:ext uri="{909E8E84-426E-40DD-AFC4-6F175D3DCCD1}">
              <a14:hiddenFill xmlns:a14="http://schemas.microsoft.com/office/drawing/2010/main">
                <a:noFill/>
              </a14:hiddenFill>
            </a:ext>
          </a:extLst>
        </p:spPr>
        <p:txBody>
          <a:bodyPr lIns="96372" tIns="48187" rIns="96372" bIns="48187" anchor="ctr">
            <a:spAutoFit/>
          </a:bodyPr>
          <a:lstStyle/>
          <a:p>
            <a:endParaRPr lang="en-US"/>
          </a:p>
        </p:txBody>
      </p:sp>
      <p:sp>
        <p:nvSpPr>
          <p:cNvPr id="193545" name="Line 10"/>
          <p:cNvSpPr>
            <a:spLocks noChangeShapeType="1"/>
          </p:cNvSpPr>
          <p:nvPr/>
        </p:nvSpPr>
        <p:spPr bwMode="auto">
          <a:xfrm>
            <a:off x="9652938" y="3294930"/>
            <a:ext cx="0" cy="134071"/>
          </a:xfrm>
          <a:prstGeom prst="line">
            <a:avLst/>
          </a:prstGeom>
          <a:noFill/>
          <a:ln w="9525">
            <a:solidFill>
              <a:schemeClr val="bg1"/>
            </a:solidFill>
            <a:round/>
          </a:ln>
          <a:extLst>
            <a:ext uri="{909E8E84-426E-40DD-AFC4-6F175D3DCCD1}">
              <a14:hiddenFill xmlns:a14="http://schemas.microsoft.com/office/drawing/2010/main">
                <a:noFill/>
              </a14:hiddenFill>
            </a:ext>
          </a:extLst>
        </p:spPr>
        <p:txBody>
          <a:bodyPr lIns="96372" tIns="48187" rIns="96372" bIns="48187" anchor="ctr">
            <a:spAutoFit/>
          </a:bodyPr>
          <a:lstStyle/>
          <a:p>
            <a:endParaRPr lang="en-US"/>
          </a:p>
        </p:txBody>
      </p:sp>
      <p:sp>
        <p:nvSpPr>
          <p:cNvPr id="193546" name="Line 11"/>
          <p:cNvSpPr>
            <a:spLocks noChangeShapeType="1"/>
          </p:cNvSpPr>
          <p:nvPr/>
        </p:nvSpPr>
        <p:spPr bwMode="auto">
          <a:xfrm>
            <a:off x="10396777" y="3294930"/>
            <a:ext cx="0" cy="134071"/>
          </a:xfrm>
          <a:prstGeom prst="line">
            <a:avLst/>
          </a:prstGeom>
          <a:noFill/>
          <a:ln w="19050">
            <a:solidFill>
              <a:schemeClr val="tx1"/>
            </a:solidFill>
            <a:round/>
          </a:ln>
          <a:extLst>
            <a:ext uri="{909E8E84-426E-40DD-AFC4-6F175D3DCCD1}">
              <a14:hiddenFill xmlns:a14="http://schemas.microsoft.com/office/drawing/2010/main">
                <a:noFill/>
              </a14:hiddenFill>
            </a:ext>
          </a:extLst>
        </p:spPr>
        <p:txBody>
          <a:bodyPr lIns="96372" tIns="48187" rIns="96372" bIns="48187">
            <a:spAutoFit/>
          </a:bodyPr>
          <a:lstStyle/>
          <a:p>
            <a:endParaRPr lang="en-US"/>
          </a:p>
        </p:txBody>
      </p:sp>
      <p:sp>
        <p:nvSpPr>
          <p:cNvPr id="193547" name="Line 12"/>
          <p:cNvSpPr>
            <a:spLocks noChangeShapeType="1"/>
          </p:cNvSpPr>
          <p:nvPr/>
        </p:nvSpPr>
        <p:spPr bwMode="auto">
          <a:xfrm>
            <a:off x="7999353" y="3294930"/>
            <a:ext cx="0" cy="134071"/>
          </a:xfrm>
          <a:prstGeom prst="line">
            <a:avLst/>
          </a:prstGeom>
          <a:noFill/>
          <a:ln w="19050">
            <a:solidFill>
              <a:schemeClr val="tx1"/>
            </a:solidFill>
            <a:round/>
          </a:ln>
          <a:extLst>
            <a:ext uri="{909E8E84-426E-40DD-AFC4-6F175D3DCCD1}">
              <a14:hiddenFill xmlns:a14="http://schemas.microsoft.com/office/drawing/2010/main">
                <a:noFill/>
              </a14:hiddenFill>
            </a:ext>
          </a:extLst>
        </p:spPr>
        <p:txBody>
          <a:bodyPr lIns="96372" tIns="48187" rIns="96372" bIns="48187">
            <a:spAutoFit/>
          </a:bodyPr>
          <a:lstStyle/>
          <a:p>
            <a:endParaRPr lang="en-US"/>
          </a:p>
        </p:txBody>
      </p:sp>
      <p:sp>
        <p:nvSpPr>
          <p:cNvPr id="193548" name="Line 13"/>
          <p:cNvSpPr>
            <a:spLocks noChangeShapeType="1"/>
          </p:cNvSpPr>
          <p:nvPr/>
        </p:nvSpPr>
        <p:spPr bwMode="auto">
          <a:xfrm>
            <a:off x="11140617" y="3294930"/>
            <a:ext cx="0" cy="134071"/>
          </a:xfrm>
          <a:prstGeom prst="line">
            <a:avLst/>
          </a:prstGeom>
          <a:noFill/>
          <a:ln w="9525">
            <a:solidFill>
              <a:schemeClr val="bg1"/>
            </a:solidFill>
            <a:round/>
          </a:ln>
          <a:extLst>
            <a:ext uri="{909E8E84-426E-40DD-AFC4-6F175D3DCCD1}">
              <a14:hiddenFill xmlns:a14="http://schemas.microsoft.com/office/drawing/2010/main">
                <a:noFill/>
              </a14:hiddenFill>
            </a:ext>
          </a:extLst>
        </p:spPr>
        <p:txBody>
          <a:bodyPr lIns="96372" tIns="48187" rIns="96372" bIns="48187" anchor="ctr">
            <a:spAutoFit/>
          </a:bodyPr>
          <a:lstStyle/>
          <a:p>
            <a:endParaRPr lang="en-US"/>
          </a:p>
        </p:txBody>
      </p:sp>
      <p:sp>
        <p:nvSpPr>
          <p:cNvPr id="193549" name="Rectangle 14"/>
          <p:cNvSpPr>
            <a:spLocks noChangeArrowheads="1"/>
          </p:cNvSpPr>
          <p:nvPr/>
        </p:nvSpPr>
        <p:spPr bwMode="auto">
          <a:xfrm>
            <a:off x="2426692" y="3005240"/>
            <a:ext cx="187152" cy="423760"/>
          </a:xfrm>
          <a:prstGeom prst="rect">
            <a:avLst/>
          </a:prstGeom>
          <a:solidFill>
            <a:schemeClr val="bg1"/>
          </a:solidFill>
          <a:ln w="9525">
            <a:solidFill>
              <a:schemeClr val="bg1"/>
            </a:solidFill>
            <a:miter lim="800000"/>
          </a:ln>
        </p:spPr>
        <p:txBody>
          <a:bodyPr wrap="square" lIns="96372" tIns="48187" rIns="96372" bIns="48187" anchor="ctr">
            <a:spAutoFit/>
          </a:bodyPr>
          <a:lstStyle>
            <a:lvl1pPr>
              <a:spcBef>
                <a:spcPct val="20000"/>
              </a:spcBef>
              <a:buChar char="•"/>
              <a:defRPr sz="3200" b="1">
                <a:solidFill>
                  <a:schemeClr val="bg1"/>
                </a:solidFill>
                <a:latin typeface="Times" panose="00000500000000020000" pitchFamily="2" charset="0"/>
                <a:ea typeface="ＭＳ Ｐゴシック" panose="020B0600070205080204" pitchFamily="34" charset="-128"/>
              </a:defRPr>
            </a:lvl1pPr>
            <a:lvl2pPr marL="37931725" indent="-37474525">
              <a:spcBef>
                <a:spcPct val="20000"/>
              </a:spcBef>
              <a:buChar char="–"/>
              <a:defRPr sz="2800" b="1">
                <a:solidFill>
                  <a:schemeClr val="bg1"/>
                </a:solidFill>
                <a:latin typeface="Times" panose="00000500000000020000" pitchFamily="2" charset="0"/>
                <a:ea typeface="ＭＳ Ｐゴシック" panose="020B0600070205080204" pitchFamily="34" charset="-128"/>
              </a:defRPr>
            </a:lvl2pPr>
            <a:lvl3pPr marL="1143000" indent="-228600">
              <a:spcBef>
                <a:spcPct val="20000"/>
              </a:spcBef>
              <a:buChar char="•"/>
              <a:defRPr sz="2400" b="1">
                <a:solidFill>
                  <a:schemeClr val="bg1"/>
                </a:solidFill>
                <a:latin typeface="Times" panose="00000500000000020000" pitchFamily="2" charset="0"/>
                <a:ea typeface="ＭＳ Ｐゴシック" panose="020B0600070205080204" pitchFamily="34" charset="-128"/>
              </a:defRPr>
            </a:lvl3pPr>
            <a:lvl4pPr marL="16002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4pPr>
            <a:lvl5pPr marL="20574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9pPr>
          </a:lstStyle>
          <a:p>
            <a:pPr>
              <a:spcBef>
                <a:spcPct val="0"/>
              </a:spcBef>
              <a:buFontTx/>
              <a:buNone/>
            </a:pPr>
            <a:endParaRPr lang="en-US" altLang="en-US" sz="2122">
              <a:solidFill>
                <a:schemeClr val="tx1"/>
              </a:solidFill>
              <a:latin typeface="Helvetica" pitchFamily="2" charset="0"/>
            </a:endParaRPr>
          </a:p>
        </p:txBody>
      </p:sp>
      <p:sp>
        <p:nvSpPr>
          <p:cNvPr id="193550" name="Line 15"/>
          <p:cNvSpPr>
            <a:spLocks noChangeShapeType="1"/>
          </p:cNvSpPr>
          <p:nvPr/>
        </p:nvSpPr>
        <p:spPr bwMode="auto">
          <a:xfrm flipV="1">
            <a:off x="3862659" y="3028257"/>
            <a:ext cx="0" cy="400743"/>
          </a:xfrm>
          <a:prstGeom prst="line">
            <a:avLst/>
          </a:prstGeom>
          <a:noFill/>
          <a:ln w="9525" cap="rnd">
            <a:solidFill>
              <a:schemeClr val="bg1"/>
            </a:solidFill>
            <a:prstDash val="sysDot"/>
            <a:round/>
          </a:ln>
          <a:extLst>
            <a:ext uri="{909E8E84-426E-40DD-AFC4-6F175D3DCCD1}">
              <a14:hiddenFill xmlns:a14="http://schemas.microsoft.com/office/drawing/2010/main">
                <a:noFill/>
              </a14:hiddenFill>
            </a:ext>
          </a:extLst>
        </p:spPr>
        <p:txBody>
          <a:bodyPr lIns="96372" tIns="48187" rIns="96372" bIns="48187" anchor="ctr">
            <a:spAutoFit/>
          </a:bodyPr>
          <a:lstStyle/>
          <a:p>
            <a:endParaRPr lang="en-US"/>
          </a:p>
        </p:txBody>
      </p:sp>
      <p:sp>
        <p:nvSpPr>
          <p:cNvPr id="193551" name="Rectangle 16"/>
          <p:cNvSpPr>
            <a:spLocks noChangeArrowheads="1"/>
          </p:cNvSpPr>
          <p:nvPr/>
        </p:nvSpPr>
        <p:spPr bwMode="auto">
          <a:xfrm>
            <a:off x="5013089" y="3016750"/>
            <a:ext cx="165907" cy="423760"/>
          </a:xfrm>
          <a:prstGeom prst="rect">
            <a:avLst/>
          </a:prstGeom>
          <a:solidFill>
            <a:schemeClr val="bg1"/>
          </a:solidFill>
          <a:ln w="9525">
            <a:solidFill>
              <a:schemeClr val="bg1"/>
            </a:solidFill>
            <a:miter lim="800000"/>
          </a:ln>
        </p:spPr>
        <p:txBody>
          <a:bodyPr lIns="96372" tIns="48187" rIns="96372" bIns="48187" anchor="ctr">
            <a:spAutoFit/>
          </a:bodyPr>
          <a:lstStyle>
            <a:lvl1pPr>
              <a:spcBef>
                <a:spcPct val="20000"/>
              </a:spcBef>
              <a:buChar char="•"/>
              <a:defRPr sz="3200" b="1">
                <a:solidFill>
                  <a:schemeClr val="bg1"/>
                </a:solidFill>
                <a:latin typeface="Times" panose="00000500000000020000" pitchFamily="2" charset="0"/>
                <a:ea typeface="ＭＳ Ｐゴシック" panose="020B0600070205080204" pitchFamily="34" charset="-128"/>
              </a:defRPr>
            </a:lvl1pPr>
            <a:lvl2pPr marL="37931725" indent="-37474525">
              <a:spcBef>
                <a:spcPct val="20000"/>
              </a:spcBef>
              <a:buChar char="–"/>
              <a:defRPr sz="2800" b="1">
                <a:solidFill>
                  <a:schemeClr val="bg1"/>
                </a:solidFill>
                <a:latin typeface="Times" panose="00000500000000020000" pitchFamily="2" charset="0"/>
                <a:ea typeface="ＭＳ Ｐゴシック" panose="020B0600070205080204" pitchFamily="34" charset="-128"/>
              </a:defRPr>
            </a:lvl2pPr>
            <a:lvl3pPr marL="1143000" indent="-228600">
              <a:spcBef>
                <a:spcPct val="20000"/>
              </a:spcBef>
              <a:buChar char="•"/>
              <a:defRPr sz="2400" b="1">
                <a:solidFill>
                  <a:schemeClr val="bg1"/>
                </a:solidFill>
                <a:latin typeface="Times" panose="00000500000000020000" pitchFamily="2" charset="0"/>
                <a:ea typeface="ＭＳ Ｐゴシック" panose="020B0600070205080204" pitchFamily="34" charset="-128"/>
              </a:defRPr>
            </a:lvl3pPr>
            <a:lvl4pPr marL="16002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4pPr>
            <a:lvl5pPr marL="20574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9pPr>
          </a:lstStyle>
          <a:p>
            <a:pPr>
              <a:spcBef>
                <a:spcPct val="0"/>
              </a:spcBef>
              <a:buFontTx/>
              <a:buNone/>
            </a:pPr>
            <a:endParaRPr lang="en-US" altLang="en-US" sz="2122">
              <a:solidFill>
                <a:schemeClr val="tx1"/>
              </a:solidFill>
              <a:latin typeface="Helvetica" pitchFamily="2" charset="0"/>
            </a:endParaRPr>
          </a:p>
        </p:txBody>
      </p:sp>
      <p:sp>
        <p:nvSpPr>
          <p:cNvPr id="193552" name="Rectangle 17"/>
          <p:cNvSpPr>
            <a:spLocks noChangeArrowheads="1"/>
          </p:cNvSpPr>
          <p:nvPr/>
        </p:nvSpPr>
        <p:spPr bwMode="auto">
          <a:xfrm>
            <a:off x="4729377" y="3005240"/>
            <a:ext cx="165541" cy="423760"/>
          </a:xfrm>
          <a:prstGeom prst="rect">
            <a:avLst/>
          </a:prstGeom>
          <a:solidFill>
            <a:schemeClr val="bg1"/>
          </a:solidFill>
          <a:ln w="9525">
            <a:solidFill>
              <a:schemeClr val="bg1"/>
            </a:solidFill>
            <a:miter lim="800000"/>
          </a:ln>
        </p:spPr>
        <p:txBody>
          <a:bodyPr wrap="square" lIns="96372" tIns="48187" rIns="96372" bIns="48187" anchor="ctr">
            <a:spAutoFit/>
          </a:bodyPr>
          <a:lstStyle>
            <a:lvl1pPr>
              <a:spcBef>
                <a:spcPct val="20000"/>
              </a:spcBef>
              <a:buChar char="•"/>
              <a:defRPr sz="3200" b="1">
                <a:solidFill>
                  <a:schemeClr val="bg1"/>
                </a:solidFill>
                <a:latin typeface="Times" panose="00000500000000020000" pitchFamily="2" charset="0"/>
                <a:ea typeface="ＭＳ Ｐゴシック" panose="020B0600070205080204" pitchFamily="34" charset="-128"/>
              </a:defRPr>
            </a:lvl1pPr>
            <a:lvl2pPr marL="37931725" indent="-37474525">
              <a:spcBef>
                <a:spcPct val="20000"/>
              </a:spcBef>
              <a:buChar char="–"/>
              <a:defRPr sz="2800" b="1">
                <a:solidFill>
                  <a:schemeClr val="bg1"/>
                </a:solidFill>
                <a:latin typeface="Times" panose="00000500000000020000" pitchFamily="2" charset="0"/>
                <a:ea typeface="ＭＳ Ｐゴシック" panose="020B0600070205080204" pitchFamily="34" charset="-128"/>
              </a:defRPr>
            </a:lvl2pPr>
            <a:lvl3pPr marL="1143000" indent="-228600">
              <a:spcBef>
                <a:spcPct val="20000"/>
              </a:spcBef>
              <a:buChar char="•"/>
              <a:defRPr sz="2400" b="1">
                <a:solidFill>
                  <a:schemeClr val="bg1"/>
                </a:solidFill>
                <a:latin typeface="Times" panose="00000500000000020000" pitchFamily="2" charset="0"/>
                <a:ea typeface="ＭＳ Ｐゴシック" panose="020B0600070205080204" pitchFamily="34" charset="-128"/>
              </a:defRPr>
            </a:lvl3pPr>
            <a:lvl4pPr marL="16002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4pPr>
            <a:lvl5pPr marL="20574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9pPr>
          </a:lstStyle>
          <a:p>
            <a:pPr>
              <a:spcBef>
                <a:spcPct val="0"/>
              </a:spcBef>
              <a:buFontTx/>
              <a:buNone/>
            </a:pPr>
            <a:endParaRPr lang="en-US" altLang="en-US" sz="2122">
              <a:solidFill>
                <a:schemeClr val="tx1"/>
              </a:solidFill>
              <a:latin typeface="Helvetica" pitchFamily="2" charset="0"/>
            </a:endParaRPr>
          </a:p>
        </p:txBody>
      </p:sp>
      <p:sp>
        <p:nvSpPr>
          <p:cNvPr id="193553" name="Rectangle 18"/>
          <p:cNvSpPr>
            <a:spLocks noChangeArrowheads="1"/>
          </p:cNvSpPr>
          <p:nvPr/>
        </p:nvSpPr>
        <p:spPr bwMode="auto">
          <a:xfrm>
            <a:off x="7915489" y="3005240"/>
            <a:ext cx="165907" cy="423760"/>
          </a:xfrm>
          <a:prstGeom prst="rect">
            <a:avLst/>
          </a:prstGeom>
          <a:solidFill>
            <a:schemeClr val="bg1"/>
          </a:solidFill>
          <a:ln w="9525">
            <a:solidFill>
              <a:schemeClr val="bg1"/>
            </a:solidFill>
            <a:miter lim="800000"/>
          </a:ln>
        </p:spPr>
        <p:txBody>
          <a:bodyPr lIns="96372" tIns="48187" rIns="96372" bIns="48187" anchor="ctr">
            <a:spAutoFit/>
          </a:bodyPr>
          <a:lstStyle>
            <a:lvl1pPr>
              <a:spcBef>
                <a:spcPct val="20000"/>
              </a:spcBef>
              <a:buChar char="•"/>
              <a:defRPr sz="3200" b="1">
                <a:solidFill>
                  <a:schemeClr val="bg1"/>
                </a:solidFill>
                <a:latin typeface="Times" panose="00000500000000020000" pitchFamily="2" charset="0"/>
                <a:ea typeface="ＭＳ Ｐゴシック" panose="020B0600070205080204" pitchFamily="34" charset="-128"/>
              </a:defRPr>
            </a:lvl1pPr>
            <a:lvl2pPr marL="37931725" indent="-37474525">
              <a:spcBef>
                <a:spcPct val="20000"/>
              </a:spcBef>
              <a:buChar char="–"/>
              <a:defRPr sz="2800" b="1">
                <a:solidFill>
                  <a:schemeClr val="bg1"/>
                </a:solidFill>
                <a:latin typeface="Times" panose="00000500000000020000" pitchFamily="2" charset="0"/>
                <a:ea typeface="ＭＳ Ｐゴシック" panose="020B0600070205080204" pitchFamily="34" charset="-128"/>
              </a:defRPr>
            </a:lvl2pPr>
            <a:lvl3pPr marL="1143000" indent="-228600">
              <a:spcBef>
                <a:spcPct val="20000"/>
              </a:spcBef>
              <a:buChar char="•"/>
              <a:defRPr sz="2400" b="1">
                <a:solidFill>
                  <a:schemeClr val="bg1"/>
                </a:solidFill>
                <a:latin typeface="Times" panose="00000500000000020000" pitchFamily="2" charset="0"/>
                <a:ea typeface="ＭＳ Ｐゴシック" panose="020B0600070205080204" pitchFamily="34" charset="-128"/>
              </a:defRPr>
            </a:lvl3pPr>
            <a:lvl4pPr marL="16002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4pPr>
            <a:lvl5pPr marL="20574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9pPr>
          </a:lstStyle>
          <a:p>
            <a:pPr>
              <a:spcBef>
                <a:spcPct val="0"/>
              </a:spcBef>
              <a:buFontTx/>
              <a:buNone/>
            </a:pPr>
            <a:endParaRPr lang="en-US" altLang="en-US" sz="2122">
              <a:solidFill>
                <a:schemeClr val="tx1"/>
              </a:solidFill>
              <a:latin typeface="Helvetica" pitchFamily="2" charset="0"/>
            </a:endParaRPr>
          </a:p>
        </p:txBody>
      </p:sp>
      <p:sp>
        <p:nvSpPr>
          <p:cNvPr id="193555" name="Text Box 20"/>
          <p:cNvSpPr txBox="1">
            <a:spLocks noChangeArrowheads="1"/>
          </p:cNvSpPr>
          <p:nvPr/>
        </p:nvSpPr>
        <p:spPr bwMode="auto">
          <a:xfrm>
            <a:off x="3945796" y="3954977"/>
            <a:ext cx="4300776" cy="42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372" tIns="48187" rIns="96372" bIns="48187">
            <a:spAutoFit/>
          </a:bodyPr>
          <a:lstStyle>
            <a:lvl1pPr>
              <a:spcBef>
                <a:spcPct val="20000"/>
              </a:spcBef>
              <a:buChar char="•"/>
              <a:defRPr sz="3200" b="1">
                <a:solidFill>
                  <a:schemeClr val="bg1"/>
                </a:solidFill>
                <a:latin typeface="Times" panose="00000500000000020000" pitchFamily="2" charset="0"/>
                <a:ea typeface="ＭＳ Ｐゴシック" panose="020B0600070205080204" pitchFamily="34" charset="-128"/>
              </a:defRPr>
            </a:lvl1pPr>
            <a:lvl2pPr marL="37931725" indent="-37474525">
              <a:spcBef>
                <a:spcPct val="20000"/>
              </a:spcBef>
              <a:buChar char="–"/>
              <a:defRPr sz="2800" b="1">
                <a:solidFill>
                  <a:schemeClr val="bg1"/>
                </a:solidFill>
                <a:latin typeface="Times" panose="00000500000000020000" pitchFamily="2" charset="0"/>
                <a:ea typeface="ＭＳ Ｐゴシック" panose="020B0600070205080204" pitchFamily="34" charset="-128"/>
              </a:defRPr>
            </a:lvl2pPr>
            <a:lvl3pPr marL="1143000" indent="-228600">
              <a:spcBef>
                <a:spcPct val="20000"/>
              </a:spcBef>
              <a:buChar char="•"/>
              <a:defRPr sz="2400" b="1">
                <a:solidFill>
                  <a:schemeClr val="bg1"/>
                </a:solidFill>
                <a:latin typeface="Times" panose="00000500000000020000" pitchFamily="2" charset="0"/>
                <a:ea typeface="ＭＳ Ｐゴシック" panose="020B0600070205080204" pitchFamily="34" charset="-128"/>
              </a:defRPr>
            </a:lvl3pPr>
            <a:lvl4pPr marL="16002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4pPr>
            <a:lvl5pPr marL="20574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9pPr>
          </a:lstStyle>
          <a:p>
            <a:pPr algn="ctr">
              <a:spcBef>
                <a:spcPct val="50000"/>
              </a:spcBef>
              <a:buFontTx/>
              <a:buNone/>
            </a:pPr>
            <a:r>
              <a:rPr lang="en-US" altLang="en-US" sz="2122">
                <a:latin typeface="Garamond" panose="02020404030301010803" pitchFamily="18" charset="0"/>
              </a:rPr>
              <a:t>Years Ago</a:t>
            </a:r>
            <a:endParaRPr lang="el-GR" altLang="en-US" sz="2122">
              <a:latin typeface="Garamond" panose="02020404030301010803" pitchFamily="18" charset="0"/>
            </a:endParaRPr>
          </a:p>
        </p:txBody>
      </p:sp>
      <p:sp>
        <p:nvSpPr>
          <p:cNvPr id="193556" name="Text Box 21"/>
          <p:cNvSpPr txBox="1">
            <a:spLocks noChangeArrowheads="1"/>
          </p:cNvSpPr>
          <p:nvPr/>
        </p:nvSpPr>
        <p:spPr bwMode="auto">
          <a:xfrm>
            <a:off x="389587" y="3563074"/>
            <a:ext cx="1819489" cy="20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372" tIns="48187" rIns="96372" bIns="48187">
            <a:spAutoFit/>
          </a:bodyPr>
          <a:lstStyle>
            <a:lvl1pPr>
              <a:spcBef>
                <a:spcPct val="20000"/>
              </a:spcBef>
              <a:buChar char="•"/>
              <a:defRPr sz="3200" b="1">
                <a:solidFill>
                  <a:schemeClr val="bg1"/>
                </a:solidFill>
                <a:latin typeface="Times" panose="00000500000000020000" pitchFamily="2" charset="0"/>
                <a:ea typeface="ＭＳ Ｐゴシック" panose="020B0600070205080204" pitchFamily="34" charset="-128"/>
              </a:defRPr>
            </a:lvl1pPr>
            <a:lvl2pPr marL="37931725" indent="-37474525">
              <a:spcBef>
                <a:spcPct val="20000"/>
              </a:spcBef>
              <a:buChar char="–"/>
              <a:defRPr sz="2800" b="1">
                <a:solidFill>
                  <a:schemeClr val="bg1"/>
                </a:solidFill>
                <a:latin typeface="Times" panose="00000500000000020000" pitchFamily="2" charset="0"/>
                <a:ea typeface="ＭＳ Ｐゴシック" panose="020B0600070205080204" pitchFamily="34" charset="-128"/>
              </a:defRPr>
            </a:lvl2pPr>
            <a:lvl3pPr marL="1143000" indent="-228600">
              <a:spcBef>
                <a:spcPct val="20000"/>
              </a:spcBef>
              <a:buChar char="•"/>
              <a:defRPr sz="2400" b="1">
                <a:solidFill>
                  <a:schemeClr val="bg1"/>
                </a:solidFill>
                <a:latin typeface="Times" panose="00000500000000020000" pitchFamily="2" charset="0"/>
                <a:ea typeface="ＭＳ Ｐゴシック" panose="020B0600070205080204" pitchFamily="34" charset="-128"/>
              </a:defRPr>
            </a:lvl3pPr>
            <a:lvl4pPr marL="16002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4pPr>
            <a:lvl5pPr marL="20574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9pPr>
          </a:lstStyle>
          <a:p>
            <a:pPr algn="ctr">
              <a:lnSpc>
                <a:spcPct val="30000"/>
              </a:lnSpc>
              <a:spcBef>
                <a:spcPct val="50000"/>
              </a:spcBef>
              <a:buFontTx/>
              <a:buNone/>
            </a:pPr>
            <a:r>
              <a:rPr lang="en-US" altLang="en-US" sz="1503">
                <a:latin typeface="Garamond" panose="02020404030301010803" pitchFamily="18" charset="0"/>
              </a:rPr>
              <a:t>5 Million</a:t>
            </a:r>
            <a:endParaRPr lang="el-GR" altLang="en-US" sz="1503">
              <a:latin typeface="Garamond" panose="02020404030301010803" pitchFamily="18" charset="0"/>
            </a:endParaRPr>
          </a:p>
        </p:txBody>
      </p:sp>
      <p:sp>
        <p:nvSpPr>
          <p:cNvPr id="193557" name="Text Box 22"/>
          <p:cNvSpPr txBox="1">
            <a:spLocks noChangeArrowheads="1"/>
          </p:cNvSpPr>
          <p:nvPr/>
        </p:nvSpPr>
        <p:spPr bwMode="auto">
          <a:xfrm>
            <a:off x="1797047" y="3563074"/>
            <a:ext cx="1487678" cy="20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372" tIns="48187" rIns="96372" bIns="48187">
            <a:spAutoFit/>
          </a:bodyPr>
          <a:lstStyle>
            <a:lvl1pPr>
              <a:spcBef>
                <a:spcPct val="20000"/>
              </a:spcBef>
              <a:buChar char="•"/>
              <a:defRPr sz="3200" b="1">
                <a:solidFill>
                  <a:schemeClr val="bg1"/>
                </a:solidFill>
                <a:latin typeface="Times" panose="00000500000000020000" pitchFamily="2" charset="0"/>
                <a:ea typeface="ＭＳ Ｐゴシック" panose="020B0600070205080204" pitchFamily="34" charset="-128"/>
              </a:defRPr>
            </a:lvl1pPr>
            <a:lvl2pPr marL="37931725" indent="-37474525">
              <a:spcBef>
                <a:spcPct val="20000"/>
              </a:spcBef>
              <a:buChar char="–"/>
              <a:defRPr sz="2800" b="1">
                <a:solidFill>
                  <a:schemeClr val="bg1"/>
                </a:solidFill>
                <a:latin typeface="Times" panose="00000500000000020000" pitchFamily="2" charset="0"/>
                <a:ea typeface="ＭＳ Ｐゴシック" panose="020B0600070205080204" pitchFamily="34" charset="-128"/>
              </a:defRPr>
            </a:lvl2pPr>
            <a:lvl3pPr marL="1143000" indent="-228600">
              <a:spcBef>
                <a:spcPct val="20000"/>
              </a:spcBef>
              <a:buChar char="•"/>
              <a:defRPr sz="2400" b="1">
                <a:solidFill>
                  <a:schemeClr val="bg1"/>
                </a:solidFill>
                <a:latin typeface="Times" panose="00000500000000020000" pitchFamily="2" charset="0"/>
                <a:ea typeface="ＭＳ Ｐゴシック" panose="020B0600070205080204" pitchFamily="34" charset="-128"/>
              </a:defRPr>
            </a:lvl3pPr>
            <a:lvl4pPr marL="16002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4pPr>
            <a:lvl5pPr marL="20574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9pPr>
          </a:lstStyle>
          <a:p>
            <a:pPr algn="ctr">
              <a:lnSpc>
                <a:spcPct val="30000"/>
              </a:lnSpc>
              <a:spcBef>
                <a:spcPct val="50000"/>
              </a:spcBef>
              <a:buFontTx/>
              <a:buNone/>
            </a:pPr>
            <a:r>
              <a:rPr lang="en-US" altLang="en-US" sz="1503">
                <a:latin typeface="Garamond" panose="02020404030301010803" pitchFamily="18" charset="0"/>
              </a:rPr>
              <a:t>4 Million</a:t>
            </a:r>
            <a:endParaRPr lang="el-GR" altLang="en-US" sz="1503">
              <a:latin typeface="Garamond" panose="02020404030301010803" pitchFamily="18" charset="0"/>
            </a:endParaRPr>
          </a:p>
        </p:txBody>
      </p:sp>
      <p:sp>
        <p:nvSpPr>
          <p:cNvPr id="193558" name="Text Box 23"/>
          <p:cNvSpPr txBox="1">
            <a:spLocks noChangeArrowheads="1"/>
          </p:cNvSpPr>
          <p:nvPr/>
        </p:nvSpPr>
        <p:spPr bwMode="auto">
          <a:xfrm>
            <a:off x="4591549" y="3543330"/>
            <a:ext cx="1571543" cy="20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372" tIns="48187" rIns="96372" bIns="48187">
            <a:spAutoFit/>
          </a:bodyPr>
          <a:lstStyle>
            <a:lvl1pPr>
              <a:spcBef>
                <a:spcPct val="20000"/>
              </a:spcBef>
              <a:buChar char="•"/>
              <a:defRPr sz="3200" b="1">
                <a:solidFill>
                  <a:schemeClr val="bg1"/>
                </a:solidFill>
                <a:latin typeface="Times" panose="00000500000000020000" pitchFamily="2" charset="0"/>
                <a:ea typeface="ＭＳ Ｐゴシック" panose="020B0600070205080204" pitchFamily="34" charset="-128"/>
              </a:defRPr>
            </a:lvl1pPr>
            <a:lvl2pPr marL="37931725" indent="-37474525">
              <a:spcBef>
                <a:spcPct val="20000"/>
              </a:spcBef>
              <a:buChar char="–"/>
              <a:defRPr sz="2800" b="1">
                <a:solidFill>
                  <a:schemeClr val="bg1"/>
                </a:solidFill>
                <a:latin typeface="Times" panose="00000500000000020000" pitchFamily="2" charset="0"/>
                <a:ea typeface="ＭＳ Ｐゴシック" panose="020B0600070205080204" pitchFamily="34" charset="-128"/>
              </a:defRPr>
            </a:lvl2pPr>
            <a:lvl3pPr marL="1143000" indent="-228600">
              <a:spcBef>
                <a:spcPct val="20000"/>
              </a:spcBef>
              <a:buChar char="•"/>
              <a:defRPr sz="2400" b="1">
                <a:solidFill>
                  <a:schemeClr val="bg1"/>
                </a:solidFill>
                <a:latin typeface="Times" panose="00000500000000020000" pitchFamily="2" charset="0"/>
                <a:ea typeface="ＭＳ Ｐゴシック" panose="020B0600070205080204" pitchFamily="34" charset="-128"/>
              </a:defRPr>
            </a:lvl3pPr>
            <a:lvl4pPr marL="16002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4pPr>
            <a:lvl5pPr marL="20574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9pPr>
          </a:lstStyle>
          <a:p>
            <a:pPr algn="ctr">
              <a:lnSpc>
                <a:spcPct val="30000"/>
              </a:lnSpc>
              <a:spcBef>
                <a:spcPct val="50000"/>
              </a:spcBef>
              <a:buFontTx/>
              <a:buNone/>
            </a:pPr>
            <a:r>
              <a:rPr lang="en-US" altLang="en-US" sz="1503">
                <a:latin typeface="Garamond" panose="02020404030301010803" pitchFamily="18" charset="0"/>
              </a:rPr>
              <a:t>2 Million</a:t>
            </a:r>
            <a:endParaRPr lang="el-GR" altLang="en-US" sz="1503">
              <a:latin typeface="Garamond" panose="02020404030301010803" pitchFamily="18" charset="0"/>
            </a:endParaRPr>
          </a:p>
        </p:txBody>
      </p:sp>
      <p:sp>
        <p:nvSpPr>
          <p:cNvPr id="193559" name="Text Box 24"/>
          <p:cNvSpPr txBox="1">
            <a:spLocks noChangeArrowheads="1"/>
          </p:cNvSpPr>
          <p:nvPr/>
        </p:nvSpPr>
        <p:spPr bwMode="auto">
          <a:xfrm>
            <a:off x="5930095" y="3551287"/>
            <a:ext cx="1571543" cy="20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372" tIns="48187" rIns="96372" bIns="48187">
            <a:spAutoFit/>
          </a:bodyPr>
          <a:lstStyle>
            <a:lvl1pPr>
              <a:spcBef>
                <a:spcPct val="20000"/>
              </a:spcBef>
              <a:buChar char="•"/>
              <a:defRPr sz="3200" b="1">
                <a:solidFill>
                  <a:schemeClr val="bg1"/>
                </a:solidFill>
                <a:latin typeface="Times" panose="00000500000000020000" pitchFamily="2" charset="0"/>
                <a:ea typeface="ＭＳ Ｐゴシック" panose="020B0600070205080204" pitchFamily="34" charset="-128"/>
              </a:defRPr>
            </a:lvl1pPr>
            <a:lvl2pPr marL="37931725" indent="-37474525">
              <a:spcBef>
                <a:spcPct val="20000"/>
              </a:spcBef>
              <a:buChar char="–"/>
              <a:defRPr sz="2800" b="1">
                <a:solidFill>
                  <a:schemeClr val="bg1"/>
                </a:solidFill>
                <a:latin typeface="Times" panose="00000500000000020000" pitchFamily="2" charset="0"/>
                <a:ea typeface="ＭＳ Ｐゴシック" panose="020B0600070205080204" pitchFamily="34" charset="-128"/>
              </a:defRPr>
            </a:lvl2pPr>
            <a:lvl3pPr marL="1143000" indent="-228600">
              <a:spcBef>
                <a:spcPct val="20000"/>
              </a:spcBef>
              <a:buChar char="•"/>
              <a:defRPr sz="2400" b="1">
                <a:solidFill>
                  <a:schemeClr val="bg1"/>
                </a:solidFill>
                <a:latin typeface="Times" panose="00000500000000020000" pitchFamily="2" charset="0"/>
                <a:ea typeface="ＭＳ Ｐゴシック" panose="020B0600070205080204" pitchFamily="34" charset="-128"/>
              </a:defRPr>
            </a:lvl3pPr>
            <a:lvl4pPr marL="16002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4pPr>
            <a:lvl5pPr marL="20574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9pPr>
          </a:lstStyle>
          <a:p>
            <a:pPr algn="ctr">
              <a:lnSpc>
                <a:spcPct val="30000"/>
              </a:lnSpc>
              <a:spcBef>
                <a:spcPct val="50000"/>
              </a:spcBef>
              <a:buFontTx/>
              <a:buNone/>
            </a:pPr>
            <a:r>
              <a:rPr lang="en-US" altLang="en-US" sz="1503">
                <a:latin typeface="Garamond" panose="02020404030301010803" pitchFamily="18" charset="0"/>
              </a:rPr>
              <a:t>1 Million</a:t>
            </a:r>
            <a:endParaRPr lang="el-GR" altLang="en-US" sz="1503">
              <a:latin typeface="Garamond" panose="02020404030301010803" pitchFamily="18" charset="0"/>
            </a:endParaRPr>
          </a:p>
        </p:txBody>
      </p:sp>
      <p:sp>
        <p:nvSpPr>
          <p:cNvPr id="193560" name="Text Box 25"/>
          <p:cNvSpPr txBox="1">
            <a:spLocks noChangeArrowheads="1"/>
          </p:cNvSpPr>
          <p:nvPr/>
        </p:nvSpPr>
        <p:spPr bwMode="auto">
          <a:xfrm>
            <a:off x="3118821" y="3563074"/>
            <a:ext cx="1487678" cy="20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372" tIns="48187" rIns="96372" bIns="48187">
            <a:spAutoFit/>
          </a:bodyPr>
          <a:lstStyle>
            <a:lvl1pPr>
              <a:spcBef>
                <a:spcPct val="20000"/>
              </a:spcBef>
              <a:buChar char="•"/>
              <a:defRPr sz="3200" b="1">
                <a:solidFill>
                  <a:schemeClr val="bg1"/>
                </a:solidFill>
                <a:latin typeface="Times" panose="00000500000000020000" pitchFamily="2" charset="0"/>
                <a:ea typeface="ＭＳ Ｐゴシック" panose="020B0600070205080204" pitchFamily="34" charset="-128"/>
              </a:defRPr>
            </a:lvl1pPr>
            <a:lvl2pPr marL="37931725" indent="-37474525">
              <a:spcBef>
                <a:spcPct val="20000"/>
              </a:spcBef>
              <a:buChar char="–"/>
              <a:defRPr sz="2800" b="1">
                <a:solidFill>
                  <a:schemeClr val="bg1"/>
                </a:solidFill>
                <a:latin typeface="Times" panose="00000500000000020000" pitchFamily="2" charset="0"/>
                <a:ea typeface="ＭＳ Ｐゴシック" panose="020B0600070205080204" pitchFamily="34" charset="-128"/>
              </a:defRPr>
            </a:lvl2pPr>
            <a:lvl3pPr marL="1143000" indent="-228600">
              <a:spcBef>
                <a:spcPct val="20000"/>
              </a:spcBef>
              <a:buChar char="•"/>
              <a:defRPr sz="2400" b="1">
                <a:solidFill>
                  <a:schemeClr val="bg1"/>
                </a:solidFill>
                <a:latin typeface="Times" panose="00000500000000020000" pitchFamily="2" charset="0"/>
                <a:ea typeface="ＭＳ Ｐゴシック" panose="020B0600070205080204" pitchFamily="34" charset="-128"/>
              </a:defRPr>
            </a:lvl3pPr>
            <a:lvl4pPr marL="16002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4pPr>
            <a:lvl5pPr marL="20574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9pPr>
          </a:lstStyle>
          <a:p>
            <a:pPr algn="ctr">
              <a:lnSpc>
                <a:spcPct val="30000"/>
              </a:lnSpc>
              <a:spcBef>
                <a:spcPct val="50000"/>
              </a:spcBef>
              <a:buFontTx/>
              <a:buNone/>
            </a:pPr>
            <a:r>
              <a:rPr lang="en-US" altLang="en-US" sz="1503">
                <a:latin typeface="Garamond" panose="02020404030301010803" pitchFamily="18" charset="0"/>
              </a:rPr>
              <a:t>3 Million</a:t>
            </a:r>
            <a:endParaRPr lang="el-GR" altLang="en-US" sz="1503">
              <a:latin typeface="Garamond" panose="02020404030301010803" pitchFamily="18" charset="0"/>
            </a:endParaRPr>
          </a:p>
        </p:txBody>
      </p:sp>
      <p:sp>
        <p:nvSpPr>
          <p:cNvPr id="193561" name="Text Box 26"/>
          <p:cNvSpPr txBox="1">
            <a:spLocks noChangeArrowheads="1"/>
          </p:cNvSpPr>
          <p:nvPr/>
        </p:nvSpPr>
        <p:spPr bwMode="auto">
          <a:xfrm>
            <a:off x="7087788" y="3563074"/>
            <a:ext cx="1819489" cy="20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372" tIns="48187" rIns="96372" bIns="48187">
            <a:spAutoFit/>
          </a:bodyPr>
          <a:lstStyle>
            <a:lvl1pPr>
              <a:spcBef>
                <a:spcPct val="20000"/>
              </a:spcBef>
              <a:buChar char="•"/>
              <a:defRPr sz="3200" b="1">
                <a:solidFill>
                  <a:schemeClr val="bg1"/>
                </a:solidFill>
                <a:latin typeface="Times" panose="00000500000000020000" pitchFamily="2" charset="0"/>
                <a:ea typeface="ＭＳ Ｐゴシック" panose="020B0600070205080204" pitchFamily="34" charset="-128"/>
              </a:defRPr>
            </a:lvl1pPr>
            <a:lvl2pPr marL="37931725" indent="-37474525">
              <a:spcBef>
                <a:spcPct val="20000"/>
              </a:spcBef>
              <a:buChar char="–"/>
              <a:defRPr sz="2800" b="1">
                <a:solidFill>
                  <a:schemeClr val="bg1"/>
                </a:solidFill>
                <a:latin typeface="Times" panose="00000500000000020000" pitchFamily="2" charset="0"/>
                <a:ea typeface="ＭＳ Ｐゴシック" panose="020B0600070205080204" pitchFamily="34" charset="-128"/>
              </a:defRPr>
            </a:lvl2pPr>
            <a:lvl3pPr marL="1143000" indent="-228600">
              <a:spcBef>
                <a:spcPct val="20000"/>
              </a:spcBef>
              <a:buChar char="•"/>
              <a:defRPr sz="2400" b="1">
                <a:solidFill>
                  <a:schemeClr val="bg1"/>
                </a:solidFill>
                <a:latin typeface="Times" panose="00000500000000020000" pitchFamily="2" charset="0"/>
                <a:ea typeface="ＭＳ Ｐゴシック" panose="020B0600070205080204" pitchFamily="34" charset="-128"/>
              </a:defRPr>
            </a:lvl3pPr>
            <a:lvl4pPr marL="16002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4pPr>
            <a:lvl5pPr marL="20574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9pPr>
          </a:lstStyle>
          <a:p>
            <a:pPr algn="ctr">
              <a:lnSpc>
                <a:spcPct val="30000"/>
              </a:lnSpc>
              <a:spcBef>
                <a:spcPct val="50000"/>
              </a:spcBef>
              <a:buFontTx/>
              <a:buNone/>
            </a:pPr>
            <a:r>
              <a:rPr lang="en-US" altLang="en-US" sz="1503" dirty="0">
                <a:latin typeface="Garamond" panose="02020404030301010803" pitchFamily="18" charset="0"/>
              </a:rPr>
              <a:t>300k</a:t>
            </a:r>
            <a:endParaRPr lang="el-GR" altLang="en-US" sz="1503" dirty="0">
              <a:latin typeface="Garamond" panose="02020404030301010803" pitchFamily="18" charset="0"/>
            </a:endParaRPr>
          </a:p>
        </p:txBody>
      </p:sp>
      <p:sp>
        <p:nvSpPr>
          <p:cNvPr id="193562" name="Text Box 27"/>
          <p:cNvSpPr txBox="1">
            <a:spLocks noChangeArrowheads="1"/>
          </p:cNvSpPr>
          <p:nvPr/>
        </p:nvSpPr>
        <p:spPr bwMode="auto">
          <a:xfrm>
            <a:off x="7915491" y="3563074"/>
            <a:ext cx="1819489" cy="20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372" tIns="48187" rIns="96372" bIns="48187">
            <a:spAutoFit/>
          </a:bodyPr>
          <a:lstStyle>
            <a:lvl1pPr>
              <a:spcBef>
                <a:spcPct val="20000"/>
              </a:spcBef>
              <a:buChar char="•"/>
              <a:defRPr sz="3200" b="1">
                <a:solidFill>
                  <a:schemeClr val="bg1"/>
                </a:solidFill>
                <a:latin typeface="Times" panose="00000500000000020000" pitchFamily="2" charset="0"/>
                <a:ea typeface="ＭＳ Ｐゴシック" panose="020B0600070205080204" pitchFamily="34" charset="-128"/>
              </a:defRPr>
            </a:lvl1pPr>
            <a:lvl2pPr marL="37931725" indent="-37474525">
              <a:spcBef>
                <a:spcPct val="20000"/>
              </a:spcBef>
              <a:buChar char="–"/>
              <a:defRPr sz="2800" b="1">
                <a:solidFill>
                  <a:schemeClr val="bg1"/>
                </a:solidFill>
                <a:latin typeface="Times" panose="00000500000000020000" pitchFamily="2" charset="0"/>
                <a:ea typeface="ＭＳ Ｐゴシック" panose="020B0600070205080204" pitchFamily="34" charset="-128"/>
              </a:defRPr>
            </a:lvl2pPr>
            <a:lvl3pPr marL="1143000" indent="-228600">
              <a:spcBef>
                <a:spcPct val="20000"/>
              </a:spcBef>
              <a:buChar char="•"/>
              <a:defRPr sz="2400" b="1">
                <a:solidFill>
                  <a:schemeClr val="bg1"/>
                </a:solidFill>
                <a:latin typeface="Times" panose="00000500000000020000" pitchFamily="2" charset="0"/>
                <a:ea typeface="ＭＳ Ｐゴシック" panose="020B0600070205080204" pitchFamily="34" charset="-128"/>
              </a:defRPr>
            </a:lvl3pPr>
            <a:lvl4pPr marL="16002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4pPr>
            <a:lvl5pPr marL="20574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9pPr>
          </a:lstStyle>
          <a:p>
            <a:pPr algn="ctr">
              <a:lnSpc>
                <a:spcPct val="30000"/>
              </a:lnSpc>
              <a:spcBef>
                <a:spcPct val="50000"/>
              </a:spcBef>
              <a:buFontTx/>
              <a:buNone/>
            </a:pPr>
            <a:r>
              <a:rPr lang="en-US" altLang="en-US" sz="1503">
                <a:latin typeface="Garamond" panose="02020404030301010803" pitchFamily="18" charset="0"/>
              </a:rPr>
              <a:t>150k</a:t>
            </a:r>
            <a:endParaRPr lang="el-GR" altLang="en-US" sz="1503">
              <a:latin typeface="Garamond" panose="02020404030301010803" pitchFamily="18" charset="0"/>
            </a:endParaRPr>
          </a:p>
        </p:txBody>
      </p:sp>
      <p:sp>
        <p:nvSpPr>
          <p:cNvPr id="193563" name="Text Box 28"/>
          <p:cNvSpPr txBox="1">
            <a:spLocks noChangeArrowheads="1"/>
          </p:cNvSpPr>
          <p:nvPr/>
        </p:nvSpPr>
        <p:spPr bwMode="auto">
          <a:xfrm>
            <a:off x="8743195" y="3551287"/>
            <a:ext cx="1819489" cy="20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372" tIns="48187" rIns="96372" bIns="48187">
            <a:spAutoFit/>
          </a:bodyPr>
          <a:lstStyle>
            <a:lvl1pPr>
              <a:spcBef>
                <a:spcPct val="20000"/>
              </a:spcBef>
              <a:buChar char="•"/>
              <a:defRPr sz="3200" b="1">
                <a:solidFill>
                  <a:schemeClr val="bg1"/>
                </a:solidFill>
                <a:latin typeface="Times" panose="00000500000000020000" pitchFamily="2" charset="0"/>
                <a:ea typeface="ＭＳ Ｐゴシック" panose="020B0600070205080204" pitchFamily="34" charset="-128"/>
              </a:defRPr>
            </a:lvl1pPr>
            <a:lvl2pPr marL="37931725" indent="-37474525">
              <a:spcBef>
                <a:spcPct val="20000"/>
              </a:spcBef>
              <a:buChar char="–"/>
              <a:defRPr sz="2800" b="1">
                <a:solidFill>
                  <a:schemeClr val="bg1"/>
                </a:solidFill>
                <a:latin typeface="Times" panose="00000500000000020000" pitchFamily="2" charset="0"/>
                <a:ea typeface="ＭＳ Ｐゴシック" panose="020B0600070205080204" pitchFamily="34" charset="-128"/>
              </a:defRPr>
            </a:lvl2pPr>
            <a:lvl3pPr marL="1143000" indent="-228600">
              <a:spcBef>
                <a:spcPct val="20000"/>
              </a:spcBef>
              <a:buChar char="•"/>
              <a:defRPr sz="2400" b="1">
                <a:solidFill>
                  <a:schemeClr val="bg1"/>
                </a:solidFill>
                <a:latin typeface="Times" panose="00000500000000020000" pitchFamily="2" charset="0"/>
                <a:ea typeface="ＭＳ Ｐゴシック" panose="020B0600070205080204" pitchFamily="34" charset="-128"/>
              </a:defRPr>
            </a:lvl3pPr>
            <a:lvl4pPr marL="16002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4pPr>
            <a:lvl5pPr marL="20574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9pPr>
          </a:lstStyle>
          <a:p>
            <a:pPr algn="ctr">
              <a:lnSpc>
                <a:spcPct val="30000"/>
              </a:lnSpc>
              <a:spcBef>
                <a:spcPct val="50000"/>
              </a:spcBef>
              <a:buFontTx/>
              <a:buNone/>
            </a:pPr>
            <a:r>
              <a:rPr lang="en-US" altLang="en-US" sz="1503">
                <a:latin typeface="Garamond" panose="02020404030301010803" pitchFamily="18" charset="0"/>
              </a:rPr>
              <a:t>100k</a:t>
            </a:r>
            <a:endParaRPr lang="el-GR" altLang="en-US" sz="1503">
              <a:latin typeface="Garamond" panose="02020404030301010803" pitchFamily="18" charset="0"/>
            </a:endParaRPr>
          </a:p>
        </p:txBody>
      </p:sp>
      <p:sp>
        <p:nvSpPr>
          <p:cNvPr id="193564" name="Text Box 29"/>
          <p:cNvSpPr txBox="1">
            <a:spLocks noChangeArrowheads="1"/>
          </p:cNvSpPr>
          <p:nvPr/>
        </p:nvSpPr>
        <p:spPr bwMode="auto">
          <a:xfrm>
            <a:off x="9487034" y="3551287"/>
            <a:ext cx="1819489" cy="20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372" tIns="48187" rIns="96372" bIns="48187">
            <a:spAutoFit/>
          </a:bodyPr>
          <a:lstStyle>
            <a:lvl1pPr>
              <a:spcBef>
                <a:spcPct val="20000"/>
              </a:spcBef>
              <a:buChar char="•"/>
              <a:defRPr sz="3200" b="1">
                <a:solidFill>
                  <a:schemeClr val="bg1"/>
                </a:solidFill>
                <a:latin typeface="Times" panose="00000500000000020000" pitchFamily="2" charset="0"/>
                <a:ea typeface="ＭＳ Ｐゴシック" panose="020B0600070205080204" pitchFamily="34" charset="-128"/>
              </a:defRPr>
            </a:lvl1pPr>
            <a:lvl2pPr marL="37931725" indent="-37474525">
              <a:spcBef>
                <a:spcPct val="20000"/>
              </a:spcBef>
              <a:buChar char="–"/>
              <a:defRPr sz="2800" b="1">
                <a:solidFill>
                  <a:schemeClr val="bg1"/>
                </a:solidFill>
                <a:latin typeface="Times" panose="00000500000000020000" pitchFamily="2" charset="0"/>
                <a:ea typeface="ＭＳ Ｐゴシック" panose="020B0600070205080204" pitchFamily="34" charset="-128"/>
              </a:defRPr>
            </a:lvl2pPr>
            <a:lvl3pPr marL="1143000" indent="-228600">
              <a:spcBef>
                <a:spcPct val="20000"/>
              </a:spcBef>
              <a:buChar char="•"/>
              <a:defRPr sz="2400" b="1">
                <a:solidFill>
                  <a:schemeClr val="bg1"/>
                </a:solidFill>
                <a:latin typeface="Times" panose="00000500000000020000" pitchFamily="2" charset="0"/>
                <a:ea typeface="ＭＳ Ｐゴシック" panose="020B0600070205080204" pitchFamily="34" charset="-128"/>
              </a:defRPr>
            </a:lvl3pPr>
            <a:lvl4pPr marL="16002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4pPr>
            <a:lvl5pPr marL="20574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9pPr>
          </a:lstStyle>
          <a:p>
            <a:pPr algn="ctr">
              <a:lnSpc>
                <a:spcPct val="30000"/>
              </a:lnSpc>
              <a:spcBef>
                <a:spcPct val="50000"/>
              </a:spcBef>
              <a:buFontTx/>
              <a:buNone/>
            </a:pPr>
            <a:r>
              <a:rPr lang="en-US" altLang="en-US" sz="1503">
                <a:latin typeface="Garamond" panose="02020404030301010803" pitchFamily="18" charset="0"/>
              </a:rPr>
              <a:t>50k</a:t>
            </a:r>
            <a:endParaRPr lang="el-GR" altLang="en-US" sz="1503">
              <a:latin typeface="Garamond" panose="02020404030301010803" pitchFamily="18" charset="0"/>
            </a:endParaRPr>
          </a:p>
        </p:txBody>
      </p:sp>
      <p:sp>
        <p:nvSpPr>
          <p:cNvPr id="193565" name="Text Box 30"/>
          <p:cNvSpPr txBox="1">
            <a:spLocks noChangeArrowheads="1"/>
          </p:cNvSpPr>
          <p:nvPr/>
        </p:nvSpPr>
        <p:spPr bwMode="auto">
          <a:xfrm>
            <a:off x="10230873" y="3551287"/>
            <a:ext cx="1819489" cy="20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372" tIns="48187" rIns="96372" bIns="48187">
            <a:spAutoFit/>
          </a:bodyPr>
          <a:lstStyle>
            <a:lvl1pPr>
              <a:spcBef>
                <a:spcPct val="20000"/>
              </a:spcBef>
              <a:buChar char="•"/>
              <a:defRPr sz="3200" b="1">
                <a:solidFill>
                  <a:schemeClr val="bg1"/>
                </a:solidFill>
                <a:latin typeface="Times" panose="00000500000000020000" pitchFamily="2" charset="0"/>
                <a:ea typeface="ＭＳ Ｐゴシック" panose="020B0600070205080204" pitchFamily="34" charset="-128"/>
              </a:defRPr>
            </a:lvl1pPr>
            <a:lvl2pPr marL="37931725" indent="-37474525">
              <a:spcBef>
                <a:spcPct val="20000"/>
              </a:spcBef>
              <a:buChar char="–"/>
              <a:defRPr sz="2800" b="1">
                <a:solidFill>
                  <a:schemeClr val="bg1"/>
                </a:solidFill>
                <a:latin typeface="Times" panose="00000500000000020000" pitchFamily="2" charset="0"/>
                <a:ea typeface="ＭＳ Ｐゴシック" panose="020B0600070205080204" pitchFamily="34" charset="-128"/>
              </a:defRPr>
            </a:lvl2pPr>
            <a:lvl3pPr marL="1143000" indent="-228600">
              <a:spcBef>
                <a:spcPct val="20000"/>
              </a:spcBef>
              <a:buChar char="•"/>
              <a:defRPr sz="2400" b="1">
                <a:solidFill>
                  <a:schemeClr val="bg1"/>
                </a:solidFill>
                <a:latin typeface="Times" panose="00000500000000020000" pitchFamily="2" charset="0"/>
                <a:ea typeface="ＭＳ Ｐゴシック" panose="020B0600070205080204" pitchFamily="34" charset="-128"/>
              </a:defRPr>
            </a:lvl3pPr>
            <a:lvl4pPr marL="16002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4pPr>
            <a:lvl5pPr marL="20574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9pPr>
          </a:lstStyle>
          <a:p>
            <a:pPr algn="ctr">
              <a:lnSpc>
                <a:spcPct val="30000"/>
              </a:lnSpc>
              <a:spcBef>
                <a:spcPct val="50000"/>
              </a:spcBef>
              <a:buFontTx/>
              <a:buNone/>
            </a:pPr>
            <a:r>
              <a:rPr lang="en-US" altLang="en-US" sz="1503">
                <a:latin typeface="Garamond" panose="02020404030301010803" pitchFamily="18" charset="0"/>
              </a:rPr>
              <a:t>25k</a:t>
            </a:r>
            <a:endParaRPr lang="el-GR" altLang="en-US" sz="1503">
              <a:latin typeface="Garamond" panose="02020404030301010803" pitchFamily="18" charset="0"/>
            </a:endParaRPr>
          </a:p>
        </p:txBody>
      </p:sp>
      <p:sp>
        <p:nvSpPr>
          <p:cNvPr id="193566" name="Text Box 31"/>
          <p:cNvSpPr txBox="1">
            <a:spLocks noChangeArrowheads="1"/>
          </p:cNvSpPr>
          <p:nvPr/>
        </p:nvSpPr>
        <p:spPr bwMode="auto">
          <a:xfrm>
            <a:off x="612009" y="1958628"/>
            <a:ext cx="2233342" cy="58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372" tIns="48187" rIns="96372" bIns="48187">
            <a:spAutoFit/>
          </a:bodyPr>
          <a:lstStyle>
            <a:lvl1pPr>
              <a:spcBef>
                <a:spcPct val="20000"/>
              </a:spcBef>
              <a:buChar char="•"/>
              <a:defRPr sz="3200" b="1">
                <a:solidFill>
                  <a:schemeClr val="bg1"/>
                </a:solidFill>
                <a:latin typeface="Times" panose="00000500000000020000" pitchFamily="2" charset="0"/>
                <a:ea typeface="ＭＳ Ｐゴシック" panose="020B0600070205080204" pitchFamily="34" charset="-128"/>
              </a:defRPr>
            </a:lvl1pPr>
            <a:lvl2pPr marL="37931725" indent="-37474525">
              <a:spcBef>
                <a:spcPct val="20000"/>
              </a:spcBef>
              <a:buChar char="–"/>
              <a:defRPr sz="2800" b="1">
                <a:solidFill>
                  <a:schemeClr val="bg1"/>
                </a:solidFill>
                <a:latin typeface="Times" panose="00000500000000020000" pitchFamily="2" charset="0"/>
                <a:ea typeface="ＭＳ Ｐゴシック" panose="020B0600070205080204" pitchFamily="34" charset="-128"/>
              </a:defRPr>
            </a:lvl2pPr>
            <a:lvl3pPr marL="1143000" indent="-228600">
              <a:spcBef>
                <a:spcPct val="20000"/>
              </a:spcBef>
              <a:buChar char="•"/>
              <a:defRPr sz="2400" b="1">
                <a:solidFill>
                  <a:schemeClr val="bg1"/>
                </a:solidFill>
                <a:latin typeface="Times" panose="00000500000000020000" pitchFamily="2" charset="0"/>
                <a:ea typeface="ＭＳ Ｐゴシック" panose="020B0600070205080204" pitchFamily="34" charset="-128"/>
              </a:defRPr>
            </a:lvl3pPr>
            <a:lvl4pPr marL="16002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4pPr>
            <a:lvl5pPr marL="20574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9pPr>
          </a:lstStyle>
          <a:p>
            <a:pPr algn="r">
              <a:lnSpc>
                <a:spcPct val="70000"/>
              </a:lnSpc>
              <a:spcBef>
                <a:spcPct val="50000"/>
              </a:spcBef>
              <a:buFontTx/>
              <a:buNone/>
            </a:pPr>
            <a:r>
              <a:rPr lang="en-US" altLang="en-US" sz="1680" dirty="0">
                <a:solidFill>
                  <a:srgbClr val="FFFF00"/>
                </a:solidFill>
                <a:latin typeface="Arial" panose="020B0604020202020204" pitchFamily="34" charset="0"/>
              </a:rPr>
              <a:t>Bipedalism</a:t>
            </a:r>
          </a:p>
          <a:p>
            <a:pPr algn="r">
              <a:lnSpc>
                <a:spcPct val="70000"/>
              </a:lnSpc>
              <a:spcBef>
                <a:spcPct val="50000"/>
              </a:spcBef>
              <a:buFontTx/>
              <a:buNone/>
            </a:pPr>
            <a:r>
              <a:rPr lang="en-US" altLang="en-US" sz="1680" i="1" dirty="0">
                <a:latin typeface="Arial" panose="020B0604020202020204" pitchFamily="34" charset="0"/>
              </a:rPr>
              <a:t>4.0mya</a:t>
            </a:r>
            <a:endParaRPr lang="el-GR" altLang="en-US" sz="1237" i="1" dirty="0">
              <a:latin typeface="Arial" panose="020B0604020202020204" pitchFamily="34" charset="0"/>
            </a:endParaRPr>
          </a:p>
        </p:txBody>
      </p:sp>
      <p:sp>
        <p:nvSpPr>
          <p:cNvPr id="193567" name="Text Box 32"/>
          <p:cNvSpPr txBox="1">
            <a:spLocks noChangeArrowheads="1"/>
          </p:cNvSpPr>
          <p:nvPr/>
        </p:nvSpPr>
        <p:spPr bwMode="auto">
          <a:xfrm>
            <a:off x="3613616" y="1355756"/>
            <a:ext cx="2233342" cy="57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372" tIns="48187" rIns="96372" bIns="48187">
            <a:spAutoFit/>
          </a:bodyPr>
          <a:lstStyle>
            <a:lvl1pPr>
              <a:spcBef>
                <a:spcPct val="20000"/>
              </a:spcBef>
              <a:buChar char="•"/>
              <a:defRPr sz="3200" b="1">
                <a:solidFill>
                  <a:schemeClr val="bg1"/>
                </a:solidFill>
                <a:latin typeface="Times" panose="00000500000000020000" pitchFamily="2" charset="0"/>
                <a:ea typeface="ＭＳ Ｐゴシック" panose="020B0600070205080204" pitchFamily="34" charset="-128"/>
              </a:defRPr>
            </a:lvl1pPr>
            <a:lvl2pPr marL="37931725" indent="-37474525">
              <a:spcBef>
                <a:spcPct val="20000"/>
              </a:spcBef>
              <a:buChar char="–"/>
              <a:defRPr sz="2800" b="1">
                <a:solidFill>
                  <a:schemeClr val="bg1"/>
                </a:solidFill>
                <a:latin typeface="Times" panose="00000500000000020000" pitchFamily="2" charset="0"/>
                <a:ea typeface="ＭＳ Ｐゴシック" panose="020B0600070205080204" pitchFamily="34" charset="-128"/>
              </a:defRPr>
            </a:lvl2pPr>
            <a:lvl3pPr marL="1143000" indent="-228600">
              <a:spcBef>
                <a:spcPct val="20000"/>
              </a:spcBef>
              <a:buChar char="•"/>
              <a:defRPr sz="2400" b="1">
                <a:solidFill>
                  <a:schemeClr val="bg1"/>
                </a:solidFill>
                <a:latin typeface="Times" panose="00000500000000020000" pitchFamily="2" charset="0"/>
                <a:ea typeface="ＭＳ Ｐゴシック" panose="020B0600070205080204" pitchFamily="34" charset="-128"/>
              </a:defRPr>
            </a:lvl3pPr>
            <a:lvl4pPr marL="16002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4pPr>
            <a:lvl5pPr marL="20574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9pPr>
          </a:lstStyle>
          <a:p>
            <a:pPr algn="r">
              <a:lnSpc>
                <a:spcPct val="70000"/>
              </a:lnSpc>
              <a:spcBef>
                <a:spcPct val="50000"/>
              </a:spcBef>
              <a:buFontTx/>
              <a:buNone/>
            </a:pPr>
            <a:r>
              <a:rPr lang="en-US" altLang="en-US" sz="1905" dirty="0">
                <a:solidFill>
                  <a:srgbClr val="00B0F0"/>
                </a:solidFill>
                <a:latin typeface="Arial" panose="020B0604020202020204" pitchFamily="34" charset="0"/>
              </a:rPr>
              <a:t>Encephalization</a:t>
            </a:r>
          </a:p>
          <a:p>
            <a:pPr algn="r">
              <a:lnSpc>
                <a:spcPct val="50000"/>
              </a:lnSpc>
              <a:spcBef>
                <a:spcPct val="50000"/>
              </a:spcBef>
              <a:buFontTx/>
              <a:buNone/>
            </a:pPr>
            <a:r>
              <a:rPr lang="en-US" altLang="en-US" sz="1680" i="1" dirty="0">
                <a:latin typeface="Arial" panose="020B0604020202020204" pitchFamily="34" charset="0"/>
              </a:rPr>
              <a:t>2.0mya</a:t>
            </a:r>
            <a:endParaRPr lang="el-GR" altLang="en-US" sz="1680" i="1" dirty="0">
              <a:latin typeface="Arial" panose="020B0604020202020204" pitchFamily="34" charset="0"/>
            </a:endParaRPr>
          </a:p>
        </p:txBody>
      </p:sp>
      <p:sp>
        <p:nvSpPr>
          <p:cNvPr id="193568" name="Text Box 33"/>
          <p:cNvSpPr txBox="1">
            <a:spLocks noChangeArrowheads="1"/>
          </p:cNvSpPr>
          <p:nvPr/>
        </p:nvSpPr>
        <p:spPr bwMode="auto">
          <a:xfrm>
            <a:off x="2973699" y="2113327"/>
            <a:ext cx="2233341" cy="837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372" tIns="48187" rIns="96372" bIns="48187">
            <a:spAutoFit/>
          </a:bodyPr>
          <a:lstStyle>
            <a:lvl1pPr>
              <a:spcBef>
                <a:spcPct val="20000"/>
              </a:spcBef>
              <a:buChar char="•"/>
              <a:defRPr sz="3200" b="1">
                <a:solidFill>
                  <a:schemeClr val="bg1"/>
                </a:solidFill>
                <a:latin typeface="Times" panose="00000500000000020000" pitchFamily="2" charset="0"/>
                <a:ea typeface="ＭＳ Ｐゴシック" panose="020B0600070205080204" pitchFamily="34" charset="-128"/>
              </a:defRPr>
            </a:lvl1pPr>
            <a:lvl2pPr marL="37931725" indent="-37474525">
              <a:spcBef>
                <a:spcPct val="20000"/>
              </a:spcBef>
              <a:buChar char="–"/>
              <a:defRPr sz="2800" b="1">
                <a:solidFill>
                  <a:schemeClr val="bg1"/>
                </a:solidFill>
                <a:latin typeface="Times" panose="00000500000000020000" pitchFamily="2" charset="0"/>
                <a:ea typeface="ＭＳ Ｐゴシック" panose="020B0600070205080204" pitchFamily="34" charset="-128"/>
              </a:defRPr>
            </a:lvl2pPr>
            <a:lvl3pPr marL="1143000" indent="-228600">
              <a:spcBef>
                <a:spcPct val="20000"/>
              </a:spcBef>
              <a:buChar char="•"/>
              <a:defRPr sz="2400" b="1">
                <a:solidFill>
                  <a:schemeClr val="bg1"/>
                </a:solidFill>
                <a:latin typeface="Times" panose="00000500000000020000" pitchFamily="2" charset="0"/>
                <a:ea typeface="ＭＳ Ｐゴシック" panose="020B0600070205080204" pitchFamily="34" charset="-128"/>
              </a:defRPr>
            </a:lvl3pPr>
            <a:lvl4pPr marL="16002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4pPr>
            <a:lvl5pPr marL="20574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9pPr>
          </a:lstStyle>
          <a:p>
            <a:pPr algn="r">
              <a:lnSpc>
                <a:spcPct val="90000"/>
              </a:lnSpc>
              <a:spcBef>
                <a:spcPct val="50000"/>
              </a:spcBef>
              <a:buFontTx/>
              <a:buNone/>
            </a:pPr>
            <a:r>
              <a:rPr lang="en-US" altLang="en-US" sz="1680" dirty="0">
                <a:solidFill>
                  <a:srgbClr val="FFFF00"/>
                </a:solidFill>
                <a:latin typeface="Arial" panose="020B0604020202020204" pitchFamily="34" charset="0"/>
              </a:rPr>
              <a:t>Stone Artifact Manufacture</a:t>
            </a:r>
          </a:p>
          <a:p>
            <a:pPr algn="r">
              <a:lnSpc>
                <a:spcPct val="50000"/>
              </a:lnSpc>
              <a:spcBef>
                <a:spcPct val="50000"/>
              </a:spcBef>
              <a:buFontTx/>
              <a:buNone/>
            </a:pPr>
            <a:r>
              <a:rPr lang="en-US" altLang="en-US" sz="1680" i="1" dirty="0">
                <a:latin typeface="Arial" panose="020B0604020202020204" pitchFamily="34" charset="0"/>
              </a:rPr>
              <a:t>2.2mya</a:t>
            </a:r>
            <a:endParaRPr lang="el-GR" altLang="en-US" sz="1237" i="1" dirty="0">
              <a:latin typeface="Arial" panose="020B0604020202020204" pitchFamily="34" charset="0"/>
            </a:endParaRPr>
          </a:p>
        </p:txBody>
      </p:sp>
      <p:sp>
        <p:nvSpPr>
          <p:cNvPr id="193569" name="Text Box 34"/>
          <p:cNvSpPr txBox="1">
            <a:spLocks noChangeArrowheads="1"/>
          </p:cNvSpPr>
          <p:nvPr/>
        </p:nvSpPr>
        <p:spPr bwMode="auto">
          <a:xfrm>
            <a:off x="6435104" y="1742051"/>
            <a:ext cx="2233342" cy="779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372" tIns="48187" rIns="96372" bIns="48187">
            <a:spAutoFit/>
          </a:bodyPr>
          <a:lstStyle>
            <a:lvl1pPr>
              <a:spcBef>
                <a:spcPct val="20000"/>
              </a:spcBef>
              <a:buChar char="•"/>
              <a:defRPr sz="3200" b="1">
                <a:solidFill>
                  <a:schemeClr val="bg1"/>
                </a:solidFill>
                <a:latin typeface="Times" panose="00000500000000020000" pitchFamily="2" charset="0"/>
                <a:ea typeface="ＭＳ Ｐゴシック" panose="020B0600070205080204" pitchFamily="34" charset="-128"/>
              </a:defRPr>
            </a:lvl1pPr>
            <a:lvl2pPr marL="37931725" indent="-37474525">
              <a:spcBef>
                <a:spcPct val="20000"/>
              </a:spcBef>
              <a:buChar char="–"/>
              <a:defRPr sz="2800" b="1">
                <a:solidFill>
                  <a:schemeClr val="bg1"/>
                </a:solidFill>
                <a:latin typeface="Times" panose="00000500000000020000" pitchFamily="2" charset="0"/>
                <a:ea typeface="ＭＳ Ｐゴシック" panose="020B0600070205080204" pitchFamily="34" charset="-128"/>
              </a:defRPr>
            </a:lvl2pPr>
            <a:lvl3pPr marL="1143000" indent="-228600">
              <a:spcBef>
                <a:spcPct val="20000"/>
              </a:spcBef>
              <a:buChar char="•"/>
              <a:defRPr sz="2400" b="1">
                <a:solidFill>
                  <a:schemeClr val="bg1"/>
                </a:solidFill>
                <a:latin typeface="Times" panose="00000500000000020000" pitchFamily="2" charset="0"/>
                <a:ea typeface="ＭＳ Ｐゴシック" panose="020B0600070205080204" pitchFamily="34" charset="-128"/>
              </a:defRPr>
            </a:lvl3pPr>
            <a:lvl4pPr marL="16002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4pPr>
            <a:lvl5pPr marL="20574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9pPr>
          </a:lstStyle>
          <a:p>
            <a:pPr algn="r">
              <a:lnSpc>
                <a:spcPct val="60000"/>
              </a:lnSpc>
              <a:spcBef>
                <a:spcPct val="50000"/>
              </a:spcBef>
              <a:buFontTx/>
              <a:buNone/>
            </a:pPr>
            <a:r>
              <a:rPr lang="en-US" altLang="en-US" sz="1680" dirty="0">
                <a:solidFill>
                  <a:srgbClr val="FFFF00"/>
                </a:solidFill>
                <a:latin typeface="Arial" panose="020B0604020202020204" pitchFamily="34" charset="0"/>
              </a:rPr>
              <a:t>Modern</a:t>
            </a:r>
          </a:p>
          <a:p>
            <a:pPr algn="r">
              <a:lnSpc>
                <a:spcPct val="40000"/>
              </a:lnSpc>
              <a:spcBef>
                <a:spcPct val="50000"/>
              </a:spcBef>
              <a:buFontTx/>
              <a:buNone/>
            </a:pPr>
            <a:r>
              <a:rPr lang="en-US" altLang="en-US" sz="1680" dirty="0">
                <a:solidFill>
                  <a:srgbClr val="FFFF00"/>
                </a:solidFill>
                <a:latin typeface="Arial" panose="020B0604020202020204" pitchFamily="34" charset="0"/>
              </a:rPr>
              <a:t>Culture</a:t>
            </a:r>
          </a:p>
          <a:p>
            <a:pPr algn="r">
              <a:lnSpc>
                <a:spcPct val="60000"/>
              </a:lnSpc>
              <a:spcBef>
                <a:spcPct val="50000"/>
              </a:spcBef>
              <a:buFontTx/>
              <a:buNone/>
            </a:pPr>
            <a:r>
              <a:rPr lang="en-US" altLang="en-US" sz="1680" i="1" dirty="0">
                <a:latin typeface="Arial" panose="020B0604020202020204" pitchFamily="34" charset="0"/>
              </a:rPr>
              <a:t>&gt;300kya</a:t>
            </a:r>
            <a:endParaRPr lang="el-GR" altLang="en-US" sz="1237" i="1" dirty="0">
              <a:latin typeface="Arial" panose="020B0604020202020204" pitchFamily="34" charset="0"/>
            </a:endParaRPr>
          </a:p>
        </p:txBody>
      </p:sp>
      <p:sp>
        <p:nvSpPr>
          <p:cNvPr id="193570" name="Text Box 35"/>
          <p:cNvSpPr txBox="1">
            <a:spLocks noChangeArrowheads="1"/>
          </p:cNvSpPr>
          <p:nvPr/>
        </p:nvSpPr>
        <p:spPr bwMode="auto">
          <a:xfrm>
            <a:off x="8890139" y="1855496"/>
            <a:ext cx="2233341" cy="54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372" tIns="48187" rIns="96372" bIns="48187">
            <a:spAutoFit/>
          </a:bodyPr>
          <a:lstStyle>
            <a:lvl1pPr>
              <a:spcBef>
                <a:spcPct val="20000"/>
              </a:spcBef>
              <a:buChar char="•"/>
              <a:defRPr sz="3200" b="1">
                <a:solidFill>
                  <a:schemeClr val="bg1"/>
                </a:solidFill>
                <a:latin typeface="Times" panose="00000500000000020000" pitchFamily="2" charset="0"/>
                <a:ea typeface="ＭＳ Ｐゴシック" panose="020B0600070205080204" pitchFamily="34" charset="-128"/>
              </a:defRPr>
            </a:lvl1pPr>
            <a:lvl2pPr marL="37931725" indent="-37474525">
              <a:spcBef>
                <a:spcPct val="20000"/>
              </a:spcBef>
              <a:buChar char="–"/>
              <a:defRPr sz="2800" b="1">
                <a:solidFill>
                  <a:schemeClr val="bg1"/>
                </a:solidFill>
                <a:latin typeface="Times" panose="00000500000000020000" pitchFamily="2" charset="0"/>
                <a:ea typeface="ＭＳ Ｐゴシック" panose="020B0600070205080204" pitchFamily="34" charset="-128"/>
              </a:defRPr>
            </a:lvl2pPr>
            <a:lvl3pPr marL="1143000" indent="-228600">
              <a:spcBef>
                <a:spcPct val="20000"/>
              </a:spcBef>
              <a:buChar char="•"/>
              <a:defRPr sz="2400" b="1">
                <a:solidFill>
                  <a:schemeClr val="bg1"/>
                </a:solidFill>
                <a:latin typeface="Times" panose="00000500000000020000" pitchFamily="2" charset="0"/>
                <a:ea typeface="ＭＳ Ｐゴシック" panose="020B0600070205080204" pitchFamily="34" charset="-128"/>
              </a:defRPr>
            </a:lvl3pPr>
            <a:lvl4pPr marL="16002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4pPr>
            <a:lvl5pPr marL="20574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9pPr>
          </a:lstStyle>
          <a:p>
            <a:pPr algn="r">
              <a:lnSpc>
                <a:spcPct val="60000"/>
              </a:lnSpc>
              <a:spcBef>
                <a:spcPct val="50000"/>
              </a:spcBef>
              <a:buFontTx/>
              <a:buNone/>
            </a:pPr>
            <a:r>
              <a:rPr lang="en-US" altLang="en-US" sz="1680" dirty="0">
                <a:solidFill>
                  <a:srgbClr val="FFFF00"/>
                </a:solidFill>
                <a:latin typeface="Arial" panose="020B0604020202020204" pitchFamily="34" charset="0"/>
              </a:rPr>
              <a:t>Modern  Behavior</a:t>
            </a:r>
          </a:p>
          <a:p>
            <a:pPr algn="r">
              <a:lnSpc>
                <a:spcPct val="60000"/>
              </a:lnSpc>
              <a:spcBef>
                <a:spcPct val="50000"/>
              </a:spcBef>
              <a:buFontTx/>
              <a:buNone/>
            </a:pPr>
            <a:r>
              <a:rPr lang="en-US" altLang="en-US" sz="1680" i="1" dirty="0">
                <a:latin typeface="Arial" panose="020B0604020202020204" pitchFamily="34" charset="0"/>
              </a:rPr>
              <a:t>50kya</a:t>
            </a:r>
            <a:endParaRPr lang="el-GR" altLang="en-US" sz="1237" i="1" dirty="0">
              <a:latin typeface="Arial" panose="020B0604020202020204" pitchFamily="34" charset="0"/>
            </a:endParaRPr>
          </a:p>
        </p:txBody>
      </p:sp>
      <p:sp>
        <p:nvSpPr>
          <p:cNvPr id="2" name="Text Box 1"/>
          <p:cNvSpPr txBox="1"/>
          <p:nvPr/>
        </p:nvSpPr>
        <p:spPr>
          <a:xfrm>
            <a:off x="846829" y="4532222"/>
            <a:ext cx="1610193" cy="651313"/>
          </a:xfrm>
          <a:prstGeom prst="rect">
            <a:avLst/>
          </a:prstGeom>
          <a:noFill/>
        </p:spPr>
        <p:txBody>
          <a:bodyPr wrap="square" lIns="96372" tIns="48187" rIns="96372" bIns="48187" rtlCol="0">
            <a:spAutoFit/>
          </a:bodyPr>
          <a:lstStyle/>
          <a:p>
            <a:pPr eaLnBrk="1" hangingPunct="1"/>
            <a:r>
              <a:rPr lang="en-US" altLang="zh-CN" b="1">
                <a:solidFill>
                  <a:srgbClr val="FFC000"/>
                </a:solidFill>
                <a:latin typeface="Times New Roman Bold" panose="02020603050405020304" charset="0"/>
                <a:ea typeface="SimSun" panose="02010600030101010101" pitchFamily="2" charset="-122"/>
                <a:sym typeface="+mn-ea"/>
              </a:rPr>
              <a:t>ARHGAP11</a:t>
            </a:r>
            <a:endParaRPr lang="en-US" altLang="zh-CN" b="1">
              <a:solidFill>
                <a:srgbClr val="FFC000"/>
              </a:solidFill>
              <a:latin typeface="Times New Roman Bold" panose="02020603050405020304" charset="0"/>
              <a:ea typeface="SimSun" panose="02010600030101010101" pitchFamily="2" charset="-122"/>
            </a:endParaRPr>
          </a:p>
          <a:p>
            <a:pPr eaLnBrk="1" hangingPunct="1"/>
            <a:r>
              <a:rPr lang="en-US" altLang="zh-CN" b="1">
                <a:solidFill>
                  <a:srgbClr val="FFC000"/>
                </a:solidFill>
                <a:latin typeface="Times New Roman Bold" panose="02020603050405020304" charset="0"/>
                <a:ea typeface="SimSun" panose="02010600030101010101" pitchFamily="2" charset="-122"/>
                <a:sym typeface="+mn-ea"/>
              </a:rPr>
              <a:t>Duplication</a:t>
            </a:r>
            <a:endParaRPr lang="en-US"/>
          </a:p>
        </p:txBody>
      </p:sp>
      <p:sp>
        <p:nvSpPr>
          <p:cNvPr id="3" name="Text Box 2"/>
          <p:cNvSpPr txBox="1"/>
          <p:nvPr/>
        </p:nvSpPr>
        <p:spPr>
          <a:xfrm>
            <a:off x="4442782" y="4542241"/>
            <a:ext cx="1566861" cy="928312"/>
          </a:xfrm>
          <a:prstGeom prst="rect">
            <a:avLst/>
          </a:prstGeom>
          <a:noFill/>
        </p:spPr>
        <p:txBody>
          <a:bodyPr wrap="none" lIns="96372" tIns="48187" rIns="96372" bIns="48187" rtlCol="0">
            <a:spAutoFit/>
          </a:bodyPr>
          <a:lstStyle/>
          <a:p>
            <a:pPr algn="l" eaLnBrk="1" hangingPunct="1"/>
            <a:r>
              <a:rPr lang="en-US" altLang="zh-CN" b="1" dirty="0">
                <a:solidFill>
                  <a:srgbClr val="00B0F0"/>
                </a:solidFill>
                <a:latin typeface="Times New Roman Bold" panose="02020603050405020304" charset="0"/>
                <a:ea typeface="SimSun" panose="02010600030101010101" pitchFamily="2" charset="-122"/>
                <a:sym typeface="+mn-ea"/>
              </a:rPr>
              <a:t>ARHGAP11B</a:t>
            </a:r>
            <a:endParaRPr lang="en-US" altLang="zh-CN" b="1" dirty="0">
              <a:solidFill>
                <a:srgbClr val="00B0F0"/>
              </a:solidFill>
              <a:latin typeface="Times New Roman Bold" panose="02020603050405020304" charset="0"/>
              <a:ea typeface="SimSun" panose="02010600030101010101" pitchFamily="2" charset="-122"/>
            </a:endParaRPr>
          </a:p>
          <a:p>
            <a:pPr algn="l" eaLnBrk="1" hangingPunct="1"/>
            <a:r>
              <a:rPr lang="en-US" b="1" dirty="0">
                <a:solidFill>
                  <a:srgbClr val="00B0F0"/>
                </a:solidFill>
                <a:latin typeface="Arial Bold" panose="020B0604020202020204" charset="0"/>
                <a:cs typeface="Arial Bold" panose="020B0604020202020204" charset="0"/>
              </a:rPr>
              <a:t>Mutation</a:t>
            </a:r>
          </a:p>
          <a:p>
            <a:endParaRPr lang="en-US" b="1" dirty="0">
              <a:solidFill>
                <a:srgbClr val="FFC000"/>
              </a:solidFill>
              <a:latin typeface="Arial Bold" panose="020B0604020202020204" charset="0"/>
              <a:cs typeface="Arial Bold" panose="020B0604020202020204" charset="0"/>
            </a:endParaRPr>
          </a:p>
        </p:txBody>
      </p:sp>
      <p:sp>
        <p:nvSpPr>
          <p:cNvPr id="4" name="Text Box 3"/>
          <p:cNvSpPr txBox="1"/>
          <p:nvPr/>
        </p:nvSpPr>
        <p:spPr>
          <a:xfrm>
            <a:off x="1052478" y="4211805"/>
            <a:ext cx="472556" cy="374314"/>
          </a:xfrm>
          <a:prstGeom prst="rect">
            <a:avLst/>
          </a:prstGeom>
          <a:noFill/>
        </p:spPr>
        <p:txBody>
          <a:bodyPr wrap="square" lIns="96372" tIns="48187" rIns="96372" bIns="48187" rtlCol="0" anchor="t">
            <a:spAutoFit/>
          </a:bodyPr>
          <a:lstStyle/>
          <a:p>
            <a:r>
              <a:rPr lang="en-US" dirty="0">
                <a:solidFill>
                  <a:srgbClr val="FFFF00"/>
                </a:solidFill>
                <a:latin typeface="Arial" panose="020B0604020202020204" pitchFamily="34" charset="0"/>
                <a:cs typeface="Arial" panose="020B0604020202020204" pitchFamily="34" charset="0"/>
              </a:rPr>
              <a:t>↑</a:t>
            </a:r>
          </a:p>
        </p:txBody>
      </p:sp>
      <p:sp>
        <p:nvSpPr>
          <p:cNvPr id="5" name="Text Box 4"/>
          <p:cNvSpPr txBox="1"/>
          <p:nvPr/>
        </p:nvSpPr>
        <p:spPr>
          <a:xfrm>
            <a:off x="5000712" y="4223929"/>
            <a:ext cx="472556" cy="374314"/>
          </a:xfrm>
          <a:prstGeom prst="rect">
            <a:avLst/>
          </a:prstGeom>
          <a:noFill/>
        </p:spPr>
        <p:txBody>
          <a:bodyPr wrap="square" lIns="96372" tIns="48187" rIns="96372" bIns="48187" rtlCol="0" anchor="t">
            <a:spAutoFit/>
          </a:bodyPr>
          <a:lstStyle/>
          <a:p>
            <a:r>
              <a:rPr lang="en-US" dirty="0">
                <a:solidFill>
                  <a:srgbClr val="FFFF00"/>
                </a:solidFill>
                <a:latin typeface="Arial" panose="020B0604020202020204" pitchFamily="34" charset="0"/>
                <a:cs typeface="Arial" panose="020B0604020202020204" pitchFamily="34" charset="0"/>
              </a:rPr>
              <a:t>↑</a:t>
            </a:r>
          </a:p>
        </p:txBody>
      </p:sp>
      <p:sp>
        <p:nvSpPr>
          <p:cNvPr id="7" name="Text Box 5">
            <a:extLst>
              <a:ext uri="{FF2B5EF4-FFF2-40B4-BE49-F238E27FC236}">
                <a16:creationId xmlns:a16="http://schemas.microsoft.com/office/drawing/2014/main" id="{50AAA905-4CFC-4A14-BDA1-158B92D642C3}"/>
              </a:ext>
            </a:extLst>
          </p:cNvPr>
          <p:cNvSpPr txBox="1">
            <a:spLocks noChangeArrowheads="1"/>
          </p:cNvSpPr>
          <p:nvPr/>
        </p:nvSpPr>
        <p:spPr bwMode="auto">
          <a:xfrm>
            <a:off x="6848319" y="5381851"/>
            <a:ext cx="1680230" cy="57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Light" panose="020F0502020204030204" pitchFamily="34" charset="0"/>
              </a:defRPr>
            </a:lvl1pPr>
            <a:lvl2pPr marL="742950" indent="-285750">
              <a:defRPr>
                <a:solidFill>
                  <a:schemeClr val="tx1"/>
                </a:solidFill>
                <a:latin typeface="Calibri Light" panose="020F0502020204030204" pitchFamily="34" charset="0"/>
              </a:defRPr>
            </a:lvl2pPr>
            <a:lvl3pPr marL="1143000" indent="-228600">
              <a:defRPr>
                <a:solidFill>
                  <a:schemeClr val="tx1"/>
                </a:solidFill>
                <a:latin typeface="Calibri Light" panose="020F0502020204030204" pitchFamily="34" charset="0"/>
              </a:defRPr>
            </a:lvl3pPr>
            <a:lvl4pPr marL="1600200" indent="-228600">
              <a:defRPr>
                <a:solidFill>
                  <a:schemeClr val="tx1"/>
                </a:solidFill>
                <a:latin typeface="Calibri Light" panose="020F0502020204030204" pitchFamily="34" charset="0"/>
              </a:defRPr>
            </a:lvl4pPr>
            <a:lvl5pPr marL="2057400" indent="-228600">
              <a:defRPr>
                <a:solidFill>
                  <a:schemeClr val="tx1"/>
                </a:solidFill>
                <a:latin typeface="Calibri Light" panose="020F0502020204030204" pitchFamily="34" charset="0"/>
              </a:defRPr>
            </a:lvl5pPr>
            <a:lvl6pPr marL="2514600" indent="-228600" eaLnBrk="0" fontAlgn="base" hangingPunct="0">
              <a:spcBef>
                <a:spcPct val="0"/>
              </a:spcBef>
              <a:spcAft>
                <a:spcPct val="0"/>
              </a:spcAft>
              <a:defRPr>
                <a:solidFill>
                  <a:schemeClr val="tx1"/>
                </a:solidFill>
                <a:latin typeface="Calibri Light" panose="020F0502020204030204" pitchFamily="34" charset="0"/>
              </a:defRPr>
            </a:lvl6pPr>
            <a:lvl7pPr marL="2971800" indent="-228600" eaLnBrk="0" fontAlgn="base" hangingPunct="0">
              <a:spcBef>
                <a:spcPct val="0"/>
              </a:spcBef>
              <a:spcAft>
                <a:spcPct val="0"/>
              </a:spcAft>
              <a:defRPr>
                <a:solidFill>
                  <a:schemeClr val="tx1"/>
                </a:solidFill>
                <a:latin typeface="Calibri Light" panose="020F0502020204030204" pitchFamily="34" charset="0"/>
              </a:defRPr>
            </a:lvl7pPr>
            <a:lvl8pPr marL="3429000" indent="-228600" eaLnBrk="0" fontAlgn="base" hangingPunct="0">
              <a:spcBef>
                <a:spcPct val="0"/>
              </a:spcBef>
              <a:spcAft>
                <a:spcPct val="0"/>
              </a:spcAft>
              <a:defRPr>
                <a:solidFill>
                  <a:schemeClr val="tx1"/>
                </a:solidFill>
                <a:latin typeface="Calibri Light" panose="020F0502020204030204" pitchFamily="34" charset="0"/>
              </a:defRPr>
            </a:lvl8pPr>
            <a:lvl9pPr marL="3886200" indent="-228600" eaLnBrk="0" fontAlgn="base" hangingPunct="0">
              <a:spcBef>
                <a:spcPct val="0"/>
              </a:spcBef>
              <a:spcAft>
                <a:spcPct val="0"/>
              </a:spcAft>
              <a:defRPr>
                <a:solidFill>
                  <a:schemeClr val="tx1"/>
                </a:solidFill>
                <a:latin typeface="Calibri Light" panose="020F0502020204030204" pitchFamily="34" charset="0"/>
              </a:defRPr>
            </a:lvl9pPr>
          </a:lstStyle>
          <a:p>
            <a:pPr eaLnBrk="1" hangingPunct="1"/>
            <a:r>
              <a:rPr lang="en-US" altLang="zh-CN" sz="1856" b="1" dirty="0">
                <a:solidFill>
                  <a:srgbClr val="00B0F0"/>
                </a:solidFill>
                <a:latin typeface="Times New Roman Bold" panose="02020603050405020304" charset="0"/>
                <a:ea typeface="SimSun" panose="02010600030101010101" pitchFamily="2" charset="-122"/>
              </a:rPr>
              <a:t>Near extinction “bottleneck”</a:t>
            </a:r>
          </a:p>
        </p:txBody>
      </p:sp>
      <p:sp>
        <p:nvSpPr>
          <p:cNvPr id="8" name="Text Box 4">
            <a:extLst>
              <a:ext uri="{FF2B5EF4-FFF2-40B4-BE49-F238E27FC236}">
                <a16:creationId xmlns:a16="http://schemas.microsoft.com/office/drawing/2014/main" id="{7E98F53F-05E6-6916-5004-5F32F9D0F910}"/>
              </a:ext>
            </a:extLst>
          </p:cNvPr>
          <p:cNvSpPr txBox="1"/>
          <p:nvPr/>
        </p:nvSpPr>
        <p:spPr>
          <a:xfrm>
            <a:off x="7452156" y="4180885"/>
            <a:ext cx="472556" cy="374314"/>
          </a:xfrm>
          <a:prstGeom prst="rect">
            <a:avLst/>
          </a:prstGeom>
          <a:noFill/>
        </p:spPr>
        <p:txBody>
          <a:bodyPr wrap="square" lIns="96372" tIns="48187" rIns="96372" bIns="48187" rtlCol="0" anchor="t">
            <a:spAutoFit/>
          </a:bodyPr>
          <a:lstStyle/>
          <a:p>
            <a:r>
              <a:rPr lang="en-US" dirty="0">
                <a:solidFill>
                  <a:srgbClr val="FFFF00"/>
                </a:solidFill>
                <a:latin typeface="Arial" panose="020B0604020202020204" pitchFamily="34" charset="0"/>
                <a:cs typeface="Arial" panose="020B0604020202020204" pitchFamily="34" charset="0"/>
              </a:rPr>
              <a:t>↑</a:t>
            </a:r>
          </a:p>
        </p:txBody>
      </p:sp>
      <p:sp>
        <p:nvSpPr>
          <p:cNvPr id="10" name="Text Box 34">
            <a:extLst>
              <a:ext uri="{FF2B5EF4-FFF2-40B4-BE49-F238E27FC236}">
                <a16:creationId xmlns:a16="http://schemas.microsoft.com/office/drawing/2014/main" id="{EF4394AB-CA18-2ABA-918F-DF3F33D33EBD}"/>
              </a:ext>
            </a:extLst>
          </p:cNvPr>
          <p:cNvSpPr txBox="1">
            <a:spLocks noChangeArrowheads="1"/>
          </p:cNvSpPr>
          <p:nvPr/>
        </p:nvSpPr>
        <p:spPr bwMode="auto">
          <a:xfrm>
            <a:off x="5894876" y="863953"/>
            <a:ext cx="1706228" cy="909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372" tIns="48187" rIns="96372" bIns="48187">
            <a:spAutoFit/>
          </a:bodyPr>
          <a:lstStyle>
            <a:lvl1pPr>
              <a:defRPr>
                <a:solidFill>
                  <a:schemeClr val="tx1"/>
                </a:solidFill>
                <a:latin typeface="Calibri Light" panose="020F0502020204030204" pitchFamily="34" charset="0"/>
              </a:defRPr>
            </a:lvl1pPr>
            <a:lvl2pPr marL="742950" indent="-285750">
              <a:defRPr>
                <a:solidFill>
                  <a:schemeClr val="tx1"/>
                </a:solidFill>
                <a:latin typeface="Calibri Light" panose="020F0502020204030204" pitchFamily="34" charset="0"/>
              </a:defRPr>
            </a:lvl2pPr>
            <a:lvl3pPr marL="1143000" indent="-228600">
              <a:defRPr>
                <a:solidFill>
                  <a:schemeClr val="tx1"/>
                </a:solidFill>
                <a:latin typeface="Calibri Light" panose="020F0502020204030204" pitchFamily="34" charset="0"/>
              </a:defRPr>
            </a:lvl3pPr>
            <a:lvl4pPr marL="1600200" indent="-228600">
              <a:defRPr>
                <a:solidFill>
                  <a:schemeClr val="tx1"/>
                </a:solidFill>
                <a:latin typeface="Calibri Light" panose="020F0502020204030204" pitchFamily="34" charset="0"/>
              </a:defRPr>
            </a:lvl4pPr>
            <a:lvl5pPr marL="2057400" indent="-228600">
              <a:defRPr>
                <a:solidFill>
                  <a:schemeClr val="tx1"/>
                </a:solidFill>
                <a:latin typeface="Calibri Light" panose="020F0502020204030204" pitchFamily="34" charset="0"/>
              </a:defRPr>
            </a:lvl5pPr>
            <a:lvl6pPr marL="2514600" indent="-228600" eaLnBrk="0" fontAlgn="base" hangingPunct="0">
              <a:spcBef>
                <a:spcPct val="0"/>
              </a:spcBef>
              <a:spcAft>
                <a:spcPct val="0"/>
              </a:spcAft>
              <a:defRPr>
                <a:solidFill>
                  <a:schemeClr val="tx1"/>
                </a:solidFill>
                <a:latin typeface="Calibri Light" panose="020F0502020204030204" pitchFamily="34" charset="0"/>
              </a:defRPr>
            </a:lvl6pPr>
            <a:lvl7pPr marL="2971800" indent="-228600" eaLnBrk="0" fontAlgn="base" hangingPunct="0">
              <a:spcBef>
                <a:spcPct val="0"/>
              </a:spcBef>
              <a:spcAft>
                <a:spcPct val="0"/>
              </a:spcAft>
              <a:defRPr>
                <a:solidFill>
                  <a:schemeClr val="tx1"/>
                </a:solidFill>
                <a:latin typeface="Calibri Light" panose="020F0502020204030204" pitchFamily="34" charset="0"/>
              </a:defRPr>
            </a:lvl7pPr>
            <a:lvl8pPr marL="3429000" indent="-228600" eaLnBrk="0" fontAlgn="base" hangingPunct="0">
              <a:spcBef>
                <a:spcPct val="0"/>
              </a:spcBef>
              <a:spcAft>
                <a:spcPct val="0"/>
              </a:spcAft>
              <a:defRPr>
                <a:solidFill>
                  <a:schemeClr val="tx1"/>
                </a:solidFill>
                <a:latin typeface="Calibri Light" panose="020F0502020204030204" pitchFamily="34" charset="0"/>
              </a:defRPr>
            </a:lvl8pPr>
            <a:lvl9pPr marL="3886200" indent="-228600" eaLnBrk="0" fontAlgn="base" hangingPunct="0">
              <a:spcBef>
                <a:spcPct val="0"/>
              </a:spcBef>
              <a:spcAft>
                <a:spcPct val="0"/>
              </a:spcAft>
              <a:defRPr>
                <a:solidFill>
                  <a:schemeClr val="tx1"/>
                </a:solidFill>
                <a:latin typeface="Calibri Light" panose="020F0502020204030204" pitchFamily="34" charset="0"/>
              </a:defRPr>
            </a:lvl9pPr>
          </a:lstStyle>
          <a:p>
            <a:pPr algn="ctr" eaLnBrk="1" hangingPunct="1">
              <a:spcBef>
                <a:spcPct val="50000"/>
              </a:spcBef>
            </a:pPr>
            <a:r>
              <a:rPr lang="en-US" altLang="en-US" sz="1680" b="1" dirty="0">
                <a:solidFill>
                  <a:srgbClr val="FFFF00"/>
                </a:solidFill>
                <a:latin typeface="Arial" panose="020B0604020202020204" pitchFamily="34" charset="0"/>
              </a:rPr>
              <a:t>       Shared Intentionality</a:t>
            </a:r>
          </a:p>
          <a:p>
            <a:pPr algn="r" eaLnBrk="1" hangingPunct="1">
              <a:lnSpc>
                <a:spcPct val="60000"/>
              </a:lnSpc>
              <a:spcBef>
                <a:spcPct val="50000"/>
              </a:spcBef>
            </a:pPr>
            <a:r>
              <a:rPr lang="en-US" altLang="en-US" sz="1680" b="1" i="1" dirty="0">
                <a:solidFill>
                  <a:schemeClr val="bg1"/>
                </a:solidFill>
                <a:latin typeface="Arial" panose="020B0604020202020204" pitchFamily="34" charset="0"/>
              </a:rPr>
              <a:t>900-700kya</a:t>
            </a:r>
            <a:endParaRPr lang="el-GR" altLang="en-US" sz="1149" b="1" i="1" dirty="0">
              <a:solidFill>
                <a:schemeClr val="bg1"/>
              </a:solidFill>
              <a:latin typeface="Arial" panose="020B0604020202020204" pitchFamily="34" charset="0"/>
            </a:endParaRPr>
          </a:p>
        </p:txBody>
      </p:sp>
      <p:sp>
        <p:nvSpPr>
          <p:cNvPr id="6" name="Text Box 5">
            <a:extLst>
              <a:ext uri="{FF2B5EF4-FFF2-40B4-BE49-F238E27FC236}">
                <a16:creationId xmlns:a16="http://schemas.microsoft.com/office/drawing/2014/main" id="{097101D5-F177-7252-7F29-07FA412C3786}"/>
              </a:ext>
            </a:extLst>
          </p:cNvPr>
          <p:cNvSpPr txBox="1">
            <a:spLocks noChangeArrowheads="1"/>
          </p:cNvSpPr>
          <p:nvPr/>
        </p:nvSpPr>
        <p:spPr bwMode="auto">
          <a:xfrm>
            <a:off x="7368944" y="4631257"/>
            <a:ext cx="22606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Light" panose="020F0502020204030204" pitchFamily="34" charset="0"/>
              </a:defRPr>
            </a:lvl1pPr>
            <a:lvl2pPr marL="742950" indent="-285750">
              <a:defRPr>
                <a:solidFill>
                  <a:schemeClr val="tx1"/>
                </a:solidFill>
                <a:latin typeface="Calibri Light" panose="020F0502020204030204" pitchFamily="34" charset="0"/>
              </a:defRPr>
            </a:lvl2pPr>
            <a:lvl3pPr marL="1143000" indent="-228600">
              <a:defRPr>
                <a:solidFill>
                  <a:schemeClr val="tx1"/>
                </a:solidFill>
                <a:latin typeface="Calibri Light" panose="020F0502020204030204" pitchFamily="34" charset="0"/>
              </a:defRPr>
            </a:lvl3pPr>
            <a:lvl4pPr marL="1600200" indent="-228600">
              <a:defRPr>
                <a:solidFill>
                  <a:schemeClr val="tx1"/>
                </a:solidFill>
                <a:latin typeface="Calibri Light" panose="020F0502020204030204" pitchFamily="34" charset="0"/>
              </a:defRPr>
            </a:lvl4pPr>
            <a:lvl5pPr marL="2057400" indent="-228600">
              <a:defRPr>
                <a:solidFill>
                  <a:schemeClr val="tx1"/>
                </a:solidFill>
                <a:latin typeface="Calibri Light" panose="020F0502020204030204" pitchFamily="34" charset="0"/>
              </a:defRPr>
            </a:lvl5pPr>
            <a:lvl6pPr marL="2514600" indent="-228600" eaLnBrk="0" fontAlgn="base" hangingPunct="0">
              <a:spcBef>
                <a:spcPct val="0"/>
              </a:spcBef>
              <a:spcAft>
                <a:spcPct val="0"/>
              </a:spcAft>
              <a:defRPr>
                <a:solidFill>
                  <a:schemeClr val="tx1"/>
                </a:solidFill>
                <a:latin typeface="Calibri Light" panose="020F0502020204030204" pitchFamily="34" charset="0"/>
              </a:defRPr>
            </a:lvl6pPr>
            <a:lvl7pPr marL="2971800" indent="-228600" eaLnBrk="0" fontAlgn="base" hangingPunct="0">
              <a:spcBef>
                <a:spcPct val="0"/>
              </a:spcBef>
              <a:spcAft>
                <a:spcPct val="0"/>
              </a:spcAft>
              <a:defRPr>
                <a:solidFill>
                  <a:schemeClr val="tx1"/>
                </a:solidFill>
                <a:latin typeface="Calibri Light" panose="020F0502020204030204" pitchFamily="34" charset="0"/>
              </a:defRPr>
            </a:lvl7pPr>
            <a:lvl8pPr marL="3429000" indent="-228600" eaLnBrk="0" fontAlgn="base" hangingPunct="0">
              <a:spcBef>
                <a:spcPct val="0"/>
              </a:spcBef>
              <a:spcAft>
                <a:spcPct val="0"/>
              </a:spcAft>
              <a:defRPr>
                <a:solidFill>
                  <a:schemeClr val="tx1"/>
                </a:solidFill>
                <a:latin typeface="Calibri Light" panose="020F0502020204030204" pitchFamily="34" charset="0"/>
              </a:defRPr>
            </a:lvl8pPr>
            <a:lvl9pPr marL="3886200" indent="-228600" eaLnBrk="0" fontAlgn="base" hangingPunct="0">
              <a:spcBef>
                <a:spcPct val="0"/>
              </a:spcBef>
              <a:spcAft>
                <a:spcPct val="0"/>
              </a:spcAft>
              <a:defRPr>
                <a:solidFill>
                  <a:schemeClr val="tx1"/>
                </a:solidFill>
                <a:latin typeface="Calibri Light" panose="020F0502020204030204" pitchFamily="34" charset="0"/>
              </a:defRPr>
            </a:lvl9pPr>
          </a:lstStyle>
          <a:p>
            <a:pPr eaLnBrk="1" hangingPunct="1"/>
            <a:r>
              <a:rPr lang="en-US" altLang="zh-CN" b="1" dirty="0">
                <a:solidFill>
                  <a:srgbClr val="00B0F0"/>
                </a:solidFill>
                <a:latin typeface="Times New Roman Bold" panose="02020603050405020304" charset="0"/>
                <a:ea typeface="SimSun" panose="02010600030101010101" pitchFamily="2" charset="-122"/>
              </a:rPr>
              <a:t>TKT L1</a:t>
            </a:r>
          </a:p>
          <a:p>
            <a:pPr eaLnBrk="1" hangingPunct="1"/>
            <a:r>
              <a:rPr lang="en-US" altLang="zh-CN" b="1" dirty="0">
                <a:solidFill>
                  <a:srgbClr val="00B0F0"/>
                </a:solidFill>
                <a:latin typeface="Times New Roman Bold" panose="02020603050405020304" charset="0"/>
                <a:ea typeface="SimSun" panose="02010600030101010101" pitchFamily="2" charset="-122"/>
              </a:rPr>
              <a:t>Mutation</a:t>
            </a:r>
          </a:p>
        </p:txBody>
      </p:sp>
      <p:sp>
        <p:nvSpPr>
          <p:cNvPr id="9" name="Text Box 4">
            <a:extLst>
              <a:ext uri="{FF2B5EF4-FFF2-40B4-BE49-F238E27FC236}">
                <a16:creationId xmlns:a16="http://schemas.microsoft.com/office/drawing/2014/main" id="{E4D13EE2-9FD7-FE7C-AEF1-E92433B59418}"/>
              </a:ext>
            </a:extLst>
          </p:cNvPr>
          <p:cNvSpPr txBox="1"/>
          <p:nvPr/>
        </p:nvSpPr>
        <p:spPr>
          <a:xfrm>
            <a:off x="7164633" y="5130547"/>
            <a:ext cx="472556" cy="374314"/>
          </a:xfrm>
          <a:prstGeom prst="rect">
            <a:avLst/>
          </a:prstGeom>
          <a:noFill/>
        </p:spPr>
        <p:txBody>
          <a:bodyPr wrap="square" lIns="96372" tIns="48187" rIns="96372" bIns="48187" rtlCol="0" anchor="t">
            <a:spAutoFit/>
          </a:bodyPr>
          <a:lstStyle/>
          <a:p>
            <a:r>
              <a:rPr lang="en-US" dirty="0">
                <a:solidFill>
                  <a:srgbClr val="FFFF00"/>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5B3EA0CB-DABC-1553-F7DF-990C74769312}"/>
              </a:ext>
            </a:extLst>
          </p:cNvPr>
          <p:cNvSpPr txBox="1"/>
          <p:nvPr/>
        </p:nvSpPr>
        <p:spPr>
          <a:xfrm>
            <a:off x="5884305" y="5994050"/>
            <a:ext cx="4314130" cy="641394"/>
          </a:xfrm>
          <a:prstGeom prst="rect">
            <a:avLst/>
          </a:prstGeom>
          <a:noFill/>
        </p:spPr>
        <p:txBody>
          <a:bodyPr wrap="none" rtlCol="0">
            <a:spAutoFit/>
          </a:bodyPr>
          <a:lstStyle/>
          <a:p>
            <a:r>
              <a:rPr lang="en-GR" sz="1768" b="1" dirty="0">
                <a:solidFill>
                  <a:schemeClr val="bg1"/>
                </a:solidFill>
                <a:latin typeface="Times New Roman" panose="02020603050405020304" pitchFamily="18" charset="0"/>
                <a:cs typeface="Times New Roman" panose="02020603050405020304" pitchFamily="18" charset="0"/>
              </a:rPr>
              <a:t>H. </a:t>
            </a:r>
            <a:r>
              <a:rPr lang="en-GB" sz="1768" b="1" dirty="0">
                <a:solidFill>
                  <a:schemeClr val="bg1"/>
                </a:solidFill>
                <a:latin typeface="Times New Roman" panose="02020603050405020304" pitchFamily="18" charset="0"/>
                <a:cs typeface="Times New Roman" panose="02020603050405020304" pitchFamily="18" charset="0"/>
              </a:rPr>
              <a:t>e</a:t>
            </a:r>
            <a:r>
              <a:rPr lang="en-GR" sz="1768" b="1" dirty="0">
                <a:solidFill>
                  <a:schemeClr val="bg1"/>
                </a:solidFill>
                <a:latin typeface="Times New Roman" panose="02020603050405020304" pitchFamily="18" charset="0"/>
                <a:cs typeface="Times New Roman" panose="02020603050405020304" pitchFamily="18" charset="0"/>
              </a:rPr>
              <a:t>rectus= H heidelbergensis? Ancestor X</a:t>
            </a:r>
          </a:p>
          <a:p>
            <a:endParaRPr lang="en-GR" dirty="0"/>
          </a:p>
        </p:txBody>
      </p:sp>
      <p:sp>
        <p:nvSpPr>
          <p:cNvPr id="12" name="TextBox 11">
            <a:extLst>
              <a:ext uri="{FF2B5EF4-FFF2-40B4-BE49-F238E27FC236}">
                <a16:creationId xmlns:a16="http://schemas.microsoft.com/office/drawing/2014/main" id="{4EC20457-9465-7E2A-08DC-0F841DE19072}"/>
              </a:ext>
            </a:extLst>
          </p:cNvPr>
          <p:cNvSpPr txBox="1"/>
          <p:nvPr/>
        </p:nvSpPr>
        <p:spPr>
          <a:xfrm>
            <a:off x="5178996" y="479235"/>
            <a:ext cx="1963102" cy="641394"/>
          </a:xfrm>
          <a:prstGeom prst="rect">
            <a:avLst/>
          </a:prstGeom>
          <a:noFill/>
        </p:spPr>
        <p:txBody>
          <a:bodyPr wrap="none" rtlCol="0">
            <a:spAutoFit/>
          </a:bodyPr>
          <a:lstStyle/>
          <a:p>
            <a:r>
              <a:rPr lang="en-GR" sz="1768" b="1" dirty="0">
                <a:solidFill>
                  <a:srgbClr val="FFFF00"/>
                </a:solidFill>
                <a:latin typeface="Times New Roman" panose="02020603050405020304" pitchFamily="18" charset="0"/>
                <a:cs typeface="Times New Roman" panose="02020603050405020304" pitchFamily="18" charset="0"/>
              </a:rPr>
              <a:t>SEX-related Roles</a:t>
            </a:r>
          </a:p>
          <a:p>
            <a:endParaRPr lang="en-GR" dirty="0"/>
          </a:p>
        </p:txBody>
      </p:sp>
      <p:sp>
        <p:nvSpPr>
          <p:cNvPr id="13" name="TextBox 12">
            <a:extLst>
              <a:ext uri="{FF2B5EF4-FFF2-40B4-BE49-F238E27FC236}">
                <a16:creationId xmlns:a16="http://schemas.microsoft.com/office/drawing/2014/main" id="{704FD4DF-90FD-5924-0ADB-61DE858C901B}"/>
              </a:ext>
            </a:extLst>
          </p:cNvPr>
          <p:cNvSpPr txBox="1"/>
          <p:nvPr/>
        </p:nvSpPr>
        <p:spPr>
          <a:xfrm>
            <a:off x="7366762" y="471876"/>
            <a:ext cx="1490473" cy="641394"/>
          </a:xfrm>
          <a:prstGeom prst="rect">
            <a:avLst/>
          </a:prstGeom>
          <a:noFill/>
        </p:spPr>
        <p:txBody>
          <a:bodyPr wrap="none" rtlCol="0">
            <a:spAutoFit/>
          </a:bodyPr>
          <a:lstStyle/>
          <a:p>
            <a:r>
              <a:rPr lang="en-GR" sz="1768" b="1" dirty="0">
                <a:solidFill>
                  <a:srgbClr val="FFFF00"/>
                </a:solidFill>
                <a:latin typeface="+mn-lt"/>
              </a:rPr>
              <a:t>Speech/Logos</a:t>
            </a:r>
          </a:p>
          <a:p>
            <a:endParaRPr lang="en-GR" dirty="0"/>
          </a:p>
        </p:txBody>
      </p:sp>
      <p:sp>
        <p:nvSpPr>
          <p:cNvPr id="14" name="TextBox 13">
            <a:extLst>
              <a:ext uri="{FF2B5EF4-FFF2-40B4-BE49-F238E27FC236}">
                <a16:creationId xmlns:a16="http://schemas.microsoft.com/office/drawing/2014/main" id="{7AC3F4D2-D0B2-8507-1A16-48471CB24131}"/>
              </a:ext>
            </a:extLst>
          </p:cNvPr>
          <p:cNvSpPr txBox="1"/>
          <p:nvPr/>
        </p:nvSpPr>
        <p:spPr>
          <a:xfrm>
            <a:off x="798976" y="5085101"/>
            <a:ext cx="1282852" cy="349455"/>
          </a:xfrm>
          <a:prstGeom prst="rect">
            <a:avLst/>
          </a:prstGeom>
          <a:noFill/>
        </p:spPr>
        <p:txBody>
          <a:bodyPr wrap="none" rtlCol="0">
            <a:spAutoFit/>
          </a:bodyPr>
          <a:lstStyle/>
          <a:p>
            <a:r>
              <a:rPr lang="en-US" altLang="zh-CN" sz="1671" b="1" dirty="0">
                <a:solidFill>
                  <a:schemeClr val="bg1"/>
                </a:solidFill>
                <a:latin typeface="Calibri Bold" panose="020F0502020204030204" charset="0"/>
                <a:ea typeface="SimSun" panose="02010600030101010101" pitchFamily="2" charset="-122"/>
                <a:cs typeface="Calibri Bold" panose="020F0502020204030204" charset="0"/>
              </a:rPr>
              <a:t>Brain ~380 g</a:t>
            </a:r>
            <a:endParaRPr lang="en-GR" dirty="0"/>
          </a:p>
        </p:txBody>
      </p:sp>
      <p:sp>
        <p:nvSpPr>
          <p:cNvPr id="15" name="TextBox 14">
            <a:extLst>
              <a:ext uri="{FF2B5EF4-FFF2-40B4-BE49-F238E27FC236}">
                <a16:creationId xmlns:a16="http://schemas.microsoft.com/office/drawing/2014/main" id="{80D75DC1-A167-18B8-4B06-7AA4AE733C5D}"/>
              </a:ext>
            </a:extLst>
          </p:cNvPr>
          <p:cNvSpPr txBox="1"/>
          <p:nvPr/>
        </p:nvSpPr>
        <p:spPr>
          <a:xfrm>
            <a:off x="3771240" y="5131070"/>
            <a:ext cx="2924390" cy="883575"/>
          </a:xfrm>
          <a:prstGeom prst="rect">
            <a:avLst/>
          </a:prstGeom>
          <a:noFill/>
        </p:spPr>
        <p:txBody>
          <a:bodyPr wrap="none" rtlCol="0">
            <a:spAutoFit/>
          </a:bodyPr>
          <a:lstStyle/>
          <a:p>
            <a:r>
              <a:rPr lang="en-US" altLang="zh-CN" sz="1671" b="1" dirty="0">
                <a:solidFill>
                  <a:schemeClr val="bg1"/>
                </a:solidFill>
                <a:latin typeface="Calibri Bold" panose="020F0502020204030204" charset="0"/>
                <a:ea typeface="SimSun" panose="02010600030101010101" pitchFamily="2" charset="-122"/>
                <a:cs typeface="Calibri Bold" panose="020F0502020204030204" charset="0"/>
                <a:sym typeface="+mn-ea"/>
              </a:rPr>
              <a:t>Brain from 380 to 1300- 1600g </a:t>
            </a:r>
          </a:p>
          <a:p>
            <a:r>
              <a:rPr lang="en-US" altLang="zh-CN" sz="1671" b="1" dirty="0">
                <a:solidFill>
                  <a:schemeClr val="bg1"/>
                </a:solidFill>
                <a:latin typeface="Calibri Bold" panose="020F0502020204030204" charset="0"/>
                <a:ea typeface="SimSun" panose="02010600030101010101" pitchFamily="2" charset="-122"/>
                <a:cs typeface="Calibri Bold" panose="020F0502020204030204" charset="0"/>
                <a:sym typeface="+mn-ea"/>
              </a:rPr>
              <a:t>over 2 million years</a:t>
            </a:r>
          </a:p>
          <a:p>
            <a:endParaRPr lang="en-GR" dirty="0"/>
          </a:p>
        </p:txBody>
      </p:sp>
      <p:sp>
        <p:nvSpPr>
          <p:cNvPr id="16" name="TextBox 15">
            <a:extLst>
              <a:ext uri="{FF2B5EF4-FFF2-40B4-BE49-F238E27FC236}">
                <a16:creationId xmlns:a16="http://schemas.microsoft.com/office/drawing/2014/main" id="{0DD9F048-8A37-8CD4-B759-DAF72949389B}"/>
              </a:ext>
            </a:extLst>
          </p:cNvPr>
          <p:cNvSpPr txBox="1"/>
          <p:nvPr/>
        </p:nvSpPr>
        <p:spPr>
          <a:xfrm>
            <a:off x="8284106" y="4608806"/>
            <a:ext cx="2967479" cy="923330"/>
          </a:xfrm>
          <a:prstGeom prst="rect">
            <a:avLst/>
          </a:prstGeom>
          <a:noFill/>
        </p:spPr>
        <p:txBody>
          <a:bodyPr wrap="none" rtlCol="0">
            <a:spAutoFit/>
          </a:bodyPr>
          <a:lstStyle/>
          <a:p>
            <a:r>
              <a:rPr lang="en-GR" b="1" dirty="0">
                <a:solidFill>
                  <a:srgbClr val="00B0F0"/>
                </a:solidFill>
                <a:latin typeface="Times New Roman" panose="02020603050405020304" pitchFamily="18" charset="0"/>
                <a:cs typeface="Times New Roman" panose="02020603050405020304" pitchFamily="18" charset="0"/>
              </a:rPr>
              <a:t> Frontal</a:t>
            </a:r>
          </a:p>
          <a:p>
            <a:r>
              <a:rPr lang="en-GR" b="1" dirty="0">
                <a:solidFill>
                  <a:srgbClr val="00B0F0"/>
                </a:solidFill>
                <a:latin typeface="Times New Roman" panose="02020603050405020304" pitchFamily="18" charset="0"/>
                <a:cs typeface="Times New Roman" panose="02020603050405020304" pitchFamily="18" charset="0"/>
              </a:rPr>
              <a:t> neocortex </a:t>
            </a:r>
            <a:r>
              <a:rPr lang="en-GR" b="1" i="1" dirty="0">
                <a:solidFill>
                  <a:srgbClr val="00B0F0"/>
                </a:solidFill>
                <a:latin typeface="Times New Roman" panose="02020603050405020304" pitchFamily="18" charset="0"/>
                <a:cs typeface="Times New Roman" panose="02020603050405020304" pitchFamily="18" charset="0"/>
              </a:rPr>
              <a:t>H sapiens sapiens</a:t>
            </a:r>
            <a:endParaRPr lang="en-GR" i="1" dirty="0">
              <a:solidFill>
                <a:srgbClr val="00B0F0"/>
              </a:solidFill>
              <a:latin typeface="Times New Roman" panose="02020603050405020304" pitchFamily="18" charset="0"/>
              <a:cs typeface="Times New Roman" panose="02020603050405020304" pitchFamily="18" charset="0"/>
            </a:endParaRPr>
          </a:p>
          <a:p>
            <a:endParaRPr lang="en-GR" dirty="0"/>
          </a:p>
        </p:txBody>
      </p:sp>
      <p:sp>
        <p:nvSpPr>
          <p:cNvPr id="17" name="TextBox 16">
            <a:extLst>
              <a:ext uri="{FF2B5EF4-FFF2-40B4-BE49-F238E27FC236}">
                <a16:creationId xmlns:a16="http://schemas.microsoft.com/office/drawing/2014/main" id="{F4A1ED41-379F-B895-DEC0-61BC839F6D59}"/>
              </a:ext>
            </a:extLst>
          </p:cNvPr>
          <p:cNvSpPr txBox="1"/>
          <p:nvPr/>
        </p:nvSpPr>
        <p:spPr>
          <a:xfrm>
            <a:off x="8320071" y="5564658"/>
            <a:ext cx="1324402" cy="626454"/>
          </a:xfrm>
          <a:prstGeom prst="rect">
            <a:avLst/>
          </a:prstGeom>
          <a:noFill/>
        </p:spPr>
        <p:txBody>
          <a:bodyPr wrap="none" rtlCol="0">
            <a:spAutoFit/>
          </a:bodyPr>
          <a:lstStyle/>
          <a:p>
            <a:r>
              <a:rPr lang="en-US" altLang="en-US" sz="1671" b="1" i="1" dirty="0">
                <a:solidFill>
                  <a:schemeClr val="bg1"/>
                </a:solidFill>
                <a:latin typeface="Arial" panose="020B0604020202020204" pitchFamily="34" charset="0"/>
              </a:rPr>
              <a:t>900-700kya</a:t>
            </a:r>
            <a:endParaRPr lang="el-GR" altLang="en-US" sz="1113" b="1" i="1" dirty="0">
              <a:solidFill>
                <a:schemeClr val="bg1"/>
              </a:solidFill>
              <a:latin typeface="Arial" panose="020B0604020202020204" pitchFamily="34" charset="0"/>
            </a:endParaRPr>
          </a:p>
          <a:p>
            <a:endParaRPr lang="en-GR" dirty="0"/>
          </a:p>
        </p:txBody>
      </p:sp>
      <p:sp>
        <p:nvSpPr>
          <p:cNvPr id="19" name="Rectangle 18">
            <a:extLst>
              <a:ext uri="{FF2B5EF4-FFF2-40B4-BE49-F238E27FC236}">
                <a16:creationId xmlns:a16="http://schemas.microsoft.com/office/drawing/2014/main" id="{94833D9B-6C27-FA5E-0D92-106B4168C35A}"/>
              </a:ext>
            </a:extLst>
          </p:cNvPr>
          <p:cNvSpPr>
            <a:spLocks noChangeArrowheads="1"/>
          </p:cNvSpPr>
          <p:nvPr/>
        </p:nvSpPr>
        <p:spPr bwMode="auto">
          <a:xfrm>
            <a:off x="10140311" y="3005240"/>
            <a:ext cx="165907" cy="423760"/>
          </a:xfrm>
          <a:prstGeom prst="rect">
            <a:avLst/>
          </a:prstGeom>
          <a:solidFill>
            <a:schemeClr val="bg1"/>
          </a:solidFill>
          <a:ln w="9525">
            <a:solidFill>
              <a:schemeClr val="bg1"/>
            </a:solidFill>
            <a:miter lim="800000"/>
          </a:ln>
        </p:spPr>
        <p:txBody>
          <a:bodyPr lIns="96372" tIns="48187" rIns="96372" bIns="48187" anchor="ctr">
            <a:spAutoFit/>
          </a:bodyPr>
          <a:lstStyle>
            <a:lvl1pPr>
              <a:spcBef>
                <a:spcPct val="20000"/>
              </a:spcBef>
              <a:buChar char="•"/>
              <a:defRPr sz="3200" b="1">
                <a:solidFill>
                  <a:schemeClr val="bg1"/>
                </a:solidFill>
                <a:latin typeface="Times" panose="00000500000000020000" pitchFamily="2" charset="0"/>
                <a:ea typeface="ＭＳ Ｐゴシック" panose="020B0600070205080204" pitchFamily="34" charset="-128"/>
              </a:defRPr>
            </a:lvl1pPr>
            <a:lvl2pPr marL="37931725" indent="-37474525">
              <a:spcBef>
                <a:spcPct val="20000"/>
              </a:spcBef>
              <a:buChar char="–"/>
              <a:defRPr sz="2800" b="1">
                <a:solidFill>
                  <a:schemeClr val="bg1"/>
                </a:solidFill>
                <a:latin typeface="Times" panose="00000500000000020000" pitchFamily="2" charset="0"/>
                <a:ea typeface="ＭＳ Ｐゴシック" panose="020B0600070205080204" pitchFamily="34" charset="-128"/>
              </a:defRPr>
            </a:lvl2pPr>
            <a:lvl3pPr marL="1143000" indent="-228600">
              <a:spcBef>
                <a:spcPct val="20000"/>
              </a:spcBef>
              <a:buChar char="•"/>
              <a:defRPr sz="2400" b="1">
                <a:solidFill>
                  <a:schemeClr val="bg1"/>
                </a:solidFill>
                <a:latin typeface="Times" panose="00000500000000020000" pitchFamily="2" charset="0"/>
                <a:ea typeface="ＭＳ Ｐゴシック" panose="020B0600070205080204" pitchFamily="34" charset="-128"/>
              </a:defRPr>
            </a:lvl3pPr>
            <a:lvl4pPr marL="16002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4pPr>
            <a:lvl5pPr marL="20574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9pPr>
          </a:lstStyle>
          <a:p>
            <a:pPr>
              <a:spcBef>
                <a:spcPct val="0"/>
              </a:spcBef>
              <a:buFontTx/>
              <a:buNone/>
            </a:pPr>
            <a:endParaRPr lang="en-US" altLang="en-US" sz="2122">
              <a:solidFill>
                <a:schemeClr val="tx1"/>
              </a:solidFill>
              <a:latin typeface="Helvetica" pitchFamily="2" charset="0"/>
            </a:endParaRPr>
          </a:p>
        </p:txBody>
      </p:sp>
      <p:sp>
        <p:nvSpPr>
          <p:cNvPr id="18" name="TextBox 17">
            <a:extLst>
              <a:ext uri="{FF2B5EF4-FFF2-40B4-BE49-F238E27FC236}">
                <a16:creationId xmlns:a16="http://schemas.microsoft.com/office/drawing/2014/main" id="{3C11BF60-B000-51D2-8848-463C4AFA05A3}"/>
              </a:ext>
            </a:extLst>
          </p:cNvPr>
          <p:cNvSpPr txBox="1"/>
          <p:nvPr/>
        </p:nvSpPr>
        <p:spPr>
          <a:xfrm>
            <a:off x="5747269" y="2281464"/>
            <a:ext cx="1157496" cy="910121"/>
          </a:xfrm>
          <a:prstGeom prst="rect">
            <a:avLst/>
          </a:prstGeom>
          <a:noFill/>
        </p:spPr>
        <p:txBody>
          <a:bodyPr wrap="none" rtlCol="0">
            <a:spAutoFit/>
          </a:bodyPr>
          <a:lstStyle/>
          <a:p>
            <a:r>
              <a:rPr lang="en-GB" sz="1714" b="1" dirty="0">
                <a:solidFill>
                  <a:srgbClr val="00B0F0"/>
                </a:solidFill>
                <a:latin typeface="+mj-lt"/>
              </a:rPr>
              <a:t>SRGAP2</a:t>
            </a:r>
            <a:endParaRPr lang="en-GR" b="1" dirty="0">
              <a:solidFill>
                <a:srgbClr val="00B0F0"/>
              </a:solidFill>
              <a:latin typeface="+mj-lt"/>
            </a:endParaRPr>
          </a:p>
          <a:p>
            <a:r>
              <a:rPr lang="en-GR" b="1" dirty="0">
                <a:solidFill>
                  <a:srgbClr val="00B0F0"/>
                </a:solidFill>
                <a:latin typeface="+mj-lt"/>
              </a:rPr>
              <a:t>Epiregulin</a:t>
            </a:r>
          </a:p>
          <a:p>
            <a:r>
              <a:rPr lang="en-GR" b="1" dirty="0">
                <a:solidFill>
                  <a:srgbClr val="00B0F0"/>
                </a:solidFill>
                <a:latin typeface="+mj-lt"/>
              </a:rPr>
              <a:t>FoxP2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Content Placeholder 4" descr="DSC0000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707765" y="116840"/>
            <a:ext cx="4776470" cy="6684645"/>
          </a:xfrm>
        </p:spPr>
      </p:pic>
      <p:sp>
        <p:nvSpPr>
          <p:cNvPr id="2" name="Text Box 1"/>
          <p:cNvSpPr txBox="1"/>
          <p:nvPr/>
        </p:nvSpPr>
        <p:spPr>
          <a:xfrm>
            <a:off x="-24765" y="1916430"/>
            <a:ext cx="3807460" cy="1814830"/>
          </a:xfrm>
          <a:prstGeom prst="rect">
            <a:avLst/>
          </a:prstGeom>
          <a:noFill/>
        </p:spPr>
        <p:txBody>
          <a:bodyPr wrap="none" rtlCol="0">
            <a:spAutoFit/>
          </a:bodyPr>
          <a:lstStyle/>
          <a:p>
            <a:r>
              <a:rPr lang="en-US" sz="2800" b="1">
                <a:latin typeface="Times New Roman Bold" panose="02020603050405020304" charset="0"/>
                <a:cs typeface="Times New Roman Bold" panose="02020603050405020304" charset="0"/>
              </a:rPr>
              <a:t>Acceleration of Human </a:t>
            </a:r>
          </a:p>
          <a:p>
            <a:r>
              <a:rPr lang="en-US" sz="2800" b="1">
                <a:latin typeface="Times New Roman Bold" panose="02020603050405020304" charset="0"/>
                <a:cs typeface="Times New Roman Bold" panose="02020603050405020304" charset="0"/>
              </a:rPr>
              <a:t>Genetic Evolution as a </a:t>
            </a:r>
          </a:p>
          <a:p>
            <a:r>
              <a:rPr lang="en-US" sz="2800" b="1">
                <a:latin typeface="Times New Roman Bold" panose="02020603050405020304" charset="0"/>
                <a:cs typeface="Times New Roman Bold" panose="02020603050405020304" charset="0"/>
              </a:rPr>
              <a:t>function of Cultural </a:t>
            </a:r>
          </a:p>
          <a:p>
            <a:r>
              <a:rPr lang="en-US" sz="2800" b="1">
                <a:latin typeface="Times New Roman Bold" panose="02020603050405020304" charset="0"/>
                <a:cs typeface="Times New Roman Bold" panose="02020603050405020304" charset="0"/>
              </a:rPr>
              <a:t>Evolution</a:t>
            </a:r>
          </a:p>
        </p:txBody>
      </p:sp>
      <p:sp>
        <p:nvSpPr>
          <p:cNvPr id="4" name="Text Box 3"/>
          <p:cNvSpPr txBox="1"/>
          <p:nvPr/>
        </p:nvSpPr>
        <p:spPr>
          <a:xfrm>
            <a:off x="8616280" y="1988840"/>
            <a:ext cx="3254375" cy="2245360"/>
          </a:xfrm>
          <a:prstGeom prst="rect">
            <a:avLst/>
          </a:prstGeom>
          <a:noFill/>
        </p:spPr>
        <p:txBody>
          <a:bodyPr wrap="none" rtlCol="0">
            <a:spAutoFit/>
          </a:bodyPr>
          <a:lstStyle/>
          <a:p>
            <a:r>
              <a:rPr lang="en-US" sz="2800" b="1" dirty="0">
                <a:latin typeface="Times New Roman Bold" panose="02020603050405020304" charset="0"/>
                <a:cs typeface="Times New Roman Bold" panose="02020603050405020304" charset="0"/>
              </a:rPr>
              <a:t>A “Virtuous Cycle” </a:t>
            </a:r>
          </a:p>
          <a:p>
            <a:r>
              <a:rPr lang="en-US" sz="2800" b="1" dirty="0">
                <a:latin typeface="Times New Roman Bold" panose="02020603050405020304" charset="0"/>
                <a:cs typeface="Times New Roman Bold" panose="02020603050405020304" charset="0"/>
              </a:rPr>
              <a:t>between Human </a:t>
            </a:r>
          </a:p>
          <a:p>
            <a:r>
              <a:rPr lang="en-US" sz="2800" b="1" dirty="0">
                <a:latin typeface="Times New Roman Bold" panose="02020603050405020304" charset="0"/>
                <a:cs typeface="Times New Roman Bold" panose="02020603050405020304" charset="0"/>
              </a:rPr>
              <a:t>Genetic Evolution </a:t>
            </a:r>
          </a:p>
          <a:p>
            <a:r>
              <a:rPr lang="en-US" sz="2800" b="1" dirty="0">
                <a:latin typeface="Times New Roman Bold" panose="02020603050405020304" charset="0"/>
                <a:cs typeface="Times New Roman Bold" panose="02020603050405020304" charset="0"/>
              </a:rPr>
              <a:t>and Culture </a:t>
            </a:r>
          </a:p>
          <a:p>
            <a:endParaRPr lang="en-US" sz="2800" b="1" dirty="0">
              <a:latin typeface="Times New Roman Bold" panose="02020603050405020304" charset="0"/>
              <a:cs typeface="Times New Roman Bold" panose="0202060305040502030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Content Placeholder 3" descr="Fig. 1.t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7365"/>
          </a:xfrm>
        </p:spPr>
      </p:pic>
      <p:sp>
        <p:nvSpPr>
          <p:cNvPr id="183298" name="TextBox 2"/>
          <p:cNvSpPr txBox="1">
            <a:spLocks noChangeArrowheads="1"/>
          </p:cNvSpPr>
          <p:nvPr/>
        </p:nvSpPr>
        <p:spPr bwMode="auto">
          <a:xfrm>
            <a:off x="7348538" y="6353175"/>
            <a:ext cx="297624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Times" panose="00000500000000020000" pitchFamily="2" charset="0"/>
                <a:ea typeface="ＭＳ Ｐゴシック" panose="020B0600070205080204" pitchFamily="34" charset="-128"/>
              </a:defRPr>
            </a:lvl1pPr>
            <a:lvl2pPr marL="37931725" indent="-37474525">
              <a:spcBef>
                <a:spcPct val="20000"/>
              </a:spcBef>
              <a:buChar char="–"/>
              <a:defRPr sz="2800" b="1">
                <a:solidFill>
                  <a:schemeClr val="bg1"/>
                </a:solidFill>
                <a:latin typeface="Times" panose="00000500000000020000" pitchFamily="2" charset="0"/>
                <a:ea typeface="ＭＳ Ｐゴシック" panose="020B0600070205080204" pitchFamily="34" charset="-128"/>
              </a:defRPr>
            </a:lvl2pPr>
            <a:lvl3pPr marL="1143000" indent="-228600">
              <a:spcBef>
                <a:spcPct val="20000"/>
              </a:spcBef>
              <a:buChar char="•"/>
              <a:defRPr sz="2400" b="1">
                <a:solidFill>
                  <a:schemeClr val="bg1"/>
                </a:solidFill>
                <a:latin typeface="Times" panose="00000500000000020000" pitchFamily="2" charset="0"/>
                <a:ea typeface="ＭＳ Ｐゴシック" panose="020B0600070205080204" pitchFamily="34" charset="-128"/>
              </a:defRPr>
            </a:lvl3pPr>
            <a:lvl4pPr marL="16002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4pPr>
            <a:lvl5pPr marL="2057400" indent="-228600">
              <a:spcBef>
                <a:spcPct val="20000"/>
              </a:spcBef>
              <a:buChar char="»"/>
              <a:defRPr sz="2000" b="1">
                <a:solidFill>
                  <a:schemeClr val="bg1"/>
                </a:solidFill>
                <a:latin typeface="Times" panose="00000500000000020000"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Times" panose="00000500000000020000" pitchFamily="2" charset="0"/>
                <a:ea typeface="ＭＳ Ｐゴシック" panose="020B0600070205080204" pitchFamily="34" charset="-128"/>
              </a:defRPr>
            </a:lvl9pPr>
          </a:lstStyle>
          <a:p>
            <a:pPr>
              <a:spcBef>
                <a:spcPct val="0"/>
              </a:spcBef>
              <a:buFontTx/>
              <a:buNone/>
            </a:pPr>
            <a:r>
              <a:rPr lang="en-US" altLang="en-US" sz="2000" i="1">
                <a:solidFill>
                  <a:schemeClr val="tx1"/>
                </a:solidFill>
                <a:latin typeface="Helvetica" pitchFamily="2" charset="0"/>
              </a:rPr>
              <a:t>Hawks et al. PNAS 2007</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p:cNvSpPr txBox="1"/>
          <p:nvPr/>
        </p:nvSpPr>
        <p:spPr>
          <a:xfrm>
            <a:off x="2495600" y="35901"/>
            <a:ext cx="6880860" cy="922020"/>
          </a:xfrm>
          <a:prstGeom prst="rect">
            <a:avLst/>
          </a:prstGeom>
          <a:noFill/>
        </p:spPr>
        <p:txBody>
          <a:bodyPr wrap="none" rtlCol="0">
            <a:spAutoFit/>
          </a:bodyPr>
          <a:lstStyle/>
          <a:p>
            <a:r>
              <a:rPr lang="en-US" sz="5400" b="1" dirty="0">
                <a:solidFill>
                  <a:schemeClr val="bg1"/>
                </a:solidFill>
                <a:latin typeface="+mn-lt"/>
                <a:cs typeface="+mn-lt"/>
              </a:rPr>
              <a:t>Human Brain Properties</a:t>
            </a:r>
          </a:p>
        </p:txBody>
      </p:sp>
      <p:sp>
        <p:nvSpPr>
          <p:cNvPr id="3" name="TextBox 2"/>
          <p:cNvSpPr txBox="1"/>
          <p:nvPr/>
        </p:nvSpPr>
        <p:spPr>
          <a:xfrm>
            <a:off x="2945130" y="1088730"/>
            <a:ext cx="7727950" cy="6185535"/>
          </a:xfrm>
          <a:prstGeom prst="rect">
            <a:avLst/>
          </a:prstGeom>
          <a:noFill/>
        </p:spPr>
        <p:txBody>
          <a:bodyPr wrap="square" rtlCol="0">
            <a:spAutoFit/>
          </a:bodyPr>
          <a:lstStyle/>
          <a:p>
            <a:r>
              <a:rPr lang="en-US" sz="4400" b="1" i="1" dirty="0">
                <a:solidFill>
                  <a:srgbClr val="00B0F0"/>
                </a:solidFill>
                <a:latin typeface="+mn-lt"/>
                <a:cs typeface="+mn-lt"/>
              </a:rPr>
              <a:t>Speech/Logical thinking</a:t>
            </a:r>
          </a:p>
          <a:p>
            <a:r>
              <a:rPr lang="en-US" sz="4400" b="1" i="1" dirty="0">
                <a:solidFill>
                  <a:srgbClr val="FFFF00"/>
                </a:solidFill>
                <a:latin typeface="+mn-lt"/>
                <a:cs typeface="+mn-lt"/>
              </a:rPr>
              <a:t>Volition </a:t>
            </a:r>
            <a:r>
              <a:rPr lang="en-US" sz="4400" b="1" i="1" dirty="0">
                <a:solidFill>
                  <a:srgbClr val="00B0F0"/>
                </a:solidFill>
                <a:latin typeface="+mn-lt"/>
                <a:cs typeface="+mn-lt"/>
              </a:rPr>
              <a:t>(Free will)</a:t>
            </a:r>
          </a:p>
          <a:p>
            <a:r>
              <a:rPr lang="en-US" sz="4400" b="1" i="1" dirty="0">
                <a:solidFill>
                  <a:srgbClr val="FFFF00"/>
                </a:solidFill>
                <a:latin typeface="+mn-lt"/>
                <a:cs typeface="+mn-lt"/>
              </a:rPr>
              <a:t>Imagination (Space- and time-travel, </a:t>
            </a:r>
            <a:r>
              <a:rPr lang="en-US" sz="4400" b="1" i="1" dirty="0" err="1">
                <a:solidFill>
                  <a:srgbClr val="FFFF00"/>
                </a:solidFill>
                <a:latin typeface="+mn-lt"/>
                <a:cs typeface="+mn-lt"/>
              </a:rPr>
              <a:t>Metarepresentations</a:t>
            </a:r>
            <a:r>
              <a:rPr lang="en-US" sz="4400" b="1" i="1" dirty="0">
                <a:solidFill>
                  <a:srgbClr val="FFFF00"/>
                </a:solidFill>
                <a:latin typeface="+mn-lt"/>
                <a:cs typeface="+mn-lt"/>
              </a:rPr>
              <a:t>)</a:t>
            </a:r>
          </a:p>
          <a:p>
            <a:r>
              <a:rPr lang="en-US" sz="4400" b="1" i="1" dirty="0">
                <a:solidFill>
                  <a:srgbClr val="00B0F0"/>
                </a:solidFill>
                <a:latin typeface="+mn-lt"/>
                <a:cs typeface="+mn-lt"/>
              </a:rPr>
              <a:t>Effectance</a:t>
            </a:r>
            <a:r>
              <a:rPr lang="en-US" sz="4400" b="1" i="1" dirty="0">
                <a:solidFill>
                  <a:srgbClr val="FFFF00"/>
                </a:solidFill>
                <a:latin typeface="+mn-lt"/>
                <a:cs typeface="+mn-lt"/>
              </a:rPr>
              <a:t>, Hormesis (Eustress)</a:t>
            </a:r>
          </a:p>
          <a:p>
            <a:r>
              <a:rPr lang="en-US" sz="4400" b="1" i="1" dirty="0">
                <a:solidFill>
                  <a:srgbClr val="FFFF00"/>
                </a:solidFill>
                <a:latin typeface="+mn-lt"/>
                <a:cs typeface="+mn-lt"/>
              </a:rPr>
              <a:t>Shared intentionality</a:t>
            </a:r>
          </a:p>
          <a:p>
            <a:r>
              <a:rPr lang="en-US" sz="4400" b="1" i="1" dirty="0">
                <a:solidFill>
                  <a:srgbClr val="FFFF00"/>
                </a:solidFill>
                <a:latin typeface="+mn-lt"/>
                <a:cs typeface="+mn-lt"/>
              </a:rPr>
              <a:t>Delayed gratification</a:t>
            </a:r>
          </a:p>
          <a:p>
            <a:r>
              <a:rPr lang="en-US" sz="4400" b="1" i="1" dirty="0">
                <a:solidFill>
                  <a:srgbClr val="00B0F0"/>
                </a:solidFill>
                <a:latin typeface="+mn-lt"/>
                <a:cs typeface="+mn-lt"/>
              </a:rPr>
              <a:t>Empathy/Caring/Morality</a:t>
            </a:r>
          </a:p>
          <a:p>
            <a:endParaRPr lang="en-US" sz="4400" b="1" i="1" dirty="0">
              <a:solidFill>
                <a:srgbClr val="FFFF00"/>
              </a:solidFill>
              <a:latin typeface="+mn-lt"/>
              <a:cs typeface="+mn-lt"/>
            </a:endParaRPr>
          </a:p>
        </p:txBody>
      </p:sp>
      <p:sp>
        <p:nvSpPr>
          <p:cNvPr id="4" name="TextBox 3"/>
          <p:cNvSpPr txBox="1"/>
          <p:nvPr/>
        </p:nvSpPr>
        <p:spPr>
          <a:xfrm>
            <a:off x="2637055" y="4077072"/>
            <a:ext cx="389850" cy="369332"/>
          </a:xfrm>
          <a:prstGeom prst="rect">
            <a:avLst/>
          </a:prstGeom>
          <a:noFill/>
        </p:spPr>
        <p:txBody>
          <a:bodyPr wrap="none" rtlCol="0">
            <a:spAutoFit/>
          </a:bodyPr>
          <a:lstStyle/>
          <a:p>
            <a:r>
              <a:rPr lang="en-US" b="1" dirty="0">
                <a:solidFill>
                  <a:srgbClr val="FFFF00"/>
                </a:solidFill>
                <a:latin typeface="+mj-lt"/>
              </a:rPr>
              <a:t>✲</a:t>
            </a:r>
          </a:p>
        </p:txBody>
      </p:sp>
      <p:sp>
        <p:nvSpPr>
          <p:cNvPr id="5" name="TextBox 4"/>
          <p:cNvSpPr txBox="1"/>
          <p:nvPr/>
        </p:nvSpPr>
        <p:spPr>
          <a:xfrm>
            <a:off x="2609806" y="2708920"/>
            <a:ext cx="389850" cy="369332"/>
          </a:xfrm>
          <a:prstGeom prst="rect">
            <a:avLst/>
          </a:prstGeom>
          <a:noFill/>
        </p:spPr>
        <p:txBody>
          <a:bodyPr wrap="square" rtlCol="0">
            <a:spAutoFit/>
          </a:bodyPr>
          <a:lstStyle/>
          <a:p>
            <a:r>
              <a:rPr lang="en-US" b="1" dirty="0">
                <a:solidFill>
                  <a:srgbClr val="FFFF00"/>
                </a:solidFill>
                <a:latin typeface="+mj-lt"/>
              </a:rPr>
              <a:t>✲</a:t>
            </a:r>
          </a:p>
        </p:txBody>
      </p:sp>
      <p:sp>
        <p:nvSpPr>
          <p:cNvPr id="7" name="TextBox 6"/>
          <p:cNvSpPr txBox="1"/>
          <p:nvPr/>
        </p:nvSpPr>
        <p:spPr>
          <a:xfrm>
            <a:off x="2623429" y="4725144"/>
            <a:ext cx="389850" cy="369332"/>
          </a:xfrm>
          <a:prstGeom prst="rect">
            <a:avLst/>
          </a:prstGeom>
          <a:noFill/>
        </p:spPr>
        <p:txBody>
          <a:bodyPr wrap="none" rtlCol="0">
            <a:spAutoFit/>
          </a:bodyPr>
          <a:lstStyle/>
          <a:p>
            <a:r>
              <a:rPr lang="en-US" b="1" dirty="0">
                <a:solidFill>
                  <a:srgbClr val="FFFF00"/>
                </a:solidFill>
                <a:latin typeface="+mj-lt"/>
              </a:rPr>
              <a:t>✲</a:t>
            </a:r>
          </a:p>
        </p:txBody>
      </p:sp>
      <p:sp>
        <p:nvSpPr>
          <p:cNvPr id="8" name="TextBox 7"/>
          <p:cNvSpPr txBox="1"/>
          <p:nvPr/>
        </p:nvSpPr>
        <p:spPr>
          <a:xfrm>
            <a:off x="2623429" y="5373216"/>
            <a:ext cx="389850" cy="369332"/>
          </a:xfrm>
          <a:prstGeom prst="rect">
            <a:avLst/>
          </a:prstGeom>
          <a:noFill/>
        </p:spPr>
        <p:txBody>
          <a:bodyPr wrap="none" rtlCol="0">
            <a:spAutoFit/>
          </a:bodyPr>
          <a:lstStyle/>
          <a:p>
            <a:r>
              <a:rPr lang="en-US" b="1" dirty="0">
                <a:solidFill>
                  <a:srgbClr val="FFFF00"/>
                </a:solidFill>
                <a:latin typeface="+mj-lt"/>
              </a:rPr>
              <a:t>✲</a:t>
            </a:r>
          </a:p>
        </p:txBody>
      </p:sp>
      <p:sp>
        <p:nvSpPr>
          <p:cNvPr id="9" name="TextBox 8"/>
          <p:cNvSpPr txBox="1"/>
          <p:nvPr/>
        </p:nvSpPr>
        <p:spPr>
          <a:xfrm>
            <a:off x="2603472" y="2051556"/>
            <a:ext cx="389850" cy="369332"/>
          </a:xfrm>
          <a:prstGeom prst="rect">
            <a:avLst/>
          </a:prstGeom>
          <a:noFill/>
        </p:spPr>
        <p:txBody>
          <a:bodyPr wrap="square" rtlCol="0">
            <a:spAutoFit/>
          </a:bodyPr>
          <a:lstStyle/>
          <a:p>
            <a:r>
              <a:rPr lang="en-US" b="1" dirty="0">
                <a:solidFill>
                  <a:srgbClr val="FFFF00"/>
                </a:solidFill>
                <a:latin typeface="+mj-lt"/>
              </a:rPr>
              <a:t>✲</a:t>
            </a:r>
          </a:p>
        </p:txBody>
      </p:sp>
      <p:sp>
        <p:nvSpPr>
          <p:cNvPr id="6" name="TextBox 7"/>
          <p:cNvSpPr txBox="1"/>
          <p:nvPr/>
        </p:nvSpPr>
        <p:spPr>
          <a:xfrm flipV="1">
            <a:off x="2678430" y="6085036"/>
            <a:ext cx="361950" cy="368300"/>
          </a:xfrm>
          <a:prstGeom prst="rect">
            <a:avLst/>
          </a:prstGeom>
          <a:noFill/>
        </p:spPr>
        <p:txBody>
          <a:bodyPr wrap="square" rtlCol="0">
            <a:spAutoFit/>
          </a:bodyPr>
          <a:lstStyle/>
          <a:p>
            <a:r>
              <a:rPr lang="en-US" b="1" dirty="0">
                <a:solidFill>
                  <a:srgbClr val="FFFF00"/>
                </a:solidFill>
                <a:latin typeface="+mj-lt"/>
              </a:rPr>
              <a:t>✲</a:t>
            </a:r>
          </a:p>
        </p:txBody>
      </p:sp>
      <p:sp>
        <p:nvSpPr>
          <p:cNvPr id="10" name="Text Box 9"/>
          <p:cNvSpPr txBox="1"/>
          <p:nvPr/>
        </p:nvSpPr>
        <p:spPr>
          <a:xfrm>
            <a:off x="2620645" y="1340768"/>
            <a:ext cx="324485" cy="368300"/>
          </a:xfrm>
          <a:prstGeom prst="rect">
            <a:avLst/>
          </a:prstGeom>
          <a:noFill/>
        </p:spPr>
        <p:txBody>
          <a:bodyPr wrap="square" rtlCol="0" anchor="t">
            <a:spAutoFit/>
          </a:bodyPr>
          <a:lstStyle/>
          <a:p>
            <a:r>
              <a:rPr lang="en-US" b="1" dirty="0">
                <a:solidFill>
                  <a:srgbClr val="FFFF00"/>
                </a:solidFill>
                <a:latin typeface="+mj-lt"/>
                <a:sym typeface="+mn-ea"/>
              </a:rPr>
              <a:t>✲</a:t>
            </a:r>
            <a:endParaRPr lang="en-US" dirty="0"/>
          </a:p>
        </p:txBody>
      </p:sp>
      <p:sp>
        <p:nvSpPr>
          <p:cNvPr id="39938" name="Line 2"/>
          <p:cNvSpPr>
            <a:spLocks noChangeShapeType="1"/>
          </p:cNvSpPr>
          <p:nvPr/>
        </p:nvSpPr>
        <p:spPr bwMode="auto">
          <a:xfrm>
            <a:off x="1530696" y="1023008"/>
            <a:ext cx="9008745" cy="635"/>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 name="Line 2"/>
          <p:cNvSpPr>
            <a:spLocks noChangeShapeType="1"/>
          </p:cNvSpPr>
          <p:nvPr/>
        </p:nvSpPr>
        <p:spPr bwMode="auto">
          <a:xfrm>
            <a:off x="1558925" y="6669405"/>
            <a:ext cx="8996680" cy="1270"/>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681" name="Title 1"/>
          <p:cNvSpPr>
            <a:spLocks noGrp="1" noChangeArrowheads="1"/>
          </p:cNvSpPr>
          <p:nvPr>
            <p:ph type="title"/>
          </p:nvPr>
        </p:nvSpPr>
        <p:spPr>
          <a:xfrm>
            <a:off x="1356360" y="-203200"/>
            <a:ext cx="9615805" cy="882650"/>
          </a:xfrm>
        </p:spPr>
        <p:txBody>
          <a:bodyPr/>
          <a:lstStyle/>
          <a:p>
            <a:br>
              <a:rPr lang="en-US" altLang="en-US" b="1" dirty="0">
                <a:solidFill>
                  <a:srgbClr val="FFFA11"/>
                </a:solidFill>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b="1" dirty="0">
                <a:solidFill>
                  <a:srgbClr val="FFFA11"/>
                </a:solidFill>
                <a:latin typeface="Times New Roman" panose="02020603050405020304" pitchFamily="18" charset="0"/>
                <a:ea typeface="ＭＳ Ｐゴシック" panose="020B0600070205080204" pitchFamily="34" charset="-128"/>
                <a:cs typeface="Times New Roman" panose="02020603050405020304" pitchFamily="18" charset="0"/>
              </a:rPr>
              <a:t>Intra </a:t>
            </a:r>
            <a:r>
              <a:rPr lang="en-US" altLang="en-US" b="1" i="1" dirty="0">
                <a:solidFill>
                  <a:srgbClr val="FFFA11"/>
                </a:solidFill>
                <a:latin typeface="Times New Roman Bold Italic" panose="02020603050405020304" charset="0"/>
                <a:ea typeface="ＭＳ Ｐゴシック" panose="020B0600070205080204" pitchFamily="34" charset="-128"/>
                <a:cs typeface="Times New Roman Bold Italic" panose="02020603050405020304" charset="0"/>
              </a:rPr>
              <a:t>vs.</a:t>
            </a:r>
            <a:r>
              <a:rPr lang="en-US" altLang="en-US" b="1" dirty="0">
                <a:solidFill>
                  <a:srgbClr val="FFFA11"/>
                </a:solidFill>
                <a:latin typeface="Times New Roman" panose="02020603050405020304" pitchFamily="18" charset="0"/>
                <a:ea typeface="ＭＳ Ｐゴシック" panose="020B0600070205080204" pitchFamily="34" charset="-128"/>
                <a:cs typeface="Times New Roman" panose="02020603050405020304" pitchFamily="18" charset="0"/>
              </a:rPr>
              <a:t> Inter- Network Connectivity</a:t>
            </a:r>
          </a:p>
        </p:txBody>
      </p:sp>
      <p:pic>
        <p:nvPicPr>
          <p:cNvPr id="71682" name="Content Placeholder 3" descr="26s6humanbrain-thumb-larg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6003" b="6003"/>
          <a:stretch>
            <a:fillRect/>
          </a:stretch>
        </p:blipFill>
        <p:spPr>
          <a:xfrm>
            <a:off x="2211070" y="965200"/>
            <a:ext cx="7670800" cy="5259705"/>
          </a:xfrm>
        </p:spPr>
      </p:pic>
      <p:sp>
        <p:nvSpPr>
          <p:cNvPr id="2" name="Text Box 1"/>
          <p:cNvSpPr txBox="1"/>
          <p:nvPr/>
        </p:nvSpPr>
        <p:spPr>
          <a:xfrm>
            <a:off x="8265160" y="5468620"/>
            <a:ext cx="2511425" cy="521970"/>
          </a:xfrm>
          <a:prstGeom prst="rect">
            <a:avLst/>
          </a:prstGeom>
          <a:noFill/>
        </p:spPr>
        <p:txBody>
          <a:bodyPr wrap="none" rtlCol="0">
            <a:spAutoFit/>
          </a:bodyPr>
          <a:lstStyle/>
          <a:p>
            <a:r>
              <a:rPr lang="en-US" sz="2800" b="1">
                <a:solidFill>
                  <a:schemeClr val="bg1"/>
                </a:solidFill>
                <a:latin typeface="Times New Roman Bold" panose="02020603050405020304" charset="0"/>
                <a:cs typeface="Times New Roman Bold" panose="02020603050405020304" charset="0"/>
              </a:rPr>
              <a:t>fMRI, DTI, etc</a:t>
            </a:r>
            <a:r>
              <a:rPr lang="en-US" b="1">
                <a:solidFill>
                  <a:schemeClr val="bg1"/>
                </a:solidFill>
                <a:latin typeface="Times New Roman Bold" panose="02020603050405020304" charset="0"/>
                <a:cs typeface="Times New Roman Bold" panose="02020603050405020304" charset="0"/>
              </a:rPr>
              <a:t>.</a:t>
            </a:r>
          </a:p>
        </p:txBody>
      </p:sp>
      <p:sp>
        <p:nvSpPr>
          <p:cNvPr id="3" name="TextBox 2">
            <a:extLst>
              <a:ext uri="{FF2B5EF4-FFF2-40B4-BE49-F238E27FC236}">
                <a16:creationId xmlns:a16="http://schemas.microsoft.com/office/drawing/2014/main" id="{F7E5CC86-A044-D56D-B438-1A7A75627026}"/>
              </a:ext>
            </a:extLst>
          </p:cNvPr>
          <p:cNvSpPr txBox="1"/>
          <p:nvPr/>
        </p:nvSpPr>
        <p:spPr>
          <a:xfrm>
            <a:off x="459802" y="5528925"/>
            <a:ext cx="3467039" cy="461665"/>
          </a:xfrm>
          <a:prstGeom prst="rect">
            <a:avLst/>
          </a:prstGeom>
          <a:noFill/>
        </p:spPr>
        <p:txBody>
          <a:bodyPr wrap="none" rtlCol="0">
            <a:spAutoFit/>
          </a:bodyPr>
          <a:lstStyle/>
          <a:p>
            <a:r>
              <a:rPr lang="en-GR" sz="2400" b="1" dirty="0">
                <a:solidFill>
                  <a:srgbClr val="00B0F0"/>
                </a:solidFill>
              </a:rPr>
              <a:t>Many Neuronal Networks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1813560" y="71755"/>
            <a:ext cx="782955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4000" b="1">
                <a:solidFill>
                  <a:srgbClr val="E8FF17"/>
                </a:solidFill>
              </a:rPr>
              <a:t>The Endocrine Basis of Stress </a:t>
            </a:r>
          </a:p>
        </p:txBody>
      </p:sp>
      <p:sp>
        <p:nvSpPr>
          <p:cNvPr id="7170" name="Text Box 2"/>
          <p:cNvSpPr txBox="1">
            <a:spLocks noChangeArrowheads="1"/>
          </p:cNvSpPr>
          <p:nvPr/>
        </p:nvSpPr>
        <p:spPr bwMode="auto">
          <a:xfrm>
            <a:off x="1372235" y="476250"/>
            <a:ext cx="9860280" cy="3819525"/>
          </a:xfrm>
          <a:prstGeom prst="rect">
            <a:avLst/>
          </a:prstGeom>
          <a:noFill/>
          <a:ln>
            <a:noFill/>
          </a:ln>
          <a:effectLst/>
        </p:spPr>
        <p:txBody>
          <a:bodyPr/>
          <a:lstStyle>
            <a:lvl1pPr marL="533400" indent="-53213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1pPr>
            <a:lvl2pPr>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2pPr>
            <a:lvl3pPr>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3pPr>
            <a:lvl4pPr>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4pPr>
            <a:lvl5pPr>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9pPr>
          </a:lstStyle>
          <a:p>
            <a:pPr eaLnBrk="1" hangingPunct="1">
              <a:spcBef>
                <a:spcPts val="700"/>
              </a:spcBef>
              <a:buSzPct val="100000"/>
              <a:defRPr/>
            </a:pPr>
            <a:endParaRPr lang="en-US" altLang="en-US" sz="2800" b="1" dirty="0">
              <a:solidFill>
                <a:srgbClr val="CC0099"/>
              </a:solidFill>
              <a:latin typeface="Arial" panose="020B0604020202020204" pitchFamily="34" charset="0"/>
              <a:ea typeface="ＭＳ Ｐゴシック" panose="020B0600070205080204" pitchFamily="34" charset="-128"/>
            </a:endParaRPr>
          </a:p>
          <a:p>
            <a:pPr marL="532130" indent="-530225" eaLnBrk="1" hangingPunct="1">
              <a:spcBef>
                <a:spcPts val="800"/>
              </a:spcBef>
              <a:buClr>
                <a:srgbClr val="FFFFFF"/>
              </a:buClr>
              <a:buSzPct val="100000"/>
              <a:buFont typeface="Times New Roman" panose="02020603050405020304" pitchFamily="18" charset="0"/>
              <a:buNone/>
              <a:defRPr/>
            </a:pPr>
            <a:endParaRPr lang="en-US" altLang="en-US" sz="2800" b="1" dirty="0">
              <a:solidFill>
                <a:schemeClr val="bg1"/>
              </a:solidFill>
              <a:latin typeface="Arial" panose="020B0604020202020204" pitchFamily="34" charset="0"/>
              <a:ea typeface="ＭＳ Ｐゴシック" panose="020B0600070205080204" pitchFamily="34" charset="-128"/>
            </a:endParaRPr>
          </a:p>
          <a:p>
            <a:pPr marL="532130" indent="-530225" eaLnBrk="1" hangingPunct="1">
              <a:spcBef>
                <a:spcPts val="800"/>
              </a:spcBef>
              <a:buClr>
                <a:srgbClr val="FFFFFF"/>
              </a:buClr>
              <a:buSzPct val="100000"/>
              <a:buFont typeface="Arial" panose="020B0604020202020204" pitchFamily="34" charset="0"/>
              <a:buChar char="•"/>
              <a:defRPr/>
            </a:pPr>
            <a:r>
              <a:rPr lang="en-US" altLang="en-US" sz="2800" b="1" dirty="0">
                <a:solidFill>
                  <a:schemeClr val="bg1"/>
                </a:solidFill>
                <a:latin typeface="Arial" panose="020B0604020202020204" pitchFamily="34" charset="0"/>
                <a:ea typeface="ＭＳ Ｐゴシック" panose="020B0600070205080204" pitchFamily="34" charset="-128"/>
              </a:rPr>
              <a:t>Concepts of Complexity </a:t>
            </a:r>
            <a:r>
              <a:rPr lang="en-US" altLang="en-US" sz="2800" b="1" i="1" dirty="0">
                <a:solidFill>
                  <a:schemeClr val="bg1"/>
                </a:solidFill>
                <a:latin typeface="Arial Bold Italic" panose="020B0604020202020204" charset="0"/>
                <a:ea typeface="ＭＳ Ｐゴシック" panose="020B0600070205080204" pitchFamily="34" charset="-128"/>
                <a:cs typeface="Arial Bold Italic" panose="020B0604020202020204" charset="0"/>
              </a:rPr>
              <a:t>vs.</a:t>
            </a:r>
            <a:r>
              <a:rPr lang="en-US" altLang="en-US" sz="2800" b="1" dirty="0">
                <a:solidFill>
                  <a:schemeClr val="bg1"/>
                </a:solidFill>
                <a:latin typeface="Arial" panose="020B0604020202020204" pitchFamily="34" charset="0"/>
                <a:ea typeface="ＭＳ Ｐゴシック" panose="020B0600070205080204" pitchFamily="34" charset="-128"/>
              </a:rPr>
              <a:t>  Endocrinology</a:t>
            </a:r>
            <a:br>
              <a:rPr lang="en-US" altLang="en-US" sz="2800" b="1" dirty="0">
                <a:solidFill>
                  <a:schemeClr val="bg1"/>
                </a:solidFill>
                <a:latin typeface="Arial" panose="020B0604020202020204" pitchFamily="34" charset="0"/>
                <a:ea typeface="ＭＳ Ｐゴシック" panose="020B0600070205080204" pitchFamily="34" charset="-128"/>
              </a:rPr>
            </a:br>
            <a:endParaRPr lang="en-US" altLang="en-US" sz="2800" b="1" dirty="0">
              <a:solidFill>
                <a:schemeClr val="bg1"/>
              </a:solidFill>
              <a:latin typeface="Arial" panose="020B0604020202020204" pitchFamily="34" charset="0"/>
              <a:ea typeface="ＭＳ Ｐゴシック" panose="020B0600070205080204" pitchFamily="34" charset="-128"/>
            </a:endParaRPr>
          </a:p>
          <a:p>
            <a:pPr marL="459105" indent="-457200" eaLnBrk="1" hangingPunct="1">
              <a:spcBef>
                <a:spcPts val="600"/>
              </a:spcBef>
              <a:buClr>
                <a:srgbClr val="FFFFFF"/>
              </a:buClr>
              <a:buSzPct val="100000"/>
              <a:buFont typeface="Arial" panose="020B0604020202020204" pitchFamily="34" charset="0"/>
              <a:buChar char="•"/>
              <a:defRPr/>
            </a:pPr>
            <a:r>
              <a:rPr lang="en-US" altLang="en-US" sz="2800" b="1" dirty="0">
                <a:solidFill>
                  <a:schemeClr val="accent5"/>
                </a:solidFill>
                <a:latin typeface="Arial" panose="020B0604020202020204" pitchFamily="34" charset="0"/>
                <a:ea typeface="ＭＳ Ｐゴシック" panose="020B0600070205080204" pitchFamily="34" charset="-128"/>
              </a:rPr>
              <a:t>Neuro-Endocrine Mechanisms of the Stress Response</a:t>
            </a:r>
          </a:p>
          <a:p>
            <a:pPr marL="459105" indent="-457200" eaLnBrk="1" hangingPunct="1">
              <a:spcBef>
                <a:spcPts val="600"/>
              </a:spcBef>
              <a:buClr>
                <a:srgbClr val="FFFFFF"/>
              </a:buClr>
              <a:buSzPct val="100000"/>
              <a:buFont typeface="Arial" panose="020B0604020202020204" pitchFamily="34" charset="0"/>
              <a:buChar char="•"/>
              <a:defRPr/>
            </a:pPr>
            <a:endParaRPr lang="en-US" altLang="en-US" sz="2800" b="1" dirty="0">
              <a:solidFill>
                <a:schemeClr val="bg1"/>
              </a:solidFill>
              <a:latin typeface="Arial" panose="020B0604020202020204" pitchFamily="34" charset="0"/>
              <a:ea typeface="ＭＳ Ｐゴシック" panose="020B0600070205080204" pitchFamily="34" charset="-128"/>
            </a:endParaRPr>
          </a:p>
          <a:p>
            <a:pPr marL="459105" indent="-457200" eaLnBrk="1" hangingPunct="1">
              <a:spcBef>
                <a:spcPts val="600"/>
              </a:spcBef>
              <a:buClr>
                <a:srgbClr val="FFFFFF"/>
              </a:buClr>
              <a:buSzPct val="100000"/>
              <a:buFont typeface="Arial" panose="020B0604020202020204" pitchFamily="34" charset="0"/>
              <a:buChar char="•"/>
              <a:defRPr/>
            </a:pPr>
            <a:r>
              <a:rPr lang="en-US" altLang="en-US" sz="2800" b="1" dirty="0">
                <a:solidFill>
                  <a:schemeClr val="bg1"/>
                </a:solidFill>
                <a:latin typeface="Arial" panose="020B0604020202020204" pitchFamily="34" charset="0"/>
                <a:ea typeface="ＭＳ Ｐゴシック" panose="020B0600070205080204" pitchFamily="34" charset="-128"/>
              </a:rPr>
              <a:t>Adverse Effects of Chronic Stress - Pathology </a:t>
            </a:r>
          </a:p>
          <a:p>
            <a:pPr marL="459105" indent="-457200" eaLnBrk="1" hangingPunct="1">
              <a:spcBef>
                <a:spcPts val="600"/>
              </a:spcBef>
              <a:buClr>
                <a:srgbClr val="FFFFFF"/>
              </a:buClr>
              <a:buSzPct val="100000"/>
              <a:buFont typeface="Arial" panose="020B0604020202020204" pitchFamily="34" charset="0"/>
              <a:buChar char="•"/>
              <a:defRPr/>
            </a:pPr>
            <a:endParaRPr lang="en-US" altLang="en-US" sz="2800" b="1" dirty="0">
              <a:solidFill>
                <a:schemeClr val="bg1"/>
              </a:solidFill>
              <a:latin typeface="Arial" panose="020B0604020202020204" pitchFamily="34" charset="0"/>
              <a:ea typeface="ＭＳ Ｐゴシック" panose="020B0600070205080204" pitchFamily="34" charset="-128"/>
            </a:endParaRPr>
          </a:p>
          <a:p>
            <a:pPr marL="459105" indent="-457200" eaLnBrk="1" hangingPunct="1">
              <a:spcBef>
                <a:spcPts val="600"/>
              </a:spcBef>
              <a:buClr>
                <a:srgbClr val="FFFFFF"/>
              </a:buClr>
              <a:buSzPct val="100000"/>
              <a:buFont typeface="Arial" panose="020B0604020202020204" pitchFamily="34" charset="0"/>
              <a:buChar char="•"/>
              <a:defRPr/>
            </a:pPr>
            <a:r>
              <a:rPr lang="en-US" altLang="en-US" sz="2800" b="1" dirty="0">
                <a:solidFill>
                  <a:schemeClr val="bg1"/>
                </a:solidFill>
                <a:latin typeface="Arial" panose="020B0604020202020204" pitchFamily="34" charset="0"/>
                <a:ea typeface="ＭＳ Ｐゴシック" panose="020B0600070205080204" pitchFamily="34" charset="-128"/>
              </a:rPr>
              <a:t>Evaluation of a Stressed Human Subject</a:t>
            </a:r>
          </a:p>
          <a:p>
            <a:pPr marL="532130" indent="-530225" eaLnBrk="1" hangingPunct="1">
              <a:spcBef>
                <a:spcPts val="600"/>
              </a:spcBef>
              <a:buClr>
                <a:srgbClr val="FFFFFF"/>
              </a:buClr>
              <a:buSzPct val="100000"/>
              <a:buFont typeface="Times New Roman" panose="02020603050405020304" pitchFamily="18" charset="0"/>
              <a:buChar char="•"/>
              <a:defRPr/>
            </a:pPr>
            <a:endParaRPr lang="en-US" altLang="en-US" sz="2800" b="1" dirty="0">
              <a:solidFill>
                <a:schemeClr val="bg1"/>
              </a:solidFill>
              <a:latin typeface="Arial" panose="020B0604020202020204" pitchFamily="34" charset="0"/>
              <a:ea typeface="ＭＳ Ｐゴシック" panose="020B0600070205080204" pitchFamily="34" charset="-128"/>
            </a:endParaRPr>
          </a:p>
          <a:p>
            <a:pPr marL="459105" indent="-457200" eaLnBrk="1" hangingPunct="1">
              <a:spcBef>
                <a:spcPts val="600"/>
              </a:spcBef>
              <a:buClr>
                <a:srgbClr val="FFFFFF"/>
              </a:buClr>
              <a:buSzPct val="100000"/>
              <a:buFont typeface="Arial" panose="020B0604020202020204" pitchFamily="34" charset="0"/>
              <a:buChar char="•"/>
              <a:defRPr/>
            </a:pPr>
            <a:r>
              <a:rPr lang="en-US" altLang="en-US" sz="2800" b="1" dirty="0">
                <a:solidFill>
                  <a:schemeClr val="bg1"/>
                </a:solidFill>
                <a:latin typeface="Arial" panose="020B0604020202020204" pitchFamily="34" charset="0"/>
                <a:ea typeface="ＭＳ Ｐゴシック" panose="020B0600070205080204" pitchFamily="34" charset="-128"/>
              </a:rPr>
              <a:t>Stress Management-Therapy </a:t>
            </a:r>
          </a:p>
          <a:p>
            <a:pPr marL="532130" indent="-530225" eaLnBrk="1" hangingPunct="1">
              <a:spcBef>
                <a:spcPts val="600"/>
              </a:spcBef>
              <a:buClr>
                <a:srgbClr val="FFFFFF"/>
              </a:buClr>
              <a:buSzPct val="100000"/>
              <a:buFont typeface="Times New Roman" panose="02020603050405020304" pitchFamily="18" charset="0"/>
              <a:buChar char="•"/>
              <a:defRPr/>
            </a:pPr>
            <a:endParaRPr lang="en-US" altLang="en-US" sz="2400" b="1" dirty="0">
              <a:solidFill>
                <a:srgbClr val="FFFFFF"/>
              </a:solidFill>
              <a:latin typeface="Arial" panose="020B0604020202020204" pitchFamily="34" charset="0"/>
              <a:ea typeface="ＭＳ Ｐゴシック" panose="020B0600070205080204" pitchFamily="34" charset="-128"/>
            </a:endParaRPr>
          </a:p>
          <a:p>
            <a:pPr marL="1905" indent="0" eaLnBrk="1" hangingPunct="1">
              <a:spcBef>
                <a:spcPts val="600"/>
              </a:spcBef>
              <a:buClr>
                <a:srgbClr val="FFFFFF"/>
              </a:buClr>
              <a:buSzPct val="100000"/>
              <a:buFont typeface="Times New Roman" panose="02020603050405020304" pitchFamily="18" charset="0"/>
              <a:buNone/>
              <a:defRPr/>
            </a:pPr>
            <a:r>
              <a:rPr lang="en-US" altLang="en-US" sz="2400" b="1" dirty="0">
                <a:solidFill>
                  <a:srgbClr val="FFFFFF"/>
                </a:solidFill>
                <a:latin typeface="Arial" panose="020B0604020202020204" pitchFamily="34" charset="0"/>
                <a:ea typeface="ＭＳ Ｐゴシック" panose="020B0600070205080204" pitchFamily="34" charset="-128"/>
              </a:rPr>
              <a:t> </a:t>
            </a:r>
          </a:p>
          <a:p>
            <a:pPr marL="532130" indent="-530225" eaLnBrk="1" hangingPunct="1">
              <a:spcBef>
                <a:spcPts val="600"/>
              </a:spcBef>
              <a:buClr>
                <a:srgbClr val="FFFFFF"/>
              </a:buClr>
              <a:buSzPct val="100000"/>
              <a:buFont typeface="Times New Roman" panose="02020603050405020304" pitchFamily="18" charset="0"/>
              <a:buNone/>
              <a:defRPr/>
            </a:pPr>
            <a:endParaRPr lang="en-US" altLang="en-US" sz="2400" b="1" dirty="0">
              <a:solidFill>
                <a:srgbClr val="FFFFFF"/>
              </a:solidFill>
              <a:latin typeface="Arial" panose="020B0604020202020204" pitchFamily="34" charset="0"/>
              <a:ea typeface="ＭＳ Ｐゴシック" panose="020B0600070205080204" pitchFamily="34" charset="-128"/>
            </a:endParaRPr>
          </a:p>
          <a:p>
            <a:pPr marL="532130" indent="-530225" eaLnBrk="1" hangingPunct="1">
              <a:spcBef>
                <a:spcPts val="600"/>
              </a:spcBef>
              <a:buClr>
                <a:srgbClr val="FFFFFF"/>
              </a:buClr>
              <a:buSzPct val="100000"/>
              <a:buFont typeface="Times New Roman" panose="02020603050405020304" pitchFamily="18" charset="0"/>
              <a:buNone/>
              <a:defRPr/>
            </a:pPr>
            <a:endParaRPr lang="en-US" altLang="en-US" sz="2400" b="1" dirty="0">
              <a:solidFill>
                <a:srgbClr val="FFFFFF"/>
              </a:solidFill>
              <a:latin typeface="Arial" panose="020B0604020202020204" pitchFamily="34" charset="0"/>
              <a:ea typeface="ＭＳ Ｐゴシック" panose="020B0600070205080204" pitchFamily="34" charset="-128"/>
            </a:endParaRPr>
          </a:p>
        </p:txBody>
      </p:sp>
      <p:sp>
        <p:nvSpPr>
          <p:cNvPr id="33795" name="Line 3"/>
          <p:cNvSpPr>
            <a:spLocks noChangeShapeType="1"/>
          </p:cNvSpPr>
          <p:nvPr/>
        </p:nvSpPr>
        <p:spPr bwMode="auto">
          <a:xfrm>
            <a:off x="1262310" y="1412776"/>
            <a:ext cx="9970205" cy="72008"/>
          </a:xfrm>
          <a:prstGeom prst="line">
            <a:avLst/>
          </a:prstGeom>
          <a:noFill/>
          <a:ln w="3816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796" name="Line 4"/>
          <p:cNvSpPr>
            <a:spLocks noChangeShapeType="1"/>
          </p:cNvSpPr>
          <p:nvPr/>
        </p:nvSpPr>
        <p:spPr bwMode="auto">
          <a:xfrm flipV="1">
            <a:off x="1271270" y="6381115"/>
            <a:ext cx="9798685" cy="635"/>
          </a:xfrm>
          <a:prstGeom prst="line">
            <a:avLst/>
          </a:prstGeom>
          <a:noFill/>
          <a:ln w="3816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63490" name="Picture 1"/>
          <p:cNvPicPr>
            <a:picLocks noChangeAspect="1" noChangeArrowheads="1"/>
          </p:cNvPicPr>
          <p:nvPr/>
        </p:nvPicPr>
        <p:blipFill>
          <a:blip r:embed="rId3">
            <a:extLst>
              <a:ext uri="{28A0092B-C50C-407E-A947-70E740481C1C}">
                <a14:useLocalDpi xmlns:a14="http://schemas.microsoft.com/office/drawing/2010/main" val="0"/>
              </a:ext>
            </a:extLst>
          </a:blip>
          <a:srcRect b="22136"/>
          <a:stretch>
            <a:fillRect/>
          </a:stretch>
        </p:blipFill>
        <p:spPr bwMode="auto">
          <a:xfrm>
            <a:off x="1703070" y="518160"/>
            <a:ext cx="8562975" cy="6039485"/>
          </a:xfrm>
          <a:prstGeom prst="rect">
            <a:avLst/>
          </a:prstGeom>
          <a:noFill/>
          <a:ln w="9360" cap="sq">
            <a:noFill/>
            <a:miter lim="800000"/>
            <a:headEnd/>
            <a:tailEnd/>
          </a:ln>
          <a:effectLst/>
          <a:extLst>
            <a:ext uri="{909E8E84-426E-40DD-AFC4-6F175D3DCCD1}">
              <a14:hiddenFill xmlns:a14="http://schemas.microsoft.com/office/drawing/2010/main">
                <a:blipFill dpi="0" rotWithShape="0">
                  <a:blip/>
                  <a:srcRect b="22136"/>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AutoShape 2"/>
          <p:cNvSpPr>
            <a:spLocks noChangeArrowheads="1"/>
          </p:cNvSpPr>
          <p:nvPr/>
        </p:nvSpPr>
        <p:spPr bwMode="auto">
          <a:xfrm>
            <a:off x="4368165" y="5060315"/>
            <a:ext cx="485775" cy="531813"/>
          </a:xfrm>
          <a:prstGeom prst="upArrow">
            <a:avLst>
              <a:gd name="adj1" fmla="val 50000"/>
              <a:gd name="adj2" fmla="val 27369"/>
            </a:avLst>
          </a:prstGeom>
          <a:solidFill>
            <a:srgbClr val="FFFF00"/>
          </a:solidFill>
          <a:ln w="9360" cap="sq">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Times New Roman" panose="02020603050405020304" pitchFamily="18" charset="0"/>
              <a:buNone/>
            </a:pPr>
            <a:endParaRPr lang="en-US" altLang="en-US" sz="1800"/>
          </a:p>
        </p:txBody>
      </p:sp>
      <p:sp>
        <p:nvSpPr>
          <p:cNvPr id="63492" name="AutoShape 3"/>
          <p:cNvSpPr>
            <a:spLocks noChangeArrowheads="1"/>
          </p:cNvSpPr>
          <p:nvPr/>
        </p:nvSpPr>
        <p:spPr bwMode="auto">
          <a:xfrm>
            <a:off x="6260465" y="5064760"/>
            <a:ext cx="485775" cy="531813"/>
          </a:xfrm>
          <a:prstGeom prst="upArrow">
            <a:avLst>
              <a:gd name="adj1" fmla="val 50000"/>
              <a:gd name="adj2" fmla="val 27369"/>
            </a:avLst>
          </a:prstGeom>
          <a:solidFill>
            <a:srgbClr val="FFFF00"/>
          </a:solidFill>
          <a:ln w="9360" cap="sq">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Times New Roman" panose="02020603050405020304" pitchFamily="18" charset="0"/>
              <a:buNone/>
            </a:pPr>
            <a:endParaRPr lang="en-US" altLang="en-US" sz="1800"/>
          </a:p>
        </p:txBody>
      </p:sp>
      <p:sp>
        <p:nvSpPr>
          <p:cNvPr id="63493" name="Text Box 14"/>
          <p:cNvSpPr txBox="1">
            <a:spLocks noChangeArrowheads="1"/>
          </p:cNvSpPr>
          <p:nvPr/>
        </p:nvSpPr>
        <p:spPr bwMode="auto">
          <a:xfrm>
            <a:off x="4296410" y="-100013"/>
            <a:ext cx="3182938" cy="709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000" b="1">
                <a:solidFill>
                  <a:srgbClr val="FFFF00"/>
                </a:solidFill>
                <a:latin typeface="Times New Roman" panose="02020603050405020304" pitchFamily="18" charset="0"/>
                <a:ea typeface="ＭＳ Ｐゴシック" panose="020B0600070205080204" pitchFamily="34" charset="-128"/>
              </a:rPr>
              <a:t>Stress System</a:t>
            </a:r>
          </a:p>
        </p:txBody>
      </p:sp>
      <p:sp>
        <p:nvSpPr>
          <p:cNvPr id="2" name="Text Box 1"/>
          <p:cNvSpPr txBox="1"/>
          <p:nvPr/>
        </p:nvSpPr>
        <p:spPr>
          <a:xfrm>
            <a:off x="3692525" y="5971540"/>
            <a:ext cx="1351280" cy="521970"/>
          </a:xfrm>
          <a:prstGeom prst="rect">
            <a:avLst/>
          </a:prstGeom>
          <a:noFill/>
        </p:spPr>
        <p:txBody>
          <a:bodyPr wrap="none" rtlCol="0">
            <a:spAutoFit/>
          </a:bodyPr>
          <a:lstStyle/>
          <a:p>
            <a:r>
              <a:rPr lang="en-US" sz="2800" b="1" dirty="0" err="1">
                <a:solidFill>
                  <a:schemeClr val="bg1"/>
                </a:solidFill>
                <a:latin typeface="Calibri Bold" panose="020F0502020204030204" charset="0"/>
                <a:cs typeface="Calibri Bold" panose="020F0502020204030204" charset="0"/>
              </a:rPr>
              <a:t>Cortisol</a:t>
            </a:r>
            <a:r>
              <a:rPr lang="en-US" dirty="0" err="1"/>
              <a:t>l</a:t>
            </a:r>
            <a:endParaRPr lang="en-US" dirty="0"/>
          </a:p>
        </p:txBody>
      </p:sp>
      <p:sp>
        <p:nvSpPr>
          <p:cNvPr id="3" name="Text Box 2"/>
          <p:cNvSpPr txBox="1"/>
          <p:nvPr/>
        </p:nvSpPr>
        <p:spPr>
          <a:xfrm>
            <a:off x="8920580" y="5389245"/>
            <a:ext cx="2635885" cy="1198880"/>
          </a:xfrm>
          <a:prstGeom prst="rect">
            <a:avLst/>
          </a:prstGeom>
          <a:noFill/>
        </p:spPr>
        <p:txBody>
          <a:bodyPr wrap="square" rtlCol="0">
            <a:spAutoFit/>
          </a:bodyPr>
          <a:lstStyle/>
          <a:p>
            <a:r>
              <a:rPr lang="en-US" sz="2400" b="1" dirty="0">
                <a:solidFill>
                  <a:schemeClr val="bg1"/>
                </a:solidFill>
                <a:latin typeface="Calibri Bold" panose="020F0502020204030204" charset="0"/>
                <a:cs typeface="Calibri Bold" panose="020F0502020204030204" charset="0"/>
              </a:rPr>
              <a:t>Norepinephrine</a:t>
            </a:r>
          </a:p>
          <a:p>
            <a:r>
              <a:rPr lang="en-US" sz="2400" b="1" dirty="0">
                <a:solidFill>
                  <a:schemeClr val="bg1"/>
                </a:solidFill>
                <a:latin typeface="Calibri Bold" panose="020F0502020204030204" charset="0"/>
                <a:cs typeface="Calibri Bold" panose="020F0502020204030204" charset="0"/>
              </a:rPr>
              <a:t>Epinephrine, </a:t>
            </a:r>
            <a:r>
              <a:rPr lang="en-US" sz="2400" b="1" dirty="0" err="1">
                <a:solidFill>
                  <a:schemeClr val="bg1"/>
                </a:solidFill>
                <a:latin typeface="Calibri Bold" panose="020F0502020204030204" charset="0"/>
                <a:cs typeface="Calibri Bold" panose="020F0502020204030204" charset="0"/>
              </a:rPr>
              <a:t>iCRH</a:t>
            </a:r>
            <a:r>
              <a:rPr lang="en-US" sz="2400" b="1" dirty="0">
                <a:solidFill>
                  <a:schemeClr val="bg1"/>
                </a:solidFill>
                <a:latin typeface="Calibri Bold" panose="020F0502020204030204" charset="0"/>
                <a:cs typeface="Calibri Bold" panose="020F0502020204030204" charset="0"/>
              </a:rPr>
              <a:t>, Interleukin-6 (IL-6)</a:t>
            </a:r>
          </a:p>
        </p:txBody>
      </p:sp>
      <p:sp>
        <p:nvSpPr>
          <p:cNvPr id="4" name="Text Box 3"/>
          <p:cNvSpPr txBox="1"/>
          <p:nvPr/>
        </p:nvSpPr>
        <p:spPr>
          <a:xfrm>
            <a:off x="464185" y="3989705"/>
            <a:ext cx="1694180" cy="521970"/>
          </a:xfrm>
          <a:prstGeom prst="rect">
            <a:avLst/>
          </a:prstGeom>
          <a:noFill/>
        </p:spPr>
        <p:txBody>
          <a:bodyPr wrap="none" rtlCol="0">
            <a:spAutoFit/>
          </a:bodyPr>
          <a:lstStyle/>
          <a:p>
            <a:r>
              <a:rPr lang="en-US" sz="2800" b="1">
                <a:solidFill>
                  <a:srgbClr val="FFFF00"/>
                </a:solidFill>
                <a:latin typeface="Times New Roman Bold" panose="02020603050405020304" charset="0"/>
                <a:cs typeface="Times New Roman Bold" panose="02020603050405020304" charset="0"/>
              </a:rPr>
              <a:t>HPA Axis</a:t>
            </a:r>
          </a:p>
        </p:txBody>
      </p:sp>
      <p:sp>
        <p:nvSpPr>
          <p:cNvPr id="5" name="Text Box 4"/>
          <p:cNvSpPr txBox="1"/>
          <p:nvPr/>
        </p:nvSpPr>
        <p:spPr>
          <a:xfrm>
            <a:off x="10632440" y="4005580"/>
            <a:ext cx="1377950" cy="1383665"/>
          </a:xfrm>
          <a:prstGeom prst="rect">
            <a:avLst/>
          </a:prstGeom>
          <a:noFill/>
        </p:spPr>
        <p:txBody>
          <a:bodyPr wrap="none" rtlCol="0">
            <a:spAutoFit/>
          </a:bodyPr>
          <a:lstStyle/>
          <a:p>
            <a:pPr algn="l"/>
            <a:r>
              <a:rPr lang="en-US" sz="2800" b="1">
                <a:solidFill>
                  <a:srgbClr val="FFFF00"/>
                </a:solidFill>
                <a:latin typeface="Times New Roman Bold" panose="02020603050405020304" charset="0"/>
                <a:cs typeface="Times New Roman Bold" panose="02020603050405020304" charset="0"/>
              </a:rPr>
              <a:t>LC-NE </a:t>
            </a:r>
          </a:p>
          <a:p>
            <a:pPr algn="l"/>
            <a:r>
              <a:rPr lang="en-US" sz="2800" b="1">
                <a:solidFill>
                  <a:srgbClr val="FFFF00"/>
                </a:solidFill>
                <a:latin typeface="Times New Roman Bold" panose="02020603050405020304" charset="0"/>
                <a:cs typeface="Times New Roman Bold" panose="02020603050405020304" charset="0"/>
              </a:rPr>
              <a:t>System</a:t>
            </a:r>
          </a:p>
          <a:p>
            <a:endParaRPr lang="en-US" sz="2800" b="1">
              <a:solidFill>
                <a:srgbClr val="FFFF00"/>
              </a:solidFill>
              <a:latin typeface="Times New Roman Bold" panose="02020603050405020304" charset="0"/>
              <a:cs typeface="Times New Roman Bold" panose="02020603050405020304" charset="0"/>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87041" name="Object 1"/>
          <p:cNvGraphicFramePr>
            <a:graphicFrameLocks noChangeAspect="1"/>
          </p:cNvGraphicFramePr>
          <p:nvPr/>
        </p:nvGraphicFramePr>
        <p:xfrm>
          <a:off x="5362258" y="863600"/>
          <a:ext cx="1076325" cy="719138"/>
        </p:xfrm>
        <a:graphic>
          <a:graphicData uri="http://schemas.openxmlformats.org/presentationml/2006/ole">
            <mc:AlternateContent xmlns:mc="http://schemas.openxmlformats.org/markup-compatibility/2006">
              <mc:Choice xmlns:v="urn:schemas-microsoft-com:vml" Requires="v">
                <p:oleObj r:id="rId3" imgW="3000375" imgH="1933575" progId="PBrush">
                  <p:embed/>
                </p:oleObj>
              </mc:Choice>
              <mc:Fallback>
                <p:oleObj r:id="rId3" imgW="3000375" imgH="1933575" progId="PBrush">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2258" y="863600"/>
                        <a:ext cx="1076325" cy="719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7042" name="Rectangle 2"/>
          <p:cNvSpPr>
            <a:spLocks noChangeArrowheads="1"/>
          </p:cNvSpPr>
          <p:nvPr/>
        </p:nvSpPr>
        <p:spPr bwMode="auto">
          <a:xfrm>
            <a:off x="1598295" y="5026025"/>
            <a:ext cx="1196340" cy="9182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800" b="1">
                <a:solidFill>
                  <a:srgbClr val="FFFC23"/>
                </a:solidFill>
                <a:latin typeface="Times New Roman Bold" panose="02020603050405020304" charset="0"/>
                <a:cs typeface="Times New Roman Bold" panose="02020603050405020304" charset="0"/>
              </a:rPr>
              <a:t>GH/IGF-1</a:t>
            </a:r>
          </a:p>
          <a:p>
            <a:pPr>
              <a:spcBef>
                <a:spcPct val="0"/>
              </a:spcBef>
              <a:buClrTx/>
              <a:buFontTx/>
              <a:buNone/>
            </a:pPr>
            <a:r>
              <a:rPr lang="en-US" altLang="en-US" sz="1800" b="1">
                <a:solidFill>
                  <a:srgbClr val="FFFC23"/>
                </a:solidFill>
                <a:latin typeface="Times New Roman Bold" panose="02020603050405020304" charset="0"/>
                <a:cs typeface="Times New Roman Bold" panose="02020603050405020304" charset="0"/>
              </a:rPr>
              <a:t>LH/T</a:t>
            </a:r>
          </a:p>
          <a:p>
            <a:pPr>
              <a:spcBef>
                <a:spcPct val="0"/>
              </a:spcBef>
              <a:buClrTx/>
              <a:buFontTx/>
              <a:buNone/>
            </a:pPr>
            <a:r>
              <a:rPr lang="en-US" altLang="en-US" sz="1800" b="1">
                <a:solidFill>
                  <a:srgbClr val="FFFC23"/>
                </a:solidFill>
                <a:latin typeface="Times New Roman Bold" panose="02020603050405020304" charset="0"/>
                <a:cs typeface="Times New Roman Bold" panose="02020603050405020304" charset="0"/>
              </a:rPr>
              <a:t>TSH/T</a:t>
            </a:r>
            <a:r>
              <a:rPr lang="en-US" altLang="en-US" sz="1800" b="1" baseline="-25000">
                <a:solidFill>
                  <a:srgbClr val="FFFC23"/>
                </a:solidFill>
                <a:latin typeface="Times New Roman Bold" panose="02020603050405020304" charset="0"/>
                <a:cs typeface="Times New Roman Bold" panose="02020603050405020304" charset="0"/>
              </a:rPr>
              <a:t>3</a:t>
            </a:r>
          </a:p>
        </p:txBody>
      </p:sp>
      <p:sp>
        <p:nvSpPr>
          <p:cNvPr id="87043" name="Rectangle 3"/>
          <p:cNvSpPr>
            <a:spLocks noChangeArrowheads="1"/>
          </p:cNvSpPr>
          <p:nvPr/>
        </p:nvSpPr>
        <p:spPr bwMode="auto">
          <a:xfrm>
            <a:off x="3933508" y="4664075"/>
            <a:ext cx="397510" cy="518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2800" b="1">
                <a:solidFill>
                  <a:srgbClr val="FFFC23"/>
                </a:solidFill>
                <a:latin typeface="Times New Roman" panose="02020603050405020304" pitchFamily="18" charset="0"/>
              </a:rPr>
              <a:t>F</a:t>
            </a:r>
          </a:p>
        </p:txBody>
      </p:sp>
      <p:sp>
        <p:nvSpPr>
          <p:cNvPr id="87044" name="Rectangle 4"/>
          <p:cNvSpPr>
            <a:spLocks noChangeArrowheads="1"/>
          </p:cNvSpPr>
          <p:nvPr/>
        </p:nvSpPr>
        <p:spPr bwMode="auto">
          <a:xfrm>
            <a:off x="7408545" y="4675188"/>
            <a:ext cx="942340" cy="8261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2400" b="1">
                <a:solidFill>
                  <a:srgbClr val="FFFC23"/>
                </a:solidFill>
                <a:latin typeface="Times New Roman" panose="02020603050405020304" pitchFamily="18" charset="0"/>
              </a:rPr>
              <a:t>NE/E</a:t>
            </a:r>
          </a:p>
          <a:p>
            <a:pPr>
              <a:spcBef>
                <a:spcPct val="0"/>
              </a:spcBef>
              <a:buClrTx/>
              <a:buFontTx/>
              <a:buNone/>
            </a:pPr>
            <a:r>
              <a:rPr lang="en-US" altLang="en-US" sz="2400" b="1">
                <a:solidFill>
                  <a:srgbClr val="CC0099"/>
                </a:solidFill>
                <a:latin typeface="Times New Roman" panose="02020603050405020304" pitchFamily="18" charset="0"/>
              </a:rPr>
              <a:t>iCRH</a:t>
            </a:r>
          </a:p>
        </p:txBody>
      </p:sp>
      <p:sp>
        <p:nvSpPr>
          <p:cNvPr id="87045" name="Rectangle 5"/>
          <p:cNvSpPr>
            <a:spLocks noChangeArrowheads="1"/>
          </p:cNvSpPr>
          <p:nvPr/>
        </p:nvSpPr>
        <p:spPr bwMode="auto">
          <a:xfrm>
            <a:off x="9307195" y="5238750"/>
            <a:ext cx="1619250" cy="3949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2000" b="1">
                <a:solidFill>
                  <a:srgbClr val="FFFC23"/>
                </a:solidFill>
                <a:latin typeface="Times New Roman" panose="02020603050405020304" pitchFamily="18" charset="0"/>
              </a:rPr>
              <a:t>Interleukin-6</a:t>
            </a:r>
          </a:p>
        </p:txBody>
      </p:sp>
      <p:sp>
        <p:nvSpPr>
          <p:cNvPr id="87046" name="Rectangle 6"/>
          <p:cNvSpPr>
            <a:spLocks noChangeArrowheads="1"/>
          </p:cNvSpPr>
          <p:nvPr/>
        </p:nvSpPr>
        <p:spPr bwMode="auto">
          <a:xfrm>
            <a:off x="5933758" y="944563"/>
            <a:ext cx="2994025"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4280" rIns="90360" bIns="4428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800" b="1">
                <a:solidFill>
                  <a:srgbClr val="FFFC23"/>
                </a:solidFill>
                <a:latin typeface="Times New Roman" panose="02020603050405020304" pitchFamily="18" charset="0"/>
              </a:rPr>
              <a:t>STRESS SYSTEM</a:t>
            </a:r>
          </a:p>
          <a:p>
            <a:pPr algn="ctr">
              <a:spcBef>
                <a:spcPct val="0"/>
              </a:spcBef>
              <a:buClrTx/>
              <a:buFontTx/>
              <a:buNone/>
            </a:pPr>
            <a:r>
              <a:rPr lang="en-US" altLang="en-US" sz="1800" b="1">
                <a:solidFill>
                  <a:srgbClr val="FF24E8"/>
                </a:solidFill>
                <a:latin typeface="Times New Roman" panose="02020603050405020304" pitchFamily="18" charset="0"/>
              </a:rPr>
              <a:t>Amygdala CRH</a:t>
            </a:r>
          </a:p>
        </p:txBody>
      </p:sp>
      <p:sp>
        <p:nvSpPr>
          <p:cNvPr id="87047" name="Rectangle 7"/>
          <p:cNvSpPr>
            <a:spLocks noChangeArrowheads="1"/>
          </p:cNvSpPr>
          <p:nvPr/>
        </p:nvSpPr>
        <p:spPr bwMode="auto">
          <a:xfrm>
            <a:off x="3315970" y="1557338"/>
            <a:ext cx="1692275"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600" b="1">
                <a:solidFill>
                  <a:srgbClr val="FFFC23"/>
                </a:solidFill>
                <a:latin typeface="Times New Roman" panose="02020603050405020304" pitchFamily="18" charset="0"/>
              </a:rPr>
              <a:t>HIPPOCAMPUS</a:t>
            </a:r>
          </a:p>
        </p:txBody>
      </p:sp>
      <p:sp>
        <p:nvSpPr>
          <p:cNvPr id="87048" name="Rectangle 8"/>
          <p:cNvSpPr>
            <a:spLocks noChangeArrowheads="1"/>
          </p:cNvSpPr>
          <p:nvPr/>
        </p:nvSpPr>
        <p:spPr bwMode="auto">
          <a:xfrm>
            <a:off x="3674745" y="2181225"/>
            <a:ext cx="104648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600" b="1">
                <a:solidFill>
                  <a:srgbClr val="FF24E8"/>
                </a:solidFill>
                <a:latin typeface="Times New Roman" panose="02020603050405020304" pitchFamily="18" charset="0"/>
              </a:rPr>
              <a:t>CRH</a:t>
            </a:r>
            <a:r>
              <a:rPr lang="en-US" altLang="en-US" sz="1400" b="1">
                <a:solidFill>
                  <a:srgbClr val="FFFC23"/>
                </a:solidFill>
                <a:latin typeface="Times New Roman" panose="02020603050405020304" pitchFamily="18" charset="0"/>
              </a:rPr>
              <a:t>/AVP</a:t>
            </a:r>
          </a:p>
        </p:txBody>
      </p:sp>
      <p:sp>
        <p:nvSpPr>
          <p:cNvPr id="87049" name="Rectangle 9"/>
          <p:cNvSpPr>
            <a:spLocks noChangeArrowheads="1"/>
          </p:cNvSpPr>
          <p:nvPr/>
        </p:nvSpPr>
        <p:spPr bwMode="auto">
          <a:xfrm>
            <a:off x="7325995" y="2181225"/>
            <a:ext cx="878840" cy="3644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800" b="1">
                <a:solidFill>
                  <a:srgbClr val="FFFC23"/>
                </a:solidFill>
                <a:latin typeface="Times New Roman Bold" panose="02020603050405020304" charset="0"/>
                <a:cs typeface="Times New Roman Bold" panose="02020603050405020304" charset="0"/>
              </a:rPr>
              <a:t>LC/NE</a:t>
            </a:r>
          </a:p>
        </p:txBody>
      </p:sp>
      <p:sp>
        <p:nvSpPr>
          <p:cNvPr id="87050" name="Line 10"/>
          <p:cNvSpPr>
            <a:spLocks noChangeShapeType="1"/>
          </p:cNvSpPr>
          <p:nvPr/>
        </p:nvSpPr>
        <p:spPr bwMode="auto">
          <a:xfrm>
            <a:off x="7659370" y="2536825"/>
            <a:ext cx="133350" cy="444500"/>
          </a:xfrm>
          <a:prstGeom prst="line">
            <a:avLst/>
          </a:prstGeom>
          <a:noFill/>
          <a:ln w="1260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7051" name="Line 11"/>
          <p:cNvSpPr>
            <a:spLocks noChangeShapeType="1"/>
          </p:cNvSpPr>
          <p:nvPr/>
        </p:nvSpPr>
        <p:spPr bwMode="auto">
          <a:xfrm>
            <a:off x="7805420" y="2994025"/>
            <a:ext cx="6350" cy="161925"/>
          </a:xfrm>
          <a:prstGeom prst="line">
            <a:avLst/>
          </a:prstGeom>
          <a:noFill/>
          <a:ln w="1260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7052" name="Line 12"/>
          <p:cNvSpPr>
            <a:spLocks noChangeShapeType="1"/>
          </p:cNvSpPr>
          <p:nvPr/>
        </p:nvSpPr>
        <p:spPr bwMode="auto">
          <a:xfrm>
            <a:off x="7562533" y="2593975"/>
            <a:ext cx="95250" cy="265113"/>
          </a:xfrm>
          <a:prstGeom prst="line">
            <a:avLst/>
          </a:prstGeom>
          <a:noFill/>
          <a:ln w="1260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7053" name="Line 13"/>
          <p:cNvSpPr>
            <a:spLocks noChangeShapeType="1"/>
          </p:cNvSpPr>
          <p:nvPr/>
        </p:nvSpPr>
        <p:spPr bwMode="auto">
          <a:xfrm>
            <a:off x="7460933" y="2620963"/>
            <a:ext cx="98425" cy="241300"/>
          </a:xfrm>
          <a:prstGeom prst="line">
            <a:avLst/>
          </a:prstGeom>
          <a:noFill/>
          <a:ln w="1260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7054" name="Freeform 14"/>
          <p:cNvSpPr>
            <a:spLocks noChangeArrowheads="1"/>
          </p:cNvSpPr>
          <p:nvPr/>
        </p:nvSpPr>
        <p:spPr bwMode="auto">
          <a:xfrm>
            <a:off x="7568883" y="2868613"/>
            <a:ext cx="106362" cy="79375"/>
          </a:xfrm>
          <a:custGeom>
            <a:avLst/>
            <a:gdLst>
              <a:gd name="T0" fmla="*/ 2147483646 w 21600"/>
              <a:gd name="T1" fmla="*/ 2147483646 h 22030"/>
              <a:gd name="T2" fmla="*/ 2147483646 w 21600"/>
              <a:gd name="T3" fmla="*/ 0 h 22030"/>
              <a:gd name="T4" fmla="*/ 2147483646 w 21600"/>
              <a:gd name="T5" fmla="*/ 2147483646 h 22030"/>
              <a:gd name="T6" fmla="*/ 0 60000 65536"/>
              <a:gd name="T7" fmla="*/ 0 60000 65536"/>
              <a:gd name="T8" fmla="*/ 0 60000 65536"/>
              <a:gd name="T9" fmla="*/ 0 w 21600"/>
              <a:gd name="T10" fmla="*/ 0 h 22030"/>
              <a:gd name="T11" fmla="*/ 21600 w 21600"/>
              <a:gd name="T12" fmla="*/ 22030 h 22030"/>
            </a:gdLst>
            <a:ahLst/>
            <a:cxnLst>
              <a:cxn ang="T6">
                <a:pos x="T0" y="T1"/>
              </a:cxn>
              <a:cxn ang="T7">
                <a:pos x="T2" y="T3"/>
              </a:cxn>
              <a:cxn ang="T8">
                <a:pos x="T4" y="T5"/>
              </a:cxn>
            </a:cxnLst>
            <a:rect l="T9" t="T10" r="T11" b="T12"/>
            <a:pathLst>
              <a:path w="21600" h="22030" fill="none" extrusionOk="0">
                <a:moveTo>
                  <a:pt x="21271" y="22030"/>
                </a:moveTo>
                <a:cubicBezTo>
                  <a:pt x="9471" y="21851"/>
                  <a:pt x="0" y="12234"/>
                  <a:pt x="0" y="433"/>
                </a:cubicBezTo>
                <a:cubicBezTo>
                  <a:pt x="0" y="288"/>
                  <a:pt x="1" y="144"/>
                  <a:pt x="4" y="-1"/>
                </a:cubicBezTo>
              </a:path>
              <a:path w="21600" h="22030" stroke="0" extrusionOk="0">
                <a:moveTo>
                  <a:pt x="21271" y="22030"/>
                </a:moveTo>
                <a:cubicBezTo>
                  <a:pt x="9471" y="21851"/>
                  <a:pt x="0" y="12234"/>
                  <a:pt x="0" y="433"/>
                </a:cubicBezTo>
                <a:cubicBezTo>
                  <a:pt x="0" y="288"/>
                  <a:pt x="1" y="144"/>
                  <a:pt x="4" y="-1"/>
                </a:cubicBezTo>
                <a:lnTo>
                  <a:pt x="21600" y="433"/>
                </a:lnTo>
                <a:lnTo>
                  <a:pt x="21271" y="22030"/>
                </a:lnTo>
                <a:close/>
              </a:path>
            </a:pathLst>
          </a:custGeom>
          <a:noFill/>
          <a:ln w="12600" cap="rnd">
            <a:solidFill>
              <a:srgbClr val="FFFFFF"/>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7055" name="Line 15"/>
          <p:cNvSpPr>
            <a:spLocks noChangeShapeType="1"/>
          </p:cNvSpPr>
          <p:nvPr/>
        </p:nvSpPr>
        <p:spPr bwMode="auto">
          <a:xfrm>
            <a:off x="7670483" y="2955925"/>
            <a:ext cx="46037" cy="200025"/>
          </a:xfrm>
          <a:prstGeom prst="line">
            <a:avLst/>
          </a:prstGeom>
          <a:noFill/>
          <a:ln w="1260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7056" name="Line 16"/>
          <p:cNvSpPr>
            <a:spLocks noChangeShapeType="1"/>
          </p:cNvSpPr>
          <p:nvPr/>
        </p:nvSpPr>
        <p:spPr bwMode="auto">
          <a:xfrm flipH="1">
            <a:off x="4289108" y="1428750"/>
            <a:ext cx="1609725" cy="668338"/>
          </a:xfrm>
          <a:prstGeom prst="line">
            <a:avLst/>
          </a:prstGeom>
          <a:noFill/>
          <a:ln w="12600" cap="sq">
            <a:solidFill>
              <a:srgbClr val="FFFFFF"/>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7057" name="Line 17"/>
          <p:cNvSpPr>
            <a:spLocks noChangeShapeType="1"/>
          </p:cNvSpPr>
          <p:nvPr/>
        </p:nvSpPr>
        <p:spPr bwMode="auto">
          <a:xfrm>
            <a:off x="5875020" y="1428750"/>
            <a:ext cx="1666875" cy="642938"/>
          </a:xfrm>
          <a:prstGeom prst="line">
            <a:avLst/>
          </a:prstGeom>
          <a:noFill/>
          <a:ln w="12600" cap="sq">
            <a:solidFill>
              <a:srgbClr val="FFFFFF"/>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7058" name="Freeform 18"/>
          <p:cNvSpPr/>
          <p:nvPr/>
        </p:nvSpPr>
        <p:spPr bwMode="auto">
          <a:xfrm>
            <a:off x="4490720" y="2324100"/>
            <a:ext cx="2895600" cy="406400"/>
          </a:xfrm>
          <a:custGeom>
            <a:avLst/>
            <a:gdLst>
              <a:gd name="T0" fmla="*/ 2147483646 w 40990"/>
              <a:gd name="T1" fmla="*/ 2147483646 h 21600"/>
              <a:gd name="T2" fmla="*/ 0 w 40990"/>
              <a:gd name="T3" fmla="*/ 2147483646 h 21600"/>
              <a:gd name="T4" fmla="*/ 2147483646 w 40990"/>
              <a:gd name="T5" fmla="*/ 0 h 21600"/>
              <a:gd name="T6" fmla="*/ 0 60000 65536"/>
              <a:gd name="T7" fmla="*/ 0 60000 65536"/>
              <a:gd name="T8" fmla="*/ 0 60000 65536"/>
              <a:gd name="T9" fmla="*/ 0 w 40990"/>
              <a:gd name="T10" fmla="*/ 0 h 21600"/>
              <a:gd name="T11" fmla="*/ 40990 w 40990"/>
              <a:gd name="T12" fmla="*/ 21600 h 21600"/>
            </a:gdLst>
            <a:ahLst/>
            <a:cxnLst>
              <a:cxn ang="T6">
                <a:pos x="T0" y="T1"/>
              </a:cxn>
              <a:cxn ang="T7">
                <a:pos x="T2" y="T3"/>
              </a:cxn>
              <a:cxn ang="T8">
                <a:pos x="T4" y="T5"/>
              </a:cxn>
            </a:cxnLst>
            <a:rect l="T9" t="T10" r="T11" b="T12"/>
            <a:pathLst>
              <a:path w="40990" h="21600" fill="none" extrusionOk="0">
                <a:moveTo>
                  <a:pt x="40990" y="6249"/>
                </a:moveTo>
                <a:cubicBezTo>
                  <a:pt x="38235" y="15364"/>
                  <a:pt x="29836" y="21599"/>
                  <a:pt x="20314" y="21599"/>
                </a:cubicBezTo>
                <a:cubicBezTo>
                  <a:pt x="11214" y="21599"/>
                  <a:pt x="3090" y="15897"/>
                  <a:pt x="-1" y="7339"/>
                </a:cubicBezTo>
              </a:path>
              <a:path w="40990" h="21600" stroke="0" extrusionOk="0">
                <a:moveTo>
                  <a:pt x="40990" y="6249"/>
                </a:moveTo>
                <a:cubicBezTo>
                  <a:pt x="38235" y="15364"/>
                  <a:pt x="29836" y="21599"/>
                  <a:pt x="20314" y="21599"/>
                </a:cubicBezTo>
                <a:cubicBezTo>
                  <a:pt x="11214" y="21599"/>
                  <a:pt x="3090" y="15897"/>
                  <a:pt x="-1" y="7339"/>
                </a:cubicBezTo>
                <a:lnTo>
                  <a:pt x="20314" y="0"/>
                </a:lnTo>
                <a:lnTo>
                  <a:pt x="40990" y="6249"/>
                </a:lnTo>
                <a:close/>
              </a:path>
            </a:pathLst>
          </a:custGeom>
          <a:noFill/>
          <a:ln w="12600" cap="rnd">
            <a:solidFill>
              <a:srgbClr val="FFFFFF"/>
            </a:solidFill>
            <a:round/>
            <a:head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7059" name="Freeform 19"/>
          <p:cNvSpPr/>
          <p:nvPr/>
        </p:nvSpPr>
        <p:spPr bwMode="auto">
          <a:xfrm rot="10800000">
            <a:off x="4470083" y="1878013"/>
            <a:ext cx="2892425" cy="441325"/>
          </a:xfrm>
          <a:custGeom>
            <a:avLst/>
            <a:gdLst>
              <a:gd name="T0" fmla="*/ 2147483646 w 40963"/>
              <a:gd name="T1" fmla="*/ 2147483646 h 21600"/>
              <a:gd name="T2" fmla="*/ 0 w 40963"/>
              <a:gd name="T3" fmla="*/ 2147483646 h 21600"/>
              <a:gd name="T4" fmla="*/ 2147483646 w 40963"/>
              <a:gd name="T5" fmla="*/ 0 h 21600"/>
              <a:gd name="T6" fmla="*/ 0 60000 65536"/>
              <a:gd name="T7" fmla="*/ 0 60000 65536"/>
              <a:gd name="T8" fmla="*/ 0 60000 65536"/>
              <a:gd name="T9" fmla="*/ 0 w 40963"/>
              <a:gd name="T10" fmla="*/ 0 h 21600"/>
              <a:gd name="T11" fmla="*/ 40963 w 40963"/>
              <a:gd name="T12" fmla="*/ 21600 h 21600"/>
            </a:gdLst>
            <a:ahLst/>
            <a:cxnLst>
              <a:cxn ang="T6">
                <a:pos x="T0" y="T1"/>
              </a:cxn>
              <a:cxn ang="T7">
                <a:pos x="T2" y="T3"/>
              </a:cxn>
              <a:cxn ang="T8">
                <a:pos x="T4" y="T5"/>
              </a:cxn>
            </a:cxnLst>
            <a:rect l="T9" t="T10" r="T11" b="T12"/>
            <a:pathLst>
              <a:path w="40963" h="21600" fill="none" extrusionOk="0">
                <a:moveTo>
                  <a:pt x="40963" y="6295"/>
                </a:moveTo>
                <a:cubicBezTo>
                  <a:pt x="38193" y="15387"/>
                  <a:pt x="29805" y="21599"/>
                  <a:pt x="20301" y="21599"/>
                </a:cubicBezTo>
                <a:cubicBezTo>
                  <a:pt x="11215" y="21599"/>
                  <a:pt x="3101" y="15914"/>
                  <a:pt x="-1" y="7375"/>
                </a:cubicBezTo>
              </a:path>
              <a:path w="40963" h="21600" stroke="0" extrusionOk="0">
                <a:moveTo>
                  <a:pt x="40963" y="6295"/>
                </a:moveTo>
                <a:cubicBezTo>
                  <a:pt x="38193" y="15387"/>
                  <a:pt x="29805" y="21599"/>
                  <a:pt x="20301" y="21599"/>
                </a:cubicBezTo>
                <a:cubicBezTo>
                  <a:pt x="11215" y="21599"/>
                  <a:pt x="3101" y="15914"/>
                  <a:pt x="-1" y="7375"/>
                </a:cubicBezTo>
                <a:lnTo>
                  <a:pt x="20301" y="0"/>
                </a:lnTo>
                <a:lnTo>
                  <a:pt x="40963" y="6295"/>
                </a:lnTo>
                <a:close/>
              </a:path>
            </a:pathLst>
          </a:custGeom>
          <a:noFill/>
          <a:ln w="12600" cap="rnd">
            <a:solidFill>
              <a:srgbClr val="FFFFFF"/>
            </a:solidFill>
            <a:round/>
            <a:head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7060" name="Line 20"/>
          <p:cNvSpPr>
            <a:spLocks noChangeShapeType="1"/>
          </p:cNvSpPr>
          <p:nvPr/>
        </p:nvSpPr>
        <p:spPr bwMode="auto">
          <a:xfrm>
            <a:off x="4044633" y="2439988"/>
            <a:ext cx="1587" cy="203200"/>
          </a:xfrm>
          <a:prstGeom prst="line">
            <a:avLst/>
          </a:prstGeom>
          <a:noFill/>
          <a:ln w="12600" cap="sq">
            <a:solidFill>
              <a:srgbClr val="FFFFFF"/>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7061" name="Line 21"/>
          <p:cNvSpPr>
            <a:spLocks noChangeShapeType="1"/>
          </p:cNvSpPr>
          <p:nvPr/>
        </p:nvSpPr>
        <p:spPr bwMode="auto">
          <a:xfrm>
            <a:off x="7778433" y="3176588"/>
            <a:ext cx="1587" cy="1371600"/>
          </a:xfrm>
          <a:prstGeom prst="line">
            <a:avLst/>
          </a:prstGeom>
          <a:noFill/>
          <a:ln w="12600" cap="sq">
            <a:solidFill>
              <a:srgbClr val="FFFFFF"/>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7062" name="Line 22"/>
          <p:cNvSpPr>
            <a:spLocks noChangeShapeType="1"/>
          </p:cNvSpPr>
          <p:nvPr/>
        </p:nvSpPr>
        <p:spPr bwMode="auto">
          <a:xfrm>
            <a:off x="4066858" y="4497388"/>
            <a:ext cx="1587" cy="203200"/>
          </a:xfrm>
          <a:prstGeom prst="line">
            <a:avLst/>
          </a:prstGeom>
          <a:noFill/>
          <a:ln w="12600" cap="sq">
            <a:solidFill>
              <a:srgbClr val="FFFFFF"/>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7063" name="Line 23"/>
          <p:cNvSpPr>
            <a:spLocks noChangeShapeType="1"/>
          </p:cNvSpPr>
          <p:nvPr/>
        </p:nvSpPr>
        <p:spPr bwMode="auto">
          <a:xfrm>
            <a:off x="4065270" y="3819525"/>
            <a:ext cx="1588" cy="271463"/>
          </a:xfrm>
          <a:prstGeom prst="line">
            <a:avLst/>
          </a:prstGeom>
          <a:noFill/>
          <a:ln w="12600" cap="sq">
            <a:solidFill>
              <a:srgbClr val="FFFFFF"/>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7064" name="Rectangle 24"/>
          <p:cNvSpPr>
            <a:spLocks noChangeArrowheads="1"/>
          </p:cNvSpPr>
          <p:nvPr/>
        </p:nvSpPr>
        <p:spPr bwMode="auto">
          <a:xfrm>
            <a:off x="3779520" y="3586163"/>
            <a:ext cx="620395" cy="2717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200" b="1">
                <a:solidFill>
                  <a:srgbClr val="FFFC23"/>
                </a:solidFill>
                <a:latin typeface="Times New Roman" panose="02020603050405020304" pitchFamily="18" charset="0"/>
              </a:rPr>
              <a:t>ACTH</a:t>
            </a:r>
          </a:p>
        </p:txBody>
      </p:sp>
      <p:sp>
        <p:nvSpPr>
          <p:cNvPr id="87065" name="Line 25"/>
          <p:cNvSpPr>
            <a:spLocks noChangeShapeType="1"/>
          </p:cNvSpPr>
          <p:nvPr/>
        </p:nvSpPr>
        <p:spPr bwMode="auto">
          <a:xfrm>
            <a:off x="4687570" y="4859338"/>
            <a:ext cx="2359025" cy="1587"/>
          </a:xfrm>
          <a:prstGeom prst="line">
            <a:avLst/>
          </a:prstGeom>
          <a:noFill/>
          <a:ln w="12600" cap="sq">
            <a:solidFill>
              <a:srgbClr val="FFFFFF"/>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7066" name="Line 26"/>
          <p:cNvSpPr>
            <a:spLocks noChangeShapeType="1"/>
          </p:cNvSpPr>
          <p:nvPr/>
        </p:nvSpPr>
        <p:spPr bwMode="auto">
          <a:xfrm>
            <a:off x="4055745" y="3263900"/>
            <a:ext cx="1588" cy="239713"/>
          </a:xfrm>
          <a:prstGeom prst="line">
            <a:avLst/>
          </a:prstGeom>
          <a:noFill/>
          <a:ln w="12600" cap="sq">
            <a:solidFill>
              <a:srgbClr val="FFFFFF"/>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7067" name="Line 27"/>
          <p:cNvSpPr>
            <a:spLocks noChangeShapeType="1"/>
          </p:cNvSpPr>
          <p:nvPr/>
        </p:nvSpPr>
        <p:spPr bwMode="auto">
          <a:xfrm flipH="1">
            <a:off x="2735580" y="4890770"/>
            <a:ext cx="1198245" cy="278765"/>
          </a:xfrm>
          <a:prstGeom prst="line">
            <a:avLst/>
          </a:prstGeom>
          <a:noFill/>
          <a:ln w="12600" cap="sq">
            <a:solidFill>
              <a:srgbClr val="FFFFFF"/>
            </a:solidFill>
            <a:prstDash val="sysDot"/>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7068" name="Line 28"/>
          <p:cNvSpPr>
            <a:spLocks noChangeShapeType="1"/>
          </p:cNvSpPr>
          <p:nvPr/>
        </p:nvSpPr>
        <p:spPr bwMode="auto">
          <a:xfrm>
            <a:off x="8267383" y="4873625"/>
            <a:ext cx="1158875" cy="339725"/>
          </a:xfrm>
          <a:prstGeom prst="line">
            <a:avLst/>
          </a:prstGeom>
          <a:noFill/>
          <a:ln w="12600" cap="sq">
            <a:solidFill>
              <a:srgbClr val="FFFFFF"/>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7069" name="Freeform 29"/>
          <p:cNvSpPr/>
          <p:nvPr/>
        </p:nvSpPr>
        <p:spPr bwMode="auto">
          <a:xfrm>
            <a:off x="2317433" y="1073150"/>
            <a:ext cx="3024187" cy="3711575"/>
          </a:xfrm>
          <a:custGeom>
            <a:avLst/>
            <a:gdLst>
              <a:gd name="T0" fmla="*/ 2147483646 w 21600"/>
              <a:gd name="T1" fmla="*/ 2147483646 h 40108"/>
              <a:gd name="T2" fmla="*/ 2147483646 w 21600"/>
              <a:gd name="T3" fmla="*/ 0 h 40108"/>
              <a:gd name="T4" fmla="*/ 2147483646 w 21600"/>
              <a:gd name="T5" fmla="*/ 2147483646 h 40108"/>
              <a:gd name="T6" fmla="*/ 0 60000 65536"/>
              <a:gd name="T7" fmla="*/ 0 60000 65536"/>
              <a:gd name="T8" fmla="*/ 0 60000 65536"/>
              <a:gd name="T9" fmla="*/ 0 w 21600"/>
              <a:gd name="T10" fmla="*/ 0 h 40108"/>
              <a:gd name="T11" fmla="*/ 21600 w 21600"/>
              <a:gd name="T12" fmla="*/ 40108 h 40108"/>
            </a:gdLst>
            <a:ahLst/>
            <a:cxnLst>
              <a:cxn ang="T6">
                <a:pos x="T0" y="T1"/>
              </a:cxn>
              <a:cxn ang="T7">
                <a:pos x="T2" y="T3"/>
              </a:cxn>
              <a:cxn ang="T8">
                <a:pos x="T4" y="T5"/>
              </a:cxn>
            </a:cxnLst>
            <a:rect l="T9" t="T10" r="T11" b="T12"/>
            <a:pathLst>
              <a:path w="21600" h="40108" fill="none" extrusionOk="0">
                <a:moveTo>
                  <a:pt x="10466" y="40108"/>
                </a:moveTo>
                <a:cubicBezTo>
                  <a:pt x="3972" y="36202"/>
                  <a:pt x="0" y="29177"/>
                  <a:pt x="0" y="21599"/>
                </a:cubicBezTo>
                <a:cubicBezTo>
                  <a:pt x="0" y="9673"/>
                  <a:pt x="9663" y="5"/>
                  <a:pt x="21588" y="-1"/>
                </a:cubicBezTo>
              </a:path>
              <a:path w="21600" h="40108" stroke="0" extrusionOk="0">
                <a:moveTo>
                  <a:pt x="10466" y="40108"/>
                </a:moveTo>
                <a:cubicBezTo>
                  <a:pt x="3972" y="36202"/>
                  <a:pt x="0" y="29177"/>
                  <a:pt x="0" y="21599"/>
                </a:cubicBezTo>
                <a:cubicBezTo>
                  <a:pt x="0" y="9673"/>
                  <a:pt x="9663" y="5"/>
                  <a:pt x="21588" y="-1"/>
                </a:cubicBezTo>
                <a:lnTo>
                  <a:pt x="21600" y="21599"/>
                </a:lnTo>
                <a:lnTo>
                  <a:pt x="10466" y="40108"/>
                </a:lnTo>
                <a:close/>
              </a:path>
            </a:pathLst>
          </a:custGeom>
          <a:noFill/>
          <a:ln w="12600" cap="rnd">
            <a:solidFill>
              <a:srgbClr val="FFFF99"/>
            </a:solidFill>
            <a:rou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7070" name="Freeform 30"/>
          <p:cNvSpPr/>
          <p:nvPr/>
        </p:nvSpPr>
        <p:spPr bwMode="auto">
          <a:xfrm>
            <a:off x="2757170" y="1919288"/>
            <a:ext cx="1414463" cy="2830512"/>
          </a:xfrm>
          <a:custGeom>
            <a:avLst/>
            <a:gdLst>
              <a:gd name="T0" fmla="*/ 2147483646 w 21600"/>
              <a:gd name="T1" fmla="*/ 2147483646 h 39656"/>
              <a:gd name="T2" fmla="*/ 2147483646 w 21600"/>
              <a:gd name="T3" fmla="*/ 0 h 39656"/>
              <a:gd name="T4" fmla="*/ 2147483646 w 21600"/>
              <a:gd name="T5" fmla="*/ 2147483646 h 39656"/>
              <a:gd name="T6" fmla="*/ 0 60000 65536"/>
              <a:gd name="T7" fmla="*/ 0 60000 65536"/>
              <a:gd name="T8" fmla="*/ 0 60000 65536"/>
              <a:gd name="T9" fmla="*/ 0 w 21600"/>
              <a:gd name="T10" fmla="*/ 0 h 39656"/>
              <a:gd name="T11" fmla="*/ 21600 w 21600"/>
              <a:gd name="T12" fmla="*/ 39656 h 39656"/>
            </a:gdLst>
            <a:ahLst/>
            <a:cxnLst>
              <a:cxn ang="T6">
                <a:pos x="T0" y="T1"/>
              </a:cxn>
              <a:cxn ang="T7">
                <a:pos x="T2" y="T3"/>
              </a:cxn>
              <a:cxn ang="T8">
                <a:pos x="T4" y="T5"/>
              </a:cxn>
            </a:cxnLst>
            <a:rect l="T9" t="T10" r="T11" b="T12"/>
            <a:pathLst>
              <a:path w="21600" h="39656" fill="none" extrusionOk="0">
                <a:moveTo>
                  <a:pt x="14543" y="39656"/>
                </a:moveTo>
                <a:cubicBezTo>
                  <a:pt x="5839" y="36648"/>
                  <a:pt x="0" y="28451"/>
                  <a:pt x="0" y="19242"/>
                </a:cubicBezTo>
                <a:cubicBezTo>
                  <a:pt x="0" y="11122"/>
                  <a:pt x="4553" y="3688"/>
                  <a:pt x="11787" y="-1"/>
                </a:cubicBezTo>
              </a:path>
              <a:path w="21600" h="39656" stroke="0" extrusionOk="0">
                <a:moveTo>
                  <a:pt x="14543" y="39656"/>
                </a:moveTo>
                <a:cubicBezTo>
                  <a:pt x="5839" y="36648"/>
                  <a:pt x="0" y="28451"/>
                  <a:pt x="0" y="19242"/>
                </a:cubicBezTo>
                <a:cubicBezTo>
                  <a:pt x="0" y="11122"/>
                  <a:pt x="4553" y="3688"/>
                  <a:pt x="11787" y="-1"/>
                </a:cubicBezTo>
                <a:lnTo>
                  <a:pt x="21600" y="19242"/>
                </a:lnTo>
                <a:lnTo>
                  <a:pt x="14543" y="39656"/>
                </a:lnTo>
                <a:close/>
              </a:path>
            </a:pathLst>
          </a:custGeom>
          <a:noFill/>
          <a:ln w="12600" cap="rnd">
            <a:solidFill>
              <a:srgbClr val="FFFFFF"/>
            </a:solidFill>
            <a:rou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7071" name="Freeform 31"/>
          <p:cNvSpPr/>
          <p:nvPr/>
        </p:nvSpPr>
        <p:spPr bwMode="auto">
          <a:xfrm>
            <a:off x="3004820" y="2462213"/>
            <a:ext cx="1223963" cy="2325687"/>
          </a:xfrm>
          <a:custGeom>
            <a:avLst/>
            <a:gdLst>
              <a:gd name="T0" fmla="*/ 2147483646 w 21600"/>
              <a:gd name="T1" fmla="*/ 2147483646 h 39653"/>
              <a:gd name="T2" fmla="*/ 2147483646 w 21600"/>
              <a:gd name="T3" fmla="*/ 0 h 39653"/>
              <a:gd name="T4" fmla="*/ 2147483646 w 21600"/>
              <a:gd name="T5" fmla="*/ 2147483646 h 39653"/>
              <a:gd name="T6" fmla="*/ 0 60000 65536"/>
              <a:gd name="T7" fmla="*/ 0 60000 65536"/>
              <a:gd name="T8" fmla="*/ 0 60000 65536"/>
              <a:gd name="T9" fmla="*/ 0 w 21600"/>
              <a:gd name="T10" fmla="*/ 0 h 39653"/>
              <a:gd name="T11" fmla="*/ 21600 w 21600"/>
              <a:gd name="T12" fmla="*/ 39653 h 39653"/>
            </a:gdLst>
            <a:ahLst/>
            <a:cxnLst>
              <a:cxn ang="T6">
                <a:pos x="T0" y="T1"/>
              </a:cxn>
              <a:cxn ang="T7">
                <a:pos x="T2" y="T3"/>
              </a:cxn>
              <a:cxn ang="T8">
                <a:pos x="T4" y="T5"/>
              </a:cxn>
            </a:cxnLst>
            <a:rect l="T9" t="T10" r="T11" b="T12"/>
            <a:pathLst>
              <a:path w="21600" h="39653" fill="none" extrusionOk="0">
                <a:moveTo>
                  <a:pt x="14538" y="39653"/>
                </a:moveTo>
                <a:cubicBezTo>
                  <a:pt x="5837" y="36643"/>
                  <a:pt x="0" y="28447"/>
                  <a:pt x="0" y="19240"/>
                </a:cubicBezTo>
                <a:cubicBezTo>
                  <a:pt x="0" y="11121"/>
                  <a:pt x="4551" y="3689"/>
                  <a:pt x="11782" y="-1"/>
                </a:cubicBezTo>
              </a:path>
              <a:path w="21600" h="39653" stroke="0" extrusionOk="0">
                <a:moveTo>
                  <a:pt x="14538" y="39653"/>
                </a:moveTo>
                <a:cubicBezTo>
                  <a:pt x="5837" y="36643"/>
                  <a:pt x="0" y="28447"/>
                  <a:pt x="0" y="19240"/>
                </a:cubicBezTo>
                <a:cubicBezTo>
                  <a:pt x="0" y="11121"/>
                  <a:pt x="4551" y="3689"/>
                  <a:pt x="11782" y="-1"/>
                </a:cubicBezTo>
                <a:lnTo>
                  <a:pt x="21600" y="19240"/>
                </a:lnTo>
                <a:lnTo>
                  <a:pt x="14538" y="39653"/>
                </a:lnTo>
                <a:close/>
              </a:path>
            </a:pathLst>
          </a:custGeom>
          <a:noFill/>
          <a:ln w="12600" cap="rnd">
            <a:solidFill>
              <a:srgbClr val="FFFFFF"/>
            </a:solidFill>
            <a:prstDash val="sysDot"/>
            <a:rou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7072" name="Freeform 32"/>
          <p:cNvSpPr/>
          <p:nvPr/>
        </p:nvSpPr>
        <p:spPr bwMode="auto">
          <a:xfrm>
            <a:off x="3136583" y="3240088"/>
            <a:ext cx="1035050" cy="1546225"/>
          </a:xfrm>
          <a:custGeom>
            <a:avLst/>
            <a:gdLst>
              <a:gd name="T0" fmla="*/ 2147483646 w 21600"/>
              <a:gd name="T1" fmla="*/ 2147483646 h 39651"/>
              <a:gd name="T2" fmla="*/ 2147483646 w 21600"/>
              <a:gd name="T3" fmla="*/ 0 h 39651"/>
              <a:gd name="T4" fmla="*/ 2147483646 w 21600"/>
              <a:gd name="T5" fmla="*/ 2147483646 h 39651"/>
              <a:gd name="T6" fmla="*/ 0 60000 65536"/>
              <a:gd name="T7" fmla="*/ 0 60000 65536"/>
              <a:gd name="T8" fmla="*/ 0 60000 65536"/>
              <a:gd name="T9" fmla="*/ 0 w 21600"/>
              <a:gd name="T10" fmla="*/ 0 h 39651"/>
              <a:gd name="T11" fmla="*/ 21600 w 21600"/>
              <a:gd name="T12" fmla="*/ 39651 h 39651"/>
            </a:gdLst>
            <a:ahLst/>
            <a:cxnLst>
              <a:cxn ang="T6">
                <a:pos x="T0" y="T1"/>
              </a:cxn>
              <a:cxn ang="T7">
                <a:pos x="T2" y="T3"/>
              </a:cxn>
              <a:cxn ang="T8">
                <a:pos x="T4" y="T5"/>
              </a:cxn>
            </a:cxnLst>
            <a:rect l="T9" t="T10" r="T11" b="T12"/>
            <a:pathLst>
              <a:path w="21600" h="39651" fill="none" extrusionOk="0">
                <a:moveTo>
                  <a:pt x="14533" y="39651"/>
                </a:moveTo>
                <a:cubicBezTo>
                  <a:pt x="5834" y="36639"/>
                  <a:pt x="0" y="28445"/>
                  <a:pt x="0" y="19240"/>
                </a:cubicBezTo>
                <a:cubicBezTo>
                  <a:pt x="0" y="11121"/>
                  <a:pt x="4552" y="3688"/>
                  <a:pt x="11783" y="-1"/>
                </a:cubicBezTo>
              </a:path>
              <a:path w="21600" h="39651" stroke="0" extrusionOk="0">
                <a:moveTo>
                  <a:pt x="14533" y="39651"/>
                </a:moveTo>
                <a:cubicBezTo>
                  <a:pt x="5834" y="36639"/>
                  <a:pt x="0" y="28445"/>
                  <a:pt x="0" y="19240"/>
                </a:cubicBezTo>
                <a:cubicBezTo>
                  <a:pt x="0" y="11121"/>
                  <a:pt x="4552" y="3688"/>
                  <a:pt x="11783" y="-1"/>
                </a:cubicBezTo>
                <a:lnTo>
                  <a:pt x="21600" y="19240"/>
                </a:lnTo>
                <a:lnTo>
                  <a:pt x="14533" y="39651"/>
                </a:lnTo>
                <a:close/>
              </a:path>
            </a:pathLst>
          </a:custGeom>
          <a:noFill/>
          <a:ln w="12600" cap="rnd">
            <a:solidFill>
              <a:srgbClr val="FFFFFF"/>
            </a:solidFill>
            <a:prstDash val="sysDot"/>
            <a:rou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7073" name="Freeform 33"/>
          <p:cNvSpPr/>
          <p:nvPr/>
        </p:nvSpPr>
        <p:spPr bwMode="auto">
          <a:xfrm>
            <a:off x="3495358" y="769938"/>
            <a:ext cx="3859212" cy="4032250"/>
          </a:xfrm>
          <a:custGeom>
            <a:avLst/>
            <a:gdLst>
              <a:gd name="T0" fmla="*/ 2147483646 w 19071"/>
              <a:gd name="T1" fmla="*/ 2147483646 h 21128"/>
              <a:gd name="T2" fmla="*/ 2147483646 w 19071"/>
              <a:gd name="T3" fmla="*/ 2147483646 h 21128"/>
              <a:gd name="T4" fmla="*/ 0 w 19071"/>
              <a:gd name="T5" fmla="*/ 0 h 21128"/>
              <a:gd name="T6" fmla="*/ 0 60000 65536"/>
              <a:gd name="T7" fmla="*/ 0 60000 65536"/>
              <a:gd name="T8" fmla="*/ 0 60000 65536"/>
              <a:gd name="T9" fmla="*/ 0 w 19071"/>
              <a:gd name="T10" fmla="*/ 0 h 21128"/>
              <a:gd name="T11" fmla="*/ 19071 w 19071"/>
              <a:gd name="T12" fmla="*/ 21128 h 21128"/>
            </a:gdLst>
            <a:ahLst/>
            <a:cxnLst>
              <a:cxn ang="T6">
                <a:pos x="T0" y="T1"/>
              </a:cxn>
              <a:cxn ang="T7">
                <a:pos x="T2" y="T3"/>
              </a:cxn>
              <a:cxn ang="T8">
                <a:pos x="T4" y="T5"/>
              </a:cxn>
            </a:cxnLst>
            <a:rect l="T9" t="T10" r="T11" b="T12"/>
            <a:pathLst>
              <a:path w="19071" h="21128" fill="none" extrusionOk="0">
                <a:moveTo>
                  <a:pt x="19071" y="10141"/>
                </a:moveTo>
                <a:cubicBezTo>
                  <a:pt x="16073" y="15779"/>
                  <a:pt x="10734" y="19801"/>
                  <a:pt x="4488" y="21128"/>
                </a:cubicBezTo>
              </a:path>
              <a:path w="19071" h="21128" stroke="0" extrusionOk="0">
                <a:moveTo>
                  <a:pt x="19071" y="10141"/>
                </a:moveTo>
                <a:cubicBezTo>
                  <a:pt x="16073" y="15779"/>
                  <a:pt x="10734" y="19801"/>
                  <a:pt x="4488" y="21128"/>
                </a:cubicBezTo>
                <a:lnTo>
                  <a:pt x="0" y="0"/>
                </a:lnTo>
                <a:lnTo>
                  <a:pt x="19071" y="10141"/>
                </a:lnTo>
                <a:close/>
              </a:path>
            </a:pathLst>
          </a:custGeom>
          <a:noFill/>
          <a:ln w="12600" cap="rnd">
            <a:solidFill>
              <a:srgbClr val="FFFFFF"/>
            </a:solidFill>
            <a:prstDash val="sysDot"/>
            <a:round/>
            <a:head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7074" name="Line 34"/>
          <p:cNvSpPr>
            <a:spLocks noChangeShapeType="1"/>
          </p:cNvSpPr>
          <p:nvPr/>
        </p:nvSpPr>
        <p:spPr bwMode="auto">
          <a:xfrm>
            <a:off x="3868420" y="1851025"/>
            <a:ext cx="177800" cy="309563"/>
          </a:xfrm>
          <a:prstGeom prst="line">
            <a:avLst/>
          </a:prstGeom>
          <a:noFill/>
          <a:ln w="12600" cap="sq">
            <a:solidFill>
              <a:srgbClr val="FFFFFF"/>
            </a:solidFill>
            <a:prstDash val="sysDot"/>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aphicFrame>
        <p:nvGraphicFramePr>
          <p:cNvPr id="87075" name="Object 35"/>
          <p:cNvGraphicFramePr>
            <a:graphicFrameLocks noChangeAspect="1"/>
          </p:cNvGraphicFramePr>
          <p:nvPr/>
        </p:nvGraphicFramePr>
        <p:xfrm>
          <a:off x="3936683" y="4116388"/>
          <a:ext cx="252412" cy="252412"/>
        </p:xfrm>
        <a:graphic>
          <a:graphicData uri="http://schemas.openxmlformats.org/presentationml/2006/ole">
            <mc:AlternateContent xmlns:mc="http://schemas.openxmlformats.org/markup-compatibility/2006">
              <mc:Choice xmlns:v="urn:schemas-microsoft-com:vml" Requires="v">
                <p:oleObj r:id="rId5" imgW="1590675" imgH="2705100" progId="PBrush">
                  <p:embed/>
                </p:oleObj>
              </mc:Choice>
              <mc:Fallback>
                <p:oleObj r:id="rId5" imgW="1590675" imgH="2705100" progId="PBrush">
                  <p:embed/>
                  <p:pic>
                    <p:nvPicPr>
                      <p:cNvPr id="0" name="Object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6683" y="4116388"/>
                        <a:ext cx="252412" cy="2524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7076" name="Object 36"/>
          <p:cNvGraphicFramePr>
            <a:graphicFrameLocks noChangeAspect="1"/>
          </p:cNvGraphicFramePr>
          <p:nvPr/>
        </p:nvGraphicFramePr>
        <p:xfrm>
          <a:off x="3846195" y="2797175"/>
          <a:ext cx="379413" cy="352425"/>
        </p:xfrm>
        <a:graphic>
          <a:graphicData uri="http://schemas.openxmlformats.org/presentationml/2006/ole">
            <mc:AlternateContent xmlns:mc="http://schemas.openxmlformats.org/markup-compatibility/2006">
              <mc:Choice xmlns:v="urn:schemas-microsoft-com:vml" Requires="v">
                <p:oleObj r:id="rId5" imgW="2381250" imgH="2209800" progId="PBrush">
                  <p:embed/>
                </p:oleObj>
              </mc:Choice>
              <mc:Fallback>
                <p:oleObj r:id="rId5" imgW="2381250" imgH="2209800" progId="PBrush">
                  <p:embed/>
                  <p:pic>
                    <p:nvPicPr>
                      <p:cNvPr id="0" name="Object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6195" y="2797175"/>
                        <a:ext cx="379413" cy="352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7077" name="Text Box 37"/>
          <p:cNvSpPr txBox="1">
            <a:spLocks noChangeArrowheads="1"/>
          </p:cNvSpPr>
          <p:nvPr/>
        </p:nvSpPr>
        <p:spPr bwMode="auto">
          <a:xfrm>
            <a:off x="5043170" y="5924550"/>
            <a:ext cx="1944688" cy="7696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800" b="1">
                <a:solidFill>
                  <a:srgbClr val="FFFFFF"/>
                </a:solidFill>
                <a:latin typeface="Times New Roman" panose="02020603050405020304" pitchFamily="18" charset="0"/>
              </a:rPr>
              <a:t>I</a:t>
            </a:r>
            <a:r>
              <a:rPr lang="en-US" altLang="en-US" sz="2000" b="1">
                <a:solidFill>
                  <a:srgbClr val="FFFFFF"/>
                </a:solidFill>
                <a:latin typeface="Times New Roman Bold" panose="02020603050405020304" charset="0"/>
                <a:cs typeface="Times New Roman Bold" panose="02020603050405020304" charset="0"/>
              </a:rPr>
              <a:t>nflammation</a:t>
            </a:r>
          </a:p>
          <a:p>
            <a:pPr eaLnBrk="1" hangingPunct="1">
              <a:spcBef>
                <a:spcPct val="0"/>
              </a:spcBef>
              <a:buClrTx/>
              <a:buFontTx/>
              <a:buNone/>
            </a:pPr>
            <a:r>
              <a:rPr lang="en-US" altLang="en-US" sz="2000" b="1">
                <a:solidFill>
                  <a:srgbClr val="FFFFFF"/>
                </a:solidFill>
                <a:latin typeface="Times New Roman Bold" panose="02020603050405020304" charset="0"/>
                <a:cs typeface="Times New Roman Bold" panose="02020603050405020304" charset="0"/>
              </a:rPr>
              <a:t>       </a:t>
            </a:r>
            <a:r>
              <a:rPr lang="en-US" altLang="en-US" sz="2400" b="1">
                <a:solidFill>
                  <a:srgbClr val="FFFFFF"/>
                </a:solidFill>
                <a:latin typeface="Times New Roman Bold" panose="02020603050405020304" charset="0"/>
                <a:cs typeface="Times New Roman Bold" panose="02020603050405020304" charset="0"/>
              </a:rPr>
              <a:t>+/-</a:t>
            </a:r>
          </a:p>
        </p:txBody>
      </p:sp>
      <p:sp>
        <p:nvSpPr>
          <p:cNvPr id="87078" name="Line 38"/>
          <p:cNvSpPr>
            <a:spLocks noChangeShapeType="1"/>
          </p:cNvSpPr>
          <p:nvPr/>
        </p:nvSpPr>
        <p:spPr bwMode="auto">
          <a:xfrm>
            <a:off x="4124008" y="5126038"/>
            <a:ext cx="1520825" cy="762000"/>
          </a:xfrm>
          <a:prstGeom prst="line">
            <a:avLst/>
          </a:prstGeom>
          <a:noFill/>
          <a:ln w="12600" cap="sq">
            <a:solidFill>
              <a:srgbClr val="FFFFFF"/>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7079" name="Line 39"/>
          <p:cNvSpPr>
            <a:spLocks noChangeShapeType="1"/>
          </p:cNvSpPr>
          <p:nvPr/>
        </p:nvSpPr>
        <p:spPr bwMode="auto">
          <a:xfrm flipH="1">
            <a:off x="7017385" y="5245100"/>
            <a:ext cx="396240" cy="200025"/>
          </a:xfrm>
          <a:prstGeom prst="line">
            <a:avLst/>
          </a:prstGeom>
          <a:noFill/>
          <a:ln w="12600" cap="sq">
            <a:solidFill>
              <a:srgbClr val="FFFFFF"/>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7080" name="Text Box 40"/>
          <p:cNvSpPr txBox="1">
            <a:spLocks noChangeArrowheads="1"/>
          </p:cNvSpPr>
          <p:nvPr/>
        </p:nvSpPr>
        <p:spPr bwMode="auto">
          <a:xfrm>
            <a:off x="7570470" y="5329238"/>
            <a:ext cx="309563" cy="3695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800">
                <a:solidFill>
                  <a:srgbClr val="CC0099"/>
                </a:solidFill>
                <a:latin typeface="Symbol" pitchFamily="2" charset="2"/>
                <a:cs typeface="Arial" panose="020B0604020202020204" pitchFamily="34" charset="0"/>
              </a:rPr>
              <a:t></a:t>
            </a:r>
          </a:p>
        </p:txBody>
      </p:sp>
      <p:sp>
        <p:nvSpPr>
          <p:cNvPr id="87081" name="Text Box 41"/>
          <p:cNvSpPr txBox="1">
            <a:spLocks noChangeArrowheads="1"/>
          </p:cNvSpPr>
          <p:nvPr/>
        </p:nvSpPr>
        <p:spPr bwMode="auto">
          <a:xfrm>
            <a:off x="4925695" y="809466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87082" name="Line 42"/>
          <p:cNvSpPr>
            <a:spLocks noChangeShapeType="1"/>
          </p:cNvSpPr>
          <p:nvPr/>
        </p:nvSpPr>
        <p:spPr bwMode="auto">
          <a:xfrm flipH="1">
            <a:off x="7132320" y="5529263"/>
            <a:ext cx="1882775" cy="655637"/>
          </a:xfrm>
          <a:prstGeom prst="line">
            <a:avLst/>
          </a:prstGeom>
          <a:noFill/>
          <a:ln w="12600" cap="sq">
            <a:solidFill>
              <a:srgbClr val="FFFFFF"/>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7083" name="Text Box 43"/>
          <p:cNvSpPr txBox="1">
            <a:spLocks noChangeArrowheads="1"/>
          </p:cNvSpPr>
          <p:nvPr/>
        </p:nvSpPr>
        <p:spPr bwMode="auto">
          <a:xfrm>
            <a:off x="-418465" y="62198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1400" b="1">
                <a:solidFill>
                  <a:srgbClr val="FFFFFF"/>
                </a:solidFill>
              </a:rPr>
              <a:t>G.P. Chrousos</a:t>
            </a:r>
          </a:p>
        </p:txBody>
      </p:sp>
      <p:sp>
        <p:nvSpPr>
          <p:cNvPr id="5" name="Text Box 4"/>
          <p:cNvSpPr txBox="1"/>
          <p:nvPr/>
        </p:nvSpPr>
        <p:spPr>
          <a:xfrm>
            <a:off x="6351905" y="5373370"/>
            <a:ext cx="1189990" cy="645160"/>
          </a:xfrm>
          <a:prstGeom prst="rect">
            <a:avLst/>
          </a:prstGeom>
          <a:noFill/>
        </p:spPr>
        <p:txBody>
          <a:bodyPr wrap="square" rtlCol="0">
            <a:spAutoFit/>
          </a:bodyPr>
          <a:lstStyle/>
          <a:p>
            <a:r>
              <a:rPr lang="en-US" b="1">
                <a:solidFill>
                  <a:srgbClr val="00B0F0"/>
                </a:solidFill>
                <a:latin typeface="Times New Roman Bold" panose="02020603050405020304" charset="0"/>
                <a:cs typeface="Times New Roman Bold" panose="02020603050405020304" charset="0"/>
              </a:rPr>
              <a:t>Mast cells</a:t>
            </a:r>
            <a:r>
              <a:rPr lang="en-US"/>
              <a:t>s</a:t>
            </a:r>
          </a:p>
        </p:txBody>
      </p:sp>
      <p:sp>
        <p:nvSpPr>
          <p:cNvPr id="6" name="Line 39"/>
          <p:cNvSpPr>
            <a:spLocks noChangeShapeType="1"/>
          </p:cNvSpPr>
          <p:nvPr/>
        </p:nvSpPr>
        <p:spPr bwMode="auto">
          <a:xfrm flipH="1">
            <a:off x="5952490" y="5659120"/>
            <a:ext cx="511810" cy="240030"/>
          </a:xfrm>
          <a:prstGeom prst="line">
            <a:avLst/>
          </a:prstGeom>
          <a:noFill/>
          <a:ln w="12600" cap="sq">
            <a:solidFill>
              <a:srgbClr val="FFFFFF"/>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7425" y="160655"/>
            <a:ext cx="10208895" cy="1264920"/>
          </a:xfrm>
        </p:spPr>
        <p:txBody>
          <a:bodyPr/>
          <a:lstStyle/>
          <a:p>
            <a:pPr algn="ctr"/>
            <a:r>
              <a:rPr lang="en-US" sz="3600" b="1" dirty="0">
                <a:solidFill>
                  <a:srgbClr val="FFFF00"/>
                </a:solidFill>
                <a:latin typeface="Times New Roman" panose="02020603050405020304" pitchFamily="18" charset="0"/>
                <a:cs typeface="Times New Roman" panose="02020603050405020304" pitchFamily="18" charset="0"/>
              </a:rPr>
              <a:t>The Default Mode Neural Network</a:t>
            </a:r>
            <a:br>
              <a:rPr lang="en-US" sz="3600" b="1" dirty="0">
                <a:solidFill>
                  <a:srgbClr val="FFFF00"/>
                </a:solidFill>
                <a:latin typeface="Times New Roman" panose="02020603050405020304" pitchFamily="18" charset="0"/>
                <a:cs typeface="Times New Roman" panose="02020603050405020304" pitchFamily="18" charset="0"/>
              </a:rPr>
            </a:b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a:solidFill>
                  <a:srgbClr val="FFFF00"/>
                </a:solidFill>
                <a:latin typeface="Times New Roman" panose="02020603050405020304" pitchFamily="18" charset="0"/>
                <a:cs typeface="Times New Roman" panose="02020603050405020304" pitchFamily="18" charset="0"/>
                <a:sym typeface="+mn-ea"/>
              </a:rPr>
              <a:t>(10% of the body energy), </a:t>
            </a:r>
            <a:r>
              <a:rPr lang="en-US" sz="3600" b="1" dirty="0">
                <a:solidFill>
                  <a:srgbClr val="00B0F0"/>
                </a:solidFill>
                <a:latin typeface="Times New Roman" panose="02020603050405020304" pitchFamily="18" charset="0"/>
                <a:cs typeface="Times New Roman" panose="02020603050405020304" pitchFamily="18" charset="0"/>
                <a:sym typeface="+mn-ea"/>
              </a:rPr>
              <a:t>Self/Autobiography</a:t>
            </a:r>
            <a:br>
              <a:rPr lang="en-US" b="1" dirty="0">
                <a:solidFill>
                  <a:srgbClr val="FFFF00"/>
                </a:solidFill>
                <a:latin typeface="Times New Roman" panose="02020603050405020304" pitchFamily="18" charset="0"/>
                <a:cs typeface="Times New Roman" panose="02020603050405020304" pitchFamily="18" charset="0"/>
              </a:rPr>
            </a:br>
            <a:endParaRPr lang="en-US" sz="3200" b="1" dirty="0">
              <a:solidFill>
                <a:srgbClr val="FFFF00"/>
              </a:solidFill>
              <a:latin typeface="Times New Roman" panose="02020603050405020304" pitchFamily="18" charset="0"/>
              <a:cs typeface="Times New Roman" panose="02020603050405020304" pitchFamily="18" charset="0"/>
            </a:endParaRPr>
          </a:p>
        </p:txBody>
      </p:sp>
      <p:pic>
        <p:nvPicPr>
          <p:cNvPr id="4" name="Picture 3" descr="A picture containing text, traffic light, light&#10;&#10;Description automatically generated"/>
          <p:cNvPicPr>
            <a:picLocks noChangeAspect="1"/>
          </p:cNvPicPr>
          <p:nvPr/>
        </p:nvPicPr>
        <p:blipFill>
          <a:blip r:embed="rId2"/>
          <a:stretch>
            <a:fillRect/>
          </a:stretch>
        </p:blipFill>
        <p:spPr>
          <a:xfrm>
            <a:off x="1343472" y="1108710"/>
            <a:ext cx="9246870" cy="5715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19810" name="Oval 2"/>
          <p:cNvSpPr>
            <a:spLocks noChangeArrowheads="1"/>
          </p:cNvSpPr>
          <p:nvPr/>
        </p:nvSpPr>
        <p:spPr bwMode="auto">
          <a:xfrm>
            <a:off x="4808855" y="1562735"/>
            <a:ext cx="4253865" cy="4069080"/>
          </a:xfrm>
          <a:prstGeom prst="ellipse">
            <a:avLst/>
          </a:prstGeom>
          <a:noFill/>
          <a:ln w="9360" cap="sq">
            <a:solidFill>
              <a:srgbClr val="FFFFFF"/>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19812" name="Text Box 4"/>
          <p:cNvSpPr txBox="1">
            <a:spLocks noChangeArrowheads="1"/>
          </p:cNvSpPr>
          <p:nvPr/>
        </p:nvSpPr>
        <p:spPr bwMode="auto">
          <a:xfrm>
            <a:off x="5762308" y="3014663"/>
            <a:ext cx="3112770" cy="646430"/>
          </a:xfrm>
          <a:prstGeom prst="rect">
            <a:avLst/>
          </a:prstGeom>
          <a:noFill/>
          <a:ln w="9360" cap="sq">
            <a:solidFill>
              <a:srgbClr val="180F4F"/>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3600" b="1">
                <a:solidFill>
                  <a:srgbClr val="9ED3D7"/>
                </a:solidFill>
                <a:latin typeface="Times New Roman" panose="02020603050405020304" pitchFamily="18" charset="0"/>
              </a:rPr>
              <a:t>Endocrinology</a:t>
            </a:r>
            <a:r>
              <a:rPr lang="en-US" altLang="en-US" sz="2000" b="1">
                <a:solidFill>
                  <a:srgbClr val="9ED3D7"/>
                </a:solidFill>
                <a:latin typeface="Times New Roman" panose="02020603050405020304" pitchFamily="18" charset="0"/>
              </a:rPr>
              <a:t> </a:t>
            </a:r>
          </a:p>
        </p:txBody>
      </p:sp>
      <p:sp>
        <p:nvSpPr>
          <p:cNvPr id="119813" name="Text Box 5"/>
          <p:cNvSpPr txBox="1">
            <a:spLocks noChangeArrowheads="1"/>
          </p:cNvSpPr>
          <p:nvPr/>
        </p:nvSpPr>
        <p:spPr bwMode="auto">
          <a:xfrm>
            <a:off x="2995613" y="3014663"/>
            <a:ext cx="2388870" cy="1200150"/>
          </a:xfrm>
          <a:prstGeom prst="rect">
            <a:avLst/>
          </a:prstGeom>
          <a:noFill/>
          <a:ln w="9360" cap="sq">
            <a:solidFill>
              <a:srgbClr val="180F4F"/>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3600" b="1">
                <a:solidFill>
                  <a:srgbClr val="FFFF00"/>
                </a:solidFill>
                <a:latin typeface="Times New Roman" panose="02020603050405020304" pitchFamily="18" charset="0"/>
              </a:rPr>
              <a:t>Stressology</a:t>
            </a:r>
          </a:p>
          <a:p>
            <a:pPr>
              <a:spcBef>
                <a:spcPct val="0"/>
              </a:spcBef>
              <a:buClrTx/>
              <a:buFontTx/>
              <a:buNone/>
            </a:pPr>
            <a:endParaRPr lang="en-US" altLang="en-US" sz="3600" b="1">
              <a:solidFill>
                <a:srgbClr val="FFFF00"/>
              </a:solidFill>
              <a:latin typeface="Times New Roman" panose="02020603050405020304" pitchFamily="18" charset="0"/>
            </a:endParaRPr>
          </a:p>
        </p:txBody>
      </p:sp>
      <p:sp>
        <p:nvSpPr>
          <p:cNvPr id="119814" name="Text Box 6"/>
          <p:cNvSpPr txBox="1">
            <a:spLocks noChangeArrowheads="1"/>
          </p:cNvSpPr>
          <p:nvPr/>
        </p:nvSpPr>
        <p:spPr bwMode="auto">
          <a:xfrm>
            <a:off x="4659313" y="5214938"/>
            <a:ext cx="306070" cy="400050"/>
          </a:xfrm>
          <a:prstGeom prst="rect">
            <a:avLst/>
          </a:prstGeom>
          <a:noFill/>
          <a:ln w="9360" cap="sq">
            <a:solidFill>
              <a:srgbClr val="180F4F"/>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000" b="1">
              <a:solidFill>
                <a:srgbClr val="FFFF00"/>
              </a:solidFill>
              <a:latin typeface="Times New Roman" panose="02020603050405020304" pitchFamily="18" charset="0"/>
            </a:endParaRPr>
          </a:p>
        </p:txBody>
      </p:sp>
      <p:sp>
        <p:nvSpPr>
          <p:cNvPr id="119815" name="Oval 7"/>
          <p:cNvSpPr>
            <a:spLocks noChangeArrowheads="1"/>
          </p:cNvSpPr>
          <p:nvPr/>
        </p:nvSpPr>
        <p:spPr bwMode="auto">
          <a:xfrm>
            <a:off x="2559685" y="1527175"/>
            <a:ext cx="4220210" cy="4132580"/>
          </a:xfrm>
          <a:prstGeom prst="ellipse">
            <a:avLst/>
          </a:prstGeom>
          <a:noFill/>
          <a:ln w="9360" cap="sq">
            <a:solidFill>
              <a:srgbClr val="FFFFFF"/>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19817" name="Rectangle 9"/>
          <p:cNvSpPr>
            <a:spLocks noChangeArrowheads="1"/>
          </p:cNvSpPr>
          <p:nvPr/>
        </p:nvSpPr>
        <p:spPr bwMode="auto">
          <a:xfrm>
            <a:off x="2856230" y="476885"/>
            <a:ext cx="6438900" cy="646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3600" b="1">
                <a:solidFill>
                  <a:schemeClr val="bg1"/>
                </a:solidFill>
                <a:latin typeface="Times New Roman" panose="02020603050405020304" pitchFamily="18" charset="0"/>
              </a:rPr>
              <a:t>Stressology </a:t>
            </a:r>
            <a:r>
              <a:rPr lang="en-US" altLang="en-US" sz="3600" b="1" i="1">
                <a:solidFill>
                  <a:schemeClr val="bg1"/>
                </a:solidFill>
                <a:latin typeface="Times New Roman Bold Italic" panose="02020603050405020304" charset="0"/>
                <a:cs typeface="Times New Roman Bold Italic" panose="02020603050405020304" charset="0"/>
              </a:rPr>
              <a:t>vs.</a:t>
            </a:r>
            <a:r>
              <a:rPr lang="en-US" altLang="en-US" sz="3600" b="1">
                <a:solidFill>
                  <a:schemeClr val="bg1"/>
                </a:solidFill>
                <a:latin typeface="Times New Roman" panose="02020603050405020304" pitchFamily="18" charset="0"/>
              </a:rPr>
              <a:t> Endocrinology</a:t>
            </a:r>
          </a:p>
        </p:txBody>
      </p:sp>
      <p:sp>
        <p:nvSpPr>
          <p:cNvPr id="119819" name="Text Box 11"/>
          <p:cNvSpPr txBox="1">
            <a:spLocks noChangeArrowheads="1"/>
          </p:cNvSpPr>
          <p:nvPr/>
        </p:nvSpPr>
        <p:spPr bwMode="auto">
          <a:xfrm>
            <a:off x="1919536" y="5949633"/>
            <a:ext cx="7930515"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b="1" dirty="0">
                <a:solidFill>
                  <a:srgbClr val="FFFFFF"/>
                </a:solidFill>
              </a:rPr>
              <a:t>Cardiometabolic Syndrome?</a:t>
            </a:r>
          </a:p>
        </p:txBody>
      </p:sp>
      <p:sp>
        <p:nvSpPr>
          <p:cNvPr id="119820" name="Text Box 12"/>
          <p:cNvSpPr txBox="1">
            <a:spLocks noChangeArrowheads="1"/>
          </p:cNvSpPr>
          <p:nvPr/>
        </p:nvSpPr>
        <p:spPr bwMode="auto">
          <a:xfrm>
            <a:off x="1008634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r" eaLnBrk="1" hangingPunct="1">
              <a:spcBef>
                <a:spcPct val="0"/>
              </a:spcBef>
              <a:buClrTx/>
              <a:buFontTx/>
              <a:buNone/>
            </a:pPr>
            <a:fld id="{1A7E41CD-5299-1B41-AEDD-FE7110CF7D7A}" type="slidenum">
              <a:rPr lang="en-US" altLang="en-US" sz="1400"/>
              <a:t>3</a:t>
            </a:fld>
            <a:endParaRPr lang="en-US" altLang="en-US" sz="1400"/>
          </a:p>
        </p:txBody>
      </p:sp>
      <p:sp>
        <p:nvSpPr>
          <p:cNvPr id="2" name="Text Box 1"/>
          <p:cNvSpPr txBox="1"/>
          <p:nvPr/>
        </p:nvSpPr>
        <p:spPr>
          <a:xfrm>
            <a:off x="5033010" y="3851275"/>
            <a:ext cx="1955800" cy="521970"/>
          </a:xfrm>
          <a:prstGeom prst="rect">
            <a:avLst/>
          </a:prstGeom>
          <a:noFill/>
        </p:spPr>
        <p:txBody>
          <a:bodyPr wrap="square" rtlCol="0">
            <a:spAutoFit/>
          </a:bodyPr>
          <a:lstStyle/>
          <a:p>
            <a:r>
              <a:rPr lang="en-US" sz="2800" b="1">
                <a:solidFill>
                  <a:schemeClr val="bg1">
                    <a:lumMod val="85000"/>
                  </a:schemeClr>
                </a:solidFill>
                <a:latin typeface="Times New Roman Bold" panose="02020603050405020304" charset="0"/>
                <a:cs typeface="Times New Roman Bold" panose="02020603050405020304" charset="0"/>
              </a:rPr>
              <a:t>Overlap?</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t>Stress System</a:t>
            </a:r>
            <a:br>
              <a:rPr lang="en-GB" dirty="0"/>
            </a:br>
            <a:r>
              <a:rPr lang="en-GB" dirty="0"/>
              <a:t>↑↓</a:t>
            </a:r>
          </a:p>
          <a:p>
            <a:endParaRPr lang="en-US" dirty="0">
              <a:highlight>
                <a:srgbClr val="FFFF00"/>
              </a:highlight>
            </a:endParaRPr>
          </a:p>
        </p:txBody>
      </p:sp>
      <p:pic>
        <p:nvPicPr>
          <p:cNvPr id="5" name="Picture 4"/>
          <p:cNvPicPr>
            <a:picLocks noChangeAspect="1"/>
          </p:cNvPicPr>
          <p:nvPr/>
        </p:nvPicPr>
        <p:blipFill>
          <a:blip r:embed="rId2"/>
          <a:stretch>
            <a:fillRect/>
          </a:stretch>
        </p:blipFill>
        <p:spPr>
          <a:xfrm>
            <a:off x="2209800" y="909355"/>
            <a:ext cx="7772400" cy="5817180"/>
          </a:xfrm>
          <a:prstGeom prst="rect">
            <a:avLst/>
          </a:prstGeom>
        </p:spPr>
      </p:pic>
      <p:sp>
        <p:nvSpPr>
          <p:cNvPr id="6" name="TextBox 5"/>
          <p:cNvSpPr txBox="1"/>
          <p:nvPr/>
        </p:nvSpPr>
        <p:spPr>
          <a:xfrm>
            <a:off x="4007768" y="0"/>
            <a:ext cx="3922168" cy="1415772"/>
          </a:xfrm>
          <a:prstGeom prst="rect">
            <a:avLst/>
          </a:prstGeom>
          <a:noFill/>
        </p:spPr>
        <p:txBody>
          <a:bodyPr wrap="square" rtlCol="0">
            <a:spAutoFit/>
          </a:bodyPr>
          <a:lstStyle/>
          <a:p>
            <a:pPr algn="ctr"/>
            <a:r>
              <a:rPr lang="en-GB" sz="4000" b="1" dirty="0">
                <a:solidFill>
                  <a:schemeClr val="accent4">
                    <a:lumMod val="40000"/>
                    <a:lumOff val="60000"/>
                  </a:schemeClr>
                </a:solidFill>
                <a:latin typeface="Times New Roman" panose="02020603050405020304" pitchFamily="18" charset="0"/>
                <a:cs typeface="Times New Roman" panose="02020603050405020304" pitchFamily="18" charset="0"/>
              </a:rPr>
              <a:t>Stress System</a:t>
            </a:r>
            <a:br>
              <a:rPr lang="en-GB" sz="2800" b="1" dirty="0">
                <a:solidFill>
                  <a:schemeClr val="accent4">
                    <a:lumMod val="40000"/>
                    <a:lumOff val="60000"/>
                  </a:schemeClr>
                </a:solidFill>
              </a:rPr>
            </a:br>
            <a:r>
              <a:rPr lang="en-GB" sz="2800" b="1" dirty="0">
                <a:solidFill>
                  <a:schemeClr val="accent4">
                    <a:lumMod val="40000"/>
                    <a:lumOff val="60000"/>
                  </a:schemeClr>
                </a:solidFill>
              </a:rPr>
              <a:t>   ↑↓</a:t>
            </a:r>
          </a:p>
          <a:p>
            <a:endParaRPr lang="en-US" dirty="0">
              <a:solidFill>
                <a:schemeClr val="accent4">
                  <a:lumMod val="40000"/>
                  <a:lumOff val="60000"/>
                </a:schemeClr>
              </a:solidFill>
              <a:highlight>
                <a:srgbClr val="FFFF00"/>
              </a:highlight>
            </a:endParaRPr>
          </a:p>
        </p:txBody>
      </p:sp>
      <p:sp>
        <p:nvSpPr>
          <p:cNvPr id="2" name="Text Box 1"/>
          <p:cNvSpPr txBox="1"/>
          <p:nvPr/>
        </p:nvSpPr>
        <p:spPr>
          <a:xfrm>
            <a:off x="5433060" y="551815"/>
            <a:ext cx="465455" cy="583565"/>
          </a:xfrm>
          <a:prstGeom prst="rect">
            <a:avLst/>
          </a:prstGeom>
          <a:noFill/>
        </p:spPr>
        <p:txBody>
          <a:bodyPr wrap="square" rtlCol="0">
            <a:spAutoFit/>
          </a:bodyPr>
          <a:lstStyle/>
          <a:p>
            <a:r>
              <a:rPr lang="en-US" sz="3200" b="1">
                <a:solidFill>
                  <a:schemeClr val="bg1"/>
                </a:solidFill>
                <a:latin typeface="Calibri Bold" panose="020F0502020204030204" charset="0"/>
                <a:cs typeface="Calibri Bold" panose="020F0502020204030204" charset="0"/>
              </a:rPr>
              <a:t>+</a:t>
            </a:r>
          </a:p>
        </p:txBody>
      </p:sp>
      <p:sp>
        <p:nvSpPr>
          <p:cNvPr id="4" name="Text Box 3"/>
          <p:cNvSpPr txBox="1"/>
          <p:nvPr/>
        </p:nvSpPr>
        <p:spPr>
          <a:xfrm>
            <a:off x="6421120" y="554990"/>
            <a:ext cx="1066165" cy="583565"/>
          </a:xfrm>
          <a:prstGeom prst="rect">
            <a:avLst/>
          </a:prstGeom>
          <a:noFill/>
        </p:spPr>
        <p:txBody>
          <a:bodyPr wrap="square" rtlCol="0">
            <a:spAutoFit/>
          </a:bodyPr>
          <a:lstStyle/>
          <a:p>
            <a:r>
              <a:rPr lang="en-US" sz="3200" b="1">
                <a:solidFill>
                  <a:schemeClr val="bg1"/>
                </a:solidFill>
                <a:latin typeface="Calibri Bold" panose="020F0502020204030204" charset="0"/>
                <a:cs typeface="Calibri Bold" panose="020F0502020204030204" charset="0"/>
              </a:rPr>
              <a:t>+</a:t>
            </a:r>
          </a:p>
        </p:txBody>
      </p:sp>
      <p:sp>
        <p:nvSpPr>
          <p:cNvPr id="7" name="Text Box 6"/>
          <p:cNvSpPr txBox="1"/>
          <p:nvPr/>
        </p:nvSpPr>
        <p:spPr>
          <a:xfrm>
            <a:off x="8688070" y="2853055"/>
            <a:ext cx="465455" cy="583565"/>
          </a:xfrm>
          <a:prstGeom prst="rect">
            <a:avLst/>
          </a:prstGeom>
          <a:noFill/>
        </p:spPr>
        <p:txBody>
          <a:bodyPr wrap="square" rtlCol="0">
            <a:spAutoFit/>
          </a:bodyPr>
          <a:lstStyle/>
          <a:p>
            <a:r>
              <a:rPr lang="en-US" sz="3200" b="1">
                <a:solidFill>
                  <a:schemeClr val="bg1"/>
                </a:solidFill>
                <a:latin typeface="Calibri Bold" panose="020F0502020204030204" charset="0"/>
                <a:cs typeface="Calibri Bold" panose="020F0502020204030204" charset="0"/>
              </a:rPr>
              <a:t>+</a:t>
            </a:r>
          </a:p>
        </p:txBody>
      </p:sp>
      <p:sp>
        <p:nvSpPr>
          <p:cNvPr id="8" name="Text Box 7"/>
          <p:cNvSpPr txBox="1"/>
          <p:nvPr/>
        </p:nvSpPr>
        <p:spPr>
          <a:xfrm>
            <a:off x="3065145" y="2632710"/>
            <a:ext cx="465455" cy="768350"/>
          </a:xfrm>
          <a:prstGeom prst="rect">
            <a:avLst/>
          </a:prstGeom>
          <a:noFill/>
        </p:spPr>
        <p:txBody>
          <a:bodyPr wrap="square" rtlCol="0">
            <a:spAutoFit/>
          </a:bodyPr>
          <a:lstStyle/>
          <a:p>
            <a:r>
              <a:rPr lang="en-US" sz="4400" b="1">
                <a:solidFill>
                  <a:schemeClr val="bg1"/>
                </a:solidFill>
                <a:latin typeface="Calibri Bold" panose="020F0502020204030204" charset="0"/>
                <a:cs typeface="Calibri Bold" panose="020F0502020204030204" charset="0"/>
              </a:rPr>
              <a:t>-</a:t>
            </a:r>
          </a:p>
        </p:txBody>
      </p:sp>
      <p:sp>
        <p:nvSpPr>
          <p:cNvPr id="9" name="Text Box 8"/>
          <p:cNvSpPr txBox="1"/>
          <p:nvPr/>
        </p:nvSpPr>
        <p:spPr>
          <a:xfrm>
            <a:off x="8071485" y="2759710"/>
            <a:ext cx="465455" cy="768350"/>
          </a:xfrm>
          <a:prstGeom prst="rect">
            <a:avLst/>
          </a:prstGeom>
          <a:noFill/>
        </p:spPr>
        <p:txBody>
          <a:bodyPr wrap="square" rtlCol="0">
            <a:spAutoFit/>
          </a:bodyPr>
          <a:lstStyle/>
          <a:p>
            <a:r>
              <a:rPr lang="en-US" sz="4400" b="1">
                <a:solidFill>
                  <a:schemeClr val="bg1"/>
                </a:solidFill>
                <a:latin typeface="Calibri Bold" panose="020F0502020204030204" charset="0"/>
                <a:cs typeface="Calibri Bold" panose="020F0502020204030204" charset="0"/>
              </a:rPr>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75137" name="Content Placeholder 2"/>
          <p:cNvSpPr>
            <a:spLocks noGrp="1" noChangeArrowheads="1"/>
          </p:cNvSpPr>
          <p:nvPr>
            <p:ph idx="1"/>
          </p:nvPr>
        </p:nvSpPr>
        <p:spPr>
          <a:xfrm>
            <a:off x="3197860" y="1099185"/>
            <a:ext cx="10118090" cy="4161790"/>
          </a:xfrm>
        </p:spPr>
        <p:txBody>
          <a:bodyPr/>
          <a:lstStyle/>
          <a:p>
            <a:pPr marL="0" indent="0">
              <a:buNone/>
            </a:pPr>
            <a:r>
              <a:rPr lang="en-US" altLang="el-GR" b="1">
                <a:solidFill>
                  <a:schemeClr val="bg1"/>
                </a:solidFill>
                <a:latin typeface="Calibri Bold" panose="020F0502020204030204" charset="0"/>
                <a:cs typeface="Calibri Bold" panose="020F0502020204030204" charset="0"/>
              </a:rPr>
              <a:t> </a:t>
            </a:r>
            <a:r>
              <a:rPr lang="el-GR" altLang="en-US" b="1">
                <a:solidFill>
                  <a:schemeClr val="bg1"/>
                </a:solidFill>
                <a:latin typeface="Calibri Bold" panose="020F0502020204030204" charset="0"/>
                <a:cs typeface="Calibri Bold" panose="020F0502020204030204" charset="0"/>
              </a:rPr>
              <a:t>«ΤΗΝ ΗΔΟΝΗΝ ΑΡΧΗΝ ΚΑΙ ΤΕΛΟΣ ΛΕΓΟΜΕΝ ΕΙΝΑΙ ΤΟΥ </a:t>
            </a:r>
          </a:p>
          <a:p>
            <a:pPr marL="0" indent="0">
              <a:buNone/>
            </a:pPr>
            <a:r>
              <a:rPr lang="en-US" altLang="el-GR" b="1">
                <a:solidFill>
                  <a:schemeClr val="bg1"/>
                </a:solidFill>
                <a:latin typeface="Calibri Bold" panose="020F0502020204030204" charset="0"/>
                <a:cs typeface="Calibri Bold" panose="020F0502020204030204" charset="0"/>
              </a:rPr>
              <a:t>     </a:t>
            </a:r>
            <a:r>
              <a:rPr lang="el-GR" altLang="en-US" b="1">
                <a:solidFill>
                  <a:schemeClr val="bg1"/>
                </a:solidFill>
                <a:latin typeface="Calibri Bold" panose="020F0502020204030204" charset="0"/>
                <a:cs typeface="Calibri Bold" panose="020F0502020204030204" charset="0"/>
              </a:rPr>
              <a:t>ΜΑΚΑΡΙΩΣ ΖΗΝ»</a:t>
            </a:r>
          </a:p>
          <a:p>
            <a:endParaRPr lang="el-GR" altLang="en-US" b="1">
              <a:solidFill>
                <a:schemeClr val="bg1"/>
              </a:solidFill>
              <a:latin typeface="Calibri Bold" panose="020F0502020204030204" charset="0"/>
              <a:cs typeface="Calibri Bold" panose="020F0502020204030204" charset="0"/>
            </a:endParaRPr>
          </a:p>
          <a:p>
            <a:pPr marL="0" indent="0">
              <a:buNone/>
            </a:pPr>
            <a:r>
              <a:rPr lang="en-US" altLang="en-US" b="1">
                <a:solidFill>
                  <a:schemeClr val="bg1"/>
                </a:solidFill>
                <a:latin typeface="Calibri Bold" panose="020F0502020204030204" charset="0"/>
                <a:cs typeface="Calibri Bold" panose="020F0502020204030204" charset="0"/>
              </a:rPr>
              <a:t>  “WE CALL HEDONE THE BEGINNING AND THE END OF </a:t>
            </a:r>
          </a:p>
          <a:p>
            <a:pPr marL="0" indent="0">
              <a:buNone/>
            </a:pPr>
            <a:r>
              <a:rPr lang="en-US" altLang="en-US" b="1">
                <a:solidFill>
                  <a:schemeClr val="bg1"/>
                </a:solidFill>
                <a:latin typeface="Calibri Bold" panose="020F0502020204030204" charset="0"/>
                <a:cs typeface="Calibri Bold" panose="020F0502020204030204" charset="0"/>
              </a:rPr>
              <a:t>   LIVING EUDAIMONICALLY”</a:t>
            </a:r>
            <a:endParaRPr lang="en-US" altLang="el-GR" sz="2400" b="1" i="1">
              <a:solidFill>
                <a:srgbClr val="FFFF00"/>
              </a:solidFill>
              <a:latin typeface="Calibri Bold Italic" panose="020F0502020204030204" charset="0"/>
              <a:cs typeface="Calibri Bold Italic" panose="020F0502020204030204" charset="0"/>
            </a:endParaRPr>
          </a:p>
          <a:p>
            <a:endParaRPr lang="el-GR" altLang="en-US" sz="2400" b="1" i="1">
              <a:solidFill>
                <a:srgbClr val="FFFF00"/>
              </a:solidFill>
              <a:latin typeface="Calibri Bold Italic" panose="020F0502020204030204" charset="0"/>
              <a:cs typeface="Calibri Bold Italic" panose="020F0502020204030204" charset="0"/>
            </a:endParaRPr>
          </a:p>
          <a:p>
            <a:pPr marL="0" indent="0">
              <a:buNone/>
            </a:pPr>
            <a:r>
              <a:rPr lang="en-US" altLang="el-GR" sz="3600" b="1" i="1">
                <a:solidFill>
                  <a:srgbClr val="FFFF00"/>
                </a:solidFill>
                <a:latin typeface="Calibri Bold Italic" panose="020F0502020204030204" charset="0"/>
                <a:cs typeface="Calibri Bold Italic" panose="020F0502020204030204" charset="0"/>
              </a:rPr>
              <a:t>                                                        </a:t>
            </a:r>
            <a:r>
              <a:rPr lang="el-GR" altLang="en-US" sz="3600" b="1" i="1">
                <a:solidFill>
                  <a:srgbClr val="FFFF00"/>
                </a:solidFill>
                <a:latin typeface="Calibri Bold Italic" panose="020F0502020204030204" charset="0"/>
                <a:cs typeface="Calibri Bold Italic" panose="020F0502020204030204" charset="0"/>
              </a:rPr>
              <a:t>Επίκουρος</a:t>
            </a:r>
          </a:p>
          <a:p>
            <a:pPr marL="0" indent="0">
              <a:buNone/>
            </a:pPr>
            <a:r>
              <a:rPr lang="en-US" altLang="en-US" sz="3600" b="1" i="1">
                <a:solidFill>
                  <a:srgbClr val="FFFF00"/>
                </a:solidFill>
                <a:latin typeface="Calibri Bold Italic" panose="020F0502020204030204" charset="0"/>
                <a:cs typeface="Calibri Bold Italic" panose="020F0502020204030204" charset="0"/>
              </a:rPr>
              <a:t>                                                        Epicurus</a:t>
            </a:r>
          </a:p>
        </p:txBody>
      </p:sp>
      <p:pic>
        <p:nvPicPr>
          <p:cNvPr id="274433" name="Picture 2" descr="A picture containing indoor&#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91795" y="452755"/>
            <a:ext cx="3824605" cy="291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706" name="Text Box 1"/>
          <p:cNvSpPr txBox="1">
            <a:spLocks noChangeArrowheads="1"/>
          </p:cNvSpPr>
          <p:nvPr/>
        </p:nvSpPr>
        <p:spPr bwMode="auto">
          <a:xfrm>
            <a:off x="1727200" y="0"/>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400" b="1">
                <a:solidFill>
                  <a:srgbClr val="FFFF00"/>
                </a:solidFill>
                <a:latin typeface="Arial Bold" panose="020B0604020202020204" charset="0"/>
                <a:ea typeface="ＭＳ Ｐゴシック" panose="020B0600070205080204" pitchFamily="34" charset="-128"/>
                <a:cs typeface="Arial Bold" panose="020B0604020202020204" charset="0"/>
              </a:rPr>
              <a:t>MC/ML “Reward” System</a:t>
            </a:r>
          </a:p>
        </p:txBody>
      </p:sp>
      <p:pic>
        <p:nvPicPr>
          <p:cNvPr id="72707" name="Picture 2"/>
          <p:cNvPicPr>
            <a:picLocks noChangeAspect="1" noChangeArrowheads="1"/>
          </p:cNvPicPr>
          <p:nvPr/>
        </p:nvPicPr>
        <p:blipFill>
          <a:blip r:embed="rId3">
            <a:extLst>
              <a:ext uri="{28A0092B-C50C-407E-A947-70E740481C1C}">
                <a14:useLocalDpi xmlns:a14="http://schemas.microsoft.com/office/drawing/2010/main" val="0"/>
              </a:ext>
            </a:extLst>
          </a:blip>
          <a:srcRect l="-17470" r="-17470"/>
          <a:stretch>
            <a:fillRect/>
          </a:stretch>
        </p:blipFill>
        <p:spPr bwMode="auto">
          <a:xfrm>
            <a:off x="119063" y="998538"/>
            <a:ext cx="11953875" cy="5454650"/>
          </a:xfrm>
          <a:prstGeom prst="rect">
            <a:avLst/>
          </a:prstGeom>
          <a:noFill/>
          <a:ln>
            <a:noFill/>
          </a:ln>
          <a:effectLst/>
          <a:extLst>
            <a:ext uri="{909E8E84-426E-40DD-AFC4-6F175D3DCCD1}">
              <a14:hiddenFill xmlns:a14="http://schemas.microsoft.com/office/drawing/2010/main">
                <a:blipFill dpi="0" rotWithShape="0">
                  <a:blip/>
                  <a:srcRect l="-17470" r="-17470"/>
                  <a:stretch>
                    <a:fillRect/>
                  </a:stretch>
                </a:blip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708" name="Text Box 3"/>
          <p:cNvSpPr txBox="1">
            <a:spLocks noChangeArrowheads="1"/>
          </p:cNvSpPr>
          <p:nvPr/>
        </p:nvSpPr>
        <p:spPr bwMode="auto">
          <a:xfrm>
            <a:off x="5016500" y="2997200"/>
            <a:ext cx="55721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a:solidFill>
                  <a:srgbClr val="FFFF00"/>
                </a:solidFill>
                <a:latin typeface="Arial" panose="020B0604020202020204" pitchFamily="34" charset="0"/>
                <a:ea typeface="ＭＳ Ｐゴシック" panose="020B0600070205080204" pitchFamily="34" charset="-128"/>
              </a:rPr>
              <a:t>ML</a:t>
            </a:r>
          </a:p>
        </p:txBody>
      </p:sp>
      <p:sp>
        <p:nvSpPr>
          <p:cNvPr id="72709" name="Text Box 4"/>
          <p:cNvSpPr txBox="1">
            <a:spLocks noChangeArrowheads="1"/>
          </p:cNvSpPr>
          <p:nvPr/>
        </p:nvSpPr>
        <p:spPr bwMode="auto">
          <a:xfrm>
            <a:off x="3517900" y="3429000"/>
            <a:ext cx="5365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a:solidFill>
                  <a:srgbClr val="FFFF00"/>
                </a:solidFill>
                <a:latin typeface="Arial" panose="020B0604020202020204" pitchFamily="34" charset="0"/>
                <a:ea typeface="ＭＳ Ｐゴシック" panose="020B0600070205080204" pitchFamily="34" charset="-128"/>
              </a:rPr>
              <a:t>MC</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6802" name="Rectangle 1"/>
          <p:cNvSpPr>
            <a:spLocks noChangeArrowheads="1"/>
          </p:cNvSpPr>
          <p:nvPr/>
        </p:nvSpPr>
        <p:spPr bwMode="auto">
          <a:xfrm>
            <a:off x="1645920" y="71755"/>
            <a:ext cx="9382125" cy="80949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600" dirty="0">
              <a:solidFill>
                <a:srgbClr val="000000"/>
              </a:solidFill>
              <a:latin typeface="Times New Roman" panose="02020603050405020304" pitchFamily="18" charset="0"/>
              <a:ea typeface="ＭＳ Ｐゴシック" panose="020B0600070205080204" pitchFamily="34" charset="-128"/>
            </a:endParaRPr>
          </a:p>
          <a:p>
            <a:pPr eaLnBrk="1" hangingPunct="1">
              <a:lnSpc>
                <a:spcPct val="100000"/>
              </a:lnSpc>
              <a:spcBef>
                <a:spcPct val="0"/>
              </a:spcBef>
              <a:buFontTx/>
              <a:buNone/>
            </a:pPr>
            <a:r>
              <a:rPr lang="en-US" altLang="en-US" sz="1600" dirty="0">
                <a:solidFill>
                  <a:srgbClr val="000000"/>
                </a:solidFill>
                <a:latin typeface="Times New Roman" panose="02020603050405020304" pitchFamily="18" charset="0"/>
                <a:ea typeface="ＭＳ Ｐゴシック" panose="020B0600070205080204" pitchFamily="34" charset="-128"/>
              </a:rPr>
              <a:t> 	</a:t>
            </a:r>
          </a:p>
          <a:p>
            <a:pPr eaLnBrk="1" hangingPunct="1">
              <a:lnSpc>
                <a:spcPct val="100000"/>
              </a:lnSpc>
              <a:spcBef>
                <a:spcPct val="0"/>
              </a:spcBef>
              <a:buFontTx/>
              <a:buNone/>
            </a:pPr>
            <a:endParaRPr lang="en-US" altLang="en-US" sz="1000" dirty="0">
              <a:solidFill>
                <a:srgbClr val="999999"/>
              </a:solidFill>
              <a:latin typeface="Times New Roman" panose="02020603050405020304" pitchFamily="18" charset="0"/>
              <a:ea typeface="ＭＳ Ｐゴシック" panose="020B0600070205080204" pitchFamily="34" charset="-128"/>
            </a:endParaRPr>
          </a:p>
          <a:p>
            <a:pPr eaLnBrk="1" hangingPunct="1">
              <a:lnSpc>
                <a:spcPct val="100000"/>
              </a:lnSpc>
              <a:spcBef>
                <a:spcPct val="0"/>
              </a:spcBef>
              <a:buFontTx/>
              <a:buNone/>
            </a:pPr>
            <a:r>
              <a:rPr lang="en-US" altLang="en-US" sz="1000" dirty="0">
                <a:solidFill>
                  <a:srgbClr val="999999"/>
                </a:solidFill>
                <a:latin typeface="Times New Roman" panose="02020603050405020304" pitchFamily="18" charset="0"/>
                <a:ea typeface="ＭＳ Ｐゴシック" panose="020B0600070205080204" pitchFamily="34" charset="-128"/>
              </a:rPr>
              <a:t> </a:t>
            </a:r>
          </a:p>
          <a:p>
            <a:pPr algn="ctr" eaLnBrk="1" hangingPunct="1">
              <a:lnSpc>
                <a:spcPct val="100000"/>
              </a:lnSpc>
              <a:spcBef>
                <a:spcPct val="0"/>
              </a:spcBef>
              <a:buFontTx/>
              <a:buNone/>
            </a:pPr>
            <a:r>
              <a:rPr lang="en-US" altLang="en-US" sz="4800" b="1" dirty="0">
                <a:solidFill>
                  <a:srgbClr val="FFFFFF"/>
                </a:solidFill>
                <a:latin typeface="Times New Roman" panose="02020603050405020304" pitchFamily="18" charset="0"/>
                <a:ea typeface="ＭＳ Ｐゴシック" panose="020B0600070205080204" pitchFamily="34" charset="-128"/>
              </a:rPr>
              <a:t>MC/ML “Reward” System Tone</a:t>
            </a:r>
          </a:p>
          <a:p>
            <a:pPr algn="ctr" eaLnBrk="1" hangingPunct="1">
              <a:lnSpc>
                <a:spcPct val="100000"/>
              </a:lnSpc>
              <a:spcBef>
                <a:spcPct val="0"/>
              </a:spcBef>
              <a:buFontTx/>
              <a:buNone/>
            </a:pPr>
            <a:endParaRPr lang="en-US" altLang="en-US" sz="4800" b="1" dirty="0">
              <a:solidFill>
                <a:srgbClr val="FFFFFF"/>
              </a:solidFill>
              <a:latin typeface="Times New Roman" panose="02020603050405020304" pitchFamily="18" charset="0"/>
              <a:ea typeface="ＭＳ Ｐゴシック" panose="020B0600070205080204" pitchFamily="34" charset="-128"/>
            </a:endParaRPr>
          </a:p>
          <a:p>
            <a:pPr algn="ctr" eaLnBrk="1" hangingPunct="1">
              <a:lnSpc>
                <a:spcPct val="100000"/>
              </a:lnSpc>
              <a:spcBef>
                <a:spcPct val="0"/>
              </a:spcBef>
              <a:buFontTx/>
              <a:buNone/>
            </a:pPr>
            <a:endParaRPr lang="en-US" altLang="en-US" sz="4800" b="1" dirty="0">
              <a:solidFill>
                <a:srgbClr val="FFFFFF"/>
              </a:solidFill>
              <a:latin typeface="Times New Roman" panose="02020603050405020304" pitchFamily="18" charset="0"/>
              <a:ea typeface="ＭＳ Ｐゴシック" panose="020B0600070205080204" pitchFamily="34" charset="-128"/>
            </a:endParaRPr>
          </a:p>
          <a:p>
            <a:pPr algn="ctr" eaLnBrk="1" hangingPunct="1">
              <a:lnSpc>
                <a:spcPct val="100000"/>
              </a:lnSpc>
              <a:spcBef>
                <a:spcPct val="0"/>
              </a:spcBef>
              <a:buFontTx/>
              <a:buNone/>
            </a:pPr>
            <a:endParaRPr lang="en-US" altLang="en-US" sz="4800" b="1" dirty="0">
              <a:solidFill>
                <a:srgbClr val="FFFFFF"/>
              </a:solidFill>
              <a:latin typeface="Times New Roman" panose="02020603050405020304" pitchFamily="18" charset="0"/>
              <a:ea typeface="ＭＳ Ｐゴシック" panose="020B0600070205080204" pitchFamily="34" charset="-128"/>
            </a:endParaRPr>
          </a:p>
          <a:p>
            <a:pPr algn="ctr" eaLnBrk="1" hangingPunct="1">
              <a:lnSpc>
                <a:spcPct val="100000"/>
              </a:lnSpc>
              <a:spcBef>
                <a:spcPct val="0"/>
              </a:spcBef>
              <a:buFontTx/>
              <a:buNone/>
            </a:pPr>
            <a:endParaRPr lang="en-US" altLang="en-US" sz="4800" b="1" dirty="0">
              <a:solidFill>
                <a:srgbClr val="FFFFFF"/>
              </a:solidFill>
              <a:latin typeface="Times New Roman" panose="02020603050405020304" pitchFamily="18" charset="0"/>
              <a:ea typeface="ＭＳ Ｐゴシック" panose="020B0600070205080204" pitchFamily="34" charset="-128"/>
            </a:endParaRPr>
          </a:p>
          <a:p>
            <a:pPr algn="ctr" eaLnBrk="1" hangingPunct="1">
              <a:lnSpc>
                <a:spcPct val="100000"/>
              </a:lnSpc>
              <a:spcBef>
                <a:spcPct val="0"/>
              </a:spcBef>
              <a:buFontTx/>
              <a:buNone/>
            </a:pPr>
            <a:r>
              <a:rPr lang="en-US" altLang="en-US" sz="5400" b="1" dirty="0">
                <a:solidFill>
                  <a:srgbClr val="FFFFFF"/>
                </a:solidFill>
                <a:latin typeface="Times New Roman" panose="02020603050405020304" pitchFamily="18" charset="0"/>
                <a:ea typeface="ＭＳ Ｐゴシック" panose="020B0600070205080204" pitchFamily="34" charset="-128"/>
              </a:rPr>
              <a:t>Stress System Tone</a:t>
            </a:r>
          </a:p>
          <a:p>
            <a:pPr eaLnBrk="1" hangingPunct="1">
              <a:lnSpc>
                <a:spcPct val="100000"/>
              </a:lnSpc>
              <a:spcBef>
                <a:spcPct val="0"/>
              </a:spcBef>
              <a:buFontTx/>
              <a:buNone/>
            </a:pPr>
            <a:endParaRPr lang="en-US" altLang="en-US" sz="1800" b="1" dirty="0">
              <a:solidFill>
                <a:srgbClr val="FFFFFF"/>
              </a:solidFill>
              <a:latin typeface="Times New Roman" panose="02020603050405020304" pitchFamily="18" charset="0"/>
              <a:ea typeface="ＭＳ Ｐゴシック" panose="020B0600070205080204" pitchFamily="34" charset="-128"/>
            </a:endParaRPr>
          </a:p>
          <a:p>
            <a:pPr eaLnBrk="1" hangingPunct="1">
              <a:lnSpc>
                <a:spcPct val="100000"/>
              </a:lnSpc>
              <a:spcBef>
                <a:spcPct val="0"/>
              </a:spcBef>
              <a:buFontTx/>
              <a:buNone/>
            </a:pPr>
            <a:endParaRPr lang="en-US" altLang="en-US" sz="3200" b="1" dirty="0">
              <a:solidFill>
                <a:srgbClr val="FFFFFF"/>
              </a:solidFill>
              <a:latin typeface="Times New Roman" panose="02020603050405020304" pitchFamily="18" charset="0"/>
              <a:ea typeface="ＭＳ Ｐゴシック" panose="020B0600070205080204" pitchFamily="34" charset="-128"/>
            </a:endParaRPr>
          </a:p>
          <a:p>
            <a:pPr eaLnBrk="1" hangingPunct="1">
              <a:lnSpc>
                <a:spcPct val="100000"/>
              </a:lnSpc>
              <a:spcBef>
                <a:spcPct val="0"/>
              </a:spcBef>
              <a:buFontTx/>
              <a:buNone/>
            </a:pPr>
            <a:endParaRPr lang="en-US" altLang="en-US" sz="3200" b="1" i="1" dirty="0">
              <a:solidFill>
                <a:srgbClr val="FFFFFF"/>
              </a:solidFill>
              <a:latin typeface="Times New Roman" panose="02020603050405020304" pitchFamily="18" charset="0"/>
              <a:ea typeface="ＭＳ Ｐゴシック" panose="020B0600070205080204" pitchFamily="34" charset="-128"/>
            </a:endParaRPr>
          </a:p>
          <a:p>
            <a:pPr eaLnBrk="1" hangingPunct="1">
              <a:lnSpc>
                <a:spcPct val="100000"/>
              </a:lnSpc>
              <a:spcBef>
                <a:spcPct val="0"/>
              </a:spcBef>
              <a:buFontTx/>
              <a:buNone/>
            </a:pPr>
            <a:endParaRPr lang="en-US" altLang="en-US" sz="2000" b="1" dirty="0">
              <a:solidFill>
                <a:srgbClr val="FFFFFF"/>
              </a:solidFill>
              <a:latin typeface="Times New Roman" panose="02020603050405020304" pitchFamily="18" charset="0"/>
              <a:ea typeface="ＭＳ Ｐゴシック" panose="020B0600070205080204" pitchFamily="34" charset="-128"/>
            </a:endParaRPr>
          </a:p>
          <a:p>
            <a:pPr eaLnBrk="1" hangingPunct="1">
              <a:lnSpc>
                <a:spcPct val="100000"/>
              </a:lnSpc>
              <a:spcBef>
                <a:spcPct val="0"/>
              </a:spcBef>
              <a:buFontTx/>
              <a:buNone/>
            </a:pPr>
            <a:endParaRPr lang="en-US" altLang="en-US" sz="2000" b="1" dirty="0">
              <a:solidFill>
                <a:srgbClr val="FFFFFF"/>
              </a:solidFill>
              <a:latin typeface="Times New Roman" panose="02020603050405020304" pitchFamily="18" charset="0"/>
              <a:ea typeface="ＭＳ Ｐゴシック" panose="020B0600070205080204" pitchFamily="34" charset="-128"/>
            </a:endParaRPr>
          </a:p>
          <a:p>
            <a:pPr eaLnBrk="1" hangingPunct="1">
              <a:lnSpc>
                <a:spcPct val="100000"/>
              </a:lnSpc>
              <a:spcBef>
                <a:spcPct val="0"/>
              </a:spcBef>
              <a:buFontTx/>
              <a:buNone/>
            </a:pPr>
            <a:endParaRPr lang="en-US" altLang="en-US" sz="2000" b="1" dirty="0">
              <a:solidFill>
                <a:srgbClr val="E8FF17"/>
              </a:solidFill>
              <a:latin typeface="Times New Roman" panose="02020603050405020304" pitchFamily="18" charset="0"/>
              <a:ea typeface="ＭＳ Ｐゴシック" panose="020B0600070205080204" pitchFamily="34" charset="-128"/>
            </a:endParaRPr>
          </a:p>
          <a:p>
            <a:pPr eaLnBrk="1" hangingPunct="1">
              <a:lnSpc>
                <a:spcPct val="100000"/>
              </a:lnSpc>
              <a:spcBef>
                <a:spcPct val="0"/>
              </a:spcBef>
              <a:buFontTx/>
              <a:buNone/>
            </a:pPr>
            <a:r>
              <a:rPr lang="en-US" altLang="en-US" sz="3200" i="1" dirty="0">
                <a:solidFill>
                  <a:srgbClr val="E8FF17"/>
                </a:solidFill>
                <a:latin typeface="Times New Roman" panose="02020603050405020304" pitchFamily="18" charset="0"/>
                <a:ea typeface="ＭＳ Ｐゴシック" panose="020B0600070205080204" pitchFamily="34" charset="-128"/>
              </a:rPr>
              <a:t>	</a:t>
            </a:r>
          </a:p>
        </p:txBody>
      </p:sp>
      <p:sp>
        <p:nvSpPr>
          <p:cNvPr id="76803" name="Text Box 2"/>
          <p:cNvSpPr txBox="1">
            <a:spLocks noChangeArrowheads="1"/>
          </p:cNvSpPr>
          <p:nvPr/>
        </p:nvSpPr>
        <p:spPr bwMode="auto">
          <a:xfrm>
            <a:off x="6734175" y="2227263"/>
            <a:ext cx="3616325" cy="2084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ts val="2000"/>
              </a:spcBef>
              <a:buFont typeface="Times New Roman" panose="02020603050405020304" pitchFamily="18" charset="0"/>
              <a:buNone/>
            </a:pPr>
            <a:r>
              <a:rPr lang="en-US" altLang="en-US" sz="3200" b="1" dirty="0">
                <a:solidFill>
                  <a:srgbClr val="00B0F0"/>
                </a:solidFill>
                <a:latin typeface="Times New Roman" panose="02020603050405020304" pitchFamily="18" charset="0"/>
                <a:ea typeface="ＭＳ Ｐゴシック" panose="020B0600070205080204" pitchFamily="34" charset="-128"/>
              </a:rPr>
              <a:t>+ acute</a:t>
            </a:r>
          </a:p>
          <a:p>
            <a:pPr eaLnBrk="1" hangingPunct="1">
              <a:lnSpc>
                <a:spcPct val="100000"/>
              </a:lnSpc>
              <a:spcBef>
                <a:spcPts val="2000"/>
              </a:spcBef>
              <a:buFont typeface="Times New Roman" panose="02020603050405020304" pitchFamily="18" charset="0"/>
              <a:buNone/>
            </a:pPr>
            <a:r>
              <a:rPr lang="en-US" altLang="en-US" sz="3200" b="1" dirty="0">
                <a:solidFill>
                  <a:srgbClr val="00B0F0"/>
                </a:solidFill>
                <a:latin typeface="Times New Roman" panose="02020603050405020304" pitchFamily="18" charset="0"/>
                <a:ea typeface="ＭＳ Ｐゴシック" panose="020B0600070205080204" pitchFamily="34" charset="-128"/>
              </a:rPr>
              <a:t>- chronic</a:t>
            </a:r>
          </a:p>
          <a:p>
            <a:pPr eaLnBrk="1" hangingPunct="1">
              <a:lnSpc>
                <a:spcPct val="100000"/>
              </a:lnSpc>
              <a:spcBef>
                <a:spcPts val="2000"/>
              </a:spcBef>
              <a:buFont typeface="Times New Roman" panose="02020603050405020304" pitchFamily="18" charset="0"/>
              <a:buNone/>
            </a:pPr>
            <a:endParaRPr lang="en-US" altLang="en-US" sz="3200" b="1" dirty="0">
              <a:solidFill>
                <a:srgbClr val="FF6600"/>
              </a:solidFill>
              <a:latin typeface="Times New Roman" panose="02020603050405020304" pitchFamily="18" charset="0"/>
              <a:ea typeface="ＭＳ Ｐゴシック" panose="020B0600070205080204" pitchFamily="34" charset="-128"/>
            </a:endParaRPr>
          </a:p>
        </p:txBody>
      </p:sp>
      <p:sp>
        <p:nvSpPr>
          <p:cNvPr id="76804" name="Line 3"/>
          <p:cNvSpPr>
            <a:spLocks noChangeShapeType="1"/>
          </p:cNvSpPr>
          <p:nvPr/>
        </p:nvSpPr>
        <p:spPr bwMode="auto">
          <a:xfrm>
            <a:off x="5076825" y="2068513"/>
            <a:ext cx="1588" cy="1773237"/>
          </a:xfrm>
          <a:prstGeom prst="line">
            <a:avLst/>
          </a:prstGeom>
          <a:noFill/>
          <a:ln w="38160" cap="sq">
            <a:solidFill>
              <a:srgbClr val="FFFF00"/>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76805" name="Line 4"/>
          <p:cNvSpPr>
            <a:spLocks noChangeShapeType="1"/>
          </p:cNvSpPr>
          <p:nvPr/>
        </p:nvSpPr>
        <p:spPr bwMode="auto">
          <a:xfrm flipV="1">
            <a:off x="6481763" y="2009775"/>
            <a:ext cx="1587" cy="1771650"/>
          </a:xfrm>
          <a:prstGeom prst="line">
            <a:avLst/>
          </a:prstGeom>
          <a:noFill/>
          <a:ln w="38160" cap="sq">
            <a:solidFill>
              <a:srgbClr val="FFFF00"/>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76806" name="Text Box 5"/>
          <p:cNvSpPr txBox="1">
            <a:spLocks noChangeArrowheads="1"/>
          </p:cNvSpPr>
          <p:nvPr/>
        </p:nvSpPr>
        <p:spPr bwMode="auto">
          <a:xfrm>
            <a:off x="4344988" y="2549525"/>
            <a:ext cx="7239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ts val="3000"/>
              </a:spcBef>
              <a:buFont typeface="Times New Roman" panose="02020603050405020304" pitchFamily="18" charset="0"/>
              <a:buNone/>
            </a:pPr>
            <a:r>
              <a:rPr lang="en-US" altLang="en-US" sz="4800" b="1" dirty="0">
                <a:solidFill>
                  <a:srgbClr val="00B0F0"/>
                </a:solidFill>
                <a:latin typeface="Times New Roman" panose="02020603050405020304" pitchFamily="18" charset="0"/>
                <a:ea typeface="ＭＳ Ｐゴシック" panose="020B0600070205080204" pitchFamily="34" charset="-128"/>
              </a:rPr>
              <a:t>-</a:t>
            </a:r>
          </a:p>
        </p:txBody>
      </p:sp>
      <p:sp>
        <p:nvSpPr>
          <p:cNvPr id="76807" name="Text Box 6"/>
          <p:cNvSpPr txBox="1">
            <a:spLocks noChangeArrowheads="1"/>
          </p:cNvSpPr>
          <p:nvPr/>
        </p:nvSpPr>
        <p:spPr bwMode="auto">
          <a:xfrm>
            <a:off x="-367665" y="6381750"/>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a:solidFill>
                  <a:srgbClr val="FFFFFF"/>
                </a:solidFill>
                <a:latin typeface="Arial" panose="020B0604020202020204" pitchFamily="34" charset="0"/>
                <a:ea typeface="ＭＳ Ｐゴシック" panose="020B0600070205080204" pitchFamily="34" charset="-128"/>
              </a:rPr>
              <a:t>G.P. Chrousos</a:t>
            </a:r>
          </a:p>
        </p:txBody>
      </p:sp>
      <p:sp>
        <p:nvSpPr>
          <p:cNvPr id="76808" name="Text Box 7"/>
          <p:cNvSpPr txBox="1">
            <a:spLocks noChangeArrowheads="1"/>
          </p:cNvSpPr>
          <p:nvPr/>
        </p:nvSpPr>
        <p:spPr bwMode="auto">
          <a:xfrm>
            <a:off x="807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r" eaLnBrk="1" hangingPunct="1">
              <a:lnSpc>
                <a:spcPct val="100000"/>
              </a:lnSpc>
              <a:spcBef>
                <a:spcPct val="0"/>
              </a:spcBef>
              <a:buFontTx/>
              <a:buNone/>
            </a:pPr>
            <a:fld id="{6E2614D6-96EC-EC41-A0D9-0D5F51E8E663}" type="slidenum">
              <a:rPr lang="en-US" altLang="en-US" sz="1400">
                <a:solidFill>
                  <a:srgbClr val="000000"/>
                </a:solidFill>
                <a:latin typeface="Arial" panose="020B0604020202020204" pitchFamily="34" charset="0"/>
                <a:ea typeface="ＭＳ Ｐゴシック" panose="020B0600070205080204" pitchFamily="34" charset="-128"/>
              </a:rPr>
              <a:t>33</a:t>
            </a:fld>
            <a:endParaRPr lang="en-US" altLang="en-US" sz="1400">
              <a:solidFill>
                <a:srgbClr val="000000"/>
              </a:solidFill>
              <a:latin typeface="Arial" panose="020B0604020202020204" pitchFamily="34" charset="0"/>
              <a:ea typeface="ＭＳ Ｐゴシック" panose="020B0600070205080204" pitchFamily="34" charset="-128"/>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2021" y="116764"/>
            <a:ext cx="8229600" cy="1143000"/>
          </a:xfrm>
        </p:spPr>
        <p:txBody>
          <a:bodyPr/>
          <a:lstStyle/>
          <a:p>
            <a:pPr>
              <a:defRPr/>
            </a:pPr>
            <a:r>
              <a:rPr lang="en-US" b="1" dirty="0">
                <a:solidFill>
                  <a:srgbClr val="FF0000"/>
                </a:solidFill>
                <a:latin typeface="Calibri Bold" panose="020F0502020204030204" charset="0"/>
                <a:cs typeface="Calibri Bold" panose="020F0502020204030204" charset="0"/>
              </a:rPr>
              <a:t>The Retino-hypothalamic Track</a:t>
            </a:r>
            <a:r>
              <a:rPr lang="en-US" dirty="0">
                <a:highlight>
                  <a:srgbClr val="FFFF00"/>
                </a:highlight>
              </a:rPr>
              <a:t> </a:t>
            </a:r>
          </a:p>
        </p:txBody>
      </p:sp>
      <p:pic>
        <p:nvPicPr>
          <p:cNvPr id="271362" name="Content Placeholder 4" descr="Diagram&#10;&#10;Description automatically generat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835" y="1124585"/>
            <a:ext cx="9260205" cy="542544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62817" name="Text Box 1"/>
          <p:cNvSpPr txBox="1">
            <a:spLocks noChangeArrowheads="1"/>
          </p:cNvSpPr>
          <p:nvPr/>
        </p:nvSpPr>
        <p:spPr bwMode="auto">
          <a:xfrm>
            <a:off x="1524000" y="90488"/>
            <a:ext cx="9144000" cy="935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b="1">
                <a:solidFill>
                  <a:srgbClr val="FFFF00"/>
                </a:solidFill>
                <a:latin typeface="Times New Roman" panose="02020603050405020304" pitchFamily="18" charset="0"/>
              </a:rPr>
              <a:t> Clock/Bmal1 Represses GR Transcriptional Activity through Acetylation</a:t>
            </a:r>
          </a:p>
        </p:txBody>
      </p:sp>
      <p:grpSp>
        <p:nvGrpSpPr>
          <p:cNvPr id="162818" name="Group 2"/>
          <p:cNvGrpSpPr/>
          <p:nvPr/>
        </p:nvGrpSpPr>
        <p:grpSpPr bwMode="auto">
          <a:xfrm>
            <a:off x="2209801" y="1389063"/>
            <a:ext cx="3516313" cy="3297238"/>
            <a:chOff x="432" y="875"/>
            <a:chExt cx="2215" cy="2077"/>
          </a:xfrm>
        </p:grpSpPr>
        <p:sp>
          <p:nvSpPr>
            <p:cNvPr id="162891" name="Line 3"/>
            <p:cNvSpPr>
              <a:spLocks noChangeShapeType="1"/>
            </p:cNvSpPr>
            <p:nvPr/>
          </p:nvSpPr>
          <p:spPr bwMode="auto">
            <a:xfrm>
              <a:off x="786" y="2213"/>
              <a:ext cx="1279" cy="7"/>
            </a:xfrm>
            <a:prstGeom prst="line">
              <a:avLst/>
            </a:prstGeom>
            <a:noFill/>
            <a:ln w="3816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2892" name="Rectangle 4"/>
            <p:cNvSpPr>
              <a:spLocks noChangeArrowheads="1"/>
            </p:cNvSpPr>
            <p:nvPr/>
          </p:nvSpPr>
          <p:spPr bwMode="auto">
            <a:xfrm>
              <a:off x="1146" y="2169"/>
              <a:ext cx="297" cy="87"/>
            </a:xfrm>
            <a:prstGeom prst="rect">
              <a:avLst/>
            </a:prstGeom>
            <a:solidFill>
              <a:srgbClr val="FFFFFF"/>
            </a:solidFill>
            <a:ln w="28440" cap="sq">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62893" name="AutoShape 5"/>
            <p:cNvSpPr>
              <a:spLocks noChangeArrowheads="1"/>
            </p:cNvSpPr>
            <p:nvPr/>
          </p:nvSpPr>
          <p:spPr bwMode="auto">
            <a:xfrm>
              <a:off x="1142" y="1945"/>
              <a:ext cx="151" cy="215"/>
            </a:xfrm>
            <a:prstGeom prst="roundRect">
              <a:avLst>
                <a:gd name="adj" fmla="val 16667"/>
              </a:avLst>
            </a:prstGeom>
            <a:solidFill>
              <a:srgbClr val="7376FF"/>
            </a:solidFill>
            <a:ln w="28440" cap="sq">
              <a:solidFill>
                <a:srgbClr val="0000FF"/>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62894" name="AutoShape 6"/>
            <p:cNvSpPr>
              <a:spLocks noChangeArrowheads="1"/>
            </p:cNvSpPr>
            <p:nvPr/>
          </p:nvSpPr>
          <p:spPr bwMode="auto">
            <a:xfrm>
              <a:off x="1308" y="1945"/>
              <a:ext cx="151" cy="215"/>
            </a:xfrm>
            <a:prstGeom prst="roundRect">
              <a:avLst>
                <a:gd name="adj" fmla="val 16667"/>
              </a:avLst>
            </a:prstGeom>
            <a:solidFill>
              <a:srgbClr val="7376FF"/>
            </a:solidFill>
            <a:ln w="28440" cap="sq">
              <a:solidFill>
                <a:srgbClr val="0000FF"/>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62895" name="Oval 7"/>
            <p:cNvSpPr>
              <a:spLocks noChangeArrowheads="1"/>
            </p:cNvSpPr>
            <p:nvPr/>
          </p:nvSpPr>
          <p:spPr bwMode="auto">
            <a:xfrm>
              <a:off x="1190" y="1985"/>
              <a:ext cx="55" cy="63"/>
            </a:xfrm>
            <a:prstGeom prst="ellipse">
              <a:avLst/>
            </a:prstGeom>
            <a:solidFill>
              <a:srgbClr val="FF00FF"/>
            </a:solidFill>
            <a:ln w="9360" cap="sq">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62896" name="Oval 8"/>
            <p:cNvSpPr>
              <a:spLocks noChangeArrowheads="1"/>
            </p:cNvSpPr>
            <p:nvPr/>
          </p:nvSpPr>
          <p:spPr bwMode="auto">
            <a:xfrm>
              <a:off x="1368" y="1985"/>
              <a:ext cx="55" cy="63"/>
            </a:xfrm>
            <a:prstGeom prst="ellipse">
              <a:avLst/>
            </a:prstGeom>
            <a:solidFill>
              <a:srgbClr val="FF00FF"/>
            </a:solidFill>
            <a:ln w="9360" cap="sq">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62897" name="Text Box 9"/>
            <p:cNvSpPr txBox="1">
              <a:spLocks noChangeArrowheads="1"/>
            </p:cNvSpPr>
            <p:nvPr/>
          </p:nvSpPr>
          <p:spPr bwMode="auto">
            <a:xfrm>
              <a:off x="1062" y="2252"/>
              <a:ext cx="418" cy="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600">
                  <a:solidFill>
                    <a:srgbClr val="FFFFFF"/>
                  </a:solidFill>
                  <a:latin typeface="Times New Roman" panose="02020603050405020304" pitchFamily="18" charset="0"/>
                </a:rPr>
                <a:t>GREs</a:t>
              </a:r>
            </a:p>
          </p:txBody>
        </p:sp>
        <p:sp>
          <p:nvSpPr>
            <p:cNvPr id="162898" name="Text Box 10"/>
            <p:cNvSpPr txBox="1">
              <a:spLocks noChangeArrowheads="1"/>
            </p:cNvSpPr>
            <p:nvPr/>
          </p:nvSpPr>
          <p:spPr bwMode="auto">
            <a:xfrm>
              <a:off x="982" y="1400"/>
              <a:ext cx="290" cy="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600">
                  <a:solidFill>
                    <a:srgbClr val="FFFFFF"/>
                  </a:solidFill>
                  <a:latin typeface="Times New Roman" panose="02020603050405020304" pitchFamily="18" charset="0"/>
                </a:rPr>
                <a:t>GR</a:t>
              </a:r>
            </a:p>
          </p:txBody>
        </p:sp>
        <p:sp>
          <p:nvSpPr>
            <p:cNvPr id="162899" name="Freeform 11"/>
            <p:cNvSpPr>
              <a:spLocks noChangeArrowheads="1"/>
            </p:cNvSpPr>
            <p:nvPr/>
          </p:nvSpPr>
          <p:spPr bwMode="auto">
            <a:xfrm flipV="1">
              <a:off x="1743" y="2268"/>
              <a:ext cx="338" cy="37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398 w 21600"/>
                <a:gd name="T13" fmla="*/ 2914 h 21600"/>
                <a:gd name="T14" fmla="*/ 18213 w 21600"/>
                <a:gd name="T15" fmla="*/ 9257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FF00"/>
            </a:solidFill>
            <a:ln w="9360" cap="sq">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2900" name="Text Box 12"/>
            <p:cNvSpPr txBox="1">
              <a:spLocks noChangeArrowheads="1"/>
            </p:cNvSpPr>
            <p:nvPr/>
          </p:nvSpPr>
          <p:spPr bwMode="auto">
            <a:xfrm>
              <a:off x="982" y="2584"/>
              <a:ext cx="1665" cy="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600" b="1">
                  <a:solidFill>
                    <a:srgbClr val="FFFF00"/>
                  </a:solidFill>
                  <a:latin typeface="Times New Roman Bold" panose="02020603050405020304" charset="0"/>
                  <a:cs typeface="Times New Roman Bold" panose="02020603050405020304" charset="0"/>
                </a:rPr>
                <a:t>GR-induced Transcriptional Activity</a:t>
              </a:r>
            </a:p>
          </p:txBody>
        </p:sp>
        <p:sp>
          <p:nvSpPr>
            <p:cNvPr id="162901" name="AutoShape 13"/>
            <p:cNvSpPr>
              <a:spLocks noChangeArrowheads="1"/>
            </p:cNvSpPr>
            <p:nvPr/>
          </p:nvSpPr>
          <p:spPr bwMode="auto">
            <a:xfrm>
              <a:off x="742" y="1585"/>
              <a:ext cx="151" cy="215"/>
            </a:xfrm>
            <a:prstGeom prst="roundRect">
              <a:avLst>
                <a:gd name="adj" fmla="val 16667"/>
              </a:avLst>
            </a:prstGeom>
            <a:solidFill>
              <a:srgbClr val="7376FF"/>
            </a:solidFill>
            <a:ln w="28440" cap="sq">
              <a:solidFill>
                <a:srgbClr val="0000FF"/>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62902" name="AutoShape 14"/>
            <p:cNvSpPr>
              <a:spLocks noChangeArrowheads="1"/>
            </p:cNvSpPr>
            <p:nvPr/>
          </p:nvSpPr>
          <p:spPr bwMode="auto">
            <a:xfrm>
              <a:off x="908" y="1585"/>
              <a:ext cx="151" cy="215"/>
            </a:xfrm>
            <a:prstGeom prst="roundRect">
              <a:avLst>
                <a:gd name="adj" fmla="val 16667"/>
              </a:avLst>
            </a:prstGeom>
            <a:solidFill>
              <a:srgbClr val="7376FF"/>
            </a:solidFill>
            <a:ln w="28440" cap="sq">
              <a:solidFill>
                <a:srgbClr val="0000FF"/>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62903" name="Oval 15"/>
            <p:cNvSpPr>
              <a:spLocks noChangeArrowheads="1"/>
            </p:cNvSpPr>
            <p:nvPr/>
          </p:nvSpPr>
          <p:spPr bwMode="auto">
            <a:xfrm>
              <a:off x="790" y="1625"/>
              <a:ext cx="55" cy="63"/>
            </a:xfrm>
            <a:prstGeom prst="ellipse">
              <a:avLst/>
            </a:prstGeom>
            <a:solidFill>
              <a:srgbClr val="FF00FF"/>
            </a:solidFill>
            <a:ln w="9360" cap="sq">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62904" name="Oval 16"/>
            <p:cNvSpPr>
              <a:spLocks noChangeArrowheads="1"/>
            </p:cNvSpPr>
            <p:nvPr/>
          </p:nvSpPr>
          <p:spPr bwMode="auto">
            <a:xfrm>
              <a:off x="968" y="1625"/>
              <a:ext cx="55" cy="63"/>
            </a:xfrm>
            <a:prstGeom prst="ellipse">
              <a:avLst/>
            </a:prstGeom>
            <a:solidFill>
              <a:srgbClr val="FF00FF"/>
            </a:solidFill>
            <a:ln w="9360" cap="sq">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62905" name="Freeform 17"/>
            <p:cNvSpPr/>
            <p:nvPr/>
          </p:nvSpPr>
          <p:spPr bwMode="auto">
            <a:xfrm>
              <a:off x="1131" y="1692"/>
              <a:ext cx="167" cy="202"/>
            </a:xfrm>
            <a:custGeom>
              <a:avLst/>
              <a:gdLst>
                <a:gd name="T0" fmla="*/ 0 w 168"/>
                <a:gd name="T1" fmla="*/ 0 h 203"/>
                <a:gd name="T2" fmla="*/ 74 w 168"/>
                <a:gd name="T3" fmla="*/ 13 h 203"/>
                <a:gd name="T4" fmla="*/ 101 w 168"/>
                <a:gd name="T5" fmla="*/ 64 h 203"/>
                <a:gd name="T6" fmla="*/ 133 w 168"/>
                <a:gd name="T7" fmla="*/ 112 h 203"/>
                <a:gd name="T8" fmla="*/ 136 w 168"/>
                <a:gd name="T9" fmla="*/ 174 h 203"/>
                <a:gd name="T10" fmla="*/ 0 60000 65536"/>
                <a:gd name="T11" fmla="*/ 0 60000 65536"/>
                <a:gd name="T12" fmla="*/ 0 60000 65536"/>
                <a:gd name="T13" fmla="*/ 0 60000 65536"/>
                <a:gd name="T14" fmla="*/ 0 60000 65536"/>
                <a:gd name="T15" fmla="*/ 0 w 168"/>
                <a:gd name="T16" fmla="*/ 0 h 203"/>
                <a:gd name="T17" fmla="*/ 168 w 168"/>
                <a:gd name="T18" fmla="*/ 203 h 203"/>
              </a:gdLst>
              <a:ahLst/>
              <a:cxnLst>
                <a:cxn ang="T10">
                  <a:pos x="T0" y="T1"/>
                </a:cxn>
                <a:cxn ang="T11">
                  <a:pos x="T2" y="T3"/>
                </a:cxn>
                <a:cxn ang="T12">
                  <a:pos x="T4" y="T5"/>
                </a:cxn>
                <a:cxn ang="T13">
                  <a:pos x="T6" y="T7"/>
                </a:cxn>
                <a:cxn ang="T14">
                  <a:pos x="T8" y="T9"/>
                </a:cxn>
              </a:cxnLst>
              <a:rect l="T15" t="T16" r="T17" b="T18"/>
              <a:pathLst>
                <a:path w="168" h="203">
                  <a:moveTo>
                    <a:pt x="0" y="0"/>
                  </a:moveTo>
                  <a:cubicBezTo>
                    <a:pt x="13" y="2"/>
                    <a:pt x="52" y="2"/>
                    <a:pt x="74" y="13"/>
                  </a:cubicBezTo>
                  <a:cubicBezTo>
                    <a:pt x="96" y="24"/>
                    <a:pt x="115" y="43"/>
                    <a:pt x="130" y="64"/>
                  </a:cubicBezTo>
                  <a:cubicBezTo>
                    <a:pt x="145" y="85"/>
                    <a:pt x="156" y="118"/>
                    <a:pt x="162" y="141"/>
                  </a:cubicBezTo>
                  <a:cubicBezTo>
                    <a:pt x="168" y="164"/>
                    <a:pt x="165" y="190"/>
                    <a:pt x="165" y="203"/>
                  </a:cubicBezTo>
                </a:path>
              </a:pathLst>
            </a:custGeom>
            <a:noFill/>
            <a:ln w="57240" cap="sq">
              <a:solidFill>
                <a:srgbClr val="FFFFFF"/>
              </a:solidFill>
              <a:round/>
              <a:tailEnd type="triangl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2906" name="Text Box 18"/>
            <p:cNvSpPr txBox="1">
              <a:spLocks noChangeArrowheads="1"/>
            </p:cNvSpPr>
            <p:nvPr/>
          </p:nvSpPr>
          <p:spPr bwMode="auto">
            <a:xfrm>
              <a:off x="432" y="875"/>
              <a:ext cx="1730" cy="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80000"/>
                </a:lnSpc>
                <a:spcBef>
                  <a:spcPct val="0"/>
                </a:spcBef>
                <a:buClrTx/>
                <a:buFontTx/>
                <a:buNone/>
              </a:pPr>
              <a:r>
                <a:rPr lang="en-US" altLang="en-US" sz="2000" b="1">
                  <a:solidFill>
                    <a:srgbClr val="FFFFFF"/>
                  </a:solidFill>
                  <a:latin typeface="Times New Roman Bold" panose="02020603050405020304" charset="0"/>
                  <a:cs typeface="Times New Roman Bold" panose="02020603050405020304" charset="0"/>
                </a:rPr>
                <a:t>In the Absence of </a:t>
              </a:r>
            </a:p>
            <a:p>
              <a:pPr algn="ctr" eaLnBrk="1" hangingPunct="1">
                <a:lnSpc>
                  <a:spcPct val="80000"/>
                </a:lnSpc>
                <a:spcBef>
                  <a:spcPct val="0"/>
                </a:spcBef>
                <a:buClrTx/>
                <a:buFontTx/>
                <a:buNone/>
              </a:pPr>
              <a:r>
                <a:rPr lang="en-US" altLang="en-US" sz="2000" b="1">
                  <a:solidFill>
                    <a:srgbClr val="FFFFFF"/>
                  </a:solidFill>
                  <a:latin typeface="Times New Roman Bold" panose="02020603050405020304" charset="0"/>
                  <a:cs typeface="Times New Roman Bold" panose="02020603050405020304" charset="0"/>
                </a:rPr>
                <a:t>Acetylation by CLOCK</a:t>
              </a:r>
            </a:p>
          </p:txBody>
        </p:sp>
      </p:grpSp>
      <p:grpSp>
        <p:nvGrpSpPr>
          <p:cNvPr id="70675" name="Group 19"/>
          <p:cNvGrpSpPr/>
          <p:nvPr/>
        </p:nvGrpSpPr>
        <p:grpSpPr bwMode="auto">
          <a:xfrm>
            <a:off x="6230938" y="1330325"/>
            <a:ext cx="4130675" cy="3178175"/>
            <a:chOff x="2965" y="838"/>
            <a:chExt cx="2602" cy="2002"/>
          </a:xfrm>
        </p:grpSpPr>
        <p:sp>
          <p:nvSpPr>
            <p:cNvPr id="162863" name="Line 20"/>
            <p:cNvSpPr>
              <a:spLocks noChangeShapeType="1"/>
            </p:cNvSpPr>
            <p:nvPr/>
          </p:nvSpPr>
          <p:spPr bwMode="auto">
            <a:xfrm>
              <a:off x="3234" y="2229"/>
              <a:ext cx="1279" cy="7"/>
            </a:xfrm>
            <a:prstGeom prst="line">
              <a:avLst/>
            </a:prstGeom>
            <a:noFill/>
            <a:ln w="3816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2864" name="Rectangle 21"/>
            <p:cNvSpPr>
              <a:spLocks noChangeArrowheads="1"/>
            </p:cNvSpPr>
            <p:nvPr/>
          </p:nvSpPr>
          <p:spPr bwMode="auto">
            <a:xfrm>
              <a:off x="3578" y="2193"/>
              <a:ext cx="297" cy="87"/>
            </a:xfrm>
            <a:prstGeom prst="rect">
              <a:avLst/>
            </a:prstGeom>
            <a:solidFill>
              <a:srgbClr val="FFFFFF"/>
            </a:solidFill>
            <a:ln w="28440" cap="sq">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62865" name="AutoShape 22"/>
            <p:cNvSpPr>
              <a:spLocks noChangeArrowheads="1"/>
            </p:cNvSpPr>
            <p:nvPr/>
          </p:nvSpPr>
          <p:spPr bwMode="auto">
            <a:xfrm>
              <a:off x="3571" y="1849"/>
              <a:ext cx="151" cy="215"/>
            </a:xfrm>
            <a:prstGeom prst="roundRect">
              <a:avLst>
                <a:gd name="adj" fmla="val 16667"/>
              </a:avLst>
            </a:prstGeom>
            <a:solidFill>
              <a:srgbClr val="7376FF"/>
            </a:solidFill>
            <a:ln w="28440" cap="sq">
              <a:solidFill>
                <a:srgbClr val="0000FF"/>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62866" name="AutoShape 23"/>
            <p:cNvSpPr>
              <a:spLocks noChangeArrowheads="1"/>
            </p:cNvSpPr>
            <p:nvPr/>
          </p:nvSpPr>
          <p:spPr bwMode="auto">
            <a:xfrm>
              <a:off x="3737" y="1849"/>
              <a:ext cx="151" cy="215"/>
            </a:xfrm>
            <a:prstGeom prst="roundRect">
              <a:avLst>
                <a:gd name="adj" fmla="val 16667"/>
              </a:avLst>
            </a:prstGeom>
            <a:solidFill>
              <a:srgbClr val="7376FF"/>
            </a:solidFill>
            <a:ln w="28440" cap="sq">
              <a:solidFill>
                <a:srgbClr val="0000FF"/>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62867" name="Oval 24"/>
            <p:cNvSpPr>
              <a:spLocks noChangeArrowheads="1"/>
            </p:cNvSpPr>
            <p:nvPr/>
          </p:nvSpPr>
          <p:spPr bwMode="auto">
            <a:xfrm>
              <a:off x="3619" y="1889"/>
              <a:ext cx="55" cy="63"/>
            </a:xfrm>
            <a:prstGeom prst="ellipse">
              <a:avLst/>
            </a:prstGeom>
            <a:solidFill>
              <a:srgbClr val="FF00FF"/>
            </a:solidFill>
            <a:ln w="9360" cap="sq">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62868" name="Oval 25"/>
            <p:cNvSpPr>
              <a:spLocks noChangeArrowheads="1"/>
            </p:cNvSpPr>
            <p:nvPr/>
          </p:nvSpPr>
          <p:spPr bwMode="auto">
            <a:xfrm>
              <a:off x="3797" y="1889"/>
              <a:ext cx="55" cy="63"/>
            </a:xfrm>
            <a:prstGeom prst="ellipse">
              <a:avLst/>
            </a:prstGeom>
            <a:solidFill>
              <a:srgbClr val="FF00FF"/>
            </a:solidFill>
            <a:ln w="9360" cap="sq">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62869" name="Oval 26"/>
            <p:cNvSpPr>
              <a:spLocks noChangeArrowheads="1"/>
            </p:cNvSpPr>
            <p:nvPr/>
          </p:nvSpPr>
          <p:spPr bwMode="auto">
            <a:xfrm>
              <a:off x="3149" y="1271"/>
              <a:ext cx="399" cy="231"/>
            </a:xfrm>
            <a:prstGeom prst="ellipse">
              <a:avLst/>
            </a:prstGeom>
            <a:solidFill>
              <a:srgbClr val="FF9900"/>
            </a:solidFill>
            <a:ln w="28440" cap="sq">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1200">
                  <a:latin typeface="Times New Roman" panose="02020603050405020304" pitchFamily="18" charset="0"/>
                </a:rPr>
                <a:t>Bmal1</a:t>
              </a:r>
            </a:p>
          </p:txBody>
        </p:sp>
        <p:sp>
          <p:nvSpPr>
            <p:cNvPr id="162870" name="Oval 27"/>
            <p:cNvSpPr>
              <a:spLocks noChangeArrowheads="1"/>
            </p:cNvSpPr>
            <p:nvPr/>
          </p:nvSpPr>
          <p:spPr bwMode="auto">
            <a:xfrm>
              <a:off x="2965" y="1431"/>
              <a:ext cx="375" cy="247"/>
            </a:xfrm>
            <a:prstGeom prst="ellipse">
              <a:avLst/>
            </a:prstGeom>
            <a:solidFill>
              <a:srgbClr val="FFFF00"/>
            </a:solidFill>
            <a:ln w="28440" cap="sq">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1200">
                  <a:latin typeface="Times New Roman" panose="02020603050405020304" pitchFamily="18" charset="0"/>
                </a:rPr>
                <a:t>Clock</a:t>
              </a:r>
            </a:p>
          </p:txBody>
        </p:sp>
        <p:sp>
          <p:nvSpPr>
            <p:cNvPr id="162871" name="Freeform 28"/>
            <p:cNvSpPr/>
            <p:nvPr/>
          </p:nvSpPr>
          <p:spPr bwMode="auto">
            <a:xfrm>
              <a:off x="3428" y="1572"/>
              <a:ext cx="239" cy="199"/>
            </a:xfrm>
            <a:custGeom>
              <a:avLst/>
              <a:gdLst>
                <a:gd name="T0" fmla="*/ 0 w 240"/>
                <a:gd name="T1" fmla="*/ 0 h 200"/>
                <a:gd name="T2" fmla="*/ 96 w 240"/>
                <a:gd name="T3" fmla="*/ 24 h 200"/>
                <a:gd name="T4" fmla="*/ 163 w 240"/>
                <a:gd name="T5" fmla="*/ 96 h 200"/>
                <a:gd name="T6" fmla="*/ 211 w 240"/>
                <a:gd name="T7" fmla="*/ 171 h 200"/>
                <a:gd name="T8" fmla="*/ 0 60000 65536"/>
                <a:gd name="T9" fmla="*/ 0 60000 65536"/>
                <a:gd name="T10" fmla="*/ 0 60000 65536"/>
                <a:gd name="T11" fmla="*/ 0 60000 65536"/>
                <a:gd name="T12" fmla="*/ 0 w 240"/>
                <a:gd name="T13" fmla="*/ 0 h 200"/>
                <a:gd name="T14" fmla="*/ 240 w 240"/>
                <a:gd name="T15" fmla="*/ 200 h 200"/>
              </a:gdLst>
              <a:ahLst/>
              <a:cxnLst>
                <a:cxn ang="T8">
                  <a:pos x="T0" y="T1"/>
                </a:cxn>
                <a:cxn ang="T9">
                  <a:pos x="T2" y="T3"/>
                </a:cxn>
                <a:cxn ang="T10">
                  <a:pos x="T4" y="T5"/>
                </a:cxn>
                <a:cxn ang="T11">
                  <a:pos x="T6" y="T7"/>
                </a:cxn>
              </a:cxnLst>
              <a:rect l="T12" t="T13" r="T14" b="T15"/>
              <a:pathLst>
                <a:path w="240" h="200">
                  <a:moveTo>
                    <a:pt x="0" y="0"/>
                  </a:moveTo>
                  <a:cubicBezTo>
                    <a:pt x="32" y="2"/>
                    <a:pt x="64" y="8"/>
                    <a:pt x="96" y="24"/>
                  </a:cubicBezTo>
                  <a:cubicBezTo>
                    <a:pt x="128" y="40"/>
                    <a:pt x="168" y="67"/>
                    <a:pt x="192" y="96"/>
                  </a:cubicBezTo>
                  <a:cubicBezTo>
                    <a:pt x="216" y="125"/>
                    <a:pt x="230" y="178"/>
                    <a:pt x="240" y="200"/>
                  </a:cubicBezTo>
                </a:path>
              </a:pathLst>
            </a:custGeom>
            <a:noFill/>
            <a:ln w="38160" cap="sq">
              <a:solidFill>
                <a:srgbClr val="FFFFFF"/>
              </a:solidFill>
              <a:rou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2872" name="Text Box 29"/>
            <p:cNvSpPr txBox="1">
              <a:spLocks noChangeArrowheads="1"/>
            </p:cNvSpPr>
            <p:nvPr/>
          </p:nvSpPr>
          <p:spPr bwMode="auto">
            <a:xfrm>
              <a:off x="3606" y="1389"/>
              <a:ext cx="710" cy="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600">
                  <a:solidFill>
                    <a:srgbClr val="FFFFFF"/>
                  </a:solidFill>
                  <a:latin typeface="Times New Roman" panose="02020603050405020304" pitchFamily="18" charset="0"/>
                </a:rPr>
                <a:t>Acetylation</a:t>
              </a:r>
            </a:p>
          </p:txBody>
        </p:sp>
        <p:sp>
          <p:nvSpPr>
            <p:cNvPr id="162873" name="Freeform 30"/>
            <p:cNvSpPr/>
            <p:nvPr/>
          </p:nvSpPr>
          <p:spPr bwMode="auto">
            <a:xfrm>
              <a:off x="3919" y="1921"/>
              <a:ext cx="218" cy="108"/>
            </a:xfrm>
            <a:custGeom>
              <a:avLst/>
              <a:gdLst>
                <a:gd name="T0" fmla="*/ 0 w 219"/>
                <a:gd name="T1" fmla="*/ 80 h 109"/>
                <a:gd name="T2" fmla="*/ 109 w 219"/>
                <a:gd name="T3" fmla="*/ 56 h 109"/>
                <a:gd name="T4" fmla="*/ 190 w 219"/>
                <a:gd name="T5" fmla="*/ 0 h 109"/>
                <a:gd name="T6" fmla="*/ 0 60000 65536"/>
                <a:gd name="T7" fmla="*/ 0 60000 65536"/>
                <a:gd name="T8" fmla="*/ 0 60000 65536"/>
                <a:gd name="T9" fmla="*/ 0 w 219"/>
                <a:gd name="T10" fmla="*/ 0 h 109"/>
                <a:gd name="T11" fmla="*/ 219 w 219"/>
                <a:gd name="T12" fmla="*/ 109 h 109"/>
              </a:gdLst>
              <a:ahLst/>
              <a:cxnLst>
                <a:cxn ang="T6">
                  <a:pos x="T0" y="T1"/>
                </a:cxn>
                <a:cxn ang="T7">
                  <a:pos x="T2" y="T3"/>
                </a:cxn>
                <a:cxn ang="T8">
                  <a:pos x="T4" y="T5"/>
                </a:cxn>
              </a:cxnLst>
              <a:rect l="T9" t="T10" r="T11" b="T12"/>
              <a:pathLst>
                <a:path w="219" h="109">
                  <a:moveTo>
                    <a:pt x="0" y="109"/>
                  </a:moveTo>
                  <a:cubicBezTo>
                    <a:pt x="19" y="105"/>
                    <a:pt x="79" y="103"/>
                    <a:pt x="115" y="85"/>
                  </a:cubicBezTo>
                  <a:cubicBezTo>
                    <a:pt x="151" y="67"/>
                    <a:pt x="197" y="18"/>
                    <a:pt x="219" y="0"/>
                  </a:cubicBezTo>
                </a:path>
              </a:pathLst>
            </a:custGeom>
            <a:noFill/>
            <a:ln w="38160" cap="sq">
              <a:solidFill>
                <a:srgbClr val="FFFFFF"/>
              </a:solidFill>
              <a:rou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2874" name="Text Box 31"/>
            <p:cNvSpPr txBox="1">
              <a:spLocks noChangeArrowheads="1"/>
            </p:cNvSpPr>
            <p:nvPr/>
          </p:nvSpPr>
          <p:spPr bwMode="auto">
            <a:xfrm>
              <a:off x="4520" y="1914"/>
              <a:ext cx="988"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800">
                  <a:solidFill>
                    <a:srgbClr val="FFFFFF"/>
                  </a:solidFill>
                  <a:latin typeface="Times New Roman" panose="02020603050405020304" pitchFamily="18" charset="0"/>
                </a:rPr>
                <a:t>GRE Binding</a:t>
              </a:r>
              <a:r>
                <a:rPr lang="en-US" altLang="en-US" sz="1800">
                  <a:solidFill>
                    <a:srgbClr val="FFFFFF"/>
                  </a:solidFill>
                  <a:latin typeface="Symbol" pitchFamily="2" charset="2"/>
                </a:rPr>
                <a:t></a:t>
              </a:r>
            </a:p>
          </p:txBody>
        </p:sp>
        <p:sp>
          <p:nvSpPr>
            <p:cNvPr id="162875" name="Text Box 32"/>
            <p:cNvSpPr txBox="1">
              <a:spLocks noChangeArrowheads="1"/>
            </p:cNvSpPr>
            <p:nvPr/>
          </p:nvSpPr>
          <p:spPr bwMode="auto">
            <a:xfrm>
              <a:off x="3510" y="2276"/>
              <a:ext cx="418" cy="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600">
                  <a:solidFill>
                    <a:srgbClr val="FFFFFF"/>
                  </a:solidFill>
                  <a:latin typeface="Times New Roman" panose="02020603050405020304" pitchFamily="18" charset="0"/>
                </a:rPr>
                <a:t>GREs</a:t>
              </a:r>
            </a:p>
          </p:txBody>
        </p:sp>
        <p:sp>
          <p:nvSpPr>
            <p:cNvPr id="162876" name="Freeform 33"/>
            <p:cNvSpPr>
              <a:spLocks noChangeArrowheads="1"/>
            </p:cNvSpPr>
            <p:nvPr/>
          </p:nvSpPr>
          <p:spPr bwMode="auto">
            <a:xfrm flipV="1">
              <a:off x="4367" y="2299"/>
              <a:ext cx="138" cy="13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365 w 21600"/>
                <a:gd name="T13" fmla="*/ 2974 h 21600"/>
                <a:gd name="T14" fmla="*/ 18157 w 21600"/>
                <a:gd name="T15" fmla="*/ 9235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FF00"/>
            </a:solidFill>
            <a:ln w="9360" cap="sq">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2877" name="AutoShape 34"/>
            <p:cNvSpPr>
              <a:spLocks noChangeArrowheads="1"/>
            </p:cNvSpPr>
            <p:nvPr/>
          </p:nvSpPr>
          <p:spPr bwMode="auto">
            <a:xfrm>
              <a:off x="4176" y="1686"/>
              <a:ext cx="151" cy="215"/>
            </a:xfrm>
            <a:prstGeom prst="roundRect">
              <a:avLst>
                <a:gd name="adj" fmla="val 16667"/>
              </a:avLst>
            </a:prstGeom>
            <a:solidFill>
              <a:srgbClr val="7376FF"/>
            </a:solidFill>
            <a:ln w="28440" cap="sq">
              <a:solidFill>
                <a:srgbClr val="0000FF"/>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62878" name="Oval 35"/>
            <p:cNvSpPr>
              <a:spLocks noChangeArrowheads="1"/>
            </p:cNvSpPr>
            <p:nvPr/>
          </p:nvSpPr>
          <p:spPr bwMode="auto">
            <a:xfrm>
              <a:off x="4224" y="1726"/>
              <a:ext cx="55" cy="63"/>
            </a:xfrm>
            <a:prstGeom prst="ellipse">
              <a:avLst/>
            </a:prstGeom>
            <a:solidFill>
              <a:srgbClr val="FF00FF"/>
            </a:solidFill>
            <a:ln w="9360" cap="sq">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62879" name="AutoShape 36"/>
            <p:cNvSpPr>
              <a:spLocks noChangeArrowheads="1"/>
            </p:cNvSpPr>
            <p:nvPr/>
          </p:nvSpPr>
          <p:spPr bwMode="auto">
            <a:xfrm>
              <a:off x="4330" y="1686"/>
              <a:ext cx="151" cy="215"/>
            </a:xfrm>
            <a:prstGeom prst="roundRect">
              <a:avLst>
                <a:gd name="adj" fmla="val 16667"/>
              </a:avLst>
            </a:prstGeom>
            <a:solidFill>
              <a:srgbClr val="7376FF"/>
            </a:solidFill>
            <a:ln w="28440" cap="sq">
              <a:solidFill>
                <a:srgbClr val="0000FF"/>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62880" name="Oval 37"/>
            <p:cNvSpPr>
              <a:spLocks noChangeArrowheads="1"/>
            </p:cNvSpPr>
            <p:nvPr/>
          </p:nvSpPr>
          <p:spPr bwMode="auto">
            <a:xfrm>
              <a:off x="4378" y="1726"/>
              <a:ext cx="55" cy="63"/>
            </a:xfrm>
            <a:prstGeom prst="ellipse">
              <a:avLst/>
            </a:prstGeom>
            <a:solidFill>
              <a:srgbClr val="FF00FF"/>
            </a:solidFill>
            <a:ln w="9360" cap="sq">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62881" name="Line 38"/>
            <p:cNvSpPr>
              <a:spLocks noChangeShapeType="1"/>
            </p:cNvSpPr>
            <p:nvPr/>
          </p:nvSpPr>
          <p:spPr bwMode="auto">
            <a:xfrm>
              <a:off x="4278" y="1906"/>
              <a:ext cx="13" cy="31"/>
            </a:xfrm>
            <a:prstGeom prst="line">
              <a:avLst/>
            </a:prstGeom>
            <a:noFill/>
            <a:ln w="1908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2882" name="Oval 39"/>
            <p:cNvSpPr>
              <a:spLocks noChangeArrowheads="1"/>
            </p:cNvSpPr>
            <p:nvPr/>
          </p:nvSpPr>
          <p:spPr bwMode="auto">
            <a:xfrm>
              <a:off x="4251" y="1925"/>
              <a:ext cx="119" cy="114"/>
            </a:xfrm>
            <a:prstGeom prst="ellipse">
              <a:avLst/>
            </a:prstGeom>
            <a:solidFill>
              <a:srgbClr val="FFFF00"/>
            </a:solidFill>
            <a:ln w="19080" cap="sq">
              <a:solidFill>
                <a:srgbClr val="FFFF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1000">
                  <a:latin typeface="Times New Roman" panose="02020603050405020304" pitchFamily="18" charset="0"/>
                </a:rPr>
                <a:t>A</a:t>
              </a:r>
            </a:p>
          </p:txBody>
        </p:sp>
        <p:sp>
          <p:nvSpPr>
            <p:cNvPr id="162883" name="Line 40"/>
            <p:cNvSpPr>
              <a:spLocks noChangeShapeType="1"/>
            </p:cNvSpPr>
            <p:nvPr/>
          </p:nvSpPr>
          <p:spPr bwMode="auto">
            <a:xfrm>
              <a:off x="4432" y="1906"/>
              <a:ext cx="13" cy="31"/>
            </a:xfrm>
            <a:prstGeom prst="line">
              <a:avLst/>
            </a:prstGeom>
            <a:noFill/>
            <a:ln w="1908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2884" name="Oval 41"/>
            <p:cNvSpPr>
              <a:spLocks noChangeArrowheads="1"/>
            </p:cNvSpPr>
            <p:nvPr/>
          </p:nvSpPr>
          <p:spPr bwMode="auto">
            <a:xfrm>
              <a:off x="4405" y="1925"/>
              <a:ext cx="119" cy="114"/>
            </a:xfrm>
            <a:prstGeom prst="ellipse">
              <a:avLst/>
            </a:prstGeom>
            <a:solidFill>
              <a:srgbClr val="FFFF00"/>
            </a:solidFill>
            <a:ln w="19080" cap="sq">
              <a:solidFill>
                <a:srgbClr val="FFFF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1000">
                  <a:latin typeface="Times New Roman" panose="02020603050405020304" pitchFamily="18" charset="0"/>
                </a:rPr>
                <a:t>A</a:t>
              </a:r>
            </a:p>
          </p:txBody>
        </p:sp>
        <p:sp>
          <p:nvSpPr>
            <p:cNvPr id="162885" name="Line 42"/>
            <p:cNvSpPr>
              <a:spLocks noChangeShapeType="1"/>
            </p:cNvSpPr>
            <p:nvPr/>
          </p:nvSpPr>
          <p:spPr bwMode="auto">
            <a:xfrm>
              <a:off x="3672" y="2068"/>
              <a:ext cx="13" cy="31"/>
            </a:xfrm>
            <a:prstGeom prst="line">
              <a:avLst/>
            </a:prstGeom>
            <a:noFill/>
            <a:ln w="1908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2886" name="Oval 43"/>
            <p:cNvSpPr>
              <a:spLocks noChangeArrowheads="1"/>
            </p:cNvSpPr>
            <p:nvPr/>
          </p:nvSpPr>
          <p:spPr bwMode="auto">
            <a:xfrm>
              <a:off x="3645" y="2087"/>
              <a:ext cx="119" cy="114"/>
            </a:xfrm>
            <a:prstGeom prst="ellipse">
              <a:avLst/>
            </a:prstGeom>
            <a:solidFill>
              <a:srgbClr val="FFFF00"/>
            </a:solidFill>
            <a:ln w="19080" cap="sq">
              <a:solidFill>
                <a:srgbClr val="FFFF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1000">
                  <a:latin typeface="Times New Roman" panose="02020603050405020304" pitchFamily="18" charset="0"/>
                </a:rPr>
                <a:t>A</a:t>
              </a:r>
            </a:p>
          </p:txBody>
        </p:sp>
        <p:sp>
          <p:nvSpPr>
            <p:cNvPr id="162887" name="Line 44"/>
            <p:cNvSpPr>
              <a:spLocks noChangeShapeType="1"/>
            </p:cNvSpPr>
            <p:nvPr/>
          </p:nvSpPr>
          <p:spPr bwMode="auto">
            <a:xfrm>
              <a:off x="3826" y="2068"/>
              <a:ext cx="13" cy="31"/>
            </a:xfrm>
            <a:prstGeom prst="line">
              <a:avLst/>
            </a:prstGeom>
            <a:noFill/>
            <a:ln w="1908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2888" name="Oval 45"/>
            <p:cNvSpPr>
              <a:spLocks noChangeArrowheads="1"/>
            </p:cNvSpPr>
            <p:nvPr/>
          </p:nvSpPr>
          <p:spPr bwMode="auto">
            <a:xfrm>
              <a:off x="3799" y="2087"/>
              <a:ext cx="119" cy="114"/>
            </a:xfrm>
            <a:prstGeom prst="ellipse">
              <a:avLst/>
            </a:prstGeom>
            <a:solidFill>
              <a:srgbClr val="FFFF00"/>
            </a:solidFill>
            <a:ln w="19080" cap="sq">
              <a:solidFill>
                <a:srgbClr val="FFFF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1000">
                  <a:latin typeface="Times New Roman" panose="02020603050405020304" pitchFamily="18" charset="0"/>
                </a:rPr>
                <a:t>A</a:t>
              </a:r>
            </a:p>
          </p:txBody>
        </p:sp>
        <p:sp>
          <p:nvSpPr>
            <p:cNvPr id="162889" name="Text Box 46"/>
            <p:cNvSpPr txBox="1">
              <a:spLocks noChangeArrowheads="1"/>
            </p:cNvSpPr>
            <p:nvPr/>
          </p:nvSpPr>
          <p:spPr bwMode="auto">
            <a:xfrm>
              <a:off x="3171" y="838"/>
              <a:ext cx="1730" cy="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80000"/>
                </a:lnSpc>
                <a:spcBef>
                  <a:spcPct val="0"/>
                </a:spcBef>
                <a:buClrTx/>
                <a:buFontTx/>
                <a:buNone/>
              </a:pPr>
              <a:r>
                <a:rPr lang="en-US" altLang="en-US" sz="2000" b="1">
                  <a:solidFill>
                    <a:srgbClr val="FFFFFF"/>
                  </a:solidFill>
                  <a:latin typeface="Times New Roman Bold" panose="02020603050405020304" charset="0"/>
                  <a:cs typeface="Times New Roman Bold" panose="02020603050405020304" charset="0"/>
                </a:rPr>
                <a:t>In the Presence of </a:t>
              </a:r>
            </a:p>
            <a:p>
              <a:pPr algn="ctr" eaLnBrk="1" hangingPunct="1">
                <a:lnSpc>
                  <a:spcPct val="80000"/>
                </a:lnSpc>
                <a:spcBef>
                  <a:spcPct val="0"/>
                </a:spcBef>
                <a:buClrTx/>
                <a:buFontTx/>
                <a:buNone/>
              </a:pPr>
              <a:r>
                <a:rPr lang="en-US" altLang="en-US" sz="2000" b="1">
                  <a:solidFill>
                    <a:srgbClr val="FFFFFF"/>
                  </a:solidFill>
                  <a:latin typeface="Times New Roman Bold" panose="02020603050405020304" charset="0"/>
                  <a:cs typeface="Times New Roman Bold" panose="02020603050405020304" charset="0"/>
                </a:rPr>
                <a:t>Acetylation by CLOCK</a:t>
              </a:r>
            </a:p>
          </p:txBody>
        </p:sp>
        <p:sp>
          <p:nvSpPr>
            <p:cNvPr id="162890" name="Text Box 47"/>
            <p:cNvSpPr txBox="1">
              <a:spLocks noChangeArrowheads="1"/>
            </p:cNvSpPr>
            <p:nvPr/>
          </p:nvSpPr>
          <p:spPr bwMode="auto">
            <a:xfrm>
              <a:off x="3878" y="2472"/>
              <a:ext cx="1689" cy="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600" b="1">
                  <a:solidFill>
                    <a:srgbClr val="FFFF00"/>
                  </a:solidFill>
                  <a:latin typeface="Times New Roman" panose="02020603050405020304" pitchFamily="18" charset="0"/>
                </a:rPr>
                <a:t>GR-induced Transcriptional Activity</a:t>
              </a:r>
              <a:r>
                <a:rPr lang="en-US" altLang="en-US" sz="1600" b="1">
                  <a:solidFill>
                    <a:srgbClr val="FFFF00"/>
                  </a:solidFill>
                  <a:latin typeface="Symbol" pitchFamily="2" charset="2"/>
                </a:rPr>
                <a:t></a:t>
              </a:r>
            </a:p>
          </p:txBody>
        </p:sp>
      </p:grpSp>
      <p:grpSp>
        <p:nvGrpSpPr>
          <p:cNvPr id="70704" name="Group 48"/>
          <p:cNvGrpSpPr/>
          <p:nvPr/>
        </p:nvGrpSpPr>
        <p:grpSpPr bwMode="auto">
          <a:xfrm>
            <a:off x="499745" y="4841875"/>
            <a:ext cx="5919788" cy="1704975"/>
            <a:chOff x="756" y="3050"/>
            <a:chExt cx="3729" cy="1074"/>
          </a:xfrm>
        </p:grpSpPr>
        <p:sp>
          <p:nvSpPr>
            <p:cNvPr id="162821" name="Text Box 49"/>
            <p:cNvSpPr txBox="1">
              <a:spLocks noChangeArrowheads="1"/>
            </p:cNvSpPr>
            <p:nvPr/>
          </p:nvSpPr>
          <p:spPr bwMode="auto">
            <a:xfrm>
              <a:off x="2746" y="3051"/>
              <a:ext cx="313"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800">
                  <a:solidFill>
                    <a:srgbClr val="FFFFFF"/>
                  </a:solidFill>
                  <a:latin typeface="Times New Roman" panose="02020603050405020304" pitchFamily="18" charset="0"/>
                </a:rPr>
                <a:t>HR</a:t>
              </a:r>
            </a:p>
          </p:txBody>
        </p:sp>
        <p:grpSp>
          <p:nvGrpSpPr>
            <p:cNvPr id="162822" name="Group 50"/>
            <p:cNvGrpSpPr/>
            <p:nvPr/>
          </p:nvGrpSpPr>
          <p:grpSpPr bwMode="auto">
            <a:xfrm>
              <a:off x="1127" y="3311"/>
              <a:ext cx="2687" cy="104"/>
              <a:chOff x="1127" y="3311"/>
              <a:chExt cx="2687" cy="104"/>
            </a:xfrm>
          </p:grpSpPr>
          <p:sp>
            <p:nvSpPr>
              <p:cNvPr id="162859" name="Rectangle 51"/>
              <p:cNvSpPr>
                <a:spLocks noChangeArrowheads="1"/>
              </p:cNvSpPr>
              <p:nvPr/>
            </p:nvSpPr>
            <p:spPr bwMode="auto">
              <a:xfrm>
                <a:off x="1127" y="3311"/>
                <a:ext cx="2687" cy="104"/>
              </a:xfrm>
              <a:prstGeom prst="rect">
                <a:avLst/>
              </a:prstGeom>
              <a:solidFill>
                <a:srgbClr val="FFCC99"/>
              </a:solidFill>
              <a:ln w="19080" cap="sq">
                <a:solidFill>
                  <a:srgbClr val="FFFFFF"/>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62860" name="Line 52"/>
              <p:cNvSpPr>
                <a:spLocks noChangeShapeType="1"/>
              </p:cNvSpPr>
              <p:nvPr/>
            </p:nvSpPr>
            <p:spPr bwMode="auto">
              <a:xfrm>
                <a:off x="2894" y="3314"/>
                <a:ext cx="0" cy="97"/>
              </a:xfrm>
              <a:prstGeom prst="line">
                <a:avLst/>
              </a:prstGeom>
              <a:noFill/>
              <a:ln w="1908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2861" name="Line 53"/>
              <p:cNvSpPr>
                <a:spLocks noChangeShapeType="1"/>
              </p:cNvSpPr>
              <p:nvPr/>
            </p:nvSpPr>
            <p:spPr bwMode="auto">
              <a:xfrm>
                <a:off x="2768" y="3314"/>
                <a:ext cx="0" cy="97"/>
              </a:xfrm>
              <a:prstGeom prst="line">
                <a:avLst/>
              </a:prstGeom>
              <a:noFill/>
              <a:ln w="1908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2862" name="Line 54"/>
              <p:cNvSpPr>
                <a:spLocks noChangeShapeType="1"/>
              </p:cNvSpPr>
              <p:nvPr/>
            </p:nvSpPr>
            <p:spPr bwMode="auto">
              <a:xfrm>
                <a:off x="2572" y="3314"/>
                <a:ext cx="0" cy="97"/>
              </a:xfrm>
              <a:prstGeom prst="line">
                <a:avLst/>
              </a:prstGeom>
              <a:noFill/>
              <a:ln w="1908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62823" name="Rectangle 55"/>
            <p:cNvSpPr>
              <a:spLocks noChangeArrowheads="1"/>
            </p:cNvSpPr>
            <p:nvPr/>
          </p:nvSpPr>
          <p:spPr bwMode="auto">
            <a:xfrm>
              <a:off x="2581" y="3315"/>
              <a:ext cx="181" cy="96"/>
            </a:xfrm>
            <a:prstGeom prst="rect">
              <a:avLst/>
            </a:prstGeom>
            <a:solidFill>
              <a:srgbClr val="21C930"/>
            </a:solidFill>
            <a:ln w="9360" cap="sq">
              <a:solidFill>
                <a:srgbClr val="FFFFFF"/>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62824" name="Rectangle 56"/>
            <p:cNvSpPr>
              <a:spLocks noChangeArrowheads="1"/>
            </p:cNvSpPr>
            <p:nvPr/>
          </p:nvSpPr>
          <p:spPr bwMode="auto">
            <a:xfrm>
              <a:off x="2772" y="3315"/>
              <a:ext cx="116" cy="96"/>
            </a:xfrm>
            <a:prstGeom prst="rect">
              <a:avLst/>
            </a:prstGeom>
            <a:solidFill>
              <a:srgbClr val="FFFF00"/>
            </a:solidFill>
            <a:ln w="9360" cap="sq">
              <a:solidFill>
                <a:srgbClr val="FFFFFF"/>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62825" name="Rectangle 57"/>
            <p:cNvSpPr>
              <a:spLocks noChangeArrowheads="1"/>
            </p:cNvSpPr>
            <p:nvPr/>
          </p:nvSpPr>
          <p:spPr bwMode="auto">
            <a:xfrm>
              <a:off x="2901" y="3314"/>
              <a:ext cx="906" cy="96"/>
            </a:xfrm>
            <a:prstGeom prst="rect">
              <a:avLst/>
            </a:prstGeom>
            <a:solidFill>
              <a:srgbClr val="006464"/>
            </a:solidFill>
            <a:ln w="9360" cap="sq">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62826" name="Text Box 58"/>
            <p:cNvSpPr txBox="1">
              <a:spLocks noChangeArrowheads="1"/>
            </p:cNvSpPr>
            <p:nvPr/>
          </p:nvSpPr>
          <p:spPr bwMode="auto">
            <a:xfrm>
              <a:off x="1659" y="3050"/>
              <a:ext cx="409"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800">
                  <a:solidFill>
                    <a:srgbClr val="FFFFFF"/>
                  </a:solidFill>
                  <a:latin typeface="Times New Roman" panose="02020603050405020304" pitchFamily="18" charset="0"/>
                </a:rPr>
                <a:t>NTD</a:t>
              </a:r>
            </a:p>
          </p:txBody>
        </p:sp>
        <p:sp>
          <p:nvSpPr>
            <p:cNvPr id="162827" name="Text Box 59"/>
            <p:cNvSpPr txBox="1">
              <a:spLocks noChangeArrowheads="1"/>
            </p:cNvSpPr>
            <p:nvPr/>
          </p:nvSpPr>
          <p:spPr bwMode="auto">
            <a:xfrm>
              <a:off x="2448" y="3051"/>
              <a:ext cx="417"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800">
                  <a:solidFill>
                    <a:srgbClr val="FFFFFF"/>
                  </a:solidFill>
                  <a:latin typeface="Times New Roman" panose="02020603050405020304" pitchFamily="18" charset="0"/>
                </a:rPr>
                <a:t>DBD</a:t>
              </a:r>
            </a:p>
          </p:txBody>
        </p:sp>
        <p:sp>
          <p:nvSpPr>
            <p:cNvPr id="162828" name="Text Box 60"/>
            <p:cNvSpPr txBox="1">
              <a:spLocks noChangeArrowheads="1"/>
            </p:cNvSpPr>
            <p:nvPr/>
          </p:nvSpPr>
          <p:spPr bwMode="auto">
            <a:xfrm>
              <a:off x="3151" y="3050"/>
              <a:ext cx="401"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800">
                  <a:solidFill>
                    <a:srgbClr val="FFFFFF"/>
                  </a:solidFill>
                  <a:latin typeface="Times New Roman" panose="02020603050405020304" pitchFamily="18" charset="0"/>
                </a:rPr>
                <a:t>LBD</a:t>
              </a:r>
            </a:p>
          </p:txBody>
        </p:sp>
        <p:sp>
          <p:nvSpPr>
            <p:cNvPr id="162829" name="Text Box 61"/>
            <p:cNvSpPr txBox="1">
              <a:spLocks noChangeArrowheads="1"/>
            </p:cNvSpPr>
            <p:nvPr/>
          </p:nvSpPr>
          <p:spPr bwMode="auto">
            <a:xfrm>
              <a:off x="756" y="3246"/>
              <a:ext cx="313"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800">
                  <a:solidFill>
                    <a:srgbClr val="FFFFFF"/>
                  </a:solidFill>
                  <a:latin typeface="Times New Roman" panose="02020603050405020304" pitchFamily="18" charset="0"/>
                </a:rPr>
                <a:t>GR</a:t>
              </a:r>
            </a:p>
          </p:txBody>
        </p:sp>
        <p:grpSp>
          <p:nvGrpSpPr>
            <p:cNvPr id="162830" name="Group 62"/>
            <p:cNvGrpSpPr/>
            <p:nvPr/>
          </p:nvGrpSpPr>
          <p:grpSpPr bwMode="auto">
            <a:xfrm>
              <a:off x="2772" y="3710"/>
              <a:ext cx="1042" cy="54"/>
              <a:chOff x="2772" y="3710"/>
              <a:chExt cx="1042" cy="54"/>
            </a:xfrm>
          </p:grpSpPr>
          <p:sp>
            <p:nvSpPr>
              <p:cNvPr id="162852" name="Line 63"/>
              <p:cNvSpPr>
                <a:spLocks noChangeShapeType="1"/>
              </p:cNvSpPr>
              <p:nvPr/>
            </p:nvSpPr>
            <p:spPr bwMode="auto">
              <a:xfrm>
                <a:off x="2772" y="3762"/>
                <a:ext cx="125" cy="0"/>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2853" name="Line 64"/>
              <p:cNvSpPr>
                <a:spLocks noChangeShapeType="1"/>
              </p:cNvSpPr>
              <p:nvPr/>
            </p:nvSpPr>
            <p:spPr bwMode="auto">
              <a:xfrm flipV="1">
                <a:off x="2777" y="3709"/>
                <a:ext cx="0" cy="53"/>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2854" name="Line 65"/>
              <p:cNvSpPr>
                <a:spLocks noChangeShapeType="1"/>
              </p:cNvSpPr>
              <p:nvPr/>
            </p:nvSpPr>
            <p:spPr bwMode="auto">
              <a:xfrm flipV="1">
                <a:off x="2891" y="3709"/>
                <a:ext cx="0" cy="53"/>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162855" name="Group 66"/>
              <p:cNvGrpSpPr/>
              <p:nvPr/>
            </p:nvGrpSpPr>
            <p:grpSpPr bwMode="auto">
              <a:xfrm>
                <a:off x="2918" y="3713"/>
                <a:ext cx="896" cy="51"/>
                <a:chOff x="2918" y="3713"/>
                <a:chExt cx="896" cy="51"/>
              </a:xfrm>
            </p:grpSpPr>
            <p:sp>
              <p:nvSpPr>
                <p:cNvPr id="162856" name="Line 67"/>
                <p:cNvSpPr>
                  <a:spLocks noChangeShapeType="1"/>
                </p:cNvSpPr>
                <p:nvPr/>
              </p:nvSpPr>
              <p:spPr bwMode="auto">
                <a:xfrm flipV="1">
                  <a:off x="2918" y="3761"/>
                  <a:ext cx="896" cy="4"/>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2857" name="Line 68"/>
                <p:cNvSpPr>
                  <a:spLocks noChangeShapeType="1"/>
                </p:cNvSpPr>
                <p:nvPr/>
              </p:nvSpPr>
              <p:spPr bwMode="auto">
                <a:xfrm flipV="1">
                  <a:off x="2922" y="3712"/>
                  <a:ext cx="0" cy="53"/>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2858" name="Line 69"/>
                <p:cNvSpPr>
                  <a:spLocks noChangeShapeType="1"/>
                </p:cNvSpPr>
                <p:nvPr/>
              </p:nvSpPr>
              <p:spPr bwMode="auto">
                <a:xfrm flipV="1">
                  <a:off x="3810" y="3712"/>
                  <a:ext cx="0" cy="53"/>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162831" name="Text Box 70"/>
            <p:cNvSpPr txBox="1">
              <a:spLocks noChangeArrowheads="1"/>
            </p:cNvSpPr>
            <p:nvPr/>
          </p:nvSpPr>
          <p:spPr bwMode="auto">
            <a:xfrm>
              <a:off x="1607" y="3891"/>
              <a:ext cx="1101"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800">
                  <a:solidFill>
                    <a:srgbClr val="FFFFFF"/>
                  </a:solidFill>
                  <a:latin typeface="Times New Roman" panose="02020603050405020304" pitchFamily="18" charset="0"/>
                </a:rPr>
                <a:t>Acetylation Sites</a:t>
              </a:r>
            </a:p>
          </p:txBody>
        </p:sp>
        <p:sp>
          <p:nvSpPr>
            <p:cNvPr id="162832" name="Text Box 71"/>
            <p:cNvSpPr txBox="1">
              <a:spLocks noChangeArrowheads="1"/>
            </p:cNvSpPr>
            <p:nvPr/>
          </p:nvSpPr>
          <p:spPr bwMode="auto">
            <a:xfrm>
              <a:off x="3076" y="3900"/>
              <a:ext cx="1409" cy="2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ClrTx/>
                <a:buFontTx/>
                <a:buNone/>
              </a:pPr>
              <a:r>
                <a:rPr lang="en-US" altLang="en-US" sz="1800">
                  <a:solidFill>
                    <a:srgbClr val="FFFFFF"/>
                  </a:solidFill>
                  <a:latin typeface="Times New Roman" panose="02020603050405020304" pitchFamily="18" charset="0"/>
                </a:rPr>
                <a:t>Interaction with Clock</a:t>
              </a:r>
            </a:p>
          </p:txBody>
        </p:sp>
        <p:sp>
          <p:nvSpPr>
            <p:cNvPr id="162833" name="Text Box 72"/>
            <p:cNvSpPr txBox="1">
              <a:spLocks noChangeArrowheads="1"/>
            </p:cNvSpPr>
            <p:nvPr/>
          </p:nvSpPr>
          <p:spPr bwMode="auto">
            <a:xfrm>
              <a:off x="2156" y="3539"/>
              <a:ext cx="433"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800">
                  <a:solidFill>
                    <a:srgbClr val="FFFFFF"/>
                  </a:solidFill>
                  <a:latin typeface="Times New Roman" panose="02020603050405020304" pitchFamily="18" charset="0"/>
                </a:rPr>
                <a:t>K480</a:t>
              </a:r>
            </a:p>
          </p:txBody>
        </p:sp>
        <p:sp>
          <p:nvSpPr>
            <p:cNvPr id="162834" name="Text Box 73"/>
            <p:cNvSpPr txBox="1">
              <a:spLocks noChangeArrowheads="1"/>
            </p:cNvSpPr>
            <p:nvPr/>
          </p:nvSpPr>
          <p:spPr bwMode="auto">
            <a:xfrm>
              <a:off x="2450" y="3539"/>
              <a:ext cx="433"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800">
                  <a:solidFill>
                    <a:srgbClr val="FFFFFF"/>
                  </a:solidFill>
                  <a:latin typeface="Times New Roman" panose="02020603050405020304" pitchFamily="18" charset="0"/>
                </a:rPr>
                <a:t>K492</a:t>
              </a:r>
            </a:p>
          </p:txBody>
        </p:sp>
        <p:sp>
          <p:nvSpPr>
            <p:cNvPr id="162835" name="Text Box 74"/>
            <p:cNvSpPr txBox="1">
              <a:spLocks noChangeArrowheads="1"/>
            </p:cNvSpPr>
            <p:nvPr/>
          </p:nvSpPr>
          <p:spPr bwMode="auto">
            <a:xfrm>
              <a:off x="2744" y="3539"/>
              <a:ext cx="433"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800">
                  <a:solidFill>
                    <a:srgbClr val="FFFFFF"/>
                  </a:solidFill>
                  <a:latin typeface="Times New Roman" panose="02020603050405020304" pitchFamily="18" charset="0"/>
                </a:rPr>
                <a:t>K494</a:t>
              </a:r>
            </a:p>
          </p:txBody>
        </p:sp>
        <p:sp>
          <p:nvSpPr>
            <p:cNvPr id="162836" name="Text Box 75"/>
            <p:cNvSpPr txBox="1">
              <a:spLocks noChangeArrowheads="1"/>
            </p:cNvSpPr>
            <p:nvPr/>
          </p:nvSpPr>
          <p:spPr bwMode="auto">
            <a:xfrm>
              <a:off x="3037" y="3539"/>
              <a:ext cx="433"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800">
                  <a:solidFill>
                    <a:srgbClr val="FFFFFF"/>
                  </a:solidFill>
                  <a:latin typeface="Times New Roman" panose="02020603050405020304" pitchFamily="18" charset="0"/>
                </a:rPr>
                <a:t>K495</a:t>
              </a:r>
            </a:p>
          </p:txBody>
        </p:sp>
        <p:sp>
          <p:nvSpPr>
            <p:cNvPr id="162837" name="Line 76"/>
            <p:cNvSpPr>
              <a:spLocks noChangeShapeType="1"/>
            </p:cNvSpPr>
            <p:nvPr/>
          </p:nvSpPr>
          <p:spPr bwMode="auto">
            <a:xfrm>
              <a:off x="2765" y="3426"/>
              <a:ext cx="0" cy="25"/>
            </a:xfrm>
            <a:prstGeom prst="line">
              <a:avLst/>
            </a:prstGeom>
            <a:noFill/>
            <a:ln w="1908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2838" name="Line 77"/>
            <p:cNvSpPr>
              <a:spLocks noChangeShapeType="1"/>
            </p:cNvSpPr>
            <p:nvPr/>
          </p:nvSpPr>
          <p:spPr bwMode="auto">
            <a:xfrm>
              <a:off x="2809" y="3426"/>
              <a:ext cx="0" cy="25"/>
            </a:xfrm>
            <a:prstGeom prst="line">
              <a:avLst/>
            </a:prstGeom>
            <a:noFill/>
            <a:ln w="1908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2839" name="Line 78"/>
            <p:cNvSpPr>
              <a:spLocks noChangeShapeType="1"/>
            </p:cNvSpPr>
            <p:nvPr/>
          </p:nvSpPr>
          <p:spPr bwMode="auto">
            <a:xfrm>
              <a:off x="2827" y="3426"/>
              <a:ext cx="0" cy="25"/>
            </a:xfrm>
            <a:prstGeom prst="line">
              <a:avLst/>
            </a:prstGeom>
            <a:noFill/>
            <a:ln w="1908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2840" name="Line 79"/>
            <p:cNvSpPr>
              <a:spLocks noChangeShapeType="1"/>
            </p:cNvSpPr>
            <p:nvPr/>
          </p:nvSpPr>
          <p:spPr bwMode="auto">
            <a:xfrm>
              <a:off x="2851" y="3426"/>
              <a:ext cx="0" cy="25"/>
            </a:xfrm>
            <a:prstGeom prst="line">
              <a:avLst/>
            </a:prstGeom>
            <a:noFill/>
            <a:ln w="1908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cxnSp>
          <p:nvCxnSpPr>
            <p:cNvPr id="162841" name="AutoShape 80"/>
            <p:cNvCxnSpPr>
              <a:cxnSpLocks noChangeShapeType="1"/>
            </p:cNvCxnSpPr>
            <p:nvPr/>
          </p:nvCxnSpPr>
          <p:spPr bwMode="auto">
            <a:xfrm flipH="1">
              <a:off x="2373" y="3452"/>
              <a:ext cx="391" cy="87"/>
            </a:xfrm>
            <a:prstGeom prst="straightConnector1">
              <a:avLst/>
            </a:prstGeom>
            <a:noFill/>
            <a:ln w="1908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2842" name="AutoShape 81"/>
            <p:cNvCxnSpPr>
              <a:cxnSpLocks noChangeShapeType="1"/>
            </p:cNvCxnSpPr>
            <p:nvPr/>
          </p:nvCxnSpPr>
          <p:spPr bwMode="auto">
            <a:xfrm flipH="1">
              <a:off x="2667" y="3452"/>
              <a:ext cx="141" cy="87"/>
            </a:xfrm>
            <a:prstGeom prst="straightConnector1">
              <a:avLst/>
            </a:prstGeom>
            <a:noFill/>
            <a:ln w="1908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2843" name="AutoShape 82"/>
            <p:cNvCxnSpPr>
              <a:cxnSpLocks noChangeShapeType="1"/>
            </p:cNvCxnSpPr>
            <p:nvPr/>
          </p:nvCxnSpPr>
          <p:spPr bwMode="auto">
            <a:xfrm>
              <a:off x="2827" y="3452"/>
              <a:ext cx="133" cy="87"/>
            </a:xfrm>
            <a:prstGeom prst="straightConnector1">
              <a:avLst/>
            </a:prstGeom>
            <a:noFill/>
            <a:ln w="1908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2844" name="AutoShape 83"/>
            <p:cNvCxnSpPr>
              <a:cxnSpLocks noChangeShapeType="1"/>
            </p:cNvCxnSpPr>
            <p:nvPr/>
          </p:nvCxnSpPr>
          <p:spPr bwMode="auto">
            <a:xfrm>
              <a:off x="2851" y="3452"/>
              <a:ext cx="402" cy="87"/>
            </a:xfrm>
            <a:prstGeom prst="straightConnector1">
              <a:avLst/>
            </a:prstGeom>
            <a:noFill/>
            <a:ln w="1908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62845" name="Text Box 84"/>
            <p:cNvSpPr txBox="1">
              <a:spLocks noChangeArrowheads="1"/>
            </p:cNvSpPr>
            <p:nvPr/>
          </p:nvSpPr>
          <p:spPr bwMode="auto">
            <a:xfrm>
              <a:off x="1058" y="3188"/>
              <a:ext cx="153" cy="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000">
                  <a:solidFill>
                    <a:srgbClr val="FFFFFF"/>
                  </a:solidFill>
                  <a:latin typeface="Times New Roman" panose="02020603050405020304" pitchFamily="18" charset="0"/>
                </a:rPr>
                <a:t>1</a:t>
              </a:r>
            </a:p>
          </p:txBody>
        </p:sp>
        <p:sp>
          <p:nvSpPr>
            <p:cNvPr id="162846" name="Text Box 85"/>
            <p:cNvSpPr txBox="1">
              <a:spLocks noChangeArrowheads="1"/>
            </p:cNvSpPr>
            <p:nvPr/>
          </p:nvSpPr>
          <p:spPr bwMode="auto">
            <a:xfrm>
              <a:off x="2444" y="3188"/>
              <a:ext cx="233" cy="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000">
                  <a:solidFill>
                    <a:srgbClr val="FFFFFF"/>
                  </a:solidFill>
                  <a:latin typeface="Times New Roman" panose="02020603050405020304" pitchFamily="18" charset="0"/>
                </a:rPr>
                <a:t>420</a:t>
              </a:r>
            </a:p>
          </p:txBody>
        </p:sp>
        <p:sp>
          <p:nvSpPr>
            <p:cNvPr id="162847" name="Text Box 86"/>
            <p:cNvSpPr txBox="1">
              <a:spLocks noChangeArrowheads="1"/>
            </p:cNvSpPr>
            <p:nvPr/>
          </p:nvSpPr>
          <p:spPr bwMode="auto">
            <a:xfrm>
              <a:off x="2641" y="3188"/>
              <a:ext cx="233" cy="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000">
                  <a:solidFill>
                    <a:srgbClr val="FFFFFF"/>
                  </a:solidFill>
                  <a:latin typeface="Times New Roman" panose="02020603050405020304" pitchFamily="18" charset="0"/>
                </a:rPr>
                <a:t>480</a:t>
              </a:r>
            </a:p>
          </p:txBody>
        </p:sp>
        <p:sp>
          <p:nvSpPr>
            <p:cNvPr id="162848" name="Text Box 87"/>
            <p:cNvSpPr txBox="1">
              <a:spLocks noChangeArrowheads="1"/>
            </p:cNvSpPr>
            <p:nvPr/>
          </p:nvSpPr>
          <p:spPr bwMode="auto">
            <a:xfrm>
              <a:off x="2815" y="3188"/>
              <a:ext cx="233" cy="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000">
                  <a:solidFill>
                    <a:srgbClr val="FFFFFF"/>
                  </a:solidFill>
                  <a:latin typeface="Times New Roman" panose="02020603050405020304" pitchFamily="18" charset="0"/>
                </a:rPr>
                <a:t>520</a:t>
              </a:r>
            </a:p>
          </p:txBody>
        </p:sp>
        <p:sp>
          <p:nvSpPr>
            <p:cNvPr id="162849" name="Text Box 88"/>
            <p:cNvSpPr txBox="1">
              <a:spLocks noChangeArrowheads="1"/>
            </p:cNvSpPr>
            <p:nvPr/>
          </p:nvSpPr>
          <p:spPr bwMode="auto">
            <a:xfrm>
              <a:off x="3707" y="3188"/>
              <a:ext cx="233" cy="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000">
                  <a:solidFill>
                    <a:srgbClr val="FFFFFF"/>
                  </a:solidFill>
                  <a:latin typeface="Times New Roman" panose="02020603050405020304" pitchFamily="18" charset="0"/>
                </a:rPr>
                <a:t>777</a:t>
              </a:r>
            </a:p>
          </p:txBody>
        </p:sp>
        <p:sp>
          <p:nvSpPr>
            <p:cNvPr id="162850" name="Line 89"/>
            <p:cNvSpPr>
              <a:spLocks noChangeShapeType="1"/>
            </p:cNvSpPr>
            <p:nvPr/>
          </p:nvSpPr>
          <p:spPr bwMode="auto">
            <a:xfrm flipV="1">
              <a:off x="2360" y="3791"/>
              <a:ext cx="407" cy="129"/>
            </a:xfrm>
            <a:prstGeom prst="line">
              <a:avLst/>
            </a:prstGeom>
            <a:noFill/>
            <a:ln w="28440" cap="sq">
              <a:solidFill>
                <a:srgbClr val="FFFFFF"/>
              </a:solidFill>
              <a:miter lim="800000"/>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2851" name="Line 90"/>
            <p:cNvSpPr>
              <a:spLocks noChangeShapeType="1"/>
            </p:cNvSpPr>
            <p:nvPr/>
          </p:nvSpPr>
          <p:spPr bwMode="auto">
            <a:xfrm flipH="1" flipV="1">
              <a:off x="3359" y="3823"/>
              <a:ext cx="337" cy="89"/>
            </a:xfrm>
            <a:prstGeom prst="line">
              <a:avLst/>
            </a:prstGeom>
            <a:noFill/>
            <a:ln w="28440" cap="sq">
              <a:solidFill>
                <a:srgbClr val="FFFFFF"/>
              </a:solidFill>
              <a:miter lim="800000"/>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 name="Text Box 1"/>
          <p:cNvSpPr txBox="1"/>
          <p:nvPr/>
        </p:nvSpPr>
        <p:spPr>
          <a:xfrm>
            <a:off x="7947660" y="5270500"/>
            <a:ext cx="3681730" cy="645160"/>
          </a:xfrm>
          <a:prstGeom prst="rect">
            <a:avLst/>
          </a:prstGeom>
          <a:noFill/>
        </p:spPr>
        <p:txBody>
          <a:bodyPr wrap="none" rtlCol="0">
            <a:spAutoFit/>
          </a:bodyPr>
          <a:lstStyle/>
          <a:p>
            <a:pPr algn="l"/>
            <a:r>
              <a:rPr lang="en-US" b="1">
                <a:solidFill>
                  <a:srgbClr val="FFFF00"/>
                </a:solidFill>
                <a:latin typeface="Times New Roman Bold" panose="02020603050405020304" charset="0"/>
                <a:cs typeface="Times New Roman Bold" panose="02020603050405020304" charset="0"/>
              </a:rPr>
              <a:t>Nader et al. FASEB J. 2009</a:t>
            </a:r>
          </a:p>
          <a:p>
            <a:pPr algn="l"/>
            <a:r>
              <a:rPr lang="en-US" b="1">
                <a:solidFill>
                  <a:srgbClr val="FFFF00"/>
                </a:solidFill>
                <a:latin typeface="Times New Roman Bold" panose="02020603050405020304" charset="0"/>
                <a:cs typeface="Times New Roman Bold" panose="02020603050405020304" charset="0"/>
              </a:rPr>
              <a:t>Charmandari et al. PLoS One. 2011</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additive="repl">
                                        <p:cTn id="6" dur="1" fill="hold">
                                          <p:stCondLst>
                                            <p:cond delay="499"/>
                                          </p:stCondLst>
                                        </p:cTn>
                                        <p:tgtEl>
                                          <p:spTgt spid="706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additive="repl">
                                        <p:cTn id="10" dur="1" fill="hold">
                                          <p:stCondLst>
                                            <p:cond delay="0"/>
                                          </p:stCondLst>
                                        </p:cTn>
                                        <p:tgtEl>
                                          <p:spTgt spid="70704"/>
                                        </p:tgtEl>
                                        <p:attrNameLst>
                                          <p:attrName>style.visibility</p:attrName>
                                        </p:attrNameLst>
                                      </p:cBhvr>
                                      <p:to>
                                        <p:strVal val="visible"/>
                                      </p:to>
                                    </p:set>
                                    <p:animEffect transition="in" filter="fade">
                                      <p:cBhvr additive="repl">
                                        <p:cTn id="11" dur="500"/>
                                        <p:tgtEl>
                                          <p:spTgt spid="70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1378" name="Rectangle 1"/>
          <p:cNvSpPr>
            <a:spLocks noChangeArrowheads="1"/>
          </p:cNvSpPr>
          <p:nvPr/>
        </p:nvSpPr>
        <p:spPr bwMode="auto">
          <a:xfrm>
            <a:off x="5033963" y="276225"/>
            <a:ext cx="14986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400">
                <a:solidFill>
                  <a:srgbClr val="FFFFFF"/>
                </a:solidFill>
                <a:latin typeface="Times New Roman" panose="02020603050405020304" pitchFamily="18" charset="0"/>
                <a:ea typeface="ＭＳ Ｐゴシック" panose="020B0600070205080204" pitchFamily="34" charset="-128"/>
              </a:rPr>
              <a:t>24 H SAMPLING</a:t>
            </a:r>
          </a:p>
        </p:txBody>
      </p:sp>
      <p:sp>
        <p:nvSpPr>
          <p:cNvPr id="101379" name="Rectangle 2"/>
          <p:cNvSpPr>
            <a:spLocks noChangeArrowheads="1"/>
          </p:cNvSpPr>
          <p:nvPr/>
        </p:nvSpPr>
        <p:spPr bwMode="auto">
          <a:xfrm>
            <a:off x="8286750" y="225425"/>
            <a:ext cx="224155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400">
                <a:solidFill>
                  <a:srgbClr val="FFFFFF"/>
                </a:solidFill>
                <a:latin typeface="Times New Roman" panose="02020603050405020304" pitchFamily="18" charset="0"/>
                <a:ea typeface="ＭＳ Ｐゴシック" panose="020B0600070205080204" pitchFamily="34" charset="-128"/>
              </a:rPr>
              <a:t>            OVERNIGHT</a:t>
            </a:r>
          </a:p>
          <a:p>
            <a:pPr eaLnBrk="1" hangingPunct="1">
              <a:lnSpc>
                <a:spcPct val="100000"/>
              </a:lnSpc>
              <a:spcBef>
                <a:spcPct val="0"/>
              </a:spcBef>
              <a:buFontTx/>
              <a:buNone/>
            </a:pPr>
            <a:r>
              <a:rPr lang="en-US" altLang="en-US" sz="1400">
                <a:solidFill>
                  <a:srgbClr val="FFFFFF"/>
                </a:solidFill>
                <a:latin typeface="Times New Roman" panose="02020603050405020304" pitchFamily="18" charset="0"/>
                <a:ea typeface="ＭＳ Ｐゴシック" panose="020B0600070205080204" pitchFamily="34" charset="-128"/>
              </a:rPr>
              <a:t>DEXAMETHASONE TEST</a:t>
            </a:r>
          </a:p>
        </p:txBody>
      </p:sp>
      <p:sp>
        <p:nvSpPr>
          <p:cNvPr id="101380" name="Rectangle 3"/>
          <p:cNvSpPr>
            <a:spLocks noChangeArrowheads="1"/>
          </p:cNvSpPr>
          <p:nvPr/>
        </p:nvSpPr>
        <p:spPr bwMode="auto">
          <a:xfrm>
            <a:off x="1946275" y="287338"/>
            <a:ext cx="381000" cy="33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b="1">
                <a:solidFill>
                  <a:srgbClr val="FFFFFF"/>
                </a:solidFill>
                <a:latin typeface="Times New Roman" panose="02020603050405020304" pitchFamily="18" charset="0"/>
                <a:ea typeface="ＭＳ Ｐゴシック" panose="020B0600070205080204" pitchFamily="34" charset="-128"/>
              </a:rPr>
              <a:t>A.</a:t>
            </a:r>
          </a:p>
        </p:txBody>
      </p:sp>
      <p:sp>
        <p:nvSpPr>
          <p:cNvPr id="101381" name="Rectangle 4"/>
          <p:cNvSpPr>
            <a:spLocks noChangeArrowheads="1"/>
          </p:cNvSpPr>
          <p:nvPr/>
        </p:nvSpPr>
        <p:spPr bwMode="auto">
          <a:xfrm>
            <a:off x="1941513" y="3441700"/>
            <a:ext cx="582612" cy="334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b="1">
                <a:solidFill>
                  <a:srgbClr val="FFFFFF"/>
                </a:solidFill>
                <a:latin typeface="Times New Roman" panose="02020603050405020304" pitchFamily="18" charset="0"/>
                <a:ea typeface="ＭＳ Ｐゴシック" panose="020B0600070205080204" pitchFamily="34" charset="-128"/>
              </a:rPr>
              <a:t>B.</a:t>
            </a:r>
          </a:p>
        </p:txBody>
      </p:sp>
      <p:sp>
        <p:nvSpPr>
          <p:cNvPr id="101382" name="Rectangle 5"/>
          <p:cNvSpPr>
            <a:spLocks noChangeArrowheads="1"/>
          </p:cNvSpPr>
          <p:nvPr/>
        </p:nvSpPr>
        <p:spPr bwMode="auto">
          <a:xfrm>
            <a:off x="2819400" y="755650"/>
            <a:ext cx="5664200" cy="2405063"/>
          </a:xfrm>
          <a:prstGeom prst="rect">
            <a:avLst/>
          </a:prstGeom>
          <a:noFill/>
          <a:ln w="12600" cap="sq">
            <a:solidFill>
              <a:srgbClr val="FFFFFF"/>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Times New Roman" panose="02020603050405020304" pitchFamily="18" charset="0"/>
              <a:buNone/>
            </a:pPr>
            <a:endParaRPr lang="en-US" altLang="en-US" sz="1800"/>
          </a:p>
        </p:txBody>
      </p:sp>
      <p:sp>
        <p:nvSpPr>
          <p:cNvPr id="101383" name="Rectangle 6"/>
          <p:cNvSpPr>
            <a:spLocks noChangeArrowheads="1"/>
          </p:cNvSpPr>
          <p:nvPr/>
        </p:nvSpPr>
        <p:spPr bwMode="auto">
          <a:xfrm>
            <a:off x="8497888" y="755650"/>
            <a:ext cx="1831975" cy="2405063"/>
          </a:xfrm>
          <a:prstGeom prst="rect">
            <a:avLst/>
          </a:prstGeom>
          <a:noFill/>
          <a:ln w="12600" cap="sq">
            <a:solidFill>
              <a:srgbClr val="FFFFFF"/>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Times New Roman" panose="02020603050405020304" pitchFamily="18" charset="0"/>
              <a:buNone/>
            </a:pPr>
            <a:endParaRPr lang="en-US" altLang="en-US" sz="1800"/>
          </a:p>
        </p:txBody>
      </p:sp>
      <p:sp>
        <p:nvSpPr>
          <p:cNvPr id="101384" name="Rectangle 7"/>
          <p:cNvSpPr>
            <a:spLocks noChangeArrowheads="1"/>
          </p:cNvSpPr>
          <p:nvPr/>
        </p:nvSpPr>
        <p:spPr bwMode="auto">
          <a:xfrm rot="-5400000">
            <a:off x="1384300" y="1716088"/>
            <a:ext cx="180975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400">
                <a:solidFill>
                  <a:srgbClr val="FFFFFF"/>
                </a:solidFill>
                <a:latin typeface="Times New Roman" panose="02020603050405020304" pitchFamily="18" charset="0"/>
                <a:ea typeface="ＭＳ Ｐゴシック" panose="020B0600070205080204" pitchFamily="34" charset="-128"/>
              </a:rPr>
              <a:t>PLASMA CORTISOL</a:t>
            </a:r>
          </a:p>
        </p:txBody>
      </p:sp>
      <p:sp>
        <p:nvSpPr>
          <p:cNvPr id="101385" name="Line 8"/>
          <p:cNvSpPr>
            <a:spLocks noChangeShapeType="1"/>
          </p:cNvSpPr>
          <p:nvPr/>
        </p:nvSpPr>
        <p:spPr bwMode="auto">
          <a:xfrm>
            <a:off x="3192463" y="3017838"/>
            <a:ext cx="1587" cy="125412"/>
          </a:xfrm>
          <a:prstGeom prst="line">
            <a:avLst/>
          </a:prstGeom>
          <a:noFill/>
          <a:ln w="1260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386" name="Line 9"/>
          <p:cNvSpPr>
            <a:spLocks noChangeShapeType="1"/>
          </p:cNvSpPr>
          <p:nvPr/>
        </p:nvSpPr>
        <p:spPr bwMode="auto">
          <a:xfrm>
            <a:off x="5770563" y="3019425"/>
            <a:ext cx="1587" cy="125413"/>
          </a:xfrm>
          <a:prstGeom prst="line">
            <a:avLst/>
          </a:prstGeom>
          <a:noFill/>
          <a:ln w="1260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387" name="Line 10"/>
          <p:cNvSpPr>
            <a:spLocks noChangeShapeType="1"/>
          </p:cNvSpPr>
          <p:nvPr/>
        </p:nvSpPr>
        <p:spPr bwMode="auto">
          <a:xfrm>
            <a:off x="8029575" y="3027363"/>
            <a:ext cx="1588" cy="125412"/>
          </a:xfrm>
          <a:prstGeom prst="line">
            <a:avLst/>
          </a:prstGeom>
          <a:noFill/>
          <a:ln w="1260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388" name="Rectangle 11"/>
          <p:cNvSpPr>
            <a:spLocks noChangeArrowheads="1"/>
          </p:cNvSpPr>
          <p:nvPr/>
        </p:nvSpPr>
        <p:spPr bwMode="auto">
          <a:xfrm>
            <a:off x="2905125" y="3241675"/>
            <a:ext cx="53657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400">
                <a:solidFill>
                  <a:srgbClr val="FFFFFF"/>
                </a:solidFill>
                <a:latin typeface="Times New Roman" panose="02020603050405020304" pitchFamily="18" charset="0"/>
                <a:ea typeface="ＭＳ Ｐゴシック" panose="020B0600070205080204" pitchFamily="34" charset="-128"/>
              </a:rPr>
              <a:t>8 am</a:t>
            </a:r>
          </a:p>
        </p:txBody>
      </p:sp>
      <p:sp>
        <p:nvSpPr>
          <p:cNvPr id="101389" name="Rectangle 12"/>
          <p:cNvSpPr>
            <a:spLocks noChangeArrowheads="1"/>
          </p:cNvSpPr>
          <p:nvPr/>
        </p:nvSpPr>
        <p:spPr bwMode="auto">
          <a:xfrm>
            <a:off x="5487988" y="3241675"/>
            <a:ext cx="5461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400">
                <a:solidFill>
                  <a:srgbClr val="FFFFFF"/>
                </a:solidFill>
                <a:latin typeface="Times New Roman" panose="02020603050405020304" pitchFamily="18" charset="0"/>
                <a:ea typeface="ＭＳ Ｐゴシック" panose="020B0600070205080204" pitchFamily="34" charset="-128"/>
              </a:rPr>
              <a:t>8 pm</a:t>
            </a:r>
          </a:p>
        </p:txBody>
      </p:sp>
      <p:sp>
        <p:nvSpPr>
          <p:cNvPr id="101390" name="Rectangle 13"/>
          <p:cNvSpPr>
            <a:spLocks noChangeArrowheads="1"/>
          </p:cNvSpPr>
          <p:nvPr/>
        </p:nvSpPr>
        <p:spPr bwMode="auto">
          <a:xfrm>
            <a:off x="7705725" y="3241675"/>
            <a:ext cx="53657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400">
                <a:solidFill>
                  <a:srgbClr val="FFFFFF"/>
                </a:solidFill>
                <a:latin typeface="Times New Roman" panose="02020603050405020304" pitchFamily="18" charset="0"/>
                <a:ea typeface="ＭＳ Ｐゴシック" panose="020B0600070205080204" pitchFamily="34" charset="-128"/>
              </a:rPr>
              <a:t>8 am</a:t>
            </a:r>
          </a:p>
        </p:txBody>
      </p:sp>
      <p:sp>
        <p:nvSpPr>
          <p:cNvPr id="101391" name="Line 14"/>
          <p:cNvSpPr>
            <a:spLocks noChangeShapeType="1"/>
          </p:cNvSpPr>
          <p:nvPr/>
        </p:nvSpPr>
        <p:spPr bwMode="auto">
          <a:xfrm flipH="1">
            <a:off x="2820988" y="1992313"/>
            <a:ext cx="153987" cy="1587"/>
          </a:xfrm>
          <a:prstGeom prst="line">
            <a:avLst/>
          </a:prstGeom>
          <a:noFill/>
          <a:ln w="1260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392" name="Line 15"/>
          <p:cNvSpPr>
            <a:spLocks noChangeShapeType="1"/>
          </p:cNvSpPr>
          <p:nvPr/>
        </p:nvSpPr>
        <p:spPr bwMode="auto">
          <a:xfrm flipH="1">
            <a:off x="2820988" y="1246188"/>
            <a:ext cx="153987" cy="1587"/>
          </a:xfrm>
          <a:prstGeom prst="line">
            <a:avLst/>
          </a:prstGeom>
          <a:noFill/>
          <a:ln w="1260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393" name="Line 16"/>
          <p:cNvSpPr>
            <a:spLocks noChangeShapeType="1"/>
          </p:cNvSpPr>
          <p:nvPr/>
        </p:nvSpPr>
        <p:spPr bwMode="auto">
          <a:xfrm flipH="1">
            <a:off x="2820988" y="2449513"/>
            <a:ext cx="153987" cy="1587"/>
          </a:xfrm>
          <a:prstGeom prst="line">
            <a:avLst/>
          </a:prstGeom>
          <a:noFill/>
          <a:ln w="1260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394" name="Line 17"/>
          <p:cNvSpPr>
            <a:spLocks noChangeShapeType="1"/>
          </p:cNvSpPr>
          <p:nvPr/>
        </p:nvSpPr>
        <p:spPr bwMode="auto">
          <a:xfrm flipH="1">
            <a:off x="2824163" y="2916238"/>
            <a:ext cx="153987" cy="1587"/>
          </a:xfrm>
          <a:prstGeom prst="line">
            <a:avLst/>
          </a:prstGeom>
          <a:noFill/>
          <a:ln w="1260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395" name="Line 18"/>
          <p:cNvSpPr>
            <a:spLocks noChangeShapeType="1"/>
          </p:cNvSpPr>
          <p:nvPr/>
        </p:nvSpPr>
        <p:spPr bwMode="auto">
          <a:xfrm flipH="1">
            <a:off x="2820988" y="2681288"/>
            <a:ext cx="153987" cy="1587"/>
          </a:xfrm>
          <a:prstGeom prst="line">
            <a:avLst/>
          </a:prstGeom>
          <a:noFill/>
          <a:ln w="1260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396" name="Line 19"/>
          <p:cNvSpPr>
            <a:spLocks noChangeShapeType="1"/>
          </p:cNvSpPr>
          <p:nvPr/>
        </p:nvSpPr>
        <p:spPr bwMode="auto">
          <a:xfrm flipH="1">
            <a:off x="2820988" y="2236788"/>
            <a:ext cx="153987" cy="1587"/>
          </a:xfrm>
          <a:prstGeom prst="line">
            <a:avLst/>
          </a:prstGeom>
          <a:noFill/>
          <a:ln w="1260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397" name="Line 20"/>
          <p:cNvSpPr>
            <a:spLocks noChangeShapeType="1"/>
          </p:cNvSpPr>
          <p:nvPr/>
        </p:nvSpPr>
        <p:spPr bwMode="auto">
          <a:xfrm flipH="1">
            <a:off x="2824163" y="1744663"/>
            <a:ext cx="153987" cy="1587"/>
          </a:xfrm>
          <a:prstGeom prst="line">
            <a:avLst/>
          </a:prstGeom>
          <a:noFill/>
          <a:ln w="1260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398" name="Line 21"/>
          <p:cNvSpPr>
            <a:spLocks noChangeShapeType="1"/>
          </p:cNvSpPr>
          <p:nvPr/>
        </p:nvSpPr>
        <p:spPr bwMode="auto">
          <a:xfrm flipH="1">
            <a:off x="2820988" y="1008063"/>
            <a:ext cx="153987" cy="1587"/>
          </a:xfrm>
          <a:prstGeom prst="line">
            <a:avLst/>
          </a:prstGeom>
          <a:noFill/>
          <a:ln w="1260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399" name="Line 22"/>
          <p:cNvSpPr>
            <a:spLocks noChangeShapeType="1"/>
          </p:cNvSpPr>
          <p:nvPr/>
        </p:nvSpPr>
        <p:spPr bwMode="auto">
          <a:xfrm flipH="1">
            <a:off x="2824163" y="1484313"/>
            <a:ext cx="153987" cy="1587"/>
          </a:xfrm>
          <a:prstGeom prst="line">
            <a:avLst/>
          </a:prstGeom>
          <a:noFill/>
          <a:ln w="1260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400" name="Rectangle 23"/>
          <p:cNvSpPr>
            <a:spLocks noChangeArrowheads="1"/>
          </p:cNvSpPr>
          <p:nvPr/>
        </p:nvSpPr>
        <p:spPr bwMode="auto">
          <a:xfrm>
            <a:off x="8945563" y="1741488"/>
            <a:ext cx="241300" cy="1412875"/>
          </a:xfrm>
          <a:prstGeom prst="rect">
            <a:avLst/>
          </a:prstGeom>
          <a:blipFill dpi="0" rotWithShape="0">
            <a:blip r:embed="rId3"/>
            <a:srcRect/>
            <a:tile tx="0" ty="0" sx="100000" sy="100000" flip="none" algn="tl"/>
          </a:blipFill>
          <a:ln w="12600" cap="sq">
            <a:solidFill>
              <a:srgbClr val="FFFFFF"/>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Times New Roman" panose="02020603050405020304" pitchFamily="18" charset="0"/>
              <a:buNone/>
            </a:pPr>
            <a:endParaRPr lang="en-US" altLang="en-US" sz="1800"/>
          </a:p>
        </p:txBody>
      </p:sp>
      <p:sp>
        <p:nvSpPr>
          <p:cNvPr id="101401" name="Rectangle 24"/>
          <p:cNvSpPr>
            <a:spLocks noChangeArrowheads="1"/>
          </p:cNvSpPr>
          <p:nvPr/>
        </p:nvSpPr>
        <p:spPr bwMode="auto">
          <a:xfrm>
            <a:off x="9199563" y="2824163"/>
            <a:ext cx="241300" cy="330200"/>
          </a:xfrm>
          <a:prstGeom prst="rect">
            <a:avLst/>
          </a:prstGeom>
          <a:blipFill dpi="0" rotWithShape="0">
            <a:blip r:embed="rId3"/>
            <a:srcRect/>
            <a:tile tx="0" ty="0" sx="100000" sy="100000" flip="none" algn="tl"/>
          </a:blipFill>
          <a:ln w="12600" cap="sq">
            <a:solidFill>
              <a:srgbClr val="FFFFFF"/>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Times New Roman" panose="02020603050405020304" pitchFamily="18" charset="0"/>
              <a:buNone/>
            </a:pPr>
            <a:endParaRPr lang="en-US" altLang="en-US" sz="1800"/>
          </a:p>
        </p:txBody>
      </p:sp>
      <p:sp>
        <p:nvSpPr>
          <p:cNvPr id="101402" name="Rectangle 25"/>
          <p:cNvSpPr>
            <a:spLocks noChangeArrowheads="1"/>
          </p:cNvSpPr>
          <p:nvPr/>
        </p:nvSpPr>
        <p:spPr bwMode="auto">
          <a:xfrm>
            <a:off x="9453563" y="2020888"/>
            <a:ext cx="241300" cy="1133475"/>
          </a:xfrm>
          <a:prstGeom prst="rect">
            <a:avLst/>
          </a:prstGeom>
          <a:noFill/>
          <a:ln w="12600" cap="sq">
            <a:solidFill>
              <a:srgbClr val="FFFFFF"/>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Times New Roman" panose="02020603050405020304" pitchFamily="18" charset="0"/>
              <a:buNone/>
            </a:pPr>
            <a:endParaRPr lang="en-US" altLang="en-US" sz="1800"/>
          </a:p>
        </p:txBody>
      </p:sp>
      <p:sp>
        <p:nvSpPr>
          <p:cNvPr id="101403" name="Rectangle 26"/>
          <p:cNvSpPr>
            <a:spLocks noChangeArrowheads="1"/>
          </p:cNvSpPr>
          <p:nvPr/>
        </p:nvSpPr>
        <p:spPr bwMode="auto">
          <a:xfrm>
            <a:off x="9707563" y="2303463"/>
            <a:ext cx="241300" cy="850900"/>
          </a:xfrm>
          <a:prstGeom prst="rect">
            <a:avLst/>
          </a:prstGeom>
          <a:noFill/>
          <a:ln w="12600" cap="sq">
            <a:solidFill>
              <a:srgbClr val="FFFFFF"/>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Times New Roman" panose="02020603050405020304" pitchFamily="18" charset="0"/>
              <a:buNone/>
            </a:pPr>
            <a:endParaRPr lang="en-US" altLang="en-US" sz="1800"/>
          </a:p>
        </p:txBody>
      </p:sp>
      <p:sp>
        <p:nvSpPr>
          <p:cNvPr id="101404" name="Rectangle 27"/>
          <p:cNvSpPr>
            <a:spLocks noChangeArrowheads="1"/>
          </p:cNvSpPr>
          <p:nvPr/>
        </p:nvSpPr>
        <p:spPr bwMode="auto">
          <a:xfrm>
            <a:off x="2827338" y="3990975"/>
            <a:ext cx="5643562" cy="2405063"/>
          </a:xfrm>
          <a:prstGeom prst="rect">
            <a:avLst/>
          </a:prstGeom>
          <a:noFill/>
          <a:ln w="12600" cap="sq">
            <a:solidFill>
              <a:srgbClr val="FFFFFF"/>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Times New Roman" panose="02020603050405020304" pitchFamily="18" charset="0"/>
              <a:buNone/>
            </a:pPr>
            <a:endParaRPr lang="en-US" altLang="en-US" sz="1800"/>
          </a:p>
        </p:txBody>
      </p:sp>
      <p:sp>
        <p:nvSpPr>
          <p:cNvPr id="101405" name="Rectangle 28"/>
          <p:cNvSpPr>
            <a:spLocks noChangeArrowheads="1"/>
          </p:cNvSpPr>
          <p:nvPr/>
        </p:nvSpPr>
        <p:spPr bwMode="auto">
          <a:xfrm>
            <a:off x="4340225" y="3683000"/>
            <a:ext cx="265747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400">
                <a:solidFill>
                  <a:srgbClr val="FFFFFF"/>
                </a:solidFill>
                <a:latin typeface="Times New Roman" panose="02020603050405020304" pitchFamily="18" charset="0"/>
                <a:ea typeface="ＭＳ Ｐゴシック" panose="020B0600070205080204" pitchFamily="34" charset="-128"/>
              </a:rPr>
              <a:t>TARGET TISSUE SENSITIVITY</a:t>
            </a:r>
          </a:p>
        </p:txBody>
      </p:sp>
      <p:sp>
        <p:nvSpPr>
          <p:cNvPr id="101406" name="Rectangle 29"/>
          <p:cNvSpPr>
            <a:spLocks noChangeArrowheads="1"/>
          </p:cNvSpPr>
          <p:nvPr/>
        </p:nvSpPr>
        <p:spPr bwMode="auto">
          <a:xfrm rot="-5400000">
            <a:off x="1146969" y="4845844"/>
            <a:ext cx="2459038"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400">
                <a:solidFill>
                  <a:srgbClr val="FFFFFF"/>
                </a:solidFill>
                <a:latin typeface="Times New Roman" panose="02020603050405020304" pitchFamily="18" charset="0"/>
                <a:ea typeface="ＭＳ Ｐゴシック" panose="020B0600070205080204" pitchFamily="34" charset="-128"/>
              </a:rPr>
              <a:t>TARGET TISSUE RESPONSE</a:t>
            </a:r>
          </a:p>
        </p:txBody>
      </p:sp>
      <p:sp>
        <p:nvSpPr>
          <p:cNvPr id="101407" name="Rectangle 30"/>
          <p:cNvSpPr>
            <a:spLocks noChangeArrowheads="1"/>
          </p:cNvSpPr>
          <p:nvPr/>
        </p:nvSpPr>
        <p:spPr bwMode="auto">
          <a:xfrm>
            <a:off x="4662488" y="6456363"/>
            <a:ext cx="259238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400">
                <a:solidFill>
                  <a:srgbClr val="FFFFFF"/>
                </a:solidFill>
                <a:latin typeface="Times New Roman" panose="02020603050405020304" pitchFamily="18" charset="0"/>
                <a:ea typeface="ＭＳ Ｐゴシック" panose="020B0600070205080204" pitchFamily="34" charset="-128"/>
              </a:rPr>
              <a:t>CORTISOL CONCENTRATION</a:t>
            </a:r>
          </a:p>
        </p:txBody>
      </p:sp>
      <p:sp>
        <p:nvSpPr>
          <p:cNvPr id="101408" name="Line 31"/>
          <p:cNvSpPr>
            <a:spLocks noChangeShapeType="1"/>
          </p:cNvSpPr>
          <p:nvPr/>
        </p:nvSpPr>
        <p:spPr bwMode="auto">
          <a:xfrm>
            <a:off x="3154363" y="5354638"/>
            <a:ext cx="4900612" cy="1587"/>
          </a:xfrm>
          <a:prstGeom prst="line">
            <a:avLst/>
          </a:prstGeom>
          <a:noFill/>
          <a:ln w="12600" cap="sq">
            <a:solidFill>
              <a:srgbClr val="FFFFFF"/>
            </a:solidFill>
            <a:prstDash val="sysDot"/>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409" name="Line 32"/>
          <p:cNvSpPr>
            <a:spLocks noChangeShapeType="1"/>
          </p:cNvSpPr>
          <p:nvPr/>
        </p:nvSpPr>
        <p:spPr bwMode="auto">
          <a:xfrm>
            <a:off x="3175000" y="6256338"/>
            <a:ext cx="1588" cy="125412"/>
          </a:xfrm>
          <a:prstGeom prst="line">
            <a:avLst/>
          </a:prstGeom>
          <a:noFill/>
          <a:ln w="1260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410" name="Line 33"/>
          <p:cNvSpPr>
            <a:spLocks noChangeShapeType="1"/>
          </p:cNvSpPr>
          <p:nvPr/>
        </p:nvSpPr>
        <p:spPr bwMode="auto">
          <a:xfrm>
            <a:off x="5716588" y="6253163"/>
            <a:ext cx="1587" cy="125412"/>
          </a:xfrm>
          <a:prstGeom prst="line">
            <a:avLst/>
          </a:prstGeom>
          <a:noFill/>
          <a:ln w="1260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411" name="Line 34"/>
          <p:cNvSpPr>
            <a:spLocks noChangeShapeType="1"/>
          </p:cNvSpPr>
          <p:nvPr/>
        </p:nvSpPr>
        <p:spPr bwMode="auto">
          <a:xfrm>
            <a:off x="6988175" y="6253163"/>
            <a:ext cx="1588" cy="125412"/>
          </a:xfrm>
          <a:prstGeom prst="line">
            <a:avLst/>
          </a:prstGeom>
          <a:noFill/>
          <a:ln w="1260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412" name="Line 35"/>
          <p:cNvSpPr>
            <a:spLocks noChangeShapeType="1"/>
          </p:cNvSpPr>
          <p:nvPr/>
        </p:nvSpPr>
        <p:spPr bwMode="auto">
          <a:xfrm>
            <a:off x="8034338" y="6253163"/>
            <a:ext cx="1587" cy="125412"/>
          </a:xfrm>
          <a:prstGeom prst="line">
            <a:avLst/>
          </a:prstGeom>
          <a:noFill/>
          <a:ln w="1260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413" name="Line 36"/>
          <p:cNvSpPr>
            <a:spLocks noChangeShapeType="1"/>
          </p:cNvSpPr>
          <p:nvPr/>
        </p:nvSpPr>
        <p:spPr bwMode="auto">
          <a:xfrm>
            <a:off x="4354513" y="6245225"/>
            <a:ext cx="1587" cy="125413"/>
          </a:xfrm>
          <a:prstGeom prst="line">
            <a:avLst/>
          </a:prstGeom>
          <a:noFill/>
          <a:ln w="1260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414" name="Rectangle 37"/>
          <p:cNvSpPr>
            <a:spLocks noChangeArrowheads="1"/>
          </p:cNvSpPr>
          <p:nvPr/>
        </p:nvSpPr>
        <p:spPr bwMode="auto">
          <a:xfrm>
            <a:off x="4337050" y="5103813"/>
            <a:ext cx="41116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400">
                <a:solidFill>
                  <a:srgbClr val="FFFFFF"/>
                </a:solidFill>
                <a:latin typeface="Times New Roman" panose="02020603050405020304" pitchFamily="18" charset="0"/>
                <a:ea typeface="ＭＳ Ｐゴシック" panose="020B0600070205080204" pitchFamily="34" charset="-128"/>
              </a:rPr>
              <a:t>HS</a:t>
            </a:r>
          </a:p>
        </p:txBody>
      </p:sp>
      <p:sp>
        <p:nvSpPr>
          <p:cNvPr id="101415" name="Rectangle 38"/>
          <p:cNvSpPr>
            <a:spLocks noChangeArrowheads="1"/>
          </p:cNvSpPr>
          <p:nvPr/>
        </p:nvSpPr>
        <p:spPr bwMode="auto">
          <a:xfrm>
            <a:off x="5411788" y="5106988"/>
            <a:ext cx="31273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400">
                <a:solidFill>
                  <a:srgbClr val="FFFFFF"/>
                </a:solidFill>
                <a:latin typeface="Times New Roman" panose="02020603050405020304" pitchFamily="18" charset="0"/>
                <a:ea typeface="ＭＳ Ｐゴシック" panose="020B0600070205080204" pitchFamily="34" charset="-128"/>
              </a:rPr>
              <a:t>N</a:t>
            </a:r>
          </a:p>
        </p:txBody>
      </p:sp>
      <p:sp>
        <p:nvSpPr>
          <p:cNvPr id="101416" name="Rectangle 39"/>
          <p:cNvSpPr>
            <a:spLocks noChangeArrowheads="1"/>
          </p:cNvSpPr>
          <p:nvPr/>
        </p:nvSpPr>
        <p:spPr bwMode="auto">
          <a:xfrm>
            <a:off x="6310313" y="5110163"/>
            <a:ext cx="303212"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400">
                <a:solidFill>
                  <a:srgbClr val="FFFFFF"/>
                </a:solidFill>
                <a:latin typeface="Times New Roman" panose="02020603050405020304" pitchFamily="18" charset="0"/>
                <a:ea typeface="ＭＳ Ｐゴシック" panose="020B0600070205080204" pitchFamily="34" charset="-128"/>
              </a:rPr>
              <a:t>R</a:t>
            </a:r>
          </a:p>
        </p:txBody>
      </p:sp>
      <p:sp>
        <p:nvSpPr>
          <p:cNvPr id="101417" name="Rectangle 40"/>
          <p:cNvSpPr>
            <a:spLocks noChangeArrowheads="1"/>
          </p:cNvSpPr>
          <p:nvPr/>
        </p:nvSpPr>
        <p:spPr bwMode="auto">
          <a:xfrm>
            <a:off x="6650038" y="5121275"/>
            <a:ext cx="1644650"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200">
                <a:solidFill>
                  <a:srgbClr val="FFFFFF"/>
                </a:solidFill>
                <a:latin typeface="Times New Roman" panose="02020603050405020304" pitchFamily="18" charset="0"/>
                <a:ea typeface="ＭＳ Ｐゴシック" panose="020B0600070205080204" pitchFamily="34" charset="-128"/>
              </a:rPr>
              <a:t>       THRESHOLD</a:t>
            </a:r>
          </a:p>
          <a:p>
            <a:pPr eaLnBrk="1" hangingPunct="1">
              <a:lnSpc>
                <a:spcPct val="100000"/>
              </a:lnSpc>
              <a:spcBef>
                <a:spcPct val="0"/>
              </a:spcBef>
              <a:buFontTx/>
              <a:buNone/>
            </a:pPr>
            <a:r>
              <a:rPr lang="en-US" altLang="en-US" sz="1200">
                <a:solidFill>
                  <a:srgbClr val="FFFFFF"/>
                </a:solidFill>
                <a:latin typeface="Times New Roman" panose="02020603050405020304" pitchFamily="18" charset="0"/>
                <a:ea typeface="ＭＳ Ｐゴシック" panose="020B0600070205080204" pitchFamily="34" charset="-128"/>
              </a:rPr>
              <a:t>FOR HARMFULNESS</a:t>
            </a:r>
          </a:p>
        </p:txBody>
      </p:sp>
      <p:sp>
        <p:nvSpPr>
          <p:cNvPr id="101418" name="Rectangle 41"/>
          <p:cNvSpPr>
            <a:spLocks noChangeArrowheads="1"/>
          </p:cNvSpPr>
          <p:nvPr/>
        </p:nvSpPr>
        <p:spPr bwMode="auto">
          <a:xfrm>
            <a:off x="8869363" y="1516063"/>
            <a:ext cx="341312" cy="271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200">
                <a:solidFill>
                  <a:srgbClr val="FFFFFF"/>
                </a:solidFill>
                <a:latin typeface="Times New Roman" panose="02020603050405020304" pitchFamily="18" charset="0"/>
                <a:ea typeface="ＭＳ Ｐゴシック" panose="020B0600070205080204" pitchFamily="34" charset="-128"/>
              </a:rPr>
              <a:t>-D</a:t>
            </a:r>
          </a:p>
        </p:txBody>
      </p:sp>
      <p:sp>
        <p:nvSpPr>
          <p:cNvPr id="101419" name="Rectangle 42"/>
          <p:cNvSpPr>
            <a:spLocks noChangeArrowheads="1"/>
          </p:cNvSpPr>
          <p:nvPr/>
        </p:nvSpPr>
        <p:spPr bwMode="auto">
          <a:xfrm>
            <a:off x="9382125" y="1789113"/>
            <a:ext cx="341313" cy="271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200">
                <a:solidFill>
                  <a:srgbClr val="FFFFFF"/>
                </a:solidFill>
                <a:latin typeface="Times New Roman" panose="02020603050405020304" pitchFamily="18" charset="0"/>
                <a:ea typeface="ＭＳ Ｐゴシック" panose="020B0600070205080204" pitchFamily="34" charset="-128"/>
              </a:rPr>
              <a:t>-D</a:t>
            </a:r>
          </a:p>
        </p:txBody>
      </p:sp>
      <p:sp>
        <p:nvSpPr>
          <p:cNvPr id="101420" name="Rectangle 43"/>
          <p:cNvSpPr>
            <a:spLocks noChangeArrowheads="1"/>
          </p:cNvSpPr>
          <p:nvPr/>
        </p:nvSpPr>
        <p:spPr bwMode="auto">
          <a:xfrm>
            <a:off x="9124950" y="2540000"/>
            <a:ext cx="377825"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200">
                <a:solidFill>
                  <a:srgbClr val="FFFFFF"/>
                </a:solidFill>
                <a:latin typeface="Times New Roman" panose="02020603050405020304" pitchFamily="18" charset="0"/>
                <a:ea typeface="ＭＳ Ｐゴシック" panose="020B0600070205080204" pitchFamily="34" charset="-128"/>
              </a:rPr>
              <a:t>+D</a:t>
            </a:r>
          </a:p>
        </p:txBody>
      </p:sp>
      <p:sp>
        <p:nvSpPr>
          <p:cNvPr id="101421" name="Rectangle 44"/>
          <p:cNvSpPr>
            <a:spLocks noChangeArrowheads="1"/>
          </p:cNvSpPr>
          <p:nvPr/>
        </p:nvSpPr>
        <p:spPr bwMode="auto">
          <a:xfrm>
            <a:off x="9621838" y="2055813"/>
            <a:ext cx="377825" cy="271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200">
                <a:solidFill>
                  <a:srgbClr val="FFFFFF"/>
                </a:solidFill>
                <a:latin typeface="Times New Roman" panose="02020603050405020304" pitchFamily="18" charset="0"/>
                <a:ea typeface="ＭＳ Ｐゴシック" panose="020B0600070205080204" pitchFamily="34" charset="-128"/>
              </a:rPr>
              <a:t>+D</a:t>
            </a:r>
          </a:p>
        </p:txBody>
      </p:sp>
      <p:grpSp>
        <p:nvGrpSpPr>
          <p:cNvPr id="101422" name="Group 45"/>
          <p:cNvGrpSpPr/>
          <p:nvPr/>
        </p:nvGrpSpPr>
        <p:grpSpPr bwMode="auto">
          <a:xfrm>
            <a:off x="9096375" y="1422400"/>
            <a:ext cx="214313" cy="273050"/>
            <a:chOff x="4770" y="896"/>
            <a:chExt cx="135" cy="172"/>
          </a:xfrm>
        </p:grpSpPr>
        <p:sp>
          <p:nvSpPr>
            <p:cNvPr id="101448" name="Line 46"/>
            <p:cNvSpPr>
              <a:spLocks noChangeShapeType="1"/>
            </p:cNvSpPr>
            <p:nvPr/>
          </p:nvSpPr>
          <p:spPr bwMode="auto">
            <a:xfrm flipV="1">
              <a:off x="4772" y="895"/>
              <a:ext cx="0" cy="64"/>
            </a:xfrm>
            <a:prstGeom prst="line">
              <a:avLst/>
            </a:prstGeom>
            <a:noFill/>
            <a:ln w="1260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449" name="Line 47"/>
            <p:cNvSpPr>
              <a:spLocks noChangeShapeType="1"/>
            </p:cNvSpPr>
            <p:nvPr/>
          </p:nvSpPr>
          <p:spPr bwMode="auto">
            <a:xfrm flipV="1">
              <a:off x="4904" y="901"/>
              <a:ext cx="0" cy="168"/>
            </a:xfrm>
            <a:prstGeom prst="line">
              <a:avLst/>
            </a:prstGeom>
            <a:noFill/>
            <a:ln w="1260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450" name="Line 48"/>
            <p:cNvSpPr>
              <a:spLocks noChangeShapeType="1"/>
            </p:cNvSpPr>
            <p:nvPr/>
          </p:nvSpPr>
          <p:spPr bwMode="auto">
            <a:xfrm flipH="1">
              <a:off x="4769" y="898"/>
              <a:ext cx="137" cy="0"/>
            </a:xfrm>
            <a:prstGeom prst="line">
              <a:avLst/>
            </a:prstGeom>
            <a:noFill/>
            <a:ln w="1260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101423" name="Group 49"/>
          <p:cNvGrpSpPr/>
          <p:nvPr/>
        </p:nvGrpSpPr>
        <p:grpSpPr bwMode="auto">
          <a:xfrm>
            <a:off x="9612313" y="1693863"/>
            <a:ext cx="214312" cy="273050"/>
            <a:chOff x="5095" y="1067"/>
            <a:chExt cx="135" cy="172"/>
          </a:xfrm>
        </p:grpSpPr>
        <p:sp>
          <p:nvSpPr>
            <p:cNvPr id="101445" name="Line 50"/>
            <p:cNvSpPr>
              <a:spLocks noChangeShapeType="1"/>
            </p:cNvSpPr>
            <p:nvPr/>
          </p:nvSpPr>
          <p:spPr bwMode="auto">
            <a:xfrm flipV="1">
              <a:off x="5097" y="1066"/>
              <a:ext cx="0" cy="64"/>
            </a:xfrm>
            <a:prstGeom prst="line">
              <a:avLst/>
            </a:prstGeom>
            <a:noFill/>
            <a:ln w="1260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446" name="Line 51"/>
            <p:cNvSpPr>
              <a:spLocks noChangeShapeType="1"/>
            </p:cNvSpPr>
            <p:nvPr/>
          </p:nvSpPr>
          <p:spPr bwMode="auto">
            <a:xfrm flipV="1">
              <a:off x="5229" y="1072"/>
              <a:ext cx="0" cy="168"/>
            </a:xfrm>
            <a:prstGeom prst="line">
              <a:avLst/>
            </a:prstGeom>
            <a:noFill/>
            <a:ln w="1260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447" name="Line 52"/>
            <p:cNvSpPr>
              <a:spLocks noChangeShapeType="1"/>
            </p:cNvSpPr>
            <p:nvPr/>
          </p:nvSpPr>
          <p:spPr bwMode="auto">
            <a:xfrm flipH="1">
              <a:off x="5094" y="1069"/>
              <a:ext cx="137" cy="0"/>
            </a:xfrm>
            <a:prstGeom prst="line">
              <a:avLst/>
            </a:prstGeom>
            <a:noFill/>
            <a:ln w="1260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01424" name="Rectangle 53"/>
          <p:cNvSpPr>
            <a:spLocks noChangeArrowheads="1"/>
          </p:cNvSpPr>
          <p:nvPr/>
        </p:nvSpPr>
        <p:spPr bwMode="auto">
          <a:xfrm>
            <a:off x="8980488" y="3094038"/>
            <a:ext cx="411162"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400">
                <a:solidFill>
                  <a:srgbClr val="FFFFFF"/>
                </a:solidFill>
                <a:latin typeface="Times New Roman" panose="02020603050405020304" pitchFamily="18" charset="0"/>
                <a:ea typeface="ＭＳ Ｐゴシック" panose="020B0600070205080204" pitchFamily="34" charset="-128"/>
              </a:rPr>
              <a:t>NS</a:t>
            </a:r>
          </a:p>
        </p:txBody>
      </p:sp>
      <p:sp>
        <p:nvSpPr>
          <p:cNvPr id="101425" name="Rectangle 54"/>
          <p:cNvSpPr>
            <a:spLocks noChangeArrowheads="1"/>
          </p:cNvSpPr>
          <p:nvPr/>
        </p:nvSpPr>
        <p:spPr bwMode="auto">
          <a:xfrm>
            <a:off x="9504363" y="3095625"/>
            <a:ext cx="40163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400">
                <a:solidFill>
                  <a:srgbClr val="FFFFFF"/>
                </a:solidFill>
                <a:latin typeface="Times New Roman" panose="02020603050405020304" pitchFamily="18" charset="0"/>
                <a:ea typeface="ＭＳ Ｐゴシック" panose="020B0600070205080204" pitchFamily="34" charset="-128"/>
              </a:rPr>
              <a:t>CS</a:t>
            </a:r>
          </a:p>
        </p:txBody>
      </p:sp>
      <p:sp>
        <p:nvSpPr>
          <p:cNvPr id="101426" name="Rectangle 55"/>
          <p:cNvSpPr>
            <a:spLocks noChangeArrowheads="1"/>
          </p:cNvSpPr>
          <p:nvPr/>
        </p:nvSpPr>
        <p:spPr bwMode="auto">
          <a:xfrm>
            <a:off x="6088063" y="1401763"/>
            <a:ext cx="241300" cy="673100"/>
          </a:xfrm>
          <a:prstGeom prst="rect">
            <a:avLst/>
          </a:prstGeom>
          <a:blipFill dpi="0" rotWithShape="0">
            <a:blip r:embed="rId3"/>
            <a:srcRect/>
            <a:tile tx="0" ty="0" sx="100000" sy="100000" flip="none" algn="tl"/>
          </a:blipFill>
          <a:ln w="12600" cap="sq">
            <a:solidFill>
              <a:srgbClr val="FFFFFF"/>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Times New Roman" panose="02020603050405020304" pitchFamily="18" charset="0"/>
              <a:buNone/>
            </a:pPr>
            <a:endParaRPr lang="en-US" altLang="en-US" sz="1800"/>
          </a:p>
        </p:txBody>
      </p:sp>
      <p:sp>
        <p:nvSpPr>
          <p:cNvPr id="101427" name="Rectangle 56"/>
          <p:cNvSpPr>
            <a:spLocks noChangeArrowheads="1"/>
          </p:cNvSpPr>
          <p:nvPr/>
        </p:nvSpPr>
        <p:spPr bwMode="auto">
          <a:xfrm>
            <a:off x="6545263" y="1173163"/>
            <a:ext cx="241300" cy="901700"/>
          </a:xfrm>
          <a:prstGeom prst="rect">
            <a:avLst/>
          </a:prstGeom>
          <a:noFill/>
          <a:ln w="12600" cap="sq">
            <a:solidFill>
              <a:srgbClr val="FFFFFF"/>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Times New Roman" panose="02020603050405020304" pitchFamily="18" charset="0"/>
              <a:buNone/>
            </a:pPr>
            <a:endParaRPr lang="en-US" altLang="en-US" sz="1800"/>
          </a:p>
        </p:txBody>
      </p:sp>
      <p:sp>
        <p:nvSpPr>
          <p:cNvPr id="101428" name="Line 57"/>
          <p:cNvSpPr>
            <a:spLocks noChangeShapeType="1"/>
          </p:cNvSpPr>
          <p:nvPr/>
        </p:nvSpPr>
        <p:spPr bwMode="auto">
          <a:xfrm>
            <a:off x="5846763" y="762000"/>
            <a:ext cx="1587" cy="1312863"/>
          </a:xfrm>
          <a:prstGeom prst="line">
            <a:avLst/>
          </a:prstGeom>
          <a:noFill/>
          <a:ln w="1260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429" name="Line 58"/>
          <p:cNvSpPr>
            <a:spLocks noChangeShapeType="1"/>
          </p:cNvSpPr>
          <p:nvPr/>
        </p:nvSpPr>
        <p:spPr bwMode="auto">
          <a:xfrm>
            <a:off x="5842000" y="2081213"/>
            <a:ext cx="1293813" cy="1587"/>
          </a:xfrm>
          <a:prstGeom prst="line">
            <a:avLst/>
          </a:prstGeom>
          <a:noFill/>
          <a:ln w="1260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430" name="Line 59"/>
          <p:cNvSpPr>
            <a:spLocks noChangeShapeType="1"/>
          </p:cNvSpPr>
          <p:nvPr/>
        </p:nvSpPr>
        <p:spPr bwMode="auto">
          <a:xfrm>
            <a:off x="7123113" y="755650"/>
            <a:ext cx="1587" cy="1322388"/>
          </a:xfrm>
          <a:prstGeom prst="line">
            <a:avLst/>
          </a:prstGeom>
          <a:noFill/>
          <a:ln w="1260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431" name="Rectangle 60"/>
          <p:cNvSpPr>
            <a:spLocks noChangeArrowheads="1"/>
          </p:cNvSpPr>
          <p:nvPr/>
        </p:nvSpPr>
        <p:spPr bwMode="auto">
          <a:xfrm>
            <a:off x="6008688" y="2055813"/>
            <a:ext cx="376237" cy="271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200">
                <a:solidFill>
                  <a:srgbClr val="FFFFFF"/>
                </a:solidFill>
                <a:latin typeface="Times New Roman" panose="02020603050405020304" pitchFamily="18" charset="0"/>
                <a:ea typeface="ＭＳ Ｐゴシック" panose="020B0600070205080204" pitchFamily="34" charset="-128"/>
              </a:rPr>
              <a:t>NS</a:t>
            </a:r>
          </a:p>
        </p:txBody>
      </p:sp>
      <p:sp>
        <p:nvSpPr>
          <p:cNvPr id="101432" name="Rectangle 61"/>
          <p:cNvSpPr>
            <a:spLocks noChangeArrowheads="1"/>
          </p:cNvSpPr>
          <p:nvPr/>
        </p:nvSpPr>
        <p:spPr bwMode="auto">
          <a:xfrm>
            <a:off x="6456363" y="2044700"/>
            <a:ext cx="36830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200">
                <a:solidFill>
                  <a:srgbClr val="FFFFFF"/>
                </a:solidFill>
                <a:latin typeface="Times New Roman" panose="02020603050405020304" pitchFamily="18" charset="0"/>
                <a:ea typeface="ＭＳ Ｐゴシック" panose="020B0600070205080204" pitchFamily="34" charset="-128"/>
              </a:rPr>
              <a:t>CS</a:t>
            </a:r>
          </a:p>
        </p:txBody>
      </p:sp>
      <p:sp>
        <p:nvSpPr>
          <p:cNvPr id="101433" name="Rectangle 62"/>
          <p:cNvSpPr>
            <a:spLocks noChangeArrowheads="1"/>
          </p:cNvSpPr>
          <p:nvPr/>
        </p:nvSpPr>
        <p:spPr bwMode="auto">
          <a:xfrm rot="-5400000">
            <a:off x="5043488" y="1141413"/>
            <a:ext cx="1255712" cy="271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200">
                <a:solidFill>
                  <a:srgbClr val="FFFFFF"/>
                </a:solidFill>
                <a:latin typeface="Times New Roman" panose="02020603050405020304" pitchFamily="18" charset="0"/>
                <a:ea typeface="ＭＳ Ｐゴシック" panose="020B0600070205080204" pitchFamily="34" charset="-128"/>
              </a:rPr>
              <a:t>24 H CORTISOL</a:t>
            </a:r>
          </a:p>
        </p:txBody>
      </p:sp>
      <p:sp>
        <p:nvSpPr>
          <p:cNvPr id="101434" name="Rectangle 63"/>
          <p:cNvSpPr>
            <a:spLocks noChangeArrowheads="1"/>
          </p:cNvSpPr>
          <p:nvPr/>
        </p:nvSpPr>
        <p:spPr bwMode="auto">
          <a:xfrm>
            <a:off x="6626225" y="3230563"/>
            <a:ext cx="69215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400">
                <a:solidFill>
                  <a:srgbClr val="FFFFFF"/>
                </a:solidFill>
                <a:latin typeface="Times New Roman" panose="02020603050405020304" pitchFamily="18" charset="0"/>
                <a:ea typeface="ＭＳ Ｐゴシック" panose="020B0600070205080204" pitchFamily="34" charset="-128"/>
              </a:rPr>
              <a:t>DARK</a:t>
            </a:r>
          </a:p>
        </p:txBody>
      </p:sp>
      <p:grpSp>
        <p:nvGrpSpPr>
          <p:cNvPr id="101435" name="Group 64"/>
          <p:cNvGrpSpPr/>
          <p:nvPr/>
        </p:nvGrpSpPr>
        <p:grpSpPr bwMode="auto">
          <a:xfrm>
            <a:off x="6232525" y="3346450"/>
            <a:ext cx="1516063" cy="150813"/>
            <a:chOff x="2966" y="2108"/>
            <a:chExt cx="955" cy="95"/>
          </a:xfrm>
        </p:grpSpPr>
        <p:sp>
          <p:nvSpPr>
            <p:cNvPr id="101442" name="Line 65"/>
            <p:cNvSpPr>
              <a:spLocks noChangeShapeType="1"/>
            </p:cNvSpPr>
            <p:nvPr/>
          </p:nvSpPr>
          <p:spPr bwMode="auto">
            <a:xfrm>
              <a:off x="2973" y="2204"/>
              <a:ext cx="942" cy="0"/>
            </a:xfrm>
            <a:prstGeom prst="line">
              <a:avLst/>
            </a:prstGeom>
            <a:noFill/>
            <a:ln w="1260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443" name="Line 66"/>
            <p:cNvSpPr>
              <a:spLocks noChangeShapeType="1"/>
            </p:cNvSpPr>
            <p:nvPr/>
          </p:nvSpPr>
          <p:spPr bwMode="auto">
            <a:xfrm>
              <a:off x="3922" y="2116"/>
              <a:ext cx="0" cy="81"/>
            </a:xfrm>
            <a:prstGeom prst="line">
              <a:avLst/>
            </a:prstGeom>
            <a:noFill/>
            <a:ln w="1260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444" name="Line 67"/>
            <p:cNvSpPr>
              <a:spLocks noChangeShapeType="1"/>
            </p:cNvSpPr>
            <p:nvPr/>
          </p:nvSpPr>
          <p:spPr bwMode="auto">
            <a:xfrm>
              <a:off x="2966" y="2108"/>
              <a:ext cx="0" cy="81"/>
            </a:xfrm>
            <a:prstGeom prst="line">
              <a:avLst/>
            </a:prstGeom>
            <a:noFill/>
            <a:ln w="1260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01436" name="Freeform 68"/>
          <p:cNvSpPr>
            <a:spLocks noChangeArrowheads="1"/>
          </p:cNvSpPr>
          <p:nvPr/>
        </p:nvSpPr>
        <p:spPr bwMode="auto">
          <a:xfrm>
            <a:off x="3155950" y="1436688"/>
            <a:ext cx="5022850" cy="1576387"/>
          </a:xfrm>
          <a:custGeom>
            <a:avLst/>
            <a:gdLst>
              <a:gd name="T0" fmla="*/ 0 w 3164"/>
              <a:gd name="T1" fmla="*/ 0 h 993"/>
              <a:gd name="T2" fmla="*/ 2147483646 w 3164"/>
              <a:gd name="T3" fmla="*/ 2147483646 h 993"/>
              <a:gd name="T4" fmla="*/ 2147483646 w 3164"/>
              <a:gd name="T5" fmla="*/ 2147483646 h 993"/>
              <a:gd name="T6" fmla="*/ 2147483646 w 3164"/>
              <a:gd name="T7" fmla="*/ 2147483646 h 993"/>
              <a:gd name="T8" fmla="*/ 2147483646 w 3164"/>
              <a:gd name="T9" fmla="*/ 2147483646 h 993"/>
              <a:gd name="T10" fmla="*/ 2147483646 w 3164"/>
              <a:gd name="T11" fmla="*/ 2147483646 h 993"/>
              <a:gd name="T12" fmla="*/ 2147483646 w 3164"/>
              <a:gd name="T13" fmla="*/ 2147483646 h 993"/>
              <a:gd name="T14" fmla="*/ 2147483646 w 3164"/>
              <a:gd name="T15" fmla="*/ 2147483646 h 993"/>
              <a:gd name="T16" fmla="*/ 2147483646 w 3164"/>
              <a:gd name="T17" fmla="*/ 2147483646 h 993"/>
              <a:gd name="T18" fmla="*/ 2147483646 w 3164"/>
              <a:gd name="T19" fmla="*/ 2147483646 h 993"/>
              <a:gd name="T20" fmla="*/ 2147483646 w 3164"/>
              <a:gd name="T21" fmla="*/ 2147483646 h 993"/>
              <a:gd name="T22" fmla="*/ 2147483646 w 3164"/>
              <a:gd name="T23" fmla="*/ 2147483646 h 993"/>
              <a:gd name="T24" fmla="*/ 2147483646 w 3164"/>
              <a:gd name="T25" fmla="*/ 2147483646 h 993"/>
              <a:gd name="T26" fmla="*/ 2147483646 w 3164"/>
              <a:gd name="T27" fmla="*/ 2147483646 h 993"/>
              <a:gd name="T28" fmla="*/ 2147483646 w 3164"/>
              <a:gd name="T29" fmla="*/ 2147483646 h 993"/>
              <a:gd name="T30" fmla="*/ 2147483646 w 3164"/>
              <a:gd name="T31" fmla="*/ 2147483646 h 993"/>
              <a:gd name="T32" fmla="*/ 2147483646 w 3164"/>
              <a:gd name="T33" fmla="*/ 2147483646 h 993"/>
              <a:gd name="T34" fmla="*/ 2147483646 w 3164"/>
              <a:gd name="T35" fmla="*/ 2147483646 h 993"/>
              <a:gd name="T36" fmla="*/ 2147483646 w 3164"/>
              <a:gd name="T37" fmla="*/ 2147483646 h 993"/>
              <a:gd name="T38" fmla="*/ 2147483646 w 3164"/>
              <a:gd name="T39" fmla="*/ 2147483646 h 993"/>
              <a:gd name="T40" fmla="*/ 2147483646 w 3164"/>
              <a:gd name="T41" fmla="*/ 2147483646 h 9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64"/>
              <a:gd name="T64" fmla="*/ 0 h 993"/>
              <a:gd name="T65" fmla="*/ 3164 w 3164"/>
              <a:gd name="T66" fmla="*/ 993 h 9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64" h="993">
                <a:moveTo>
                  <a:pt x="0" y="0"/>
                </a:moveTo>
                <a:cubicBezTo>
                  <a:pt x="24" y="6"/>
                  <a:pt x="95" y="9"/>
                  <a:pt x="146" y="36"/>
                </a:cubicBezTo>
                <a:cubicBezTo>
                  <a:pt x="197" y="63"/>
                  <a:pt x="260" y="109"/>
                  <a:pt x="307" y="161"/>
                </a:cubicBezTo>
                <a:cubicBezTo>
                  <a:pt x="354" y="213"/>
                  <a:pt x="393" y="287"/>
                  <a:pt x="426" y="348"/>
                </a:cubicBezTo>
                <a:cubicBezTo>
                  <a:pt x="459" y="409"/>
                  <a:pt x="481" y="496"/>
                  <a:pt x="505" y="529"/>
                </a:cubicBezTo>
                <a:cubicBezTo>
                  <a:pt x="529" y="562"/>
                  <a:pt x="555" y="549"/>
                  <a:pt x="569" y="545"/>
                </a:cubicBezTo>
                <a:cubicBezTo>
                  <a:pt x="583" y="541"/>
                  <a:pt x="585" y="520"/>
                  <a:pt x="591" y="507"/>
                </a:cubicBezTo>
                <a:cubicBezTo>
                  <a:pt x="597" y="494"/>
                  <a:pt x="601" y="481"/>
                  <a:pt x="607" y="469"/>
                </a:cubicBezTo>
                <a:cubicBezTo>
                  <a:pt x="613" y="457"/>
                  <a:pt x="621" y="442"/>
                  <a:pt x="629" y="435"/>
                </a:cubicBezTo>
                <a:cubicBezTo>
                  <a:pt x="637" y="428"/>
                  <a:pt x="646" y="426"/>
                  <a:pt x="655" y="425"/>
                </a:cubicBezTo>
                <a:cubicBezTo>
                  <a:pt x="664" y="424"/>
                  <a:pt x="673" y="423"/>
                  <a:pt x="683" y="431"/>
                </a:cubicBezTo>
                <a:cubicBezTo>
                  <a:pt x="693" y="439"/>
                  <a:pt x="686" y="426"/>
                  <a:pt x="713" y="471"/>
                </a:cubicBezTo>
                <a:cubicBezTo>
                  <a:pt x="740" y="516"/>
                  <a:pt x="775" y="629"/>
                  <a:pt x="845" y="699"/>
                </a:cubicBezTo>
                <a:cubicBezTo>
                  <a:pt x="915" y="769"/>
                  <a:pt x="1035" y="844"/>
                  <a:pt x="1131" y="889"/>
                </a:cubicBezTo>
                <a:cubicBezTo>
                  <a:pt x="1227" y="934"/>
                  <a:pt x="1325" y="953"/>
                  <a:pt x="1419" y="969"/>
                </a:cubicBezTo>
                <a:cubicBezTo>
                  <a:pt x="1513" y="985"/>
                  <a:pt x="1598" y="993"/>
                  <a:pt x="1695" y="987"/>
                </a:cubicBezTo>
                <a:cubicBezTo>
                  <a:pt x="1792" y="981"/>
                  <a:pt x="1894" y="973"/>
                  <a:pt x="2003" y="935"/>
                </a:cubicBezTo>
                <a:cubicBezTo>
                  <a:pt x="2112" y="897"/>
                  <a:pt x="2229" y="848"/>
                  <a:pt x="2349" y="758"/>
                </a:cubicBezTo>
                <a:cubicBezTo>
                  <a:pt x="2469" y="668"/>
                  <a:pt x="2624" y="484"/>
                  <a:pt x="2723" y="395"/>
                </a:cubicBezTo>
                <a:cubicBezTo>
                  <a:pt x="2822" y="306"/>
                  <a:pt x="2873" y="260"/>
                  <a:pt x="2946" y="223"/>
                </a:cubicBezTo>
                <a:cubicBezTo>
                  <a:pt x="3019" y="186"/>
                  <a:pt x="3119" y="182"/>
                  <a:pt x="3164" y="171"/>
                </a:cubicBezTo>
              </a:path>
            </a:pathLst>
          </a:custGeom>
          <a:noFill/>
          <a:ln w="9360" cap="sq">
            <a:solidFill>
              <a:srgbClr val="FFFFFF"/>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1437" name="Freeform 69"/>
          <p:cNvSpPr>
            <a:spLocks noChangeArrowheads="1"/>
          </p:cNvSpPr>
          <p:nvPr/>
        </p:nvSpPr>
        <p:spPr bwMode="auto">
          <a:xfrm>
            <a:off x="3121025" y="1733550"/>
            <a:ext cx="4978400" cy="1012825"/>
          </a:xfrm>
          <a:custGeom>
            <a:avLst/>
            <a:gdLst>
              <a:gd name="T0" fmla="*/ 0 w 3136"/>
              <a:gd name="T1" fmla="*/ 2147483646 h 638"/>
              <a:gd name="T2" fmla="*/ 2147483646 w 3136"/>
              <a:gd name="T3" fmla="*/ 2147483646 h 638"/>
              <a:gd name="T4" fmla="*/ 2147483646 w 3136"/>
              <a:gd name="T5" fmla="*/ 2147483646 h 638"/>
              <a:gd name="T6" fmla="*/ 2147483646 w 3136"/>
              <a:gd name="T7" fmla="*/ 2147483646 h 638"/>
              <a:gd name="T8" fmla="*/ 2147483646 w 3136"/>
              <a:gd name="T9" fmla="*/ 2147483646 h 638"/>
              <a:gd name="T10" fmla="*/ 2147483646 w 3136"/>
              <a:gd name="T11" fmla="*/ 2147483646 h 638"/>
              <a:gd name="T12" fmla="*/ 2147483646 w 3136"/>
              <a:gd name="T13" fmla="*/ 2147483646 h 638"/>
              <a:gd name="T14" fmla="*/ 2147483646 w 3136"/>
              <a:gd name="T15" fmla="*/ 2147483646 h 638"/>
              <a:gd name="T16" fmla="*/ 2147483646 w 3136"/>
              <a:gd name="T17" fmla="*/ 2147483646 h 638"/>
              <a:gd name="T18" fmla="*/ 2147483646 w 3136"/>
              <a:gd name="T19" fmla="*/ 2147483646 h 638"/>
              <a:gd name="T20" fmla="*/ 2147483646 w 3136"/>
              <a:gd name="T21" fmla="*/ 2147483646 h 638"/>
              <a:gd name="T22" fmla="*/ 2147483646 w 3136"/>
              <a:gd name="T23" fmla="*/ 2147483646 h 638"/>
              <a:gd name="T24" fmla="*/ 2147483646 w 3136"/>
              <a:gd name="T25" fmla="*/ 2147483646 h 638"/>
              <a:gd name="T26" fmla="*/ 2147483646 w 3136"/>
              <a:gd name="T27" fmla="*/ 2147483646 h 638"/>
              <a:gd name="T28" fmla="*/ 2147483646 w 3136"/>
              <a:gd name="T29" fmla="*/ 2147483646 h 638"/>
              <a:gd name="T30" fmla="*/ 2147483646 w 3136"/>
              <a:gd name="T31" fmla="*/ 2147483646 h 638"/>
              <a:gd name="T32" fmla="*/ 2147483646 w 3136"/>
              <a:gd name="T33" fmla="*/ 2147483646 h 6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36"/>
              <a:gd name="T52" fmla="*/ 0 h 638"/>
              <a:gd name="T53" fmla="*/ 3136 w 3136"/>
              <a:gd name="T54" fmla="*/ 638 h 6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36" h="638">
                <a:moveTo>
                  <a:pt x="0" y="147"/>
                </a:moveTo>
                <a:cubicBezTo>
                  <a:pt x="27" y="152"/>
                  <a:pt x="96" y="155"/>
                  <a:pt x="164" y="176"/>
                </a:cubicBezTo>
                <a:cubicBezTo>
                  <a:pt x="232" y="197"/>
                  <a:pt x="354" y="248"/>
                  <a:pt x="408" y="274"/>
                </a:cubicBezTo>
                <a:cubicBezTo>
                  <a:pt x="462" y="300"/>
                  <a:pt x="463" y="350"/>
                  <a:pt x="490" y="329"/>
                </a:cubicBezTo>
                <a:cubicBezTo>
                  <a:pt x="517" y="308"/>
                  <a:pt x="536" y="197"/>
                  <a:pt x="568" y="145"/>
                </a:cubicBezTo>
                <a:cubicBezTo>
                  <a:pt x="600" y="93"/>
                  <a:pt x="643" y="34"/>
                  <a:pt x="682" y="17"/>
                </a:cubicBezTo>
                <a:cubicBezTo>
                  <a:pt x="721" y="0"/>
                  <a:pt x="771" y="20"/>
                  <a:pt x="804" y="43"/>
                </a:cubicBezTo>
                <a:cubicBezTo>
                  <a:pt x="837" y="66"/>
                  <a:pt x="849" y="97"/>
                  <a:pt x="880" y="155"/>
                </a:cubicBezTo>
                <a:cubicBezTo>
                  <a:pt x="911" y="213"/>
                  <a:pt x="933" y="328"/>
                  <a:pt x="989" y="394"/>
                </a:cubicBezTo>
                <a:cubicBezTo>
                  <a:pt x="1045" y="460"/>
                  <a:pt x="1104" y="509"/>
                  <a:pt x="1213" y="550"/>
                </a:cubicBezTo>
                <a:cubicBezTo>
                  <a:pt x="1322" y="591"/>
                  <a:pt x="1488" y="638"/>
                  <a:pt x="1644" y="638"/>
                </a:cubicBezTo>
                <a:cubicBezTo>
                  <a:pt x="1800" y="638"/>
                  <a:pt x="2012" y="596"/>
                  <a:pt x="2148" y="550"/>
                </a:cubicBezTo>
                <a:cubicBezTo>
                  <a:pt x="2284" y="504"/>
                  <a:pt x="2385" y="406"/>
                  <a:pt x="2458" y="363"/>
                </a:cubicBezTo>
                <a:cubicBezTo>
                  <a:pt x="2531" y="320"/>
                  <a:pt x="2539" y="313"/>
                  <a:pt x="2586" y="293"/>
                </a:cubicBezTo>
                <a:cubicBezTo>
                  <a:pt x="2633" y="273"/>
                  <a:pt x="2682" y="258"/>
                  <a:pt x="2742" y="243"/>
                </a:cubicBezTo>
                <a:cubicBezTo>
                  <a:pt x="2802" y="228"/>
                  <a:pt x="2880" y="213"/>
                  <a:pt x="2946" y="203"/>
                </a:cubicBezTo>
                <a:cubicBezTo>
                  <a:pt x="3012" y="193"/>
                  <a:pt x="3097" y="187"/>
                  <a:pt x="3136" y="183"/>
                </a:cubicBezTo>
              </a:path>
            </a:pathLst>
          </a:custGeom>
          <a:noFill/>
          <a:ln w="9360" cap="sq">
            <a:solidFill>
              <a:srgbClr val="FFFFFF"/>
            </a:solidFill>
            <a:prstDash val="dash"/>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1438" name="Freeform 70"/>
          <p:cNvSpPr>
            <a:spLocks noChangeArrowheads="1"/>
          </p:cNvSpPr>
          <p:nvPr/>
        </p:nvSpPr>
        <p:spPr bwMode="auto">
          <a:xfrm>
            <a:off x="3317875" y="4216400"/>
            <a:ext cx="4495800" cy="1739900"/>
          </a:xfrm>
          <a:custGeom>
            <a:avLst/>
            <a:gdLst>
              <a:gd name="T0" fmla="*/ 0 w 2832"/>
              <a:gd name="T1" fmla="*/ 2147483646 h 1096"/>
              <a:gd name="T2" fmla="*/ 2147483646 w 2832"/>
              <a:gd name="T3" fmla="*/ 2147483646 h 1096"/>
              <a:gd name="T4" fmla="*/ 2147483646 w 2832"/>
              <a:gd name="T5" fmla="*/ 2147483646 h 1096"/>
              <a:gd name="T6" fmla="*/ 2147483646 w 2832"/>
              <a:gd name="T7" fmla="*/ 2147483646 h 1096"/>
              <a:gd name="T8" fmla="*/ 2147483646 w 2832"/>
              <a:gd name="T9" fmla="*/ 2147483646 h 1096"/>
              <a:gd name="T10" fmla="*/ 2147483646 w 2832"/>
              <a:gd name="T11" fmla="*/ 2147483646 h 1096"/>
              <a:gd name="T12" fmla="*/ 2147483646 w 2832"/>
              <a:gd name="T13" fmla="*/ 0 h 1096"/>
              <a:gd name="T14" fmla="*/ 0 60000 65536"/>
              <a:gd name="T15" fmla="*/ 0 60000 65536"/>
              <a:gd name="T16" fmla="*/ 0 60000 65536"/>
              <a:gd name="T17" fmla="*/ 0 60000 65536"/>
              <a:gd name="T18" fmla="*/ 0 60000 65536"/>
              <a:gd name="T19" fmla="*/ 0 60000 65536"/>
              <a:gd name="T20" fmla="*/ 0 60000 65536"/>
              <a:gd name="T21" fmla="*/ 0 w 2832"/>
              <a:gd name="T22" fmla="*/ 0 h 1096"/>
              <a:gd name="T23" fmla="*/ 2832 w 2832"/>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32" h="1096">
                <a:moveTo>
                  <a:pt x="0" y="1096"/>
                </a:moveTo>
                <a:cubicBezTo>
                  <a:pt x="83" y="1082"/>
                  <a:pt x="351" y="1066"/>
                  <a:pt x="500" y="1010"/>
                </a:cubicBezTo>
                <a:cubicBezTo>
                  <a:pt x="649" y="954"/>
                  <a:pt x="791" y="850"/>
                  <a:pt x="896" y="760"/>
                </a:cubicBezTo>
                <a:cubicBezTo>
                  <a:pt x="1001" y="670"/>
                  <a:pt x="1028" y="561"/>
                  <a:pt x="1132" y="472"/>
                </a:cubicBezTo>
                <a:cubicBezTo>
                  <a:pt x="1236" y="383"/>
                  <a:pt x="1344" y="297"/>
                  <a:pt x="1518" y="226"/>
                </a:cubicBezTo>
                <a:cubicBezTo>
                  <a:pt x="1692" y="155"/>
                  <a:pt x="1957" y="86"/>
                  <a:pt x="2176" y="48"/>
                </a:cubicBezTo>
                <a:cubicBezTo>
                  <a:pt x="2395" y="10"/>
                  <a:pt x="2695" y="10"/>
                  <a:pt x="2832" y="0"/>
                </a:cubicBezTo>
              </a:path>
            </a:pathLst>
          </a:custGeom>
          <a:noFill/>
          <a:ln w="9360" cap="sq">
            <a:solidFill>
              <a:srgbClr val="FFFFFF"/>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1439" name="Freeform 71"/>
          <p:cNvSpPr>
            <a:spLocks noChangeArrowheads="1"/>
          </p:cNvSpPr>
          <p:nvPr/>
        </p:nvSpPr>
        <p:spPr bwMode="auto">
          <a:xfrm>
            <a:off x="3321050" y="4330700"/>
            <a:ext cx="4492625" cy="1717675"/>
          </a:xfrm>
          <a:custGeom>
            <a:avLst/>
            <a:gdLst>
              <a:gd name="T0" fmla="*/ 0 w 2830"/>
              <a:gd name="T1" fmla="*/ 2147483646 h 1082"/>
              <a:gd name="T2" fmla="*/ 2147483646 w 2830"/>
              <a:gd name="T3" fmla="*/ 2147483646 h 1082"/>
              <a:gd name="T4" fmla="*/ 2147483646 w 2830"/>
              <a:gd name="T5" fmla="*/ 2147483646 h 1082"/>
              <a:gd name="T6" fmla="*/ 2147483646 w 2830"/>
              <a:gd name="T7" fmla="*/ 2147483646 h 1082"/>
              <a:gd name="T8" fmla="*/ 2147483646 w 2830"/>
              <a:gd name="T9" fmla="*/ 2147483646 h 1082"/>
              <a:gd name="T10" fmla="*/ 2147483646 w 2830"/>
              <a:gd name="T11" fmla="*/ 2147483646 h 1082"/>
              <a:gd name="T12" fmla="*/ 2147483646 w 2830"/>
              <a:gd name="T13" fmla="*/ 2147483646 h 1082"/>
              <a:gd name="T14" fmla="*/ 2147483646 w 2830"/>
              <a:gd name="T15" fmla="*/ 2147483646 h 1082"/>
              <a:gd name="T16" fmla="*/ 0 60000 65536"/>
              <a:gd name="T17" fmla="*/ 0 60000 65536"/>
              <a:gd name="T18" fmla="*/ 0 60000 65536"/>
              <a:gd name="T19" fmla="*/ 0 60000 65536"/>
              <a:gd name="T20" fmla="*/ 0 60000 65536"/>
              <a:gd name="T21" fmla="*/ 0 60000 65536"/>
              <a:gd name="T22" fmla="*/ 0 60000 65536"/>
              <a:gd name="T23" fmla="*/ 0 60000 65536"/>
              <a:gd name="T24" fmla="*/ 0 w 2830"/>
              <a:gd name="T25" fmla="*/ 0 h 1082"/>
              <a:gd name="T26" fmla="*/ 2830 w 2830"/>
              <a:gd name="T27" fmla="*/ 1082 h 10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30" h="1082">
                <a:moveTo>
                  <a:pt x="0" y="1082"/>
                </a:moveTo>
                <a:cubicBezTo>
                  <a:pt x="92" y="1073"/>
                  <a:pt x="366" y="1076"/>
                  <a:pt x="550" y="1026"/>
                </a:cubicBezTo>
                <a:cubicBezTo>
                  <a:pt x="734" y="976"/>
                  <a:pt x="949" y="881"/>
                  <a:pt x="1102" y="784"/>
                </a:cubicBezTo>
                <a:cubicBezTo>
                  <a:pt x="1255" y="687"/>
                  <a:pt x="1352" y="536"/>
                  <a:pt x="1468" y="444"/>
                </a:cubicBezTo>
                <a:cubicBezTo>
                  <a:pt x="1584" y="352"/>
                  <a:pt x="1661" y="295"/>
                  <a:pt x="1796" y="232"/>
                </a:cubicBezTo>
                <a:cubicBezTo>
                  <a:pt x="1931" y="169"/>
                  <a:pt x="2136" y="103"/>
                  <a:pt x="2278" y="66"/>
                </a:cubicBezTo>
                <a:cubicBezTo>
                  <a:pt x="2420" y="29"/>
                  <a:pt x="2556" y="20"/>
                  <a:pt x="2648" y="10"/>
                </a:cubicBezTo>
                <a:cubicBezTo>
                  <a:pt x="2740" y="0"/>
                  <a:pt x="2792" y="5"/>
                  <a:pt x="2830" y="4"/>
                </a:cubicBezTo>
              </a:path>
            </a:pathLst>
          </a:custGeom>
          <a:noFill/>
          <a:ln w="9360" cap="sq">
            <a:solidFill>
              <a:srgbClr val="FFFFFF"/>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1440" name="Freeform 72"/>
          <p:cNvSpPr>
            <a:spLocks noChangeArrowheads="1"/>
          </p:cNvSpPr>
          <p:nvPr/>
        </p:nvSpPr>
        <p:spPr bwMode="auto">
          <a:xfrm>
            <a:off x="3324225" y="4695825"/>
            <a:ext cx="4489450" cy="1543050"/>
          </a:xfrm>
          <a:custGeom>
            <a:avLst/>
            <a:gdLst>
              <a:gd name="T0" fmla="*/ 0 w 2828"/>
              <a:gd name="T1" fmla="*/ 2147483646 h 972"/>
              <a:gd name="T2" fmla="*/ 2147483646 w 2828"/>
              <a:gd name="T3" fmla="*/ 2147483646 h 972"/>
              <a:gd name="T4" fmla="*/ 2147483646 w 2828"/>
              <a:gd name="T5" fmla="*/ 2147483646 h 972"/>
              <a:gd name="T6" fmla="*/ 2147483646 w 2828"/>
              <a:gd name="T7" fmla="*/ 2147483646 h 972"/>
              <a:gd name="T8" fmla="*/ 2147483646 w 2828"/>
              <a:gd name="T9" fmla="*/ 2147483646 h 972"/>
              <a:gd name="T10" fmla="*/ 2147483646 w 2828"/>
              <a:gd name="T11" fmla="*/ 2147483646 h 972"/>
              <a:gd name="T12" fmla="*/ 2147483646 w 2828"/>
              <a:gd name="T13" fmla="*/ 2147483646 h 972"/>
              <a:gd name="T14" fmla="*/ 2147483646 w 2828"/>
              <a:gd name="T15" fmla="*/ 0 h 972"/>
              <a:gd name="T16" fmla="*/ 0 60000 65536"/>
              <a:gd name="T17" fmla="*/ 0 60000 65536"/>
              <a:gd name="T18" fmla="*/ 0 60000 65536"/>
              <a:gd name="T19" fmla="*/ 0 60000 65536"/>
              <a:gd name="T20" fmla="*/ 0 60000 65536"/>
              <a:gd name="T21" fmla="*/ 0 60000 65536"/>
              <a:gd name="T22" fmla="*/ 0 60000 65536"/>
              <a:gd name="T23" fmla="*/ 0 60000 65536"/>
              <a:gd name="T24" fmla="*/ 0 w 2828"/>
              <a:gd name="T25" fmla="*/ 0 h 972"/>
              <a:gd name="T26" fmla="*/ 2828 w 2828"/>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28" h="972">
                <a:moveTo>
                  <a:pt x="0" y="972"/>
                </a:moveTo>
                <a:cubicBezTo>
                  <a:pt x="114" y="962"/>
                  <a:pt x="478" y="949"/>
                  <a:pt x="682" y="914"/>
                </a:cubicBezTo>
                <a:cubicBezTo>
                  <a:pt x="886" y="879"/>
                  <a:pt x="1071" y="822"/>
                  <a:pt x="1227" y="764"/>
                </a:cubicBezTo>
                <a:cubicBezTo>
                  <a:pt x="1383" y="706"/>
                  <a:pt x="1520" y="629"/>
                  <a:pt x="1620" y="568"/>
                </a:cubicBezTo>
                <a:cubicBezTo>
                  <a:pt x="1720" y="507"/>
                  <a:pt x="1758" y="454"/>
                  <a:pt x="1830" y="396"/>
                </a:cubicBezTo>
                <a:cubicBezTo>
                  <a:pt x="1902" y="338"/>
                  <a:pt x="1948" y="277"/>
                  <a:pt x="2054" y="218"/>
                </a:cubicBezTo>
                <a:cubicBezTo>
                  <a:pt x="2160" y="159"/>
                  <a:pt x="2339" y="76"/>
                  <a:pt x="2468" y="40"/>
                </a:cubicBezTo>
                <a:cubicBezTo>
                  <a:pt x="2597" y="4"/>
                  <a:pt x="2753" y="8"/>
                  <a:pt x="2828" y="0"/>
                </a:cubicBezTo>
              </a:path>
            </a:pathLst>
          </a:custGeom>
          <a:noFill/>
          <a:ln w="9360" cap="sq">
            <a:solidFill>
              <a:srgbClr val="FFFFFF"/>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1441" name="Text Box 73"/>
          <p:cNvSpPr txBox="1">
            <a:spLocks noChangeArrowheads="1"/>
          </p:cNvSpPr>
          <p:nvPr/>
        </p:nvSpPr>
        <p:spPr bwMode="auto">
          <a:xfrm>
            <a:off x="8726488" y="6121400"/>
            <a:ext cx="1998345"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400" b="1">
                <a:solidFill>
                  <a:srgbClr val="E8FF17"/>
                </a:solidFill>
                <a:latin typeface="Arial Bold" panose="020B0604020202020204" charset="0"/>
                <a:ea typeface="ＭＳ Ｐゴシック" panose="020B0600070205080204" pitchFamily="34" charset="-128"/>
                <a:cs typeface="Arial Bold" panose="020B0604020202020204" charset="0"/>
              </a:rPr>
              <a:t>Chrousos JCEM 1998</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5474" name="Text Box 1"/>
          <p:cNvSpPr txBox="1">
            <a:spLocks noChangeArrowheads="1"/>
          </p:cNvSpPr>
          <p:nvPr/>
        </p:nvSpPr>
        <p:spPr bwMode="auto">
          <a:xfrm>
            <a:off x="1344613" y="87313"/>
            <a:ext cx="91440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1" hangingPunct="1">
              <a:lnSpc>
                <a:spcPct val="80000"/>
              </a:lnSpc>
              <a:spcBef>
                <a:spcPct val="0"/>
              </a:spcBef>
              <a:buFontTx/>
              <a:buNone/>
            </a:pPr>
            <a:r>
              <a:rPr lang="en-US" altLang="en-US" b="1">
                <a:solidFill>
                  <a:srgbClr val="FFFFFF"/>
                </a:solidFill>
                <a:latin typeface="Arial" panose="020B0604020202020204" pitchFamily="34" charset="0"/>
                <a:ea typeface="ＭＳ Ｐゴシック" panose="020B0600070205080204" pitchFamily="34" charset="-128"/>
              </a:rPr>
              <a:t>Uncoupling between Circadian Rhythm of </a:t>
            </a:r>
            <a:r>
              <a:rPr lang="en-US" altLang="en-US">
                <a:solidFill>
                  <a:srgbClr val="000000"/>
                </a:solidFill>
                <a:latin typeface="Arial" panose="020B0604020202020204" pitchFamily="34" charset="0"/>
                <a:ea typeface="ＭＳ Ｐゴシック" panose="020B0600070205080204" pitchFamily="34" charset="-128"/>
              </a:rPr>
              <a:t>Se</a:t>
            </a:r>
            <a:r>
              <a:rPr lang="en-US" altLang="en-US" b="1">
                <a:solidFill>
                  <a:srgbClr val="FFFFFF"/>
                </a:solidFill>
                <a:latin typeface="Arial" panose="020B0604020202020204" pitchFamily="34" charset="0"/>
                <a:ea typeface="ＭＳ Ｐゴシック" panose="020B0600070205080204" pitchFamily="34" charset="-128"/>
              </a:rPr>
              <a:t>Cortisol and Tissue Glucocorticoid Sensitivity</a:t>
            </a:r>
          </a:p>
        </p:txBody>
      </p:sp>
      <p:sp>
        <p:nvSpPr>
          <p:cNvPr id="105475" name="Rectangle 2"/>
          <p:cNvSpPr>
            <a:spLocks noChangeArrowheads="1"/>
          </p:cNvSpPr>
          <p:nvPr/>
        </p:nvSpPr>
        <p:spPr bwMode="auto">
          <a:xfrm>
            <a:off x="3478213" y="4452938"/>
            <a:ext cx="4083050" cy="2027237"/>
          </a:xfrm>
          <a:prstGeom prst="rect">
            <a:avLst/>
          </a:prstGeom>
          <a:solidFill>
            <a:srgbClr val="FFFAD0"/>
          </a:solidFill>
          <a:ln w="19080" cap="sq">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Times New Roman" panose="02020603050405020304" pitchFamily="18" charset="0"/>
              <a:buNone/>
            </a:pPr>
            <a:endParaRPr lang="en-US" altLang="en-US" sz="1800"/>
          </a:p>
        </p:txBody>
      </p:sp>
      <p:sp>
        <p:nvSpPr>
          <p:cNvPr id="105476" name="Line 3"/>
          <p:cNvSpPr>
            <a:spLocks noChangeShapeType="1"/>
          </p:cNvSpPr>
          <p:nvPr/>
        </p:nvSpPr>
        <p:spPr bwMode="auto">
          <a:xfrm>
            <a:off x="3725863" y="6364288"/>
            <a:ext cx="1587" cy="106362"/>
          </a:xfrm>
          <a:prstGeom prst="line">
            <a:avLst/>
          </a:prstGeom>
          <a:noFill/>
          <a:ln w="19080" cap="sq">
            <a:solidFill>
              <a:srgbClr val="000000"/>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5477" name="Line 4"/>
          <p:cNvSpPr>
            <a:spLocks noChangeShapeType="1"/>
          </p:cNvSpPr>
          <p:nvPr/>
        </p:nvSpPr>
        <p:spPr bwMode="auto">
          <a:xfrm>
            <a:off x="7226300" y="6364288"/>
            <a:ext cx="1588" cy="106362"/>
          </a:xfrm>
          <a:prstGeom prst="line">
            <a:avLst/>
          </a:prstGeom>
          <a:noFill/>
          <a:ln w="19080" cap="sq">
            <a:solidFill>
              <a:srgbClr val="000000"/>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5478" name="Rectangle 5"/>
          <p:cNvSpPr>
            <a:spLocks noChangeArrowheads="1"/>
          </p:cNvSpPr>
          <p:nvPr/>
        </p:nvSpPr>
        <p:spPr bwMode="auto">
          <a:xfrm>
            <a:off x="3460750" y="6486525"/>
            <a:ext cx="52863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200" b="1">
                <a:solidFill>
                  <a:srgbClr val="FFFFFF"/>
                </a:solidFill>
                <a:latin typeface="Arial" panose="020B0604020202020204" pitchFamily="34" charset="0"/>
                <a:ea typeface="ＭＳ Ｐゴシック" panose="020B0600070205080204" pitchFamily="34" charset="-128"/>
              </a:rPr>
              <a:t>8 am</a:t>
            </a:r>
          </a:p>
        </p:txBody>
      </p:sp>
      <p:sp>
        <p:nvSpPr>
          <p:cNvPr id="105479" name="Rectangle 6"/>
          <p:cNvSpPr>
            <a:spLocks noChangeArrowheads="1"/>
          </p:cNvSpPr>
          <p:nvPr/>
        </p:nvSpPr>
        <p:spPr bwMode="auto">
          <a:xfrm>
            <a:off x="6958013" y="6478588"/>
            <a:ext cx="528637" cy="271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200" b="1">
                <a:solidFill>
                  <a:srgbClr val="FFFFFF"/>
                </a:solidFill>
                <a:latin typeface="Arial" panose="020B0604020202020204" pitchFamily="34" charset="0"/>
                <a:ea typeface="ＭＳ Ｐゴシック" panose="020B0600070205080204" pitchFamily="34" charset="-128"/>
              </a:rPr>
              <a:t>8 am</a:t>
            </a:r>
          </a:p>
        </p:txBody>
      </p:sp>
      <p:grpSp>
        <p:nvGrpSpPr>
          <p:cNvPr id="105480" name="Group 7"/>
          <p:cNvGrpSpPr/>
          <p:nvPr/>
        </p:nvGrpSpPr>
        <p:grpSpPr bwMode="auto">
          <a:xfrm>
            <a:off x="5224463" y="6488113"/>
            <a:ext cx="1395412" cy="274637"/>
            <a:chOff x="2331" y="4087"/>
            <a:chExt cx="879" cy="173"/>
          </a:xfrm>
        </p:grpSpPr>
        <p:sp>
          <p:nvSpPr>
            <p:cNvPr id="105591" name="Rectangle 8"/>
            <p:cNvSpPr>
              <a:spLocks noChangeArrowheads="1"/>
            </p:cNvSpPr>
            <p:nvPr/>
          </p:nvSpPr>
          <p:spPr bwMode="auto">
            <a:xfrm>
              <a:off x="2745" y="4087"/>
              <a:ext cx="329"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200" b="1">
                  <a:solidFill>
                    <a:srgbClr val="FFFFFF"/>
                  </a:solidFill>
                  <a:latin typeface="Arial" panose="020B0604020202020204" pitchFamily="34" charset="0"/>
                  <a:ea typeface="ＭＳ Ｐゴシック" panose="020B0600070205080204" pitchFamily="34" charset="-128"/>
                </a:rPr>
                <a:t>Dark</a:t>
              </a:r>
            </a:p>
          </p:txBody>
        </p:sp>
        <p:sp>
          <p:nvSpPr>
            <p:cNvPr id="105592" name="Line 9"/>
            <p:cNvSpPr>
              <a:spLocks noChangeShapeType="1"/>
            </p:cNvSpPr>
            <p:nvPr/>
          </p:nvSpPr>
          <p:spPr bwMode="auto">
            <a:xfrm>
              <a:off x="2331" y="4254"/>
              <a:ext cx="879" cy="1"/>
            </a:xfrm>
            <a:prstGeom prst="line">
              <a:avLst/>
            </a:prstGeom>
            <a:noFill/>
            <a:ln w="7632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05481" name="Rectangle 10"/>
          <p:cNvSpPr>
            <a:spLocks noChangeArrowheads="1"/>
          </p:cNvSpPr>
          <p:nvPr/>
        </p:nvSpPr>
        <p:spPr bwMode="auto">
          <a:xfrm rot="-5400000">
            <a:off x="2152650" y="5251450"/>
            <a:ext cx="2082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200" b="1">
                <a:solidFill>
                  <a:srgbClr val="FFFFFF"/>
                </a:solidFill>
                <a:latin typeface="Arial" panose="020B0604020202020204" pitchFamily="34" charset="0"/>
                <a:ea typeface="ＭＳ Ｐゴシック" panose="020B0600070205080204" pitchFamily="34" charset="-128"/>
              </a:rPr>
              <a:t>Target Tissue</a:t>
            </a:r>
          </a:p>
          <a:p>
            <a:pPr algn="ctr" eaLnBrk="1" hangingPunct="1">
              <a:lnSpc>
                <a:spcPct val="100000"/>
              </a:lnSpc>
              <a:spcBef>
                <a:spcPct val="0"/>
              </a:spcBef>
              <a:buFontTx/>
              <a:buNone/>
            </a:pPr>
            <a:r>
              <a:rPr lang="en-US" altLang="en-US" sz="1200" b="1">
                <a:solidFill>
                  <a:srgbClr val="FFFFFF"/>
                </a:solidFill>
                <a:latin typeface="Arial" panose="020B0604020202020204" pitchFamily="34" charset="0"/>
                <a:ea typeface="ＭＳ Ｐゴシック" panose="020B0600070205080204" pitchFamily="34" charset="-128"/>
              </a:rPr>
              <a:t>Glucocorticoid Sensitivity</a:t>
            </a:r>
          </a:p>
        </p:txBody>
      </p:sp>
      <p:sp>
        <p:nvSpPr>
          <p:cNvPr id="105482" name="Rectangle 11"/>
          <p:cNvSpPr>
            <a:spLocks noChangeArrowheads="1"/>
          </p:cNvSpPr>
          <p:nvPr/>
        </p:nvSpPr>
        <p:spPr bwMode="auto">
          <a:xfrm>
            <a:off x="2719388" y="4176713"/>
            <a:ext cx="5487987"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200" b="1">
                <a:solidFill>
                  <a:srgbClr val="FFFFFF"/>
                </a:solidFill>
                <a:latin typeface="Arial" panose="020B0604020202020204" pitchFamily="34" charset="0"/>
                <a:ea typeface="ＭＳ Ｐゴシック" panose="020B0600070205080204" pitchFamily="34" charset="-128"/>
              </a:rPr>
              <a:t>CIRCADIAN TISSUE GLUCOCORTICOID SENSITIVITY/GR ACETYLATION</a:t>
            </a:r>
          </a:p>
        </p:txBody>
      </p:sp>
      <p:grpSp>
        <p:nvGrpSpPr>
          <p:cNvPr id="105483" name="Group 12"/>
          <p:cNvGrpSpPr/>
          <p:nvPr/>
        </p:nvGrpSpPr>
        <p:grpSpPr bwMode="auto">
          <a:xfrm>
            <a:off x="5089525" y="4456113"/>
            <a:ext cx="1658938" cy="2016125"/>
            <a:chOff x="2246" y="2807"/>
            <a:chExt cx="1045" cy="1270"/>
          </a:xfrm>
        </p:grpSpPr>
        <p:sp>
          <p:nvSpPr>
            <p:cNvPr id="105588" name="Rectangle 13"/>
            <p:cNvSpPr>
              <a:spLocks noChangeArrowheads="1"/>
            </p:cNvSpPr>
            <p:nvPr/>
          </p:nvSpPr>
          <p:spPr bwMode="auto">
            <a:xfrm>
              <a:off x="2246" y="2811"/>
              <a:ext cx="128" cy="1263"/>
            </a:xfrm>
            <a:prstGeom prst="rect">
              <a:avLst/>
            </a:prstGeom>
            <a:gradFill rotWithShape="0">
              <a:gsLst>
                <a:gs pos="0">
                  <a:srgbClr val="424342"/>
                </a:gs>
                <a:gs pos="100000">
                  <a:srgbClr val="FFFAD0">
                    <a:alpha val="45998"/>
                  </a:srgbClr>
                </a:gs>
              </a:gsLst>
              <a:lin ang="10800000" scaled="1"/>
            </a:gra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Times New Roman" panose="02020603050405020304" pitchFamily="18" charset="0"/>
                <a:buNone/>
              </a:pPr>
              <a:endParaRPr lang="en-US" altLang="en-US" sz="1800"/>
            </a:p>
          </p:txBody>
        </p:sp>
        <p:sp>
          <p:nvSpPr>
            <p:cNvPr id="105589" name="Rectangle 14"/>
            <p:cNvSpPr>
              <a:spLocks noChangeArrowheads="1"/>
            </p:cNvSpPr>
            <p:nvPr/>
          </p:nvSpPr>
          <p:spPr bwMode="auto">
            <a:xfrm flipH="1">
              <a:off x="3124" y="2810"/>
              <a:ext cx="167" cy="1267"/>
            </a:xfrm>
            <a:prstGeom prst="rect">
              <a:avLst/>
            </a:prstGeom>
            <a:gradFill rotWithShape="0">
              <a:gsLst>
                <a:gs pos="0">
                  <a:srgbClr val="FFFAD0">
                    <a:alpha val="45998"/>
                  </a:srgbClr>
                </a:gs>
                <a:gs pos="100000">
                  <a:srgbClr val="424342"/>
                </a:gs>
              </a:gsLst>
              <a:lin ang="10800000" scaled="1"/>
            </a:gra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Times New Roman" panose="02020603050405020304" pitchFamily="18" charset="0"/>
                <a:buNone/>
              </a:pPr>
              <a:endParaRPr lang="en-US" altLang="en-US" sz="1800"/>
            </a:p>
          </p:txBody>
        </p:sp>
        <p:sp>
          <p:nvSpPr>
            <p:cNvPr id="105590" name="Rectangle 15"/>
            <p:cNvSpPr>
              <a:spLocks noChangeArrowheads="1"/>
            </p:cNvSpPr>
            <p:nvPr/>
          </p:nvSpPr>
          <p:spPr bwMode="auto">
            <a:xfrm>
              <a:off x="2372" y="2807"/>
              <a:ext cx="764" cy="1268"/>
            </a:xfrm>
            <a:prstGeom prst="rect">
              <a:avLst/>
            </a:prstGeom>
            <a:solidFill>
              <a:srgbClr val="474547"/>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Times New Roman" panose="02020603050405020304" pitchFamily="18" charset="0"/>
                <a:buNone/>
              </a:pPr>
              <a:endParaRPr lang="en-US" altLang="en-US" sz="1800"/>
            </a:p>
          </p:txBody>
        </p:sp>
      </p:grpSp>
      <p:sp>
        <p:nvSpPr>
          <p:cNvPr id="105484" name="Rectangle 16"/>
          <p:cNvSpPr>
            <a:spLocks noChangeArrowheads="1"/>
          </p:cNvSpPr>
          <p:nvPr/>
        </p:nvSpPr>
        <p:spPr bwMode="auto">
          <a:xfrm>
            <a:off x="7210425" y="1189038"/>
            <a:ext cx="2028825"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200" b="1">
                <a:solidFill>
                  <a:srgbClr val="FFFFFF"/>
                </a:solidFill>
                <a:latin typeface="Arial" panose="020B0604020202020204" pitchFamily="34" charset="0"/>
                <a:ea typeface="ＭＳ Ｐゴシック" panose="020B0600070205080204" pitchFamily="34" charset="-128"/>
              </a:rPr>
              <a:t>            OVERNIGHT</a:t>
            </a:r>
          </a:p>
          <a:p>
            <a:pPr eaLnBrk="1" hangingPunct="1">
              <a:lnSpc>
                <a:spcPct val="100000"/>
              </a:lnSpc>
              <a:spcBef>
                <a:spcPct val="0"/>
              </a:spcBef>
              <a:buFontTx/>
              <a:buNone/>
            </a:pPr>
            <a:r>
              <a:rPr lang="en-US" altLang="en-US" sz="1200" b="1">
                <a:solidFill>
                  <a:srgbClr val="FFFFFF"/>
                </a:solidFill>
                <a:latin typeface="Arial" panose="020B0604020202020204" pitchFamily="34" charset="0"/>
                <a:ea typeface="ＭＳ Ｐゴシック" panose="020B0600070205080204" pitchFamily="34" charset="-128"/>
              </a:rPr>
              <a:t>DEXAMETHASONE TEST</a:t>
            </a:r>
          </a:p>
        </p:txBody>
      </p:sp>
      <p:sp>
        <p:nvSpPr>
          <p:cNvPr id="105485" name="Rectangle 17"/>
          <p:cNvSpPr>
            <a:spLocks noChangeArrowheads="1"/>
          </p:cNvSpPr>
          <p:nvPr/>
        </p:nvSpPr>
        <p:spPr bwMode="auto">
          <a:xfrm>
            <a:off x="3463925" y="1636713"/>
            <a:ext cx="4098925" cy="2027237"/>
          </a:xfrm>
          <a:prstGeom prst="rect">
            <a:avLst/>
          </a:prstGeom>
          <a:solidFill>
            <a:srgbClr val="FFFAD0"/>
          </a:solidFill>
          <a:ln w="19080" cap="sq">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Times New Roman" panose="02020603050405020304" pitchFamily="18" charset="0"/>
              <a:buNone/>
            </a:pPr>
            <a:endParaRPr lang="en-US" altLang="en-US" sz="1800"/>
          </a:p>
        </p:txBody>
      </p:sp>
      <p:sp>
        <p:nvSpPr>
          <p:cNvPr id="105486" name="Rectangle 18"/>
          <p:cNvSpPr>
            <a:spLocks noChangeArrowheads="1"/>
          </p:cNvSpPr>
          <p:nvPr/>
        </p:nvSpPr>
        <p:spPr bwMode="auto">
          <a:xfrm>
            <a:off x="7553325" y="1636713"/>
            <a:ext cx="1325563" cy="2027237"/>
          </a:xfrm>
          <a:prstGeom prst="rect">
            <a:avLst/>
          </a:prstGeom>
          <a:solidFill>
            <a:srgbClr val="FFFAD0"/>
          </a:solidFill>
          <a:ln w="19080" cap="sq">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Times New Roman" panose="02020603050405020304" pitchFamily="18" charset="0"/>
              <a:buNone/>
            </a:pPr>
            <a:endParaRPr lang="en-US" altLang="en-US" sz="1800"/>
          </a:p>
        </p:txBody>
      </p:sp>
      <p:sp>
        <p:nvSpPr>
          <p:cNvPr id="105487" name="Rectangle 19"/>
          <p:cNvSpPr>
            <a:spLocks noChangeArrowheads="1"/>
          </p:cNvSpPr>
          <p:nvPr/>
        </p:nvSpPr>
        <p:spPr bwMode="auto">
          <a:xfrm rot="-5400000">
            <a:off x="2601119" y="2520156"/>
            <a:ext cx="1273175"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200" b="1">
                <a:solidFill>
                  <a:srgbClr val="FFFFFF"/>
                </a:solidFill>
                <a:latin typeface="Arial" panose="020B0604020202020204" pitchFamily="34" charset="0"/>
                <a:ea typeface="ＭＳ Ｐゴシック" panose="020B0600070205080204" pitchFamily="34" charset="-128"/>
              </a:rPr>
              <a:t>Serum Cortisol</a:t>
            </a:r>
          </a:p>
        </p:txBody>
      </p:sp>
      <p:sp>
        <p:nvSpPr>
          <p:cNvPr id="105488" name="Line 20"/>
          <p:cNvSpPr>
            <a:spLocks noChangeShapeType="1"/>
          </p:cNvSpPr>
          <p:nvPr/>
        </p:nvSpPr>
        <p:spPr bwMode="auto">
          <a:xfrm>
            <a:off x="3724275" y="3543300"/>
            <a:ext cx="1588" cy="106363"/>
          </a:xfrm>
          <a:prstGeom prst="line">
            <a:avLst/>
          </a:prstGeom>
          <a:noFill/>
          <a:ln w="19080" cap="sq">
            <a:solidFill>
              <a:srgbClr val="000000"/>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5489" name="Line 21"/>
          <p:cNvSpPr>
            <a:spLocks noChangeShapeType="1"/>
          </p:cNvSpPr>
          <p:nvPr/>
        </p:nvSpPr>
        <p:spPr bwMode="auto">
          <a:xfrm>
            <a:off x="7224713" y="3551238"/>
            <a:ext cx="1587" cy="106362"/>
          </a:xfrm>
          <a:prstGeom prst="line">
            <a:avLst/>
          </a:prstGeom>
          <a:noFill/>
          <a:ln w="19080" cap="sq">
            <a:solidFill>
              <a:srgbClr val="000000"/>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5490" name="Line 22"/>
          <p:cNvSpPr>
            <a:spLocks noChangeShapeType="1"/>
          </p:cNvSpPr>
          <p:nvPr/>
        </p:nvSpPr>
        <p:spPr bwMode="auto">
          <a:xfrm flipH="1">
            <a:off x="3455988" y="2678113"/>
            <a:ext cx="111125" cy="1587"/>
          </a:xfrm>
          <a:prstGeom prst="line">
            <a:avLst/>
          </a:prstGeom>
          <a:noFill/>
          <a:ln w="19080" cap="sq">
            <a:solidFill>
              <a:srgbClr val="000000"/>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5491" name="Line 23"/>
          <p:cNvSpPr>
            <a:spLocks noChangeShapeType="1"/>
          </p:cNvSpPr>
          <p:nvPr/>
        </p:nvSpPr>
        <p:spPr bwMode="auto">
          <a:xfrm flipH="1">
            <a:off x="3455988" y="2049463"/>
            <a:ext cx="111125" cy="1587"/>
          </a:xfrm>
          <a:prstGeom prst="line">
            <a:avLst/>
          </a:prstGeom>
          <a:noFill/>
          <a:ln w="19080" cap="sq">
            <a:solidFill>
              <a:srgbClr val="000000"/>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5492" name="Line 24"/>
          <p:cNvSpPr>
            <a:spLocks noChangeShapeType="1"/>
          </p:cNvSpPr>
          <p:nvPr/>
        </p:nvSpPr>
        <p:spPr bwMode="auto">
          <a:xfrm flipH="1">
            <a:off x="3455988" y="3063875"/>
            <a:ext cx="111125" cy="1588"/>
          </a:xfrm>
          <a:prstGeom prst="line">
            <a:avLst/>
          </a:prstGeom>
          <a:noFill/>
          <a:ln w="19080" cap="sq">
            <a:solidFill>
              <a:srgbClr val="000000"/>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5493" name="Line 25"/>
          <p:cNvSpPr>
            <a:spLocks noChangeShapeType="1"/>
          </p:cNvSpPr>
          <p:nvPr/>
        </p:nvSpPr>
        <p:spPr bwMode="auto">
          <a:xfrm flipH="1">
            <a:off x="3457575" y="3457575"/>
            <a:ext cx="112713" cy="1588"/>
          </a:xfrm>
          <a:prstGeom prst="line">
            <a:avLst/>
          </a:prstGeom>
          <a:noFill/>
          <a:ln w="19080" cap="sq">
            <a:solidFill>
              <a:srgbClr val="000000"/>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5494" name="Line 26"/>
          <p:cNvSpPr>
            <a:spLocks noChangeShapeType="1"/>
          </p:cNvSpPr>
          <p:nvPr/>
        </p:nvSpPr>
        <p:spPr bwMode="auto">
          <a:xfrm flipH="1">
            <a:off x="3455988" y="3259138"/>
            <a:ext cx="111125" cy="1587"/>
          </a:xfrm>
          <a:prstGeom prst="line">
            <a:avLst/>
          </a:prstGeom>
          <a:noFill/>
          <a:ln w="19080" cap="sq">
            <a:solidFill>
              <a:srgbClr val="000000"/>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5495" name="Line 27"/>
          <p:cNvSpPr>
            <a:spLocks noChangeShapeType="1"/>
          </p:cNvSpPr>
          <p:nvPr/>
        </p:nvSpPr>
        <p:spPr bwMode="auto">
          <a:xfrm flipH="1">
            <a:off x="3455988" y="2884488"/>
            <a:ext cx="111125" cy="1587"/>
          </a:xfrm>
          <a:prstGeom prst="line">
            <a:avLst/>
          </a:prstGeom>
          <a:noFill/>
          <a:ln w="19080" cap="sq">
            <a:solidFill>
              <a:srgbClr val="000000"/>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5496" name="Line 28"/>
          <p:cNvSpPr>
            <a:spLocks noChangeShapeType="1"/>
          </p:cNvSpPr>
          <p:nvPr/>
        </p:nvSpPr>
        <p:spPr bwMode="auto">
          <a:xfrm flipH="1">
            <a:off x="3457575" y="2470150"/>
            <a:ext cx="112713" cy="1588"/>
          </a:xfrm>
          <a:prstGeom prst="line">
            <a:avLst/>
          </a:prstGeom>
          <a:noFill/>
          <a:ln w="19080" cap="sq">
            <a:solidFill>
              <a:srgbClr val="000000"/>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5497" name="Line 29"/>
          <p:cNvSpPr>
            <a:spLocks noChangeShapeType="1"/>
          </p:cNvSpPr>
          <p:nvPr/>
        </p:nvSpPr>
        <p:spPr bwMode="auto">
          <a:xfrm flipH="1">
            <a:off x="3455988" y="1849438"/>
            <a:ext cx="111125" cy="1587"/>
          </a:xfrm>
          <a:prstGeom prst="line">
            <a:avLst/>
          </a:prstGeom>
          <a:noFill/>
          <a:ln w="19080" cap="sq">
            <a:solidFill>
              <a:srgbClr val="000000"/>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5498" name="Line 30"/>
          <p:cNvSpPr>
            <a:spLocks noChangeShapeType="1"/>
          </p:cNvSpPr>
          <p:nvPr/>
        </p:nvSpPr>
        <p:spPr bwMode="auto">
          <a:xfrm flipH="1">
            <a:off x="3457575" y="2251075"/>
            <a:ext cx="112713" cy="1588"/>
          </a:xfrm>
          <a:prstGeom prst="line">
            <a:avLst/>
          </a:prstGeom>
          <a:noFill/>
          <a:ln w="19080" cap="sq">
            <a:solidFill>
              <a:srgbClr val="000000"/>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5499" name="Rectangle 31"/>
          <p:cNvSpPr>
            <a:spLocks noChangeArrowheads="1"/>
          </p:cNvSpPr>
          <p:nvPr/>
        </p:nvSpPr>
        <p:spPr bwMode="auto">
          <a:xfrm>
            <a:off x="7886700" y="2463800"/>
            <a:ext cx="174625" cy="1192213"/>
          </a:xfrm>
          <a:prstGeom prst="rect">
            <a:avLst/>
          </a:prstGeom>
          <a:solidFill>
            <a:srgbClr val="157815"/>
          </a:solidFill>
          <a:ln w="19080" cap="sq">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Times New Roman" panose="02020603050405020304" pitchFamily="18" charset="0"/>
              <a:buNone/>
            </a:pPr>
            <a:endParaRPr lang="en-US" altLang="en-US" sz="1800"/>
          </a:p>
        </p:txBody>
      </p:sp>
      <p:sp>
        <p:nvSpPr>
          <p:cNvPr id="105500" name="Rectangle 32"/>
          <p:cNvSpPr>
            <a:spLocks noChangeArrowheads="1"/>
          </p:cNvSpPr>
          <p:nvPr/>
        </p:nvSpPr>
        <p:spPr bwMode="auto">
          <a:xfrm>
            <a:off x="8070850" y="3376613"/>
            <a:ext cx="174625" cy="279400"/>
          </a:xfrm>
          <a:prstGeom prst="rect">
            <a:avLst/>
          </a:prstGeom>
          <a:solidFill>
            <a:srgbClr val="157815"/>
          </a:solidFill>
          <a:ln w="19080" cap="sq">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Times New Roman" panose="02020603050405020304" pitchFamily="18" charset="0"/>
              <a:buNone/>
            </a:pPr>
            <a:endParaRPr lang="en-US" altLang="en-US" sz="1800"/>
          </a:p>
        </p:txBody>
      </p:sp>
      <p:sp>
        <p:nvSpPr>
          <p:cNvPr id="105501" name="Rectangle 33"/>
          <p:cNvSpPr>
            <a:spLocks noChangeArrowheads="1"/>
          </p:cNvSpPr>
          <p:nvPr/>
        </p:nvSpPr>
        <p:spPr bwMode="auto">
          <a:xfrm>
            <a:off x="8255000" y="2700338"/>
            <a:ext cx="174625" cy="955675"/>
          </a:xfrm>
          <a:prstGeom prst="rect">
            <a:avLst/>
          </a:prstGeom>
          <a:solidFill>
            <a:srgbClr val="87D08A"/>
          </a:solidFill>
          <a:ln w="19080" cap="sq">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Times New Roman" panose="02020603050405020304" pitchFamily="18" charset="0"/>
              <a:buNone/>
            </a:pPr>
            <a:endParaRPr lang="en-US" altLang="en-US" sz="1800"/>
          </a:p>
        </p:txBody>
      </p:sp>
      <p:sp>
        <p:nvSpPr>
          <p:cNvPr id="105502" name="Rectangle 34"/>
          <p:cNvSpPr>
            <a:spLocks noChangeArrowheads="1"/>
          </p:cNvSpPr>
          <p:nvPr/>
        </p:nvSpPr>
        <p:spPr bwMode="auto">
          <a:xfrm>
            <a:off x="8439150" y="2938463"/>
            <a:ext cx="174625" cy="717550"/>
          </a:xfrm>
          <a:prstGeom prst="rect">
            <a:avLst/>
          </a:prstGeom>
          <a:solidFill>
            <a:srgbClr val="87D08A"/>
          </a:solidFill>
          <a:ln w="19080" cap="sq">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Times New Roman" panose="02020603050405020304" pitchFamily="18" charset="0"/>
              <a:buNone/>
            </a:pPr>
            <a:endParaRPr lang="en-US" altLang="en-US" sz="1800"/>
          </a:p>
        </p:txBody>
      </p:sp>
      <p:sp>
        <p:nvSpPr>
          <p:cNvPr id="105503" name="Rectangle 35"/>
          <p:cNvSpPr>
            <a:spLocks noChangeArrowheads="1"/>
          </p:cNvSpPr>
          <p:nvPr/>
        </p:nvSpPr>
        <p:spPr bwMode="auto">
          <a:xfrm>
            <a:off x="7793038" y="2239963"/>
            <a:ext cx="331787" cy="258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100" b="1">
                <a:solidFill>
                  <a:srgbClr val="000000"/>
                </a:solidFill>
                <a:latin typeface="Arial" panose="020B0604020202020204" pitchFamily="34" charset="0"/>
                <a:ea typeface="ＭＳ Ｐゴシック" panose="020B0600070205080204" pitchFamily="34" charset="-128"/>
              </a:rPr>
              <a:t>-D</a:t>
            </a:r>
          </a:p>
        </p:txBody>
      </p:sp>
      <p:sp>
        <p:nvSpPr>
          <p:cNvPr id="105504" name="Rectangle 36"/>
          <p:cNvSpPr>
            <a:spLocks noChangeArrowheads="1"/>
          </p:cNvSpPr>
          <p:nvPr/>
        </p:nvSpPr>
        <p:spPr bwMode="auto">
          <a:xfrm>
            <a:off x="8170863" y="2478088"/>
            <a:ext cx="331787" cy="258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100" b="1">
                <a:solidFill>
                  <a:srgbClr val="000000"/>
                </a:solidFill>
                <a:latin typeface="Arial" panose="020B0604020202020204" pitchFamily="34" charset="0"/>
                <a:ea typeface="ＭＳ Ｐゴシック" panose="020B0600070205080204" pitchFamily="34" charset="-128"/>
              </a:rPr>
              <a:t>-D</a:t>
            </a:r>
          </a:p>
        </p:txBody>
      </p:sp>
      <p:sp>
        <p:nvSpPr>
          <p:cNvPr id="105505" name="Rectangle 37"/>
          <p:cNvSpPr>
            <a:spLocks noChangeArrowheads="1"/>
          </p:cNvSpPr>
          <p:nvPr/>
        </p:nvSpPr>
        <p:spPr bwMode="auto">
          <a:xfrm>
            <a:off x="7977188" y="3148013"/>
            <a:ext cx="366712" cy="258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100" b="1">
                <a:solidFill>
                  <a:srgbClr val="000000"/>
                </a:solidFill>
                <a:latin typeface="Arial" panose="020B0604020202020204" pitchFamily="34" charset="0"/>
                <a:ea typeface="ＭＳ Ｐゴシック" panose="020B0600070205080204" pitchFamily="34" charset="-128"/>
              </a:rPr>
              <a:t>+D</a:t>
            </a:r>
          </a:p>
        </p:txBody>
      </p:sp>
      <p:sp>
        <p:nvSpPr>
          <p:cNvPr id="105506" name="Rectangle 38"/>
          <p:cNvSpPr>
            <a:spLocks noChangeArrowheads="1"/>
          </p:cNvSpPr>
          <p:nvPr/>
        </p:nvSpPr>
        <p:spPr bwMode="auto">
          <a:xfrm>
            <a:off x="8355013" y="2711450"/>
            <a:ext cx="366712" cy="258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100" b="1">
                <a:solidFill>
                  <a:srgbClr val="000000"/>
                </a:solidFill>
                <a:latin typeface="Arial" panose="020B0604020202020204" pitchFamily="34" charset="0"/>
                <a:ea typeface="ＭＳ Ｐゴシック" panose="020B0600070205080204" pitchFamily="34" charset="-128"/>
              </a:rPr>
              <a:t>+D</a:t>
            </a:r>
          </a:p>
        </p:txBody>
      </p:sp>
      <p:grpSp>
        <p:nvGrpSpPr>
          <p:cNvPr id="105507" name="Group 39"/>
          <p:cNvGrpSpPr/>
          <p:nvPr/>
        </p:nvGrpSpPr>
        <p:grpSpPr bwMode="auto">
          <a:xfrm>
            <a:off x="7996238" y="2195513"/>
            <a:ext cx="153987" cy="230187"/>
            <a:chOff x="4077" y="1383"/>
            <a:chExt cx="97" cy="145"/>
          </a:xfrm>
        </p:grpSpPr>
        <p:sp>
          <p:nvSpPr>
            <p:cNvPr id="105585" name="Line 40"/>
            <p:cNvSpPr>
              <a:spLocks noChangeShapeType="1"/>
            </p:cNvSpPr>
            <p:nvPr/>
          </p:nvSpPr>
          <p:spPr bwMode="auto">
            <a:xfrm flipV="1">
              <a:off x="4078" y="1382"/>
              <a:ext cx="0" cy="54"/>
            </a:xfrm>
            <a:prstGeom prst="line">
              <a:avLst/>
            </a:prstGeom>
            <a:noFill/>
            <a:ln w="19080" cap="sq">
              <a:solidFill>
                <a:srgbClr val="000000"/>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5586" name="Line 41"/>
            <p:cNvSpPr>
              <a:spLocks noChangeShapeType="1"/>
            </p:cNvSpPr>
            <p:nvPr/>
          </p:nvSpPr>
          <p:spPr bwMode="auto">
            <a:xfrm flipV="1">
              <a:off x="4174" y="1387"/>
              <a:ext cx="0" cy="142"/>
            </a:xfrm>
            <a:prstGeom prst="line">
              <a:avLst/>
            </a:prstGeom>
            <a:noFill/>
            <a:ln w="19080" cap="sq">
              <a:solidFill>
                <a:srgbClr val="000000"/>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5587" name="Line 42"/>
            <p:cNvSpPr>
              <a:spLocks noChangeShapeType="1"/>
            </p:cNvSpPr>
            <p:nvPr/>
          </p:nvSpPr>
          <p:spPr bwMode="auto">
            <a:xfrm flipH="1">
              <a:off x="4076" y="1385"/>
              <a:ext cx="99" cy="0"/>
            </a:xfrm>
            <a:prstGeom prst="line">
              <a:avLst/>
            </a:prstGeom>
            <a:noFill/>
            <a:ln w="19080" cap="sq">
              <a:solidFill>
                <a:srgbClr val="000000"/>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105508" name="Group 43"/>
          <p:cNvGrpSpPr/>
          <p:nvPr/>
        </p:nvGrpSpPr>
        <p:grpSpPr bwMode="auto">
          <a:xfrm>
            <a:off x="8369300" y="2424113"/>
            <a:ext cx="155575" cy="230187"/>
            <a:chOff x="4312" y="1527"/>
            <a:chExt cx="98" cy="145"/>
          </a:xfrm>
        </p:grpSpPr>
        <p:sp>
          <p:nvSpPr>
            <p:cNvPr id="105582" name="Line 44"/>
            <p:cNvSpPr>
              <a:spLocks noChangeShapeType="1"/>
            </p:cNvSpPr>
            <p:nvPr/>
          </p:nvSpPr>
          <p:spPr bwMode="auto">
            <a:xfrm flipV="1">
              <a:off x="4313" y="1526"/>
              <a:ext cx="0" cy="54"/>
            </a:xfrm>
            <a:prstGeom prst="line">
              <a:avLst/>
            </a:prstGeom>
            <a:noFill/>
            <a:ln w="19080" cap="sq">
              <a:solidFill>
                <a:srgbClr val="000000"/>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5583" name="Line 45"/>
            <p:cNvSpPr>
              <a:spLocks noChangeShapeType="1"/>
            </p:cNvSpPr>
            <p:nvPr/>
          </p:nvSpPr>
          <p:spPr bwMode="auto">
            <a:xfrm flipV="1">
              <a:off x="4409" y="1531"/>
              <a:ext cx="0" cy="142"/>
            </a:xfrm>
            <a:prstGeom prst="line">
              <a:avLst/>
            </a:prstGeom>
            <a:noFill/>
            <a:ln w="19080" cap="sq">
              <a:solidFill>
                <a:srgbClr val="000000"/>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5584" name="Line 46"/>
            <p:cNvSpPr>
              <a:spLocks noChangeShapeType="1"/>
            </p:cNvSpPr>
            <p:nvPr/>
          </p:nvSpPr>
          <p:spPr bwMode="auto">
            <a:xfrm flipH="1">
              <a:off x="4311" y="1529"/>
              <a:ext cx="100" cy="0"/>
            </a:xfrm>
            <a:prstGeom prst="line">
              <a:avLst/>
            </a:prstGeom>
            <a:noFill/>
            <a:ln w="19080" cap="sq">
              <a:solidFill>
                <a:srgbClr val="000000"/>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05509" name="Rectangle 47"/>
          <p:cNvSpPr>
            <a:spLocks noChangeArrowheads="1"/>
          </p:cNvSpPr>
          <p:nvPr/>
        </p:nvSpPr>
        <p:spPr bwMode="auto">
          <a:xfrm>
            <a:off x="7874000" y="3613150"/>
            <a:ext cx="39370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200" b="1">
                <a:solidFill>
                  <a:srgbClr val="FFFFFF"/>
                </a:solidFill>
                <a:latin typeface="Arial" panose="020B0604020202020204" pitchFamily="34" charset="0"/>
                <a:ea typeface="ＭＳ Ｐゴシック" panose="020B0600070205080204" pitchFamily="34" charset="-128"/>
              </a:rPr>
              <a:t>NS</a:t>
            </a:r>
          </a:p>
        </p:txBody>
      </p:sp>
      <p:sp>
        <p:nvSpPr>
          <p:cNvPr id="105510" name="Rectangle 48"/>
          <p:cNvSpPr>
            <a:spLocks noChangeArrowheads="1"/>
          </p:cNvSpPr>
          <p:nvPr/>
        </p:nvSpPr>
        <p:spPr bwMode="auto">
          <a:xfrm>
            <a:off x="8248650" y="3611563"/>
            <a:ext cx="384175" cy="271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200" b="1">
                <a:solidFill>
                  <a:srgbClr val="FFFFFF"/>
                </a:solidFill>
                <a:latin typeface="Arial" panose="020B0604020202020204" pitchFamily="34" charset="0"/>
                <a:ea typeface="ＭＳ Ｐゴシック" panose="020B0600070205080204" pitchFamily="34" charset="-128"/>
              </a:rPr>
              <a:t>SS</a:t>
            </a:r>
          </a:p>
        </p:txBody>
      </p:sp>
      <p:sp>
        <p:nvSpPr>
          <p:cNvPr id="105511" name="Rectangle 49"/>
          <p:cNvSpPr>
            <a:spLocks noChangeArrowheads="1"/>
          </p:cNvSpPr>
          <p:nvPr/>
        </p:nvSpPr>
        <p:spPr bwMode="auto">
          <a:xfrm>
            <a:off x="3462338" y="3662363"/>
            <a:ext cx="528637" cy="271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200" b="1">
                <a:solidFill>
                  <a:srgbClr val="FFFFFF"/>
                </a:solidFill>
                <a:latin typeface="Arial" panose="020B0604020202020204" pitchFamily="34" charset="0"/>
                <a:ea typeface="ＭＳ Ｐゴシック" panose="020B0600070205080204" pitchFamily="34" charset="-128"/>
              </a:rPr>
              <a:t>8 am</a:t>
            </a:r>
          </a:p>
        </p:txBody>
      </p:sp>
      <p:sp>
        <p:nvSpPr>
          <p:cNvPr id="105512" name="Rectangle 50"/>
          <p:cNvSpPr>
            <a:spLocks noChangeArrowheads="1"/>
          </p:cNvSpPr>
          <p:nvPr/>
        </p:nvSpPr>
        <p:spPr bwMode="auto">
          <a:xfrm>
            <a:off x="6959600" y="3654425"/>
            <a:ext cx="52863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200" b="1">
                <a:solidFill>
                  <a:srgbClr val="FFFFFF"/>
                </a:solidFill>
                <a:latin typeface="Arial" panose="020B0604020202020204" pitchFamily="34" charset="0"/>
                <a:ea typeface="ＭＳ Ｐゴシック" panose="020B0600070205080204" pitchFamily="34" charset="-128"/>
              </a:rPr>
              <a:t>8 am</a:t>
            </a:r>
          </a:p>
        </p:txBody>
      </p:sp>
      <p:grpSp>
        <p:nvGrpSpPr>
          <p:cNvPr id="105513" name="Group 51"/>
          <p:cNvGrpSpPr/>
          <p:nvPr/>
        </p:nvGrpSpPr>
        <p:grpSpPr bwMode="auto">
          <a:xfrm>
            <a:off x="5072063" y="1639888"/>
            <a:ext cx="1658937" cy="2016125"/>
            <a:chOff x="2235" y="1033"/>
            <a:chExt cx="1045" cy="1270"/>
          </a:xfrm>
        </p:grpSpPr>
        <p:sp>
          <p:nvSpPr>
            <p:cNvPr id="105579" name="Rectangle 52"/>
            <p:cNvSpPr>
              <a:spLocks noChangeArrowheads="1"/>
            </p:cNvSpPr>
            <p:nvPr/>
          </p:nvSpPr>
          <p:spPr bwMode="auto">
            <a:xfrm>
              <a:off x="2235" y="1037"/>
              <a:ext cx="128" cy="1263"/>
            </a:xfrm>
            <a:prstGeom prst="rect">
              <a:avLst/>
            </a:prstGeom>
            <a:gradFill rotWithShape="0">
              <a:gsLst>
                <a:gs pos="0">
                  <a:srgbClr val="424342"/>
                </a:gs>
                <a:gs pos="100000">
                  <a:srgbClr val="FFFAD0">
                    <a:alpha val="45998"/>
                  </a:srgbClr>
                </a:gs>
              </a:gsLst>
              <a:lin ang="10800000" scaled="1"/>
            </a:gra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Times New Roman" panose="02020603050405020304" pitchFamily="18" charset="0"/>
                <a:buNone/>
              </a:pPr>
              <a:endParaRPr lang="en-US" altLang="en-US" sz="1800"/>
            </a:p>
          </p:txBody>
        </p:sp>
        <p:sp>
          <p:nvSpPr>
            <p:cNvPr id="105580" name="Rectangle 53"/>
            <p:cNvSpPr>
              <a:spLocks noChangeArrowheads="1"/>
            </p:cNvSpPr>
            <p:nvPr/>
          </p:nvSpPr>
          <p:spPr bwMode="auto">
            <a:xfrm flipH="1">
              <a:off x="3113" y="1036"/>
              <a:ext cx="167" cy="1267"/>
            </a:xfrm>
            <a:prstGeom prst="rect">
              <a:avLst/>
            </a:prstGeom>
            <a:gradFill rotWithShape="0">
              <a:gsLst>
                <a:gs pos="0">
                  <a:srgbClr val="FFFAD0">
                    <a:alpha val="45998"/>
                  </a:srgbClr>
                </a:gs>
                <a:gs pos="100000">
                  <a:srgbClr val="424342"/>
                </a:gs>
              </a:gsLst>
              <a:lin ang="10800000" scaled="1"/>
            </a:gra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Times New Roman" panose="02020603050405020304" pitchFamily="18" charset="0"/>
                <a:buNone/>
              </a:pPr>
              <a:endParaRPr lang="en-US" altLang="en-US" sz="1800"/>
            </a:p>
          </p:txBody>
        </p:sp>
        <p:sp>
          <p:nvSpPr>
            <p:cNvPr id="105581" name="Rectangle 54"/>
            <p:cNvSpPr>
              <a:spLocks noChangeArrowheads="1"/>
            </p:cNvSpPr>
            <p:nvPr/>
          </p:nvSpPr>
          <p:spPr bwMode="auto">
            <a:xfrm>
              <a:off x="2361" y="1033"/>
              <a:ext cx="764" cy="1268"/>
            </a:xfrm>
            <a:prstGeom prst="rect">
              <a:avLst/>
            </a:prstGeom>
            <a:solidFill>
              <a:srgbClr val="474547"/>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Times New Roman" panose="02020603050405020304" pitchFamily="18" charset="0"/>
                <a:buNone/>
              </a:pPr>
              <a:endParaRPr lang="en-US" altLang="en-US" sz="1800"/>
            </a:p>
          </p:txBody>
        </p:sp>
      </p:grpSp>
      <p:sp>
        <p:nvSpPr>
          <p:cNvPr id="105514" name="Rectangle 55"/>
          <p:cNvSpPr>
            <a:spLocks noChangeArrowheads="1"/>
          </p:cNvSpPr>
          <p:nvPr/>
        </p:nvSpPr>
        <p:spPr bwMode="auto">
          <a:xfrm>
            <a:off x="4956175" y="1371600"/>
            <a:ext cx="1349375"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200" b="1">
                <a:solidFill>
                  <a:srgbClr val="FFFFFF"/>
                </a:solidFill>
                <a:latin typeface="Arial" panose="020B0604020202020204" pitchFamily="34" charset="0"/>
                <a:ea typeface="ＭＳ Ｐゴシック" panose="020B0600070205080204" pitchFamily="34" charset="-128"/>
              </a:rPr>
              <a:t>24 H SAMPLING</a:t>
            </a:r>
          </a:p>
        </p:txBody>
      </p:sp>
      <p:sp>
        <p:nvSpPr>
          <p:cNvPr id="105515" name="Text Box 56"/>
          <p:cNvSpPr txBox="1">
            <a:spLocks noChangeArrowheads="1"/>
          </p:cNvSpPr>
          <p:nvPr/>
        </p:nvSpPr>
        <p:spPr bwMode="auto">
          <a:xfrm>
            <a:off x="3873500" y="1765300"/>
            <a:ext cx="7112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200" b="1">
                <a:solidFill>
                  <a:srgbClr val="000000"/>
                </a:solidFill>
                <a:latin typeface="Arial" panose="020B0604020202020204" pitchFamily="34" charset="0"/>
                <a:ea typeface="ＭＳ Ｐゴシック" panose="020B0600070205080204" pitchFamily="34" charset="-128"/>
              </a:rPr>
              <a:t>Normal</a:t>
            </a:r>
          </a:p>
        </p:txBody>
      </p:sp>
      <p:sp>
        <p:nvSpPr>
          <p:cNvPr id="105516" name="Line 57"/>
          <p:cNvSpPr>
            <a:spLocks noChangeShapeType="1"/>
          </p:cNvSpPr>
          <p:nvPr/>
        </p:nvSpPr>
        <p:spPr bwMode="auto">
          <a:xfrm flipH="1">
            <a:off x="3970338" y="1995488"/>
            <a:ext cx="188912" cy="203200"/>
          </a:xfrm>
          <a:prstGeom prst="line">
            <a:avLst/>
          </a:prstGeom>
          <a:noFill/>
          <a:ln w="28440" cap="sq">
            <a:solidFill>
              <a:srgbClr val="000000"/>
            </a:solidFill>
            <a:miter lim="800000"/>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71738" name="Group 58"/>
          <p:cNvGrpSpPr/>
          <p:nvPr/>
        </p:nvGrpSpPr>
        <p:grpSpPr bwMode="auto">
          <a:xfrm>
            <a:off x="3663950" y="1751013"/>
            <a:ext cx="3817938" cy="1276350"/>
            <a:chOff x="1348" y="1103"/>
            <a:chExt cx="2405" cy="804"/>
          </a:xfrm>
        </p:grpSpPr>
        <p:grpSp>
          <p:nvGrpSpPr>
            <p:cNvPr id="105567" name="Group 59"/>
            <p:cNvGrpSpPr/>
            <p:nvPr/>
          </p:nvGrpSpPr>
          <p:grpSpPr bwMode="auto">
            <a:xfrm>
              <a:off x="1348" y="1159"/>
              <a:ext cx="2405" cy="748"/>
              <a:chOff x="1348" y="1159"/>
              <a:chExt cx="2405" cy="748"/>
            </a:xfrm>
          </p:grpSpPr>
          <p:sp>
            <p:nvSpPr>
              <p:cNvPr id="105570" name="Freeform 60"/>
              <p:cNvSpPr>
                <a:spLocks noChangeArrowheads="1"/>
              </p:cNvSpPr>
              <p:nvPr/>
            </p:nvSpPr>
            <p:spPr bwMode="auto">
              <a:xfrm>
                <a:off x="1693" y="1596"/>
                <a:ext cx="30" cy="64"/>
              </a:xfrm>
              <a:custGeom>
                <a:avLst/>
                <a:gdLst>
                  <a:gd name="T0" fmla="*/ 0 w 30713"/>
                  <a:gd name="T1" fmla="*/ 0 h 21600"/>
                  <a:gd name="T2" fmla="*/ 0 w 30713"/>
                  <a:gd name="T3" fmla="*/ 0 h 21600"/>
                  <a:gd name="T4" fmla="*/ 0 w 30713"/>
                  <a:gd name="T5" fmla="*/ 0 h 21600"/>
                  <a:gd name="T6" fmla="*/ 0 60000 65536"/>
                  <a:gd name="T7" fmla="*/ 0 60000 65536"/>
                  <a:gd name="T8" fmla="*/ 0 60000 65536"/>
                  <a:gd name="T9" fmla="*/ 0 w 30713"/>
                  <a:gd name="T10" fmla="*/ 0 h 21600"/>
                  <a:gd name="T11" fmla="*/ 30713 w 30713"/>
                  <a:gd name="T12" fmla="*/ 21600 h 21600"/>
                </a:gdLst>
                <a:ahLst/>
                <a:cxnLst>
                  <a:cxn ang="T6">
                    <a:pos x="T0" y="T1"/>
                  </a:cxn>
                  <a:cxn ang="T7">
                    <a:pos x="T2" y="T3"/>
                  </a:cxn>
                  <a:cxn ang="T8">
                    <a:pos x="T4" y="T5"/>
                  </a:cxn>
                </a:cxnLst>
                <a:rect l="T9" t="T10" r="T11" b="T12"/>
                <a:pathLst>
                  <a:path w="30713" h="21600" fill="none" extrusionOk="0">
                    <a:moveTo>
                      <a:pt x="30713" y="13169"/>
                    </a:moveTo>
                    <a:cubicBezTo>
                      <a:pt x="26624" y="18485"/>
                      <a:pt x="20299" y="21600"/>
                      <a:pt x="13593" y="21600"/>
                    </a:cubicBezTo>
                    <a:cubicBezTo>
                      <a:pt x="8644" y="21600"/>
                      <a:pt x="3845" y="19900"/>
                      <a:pt x="-1" y="16785"/>
                    </a:cubicBezTo>
                  </a:path>
                  <a:path w="30713" h="21600" stroke="0" extrusionOk="0">
                    <a:moveTo>
                      <a:pt x="30713" y="13169"/>
                    </a:moveTo>
                    <a:cubicBezTo>
                      <a:pt x="26624" y="18485"/>
                      <a:pt x="20299" y="21600"/>
                      <a:pt x="13593" y="21600"/>
                    </a:cubicBezTo>
                    <a:cubicBezTo>
                      <a:pt x="8644" y="21600"/>
                      <a:pt x="3845" y="19900"/>
                      <a:pt x="-1" y="16785"/>
                    </a:cubicBezTo>
                    <a:lnTo>
                      <a:pt x="13593" y="0"/>
                    </a:lnTo>
                    <a:lnTo>
                      <a:pt x="30713" y="13169"/>
                    </a:lnTo>
                    <a:close/>
                  </a:path>
                </a:pathLst>
              </a:custGeom>
              <a:noFill/>
              <a:ln w="19080" cap="rnd">
                <a:solidFill>
                  <a:srgbClr val="000000"/>
                </a:solidFill>
                <a:prstDash val="sysDot"/>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105571" name="Group 61"/>
              <p:cNvGrpSpPr/>
              <p:nvPr/>
            </p:nvGrpSpPr>
            <p:grpSpPr bwMode="auto">
              <a:xfrm>
                <a:off x="1348" y="1159"/>
                <a:ext cx="2405" cy="748"/>
                <a:chOff x="1348" y="1159"/>
                <a:chExt cx="2405" cy="748"/>
              </a:xfrm>
            </p:grpSpPr>
            <p:sp>
              <p:nvSpPr>
                <p:cNvPr id="105572" name="Freeform 62"/>
                <p:cNvSpPr>
                  <a:spLocks noChangeArrowheads="1"/>
                </p:cNvSpPr>
                <p:nvPr/>
              </p:nvSpPr>
              <p:spPr bwMode="auto">
                <a:xfrm>
                  <a:off x="1348" y="1495"/>
                  <a:ext cx="339" cy="255"/>
                </a:xfrm>
                <a:custGeom>
                  <a:avLst/>
                  <a:gdLst>
                    <a:gd name="T0" fmla="*/ 0 w 19252"/>
                    <a:gd name="T1" fmla="*/ 0 h 21600"/>
                    <a:gd name="T2" fmla="*/ 0 w 19252"/>
                    <a:gd name="T3" fmla="*/ 0 h 21600"/>
                    <a:gd name="T4" fmla="*/ 0 w 19252"/>
                    <a:gd name="T5" fmla="*/ 0 h 21600"/>
                    <a:gd name="T6" fmla="*/ 0 60000 65536"/>
                    <a:gd name="T7" fmla="*/ 0 60000 65536"/>
                    <a:gd name="T8" fmla="*/ 0 60000 65536"/>
                    <a:gd name="T9" fmla="*/ 0 w 19252"/>
                    <a:gd name="T10" fmla="*/ 0 h 21600"/>
                    <a:gd name="T11" fmla="*/ 19252 w 19252"/>
                    <a:gd name="T12" fmla="*/ 21600 h 21600"/>
                  </a:gdLst>
                  <a:ahLst/>
                  <a:cxnLst>
                    <a:cxn ang="T6">
                      <a:pos x="T0" y="T1"/>
                    </a:cxn>
                    <a:cxn ang="T7">
                      <a:pos x="T2" y="T3"/>
                    </a:cxn>
                    <a:cxn ang="T8">
                      <a:pos x="T4" y="T5"/>
                    </a:cxn>
                  </a:cxnLst>
                  <a:rect l="T9" t="T10" r="T11" b="T12"/>
                  <a:pathLst>
                    <a:path w="19252" h="21600" fill="none" extrusionOk="0">
                      <a:moveTo>
                        <a:pt x="-1" y="0"/>
                      </a:moveTo>
                      <a:cubicBezTo>
                        <a:pt x="13" y="0"/>
                        <a:pt x="26" y="0"/>
                        <a:pt x="40" y="0"/>
                      </a:cubicBezTo>
                      <a:cubicBezTo>
                        <a:pt x="8136" y="0"/>
                        <a:pt x="15552" y="4527"/>
                        <a:pt x="19252" y="11728"/>
                      </a:cubicBezTo>
                    </a:path>
                    <a:path w="19252" h="21600" stroke="0" extrusionOk="0">
                      <a:moveTo>
                        <a:pt x="-1" y="0"/>
                      </a:moveTo>
                      <a:cubicBezTo>
                        <a:pt x="13" y="0"/>
                        <a:pt x="26" y="0"/>
                        <a:pt x="40" y="0"/>
                      </a:cubicBezTo>
                      <a:cubicBezTo>
                        <a:pt x="8136" y="0"/>
                        <a:pt x="15552" y="4527"/>
                        <a:pt x="19252" y="11728"/>
                      </a:cubicBezTo>
                      <a:lnTo>
                        <a:pt x="40" y="21600"/>
                      </a:lnTo>
                      <a:lnTo>
                        <a:pt x="-1" y="0"/>
                      </a:lnTo>
                      <a:close/>
                    </a:path>
                  </a:pathLst>
                </a:custGeom>
                <a:noFill/>
                <a:ln w="19080" cap="rnd">
                  <a:solidFill>
                    <a:srgbClr val="000000"/>
                  </a:solidFill>
                  <a:prstDash val="sysDot"/>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5573" name="Freeform 63"/>
                <p:cNvSpPr>
                  <a:spLocks noChangeArrowheads="1"/>
                </p:cNvSpPr>
                <p:nvPr/>
              </p:nvSpPr>
              <p:spPr bwMode="auto">
                <a:xfrm rot="10800000">
                  <a:off x="2033" y="1522"/>
                  <a:ext cx="517" cy="385"/>
                </a:xfrm>
                <a:custGeom>
                  <a:avLst/>
                  <a:gdLst>
                    <a:gd name="T0" fmla="*/ 0 w 20984"/>
                    <a:gd name="T1" fmla="*/ 0 h 21600"/>
                    <a:gd name="T2" fmla="*/ 0 w 20984"/>
                    <a:gd name="T3" fmla="*/ 0 h 21600"/>
                    <a:gd name="T4" fmla="*/ 0 w 20984"/>
                    <a:gd name="T5" fmla="*/ 0 h 21600"/>
                    <a:gd name="T6" fmla="*/ 0 60000 65536"/>
                    <a:gd name="T7" fmla="*/ 0 60000 65536"/>
                    <a:gd name="T8" fmla="*/ 0 60000 65536"/>
                    <a:gd name="T9" fmla="*/ 0 w 20984"/>
                    <a:gd name="T10" fmla="*/ 0 h 21600"/>
                    <a:gd name="T11" fmla="*/ 20984 w 20984"/>
                    <a:gd name="T12" fmla="*/ 21600 h 21600"/>
                  </a:gdLst>
                  <a:ahLst/>
                  <a:cxnLst>
                    <a:cxn ang="T6">
                      <a:pos x="T0" y="T1"/>
                    </a:cxn>
                    <a:cxn ang="T7">
                      <a:pos x="T2" y="T3"/>
                    </a:cxn>
                    <a:cxn ang="T8">
                      <a:pos x="T4" y="T5"/>
                    </a:cxn>
                  </a:cxnLst>
                  <a:rect l="T9" t="T10" r="T11" b="T12"/>
                  <a:pathLst>
                    <a:path w="20984" h="21600" fill="none" extrusionOk="0">
                      <a:moveTo>
                        <a:pt x="-1" y="0"/>
                      </a:moveTo>
                      <a:cubicBezTo>
                        <a:pt x="9" y="0"/>
                        <a:pt x="19" y="0"/>
                        <a:pt x="29" y="0"/>
                      </a:cubicBezTo>
                      <a:cubicBezTo>
                        <a:pt x="9941" y="0"/>
                        <a:pt x="18582" y="6747"/>
                        <a:pt x="20984" y="16364"/>
                      </a:cubicBezTo>
                    </a:path>
                    <a:path w="20984" h="21600" stroke="0" extrusionOk="0">
                      <a:moveTo>
                        <a:pt x="-1" y="0"/>
                      </a:moveTo>
                      <a:cubicBezTo>
                        <a:pt x="9" y="0"/>
                        <a:pt x="19" y="0"/>
                        <a:pt x="29" y="0"/>
                      </a:cubicBezTo>
                      <a:cubicBezTo>
                        <a:pt x="9941" y="0"/>
                        <a:pt x="18582" y="6747"/>
                        <a:pt x="20984" y="16364"/>
                      </a:cubicBezTo>
                      <a:lnTo>
                        <a:pt x="29" y="21600"/>
                      </a:lnTo>
                      <a:lnTo>
                        <a:pt x="-1" y="0"/>
                      </a:lnTo>
                      <a:close/>
                    </a:path>
                  </a:pathLst>
                </a:custGeom>
                <a:noFill/>
                <a:ln w="19080" cap="rnd">
                  <a:solidFill>
                    <a:srgbClr val="000000"/>
                  </a:solidFill>
                  <a:prstDash val="sysDot"/>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anchor="ctr"/>
                <a:lstStyle/>
                <a:p>
                  <a:endParaRPr lang="en-US"/>
                </a:p>
              </p:txBody>
            </p:sp>
            <p:grpSp>
              <p:nvGrpSpPr>
                <p:cNvPr id="105574" name="Group 64"/>
                <p:cNvGrpSpPr/>
                <p:nvPr/>
              </p:nvGrpSpPr>
              <p:grpSpPr bwMode="auto">
                <a:xfrm>
                  <a:off x="1733" y="1378"/>
                  <a:ext cx="299" cy="468"/>
                  <a:chOff x="1733" y="1378"/>
                  <a:chExt cx="299" cy="468"/>
                </a:xfrm>
              </p:grpSpPr>
              <p:sp>
                <p:nvSpPr>
                  <p:cNvPr id="105577" name="Freeform 65"/>
                  <p:cNvSpPr>
                    <a:spLocks noChangeArrowheads="1"/>
                  </p:cNvSpPr>
                  <p:nvPr/>
                </p:nvSpPr>
                <p:spPr bwMode="auto">
                  <a:xfrm>
                    <a:off x="1733" y="1378"/>
                    <a:ext cx="149" cy="468"/>
                  </a:xfrm>
                  <a:custGeom>
                    <a:avLst/>
                    <a:gdLst>
                      <a:gd name="T0" fmla="*/ 0 w 18729"/>
                      <a:gd name="T1" fmla="*/ 0 h 21599"/>
                      <a:gd name="T2" fmla="*/ 0 w 18729"/>
                      <a:gd name="T3" fmla="*/ 0 h 21599"/>
                      <a:gd name="T4" fmla="*/ 0 w 18729"/>
                      <a:gd name="T5" fmla="*/ 0 h 21599"/>
                      <a:gd name="T6" fmla="*/ 0 60000 65536"/>
                      <a:gd name="T7" fmla="*/ 0 60000 65536"/>
                      <a:gd name="T8" fmla="*/ 0 60000 65536"/>
                      <a:gd name="T9" fmla="*/ 0 w 18729"/>
                      <a:gd name="T10" fmla="*/ 0 h 21599"/>
                      <a:gd name="T11" fmla="*/ 18729 w 18729"/>
                      <a:gd name="T12" fmla="*/ 21599 h 21599"/>
                    </a:gdLst>
                    <a:ahLst/>
                    <a:cxnLst>
                      <a:cxn ang="T6">
                        <a:pos x="T0" y="T1"/>
                      </a:cxn>
                      <a:cxn ang="T7">
                        <a:pos x="T2" y="T3"/>
                      </a:cxn>
                      <a:cxn ang="T8">
                        <a:pos x="T4" y="T5"/>
                      </a:cxn>
                    </a:cxnLst>
                    <a:rect l="T9" t="T10" r="T11" b="T12"/>
                    <a:pathLst>
                      <a:path w="18729" h="21599" fill="none" extrusionOk="0">
                        <a:moveTo>
                          <a:pt x="-1" y="10838"/>
                        </a:moveTo>
                        <a:cubicBezTo>
                          <a:pt x="3836" y="4161"/>
                          <a:pt x="10937" y="31"/>
                          <a:pt x="18638" y="-1"/>
                        </a:cubicBezTo>
                      </a:path>
                      <a:path w="18729" h="21599" stroke="0" extrusionOk="0">
                        <a:moveTo>
                          <a:pt x="-1" y="10838"/>
                        </a:moveTo>
                        <a:cubicBezTo>
                          <a:pt x="3836" y="4161"/>
                          <a:pt x="10937" y="31"/>
                          <a:pt x="18638" y="-1"/>
                        </a:cubicBezTo>
                        <a:lnTo>
                          <a:pt x="18729" y="21599"/>
                        </a:lnTo>
                        <a:lnTo>
                          <a:pt x="-1" y="10838"/>
                        </a:lnTo>
                        <a:close/>
                      </a:path>
                    </a:pathLst>
                  </a:custGeom>
                  <a:noFill/>
                  <a:ln w="19080" cap="rnd">
                    <a:solidFill>
                      <a:srgbClr val="000000"/>
                    </a:solidFill>
                    <a:prstDash val="sysDot"/>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5578" name="Freeform 66"/>
                  <p:cNvSpPr>
                    <a:spLocks noChangeArrowheads="1"/>
                  </p:cNvSpPr>
                  <p:nvPr/>
                </p:nvSpPr>
                <p:spPr bwMode="auto">
                  <a:xfrm>
                    <a:off x="1883" y="1378"/>
                    <a:ext cx="149" cy="468"/>
                  </a:xfrm>
                  <a:custGeom>
                    <a:avLst/>
                    <a:gdLst>
                      <a:gd name="T0" fmla="*/ 0 w 18740"/>
                      <a:gd name="T1" fmla="*/ 0 h 21600"/>
                      <a:gd name="T2" fmla="*/ 0 w 18740"/>
                      <a:gd name="T3" fmla="*/ 0 h 21600"/>
                      <a:gd name="T4" fmla="*/ 0 w 18740"/>
                      <a:gd name="T5" fmla="*/ 0 h 21600"/>
                      <a:gd name="T6" fmla="*/ 0 60000 65536"/>
                      <a:gd name="T7" fmla="*/ 0 60000 65536"/>
                      <a:gd name="T8" fmla="*/ 0 60000 65536"/>
                      <a:gd name="T9" fmla="*/ 0 w 18740"/>
                      <a:gd name="T10" fmla="*/ 0 h 21600"/>
                      <a:gd name="T11" fmla="*/ 18740 w 18740"/>
                      <a:gd name="T12" fmla="*/ 21600 h 21600"/>
                    </a:gdLst>
                    <a:ahLst/>
                    <a:cxnLst>
                      <a:cxn ang="T6">
                        <a:pos x="T0" y="T1"/>
                      </a:cxn>
                      <a:cxn ang="T7">
                        <a:pos x="T2" y="T3"/>
                      </a:cxn>
                      <a:cxn ang="T8">
                        <a:pos x="T4" y="T5"/>
                      </a:cxn>
                    </a:cxnLst>
                    <a:rect l="T9" t="T10" r="T11" b="T12"/>
                    <a:pathLst>
                      <a:path w="18740" h="21600" fill="none" extrusionOk="0">
                        <a:moveTo>
                          <a:pt x="-1" y="0"/>
                        </a:moveTo>
                        <a:cubicBezTo>
                          <a:pt x="29" y="0"/>
                          <a:pt x="59" y="0"/>
                          <a:pt x="90" y="0"/>
                        </a:cubicBezTo>
                        <a:cubicBezTo>
                          <a:pt x="7767" y="0"/>
                          <a:pt x="14867" y="4075"/>
                          <a:pt x="18740" y="10703"/>
                        </a:cubicBezTo>
                      </a:path>
                      <a:path w="18740" h="21600" stroke="0" extrusionOk="0">
                        <a:moveTo>
                          <a:pt x="-1" y="0"/>
                        </a:moveTo>
                        <a:cubicBezTo>
                          <a:pt x="29" y="0"/>
                          <a:pt x="59" y="0"/>
                          <a:pt x="90" y="0"/>
                        </a:cubicBezTo>
                        <a:cubicBezTo>
                          <a:pt x="7767" y="0"/>
                          <a:pt x="14867" y="4075"/>
                          <a:pt x="18740" y="10703"/>
                        </a:cubicBezTo>
                        <a:lnTo>
                          <a:pt x="90" y="21600"/>
                        </a:lnTo>
                        <a:lnTo>
                          <a:pt x="-1" y="0"/>
                        </a:lnTo>
                        <a:close/>
                      </a:path>
                    </a:pathLst>
                  </a:custGeom>
                  <a:noFill/>
                  <a:ln w="19080" cap="rnd">
                    <a:solidFill>
                      <a:srgbClr val="000000"/>
                    </a:solidFill>
                    <a:prstDash val="sysDot"/>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05575" name="Freeform 67"/>
                <p:cNvSpPr>
                  <a:spLocks noChangeArrowheads="1"/>
                </p:cNvSpPr>
                <p:nvPr/>
              </p:nvSpPr>
              <p:spPr bwMode="auto">
                <a:xfrm rot="10800000">
                  <a:off x="2559" y="1160"/>
                  <a:ext cx="580" cy="748"/>
                </a:xfrm>
                <a:custGeom>
                  <a:avLst/>
                  <a:gdLst>
                    <a:gd name="T0" fmla="*/ 0 w 15775"/>
                    <a:gd name="T1" fmla="*/ 0 h 21599"/>
                    <a:gd name="T2" fmla="*/ 0 w 15775"/>
                    <a:gd name="T3" fmla="*/ 0 h 21599"/>
                    <a:gd name="T4" fmla="*/ 0 w 15775"/>
                    <a:gd name="T5" fmla="*/ 0 h 21599"/>
                    <a:gd name="T6" fmla="*/ 0 60000 65536"/>
                    <a:gd name="T7" fmla="*/ 0 60000 65536"/>
                    <a:gd name="T8" fmla="*/ 0 60000 65536"/>
                    <a:gd name="T9" fmla="*/ 0 w 15775"/>
                    <a:gd name="T10" fmla="*/ 0 h 21599"/>
                    <a:gd name="T11" fmla="*/ 15775 w 15775"/>
                    <a:gd name="T12" fmla="*/ 21599 h 21599"/>
                  </a:gdLst>
                  <a:ahLst/>
                  <a:cxnLst>
                    <a:cxn ang="T6">
                      <a:pos x="T0" y="T1"/>
                    </a:cxn>
                    <a:cxn ang="T7">
                      <a:pos x="T2" y="T3"/>
                    </a:cxn>
                    <a:cxn ang="T8">
                      <a:pos x="T4" y="T5"/>
                    </a:cxn>
                  </a:cxnLst>
                  <a:rect l="T9" t="T10" r="T11" b="T12"/>
                  <a:pathLst>
                    <a:path w="15775" h="21599" fill="none" extrusionOk="0">
                      <a:moveTo>
                        <a:pt x="-1" y="6845"/>
                      </a:moveTo>
                      <a:cubicBezTo>
                        <a:pt x="4078" y="2482"/>
                        <a:pt x="9783" y="4"/>
                        <a:pt x="15755" y="-1"/>
                      </a:cubicBezTo>
                    </a:path>
                    <a:path w="15775" h="21599" stroke="0" extrusionOk="0">
                      <a:moveTo>
                        <a:pt x="-1" y="6845"/>
                      </a:moveTo>
                      <a:cubicBezTo>
                        <a:pt x="4078" y="2482"/>
                        <a:pt x="9783" y="4"/>
                        <a:pt x="15755" y="-1"/>
                      </a:cubicBezTo>
                      <a:lnTo>
                        <a:pt x="15775" y="21599"/>
                      </a:lnTo>
                      <a:lnTo>
                        <a:pt x="-1" y="6845"/>
                      </a:lnTo>
                      <a:close/>
                    </a:path>
                  </a:pathLst>
                </a:custGeom>
                <a:noFill/>
                <a:ln w="19080" cap="rnd">
                  <a:solidFill>
                    <a:srgbClr val="000000"/>
                  </a:solidFill>
                  <a:prstDash val="sysDot"/>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anchor="ctr"/>
                <a:lstStyle/>
                <a:p>
                  <a:endParaRPr lang="en-US"/>
                </a:p>
              </p:txBody>
            </p:sp>
            <p:sp>
              <p:nvSpPr>
                <p:cNvPr id="105576" name="Freeform 68"/>
                <p:cNvSpPr>
                  <a:spLocks noChangeArrowheads="1"/>
                </p:cNvSpPr>
                <p:nvPr/>
              </p:nvSpPr>
              <p:spPr bwMode="auto">
                <a:xfrm>
                  <a:off x="3135" y="1519"/>
                  <a:ext cx="618" cy="272"/>
                </a:xfrm>
                <a:custGeom>
                  <a:avLst/>
                  <a:gdLst>
                    <a:gd name="T0" fmla="*/ 0 w 19554"/>
                    <a:gd name="T1" fmla="*/ 0 h 21270"/>
                    <a:gd name="T2" fmla="*/ 0 w 19554"/>
                    <a:gd name="T3" fmla="*/ 0 h 21270"/>
                    <a:gd name="T4" fmla="*/ 0 w 19554"/>
                    <a:gd name="T5" fmla="*/ 0 h 21270"/>
                    <a:gd name="T6" fmla="*/ 0 60000 65536"/>
                    <a:gd name="T7" fmla="*/ 0 60000 65536"/>
                    <a:gd name="T8" fmla="*/ 0 60000 65536"/>
                    <a:gd name="T9" fmla="*/ 0 w 19554"/>
                    <a:gd name="T10" fmla="*/ 0 h 21270"/>
                    <a:gd name="T11" fmla="*/ 19554 w 19554"/>
                    <a:gd name="T12" fmla="*/ 21270 h 21270"/>
                  </a:gdLst>
                  <a:ahLst/>
                  <a:cxnLst>
                    <a:cxn ang="T6">
                      <a:pos x="T0" y="T1"/>
                    </a:cxn>
                    <a:cxn ang="T7">
                      <a:pos x="T2" y="T3"/>
                    </a:cxn>
                    <a:cxn ang="T8">
                      <a:pos x="T4" y="T5"/>
                    </a:cxn>
                  </a:cxnLst>
                  <a:rect l="T9" t="T10" r="T11" b="T12"/>
                  <a:pathLst>
                    <a:path w="19554" h="21270" fill="none" extrusionOk="0">
                      <a:moveTo>
                        <a:pt x="-1" y="12094"/>
                      </a:moveTo>
                      <a:cubicBezTo>
                        <a:pt x="2984" y="5734"/>
                        <a:pt x="8875" y="1222"/>
                        <a:pt x="15794" y="-1"/>
                      </a:cubicBezTo>
                    </a:path>
                    <a:path w="19554" h="21270" stroke="0" extrusionOk="0">
                      <a:moveTo>
                        <a:pt x="-1" y="12094"/>
                      </a:moveTo>
                      <a:cubicBezTo>
                        <a:pt x="2984" y="5734"/>
                        <a:pt x="8875" y="1222"/>
                        <a:pt x="15794" y="-1"/>
                      </a:cubicBezTo>
                      <a:lnTo>
                        <a:pt x="19554" y="21270"/>
                      </a:lnTo>
                      <a:lnTo>
                        <a:pt x="-1" y="12094"/>
                      </a:lnTo>
                      <a:close/>
                    </a:path>
                  </a:pathLst>
                </a:custGeom>
                <a:noFill/>
                <a:ln w="19080" cap="rnd">
                  <a:solidFill>
                    <a:srgbClr val="000000"/>
                  </a:solidFill>
                  <a:prstDash val="sysDot"/>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sp>
          <p:nvSpPr>
            <p:cNvPr id="105568" name="Text Box 69"/>
            <p:cNvSpPr txBox="1">
              <a:spLocks noChangeArrowheads="1"/>
            </p:cNvSpPr>
            <p:nvPr/>
          </p:nvSpPr>
          <p:spPr bwMode="auto">
            <a:xfrm>
              <a:off x="1957" y="1103"/>
              <a:ext cx="409" cy="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200" b="1">
                  <a:solidFill>
                    <a:srgbClr val="000000"/>
                  </a:solidFill>
                  <a:latin typeface="Arial" panose="020B0604020202020204" pitchFamily="34" charset="0"/>
                  <a:ea typeface="ＭＳ Ｐゴシック" panose="020B0600070205080204" pitchFamily="34" charset="-128"/>
                </a:rPr>
                <a:t>Stress</a:t>
              </a:r>
            </a:p>
          </p:txBody>
        </p:sp>
        <p:sp>
          <p:nvSpPr>
            <p:cNvPr id="105569" name="Line 70"/>
            <p:cNvSpPr>
              <a:spLocks noChangeShapeType="1"/>
            </p:cNvSpPr>
            <p:nvPr/>
          </p:nvSpPr>
          <p:spPr bwMode="auto">
            <a:xfrm flipH="1">
              <a:off x="1931" y="1256"/>
              <a:ext cx="101" cy="107"/>
            </a:xfrm>
            <a:prstGeom prst="line">
              <a:avLst/>
            </a:prstGeom>
            <a:noFill/>
            <a:ln w="28440" cap="sq">
              <a:solidFill>
                <a:srgbClr val="000000"/>
              </a:solidFill>
              <a:prstDash val="sysDot"/>
              <a:miter lim="800000"/>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105518" name="Group 71"/>
          <p:cNvGrpSpPr/>
          <p:nvPr/>
        </p:nvGrpSpPr>
        <p:grpSpPr bwMode="auto">
          <a:xfrm>
            <a:off x="3514725" y="503238"/>
            <a:ext cx="3616325" cy="5849937"/>
            <a:chOff x="1254" y="317"/>
            <a:chExt cx="2278" cy="3685"/>
          </a:xfrm>
        </p:grpSpPr>
        <p:grpSp>
          <p:nvGrpSpPr>
            <p:cNvPr id="105558" name="Group 72"/>
            <p:cNvGrpSpPr/>
            <p:nvPr/>
          </p:nvGrpSpPr>
          <p:grpSpPr bwMode="auto">
            <a:xfrm>
              <a:off x="1254" y="1305"/>
              <a:ext cx="1200" cy="1011"/>
              <a:chOff x="1254" y="1305"/>
              <a:chExt cx="1200" cy="1011"/>
            </a:xfrm>
          </p:grpSpPr>
          <p:sp>
            <p:nvSpPr>
              <p:cNvPr id="105561" name="Freeform 73"/>
              <p:cNvSpPr>
                <a:spLocks noChangeArrowheads="1"/>
              </p:cNvSpPr>
              <p:nvPr/>
            </p:nvSpPr>
            <p:spPr bwMode="auto">
              <a:xfrm>
                <a:off x="1254" y="1305"/>
                <a:ext cx="364" cy="1011"/>
              </a:xfrm>
              <a:custGeom>
                <a:avLst/>
                <a:gdLst>
                  <a:gd name="T0" fmla="*/ 0 w 17918"/>
                  <a:gd name="T1" fmla="*/ 0 h 21600"/>
                  <a:gd name="T2" fmla="*/ 0 w 17918"/>
                  <a:gd name="T3" fmla="*/ 0 h 21600"/>
                  <a:gd name="T4" fmla="*/ 0 w 17918"/>
                  <a:gd name="T5" fmla="*/ 0 h 21600"/>
                  <a:gd name="T6" fmla="*/ 0 60000 65536"/>
                  <a:gd name="T7" fmla="*/ 0 60000 65536"/>
                  <a:gd name="T8" fmla="*/ 0 60000 65536"/>
                  <a:gd name="T9" fmla="*/ 0 w 17918"/>
                  <a:gd name="T10" fmla="*/ 0 h 21600"/>
                  <a:gd name="T11" fmla="*/ 17918 w 17918"/>
                  <a:gd name="T12" fmla="*/ 21600 h 21600"/>
                </a:gdLst>
                <a:ahLst/>
                <a:cxnLst>
                  <a:cxn ang="T6">
                    <a:pos x="T0" y="T1"/>
                  </a:cxn>
                  <a:cxn ang="T7">
                    <a:pos x="T2" y="T3"/>
                  </a:cxn>
                  <a:cxn ang="T8">
                    <a:pos x="T4" y="T5"/>
                  </a:cxn>
                </a:cxnLst>
                <a:rect l="T9" t="T10" r="T11" b="T12"/>
                <a:pathLst>
                  <a:path w="17918" h="21600" fill="none" extrusionOk="0">
                    <a:moveTo>
                      <a:pt x="-1" y="0"/>
                    </a:moveTo>
                    <a:cubicBezTo>
                      <a:pt x="11" y="0"/>
                      <a:pt x="23" y="0"/>
                      <a:pt x="35" y="0"/>
                    </a:cubicBezTo>
                    <a:cubicBezTo>
                      <a:pt x="7200" y="0"/>
                      <a:pt x="13900" y="3553"/>
                      <a:pt x="17918" y="9486"/>
                    </a:cubicBezTo>
                  </a:path>
                  <a:path w="17918" h="21600" stroke="0" extrusionOk="0">
                    <a:moveTo>
                      <a:pt x="-1" y="0"/>
                    </a:moveTo>
                    <a:cubicBezTo>
                      <a:pt x="11" y="0"/>
                      <a:pt x="23" y="0"/>
                      <a:pt x="35" y="0"/>
                    </a:cubicBezTo>
                    <a:cubicBezTo>
                      <a:pt x="7200" y="0"/>
                      <a:pt x="13900" y="3553"/>
                      <a:pt x="17918" y="9486"/>
                    </a:cubicBezTo>
                    <a:lnTo>
                      <a:pt x="35" y="21600"/>
                    </a:lnTo>
                    <a:lnTo>
                      <a:pt x="-1" y="0"/>
                    </a:lnTo>
                    <a:close/>
                  </a:path>
                </a:pathLst>
              </a:custGeom>
              <a:noFill/>
              <a:ln w="19080" cap="rnd">
                <a:solidFill>
                  <a:srgbClr val="000000"/>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5562" name="Freeform 74"/>
              <p:cNvSpPr>
                <a:spLocks noChangeArrowheads="1"/>
              </p:cNvSpPr>
              <p:nvPr/>
            </p:nvSpPr>
            <p:spPr bwMode="auto">
              <a:xfrm>
                <a:off x="1625" y="1732"/>
                <a:ext cx="45" cy="24"/>
              </a:xfrm>
              <a:custGeom>
                <a:avLst/>
                <a:gdLst>
                  <a:gd name="T0" fmla="*/ 0 w 40693"/>
                  <a:gd name="T1" fmla="*/ 0 h 21600"/>
                  <a:gd name="T2" fmla="*/ 0 w 40693"/>
                  <a:gd name="T3" fmla="*/ 0 h 21600"/>
                  <a:gd name="T4" fmla="*/ 0 w 40693"/>
                  <a:gd name="T5" fmla="*/ 0 h 21600"/>
                  <a:gd name="T6" fmla="*/ 0 60000 65536"/>
                  <a:gd name="T7" fmla="*/ 0 60000 65536"/>
                  <a:gd name="T8" fmla="*/ 0 60000 65536"/>
                  <a:gd name="T9" fmla="*/ 0 w 40693"/>
                  <a:gd name="T10" fmla="*/ 0 h 21600"/>
                  <a:gd name="T11" fmla="*/ 40693 w 40693"/>
                  <a:gd name="T12" fmla="*/ 21600 h 21600"/>
                </a:gdLst>
                <a:ahLst/>
                <a:cxnLst>
                  <a:cxn ang="T6">
                    <a:pos x="T0" y="T1"/>
                  </a:cxn>
                  <a:cxn ang="T7">
                    <a:pos x="T2" y="T3"/>
                  </a:cxn>
                  <a:cxn ang="T8">
                    <a:pos x="T4" y="T5"/>
                  </a:cxn>
                </a:cxnLst>
                <a:rect l="T9" t="T10" r="T11" b="T12"/>
                <a:pathLst>
                  <a:path w="40693" h="21600" fill="none" extrusionOk="0">
                    <a:moveTo>
                      <a:pt x="40693" y="0"/>
                    </a:moveTo>
                    <a:cubicBezTo>
                      <a:pt x="40693" y="11929"/>
                      <a:pt x="31022" y="21600"/>
                      <a:pt x="19093" y="21600"/>
                    </a:cubicBezTo>
                    <a:cubicBezTo>
                      <a:pt x="11088" y="21600"/>
                      <a:pt x="3741" y="17173"/>
                      <a:pt x="-1" y="10098"/>
                    </a:cubicBezTo>
                  </a:path>
                  <a:path w="40693" h="21600" stroke="0" extrusionOk="0">
                    <a:moveTo>
                      <a:pt x="40693" y="0"/>
                    </a:moveTo>
                    <a:cubicBezTo>
                      <a:pt x="40693" y="11929"/>
                      <a:pt x="31022" y="21600"/>
                      <a:pt x="19093" y="21600"/>
                    </a:cubicBezTo>
                    <a:cubicBezTo>
                      <a:pt x="11088" y="21600"/>
                      <a:pt x="3741" y="17173"/>
                      <a:pt x="-1" y="10098"/>
                    </a:cubicBezTo>
                    <a:lnTo>
                      <a:pt x="19093" y="0"/>
                    </a:lnTo>
                    <a:lnTo>
                      <a:pt x="40693" y="0"/>
                    </a:lnTo>
                    <a:close/>
                  </a:path>
                </a:pathLst>
              </a:custGeom>
              <a:noFill/>
              <a:ln w="19080" cap="rnd">
                <a:solidFill>
                  <a:srgbClr val="000000"/>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5563" name="Freeform 75"/>
              <p:cNvSpPr>
                <a:spLocks noChangeArrowheads="1"/>
              </p:cNvSpPr>
              <p:nvPr/>
            </p:nvSpPr>
            <p:spPr bwMode="auto">
              <a:xfrm rot="10800000">
                <a:off x="1789" y="1629"/>
                <a:ext cx="665" cy="510"/>
              </a:xfrm>
              <a:custGeom>
                <a:avLst/>
                <a:gdLst>
                  <a:gd name="T0" fmla="*/ 0 w 20955"/>
                  <a:gd name="T1" fmla="*/ 0 h 21600"/>
                  <a:gd name="T2" fmla="*/ 0 w 20955"/>
                  <a:gd name="T3" fmla="*/ 0 h 21600"/>
                  <a:gd name="T4" fmla="*/ 0 w 20955"/>
                  <a:gd name="T5" fmla="*/ 0 h 21600"/>
                  <a:gd name="T6" fmla="*/ 0 60000 65536"/>
                  <a:gd name="T7" fmla="*/ 0 60000 65536"/>
                  <a:gd name="T8" fmla="*/ 0 60000 65536"/>
                  <a:gd name="T9" fmla="*/ 0 w 20955"/>
                  <a:gd name="T10" fmla="*/ 0 h 21600"/>
                  <a:gd name="T11" fmla="*/ 20955 w 20955"/>
                  <a:gd name="T12" fmla="*/ 21600 h 21600"/>
                </a:gdLst>
                <a:ahLst/>
                <a:cxnLst>
                  <a:cxn ang="T6">
                    <a:pos x="T0" y="T1"/>
                  </a:cxn>
                  <a:cxn ang="T7">
                    <a:pos x="T2" y="T3"/>
                  </a:cxn>
                  <a:cxn ang="T8">
                    <a:pos x="T4" y="T5"/>
                  </a:cxn>
                </a:cxnLst>
                <a:rect l="T9" t="T10" r="T11" b="T12"/>
                <a:pathLst>
                  <a:path w="20955" h="21600" fill="none" extrusionOk="0">
                    <a:moveTo>
                      <a:pt x="0" y="0"/>
                    </a:moveTo>
                    <a:cubicBezTo>
                      <a:pt x="9912" y="0"/>
                      <a:pt x="18552" y="6746"/>
                      <a:pt x="20955" y="16362"/>
                    </a:cubicBezTo>
                  </a:path>
                  <a:path w="20955" h="21600" stroke="0" extrusionOk="0">
                    <a:moveTo>
                      <a:pt x="0" y="0"/>
                    </a:moveTo>
                    <a:cubicBezTo>
                      <a:pt x="9912" y="0"/>
                      <a:pt x="18552" y="6746"/>
                      <a:pt x="20955" y="16362"/>
                    </a:cubicBezTo>
                    <a:lnTo>
                      <a:pt x="0" y="21600"/>
                    </a:lnTo>
                    <a:lnTo>
                      <a:pt x="0" y="0"/>
                    </a:lnTo>
                    <a:close/>
                  </a:path>
                </a:pathLst>
              </a:custGeom>
              <a:noFill/>
              <a:ln w="19080" cap="rnd">
                <a:solidFill>
                  <a:srgbClr val="000000"/>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anchor="ctr"/>
              <a:lstStyle/>
              <a:p>
                <a:endParaRPr lang="en-US"/>
              </a:p>
            </p:txBody>
          </p:sp>
          <p:grpSp>
            <p:nvGrpSpPr>
              <p:cNvPr id="105564" name="Group 76"/>
              <p:cNvGrpSpPr/>
              <p:nvPr/>
            </p:nvGrpSpPr>
            <p:grpSpPr bwMode="auto">
              <a:xfrm>
                <a:off x="1677" y="1661"/>
                <a:ext cx="106" cy="177"/>
                <a:chOff x="1677" y="1661"/>
                <a:chExt cx="106" cy="177"/>
              </a:xfrm>
            </p:grpSpPr>
            <p:sp>
              <p:nvSpPr>
                <p:cNvPr id="105565" name="Freeform 77"/>
                <p:cNvSpPr>
                  <a:spLocks noChangeArrowheads="1"/>
                </p:cNvSpPr>
                <p:nvPr/>
              </p:nvSpPr>
              <p:spPr bwMode="auto">
                <a:xfrm>
                  <a:off x="1677" y="1661"/>
                  <a:ext cx="53" cy="177"/>
                </a:xfrm>
                <a:custGeom>
                  <a:avLst/>
                  <a:gdLst>
                    <a:gd name="T0" fmla="*/ 0 w 18716"/>
                    <a:gd name="T1" fmla="*/ 0 h 21598"/>
                    <a:gd name="T2" fmla="*/ 0 w 18716"/>
                    <a:gd name="T3" fmla="*/ 0 h 21598"/>
                    <a:gd name="T4" fmla="*/ 0 w 18716"/>
                    <a:gd name="T5" fmla="*/ 0 h 21598"/>
                    <a:gd name="T6" fmla="*/ 0 60000 65536"/>
                    <a:gd name="T7" fmla="*/ 0 60000 65536"/>
                    <a:gd name="T8" fmla="*/ 0 60000 65536"/>
                    <a:gd name="T9" fmla="*/ 0 w 18716"/>
                    <a:gd name="T10" fmla="*/ 0 h 21598"/>
                    <a:gd name="T11" fmla="*/ 18716 w 18716"/>
                    <a:gd name="T12" fmla="*/ 21598 h 21598"/>
                  </a:gdLst>
                  <a:ahLst/>
                  <a:cxnLst>
                    <a:cxn ang="T6">
                      <a:pos x="T0" y="T1"/>
                    </a:cxn>
                    <a:cxn ang="T7">
                      <a:pos x="T2" y="T3"/>
                    </a:cxn>
                    <a:cxn ang="T8">
                      <a:pos x="T4" y="T5"/>
                    </a:cxn>
                  </a:cxnLst>
                  <a:rect l="T9" t="T10" r="T11" b="T12"/>
                  <a:pathLst>
                    <a:path w="18716" h="21598" fill="none" extrusionOk="0">
                      <a:moveTo>
                        <a:pt x="-1" y="10816"/>
                      </a:moveTo>
                      <a:cubicBezTo>
                        <a:pt x="3810" y="4200"/>
                        <a:pt x="10830" y="88"/>
                        <a:pt x="18464" y="-1"/>
                      </a:cubicBezTo>
                    </a:path>
                    <a:path w="18716" h="21598" stroke="0" extrusionOk="0">
                      <a:moveTo>
                        <a:pt x="-1" y="10816"/>
                      </a:moveTo>
                      <a:cubicBezTo>
                        <a:pt x="3810" y="4200"/>
                        <a:pt x="10830" y="88"/>
                        <a:pt x="18464" y="-1"/>
                      </a:cubicBezTo>
                      <a:lnTo>
                        <a:pt x="18716" y="21598"/>
                      </a:lnTo>
                      <a:lnTo>
                        <a:pt x="-1" y="10816"/>
                      </a:lnTo>
                      <a:close/>
                    </a:path>
                  </a:pathLst>
                </a:custGeom>
                <a:noFill/>
                <a:ln w="19080" cap="rnd">
                  <a:solidFill>
                    <a:srgbClr val="000000"/>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5566" name="Freeform 78"/>
                <p:cNvSpPr>
                  <a:spLocks noChangeArrowheads="1"/>
                </p:cNvSpPr>
                <p:nvPr/>
              </p:nvSpPr>
              <p:spPr bwMode="auto">
                <a:xfrm>
                  <a:off x="1732" y="1661"/>
                  <a:ext cx="52" cy="177"/>
                </a:xfrm>
                <a:custGeom>
                  <a:avLst/>
                  <a:gdLst>
                    <a:gd name="T0" fmla="*/ 0 w 18876"/>
                    <a:gd name="T1" fmla="*/ 0 h 21600"/>
                    <a:gd name="T2" fmla="*/ 0 w 18876"/>
                    <a:gd name="T3" fmla="*/ 0 h 21600"/>
                    <a:gd name="T4" fmla="*/ 0 w 18876"/>
                    <a:gd name="T5" fmla="*/ 0 h 21600"/>
                    <a:gd name="T6" fmla="*/ 0 60000 65536"/>
                    <a:gd name="T7" fmla="*/ 0 60000 65536"/>
                    <a:gd name="T8" fmla="*/ 0 60000 65536"/>
                    <a:gd name="T9" fmla="*/ 0 w 18876"/>
                    <a:gd name="T10" fmla="*/ 0 h 21600"/>
                    <a:gd name="T11" fmla="*/ 18876 w 18876"/>
                    <a:gd name="T12" fmla="*/ 21600 h 21600"/>
                  </a:gdLst>
                  <a:ahLst/>
                  <a:cxnLst>
                    <a:cxn ang="T6">
                      <a:pos x="T0" y="T1"/>
                    </a:cxn>
                    <a:cxn ang="T7">
                      <a:pos x="T2" y="T3"/>
                    </a:cxn>
                    <a:cxn ang="T8">
                      <a:pos x="T4" y="T5"/>
                    </a:cxn>
                  </a:cxnLst>
                  <a:rect l="T9" t="T10" r="T11" b="T12"/>
                  <a:pathLst>
                    <a:path w="18876" h="21600" fill="none" extrusionOk="0">
                      <a:moveTo>
                        <a:pt x="-1" y="1"/>
                      </a:moveTo>
                      <a:cubicBezTo>
                        <a:pt x="84" y="0"/>
                        <a:pt x="169" y="0"/>
                        <a:pt x="254" y="0"/>
                      </a:cubicBezTo>
                      <a:cubicBezTo>
                        <a:pt x="7911" y="0"/>
                        <a:pt x="14996" y="4054"/>
                        <a:pt x="18876" y="10655"/>
                      </a:cubicBezTo>
                    </a:path>
                    <a:path w="18876" h="21600" stroke="0" extrusionOk="0">
                      <a:moveTo>
                        <a:pt x="-1" y="1"/>
                      </a:moveTo>
                      <a:cubicBezTo>
                        <a:pt x="84" y="0"/>
                        <a:pt x="169" y="0"/>
                        <a:pt x="254" y="0"/>
                      </a:cubicBezTo>
                      <a:cubicBezTo>
                        <a:pt x="7911" y="0"/>
                        <a:pt x="14996" y="4054"/>
                        <a:pt x="18876" y="10655"/>
                      </a:cubicBezTo>
                      <a:lnTo>
                        <a:pt x="254" y="21600"/>
                      </a:lnTo>
                      <a:lnTo>
                        <a:pt x="-1" y="1"/>
                      </a:lnTo>
                      <a:close/>
                    </a:path>
                  </a:pathLst>
                </a:custGeom>
                <a:noFill/>
                <a:ln w="19080" cap="rnd">
                  <a:solidFill>
                    <a:srgbClr val="000000"/>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sp>
          <p:nvSpPr>
            <p:cNvPr id="105559" name="Freeform 79"/>
            <p:cNvSpPr>
              <a:spLocks noChangeArrowheads="1"/>
            </p:cNvSpPr>
            <p:nvPr/>
          </p:nvSpPr>
          <p:spPr bwMode="auto">
            <a:xfrm>
              <a:off x="3135" y="1478"/>
              <a:ext cx="397" cy="2524"/>
            </a:xfrm>
            <a:custGeom>
              <a:avLst/>
              <a:gdLst>
                <a:gd name="T0" fmla="*/ 0 w 9784"/>
                <a:gd name="T1" fmla="*/ 0 h 21599"/>
                <a:gd name="T2" fmla="*/ 0 w 9784"/>
                <a:gd name="T3" fmla="*/ 0 h 21599"/>
                <a:gd name="T4" fmla="*/ 0 w 9784"/>
                <a:gd name="T5" fmla="*/ 0 h 21599"/>
                <a:gd name="T6" fmla="*/ 0 60000 65536"/>
                <a:gd name="T7" fmla="*/ 0 60000 65536"/>
                <a:gd name="T8" fmla="*/ 0 60000 65536"/>
                <a:gd name="T9" fmla="*/ 0 w 9784"/>
                <a:gd name="T10" fmla="*/ 0 h 21599"/>
                <a:gd name="T11" fmla="*/ 9784 w 9784"/>
                <a:gd name="T12" fmla="*/ 21599 h 21599"/>
              </a:gdLst>
              <a:ahLst/>
              <a:cxnLst>
                <a:cxn ang="T6">
                  <a:pos x="T0" y="T1"/>
                </a:cxn>
                <a:cxn ang="T7">
                  <a:pos x="T2" y="T3"/>
                </a:cxn>
                <a:cxn ang="T8">
                  <a:pos x="T4" y="T5"/>
                </a:cxn>
              </a:cxnLst>
              <a:rect l="T9" t="T10" r="T11" b="T12"/>
              <a:pathLst>
                <a:path w="9784" h="21599" fill="none" extrusionOk="0">
                  <a:moveTo>
                    <a:pt x="-1" y="2342"/>
                  </a:moveTo>
                  <a:cubicBezTo>
                    <a:pt x="3026" y="804"/>
                    <a:pt x="6372" y="1"/>
                    <a:pt x="9766" y="-1"/>
                  </a:cubicBezTo>
                </a:path>
                <a:path w="9784" h="21599" stroke="0" extrusionOk="0">
                  <a:moveTo>
                    <a:pt x="-1" y="2342"/>
                  </a:moveTo>
                  <a:cubicBezTo>
                    <a:pt x="3026" y="804"/>
                    <a:pt x="6372" y="1"/>
                    <a:pt x="9766" y="-1"/>
                  </a:cubicBezTo>
                  <a:lnTo>
                    <a:pt x="9784" y="21599"/>
                  </a:lnTo>
                  <a:lnTo>
                    <a:pt x="-1" y="2342"/>
                  </a:lnTo>
                  <a:close/>
                </a:path>
              </a:pathLst>
            </a:custGeom>
            <a:noFill/>
            <a:ln w="19080" cap="rnd">
              <a:solidFill>
                <a:srgbClr val="000000"/>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5560" name="Freeform 80"/>
            <p:cNvSpPr>
              <a:spLocks noChangeArrowheads="1"/>
            </p:cNvSpPr>
            <p:nvPr/>
          </p:nvSpPr>
          <p:spPr bwMode="auto">
            <a:xfrm rot="10800000">
              <a:off x="2454" y="318"/>
              <a:ext cx="693" cy="1822"/>
            </a:xfrm>
            <a:custGeom>
              <a:avLst/>
              <a:gdLst>
                <a:gd name="T0" fmla="*/ 0 w 13581"/>
                <a:gd name="T1" fmla="*/ 0 h 21599"/>
                <a:gd name="T2" fmla="*/ 0 w 13581"/>
                <a:gd name="T3" fmla="*/ 0 h 21599"/>
                <a:gd name="T4" fmla="*/ 0 w 13581"/>
                <a:gd name="T5" fmla="*/ 0 h 21599"/>
                <a:gd name="T6" fmla="*/ 0 60000 65536"/>
                <a:gd name="T7" fmla="*/ 0 60000 65536"/>
                <a:gd name="T8" fmla="*/ 0 60000 65536"/>
                <a:gd name="T9" fmla="*/ 0 w 13581"/>
                <a:gd name="T10" fmla="*/ 0 h 21599"/>
                <a:gd name="T11" fmla="*/ 13581 w 13581"/>
                <a:gd name="T12" fmla="*/ 21599 h 21599"/>
              </a:gdLst>
              <a:ahLst/>
              <a:cxnLst>
                <a:cxn ang="T6">
                  <a:pos x="T0" y="T1"/>
                </a:cxn>
                <a:cxn ang="T7">
                  <a:pos x="T2" y="T3"/>
                </a:cxn>
                <a:cxn ang="T8">
                  <a:pos x="T4" y="T5"/>
                </a:cxn>
              </a:cxnLst>
              <a:rect l="T9" t="T10" r="T11" b="T12"/>
              <a:pathLst>
                <a:path w="13581" h="21599" fill="none" extrusionOk="0">
                  <a:moveTo>
                    <a:pt x="-1" y="4803"/>
                  </a:moveTo>
                  <a:cubicBezTo>
                    <a:pt x="3839" y="1697"/>
                    <a:pt x="8628" y="2"/>
                    <a:pt x="13566" y="-1"/>
                  </a:cubicBezTo>
                </a:path>
                <a:path w="13581" h="21599" stroke="0" extrusionOk="0">
                  <a:moveTo>
                    <a:pt x="-1" y="4803"/>
                  </a:moveTo>
                  <a:cubicBezTo>
                    <a:pt x="3839" y="1697"/>
                    <a:pt x="8628" y="2"/>
                    <a:pt x="13566" y="-1"/>
                  </a:cubicBezTo>
                  <a:lnTo>
                    <a:pt x="13581" y="21599"/>
                  </a:lnTo>
                  <a:lnTo>
                    <a:pt x="-1" y="4803"/>
                  </a:lnTo>
                  <a:close/>
                </a:path>
              </a:pathLst>
            </a:custGeom>
            <a:noFill/>
            <a:ln w="19080" cap="rnd">
              <a:solidFill>
                <a:srgbClr val="000000"/>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anchor="ctr"/>
            <a:lstStyle/>
            <a:p>
              <a:endParaRPr lang="en-US"/>
            </a:p>
          </p:txBody>
        </p:sp>
      </p:grpSp>
      <p:grpSp>
        <p:nvGrpSpPr>
          <p:cNvPr id="71761" name="Group 81"/>
          <p:cNvGrpSpPr/>
          <p:nvPr/>
        </p:nvGrpSpPr>
        <p:grpSpPr bwMode="auto">
          <a:xfrm>
            <a:off x="3721100" y="4603750"/>
            <a:ext cx="3490913" cy="1493838"/>
            <a:chOff x="1384" y="2900"/>
            <a:chExt cx="2199" cy="941"/>
          </a:xfrm>
        </p:grpSpPr>
        <p:sp>
          <p:nvSpPr>
            <p:cNvPr id="105554" name="Text Box 82"/>
            <p:cNvSpPr txBox="1">
              <a:spLocks noChangeArrowheads="1"/>
            </p:cNvSpPr>
            <p:nvPr/>
          </p:nvSpPr>
          <p:spPr bwMode="auto">
            <a:xfrm>
              <a:off x="1632" y="2900"/>
              <a:ext cx="806" cy="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200" b="1">
                  <a:solidFill>
                    <a:srgbClr val="FF0000"/>
                  </a:solidFill>
                  <a:latin typeface="Arial" panose="020B0604020202020204" pitchFamily="34" charset="0"/>
                  <a:ea typeface="ＭＳ Ｐゴシック" panose="020B0600070205080204" pitchFamily="34" charset="-128"/>
                </a:rPr>
                <a:t>GR Acetylation</a:t>
              </a:r>
            </a:p>
          </p:txBody>
        </p:sp>
        <p:grpSp>
          <p:nvGrpSpPr>
            <p:cNvPr id="105555" name="Group 83"/>
            <p:cNvGrpSpPr/>
            <p:nvPr/>
          </p:nvGrpSpPr>
          <p:grpSpPr bwMode="auto">
            <a:xfrm>
              <a:off x="1384" y="3020"/>
              <a:ext cx="2199" cy="821"/>
              <a:chOff x="1384" y="3020"/>
              <a:chExt cx="2199" cy="821"/>
            </a:xfrm>
          </p:grpSpPr>
          <p:sp>
            <p:nvSpPr>
              <p:cNvPr id="105556" name="Freeform 84"/>
              <p:cNvSpPr>
                <a:spLocks noChangeArrowheads="1"/>
              </p:cNvSpPr>
              <p:nvPr/>
            </p:nvSpPr>
            <p:spPr bwMode="auto">
              <a:xfrm flipH="1">
                <a:off x="1384" y="3020"/>
                <a:ext cx="2199" cy="821"/>
              </a:xfrm>
              <a:custGeom>
                <a:avLst/>
                <a:gdLst>
                  <a:gd name="T0" fmla="*/ 0 w 2717800"/>
                  <a:gd name="T1" fmla="*/ 0 h 1304925"/>
                  <a:gd name="T2" fmla="*/ 0 w 2717800"/>
                  <a:gd name="T3" fmla="*/ 0 h 1304925"/>
                  <a:gd name="T4" fmla="*/ 0 w 2717800"/>
                  <a:gd name="T5" fmla="*/ 0 h 1304925"/>
                  <a:gd name="T6" fmla="*/ 0 w 2717800"/>
                  <a:gd name="T7" fmla="*/ 0 h 1304925"/>
                  <a:gd name="T8" fmla="*/ 0 w 2717800"/>
                  <a:gd name="T9" fmla="*/ 0 h 1304925"/>
                  <a:gd name="T10" fmla="*/ 0 w 2717800"/>
                  <a:gd name="T11" fmla="*/ 0 h 1304925"/>
                  <a:gd name="T12" fmla="*/ 0 w 2717800"/>
                  <a:gd name="T13" fmla="*/ 0 h 1304925"/>
                  <a:gd name="T14" fmla="*/ 0 w 2717800"/>
                  <a:gd name="T15" fmla="*/ 0 h 1304925"/>
                  <a:gd name="T16" fmla="*/ 0 w 2717800"/>
                  <a:gd name="T17" fmla="*/ 0 h 1304925"/>
                  <a:gd name="T18" fmla="*/ 0 w 2717800"/>
                  <a:gd name="T19" fmla="*/ 0 h 1304925"/>
                  <a:gd name="T20" fmla="*/ 0 w 2717800"/>
                  <a:gd name="T21" fmla="*/ 0 h 1304925"/>
                  <a:gd name="T22" fmla="*/ 0 w 2717800"/>
                  <a:gd name="T23" fmla="*/ 0 h 13049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17800"/>
                  <a:gd name="T37" fmla="*/ 0 h 1304925"/>
                  <a:gd name="T38" fmla="*/ 2717800 w 2717800"/>
                  <a:gd name="T39" fmla="*/ 1304925 h 13049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17800" h="1304925">
                    <a:moveTo>
                      <a:pt x="0" y="50800"/>
                    </a:moveTo>
                    <a:cubicBezTo>
                      <a:pt x="34925" y="49741"/>
                      <a:pt x="69850" y="48683"/>
                      <a:pt x="107950" y="63500"/>
                    </a:cubicBezTo>
                    <a:cubicBezTo>
                      <a:pt x="146050" y="78317"/>
                      <a:pt x="182033" y="95250"/>
                      <a:pt x="228600" y="139700"/>
                    </a:cubicBezTo>
                    <a:cubicBezTo>
                      <a:pt x="275167" y="184150"/>
                      <a:pt x="337608" y="251883"/>
                      <a:pt x="387350" y="330200"/>
                    </a:cubicBezTo>
                    <a:cubicBezTo>
                      <a:pt x="437092" y="408517"/>
                      <a:pt x="457200" y="487892"/>
                      <a:pt x="527050" y="609600"/>
                    </a:cubicBezTo>
                    <a:cubicBezTo>
                      <a:pt x="596900" y="731308"/>
                      <a:pt x="681567" y="949325"/>
                      <a:pt x="806450" y="1060450"/>
                    </a:cubicBezTo>
                    <a:cubicBezTo>
                      <a:pt x="931333" y="1171575"/>
                      <a:pt x="1122892" y="1247775"/>
                      <a:pt x="1276350" y="1276350"/>
                    </a:cubicBezTo>
                    <a:cubicBezTo>
                      <a:pt x="1429808" y="1304925"/>
                      <a:pt x="1597025" y="1284817"/>
                      <a:pt x="1727200" y="1231900"/>
                    </a:cubicBezTo>
                    <a:cubicBezTo>
                      <a:pt x="1857375" y="1178983"/>
                      <a:pt x="1969558" y="1071033"/>
                      <a:pt x="2057400" y="958850"/>
                    </a:cubicBezTo>
                    <a:cubicBezTo>
                      <a:pt x="2145242" y="846667"/>
                      <a:pt x="2186517" y="691092"/>
                      <a:pt x="2254250" y="558800"/>
                    </a:cubicBezTo>
                    <a:cubicBezTo>
                      <a:pt x="2321983" y="426508"/>
                      <a:pt x="2386542" y="258233"/>
                      <a:pt x="2463800" y="165100"/>
                    </a:cubicBezTo>
                    <a:cubicBezTo>
                      <a:pt x="2541058" y="71967"/>
                      <a:pt x="2717800" y="0"/>
                      <a:pt x="2717800" y="0"/>
                    </a:cubicBezTo>
                  </a:path>
                </a:pathLst>
              </a:custGeom>
              <a:noFill/>
              <a:ln w="28440" cap="sq">
                <a:solidFill>
                  <a:srgbClr val="FF0000"/>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5557" name="Line 85"/>
              <p:cNvSpPr>
                <a:spLocks noChangeShapeType="1"/>
              </p:cNvSpPr>
              <p:nvPr/>
            </p:nvSpPr>
            <p:spPr bwMode="auto">
              <a:xfrm flipH="1">
                <a:off x="1692" y="3045"/>
                <a:ext cx="118" cy="127"/>
              </a:xfrm>
              <a:prstGeom prst="line">
                <a:avLst/>
              </a:prstGeom>
              <a:noFill/>
              <a:ln w="28440" cap="sq">
                <a:solidFill>
                  <a:srgbClr val="FF0000"/>
                </a:solidFill>
                <a:miter lim="800000"/>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105520" name="Rectangle 86"/>
          <p:cNvSpPr>
            <a:spLocks noChangeArrowheads="1"/>
          </p:cNvSpPr>
          <p:nvPr/>
        </p:nvSpPr>
        <p:spPr bwMode="auto">
          <a:xfrm rot="5400000">
            <a:off x="7088187" y="5213351"/>
            <a:ext cx="14446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200" b="1">
                <a:solidFill>
                  <a:srgbClr val="FFFFFF"/>
                </a:solidFill>
                <a:latin typeface="Arial" panose="020B0604020202020204" pitchFamily="34" charset="0"/>
                <a:ea typeface="ＭＳ Ｐゴシック" panose="020B0600070205080204" pitchFamily="34" charset="-128"/>
              </a:rPr>
              <a:t>GR Acetylation </a:t>
            </a:r>
          </a:p>
          <a:p>
            <a:pPr algn="ctr" eaLnBrk="1" hangingPunct="1">
              <a:lnSpc>
                <a:spcPct val="100000"/>
              </a:lnSpc>
              <a:spcBef>
                <a:spcPct val="0"/>
              </a:spcBef>
              <a:buFontTx/>
              <a:buNone/>
            </a:pPr>
            <a:r>
              <a:rPr lang="en-US" altLang="en-US" sz="1200">
                <a:solidFill>
                  <a:srgbClr val="FFFFFF"/>
                </a:solidFill>
                <a:latin typeface="Symbol" pitchFamily="2" charset="2"/>
                <a:ea typeface="ＭＳ Ｐゴシック" panose="020B0600070205080204" pitchFamily="34" charset="-128"/>
              </a:rPr>
              <a:t></a:t>
            </a:r>
            <a:r>
              <a:rPr lang="en-US" altLang="en-US" sz="1200" b="1">
                <a:solidFill>
                  <a:srgbClr val="FFFFFF"/>
                </a:solidFill>
                <a:latin typeface="Arial" panose="020B0604020202020204" pitchFamily="34" charset="0"/>
                <a:ea typeface="ＭＳ Ｐゴシック" panose="020B0600070205080204" pitchFamily="34" charset="-128"/>
              </a:rPr>
              <a:t>t Target Tissues</a:t>
            </a:r>
          </a:p>
        </p:txBody>
      </p:sp>
      <p:grpSp>
        <p:nvGrpSpPr>
          <p:cNvPr id="71767" name="Group 87"/>
          <p:cNvGrpSpPr/>
          <p:nvPr/>
        </p:nvGrpSpPr>
        <p:grpSpPr bwMode="auto">
          <a:xfrm>
            <a:off x="3670300" y="5070475"/>
            <a:ext cx="3565525" cy="1336675"/>
            <a:chOff x="1352" y="3194"/>
            <a:chExt cx="2246" cy="842"/>
          </a:xfrm>
        </p:grpSpPr>
        <p:sp>
          <p:nvSpPr>
            <p:cNvPr id="105551" name="Freeform 88"/>
            <p:cNvSpPr>
              <a:spLocks noChangeArrowheads="1"/>
            </p:cNvSpPr>
            <p:nvPr/>
          </p:nvSpPr>
          <p:spPr bwMode="auto">
            <a:xfrm>
              <a:off x="1378" y="3194"/>
              <a:ext cx="2220" cy="406"/>
            </a:xfrm>
            <a:custGeom>
              <a:avLst/>
              <a:gdLst>
                <a:gd name="T0" fmla="*/ 0 w 2221"/>
                <a:gd name="T1" fmla="*/ 2034349662 h 407"/>
                <a:gd name="T2" fmla="*/ 2126312125 w 2221"/>
                <a:gd name="T3" fmla="*/ 2034349662 h 407"/>
                <a:gd name="T4" fmla="*/ 2126312125 w 2221"/>
                <a:gd name="T5" fmla="*/ 2034349662 h 407"/>
                <a:gd name="T6" fmla="*/ 2126312125 w 2221"/>
                <a:gd name="T7" fmla="*/ 2034349662 h 407"/>
                <a:gd name="T8" fmla="*/ 2126312125 w 2221"/>
                <a:gd name="T9" fmla="*/ 2034349662 h 407"/>
                <a:gd name="T10" fmla="*/ 2126312125 w 2221"/>
                <a:gd name="T11" fmla="*/ 2034349662 h 407"/>
                <a:gd name="T12" fmla="*/ 2126312125 w 2221"/>
                <a:gd name="T13" fmla="*/ 2034349662 h 407"/>
                <a:gd name="T14" fmla="*/ 2126312125 w 2221"/>
                <a:gd name="T15" fmla="*/ 2034349662 h 407"/>
                <a:gd name="T16" fmla="*/ 2126312125 w 2221"/>
                <a:gd name="T17" fmla="*/ 2034349662 h 407"/>
                <a:gd name="T18" fmla="*/ 2126312125 w 2221"/>
                <a:gd name="T19" fmla="*/ 2034349662 h 407"/>
                <a:gd name="T20" fmla="*/ 2126312125 w 2221"/>
                <a:gd name="T21" fmla="*/ 2034349662 h 407"/>
                <a:gd name="T22" fmla="*/ 2126312125 w 2221"/>
                <a:gd name="T23" fmla="*/ 2034349662 h 407"/>
                <a:gd name="T24" fmla="*/ 2126312125 w 2221"/>
                <a:gd name="T25" fmla="*/ 2034349662 h 407"/>
                <a:gd name="T26" fmla="*/ 2126312125 w 2221"/>
                <a:gd name="T27" fmla="*/ 2034349662 h 407"/>
                <a:gd name="T28" fmla="*/ 2126312125 w 2221"/>
                <a:gd name="T29" fmla="*/ 2034349662 h 407"/>
                <a:gd name="T30" fmla="*/ 2126312125 w 2221"/>
                <a:gd name="T31" fmla="*/ 2034349662 h 407"/>
                <a:gd name="T32" fmla="*/ 2126312125 w 2221"/>
                <a:gd name="T33" fmla="*/ 2034349662 h 407"/>
                <a:gd name="T34" fmla="*/ 2126312125 w 2221"/>
                <a:gd name="T35" fmla="*/ 2034349662 h 4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21"/>
                <a:gd name="T55" fmla="*/ 0 h 407"/>
                <a:gd name="T56" fmla="*/ 2221 w 2221"/>
                <a:gd name="T57" fmla="*/ 407 h 40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21" h="407">
                  <a:moveTo>
                    <a:pt x="0" y="407"/>
                  </a:moveTo>
                  <a:cubicBezTo>
                    <a:pt x="27" y="405"/>
                    <a:pt x="118" y="399"/>
                    <a:pt x="165" y="394"/>
                  </a:cubicBezTo>
                  <a:cubicBezTo>
                    <a:pt x="212" y="389"/>
                    <a:pt x="241" y="390"/>
                    <a:pt x="285" y="378"/>
                  </a:cubicBezTo>
                  <a:cubicBezTo>
                    <a:pt x="329" y="366"/>
                    <a:pt x="387" y="342"/>
                    <a:pt x="432" y="319"/>
                  </a:cubicBezTo>
                  <a:cubicBezTo>
                    <a:pt x="477" y="296"/>
                    <a:pt x="514" y="270"/>
                    <a:pt x="554" y="242"/>
                  </a:cubicBezTo>
                  <a:cubicBezTo>
                    <a:pt x="594" y="214"/>
                    <a:pt x="635" y="177"/>
                    <a:pt x="674" y="149"/>
                  </a:cubicBezTo>
                  <a:cubicBezTo>
                    <a:pt x="713" y="121"/>
                    <a:pt x="745" y="92"/>
                    <a:pt x="789" y="71"/>
                  </a:cubicBezTo>
                  <a:cubicBezTo>
                    <a:pt x="833" y="50"/>
                    <a:pt x="882" y="32"/>
                    <a:pt x="938" y="21"/>
                  </a:cubicBezTo>
                  <a:cubicBezTo>
                    <a:pt x="994" y="10"/>
                    <a:pt x="1061" y="0"/>
                    <a:pt x="1125" y="2"/>
                  </a:cubicBezTo>
                  <a:cubicBezTo>
                    <a:pt x="1189" y="4"/>
                    <a:pt x="1263" y="15"/>
                    <a:pt x="1322" y="30"/>
                  </a:cubicBezTo>
                  <a:cubicBezTo>
                    <a:pt x="1381" y="45"/>
                    <a:pt x="1434" y="71"/>
                    <a:pt x="1482" y="95"/>
                  </a:cubicBezTo>
                  <a:cubicBezTo>
                    <a:pt x="1530" y="120"/>
                    <a:pt x="1572" y="151"/>
                    <a:pt x="1610" y="176"/>
                  </a:cubicBezTo>
                  <a:cubicBezTo>
                    <a:pt x="1648" y="201"/>
                    <a:pt x="1678" y="224"/>
                    <a:pt x="1712" y="245"/>
                  </a:cubicBezTo>
                  <a:cubicBezTo>
                    <a:pt x="1746" y="266"/>
                    <a:pt x="1778" y="285"/>
                    <a:pt x="1816" y="304"/>
                  </a:cubicBezTo>
                  <a:cubicBezTo>
                    <a:pt x="1854" y="323"/>
                    <a:pt x="1896" y="344"/>
                    <a:pt x="1938" y="357"/>
                  </a:cubicBezTo>
                  <a:cubicBezTo>
                    <a:pt x="1980" y="370"/>
                    <a:pt x="2035" y="380"/>
                    <a:pt x="2069" y="387"/>
                  </a:cubicBezTo>
                  <a:cubicBezTo>
                    <a:pt x="2103" y="394"/>
                    <a:pt x="2119" y="395"/>
                    <a:pt x="2144" y="398"/>
                  </a:cubicBezTo>
                  <a:cubicBezTo>
                    <a:pt x="2169" y="401"/>
                    <a:pt x="2205" y="405"/>
                    <a:pt x="2221" y="407"/>
                  </a:cubicBezTo>
                </a:path>
              </a:pathLst>
            </a:custGeom>
            <a:noFill/>
            <a:ln w="28440" cap="sq">
              <a:solidFill>
                <a:srgbClr val="000090"/>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5552" name="Text Box 89"/>
            <p:cNvSpPr txBox="1">
              <a:spLocks noChangeArrowheads="1"/>
            </p:cNvSpPr>
            <p:nvPr/>
          </p:nvSpPr>
          <p:spPr bwMode="auto">
            <a:xfrm>
              <a:off x="1352" y="3744"/>
              <a:ext cx="1312" cy="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200" b="1">
                  <a:solidFill>
                    <a:srgbClr val="000090"/>
                  </a:solidFill>
                  <a:latin typeface="Arial" panose="020B0604020202020204" pitchFamily="34" charset="0"/>
                  <a:ea typeface="ＭＳ Ｐゴシック" panose="020B0600070205080204" pitchFamily="34" charset="-128"/>
                </a:rPr>
                <a:t>Target Tissue </a:t>
              </a:r>
            </a:p>
            <a:p>
              <a:pPr eaLnBrk="1" hangingPunct="1">
                <a:lnSpc>
                  <a:spcPct val="100000"/>
                </a:lnSpc>
                <a:spcBef>
                  <a:spcPct val="0"/>
                </a:spcBef>
                <a:buFontTx/>
                <a:buNone/>
              </a:pPr>
              <a:r>
                <a:rPr lang="en-US" altLang="en-US" sz="1200" b="1">
                  <a:solidFill>
                    <a:srgbClr val="000090"/>
                  </a:solidFill>
                  <a:latin typeface="Arial" panose="020B0604020202020204" pitchFamily="34" charset="0"/>
                  <a:ea typeface="ＭＳ Ｐゴシック" panose="020B0600070205080204" pitchFamily="34" charset="-128"/>
                </a:rPr>
                <a:t>Glucocorticoid Sensitivity</a:t>
              </a:r>
            </a:p>
          </p:txBody>
        </p:sp>
        <p:sp>
          <p:nvSpPr>
            <p:cNvPr id="105553" name="Line 90"/>
            <p:cNvSpPr>
              <a:spLocks noChangeShapeType="1"/>
            </p:cNvSpPr>
            <p:nvPr/>
          </p:nvSpPr>
          <p:spPr bwMode="auto">
            <a:xfrm flipH="1" flipV="1">
              <a:off x="1639" y="3611"/>
              <a:ext cx="37" cy="133"/>
            </a:xfrm>
            <a:prstGeom prst="line">
              <a:avLst/>
            </a:prstGeom>
            <a:noFill/>
            <a:ln w="28440" cap="sq">
              <a:solidFill>
                <a:srgbClr val="000090"/>
              </a:solidFill>
              <a:miter lim="800000"/>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105522" name="Group 91"/>
          <p:cNvGrpSpPr/>
          <p:nvPr/>
        </p:nvGrpSpPr>
        <p:grpSpPr bwMode="auto">
          <a:xfrm>
            <a:off x="5224463" y="3668713"/>
            <a:ext cx="1395412" cy="274637"/>
            <a:chOff x="2331" y="2311"/>
            <a:chExt cx="879" cy="173"/>
          </a:xfrm>
        </p:grpSpPr>
        <p:sp>
          <p:nvSpPr>
            <p:cNvPr id="105549" name="Rectangle 92"/>
            <p:cNvSpPr>
              <a:spLocks noChangeArrowheads="1"/>
            </p:cNvSpPr>
            <p:nvPr/>
          </p:nvSpPr>
          <p:spPr bwMode="auto">
            <a:xfrm>
              <a:off x="2745" y="2311"/>
              <a:ext cx="329"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200" b="1">
                  <a:solidFill>
                    <a:srgbClr val="FFFFFF"/>
                  </a:solidFill>
                  <a:latin typeface="Arial" panose="020B0604020202020204" pitchFamily="34" charset="0"/>
                  <a:ea typeface="ＭＳ Ｐゴシック" panose="020B0600070205080204" pitchFamily="34" charset="-128"/>
                </a:rPr>
                <a:t>Dark</a:t>
              </a:r>
            </a:p>
          </p:txBody>
        </p:sp>
        <p:sp>
          <p:nvSpPr>
            <p:cNvPr id="105550" name="Line 93"/>
            <p:cNvSpPr>
              <a:spLocks noChangeShapeType="1"/>
            </p:cNvSpPr>
            <p:nvPr/>
          </p:nvSpPr>
          <p:spPr bwMode="auto">
            <a:xfrm>
              <a:off x="2331" y="2478"/>
              <a:ext cx="879" cy="1"/>
            </a:xfrm>
            <a:prstGeom prst="line">
              <a:avLst/>
            </a:prstGeom>
            <a:noFill/>
            <a:ln w="7632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71774" name="Group 94"/>
          <p:cNvGrpSpPr/>
          <p:nvPr/>
        </p:nvGrpSpPr>
        <p:grpSpPr bwMode="auto">
          <a:xfrm>
            <a:off x="3573463" y="1935163"/>
            <a:ext cx="3592512" cy="1974850"/>
            <a:chOff x="1291" y="1219"/>
            <a:chExt cx="2263" cy="1244"/>
          </a:xfrm>
        </p:grpSpPr>
        <p:sp>
          <p:nvSpPr>
            <p:cNvPr id="105534" name="Line 95"/>
            <p:cNvSpPr>
              <a:spLocks noChangeShapeType="1"/>
            </p:cNvSpPr>
            <p:nvPr/>
          </p:nvSpPr>
          <p:spPr bwMode="auto">
            <a:xfrm flipH="1">
              <a:off x="2874" y="1381"/>
              <a:ext cx="438" cy="323"/>
            </a:xfrm>
            <a:prstGeom prst="line">
              <a:avLst/>
            </a:prstGeom>
            <a:noFill/>
            <a:ln w="28440" cap="sq">
              <a:solidFill>
                <a:srgbClr val="000000"/>
              </a:solidFill>
              <a:prstDash val="dash"/>
              <a:miter lim="800000"/>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105535" name="Group 96"/>
            <p:cNvGrpSpPr/>
            <p:nvPr/>
          </p:nvGrpSpPr>
          <p:grpSpPr bwMode="auto">
            <a:xfrm>
              <a:off x="1291" y="1219"/>
              <a:ext cx="2263" cy="1244"/>
              <a:chOff x="1291" y="1219"/>
              <a:chExt cx="2263" cy="1244"/>
            </a:xfrm>
          </p:grpSpPr>
          <p:sp>
            <p:nvSpPr>
              <p:cNvPr id="105536" name="Text Box 97"/>
              <p:cNvSpPr txBox="1">
                <a:spLocks noChangeArrowheads="1"/>
              </p:cNvSpPr>
              <p:nvPr/>
            </p:nvSpPr>
            <p:spPr bwMode="auto">
              <a:xfrm>
                <a:off x="3223" y="1219"/>
                <a:ext cx="331" cy="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200" b="1">
                    <a:solidFill>
                      <a:srgbClr val="000000"/>
                    </a:solidFill>
                    <a:latin typeface="Arial" panose="020B0604020202020204" pitchFamily="34" charset="0"/>
                    <a:ea typeface="ＭＳ Ｐゴシック" panose="020B0600070205080204" pitchFamily="34" charset="-128"/>
                  </a:rPr>
                  <a:t>Shift</a:t>
                </a:r>
              </a:p>
            </p:txBody>
          </p:sp>
          <p:grpSp>
            <p:nvGrpSpPr>
              <p:cNvPr id="105537" name="Group 98"/>
              <p:cNvGrpSpPr/>
              <p:nvPr/>
            </p:nvGrpSpPr>
            <p:grpSpPr bwMode="auto">
              <a:xfrm>
                <a:off x="1291" y="1342"/>
                <a:ext cx="2252" cy="1121"/>
                <a:chOff x="1291" y="1342"/>
                <a:chExt cx="2252" cy="1121"/>
              </a:xfrm>
            </p:grpSpPr>
            <p:grpSp>
              <p:nvGrpSpPr>
                <p:cNvPr id="105538" name="Group 99"/>
                <p:cNvGrpSpPr/>
                <p:nvPr/>
              </p:nvGrpSpPr>
              <p:grpSpPr bwMode="auto">
                <a:xfrm>
                  <a:off x="1757" y="1342"/>
                  <a:ext cx="1785" cy="1121"/>
                  <a:chOff x="1757" y="1342"/>
                  <a:chExt cx="1785" cy="1121"/>
                </a:xfrm>
              </p:grpSpPr>
              <p:sp>
                <p:nvSpPr>
                  <p:cNvPr id="105540" name="Freeform 100"/>
                  <p:cNvSpPr>
                    <a:spLocks noChangeArrowheads="1"/>
                  </p:cNvSpPr>
                  <p:nvPr/>
                </p:nvSpPr>
                <p:spPr bwMode="auto">
                  <a:xfrm>
                    <a:off x="1757" y="1532"/>
                    <a:ext cx="228" cy="358"/>
                  </a:xfrm>
                  <a:custGeom>
                    <a:avLst/>
                    <a:gdLst>
                      <a:gd name="T0" fmla="*/ 1950364968 w 229"/>
                      <a:gd name="T1" fmla="*/ 0 h 376"/>
                      <a:gd name="T2" fmla="*/ 1950364968 w 229"/>
                      <a:gd name="T3" fmla="*/ 729833617 h 376"/>
                      <a:gd name="T4" fmla="*/ 1950364968 w 229"/>
                      <a:gd name="T5" fmla="*/ 729833617 h 376"/>
                      <a:gd name="T6" fmla="*/ 0 w 229"/>
                      <a:gd name="T7" fmla="*/ 729833617 h 376"/>
                      <a:gd name="T8" fmla="*/ 0 60000 65536"/>
                      <a:gd name="T9" fmla="*/ 0 60000 65536"/>
                      <a:gd name="T10" fmla="*/ 0 60000 65536"/>
                      <a:gd name="T11" fmla="*/ 0 60000 65536"/>
                      <a:gd name="T12" fmla="*/ 0 w 229"/>
                      <a:gd name="T13" fmla="*/ 0 h 376"/>
                      <a:gd name="T14" fmla="*/ 229 w 229"/>
                      <a:gd name="T15" fmla="*/ 376 h 376"/>
                    </a:gdLst>
                    <a:ahLst/>
                    <a:cxnLst>
                      <a:cxn ang="T8">
                        <a:pos x="T0" y="T1"/>
                      </a:cxn>
                      <a:cxn ang="T9">
                        <a:pos x="T2" y="T3"/>
                      </a:cxn>
                      <a:cxn ang="T10">
                        <a:pos x="T4" y="T5"/>
                      </a:cxn>
                      <a:cxn ang="T11">
                        <a:pos x="T6" y="T7"/>
                      </a:cxn>
                    </a:cxnLst>
                    <a:rect l="T12" t="T13" r="T14" b="T15"/>
                    <a:pathLst>
                      <a:path w="229" h="376">
                        <a:moveTo>
                          <a:pt x="229" y="0"/>
                        </a:moveTo>
                        <a:cubicBezTo>
                          <a:pt x="220" y="15"/>
                          <a:pt x="199" y="49"/>
                          <a:pt x="176" y="91"/>
                        </a:cubicBezTo>
                        <a:cubicBezTo>
                          <a:pt x="153" y="133"/>
                          <a:pt x="117" y="203"/>
                          <a:pt x="88" y="251"/>
                        </a:cubicBezTo>
                        <a:cubicBezTo>
                          <a:pt x="59" y="299"/>
                          <a:pt x="18" y="350"/>
                          <a:pt x="0" y="376"/>
                        </a:cubicBezTo>
                      </a:path>
                    </a:pathLst>
                  </a:custGeom>
                  <a:noFill/>
                  <a:ln w="19080" cap="sq">
                    <a:solidFill>
                      <a:srgbClr val="000000"/>
                    </a:solidFill>
                    <a:prstDash val="dash"/>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105541" name="Group 101"/>
                  <p:cNvGrpSpPr/>
                  <p:nvPr/>
                </p:nvGrpSpPr>
                <p:grpSpPr bwMode="auto">
                  <a:xfrm>
                    <a:off x="2343" y="1343"/>
                    <a:ext cx="1199" cy="965"/>
                    <a:chOff x="2343" y="1343"/>
                    <a:chExt cx="1199" cy="965"/>
                  </a:xfrm>
                </p:grpSpPr>
                <p:sp>
                  <p:nvSpPr>
                    <p:cNvPr id="105543" name="Freeform 102"/>
                    <p:cNvSpPr>
                      <a:spLocks noChangeArrowheads="1"/>
                    </p:cNvSpPr>
                    <p:nvPr/>
                  </p:nvSpPr>
                  <p:spPr bwMode="auto">
                    <a:xfrm>
                      <a:off x="2343" y="1343"/>
                      <a:ext cx="364" cy="965"/>
                    </a:xfrm>
                    <a:custGeom>
                      <a:avLst/>
                      <a:gdLst>
                        <a:gd name="T0" fmla="*/ 0 w 17918"/>
                        <a:gd name="T1" fmla="*/ 0 h 21600"/>
                        <a:gd name="T2" fmla="*/ 0 w 17918"/>
                        <a:gd name="T3" fmla="*/ 0 h 21600"/>
                        <a:gd name="T4" fmla="*/ 0 w 17918"/>
                        <a:gd name="T5" fmla="*/ 0 h 21600"/>
                        <a:gd name="T6" fmla="*/ 0 60000 65536"/>
                        <a:gd name="T7" fmla="*/ 0 60000 65536"/>
                        <a:gd name="T8" fmla="*/ 0 60000 65536"/>
                        <a:gd name="T9" fmla="*/ 0 w 17918"/>
                        <a:gd name="T10" fmla="*/ 0 h 21600"/>
                        <a:gd name="T11" fmla="*/ 17918 w 17918"/>
                        <a:gd name="T12" fmla="*/ 21600 h 21600"/>
                      </a:gdLst>
                      <a:ahLst/>
                      <a:cxnLst>
                        <a:cxn ang="T6">
                          <a:pos x="T0" y="T1"/>
                        </a:cxn>
                        <a:cxn ang="T7">
                          <a:pos x="T2" y="T3"/>
                        </a:cxn>
                        <a:cxn ang="T8">
                          <a:pos x="T4" y="T5"/>
                        </a:cxn>
                      </a:cxnLst>
                      <a:rect l="T9" t="T10" r="T11" b="T12"/>
                      <a:pathLst>
                        <a:path w="17918" h="21600" fill="none" extrusionOk="0">
                          <a:moveTo>
                            <a:pt x="-1" y="0"/>
                          </a:moveTo>
                          <a:cubicBezTo>
                            <a:pt x="11" y="0"/>
                            <a:pt x="23" y="0"/>
                            <a:pt x="35" y="0"/>
                          </a:cubicBezTo>
                          <a:cubicBezTo>
                            <a:pt x="7200" y="0"/>
                            <a:pt x="13900" y="3553"/>
                            <a:pt x="17918" y="9486"/>
                          </a:cubicBezTo>
                        </a:path>
                        <a:path w="17918" h="21600" stroke="0" extrusionOk="0">
                          <a:moveTo>
                            <a:pt x="-1" y="0"/>
                          </a:moveTo>
                          <a:cubicBezTo>
                            <a:pt x="11" y="0"/>
                            <a:pt x="23" y="0"/>
                            <a:pt x="35" y="0"/>
                          </a:cubicBezTo>
                          <a:cubicBezTo>
                            <a:pt x="7200" y="0"/>
                            <a:pt x="13900" y="3553"/>
                            <a:pt x="17918" y="9486"/>
                          </a:cubicBezTo>
                          <a:lnTo>
                            <a:pt x="35" y="21600"/>
                          </a:lnTo>
                          <a:lnTo>
                            <a:pt x="-1" y="0"/>
                          </a:lnTo>
                          <a:close/>
                        </a:path>
                      </a:pathLst>
                    </a:custGeom>
                    <a:noFill/>
                    <a:ln w="19080" cap="sq">
                      <a:solidFill>
                        <a:srgbClr val="000000"/>
                      </a:solidFill>
                      <a:prstDash val="dash"/>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5544" name="Freeform 103"/>
                    <p:cNvSpPr>
                      <a:spLocks noChangeArrowheads="1"/>
                    </p:cNvSpPr>
                    <p:nvPr/>
                  </p:nvSpPr>
                  <p:spPr bwMode="auto">
                    <a:xfrm>
                      <a:off x="2714" y="1751"/>
                      <a:ext cx="45" cy="23"/>
                    </a:xfrm>
                    <a:custGeom>
                      <a:avLst/>
                      <a:gdLst>
                        <a:gd name="T0" fmla="*/ 0 w 40693"/>
                        <a:gd name="T1" fmla="*/ 0 h 21600"/>
                        <a:gd name="T2" fmla="*/ 0 w 40693"/>
                        <a:gd name="T3" fmla="*/ 0 h 21600"/>
                        <a:gd name="T4" fmla="*/ 0 w 40693"/>
                        <a:gd name="T5" fmla="*/ 0 h 21600"/>
                        <a:gd name="T6" fmla="*/ 0 60000 65536"/>
                        <a:gd name="T7" fmla="*/ 0 60000 65536"/>
                        <a:gd name="T8" fmla="*/ 0 60000 65536"/>
                        <a:gd name="T9" fmla="*/ 0 w 40693"/>
                        <a:gd name="T10" fmla="*/ 0 h 21600"/>
                        <a:gd name="T11" fmla="*/ 40693 w 40693"/>
                        <a:gd name="T12" fmla="*/ 21600 h 21600"/>
                      </a:gdLst>
                      <a:ahLst/>
                      <a:cxnLst>
                        <a:cxn ang="T6">
                          <a:pos x="T0" y="T1"/>
                        </a:cxn>
                        <a:cxn ang="T7">
                          <a:pos x="T2" y="T3"/>
                        </a:cxn>
                        <a:cxn ang="T8">
                          <a:pos x="T4" y="T5"/>
                        </a:cxn>
                      </a:cxnLst>
                      <a:rect l="T9" t="T10" r="T11" b="T12"/>
                      <a:pathLst>
                        <a:path w="40693" h="21600" fill="none" extrusionOk="0">
                          <a:moveTo>
                            <a:pt x="40693" y="0"/>
                          </a:moveTo>
                          <a:cubicBezTo>
                            <a:pt x="40693" y="11929"/>
                            <a:pt x="31022" y="21600"/>
                            <a:pt x="19093" y="21600"/>
                          </a:cubicBezTo>
                          <a:cubicBezTo>
                            <a:pt x="11088" y="21600"/>
                            <a:pt x="3741" y="17173"/>
                            <a:pt x="-1" y="10098"/>
                          </a:cubicBezTo>
                        </a:path>
                        <a:path w="40693" h="21600" stroke="0" extrusionOk="0">
                          <a:moveTo>
                            <a:pt x="40693" y="0"/>
                          </a:moveTo>
                          <a:cubicBezTo>
                            <a:pt x="40693" y="11929"/>
                            <a:pt x="31022" y="21600"/>
                            <a:pt x="19093" y="21600"/>
                          </a:cubicBezTo>
                          <a:cubicBezTo>
                            <a:pt x="11088" y="21600"/>
                            <a:pt x="3741" y="17173"/>
                            <a:pt x="-1" y="10098"/>
                          </a:cubicBezTo>
                          <a:lnTo>
                            <a:pt x="19093" y="0"/>
                          </a:lnTo>
                          <a:lnTo>
                            <a:pt x="40693" y="0"/>
                          </a:lnTo>
                          <a:close/>
                        </a:path>
                      </a:pathLst>
                    </a:custGeom>
                    <a:noFill/>
                    <a:ln w="19080" cap="sq">
                      <a:solidFill>
                        <a:srgbClr val="000000"/>
                      </a:solidFill>
                      <a:prstDash val="dash"/>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5545" name="Freeform 104"/>
                    <p:cNvSpPr>
                      <a:spLocks noChangeArrowheads="1"/>
                    </p:cNvSpPr>
                    <p:nvPr/>
                  </p:nvSpPr>
                  <p:spPr bwMode="auto">
                    <a:xfrm rot="10800000">
                      <a:off x="2878" y="1652"/>
                      <a:ext cx="665" cy="487"/>
                    </a:xfrm>
                    <a:custGeom>
                      <a:avLst/>
                      <a:gdLst>
                        <a:gd name="T0" fmla="*/ 0 w 20955"/>
                        <a:gd name="T1" fmla="*/ 0 h 21600"/>
                        <a:gd name="T2" fmla="*/ 0 w 20955"/>
                        <a:gd name="T3" fmla="*/ 0 h 21600"/>
                        <a:gd name="T4" fmla="*/ 0 w 20955"/>
                        <a:gd name="T5" fmla="*/ 0 h 21600"/>
                        <a:gd name="T6" fmla="*/ 0 60000 65536"/>
                        <a:gd name="T7" fmla="*/ 0 60000 65536"/>
                        <a:gd name="T8" fmla="*/ 0 60000 65536"/>
                        <a:gd name="T9" fmla="*/ 0 w 20955"/>
                        <a:gd name="T10" fmla="*/ 0 h 21600"/>
                        <a:gd name="T11" fmla="*/ 20955 w 20955"/>
                        <a:gd name="T12" fmla="*/ 21600 h 21600"/>
                      </a:gdLst>
                      <a:ahLst/>
                      <a:cxnLst>
                        <a:cxn ang="T6">
                          <a:pos x="T0" y="T1"/>
                        </a:cxn>
                        <a:cxn ang="T7">
                          <a:pos x="T2" y="T3"/>
                        </a:cxn>
                        <a:cxn ang="T8">
                          <a:pos x="T4" y="T5"/>
                        </a:cxn>
                      </a:cxnLst>
                      <a:rect l="T9" t="T10" r="T11" b="T12"/>
                      <a:pathLst>
                        <a:path w="20955" h="21600" fill="none" extrusionOk="0">
                          <a:moveTo>
                            <a:pt x="0" y="0"/>
                          </a:moveTo>
                          <a:cubicBezTo>
                            <a:pt x="9912" y="0"/>
                            <a:pt x="18552" y="6746"/>
                            <a:pt x="20955" y="16362"/>
                          </a:cubicBezTo>
                        </a:path>
                        <a:path w="20955" h="21600" stroke="0" extrusionOk="0">
                          <a:moveTo>
                            <a:pt x="0" y="0"/>
                          </a:moveTo>
                          <a:cubicBezTo>
                            <a:pt x="9912" y="0"/>
                            <a:pt x="18552" y="6746"/>
                            <a:pt x="20955" y="16362"/>
                          </a:cubicBezTo>
                          <a:lnTo>
                            <a:pt x="0" y="21600"/>
                          </a:lnTo>
                          <a:lnTo>
                            <a:pt x="0" y="0"/>
                          </a:lnTo>
                          <a:close/>
                        </a:path>
                      </a:pathLst>
                    </a:custGeom>
                    <a:noFill/>
                    <a:ln w="19080" cap="sq">
                      <a:solidFill>
                        <a:srgbClr val="000000"/>
                      </a:solidFill>
                      <a:prstDash val="dash"/>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anchor="ctr"/>
                    <a:lstStyle/>
                    <a:p>
                      <a:endParaRPr lang="en-US"/>
                    </a:p>
                  </p:txBody>
                </p:sp>
                <p:grpSp>
                  <p:nvGrpSpPr>
                    <p:cNvPr id="105546" name="Group 105"/>
                    <p:cNvGrpSpPr/>
                    <p:nvPr/>
                  </p:nvGrpSpPr>
                  <p:grpSpPr bwMode="auto">
                    <a:xfrm>
                      <a:off x="2767" y="1683"/>
                      <a:ext cx="106" cy="169"/>
                      <a:chOff x="2767" y="1683"/>
                      <a:chExt cx="106" cy="169"/>
                    </a:xfrm>
                  </p:grpSpPr>
                  <p:sp>
                    <p:nvSpPr>
                      <p:cNvPr id="105547" name="Freeform 106"/>
                      <p:cNvSpPr>
                        <a:spLocks noChangeArrowheads="1"/>
                      </p:cNvSpPr>
                      <p:nvPr/>
                    </p:nvSpPr>
                    <p:spPr bwMode="auto">
                      <a:xfrm>
                        <a:off x="2767" y="1684"/>
                        <a:ext cx="53" cy="168"/>
                      </a:xfrm>
                      <a:custGeom>
                        <a:avLst/>
                        <a:gdLst>
                          <a:gd name="T0" fmla="*/ 0 w 18716"/>
                          <a:gd name="T1" fmla="*/ 0 h 21598"/>
                          <a:gd name="T2" fmla="*/ 0 w 18716"/>
                          <a:gd name="T3" fmla="*/ 0 h 21598"/>
                          <a:gd name="T4" fmla="*/ 0 w 18716"/>
                          <a:gd name="T5" fmla="*/ 0 h 21598"/>
                          <a:gd name="T6" fmla="*/ 0 60000 65536"/>
                          <a:gd name="T7" fmla="*/ 0 60000 65536"/>
                          <a:gd name="T8" fmla="*/ 0 60000 65536"/>
                          <a:gd name="T9" fmla="*/ 0 w 18716"/>
                          <a:gd name="T10" fmla="*/ 0 h 21598"/>
                          <a:gd name="T11" fmla="*/ 18716 w 18716"/>
                          <a:gd name="T12" fmla="*/ 21598 h 21598"/>
                        </a:gdLst>
                        <a:ahLst/>
                        <a:cxnLst>
                          <a:cxn ang="T6">
                            <a:pos x="T0" y="T1"/>
                          </a:cxn>
                          <a:cxn ang="T7">
                            <a:pos x="T2" y="T3"/>
                          </a:cxn>
                          <a:cxn ang="T8">
                            <a:pos x="T4" y="T5"/>
                          </a:cxn>
                        </a:cxnLst>
                        <a:rect l="T9" t="T10" r="T11" b="T12"/>
                        <a:pathLst>
                          <a:path w="18716" h="21598" fill="none" extrusionOk="0">
                            <a:moveTo>
                              <a:pt x="-1" y="10816"/>
                            </a:moveTo>
                            <a:cubicBezTo>
                              <a:pt x="3810" y="4200"/>
                              <a:pt x="10830" y="88"/>
                              <a:pt x="18464" y="-1"/>
                            </a:cubicBezTo>
                          </a:path>
                          <a:path w="18716" h="21598" stroke="0" extrusionOk="0">
                            <a:moveTo>
                              <a:pt x="-1" y="10816"/>
                            </a:moveTo>
                            <a:cubicBezTo>
                              <a:pt x="3810" y="4200"/>
                              <a:pt x="10830" y="88"/>
                              <a:pt x="18464" y="-1"/>
                            </a:cubicBezTo>
                            <a:lnTo>
                              <a:pt x="18716" y="21598"/>
                            </a:lnTo>
                            <a:lnTo>
                              <a:pt x="-1" y="10816"/>
                            </a:lnTo>
                            <a:close/>
                          </a:path>
                        </a:pathLst>
                      </a:custGeom>
                      <a:noFill/>
                      <a:ln w="19080" cap="sq">
                        <a:solidFill>
                          <a:srgbClr val="000000"/>
                        </a:solidFill>
                        <a:prstDash val="dash"/>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5548" name="Freeform 107"/>
                      <p:cNvSpPr>
                        <a:spLocks noChangeArrowheads="1"/>
                      </p:cNvSpPr>
                      <p:nvPr/>
                    </p:nvSpPr>
                    <p:spPr bwMode="auto">
                      <a:xfrm>
                        <a:off x="2821" y="1683"/>
                        <a:ext cx="52" cy="169"/>
                      </a:xfrm>
                      <a:custGeom>
                        <a:avLst/>
                        <a:gdLst>
                          <a:gd name="T0" fmla="*/ 0 w 18876"/>
                          <a:gd name="T1" fmla="*/ 0 h 21600"/>
                          <a:gd name="T2" fmla="*/ 0 w 18876"/>
                          <a:gd name="T3" fmla="*/ 0 h 21600"/>
                          <a:gd name="T4" fmla="*/ 0 w 18876"/>
                          <a:gd name="T5" fmla="*/ 0 h 21600"/>
                          <a:gd name="T6" fmla="*/ 0 60000 65536"/>
                          <a:gd name="T7" fmla="*/ 0 60000 65536"/>
                          <a:gd name="T8" fmla="*/ 0 60000 65536"/>
                          <a:gd name="T9" fmla="*/ 0 w 18876"/>
                          <a:gd name="T10" fmla="*/ 0 h 21600"/>
                          <a:gd name="T11" fmla="*/ 18876 w 18876"/>
                          <a:gd name="T12" fmla="*/ 21600 h 21600"/>
                        </a:gdLst>
                        <a:ahLst/>
                        <a:cxnLst>
                          <a:cxn ang="T6">
                            <a:pos x="T0" y="T1"/>
                          </a:cxn>
                          <a:cxn ang="T7">
                            <a:pos x="T2" y="T3"/>
                          </a:cxn>
                          <a:cxn ang="T8">
                            <a:pos x="T4" y="T5"/>
                          </a:cxn>
                        </a:cxnLst>
                        <a:rect l="T9" t="T10" r="T11" b="T12"/>
                        <a:pathLst>
                          <a:path w="18876" h="21600" fill="none" extrusionOk="0">
                            <a:moveTo>
                              <a:pt x="-1" y="1"/>
                            </a:moveTo>
                            <a:cubicBezTo>
                              <a:pt x="84" y="0"/>
                              <a:pt x="169" y="0"/>
                              <a:pt x="254" y="0"/>
                            </a:cubicBezTo>
                            <a:cubicBezTo>
                              <a:pt x="7911" y="0"/>
                              <a:pt x="14996" y="4054"/>
                              <a:pt x="18876" y="10655"/>
                            </a:cubicBezTo>
                          </a:path>
                          <a:path w="18876" h="21600" stroke="0" extrusionOk="0">
                            <a:moveTo>
                              <a:pt x="-1" y="1"/>
                            </a:moveTo>
                            <a:cubicBezTo>
                              <a:pt x="84" y="0"/>
                              <a:pt x="169" y="0"/>
                              <a:pt x="254" y="0"/>
                            </a:cubicBezTo>
                            <a:cubicBezTo>
                              <a:pt x="7911" y="0"/>
                              <a:pt x="14996" y="4054"/>
                              <a:pt x="18876" y="10655"/>
                            </a:cubicBezTo>
                            <a:lnTo>
                              <a:pt x="254" y="21600"/>
                            </a:lnTo>
                            <a:lnTo>
                              <a:pt x="-1" y="1"/>
                            </a:lnTo>
                            <a:close/>
                          </a:path>
                        </a:pathLst>
                      </a:custGeom>
                      <a:noFill/>
                      <a:ln w="19080" cap="sq">
                        <a:solidFill>
                          <a:srgbClr val="000000"/>
                        </a:solidFill>
                        <a:prstDash val="dash"/>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sp>
                <p:nvSpPr>
                  <p:cNvPr id="105542" name="Freeform 108"/>
                  <p:cNvSpPr>
                    <a:spLocks noChangeArrowheads="1"/>
                  </p:cNvSpPr>
                  <p:nvPr/>
                </p:nvSpPr>
                <p:spPr bwMode="auto">
                  <a:xfrm flipH="1">
                    <a:off x="1986" y="1342"/>
                    <a:ext cx="335" cy="1121"/>
                  </a:xfrm>
                  <a:custGeom>
                    <a:avLst/>
                    <a:gdLst>
                      <a:gd name="T0" fmla="*/ 0 w 12057"/>
                      <a:gd name="T1" fmla="*/ 0 h 21600"/>
                      <a:gd name="T2" fmla="*/ 0 w 12057"/>
                      <a:gd name="T3" fmla="*/ 0 h 21600"/>
                      <a:gd name="T4" fmla="*/ 0 w 12057"/>
                      <a:gd name="T5" fmla="*/ 0 h 21600"/>
                      <a:gd name="T6" fmla="*/ 0 60000 65536"/>
                      <a:gd name="T7" fmla="*/ 0 60000 65536"/>
                      <a:gd name="T8" fmla="*/ 0 60000 65536"/>
                      <a:gd name="T9" fmla="*/ 0 w 12057"/>
                      <a:gd name="T10" fmla="*/ 0 h 21600"/>
                      <a:gd name="T11" fmla="*/ 12057 w 12057"/>
                      <a:gd name="T12" fmla="*/ 21600 h 21600"/>
                    </a:gdLst>
                    <a:ahLst/>
                    <a:cxnLst>
                      <a:cxn ang="T6">
                        <a:pos x="T0" y="T1"/>
                      </a:cxn>
                      <a:cxn ang="T7">
                        <a:pos x="T2" y="T3"/>
                      </a:cxn>
                      <a:cxn ang="T8">
                        <a:pos x="T4" y="T5"/>
                      </a:cxn>
                    </a:cxnLst>
                    <a:rect l="T9" t="T10" r="T11" b="T12"/>
                    <a:pathLst>
                      <a:path w="12057" h="21600" fill="none" extrusionOk="0">
                        <a:moveTo>
                          <a:pt x="0" y="-1"/>
                        </a:moveTo>
                        <a:cubicBezTo>
                          <a:pt x="4295" y="-1"/>
                          <a:pt x="8493" y="1280"/>
                          <a:pt x="12057" y="3678"/>
                        </a:cubicBezTo>
                      </a:path>
                      <a:path w="12057" h="21600" stroke="0" extrusionOk="0">
                        <a:moveTo>
                          <a:pt x="0" y="-1"/>
                        </a:moveTo>
                        <a:cubicBezTo>
                          <a:pt x="4295" y="-1"/>
                          <a:pt x="8493" y="1280"/>
                          <a:pt x="12057" y="3678"/>
                        </a:cubicBezTo>
                        <a:lnTo>
                          <a:pt x="0" y="21600"/>
                        </a:lnTo>
                        <a:lnTo>
                          <a:pt x="0" y="-1"/>
                        </a:lnTo>
                        <a:close/>
                      </a:path>
                    </a:pathLst>
                  </a:custGeom>
                  <a:noFill/>
                  <a:ln w="19080" cap="sq">
                    <a:solidFill>
                      <a:srgbClr val="000000"/>
                    </a:solidFill>
                    <a:prstDash val="dash"/>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05539" name="Freeform 109"/>
                <p:cNvSpPr>
                  <a:spLocks noChangeArrowheads="1"/>
                </p:cNvSpPr>
                <p:nvPr/>
              </p:nvSpPr>
              <p:spPr bwMode="auto">
                <a:xfrm>
                  <a:off x="1291" y="1877"/>
                  <a:ext cx="473" cy="178"/>
                </a:xfrm>
                <a:custGeom>
                  <a:avLst/>
                  <a:gdLst>
                    <a:gd name="T0" fmla="*/ 0 w 753534"/>
                    <a:gd name="T1" fmla="*/ 0 h 283633"/>
                    <a:gd name="T2" fmla="*/ 0 w 753534"/>
                    <a:gd name="T3" fmla="*/ 0 h 283633"/>
                    <a:gd name="T4" fmla="*/ 0 w 753534"/>
                    <a:gd name="T5" fmla="*/ 0 h 283633"/>
                    <a:gd name="T6" fmla="*/ 0 w 753534"/>
                    <a:gd name="T7" fmla="*/ 0 h 283633"/>
                    <a:gd name="T8" fmla="*/ 0 w 753534"/>
                    <a:gd name="T9" fmla="*/ 0 h 283633"/>
                    <a:gd name="T10" fmla="*/ 0 w 753534"/>
                    <a:gd name="T11" fmla="*/ 0 h 283633"/>
                    <a:gd name="T12" fmla="*/ 0 w 753534"/>
                    <a:gd name="T13" fmla="*/ 0 h 283633"/>
                    <a:gd name="T14" fmla="*/ 0 60000 65536"/>
                    <a:gd name="T15" fmla="*/ 0 60000 65536"/>
                    <a:gd name="T16" fmla="*/ 0 60000 65536"/>
                    <a:gd name="T17" fmla="*/ 0 60000 65536"/>
                    <a:gd name="T18" fmla="*/ 0 60000 65536"/>
                    <a:gd name="T19" fmla="*/ 0 60000 65536"/>
                    <a:gd name="T20" fmla="*/ 0 60000 65536"/>
                    <a:gd name="T21" fmla="*/ 0 w 753534"/>
                    <a:gd name="T22" fmla="*/ 0 h 283633"/>
                    <a:gd name="T23" fmla="*/ 753534 w 753534"/>
                    <a:gd name="T24" fmla="*/ 283633 h 2836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3534" h="283633">
                      <a:moveTo>
                        <a:pt x="753534" y="0"/>
                      </a:moveTo>
                      <a:cubicBezTo>
                        <a:pt x="719667" y="39511"/>
                        <a:pt x="685801" y="79022"/>
                        <a:pt x="651934" y="110066"/>
                      </a:cubicBezTo>
                      <a:cubicBezTo>
                        <a:pt x="618067" y="141110"/>
                        <a:pt x="588434" y="163688"/>
                        <a:pt x="550334" y="186266"/>
                      </a:cubicBezTo>
                      <a:cubicBezTo>
                        <a:pt x="512234" y="208844"/>
                        <a:pt x="475545" y="230011"/>
                        <a:pt x="423334" y="245533"/>
                      </a:cubicBezTo>
                      <a:cubicBezTo>
                        <a:pt x="371123" y="261055"/>
                        <a:pt x="293512" y="275167"/>
                        <a:pt x="237067" y="279400"/>
                      </a:cubicBezTo>
                      <a:cubicBezTo>
                        <a:pt x="180622" y="283633"/>
                        <a:pt x="124178" y="280811"/>
                        <a:pt x="84667" y="270933"/>
                      </a:cubicBezTo>
                      <a:cubicBezTo>
                        <a:pt x="45156" y="261055"/>
                        <a:pt x="0" y="220133"/>
                        <a:pt x="0" y="220133"/>
                      </a:cubicBezTo>
                    </a:path>
                  </a:pathLst>
                </a:custGeom>
                <a:noFill/>
                <a:ln w="19080" cap="sq">
                  <a:solidFill>
                    <a:srgbClr val="000000"/>
                  </a:solidFill>
                  <a:prstDash val="dash"/>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grpSp>
      <p:grpSp>
        <p:nvGrpSpPr>
          <p:cNvPr id="71790" name="Group 110"/>
          <p:cNvGrpSpPr/>
          <p:nvPr/>
        </p:nvGrpSpPr>
        <p:grpSpPr bwMode="auto">
          <a:xfrm>
            <a:off x="6561138" y="3979863"/>
            <a:ext cx="3630612" cy="1568450"/>
            <a:chOff x="3173" y="2507"/>
            <a:chExt cx="2287" cy="988"/>
          </a:xfrm>
        </p:grpSpPr>
        <p:sp>
          <p:nvSpPr>
            <p:cNvPr id="105532" name="AutoShape 111"/>
            <p:cNvSpPr>
              <a:spLocks noChangeArrowheads="1"/>
            </p:cNvSpPr>
            <p:nvPr/>
          </p:nvSpPr>
          <p:spPr bwMode="auto">
            <a:xfrm rot="2040000">
              <a:off x="3173" y="2507"/>
              <a:ext cx="1039" cy="319"/>
            </a:xfrm>
            <a:prstGeom prst="rightArrow">
              <a:avLst>
                <a:gd name="adj1" fmla="val 50000"/>
                <a:gd name="adj2" fmla="val 50107"/>
              </a:avLst>
            </a:prstGeom>
            <a:gradFill rotWithShape="0">
              <a:gsLst>
                <a:gs pos="0">
                  <a:srgbClr val="FFFF00"/>
                </a:gs>
                <a:gs pos="100000">
                  <a:srgbClr val="000000"/>
                </a:gs>
              </a:gsLst>
              <a:lin ang="12840000" scaled="1"/>
            </a:gra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Times New Roman" panose="02020603050405020304" pitchFamily="18" charset="0"/>
                <a:buNone/>
              </a:pPr>
              <a:endParaRPr lang="en-US" altLang="en-US" sz="1800"/>
            </a:p>
          </p:txBody>
        </p:sp>
        <p:sp>
          <p:nvSpPr>
            <p:cNvPr id="105533" name="Text Box 112"/>
            <p:cNvSpPr txBox="1">
              <a:spLocks noChangeArrowheads="1"/>
            </p:cNvSpPr>
            <p:nvPr/>
          </p:nvSpPr>
          <p:spPr bwMode="auto">
            <a:xfrm>
              <a:off x="4090" y="2912"/>
              <a:ext cx="1370" cy="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FFFF00"/>
                  </a:solidFill>
                  <a:latin typeface="Arial" panose="020B0604020202020204" pitchFamily="34" charset="0"/>
                  <a:ea typeface="ＭＳ Ｐゴシック" panose="020B0600070205080204" pitchFamily="34" charset="-128"/>
                </a:rPr>
                <a:t>Functional Glucocorticoid Hypersensitivity</a:t>
              </a:r>
            </a:p>
          </p:txBody>
        </p:sp>
      </p:grpSp>
      <p:grpSp>
        <p:nvGrpSpPr>
          <p:cNvPr id="71793" name="Group 113"/>
          <p:cNvGrpSpPr/>
          <p:nvPr/>
        </p:nvGrpSpPr>
        <p:grpSpPr bwMode="auto">
          <a:xfrm>
            <a:off x="7512050" y="5595938"/>
            <a:ext cx="2862263" cy="887412"/>
            <a:chOff x="3772" y="3525"/>
            <a:chExt cx="1803" cy="559"/>
          </a:xfrm>
        </p:grpSpPr>
        <p:sp>
          <p:nvSpPr>
            <p:cNvPr id="105530" name="AutoShape 114"/>
            <p:cNvSpPr>
              <a:spLocks noChangeArrowheads="1"/>
            </p:cNvSpPr>
            <p:nvPr/>
          </p:nvSpPr>
          <p:spPr bwMode="auto">
            <a:xfrm>
              <a:off x="4538" y="3525"/>
              <a:ext cx="234" cy="335"/>
            </a:xfrm>
            <a:prstGeom prst="downArrow">
              <a:avLst>
                <a:gd name="adj1" fmla="val 50000"/>
                <a:gd name="adj2" fmla="val 49994"/>
              </a:avLst>
            </a:prstGeom>
            <a:solidFill>
              <a:srgbClr val="00FFFF"/>
            </a:solidFill>
            <a:ln w="9360" cap="sq">
              <a:solidFill>
                <a:srgbClr val="000000"/>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Times New Roman" panose="02020603050405020304" pitchFamily="18" charset="0"/>
                <a:buNone/>
              </a:pPr>
              <a:endParaRPr lang="en-US" altLang="en-US" sz="1800"/>
            </a:p>
          </p:txBody>
        </p:sp>
        <p:sp>
          <p:nvSpPr>
            <p:cNvPr id="105531" name="Text Box 115"/>
            <p:cNvSpPr txBox="1">
              <a:spLocks noChangeArrowheads="1"/>
            </p:cNvSpPr>
            <p:nvPr/>
          </p:nvSpPr>
          <p:spPr bwMode="auto">
            <a:xfrm>
              <a:off x="3772" y="3850"/>
              <a:ext cx="1803" cy="2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u="sng">
                  <a:solidFill>
                    <a:srgbClr val="00FFFF"/>
                  </a:solidFill>
                  <a:latin typeface="Arial" panose="020B0604020202020204" pitchFamily="34" charset="0"/>
                  <a:ea typeface="ＭＳ Ｐゴシック" panose="020B0600070205080204" pitchFamily="34" charset="-128"/>
                </a:rPr>
                <a:t>Pathologic Consequences</a:t>
              </a:r>
            </a:p>
          </p:txBody>
        </p:sp>
      </p:grpSp>
      <p:sp>
        <p:nvSpPr>
          <p:cNvPr id="105526" name="Line 116"/>
          <p:cNvSpPr>
            <a:spLocks noChangeShapeType="1"/>
          </p:cNvSpPr>
          <p:nvPr/>
        </p:nvSpPr>
        <p:spPr bwMode="auto">
          <a:xfrm>
            <a:off x="5591175" y="6364288"/>
            <a:ext cx="1588" cy="106362"/>
          </a:xfrm>
          <a:prstGeom prst="line">
            <a:avLst/>
          </a:prstGeom>
          <a:noFill/>
          <a:ln w="19080" cap="sq">
            <a:solidFill>
              <a:srgbClr val="000000"/>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5527" name="Rectangle 117"/>
          <p:cNvSpPr>
            <a:spLocks noChangeArrowheads="1"/>
          </p:cNvSpPr>
          <p:nvPr/>
        </p:nvSpPr>
        <p:spPr bwMode="auto">
          <a:xfrm>
            <a:off x="5324475" y="6478588"/>
            <a:ext cx="536575" cy="271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200" b="1">
                <a:solidFill>
                  <a:srgbClr val="FFFFFF"/>
                </a:solidFill>
                <a:latin typeface="Arial" panose="020B0604020202020204" pitchFamily="34" charset="0"/>
                <a:ea typeface="ＭＳ Ｐゴシック" panose="020B0600070205080204" pitchFamily="34" charset="-128"/>
              </a:rPr>
              <a:t>8 pm</a:t>
            </a:r>
          </a:p>
        </p:txBody>
      </p:sp>
      <p:sp>
        <p:nvSpPr>
          <p:cNvPr id="105528" name="Line 118"/>
          <p:cNvSpPr>
            <a:spLocks noChangeShapeType="1"/>
          </p:cNvSpPr>
          <p:nvPr/>
        </p:nvSpPr>
        <p:spPr bwMode="auto">
          <a:xfrm>
            <a:off x="5589588" y="3544888"/>
            <a:ext cx="1587" cy="106362"/>
          </a:xfrm>
          <a:prstGeom prst="line">
            <a:avLst/>
          </a:prstGeom>
          <a:noFill/>
          <a:ln w="19080" cap="sq">
            <a:solidFill>
              <a:srgbClr val="000000"/>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5529" name="Rectangle 119"/>
          <p:cNvSpPr>
            <a:spLocks noChangeArrowheads="1"/>
          </p:cNvSpPr>
          <p:nvPr/>
        </p:nvSpPr>
        <p:spPr bwMode="auto">
          <a:xfrm>
            <a:off x="5326063" y="3654425"/>
            <a:ext cx="536575"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200" b="1">
                <a:solidFill>
                  <a:srgbClr val="FFFFFF"/>
                </a:solidFill>
                <a:latin typeface="Arial" panose="020B0604020202020204" pitchFamily="34" charset="0"/>
                <a:ea typeface="ＭＳ Ｐゴシック" panose="020B0600070205080204" pitchFamily="34" charset="-128"/>
              </a:rPr>
              <a:t>8 pm</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additive="repl">
                                        <p:cTn id="6" dur="1" fill="hold">
                                          <p:stCondLst>
                                            <p:cond delay="0"/>
                                          </p:stCondLst>
                                        </p:cTn>
                                        <p:tgtEl>
                                          <p:spTgt spid="717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additive="repl">
                                        <p:cTn id="10" dur="1" fill="hold">
                                          <p:stCondLst>
                                            <p:cond delay="0"/>
                                          </p:stCondLst>
                                        </p:cTn>
                                        <p:tgtEl>
                                          <p:spTgt spid="717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additive="repl">
                                        <p:cTn id="14" dur="1" fill="hold">
                                          <p:stCondLst>
                                            <p:cond delay="0"/>
                                          </p:stCondLst>
                                        </p:cTn>
                                        <p:tgtEl>
                                          <p:spTgt spid="717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additive="repl">
                                        <p:cTn id="18" dur="1" fill="hold">
                                          <p:stCondLst>
                                            <p:cond delay="0"/>
                                          </p:stCondLst>
                                        </p:cTn>
                                        <p:tgtEl>
                                          <p:spTgt spid="717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additive="repl">
                                        <p:cTn id="22" dur="1" fill="hold">
                                          <p:stCondLst>
                                            <p:cond delay="0"/>
                                          </p:stCondLst>
                                        </p:cTn>
                                        <p:tgtEl>
                                          <p:spTgt spid="717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additive="repl">
                                        <p:cTn id="26" dur="1" fill="hold">
                                          <p:stCondLst>
                                            <p:cond delay="0"/>
                                          </p:stCondLst>
                                        </p:cTn>
                                        <p:tgtEl>
                                          <p:spTgt spid="717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1813560" y="71755"/>
            <a:ext cx="782955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4000" b="1">
                <a:solidFill>
                  <a:srgbClr val="E8FF17"/>
                </a:solidFill>
              </a:rPr>
              <a:t>The Endocrine Basis of Stress </a:t>
            </a:r>
          </a:p>
        </p:txBody>
      </p:sp>
      <p:sp>
        <p:nvSpPr>
          <p:cNvPr id="7170" name="Text Box 2"/>
          <p:cNvSpPr txBox="1">
            <a:spLocks noChangeArrowheads="1"/>
          </p:cNvSpPr>
          <p:nvPr/>
        </p:nvSpPr>
        <p:spPr bwMode="auto">
          <a:xfrm>
            <a:off x="1343660" y="694690"/>
            <a:ext cx="9860280" cy="3819525"/>
          </a:xfrm>
          <a:prstGeom prst="rect">
            <a:avLst/>
          </a:prstGeom>
          <a:noFill/>
          <a:ln>
            <a:noFill/>
          </a:ln>
          <a:effectLst/>
        </p:spPr>
        <p:txBody>
          <a:bodyPr/>
          <a:lstStyle>
            <a:lvl1pPr marL="533400" indent="-53213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1pPr>
            <a:lvl2pPr>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2pPr>
            <a:lvl3pPr>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3pPr>
            <a:lvl4pPr>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4pPr>
            <a:lvl5pPr>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9pPr>
          </a:lstStyle>
          <a:p>
            <a:pPr eaLnBrk="1" hangingPunct="1">
              <a:spcBef>
                <a:spcPts val="700"/>
              </a:spcBef>
              <a:buSzPct val="100000"/>
              <a:defRPr/>
            </a:pPr>
            <a:endParaRPr lang="en-US" altLang="en-US" sz="2800" b="1">
              <a:solidFill>
                <a:srgbClr val="CC0099"/>
              </a:solidFill>
              <a:latin typeface="Arial" panose="020B0604020202020204" pitchFamily="34" charset="0"/>
              <a:ea typeface="ＭＳ Ｐゴシック" panose="020B0600070205080204" pitchFamily="34" charset="-128"/>
            </a:endParaRPr>
          </a:p>
          <a:p>
            <a:pPr marL="532130" indent="-530225" eaLnBrk="1" hangingPunct="1">
              <a:spcBef>
                <a:spcPts val="800"/>
              </a:spcBef>
              <a:buClr>
                <a:srgbClr val="FFFFFF"/>
              </a:buClr>
              <a:buSzPct val="100000"/>
              <a:buFont typeface="Times New Roman" panose="02020603050405020304" pitchFamily="18" charset="0"/>
              <a:buNone/>
              <a:defRPr/>
            </a:pPr>
            <a:endParaRPr lang="en-US" altLang="en-US" sz="2800" b="1">
              <a:solidFill>
                <a:schemeClr val="bg1"/>
              </a:solidFill>
              <a:latin typeface="Arial" panose="020B0604020202020204" pitchFamily="34" charset="0"/>
              <a:ea typeface="ＭＳ Ｐゴシック" panose="020B0600070205080204" pitchFamily="34" charset="-128"/>
            </a:endParaRPr>
          </a:p>
          <a:p>
            <a:pPr marL="532130" indent="-530225" eaLnBrk="1" hangingPunct="1">
              <a:spcBef>
                <a:spcPts val="800"/>
              </a:spcBef>
              <a:buClr>
                <a:srgbClr val="FFFFFF"/>
              </a:buClr>
              <a:buSzPct val="100000"/>
              <a:buFont typeface="Arial" panose="020B0604020202020204" pitchFamily="34" charset="0"/>
              <a:buChar char="•"/>
              <a:defRPr/>
            </a:pPr>
            <a:r>
              <a:rPr lang="en-US" altLang="en-US" sz="2800" b="1">
                <a:solidFill>
                  <a:schemeClr val="bg1"/>
                </a:solidFill>
                <a:latin typeface="Arial" panose="020B0604020202020204" pitchFamily="34" charset="0"/>
                <a:ea typeface="ＭＳ Ｐゴシック" panose="020B0600070205080204" pitchFamily="34" charset="-128"/>
              </a:rPr>
              <a:t>Concepts of Complexity </a:t>
            </a:r>
            <a:r>
              <a:rPr lang="en-US" altLang="en-US" sz="2800" b="1" i="1">
                <a:solidFill>
                  <a:schemeClr val="bg1"/>
                </a:solidFill>
                <a:latin typeface="Arial Bold Italic" panose="020B0604020202020204" charset="0"/>
                <a:ea typeface="ＭＳ Ｐゴシック" panose="020B0600070205080204" pitchFamily="34" charset="-128"/>
                <a:cs typeface="Arial Bold Italic" panose="020B0604020202020204" charset="0"/>
              </a:rPr>
              <a:t>vs.</a:t>
            </a:r>
            <a:r>
              <a:rPr lang="en-US" altLang="en-US" sz="2800" b="1">
                <a:solidFill>
                  <a:schemeClr val="bg1"/>
                </a:solidFill>
                <a:latin typeface="Arial" panose="020B0604020202020204" pitchFamily="34" charset="0"/>
                <a:ea typeface="ＭＳ Ｐゴシック" panose="020B0600070205080204" pitchFamily="34" charset="-128"/>
              </a:rPr>
              <a:t>  Endocrinology</a:t>
            </a:r>
            <a:br>
              <a:rPr lang="en-US" altLang="en-US" sz="2800" b="1">
                <a:solidFill>
                  <a:schemeClr val="bg1"/>
                </a:solidFill>
                <a:latin typeface="Arial" panose="020B0604020202020204" pitchFamily="34" charset="0"/>
                <a:ea typeface="ＭＳ Ｐゴシック" panose="020B0600070205080204" pitchFamily="34" charset="-128"/>
              </a:rPr>
            </a:br>
            <a:endParaRPr lang="en-US" altLang="en-US" sz="2800" b="1">
              <a:solidFill>
                <a:schemeClr val="bg1"/>
              </a:solidFill>
              <a:latin typeface="Arial" panose="020B0604020202020204" pitchFamily="34" charset="0"/>
              <a:ea typeface="ＭＳ Ｐゴシック" panose="020B0600070205080204" pitchFamily="34" charset="-128"/>
            </a:endParaRPr>
          </a:p>
          <a:p>
            <a:pPr marL="459105" indent="-457200" eaLnBrk="1" hangingPunct="1">
              <a:spcBef>
                <a:spcPts val="600"/>
              </a:spcBef>
              <a:buClr>
                <a:srgbClr val="FFFFFF"/>
              </a:buClr>
              <a:buSzPct val="100000"/>
              <a:buFont typeface="Arial" panose="020B0604020202020204" pitchFamily="34" charset="0"/>
              <a:buChar char="•"/>
              <a:defRPr/>
            </a:pPr>
            <a:r>
              <a:rPr lang="en-US" altLang="en-US" sz="2800" b="1">
                <a:solidFill>
                  <a:schemeClr val="bg1"/>
                </a:solidFill>
                <a:latin typeface="Arial" panose="020B0604020202020204" pitchFamily="34" charset="0"/>
                <a:ea typeface="ＭＳ Ｐゴシック" panose="020B0600070205080204" pitchFamily="34" charset="-128"/>
              </a:rPr>
              <a:t>Neuro-Endocrine Mechanisms of the Stress Response</a:t>
            </a:r>
          </a:p>
          <a:p>
            <a:pPr marL="459105" indent="-457200" eaLnBrk="1" hangingPunct="1">
              <a:spcBef>
                <a:spcPts val="600"/>
              </a:spcBef>
              <a:buClr>
                <a:srgbClr val="FFFFFF"/>
              </a:buClr>
              <a:buSzPct val="100000"/>
              <a:buFont typeface="Arial" panose="020B0604020202020204" pitchFamily="34" charset="0"/>
              <a:buChar char="•"/>
              <a:defRPr/>
            </a:pPr>
            <a:endParaRPr lang="en-US" altLang="en-US" sz="2800" b="1">
              <a:solidFill>
                <a:schemeClr val="bg1"/>
              </a:solidFill>
              <a:latin typeface="Arial" panose="020B0604020202020204" pitchFamily="34" charset="0"/>
              <a:ea typeface="ＭＳ Ｐゴシック" panose="020B0600070205080204" pitchFamily="34" charset="-128"/>
            </a:endParaRPr>
          </a:p>
          <a:p>
            <a:pPr marL="459105" indent="-457200" eaLnBrk="1" hangingPunct="1">
              <a:spcBef>
                <a:spcPts val="600"/>
              </a:spcBef>
              <a:buClr>
                <a:srgbClr val="FFFFFF"/>
              </a:buClr>
              <a:buSzPct val="100000"/>
              <a:buFont typeface="Arial" panose="020B0604020202020204" pitchFamily="34" charset="0"/>
              <a:buChar char="•"/>
              <a:defRPr/>
            </a:pPr>
            <a:r>
              <a:rPr lang="en-US" altLang="en-US" sz="2800" b="1">
                <a:solidFill>
                  <a:schemeClr val="accent5"/>
                </a:solidFill>
                <a:latin typeface="Arial" panose="020B0604020202020204" pitchFamily="34" charset="0"/>
                <a:ea typeface="ＭＳ Ｐゴシック" panose="020B0600070205080204" pitchFamily="34" charset="-128"/>
              </a:rPr>
              <a:t>Adverse Effects of Chronic Stress - Pathology </a:t>
            </a:r>
          </a:p>
          <a:p>
            <a:pPr marL="459105" indent="-457200" eaLnBrk="1" hangingPunct="1">
              <a:spcBef>
                <a:spcPts val="600"/>
              </a:spcBef>
              <a:buClr>
                <a:srgbClr val="FFFFFF"/>
              </a:buClr>
              <a:buSzPct val="100000"/>
              <a:buFont typeface="Arial" panose="020B0604020202020204" pitchFamily="34" charset="0"/>
              <a:buChar char="•"/>
              <a:defRPr/>
            </a:pPr>
            <a:endParaRPr lang="en-US" altLang="en-US" sz="2800" b="1">
              <a:solidFill>
                <a:schemeClr val="bg1"/>
              </a:solidFill>
              <a:latin typeface="Arial" panose="020B0604020202020204" pitchFamily="34" charset="0"/>
              <a:ea typeface="ＭＳ Ｐゴシック" panose="020B0600070205080204" pitchFamily="34" charset="-128"/>
            </a:endParaRPr>
          </a:p>
          <a:p>
            <a:pPr marL="459105" indent="-457200" eaLnBrk="1" hangingPunct="1">
              <a:spcBef>
                <a:spcPts val="600"/>
              </a:spcBef>
              <a:buClr>
                <a:srgbClr val="FFFFFF"/>
              </a:buClr>
              <a:buSzPct val="100000"/>
              <a:buFont typeface="Arial" panose="020B0604020202020204" pitchFamily="34" charset="0"/>
              <a:buChar char="•"/>
              <a:defRPr/>
            </a:pPr>
            <a:r>
              <a:rPr lang="en-US" altLang="en-US" sz="2800" b="1">
                <a:solidFill>
                  <a:schemeClr val="bg1"/>
                </a:solidFill>
                <a:latin typeface="Arial" panose="020B0604020202020204" pitchFamily="34" charset="0"/>
                <a:ea typeface="ＭＳ Ｐゴシック" panose="020B0600070205080204" pitchFamily="34" charset="-128"/>
              </a:rPr>
              <a:t>Evaluation of a Stressed Human Subject</a:t>
            </a:r>
          </a:p>
          <a:p>
            <a:pPr marL="532130" indent="-530225" eaLnBrk="1" hangingPunct="1">
              <a:spcBef>
                <a:spcPts val="600"/>
              </a:spcBef>
              <a:buClr>
                <a:srgbClr val="FFFFFF"/>
              </a:buClr>
              <a:buSzPct val="100000"/>
              <a:buFont typeface="Times New Roman" panose="02020603050405020304" pitchFamily="18" charset="0"/>
              <a:buChar char="•"/>
              <a:defRPr/>
            </a:pPr>
            <a:endParaRPr lang="en-US" altLang="en-US" sz="2800" b="1">
              <a:solidFill>
                <a:schemeClr val="bg1"/>
              </a:solidFill>
              <a:latin typeface="Arial" panose="020B0604020202020204" pitchFamily="34" charset="0"/>
              <a:ea typeface="ＭＳ Ｐゴシック" panose="020B0600070205080204" pitchFamily="34" charset="-128"/>
            </a:endParaRPr>
          </a:p>
          <a:p>
            <a:pPr marL="459105" indent="-457200" eaLnBrk="1" hangingPunct="1">
              <a:spcBef>
                <a:spcPts val="600"/>
              </a:spcBef>
              <a:buClr>
                <a:srgbClr val="FFFFFF"/>
              </a:buClr>
              <a:buSzPct val="100000"/>
              <a:buFont typeface="Arial" panose="020B0604020202020204" pitchFamily="34" charset="0"/>
              <a:buChar char="•"/>
              <a:defRPr/>
            </a:pPr>
            <a:r>
              <a:rPr lang="en-US" altLang="en-US" sz="2800" b="1">
                <a:solidFill>
                  <a:schemeClr val="bg1"/>
                </a:solidFill>
                <a:latin typeface="Arial" panose="020B0604020202020204" pitchFamily="34" charset="0"/>
                <a:ea typeface="ＭＳ Ｐゴシック" panose="020B0600070205080204" pitchFamily="34" charset="-128"/>
              </a:rPr>
              <a:t>Beneficial Effects of Stress Management </a:t>
            </a:r>
          </a:p>
          <a:p>
            <a:pPr marL="532130" indent="-530225" eaLnBrk="1" hangingPunct="1">
              <a:spcBef>
                <a:spcPts val="600"/>
              </a:spcBef>
              <a:buClr>
                <a:srgbClr val="FFFFFF"/>
              </a:buClr>
              <a:buSzPct val="100000"/>
              <a:buFont typeface="Times New Roman" panose="02020603050405020304" pitchFamily="18" charset="0"/>
              <a:buChar char="•"/>
              <a:defRPr/>
            </a:pPr>
            <a:endParaRPr lang="en-US" altLang="en-US" sz="2400" b="1">
              <a:solidFill>
                <a:srgbClr val="FFFFFF"/>
              </a:solidFill>
              <a:latin typeface="Arial" panose="020B0604020202020204" pitchFamily="34" charset="0"/>
              <a:ea typeface="ＭＳ Ｐゴシック" panose="020B0600070205080204" pitchFamily="34" charset="-128"/>
            </a:endParaRPr>
          </a:p>
          <a:p>
            <a:pPr marL="1905" indent="0" eaLnBrk="1" hangingPunct="1">
              <a:spcBef>
                <a:spcPts val="600"/>
              </a:spcBef>
              <a:buClr>
                <a:srgbClr val="FFFFFF"/>
              </a:buClr>
              <a:buSzPct val="100000"/>
              <a:buFont typeface="Times New Roman" panose="02020603050405020304" pitchFamily="18" charset="0"/>
              <a:buNone/>
              <a:defRPr/>
            </a:pPr>
            <a:r>
              <a:rPr lang="en-US" altLang="en-US" sz="2400" b="1">
                <a:solidFill>
                  <a:srgbClr val="FFFFFF"/>
                </a:solidFill>
                <a:latin typeface="Arial" panose="020B0604020202020204" pitchFamily="34" charset="0"/>
                <a:ea typeface="ＭＳ Ｐゴシック" panose="020B0600070205080204" pitchFamily="34" charset="-128"/>
              </a:rPr>
              <a:t> </a:t>
            </a:r>
          </a:p>
          <a:p>
            <a:pPr marL="532130" indent="-530225" eaLnBrk="1" hangingPunct="1">
              <a:spcBef>
                <a:spcPts val="600"/>
              </a:spcBef>
              <a:buClr>
                <a:srgbClr val="FFFFFF"/>
              </a:buClr>
              <a:buSzPct val="100000"/>
              <a:buFont typeface="Times New Roman" panose="02020603050405020304" pitchFamily="18" charset="0"/>
              <a:buNone/>
              <a:defRPr/>
            </a:pPr>
            <a:endParaRPr lang="en-US" altLang="en-US" sz="2400" b="1">
              <a:solidFill>
                <a:srgbClr val="FFFFFF"/>
              </a:solidFill>
              <a:latin typeface="Arial" panose="020B0604020202020204" pitchFamily="34" charset="0"/>
              <a:ea typeface="ＭＳ Ｐゴシック" panose="020B0600070205080204" pitchFamily="34" charset="-128"/>
            </a:endParaRPr>
          </a:p>
          <a:p>
            <a:pPr marL="532130" indent="-530225" eaLnBrk="1" hangingPunct="1">
              <a:spcBef>
                <a:spcPts val="600"/>
              </a:spcBef>
              <a:buClr>
                <a:srgbClr val="FFFFFF"/>
              </a:buClr>
              <a:buSzPct val="100000"/>
              <a:buFont typeface="Times New Roman" panose="02020603050405020304" pitchFamily="18" charset="0"/>
              <a:buNone/>
              <a:defRPr/>
            </a:pPr>
            <a:endParaRPr lang="en-US" altLang="en-US" sz="2400" b="1">
              <a:solidFill>
                <a:srgbClr val="FFFFFF"/>
              </a:solidFill>
              <a:latin typeface="Arial" panose="020B0604020202020204" pitchFamily="34" charset="0"/>
              <a:ea typeface="ＭＳ Ｐゴシック" panose="020B0600070205080204" pitchFamily="34" charset="-128"/>
            </a:endParaRPr>
          </a:p>
        </p:txBody>
      </p:sp>
      <p:sp>
        <p:nvSpPr>
          <p:cNvPr id="33795" name="Line 3"/>
          <p:cNvSpPr>
            <a:spLocks noChangeShapeType="1"/>
          </p:cNvSpPr>
          <p:nvPr/>
        </p:nvSpPr>
        <p:spPr bwMode="auto">
          <a:xfrm>
            <a:off x="1271270" y="1484630"/>
            <a:ext cx="9548495" cy="635"/>
          </a:xfrm>
          <a:prstGeom prst="line">
            <a:avLst/>
          </a:prstGeom>
          <a:noFill/>
          <a:ln w="3816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796" name="Line 4"/>
          <p:cNvSpPr>
            <a:spLocks noChangeShapeType="1"/>
          </p:cNvSpPr>
          <p:nvPr/>
        </p:nvSpPr>
        <p:spPr bwMode="auto">
          <a:xfrm flipV="1">
            <a:off x="1271270" y="6381115"/>
            <a:ext cx="9798685" cy="635"/>
          </a:xfrm>
          <a:prstGeom prst="line">
            <a:avLst/>
          </a:prstGeom>
          <a:noFill/>
          <a:ln w="3816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3BBF9FDF-DE87-F002-8BDF-864C95DB54ED}"/>
              </a:ext>
            </a:extLst>
          </p:cNvPr>
          <p:cNvSpPr>
            <a:spLocks noGrp="1" noChangeArrowheads="1"/>
          </p:cNvSpPr>
          <p:nvPr>
            <p:ph type="title"/>
          </p:nvPr>
        </p:nvSpPr>
        <p:spPr>
          <a:xfrm>
            <a:off x="724959" y="68334"/>
            <a:ext cx="9953228" cy="1152525"/>
          </a:xfrm>
        </p:spPr>
        <p:txBody>
          <a:bodyPr/>
          <a:lstStyle/>
          <a:p>
            <a:pPr algn="ctr" eaLnBrk="1" hangingPunct="1"/>
            <a:r>
              <a:rPr lang="en-US" altLang="en-US" sz="3200" b="1" dirty="0">
                <a:solidFill>
                  <a:srgbClr val="E8FF17"/>
                </a:solidFill>
                <a:latin typeface="Times New Roman" panose="02020603050405020304" pitchFamily="18" charset="0"/>
                <a:ea typeface="ＭＳ Ｐゴシック" panose="020B0600070205080204" pitchFamily="34" charset="-128"/>
                <a:cs typeface="Times New Roman" panose="02020603050405020304" pitchFamily="18" charset="0"/>
              </a:rPr>
              <a:t>CHRONIC STRESS SYSTEM ACTIVATION </a:t>
            </a:r>
            <a:r>
              <a:rPr lang="en-US" altLang="en-US" sz="3300" b="1" dirty="0">
                <a:solidFill>
                  <a:srgbClr val="E8FF17"/>
                </a:solidFill>
                <a:latin typeface="Times New Roman" panose="02020603050405020304" pitchFamily="18" charset="0"/>
                <a:ea typeface="ＭＳ Ｐゴシック" panose="020B0600070205080204" pitchFamily="34" charset="-128"/>
                <a:cs typeface="Times New Roman" panose="02020603050405020304" pitchFamily="18" charset="0"/>
              </a:rPr>
              <a:t>Pathophysiology</a:t>
            </a:r>
            <a:endParaRPr lang="el-GR" altLang="en-US" sz="3300" b="1" dirty="0">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111619" name="Rectangle 3">
            <a:extLst>
              <a:ext uri="{FF2B5EF4-FFF2-40B4-BE49-F238E27FC236}">
                <a16:creationId xmlns:a16="http://schemas.microsoft.com/office/drawing/2014/main" id="{0CF3E70D-2C6D-D5A1-6EB4-A45001867BB9}"/>
              </a:ext>
            </a:extLst>
          </p:cNvPr>
          <p:cNvSpPr>
            <a:spLocks noGrp="1" noChangeArrowheads="1"/>
          </p:cNvSpPr>
          <p:nvPr>
            <p:ph type="body" idx="1"/>
          </p:nvPr>
        </p:nvSpPr>
        <p:spPr>
          <a:xfrm>
            <a:off x="1050365" y="1089025"/>
            <a:ext cx="10518471" cy="5632450"/>
          </a:xfrm>
          <a:ln>
            <a:miter lim="800000"/>
            <a:headEnd/>
            <a:tailEnd/>
          </a:ln>
        </p:spPr>
        <p:txBody>
          <a:bodyPr>
            <a:noAutofit/>
          </a:bodyPr>
          <a:lstStyle/>
          <a:p>
            <a:pPr eaLnBrk="1" hangingPunct="1">
              <a:lnSpc>
                <a:spcPct val="90000"/>
              </a:lnSpc>
              <a:buFontTx/>
              <a:buNone/>
              <a:defRPr/>
            </a:pPr>
            <a:endParaRPr lang="en-US" sz="1800" dirty="0">
              <a:solidFill>
                <a:schemeClr val="bg1"/>
              </a:solidFill>
              <a:ea typeface="ＭＳ Ｐゴシック" pitchFamily="-84" charset="-128"/>
              <a:cs typeface="ＭＳ Ｐゴシック" pitchFamily="-84" charset="-128"/>
            </a:endParaRPr>
          </a:p>
          <a:p>
            <a:pPr marL="0" indent="0" eaLnBrk="1" hangingPunct="1">
              <a:buNone/>
              <a:defRPr/>
            </a:pPr>
            <a:r>
              <a:rPr lang="en-US" sz="2000" b="1" dirty="0">
                <a:solidFill>
                  <a:schemeClr val="bg1"/>
                </a:solidFill>
                <a:ea typeface="ＭＳ Ｐゴシック" pitchFamily="-84" charset="-128"/>
                <a:cs typeface="ＭＳ Ｐゴシック" pitchFamily="-84" charset="-128"/>
              </a:rPr>
              <a:t>•   Anxiety, depression, addiction, anti-social behavior, psychosomatic disorders, loss of libido, fatigue, pain</a:t>
            </a:r>
          </a:p>
          <a:p>
            <a:pPr marL="0" indent="0" eaLnBrk="1" hangingPunct="1">
              <a:buNone/>
              <a:defRPr/>
            </a:pPr>
            <a:r>
              <a:rPr lang="en-US" sz="2000" b="1" dirty="0">
                <a:solidFill>
                  <a:schemeClr val="bg1"/>
                </a:solidFill>
                <a:ea typeface="ＭＳ Ｐゴシック" pitchFamily="-84" charset="-128"/>
                <a:cs typeface="ＭＳ Ｐゴシック" pitchFamily="-84" charset="-128"/>
              </a:rPr>
              <a:t> </a:t>
            </a:r>
          </a:p>
          <a:p>
            <a:pPr marL="0" indent="0" eaLnBrk="1" hangingPunct="1">
              <a:buNone/>
              <a:defRPr/>
            </a:pPr>
            <a:r>
              <a:rPr lang="en-US" sz="2000" b="1" dirty="0">
                <a:solidFill>
                  <a:schemeClr val="bg1"/>
                </a:solidFill>
                <a:ea typeface="ＭＳ Ｐゴシック" pitchFamily="-84" charset="-128"/>
                <a:cs typeface="ＭＳ Ｐゴシック" pitchFamily="-84" charset="-128"/>
              </a:rPr>
              <a:t>•   Loss of weight, poor growth, obesity, metabolic syndrome,  smoldering 	inflammation, immune dysfunction, autoimmunity/allergy,  hypo-fertility, ED, atherosclerosis, CVD, dementia</a:t>
            </a:r>
          </a:p>
          <a:p>
            <a:pPr eaLnBrk="1" hangingPunct="1">
              <a:defRPr/>
            </a:pPr>
            <a:endParaRPr lang="en-US" sz="2000" b="1" dirty="0">
              <a:solidFill>
                <a:schemeClr val="bg1"/>
              </a:solidFill>
              <a:ea typeface="ＭＳ Ｐゴシック" pitchFamily="-84" charset="-128"/>
              <a:cs typeface="ＭＳ Ｐゴシック" pitchFamily="-84" charset="-128"/>
            </a:endParaRPr>
          </a:p>
          <a:p>
            <a:pPr marL="0" indent="0" eaLnBrk="1" hangingPunct="1">
              <a:buNone/>
              <a:defRPr/>
            </a:pPr>
            <a:r>
              <a:rPr lang="en-US" sz="2000" b="1" dirty="0">
                <a:solidFill>
                  <a:schemeClr val="bg1"/>
                </a:solidFill>
                <a:ea typeface="ＭＳ Ｐゴシック" pitchFamily="-84" charset="-128"/>
                <a:cs typeface="ＭＳ Ｐゴシック" pitchFamily="-84" charset="-128"/>
              </a:rPr>
              <a:t>•  Osteopenia/Osteoporosis</a:t>
            </a:r>
          </a:p>
          <a:p>
            <a:pPr marL="0" indent="0" eaLnBrk="1" hangingPunct="1">
              <a:buNone/>
              <a:defRPr/>
            </a:pPr>
            <a:endParaRPr lang="en-US" sz="2000" b="1" dirty="0">
              <a:solidFill>
                <a:schemeClr val="bg1"/>
              </a:solidFill>
              <a:ea typeface="ＭＳ Ｐゴシック" pitchFamily="-84" charset="-128"/>
              <a:cs typeface="ＭＳ Ｐゴシック" pitchFamily="-84" charset="-128"/>
            </a:endParaRPr>
          </a:p>
          <a:p>
            <a:pPr marL="0" indent="0" eaLnBrk="1" hangingPunct="1">
              <a:buNone/>
              <a:defRPr/>
            </a:pPr>
            <a:r>
              <a:rPr lang="en-US" sz="2000" b="1" dirty="0">
                <a:solidFill>
                  <a:schemeClr val="bg1"/>
                </a:solidFill>
                <a:ea typeface="ＭＳ Ｐゴシック" pitchFamily="-84" charset="-128"/>
                <a:cs typeface="ＭＳ Ｐゴシック" pitchFamily="-84" charset="-128"/>
              </a:rPr>
              <a:t>•  Premature aging of all vulnerable organs, including the  brain (neurodegeneration) and the skin</a:t>
            </a:r>
          </a:p>
          <a:p>
            <a:pPr marL="0" indent="0" eaLnBrk="1" hangingPunct="1">
              <a:buNone/>
              <a:defRPr/>
            </a:pPr>
            <a:r>
              <a:rPr lang="en-US" sz="2000" b="1" dirty="0">
                <a:solidFill>
                  <a:schemeClr val="bg1"/>
                </a:solidFill>
                <a:ea typeface="ＭＳ Ｐゴシック" pitchFamily="-84" charset="-128"/>
                <a:cs typeface="ＭＳ Ｐゴシック" pitchFamily="-84" charset="-128"/>
              </a:rPr>
              <a:t>		</a:t>
            </a:r>
          </a:p>
          <a:p>
            <a:pPr marL="0" indent="0" eaLnBrk="1" hangingPunct="1">
              <a:buNone/>
              <a:defRPr/>
            </a:pPr>
            <a:r>
              <a:rPr lang="en-US" sz="2000" b="1" dirty="0">
                <a:solidFill>
                  <a:schemeClr val="bg1"/>
                </a:solidFill>
                <a:ea typeface="ＭＳ Ｐゴシック" pitchFamily="-84" charset="-128"/>
                <a:cs typeface="ＭＳ Ｐゴシック" pitchFamily="-84" charset="-128"/>
              </a:rPr>
              <a:t>•  Vulnerability to certain cancers </a:t>
            </a:r>
            <a:r>
              <a:rPr lang="en-US" sz="1800" b="1" dirty="0">
                <a:solidFill>
                  <a:srgbClr val="00B0F0"/>
                </a:solidFill>
                <a:ea typeface="ＭＳ Ｐゴシック" pitchFamily="-84" charset="-128"/>
                <a:cs typeface="ＭＳ Ｐゴシック" pitchFamily="-84" charset="-128"/>
              </a:rPr>
              <a:t>[</a:t>
            </a:r>
            <a:r>
              <a:rPr lang="en-US" sz="2000" b="1" dirty="0">
                <a:solidFill>
                  <a:srgbClr val="00B0F0"/>
                </a:solidFill>
                <a:ea typeface="ＭＳ Ｐゴシック" pitchFamily="-84" charset="-128"/>
                <a:cs typeface="ＭＳ Ｐゴシック" pitchFamily="-84" charset="-128"/>
              </a:rPr>
              <a:t>to certain infections] </a:t>
            </a:r>
            <a:endParaRPr lang="en-US" sz="2000" b="1" dirty="0">
              <a:solidFill>
                <a:schemeClr val="bg1"/>
              </a:solidFill>
              <a:ea typeface="ＭＳ Ｐゴシック" pitchFamily="-84" charset="-128"/>
              <a:cs typeface="ＭＳ Ｐゴシック" pitchFamily="-84" charset="-128"/>
            </a:endParaRPr>
          </a:p>
          <a:p>
            <a:pPr eaLnBrk="1" hangingPunct="1">
              <a:lnSpc>
                <a:spcPct val="90000"/>
              </a:lnSpc>
              <a:buFontTx/>
              <a:buNone/>
              <a:defRPr/>
            </a:pPr>
            <a:r>
              <a:rPr lang="en-US" sz="1800" b="1" dirty="0">
                <a:solidFill>
                  <a:schemeClr val="bg1"/>
                </a:solidFill>
                <a:latin typeface="ＭＳ Ｐゴシック" pitchFamily="-84" charset="-128"/>
                <a:ea typeface="ＭＳ Ｐゴシック" pitchFamily="-84" charset="-128"/>
                <a:cs typeface="ＭＳ Ｐゴシック" pitchFamily="-84" charset="-128"/>
              </a:rPr>
              <a:t>					</a:t>
            </a:r>
            <a:r>
              <a:rPr lang="en-US" sz="2400" dirty="0" err="1">
                <a:solidFill>
                  <a:srgbClr val="FFFFFF"/>
                </a:solidFill>
                <a:latin typeface="Wingdings"/>
                <a:ea typeface="Wingdings"/>
                <a:cs typeface="Wingdings"/>
              </a:rPr>
              <a:t></a:t>
            </a:r>
            <a:endParaRPr lang="en-US" sz="2400" b="1" dirty="0">
              <a:ln>
                <a:solidFill>
                  <a:srgbClr val="FFFF00"/>
                </a:solidFill>
              </a:ln>
              <a:solidFill>
                <a:srgbClr val="FFFFFF"/>
              </a:solidFill>
              <a:ea typeface="ＭＳ Ｐゴシック" pitchFamily="-84" charset="-128"/>
              <a:cs typeface="ＭＳ Ｐゴシック" pitchFamily="-84" charset="-128"/>
            </a:endParaRPr>
          </a:p>
          <a:p>
            <a:pPr eaLnBrk="1" hangingPunct="1">
              <a:lnSpc>
                <a:spcPct val="90000"/>
              </a:lnSpc>
              <a:buFontTx/>
              <a:buNone/>
              <a:defRPr/>
            </a:pPr>
            <a:r>
              <a:rPr lang="en-US" sz="1800" b="1" dirty="0">
                <a:solidFill>
                  <a:schemeClr val="bg1"/>
                </a:solidFill>
                <a:ea typeface="ＭＳ Ｐゴシック" pitchFamily="-84" charset="-128"/>
                <a:cs typeface="ＭＳ Ｐゴシック" pitchFamily="-84" charset="-128"/>
              </a:rPr>
              <a:t>           </a:t>
            </a:r>
            <a:r>
              <a:rPr lang="en-US" sz="2000" b="1" dirty="0">
                <a:solidFill>
                  <a:srgbClr val="FFFF00"/>
                </a:solidFill>
                <a:latin typeface="Times New Roman" panose="02020603050405020304" pitchFamily="18" charset="0"/>
                <a:ea typeface="ＭＳ Ｐゴシック" pitchFamily="-84" charset="-128"/>
                <a:cs typeface="Times New Roman" panose="02020603050405020304" pitchFamily="18" charset="0"/>
              </a:rPr>
              <a:t>CHRONIC NONCOMMUNICABLE DISEASES</a:t>
            </a:r>
            <a:r>
              <a:rPr lang="el-GR" sz="2000" b="1" dirty="0">
                <a:solidFill>
                  <a:srgbClr val="FFFF00"/>
                </a:solidFill>
                <a:latin typeface="Times New Roman" panose="02020603050405020304" pitchFamily="18" charset="0"/>
                <a:ea typeface="ＭＳ Ｐゴシック" pitchFamily="-84" charset="-128"/>
                <a:cs typeface="Times New Roman" panose="02020603050405020304" pitchFamily="18" charset="0"/>
              </a:rPr>
              <a:t>,</a:t>
            </a:r>
            <a:r>
              <a:rPr lang="en-US" sz="2000" b="1" dirty="0">
                <a:solidFill>
                  <a:srgbClr val="FFFF00"/>
                </a:solidFill>
                <a:latin typeface="Times New Roman" panose="02020603050405020304" pitchFamily="18" charset="0"/>
                <a:ea typeface="ＭＳ Ｐゴシック" pitchFamily="-84" charset="-128"/>
                <a:cs typeface="Times New Roman" panose="02020603050405020304" pitchFamily="18" charset="0"/>
              </a:rPr>
              <a:t> </a:t>
            </a:r>
            <a:r>
              <a:rPr lang="en-US" sz="2000" b="1" dirty="0">
                <a:solidFill>
                  <a:srgbClr val="00B0F0"/>
                </a:solidFill>
                <a:latin typeface="Times New Roman" panose="02020603050405020304" pitchFamily="18" charset="0"/>
                <a:ea typeface="ＭＳ Ｐゴシック" pitchFamily="-84" charset="-128"/>
                <a:cs typeface="Times New Roman" panose="02020603050405020304" pitchFamily="18" charset="0"/>
              </a:rPr>
              <a:t>+ COMMUNICABLE</a:t>
            </a:r>
          </a:p>
          <a:p>
            <a:pPr eaLnBrk="1" hangingPunct="1">
              <a:lnSpc>
                <a:spcPct val="90000"/>
              </a:lnSpc>
              <a:buFontTx/>
              <a:buNone/>
              <a:defRPr/>
            </a:pPr>
            <a:endParaRPr lang="en-US" sz="1800" dirty="0">
              <a:solidFill>
                <a:schemeClr val="bg1"/>
              </a:solidFill>
              <a:ea typeface="ＭＳ Ｐゴシック" pitchFamily="-84" charset="-128"/>
              <a:cs typeface="ＭＳ Ｐゴシック" pitchFamily="-84" charset="-128"/>
            </a:endParaRPr>
          </a:p>
          <a:p>
            <a:pPr eaLnBrk="1" hangingPunct="1">
              <a:lnSpc>
                <a:spcPct val="90000"/>
              </a:lnSpc>
              <a:buFontTx/>
              <a:buNone/>
              <a:defRPr/>
            </a:pPr>
            <a:r>
              <a:rPr lang="en-US" sz="1800" dirty="0">
                <a:solidFill>
                  <a:schemeClr val="bg1"/>
                </a:solidFill>
                <a:ea typeface="ＭＳ Ｐゴシック" pitchFamily="-84" charset="-128"/>
                <a:cs typeface="ＭＳ Ｐゴシック" pitchFamily="-84" charset="-128"/>
              </a:rPr>
              <a:t>	</a:t>
            </a:r>
          </a:p>
          <a:p>
            <a:pPr eaLnBrk="1" hangingPunct="1">
              <a:lnSpc>
                <a:spcPct val="90000"/>
              </a:lnSpc>
              <a:buFontTx/>
              <a:buNone/>
              <a:defRPr/>
            </a:pPr>
            <a:endParaRPr lang="en-US" sz="1800" dirty="0">
              <a:solidFill>
                <a:schemeClr val="bg1"/>
              </a:solidFill>
              <a:ea typeface="ＭＳ Ｐゴシック" pitchFamily="-84" charset="-128"/>
              <a:cs typeface="ＭＳ Ｐゴシック" pitchFamily="-84" charset="-128"/>
            </a:endParaRPr>
          </a:p>
          <a:p>
            <a:pPr eaLnBrk="1" hangingPunct="1">
              <a:lnSpc>
                <a:spcPct val="90000"/>
              </a:lnSpc>
              <a:buFontTx/>
              <a:buNone/>
              <a:defRPr/>
            </a:pPr>
            <a:endParaRPr lang="en-US" sz="1800" dirty="0">
              <a:solidFill>
                <a:schemeClr val="bg1"/>
              </a:solidFill>
              <a:ea typeface="ＭＳ Ｐゴシック" pitchFamily="-84" charset="-128"/>
              <a:cs typeface="ＭＳ Ｐゴシック" pitchFamily="-84" charset="-128"/>
            </a:endParaRPr>
          </a:p>
          <a:p>
            <a:pPr eaLnBrk="1" hangingPunct="1">
              <a:lnSpc>
                <a:spcPct val="90000"/>
              </a:lnSpc>
              <a:buFontTx/>
              <a:buNone/>
              <a:defRPr/>
            </a:pPr>
            <a:endParaRPr lang="en-US" sz="1800" dirty="0">
              <a:solidFill>
                <a:schemeClr val="bg1"/>
              </a:solidFill>
              <a:ea typeface="ＭＳ Ｐゴシック" pitchFamily="-84" charset="-128"/>
              <a:cs typeface="ＭＳ Ｐゴシック" pitchFamily="-84" charset="-128"/>
            </a:endParaRPr>
          </a:p>
          <a:p>
            <a:pPr eaLnBrk="1" hangingPunct="1">
              <a:lnSpc>
                <a:spcPct val="90000"/>
              </a:lnSpc>
              <a:buFontTx/>
              <a:buNone/>
              <a:defRPr/>
            </a:pPr>
            <a:r>
              <a:rPr lang="en-US" sz="1800" dirty="0">
                <a:solidFill>
                  <a:schemeClr val="bg1"/>
                </a:solidFill>
                <a:ea typeface="ＭＳ Ｐゴシック" pitchFamily="-84" charset="-128"/>
                <a:cs typeface="ＭＳ Ｐゴシック" pitchFamily="-84" charset="-128"/>
              </a:rPr>
              <a:t> </a:t>
            </a:r>
          </a:p>
        </p:txBody>
      </p:sp>
      <p:sp>
        <p:nvSpPr>
          <p:cNvPr id="84995" name="Line 4">
            <a:extLst>
              <a:ext uri="{FF2B5EF4-FFF2-40B4-BE49-F238E27FC236}">
                <a16:creationId xmlns:a16="http://schemas.microsoft.com/office/drawing/2014/main" id="{EDCC54DF-4002-5563-1D50-744BB5A470E5}"/>
              </a:ext>
            </a:extLst>
          </p:cNvPr>
          <p:cNvSpPr>
            <a:spLocks noChangeShapeType="1"/>
          </p:cNvSpPr>
          <p:nvPr/>
        </p:nvSpPr>
        <p:spPr bwMode="auto">
          <a:xfrm>
            <a:off x="1095820" y="1173351"/>
            <a:ext cx="9582367" cy="12772"/>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84996" name="Line 5">
            <a:extLst>
              <a:ext uri="{FF2B5EF4-FFF2-40B4-BE49-F238E27FC236}">
                <a16:creationId xmlns:a16="http://schemas.microsoft.com/office/drawing/2014/main" id="{DCA2E1D2-BD6B-13BF-0EDB-73F17A415C19}"/>
              </a:ext>
            </a:extLst>
          </p:cNvPr>
          <p:cNvSpPr>
            <a:spLocks noChangeShapeType="1"/>
          </p:cNvSpPr>
          <p:nvPr/>
        </p:nvSpPr>
        <p:spPr bwMode="auto">
          <a:xfrm>
            <a:off x="804306" y="6574004"/>
            <a:ext cx="10165393" cy="6698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84998" name="Slide Number Placeholder 9">
            <a:extLst>
              <a:ext uri="{FF2B5EF4-FFF2-40B4-BE49-F238E27FC236}">
                <a16:creationId xmlns:a16="http://schemas.microsoft.com/office/drawing/2014/main" id="{D1AE128A-9F6A-F551-B71B-387A70CB48D5}"/>
              </a:ext>
            </a:extLst>
          </p:cNvPr>
          <p:cNvSpPr>
            <a:spLocks noGrp="1"/>
          </p:cNvSpPr>
          <p:nvPr>
            <p:ph type="sldNum" sz="quarter" idx="12"/>
          </p:nvPr>
        </p:nvSpPr>
        <p:spPr>
          <a:xfrm>
            <a:off x="8616280" y="6805801"/>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dirty="0"/>
              <a:t> </a:t>
            </a:r>
            <a:fld id="{F8EA1EA4-1ABA-9B4B-BC39-9646633C0926}" type="slidenum">
              <a:rPr lang="en-US" altLang="en-US" sz="1400" smtClean="0"/>
              <a:pPr>
                <a:spcBef>
                  <a:spcPct val="0"/>
                </a:spcBef>
                <a:buFontTx/>
                <a:buNone/>
              </a:pPr>
              <a:t>39</a:t>
            </a:fld>
            <a:endParaRPr lang="en-US" altLang="en-US"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1813560" y="71755"/>
            <a:ext cx="782955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4000" b="1">
                <a:solidFill>
                  <a:srgbClr val="E8FF17"/>
                </a:solidFill>
              </a:rPr>
              <a:t>The Endocrine Basis of Stress </a:t>
            </a:r>
          </a:p>
        </p:txBody>
      </p:sp>
      <p:sp>
        <p:nvSpPr>
          <p:cNvPr id="7170" name="Text Box 2"/>
          <p:cNvSpPr txBox="1">
            <a:spLocks noChangeArrowheads="1"/>
          </p:cNvSpPr>
          <p:nvPr/>
        </p:nvSpPr>
        <p:spPr bwMode="auto">
          <a:xfrm>
            <a:off x="1271464" y="548680"/>
            <a:ext cx="10437495" cy="4022090"/>
          </a:xfrm>
          <a:prstGeom prst="rect">
            <a:avLst/>
          </a:prstGeom>
          <a:noFill/>
          <a:ln>
            <a:noFill/>
          </a:ln>
          <a:effectLst/>
        </p:spPr>
        <p:txBody>
          <a:bodyPr/>
          <a:lstStyle>
            <a:lvl1pPr marL="533400" indent="-53213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1pPr>
            <a:lvl2pPr>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2pPr>
            <a:lvl3pPr>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3pPr>
            <a:lvl4pPr>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4pPr>
            <a:lvl5pPr>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9pPr>
          </a:lstStyle>
          <a:p>
            <a:pPr eaLnBrk="1" hangingPunct="1">
              <a:spcBef>
                <a:spcPts val="700"/>
              </a:spcBef>
              <a:buSzPct val="100000"/>
              <a:defRPr/>
            </a:pPr>
            <a:endParaRPr lang="en-US" altLang="en-US" sz="2800" b="1" dirty="0">
              <a:solidFill>
                <a:srgbClr val="CC0099"/>
              </a:solidFill>
              <a:latin typeface="Arial" panose="020B0604020202020204" pitchFamily="34" charset="0"/>
              <a:ea typeface="ＭＳ Ｐゴシック" panose="020B0600070205080204" pitchFamily="34" charset="-128"/>
            </a:endParaRPr>
          </a:p>
          <a:p>
            <a:pPr marL="532130" indent="-530225" eaLnBrk="1" hangingPunct="1">
              <a:spcBef>
                <a:spcPts val="800"/>
              </a:spcBef>
              <a:buClr>
                <a:srgbClr val="FFFFFF"/>
              </a:buClr>
              <a:buSzPct val="100000"/>
              <a:buFont typeface="Times New Roman" panose="02020603050405020304" pitchFamily="18" charset="0"/>
              <a:buNone/>
              <a:defRPr/>
            </a:pPr>
            <a:endParaRPr lang="en-US" altLang="en-US" sz="2800" b="1" dirty="0">
              <a:solidFill>
                <a:schemeClr val="bg1"/>
              </a:solidFill>
              <a:latin typeface="Arial" panose="020B0604020202020204" pitchFamily="34" charset="0"/>
              <a:ea typeface="ＭＳ Ｐゴシック" panose="020B0600070205080204" pitchFamily="34" charset="-128"/>
            </a:endParaRPr>
          </a:p>
          <a:p>
            <a:pPr marL="532130" indent="-530225" eaLnBrk="1" hangingPunct="1">
              <a:spcBef>
                <a:spcPts val="800"/>
              </a:spcBef>
              <a:buClr>
                <a:srgbClr val="FFFFFF"/>
              </a:buClr>
              <a:buSzPct val="100000"/>
              <a:buFont typeface="Arial" panose="020B0604020202020204" pitchFamily="34" charset="0"/>
              <a:buChar char="•"/>
              <a:defRPr/>
            </a:pPr>
            <a:r>
              <a:rPr lang="en-US" altLang="en-US" sz="2800" b="1" dirty="0">
                <a:solidFill>
                  <a:schemeClr val="accent5"/>
                </a:solidFill>
                <a:latin typeface="Arial" panose="020B0604020202020204" pitchFamily="34" charset="0"/>
                <a:ea typeface="ＭＳ Ｐゴシック" panose="020B0600070205080204" pitchFamily="34" charset="-128"/>
              </a:rPr>
              <a:t>Concepts of Complexity </a:t>
            </a:r>
            <a:r>
              <a:rPr lang="en-US" altLang="en-US" sz="2800" b="1" i="1" dirty="0">
                <a:solidFill>
                  <a:schemeClr val="accent5"/>
                </a:solidFill>
                <a:latin typeface="Arial Bold Italic" panose="020B0604020202020204" charset="0"/>
                <a:ea typeface="ＭＳ Ｐゴシック" panose="020B0600070205080204" pitchFamily="34" charset="-128"/>
                <a:cs typeface="Arial Bold Italic" panose="020B0604020202020204" charset="0"/>
              </a:rPr>
              <a:t>vs.</a:t>
            </a:r>
            <a:r>
              <a:rPr lang="en-US" altLang="en-US" sz="2800" b="1" dirty="0">
                <a:solidFill>
                  <a:schemeClr val="accent5"/>
                </a:solidFill>
                <a:latin typeface="Arial" panose="020B0604020202020204" pitchFamily="34" charset="0"/>
                <a:ea typeface="ＭＳ Ｐゴシック" panose="020B0600070205080204" pitchFamily="34" charset="-128"/>
              </a:rPr>
              <a:t>  Endocrinology</a:t>
            </a:r>
            <a:br>
              <a:rPr lang="en-US" altLang="en-US" sz="2800" b="1" dirty="0">
                <a:solidFill>
                  <a:schemeClr val="bg1"/>
                </a:solidFill>
                <a:latin typeface="Arial" panose="020B0604020202020204" pitchFamily="34" charset="0"/>
                <a:ea typeface="ＭＳ Ｐゴシック" panose="020B0600070205080204" pitchFamily="34" charset="-128"/>
              </a:rPr>
            </a:br>
            <a:endParaRPr lang="en-US" altLang="en-US" sz="2800" b="1" dirty="0">
              <a:solidFill>
                <a:schemeClr val="bg1"/>
              </a:solidFill>
              <a:latin typeface="Arial" panose="020B0604020202020204" pitchFamily="34" charset="0"/>
              <a:ea typeface="ＭＳ Ｐゴシック" panose="020B0600070205080204" pitchFamily="34" charset="-128"/>
            </a:endParaRPr>
          </a:p>
          <a:p>
            <a:pPr marL="459105" indent="-457200" eaLnBrk="1" hangingPunct="1">
              <a:spcBef>
                <a:spcPts val="600"/>
              </a:spcBef>
              <a:buClr>
                <a:srgbClr val="FFFFFF"/>
              </a:buClr>
              <a:buSzPct val="100000"/>
              <a:buFont typeface="Arial" panose="020B0604020202020204" pitchFamily="34" charset="0"/>
              <a:buChar char="•"/>
              <a:defRPr/>
            </a:pPr>
            <a:r>
              <a:rPr lang="en-US" altLang="en-US" sz="2800" b="1" dirty="0">
                <a:solidFill>
                  <a:schemeClr val="bg1"/>
                </a:solidFill>
                <a:latin typeface="Arial" panose="020B0604020202020204" pitchFamily="34" charset="0"/>
                <a:ea typeface="ＭＳ Ｐゴシック" panose="020B0600070205080204" pitchFamily="34" charset="-128"/>
              </a:rPr>
              <a:t> Neuro-Endocrine Mechanisms of the Stress Response</a:t>
            </a:r>
          </a:p>
          <a:p>
            <a:pPr marL="459105" indent="-457200" eaLnBrk="1" hangingPunct="1">
              <a:spcBef>
                <a:spcPts val="600"/>
              </a:spcBef>
              <a:buClr>
                <a:srgbClr val="FFFFFF"/>
              </a:buClr>
              <a:buSzPct val="100000"/>
              <a:buFont typeface="Arial" panose="020B0604020202020204" pitchFamily="34" charset="0"/>
              <a:buChar char="•"/>
              <a:defRPr/>
            </a:pPr>
            <a:endParaRPr lang="en-US" altLang="en-US" sz="2800" b="1" dirty="0">
              <a:solidFill>
                <a:schemeClr val="bg1"/>
              </a:solidFill>
              <a:latin typeface="Arial" panose="020B0604020202020204" pitchFamily="34" charset="0"/>
              <a:ea typeface="ＭＳ Ｐゴシック" panose="020B0600070205080204" pitchFamily="34" charset="-128"/>
            </a:endParaRPr>
          </a:p>
          <a:p>
            <a:pPr marL="459105" indent="-457200" eaLnBrk="1" hangingPunct="1">
              <a:spcBef>
                <a:spcPts val="600"/>
              </a:spcBef>
              <a:buClr>
                <a:srgbClr val="FFFFFF"/>
              </a:buClr>
              <a:buSzPct val="100000"/>
              <a:buFont typeface="Arial" panose="020B0604020202020204" pitchFamily="34" charset="0"/>
              <a:buChar char="•"/>
              <a:defRPr/>
            </a:pPr>
            <a:r>
              <a:rPr lang="en-US" altLang="en-US" sz="2800" b="1" dirty="0">
                <a:solidFill>
                  <a:schemeClr val="bg1"/>
                </a:solidFill>
                <a:latin typeface="Arial" panose="020B0604020202020204" pitchFamily="34" charset="0"/>
                <a:ea typeface="ＭＳ Ｐゴシック" panose="020B0600070205080204" pitchFamily="34" charset="-128"/>
              </a:rPr>
              <a:t> Adverse Effects of Chronic Stress- Pathology </a:t>
            </a:r>
          </a:p>
          <a:p>
            <a:pPr marL="459105" indent="-457200" eaLnBrk="1" hangingPunct="1">
              <a:spcBef>
                <a:spcPts val="600"/>
              </a:spcBef>
              <a:buClr>
                <a:srgbClr val="FFFFFF"/>
              </a:buClr>
              <a:buSzPct val="100000"/>
              <a:buFont typeface="Arial" panose="020B0604020202020204" pitchFamily="34" charset="0"/>
              <a:buChar char="•"/>
              <a:defRPr/>
            </a:pPr>
            <a:endParaRPr lang="en-US" altLang="en-US" sz="2800" b="1" dirty="0">
              <a:solidFill>
                <a:schemeClr val="bg1"/>
              </a:solidFill>
              <a:latin typeface="Arial" panose="020B0604020202020204" pitchFamily="34" charset="0"/>
              <a:ea typeface="ＭＳ Ｐゴシック" panose="020B0600070205080204" pitchFamily="34" charset="-128"/>
            </a:endParaRPr>
          </a:p>
          <a:p>
            <a:pPr marL="459105" indent="-457200" eaLnBrk="1" hangingPunct="1">
              <a:spcBef>
                <a:spcPts val="600"/>
              </a:spcBef>
              <a:buClr>
                <a:srgbClr val="FFFFFF"/>
              </a:buClr>
              <a:buSzPct val="100000"/>
              <a:buFont typeface="Arial" panose="020B0604020202020204" pitchFamily="34" charset="0"/>
              <a:buChar char="•"/>
              <a:defRPr/>
            </a:pPr>
            <a:r>
              <a:rPr lang="en-US" altLang="en-US" sz="2800" b="1" dirty="0">
                <a:solidFill>
                  <a:schemeClr val="bg1"/>
                </a:solidFill>
                <a:latin typeface="Arial" panose="020B0604020202020204" pitchFamily="34" charset="0"/>
                <a:ea typeface="ＭＳ Ｐゴシック" panose="020B0600070205080204" pitchFamily="34" charset="-128"/>
              </a:rPr>
              <a:t> Evaluation of a Stressed Human Subject</a:t>
            </a:r>
          </a:p>
          <a:p>
            <a:pPr marL="532130" indent="-530225" eaLnBrk="1" hangingPunct="1">
              <a:spcBef>
                <a:spcPts val="600"/>
              </a:spcBef>
              <a:buClr>
                <a:srgbClr val="FFFFFF"/>
              </a:buClr>
              <a:buSzPct val="100000"/>
              <a:buFont typeface="Times New Roman" panose="02020603050405020304" pitchFamily="18" charset="0"/>
              <a:buChar char="•"/>
              <a:defRPr/>
            </a:pPr>
            <a:endParaRPr lang="en-US" altLang="en-US" sz="2800" b="1" dirty="0">
              <a:solidFill>
                <a:schemeClr val="bg1"/>
              </a:solidFill>
              <a:latin typeface="Arial" panose="020B0604020202020204" pitchFamily="34" charset="0"/>
              <a:ea typeface="ＭＳ Ｐゴシック" panose="020B0600070205080204" pitchFamily="34" charset="-128"/>
            </a:endParaRPr>
          </a:p>
          <a:p>
            <a:pPr marL="459105" indent="-457200" eaLnBrk="1" hangingPunct="1">
              <a:spcBef>
                <a:spcPts val="600"/>
              </a:spcBef>
              <a:buClr>
                <a:srgbClr val="FFFFFF"/>
              </a:buClr>
              <a:buSzPct val="100000"/>
              <a:buFont typeface="Arial" panose="020B0604020202020204" pitchFamily="34" charset="0"/>
              <a:buChar char="•"/>
              <a:defRPr/>
            </a:pPr>
            <a:r>
              <a:rPr lang="en-US" altLang="en-US" sz="2800" b="1" dirty="0">
                <a:solidFill>
                  <a:schemeClr val="bg1"/>
                </a:solidFill>
                <a:latin typeface="Arial" panose="020B0604020202020204" pitchFamily="34" charset="0"/>
                <a:ea typeface="ＭＳ Ｐゴシック" panose="020B0600070205080204" pitchFamily="34" charset="-128"/>
              </a:rPr>
              <a:t>Stress Management - Therapy </a:t>
            </a:r>
          </a:p>
          <a:p>
            <a:pPr marL="532130" indent="-530225" eaLnBrk="1" hangingPunct="1">
              <a:spcBef>
                <a:spcPts val="600"/>
              </a:spcBef>
              <a:buClr>
                <a:srgbClr val="FFFFFF"/>
              </a:buClr>
              <a:buSzPct val="100000"/>
              <a:buFont typeface="Times New Roman" panose="02020603050405020304" pitchFamily="18" charset="0"/>
              <a:buChar char="•"/>
              <a:defRPr/>
            </a:pPr>
            <a:endParaRPr lang="en-US" altLang="en-US" sz="2400" b="1" dirty="0">
              <a:solidFill>
                <a:srgbClr val="FFFFFF"/>
              </a:solidFill>
              <a:latin typeface="Arial" panose="020B0604020202020204" pitchFamily="34" charset="0"/>
              <a:ea typeface="ＭＳ Ｐゴシック" panose="020B0600070205080204" pitchFamily="34" charset="-128"/>
            </a:endParaRPr>
          </a:p>
          <a:p>
            <a:pPr marL="1905" indent="0" eaLnBrk="1" hangingPunct="1">
              <a:spcBef>
                <a:spcPts val="600"/>
              </a:spcBef>
              <a:buClr>
                <a:srgbClr val="FFFFFF"/>
              </a:buClr>
              <a:buSzPct val="100000"/>
              <a:buFont typeface="Times New Roman" panose="02020603050405020304" pitchFamily="18" charset="0"/>
              <a:buNone/>
              <a:defRPr/>
            </a:pPr>
            <a:r>
              <a:rPr lang="en-US" altLang="en-US" sz="2400" b="1" dirty="0">
                <a:solidFill>
                  <a:srgbClr val="FFFFFF"/>
                </a:solidFill>
                <a:latin typeface="Arial" panose="020B0604020202020204" pitchFamily="34" charset="0"/>
                <a:ea typeface="ＭＳ Ｐゴシック" panose="020B0600070205080204" pitchFamily="34" charset="-128"/>
              </a:rPr>
              <a:t> </a:t>
            </a:r>
          </a:p>
          <a:p>
            <a:pPr marL="532130" indent="-530225" eaLnBrk="1" hangingPunct="1">
              <a:spcBef>
                <a:spcPts val="600"/>
              </a:spcBef>
              <a:buClr>
                <a:srgbClr val="FFFFFF"/>
              </a:buClr>
              <a:buSzPct val="100000"/>
              <a:buFont typeface="Times New Roman" panose="02020603050405020304" pitchFamily="18" charset="0"/>
              <a:buNone/>
              <a:defRPr/>
            </a:pPr>
            <a:endParaRPr lang="en-US" altLang="en-US" sz="2400" b="1" dirty="0">
              <a:solidFill>
                <a:srgbClr val="FFFFFF"/>
              </a:solidFill>
              <a:latin typeface="Arial" panose="020B0604020202020204" pitchFamily="34" charset="0"/>
              <a:ea typeface="ＭＳ Ｐゴシック" panose="020B0600070205080204" pitchFamily="34" charset="-128"/>
            </a:endParaRPr>
          </a:p>
          <a:p>
            <a:pPr marL="532130" indent="-530225" eaLnBrk="1" hangingPunct="1">
              <a:spcBef>
                <a:spcPts val="600"/>
              </a:spcBef>
              <a:buClr>
                <a:srgbClr val="FFFFFF"/>
              </a:buClr>
              <a:buSzPct val="100000"/>
              <a:buFont typeface="Times New Roman" panose="02020603050405020304" pitchFamily="18" charset="0"/>
              <a:buNone/>
              <a:defRPr/>
            </a:pPr>
            <a:endParaRPr lang="en-US" altLang="en-US" sz="2400" b="1" dirty="0">
              <a:solidFill>
                <a:srgbClr val="FFFFFF"/>
              </a:solidFill>
              <a:latin typeface="Arial" panose="020B0604020202020204" pitchFamily="34" charset="0"/>
              <a:ea typeface="ＭＳ Ｐゴシック" panose="020B0600070205080204" pitchFamily="34" charset="-128"/>
            </a:endParaRPr>
          </a:p>
        </p:txBody>
      </p:sp>
      <p:sp>
        <p:nvSpPr>
          <p:cNvPr id="33795" name="Line 3"/>
          <p:cNvSpPr>
            <a:spLocks noChangeShapeType="1"/>
          </p:cNvSpPr>
          <p:nvPr/>
        </p:nvSpPr>
        <p:spPr bwMode="auto">
          <a:xfrm>
            <a:off x="1060842" y="1412775"/>
            <a:ext cx="10219733" cy="61197"/>
          </a:xfrm>
          <a:prstGeom prst="line">
            <a:avLst/>
          </a:prstGeom>
          <a:noFill/>
          <a:ln w="3816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796" name="Line 4"/>
          <p:cNvSpPr>
            <a:spLocks noChangeShapeType="1"/>
          </p:cNvSpPr>
          <p:nvPr/>
        </p:nvSpPr>
        <p:spPr bwMode="auto">
          <a:xfrm>
            <a:off x="1060842" y="6346975"/>
            <a:ext cx="10075718" cy="61197"/>
          </a:xfrm>
          <a:prstGeom prst="line">
            <a:avLst/>
          </a:prstGeom>
          <a:noFill/>
          <a:ln w="3816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40289" name="Oval 1"/>
          <p:cNvSpPr>
            <a:spLocks noChangeArrowheads="1"/>
          </p:cNvSpPr>
          <p:nvPr/>
        </p:nvSpPr>
        <p:spPr bwMode="auto">
          <a:xfrm>
            <a:off x="4064000" y="1771650"/>
            <a:ext cx="4470400" cy="1085850"/>
          </a:xfrm>
          <a:prstGeom prst="ellipse">
            <a:avLst/>
          </a:prstGeom>
          <a:noFill/>
          <a:ln w="57240" cap="sq">
            <a:solidFill>
              <a:srgbClr val="FFFFFF"/>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40290" name="Rectangle 2"/>
          <p:cNvSpPr>
            <a:spLocks noChangeArrowheads="1"/>
          </p:cNvSpPr>
          <p:nvPr/>
        </p:nvSpPr>
        <p:spPr bwMode="auto">
          <a:xfrm>
            <a:off x="4876800" y="2743200"/>
            <a:ext cx="2743200" cy="342900"/>
          </a:xfrm>
          <a:prstGeom prst="rect">
            <a:avLst/>
          </a:prstGeom>
          <a:solidFill>
            <a:srgbClr val="333399"/>
          </a:solidFill>
          <a:ln w="76320" cap="sq">
            <a:solidFill>
              <a:srgbClr val="FFFF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40291" name="Text Box 3"/>
          <p:cNvSpPr txBox="1">
            <a:spLocks noChangeArrowheads="1"/>
          </p:cNvSpPr>
          <p:nvPr/>
        </p:nvSpPr>
        <p:spPr bwMode="auto">
          <a:xfrm>
            <a:off x="1893888" y="606425"/>
            <a:ext cx="2259012" cy="3384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600" b="1">
                <a:solidFill>
                  <a:srgbClr val="FFFF00"/>
                </a:solidFill>
                <a:ea typeface="Symbol" pitchFamily="2" charset="2"/>
                <a:cs typeface="Arial" panose="020B0604020202020204" pitchFamily="34" charset="0"/>
              </a:rPr>
              <a:t>GENETIC VARIATION</a:t>
            </a:r>
          </a:p>
        </p:txBody>
      </p:sp>
      <p:sp>
        <p:nvSpPr>
          <p:cNvPr id="140292" name="Text Box 4"/>
          <p:cNvSpPr txBox="1">
            <a:spLocks noChangeArrowheads="1"/>
          </p:cNvSpPr>
          <p:nvPr/>
        </p:nvSpPr>
        <p:spPr bwMode="auto">
          <a:xfrm>
            <a:off x="2495550" y="0"/>
            <a:ext cx="3929063" cy="3384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600" b="1">
                <a:solidFill>
                  <a:srgbClr val="FFFF00"/>
                </a:solidFill>
                <a:ea typeface="Symbol" pitchFamily="2" charset="2"/>
                <a:cs typeface="Arial" panose="020B0604020202020204" pitchFamily="34" charset="0"/>
              </a:rPr>
              <a:t>DEVELOPMENTAL HISTORY</a:t>
            </a:r>
          </a:p>
        </p:txBody>
      </p:sp>
      <p:sp>
        <p:nvSpPr>
          <p:cNvPr id="140293" name="Text Box 5"/>
          <p:cNvSpPr txBox="1">
            <a:spLocks noChangeArrowheads="1"/>
          </p:cNvSpPr>
          <p:nvPr/>
        </p:nvSpPr>
        <p:spPr bwMode="auto">
          <a:xfrm>
            <a:off x="7988300" y="0"/>
            <a:ext cx="1666875" cy="7696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1600" b="1">
                <a:solidFill>
                  <a:srgbClr val="FFFF00"/>
                </a:solidFill>
                <a:ea typeface="Symbol" pitchFamily="2" charset="2"/>
                <a:cs typeface="Arial" panose="020B0604020202020204" pitchFamily="34" charset="0"/>
              </a:rPr>
              <a:t>STRESS</a:t>
            </a:r>
          </a:p>
          <a:p>
            <a:pPr algn="ctr" eaLnBrk="1" hangingPunct="1">
              <a:spcBef>
                <a:spcPct val="0"/>
              </a:spcBef>
              <a:buClrTx/>
              <a:buFontTx/>
              <a:buNone/>
            </a:pPr>
            <a:r>
              <a:rPr lang="en-US" altLang="en-US" sz="1400" b="1">
                <a:solidFill>
                  <a:srgbClr val="FFFF00"/>
                </a:solidFill>
                <a:ea typeface="Symbol" pitchFamily="2" charset="2"/>
                <a:cs typeface="Arial" panose="020B0604020202020204" pitchFamily="34" charset="0"/>
              </a:rPr>
              <a:t>Real or perceived</a:t>
            </a:r>
          </a:p>
          <a:p>
            <a:pPr algn="ctr" eaLnBrk="1" hangingPunct="1">
              <a:spcBef>
                <a:spcPct val="0"/>
              </a:spcBef>
              <a:buClrTx/>
              <a:buFontTx/>
              <a:buNone/>
            </a:pPr>
            <a:endParaRPr lang="en-US" altLang="en-US" sz="1400" b="1">
              <a:solidFill>
                <a:srgbClr val="FFFF00"/>
              </a:solidFill>
              <a:ea typeface="Symbol" pitchFamily="2" charset="2"/>
              <a:cs typeface="Arial" panose="020B0604020202020204" pitchFamily="34" charset="0"/>
            </a:endParaRPr>
          </a:p>
        </p:txBody>
      </p:sp>
      <p:sp>
        <p:nvSpPr>
          <p:cNvPr id="140294" name="Text Box 6"/>
          <p:cNvSpPr txBox="1">
            <a:spLocks noChangeArrowheads="1"/>
          </p:cNvSpPr>
          <p:nvPr/>
        </p:nvSpPr>
        <p:spPr bwMode="auto">
          <a:xfrm>
            <a:off x="3309938" y="2097088"/>
            <a:ext cx="1566862" cy="338455"/>
          </a:xfrm>
          <a:prstGeom prst="rect">
            <a:avLst/>
          </a:prstGeom>
          <a:solidFill>
            <a:srgbClr val="333399"/>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600" b="1">
                <a:solidFill>
                  <a:srgbClr val="FFFF00"/>
                </a:solidFill>
                <a:ea typeface="Symbol" pitchFamily="2" charset="2"/>
                <a:cs typeface="Arial" panose="020B0604020202020204" pitchFamily="34" charset="0"/>
              </a:rPr>
              <a:t>HPA axis</a:t>
            </a:r>
          </a:p>
        </p:txBody>
      </p:sp>
      <p:sp>
        <p:nvSpPr>
          <p:cNvPr id="140295" name="Oval 7"/>
          <p:cNvSpPr>
            <a:spLocks noChangeArrowheads="1"/>
          </p:cNvSpPr>
          <p:nvPr/>
        </p:nvSpPr>
        <p:spPr bwMode="auto">
          <a:xfrm>
            <a:off x="3951288" y="3136900"/>
            <a:ext cx="4673600" cy="2057400"/>
          </a:xfrm>
          <a:prstGeom prst="ellipse">
            <a:avLst/>
          </a:prstGeom>
          <a:solidFill>
            <a:srgbClr val="000080"/>
          </a:solidFill>
          <a:ln w="92160" cap="sq">
            <a:solidFill>
              <a:srgbClr val="FFFF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40296" name="Text Box 8"/>
          <p:cNvSpPr txBox="1">
            <a:spLocks noChangeArrowheads="1"/>
          </p:cNvSpPr>
          <p:nvPr/>
        </p:nvSpPr>
        <p:spPr bwMode="auto">
          <a:xfrm>
            <a:off x="4241800" y="5427663"/>
            <a:ext cx="4281170" cy="646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800" b="1">
                <a:solidFill>
                  <a:srgbClr val="FFFF00"/>
                </a:solidFill>
                <a:ea typeface="Symbol" pitchFamily="2" charset="2"/>
                <a:cs typeface="Arial" panose="020B0604020202020204" pitchFamily="34" charset="0"/>
              </a:rPr>
              <a:t>Endothelial Dysfunction/Inflammation</a:t>
            </a:r>
          </a:p>
          <a:p>
            <a:pPr eaLnBrk="1" hangingPunct="1">
              <a:spcBef>
                <a:spcPct val="0"/>
              </a:spcBef>
              <a:buClrTx/>
              <a:buFontTx/>
              <a:buNone/>
            </a:pPr>
            <a:endParaRPr lang="en-US" altLang="en-US" sz="1800" b="1">
              <a:solidFill>
                <a:srgbClr val="FFFF00"/>
              </a:solidFill>
              <a:ea typeface="Symbol" pitchFamily="2" charset="2"/>
              <a:cs typeface="Arial" panose="020B0604020202020204" pitchFamily="34" charset="0"/>
            </a:endParaRPr>
          </a:p>
        </p:txBody>
      </p:sp>
      <p:sp>
        <p:nvSpPr>
          <p:cNvPr id="140297" name="Text Box 9"/>
          <p:cNvSpPr txBox="1">
            <a:spLocks noChangeArrowheads="1"/>
          </p:cNvSpPr>
          <p:nvPr/>
        </p:nvSpPr>
        <p:spPr bwMode="auto">
          <a:xfrm>
            <a:off x="5162709" y="5983288"/>
            <a:ext cx="2757170" cy="9232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1800" b="1">
                <a:solidFill>
                  <a:srgbClr val="FFFF00"/>
                </a:solidFill>
                <a:ea typeface="Symbol" pitchFamily="2" charset="2"/>
                <a:cs typeface="Arial" panose="020B0604020202020204" pitchFamily="34" charset="0"/>
              </a:rPr>
              <a:t>Atherosclerosis </a:t>
            </a:r>
          </a:p>
          <a:p>
            <a:pPr algn="ctr" eaLnBrk="1" hangingPunct="1">
              <a:spcBef>
                <a:spcPct val="0"/>
              </a:spcBef>
              <a:buClrTx/>
              <a:buFontTx/>
              <a:buNone/>
            </a:pPr>
            <a:r>
              <a:rPr lang="en-US" altLang="en-US" sz="1800" b="1">
                <a:solidFill>
                  <a:srgbClr val="FFFF00"/>
                </a:solidFill>
                <a:ea typeface="Symbol" pitchFamily="2" charset="2"/>
                <a:cs typeface="Arial" panose="020B0604020202020204" pitchFamily="34" charset="0"/>
              </a:rPr>
              <a:t>Cardiovascular Disease</a:t>
            </a:r>
          </a:p>
          <a:p>
            <a:pPr algn="ctr" eaLnBrk="1" hangingPunct="1">
              <a:spcBef>
                <a:spcPct val="0"/>
              </a:spcBef>
              <a:buClrTx/>
              <a:buFontTx/>
              <a:buNone/>
            </a:pPr>
            <a:endParaRPr lang="en-US" altLang="en-US" sz="1800" b="1">
              <a:solidFill>
                <a:srgbClr val="FFFF00"/>
              </a:solidFill>
              <a:ea typeface="Symbol" pitchFamily="2" charset="2"/>
              <a:cs typeface="Arial" panose="020B0604020202020204" pitchFamily="34" charset="0"/>
            </a:endParaRPr>
          </a:p>
        </p:txBody>
      </p:sp>
      <p:sp>
        <p:nvSpPr>
          <p:cNvPr id="140298" name="Text Box 10"/>
          <p:cNvSpPr txBox="1">
            <a:spLocks noChangeArrowheads="1"/>
          </p:cNvSpPr>
          <p:nvPr/>
        </p:nvSpPr>
        <p:spPr bwMode="auto">
          <a:xfrm>
            <a:off x="4470400" y="3265488"/>
            <a:ext cx="3468688" cy="11385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2000" b="1">
                <a:solidFill>
                  <a:srgbClr val="FFFFCC"/>
                </a:solidFill>
                <a:ea typeface="Symbol" pitchFamily="2" charset="2"/>
                <a:cs typeface="Arial" panose="020B0604020202020204" pitchFamily="34" charset="0"/>
              </a:rPr>
              <a:t>  </a:t>
            </a:r>
            <a:r>
              <a:rPr lang="en-US" altLang="en-US" sz="1600" b="1">
                <a:solidFill>
                  <a:srgbClr val="FFFFCC"/>
                </a:solidFill>
                <a:ea typeface="Symbol" pitchFamily="2" charset="2"/>
                <a:cs typeface="Arial" panose="020B0604020202020204" pitchFamily="34" charset="0"/>
              </a:rPr>
              <a:t>Insulin resistance</a:t>
            </a:r>
          </a:p>
          <a:p>
            <a:pPr algn="ctr" eaLnBrk="1" hangingPunct="1">
              <a:spcBef>
                <a:spcPct val="0"/>
              </a:spcBef>
              <a:buClrTx/>
              <a:buFontTx/>
              <a:buNone/>
            </a:pPr>
            <a:r>
              <a:rPr lang="en-US" altLang="en-US" sz="1600" b="1">
                <a:solidFill>
                  <a:srgbClr val="FFFFCC"/>
                </a:solidFill>
                <a:ea typeface="Symbol" pitchFamily="2" charset="2"/>
                <a:cs typeface="Arial" panose="020B0604020202020204" pitchFamily="34" charset="0"/>
              </a:rPr>
              <a:t> Visceral Obesity/Sarcopenia</a:t>
            </a:r>
          </a:p>
          <a:p>
            <a:pPr algn="ctr" eaLnBrk="1" hangingPunct="1">
              <a:spcBef>
                <a:spcPct val="0"/>
              </a:spcBef>
              <a:buClrTx/>
              <a:buFontTx/>
              <a:buNone/>
            </a:pPr>
            <a:r>
              <a:rPr lang="en-US" altLang="en-US" sz="1600" b="1">
                <a:solidFill>
                  <a:srgbClr val="FFFFCC"/>
                </a:solidFill>
                <a:ea typeface="Symbol" pitchFamily="2" charset="2"/>
                <a:cs typeface="Arial" panose="020B0604020202020204" pitchFamily="34" charset="0"/>
              </a:rPr>
              <a:t>=Metabolic </a:t>
            </a:r>
          </a:p>
          <a:p>
            <a:pPr algn="ctr" eaLnBrk="1" hangingPunct="1">
              <a:spcBef>
                <a:spcPct val="0"/>
              </a:spcBef>
              <a:buClrTx/>
              <a:buFontTx/>
              <a:buNone/>
            </a:pPr>
            <a:r>
              <a:rPr lang="en-US" altLang="en-US" sz="1600" b="1">
                <a:solidFill>
                  <a:srgbClr val="FFFFCC"/>
                </a:solidFill>
                <a:ea typeface="Symbol" pitchFamily="2" charset="2"/>
                <a:cs typeface="Arial" panose="020B0604020202020204" pitchFamily="34" charset="0"/>
              </a:rPr>
              <a:t>  Syndrome, DM type2</a:t>
            </a:r>
          </a:p>
        </p:txBody>
      </p:sp>
      <p:sp>
        <p:nvSpPr>
          <p:cNvPr id="140299" name="Text Box 11"/>
          <p:cNvSpPr txBox="1">
            <a:spLocks noChangeArrowheads="1"/>
          </p:cNvSpPr>
          <p:nvPr/>
        </p:nvSpPr>
        <p:spPr bwMode="auto">
          <a:xfrm>
            <a:off x="4449763" y="3932238"/>
            <a:ext cx="596265" cy="8312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600" b="1">
                <a:solidFill>
                  <a:srgbClr val="FFFF00"/>
                </a:solidFill>
                <a:ea typeface="Symbol" pitchFamily="2" charset="2"/>
                <a:cs typeface="Arial" panose="020B0604020202020204" pitchFamily="34" charset="0"/>
              </a:rPr>
              <a:t>TG</a:t>
            </a:r>
          </a:p>
          <a:p>
            <a:pPr eaLnBrk="1" hangingPunct="1">
              <a:spcBef>
                <a:spcPct val="0"/>
              </a:spcBef>
              <a:buClrTx/>
              <a:buFontTx/>
              <a:buNone/>
            </a:pPr>
            <a:r>
              <a:rPr lang="en-US" altLang="en-US" sz="1600" b="1">
                <a:solidFill>
                  <a:srgbClr val="FFFF00"/>
                </a:solidFill>
                <a:ea typeface="Symbol" pitchFamily="2" charset="2"/>
                <a:cs typeface="Arial" panose="020B0604020202020204" pitchFamily="34" charset="0"/>
              </a:rPr>
              <a:t>LDL</a:t>
            </a:r>
          </a:p>
          <a:p>
            <a:pPr eaLnBrk="1" hangingPunct="1">
              <a:spcBef>
                <a:spcPct val="0"/>
              </a:spcBef>
              <a:buClrTx/>
              <a:buFontTx/>
              <a:buNone/>
            </a:pPr>
            <a:r>
              <a:rPr lang="en-US" altLang="en-US" sz="1600" b="1">
                <a:solidFill>
                  <a:srgbClr val="FFFF00"/>
                </a:solidFill>
                <a:ea typeface="Symbol" pitchFamily="2" charset="2"/>
                <a:cs typeface="Arial" panose="020B0604020202020204" pitchFamily="34" charset="0"/>
              </a:rPr>
              <a:t>HDL</a:t>
            </a:r>
          </a:p>
        </p:txBody>
      </p:sp>
      <p:sp>
        <p:nvSpPr>
          <p:cNvPr id="140300" name="Line 12"/>
          <p:cNvSpPr>
            <a:spLocks noChangeShapeType="1"/>
          </p:cNvSpPr>
          <p:nvPr/>
        </p:nvSpPr>
        <p:spPr bwMode="auto">
          <a:xfrm flipV="1">
            <a:off x="4470400" y="3979863"/>
            <a:ext cx="1588" cy="174625"/>
          </a:xfrm>
          <a:prstGeom prst="line">
            <a:avLst/>
          </a:prstGeom>
          <a:noFill/>
          <a:ln w="9360" cap="sq">
            <a:solidFill>
              <a:srgbClr val="FFFF00"/>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0301" name="Line 13"/>
          <p:cNvSpPr>
            <a:spLocks noChangeShapeType="1"/>
          </p:cNvSpPr>
          <p:nvPr/>
        </p:nvSpPr>
        <p:spPr bwMode="auto">
          <a:xfrm flipV="1">
            <a:off x="4470400" y="4233863"/>
            <a:ext cx="1588" cy="174625"/>
          </a:xfrm>
          <a:prstGeom prst="line">
            <a:avLst/>
          </a:prstGeom>
          <a:noFill/>
          <a:ln w="9360" cap="sq">
            <a:solidFill>
              <a:srgbClr val="FFFF00"/>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0302" name="Line 14"/>
          <p:cNvSpPr>
            <a:spLocks noChangeShapeType="1"/>
          </p:cNvSpPr>
          <p:nvPr/>
        </p:nvSpPr>
        <p:spPr bwMode="auto">
          <a:xfrm>
            <a:off x="4470400" y="4540250"/>
            <a:ext cx="1588" cy="171450"/>
          </a:xfrm>
          <a:prstGeom prst="line">
            <a:avLst/>
          </a:prstGeom>
          <a:noFill/>
          <a:ln w="9360" cap="sq">
            <a:solidFill>
              <a:srgbClr val="FFFF00"/>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0303" name="Text Box 15"/>
          <p:cNvSpPr txBox="1">
            <a:spLocks noChangeArrowheads="1"/>
          </p:cNvSpPr>
          <p:nvPr/>
        </p:nvSpPr>
        <p:spPr bwMode="auto">
          <a:xfrm>
            <a:off x="7396163" y="3932238"/>
            <a:ext cx="607695" cy="3384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600" b="1">
                <a:solidFill>
                  <a:srgbClr val="FFFF00"/>
                </a:solidFill>
                <a:ea typeface="Symbol" pitchFamily="2" charset="2"/>
                <a:cs typeface="Arial" panose="020B0604020202020204" pitchFamily="34" charset="0"/>
              </a:rPr>
              <a:t>ABP</a:t>
            </a:r>
          </a:p>
        </p:txBody>
      </p:sp>
      <p:sp>
        <p:nvSpPr>
          <p:cNvPr id="140304" name="Text Box 16"/>
          <p:cNvSpPr txBox="1">
            <a:spLocks noChangeArrowheads="1"/>
          </p:cNvSpPr>
          <p:nvPr/>
        </p:nvSpPr>
        <p:spPr bwMode="auto">
          <a:xfrm>
            <a:off x="5737225" y="4421188"/>
            <a:ext cx="1149985" cy="8312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600" b="1">
                <a:solidFill>
                  <a:srgbClr val="FFFF00"/>
                </a:solidFill>
                <a:ea typeface="Symbol" pitchFamily="2" charset="2"/>
                <a:cs typeface="Arial" panose="020B0604020202020204" pitchFamily="34" charset="0"/>
              </a:rPr>
              <a:t>APR</a:t>
            </a:r>
          </a:p>
          <a:p>
            <a:pPr eaLnBrk="1" hangingPunct="1">
              <a:spcBef>
                <a:spcPct val="0"/>
              </a:spcBef>
              <a:buClrTx/>
              <a:buFontTx/>
              <a:buNone/>
            </a:pPr>
            <a:r>
              <a:rPr lang="en-US" altLang="en-US" sz="1600" b="1">
                <a:solidFill>
                  <a:srgbClr val="FFFF00"/>
                </a:solidFill>
                <a:ea typeface="Symbol" pitchFamily="2" charset="2"/>
                <a:cs typeface="Arial" panose="020B0604020202020204" pitchFamily="34" charset="0"/>
              </a:rPr>
              <a:t>Cytokines</a:t>
            </a:r>
          </a:p>
          <a:p>
            <a:pPr eaLnBrk="1" hangingPunct="1">
              <a:spcBef>
                <a:spcPct val="0"/>
              </a:spcBef>
              <a:buClrTx/>
              <a:buFontTx/>
              <a:buNone/>
            </a:pPr>
            <a:r>
              <a:rPr lang="en-US" altLang="en-US" sz="1600">
                <a:solidFill>
                  <a:srgbClr val="FFFF00"/>
                </a:solidFill>
                <a:ea typeface="Symbol" pitchFamily="2" charset="2"/>
                <a:cs typeface="Arial" panose="020B0604020202020204" pitchFamily="34" charset="0"/>
              </a:rPr>
              <a:t> </a:t>
            </a:r>
          </a:p>
        </p:txBody>
      </p:sp>
      <p:sp>
        <p:nvSpPr>
          <p:cNvPr id="140305" name="Line 17"/>
          <p:cNvSpPr>
            <a:spLocks noChangeShapeType="1"/>
          </p:cNvSpPr>
          <p:nvPr/>
        </p:nvSpPr>
        <p:spPr bwMode="auto">
          <a:xfrm flipV="1">
            <a:off x="8013700" y="4017963"/>
            <a:ext cx="1588" cy="174625"/>
          </a:xfrm>
          <a:prstGeom prst="line">
            <a:avLst/>
          </a:prstGeom>
          <a:noFill/>
          <a:ln w="9360" cap="sq">
            <a:solidFill>
              <a:srgbClr val="FFFF00"/>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0306" name="Line 18"/>
          <p:cNvSpPr>
            <a:spLocks noChangeShapeType="1"/>
          </p:cNvSpPr>
          <p:nvPr/>
        </p:nvSpPr>
        <p:spPr bwMode="auto">
          <a:xfrm flipV="1">
            <a:off x="6299200" y="4513263"/>
            <a:ext cx="1588" cy="174625"/>
          </a:xfrm>
          <a:prstGeom prst="line">
            <a:avLst/>
          </a:prstGeom>
          <a:noFill/>
          <a:ln w="9360" cap="sq">
            <a:solidFill>
              <a:srgbClr val="FFFF00"/>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aphicFrame>
        <p:nvGraphicFramePr>
          <p:cNvPr id="140307" name="Object 19"/>
          <p:cNvGraphicFramePr>
            <a:graphicFrameLocks noChangeAspect="1"/>
          </p:cNvGraphicFramePr>
          <p:nvPr/>
        </p:nvGraphicFramePr>
        <p:xfrm>
          <a:off x="5557838" y="438150"/>
          <a:ext cx="1312862" cy="1003300"/>
        </p:xfrm>
        <a:graphic>
          <a:graphicData uri="http://schemas.openxmlformats.org/presentationml/2006/ole">
            <mc:AlternateContent xmlns:mc="http://schemas.openxmlformats.org/markup-compatibility/2006">
              <mc:Choice xmlns:v="urn:schemas-microsoft-com:vml" Requires="v">
                <p:oleObj r:id="rId3" imgW="7264400" imgH="5549900" progId="">
                  <p:embed/>
                </p:oleObj>
              </mc:Choice>
              <mc:Fallback>
                <p:oleObj r:id="rId3" imgW="7264400" imgH="5549900" progId="">
                  <p:embed/>
                  <p:pic>
                    <p:nvPicPr>
                      <p:cNvPr id="0" name="Object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7838" y="438150"/>
                        <a:ext cx="1312862" cy="1003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0308" name="Text Box 20"/>
          <p:cNvSpPr txBox="1">
            <a:spLocks noChangeArrowheads="1"/>
          </p:cNvSpPr>
          <p:nvPr/>
        </p:nvSpPr>
        <p:spPr bwMode="auto">
          <a:xfrm>
            <a:off x="5296059" y="1676400"/>
            <a:ext cx="1728470" cy="584835"/>
          </a:xfrm>
          <a:prstGeom prst="rect">
            <a:avLst/>
          </a:prstGeom>
          <a:solidFill>
            <a:srgbClr val="333399"/>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1800" b="1">
                <a:solidFill>
                  <a:srgbClr val="FFCCFF"/>
                </a:solidFill>
                <a:ea typeface="Symbol" pitchFamily="2" charset="2"/>
                <a:cs typeface="Arial" panose="020B0604020202020204" pitchFamily="34" charset="0"/>
              </a:rPr>
              <a:t>Stress system</a:t>
            </a:r>
          </a:p>
          <a:p>
            <a:pPr algn="ctr" eaLnBrk="1" hangingPunct="1">
              <a:spcBef>
                <a:spcPct val="0"/>
              </a:spcBef>
              <a:buClrTx/>
              <a:buFontTx/>
              <a:buNone/>
            </a:pPr>
            <a:r>
              <a:rPr lang="en-US" altLang="en-US" sz="1400" b="1">
                <a:solidFill>
                  <a:srgbClr val="FFCCFF"/>
                </a:solidFill>
                <a:ea typeface="Symbol" pitchFamily="2" charset="2"/>
                <a:cs typeface="Arial" panose="020B0604020202020204" pitchFamily="34" charset="0"/>
              </a:rPr>
              <a:t>CRH/AVP-LC/NE</a:t>
            </a:r>
          </a:p>
        </p:txBody>
      </p:sp>
      <p:sp>
        <p:nvSpPr>
          <p:cNvPr id="140309" name="Text Box 21"/>
          <p:cNvSpPr txBox="1">
            <a:spLocks noChangeArrowheads="1"/>
          </p:cNvSpPr>
          <p:nvPr/>
        </p:nvSpPr>
        <p:spPr bwMode="auto">
          <a:xfrm>
            <a:off x="1727200" y="2303463"/>
            <a:ext cx="1059815" cy="8312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600">
                <a:solidFill>
                  <a:srgbClr val="FFFF00"/>
                </a:solidFill>
                <a:ea typeface="Symbol" pitchFamily="2" charset="2"/>
                <a:cs typeface="Arial" panose="020B0604020202020204" pitchFamily="34" charset="0"/>
              </a:rPr>
              <a:t>GH/IGF-1</a:t>
            </a:r>
          </a:p>
          <a:p>
            <a:pPr eaLnBrk="1" hangingPunct="1">
              <a:spcBef>
                <a:spcPct val="0"/>
              </a:spcBef>
              <a:buClrTx/>
              <a:buFontTx/>
              <a:buNone/>
            </a:pPr>
            <a:r>
              <a:rPr lang="en-US" altLang="en-US" sz="1600">
                <a:solidFill>
                  <a:srgbClr val="FFFF00"/>
                </a:solidFill>
                <a:ea typeface="Symbol" pitchFamily="2" charset="2"/>
                <a:cs typeface="Arial" panose="020B0604020202020204" pitchFamily="34" charset="0"/>
              </a:rPr>
              <a:t>LH, T, E2</a:t>
            </a:r>
          </a:p>
          <a:p>
            <a:pPr eaLnBrk="1" hangingPunct="1">
              <a:spcBef>
                <a:spcPct val="0"/>
              </a:spcBef>
              <a:buClrTx/>
              <a:buFontTx/>
              <a:buNone/>
            </a:pPr>
            <a:r>
              <a:rPr lang="en-US" altLang="en-US" sz="1600">
                <a:solidFill>
                  <a:srgbClr val="FFFF00"/>
                </a:solidFill>
                <a:ea typeface="Symbol" pitchFamily="2" charset="2"/>
                <a:cs typeface="Arial" panose="020B0604020202020204" pitchFamily="34" charset="0"/>
              </a:rPr>
              <a:t>TSH, T</a:t>
            </a:r>
            <a:r>
              <a:rPr lang="en-US" altLang="en-US" sz="1600" baseline="-25000">
                <a:solidFill>
                  <a:srgbClr val="FFFF00"/>
                </a:solidFill>
                <a:ea typeface="Symbol" pitchFamily="2" charset="2"/>
                <a:cs typeface="Arial" panose="020B0604020202020204" pitchFamily="34" charset="0"/>
              </a:rPr>
              <a:t>3</a:t>
            </a:r>
          </a:p>
        </p:txBody>
      </p:sp>
      <p:sp>
        <p:nvSpPr>
          <p:cNvPr id="140310" name="Text Box 22"/>
          <p:cNvSpPr txBox="1">
            <a:spLocks noChangeArrowheads="1"/>
          </p:cNvSpPr>
          <p:nvPr/>
        </p:nvSpPr>
        <p:spPr bwMode="auto">
          <a:xfrm>
            <a:off x="3454400" y="2743200"/>
            <a:ext cx="1042670" cy="3695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800" b="1">
                <a:solidFill>
                  <a:srgbClr val="FFFF00"/>
                </a:solidFill>
                <a:ea typeface="Symbol" pitchFamily="2" charset="2"/>
                <a:cs typeface="Arial" panose="020B0604020202020204" pitchFamily="34" charset="0"/>
              </a:rPr>
              <a:t>Cortisol</a:t>
            </a:r>
          </a:p>
        </p:txBody>
      </p:sp>
      <p:sp>
        <p:nvSpPr>
          <p:cNvPr id="140311" name="Text Box 23"/>
          <p:cNvSpPr txBox="1">
            <a:spLocks noChangeArrowheads="1"/>
          </p:cNvSpPr>
          <p:nvPr/>
        </p:nvSpPr>
        <p:spPr bwMode="auto">
          <a:xfrm>
            <a:off x="8018463" y="2743200"/>
            <a:ext cx="1309370" cy="3695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800" b="1">
                <a:solidFill>
                  <a:srgbClr val="FFFF00"/>
                </a:solidFill>
                <a:ea typeface="Symbol" pitchFamily="2" charset="2"/>
                <a:cs typeface="Arial" panose="020B0604020202020204" pitchFamily="34" charset="0"/>
              </a:rPr>
              <a:t>NE, E, IL-6</a:t>
            </a:r>
          </a:p>
        </p:txBody>
      </p:sp>
      <p:sp>
        <p:nvSpPr>
          <p:cNvPr id="140312" name="Line 24"/>
          <p:cNvSpPr>
            <a:spLocks noChangeShapeType="1"/>
          </p:cNvSpPr>
          <p:nvPr/>
        </p:nvSpPr>
        <p:spPr bwMode="auto">
          <a:xfrm flipV="1">
            <a:off x="3467100" y="2849563"/>
            <a:ext cx="1588" cy="174625"/>
          </a:xfrm>
          <a:prstGeom prst="line">
            <a:avLst/>
          </a:prstGeom>
          <a:noFill/>
          <a:ln w="9360" cap="sq">
            <a:solidFill>
              <a:srgbClr val="FFFF00"/>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0313" name="Line 25"/>
          <p:cNvSpPr>
            <a:spLocks noChangeShapeType="1"/>
          </p:cNvSpPr>
          <p:nvPr/>
        </p:nvSpPr>
        <p:spPr bwMode="auto">
          <a:xfrm flipV="1">
            <a:off x="9337675" y="2849563"/>
            <a:ext cx="1588" cy="174625"/>
          </a:xfrm>
          <a:prstGeom prst="line">
            <a:avLst/>
          </a:prstGeom>
          <a:noFill/>
          <a:ln w="9360" cap="sq">
            <a:solidFill>
              <a:srgbClr val="FFFF00"/>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0314" name="Line 26"/>
          <p:cNvSpPr>
            <a:spLocks noChangeShapeType="1"/>
          </p:cNvSpPr>
          <p:nvPr/>
        </p:nvSpPr>
        <p:spPr bwMode="auto">
          <a:xfrm>
            <a:off x="1739900" y="2438400"/>
            <a:ext cx="1588" cy="171450"/>
          </a:xfrm>
          <a:prstGeom prst="line">
            <a:avLst/>
          </a:prstGeom>
          <a:noFill/>
          <a:ln w="9360" cap="sq">
            <a:solidFill>
              <a:srgbClr val="FFFF00"/>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0315" name="Line 27"/>
          <p:cNvSpPr>
            <a:spLocks noChangeShapeType="1"/>
          </p:cNvSpPr>
          <p:nvPr/>
        </p:nvSpPr>
        <p:spPr bwMode="auto">
          <a:xfrm>
            <a:off x="1739900" y="2628900"/>
            <a:ext cx="1588" cy="171450"/>
          </a:xfrm>
          <a:prstGeom prst="line">
            <a:avLst/>
          </a:prstGeom>
          <a:noFill/>
          <a:ln w="9360" cap="sq">
            <a:solidFill>
              <a:srgbClr val="FFFF00"/>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0316" name="Line 28"/>
          <p:cNvSpPr>
            <a:spLocks noChangeShapeType="1"/>
          </p:cNvSpPr>
          <p:nvPr/>
        </p:nvSpPr>
        <p:spPr bwMode="auto">
          <a:xfrm>
            <a:off x="6351588" y="5257800"/>
            <a:ext cx="1587" cy="228600"/>
          </a:xfrm>
          <a:prstGeom prst="line">
            <a:avLst/>
          </a:prstGeom>
          <a:noFill/>
          <a:ln w="41400" cap="sq">
            <a:solidFill>
              <a:srgbClr val="FFFFFF"/>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0317" name="Line 29"/>
          <p:cNvSpPr>
            <a:spLocks noChangeShapeType="1"/>
          </p:cNvSpPr>
          <p:nvPr/>
        </p:nvSpPr>
        <p:spPr bwMode="auto">
          <a:xfrm>
            <a:off x="6313488" y="5778500"/>
            <a:ext cx="1587" cy="228600"/>
          </a:xfrm>
          <a:prstGeom prst="line">
            <a:avLst/>
          </a:prstGeom>
          <a:noFill/>
          <a:ln w="41400" cap="sq">
            <a:solidFill>
              <a:srgbClr val="FFFFFF"/>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0318" name="Freeform 30"/>
          <p:cNvSpPr>
            <a:spLocks noChangeArrowheads="1"/>
          </p:cNvSpPr>
          <p:nvPr/>
        </p:nvSpPr>
        <p:spPr bwMode="auto">
          <a:xfrm>
            <a:off x="3149600" y="2400300"/>
            <a:ext cx="609600" cy="285750"/>
          </a:xfrm>
          <a:custGeom>
            <a:avLst/>
            <a:gdLst>
              <a:gd name="T0" fmla="*/ 2147483646 w 336"/>
              <a:gd name="T1" fmla="*/ 0 h 144"/>
              <a:gd name="T2" fmla="*/ 0 w 336"/>
              <a:gd name="T3" fmla="*/ 2147483646 h 144"/>
              <a:gd name="T4" fmla="*/ 0 60000 65536"/>
              <a:gd name="T5" fmla="*/ 0 60000 65536"/>
              <a:gd name="T6" fmla="*/ 0 w 336"/>
              <a:gd name="T7" fmla="*/ 0 h 144"/>
              <a:gd name="T8" fmla="*/ 336 w 336"/>
              <a:gd name="T9" fmla="*/ 144 h 144"/>
            </a:gdLst>
            <a:ahLst/>
            <a:cxnLst>
              <a:cxn ang="T4">
                <a:pos x="T0" y="T1"/>
              </a:cxn>
              <a:cxn ang="T5">
                <a:pos x="T2" y="T3"/>
              </a:cxn>
            </a:cxnLst>
            <a:rect l="T6" t="T7" r="T8" b="T9"/>
            <a:pathLst>
              <a:path w="336" h="144">
                <a:moveTo>
                  <a:pt x="336" y="0"/>
                </a:moveTo>
                <a:cubicBezTo>
                  <a:pt x="336" y="0"/>
                  <a:pt x="168" y="72"/>
                  <a:pt x="0" y="144"/>
                </a:cubicBezTo>
              </a:path>
            </a:pathLst>
          </a:custGeom>
          <a:noFill/>
          <a:ln w="9360" cap="sq">
            <a:solidFill>
              <a:srgbClr val="FFFFFF"/>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0319" name="Line 31"/>
          <p:cNvSpPr>
            <a:spLocks noChangeShapeType="1"/>
          </p:cNvSpPr>
          <p:nvPr/>
        </p:nvSpPr>
        <p:spPr bwMode="auto">
          <a:xfrm>
            <a:off x="3822700" y="995363"/>
            <a:ext cx="1016000" cy="342900"/>
          </a:xfrm>
          <a:prstGeom prst="line">
            <a:avLst/>
          </a:prstGeom>
          <a:noFill/>
          <a:ln w="9360" cap="sq">
            <a:solidFill>
              <a:srgbClr val="FFFF00"/>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0320" name="Line 32"/>
          <p:cNvSpPr>
            <a:spLocks noChangeShapeType="1"/>
          </p:cNvSpPr>
          <p:nvPr/>
        </p:nvSpPr>
        <p:spPr bwMode="auto">
          <a:xfrm flipH="1">
            <a:off x="7121525" y="538163"/>
            <a:ext cx="917575" cy="342900"/>
          </a:xfrm>
          <a:prstGeom prst="line">
            <a:avLst/>
          </a:prstGeom>
          <a:noFill/>
          <a:ln w="9360" cap="sq">
            <a:solidFill>
              <a:srgbClr val="FFFF00"/>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0321" name="Text Box 33"/>
          <p:cNvSpPr txBox="1">
            <a:spLocks noChangeArrowheads="1"/>
          </p:cNvSpPr>
          <p:nvPr/>
        </p:nvSpPr>
        <p:spPr bwMode="auto">
          <a:xfrm>
            <a:off x="4978400" y="2743200"/>
            <a:ext cx="1969135"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2000" b="1">
                <a:solidFill>
                  <a:srgbClr val="FFFFCC"/>
                </a:solidFill>
                <a:ea typeface="Symbol" pitchFamily="2" charset="2"/>
                <a:cs typeface="Arial" panose="020B0604020202020204" pitchFamily="34" charset="0"/>
              </a:rPr>
              <a:t>Target Tissues</a:t>
            </a:r>
          </a:p>
        </p:txBody>
      </p:sp>
      <p:sp>
        <p:nvSpPr>
          <p:cNvPr id="140322" name="Line 34"/>
          <p:cNvSpPr>
            <a:spLocks noChangeShapeType="1"/>
          </p:cNvSpPr>
          <p:nvPr/>
        </p:nvSpPr>
        <p:spPr bwMode="auto">
          <a:xfrm>
            <a:off x="6184900" y="1522413"/>
            <a:ext cx="1588" cy="228600"/>
          </a:xfrm>
          <a:prstGeom prst="line">
            <a:avLst/>
          </a:prstGeom>
          <a:noFill/>
          <a:ln w="41400" cap="sq">
            <a:solidFill>
              <a:srgbClr val="FFFFFF"/>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0323" name="Line 35"/>
          <p:cNvSpPr>
            <a:spLocks noChangeShapeType="1"/>
          </p:cNvSpPr>
          <p:nvPr/>
        </p:nvSpPr>
        <p:spPr bwMode="auto">
          <a:xfrm>
            <a:off x="1727200" y="2882900"/>
            <a:ext cx="1588" cy="171450"/>
          </a:xfrm>
          <a:prstGeom prst="line">
            <a:avLst/>
          </a:prstGeom>
          <a:noFill/>
          <a:ln w="9360" cap="sq">
            <a:solidFill>
              <a:srgbClr val="FFFF00"/>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0324" name="Text Box 36"/>
          <p:cNvSpPr txBox="1">
            <a:spLocks noChangeArrowheads="1"/>
          </p:cNvSpPr>
          <p:nvPr/>
        </p:nvSpPr>
        <p:spPr bwMode="auto">
          <a:xfrm>
            <a:off x="7416800" y="2039938"/>
            <a:ext cx="3149600" cy="492760"/>
          </a:xfrm>
          <a:prstGeom prst="rect">
            <a:avLst/>
          </a:prstGeom>
          <a:solidFill>
            <a:srgbClr val="333399"/>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1300" b="1">
                <a:solidFill>
                  <a:srgbClr val="FFFF00"/>
                </a:solidFill>
                <a:ea typeface="Symbol" pitchFamily="2" charset="2"/>
                <a:cs typeface="Arial" panose="020B0604020202020204" pitchFamily="34" charset="0"/>
              </a:rPr>
              <a:t>Systemic Sympathetic</a:t>
            </a:r>
          </a:p>
          <a:p>
            <a:pPr algn="ctr" eaLnBrk="1" hangingPunct="1">
              <a:spcBef>
                <a:spcPct val="0"/>
              </a:spcBef>
              <a:buClrTx/>
              <a:buFontTx/>
              <a:buNone/>
            </a:pPr>
            <a:r>
              <a:rPr lang="en-US" altLang="en-US" sz="1300" b="1">
                <a:solidFill>
                  <a:srgbClr val="FFFF00"/>
                </a:solidFill>
                <a:ea typeface="Symbol" pitchFamily="2" charset="2"/>
                <a:cs typeface="Arial" panose="020B0604020202020204" pitchFamily="34" charset="0"/>
              </a:rPr>
              <a:t>Adrenomedullary Systems</a:t>
            </a:r>
          </a:p>
        </p:txBody>
      </p:sp>
      <p:sp>
        <p:nvSpPr>
          <p:cNvPr id="140325" name="Line 37"/>
          <p:cNvSpPr>
            <a:spLocks noChangeShapeType="1"/>
          </p:cNvSpPr>
          <p:nvPr/>
        </p:nvSpPr>
        <p:spPr bwMode="auto">
          <a:xfrm>
            <a:off x="4673600" y="2686050"/>
            <a:ext cx="203200" cy="57150"/>
          </a:xfrm>
          <a:prstGeom prst="line">
            <a:avLst/>
          </a:prstGeom>
          <a:noFill/>
          <a:ln w="69840" cap="sq">
            <a:solidFill>
              <a:srgbClr val="FFFFFF"/>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0326" name="Line 38"/>
          <p:cNvSpPr>
            <a:spLocks noChangeShapeType="1"/>
          </p:cNvSpPr>
          <p:nvPr/>
        </p:nvSpPr>
        <p:spPr bwMode="auto">
          <a:xfrm flipH="1">
            <a:off x="7618413" y="2686050"/>
            <a:ext cx="307975" cy="57150"/>
          </a:xfrm>
          <a:prstGeom prst="line">
            <a:avLst/>
          </a:prstGeom>
          <a:noFill/>
          <a:ln w="69840" cap="sq">
            <a:solidFill>
              <a:srgbClr val="FFFFFF"/>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0327" name="AutoShape 39"/>
          <p:cNvSpPr/>
          <p:nvPr/>
        </p:nvSpPr>
        <p:spPr bwMode="auto">
          <a:xfrm>
            <a:off x="4624388" y="3521075"/>
            <a:ext cx="304800" cy="228600"/>
          </a:xfrm>
          <a:prstGeom prst="leftBracket">
            <a:avLst>
              <a:gd name="adj" fmla="val 8333"/>
            </a:avLst>
          </a:prstGeom>
          <a:noFill/>
          <a:ln w="25560" cap="sq">
            <a:solidFill>
              <a:srgbClr val="FFFFFF"/>
            </a:solidFill>
            <a:miter lim="800000"/>
            <a:headEnd type="triangl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40328" name="AutoShape 40"/>
          <p:cNvSpPr/>
          <p:nvPr/>
        </p:nvSpPr>
        <p:spPr bwMode="auto">
          <a:xfrm>
            <a:off x="7578725" y="3559175"/>
            <a:ext cx="304800" cy="228600"/>
          </a:xfrm>
          <a:prstGeom prst="rightBracket">
            <a:avLst>
              <a:gd name="adj" fmla="val 8333"/>
            </a:avLst>
          </a:prstGeom>
          <a:noFill/>
          <a:ln w="25560" cap="sq">
            <a:solidFill>
              <a:srgbClr val="FFFFFF"/>
            </a:solidFill>
            <a:miter lim="800000"/>
            <a:headEnd type="triangl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40329" name="Line 41"/>
          <p:cNvSpPr>
            <a:spLocks noChangeShapeType="1"/>
          </p:cNvSpPr>
          <p:nvPr/>
        </p:nvSpPr>
        <p:spPr bwMode="auto">
          <a:xfrm flipV="1">
            <a:off x="6840538" y="4729163"/>
            <a:ext cx="1587" cy="174625"/>
          </a:xfrm>
          <a:prstGeom prst="line">
            <a:avLst/>
          </a:prstGeom>
          <a:noFill/>
          <a:ln w="9360" cap="sq">
            <a:solidFill>
              <a:srgbClr val="FFFF00"/>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0330" name="Text Box 42"/>
          <p:cNvSpPr txBox="1">
            <a:spLocks noChangeArrowheads="1"/>
          </p:cNvSpPr>
          <p:nvPr/>
        </p:nvSpPr>
        <p:spPr bwMode="auto">
          <a:xfrm>
            <a:off x="9239250" y="5772150"/>
            <a:ext cx="1841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40331" name="Text Box 43"/>
          <p:cNvSpPr txBox="1">
            <a:spLocks noChangeArrowheads="1"/>
          </p:cNvSpPr>
          <p:nvPr/>
        </p:nvSpPr>
        <p:spPr bwMode="auto">
          <a:xfrm>
            <a:off x="6837363" y="4386263"/>
            <a:ext cx="1511935" cy="3384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600" b="1">
                <a:solidFill>
                  <a:srgbClr val="E8FF17"/>
                </a:solidFill>
                <a:latin typeface="Times New Roman" panose="02020603050405020304" pitchFamily="18" charset="0"/>
              </a:rPr>
              <a:t>Dyscoagulation</a:t>
            </a:r>
          </a:p>
        </p:txBody>
      </p:sp>
      <p:sp>
        <p:nvSpPr>
          <p:cNvPr id="140332" name="Line 44"/>
          <p:cNvSpPr>
            <a:spLocks noChangeShapeType="1"/>
          </p:cNvSpPr>
          <p:nvPr/>
        </p:nvSpPr>
        <p:spPr bwMode="auto">
          <a:xfrm flipH="1">
            <a:off x="7239000" y="954088"/>
            <a:ext cx="1025525" cy="187325"/>
          </a:xfrm>
          <a:prstGeom prst="line">
            <a:avLst/>
          </a:prstGeom>
          <a:noFill/>
          <a:ln w="9360" cap="sq">
            <a:solidFill>
              <a:srgbClr val="FFFF00"/>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0333" name="Text Box 45"/>
          <p:cNvSpPr txBox="1">
            <a:spLocks noChangeArrowheads="1"/>
          </p:cNvSpPr>
          <p:nvPr/>
        </p:nvSpPr>
        <p:spPr bwMode="auto">
          <a:xfrm>
            <a:off x="8588852" y="1214438"/>
            <a:ext cx="845185" cy="5848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1600" b="1">
                <a:solidFill>
                  <a:srgbClr val="FFFF00"/>
                </a:solidFill>
                <a:ea typeface="Symbol" pitchFamily="2" charset="2"/>
                <a:cs typeface="Arial" panose="020B0604020202020204" pitchFamily="34" charset="0"/>
              </a:rPr>
              <a:t>AGING</a:t>
            </a:r>
          </a:p>
          <a:p>
            <a:pPr algn="ctr" eaLnBrk="1" hangingPunct="1">
              <a:spcBef>
                <a:spcPct val="0"/>
              </a:spcBef>
              <a:buClrTx/>
              <a:buFontTx/>
              <a:buNone/>
            </a:pPr>
            <a:endParaRPr lang="en-US" altLang="en-US" sz="1600" b="1">
              <a:solidFill>
                <a:srgbClr val="FFFF00"/>
              </a:solidFill>
              <a:ea typeface="Symbol" pitchFamily="2" charset="2"/>
              <a:cs typeface="Arial" panose="020B0604020202020204" pitchFamily="34" charset="0"/>
            </a:endParaRPr>
          </a:p>
        </p:txBody>
      </p:sp>
      <p:sp>
        <p:nvSpPr>
          <p:cNvPr id="140334" name="Line 46"/>
          <p:cNvSpPr>
            <a:spLocks noChangeShapeType="1"/>
          </p:cNvSpPr>
          <p:nvPr/>
        </p:nvSpPr>
        <p:spPr bwMode="auto">
          <a:xfrm flipH="1">
            <a:off x="7308850" y="1282700"/>
            <a:ext cx="1001713" cy="212725"/>
          </a:xfrm>
          <a:prstGeom prst="line">
            <a:avLst/>
          </a:prstGeom>
          <a:noFill/>
          <a:ln w="9360" cap="sq">
            <a:solidFill>
              <a:srgbClr val="FFFF00"/>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0335" name="Line 47"/>
          <p:cNvSpPr>
            <a:spLocks noChangeShapeType="1"/>
          </p:cNvSpPr>
          <p:nvPr/>
        </p:nvSpPr>
        <p:spPr bwMode="auto">
          <a:xfrm>
            <a:off x="4283075" y="601663"/>
            <a:ext cx="1016000" cy="342900"/>
          </a:xfrm>
          <a:prstGeom prst="line">
            <a:avLst/>
          </a:prstGeom>
          <a:noFill/>
          <a:ln w="9360" cap="sq">
            <a:solidFill>
              <a:srgbClr val="FFFF00"/>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0336" name="Text Box 48"/>
          <p:cNvSpPr txBox="1">
            <a:spLocks noChangeArrowheads="1"/>
          </p:cNvSpPr>
          <p:nvPr/>
        </p:nvSpPr>
        <p:spPr bwMode="auto">
          <a:xfrm>
            <a:off x="8553450" y="792163"/>
            <a:ext cx="1146810"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400" b="1">
                <a:solidFill>
                  <a:srgbClr val="FFFF00"/>
                </a:solidFill>
                <a:ea typeface="Symbol" pitchFamily="2" charset="2"/>
                <a:cs typeface="Arial" panose="020B0604020202020204" pitchFamily="34" charset="0"/>
              </a:rPr>
              <a:t>NUTRITION</a:t>
            </a:r>
          </a:p>
        </p:txBody>
      </p:sp>
      <p:sp>
        <p:nvSpPr>
          <p:cNvPr id="140337" name="Text Box 49"/>
          <p:cNvSpPr txBox="1">
            <a:spLocks noChangeArrowheads="1"/>
          </p:cNvSpPr>
          <p:nvPr/>
        </p:nvSpPr>
        <p:spPr bwMode="auto">
          <a:xfrm>
            <a:off x="8791575" y="5057775"/>
            <a:ext cx="1576705" cy="708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2000" b="1">
                <a:solidFill>
                  <a:srgbClr val="E8FF17"/>
                </a:solidFill>
                <a:latin typeface="Times New Roman" panose="02020603050405020304" pitchFamily="18" charset="0"/>
              </a:rPr>
              <a:t>Osteopenia</a:t>
            </a:r>
          </a:p>
          <a:p>
            <a:pPr eaLnBrk="1" hangingPunct="1">
              <a:spcBef>
                <a:spcPct val="0"/>
              </a:spcBef>
              <a:buClrTx/>
              <a:buFontTx/>
              <a:buNone/>
            </a:pPr>
            <a:r>
              <a:rPr lang="en-US" altLang="en-US" sz="2000" b="1">
                <a:solidFill>
                  <a:srgbClr val="E8FF17"/>
                </a:solidFill>
                <a:latin typeface="Times New Roman" panose="02020603050405020304" pitchFamily="18" charset="0"/>
              </a:rPr>
              <a:t>Osteoporosis</a:t>
            </a:r>
          </a:p>
        </p:txBody>
      </p:sp>
      <p:sp>
        <p:nvSpPr>
          <p:cNvPr id="140338" name="Line 50"/>
          <p:cNvSpPr>
            <a:spLocks noChangeShapeType="1"/>
          </p:cNvSpPr>
          <p:nvPr/>
        </p:nvSpPr>
        <p:spPr bwMode="auto">
          <a:xfrm>
            <a:off x="8604250" y="4446588"/>
            <a:ext cx="533400" cy="252412"/>
          </a:xfrm>
          <a:prstGeom prst="line">
            <a:avLst/>
          </a:prstGeom>
          <a:noFill/>
          <a:ln w="41400" cap="sq">
            <a:solidFill>
              <a:srgbClr val="FFFFFF"/>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0339" name="Text Box 51"/>
          <p:cNvSpPr txBox="1">
            <a:spLocks noChangeArrowheads="1"/>
          </p:cNvSpPr>
          <p:nvPr/>
        </p:nvSpPr>
        <p:spPr bwMode="auto">
          <a:xfrm>
            <a:off x="9136063" y="4591050"/>
            <a:ext cx="1526540"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2000" b="1">
                <a:solidFill>
                  <a:srgbClr val="E8FF17"/>
                </a:solidFill>
                <a:latin typeface="Times New Roman" panose="02020603050405020304" pitchFamily="18" charset="0"/>
              </a:rPr>
              <a:t>Sleep Apnea</a:t>
            </a:r>
          </a:p>
        </p:txBody>
      </p:sp>
      <p:sp>
        <p:nvSpPr>
          <p:cNvPr id="140340" name="Line 52"/>
          <p:cNvSpPr>
            <a:spLocks noChangeShapeType="1"/>
          </p:cNvSpPr>
          <p:nvPr/>
        </p:nvSpPr>
        <p:spPr bwMode="auto">
          <a:xfrm>
            <a:off x="8174038" y="4908550"/>
            <a:ext cx="639762" cy="300038"/>
          </a:xfrm>
          <a:prstGeom prst="line">
            <a:avLst/>
          </a:prstGeom>
          <a:noFill/>
          <a:ln w="41400" cap="sq">
            <a:solidFill>
              <a:srgbClr val="FFFFFF"/>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0341" name="Line 53"/>
          <p:cNvSpPr>
            <a:spLocks noChangeShapeType="1"/>
          </p:cNvSpPr>
          <p:nvPr/>
        </p:nvSpPr>
        <p:spPr bwMode="auto">
          <a:xfrm flipH="1">
            <a:off x="3630613" y="4781550"/>
            <a:ext cx="608012" cy="298450"/>
          </a:xfrm>
          <a:prstGeom prst="line">
            <a:avLst/>
          </a:prstGeom>
          <a:noFill/>
          <a:ln w="41400" cap="sq">
            <a:solidFill>
              <a:srgbClr val="FFFFFF"/>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0342" name="Text Box 54"/>
          <p:cNvSpPr txBox="1">
            <a:spLocks noChangeArrowheads="1"/>
          </p:cNvSpPr>
          <p:nvPr/>
        </p:nvSpPr>
        <p:spPr bwMode="auto">
          <a:xfrm>
            <a:off x="2768600" y="5257800"/>
            <a:ext cx="826770" cy="3695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800" b="1">
                <a:solidFill>
                  <a:srgbClr val="FFFF00"/>
                </a:solidFill>
              </a:rPr>
              <a:t>PCOS</a:t>
            </a:r>
          </a:p>
        </p:txBody>
      </p:sp>
      <p:sp>
        <p:nvSpPr>
          <p:cNvPr id="140343" name="Text Box 55"/>
          <p:cNvSpPr txBox="1">
            <a:spLocks noChangeArrowheads="1"/>
          </p:cNvSpPr>
          <p:nvPr/>
        </p:nvSpPr>
        <p:spPr bwMode="auto">
          <a:xfrm>
            <a:off x="1968500" y="4132263"/>
            <a:ext cx="1602105" cy="8312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600" b="1">
                <a:solidFill>
                  <a:srgbClr val="FFFF00"/>
                </a:solidFill>
              </a:rPr>
              <a:t>Sickness </a:t>
            </a:r>
          </a:p>
          <a:p>
            <a:pPr eaLnBrk="1" hangingPunct="1">
              <a:spcBef>
                <a:spcPct val="0"/>
              </a:spcBef>
              <a:buClrTx/>
              <a:buFontTx/>
              <a:buNone/>
            </a:pPr>
            <a:r>
              <a:rPr lang="en-US" altLang="en-US" sz="1600" b="1">
                <a:solidFill>
                  <a:srgbClr val="FFFF00"/>
                </a:solidFill>
              </a:rPr>
              <a:t>Syndrome”</a:t>
            </a:r>
          </a:p>
          <a:p>
            <a:pPr eaLnBrk="1" hangingPunct="1">
              <a:spcBef>
                <a:spcPct val="0"/>
              </a:spcBef>
              <a:buClrTx/>
              <a:buFontTx/>
              <a:buNone/>
            </a:pPr>
            <a:r>
              <a:rPr lang="en-US" altLang="en-US" sz="1600" b="1">
                <a:solidFill>
                  <a:srgbClr val="FFFF00"/>
                </a:solidFill>
              </a:rPr>
              <a:t>Manifestations</a:t>
            </a:r>
          </a:p>
        </p:txBody>
      </p:sp>
      <p:sp>
        <p:nvSpPr>
          <p:cNvPr id="140344" name="Line 56"/>
          <p:cNvSpPr>
            <a:spLocks noChangeShapeType="1"/>
          </p:cNvSpPr>
          <p:nvPr/>
        </p:nvSpPr>
        <p:spPr bwMode="auto">
          <a:xfrm flipH="1">
            <a:off x="3262313" y="4197350"/>
            <a:ext cx="608012" cy="298450"/>
          </a:xfrm>
          <a:prstGeom prst="line">
            <a:avLst/>
          </a:prstGeom>
          <a:noFill/>
          <a:ln w="41400" cap="sq">
            <a:solidFill>
              <a:srgbClr val="FFFFFF"/>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0345" name="Text Box 57"/>
          <p:cNvSpPr txBox="1">
            <a:spLocks noChangeArrowheads="1"/>
          </p:cNvSpPr>
          <p:nvPr/>
        </p:nvSpPr>
        <p:spPr bwMode="auto">
          <a:xfrm>
            <a:off x="1358900" y="6381750"/>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1400" b="1">
                <a:solidFill>
                  <a:srgbClr val="FFFFFF"/>
                </a:solidFill>
              </a:rPr>
              <a:t>G.P. Chrousos</a:t>
            </a:r>
          </a:p>
        </p:txBody>
      </p:sp>
      <p:sp>
        <p:nvSpPr>
          <p:cNvPr id="140346" name="Text Box 58"/>
          <p:cNvSpPr txBox="1">
            <a:spLocks noChangeArrowheads="1"/>
          </p:cNvSpPr>
          <p:nvPr/>
        </p:nvSpPr>
        <p:spPr bwMode="auto">
          <a:xfrm>
            <a:off x="8060055" y="6236970"/>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r" eaLnBrk="1" hangingPunct="1">
              <a:spcBef>
                <a:spcPct val="0"/>
              </a:spcBef>
              <a:buClrTx/>
              <a:buFontTx/>
              <a:buNone/>
            </a:pPr>
            <a:fld id="{76E83875-E34D-CB40-9418-D5A415EFEFB2}" type="slidenum">
              <a:rPr lang="en-US" altLang="en-US" sz="1400"/>
              <a:t>40</a:t>
            </a:fld>
            <a:endParaRPr lang="en-US" altLang="en-US" sz="1400"/>
          </a:p>
        </p:txBody>
      </p:sp>
      <p:sp>
        <p:nvSpPr>
          <p:cNvPr id="3" name="Line 50"/>
          <p:cNvSpPr>
            <a:spLocks noChangeShapeType="1"/>
          </p:cNvSpPr>
          <p:nvPr/>
        </p:nvSpPr>
        <p:spPr bwMode="auto">
          <a:xfrm>
            <a:off x="8659495" y="3928110"/>
            <a:ext cx="609600" cy="252095"/>
          </a:xfrm>
          <a:prstGeom prst="line">
            <a:avLst/>
          </a:prstGeom>
          <a:noFill/>
          <a:ln w="41400" cap="sq">
            <a:solidFill>
              <a:srgbClr val="FFFFFF"/>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 name="Text Box 3"/>
          <p:cNvSpPr txBox="1"/>
          <p:nvPr/>
        </p:nvSpPr>
        <p:spPr>
          <a:xfrm>
            <a:off x="9437370" y="4030345"/>
            <a:ext cx="1031051" cy="369332"/>
          </a:xfrm>
          <a:prstGeom prst="rect">
            <a:avLst/>
          </a:prstGeom>
          <a:noFill/>
        </p:spPr>
        <p:txBody>
          <a:bodyPr wrap="none" rtlCol="0">
            <a:spAutoFit/>
          </a:bodyPr>
          <a:lstStyle/>
          <a:p>
            <a:r>
              <a:rPr lang="en-US" b="1" dirty="0">
                <a:solidFill>
                  <a:srgbClr val="FFFF00"/>
                </a:solidFill>
                <a:latin typeface="Times New Roman Bold" panose="02020603050405020304" charset="0"/>
                <a:cs typeface="Times New Roman Bold" panose="02020603050405020304" charset="0"/>
              </a:rPr>
              <a:t>MAFLD</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2338" name="Object 1"/>
          <p:cNvGraphicFramePr>
            <a:graphicFrameLocks noChangeAspect="1"/>
          </p:cNvGraphicFramePr>
          <p:nvPr/>
        </p:nvGraphicFramePr>
        <p:xfrm>
          <a:off x="2063750" y="1973263"/>
          <a:ext cx="3970338" cy="3556000"/>
        </p:xfrm>
        <a:graphic>
          <a:graphicData uri="http://schemas.openxmlformats.org/presentationml/2006/ole">
            <mc:AlternateContent xmlns:mc="http://schemas.openxmlformats.org/markup-compatibility/2006">
              <mc:Choice xmlns:v="urn:schemas-microsoft-com:vml" Requires="v">
                <p:oleObj r:id="rId3" imgW="5815330" imgH="5477510" progId="MSGraph.Chart">
                  <p:embed/>
                </p:oleObj>
              </mc:Choice>
              <mc:Fallback>
                <p:oleObj r:id="rId3" imgW="5815330" imgH="5477510" progId="MSGraph.Char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50" y="1973263"/>
                        <a:ext cx="3970338" cy="355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2339" name="Text Box 2"/>
          <p:cNvSpPr txBox="1">
            <a:spLocks noChangeArrowheads="1"/>
          </p:cNvSpPr>
          <p:nvPr/>
        </p:nvSpPr>
        <p:spPr bwMode="auto">
          <a:xfrm rot="-5400000">
            <a:off x="897731" y="2953544"/>
            <a:ext cx="1710690" cy="4616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2400">
                <a:solidFill>
                  <a:schemeClr val="tx1"/>
                </a:solidFill>
                <a:latin typeface="Times New Roman" panose="02020603050405020304" pitchFamily="18" charset="0"/>
              </a:rPr>
              <a:t>IL-6 (pg/ml)</a:t>
            </a:r>
          </a:p>
        </p:txBody>
      </p:sp>
      <p:sp>
        <p:nvSpPr>
          <p:cNvPr id="142340" name="Text Box 3"/>
          <p:cNvSpPr txBox="1">
            <a:spLocks noChangeArrowheads="1"/>
          </p:cNvSpPr>
          <p:nvPr/>
        </p:nvSpPr>
        <p:spPr bwMode="auto">
          <a:xfrm>
            <a:off x="4910138" y="4343400"/>
            <a:ext cx="768350" cy="523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400">
                <a:latin typeface="Times New Roman" panose="02020603050405020304" pitchFamily="18" charset="0"/>
              </a:rPr>
              <a:t>r = .790</a:t>
            </a:r>
          </a:p>
          <a:p>
            <a:pPr>
              <a:spcBef>
                <a:spcPct val="0"/>
              </a:spcBef>
              <a:buClrTx/>
              <a:buFontTx/>
              <a:buNone/>
            </a:pPr>
            <a:r>
              <a:rPr lang="en-US" altLang="en-US" sz="1400">
                <a:latin typeface="Times New Roman" panose="02020603050405020304" pitchFamily="18" charset="0"/>
              </a:rPr>
              <a:t>p = .000</a:t>
            </a:r>
          </a:p>
        </p:txBody>
      </p:sp>
      <p:graphicFrame>
        <p:nvGraphicFramePr>
          <p:cNvPr id="142341" name="Object 4"/>
          <p:cNvGraphicFramePr>
            <a:graphicFrameLocks noChangeAspect="1"/>
          </p:cNvGraphicFramePr>
          <p:nvPr/>
        </p:nvGraphicFramePr>
        <p:xfrm>
          <a:off x="6519863" y="2008188"/>
          <a:ext cx="3878262" cy="3549650"/>
        </p:xfrm>
        <a:graphic>
          <a:graphicData uri="http://schemas.openxmlformats.org/presentationml/2006/ole">
            <mc:AlternateContent xmlns:mc="http://schemas.openxmlformats.org/markup-compatibility/2006">
              <mc:Choice xmlns:v="urn:schemas-microsoft-com:vml" Requires="v">
                <p:oleObj r:id="rId5" imgW="5815330" imgH="5477510" progId="MSGraph.Chart">
                  <p:embed/>
                </p:oleObj>
              </mc:Choice>
              <mc:Fallback>
                <p:oleObj r:id="rId5" imgW="5815330" imgH="5477510" progId="MSGraph.Chart">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9863" y="2008188"/>
                        <a:ext cx="3878262" cy="3549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2342" name="Text Box 5"/>
          <p:cNvSpPr txBox="1">
            <a:spLocks noChangeArrowheads="1"/>
          </p:cNvSpPr>
          <p:nvPr/>
        </p:nvSpPr>
        <p:spPr bwMode="auto">
          <a:xfrm rot="-5400000">
            <a:off x="5267325" y="2863850"/>
            <a:ext cx="1937385" cy="4616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2400">
                <a:solidFill>
                  <a:schemeClr val="tx1"/>
                </a:solidFill>
                <a:latin typeface="Times New Roman" panose="02020603050405020304" pitchFamily="18" charset="0"/>
              </a:rPr>
              <a:t>TNF</a:t>
            </a:r>
            <a:r>
              <a:rPr lang="en-US" altLang="en-US" sz="2400">
                <a:solidFill>
                  <a:schemeClr val="tx1"/>
                </a:solidFill>
                <a:latin typeface="Symbol" pitchFamily="2" charset="2"/>
              </a:rPr>
              <a:t></a:t>
            </a:r>
            <a:r>
              <a:rPr lang="en-US" altLang="en-US" sz="2400">
                <a:solidFill>
                  <a:schemeClr val="tx1"/>
                </a:solidFill>
                <a:latin typeface="Times New Roman" panose="02020603050405020304" pitchFamily="18" charset="0"/>
              </a:rPr>
              <a:t>(pg/ml)</a:t>
            </a:r>
          </a:p>
        </p:txBody>
      </p:sp>
      <p:sp>
        <p:nvSpPr>
          <p:cNvPr id="142343" name="Text Box 6"/>
          <p:cNvSpPr txBox="1">
            <a:spLocks noChangeArrowheads="1"/>
          </p:cNvSpPr>
          <p:nvPr/>
        </p:nvSpPr>
        <p:spPr bwMode="auto">
          <a:xfrm>
            <a:off x="9380538" y="4267200"/>
            <a:ext cx="768350" cy="523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400">
                <a:latin typeface="Times New Roman" panose="02020603050405020304" pitchFamily="18" charset="0"/>
              </a:rPr>
              <a:t>r = .400</a:t>
            </a:r>
          </a:p>
          <a:p>
            <a:pPr>
              <a:spcBef>
                <a:spcPct val="0"/>
              </a:spcBef>
              <a:buClrTx/>
              <a:buFontTx/>
              <a:buNone/>
            </a:pPr>
            <a:r>
              <a:rPr lang="en-US" altLang="en-US" sz="1400">
                <a:latin typeface="Times New Roman" panose="02020603050405020304" pitchFamily="18" charset="0"/>
              </a:rPr>
              <a:t>p = .014</a:t>
            </a:r>
          </a:p>
        </p:txBody>
      </p:sp>
      <p:sp>
        <p:nvSpPr>
          <p:cNvPr id="142344" name="Line 7"/>
          <p:cNvSpPr>
            <a:spLocks noChangeShapeType="1"/>
          </p:cNvSpPr>
          <p:nvPr/>
        </p:nvSpPr>
        <p:spPr bwMode="auto">
          <a:xfrm flipV="1">
            <a:off x="2527300" y="3529013"/>
            <a:ext cx="2913063" cy="1450975"/>
          </a:xfrm>
          <a:prstGeom prst="line">
            <a:avLst/>
          </a:prstGeom>
          <a:noFill/>
          <a:ln w="9360" cap="sq">
            <a:solidFill>
              <a:srgbClr val="000000"/>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2345" name="Line 8"/>
          <p:cNvSpPr>
            <a:spLocks noChangeShapeType="1"/>
          </p:cNvSpPr>
          <p:nvPr/>
        </p:nvSpPr>
        <p:spPr bwMode="auto">
          <a:xfrm flipH="1">
            <a:off x="6805613" y="3200400"/>
            <a:ext cx="2916237" cy="533400"/>
          </a:xfrm>
          <a:prstGeom prst="line">
            <a:avLst/>
          </a:prstGeom>
          <a:noFill/>
          <a:ln w="9360" cap="sq">
            <a:solidFill>
              <a:srgbClr val="000000"/>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2346" name="Text Box 9"/>
          <p:cNvSpPr txBox="1">
            <a:spLocks noChangeArrowheads="1"/>
          </p:cNvSpPr>
          <p:nvPr/>
        </p:nvSpPr>
        <p:spPr bwMode="auto">
          <a:xfrm>
            <a:off x="5965825" y="5645150"/>
            <a:ext cx="785813" cy="4616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2400">
                <a:solidFill>
                  <a:schemeClr val="tx1"/>
                </a:solidFill>
                <a:latin typeface="Times New Roman" panose="02020603050405020304" pitchFamily="18" charset="0"/>
              </a:rPr>
              <a:t>BMI</a:t>
            </a:r>
          </a:p>
        </p:txBody>
      </p:sp>
      <p:sp>
        <p:nvSpPr>
          <p:cNvPr id="142347" name="Rectangle 10"/>
          <p:cNvSpPr>
            <a:spLocks noChangeArrowheads="1"/>
          </p:cNvSpPr>
          <p:nvPr/>
        </p:nvSpPr>
        <p:spPr bwMode="auto">
          <a:xfrm>
            <a:off x="2197100" y="850900"/>
            <a:ext cx="7789863"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2400" b="1">
                <a:solidFill>
                  <a:schemeClr val="tx1"/>
                </a:solidFill>
                <a:latin typeface="Times New Roman" panose="02020603050405020304" pitchFamily="18" charset="0"/>
              </a:rPr>
              <a:t>Both IL-6 and TNF</a:t>
            </a:r>
            <a:r>
              <a:rPr lang="en-US" altLang="en-US" sz="2400" b="1">
                <a:solidFill>
                  <a:schemeClr val="tx1"/>
                </a:solidFill>
                <a:latin typeface="Symbol" pitchFamily="2" charset="2"/>
              </a:rPr>
              <a:t></a:t>
            </a:r>
            <a:r>
              <a:rPr lang="en-US" altLang="en-US" sz="2400" b="1">
                <a:solidFill>
                  <a:schemeClr val="tx1"/>
                </a:solidFill>
                <a:latin typeface="Times New Roman" panose="02020603050405020304" pitchFamily="18" charset="0"/>
              </a:rPr>
              <a:t>correlate with BMI</a:t>
            </a:r>
          </a:p>
        </p:txBody>
      </p:sp>
      <p:sp>
        <p:nvSpPr>
          <p:cNvPr id="142348" name="Text Box 11"/>
          <p:cNvSpPr txBox="1">
            <a:spLocks noChangeArrowheads="1"/>
          </p:cNvSpPr>
          <p:nvPr/>
        </p:nvSpPr>
        <p:spPr bwMode="auto">
          <a:xfrm>
            <a:off x="7656513" y="5854700"/>
            <a:ext cx="2092325" cy="2768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200" b="1">
                <a:solidFill>
                  <a:schemeClr val="tx1"/>
                </a:solidFill>
              </a:rPr>
              <a:t>Vgontzas </a:t>
            </a:r>
            <a:r>
              <a:rPr lang="en-US" altLang="en-US" sz="1200" b="1" i="1">
                <a:solidFill>
                  <a:schemeClr val="tx1"/>
                </a:solidFill>
              </a:rPr>
              <a:t>et al. </a:t>
            </a:r>
            <a:r>
              <a:rPr lang="en-US" altLang="en-US" sz="1200" b="1">
                <a:solidFill>
                  <a:schemeClr val="tx1"/>
                </a:solidFill>
              </a:rPr>
              <a:t>JCEM 1997</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44385" name="Text Box 1"/>
          <p:cNvSpPr txBox="1">
            <a:spLocks noChangeArrowheads="1"/>
          </p:cNvSpPr>
          <p:nvPr/>
        </p:nvSpPr>
        <p:spPr bwMode="auto">
          <a:xfrm>
            <a:off x="3201035" y="274638"/>
            <a:ext cx="8229600" cy="1143000"/>
          </a:xfrm>
          <a:prstGeom prst="rect">
            <a:avLst/>
          </a:prstGeom>
          <a:noFill/>
          <a:ln w="9360" cap="sq">
            <a:solidFill>
              <a:srgbClr val="180F4F"/>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3600" b="1">
                <a:solidFill>
                  <a:srgbClr val="FE42FF"/>
                </a:solidFill>
              </a:rPr>
              <a:t>HYPERCYTOKINEMIA</a:t>
            </a:r>
          </a:p>
        </p:txBody>
      </p:sp>
      <p:sp>
        <p:nvSpPr>
          <p:cNvPr id="144386" name="Text Box 2"/>
          <p:cNvSpPr txBox="1">
            <a:spLocks noChangeArrowheads="1"/>
          </p:cNvSpPr>
          <p:nvPr/>
        </p:nvSpPr>
        <p:spPr bwMode="auto">
          <a:xfrm>
            <a:off x="2919413" y="1676400"/>
            <a:ext cx="7772400" cy="4876800"/>
          </a:xfrm>
          <a:prstGeom prst="rect">
            <a:avLst/>
          </a:prstGeom>
          <a:noFill/>
          <a:ln w="9360" cap="sq">
            <a:solidFill>
              <a:srgbClr val="180F4F"/>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1630">
              <a:spcBef>
                <a:spcPts val="800"/>
              </a:spcBef>
              <a:buClr>
                <a:srgbClr val="000000"/>
              </a:buClr>
              <a:buSzPct val="100000"/>
              <a:buFont typeface="Times New Roman" panose="02020603050405020304" pitchFamily="18" charset="0"/>
              <a:tabLst>
                <a:tab pos="912495" algn="l"/>
                <a:tab pos="1826895" algn="l"/>
                <a:tab pos="2741295" algn="l"/>
                <a:tab pos="3655695" algn="l"/>
                <a:tab pos="4570095" algn="l"/>
                <a:tab pos="5484495" algn="l"/>
                <a:tab pos="6398895" algn="l"/>
                <a:tab pos="7313295" algn="l"/>
                <a:tab pos="8227695" algn="l"/>
                <a:tab pos="9142095" algn="l"/>
                <a:tab pos="10056495"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912495" algn="l"/>
                <a:tab pos="1826895" algn="l"/>
                <a:tab pos="2741295" algn="l"/>
                <a:tab pos="3655695" algn="l"/>
                <a:tab pos="4570095" algn="l"/>
                <a:tab pos="5484495" algn="l"/>
                <a:tab pos="6398895" algn="l"/>
                <a:tab pos="7313295" algn="l"/>
                <a:tab pos="8227695" algn="l"/>
                <a:tab pos="9142095" algn="l"/>
                <a:tab pos="10056495"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912495" algn="l"/>
                <a:tab pos="1826895" algn="l"/>
                <a:tab pos="2741295" algn="l"/>
                <a:tab pos="3655695" algn="l"/>
                <a:tab pos="4570095" algn="l"/>
                <a:tab pos="5484495" algn="l"/>
                <a:tab pos="6398895" algn="l"/>
                <a:tab pos="7313295" algn="l"/>
                <a:tab pos="8227695" algn="l"/>
                <a:tab pos="9142095" algn="l"/>
                <a:tab pos="10056495"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912495" algn="l"/>
                <a:tab pos="1826895" algn="l"/>
                <a:tab pos="2741295" algn="l"/>
                <a:tab pos="3655695" algn="l"/>
                <a:tab pos="4570095" algn="l"/>
                <a:tab pos="5484495" algn="l"/>
                <a:tab pos="6398895" algn="l"/>
                <a:tab pos="7313295" algn="l"/>
                <a:tab pos="8227695" algn="l"/>
                <a:tab pos="9142095" algn="l"/>
                <a:tab pos="10056495"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912495" algn="l"/>
                <a:tab pos="1826895" algn="l"/>
                <a:tab pos="2741295" algn="l"/>
                <a:tab pos="3655695" algn="l"/>
                <a:tab pos="4570095" algn="l"/>
                <a:tab pos="5484495" algn="l"/>
                <a:tab pos="6398895" algn="l"/>
                <a:tab pos="7313295" algn="l"/>
                <a:tab pos="8227695" algn="l"/>
                <a:tab pos="9142095" algn="l"/>
                <a:tab pos="10056495"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2495" algn="l"/>
                <a:tab pos="1826895" algn="l"/>
                <a:tab pos="2741295" algn="l"/>
                <a:tab pos="3655695" algn="l"/>
                <a:tab pos="4570095" algn="l"/>
                <a:tab pos="5484495" algn="l"/>
                <a:tab pos="6398895" algn="l"/>
                <a:tab pos="7313295" algn="l"/>
                <a:tab pos="8227695" algn="l"/>
                <a:tab pos="9142095" algn="l"/>
                <a:tab pos="10056495"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2495" algn="l"/>
                <a:tab pos="1826895" algn="l"/>
                <a:tab pos="2741295" algn="l"/>
                <a:tab pos="3655695" algn="l"/>
                <a:tab pos="4570095" algn="l"/>
                <a:tab pos="5484495" algn="l"/>
                <a:tab pos="6398895" algn="l"/>
                <a:tab pos="7313295" algn="l"/>
                <a:tab pos="8227695" algn="l"/>
                <a:tab pos="9142095" algn="l"/>
                <a:tab pos="10056495"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2495" algn="l"/>
                <a:tab pos="1826895" algn="l"/>
                <a:tab pos="2741295" algn="l"/>
                <a:tab pos="3655695" algn="l"/>
                <a:tab pos="4570095" algn="l"/>
                <a:tab pos="5484495" algn="l"/>
                <a:tab pos="6398895" algn="l"/>
                <a:tab pos="7313295" algn="l"/>
                <a:tab pos="8227695" algn="l"/>
                <a:tab pos="9142095" algn="l"/>
                <a:tab pos="10056495"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2495" algn="l"/>
                <a:tab pos="1826895" algn="l"/>
                <a:tab pos="2741295" algn="l"/>
                <a:tab pos="3655695" algn="l"/>
                <a:tab pos="4570095" algn="l"/>
                <a:tab pos="5484495" algn="l"/>
                <a:tab pos="6398895" algn="l"/>
                <a:tab pos="7313295" algn="l"/>
                <a:tab pos="8227695" algn="l"/>
                <a:tab pos="9142095" algn="l"/>
                <a:tab pos="10056495" algn="l"/>
              </a:tabLst>
              <a:defRPr sz="2000">
                <a:solidFill>
                  <a:srgbClr val="000000"/>
                </a:solidFill>
                <a:latin typeface="Arial" panose="020B0604020202020204" pitchFamily="34" charset="0"/>
                <a:ea typeface="ＭＳ Ｐゴシック" panose="020B0600070205080204" pitchFamily="34" charset="-128"/>
              </a:defRPr>
            </a:lvl9pPr>
          </a:lstStyle>
          <a:p>
            <a:pPr algn="just" eaLnBrk="1" hangingPunct="1">
              <a:spcBef>
                <a:spcPts val="300"/>
              </a:spcBef>
              <a:spcAft>
                <a:spcPts val="300"/>
              </a:spcAft>
              <a:buClrTx/>
              <a:buFontTx/>
              <a:buNone/>
            </a:pPr>
            <a:r>
              <a:rPr lang="en-US" altLang="en-US" sz="2800">
                <a:solidFill>
                  <a:srgbClr val="FFFFFF"/>
                </a:solidFill>
              </a:rPr>
              <a:t>TRAUMA/ BURNS</a:t>
            </a:r>
          </a:p>
          <a:p>
            <a:pPr algn="just" eaLnBrk="1" hangingPunct="1">
              <a:spcBef>
                <a:spcPts val="300"/>
              </a:spcBef>
              <a:spcAft>
                <a:spcPts val="300"/>
              </a:spcAft>
              <a:buClrTx/>
              <a:buFontTx/>
              <a:buNone/>
            </a:pPr>
            <a:r>
              <a:rPr lang="en-US" altLang="en-US" sz="2800">
                <a:solidFill>
                  <a:srgbClr val="FFFFFF"/>
                </a:solidFill>
              </a:rPr>
              <a:t>INFECTIOUS ILLNESSES</a:t>
            </a:r>
          </a:p>
          <a:p>
            <a:pPr algn="just" eaLnBrk="1" hangingPunct="1">
              <a:spcBef>
                <a:spcPts val="300"/>
              </a:spcBef>
              <a:spcAft>
                <a:spcPts val="300"/>
              </a:spcAft>
              <a:buClrTx/>
              <a:buFontTx/>
              <a:buNone/>
            </a:pPr>
            <a:r>
              <a:rPr lang="en-US" altLang="en-US" sz="2800">
                <a:solidFill>
                  <a:srgbClr val="FFFFFF"/>
                </a:solidFill>
              </a:rPr>
              <a:t>AUTOIMMUNE INFLAMMATORY DISEASES</a:t>
            </a:r>
          </a:p>
          <a:p>
            <a:pPr algn="just" eaLnBrk="1" hangingPunct="1">
              <a:spcBef>
                <a:spcPts val="300"/>
              </a:spcBef>
              <a:spcAft>
                <a:spcPts val="300"/>
              </a:spcAft>
              <a:buClrTx/>
              <a:buFontTx/>
              <a:buNone/>
            </a:pPr>
            <a:r>
              <a:rPr lang="en-US" altLang="en-US" sz="2800">
                <a:solidFill>
                  <a:srgbClr val="FFFFFF"/>
                </a:solidFill>
              </a:rPr>
              <a:t>ALLERGIC INFLAMMATIONS</a:t>
            </a:r>
          </a:p>
          <a:p>
            <a:pPr algn="just" eaLnBrk="1" hangingPunct="1">
              <a:spcBef>
                <a:spcPts val="300"/>
              </a:spcBef>
              <a:spcAft>
                <a:spcPts val="300"/>
              </a:spcAft>
              <a:buClrTx/>
              <a:buFontTx/>
              <a:buNone/>
            </a:pPr>
            <a:r>
              <a:rPr lang="en-US" altLang="en-US" sz="2800">
                <a:solidFill>
                  <a:srgbClr val="FFFFFF"/>
                </a:solidFill>
              </a:rPr>
              <a:t>CNS INFLAMMATIONS</a:t>
            </a:r>
          </a:p>
          <a:p>
            <a:pPr algn="just" eaLnBrk="1" hangingPunct="1">
              <a:spcBef>
                <a:spcPts val="300"/>
              </a:spcBef>
              <a:spcAft>
                <a:spcPts val="300"/>
              </a:spcAft>
              <a:buClrTx/>
              <a:buFontTx/>
              <a:buNone/>
            </a:pPr>
            <a:r>
              <a:rPr lang="en-US" altLang="en-US" sz="2800" b="1">
                <a:solidFill>
                  <a:srgbClr val="CC0099"/>
                </a:solidFill>
                <a:latin typeface="Arial Bold" panose="020B0604020202020204" charset="0"/>
                <a:cs typeface="Arial Bold" panose="020B0604020202020204" charset="0"/>
              </a:rPr>
              <a:t>NONINFLAMMATORY STRESS !</a:t>
            </a:r>
          </a:p>
          <a:p>
            <a:pPr algn="just" eaLnBrk="1" hangingPunct="1">
              <a:spcBef>
                <a:spcPts val="300"/>
              </a:spcBef>
              <a:spcAft>
                <a:spcPts val="300"/>
              </a:spcAft>
              <a:buClrTx/>
              <a:buFontTx/>
              <a:buNone/>
            </a:pPr>
            <a:r>
              <a:rPr lang="en-US" altLang="en-US" sz="2800">
                <a:solidFill>
                  <a:srgbClr val="E8FF17"/>
                </a:solidFill>
              </a:rPr>
              <a:t>OBESITY/VISCERAL OBESITY </a:t>
            </a:r>
          </a:p>
          <a:p>
            <a:pPr algn="just" eaLnBrk="1" hangingPunct="1">
              <a:spcBef>
                <a:spcPts val="300"/>
              </a:spcBef>
              <a:spcAft>
                <a:spcPts val="300"/>
              </a:spcAft>
              <a:buClrTx/>
              <a:buFontTx/>
              <a:buNone/>
            </a:pPr>
            <a:r>
              <a:rPr lang="en-US" altLang="en-US" sz="2800">
                <a:solidFill>
                  <a:srgbClr val="E8FF17"/>
                </a:solidFill>
              </a:rPr>
              <a:t>AGING (SARCOPENIA, VISCERAL OBESITY)</a:t>
            </a:r>
          </a:p>
          <a:p>
            <a:pPr eaLnBrk="1" hangingPunct="1">
              <a:spcBef>
                <a:spcPts val="700"/>
              </a:spcBef>
              <a:buClrTx/>
              <a:buFontTx/>
              <a:buNone/>
            </a:pPr>
            <a:endParaRPr lang="en-US" altLang="en-US" sz="2800">
              <a:solidFill>
                <a:srgbClr val="E8FF17"/>
              </a:solidFill>
            </a:endParaRPr>
          </a:p>
        </p:txBody>
      </p:sp>
      <p:sp>
        <p:nvSpPr>
          <p:cNvPr id="144387" name="Line 3"/>
          <p:cNvSpPr>
            <a:spLocks noChangeShapeType="1"/>
          </p:cNvSpPr>
          <p:nvPr/>
        </p:nvSpPr>
        <p:spPr bwMode="auto">
          <a:xfrm rot="315207" flipV="1">
            <a:off x="932180" y="5384800"/>
            <a:ext cx="10171430" cy="935990"/>
          </a:xfrm>
          <a:prstGeom prst="line">
            <a:avLst/>
          </a:prstGeom>
          <a:noFill/>
          <a:ln w="3816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4388" name="Line 4"/>
          <p:cNvSpPr>
            <a:spLocks noChangeShapeType="1"/>
          </p:cNvSpPr>
          <p:nvPr/>
        </p:nvSpPr>
        <p:spPr bwMode="auto">
          <a:xfrm flipV="1">
            <a:off x="939165" y="1334770"/>
            <a:ext cx="10213975" cy="1270"/>
          </a:xfrm>
          <a:prstGeom prst="line">
            <a:avLst/>
          </a:prstGeom>
          <a:noFill/>
          <a:ln w="3816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4389" name="Text Box 5"/>
          <p:cNvSpPr txBox="1">
            <a:spLocks noChangeArrowheads="1"/>
          </p:cNvSpPr>
          <p:nvPr/>
        </p:nvSpPr>
        <p:spPr bwMode="auto">
          <a:xfrm>
            <a:off x="1524000" y="6381750"/>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1400" b="1">
                <a:solidFill>
                  <a:srgbClr val="FFFFFF"/>
                </a:solidFill>
              </a:rPr>
              <a:t>G.P. Chrousos</a:t>
            </a:r>
          </a:p>
        </p:txBody>
      </p:sp>
      <p:sp>
        <p:nvSpPr>
          <p:cNvPr id="144390" name="Text Box 6"/>
          <p:cNvSpPr txBox="1">
            <a:spLocks noChangeArrowheads="1"/>
          </p:cNvSpPr>
          <p:nvPr/>
        </p:nvSpPr>
        <p:spPr bwMode="auto">
          <a:xfrm>
            <a:off x="807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r" eaLnBrk="1" hangingPunct="1">
              <a:spcBef>
                <a:spcPct val="0"/>
              </a:spcBef>
              <a:buClrTx/>
              <a:buFontTx/>
              <a:buNone/>
            </a:pPr>
            <a:fld id="{C927636C-1601-4340-A4D2-43574DA2C1D0}" type="slidenum">
              <a:rPr lang="en-US" altLang="en-US" sz="1400"/>
              <a:t>42</a:t>
            </a:fld>
            <a:endParaRPr lang="en-US" altLang="en-US" sz="1400"/>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grpSp>
        <p:nvGrpSpPr>
          <p:cNvPr id="218113" name="Group 1"/>
          <p:cNvGrpSpPr/>
          <p:nvPr/>
        </p:nvGrpSpPr>
        <p:grpSpPr bwMode="auto">
          <a:xfrm>
            <a:off x="243905" y="44624"/>
            <a:ext cx="12188822" cy="4668838"/>
            <a:chOff x="-681" y="764"/>
            <a:chExt cx="7678" cy="2941"/>
          </a:xfrm>
        </p:grpSpPr>
        <p:sp>
          <p:nvSpPr>
            <p:cNvPr id="218116" name="Text Box 2"/>
            <p:cNvSpPr txBox="1">
              <a:spLocks noChangeArrowheads="1"/>
            </p:cNvSpPr>
            <p:nvPr/>
          </p:nvSpPr>
          <p:spPr bwMode="auto">
            <a:xfrm>
              <a:off x="3888" y="764"/>
              <a:ext cx="3109" cy="6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b="1" dirty="0">
                  <a:solidFill>
                    <a:srgbClr val="FFFFFF"/>
                  </a:solidFill>
                  <a:latin typeface="Times New Roman" panose="02020603050405020304" pitchFamily="18" charset="0"/>
                </a:rPr>
                <a:t>Stress System </a:t>
              </a:r>
            </a:p>
            <a:p>
              <a:pPr eaLnBrk="1" hangingPunct="1">
                <a:spcBef>
                  <a:spcPct val="0"/>
                </a:spcBef>
                <a:buClrTx/>
                <a:buFontTx/>
                <a:buNone/>
              </a:pPr>
              <a:r>
                <a:rPr lang="en-US" altLang="en-US" b="1" dirty="0">
                  <a:solidFill>
                    <a:srgbClr val="FFFFFF"/>
                  </a:solidFill>
                  <a:latin typeface="Times New Roman" panose="02020603050405020304" pitchFamily="18" charset="0"/>
                </a:rPr>
                <a:t>/Inflammation Activation</a:t>
              </a:r>
            </a:p>
          </p:txBody>
        </p:sp>
        <p:sp>
          <p:nvSpPr>
            <p:cNvPr id="218117" name="Text Box 3"/>
            <p:cNvSpPr txBox="1">
              <a:spLocks noChangeArrowheads="1"/>
            </p:cNvSpPr>
            <p:nvPr/>
          </p:nvSpPr>
          <p:spPr bwMode="auto">
            <a:xfrm>
              <a:off x="-681" y="855"/>
              <a:ext cx="2502" cy="6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b="1" dirty="0">
                  <a:solidFill>
                    <a:srgbClr val="FFFFFF"/>
                  </a:solidFill>
                  <a:latin typeface="Times New Roman" panose="02020603050405020304" pitchFamily="18" charset="0"/>
                </a:rPr>
                <a:t>Chronic Psycho-</a:t>
              </a:r>
            </a:p>
            <a:p>
              <a:pPr eaLnBrk="1" hangingPunct="1">
                <a:spcBef>
                  <a:spcPct val="0"/>
                </a:spcBef>
                <a:buClrTx/>
                <a:buFontTx/>
                <a:buNone/>
              </a:pPr>
              <a:r>
                <a:rPr lang="en-US" altLang="en-US" b="1" dirty="0">
                  <a:solidFill>
                    <a:srgbClr val="FFFFFF"/>
                  </a:solidFill>
                  <a:latin typeface="Times New Roman" panose="02020603050405020304" pitchFamily="18" charset="0"/>
                </a:rPr>
                <a:t>socio-economic Stress</a:t>
              </a:r>
            </a:p>
          </p:txBody>
        </p:sp>
        <p:sp>
          <p:nvSpPr>
            <p:cNvPr id="218118" name="Text Box 4"/>
            <p:cNvSpPr txBox="1">
              <a:spLocks noChangeArrowheads="1"/>
            </p:cNvSpPr>
            <p:nvPr/>
          </p:nvSpPr>
          <p:spPr bwMode="auto">
            <a:xfrm>
              <a:off x="643" y="2949"/>
              <a:ext cx="4449" cy="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3600" b="1">
                  <a:solidFill>
                    <a:srgbClr val="FF6600"/>
                  </a:solidFill>
                  <a:latin typeface="Times New Roman" panose="02020603050405020304" pitchFamily="18" charset="0"/>
                </a:rPr>
                <a:t>“Chronic Stress and Inflammation </a:t>
              </a:r>
            </a:p>
            <a:p>
              <a:pPr algn="ctr" eaLnBrk="1" hangingPunct="1">
                <a:spcBef>
                  <a:spcPct val="0"/>
                </a:spcBef>
                <a:buClrTx/>
                <a:buFontTx/>
                <a:buNone/>
              </a:pPr>
              <a:r>
                <a:rPr lang="en-US" altLang="en-US" sz="3600" b="1">
                  <a:solidFill>
                    <a:srgbClr val="FF6600"/>
                  </a:solidFill>
                  <a:latin typeface="Times New Roman" panose="02020603050405020304" pitchFamily="18" charset="0"/>
                </a:rPr>
                <a:t> Syndrome” (CSI Syndrome)</a:t>
              </a:r>
            </a:p>
          </p:txBody>
        </p:sp>
        <p:sp>
          <p:nvSpPr>
            <p:cNvPr id="218119" name="Line 5"/>
            <p:cNvSpPr>
              <a:spLocks noChangeShapeType="1"/>
            </p:cNvSpPr>
            <p:nvPr/>
          </p:nvSpPr>
          <p:spPr bwMode="auto">
            <a:xfrm flipH="1">
              <a:off x="3245" y="1679"/>
              <a:ext cx="1114" cy="1045"/>
            </a:xfrm>
            <a:prstGeom prst="line">
              <a:avLst/>
            </a:prstGeom>
            <a:noFill/>
            <a:ln w="9360" cap="sq">
              <a:solidFill>
                <a:srgbClr val="FFFF00"/>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8120" name="Line 6"/>
            <p:cNvSpPr>
              <a:spLocks noChangeShapeType="1"/>
            </p:cNvSpPr>
            <p:nvPr/>
          </p:nvSpPr>
          <p:spPr bwMode="auto">
            <a:xfrm>
              <a:off x="1815" y="1048"/>
              <a:ext cx="1934" cy="0"/>
            </a:xfrm>
            <a:prstGeom prst="line">
              <a:avLst/>
            </a:prstGeom>
            <a:noFill/>
            <a:ln w="9360" cap="sq">
              <a:solidFill>
                <a:srgbClr val="FFFF00"/>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8121" name="Line 7"/>
            <p:cNvSpPr>
              <a:spLocks noChangeShapeType="1"/>
            </p:cNvSpPr>
            <p:nvPr/>
          </p:nvSpPr>
          <p:spPr bwMode="auto">
            <a:xfrm>
              <a:off x="921" y="1883"/>
              <a:ext cx="1109" cy="982"/>
            </a:xfrm>
            <a:prstGeom prst="line">
              <a:avLst/>
            </a:prstGeom>
            <a:noFill/>
            <a:ln w="9360" cap="sq">
              <a:solidFill>
                <a:srgbClr val="FFFF00"/>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8122" name="Line 8"/>
            <p:cNvSpPr>
              <a:spLocks noChangeShapeType="1"/>
            </p:cNvSpPr>
            <p:nvPr/>
          </p:nvSpPr>
          <p:spPr bwMode="auto">
            <a:xfrm flipH="1">
              <a:off x="1845" y="1233"/>
              <a:ext cx="1905" cy="17"/>
            </a:xfrm>
            <a:prstGeom prst="line">
              <a:avLst/>
            </a:prstGeom>
            <a:noFill/>
            <a:ln w="9360" cap="sq">
              <a:solidFill>
                <a:srgbClr val="FFFF00"/>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8123" name="Line 9"/>
            <p:cNvSpPr>
              <a:spLocks noChangeShapeType="1"/>
            </p:cNvSpPr>
            <p:nvPr/>
          </p:nvSpPr>
          <p:spPr bwMode="auto">
            <a:xfrm flipH="1" flipV="1">
              <a:off x="1064" y="1801"/>
              <a:ext cx="1105" cy="973"/>
            </a:xfrm>
            <a:prstGeom prst="line">
              <a:avLst/>
            </a:prstGeom>
            <a:noFill/>
            <a:ln w="9360" cap="sq">
              <a:solidFill>
                <a:srgbClr val="FFFF00"/>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8124" name="Line 10"/>
            <p:cNvSpPr>
              <a:spLocks noChangeShapeType="1"/>
            </p:cNvSpPr>
            <p:nvPr/>
          </p:nvSpPr>
          <p:spPr bwMode="auto">
            <a:xfrm flipV="1">
              <a:off x="3455" y="1807"/>
              <a:ext cx="983" cy="968"/>
            </a:xfrm>
            <a:prstGeom prst="line">
              <a:avLst/>
            </a:prstGeom>
            <a:noFill/>
            <a:ln w="9360" cap="sq">
              <a:solidFill>
                <a:srgbClr val="FFFF00"/>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18114" name="Text Box 11"/>
          <p:cNvSpPr txBox="1">
            <a:spLocks noChangeArrowheads="1"/>
          </p:cNvSpPr>
          <p:nvPr/>
        </p:nvSpPr>
        <p:spPr bwMode="auto">
          <a:xfrm>
            <a:off x="3639026" y="1062055"/>
            <a:ext cx="3948113" cy="19392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2400" b="1" dirty="0">
                <a:solidFill>
                  <a:srgbClr val="FFFFFF"/>
                </a:solidFill>
                <a:latin typeface="Times New Roman" panose="02020603050405020304" pitchFamily="18" charset="0"/>
              </a:rPr>
              <a:t>Sleep disorders,</a:t>
            </a:r>
          </a:p>
          <a:p>
            <a:pPr algn="ctr" eaLnBrk="1" hangingPunct="1">
              <a:spcBef>
                <a:spcPct val="0"/>
              </a:spcBef>
              <a:buClrTx/>
              <a:buFontTx/>
              <a:buNone/>
            </a:pPr>
            <a:r>
              <a:rPr lang="en-US" altLang="en-US" sz="2400" b="1" dirty="0">
                <a:solidFill>
                  <a:srgbClr val="FFFFFF"/>
                </a:solidFill>
                <a:latin typeface="Times New Roman" panose="02020603050405020304" pitchFamily="18" charset="0"/>
              </a:rPr>
              <a:t>Accelerated aging,</a:t>
            </a:r>
          </a:p>
          <a:p>
            <a:pPr algn="ctr" eaLnBrk="1" hangingPunct="1">
              <a:spcBef>
                <a:spcPct val="0"/>
              </a:spcBef>
              <a:buClrTx/>
              <a:buFontTx/>
              <a:buNone/>
            </a:pPr>
            <a:r>
              <a:rPr lang="en-US" altLang="en-US" sz="2400" b="1" dirty="0">
                <a:solidFill>
                  <a:schemeClr val="accent2">
                    <a:lumMod val="60000"/>
                    <a:lumOff val="40000"/>
                  </a:schemeClr>
                </a:solidFill>
                <a:latin typeface="Times New Roman" panose="02020603050405020304" pitchFamily="18" charset="0"/>
              </a:rPr>
              <a:t>Increased cancer risk,</a:t>
            </a:r>
          </a:p>
          <a:p>
            <a:pPr algn="ctr" eaLnBrk="1" hangingPunct="1">
              <a:spcBef>
                <a:spcPct val="0"/>
              </a:spcBef>
              <a:buClrTx/>
              <a:buFontTx/>
              <a:buNone/>
            </a:pPr>
            <a:r>
              <a:rPr lang="en-US" altLang="en-US" sz="2400" b="1" dirty="0">
                <a:solidFill>
                  <a:srgbClr val="00B0F0"/>
                </a:solidFill>
                <a:latin typeface="Times New Roman" panose="02020603050405020304" pitchFamily="18" charset="0"/>
              </a:rPr>
              <a:t>Increased risk for </a:t>
            </a:r>
          </a:p>
          <a:p>
            <a:pPr algn="ctr" eaLnBrk="1" hangingPunct="1">
              <a:spcBef>
                <a:spcPct val="0"/>
              </a:spcBef>
              <a:buClrTx/>
              <a:buFontTx/>
              <a:buNone/>
            </a:pPr>
            <a:r>
              <a:rPr lang="en-US" altLang="en-US" sz="2400" b="1" dirty="0">
                <a:solidFill>
                  <a:srgbClr val="00B0F0"/>
                </a:solidFill>
                <a:latin typeface="Times New Roman" panose="02020603050405020304" pitchFamily="18" charset="0"/>
              </a:rPr>
              <a:t>infections </a:t>
            </a:r>
          </a:p>
        </p:txBody>
      </p:sp>
      <p:sp>
        <p:nvSpPr>
          <p:cNvPr id="218115" name="Text Box 12"/>
          <p:cNvSpPr txBox="1">
            <a:spLocks noChangeArrowheads="1"/>
          </p:cNvSpPr>
          <p:nvPr/>
        </p:nvSpPr>
        <p:spPr bwMode="auto">
          <a:xfrm>
            <a:off x="2298548" y="4738853"/>
            <a:ext cx="9022511" cy="20642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2400" b="1" dirty="0">
                <a:solidFill>
                  <a:srgbClr val="FFFFFF"/>
                </a:solidFill>
                <a:latin typeface="Times New Roman" panose="02020603050405020304" pitchFamily="18" charset="0"/>
              </a:rPr>
              <a:t>Psychologic and Physical Manifestations, Overweight/obesity</a:t>
            </a:r>
          </a:p>
          <a:p>
            <a:pPr eaLnBrk="1" hangingPunct="1">
              <a:spcBef>
                <a:spcPct val="0"/>
              </a:spcBef>
              <a:buClrTx/>
              <a:buFontTx/>
              <a:buNone/>
            </a:pPr>
            <a:r>
              <a:rPr lang="en-US" altLang="en-US" sz="2400" b="1" dirty="0">
                <a:solidFill>
                  <a:srgbClr val="FFFFFF"/>
                </a:solidFill>
                <a:latin typeface="Times New Roman" panose="02020603050405020304" pitchFamily="18" charset="0"/>
              </a:rPr>
              <a:t>Dysphoria, Medically Unexplained Symptoms (MUS), Autoimmunity/Allergy, Hypochondriasis, Osteosarcopenia</a:t>
            </a:r>
          </a:p>
          <a:p>
            <a:pPr eaLnBrk="1" hangingPunct="1">
              <a:spcBef>
                <a:spcPct val="0"/>
              </a:spcBef>
              <a:buClrTx/>
              <a:buFontTx/>
              <a:buNone/>
            </a:pPr>
            <a:r>
              <a:rPr lang="en-US" altLang="en-US" sz="2800" b="1" dirty="0">
                <a:solidFill>
                  <a:schemeClr val="accent2"/>
                </a:solidFill>
                <a:latin typeface="Times New Roman" panose="02020603050405020304" pitchFamily="18" charset="0"/>
              </a:rPr>
              <a:t>= “Chronic Noncommunicable Diseases” </a:t>
            </a:r>
            <a:r>
              <a:rPr lang="en-US" altLang="en-US" sz="2800" b="1" dirty="0">
                <a:solidFill>
                  <a:srgbClr val="00B0F0"/>
                </a:solidFill>
                <a:latin typeface="Times New Roman" panose="02020603050405020304" pitchFamily="18" charset="0"/>
              </a:rPr>
              <a:t>+</a:t>
            </a:r>
          </a:p>
          <a:p>
            <a:pPr eaLnBrk="1" hangingPunct="1">
              <a:spcBef>
                <a:spcPct val="0"/>
              </a:spcBef>
              <a:buClrTx/>
              <a:buFontTx/>
              <a:buNone/>
            </a:pPr>
            <a:endParaRPr lang="en-US" altLang="en-US" sz="2400" b="1" dirty="0">
              <a:solidFill>
                <a:srgbClr val="FFFFFF"/>
              </a:solidFill>
              <a:latin typeface="Times New Roman" panose="02020603050405020304" pitchFamily="18" charset="0"/>
            </a:endParaRPr>
          </a:p>
        </p:txBody>
      </p:sp>
      <p:sp>
        <p:nvSpPr>
          <p:cNvPr id="2" name="Text Box 1"/>
          <p:cNvSpPr txBox="1"/>
          <p:nvPr/>
        </p:nvSpPr>
        <p:spPr>
          <a:xfrm>
            <a:off x="8822055" y="2379043"/>
            <a:ext cx="3002280" cy="891540"/>
          </a:xfrm>
          <a:prstGeom prst="rect">
            <a:avLst/>
          </a:prstGeom>
          <a:noFill/>
        </p:spPr>
        <p:txBody>
          <a:bodyPr wrap="none" rtlCol="0">
            <a:spAutoFit/>
          </a:bodyPr>
          <a:lstStyle/>
          <a:p>
            <a:r>
              <a:rPr lang="en-US" sz="2800" b="1">
                <a:solidFill>
                  <a:srgbClr val="FFC000"/>
                </a:solidFill>
                <a:latin typeface="Times New Roman Bold" panose="02020603050405020304" charset="0"/>
                <a:cs typeface="Times New Roman Bold" panose="02020603050405020304" charset="0"/>
              </a:rPr>
              <a:t>       </a:t>
            </a:r>
            <a:r>
              <a:rPr lang="en-US" sz="2400" b="1">
                <a:solidFill>
                  <a:srgbClr val="FFC000"/>
                </a:solidFill>
                <a:latin typeface="Times New Roman Bold" panose="02020603050405020304" charset="0"/>
                <a:cs typeface="Times New Roman Bold" panose="02020603050405020304" charset="0"/>
              </a:rPr>
              <a:t>  Infections,</a:t>
            </a:r>
          </a:p>
          <a:p>
            <a:r>
              <a:rPr lang="en-US" sz="2400" b="1">
                <a:solidFill>
                  <a:srgbClr val="FFC000"/>
                </a:solidFill>
                <a:latin typeface="Times New Roman Bold" panose="02020603050405020304" charset="0"/>
                <a:cs typeface="Times New Roman Bold" panose="02020603050405020304" charset="0"/>
              </a:rPr>
              <a:t>Environmental toxins</a:t>
            </a:r>
          </a:p>
        </p:txBody>
      </p:sp>
      <p:sp>
        <p:nvSpPr>
          <p:cNvPr id="3" name="Line 5"/>
          <p:cNvSpPr>
            <a:spLocks noChangeShapeType="1"/>
          </p:cNvSpPr>
          <p:nvPr/>
        </p:nvSpPr>
        <p:spPr bwMode="auto">
          <a:xfrm flipH="1" flipV="1">
            <a:off x="8903970" y="1326848"/>
            <a:ext cx="921385" cy="892175"/>
          </a:xfrm>
          <a:prstGeom prst="line">
            <a:avLst/>
          </a:prstGeom>
          <a:noFill/>
          <a:ln w="9360" cap="sq">
            <a:solidFill>
              <a:srgbClr val="FFFF00"/>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901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3013" y="0"/>
            <a:ext cx="46307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136C7DC-8A1A-6A48-8469-A815EF5FB53B}" type="slidenum">
              <a:rPr lang="en-US" altLang="en-US" sz="1400" smtClean="0"/>
              <a:t>44</a:t>
            </a:fld>
            <a:endParaRPr lang="en-US" altLang="en-US" sz="1400"/>
          </a:p>
        </p:txBody>
      </p:sp>
      <p:sp>
        <p:nvSpPr>
          <p:cNvPr id="2" name="Text Box 1"/>
          <p:cNvSpPr txBox="1"/>
          <p:nvPr/>
        </p:nvSpPr>
        <p:spPr>
          <a:xfrm>
            <a:off x="8617585" y="1484630"/>
            <a:ext cx="3195955" cy="2676525"/>
          </a:xfrm>
          <a:prstGeom prst="rect">
            <a:avLst/>
          </a:prstGeom>
          <a:noFill/>
        </p:spPr>
        <p:txBody>
          <a:bodyPr wrap="none" rtlCol="0">
            <a:spAutoFit/>
          </a:bodyPr>
          <a:lstStyle/>
          <a:p>
            <a:pPr algn="l"/>
            <a:r>
              <a:rPr lang="en-US" sz="3200" b="1">
                <a:solidFill>
                  <a:schemeClr val="bg1"/>
                </a:solidFill>
                <a:latin typeface="Times New Roman Bold" panose="02020603050405020304" charset="0"/>
                <a:cs typeface="Times New Roman Bold" panose="02020603050405020304" charset="0"/>
              </a:rPr>
              <a:t>Last 70 years</a:t>
            </a:r>
          </a:p>
          <a:p>
            <a:pPr algn="l"/>
            <a:endParaRPr lang="en-US" sz="3200" b="1">
              <a:solidFill>
                <a:srgbClr val="FFC000"/>
              </a:solidFill>
              <a:latin typeface="Times New Roman Bold" panose="02020603050405020304" charset="0"/>
              <a:cs typeface="Times New Roman Bold" panose="02020603050405020304" charset="0"/>
            </a:endParaRPr>
          </a:p>
          <a:p>
            <a:pPr algn="l"/>
            <a:r>
              <a:rPr lang="en-US" sz="2800" b="1">
                <a:solidFill>
                  <a:srgbClr val="FFC000"/>
                </a:solidFill>
                <a:latin typeface="Times New Roman Bold" panose="02020603050405020304" charset="0"/>
                <a:cs typeface="Times New Roman Bold" panose="02020603050405020304" charset="0"/>
              </a:rPr>
              <a:t>Epigenetic changes:</a:t>
            </a:r>
          </a:p>
          <a:p>
            <a:pPr algn="l"/>
            <a:endParaRPr lang="en-US" sz="2800" b="1">
              <a:solidFill>
                <a:srgbClr val="FFC000"/>
              </a:solidFill>
              <a:latin typeface="Times New Roman Bold" panose="02020603050405020304" charset="0"/>
              <a:cs typeface="Times New Roman Bold" panose="02020603050405020304" charset="0"/>
            </a:endParaRPr>
          </a:p>
          <a:p>
            <a:pPr algn="l"/>
            <a:r>
              <a:rPr lang="en-US" sz="2400" b="1">
                <a:solidFill>
                  <a:srgbClr val="FFC000"/>
                </a:solidFill>
                <a:latin typeface="Arial" panose="020B0604020202020204" pitchFamily="34" charset="0"/>
                <a:cs typeface="Arial" panose="020B0604020202020204" pitchFamily="34" charset="0"/>
              </a:rPr>
              <a:t>↑ </a:t>
            </a:r>
            <a:r>
              <a:rPr lang="en-US" sz="2400" b="1">
                <a:solidFill>
                  <a:srgbClr val="FFC000"/>
                </a:solidFill>
                <a:latin typeface="Times New Roman Bold" panose="02020603050405020304" charset="0"/>
                <a:cs typeface="Times New Roman Bold" panose="02020603050405020304" charset="0"/>
              </a:rPr>
              <a:t>Overweight/Obesity</a:t>
            </a:r>
          </a:p>
          <a:p>
            <a:pPr algn="l"/>
            <a:r>
              <a:rPr lang="en-US" sz="2400" b="1">
                <a:solidFill>
                  <a:srgbClr val="FFC000"/>
                </a:solidFill>
                <a:latin typeface="Arial" panose="020B0604020202020204" pitchFamily="34" charset="0"/>
                <a:cs typeface="Arial" panose="020B0604020202020204" pitchFamily="34" charset="0"/>
                <a:sym typeface="+mn-ea"/>
              </a:rPr>
              <a:t>↑ </a:t>
            </a:r>
            <a:r>
              <a:rPr lang="en-US" sz="2400" b="1">
                <a:solidFill>
                  <a:srgbClr val="FFC000"/>
                </a:solidFill>
                <a:latin typeface="Times New Roman Bold" panose="02020603050405020304" charset="0"/>
                <a:cs typeface="Times New Roman Bold" panose="02020603050405020304" charset="0"/>
              </a:rPr>
              <a:t>CSI Syndrome</a:t>
            </a:r>
            <a:r>
              <a:rPr lang="en-US" sz="1600"/>
              <a:t>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38945" name="Text Box 1"/>
          <p:cNvSpPr txBox="1">
            <a:spLocks noChangeArrowheads="1"/>
          </p:cNvSpPr>
          <p:nvPr/>
        </p:nvSpPr>
        <p:spPr bwMode="auto">
          <a:xfrm>
            <a:off x="1279525" y="58737"/>
            <a:ext cx="942975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3400" b="1" dirty="0">
                <a:solidFill>
                  <a:srgbClr val="FFFF00"/>
                </a:solidFill>
              </a:rPr>
              <a:t>Evolutionary and Developmental  Stressors=</a:t>
            </a:r>
          </a:p>
          <a:p>
            <a:pPr algn="ctr" eaLnBrk="1" hangingPunct="1">
              <a:spcBef>
                <a:spcPct val="0"/>
              </a:spcBef>
              <a:buClrTx/>
              <a:buFontTx/>
              <a:buNone/>
            </a:pPr>
            <a:r>
              <a:rPr lang="en-US" altLang="en-US" sz="3400" b="1" dirty="0">
                <a:solidFill>
                  <a:srgbClr val="FFFF00"/>
                </a:solidFill>
              </a:rPr>
              <a:t>Species and Individual Selective Pressures</a:t>
            </a:r>
          </a:p>
        </p:txBody>
      </p:sp>
      <p:sp>
        <p:nvSpPr>
          <p:cNvPr id="149506" name="Text Box 2"/>
          <p:cNvSpPr txBox="1">
            <a:spLocks noChangeArrowheads="1"/>
          </p:cNvSpPr>
          <p:nvPr/>
        </p:nvSpPr>
        <p:spPr bwMode="auto">
          <a:xfrm>
            <a:off x="2207568" y="1341651"/>
            <a:ext cx="8229600" cy="4525963"/>
          </a:xfrm>
          <a:prstGeom prst="rect">
            <a:avLst/>
          </a:prstGeom>
          <a:noFill/>
          <a:ln>
            <a:noFill/>
          </a:ln>
          <a:effectLst/>
        </p:spPr>
        <p:txBody>
          <a:bodyPr/>
          <a:lstStyle>
            <a:lvl1pPr marL="342900" indent="-341630">
              <a:tabLst>
                <a:tab pos="912495" algn="l"/>
                <a:tab pos="1826895" algn="l"/>
                <a:tab pos="2741295" algn="l"/>
                <a:tab pos="3655695" algn="l"/>
                <a:tab pos="4570095" algn="l"/>
                <a:tab pos="5484495" algn="l"/>
                <a:tab pos="6398895" algn="l"/>
                <a:tab pos="7313295" algn="l"/>
                <a:tab pos="8227695" algn="l"/>
                <a:tab pos="9142095" algn="l"/>
                <a:tab pos="10056495" algn="l"/>
              </a:tabLst>
              <a:defRPr>
                <a:solidFill>
                  <a:srgbClr val="000000"/>
                </a:solidFill>
                <a:latin typeface="Symbol" pitchFamily="2" charset="2"/>
                <a:ea typeface="Symbol" pitchFamily="2" charset="2"/>
                <a:cs typeface="Symbol" pitchFamily="2" charset="2"/>
              </a:defRPr>
            </a:lvl1pPr>
            <a:lvl2pPr>
              <a:tabLst>
                <a:tab pos="912495" algn="l"/>
                <a:tab pos="1826895" algn="l"/>
                <a:tab pos="2741295" algn="l"/>
                <a:tab pos="3655695" algn="l"/>
                <a:tab pos="4570095" algn="l"/>
                <a:tab pos="5484495" algn="l"/>
                <a:tab pos="6398895" algn="l"/>
                <a:tab pos="7313295" algn="l"/>
                <a:tab pos="8227695" algn="l"/>
                <a:tab pos="9142095" algn="l"/>
                <a:tab pos="10056495" algn="l"/>
              </a:tabLst>
              <a:defRPr>
                <a:solidFill>
                  <a:srgbClr val="000000"/>
                </a:solidFill>
                <a:latin typeface="Symbol" pitchFamily="2" charset="2"/>
                <a:ea typeface="Symbol" pitchFamily="2" charset="2"/>
                <a:cs typeface="Symbol" pitchFamily="2" charset="2"/>
              </a:defRPr>
            </a:lvl2pPr>
            <a:lvl3pPr>
              <a:tabLst>
                <a:tab pos="912495" algn="l"/>
                <a:tab pos="1826895" algn="l"/>
                <a:tab pos="2741295" algn="l"/>
                <a:tab pos="3655695" algn="l"/>
                <a:tab pos="4570095" algn="l"/>
                <a:tab pos="5484495" algn="l"/>
                <a:tab pos="6398895" algn="l"/>
                <a:tab pos="7313295" algn="l"/>
                <a:tab pos="8227695" algn="l"/>
                <a:tab pos="9142095" algn="l"/>
                <a:tab pos="10056495" algn="l"/>
              </a:tabLst>
              <a:defRPr>
                <a:solidFill>
                  <a:srgbClr val="000000"/>
                </a:solidFill>
                <a:latin typeface="Symbol" pitchFamily="2" charset="2"/>
                <a:ea typeface="Symbol" pitchFamily="2" charset="2"/>
                <a:cs typeface="Symbol" pitchFamily="2" charset="2"/>
              </a:defRPr>
            </a:lvl3pPr>
            <a:lvl4pPr>
              <a:tabLst>
                <a:tab pos="912495" algn="l"/>
                <a:tab pos="1826895" algn="l"/>
                <a:tab pos="2741295" algn="l"/>
                <a:tab pos="3655695" algn="l"/>
                <a:tab pos="4570095" algn="l"/>
                <a:tab pos="5484495" algn="l"/>
                <a:tab pos="6398895" algn="l"/>
                <a:tab pos="7313295" algn="l"/>
                <a:tab pos="8227695" algn="l"/>
                <a:tab pos="9142095" algn="l"/>
                <a:tab pos="10056495" algn="l"/>
              </a:tabLst>
              <a:defRPr>
                <a:solidFill>
                  <a:srgbClr val="000000"/>
                </a:solidFill>
                <a:latin typeface="Symbol" pitchFamily="2" charset="2"/>
                <a:ea typeface="Symbol" pitchFamily="2" charset="2"/>
                <a:cs typeface="Symbol" pitchFamily="2" charset="2"/>
              </a:defRPr>
            </a:lvl4pPr>
            <a:lvl5pPr>
              <a:tabLst>
                <a:tab pos="912495" algn="l"/>
                <a:tab pos="1826895" algn="l"/>
                <a:tab pos="2741295" algn="l"/>
                <a:tab pos="3655695" algn="l"/>
                <a:tab pos="4570095" algn="l"/>
                <a:tab pos="5484495" algn="l"/>
                <a:tab pos="6398895" algn="l"/>
                <a:tab pos="7313295" algn="l"/>
                <a:tab pos="8227695" algn="l"/>
                <a:tab pos="9142095" algn="l"/>
                <a:tab pos="10056495" algn="l"/>
              </a:tabLst>
              <a:defRPr>
                <a:solidFill>
                  <a:srgbClr val="000000"/>
                </a:solidFill>
                <a:latin typeface="Symbol" pitchFamily="2" charset="2"/>
                <a:ea typeface="Symbol" pitchFamily="2" charset="2"/>
                <a:cs typeface="Symbol" pitchFamily="2" charset="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912495" algn="l"/>
                <a:tab pos="1826895" algn="l"/>
                <a:tab pos="2741295" algn="l"/>
                <a:tab pos="3655695" algn="l"/>
                <a:tab pos="4570095" algn="l"/>
                <a:tab pos="5484495" algn="l"/>
                <a:tab pos="6398895" algn="l"/>
                <a:tab pos="7313295" algn="l"/>
                <a:tab pos="8227695" algn="l"/>
                <a:tab pos="9142095" algn="l"/>
                <a:tab pos="10056495" algn="l"/>
              </a:tabLst>
              <a:defRPr>
                <a:solidFill>
                  <a:srgbClr val="000000"/>
                </a:solidFill>
                <a:latin typeface="Symbol" pitchFamily="2" charset="2"/>
                <a:ea typeface="Symbol" pitchFamily="2" charset="2"/>
                <a:cs typeface="Symbol" pitchFamily="2" charset="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912495" algn="l"/>
                <a:tab pos="1826895" algn="l"/>
                <a:tab pos="2741295" algn="l"/>
                <a:tab pos="3655695" algn="l"/>
                <a:tab pos="4570095" algn="l"/>
                <a:tab pos="5484495" algn="l"/>
                <a:tab pos="6398895" algn="l"/>
                <a:tab pos="7313295" algn="l"/>
                <a:tab pos="8227695" algn="l"/>
                <a:tab pos="9142095" algn="l"/>
                <a:tab pos="10056495" algn="l"/>
              </a:tabLst>
              <a:defRPr>
                <a:solidFill>
                  <a:srgbClr val="000000"/>
                </a:solidFill>
                <a:latin typeface="Symbol" pitchFamily="2" charset="2"/>
                <a:ea typeface="Symbol" pitchFamily="2" charset="2"/>
                <a:cs typeface="Symbol" pitchFamily="2" charset="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912495" algn="l"/>
                <a:tab pos="1826895" algn="l"/>
                <a:tab pos="2741295" algn="l"/>
                <a:tab pos="3655695" algn="l"/>
                <a:tab pos="4570095" algn="l"/>
                <a:tab pos="5484495" algn="l"/>
                <a:tab pos="6398895" algn="l"/>
                <a:tab pos="7313295" algn="l"/>
                <a:tab pos="8227695" algn="l"/>
                <a:tab pos="9142095" algn="l"/>
                <a:tab pos="10056495" algn="l"/>
              </a:tabLst>
              <a:defRPr>
                <a:solidFill>
                  <a:srgbClr val="000000"/>
                </a:solidFill>
                <a:latin typeface="Symbol" pitchFamily="2" charset="2"/>
                <a:ea typeface="Symbol" pitchFamily="2" charset="2"/>
                <a:cs typeface="Symbol" pitchFamily="2" charset="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912495" algn="l"/>
                <a:tab pos="1826895" algn="l"/>
                <a:tab pos="2741295" algn="l"/>
                <a:tab pos="3655695" algn="l"/>
                <a:tab pos="4570095" algn="l"/>
                <a:tab pos="5484495" algn="l"/>
                <a:tab pos="6398895" algn="l"/>
                <a:tab pos="7313295" algn="l"/>
                <a:tab pos="8227695" algn="l"/>
                <a:tab pos="9142095" algn="l"/>
                <a:tab pos="10056495" algn="l"/>
              </a:tabLst>
              <a:defRPr>
                <a:solidFill>
                  <a:srgbClr val="000000"/>
                </a:solidFill>
                <a:latin typeface="Symbol" pitchFamily="2" charset="2"/>
                <a:ea typeface="Symbol" pitchFamily="2" charset="2"/>
                <a:cs typeface="Symbol" pitchFamily="2" charset="2"/>
              </a:defRPr>
            </a:lvl9pPr>
          </a:lstStyle>
          <a:p>
            <a:pPr eaLnBrk="1" hangingPunct="1">
              <a:lnSpc>
                <a:spcPct val="90000"/>
              </a:lnSpc>
              <a:spcBef>
                <a:spcPts val="600"/>
              </a:spcBef>
              <a:buSzPct val="100000"/>
              <a:defRPr/>
            </a:pPr>
            <a:r>
              <a:rPr lang="en-US" altLang="en-US" sz="2400" b="1" dirty="0">
                <a:solidFill>
                  <a:srgbClr val="FFFFFF"/>
                </a:solidFill>
                <a:latin typeface="Wingdings" panose="05000000000000000000" pitchFamily="2" charset="2"/>
                <a:ea typeface="Wingdings" panose="05000000000000000000" pitchFamily="2" charset="2"/>
                <a:cs typeface="Wingdings" panose="05000000000000000000" pitchFamily="2" charset="2"/>
              </a:rPr>
              <a:t></a:t>
            </a:r>
            <a:r>
              <a:rPr lang="en-US" altLang="en-US" sz="2400" b="1" dirty="0">
                <a:solidFill>
                  <a:srgbClr val="FFFFFF"/>
                </a:solidFill>
                <a:latin typeface="Arial" panose="020B0604020202020204" pitchFamily="34" charset="0"/>
                <a:ea typeface="ＭＳ Ｐゴシック" panose="020B0600070205080204" pitchFamily="34" charset="-128"/>
              </a:rPr>
              <a:t>Starvation</a:t>
            </a:r>
          </a:p>
          <a:p>
            <a:pPr eaLnBrk="1" hangingPunct="1">
              <a:lnSpc>
                <a:spcPct val="90000"/>
              </a:lnSpc>
              <a:spcBef>
                <a:spcPts val="600"/>
              </a:spcBef>
              <a:buSzPct val="100000"/>
              <a:defRPr/>
            </a:pPr>
            <a:endParaRPr lang="en-US" altLang="en-US" sz="2400" b="1" dirty="0">
              <a:solidFill>
                <a:srgbClr val="FFFFFF"/>
              </a:solidFill>
              <a:latin typeface="Arial" panose="020B0604020202020204" pitchFamily="34" charset="0"/>
              <a:ea typeface="ＭＳ Ｐゴシック" panose="020B0600070205080204" pitchFamily="34" charset="-128"/>
            </a:endParaRPr>
          </a:p>
          <a:p>
            <a:pPr eaLnBrk="1" hangingPunct="1">
              <a:lnSpc>
                <a:spcPct val="90000"/>
              </a:lnSpc>
              <a:spcBef>
                <a:spcPts val="600"/>
              </a:spcBef>
              <a:buSzPct val="100000"/>
              <a:defRPr/>
            </a:pPr>
            <a:r>
              <a:rPr lang="en-US" altLang="en-US" sz="2400" b="1" dirty="0">
                <a:solidFill>
                  <a:srgbClr val="FFFFFF"/>
                </a:solidFill>
                <a:latin typeface="Wingdings" panose="05000000000000000000" pitchFamily="2" charset="2"/>
                <a:ea typeface="Wingdings" panose="05000000000000000000" pitchFamily="2" charset="2"/>
                <a:cs typeface="Wingdings" panose="05000000000000000000" pitchFamily="2" charset="2"/>
              </a:rPr>
              <a:t></a:t>
            </a:r>
            <a:r>
              <a:rPr lang="en-US" altLang="en-US" sz="2400" b="1" dirty="0">
                <a:solidFill>
                  <a:srgbClr val="FFFFFF"/>
                </a:solidFill>
                <a:latin typeface="Arial" panose="020B0604020202020204" pitchFamily="34" charset="0"/>
                <a:ea typeface="ＭＳ Ｐゴシック" panose="020B0600070205080204" pitchFamily="34" charset="-128"/>
              </a:rPr>
              <a:t>Dehydration/hemorrhage (gastroenteritis, trauma)</a:t>
            </a:r>
          </a:p>
          <a:p>
            <a:pPr eaLnBrk="1" hangingPunct="1">
              <a:lnSpc>
                <a:spcPct val="90000"/>
              </a:lnSpc>
              <a:spcBef>
                <a:spcPts val="600"/>
              </a:spcBef>
              <a:buSzPct val="100000"/>
              <a:defRPr/>
            </a:pPr>
            <a:endParaRPr lang="en-US" altLang="en-US" sz="2400" b="1" dirty="0">
              <a:solidFill>
                <a:srgbClr val="FFFFFF"/>
              </a:solidFill>
              <a:latin typeface="Arial" panose="020B0604020202020204" pitchFamily="34" charset="0"/>
              <a:ea typeface="ＭＳ Ｐゴシック" panose="020B0600070205080204" pitchFamily="34" charset="-128"/>
            </a:endParaRPr>
          </a:p>
          <a:p>
            <a:pPr eaLnBrk="1" hangingPunct="1">
              <a:lnSpc>
                <a:spcPct val="90000"/>
              </a:lnSpc>
              <a:spcBef>
                <a:spcPts val="600"/>
              </a:spcBef>
              <a:buSzPct val="100000"/>
              <a:defRPr/>
            </a:pPr>
            <a:r>
              <a:rPr lang="en-US" altLang="en-US" sz="2400" b="1" dirty="0">
                <a:solidFill>
                  <a:srgbClr val="FFFFFF"/>
                </a:solidFill>
                <a:latin typeface="Wingdings" panose="05000000000000000000" pitchFamily="2" charset="2"/>
                <a:ea typeface="Wingdings" panose="05000000000000000000" pitchFamily="2" charset="2"/>
                <a:cs typeface="Wingdings" panose="05000000000000000000" pitchFamily="2" charset="2"/>
              </a:rPr>
              <a:t></a:t>
            </a:r>
            <a:r>
              <a:rPr lang="en-US" altLang="en-US" sz="2400" b="1" dirty="0">
                <a:solidFill>
                  <a:srgbClr val="FFFFFF"/>
                </a:solidFill>
                <a:latin typeface="Arial" panose="020B0604020202020204" pitchFamily="34" charset="0"/>
                <a:ea typeface="ＭＳ Ｐゴシック" panose="020B0600070205080204" pitchFamily="34" charset="-128"/>
              </a:rPr>
              <a:t>Injurious agents ( infections, toxic substances)</a:t>
            </a:r>
          </a:p>
          <a:p>
            <a:pPr eaLnBrk="1" hangingPunct="1">
              <a:lnSpc>
                <a:spcPct val="90000"/>
              </a:lnSpc>
              <a:spcBef>
                <a:spcPts val="600"/>
              </a:spcBef>
              <a:buSzPct val="100000"/>
              <a:defRPr/>
            </a:pPr>
            <a:endParaRPr lang="en-US" altLang="en-US" sz="2400" b="1" dirty="0">
              <a:solidFill>
                <a:srgbClr val="FFFFFF"/>
              </a:solidFill>
              <a:latin typeface="Arial" panose="020B0604020202020204" pitchFamily="34" charset="0"/>
              <a:ea typeface="ＭＳ Ｐゴシック" panose="020B0600070205080204" pitchFamily="34" charset="-128"/>
            </a:endParaRPr>
          </a:p>
          <a:p>
            <a:pPr eaLnBrk="1" hangingPunct="1">
              <a:lnSpc>
                <a:spcPct val="90000"/>
              </a:lnSpc>
              <a:spcBef>
                <a:spcPts val="600"/>
              </a:spcBef>
              <a:buSzPct val="100000"/>
              <a:defRPr/>
            </a:pPr>
            <a:r>
              <a:rPr lang="en-US" altLang="en-US" sz="2400" b="1" dirty="0">
                <a:solidFill>
                  <a:srgbClr val="FFFFFF"/>
                </a:solidFill>
                <a:latin typeface="Wingdings" panose="05000000000000000000" pitchFamily="2" charset="2"/>
                <a:ea typeface="Wingdings" panose="05000000000000000000" pitchFamily="2" charset="2"/>
                <a:cs typeface="Wingdings" panose="05000000000000000000" pitchFamily="2" charset="2"/>
              </a:rPr>
              <a:t></a:t>
            </a:r>
            <a:r>
              <a:rPr lang="en-US" altLang="en-US" sz="2400" b="1" dirty="0">
                <a:solidFill>
                  <a:srgbClr val="FFFFFF"/>
                </a:solidFill>
                <a:latin typeface="Arial" panose="020B0604020202020204" pitchFamily="34" charset="0"/>
                <a:ea typeface="ＭＳ Ｐゴシック" panose="020B0600070205080204" pitchFamily="34" charset="-128"/>
              </a:rPr>
              <a:t>Adversaries (anticipation, minimization of exposure)</a:t>
            </a:r>
          </a:p>
          <a:p>
            <a:pPr eaLnBrk="1" hangingPunct="1">
              <a:lnSpc>
                <a:spcPct val="90000"/>
              </a:lnSpc>
              <a:spcBef>
                <a:spcPts val="600"/>
              </a:spcBef>
              <a:buSzPct val="100000"/>
              <a:defRPr/>
            </a:pPr>
            <a:r>
              <a:rPr lang="en-US" altLang="en-US" sz="2400" b="1" dirty="0">
                <a:solidFill>
                  <a:srgbClr val="FFFFFF"/>
                </a:solidFill>
                <a:latin typeface="Arial" panose="020B0604020202020204" pitchFamily="34" charset="0"/>
                <a:ea typeface="ＭＳ Ｐゴシック" panose="020B0600070205080204" pitchFamily="34" charset="-128"/>
              </a:rPr>
              <a:t> </a:t>
            </a:r>
          </a:p>
          <a:p>
            <a:pPr marL="341630" indent="-339725" eaLnBrk="1" hangingPunct="1">
              <a:lnSpc>
                <a:spcPct val="90000"/>
              </a:lnSpc>
              <a:spcBef>
                <a:spcPts val="600"/>
              </a:spcBef>
              <a:buClr>
                <a:srgbClr val="FFFFFF"/>
              </a:buClr>
              <a:buSzPct val="100000"/>
              <a:buFont typeface="Wingdings" panose="05000000000000000000" pitchFamily="2" charset="2"/>
              <a:buChar char=""/>
              <a:defRPr/>
            </a:pPr>
            <a:r>
              <a:rPr lang="en-US" altLang="en-US" sz="2400" b="1" dirty="0">
                <a:solidFill>
                  <a:srgbClr val="FFFFFF"/>
                </a:solidFill>
                <a:latin typeface="Arial" panose="020B0604020202020204" pitchFamily="34" charset="0"/>
                <a:ea typeface="ＭＳ Ｐゴシック" panose="020B0600070205080204" pitchFamily="34" charset="-128"/>
              </a:rPr>
              <a:t> Tissue injury (fatigue and pain)</a:t>
            </a:r>
          </a:p>
          <a:p>
            <a:pPr marL="341630" indent="-339725" eaLnBrk="1" hangingPunct="1">
              <a:lnSpc>
                <a:spcPct val="90000"/>
              </a:lnSpc>
              <a:spcBef>
                <a:spcPts val="600"/>
              </a:spcBef>
              <a:buClr>
                <a:srgbClr val="FFFFFF"/>
              </a:buClr>
              <a:buSzPct val="100000"/>
              <a:buFont typeface="Wingdings" panose="05000000000000000000" pitchFamily="2" charset="2"/>
              <a:buNone/>
              <a:defRPr/>
            </a:pPr>
            <a:endParaRPr lang="en-US" altLang="en-US" sz="2400" b="1" dirty="0">
              <a:solidFill>
                <a:srgbClr val="FFFFFF"/>
              </a:solidFill>
              <a:latin typeface="Arial" panose="020B0604020202020204" pitchFamily="34" charset="0"/>
              <a:ea typeface="ＭＳ Ｐゴシック" panose="020B0600070205080204" pitchFamily="34" charset="-128"/>
            </a:endParaRPr>
          </a:p>
          <a:p>
            <a:pPr marL="341630" indent="-339725" eaLnBrk="1" hangingPunct="1">
              <a:lnSpc>
                <a:spcPct val="90000"/>
              </a:lnSpc>
              <a:spcBef>
                <a:spcPts val="600"/>
              </a:spcBef>
              <a:buClr>
                <a:srgbClr val="FFFFFF"/>
              </a:buClr>
              <a:buSzPct val="100000"/>
              <a:buFont typeface="Wingdings" panose="05000000000000000000" pitchFamily="2" charset="2"/>
              <a:buChar char=""/>
              <a:defRPr/>
            </a:pPr>
            <a:r>
              <a:rPr lang="en-US" altLang="en-US" sz="2400" b="1" dirty="0">
                <a:solidFill>
                  <a:srgbClr val="FFFFFF"/>
                </a:solidFill>
                <a:latin typeface="Arial" panose="020B0604020202020204" pitchFamily="34" charset="0"/>
                <a:ea typeface="ＭＳ Ｐゴシック" panose="020B0600070205080204" pitchFamily="34" charset="-128"/>
              </a:rPr>
              <a:t> Social bonding disruption (empathy/morality)</a:t>
            </a:r>
          </a:p>
          <a:p>
            <a:pPr marL="341630" indent="-339725" eaLnBrk="1" hangingPunct="1">
              <a:lnSpc>
                <a:spcPct val="90000"/>
              </a:lnSpc>
              <a:spcBef>
                <a:spcPts val="600"/>
              </a:spcBef>
              <a:buClr>
                <a:srgbClr val="FFFFFF"/>
              </a:buClr>
              <a:buSzPct val="100000"/>
              <a:buFont typeface="Wingdings" panose="05000000000000000000" pitchFamily="2" charset="2"/>
              <a:buChar char=""/>
              <a:defRPr/>
            </a:pPr>
            <a:endParaRPr lang="en-US" altLang="en-US" sz="2400" b="1" dirty="0">
              <a:solidFill>
                <a:srgbClr val="FFFFFF"/>
              </a:solidFill>
              <a:latin typeface="Arial" panose="020B0604020202020204" pitchFamily="34" charset="0"/>
              <a:ea typeface="ＭＳ Ｐゴシック" panose="020B0600070205080204" pitchFamily="34" charset="-128"/>
            </a:endParaRPr>
          </a:p>
          <a:p>
            <a:pPr marL="341630" indent="-339725" eaLnBrk="1" hangingPunct="1">
              <a:lnSpc>
                <a:spcPct val="90000"/>
              </a:lnSpc>
              <a:spcBef>
                <a:spcPts val="600"/>
              </a:spcBef>
              <a:buClr>
                <a:srgbClr val="FFFFFF"/>
              </a:buClr>
              <a:buSzPct val="100000"/>
              <a:buFont typeface="Wingdings" panose="05000000000000000000" pitchFamily="2" charset="2"/>
              <a:buChar char=""/>
              <a:defRPr/>
            </a:pPr>
            <a:r>
              <a:rPr lang="en-US" altLang="en-US" sz="2400" b="1" dirty="0">
                <a:solidFill>
                  <a:srgbClr val="FFFFFF"/>
                </a:solidFill>
                <a:latin typeface="Arial" panose="020B0604020202020204" pitchFamily="34" charset="0"/>
                <a:ea typeface="ＭＳ Ｐゴシック" panose="020B0600070205080204" pitchFamily="34" charset="-128"/>
              </a:rPr>
              <a:t> Wrong decisions (pragmatic logic)</a:t>
            </a:r>
          </a:p>
          <a:p>
            <a:pPr eaLnBrk="1" hangingPunct="1">
              <a:lnSpc>
                <a:spcPct val="90000"/>
              </a:lnSpc>
              <a:spcBef>
                <a:spcPts val="600"/>
              </a:spcBef>
              <a:buSzPct val="100000"/>
              <a:defRPr/>
            </a:pPr>
            <a:endParaRPr lang="en-US" altLang="en-US" sz="2400" dirty="0">
              <a:solidFill>
                <a:srgbClr val="FFFFFF"/>
              </a:solidFill>
              <a:latin typeface="Arial" panose="020B0604020202020204" pitchFamily="34" charset="0"/>
              <a:ea typeface="ＭＳ Ｐゴシック" panose="020B0600070205080204" pitchFamily="34" charset="-128"/>
            </a:endParaRPr>
          </a:p>
          <a:p>
            <a:pPr eaLnBrk="1" hangingPunct="1">
              <a:lnSpc>
                <a:spcPct val="90000"/>
              </a:lnSpc>
              <a:spcBef>
                <a:spcPts val="600"/>
              </a:spcBef>
              <a:buSzPct val="100000"/>
              <a:defRPr/>
            </a:pPr>
            <a:endParaRPr lang="en-US" altLang="en-US" sz="2400" dirty="0">
              <a:solidFill>
                <a:srgbClr val="FFFFFF"/>
              </a:solidFill>
              <a:latin typeface="Arial" panose="020B0604020202020204" pitchFamily="34" charset="0"/>
              <a:ea typeface="ＭＳ Ｐゴシック" panose="020B0600070205080204" pitchFamily="34" charset="-128"/>
            </a:endParaRPr>
          </a:p>
        </p:txBody>
      </p:sp>
      <p:sp>
        <p:nvSpPr>
          <p:cNvPr id="338947" name="Line 3"/>
          <p:cNvSpPr>
            <a:spLocks noChangeShapeType="1"/>
          </p:cNvSpPr>
          <p:nvPr/>
        </p:nvSpPr>
        <p:spPr bwMode="auto">
          <a:xfrm>
            <a:off x="1278255" y="1262538"/>
            <a:ext cx="9431020" cy="635"/>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8948" name="Line 4"/>
          <p:cNvSpPr>
            <a:spLocks noChangeShapeType="1"/>
          </p:cNvSpPr>
          <p:nvPr/>
        </p:nvSpPr>
        <p:spPr bwMode="auto">
          <a:xfrm>
            <a:off x="1192530" y="6669360"/>
            <a:ext cx="9516745" cy="635"/>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1129719" y="693331"/>
            <a:ext cx="10668000" cy="56159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ts val="800"/>
              </a:spcBef>
              <a:buClr>
                <a:srgbClr val="000000"/>
              </a:buClr>
              <a:buSzPct val="100000"/>
              <a:buFont typeface="Times New Roman" panose="02020603050405020304" pitchFamily="18" charset="0"/>
              <a:tabLst>
                <a:tab pos="569595" algn="l"/>
                <a:tab pos="1483995" algn="l"/>
                <a:tab pos="2398395" algn="l"/>
                <a:tab pos="3312795" algn="l"/>
                <a:tab pos="4227195" algn="l"/>
                <a:tab pos="5141595" algn="l"/>
                <a:tab pos="6055995" algn="l"/>
                <a:tab pos="6970395" algn="l"/>
                <a:tab pos="7884795" algn="l"/>
                <a:tab pos="8799195" algn="l"/>
                <a:tab pos="9713595"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569595" algn="l"/>
                <a:tab pos="1483995" algn="l"/>
                <a:tab pos="2398395" algn="l"/>
                <a:tab pos="3312795" algn="l"/>
                <a:tab pos="4227195" algn="l"/>
                <a:tab pos="5141595" algn="l"/>
                <a:tab pos="6055995" algn="l"/>
                <a:tab pos="6970395" algn="l"/>
                <a:tab pos="7884795" algn="l"/>
                <a:tab pos="8799195" algn="l"/>
                <a:tab pos="9713595"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569595" algn="l"/>
                <a:tab pos="1483995" algn="l"/>
                <a:tab pos="2398395" algn="l"/>
                <a:tab pos="3312795" algn="l"/>
                <a:tab pos="4227195" algn="l"/>
                <a:tab pos="5141595" algn="l"/>
                <a:tab pos="6055995" algn="l"/>
                <a:tab pos="6970395" algn="l"/>
                <a:tab pos="7884795" algn="l"/>
                <a:tab pos="8799195" algn="l"/>
                <a:tab pos="9713595"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569595" algn="l"/>
                <a:tab pos="1483995" algn="l"/>
                <a:tab pos="2398395" algn="l"/>
                <a:tab pos="3312795" algn="l"/>
                <a:tab pos="4227195" algn="l"/>
                <a:tab pos="5141595" algn="l"/>
                <a:tab pos="6055995" algn="l"/>
                <a:tab pos="6970395" algn="l"/>
                <a:tab pos="7884795" algn="l"/>
                <a:tab pos="8799195" algn="l"/>
                <a:tab pos="9713595"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569595" algn="l"/>
                <a:tab pos="1483995" algn="l"/>
                <a:tab pos="2398395" algn="l"/>
                <a:tab pos="3312795" algn="l"/>
                <a:tab pos="4227195" algn="l"/>
                <a:tab pos="5141595" algn="l"/>
                <a:tab pos="6055995" algn="l"/>
                <a:tab pos="6970395" algn="l"/>
                <a:tab pos="7884795" algn="l"/>
                <a:tab pos="8799195" algn="l"/>
                <a:tab pos="9713595"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569595" algn="l"/>
                <a:tab pos="1483995" algn="l"/>
                <a:tab pos="2398395" algn="l"/>
                <a:tab pos="3312795" algn="l"/>
                <a:tab pos="4227195" algn="l"/>
                <a:tab pos="5141595" algn="l"/>
                <a:tab pos="6055995" algn="l"/>
                <a:tab pos="6970395" algn="l"/>
                <a:tab pos="7884795" algn="l"/>
                <a:tab pos="8799195" algn="l"/>
                <a:tab pos="9713595"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569595" algn="l"/>
                <a:tab pos="1483995" algn="l"/>
                <a:tab pos="2398395" algn="l"/>
                <a:tab pos="3312795" algn="l"/>
                <a:tab pos="4227195" algn="l"/>
                <a:tab pos="5141595" algn="l"/>
                <a:tab pos="6055995" algn="l"/>
                <a:tab pos="6970395" algn="l"/>
                <a:tab pos="7884795" algn="l"/>
                <a:tab pos="8799195" algn="l"/>
                <a:tab pos="9713595"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569595" algn="l"/>
                <a:tab pos="1483995" algn="l"/>
                <a:tab pos="2398395" algn="l"/>
                <a:tab pos="3312795" algn="l"/>
                <a:tab pos="4227195" algn="l"/>
                <a:tab pos="5141595" algn="l"/>
                <a:tab pos="6055995" algn="l"/>
                <a:tab pos="6970395" algn="l"/>
                <a:tab pos="7884795" algn="l"/>
                <a:tab pos="8799195" algn="l"/>
                <a:tab pos="9713595"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569595" algn="l"/>
                <a:tab pos="1483995" algn="l"/>
                <a:tab pos="2398395" algn="l"/>
                <a:tab pos="3312795" algn="l"/>
                <a:tab pos="4227195" algn="l"/>
                <a:tab pos="5141595" algn="l"/>
                <a:tab pos="6055995" algn="l"/>
                <a:tab pos="6970395" algn="l"/>
                <a:tab pos="7884795" algn="l"/>
                <a:tab pos="8799195" algn="l"/>
                <a:tab pos="9713595"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lnSpc>
                <a:spcPct val="150000"/>
              </a:lnSpc>
              <a:spcBef>
                <a:spcPts val="350"/>
              </a:spcBef>
              <a:buClrTx/>
              <a:buFontTx/>
              <a:buNone/>
            </a:pPr>
            <a:r>
              <a:rPr lang="en-US" altLang="en-US" sz="2000" b="1" dirty="0">
                <a:solidFill>
                  <a:srgbClr val="FFFFFF"/>
                </a:solidFill>
              </a:rPr>
              <a:t>Selections of </a:t>
            </a:r>
            <a:r>
              <a:rPr lang="en-US" altLang="en-US" sz="2000" b="1" dirty="0">
                <a:solidFill>
                  <a:srgbClr val="FFFF00"/>
                </a:solidFill>
              </a:rPr>
              <a:t>Genetic</a:t>
            </a:r>
            <a:r>
              <a:rPr lang="en-US" altLang="en-US" sz="2000" b="1" dirty="0">
                <a:solidFill>
                  <a:srgbClr val="FFFFFF"/>
                </a:solidFill>
              </a:rPr>
              <a:t> and </a:t>
            </a:r>
            <a:r>
              <a:rPr lang="en-US" altLang="en-US" sz="2000" b="1" dirty="0">
                <a:solidFill>
                  <a:srgbClr val="FFFF00"/>
                </a:solidFill>
              </a:rPr>
              <a:t>Epigenetic</a:t>
            </a:r>
            <a:r>
              <a:rPr lang="en-US" altLang="en-US" sz="2000" b="1" dirty="0">
                <a:solidFill>
                  <a:srgbClr val="FFFFFF"/>
                </a:solidFill>
              </a:rPr>
              <a:t>  Gene Networks Participating in Functions Important for Human Species and Individual Survival </a:t>
            </a:r>
          </a:p>
          <a:p>
            <a:pPr eaLnBrk="1" hangingPunct="1">
              <a:lnSpc>
                <a:spcPct val="150000"/>
              </a:lnSpc>
              <a:spcBef>
                <a:spcPts val="350"/>
              </a:spcBef>
              <a:buClrTx/>
              <a:buFontTx/>
              <a:buNone/>
            </a:pPr>
            <a:endParaRPr lang="en-US" altLang="en-US" sz="1400" b="1" dirty="0">
              <a:solidFill>
                <a:srgbClr val="FFFFFF"/>
              </a:solidFill>
            </a:endParaRPr>
          </a:p>
          <a:p>
            <a:pPr eaLnBrk="1" hangingPunct="1">
              <a:lnSpc>
                <a:spcPct val="150000"/>
              </a:lnSpc>
              <a:spcBef>
                <a:spcPts val="250"/>
              </a:spcBef>
              <a:buClrTx/>
              <a:buFontTx/>
              <a:buNone/>
            </a:pPr>
            <a:r>
              <a:rPr lang="en-US" altLang="en-US" sz="1200" b="1" dirty="0">
                <a:solidFill>
                  <a:srgbClr val="F0FF34"/>
                </a:solidFill>
                <a:latin typeface="Arial Bold" panose="020B0604020202020204" charset="0"/>
                <a:cs typeface="Arial Bold" panose="020B0604020202020204" charset="0"/>
              </a:rPr>
              <a:t>RESPONSE TO SURVIVAL THREAT                 </a:t>
            </a:r>
            <a:r>
              <a:rPr lang="en-US" altLang="en-US" sz="1200" b="1" dirty="0">
                <a:solidFill>
                  <a:srgbClr val="F0FF34"/>
                </a:solidFill>
              </a:rPr>
              <a:t>SELECTIVE ADVANTAGE                      </a:t>
            </a:r>
            <a:r>
              <a:rPr lang="en-US" altLang="en-US" sz="1200" b="1" i="1" dirty="0">
                <a:solidFill>
                  <a:srgbClr val="F0FF34"/>
                </a:solidFill>
              </a:rPr>
              <a:t>                      </a:t>
            </a:r>
            <a:r>
              <a:rPr lang="en-US" altLang="en-US" sz="1200" b="1" dirty="0">
                <a:solidFill>
                  <a:srgbClr val="F0FF34"/>
                </a:solidFill>
              </a:rPr>
              <a:t>CONTEMPORARY DISEASE</a:t>
            </a:r>
          </a:p>
          <a:p>
            <a:pPr eaLnBrk="1" hangingPunct="1">
              <a:lnSpc>
                <a:spcPct val="150000"/>
              </a:lnSpc>
              <a:spcBef>
                <a:spcPts val="300"/>
              </a:spcBef>
              <a:buClrTx/>
              <a:buFontTx/>
              <a:buNone/>
            </a:pPr>
            <a:endParaRPr lang="en-US" altLang="en-US" sz="1400" b="1" i="1" dirty="0">
              <a:solidFill>
                <a:srgbClr val="FFFFFF"/>
              </a:solidFill>
            </a:endParaRPr>
          </a:p>
          <a:p>
            <a:pPr eaLnBrk="1" hangingPunct="1">
              <a:lnSpc>
                <a:spcPct val="150000"/>
              </a:lnSpc>
              <a:spcBef>
                <a:spcPts val="300"/>
              </a:spcBef>
              <a:buClrTx/>
              <a:buFontTx/>
              <a:buNone/>
            </a:pPr>
            <a:r>
              <a:rPr lang="en-US" altLang="en-US" sz="1200" b="1" i="1" dirty="0">
                <a:solidFill>
                  <a:srgbClr val="FFFFFF"/>
                </a:solidFill>
              </a:rPr>
              <a:t>Combat starvation</a:t>
            </a:r>
            <a:r>
              <a:rPr lang="en-US" altLang="en-US" sz="1200" b="1" dirty="0">
                <a:solidFill>
                  <a:srgbClr val="FFFFFF"/>
                </a:solidFill>
              </a:rPr>
              <a:t>   		                    Energy conservation		                      </a:t>
            </a:r>
            <a:r>
              <a:rPr lang="en-US" altLang="en-US" sz="1600" b="1" dirty="0">
                <a:solidFill>
                  <a:srgbClr val="FFFF00"/>
                </a:solidFill>
                <a:latin typeface="Times New Roman Bold" panose="02020603050405020304" charset="0"/>
                <a:cs typeface="Times New Roman Bold" panose="02020603050405020304" charset="0"/>
              </a:rPr>
              <a:t>Obesity/cardiometabolic </a:t>
            </a:r>
            <a:r>
              <a:rPr lang="en-US" altLang="en-US" sz="1600" b="1" dirty="0" err="1">
                <a:solidFill>
                  <a:srgbClr val="FFFF00"/>
                </a:solidFill>
                <a:latin typeface="Times New Roman Bold" panose="02020603050405020304" charset="0"/>
                <a:cs typeface="Times New Roman Bold" panose="02020603050405020304" charset="0"/>
              </a:rPr>
              <a:t>syndtome</a:t>
            </a:r>
            <a:endParaRPr lang="en-US" altLang="en-US" sz="1400" b="1" dirty="0">
              <a:solidFill>
                <a:srgbClr val="FFFFFF"/>
              </a:solidFill>
            </a:endParaRPr>
          </a:p>
          <a:p>
            <a:pPr eaLnBrk="1" hangingPunct="1">
              <a:lnSpc>
                <a:spcPct val="150000"/>
              </a:lnSpc>
              <a:spcBef>
                <a:spcPts val="300"/>
              </a:spcBef>
              <a:buClrTx/>
              <a:buFontTx/>
              <a:buNone/>
            </a:pPr>
            <a:r>
              <a:rPr lang="en-US" altLang="en-US" sz="1200" b="1" i="1" dirty="0">
                <a:solidFill>
                  <a:srgbClr val="FFFFFF"/>
                </a:solidFill>
              </a:rPr>
              <a:t>Combat dehydration</a:t>
            </a:r>
            <a:r>
              <a:rPr lang="en-US" altLang="en-US" sz="1200" b="1" dirty="0">
                <a:solidFill>
                  <a:srgbClr val="FFFFFF"/>
                </a:solidFill>
              </a:rPr>
              <a:t> 	                    Fluid and electrolyte conservation	                      </a:t>
            </a:r>
            <a:r>
              <a:rPr lang="en-US" altLang="en-US" sz="1600" b="1" dirty="0">
                <a:solidFill>
                  <a:srgbClr val="FFFF00"/>
                </a:solidFill>
                <a:latin typeface="Times New Roman Bold" panose="02020603050405020304" charset="0"/>
                <a:cs typeface="Times New Roman Bold" panose="02020603050405020304" charset="0"/>
              </a:rPr>
              <a:t>Hypertension</a:t>
            </a:r>
            <a:endParaRPr lang="en-US" altLang="en-US" sz="1400" b="1" dirty="0">
              <a:solidFill>
                <a:srgbClr val="FFFFFF"/>
              </a:solidFill>
            </a:endParaRPr>
          </a:p>
          <a:p>
            <a:pPr eaLnBrk="1" hangingPunct="1">
              <a:lnSpc>
                <a:spcPct val="150000"/>
              </a:lnSpc>
              <a:spcBef>
                <a:spcPts val="300"/>
              </a:spcBef>
              <a:buClrTx/>
              <a:buFontTx/>
              <a:buNone/>
            </a:pPr>
            <a:r>
              <a:rPr lang="en-US" altLang="en-US" sz="1200" b="1" i="1" dirty="0">
                <a:solidFill>
                  <a:srgbClr val="FFFFFF"/>
                </a:solidFill>
              </a:rPr>
              <a:t>Combat infectious diseases</a:t>
            </a:r>
            <a:r>
              <a:rPr lang="en-US" altLang="en-US" sz="1200" b="1" dirty="0">
                <a:solidFill>
                  <a:srgbClr val="FFFFFF"/>
                </a:solidFill>
              </a:rPr>
              <a:t> 	                    Potent immune reaction		                     </a:t>
            </a:r>
            <a:r>
              <a:rPr lang="en-US" altLang="en-US" sz="1600" b="1" dirty="0">
                <a:solidFill>
                  <a:srgbClr val="FFFF00"/>
                </a:solidFill>
                <a:latin typeface="Times New Roman Bold" panose="02020603050405020304" charset="0"/>
                <a:cs typeface="Times New Roman Bold" panose="02020603050405020304" charset="0"/>
              </a:rPr>
              <a:t>Autoimmunity/Allergy</a:t>
            </a:r>
            <a:endParaRPr lang="en-US" altLang="en-US" sz="1400" b="1" dirty="0">
              <a:solidFill>
                <a:srgbClr val="FFFFFF"/>
              </a:solidFill>
            </a:endParaRPr>
          </a:p>
          <a:p>
            <a:pPr eaLnBrk="1" hangingPunct="1">
              <a:lnSpc>
                <a:spcPct val="150000"/>
              </a:lnSpc>
              <a:spcBef>
                <a:spcPts val="300"/>
              </a:spcBef>
              <a:buClrTx/>
              <a:buFontTx/>
              <a:buNone/>
            </a:pPr>
            <a:r>
              <a:rPr lang="en-US" altLang="en-US" sz="1200" b="1" i="1" dirty="0">
                <a:solidFill>
                  <a:srgbClr val="FFFFFF"/>
                </a:solidFill>
              </a:rPr>
              <a:t>Anticipate adversaries</a:t>
            </a:r>
            <a:r>
              <a:rPr lang="en-US" altLang="en-US" sz="1200" b="1" dirty="0">
                <a:solidFill>
                  <a:srgbClr val="FFFFFF"/>
                </a:solidFill>
              </a:rPr>
              <a:t> 	                    Arousal/fear		                                           </a:t>
            </a:r>
            <a:r>
              <a:rPr lang="en-US" altLang="en-US" sz="1600" b="1" dirty="0">
                <a:solidFill>
                  <a:srgbClr val="FFFF00"/>
                </a:solidFill>
                <a:latin typeface="Times New Roman Bold" panose="02020603050405020304" charset="0"/>
                <a:cs typeface="Times New Roman Bold" panose="02020603050405020304" charset="0"/>
              </a:rPr>
              <a:t>Anxiety/insomnia</a:t>
            </a:r>
            <a:endParaRPr lang="en-US" altLang="en-US" sz="1400" b="1" dirty="0">
              <a:solidFill>
                <a:srgbClr val="FFFFFF"/>
              </a:solidFill>
            </a:endParaRPr>
          </a:p>
          <a:p>
            <a:pPr eaLnBrk="1" hangingPunct="1">
              <a:lnSpc>
                <a:spcPct val="150000"/>
              </a:lnSpc>
              <a:spcBef>
                <a:spcPts val="300"/>
              </a:spcBef>
              <a:buClrTx/>
              <a:buFontTx/>
              <a:buNone/>
            </a:pPr>
            <a:r>
              <a:rPr lang="en-US" altLang="en-US" sz="1200" b="1" i="1" dirty="0">
                <a:solidFill>
                  <a:srgbClr val="FFFFFF"/>
                </a:solidFill>
              </a:rPr>
              <a:t>Minimize exposure to danger</a:t>
            </a:r>
            <a:r>
              <a:rPr lang="en-US" altLang="en-US" sz="1200" b="1" dirty="0">
                <a:solidFill>
                  <a:srgbClr val="FFFFFF"/>
                </a:solidFill>
              </a:rPr>
              <a:t>	                    Withdrawal			                      </a:t>
            </a:r>
            <a:r>
              <a:rPr lang="en-US" altLang="en-US" sz="1600" b="1" dirty="0">
                <a:solidFill>
                  <a:srgbClr val="FFFF00"/>
                </a:solidFill>
                <a:latin typeface="Times New Roman Bold" panose="02020603050405020304" charset="0"/>
                <a:cs typeface="Times New Roman Bold" panose="02020603050405020304" charset="0"/>
              </a:rPr>
              <a:t>Depression</a:t>
            </a:r>
            <a:endParaRPr lang="en-US" altLang="en-US" sz="1400" b="1" dirty="0">
              <a:solidFill>
                <a:srgbClr val="FFFFFF"/>
              </a:solidFill>
            </a:endParaRPr>
          </a:p>
          <a:p>
            <a:pPr eaLnBrk="1" hangingPunct="1">
              <a:lnSpc>
                <a:spcPct val="150000"/>
              </a:lnSpc>
              <a:spcBef>
                <a:spcPts val="300"/>
              </a:spcBef>
              <a:buClrTx/>
              <a:buFontTx/>
              <a:buNone/>
            </a:pPr>
            <a:r>
              <a:rPr lang="el-GR" altLang="en-US" sz="1200" b="1" i="1" dirty="0" err="1">
                <a:solidFill>
                  <a:srgbClr val="FFFFFF"/>
                </a:solidFill>
              </a:rPr>
              <a:t>Prevent</a:t>
            </a:r>
            <a:r>
              <a:rPr lang="el-GR" altLang="en-US" sz="1200" b="1" i="1" dirty="0">
                <a:solidFill>
                  <a:srgbClr val="FFFFFF"/>
                </a:solidFill>
              </a:rPr>
              <a:t> </a:t>
            </a:r>
            <a:r>
              <a:rPr lang="el-GR" altLang="en-US" sz="1200" b="1" i="1" dirty="0" err="1">
                <a:solidFill>
                  <a:srgbClr val="FFFFFF"/>
                </a:solidFill>
              </a:rPr>
              <a:t>tissue</a:t>
            </a:r>
            <a:r>
              <a:rPr lang="el-GR" altLang="en-US" sz="1200" b="1" i="1" dirty="0">
                <a:solidFill>
                  <a:srgbClr val="FFFFFF"/>
                </a:solidFill>
              </a:rPr>
              <a:t> </a:t>
            </a:r>
            <a:r>
              <a:rPr lang="el-GR" altLang="en-US" sz="1200" b="1" i="1" dirty="0" err="1">
                <a:solidFill>
                  <a:srgbClr val="FFFFFF"/>
                </a:solidFill>
              </a:rPr>
              <a:t>strain</a:t>
            </a:r>
            <a:r>
              <a:rPr lang="el-GR" altLang="en-US" sz="1200" b="1" i="1" dirty="0">
                <a:solidFill>
                  <a:srgbClr val="FFFFFF"/>
                </a:solidFill>
              </a:rPr>
              <a:t>/</a:t>
            </a:r>
            <a:r>
              <a:rPr lang="el-GR" altLang="en-US" sz="1200" b="1" i="1" dirty="0" err="1">
                <a:solidFill>
                  <a:srgbClr val="FFFFFF"/>
                </a:solidFill>
              </a:rPr>
              <a:t>damage</a:t>
            </a:r>
            <a:r>
              <a:rPr lang="el-GR" altLang="en-US" sz="1200" b="1" dirty="0">
                <a:solidFill>
                  <a:srgbClr val="FFFFFF"/>
                </a:solidFill>
              </a:rPr>
              <a:t>	</a:t>
            </a:r>
            <a:r>
              <a:rPr lang="en-US" altLang="el-GR" sz="1200" b="1" dirty="0">
                <a:solidFill>
                  <a:srgbClr val="FFFFFF"/>
                </a:solidFill>
              </a:rPr>
              <a:t>                    </a:t>
            </a:r>
            <a:r>
              <a:rPr lang="el-GR" altLang="en-US" sz="1200" b="1" dirty="0" err="1">
                <a:solidFill>
                  <a:srgbClr val="FFFFFF"/>
                </a:solidFill>
              </a:rPr>
              <a:t>Retain</a:t>
            </a:r>
            <a:r>
              <a:rPr lang="el-GR" altLang="en-US" sz="1200" b="1" dirty="0">
                <a:solidFill>
                  <a:srgbClr val="FFFFFF"/>
                </a:solidFill>
              </a:rPr>
              <a:t> </a:t>
            </a:r>
            <a:r>
              <a:rPr lang="el-GR" altLang="en-US" sz="1200" b="1" dirty="0" err="1">
                <a:solidFill>
                  <a:srgbClr val="FFFFFF"/>
                </a:solidFill>
              </a:rPr>
              <a:t>tissue</a:t>
            </a:r>
            <a:r>
              <a:rPr lang="el-GR" altLang="en-US" sz="1200" b="1" dirty="0">
                <a:solidFill>
                  <a:srgbClr val="FFFFFF"/>
                </a:solidFill>
              </a:rPr>
              <a:t> </a:t>
            </a:r>
            <a:r>
              <a:rPr lang="el-GR" altLang="en-US" sz="1200" b="1" dirty="0" err="1">
                <a:solidFill>
                  <a:srgbClr val="FFFFFF"/>
                </a:solidFill>
              </a:rPr>
              <a:t>integrity</a:t>
            </a:r>
            <a:r>
              <a:rPr lang="el-GR" altLang="en-US" sz="1200" b="1" dirty="0">
                <a:solidFill>
                  <a:srgbClr val="FFFFFF"/>
                </a:solidFill>
              </a:rPr>
              <a:t>		</a:t>
            </a:r>
            <a:r>
              <a:rPr lang="en-US" altLang="el-GR" sz="1200" b="1" dirty="0">
                <a:solidFill>
                  <a:srgbClr val="FFFFFF"/>
                </a:solidFill>
              </a:rPr>
              <a:t>                      </a:t>
            </a:r>
            <a:r>
              <a:rPr lang="el-GR" altLang="en-US" sz="1400" b="1" dirty="0" err="1">
                <a:solidFill>
                  <a:srgbClr val="FFFF00"/>
                </a:solidFill>
              </a:rPr>
              <a:t>Pain</a:t>
            </a:r>
            <a:r>
              <a:rPr lang="el-GR" altLang="en-US" sz="1400" b="1" dirty="0">
                <a:solidFill>
                  <a:srgbClr val="FFFF00"/>
                </a:solidFill>
              </a:rPr>
              <a:t> and </a:t>
            </a:r>
            <a:r>
              <a:rPr lang="el-GR" altLang="en-US" sz="1400" b="1" dirty="0" err="1">
                <a:solidFill>
                  <a:srgbClr val="FFFF00"/>
                </a:solidFill>
              </a:rPr>
              <a:t>fatigue</a:t>
            </a:r>
            <a:r>
              <a:rPr lang="el-GR" altLang="en-US" sz="1400" b="1" dirty="0">
                <a:solidFill>
                  <a:srgbClr val="FFFF00"/>
                </a:solidFill>
              </a:rPr>
              <a:t> </a:t>
            </a:r>
            <a:r>
              <a:rPr lang="el-GR" altLang="en-US" sz="1400" b="1" dirty="0" err="1">
                <a:solidFill>
                  <a:srgbClr val="FFFF00"/>
                </a:solidFill>
              </a:rPr>
              <a:t>sy</a:t>
            </a:r>
            <a:r>
              <a:rPr lang="en-US" altLang="en-US" sz="1400" b="1" dirty="0" err="1">
                <a:solidFill>
                  <a:srgbClr val="FFFF00"/>
                </a:solidFill>
              </a:rPr>
              <a:t>ndromes</a:t>
            </a:r>
            <a:endParaRPr lang="en-US" altLang="en-US" sz="1200" b="1" dirty="0">
              <a:solidFill>
                <a:srgbClr val="FFFFFF"/>
              </a:solidFill>
            </a:endParaRPr>
          </a:p>
          <a:p>
            <a:pPr eaLnBrk="1" hangingPunct="1">
              <a:lnSpc>
                <a:spcPct val="150000"/>
              </a:lnSpc>
              <a:spcBef>
                <a:spcPts val="300"/>
              </a:spcBef>
              <a:buClrTx/>
              <a:buFontTx/>
              <a:buNone/>
            </a:pPr>
            <a:r>
              <a:rPr lang="en-US" altLang="en-US" sz="1200" b="1" dirty="0">
                <a:solidFill>
                  <a:srgbClr val="00B0F0"/>
                </a:solidFill>
              </a:rPr>
              <a:t>Prevent social disruption</a:t>
            </a:r>
            <a:r>
              <a:rPr lang="en-US" altLang="en-US" sz="1200" b="1" dirty="0">
                <a:solidFill>
                  <a:srgbClr val="FFFFFF"/>
                </a:solidFill>
              </a:rPr>
              <a:t>                                 Retain social integrity </a:t>
            </a:r>
            <a:r>
              <a:rPr lang="en-US" altLang="en-US" sz="1400" b="1" dirty="0">
                <a:solidFill>
                  <a:srgbClr val="FFFFFF"/>
                </a:solidFill>
              </a:rPr>
              <a:t>(morality) </a:t>
            </a:r>
            <a:r>
              <a:rPr lang="en-US" altLang="en-US" sz="1200" b="1" dirty="0">
                <a:solidFill>
                  <a:srgbClr val="FFFFFF"/>
                </a:solidFill>
              </a:rPr>
              <a:t>		</a:t>
            </a:r>
            <a:r>
              <a:rPr lang="en-US" altLang="en-US" sz="1400" b="1" dirty="0">
                <a:solidFill>
                  <a:srgbClr val="FFFF00"/>
                </a:solidFill>
                <a:latin typeface="Arial Bold" panose="020B0604020202020204" charset="0"/>
                <a:cs typeface="Arial Bold" panose="020B0604020202020204" charset="0"/>
              </a:rPr>
              <a:t>“Evil” behaviors </a:t>
            </a:r>
            <a:r>
              <a:rPr lang="en-US" altLang="en-US" sz="1200" b="1" dirty="0">
                <a:solidFill>
                  <a:srgbClr val="FFFF00"/>
                </a:solidFill>
              </a:rPr>
              <a:t>(psychopathy, tribalism,</a:t>
            </a:r>
          </a:p>
          <a:p>
            <a:pPr eaLnBrk="1" hangingPunct="1">
              <a:lnSpc>
                <a:spcPct val="150000"/>
              </a:lnSpc>
              <a:spcBef>
                <a:spcPts val="300"/>
              </a:spcBef>
              <a:buClrTx/>
              <a:buFontTx/>
              <a:buNone/>
            </a:pPr>
            <a:r>
              <a:rPr lang="en-US" altLang="en-US" sz="1200" b="1" dirty="0">
                <a:solidFill>
                  <a:srgbClr val="FFFF00"/>
                </a:solidFill>
              </a:rPr>
              <a:t>                                                                                                                                                                   fanaticism, sexism, </a:t>
            </a:r>
            <a:r>
              <a:rPr lang="en-US" altLang="en-US" sz="1200" b="1" dirty="0" err="1">
                <a:solidFill>
                  <a:srgbClr val="FFFF00"/>
                </a:solidFill>
              </a:rPr>
              <a:t>etc</a:t>
            </a:r>
            <a:r>
              <a:rPr lang="en-US" altLang="en-US" sz="1200" b="1" dirty="0">
                <a:solidFill>
                  <a:srgbClr val="FFFF00"/>
                </a:solidFill>
              </a:rPr>
              <a:t> </a:t>
            </a:r>
            <a:r>
              <a:rPr lang="en-US" altLang="en-US" sz="1200" b="1" dirty="0">
                <a:solidFill>
                  <a:schemeClr val="accent2"/>
                </a:solidFill>
              </a:rPr>
              <a:t>“Emotional Contagion”</a:t>
            </a:r>
          </a:p>
          <a:p>
            <a:pPr eaLnBrk="1" hangingPunct="1">
              <a:lnSpc>
                <a:spcPct val="150000"/>
              </a:lnSpc>
              <a:spcBef>
                <a:spcPts val="300"/>
              </a:spcBef>
              <a:buClrTx/>
              <a:buFontTx/>
              <a:buNone/>
            </a:pPr>
            <a:r>
              <a:rPr lang="en-US" altLang="en-US" sz="1200" b="1" dirty="0">
                <a:solidFill>
                  <a:srgbClr val="00B0F0"/>
                </a:solidFill>
              </a:rPr>
              <a:t>Prevent wrong decisions </a:t>
            </a:r>
            <a:r>
              <a:rPr lang="en-US" altLang="en-US" sz="1200" b="1" dirty="0">
                <a:solidFill>
                  <a:srgbClr val="FFFF00"/>
                </a:solidFill>
              </a:rPr>
              <a:t>	                    </a:t>
            </a:r>
            <a:r>
              <a:rPr lang="en-US" altLang="en-US" sz="1200" b="1" dirty="0">
                <a:solidFill>
                  <a:schemeClr val="bg1"/>
                </a:solidFill>
              </a:rPr>
              <a:t>Making correct decisions </a:t>
            </a:r>
            <a:r>
              <a:rPr lang="en-US" altLang="en-US" sz="1400" b="1" dirty="0">
                <a:solidFill>
                  <a:schemeClr val="bg1"/>
                </a:solidFill>
              </a:rPr>
              <a:t>(pragmatic logic)</a:t>
            </a:r>
            <a:r>
              <a:rPr lang="en-US" altLang="en-US" sz="1200" b="1" dirty="0">
                <a:solidFill>
                  <a:schemeClr val="bg1"/>
                </a:solidFill>
              </a:rPr>
              <a:t>	</a:t>
            </a:r>
            <a:r>
              <a:rPr lang="en-US" altLang="en-US" sz="1400" b="1" dirty="0">
                <a:solidFill>
                  <a:srgbClr val="FFFF00"/>
                </a:solidFill>
              </a:rPr>
              <a:t>“Stupidity”, </a:t>
            </a:r>
            <a:r>
              <a:rPr lang="en-US" altLang="en-US" sz="1200" b="1" dirty="0">
                <a:solidFill>
                  <a:schemeClr val="accent2"/>
                </a:solidFill>
              </a:rPr>
              <a:t>“Massive Stupidity”</a:t>
            </a:r>
            <a:r>
              <a:rPr lang="en-US" altLang="en-US" sz="1200" b="1" dirty="0">
                <a:solidFill>
                  <a:srgbClr val="FFFF00"/>
                </a:solidFill>
              </a:rPr>
              <a:t>	</a:t>
            </a:r>
          </a:p>
        </p:txBody>
      </p:sp>
      <p:sp>
        <p:nvSpPr>
          <p:cNvPr id="3" name="Line 2"/>
          <p:cNvSpPr>
            <a:spLocks noChangeShapeType="1"/>
          </p:cNvSpPr>
          <p:nvPr/>
        </p:nvSpPr>
        <p:spPr bwMode="auto">
          <a:xfrm>
            <a:off x="1129719" y="1700808"/>
            <a:ext cx="10418068" cy="72009"/>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 name="Line 3"/>
          <p:cNvSpPr>
            <a:spLocks noChangeShapeType="1"/>
          </p:cNvSpPr>
          <p:nvPr/>
        </p:nvSpPr>
        <p:spPr bwMode="auto">
          <a:xfrm>
            <a:off x="1055440" y="6309320"/>
            <a:ext cx="10492348" cy="0"/>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 name="Text Box 4"/>
          <p:cNvSpPr txBox="1">
            <a:spLocks noChangeArrowheads="1"/>
          </p:cNvSpPr>
          <p:nvPr/>
        </p:nvSpPr>
        <p:spPr bwMode="auto">
          <a:xfrm>
            <a:off x="8616280" y="6381328"/>
            <a:ext cx="3384376" cy="325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500" b="1" dirty="0">
                <a:solidFill>
                  <a:srgbClr val="FFFFFF"/>
                </a:solidFill>
              </a:rPr>
              <a:t>Chrousos, Amer J Med 2004, mod.</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4670" y="58103"/>
            <a:ext cx="8229600" cy="1143000"/>
          </a:xfrm>
        </p:spPr>
        <p:txBody>
          <a:bodyPr/>
          <a:lstStyle/>
          <a:p>
            <a:r>
              <a:rPr lang="en-US" b="1">
                <a:solidFill>
                  <a:schemeClr val="bg1"/>
                </a:solidFill>
                <a:latin typeface="Times New Roman Bold" panose="02020603050405020304" charset="0"/>
                <a:cs typeface="Times New Roman Bold" panose="02020603050405020304" charset="0"/>
              </a:rPr>
              <a:t>        Origins of Evil:</a:t>
            </a:r>
          </a:p>
        </p:txBody>
      </p:sp>
      <p:sp>
        <p:nvSpPr>
          <p:cNvPr id="3" name="Content Placeholder 2"/>
          <p:cNvSpPr>
            <a:spLocks noGrp="1"/>
          </p:cNvSpPr>
          <p:nvPr>
            <p:ph idx="1"/>
          </p:nvPr>
        </p:nvSpPr>
        <p:spPr>
          <a:xfrm>
            <a:off x="2658110" y="1196975"/>
            <a:ext cx="8229600" cy="2423795"/>
          </a:xfrm>
        </p:spPr>
        <p:txBody>
          <a:bodyPr/>
          <a:lstStyle/>
          <a:p>
            <a:r>
              <a:rPr lang="en-US" sz="3200" b="1" dirty="0">
                <a:solidFill>
                  <a:srgbClr val="FFFF00"/>
                </a:solidFill>
                <a:latin typeface="Times New Roman Bold" panose="02020603050405020304" charset="0"/>
                <a:cs typeface="Times New Roman Bold" panose="02020603050405020304" charset="0"/>
              </a:rPr>
              <a:t>  Material gain</a:t>
            </a:r>
          </a:p>
          <a:p>
            <a:r>
              <a:rPr lang="en-US" sz="3200" b="1" dirty="0">
                <a:solidFill>
                  <a:srgbClr val="FFFF00"/>
                </a:solidFill>
                <a:latin typeface="Times New Roman Bold" panose="02020603050405020304" charset="0"/>
                <a:cs typeface="Times New Roman Bold" panose="02020603050405020304" charset="0"/>
              </a:rPr>
              <a:t>  Threatened egotism (insecurity)</a:t>
            </a:r>
          </a:p>
          <a:p>
            <a:r>
              <a:rPr lang="en-US" sz="3200" b="1" dirty="0">
                <a:solidFill>
                  <a:srgbClr val="FFFF00"/>
                </a:solidFill>
                <a:latin typeface="Times New Roman Bold" panose="02020603050405020304" charset="0"/>
                <a:cs typeface="Times New Roman Bold" panose="02020603050405020304" charset="0"/>
              </a:rPr>
              <a:t>  Radical belief (fanaticism)</a:t>
            </a:r>
          </a:p>
          <a:p>
            <a:r>
              <a:rPr lang="en-US" sz="3200" b="1" dirty="0">
                <a:solidFill>
                  <a:srgbClr val="00B0F0"/>
                </a:solidFill>
                <a:latin typeface="Times New Roman Bold" panose="02020603050405020304" charset="0"/>
                <a:cs typeface="Times New Roman Bold" panose="02020603050405020304" charset="0"/>
              </a:rPr>
              <a:t>  Sadistic enjoyment (pure evil)</a:t>
            </a:r>
          </a:p>
        </p:txBody>
      </p:sp>
      <p:sp>
        <p:nvSpPr>
          <p:cNvPr id="4" name="Text Box 3"/>
          <p:cNvSpPr txBox="1"/>
          <p:nvPr/>
        </p:nvSpPr>
        <p:spPr>
          <a:xfrm>
            <a:off x="2636520" y="4363720"/>
            <a:ext cx="5842635" cy="2553335"/>
          </a:xfrm>
          <a:prstGeom prst="rect">
            <a:avLst/>
          </a:prstGeom>
          <a:noFill/>
        </p:spPr>
        <p:txBody>
          <a:bodyPr wrap="none" rtlCol="0">
            <a:spAutoFit/>
          </a:bodyPr>
          <a:lstStyle/>
          <a:p>
            <a:pPr marL="457200" indent="-457200" algn="l">
              <a:buFont typeface="Arial" panose="020B0604020202020204" pitchFamily="34" charset="0"/>
              <a:buChar char="•"/>
            </a:pPr>
            <a:r>
              <a:rPr lang="en-US" sz="3200" b="1">
                <a:solidFill>
                  <a:srgbClr val="FFFF00"/>
                </a:solidFill>
                <a:latin typeface="Times New Roman Bold" panose="02020603050405020304" charset="0"/>
                <a:cs typeface="Times New Roman Bold" panose="02020603050405020304" charset="0"/>
                <a:sym typeface="+mn-ea"/>
              </a:rPr>
              <a:t>Objectifying others</a:t>
            </a:r>
            <a:endParaRPr lang="en-US" sz="3200" b="1">
              <a:solidFill>
                <a:srgbClr val="FFFF00"/>
              </a:solidFill>
              <a:latin typeface="Times New Roman Bold" panose="02020603050405020304" charset="0"/>
              <a:cs typeface="Times New Roman Bold" panose="02020603050405020304" charset="0"/>
            </a:endParaRPr>
          </a:p>
          <a:p>
            <a:pPr marL="457200" indent="-457200" algn="l">
              <a:buFont typeface="Arial" panose="020B0604020202020204" pitchFamily="34" charset="0"/>
              <a:buChar char="•"/>
            </a:pPr>
            <a:r>
              <a:rPr lang="en-US" sz="3200" b="1">
                <a:solidFill>
                  <a:srgbClr val="FFFF00"/>
                </a:solidFill>
                <a:latin typeface="Times New Roman Bold" panose="02020603050405020304" charset="0"/>
                <a:cs typeface="Times New Roman Bold" panose="02020603050405020304" charset="0"/>
                <a:sym typeface="+mn-ea"/>
              </a:rPr>
              <a:t>Denying relatedness</a:t>
            </a:r>
            <a:endParaRPr lang="en-US" sz="3200" b="1">
              <a:solidFill>
                <a:srgbClr val="FFFF00"/>
              </a:solidFill>
              <a:latin typeface="Times New Roman Bold" panose="02020603050405020304" charset="0"/>
              <a:cs typeface="Times New Roman Bold" panose="02020603050405020304" charset="0"/>
            </a:endParaRPr>
          </a:p>
          <a:p>
            <a:pPr marL="457200" indent="-457200" algn="l">
              <a:buFont typeface="Arial" panose="020B0604020202020204" pitchFamily="34" charset="0"/>
              <a:buChar char="•"/>
            </a:pPr>
            <a:r>
              <a:rPr lang="en-US" sz="3200" b="1">
                <a:solidFill>
                  <a:srgbClr val="FFFF00"/>
                </a:solidFill>
                <a:latin typeface="Times New Roman Bold" panose="02020603050405020304" charset="0"/>
                <a:cs typeface="Times New Roman Bold" panose="02020603050405020304" charset="0"/>
                <a:sym typeface="+mn-ea"/>
              </a:rPr>
              <a:t>Numbing own emotions</a:t>
            </a:r>
            <a:endParaRPr lang="en-US" sz="3200" b="1">
              <a:solidFill>
                <a:srgbClr val="FFFF00"/>
              </a:solidFill>
              <a:latin typeface="Times New Roman Bold" panose="02020603050405020304" charset="0"/>
              <a:cs typeface="Times New Roman Bold" panose="02020603050405020304" charset="0"/>
            </a:endParaRPr>
          </a:p>
          <a:p>
            <a:pPr marL="457200" indent="-457200" algn="l">
              <a:buFont typeface="Arial" panose="020B0604020202020204" pitchFamily="34" charset="0"/>
              <a:buChar char="•"/>
            </a:pPr>
            <a:r>
              <a:rPr lang="en-US" sz="3200" b="1">
                <a:solidFill>
                  <a:srgbClr val="FFFF00"/>
                </a:solidFill>
                <a:latin typeface="Times New Roman Bold" panose="02020603050405020304" charset="0"/>
                <a:cs typeface="Times New Roman Bold" panose="02020603050405020304" charset="0"/>
                <a:sym typeface="+mn-ea"/>
              </a:rPr>
              <a:t>Impaired ability to self-reflect</a:t>
            </a:r>
            <a:endParaRPr lang="en-US" sz="3200" b="1">
              <a:solidFill>
                <a:srgbClr val="FFFF00"/>
              </a:solidFill>
              <a:latin typeface="Times New Roman Bold" panose="02020603050405020304" charset="0"/>
              <a:cs typeface="Times New Roman Bold" panose="02020603050405020304" charset="0"/>
            </a:endParaRPr>
          </a:p>
          <a:p>
            <a:pPr marL="457200" indent="-457200"/>
            <a:endParaRPr lang="en-US" sz="3200" b="1">
              <a:solidFill>
                <a:srgbClr val="FFFF00"/>
              </a:solidFill>
              <a:latin typeface="Times New Roman Bold" panose="02020603050405020304" charset="0"/>
              <a:cs typeface="Times New Roman Bold" panose="02020603050405020304" charset="0"/>
            </a:endParaRPr>
          </a:p>
        </p:txBody>
      </p:sp>
      <p:sp>
        <p:nvSpPr>
          <p:cNvPr id="5" name="Text Box 4"/>
          <p:cNvSpPr txBox="1"/>
          <p:nvPr/>
        </p:nvSpPr>
        <p:spPr>
          <a:xfrm>
            <a:off x="2880995" y="3696970"/>
            <a:ext cx="6010910" cy="706755"/>
          </a:xfrm>
          <a:prstGeom prst="rect">
            <a:avLst/>
          </a:prstGeom>
          <a:noFill/>
        </p:spPr>
        <p:txBody>
          <a:bodyPr wrap="none" rtlCol="0">
            <a:spAutoFit/>
          </a:bodyPr>
          <a:lstStyle/>
          <a:p>
            <a:r>
              <a:rPr lang="en-US" sz="4000" b="1">
                <a:solidFill>
                  <a:schemeClr val="bg1"/>
                </a:solidFill>
                <a:latin typeface="Times New Roman Bold" panose="02020603050405020304" charset="0"/>
                <a:cs typeface="Times New Roman Bold" panose="02020603050405020304" charset="0"/>
              </a:rPr>
              <a:t>Empathy Lack or Erosion:</a:t>
            </a:r>
          </a:p>
        </p:txBody>
      </p:sp>
      <p:sp>
        <p:nvSpPr>
          <p:cNvPr id="92163" name="Line 4"/>
          <p:cNvSpPr>
            <a:spLocks noChangeShapeType="1"/>
          </p:cNvSpPr>
          <p:nvPr/>
        </p:nvSpPr>
        <p:spPr bwMode="auto">
          <a:xfrm>
            <a:off x="1804670" y="1127760"/>
            <a:ext cx="8420100" cy="50800"/>
          </a:xfrm>
          <a:prstGeom prst="line">
            <a:avLst/>
          </a:prstGeom>
          <a:noFill/>
          <a:ln w="28575">
            <a:solidFill>
              <a:schemeClr val="bg1"/>
            </a:solidFill>
            <a:rou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4"/>
          <p:cNvSpPr>
            <a:spLocks noChangeShapeType="1"/>
          </p:cNvSpPr>
          <p:nvPr/>
        </p:nvSpPr>
        <p:spPr bwMode="auto">
          <a:xfrm>
            <a:off x="1647190" y="6576060"/>
            <a:ext cx="8387080" cy="635"/>
          </a:xfrm>
          <a:prstGeom prst="line">
            <a:avLst/>
          </a:prstGeom>
          <a:noFill/>
          <a:ln w="28575">
            <a:solidFill>
              <a:schemeClr val="bg1"/>
            </a:solidFill>
            <a:round/>
          </a:ln>
          <a:extLst>
            <a:ext uri="{909E8E84-426E-40DD-AFC4-6F175D3DCCD1}">
              <a14:hiddenFill xmlns:a14="http://schemas.microsoft.com/office/drawing/2010/main">
                <a:noFill/>
              </a14:hiddenFill>
            </a:ext>
          </a:extLst>
        </p:spPr>
        <p:txBody>
          <a:bodyPr wrap="none" anchor="ctr"/>
          <a:lstStyle/>
          <a:p>
            <a:endParaRPr lang="en-US"/>
          </a:p>
        </p:txBody>
      </p:sp>
      <p:sp>
        <p:nvSpPr>
          <p:cNvPr id="7" name="Line 4"/>
          <p:cNvSpPr>
            <a:spLocks noChangeShapeType="1"/>
          </p:cNvSpPr>
          <p:nvPr/>
        </p:nvSpPr>
        <p:spPr bwMode="auto">
          <a:xfrm>
            <a:off x="1614170" y="3633470"/>
            <a:ext cx="8420100" cy="50800"/>
          </a:xfrm>
          <a:prstGeom prst="line">
            <a:avLst/>
          </a:prstGeom>
          <a:noFill/>
          <a:ln w="28575">
            <a:solidFill>
              <a:schemeClr val="bg1"/>
            </a:solidFill>
            <a:rou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8065" name="Text Box 3"/>
          <p:cNvSpPr txBox="1">
            <a:spLocks noChangeArrowheads="1"/>
          </p:cNvSpPr>
          <p:nvPr/>
        </p:nvSpPr>
        <p:spPr bwMode="auto">
          <a:xfrm>
            <a:off x="6767513" y="2624138"/>
            <a:ext cx="2665730" cy="144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1">
                <a:solidFill>
                  <a:schemeClr val="bg1"/>
                </a:solidFill>
                <a:latin typeface="Times New Roman" panose="02020603050405020304" pitchFamily="18" charset="0"/>
              </a:rPr>
              <a:t>Individual</a:t>
            </a:r>
            <a:endParaRPr lang="en-US" altLang="en-US" b="1" i="1">
              <a:solidFill>
                <a:schemeClr val="bg1"/>
              </a:solidFill>
              <a:latin typeface="Times New Roman" panose="02020603050405020304" pitchFamily="18" charset="0"/>
            </a:endParaRPr>
          </a:p>
          <a:p>
            <a:pPr eaLnBrk="1" hangingPunct="1">
              <a:spcBef>
                <a:spcPct val="0"/>
              </a:spcBef>
              <a:buFontTx/>
              <a:buNone/>
            </a:pPr>
            <a:r>
              <a:rPr lang="en-US" altLang="en-US" sz="4400" b="1">
                <a:solidFill>
                  <a:schemeClr val="bg1"/>
                </a:solidFill>
                <a:latin typeface="Times New Roman" panose="02020603050405020304" pitchFamily="18" charset="0"/>
              </a:rPr>
              <a:t>           </a:t>
            </a:r>
            <a:endParaRPr lang="en-US" altLang="en-US" b="1">
              <a:solidFill>
                <a:schemeClr val="bg1"/>
              </a:solidFill>
              <a:latin typeface="Verdana" panose="020B0604030504040204" pitchFamily="34" charset="0"/>
            </a:endParaRPr>
          </a:p>
        </p:txBody>
      </p:sp>
      <p:sp>
        <p:nvSpPr>
          <p:cNvPr id="88066" name="Text Box 4"/>
          <p:cNvSpPr txBox="1">
            <a:spLocks noChangeArrowheads="1"/>
          </p:cNvSpPr>
          <p:nvPr/>
        </p:nvSpPr>
        <p:spPr bwMode="auto">
          <a:xfrm>
            <a:off x="2336800" y="2584450"/>
            <a:ext cx="2079625"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800" b="1">
                <a:solidFill>
                  <a:srgbClr val="FFFFFF"/>
                </a:solidFill>
                <a:latin typeface="Times New Roman" panose="02020603050405020304" pitchFamily="18" charset="0"/>
              </a:rPr>
              <a:t>Species</a:t>
            </a:r>
          </a:p>
        </p:txBody>
      </p:sp>
      <p:sp>
        <p:nvSpPr>
          <p:cNvPr id="88067" name="Text Box 5"/>
          <p:cNvSpPr txBox="1">
            <a:spLocks noChangeArrowheads="1"/>
          </p:cNvSpPr>
          <p:nvPr/>
        </p:nvSpPr>
        <p:spPr bwMode="auto">
          <a:xfrm>
            <a:off x="4965700" y="2582863"/>
            <a:ext cx="16129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1">
                <a:solidFill>
                  <a:schemeClr val="bg1"/>
                </a:solidFill>
                <a:latin typeface="Times New Roman" panose="02020603050405020304" pitchFamily="18" charset="0"/>
              </a:rPr>
              <a:t>  </a:t>
            </a:r>
            <a:r>
              <a:rPr lang="en-US" altLang="en-US" sz="4400" b="1" i="1">
                <a:solidFill>
                  <a:schemeClr val="bg1"/>
                </a:solidFill>
                <a:latin typeface="Times New Roman" panose="02020603050405020304" pitchFamily="18" charset="0"/>
              </a:rPr>
              <a:t>vs.</a:t>
            </a:r>
          </a:p>
        </p:txBody>
      </p:sp>
      <p:sp>
        <p:nvSpPr>
          <p:cNvPr id="88068" name="Line 6"/>
          <p:cNvSpPr>
            <a:spLocks noChangeShapeType="1"/>
          </p:cNvSpPr>
          <p:nvPr/>
        </p:nvSpPr>
        <p:spPr bwMode="auto">
          <a:xfrm flipH="1">
            <a:off x="7502525" y="3467100"/>
            <a:ext cx="46038" cy="1727200"/>
          </a:xfrm>
          <a:prstGeom prst="line">
            <a:avLst/>
          </a:prstGeom>
          <a:noFill/>
          <a:ln w="9525">
            <a:solidFill>
              <a:srgbClr val="FFFF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069" name="Line 8"/>
          <p:cNvSpPr>
            <a:spLocks noChangeShapeType="1"/>
          </p:cNvSpPr>
          <p:nvPr/>
        </p:nvSpPr>
        <p:spPr bwMode="auto">
          <a:xfrm>
            <a:off x="2519363" y="3467100"/>
            <a:ext cx="46037" cy="1714500"/>
          </a:xfrm>
          <a:prstGeom prst="line">
            <a:avLst/>
          </a:prstGeom>
          <a:noFill/>
          <a:ln w="9525">
            <a:solidFill>
              <a:srgbClr val="FFFF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070" name="TextBox 8"/>
          <p:cNvSpPr txBox="1">
            <a:spLocks noChangeArrowheads="1"/>
          </p:cNvSpPr>
          <p:nvPr/>
        </p:nvSpPr>
        <p:spPr bwMode="auto">
          <a:xfrm>
            <a:off x="6756400" y="5067300"/>
            <a:ext cx="28924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000" b="1">
                <a:solidFill>
                  <a:schemeClr val="bg1"/>
                </a:solidFill>
                <a:latin typeface="Times New Roman" panose="02020603050405020304" pitchFamily="18" charset="0"/>
              </a:rPr>
              <a:t>Epigenotype</a:t>
            </a:r>
          </a:p>
        </p:txBody>
      </p:sp>
      <p:sp>
        <p:nvSpPr>
          <p:cNvPr id="88071" name="TextBox 9"/>
          <p:cNvSpPr txBox="1">
            <a:spLocks noChangeArrowheads="1"/>
          </p:cNvSpPr>
          <p:nvPr/>
        </p:nvSpPr>
        <p:spPr bwMode="auto">
          <a:xfrm>
            <a:off x="2743200" y="3441700"/>
            <a:ext cx="3218180"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600" b="1" i="1">
                <a:solidFill>
                  <a:srgbClr val="FF6600"/>
                </a:solidFill>
                <a:latin typeface="Times New Roman" panose="02020603050405020304" pitchFamily="18" charset="0"/>
              </a:rPr>
              <a:t>Evolution</a:t>
            </a:r>
          </a:p>
          <a:p>
            <a:pPr eaLnBrk="1" hangingPunct="1">
              <a:spcBef>
                <a:spcPct val="0"/>
              </a:spcBef>
              <a:buFontTx/>
              <a:buNone/>
            </a:pPr>
            <a:r>
              <a:rPr lang="en-US" altLang="en-US" sz="3600" b="1" i="1">
                <a:solidFill>
                  <a:srgbClr val="FFFF00"/>
                </a:solidFill>
                <a:latin typeface="Times New Roman" panose="02020603050405020304" pitchFamily="18" charset="0"/>
              </a:rPr>
              <a:t>Genetics</a:t>
            </a:r>
          </a:p>
          <a:p>
            <a:pPr eaLnBrk="1" hangingPunct="1">
              <a:spcBef>
                <a:spcPct val="0"/>
              </a:spcBef>
              <a:buFontTx/>
              <a:buNone/>
            </a:pPr>
            <a:r>
              <a:rPr lang="en-US" altLang="en-US" sz="3600" b="1" i="1">
                <a:solidFill>
                  <a:srgbClr val="FFFF00"/>
                </a:solidFill>
                <a:latin typeface="Times New Roman" panose="02020603050405020304" pitchFamily="18" charset="0"/>
              </a:rPr>
              <a:t>CNS complexity</a:t>
            </a:r>
          </a:p>
        </p:txBody>
      </p:sp>
      <p:sp>
        <p:nvSpPr>
          <p:cNvPr id="88072" name="TextBox 10"/>
          <p:cNvSpPr txBox="1">
            <a:spLocks noChangeArrowheads="1"/>
          </p:cNvSpPr>
          <p:nvPr/>
        </p:nvSpPr>
        <p:spPr bwMode="auto">
          <a:xfrm>
            <a:off x="7624763" y="3441700"/>
            <a:ext cx="2862580"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600" b="1" i="1">
                <a:solidFill>
                  <a:srgbClr val="FF6600"/>
                </a:solidFill>
                <a:latin typeface="Times New Roman" panose="02020603050405020304" pitchFamily="18" charset="0"/>
              </a:rPr>
              <a:t>Development</a:t>
            </a:r>
          </a:p>
          <a:p>
            <a:pPr eaLnBrk="1" hangingPunct="1">
              <a:spcBef>
                <a:spcPct val="0"/>
              </a:spcBef>
              <a:buFontTx/>
              <a:buNone/>
            </a:pPr>
            <a:r>
              <a:rPr lang="en-US" altLang="en-US" sz="3600" b="1" i="1">
                <a:solidFill>
                  <a:srgbClr val="FFFF00"/>
                </a:solidFill>
                <a:latin typeface="Times New Roman" panose="02020603050405020304" pitchFamily="18" charset="0"/>
              </a:rPr>
              <a:t>Epigenetics</a:t>
            </a:r>
          </a:p>
          <a:p>
            <a:pPr eaLnBrk="1" hangingPunct="1">
              <a:spcBef>
                <a:spcPct val="0"/>
              </a:spcBef>
              <a:buFontTx/>
              <a:buNone/>
            </a:pPr>
            <a:r>
              <a:rPr lang="en-US" altLang="en-US" sz="3600" b="1" i="1">
                <a:solidFill>
                  <a:srgbClr val="FFFF00"/>
                </a:solidFill>
                <a:latin typeface="Times New Roman" panose="02020603050405020304" pitchFamily="18" charset="0"/>
              </a:rPr>
              <a:t>CNS plasticity</a:t>
            </a:r>
          </a:p>
        </p:txBody>
      </p:sp>
      <p:sp>
        <p:nvSpPr>
          <p:cNvPr id="88073" name="TextBox 12"/>
          <p:cNvSpPr txBox="1">
            <a:spLocks noChangeArrowheads="1"/>
          </p:cNvSpPr>
          <p:nvPr/>
        </p:nvSpPr>
        <p:spPr bwMode="auto">
          <a:xfrm>
            <a:off x="2946400" y="254000"/>
            <a:ext cx="633666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b="1">
                <a:solidFill>
                  <a:srgbClr val="FFFF00"/>
                </a:solidFill>
                <a:latin typeface="Times New Roman" panose="02020603050405020304" pitchFamily="18" charset="0"/>
              </a:rPr>
              <a:t>ENVIRONMENTAL STRESSORS</a:t>
            </a:r>
          </a:p>
        </p:txBody>
      </p:sp>
      <p:sp>
        <p:nvSpPr>
          <p:cNvPr id="88074" name="Line 7"/>
          <p:cNvSpPr>
            <a:spLocks noChangeShapeType="1"/>
          </p:cNvSpPr>
          <p:nvPr/>
        </p:nvSpPr>
        <p:spPr bwMode="auto">
          <a:xfrm>
            <a:off x="7594600" y="927100"/>
            <a:ext cx="914400" cy="1562100"/>
          </a:xfrm>
          <a:prstGeom prst="line">
            <a:avLst/>
          </a:prstGeom>
          <a:noFill/>
          <a:ln w="9525">
            <a:solidFill>
              <a:srgbClr val="FFFF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075" name="Line 7"/>
          <p:cNvSpPr>
            <a:spLocks noChangeShapeType="1"/>
          </p:cNvSpPr>
          <p:nvPr/>
        </p:nvSpPr>
        <p:spPr bwMode="auto">
          <a:xfrm flipH="1">
            <a:off x="2900363" y="1028700"/>
            <a:ext cx="935037" cy="1325563"/>
          </a:xfrm>
          <a:prstGeom prst="line">
            <a:avLst/>
          </a:prstGeom>
          <a:noFill/>
          <a:ln w="9525">
            <a:solidFill>
              <a:srgbClr val="FFFF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076" name="TextBox 8"/>
          <p:cNvSpPr txBox="1">
            <a:spLocks noChangeArrowheads="1"/>
          </p:cNvSpPr>
          <p:nvPr/>
        </p:nvSpPr>
        <p:spPr bwMode="auto">
          <a:xfrm>
            <a:off x="1879600" y="5041900"/>
            <a:ext cx="2270760"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000" b="1">
                <a:solidFill>
                  <a:schemeClr val="bg1"/>
                </a:solidFill>
                <a:latin typeface="Times New Roman" panose="02020603050405020304" pitchFamily="18" charset="0"/>
              </a:rPr>
              <a:t>Genotype</a:t>
            </a:r>
          </a:p>
        </p:txBody>
      </p:sp>
      <p:sp>
        <p:nvSpPr>
          <p:cNvPr id="88077" name="TextBox 13"/>
          <p:cNvSpPr txBox="1">
            <a:spLocks noChangeArrowheads="1"/>
          </p:cNvSpPr>
          <p:nvPr/>
        </p:nvSpPr>
        <p:spPr bwMode="auto">
          <a:xfrm>
            <a:off x="4229100" y="752475"/>
            <a:ext cx="4586605"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l" eaLnBrk="1" hangingPunct="1">
              <a:spcBef>
                <a:spcPct val="0"/>
              </a:spcBef>
              <a:buFontTx/>
              <a:buNone/>
            </a:pPr>
            <a:r>
              <a:rPr lang="en-US" altLang="en-US" sz="1800" b="1" dirty="0">
                <a:solidFill>
                  <a:srgbClr val="FFFFFF"/>
                </a:solidFill>
                <a:sym typeface="+mn-ea"/>
              </a:rPr>
              <a:t>▪ </a:t>
            </a:r>
            <a:r>
              <a:rPr lang="en-US" altLang="en-US" sz="1600" b="1" dirty="0">
                <a:solidFill>
                  <a:srgbClr val="FFFFFF"/>
                </a:solidFill>
              </a:rPr>
              <a:t>Starvation</a:t>
            </a:r>
          </a:p>
          <a:p>
            <a:pPr algn="l" eaLnBrk="1" hangingPunct="1">
              <a:spcBef>
                <a:spcPct val="0"/>
              </a:spcBef>
              <a:buFontTx/>
              <a:buNone/>
            </a:pPr>
            <a:r>
              <a:rPr lang="en-US" altLang="en-US" sz="1600" b="1" dirty="0">
                <a:solidFill>
                  <a:srgbClr val="FFFFFF"/>
                </a:solidFill>
                <a:sym typeface="+mn-ea"/>
              </a:rPr>
              <a:t>▪ </a:t>
            </a:r>
            <a:r>
              <a:rPr lang="en-US" altLang="en-US" sz="1600" b="1" dirty="0">
                <a:solidFill>
                  <a:srgbClr val="FFFFFF"/>
                </a:solidFill>
              </a:rPr>
              <a:t>Dehydration</a:t>
            </a:r>
          </a:p>
          <a:p>
            <a:pPr algn="l" eaLnBrk="1" hangingPunct="1">
              <a:spcBef>
                <a:spcPct val="0"/>
              </a:spcBef>
              <a:buFontTx/>
              <a:buNone/>
            </a:pPr>
            <a:r>
              <a:rPr lang="en-US" altLang="en-US" sz="1600" b="1" dirty="0">
                <a:solidFill>
                  <a:srgbClr val="FFFFFF"/>
                </a:solidFill>
                <a:sym typeface="+mn-ea"/>
              </a:rPr>
              <a:t>▪ </a:t>
            </a:r>
            <a:r>
              <a:rPr lang="en-US" altLang="en-US" sz="1600" b="1" dirty="0">
                <a:solidFill>
                  <a:srgbClr val="FFFFFF"/>
                </a:solidFill>
              </a:rPr>
              <a:t>Injurious agents-inflammations</a:t>
            </a:r>
          </a:p>
          <a:p>
            <a:pPr algn="l" eaLnBrk="1" hangingPunct="1">
              <a:spcBef>
                <a:spcPct val="0"/>
              </a:spcBef>
              <a:buFontTx/>
              <a:buNone/>
            </a:pPr>
            <a:r>
              <a:rPr lang="en-US" altLang="en-US" sz="1600" b="1" dirty="0">
                <a:solidFill>
                  <a:srgbClr val="FFFFFF"/>
                </a:solidFill>
                <a:sym typeface="+mn-ea"/>
              </a:rPr>
              <a:t>▪ </a:t>
            </a:r>
            <a:r>
              <a:rPr lang="en-US" altLang="en-US" sz="1600" b="1" dirty="0">
                <a:solidFill>
                  <a:srgbClr val="FFFFFF"/>
                </a:solidFill>
              </a:rPr>
              <a:t>Adversaries-anticipation</a:t>
            </a:r>
          </a:p>
          <a:p>
            <a:pPr algn="l" eaLnBrk="1" hangingPunct="1">
              <a:spcBef>
                <a:spcPct val="0"/>
              </a:spcBef>
              <a:buFontTx/>
              <a:buNone/>
            </a:pPr>
            <a:r>
              <a:rPr lang="en-US" altLang="en-US" sz="1600" b="1" dirty="0">
                <a:solidFill>
                  <a:srgbClr val="FFFFFF"/>
                </a:solidFill>
              </a:rPr>
              <a:t>                       -avoidance</a:t>
            </a:r>
          </a:p>
          <a:p>
            <a:pPr algn="l" eaLnBrk="1" hangingPunct="1">
              <a:spcBef>
                <a:spcPct val="0"/>
              </a:spcBef>
              <a:buFontTx/>
              <a:buNone/>
            </a:pPr>
            <a:r>
              <a:rPr lang="en-US" altLang="en-US" sz="1600" b="1" dirty="0">
                <a:solidFill>
                  <a:srgbClr val="FFFFFF"/>
                </a:solidFill>
                <a:sym typeface="+mn-ea"/>
              </a:rPr>
              <a:t>▪ </a:t>
            </a:r>
            <a:r>
              <a:rPr lang="en-US" altLang="en-US" sz="1600" b="1" dirty="0">
                <a:solidFill>
                  <a:srgbClr val="FFFFFF"/>
                </a:solidFill>
              </a:rPr>
              <a:t>Injury-minimization</a:t>
            </a:r>
          </a:p>
          <a:p>
            <a:pPr algn="l" eaLnBrk="1" hangingPunct="1">
              <a:spcBef>
                <a:spcPct val="0"/>
              </a:spcBef>
              <a:buFontTx/>
              <a:buNone/>
            </a:pPr>
            <a:r>
              <a:rPr lang="en-US" altLang="en-US" sz="1600" b="1" dirty="0">
                <a:solidFill>
                  <a:srgbClr val="FFFFFF"/>
                </a:solidFill>
                <a:sym typeface="+mn-ea"/>
              </a:rPr>
              <a:t>▪ </a:t>
            </a:r>
            <a:r>
              <a:rPr lang="en-US" altLang="en-US" sz="1600" b="1" dirty="0">
                <a:solidFill>
                  <a:srgbClr val="FFFFFF"/>
                </a:solidFill>
              </a:rPr>
              <a:t>Social bonding disruption</a:t>
            </a:r>
          </a:p>
          <a:p>
            <a:pPr algn="l" eaLnBrk="1" hangingPunct="1">
              <a:spcBef>
                <a:spcPct val="0"/>
              </a:spcBef>
              <a:buFontTx/>
              <a:buNone/>
            </a:pPr>
            <a:r>
              <a:rPr lang="en-US" altLang="en-US" sz="1600" b="1" dirty="0">
                <a:solidFill>
                  <a:srgbClr val="FFFFFF"/>
                </a:solidFill>
                <a:sym typeface="+mn-ea"/>
              </a:rPr>
              <a:t>▪ </a:t>
            </a:r>
            <a:r>
              <a:rPr lang="en-US" altLang="en-US" sz="1600" b="1" dirty="0">
                <a:solidFill>
                  <a:srgbClr val="FFFFFF"/>
                </a:solidFill>
              </a:rPr>
              <a:t>Wrong decisions</a:t>
            </a:r>
          </a:p>
          <a:p>
            <a:pPr eaLnBrk="1" hangingPunct="1">
              <a:spcBef>
                <a:spcPct val="0"/>
              </a:spcBef>
              <a:buFontTx/>
              <a:buNone/>
            </a:pPr>
            <a:endParaRPr lang="en-US" altLang="en-US" sz="1800" b="1" dirty="0">
              <a:solidFill>
                <a:srgbClr val="FFFFFF"/>
              </a:solidFill>
            </a:endParaRPr>
          </a:p>
        </p:txBody>
      </p:sp>
      <p:sp>
        <p:nvSpPr>
          <p:cNvPr id="88078" name="TextBox 14"/>
          <p:cNvSpPr txBox="1">
            <a:spLocks noChangeArrowheads="1"/>
          </p:cNvSpPr>
          <p:nvPr/>
        </p:nvSpPr>
        <p:spPr bwMode="auto">
          <a:xfrm>
            <a:off x="4406900" y="5842000"/>
            <a:ext cx="2583180"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200" b="1">
                <a:solidFill>
                  <a:schemeClr val="bg1"/>
                </a:solidFill>
                <a:latin typeface="Times New Roman" panose="02020603050405020304" pitchFamily="18" charset="0"/>
              </a:rPr>
              <a:t>Phenotype</a:t>
            </a:r>
          </a:p>
          <a:p>
            <a:pPr eaLnBrk="1" hangingPunct="1">
              <a:spcBef>
                <a:spcPct val="0"/>
              </a:spcBef>
              <a:buFontTx/>
              <a:buNone/>
            </a:pPr>
            <a:endParaRPr lang="en-US" altLang="en-US" sz="1800">
              <a:latin typeface="Symbol" pitchFamily="2" charset="2"/>
            </a:endParaRPr>
          </a:p>
        </p:txBody>
      </p:sp>
      <p:sp>
        <p:nvSpPr>
          <p:cNvPr id="88079" name="Line 8"/>
          <p:cNvSpPr>
            <a:spLocks noChangeShapeType="1"/>
          </p:cNvSpPr>
          <p:nvPr/>
        </p:nvSpPr>
        <p:spPr bwMode="auto">
          <a:xfrm>
            <a:off x="2679700" y="5765800"/>
            <a:ext cx="1701800" cy="381000"/>
          </a:xfrm>
          <a:prstGeom prst="line">
            <a:avLst/>
          </a:prstGeom>
          <a:noFill/>
          <a:ln w="9525">
            <a:solidFill>
              <a:srgbClr val="FFFF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080" name="Line 6"/>
          <p:cNvSpPr>
            <a:spLocks noChangeShapeType="1"/>
          </p:cNvSpPr>
          <p:nvPr/>
        </p:nvSpPr>
        <p:spPr bwMode="auto">
          <a:xfrm flipH="1">
            <a:off x="7061200" y="5829300"/>
            <a:ext cx="1295400" cy="482600"/>
          </a:xfrm>
          <a:prstGeom prst="line">
            <a:avLst/>
          </a:prstGeom>
          <a:noFill/>
          <a:ln w="9525">
            <a:solidFill>
              <a:srgbClr val="FFFF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TextBox 1"/>
          <p:cNvSpPr txBox="1"/>
          <p:nvPr/>
        </p:nvSpPr>
        <p:spPr>
          <a:xfrm>
            <a:off x="8191500" y="1092200"/>
            <a:ext cx="1871980" cy="922020"/>
          </a:xfrm>
          <a:prstGeom prst="rect">
            <a:avLst/>
          </a:prstGeom>
          <a:noFill/>
        </p:spPr>
        <p:txBody>
          <a:bodyPr wrap="none">
            <a:spAutoFit/>
          </a:bodyPr>
          <a:lstStyle/>
          <a:p>
            <a:pPr algn="l" eaLnBrk="1" hangingPunct="1">
              <a:defRPr/>
            </a:pPr>
            <a:r>
              <a:rPr lang="en-US" b="1" dirty="0">
                <a:solidFill>
                  <a:srgbClr val="FFFF00"/>
                </a:solidFill>
                <a:latin typeface="+mn-lt"/>
                <a:ea typeface="ＭＳ Ｐゴシック" panose="020B0600070205080204" charset="-122"/>
                <a:cs typeface="ＭＳ Ｐゴシック" panose="020B0600070205080204" charset="-122"/>
              </a:rPr>
              <a:t>Embryogenesis</a:t>
            </a:r>
            <a:endParaRPr lang="en-US" b="1" dirty="0">
              <a:solidFill>
                <a:schemeClr val="bg1"/>
              </a:solidFill>
              <a:latin typeface="+mn-lt"/>
              <a:ea typeface="ＭＳ Ｐゴシック" panose="020B0600070205080204" charset="-122"/>
              <a:cs typeface="ＭＳ Ｐゴシック" panose="020B0600070205080204" charset="-122"/>
            </a:endParaRPr>
          </a:p>
          <a:p>
            <a:pPr algn="l" eaLnBrk="1" hangingPunct="1">
              <a:defRPr/>
            </a:pPr>
            <a:r>
              <a:rPr lang="en-US" altLang="en-US" b="1" dirty="0">
                <a:solidFill>
                  <a:srgbClr val="00B0F0"/>
                </a:solidFill>
                <a:sym typeface="+mn-ea"/>
              </a:rPr>
              <a:t>▪ </a:t>
            </a:r>
            <a:r>
              <a:rPr lang="en-US" b="1" dirty="0">
                <a:solidFill>
                  <a:srgbClr val="00B0F0"/>
                </a:solidFill>
                <a:latin typeface="Times New Roman Regular" panose="02020603050405020304" charset="0"/>
                <a:ea typeface="ＭＳ Ｐゴシック" panose="020B0600070205080204" charset="-122"/>
                <a:cs typeface="Times New Roman Regular" panose="02020603050405020304" charset="0"/>
              </a:rPr>
              <a:t>Maternal Stress</a:t>
            </a:r>
          </a:p>
          <a:p>
            <a:pPr algn="l" eaLnBrk="1" hangingPunct="1">
              <a:defRPr/>
            </a:pPr>
            <a:r>
              <a:rPr lang="en-US" altLang="en-US" b="1" dirty="0">
                <a:solidFill>
                  <a:srgbClr val="00B0F0"/>
                </a:solidFill>
                <a:latin typeface="Times New Roman Regular" panose="02020603050405020304" charset="0"/>
                <a:cs typeface="Times New Roman Regular" panose="02020603050405020304" charset="0"/>
                <a:sym typeface="+mn-ea"/>
              </a:rPr>
              <a:t>▪ </a:t>
            </a:r>
            <a:r>
              <a:rPr lang="en-US" b="1" dirty="0">
                <a:solidFill>
                  <a:srgbClr val="00B0F0"/>
                </a:solidFill>
                <a:latin typeface="Times New Roman Regular" panose="02020603050405020304" charset="0"/>
                <a:ea typeface="ＭＳ Ｐゴシック" panose="020B0600070205080204" charset="-122"/>
                <a:cs typeface="Times New Roman Regular" panose="02020603050405020304" charset="0"/>
              </a:rPr>
              <a:t>Perinatal Stress</a:t>
            </a:r>
          </a:p>
        </p:txBody>
      </p:sp>
      <p:sp>
        <p:nvSpPr>
          <p:cNvPr id="88082" name="Line 6"/>
          <p:cNvSpPr>
            <a:spLocks noChangeShapeType="1"/>
          </p:cNvSpPr>
          <p:nvPr/>
        </p:nvSpPr>
        <p:spPr bwMode="auto">
          <a:xfrm flipH="1" flipV="1">
            <a:off x="4635500" y="5410200"/>
            <a:ext cx="1943100" cy="25400"/>
          </a:xfrm>
          <a:prstGeom prst="line">
            <a:avLst/>
          </a:prstGeom>
          <a:noFill/>
          <a:ln w="9525">
            <a:solidFill>
              <a:srgbClr val="FFFF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083" name="Line 8"/>
          <p:cNvSpPr>
            <a:spLocks noChangeShapeType="1"/>
          </p:cNvSpPr>
          <p:nvPr/>
        </p:nvSpPr>
        <p:spPr bwMode="auto">
          <a:xfrm>
            <a:off x="4635500" y="5549900"/>
            <a:ext cx="1955800" cy="25400"/>
          </a:xfrm>
          <a:prstGeom prst="line">
            <a:avLst/>
          </a:prstGeom>
          <a:noFill/>
          <a:ln w="9525">
            <a:solidFill>
              <a:srgbClr val="FFFF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7522" name="Text Box 1"/>
          <p:cNvSpPr txBox="1">
            <a:spLocks noChangeArrowheads="1"/>
          </p:cNvSpPr>
          <p:nvPr/>
        </p:nvSpPr>
        <p:spPr bwMode="auto">
          <a:xfrm>
            <a:off x="1700213" y="1444625"/>
            <a:ext cx="8205787" cy="307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l-GR" altLang="en-US" sz="5400" b="1">
                <a:solidFill>
                  <a:srgbClr val="FFFFFF"/>
                </a:solidFill>
                <a:latin typeface="Arial" panose="020B0604020202020204" pitchFamily="34" charset="0"/>
                <a:ea typeface="ＭＳ Ｐゴシック" panose="020B0600070205080204" pitchFamily="34" charset="-128"/>
              </a:rPr>
              <a:t>MUSCLE MASS</a:t>
            </a:r>
          </a:p>
          <a:p>
            <a:pPr algn="ctr" eaLnBrk="1" hangingPunct="1">
              <a:lnSpc>
                <a:spcPct val="100000"/>
              </a:lnSpc>
              <a:spcBef>
                <a:spcPct val="0"/>
              </a:spcBef>
              <a:buClr>
                <a:srgbClr val="FFFFFF"/>
              </a:buClr>
              <a:buFont typeface="Arial" panose="020B0604020202020204" pitchFamily="34" charset="0"/>
              <a:buNone/>
            </a:pPr>
            <a:endParaRPr lang="el-GR" altLang="en-US" sz="3200">
              <a:solidFill>
                <a:srgbClr val="FFFFFF"/>
              </a:solidFill>
              <a:latin typeface="Arial" panose="020B0604020202020204" pitchFamily="34" charset="0"/>
              <a:ea typeface="ＭＳ Ｐゴシック" panose="020B0600070205080204" pitchFamily="34" charset="-128"/>
            </a:endParaRPr>
          </a:p>
          <a:p>
            <a:pPr algn="ctr" eaLnBrk="1" hangingPunct="1">
              <a:lnSpc>
                <a:spcPct val="100000"/>
              </a:lnSpc>
              <a:spcBef>
                <a:spcPct val="0"/>
              </a:spcBef>
              <a:buFontTx/>
              <a:buNone/>
            </a:pPr>
            <a:r>
              <a:rPr lang="el-GR" altLang="en-US" sz="3200" b="1">
                <a:solidFill>
                  <a:srgbClr val="FFFF00"/>
                </a:solidFill>
                <a:latin typeface="Arial" panose="020B0604020202020204" pitchFamily="34" charset="0"/>
                <a:ea typeface="ＭＳ Ｐゴシック" panose="020B0600070205080204" pitchFamily="34" charset="-128"/>
              </a:rPr>
              <a:t>       </a:t>
            </a:r>
            <a:r>
              <a:rPr lang="el-GR" altLang="en-US" sz="4400" b="1">
                <a:solidFill>
                  <a:srgbClr val="FF6600"/>
                </a:solidFill>
                <a:latin typeface="Arial" panose="020B0604020202020204" pitchFamily="34" charset="0"/>
                <a:ea typeface="ＭＳ Ｐゴシック" panose="020B0600070205080204" pitchFamily="34" charset="-128"/>
              </a:rPr>
              <a:t>Best predictor of morbidity and life expectancy </a:t>
            </a:r>
          </a:p>
          <a:p>
            <a:pPr algn="ctr" eaLnBrk="1" hangingPunct="1">
              <a:lnSpc>
                <a:spcPct val="100000"/>
              </a:lnSpc>
              <a:spcBef>
                <a:spcPct val="0"/>
              </a:spcBef>
              <a:buFontTx/>
              <a:buNone/>
            </a:pPr>
            <a:r>
              <a:rPr lang="el-GR" altLang="en-US" sz="2000" b="1">
                <a:solidFill>
                  <a:srgbClr val="FFFF00"/>
                </a:solidFill>
                <a:latin typeface="Arial" panose="020B0604020202020204" pitchFamily="34" charset="0"/>
                <a:ea typeface="ＭＳ Ｐゴシック" panose="020B0600070205080204" pitchFamily="34" charset="-128"/>
              </a:rPr>
              <a:t>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2247900" y="377825"/>
            <a:ext cx="7590155" cy="4616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2400" b="1">
                <a:solidFill>
                  <a:srgbClr val="FFFFFF"/>
                </a:solidFill>
                <a:latin typeface="Times New Roman" panose="02020603050405020304" pitchFamily="18" charset="0"/>
              </a:rPr>
              <a:t>HUMAN COMPLEXITY:  </a:t>
            </a:r>
            <a:r>
              <a:rPr lang="en-US" altLang="en-US" sz="2400" b="1">
                <a:solidFill>
                  <a:srgbClr val="FFFC23"/>
                </a:solidFill>
                <a:latin typeface="Times New Roman" panose="02020603050405020304" pitchFamily="18" charset="0"/>
              </a:rPr>
              <a:t>POST(EPI)GENOMIC ERA</a:t>
            </a:r>
            <a:r>
              <a:rPr lang="en-US" altLang="en-US" sz="1400" b="1">
                <a:latin typeface="Times New Roman" panose="02020603050405020304" pitchFamily="18" charset="0"/>
              </a:rPr>
              <a:t> </a:t>
            </a:r>
          </a:p>
        </p:txBody>
      </p:sp>
      <p:sp>
        <p:nvSpPr>
          <p:cNvPr id="37890" name="Text Box 2"/>
          <p:cNvSpPr txBox="1">
            <a:spLocks noChangeArrowheads="1"/>
          </p:cNvSpPr>
          <p:nvPr/>
        </p:nvSpPr>
        <p:spPr bwMode="auto">
          <a:xfrm>
            <a:off x="1918970" y="965835"/>
            <a:ext cx="8939530" cy="55708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2400" dirty="0">
                <a:solidFill>
                  <a:srgbClr val="FFFFFF"/>
                </a:solidFill>
                <a:latin typeface="Times New Roman" panose="02020603050405020304" pitchFamily="18" charset="0"/>
              </a:rPr>
              <a:t>Human genome:</a:t>
            </a:r>
          </a:p>
          <a:p>
            <a:pPr eaLnBrk="1" hangingPunct="1">
              <a:spcBef>
                <a:spcPct val="0"/>
              </a:spcBef>
              <a:buClrTx/>
              <a:buFontTx/>
              <a:buNone/>
            </a:pPr>
            <a:r>
              <a:rPr lang="en-US" altLang="en-US" sz="2400" dirty="0">
                <a:solidFill>
                  <a:srgbClr val="FFFFFF"/>
                </a:solidFill>
                <a:latin typeface="Times New Roman" panose="02020603050405020304" pitchFamily="18" charset="0"/>
              </a:rPr>
              <a:t>	</a:t>
            </a:r>
            <a:r>
              <a:rPr lang="en-US" altLang="en-US" sz="2000" b="1" dirty="0">
                <a:solidFill>
                  <a:srgbClr val="FFFF00"/>
                </a:solidFill>
                <a:latin typeface="Times New Roman" panose="02020603050405020304" pitchFamily="18" charset="0"/>
              </a:rPr>
              <a:t>About 3+3 billion bases </a:t>
            </a:r>
            <a:r>
              <a:rPr lang="en-US" altLang="en-US" sz="2000" b="1" dirty="0">
                <a:solidFill>
                  <a:srgbClr val="FF6600"/>
                </a:solidFill>
                <a:latin typeface="Times New Roman" panose="02020603050405020304" pitchFamily="18" charset="0"/>
              </a:rPr>
              <a:t>(“Non-junk” or “dark” DNA 98 </a:t>
            </a:r>
            <a:r>
              <a:rPr lang="en-US" altLang="en-US" sz="2000" b="1" i="1" dirty="0">
                <a:solidFill>
                  <a:srgbClr val="FF6600"/>
                </a:solidFill>
                <a:latin typeface="Times New Roman" panose="02020603050405020304" pitchFamily="18" charset="0"/>
              </a:rPr>
              <a:t>vs. </a:t>
            </a:r>
            <a:r>
              <a:rPr lang="en-US" altLang="en-US" sz="2000" b="1" dirty="0">
                <a:solidFill>
                  <a:srgbClr val="FF6600"/>
                </a:solidFill>
                <a:latin typeface="Times New Roman" panose="02020603050405020304" pitchFamily="18" charset="0"/>
              </a:rPr>
              <a:t>2 %;</a:t>
            </a:r>
          </a:p>
          <a:p>
            <a:pPr eaLnBrk="1" hangingPunct="1">
              <a:spcBef>
                <a:spcPct val="0"/>
              </a:spcBef>
              <a:buClrTx/>
              <a:buFontTx/>
              <a:buNone/>
            </a:pPr>
            <a:r>
              <a:rPr lang="en-US" altLang="en-US" sz="2000" b="1" dirty="0">
                <a:solidFill>
                  <a:srgbClr val="00B0F0"/>
                </a:solidFill>
                <a:latin typeface="Times New Roman" panose="02020603050405020304" pitchFamily="18" charset="0"/>
              </a:rPr>
              <a:t>retroviral origin  </a:t>
            </a:r>
            <a:r>
              <a:rPr lang="el-GR" altLang="en-US" sz="2000" b="1" dirty="0">
                <a:solidFill>
                  <a:srgbClr val="00B0F0"/>
                </a:solidFill>
                <a:latin typeface="Times New Roman" panose="02020603050405020304" pitchFamily="18" charset="0"/>
              </a:rPr>
              <a:t>50-</a:t>
            </a:r>
            <a:r>
              <a:rPr lang="en-US" altLang="en-US" sz="2000" b="1" dirty="0">
                <a:solidFill>
                  <a:srgbClr val="00B0F0"/>
                </a:solidFill>
                <a:latin typeface="Times New Roman" panose="02020603050405020304" pitchFamily="18" charset="0"/>
              </a:rPr>
              <a:t>60%; 15-25K retrotransposons) </a:t>
            </a:r>
          </a:p>
          <a:p>
            <a:pPr eaLnBrk="1" hangingPunct="1">
              <a:spcBef>
                <a:spcPct val="0"/>
              </a:spcBef>
              <a:buClrTx/>
              <a:buFontTx/>
              <a:buNone/>
            </a:pPr>
            <a:r>
              <a:rPr lang="en-US" altLang="en-US" sz="2000" dirty="0">
                <a:solidFill>
                  <a:srgbClr val="FFFC23"/>
                </a:solidFill>
                <a:latin typeface="Times New Roman" panose="02020603050405020304" pitchFamily="18" charset="0"/>
              </a:rPr>
              <a:t>	</a:t>
            </a:r>
            <a:r>
              <a:rPr lang="en-US" altLang="en-US" sz="2000" b="1" dirty="0">
                <a:solidFill>
                  <a:srgbClr val="FFFC23"/>
                </a:solidFill>
                <a:latin typeface="Times New Roman" panose="02020603050405020304" pitchFamily="18" charset="0"/>
              </a:rPr>
              <a:t>About 20 thousand protein-coding genes</a:t>
            </a:r>
          </a:p>
          <a:p>
            <a:pPr eaLnBrk="1" hangingPunct="1">
              <a:spcBef>
                <a:spcPct val="0"/>
              </a:spcBef>
              <a:buClrTx/>
              <a:buFontTx/>
              <a:buNone/>
            </a:pPr>
            <a:r>
              <a:rPr lang="en-US" altLang="en-US" sz="2000" b="1" dirty="0">
                <a:solidFill>
                  <a:srgbClr val="FFFC23"/>
                </a:solidFill>
                <a:latin typeface="Times New Roman" panose="02020603050405020304" pitchFamily="18" charset="0"/>
              </a:rPr>
              <a:t>	</a:t>
            </a:r>
            <a:r>
              <a:rPr lang="en-US" altLang="en-US" sz="2000" b="1" dirty="0">
                <a:solidFill>
                  <a:srgbClr val="FF6600"/>
                </a:solidFill>
                <a:latin typeface="Times New Roman" panose="02020603050405020304" pitchFamily="18" charset="0"/>
              </a:rPr>
              <a:t>About 24 thousand ncRNA-coding genes</a:t>
            </a:r>
          </a:p>
          <a:p>
            <a:pPr eaLnBrk="1" hangingPunct="1">
              <a:spcBef>
                <a:spcPct val="0"/>
              </a:spcBef>
              <a:buClrTx/>
              <a:buFontTx/>
              <a:buNone/>
            </a:pPr>
            <a:r>
              <a:rPr lang="en-US" altLang="en-US" sz="2000" b="1" dirty="0">
                <a:solidFill>
                  <a:srgbClr val="FFFC23"/>
                </a:solidFill>
                <a:latin typeface="Times New Roman" panose="02020603050405020304" pitchFamily="18" charset="0"/>
              </a:rPr>
              <a:t>	About 200 thousand transcripts</a:t>
            </a:r>
          </a:p>
          <a:p>
            <a:pPr eaLnBrk="1" hangingPunct="1">
              <a:spcBef>
                <a:spcPct val="0"/>
              </a:spcBef>
              <a:buClrTx/>
              <a:buFontTx/>
              <a:buNone/>
            </a:pPr>
            <a:r>
              <a:rPr lang="en-US" altLang="en-US" sz="2000" b="1" dirty="0">
                <a:solidFill>
                  <a:srgbClr val="FFFC23"/>
                </a:solidFill>
                <a:latin typeface="Times New Roman" panose="02020603050405020304" pitchFamily="18" charset="0"/>
              </a:rPr>
              <a:t>	(mRNA, ncRNA)</a:t>
            </a:r>
          </a:p>
          <a:p>
            <a:pPr eaLnBrk="1" hangingPunct="1">
              <a:spcBef>
                <a:spcPct val="0"/>
              </a:spcBef>
              <a:buClrTx/>
              <a:buFontTx/>
              <a:buNone/>
            </a:pPr>
            <a:r>
              <a:rPr lang="en-US" altLang="en-US" sz="2000" b="1" dirty="0">
                <a:solidFill>
                  <a:srgbClr val="FFFC23"/>
                </a:solidFill>
                <a:latin typeface="Times New Roman" panose="02020603050405020304" pitchFamily="18" charset="0"/>
              </a:rPr>
              <a:t>	About 200-260 thousand proteins</a:t>
            </a:r>
          </a:p>
          <a:p>
            <a:pPr eaLnBrk="1" hangingPunct="1">
              <a:spcBef>
                <a:spcPct val="0"/>
              </a:spcBef>
              <a:buClrTx/>
              <a:buFontTx/>
              <a:buNone/>
            </a:pPr>
            <a:r>
              <a:rPr lang="en-US" altLang="en-US" sz="2000" dirty="0">
                <a:solidFill>
                  <a:srgbClr val="FFFFFF"/>
                </a:solidFill>
                <a:latin typeface="Times New Roman" panose="02020603050405020304" pitchFamily="18" charset="0"/>
              </a:rPr>
              <a:t>Single nucleotide polymorphisms (</a:t>
            </a:r>
            <a:r>
              <a:rPr lang="en-US" altLang="en-US" sz="2000" dirty="0" err="1">
                <a:solidFill>
                  <a:srgbClr val="FFFFFF"/>
                </a:solidFill>
                <a:latin typeface="Times New Roman" panose="02020603050405020304" pitchFamily="18" charset="0"/>
              </a:rPr>
              <a:t>snp</a:t>
            </a:r>
            <a:r>
              <a:rPr lang="ja-JP" altLang="en-US" sz="2000">
                <a:solidFill>
                  <a:srgbClr val="FFFFFF"/>
                </a:solidFill>
                <a:latin typeface="Times New Roman" panose="02020603050405020304" pitchFamily="18" charset="0"/>
              </a:rPr>
              <a:t>’</a:t>
            </a:r>
            <a:r>
              <a:rPr lang="en-US" altLang="en-US" sz="2000" dirty="0">
                <a:solidFill>
                  <a:srgbClr val="FFFFFF"/>
                </a:solidFill>
                <a:latin typeface="Times New Roman" panose="02020603050405020304" pitchFamily="18" charset="0"/>
              </a:rPr>
              <a:t>s or </a:t>
            </a:r>
            <a:r>
              <a:rPr lang="en-US" altLang="en-US" sz="2000" dirty="0" err="1">
                <a:solidFill>
                  <a:srgbClr val="FFFFFF"/>
                </a:solidFill>
                <a:latin typeface="Times New Roman" panose="02020603050405020304" pitchFamily="18" charset="0"/>
              </a:rPr>
              <a:t>snv</a:t>
            </a:r>
            <a:r>
              <a:rPr lang="ja-JP" altLang="en-US" sz="2000">
                <a:solidFill>
                  <a:srgbClr val="FFFFFF"/>
                </a:solidFill>
                <a:latin typeface="Times New Roman" panose="02020603050405020304" pitchFamily="18" charset="0"/>
              </a:rPr>
              <a:t>’</a:t>
            </a:r>
            <a:r>
              <a:rPr lang="en-US" altLang="en-US" sz="2000" dirty="0">
                <a:solidFill>
                  <a:srgbClr val="FFFFFF"/>
                </a:solidFill>
                <a:latin typeface="Times New Roman" panose="02020603050405020304" pitchFamily="18" charset="0"/>
              </a:rPr>
              <a:t>s), </a:t>
            </a:r>
          </a:p>
          <a:p>
            <a:pPr eaLnBrk="1" hangingPunct="1">
              <a:spcBef>
                <a:spcPct val="0"/>
              </a:spcBef>
              <a:buClrTx/>
              <a:buFontTx/>
              <a:buNone/>
            </a:pPr>
            <a:r>
              <a:rPr lang="en-US" altLang="en-US" sz="2000" dirty="0">
                <a:solidFill>
                  <a:srgbClr val="FFFFFF"/>
                </a:solidFill>
                <a:latin typeface="Times New Roman" panose="02020603050405020304" pitchFamily="18" charset="0"/>
              </a:rPr>
              <a:t>microsatellites or copy number variants (</a:t>
            </a:r>
            <a:r>
              <a:rPr lang="en-US" altLang="en-US" sz="2000" dirty="0" err="1">
                <a:solidFill>
                  <a:srgbClr val="FFFFFF"/>
                </a:solidFill>
                <a:latin typeface="Times New Roman" panose="02020603050405020304" pitchFamily="18" charset="0"/>
              </a:rPr>
              <a:t>cnv’s</a:t>
            </a:r>
            <a:r>
              <a:rPr lang="en-US" altLang="en-US" sz="2000" dirty="0">
                <a:solidFill>
                  <a:srgbClr val="FFFFFF"/>
                </a:solidFill>
                <a:latin typeface="Times New Roman" panose="02020603050405020304" pitchFamily="18" charset="0"/>
              </a:rPr>
              <a:t>): </a:t>
            </a:r>
            <a:r>
              <a:rPr lang="en-US" altLang="en-US" sz="2000" b="1" dirty="0">
                <a:solidFill>
                  <a:srgbClr val="00B0F0"/>
                </a:solidFill>
                <a:latin typeface="Times New Roman" panose="02020603050405020304" pitchFamily="18" charset="0"/>
              </a:rPr>
              <a:t>(0.1% difference)</a:t>
            </a:r>
          </a:p>
          <a:p>
            <a:pPr eaLnBrk="1" hangingPunct="1">
              <a:spcBef>
                <a:spcPct val="0"/>
              </a:spcBef>
              <a:buClrTx/>
              <a:buFontTx/>
              <a:buNone/>
            </a:pPr>
            <a:r>
              <a:rPr lang="en-US" altLang="en-US" sz="2000" dirty="0">
                <a:solidFill>
                  <a:srgbClr val="FFFC23"/>
                </a:solidFill>
                <a:latin typeface="Times New Roman" panose="02020603050405020304" pitchFamily="18" charset="0"/>
              </a:rPr>
              <a:t>	</a:t>
            </a:r>
            <a:r>
              <a:rPr lang="en-US" altLang="en-US" sz="2000" b="1" dirty="0">
                <a:solidFill>
                  <a:srgbClr val="FFFC23"/>
                </a:solidFill>
                <a:latin typeface="Times New Roman" panose="02020603050405020304" pitchFamily="18" charset="0"/>
              </a:rPr>
              <a:t>About  &gt;25 million </a:t>
            </a:r>
            <a:r>
              <a:rPr lang="en-US" altLang="en-US" sz="2000" b="1" dirty="0" err="1">
                <a:solidFill>
                  <a:srgbClr val="FFFC23"/>
                </a:solidFill>
                <a:latin typeface="Times New Roman" panose="02020603050405020304" pitchFamily="18" charset="0"/>
              </a:rPr>
              <a:t>snp</a:t>
            </a:r>
            <a:r>
              <a:rPr lang="ja-JP" altLang="en-US" sz="2000" b="1">
                <a:solidFill>
                  <a:srgbClr val="FFFC23"/>
                </a:solidFill>
                <a:latin typeface="Times New Roman" panose="02020603050405020304" pitchFamily="18" charset="0"/>
              </a:rPr>
              <a:t>’</a:t>
            </a:r>
            <a:r>
              <a:rPr lang="en-US" altLang="en-US" sz="2000" b="1" dirty="0">
                <a:solidFill>
                  <a:srgbClr val="FFFC23"/>
                </a:solidFill>
                <a:latin typeface="Times New Roman" panose="02020603050405020304" pitchFamily="18" charset="0"/>
              </a:rPr>
              <a:t>s (</a:t>
            </a:r>
            <a:r>
              <a:rPr lang="en-US" altLang="en-US" sz="2000" b="1" dirty="0" err="1">
                <a:solidFill>
                  <a:srgbClr val="FFFC23"/>
                </a:solidFill>
                <a:latin typeface="Times New Roman" panose="02020603050405020304" pitchFamily="18" charset="0"/>
              </a:rPr>
              <a:t>snv</a:t>
            </a:r>
            <a:r>
              <a:rPr lang="ja-JP" altLang="en-US" sz="2000" b="1">
                <a:solidFill>
                  <a:srgbClr val="FFFC23"/>
                </a:solidFill>
                <a:latin typeface="Times New Roman" panose="02020603050405020304" pitchFamily="18" charset="0"/>
              </a:rPr>
              <a:t>’</a:t>
            </a:r>
            <a:r>
              <a:rPr lang="en-US" altLang="en-US" sz="2000" b="1" dirty="0">
                <a:solidFill>
                  <a:srgbClr val="FFFC23"/>
                </a:solidFill>
                <a:latin typeface="Times New Roman" panose="02020603050405020304" pitchFamily="18" charset="0"/>
              </a:rPr>
              <a:t>s), 1.5 million indels</a:t>
            </a:r>
          </a:p>
          <a:p>
            <a:pPr eaLnBrk="1" hangingPunct="1">
              <a:spcBef>
                <a:spcPct val="0"/>
              </a:spcBef>
              <a:buClrTx/>
              <a:buFontTx/>
              <a:buNone/>
            </a:pPr>
            <a:r>
              <a:rPr lang="en-US" altLang="en-US" sz="2000" b="1" dirty="0">
                <a:solidFill>
                  <a:srgbClr val="FFFC23"/>
                </a:solidFill>
                <a:latin typeface="Times New Roman" panose="02020603050405020304" pitchFamily="18" charset="0"/>
              </a:rPr>
              <a:t>	About 20 million microsatellites</a:t>
            </a:r>
          </a:p>
          <a:p>
            <a:pPr eaLnBrk="1" hangingPunct="1">
              <a:spcBef>
                <a:spcPct val="0"/>
              </a:spcBef>
              <a:buClrTx/>
              <a:buFontTx/>
              <a:buNone/>
            </a:pPr>
            <a:r>
              <a:rPr lang="en-US" altLang="en-US" sz="2000" b="1" dirty="0">
                <a:solidFill>
                  <a:srgbClr val="FFFC23"/>
                </a:solidFill>
                <a:latin typeface="Times New Roman" panose="02020603050405020304" pitchFamily="18" charset="0"/>
              </a:rPr>
              <a:t>	&gt;5000 </a:t>
            </a:r>
            <a:r>
              <a:rPr lang="en-US" altLang="en-US" sz="2000" b="1" dirty="0" err="1">
                <a:solidFill>
                  <a:srgbClr val="FFFC23"/>
                </a:solidFill>
                <a:latin typeface="Times New Roman" panose="02020603050405020304" pitchFamily="18" charset="0"/>
              </a:rPr>
              <a:t>cnv</a:t>
            </a:r>
            <a:r>
              <a:rPr lang="ja-JP" altLang="en-US" sz="2000" b="1">
                <a:solidFill>
                  <a:srgbClr val="FFFC23"/>
                </a:solidFill>
                <a:latin typeface="Times New Roman" panose="02020603050405020304" pitchFamily="18" charset="0"/>
              </a:rPr>
              <a:t>’</a:t>
            </a:r>
            <a:r>
              <a:rPr lang="en-US" altLang="en-US" sz="2000" b="1" dirty="0">
                <a:solidFill>
                  <a:srgbClr val="FFFC23"/>
                </a:solidFill>
                <a:latin typeface="Times New Roman" panose="02020603050405020304" pitchFamily="18" charset="0"/>
              </a:rPr>
              <a:t>s (many million bases</a:t>
            </a:r>
            <a:r>
              <a:rPr lang="en-US" altLang="en-US" sz="2400" b="1" dirty="0">
                <a:solidFill>
                  <a:srgbClr val="FFFC23"/>
                </a:solidFill>
                <a:latin typeface="Times New Roman" panose="02020603050405020304" pitchFamily="18" charset="0"/>
              </a:rPr>
              <a:t>)</a:t>
            </a:r>
          </a:p>
          <a:p>
            <a:pPr eaLnBrk="1" hangingPunct="1">
              <a:spcBef>
                <a:spcPct val="0"/>
              </a:spcBef>
              <a:buClrTx/>
              <a:buFontTx/>
              <a:buNone/>
            </a:pPr>
            <a:r>
              <a:rPr lang="en-US" altLang="en-US" sz="2400" b="1" dirty="0">
                <a:solidFill>
                  <a:srgbClr val="FFFC23"/>
                </a:solidFill>
                <a:latin typeface="Times New Roman" panose="02020603050405020304" pitchFamily="18" charset="0"/>
              </a:rPr>
              <a:t>	</a:t>
            </a:r>
            <a:r>
              <a:rPr lang="en-US" altLang="en-US" sz="2000" b="1" dirty="0">
                <a:solidFill>
                  <a:srgbClr val="FFFC23"/>
                </a:solidFill>
                <a:latin typeface="Times New Roman" panose="02020603050405020304" pitchFamily="18" charset="0"/>
              </a:rPr>
              <a:t>&gt; 20</a:t>
            </a:r>
            <a:r>
              <a:rPr lang="el-GR" altLang="en-US" sz="2000" b="1" dirty="0">
                <a:solidFill>
                  <a:srgbClr val="FFFC23"/>
                </a:solidFill>
                <a:latin typeface="Times New Roman" panose="02020603050405020304" pitchFamily="18" charset="0"/>
              </a:rPr>
              <a:t>0</a:t>
            </a:r>
            <a:r>
              <a:rPr lang="en-US" altLang="en-US" sz="2000" b="1" dirty="0">
                <a:solidFill>
                  <a:srgbClr val="FFFC23"/>
                </a:solidFill>
                <a:latin typeface="Times New Roman" panose="02020603050405020304" pitchFamily="18" charset="0"/>
              </a:rPr>
              <a:t> k disease-related </a:t>
            </a:r>
            <a:r>
              <a:rPr lang="en-US" altLang="en-US" sz="2000" b="1" dirty="0">
                <a:solidFill>
                  <a:srgbClr val="FF6600"/>
                </a:solidFill>
                <a:latin typeface="Times New Roman" panose="02020603050405020304" pitchFamily="18" charset="0"/>
              </a:rPr>
              <a:t>mutations</a:t>
            </a:r>
          </a:p>
          <a:p>
            <a:pPr eaLnBrk="1" hangingPunct="1">
              <a:spcBef>
                <a:spcPct val="0"/>
              </a:spcBef>
              <a:buClrTx/>
              <a:buFontTx/>
              <a:buNone/>
            </a:pPr>
            <a:r>
              <a:rPr lang="en-US" altLang="en-US" sz="2000" dirty="0">
                <a:solidFill>
                  <a:srgbClr val="FFFFFF"/>
                </a:solidFill>
                <a:latin typeface="Times New Roman" panose="02020603050405020304" pitchFamily="18" charset="0"/>
              </a:rPr>
              <a:t>&gt;60% of promoters have CpG islands,  </a:t>
            </a:r>
            <a:r>
              <a:rPr lang="en-US" altLang="en-US" sz="2000" b="1" dirty="0">
                <a:solidFill>
                  <a:srgbClr val="FF6600"/>
                </a:solidFill>
                <a:latin typeface="Times New Roman" panose="02020603050405020304" pitchFamily="18" charset="0"/>
              </a:rPr>
              <a:t>&gt;1 million reg sequences</a:t>
            </a:r>
          </a:p>
          <a:p>
            <a:pPr eaLnBrk="1" hangingPunct="1">
              <a:spcBef>
                <a:spcPct val="0"/>
              </a:spcBef>
              <a:buClrTx/>
              <a:buFontTx/>
              <a:buNone/>
            </a:pPr>
            <a:r>
              <a:rPr lang="el-GR" altLang="en-US" sz="2000" b="1" dirty="0">
                <a:solidFill>
                  <a:srgbClr val="FF6600"/>
                </a:solidFill>
                <a:latin typeface="Times New Roman" panose="02020603050405020304" pitchFamily="18" charset="0"/>
              </a:rPr>
              <a:t> </a:t>
            </a:r>
          </a:p>
          <a:p>
            <a:pPr eaLnBrk="1" hangingPunct="1">
              <a:spcBef>
                <a:spcPct val="0"/>
              </a:spcBef>
              <a:buClrTx/>
              <a:buFontTx/>
              <a:buNone/>
            </a:pPr>
            <a:r>
              <a:rPr lang="en-US" altLang="en-US" sz="2000" b="1" dirty="0">
                <a:solidFill>
                  <a:srgbClr val="FFFFFF"/>
                </a:solidFill>
                <a:latin typeface="Times New Roman" panose="02020603050405020304" pitchFamily="18" charset="0"/>
              </a:rPr>
              <a:t>           </a:t>
            </a:r>
            <a:r>
              <a:rPr lang="en-US" altLang="en-US" sz="2000" b="1" dirty="0">
                <a:solidFill>
                  <a:srgbClr val="FF6600"/>
                </a:solidFill>
                <a:latin typeface="Times New Roman" panose="02020603050405020304" pitchFamily="18" charset="0"/>
              </a:rPr>
              <a:t>EPIGENETICS/EPIMUTATIONS</a:t>
            </a:r>
          </a:p>
        </p:txBody>
      </p:sp>
      <p:sp>
        <p:nvSpPr>
          <p:cNvPr id="37891" name="Line 3"/>
          <p:cNvSpPr>
            <a:spLocks noChangeShapeType="1"/>
          </p:cNvSpPr>
          <p:nvPr/>
        </p:nvSpPr>
        <p:spPr bwMode="auto">
          <a:xfrm>
            <a:off x="1127760" y="908685"/>
            <a:ext cx="9803765" cy="635"/>
          </a:xfrm>
          <a:prstGeom prst="line">
            <a:avLst/>
          </a:prstGeom>
          <a:noFill/>
          <a:ln w="1908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7892" name="Line 4"/>
          <p:cNvSpPr>
            <a:spLocks noChangeShapeType="1"/>
          </p:cNvSpPr>
          <p:nvPr/>
        </p:nvSpPr>
        <p:spPr bwMode="auto">
          <a:xfrm>
            <a:off x="1127760" y="6593205"/>
            <a:ext cx="9642475" cy="86360"/>
          </a:xfrm>
          <a:prstGeom prst="line">
            <a:avLst/>
          </a:prstGeom>
          <a:noFill/>
          <a:ln w="1908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 name="Text Box 1"/>
          <p:cNvSpPr txBox="1"/>
          <p:nvPr/>
        </p:nvSpPr>
        <p:spPr>
          <a:xfrm>
            <a:off x="4260850" y="5822315"/>
            <a:ext cx="386715" cy="368300"/>
          </a:xfrm>
          <a:prstGeom prst="rect">
            <a:avLst/>
          </a:prstGeom>
          <a:noFill/>
        </p:spPr>
        <p:txBody>
          <a:bodyPr wrap="none" rtlCol="0">
            <a:spAutoFit/>
          </a:bodyPr>
          <a:lstStyle/>
          <a:p>
            <a:pPr algn="l"/>
            <a:r>
              <a:rPr lang="el-GR" altLang="en-US">
                <a:solidFill>
                  <a:srgbClr val="FFFF00"/>
                </a:solidFill>
                <a:latin typeface="Wingdings" panose="05000000000000000000" pitchFamily="2" charset="2"/>
                <a:sym typeface="+mn-ea"/>
              </a:rPr>
              <a:t></a:t>
            </a:r>
            <a:endParaRPr lang="en-US"/>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175105" name="Text Box 1"/>
          <p:cNvSpPr txBox="1">
            <a:spLocks noChangeArrowheads="1"/>
          </p:cNvSpPr>
          <p:nvPr/>
        </p:nvSpPr>
        <p:spPr bwMode="auto">
          <a:xfrm rot="10800000" flipV="1">
            <a:off x="1987550" y="112713"/>
            <a:ext cx="7913688" cy="7696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4400">
                <a:solidFill>
                  <a:srgbClr val="FFFFFF"/>
                </a:solidFill>
              </a:rPr>
              <a:t>DEFINITIONS</a:t>
            </a:r>
          </a:p>
        </p:txBody>
      </p:sp>
      <p:sp>
        <p:nvSpPr>
          <p:cNvPr id="76802" name="Text Box 2"/>
          <p:cNvSpPr txBox="1">
            <a:spLocks noChangeArrowheads="1"/>
          </p:cNvSpPr>
          <p:nvPr/>
        </p:nvSpPr>
        <p:spPr bwMode="auto">
          <a:xfrm>
            <a:off x="2094230" y="1009650"/>
            <a:ext cx="9022080" cy="5940425"/>
          </a:xfrm>
          <a:prstGeom prst="rect">
            <a:avLst/>
          </a:prstGeom>
          <a:noFill/>
          <a:ln>
            <a:noFill/>
          </a:ln>
          <a:effectLst/>
        </p:spPr>
        <p:txBody>
          <a:bodyPr wrap="square" lIns="90000" tIns="46800" rIns="90000" bIns="46800">
            <a:spAutoFit/>
          </a:bodyPr>
          <a:lstStyle>
            <a:lvl1pPr marL="284480" indent="-284480">
              <a:tabLst>
                <a:tab pos="283845" algn="l"/>
                <a:tab pos="1198245" algn="l"/>
                <a:tab pos="2112645" algn="l"/>
                <a:tab pos="3027045" algn="l"/>
                <a:tab pos="3941445" algn="l"/>
                <a:tab pos="4855845" algn="l"/>
                <a:tab pos="5770245" algn="l"/>
                <a:tab pos="6684645" algn="l"/>
                <a:tab pos="7599045" algn="l"/>
                <a:tab pos="8513445" algn="l"/>
                <a:tab pos="9427845" algn="l"/>
                <a:tab pos="10342245" algn="l"/>
              </a:tabLst>
              <a:defRPr>
                <a:solidFill>
                  <a:srgbClr val="000000"/>
                </a:solidFill>
                <a:latin typeface="Symbol" pitchFamily="2" charset="2"/>
                <a:ea typeface="Symbol" pitchFamily="2" charset="2"/>
                <a:cs typeface="Symbol" pitchFamily="2" charset="2"/>
              </a:defRPr>
            </a:lvl1pPr>
            <a:lvl2pPr>
              <a:tabLst>
                <a:tab pos="283845" algn="l"/>
                <a:tab pos="1198245" algn="l"/>
                <a:tab pos="2112645" algn="l"/>
                <a:tab pos="3027045" algn="l"/>
                <a:tab pos="3941445" algn="l"/>
                <a:tab pos="4855845" algn="l"/>
                <a:tab pos="5770245" algn="l"/>
                <a:tab pos="6684645" algn="l"/>
                <a:tab pos="7599045" algn="l"/>
                <a:tab pos="8513445" algn="l"/>
                <a:tab pos="9427845" algn="l"/>
                <a:tab pos="10342245" algn="l"/>
              </a:tabLst>
              <a:defRPr>
                <a:solidFill>
                  <a:srgbClr val="000000"/>
                </a:solidFill>
                <a:latin typeface="Symbol" pitchFamily="2" charset="2"/>
                <a:ea typeface="Symbol" pitchFamily="2" charset="2"/>
                <a:cs typeface="Symbol" pitchFamily="2" charset="2"/>
              </a:defRPr>
            </a:lvl2pPr>
            <a:lvl3pPr>
              <a:tabLst>
                <a:tab pos="283845" algn="l"/>
                <a:tab pos="1198245" algn="l"/>
                <a:tab pos="2112645" algn="l"/>
                <a:tab pos="3027045" algn="l"/>
                <a:tab pos="3941445" algn="l"/>
                <a:tab pos="4855845" algn="l"/>
                <a:tab pos="5770245" algn="l"/>
                <a:tab pos="6684645" algn="l"/>
                <a:tab pos="7599045" algn="l"/>
                <a:tab pos="8513445" algn="l"/>
                <a:tab pos="9427845" algn="l"/>
                <a:tab pos="10342245" algn="l"/>
              </a:tabLst>
              <a:defRPr>
                <a:solidFill>
                  <a:srgbClr val="000000"/>
                </a:solidFill>
                <a:latin typeface="Symbol" pitchFamily="2" charset="2"/>
                <a:ea typeface="Symbol" pitchFamily="2" charset="2"/>
                <a:cs typeface="Symbol" pitchFamily="2" charset="2"/>
              </a:defRPr>
            </a:lvl3pPr>
            <a:lvl4pPr>
              <a:tabLst>
                <a:tab pos="283845" algn="l"/>
                <a:tab pos="1198245" algn="l"/>
                <a:tab pos="2112645" algn="l"/>
                <a:tab pos="3027045" algn="l"/>
                <a:tab pos="3941445" algn="l"/>
                <a:tab pos="4855845" algn="l"/>
                <a:tab pos="5770245" algn="l"/>
                <a:tab pos="6684645" algn="l"/>
                <a:tab pos="7599045" algn="l"/>
                <a:tab pos="8513445" algn="l"/>
                <a:tab pos="9427845" algn="l"/>
                <a:tab pos="10342245" algn="l"/>
              </a:tabLst>
              <a:defRPr>
                <a:solidFill>
                  <a:srgbClr val="000000"/>
                </a:solidFill>
                <a:latin typeface="Symbol" pitchFamily="2" charset="2"/>
                <a:ea typeface="Symbol" pitchFamily="2" charset="2"/>
                <a:cs typeface="Symbol" pitchFamily="2" charset="2"/>
              </a:defRPr>
            </a:lvl4pPr>
            <a:lvl5pPr>
              <a:tabLst>
                <a:tab pos="283845" algn="l"/>
                <a:tab pos="1198245" algn="l"/>
                <a:tab pos="2112645" algn="l"/>
                <a:tab pos="3027045" algn="l"/>
                <a:tab pos="3941445" algn="l"/>
                <a:tab pos="4855845" algn="l"/>
                <a:tab pos="5770245" algn="l"/>
                <a:tab pos="6684645" algn="l"/>
                <a:tab pos="7599045" algn="l"/>
                <a:tab pos="8513445" algn="l"/>
                <a:tab pos="9427845" algn="l"/>
                <a:tab pos="10342245" algn="l"/>
              </a:tabLst>
              <a:defRPr>
                <a:solidFill>
                  <a:srgbClr val="000000"/>
                </a:solidFill>
                <a:latin typeface="Symbol" pitchFamily="2" charset="2"/>
                <a:ea typeface="Symbol" pitchFamily="2" charset="2"/>
                <a:cs typeface="Symbol" pitchFamily="2" charset="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83845" algn="l"/>
                <a:tab pos="1198245" algn="l"/>
                <a:tab pos="2112645" algn="l"/>
                <a:tab pos="3027045" algn="l"/>
                <a:tab pos="3941445" algn="l"/>
                <a:tab pos="4855845" algn="l"/>
                <a:tab pos="5770245" algn="l"/>
                <a:tab pos="6684645" algn="l"/>
                <a:tab pos="7599045" algn="l"/>
                <a:tab pos="8513445" algn="l"/>
                <a:tab pos="9427845" algn="l"/>
                <a:tab pos="10342245" algn="l"/>
              </a:tabLst>
              <a:defRPr>
                <a:solidFill>
                  <a:srgbClr val="000000"/>
                </a:solidFill>
                <a:latin typeface="Symbol" pitchFamily="2" charset="2"/>
                <a:ea typeface="Symbol" pitchFamily="2" charset="2"/>
                <a:cs typeface="Symbol" pitchFamily="2" charset="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83845" algn="l"/>
                <a:tab pos="1198245" algn="l"/>
                <a:tab pos="2112645" algn="l"/>
                <a:tab pos="3027045" algn="l"/>
                <a:tab pos="3941445" algn="l"/>
                <a:tab pos="4855845" algn="l"/>
                <a:tab pos="5770245" algn="l"/>
                <a:tab pos="6684645" algn="l"/>
                <a:tab pos="7599045" algn="l"/>
                <a:tab pos="8513445" algn="l"/>
                <a:tab pos="9427845" algn="l"/>
                <a:tab pos="10342245" algn="l"/>
              </a:tabLst>
              <a:defRPr>
                <a:solidFill>
                  <a:srgbClr val="000000"/>
                </a:solidFill>
                <a:latin typeface="Symbol" pitchFamily="2" charset="2"/>
                <a:ea typeface="Symbol" pitchFamily="2" charset="2"/>
                <a:cs typeface="Symbol" pitchFamily="2" charset="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83845" algn="l"/>
                <a:tab pos="1198245" algn="l"/>
                <a:tab pos="2112645" algn="l"/>
                <a:tab pos="3027045" algn="l"/>
                <a:tab pos="3941445" algn="l"/>
                <a:tab pos="4855845" algn="l"/>
                <a:tab pos="5770245" algn="l"/>
                <a:tab pos="6684645" algn="l"/>
                <a:tab pos="7599045" algn="l"/>
                <a:tab pos="8513445" algn="l"/>
                <a:tab pos="9427845" algn="l"/>
                <a:tab pos="10342245" algn="l"/>
              </a:tabLst>
              <a:defRPr>
                <a:solidFill>
                  <a:srgbClr val="000000"/>
                </a:solidFill>
                <a:latin typeface="Symbol" pitchFamily="2" charset="2"/>
                <a:ea typeface="Symbol" pitchFamily="2" charset="2"/>
                <a:cs typeface="Symbol" pitchFamily="2" charset="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83845" algn="l"/>
                <a:tab pos="1198245" algn="l"/>
                <a:tab pos="2112645" algn="l"/>
                <a:tab pos="3027045" algn="l"/>
                <a:tab pos="3941445" algn="l"/>
                <a:tab pos="4855845" algn="l"/>
                <a:tab pos="5770245" algn="l"/>
                <a:tab pos="6684645" algn="l"/>
                <a:tab pos="7599045" algn="l"/>
                <a:tab pos="8513445" algn="l"/>
                <a:tab pos="9427845" algn="l"/>
                <a:tab pos="10342245" algn="l"/>
              </a:tabLst>
              <a:defRPr>
                <a:solidFill>
                  <a:srgbClr val="000000"/>
                </a:solidFill>
                <a:latin typeface="Symbol" pitchFamily="2" charset="2"/>
                <a:ea typeface="Symbol" pitchFamily="2" charset="2"/>
                <a:cs typeface="Symbol" pitchFamily="2" charset="2"/>
              </a:defRPr>
            </a:lvl9pPr>
          </a:lstStyle>
          <a:p>
            <a:pPr eaLnBrk="1" hangingPunct="1">
              <a:buClr>
                <a:srgbClr val="FF6600"/>
              </a:buClr>
              <a:buSzPct val="100000"/>
              <a:buFont typeface="Arial" panose="020B0604020202020204" pitchFamily="34" charset="0"/>
              <a:buChar char="•"/>
              <a:defRPr/>
            </a:pPr>
            <a:r>
              <a:rPr lang="en-US" altLang="en-US" sz="3200" b="1">
                <a:solidFill>
                  <a:srgbClr val="FF6600"/>
                </a:solidFill>
                <a:latin typeface="Arial" panose="020B0604020202020204" pitchFamily="34" charset="0"/>
              </a:rPr>
              <a:t>Osteosarcopenia </a:t>
            </a:r>
            <a:r>
              <a:rPr lang="en-US" altLang="en-US" sz="3200" b="1" i="1">
                <a:solidFill>
                  <a:srgbClr val="FF6600"/>
                </a:solidFill>
                <a:latin typeface="Arial" panose="020B0604020202020204" pitchFamily="34" charset="0"/>
              </a:rPr>
              <a:t>vs.  </a:t>
            </a:r>
            <a:r>
              <a:rPr lang="en-US" altLang="en-US" sz="3200" b="1">
                <a:solidFill>
                  <a:srgbClr val="FF6600"/>
                </a:solidFill>
                <a:latin typeface="Arial" panose="020B0604020202020204" pitchFamily="34" charset="0"/>
              </a:rPr>
              <a:t>Overweight</a:t>
            </a:r>
            <a:r>
              <a:rPr lang="en-US" altLang="en-US" sz="3200" b="1" i="1">
                <a:solidFill>
                  <a:srgbClr val="FF6600"/>
                </a:solidFill>
                <a:latin typeface="Arial" panose="020B0604020202020204" pitchFamily="34" charset="0"/>
              </a:rPr>
              <a:t>/</a:t>
            </a:r>
            <a:r>
              <a:rPr lang="en-US" altLang="en-US" sz="3200" b="1">
                <a:solidFill>
                  <a:srgbClr val="FF6600"/>
                </a:solidFill>
                <a:latin typeface="Arial" panose="020B0604020202020204" pitchFamily="34" charset="0"/>
              </a:rPr>
              <a:t>Obesity </a:t>
            </a:r>
            <a:r>
              <a:rPr lang="en-US" altLang="en-US" sz="3200" b="1" i="1">
                <a:solidFill>
                  <a:srgbClr val="FF6600"/>
                </a:solidFill>
                <a:latin typeface="Arial Bold Italic" panose="020B0604020202020204" charset="0"/>
                <a:cs typeface="Arial Bold Italic" panose="020B0604020202020204" charset="0"/>
              </a:rPr>
              <a:t>vs.</a:t>
            </a:r>
            <a:r>
              <a:rPr lang="en-US" altLang="en-US" sz="3200" b="1">
                <a:solidFill>
                  <a:srgbClr val="FF6600"/>
                </a:solidFill>
                <a:latin typeface="Arial" panose="020B0604020202020204" pitchFamily="34" charset="0"/>
              </a:rPr>
              <a:t> </a:t>
            </a:r>
            <a:r>
              <a:rPr lang="en-US" altLang="en-US" sz="3200" b="1" i="1">
                <a:solidFill>
                  <a:srgbClr val="FF6600"/>
                </a:solidFill>
                <a:latin typeface="Arial" panose="020B0604020202020204" pitchFamily="34" charset="0"/>
                <a:sym typeface="+mn-ea"/>
              </a:rPr>
              <a:t>“</a:t>
            </a:r>
            <a:r>
              <a:rPr lang="en-US" altLang="en-US" sz="3200" b="1">
                <a:solidFill>
                  <a:srgbClr val="FF6600"/>
                </a:solidFill>
                <a:latin typeface="Arial" panose="020B0604020202020204" pitchFamily="34" charset="0"/>
                <a:sym typeface="+mn-ea"/>
              </a:rPr>
              <a:t>Paradoxic”-(non)Obesity </a:t>
            </a:r>
            <a:endParaRPr lang="en-US" altLang="en-US" sz="3200" b="1">
              <a:solidFill>
                <a:srgbClr val="FF6600"/>
              </a:solidFill>
              <a:latin typeface="Arial" panose="020B0604020202020204" pitchFamily="34" charset="0"/>
            </a:endParaRPr>
          </a:p>
          <a:p>
            <a:pPr marL="285750" eaLnBrk="1" hangingPunct="1">
              <a:buSzPct val="100000"/>
              <a:defRPr/>
            </a:pPr>
            <a:endParaRPr lang="en-US" altLang="en-US">
              <a:solidFill>
                <a:srgbClr val="FF6600"/>
              </a:solidFill>
              <a:latin typeface="Arial" panose="020B0604020202020204" pitchFamily="34" charset="0"/>
            </a:endParaRPr>
          </a:p>
          <a:p>
            <a:pPr eaLnBrk="1" hangingPunct="1">
              <a:buClr>
                <a:srgbClr val="FF6600"/>
              </a:buClr>
              <a:buSzPct val="100000"/>
              <a:buFont typeface="Arial" panose="020B0604020202020204" pitchFamily="34" charset="0"/>
              <a:buNone/>
              <a:defRPr/>
            </a:pPr>
            <a:endParaRPr lang="en-US" altLang="en-US">
              <a:solidFill>
                <a:srgbClr val="FF6600"/>
              </a:solidFill>
              <a:latin typeface="Arial" panose="020B0604020202020204" pitchFamily="34" charset="0"/>
            </a:endParaRPr>
          </a:p>
          <a:p>
            <a:pPr marL="285750" eaLnBrk="1" hangingPunct="1">
              <a:buSzPct val="100000"/>
              <a:defRPr/>
            </a:pPr>
            <a:r>
              <a:rPr lang="en-US" altLang="en-US" b="1">
                <a:solidFill>
                  <a:srgbClr val="FF6600"/>
                </a:solidFill>
                <a:latin typeface="Arial" panose="020B0604020202020204" pitchFamily="34" charset="0"/>
              </a:rPr>
              <a:t>       </a:t>
            </a:r>
            <a:r>
              <a:rPr lang="en-US" altLang="en-US" sz="2800" b="1">
                <a:solidFill>
                  <a:srgbClr val="FF6600"/>
                </a:solidFill>
                <a:latin typeface="Arial" panose="020B0604020202020204" pitchFamily="34" charset="0"/>
              </a:rPr>
              <a:t>Decreased bone mass:</a:t>
            </a:r>
          </a:p>
          <a:p>
            <a:pPr eaLnBrk="1" hangingPunct="1">
              <a:buClr>
                <a:srgbClr val="FFFF00"/>
              </a:buClr>
              <a:buSzPct val="100000"/>
              <a:buFont typeface="Arial" panose="020B0604020202020204" pitchFamily="34" charset="0"/>
              <a:buNone/>
              <a:defRPr/>
            </a:pPr>
            <a:endParaRPr lang="en-US" altLang="en-US" sz="2400" b="1">
              <a:solidFill>
                <a:srgbClr val="FFFF00"/>
              </a:solidFill>
              <a:latin typeface="Arial" panose="020B0604020202020204" pitchFamily="34" charset="0"/>
            </a:endParaRPr>
          </a:p>
          <a:p>
            <a:pPr marL="285750" eaLnBrk="1" hangingPunct="1">
              <a:buSzPct val="100000"/>
              <a:defRPr/>
            </a:pPr>
            <a:r>
              <a:rPr lang="en-US" altLang="en-US" sz="2400" b="1">
                <a:solidFill>
                  <a:srgbClr val="FFFF00"/>
                </a:solidFill>
                <a:latin typeface="Arial" panose="020B0604020202020204" pitchFamily="34" charset="0"/>
              </a:rPr>
              <a:t>       Osteopenia  </a:t>
            </a:r>
            <a:r>
              <a:rPr lang="en-US" altLang="en-US" sz="2400" b="1" i="1">
                <a:solidFill>
                  <a:srgbClr val="FFFF00"/>
                </a:solidFill>
                <a:latin typeface="Arial" panose="020B0604020202020204" pitchFamily="34" charset="0"/>
              </a:rPr>
              <a:t>vs. </a:t>
            </a:r>
            <a:r>
              <a:rPr lang="en-US" altLang="en-US" sz="2400" b="1">
                <a:solidFill>
                  <a:srgbClr val="FFFF00"/>
                </a:solidFill>
                <a:latin typeface="Arial" panose="020B0604020202020204" pitchFamily="34" charset="0"/>
              </a:rPr>
              <a:t>Osteoporosis</a:t>
            </a:r>
          </a:p>
          <a:p>
            <a:pPr marL="285750" eaLnBrk="1" hangingPunct="1">
              <a:buSzPct val="100000"/>
              <a:defRPr/>
            </a:pPr>
            <a:endParaRPr lang="en-US" altLang="en-US" sz="2400" b="1">
              <a:solidFill>
                <a:srgbClr val="FFFF00"/>
              </a:solidFill>
              <a:latin typeface="Arial" panose="020B0604020202020204" pitchFamily="34" charset="0"/>
            </a:endParaRPr>
          </a:p>
          <a:p>
            <a:pPr marL="285750" eaLnBrk="1" hangingPunct="1">
              <a:buSzPct val="100000"/>
              <a:defRPr/>
            </a:pPr>
            <a:r>
              <a:rPr lang="en-US" altLang="en-US" sz="2400" b="1">
                <a:solidFill>
                  <a:srgbClr val="FFFF00"/>
                </a:solidFill>
                <a:latin typeface="Arial" panose="020B0604020202020204" pitchFamily="34" charset="0"/>
              </a:rPr>
              <a:t>      T-scores from    -1  to -2.5  </a:t>
            </a:r>
            <a:r>
              <a:rPr lang="en-US" altLang="en-US" sz="2400" b="1" i="1">
                <a:solidFill>
                  <a:srgbClr val="FFFF00"/>
                </a:solidFill>
                <a:latin typeface="Arial" panose="020B0604020202020204" pitchFamily="34" charset="0"/>
              </a:rPr>
              <a:t>vs</a:t>
            </a:r>
            <a:r>
              <a:rPr lang="en-US" altLang="en-US" sz="2400" b="1">
                <a:solidFill>
                  <a:srgbClr val="FFFF00"/>
                </a:solidFill>
                <a:latin typeface="Arial" panose="020B0604020202020204" pitchFamily="34" charset="0"/>
              </a:rPr>
              <a:t>. &lt;2.5</a:t>
            </a:r>
          </a:p>
          <a:p>
            <a:pPr eaLnBrk="1" hangingPunct="1">
              <a:buClr>
                <a:srgbClr val="FFFF00"/>
              </a:buClr>
              <a:buSzPct val="100000"/>
              <a:buFont typeface="Arial" panose="020B0604020202020204" pitchFamily="34" charset="0"/>
              <a:buNone/>
              <a:defRPr/>
            </a:pPr>
            <a:endParaRPr lang="en-US" altLang="en-US" b="1">
              <a:solidFill>
                <a:srgbClr val="FFFF00"/>
              </a:solidFill>
              <a:latin typeface="Arial" panose="020B0604020202020204" pitchFamily="34" charset="0"/>
            </a:endParaRPr>
          </a:p>
          <a:p>
            <a:pPr marL="285750" eaLnBrk="1" hangingPunct="1">
              <a:buSzPct val="100000"/>
              <a:defRPr/>
            </a:pPr>
            <a:r>
              <a:rPr lang="en-US" altLang="en-US" b="1">
                <a:solidFill>
                  <a:srgbClr val="FFFF00"/>
                </a:solidFill>
                <a:latin typeface="Arial" panose="020B0604020202020204" pitchFamily="34" charset="0"/>
              </a:rPr>
              <a:t>       </a:t>
            </a:r>
          </a:p>
          <a:p>
            <a:pPr marL="285750" eaLnBrk="1" hangingPunct="1">
              <a:buSzPct val="100000"/>
              <a:defRPr/>
            </a:pPr>
            <a:r>
              <a:rPr lang="en-US" altLang="en-US" b="1">
                <a:solidFill>
                  <a:srgbClr val="FFFF00"/>
                </a:solidFill>
                <a:latin typeface="Arial" panose="020B0604020202020204" pitchFamily="34" charset="0"/>
              </a:rPr>
              <a:t>       </a:t>
            </a:r>
            <a:r>
              <a:rPr lang="en-US" altLang="en-US" sz="2800" b="1">
                <a:solidFill>
                  <a:srgbClr val="FF6600"/>
                </a:solidFill>
                <a:latin typeface="Arial" panose="020B0604020202020204" pitchFamily="34" charset="0"/>
              </a:rPr>
              <a:t>Decreased muscle mass:</a:t>
            </a:r>
          </a:p>
          <a:p>
            <a:pPr marL="285750" eaLnBrk="1" hangingPunct="1">
              <a:buSzPct val="100000"/>
              <a:defRPr/>
            </a:pPr>
            <a:endParaRPr lang="en-US" altLang="en-US" sz="2000" b="1">
              <a:solidFill>
                <a:srgbClr val="FFFF00"/>
              </a:solidFill>
              <a:latin typeface="Arial" panose="020B0604020202020204" pitchFamily="34" charset="0"/>
            </a:endParaRPr>
          </a:p>
          <a:p>
            <a:pPr marL="285750" eaLnBrk="1" hangingPunct="1">
              <a:buSzPct val="100000"/>
              <a:defRPr/>
            </a:pPr>
            <a:r>
              <a:rPr lang="en-US" altLang="en-US" sz="2000" b="1">
                <a:solidFill>
                  <a:srgbClr val="FFFF00"/>
                </a:solidFill>
                <a:latin typeface="Arial" panose="020B0604020202020204" pitchFamily="34" charset="0"/>
              </a:rPr>
              <a:t>       </a:t>
            </a:r>
            <a:r>
              <a:rPr lang="en-US" altLang="en-US" sz="2400" b="1">
                <a:solidFill>
                  <a:srgbClr val="FFFF00"/>
                </a:solidFill>
                <a:latin typeface="Arial" panose="020B0604020202020204" pitchFamily="34" charset="0"/>
              </a:rPr>
              <a:t>Sarcopenia </a:t>
            </a:r>
            <a:r>
              <a:rPr lang="en-US" altLang="en-US" sz="2400" b="1" i="1">
                <a:solidFill>
                  <a:srgbClr val="FFFF00"/>
                </a:solidFill>
                <a:latin typeface="Arial" panose="020B0604020202020204" pitchFamily="34" charset="0"/>
              </a:rPr>
              <a:t>vs. </a:t>
            </a:r>
            <a:r>
              <a:rPr lang="en-US" altLang="en-US" sz="2400" b="1">
                <a:solidFill>
                  <a:srgbClr val="FFFF00"/>
                </a:solidFill>
                <a:latin typeface="Arial" panose="020B0604020202020204" pitchFamily="34" charset="0"/>
              </a:rPr>
              <a:t>Sarcasthenia +/- lipoatrophy          (cachexia, frailty) </a:t>
            </a:r>
          </a:p>
          <a:p>
            <a:pPr marL="285750" eaLnBrk="1" hangingPunct="1">
              <a:buSzPct val="100000"/>
              <a:defRPr/>
            </a:pPr>
            <a:endParaRPr lang="en-US" altLang="en-US" sz="2400" b="1">
              <a:solidFill>
                <a:srgbClr val="FFFF00"/>
              </a:solidFill>
              <a:latin typeface="Arial" panose="020B0604020202020204" pitchFamily="34" charset="0"/>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153" name="Group 1"/>
          <p:cNvGrpSpPr/>
          <p:nvPr/>
        </p:nvGrpSpPr>
        <p:grpSpPr bwMode="auto">
          <a:xfrm>
            <a:off x="1524000" y="0"/>
            <a:ext cx="9150350" cy="6856413"/>
            <a:chOff x="0" y="0"/>
            <a:chExt cx="5764" cy="4319"/>
          </a:xfrm>
        </p:grpSpPr>
        <p:sp>
          <p:nvSpPr>
            <p:cNvPr id="177155" name="Rectangle 2"/>
            <p:cNvSpPr>
              <a:spLocks noChangeArrowheads="1"/>
            </p:cNvSpPr>
            <p:nvPr/>
          </p:nvSpPr>
          <p:spPr bwMode="auto">
            <a:xfrm>
              <a:off x="0" y="0"/>
              <a:ext cx="5759" cy="43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pic>
          <p:nvPicPr>
            <p:cNvPr id="17715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4" cy="40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17715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7638" y="6378575"/>
            <a:ext cx="4805362" cy="5127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1249" name="Group 1"/>
          <p:cNvGrpSpPr/>
          <p:nvPr/>
        </p:nvGrpSpPr>
        <p:grpSpPr bwMode="auto">
          <a:xfrm>
            <a:off x="1744663" y="847725"/>
            <a:ext cx="8701087" cy="4754563"/>
            <a:chOff x="139" y="534"/>
            <a:chExt cx="5481" cy="2995"/>
          </a:xfrm>
        </p:grpSpPr>
        <p:sp>
          <p:nvSpPr>
            <p:cNvPr id="181251" name="Rectangle 2"/>
            <p:cNvSpPr>
              <a:spLocks noChangeArrowheads="1"/>
            </p:cNvSpPr>
            <p:nvPr/>
          </p:nvSpPr>
          <p:spPr bwMode="auto">
            <a:xfrm>
              <a:off x="139" y="534"/>
              <a:ext cx="5476" cy="29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pic>
          <p:nvPicPr>
            <p:cNvPr id="1812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 y="534"/>
              <a:ext cx="5481" cy="29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81250" name="Text Box 4"/>
          <p:cNvSpPr txBox="1">
            <a:spLocks noChangeArrowheads="1"/>
          </p:cNvSpPr>
          <p:nvPr/>
        </p:nvSpPr>
        <p:spPr bwMode="auto">
          <a:xfrm>
            <a:off x="7975600" y="6108700"/>
            <a:ext cx="1258570" cy="3695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l-GR" altLang="en-US" sz="1800" b="1" i="1">
                <a:solidFill>
                  <a:srgbClr val="FFFFFF"/>
                </a:solidFill>
              </a:rPr>
              <a:t>EJCI 2015</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183297" name="Rectangle 1"/>
          <p:cNvSpPr>
            <a:spLocks noChangeArrowheads="1"/>
          </p:cNvSpPr>
          <p:nvPr/>
        </p:nvSpPr>
        <p:spPr bwMode="auto">
          <a:xfrm>
            <a:off x="1847528" y="332656"/>
            <a:ext cx="9528224" cy="4495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endParaRPr lang="el-GR" altLang="en-US" sz="2000" dirty="0">
              <a:solidFill>
                <a:srgbClr val="FFFFFF"/>
              </a:solidFill>
              <a:ea typeface="Symbol" pitchFamily="2" charset="2"/>
              <a:cs typeface="Times New Roman" panose="02020603050405020304" pitchFamily="18" charset="0"/>
            </a:endParaRPr>
          </a:p>
          <a:p>
            <a:pPr eaLnBrk="1" hangingPunct="1">
              <a:spcBef>
                <a:spcPct val="0"/>
              </a:spcBef>
              <a:buClrTx/>
              <a:buFontTx/>
              <a:buNone/>
            </a:pPr>
            <a:r>
              <a:rPr lang="el-GR" altLang="en-US" sz="2800" b="1" dirty="0" err="1">
                <a:solidFill>
                  <a:srgbClr val="FFFF00"/>
                </a:solidFill>
                <a:ea typeface="Symbol" pitchFamily="2" charset="2"/>
                <a:cs typeface="Times New Roman" panose="02020603050405020304" pitchFamily="18" charset="0"/>
              </a:rPr>
              <a:t>Participants</a:t>
            </a:r>
            <a:r>
              <a:rPr lang="el-GR" altLang="en-US" sz="2800" b="1" dirty="0">
                <a:solidFill>
                  <a:srgbClr val="FFFF00"/>
                </a:solidFill>
                <a:ea typeface="Symbol" pitchFamily="2" charset="2"/>
                <a:cs typeface="Times New Roman" panose="02020603050405020304" pitchFamily="18" charset="0"/>
              </a:rPr>
              <a:t> </a:t>
            </a:r>
            <a:r>
              <a:rPr lang="el-GR" altLang="en-US" sz="2800" b="1" dirty="0" err="1">
                <a:solidFill>
                  <a:srgbClr val="FFFF00"/>
                </a:solidFill>
                <a:ea typeface="Symbol" pitchFamily="2" charset="2"/>
                <a:cs typeface="Times New Roman" panose="02020603050405020304" pitchFamily="18" charset="0"/>
              </a:rPr>
              <a:t>were</a:t>
            </a:r>
            <a:r>
              <a:rPr lang="el-GR" altLang="en-US" sz="2800" b="1" dirty="0">
                <a:solidFill>
                  <a:srgbClr val="FFFF00"/>
                </a:solidFill>
                <a:ea typeface="Symbol" pitchFamily="2" charset="2"/>
                <a:cs typeface="Times New Roman" panose="02020603050405020304" pitchFamily="18" charset="0"/>
              </a:rPr>
              <a:t> 99571 </a:t>
            </a:r>
            <a:r>
              <a:rPr lang="el-GR" altLang="en-US" sz="2800" b="1" dirty="0" err="1">
                <a:solidFill>
                  <a:srgbClr val="FFFF00"/>
                </a:solidFill>
                <a:ea typeface="Symbol" pitchFamily="2" charset="2"/>
                <a:cs typeface="Times New Roman" panose="02020603050405020304" pitchFamily="18" charset="0"/>
              </a:rPr>
              <a:t>adult</a:t>
            </a:r>
            <a:r>
              <a:rPr lang="el-GR" altLang="en-US" sz="2800" b="1" dirty="0">
                <a:solidFill>
                  <a:srgbClr val="FFFF00"/>
                </a:solidFill>
                <a:ea typeface="Symbol" pitchFamily="2" charset="2"/>
                <a:cs typeface="Times New Roman" panose="02020603050405020304" pitchFamily="18" charset="0"/>
              </a:rPr>
              <a:t> </a:t>
            </a:r>
            <a:r>
              <a:rPr lang="el-GR" altLang="en-US" sz="2800" b="1" dirty="0" err="1">
                <a:solidFill>
                  <a:srgbClr val="FFFF00"/>
                </a:solidFill>
                <a:ea typeface="Symbol" pitchFamily="2" charset="2"/>
                <a:cs typeface="Times New Roman" panose="02020603050405020304" pitchFamily="18" charset="0"/>
              </a:rPr>
              <a:t>Caucasians</a:t>
            </a:r>
            <a:r>
              <a:rPr lang="el-GR" altLang="en-US" sz="2800" b="1" dirty="0">
                <a:solidFill>
                  <a:srgbClr val="FFFF00"/>
                </a:solidFill>
                <a:ea typeface="Symbol" pitchFamily="2" charset="2"/>
                <a:cs typeface="Times New Roman" panose="02020603050405020304" pitchFamily="18" charset="0"/>
              </a:rPr>
              <a:t> (29624 </a:t>
            </a:r>
            <a:r>
              <a:rPr lang="el-GR" altLang="en-US" sz="2800" b="1" dirty="0" err="1">
                <a:solidFill>
                  <a:srgbClr val="FFFF00"/>
                </a:solidFill>
                <a:ea typeface="Symbol" pitchFamily="2" charset="2"/>
                <a:cs typeface="Times New Roman" panose="02020603050405020304" pitchFamily="18" charset="0"/>
              </a:rPr>
              <a:t>males</a:t>
            </a:r>
            <a:r>
              <a:rPr lang="el-GR" altLang="en-US" sz="2800" b="1" dirty="0">
                <a:solidFill>
                  <a:srgbClr val="FFFF00"/>
                </a:solidFill>
                <a:ea typeface="Symbol" pitchFamily="2" charset="2"/>
                <a:cs typeface="Times New Roman" panose="02020603050405020304" pitchFamily="18" charset="0"/>
              </a:rPr>
              <a:t> and  60047 </a:t>
            </a:r>
            <a:r>
              <a:rPr lang="el-GR" altLang="en-US" sz="2800" b="1" dirty="0" err="1">
                <a:solidFill>
                  <a:srgbClr val="FFFF00"/>
                </a:solidFill>
                <a:ea typeface="Symbol" pitchFamily="2" charset="2"/>
                <a:cs typeface="Times New Roman" panose="02020603050405020304" pitchFamily="18" charset="0"/>
              </a:rPr>
              <a:t>females</a:t>
            </a:r>
            <a:r>
              <a:rPr lang="el-GR" altLang="en-US" sz="2800" b="1" dirty="0">
                <a:solidFill>
                  <a:srgbClr val="FFFF00"/>
                </a:solidFill>
                <a:ea typeface="Symbol" pitchFamily="2" charset="2"/>
                <a:cs typeface="Times New Roman" panose="02020603050405020304" pitchFamily="18" charset="0"/>
              </a:rPr>
              <a:t>), </a:t>
            </a:r>
            <a:r>
              <a:rPr lang="el-GR" altLang="en-US" sz="2800" b="1" dirty="0" err="1">
                <a:solidFill>
                  <a:srgbClr val="FFFF00"/>
                </a:solidFill>
                <a:ea typeface="Symbol" pitchFamily="2" charset="2"/>
                <a:cs typeface="Times New Roman" panose="02020603050405020304" pitchFamily="18" charset="0"/>
              </a:rPr>
              <a:t>ages</a:t>
            </a:r>
            <a:r>
              <a:rPr lang="el-GR" altLang="en-US" sz="2800" b="1" dirty="0">
                <a:solidFill>
                  <a:srgbClr val="FFFF00"/>
                </a:solidFill>
                <a:ea typeface="Symbol" pitchFamily="2" charset="2"/>
                <a:cs typeface="Times New Roman" panose="02020603050405020304" pitchFamily="18" charset="0"/>
              </a:rPr>
              <a:t> 18-90 y, </a:t>
            </a:r>
            <a:r>
              <a:rPr lang="el-GR" altLang="en-US" sz="2800" b="1" dirty="0" err="1">
                <a:solidFill>
                  <a:srgbClr val="FFFF00"/>
                </a:solidFill>
                <a:ea typeface="Symbol" pitchFamily="2" charset="2"/>
                <a:cs typeface="Times New Roman" panose="02020603050405020304" pitchFamily="18" charset="0"/>
              </a:rPr>
              <a:t>grouped</a:t>
            </a:r>
            <a:r>
              <a:rPr lang="el-GR" altLang="en-US" sz="2800" b="1" dirty="0">
                <a:solidFill>
                  <a:srgbClr val="FFFF00"/>
                </a:solidFill>
                <a:ea typeface="Symbol" pitchFamily="2" charset="2"/>
                <a:cs typeface="Times New Roman" panose="02020603050405020304" pitchFamily="18" charset="0"/>
              </a:rPr>
              <a:t> </a:t>
            </a:r>
            <a:r>
              <a:rPr lang="el-GR" altLang="en-US" sz="2800" b="1" dirty="0" err="1">
                <a:solidFill>
                  <a:srgbClr val="FFFF00"/>
                </a:solidFill>
                <a:ea typeface="Symbol" pitchFamily="2" charset="2"/>
                <a:cs typeface="Times New Roman" panose="02020603050405020304" pitchFamily="18" charset="0"/>
              </a:rPr>
              <a:t>by</a:t>
            </a:r>
            <a:r>
              <a:rPr lang="el-GR" altLang="en-US" sz="2800" b="1" dirty="0">
                <a:solidFill>
                  <a:srgbClr val="FFFF00"/>
                </a:solidFill>
                <a:ea typeface="Symbol" pitchFamily="2" charset="2"/>
                <a:cs typeface="Times New Roman" panose="02020603050405020304" pitchFamily="18" charset="0"/>
              </a:rPr>
              <a:t>: </a:t>
            </a:r>
          </a:p>
          <a:p>
            <a:pPr eaLnBrk="1" hangingPunct="1">
              <a:spcBef>
                <a:spcPct val="0"/>
              </a:spcBef>
              <a:buClrTx/>
              <a:buFontTx/>
              <a:buNone/>
            </a:pPr>
            <a:endParaRPr lang="el-GR" altLang="en-US" sz="1800" dirty="0">
              <a:solidFill>
                <a:srgbClr val="FFFFFF"/>
              </a:solidFill>
              <a:latin typeface="Times New Roman" panose="02020603050405020304" pitchFamily="18" charset="0"/>
              <a:ea typeface="Symbol" pitchFamily="2" charset="2"/>
              <a:cs typeface="Times New Roman" panose="02020603050405020304" pitchFamily="18" charset="0"/>
            </a:endParaRPr>
          </a:p>
          <a:p>
            <a:pPr eaLnBrk="1" hangingPunct="1">
              <a:spcBef>
                <a:spcPct val="0"/>
              </a:spcBef>
              <a:buClrTx/>
              <a:buFontTx/>
              <a:buNone/>
            </a:pPr>
            <a:endParaRPr lang="el-GR" altLang="en-US" sz="2400" b="1" dirty="0">
              <a:solidFill>
                <a:srgbClr val="FFFF00"/>
              </a:solidFill>
              <a:ea typeface="Symbol" pitchFamily="2" charset="2"/>
              <a:cs typeface="Times New Roman" panose="02020603050405020304" pitchFamily="18" charset="0"/>
            </a:endParaRPr>
          </a:p>
          <a:p>
            <a:pPr eaLnBrk="1" hangingPunct="1">
              <a:spcBef>
                <a:spcPct val="0"/>
              </a:spcBef>
              <a:buClrTx/>
              <a:buFontTx/>
              <a:buNone/>
            </a:pPr>
            <a:endParaRPr lang="el-GR" altLang="en-US" sz="2800" b="1" dirty="0">
              <a:solidFill>
                <a:srgbClr val="FFFF00"/>
              </a:solidFill>
              <a:ea typeface="Symbol" pitchFamily="2" charset="2"/>
              <a:cs typeface="Times New Roman" panose="02020603050405020304" pitchFamily="18" charset="0"/>
            </a:endParaRPr>
          </a:p>
          <a:p>
            <a:pPr eaLnBrk="1" hangingPunct="1">
              <a:spcBef>
                <a:spcPct val="0"/>
              </a:spcBef>
              <a:buClrTx/>
              <a:buFontTx/>
              <a:buNone/>
            </a:pPr>
            <a:r>
              <a:rPr lang="el-GR" altLang="en-US" sz="2800" b="1" dirty="0">
                <a:solidFill>
                  <a:srgbClr val="FFFF00"/>
                </a:solidFill>
                <a:latin typeface="Wingdings" panose="05000000000000000000" pitchFamily="2" charset="2"/>
                <a:ea typeface="Symbol" pitchFamily="2" charset="2"/>
                <a:cs typeface="Times New Roman" panose="02020603050405020304" pitchFamily="18" charset="0"/>
              </a:rPr>
              <a:t></a:t>
            </a:r>
            <a:r>
              <a:rPr lang="el-GR" altLang="en-US" sz="2800" b="1" dirty="0">
                <a:solidFill>
                  <a:srgbClr val="FFFF00"/>
                </a:solidFill>
                <a:ea typeface="Symbol" pitchFamily="2" charset="2"/>
                <a:cs typeface="Times New Roman" panose="02020603050405020304" pitchFamily="18" charset="0"/>
              </a:rPr>
              <a:t>BMI: </a:t>
            </a:r>
            <a:r>
              <a:rPr lang="el-GR" altLang="en-US" sz="2800" b="1" dirty="0" err="1">
                <a:solidFill>
                  <a:srgbClr val="FFFFFF"/>
                </a:solidFill>
                <a:ea typeface="Symbol" pitchFamily="2" charset="2"/>
                <a:cs typeface="Times New Roman" panose="02020603050405020304" pitchFamily="18" charset="0"/>
              </a:rPr>
              <a:t>Lean</a:t>
            </a:r>
            <a:r>
              <a:rPr lang="el-GR" altLang="en-US" sz="2800" b="1" dirty="0">
                <a:solidFill>
                  <a:srgbClr val="FFFFFF"/>
                </a:solidFill>
                <a:ea typeface="Symbol" pitchFamily="2" charset="2"/>
                <a:cs typeface="Times New Roman" panose="02020603050405020304" pitchFamily="18" charset="0"/>
              </a:rPr>
              <a:t>, </a:t>
            </a:r>
            <a:r>
              <a:rPr lang="el-GR" altLang="en-US" sz="2800" b="1" dirty="0" err="1">
                <a:solidFill>
                  <a:srgbClr val="FFFFFF"/>
                </a:solidFill>
                <a:ea typeface="Symbol" pitchFamily="2" charset="2"/>
                <a:cs typeface="Times New Roman" panose="02020603050405020304" pitchFamily="18" charset="0"/>
              </a:rPr>
              <a:t>Overweight</a:t>
            </a:r>
            <a:r>
              <a:rPr lang="el-GR" altLang="en-US" sz="2800" b="1" dirty="0">
                <a:solidFill>
                  <a:srgbClr val="FFFFFF"/>
                </a:solidFill>
                <a:ea typeface="Symbol" pitchFamily="2" charset="2"/>
                <a:cs typeface="Times New Roman" panose="02020603050405020304" pitchFamily="18" charset="0"/>
              </a:rPr>
              <a:t>, </a:t>
            </a:r>
            <a:r>
              <a:rPr lang="el-GR" altLang="en-US" sz="2800" b="1" dirty="0" err="1">
                <a:solidFill>
                  <a:srgbClr val="FFFFFF"/>
                </a:solidFill>
                <a:ea typeface="Symbol" pitchFamily="2" charset="2"/>
                <a:cs typeface="Times New Roman" panose="02020603050405020304" pitchFamily="18" charset="0"/>
              </a:rPr>
              <a:t>Obese</a:t>
            </a:r>
            <a:r>
              <a:rPr lang="el-GR" altLang="en-US" sz="2800" b="1" dirty="0">
                <a:solidFill>
                  <a:srgbClr val="FFFFFF"/>
                </a:solidFill>
                <a:ea typeface="Symbol" pitchFamily="2" charset="2"/>
                <a:cs typeface="Times New Roman" panose="02020603050405020304" pitchFamily="18" charset="0"/>
              </a:rPr>
              <a:t> </a:t>
            </a:r>
          </a:p>
          <a:p>
            <a:pPr eaLnBrk="1" hangingPunct="1">
              <a:spcBef>
                <a:spcPct val="0"/>
              </a:spcBef>
              <a:buClrTx/>
              <a:buFontTx/>
              <a:buNone/>
            </a:pPr>
            <a:endParaRPr lang="el-GR" altLang="en-US" sz="2800" b="1" dirty="0">
              <a:solidFill>
                <a:srgbClr val="FFFFFF"/>
              </a:solidFill>
              <a:latin typeface="Times New Roman" panose="02020603050405020304" pitchFamily="18" charset="0"/>
              <a:ea typeface="Symbol" pitchFamily="2" charset="2"/>
              <a:cs typeface="Times New Roman" panose="02020603050405020304" pitchFamily="18" charset="0"/>
            </a:endParaRPr>
          </a:p>
          <a:p>
            <a:pPr eaLnBrk="1" hangingPunct="1">
              <a:spcBef>
                <a:spcPct val="0"/>
              </a:spcBef>
              <a:buClrTx/>
              <a:buFontTx/>
              <a:buNone/>
            </a:pPr>
            <a:r>
              <a:rPr lang="el-GR" altLang="en-US" sz="2800" b="1" dirty="0">
                <a:solidFill>
                  <a:srgbClr val="FFFF00"/>
                </a:solidFill>
                <a:latin typeface="Wingdings" panose="05000000000000000000" pitchFamily="2" charset="2"/>
                <a:ea typeface="Symbol" pitchFamily="2" charset="2"/>
                <a:cs typeface="Times New Roman" panose="02020603050405020304" pitchFamily="18" charset="0"/>
              </a:rPr>
              <a:t></a:t>
            </a:r>
            <a:r>
              <a:rPr lang="el-GR" altLang="en-US" sz="2800" b="1" dirty="0" err="1">
                <a:solidFill>
                  <a:srgbClr val="FFFF00"/>
                </a:solidFill>
                <a:ea typeface="Symbol" pitchFamily="2" charset="2"/>
                <a:cs typeface="Times New Roman" panose="02020603050405020304" pitchFamily="18" charset="0"/>
              </a:rPr>
              <a:t>Presence</a:t>
            </a:r>
            <a:r>
              <a:rPr lang="el-GR" altLang="en-US" sz="2800" b="1" dirty="0">
                <a:solidFill>
                  <a:srgbClr val="FFFF00"/>
                </a:solidFill>
                <a:ea typeface="Symbol" pitchFamily="2" charset="2"/>
                <a:cs typeface="Times New Roman" panose="02020603050405020304" pitchFamily="18" charset="0"/>
              </a:rPr>
              <a:t> of </a:t>
            </a:r>
            <a:r>
              <a:rPr lang="el-GR" altLang="en-US" sz="2800" b="1" dirty="0" err="1">
                <a:solidFill>
                  <a:srgbClr val="FFFF00"/>
                </a:solidFill>
                <a:ea typeface="Symbol" pitchFamily="2" charset="2"/>
                <a:cs typeface="Times New Roman" panose="02020603050405020304" pitchFamily="18" charset="0"/>
              </a:rPr>
              <a:t>Medically</a:t>
            </a:r>
            <a:r>
              <a:rPr lang="el-GR" altLang="en-US" sz="2800" b="1" dirty="0">
                <a:solidFill>
                  <a:srgbClr val="FFFF00"/>
                </a:solidFill>
                <a:ea typeface="Symbol" pitchFamily="2" charset="2"/>
                <a:cs typeface="Times New Roman" panose="02020603050405020304" pitchFamily="18" charset="0"/>
              </a:rPr>
              <a:t> </a:t>
            </a:r>
            <a:r>
              <a:rPr lang="el-GR" altLang="en-US" sz="2800" b="1" dirty="0" err="1">
                <a:solidFill>
                  <a:srgbClr val="FFFF00"/>
                </a:solidFill>
                <a:ea typeface="Symbol" pitchFamily="2" charset="2"/>
                <a:cs typeface="Times New Roman" panose="02020603050405020304" pitchFamily="18" charset="0"/>
              </a:rPr>
              <a:t>Unexplained</a:t>
            </a:r>
            <a:r>
              <a:rPr lang="el-GR" altLang="en-US" sz="2800" b="1" dirty="0">
                <a:solidFill>
                  <a:srgbClr val="FFFF00"/>
                </a:solidFill>
                <a:ea typeface="Symbol" pitchFamily="2" charset="2"/>
                <a:cs typeface="Times New Roman" panose="02020603050405020304" pitchFamily="18" charset="0"/>
              </a:rPr>
              <a:t>  </a:t>
            </a:r>
            <a:r>
              <a:rPr lang="el-GR" altLang="en-US" sz="2800" b="1" dirty="0" err="1">
                <a:solidFill>
                  <a:srgbClr val="FFFF00"/>
                </a:solidFill>
                <a:ea typeface="Symbol" pitchFamily="2" charset="2"/>
                <a:cs typeface="Times New Roman" panose="02020603050405020304" pitchFamily="18" charset="0"/>
              </a:rPr>
              <a:t>Symptoms</a:t>
            </a:r>
            <a:r>
              <a:rPr lang="el-GR" altLang="en-US" sz="2800" b="1" dirty="0">
                <a:solidFill>
                  <a:srgbClr val="FFFF00"/>
                </a:solidFill>
                <a:ea typeface="Symbol" pitchFamily="2" charset="2"/>
                <a:cs typeface="Times New Roman" panose="02020603050405020304" pitchFamily="18" charset="0"/>
              </a:rPr>
              <a:t> </a:t>
            </a:r>
            <a:r>
              <a:rPr lang="el-GR" altLang="en-US" sz="2800" b="1" dirty="0">
                <a:solidFill>
                  <a:srgbClr val="FFFFFF"/>
                </a:solidFill>
                <a:ea typeface="Symbol" pitchFamily="2" charset="2"/>
                <a:cs typeface="Times New Roman" panose="02020603050405020304" pitchFamily="18" charset="0"/>
              </a:rPr>
              <a:t>= MUS</a:t>
            </a:r>
          </a:p>
          <a:p>
            <a:pPr eaLnBrk="1" hangingPunct="1">
              <a:spcBef>
                <a:spcPct val="0"/>
              </a:spcBef>
              <a:buClrTx/>
              <a:buFontTx/>
              <a:buNone/>
            </a:pPr>
            <a:endParaRPr lang="el-GR" altLang="en-US" sz="2800" b="1" dirty="0">
              <a:solidFill>
                <a:srgbClr val="FFFFFF"/>
              </a:solidFill>
              <a:ea typeface="Symbol" pitchFamily="2" charset="2"/>
              <a:cs typeface="Times New Roman" panose="02020603050405020304" pitchFamily="18" charset="0"/>
            </a:endParaRPr>
          </a:p>
        </p:txBody>
      </p:sp>
      <p:sp>
        <p:nvSpPr>
          <p:cNvPr id="183298" name="Line 2"/>
          <p:cNvSpPr>
            <a:spLocks noChangeShapeType="1"/>
          </p:cNvSpPr>
          <p:nvPr/>
        </p:nvSpPr>
        <p:spPr bwMode="auto">
          <a:xfrm flipV="1">
            <a:off x="1415480" y="5229200"/>
            <a:ext cx="9528224" cy="72008"/>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3299" name="Line 3"/>
          <p:cNvSpPr>
            <a:spLocks noChangeShapeType="1"/>
          </p:cNvSpPr>
          <p:nvPr/>
        </p:nvSpPr>
        <p:spPr bwMode="auto">
          <a:xfrm flipV="1">
            <a:off x="1271464" y="1772816"/>
            <a:ext cx="9865095" cy="72008"/>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185345" name="Rectangle 1"/>
          <p:cNvSpPr>
            <a:spLocks noChangeArrowheads="1"/>
          </p:cNvSpPr>
          <p:nvPr/>
        </p:nvSpPr>
        <p:spPr bwMode="auto">
          <a:xfrm>
            <a:off x="2135505" y="260985"/>
            <a:ext cx="8122285" cy="60940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l-GR" altLang="en-US" sz="2800" b="1">
                <a:solidFill>
                  <a:srgbClr val="FFFF00"/>
                </a:solidFill>
              </a:rPr>
              <a:t>The M</a:t>
            </a:r>
            <a:r>
              <a:rPr lang="en-US" altLang="el-GR" sz="2800" b="1">
                <a:solidFill>
                  <a:srgbClr val="FFFF00"/>
                </a:solidFill>
              </a:rPr>
              <a:t>edically Unexplained Symptoms (MUS) </a:t>
            </a:r>
            <a:r>
              <a:rPr lang="el-GR" altLang="en-US" sz="2800" b="1">
                <a:solidFill>
                  <a:srgbClr val="FFFF00"/>
                </a:solidFill>
              </a:rPr>
              <a:t>Examined*:</a:t>
            </a:r>
          </a:p>
          <a:p>
            <a:pPr eaLnBrk="1" hangingPunct="1">
              <a:spcBef>
                <a:spcPct val="0"/>
              </a:spcBef>
              <a:buClrTx/>
              <a:buFontTx/>
              <a:buNone/>
            </a:pPr>
            <a:r>
              <a:rPr lang="el-GR" altLang="en-US" sz="2800" b="1">
                <a:solidFill>
                  <a:srgbClr val="FFFF00"/>
                </a:solidFill>
              </a:rPr>
              <a:t> </a:t>
            </a:r>
          </a:p>
          <a:p>
            <a:pPr eaLnBrk="1" hangingPunct="1">
              <a:spcBef>
                <a:spcPct val="0"/>
              </a:spcBef>
              <a:buClrTx/>
              <a:buFontTx/>
              <a:buNone/>
            </a:pPr>
            <a:r>
              <a:rPr lang="el-GR" altLang="en-US" sz="1800">
                <a:solidFill>
                  <a:srgbClr val="FFFFFF"/>
                </a:solidFill>
              </a:rPr>
              <a:t>(i)    persistent tiredness or fatigue, </a:t>
            </a:r>
          </a:p>
          <a:p>
            <a:pPr eaLnBrk="1" hangingPunct="1">
              <a:spcBef>
                <a:spcPct val="0"/>
              </a:spcBef>
              <a:buClrTx/>
              <a:buFontTx/>
              <a:buNone/>
            </a:pPr>
            <a:r>
              <a:rPr lang="el-GR" altLang="en-US" sz="1800">
                <a:solidFill>
                  <a:srgbClr val="FFFFFF"/>
                </a:solidFill>
              </a:rPr>
              <a:t>(ii)   depressive symptomatology, </a:t>
            </a:r>
          </a:p>
          <a:p>
            <a:pPr eaLnBrk="1" hangingPunct="1">
              <a:spcBef>
                <a:spcPct val="0"/>
              </a:spcBef>
              <a:buClrTx/>
              <a:buFontTx/>
              <a:buNone/>
            </a:pPr>
            <a:r>
              <a:rPr lang="el-GR" altLang="en-US" sz="1800">
                <a:solidFill>
                  <a:srgbClr val="FFFFFF"/>
                </a:solidFill>
              </a:rPr>
              <a:t>(iii)  persistent insomnia or night awakenings, </a:t>
            </a:r>
          </a:p>
          <a:p>
            <a:pPr eaLnBrk="1" hangingPunct="1">
              <a:spcBef>
                <a:spcPct val="0"/>
              </a:spcBef>
              <a:buClrTx/>
              <a:buFontTx/>
              <a:buNone/>
            </a:pPr>
            <a:r>
              <a:rPr lang="el-GR" altLang="en-US" sz="1800">
                <a:solidFill>
                  <a:srgbClr val="FFFFFF"/>
                </a:solidFill>
              </a:rPr>
              <a:t>(iv)  persistent drowsiness during the day, </a:t>
            </a:r>
          </a:p>
          <a:p>
            <a:pPr eaLnBrk="1" hangingPunct="1">
              <a:spcBef>
                <a:spcPct val="0"/>
              </a:spcBef>
              <a:buClrTx/>
              <a:buFontTx/>
              <a:buNone/>
            </a:pPr>
            <a:r>
              <a:rPr lang="el-GR" altLang="en-US" sz="1800">
                <a:solidFill>
                  <a:srgbClr val="FFFFFF"/>
                </a:solidFill>
              </a:rPr>
              <a:t>(v)   anxiety, </a:t>
            </a:r>
          </a:p>
          <a:p>
            <a:pPr eaLnBrk="1" hangingPunct="1">
              <a:spcBef>
                <a:spcPct val="0"/>
              </a:spcBef>
              <a:buClrTx/>
              <a:buFontTx/>
              <a:buNone/>
            </a:pPr>
            <a:r>
              <a:rPr lang="el-GR" altLang="en-US" sz="1800">
                <a:solidFill>
                  <a:srgbClr val="FFFFFF"/>
                </a:solidFill>
              </a:rPr>
              <a:t>(vi)  apathy, </a:t>
            </a:r>
          </a:p>
          <a:p>
            <a:pPr eaLnBrk="1" hangingPunct="1">
              <a:spcBef>
                <a:spcPct val="0"/>
              </a:spcBef>
              <a:buClrTx/>
              <a:buFontTx/>
              <a:buNone/>
            </a:pPr>
            <a:r>
              <a:rPr lang="el-GR" altLang="en-US" sz="1800">
                <a:solidFill>
                  <a:srgbClr val="FFFFFF"/>
                </a:solidFill>
              </a:rPr>
              <a:t>(vii)  panic attacks, </a:t>
            </a:r>
          </a:p>
          <a:p>
            <a:pPr eaLnBrk="1" hangingPunct="1">
              <a:spcBef>
                <a:spcPct val="0"/>
              </a:spcBef>
              <a:buClrTx/>
              <a:buFontTx/>
              <a:buNone/>
            </a:pPr>
            <a:r>
              <a:rPr lang="el-GR" altLang="en-US" sz="1800">
                <a:solidFill>
                  <a:srgbClr val="FFFFFF"/>
                </a:solidFill>
              </a:rPr>
              <a:t>(viii) changes in heart rate (arrhythmias/tachycardia) at rest,</a:t>
            </a:r>
          </a:p>
          <a:p>
            <a:pPr eaLnBrk="1" hangingPunct="1">
              <a:spcBef>
                <a:spcPct val="0"/>
              </a:spcBef>
              <a:buClrTx/>
              <a:buFontTx/>
              <a:buNone/>
            </a:pPr>
            <a:r>
              <a:rPr lang="el-GR" altLang="en-US" sz="1800">
                <a:solidFill>
                  <a:srgbClr val="FFFFFF"/>
                </a:solidFill>
              </a:rPr>
              <a:t> (ix)  changes in appetite (appetite loss or excessive hunger), </a:t>
            </a:r>
          </a:p>
          <a:p>
            <a:pPr eaLnBrk="1" hangingPunct="1">
              <a:spcBef>
                <a:spcPct val="0"/>
              </a:spcBef>
              <a:buClrTx/>
              <a:buFontTx/>
              <a:buNone/>
            </a:pPr>
            <a:r>
              <a:rPr lang="el-GR" altLang="en-US" sz="1800">
                <a:solidFill>
                  <a:srgbClr val="FFFFFF"/>
                </a:solidFill>
              </a:rPr>
              <a:t>(x)    night binge eating, </a:t>
            </a:r>
          </a:p>
          <a:p>
            <a:pPr eaLnBrk="1" hangingPunct="1">
              <a:spcBef>
                <a:spcPct val="0"/>
              </a:spcBef>
              <a:buClrTx/>
              <a:buFontTx/>
              <a:buNone/>
            </a:pPr>
            <a:r>
              <a:rPr lang="el-GR" altLang="en-US" sz="1800">
                <a:solidFill>
                  <a:srgbClr val="FFFFFF"/>
                </a:solidFill>
              </a:rPr>
              <a:t>(xi)   stomach cramps, bloating or gastro-esophageal reflux disease (GORD), </a:t>
            </a:r>
          </a:p>
          <a:p>
            <a:pPr eaLnBrk="1" hangingPunct="1">
              <a:spcBef>
                <a:spcPct val="0"/>
              </a:spcBef>
              <a:buClrTx/>
              <a:buFontTx/>
              <a:buNone/>
            </a:pPr>
            <a:r>
              <a:rPr lang="el-GR" altLang="en-US" sz="1800">
                <a:solidFill>
                  <a:srgbClr val="FFFFFF"/>
                </a:solidFill>
              </a:rPr>
              <a:t>(xii)  presence of irritable bowel syndrome (IBS) symptoms, </a:t>
            </a:r>
          </a:p>
          <a:p>
            <a:pPr eaLnBrk="1" hangingPunct="1">
              <a:spcBef>
                <a:spcPct val="0"/>
              </a:spcBef>
              <a:buClrTx/>
              <a:buFontTx/>
              <a:buNone/>
            </a:pPr>
            <a:r>
              <a:rPr lang="el-GR" altLang="en-US" sz="1800">
                <a:solidFill>
                  <a:srgbClr val="FFFFFF"/>
                </a:solidFill>
              </a:rPr>
              <a:t>(xiii) cold hands and feet, </a:t>
            </a:r>
          </a:p>
          <a:p>
            <a:pPr eaLnBrk="1" hangingPunct="1">
              <a:spcBef>
                <a:spcPct val="0"/>
              </a:spcBef>
              <a:buClrTx/>
              <a:buFontTx/>
              <a:buNone/>
            </a:pPr>
            <a:r>
              <a:rPr lang="el-GR" altLang="en-US" sz="1800">
                <a:solidFill>
                  <a:srgbClr val="FFFFFF"/>
                </a:solidFill>
              </a:rPr>
              <a:t>(xiv) sweating during sleep. </a:t>
            </a:r>
          </a:p>
          <a:p>
            <a:pPr eaLnBrk="1" hangingPunct="1">
              <a:spcBef>
                <a:spcPct val="0"/>
              </a:spcBef>
              <a:buClrTx/>
              <a:buFontTx/>
              <a:buNone/>
            </a:pPr>
            <a:endParaRPr lang="el-GR" altLang="en-US" sz="1800">
              <a:solidFill>
                <a:srgbClr val="FFFFFF"/>
              </a:solidFill>
            </a:endParaRPr>
          </a:p>
          <a:p>
            <a:pPr eaLnBrk="1" hangingPunct="1">
              <a:spcBef>
                <a:spcPct val="0"/>
              </a:spcBef>
              <a:buClrTx/>
              <a:buFontTx/>
              <a:buNone/>
            </a:pPr>
            <a:r>
              <a:rPr lang="el-GR" altLang="en-US" sz="1800" b="1">
                <a:solidFill>
                  <a:srgbClr val="FFFF00"/>
                </a:solidFill>
              </a:rPr>
              <a:t>*Presence of MUS was defined as  a positive answer to more than 3 of the above 14 questions.</a:t>
            </a:r>
          </a:p>
        </p:txBody>
      </p:sp>
      <p:sp>
        <p:nvSpPr>
          <p:cNvPr id="185346" name="Line 2"/>
          <p:cNvSpPr>
            <a:spLocks noChangeShapeType="1"/>
          </p:cNvSpPr>
          <p:nvPr/>
        </p:nvSpPr>
        <p:spPr bwMode="auto">
          <a:xfrm>
            <a:off x="1388110" y="1416050"/>
            <a:ext cx="9185275" cy="1270"/>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5347" name="Line 3"/>
          <p:cNvSpPr>
            <a:spLocks noChangeShapeType="1"/>
          </p:cNvSpPr>
          <p:nvPr/>
        </p:nvSpPr>
        <p:spPr bwMode="auto">
          <a:xfrm>
            <a:off x="1271270" y="5589905"/>
            <a:ext cx="9185910" cy="1270"/>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187393" name="Rectangle 1"/>
          <p:cNvSpPr>
            <a:spLocks noChangeArrowheads="1"/>
          </p:cNvSpPr>
          <p:nvPr/>
        </p:nvSpPr>
        <p:spPr bwMode="auto">
          <a:xfrm>
            <a:off x="2273300" y="941388"/>
            <a:ext cx="7823200" cy="42475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endParaRPr lang="el-GR" altLang="en-US" sz="2000">
              <a:solidFill>
                <a:srgbClr val="FFFFFF"/>
              </a:solidFill>
              <a:ea typeface="Symbol" pitchFamily="2" charset="2"/>
              <a:cs typeface="Times New Roman" panose="02020603050405020304" pitchFamily="18" charset="0"/>
            </a:endParaRPr>
          </a:p>
          <a:p>
            <a:pPr eaLnBrk="1" hangingPunct="1">
              <a:spcBef>
                <a:spcPct val="0"/>
              </a:spcBef>
              <a:buClrTx/>
              <a:buFontTx/>
              <a:buNone/>
            </a:pPr>
            <a:r>
              <a:rPr lang="el-GR" altLang="en-US" b="1">
                <a:solidFill>
                  <a:srgbClr val="FFFF00"/>
                </a:solidFill>
                <a:ea typeface="Symbol" pitchFamily="2" charset="2"/>
                <a:cs typeface="Times New Roman" panose="02020603050405020304" pitchFamily="18" charset="0"/>
              </a:rPr>
              <a:t>Evaluation included: </a:t>
            </a:r>
          </a:p>
          <a:p>
            <a:pPr eaLnBrk="1" hangingPunct="1">
              <a:spcBef>
                <a:spcPct val="0"/>
              </a:spcBef>
              <a:buClrTx/>
              <a:buFontTx/>
              <a:buNone/>
            </a:pPr>
            <a:endParaRPr lang="el-GR" altLang="en-US" sz="1800">
              <a:solidFill>
                <a:srgbClr val="FFFFFF"/>
              </a:solidFill>
              <a:latin typeface="Times New Roman" panose="02020603050405020304" pitchFamily="18" charset="0"/>
              <a:ea typeface="Symbol" pitchFamily="2" charset="2"/>
              <a:cs typeface="Times New Roman" panose="02020603050405020304" pitchFamily="18" charset="0"/>
            </a:endParaRPr>
          </a:p>
          <a:p>
            <a:pPr eaLnBrk="1" hangingPunct="1">
              <a:spcBef>
                <a:spcPct val="0"/>
              </a:spcBef>
              <a:buClrTx/>
              <a:buFontTx/>
              <a:buNone/>
            </a:pPr>
            <a:endParaRPr lang="el-GR" altLang="en-US" sz="1800">
              <a:solidFill>
                <a:srgbClr val="FFFFFF"/>
              </a:solidFill>
              <a:latin typeface="Times New Roman" panose="02020603050405020304" pitchFamily="18" charset="0"/>
              <a:ea typeface="Symbol" pitchFamily="2" charset="2"/>
              <a:cs typeface="Times New Roman" panose="02020603050405020304" pitchFamily="18" charset="0"/>
            </a:endParaRPr>
          </a:p>
          <a:p>
            <a:pPr eaLnBrk="1" hangingPunct="1">
              <a:spcBef>
                <a:spcPct val="0"/>
              </a:spcBef>
              <a:buClrTx/>
              <a:buFontTx/>
              <a:buNone/>
            </a:pPr>
            <a:endParaRPr lang="el-GR" altLang="en-US" sz="1800">
              <a:solidFill>
                <a:srgbClr val="FFFFFF"/>
              </a:solidFill>
              <a:latin typeface="Times New Roman" panose="02020603050405020304" pitchFamily="18" charset="0"/>
              <a:ea typeface="Symbol" pitchFamily="2" charset="2"/>
              <a:cs typeface="Times New Roman" panose="02020603050405020304" pitchFamily="18" charset="0"/>
            </a:endParaRPr>
          </a:p>
          <a:p>
            <a:pPr eaLnBrk="1" hangingPunct="1">
              <a:spcBef>
                <a:spcPct val="0"/>
              </a:spcBef>
              <a:buClrTx/>
              <a:buFontTx/>
              <a:buNone/>
            </a:pPr>
            <a:r>
              <a:rPr lang="el-GR" altLang="en-US" sz="2400" b="1">
                <a:solidFill>
                  <a:srgbClr val="FFFFFF"/>
                </a:solidFill>
                <a:latin typeface="Wingdings" panose="05000000000000000000" pitchFamily="2" charset="2"/>
                <a:ea typeface="Symbol" pitchFamily="2" charset="2"/>
                <a:cs typeface="Times New Roman" panose="02020603050405020304" pitchFamily="18" charset="0"/>
              </a:rPr>
              <a:t></a:t>
            </a:r>
            <a:r>
              <a:rPr lang="el-GR" altLang="en-US" sz="2400" b="1">
                <a:solidFill>
                  <a:srgbClr val="FFFFFF"/>
                </a:solidFill>
                <a:ea typeface="Symbol" pitchFamily="2" charset="2"/>
                <a:cs typeface="Times New Roman" panose="02020603050405020304" pitchFamily="18" charset="0"/>
              </a:rPr>
              <a:t>Advanced Body Composition Analysis by BIA-ACC</a:t>
            </a:r>
          </a:p>
          <a:p>
            <a:pPr eaLnBrk="1" hangingPunct="1">
              <a:spcBef>
                <a:spcPct val="0"/>
              </a:spcBef>
              <a:buClrTx/>
              <a:buFontTx/>
              <a:buNone/>
            </a:pPr>
            <a:endParaRPr lang="el-GR" altLang="en-US" sz="2000" b="1">
              <a:solidFill>
                <a:srgbClr val="FFFFFF"/>
              </a:solidFill>
              <a:latin typeface="Times New Roman" panose="02020603050405020304" pitchFamily="18" charset="0"/>
              <a:ea typeface="Symbol" pitchFamily="2" charset="2"/>
              <a:cs typeface="Times New Roman" panose="02020603050405020304" pitchFamily="18" charset="0"/>
            </a:endParaRPr>
          </a:p>
          <a:p>
            <a:pPr eaLnBrk="1" hangingPunct="1">
              <a:spcBef>
                <a:spcPct val="0"/>
              </a:spcBef>
              <a:buClrTx/>
              <a:buFontTx/>
              <a:buNone/>
            </a:pPr>
            <a:r>
              <a:rPr lang="el-GR" altLang="en-US" sz="2400" b="1">
                <a:solidFill>
                  <a:srgbClr val="FFFFFF"/>
                </a:solidFill>
                <a:latin typeface="Wingdings" panose="05000000000000000000" pitchFamily="2" charset="2"/>
                <a:ea typeface="Symbol" pitchFamily="2" charset="2"/>
                <a:cs typeface="Times New Roman" panose="02020603050405020304" pitchFamily="18" charset="0"/>
              </a:rPr>
              <a:t></a:t>
            </a:r>
            <a:r>
              <a:rPr lang="el-GR" altLang="en-US" sz="2400" b="1">
                <a:solidFill>
                  <a:srgbClr val="FFFFFF"/>
                </a:solidFill>
                <a:ea typeface="Symbol" pitchFamily="2" charset="2"/>
                <a:cs typeface="Times New Roman" panose="02020603050405020304" pitchFamily="18" charset="0"/>
              </a:rPr>
              <a:t>Indices of Inflammation:  </a:t>
            </a:r>
            <a:r>
              <a:rPr lang="el-GR" altLang="en-US" sz="2400" b="1">
                <a:solidFill>
                  <a:srgbClr val="FF6600"/>
                </a:solidFill>
                <a:ea typeface="Symbol" pitchFamily="2" charset="2"/>
                <a:cs typeface="Times New Roman" panose="02020603050405020304" pitchFamily="18" charset="0"/>
              </a:rPr>
              <a:t>am hsCRP, Interleukin-6</a:t>
            </a:r>
          </a:p>
          <a:p>
            <a:pPr eaLnBrk="1" hangingPunct="1">
              <a:spcBef>
                <a:spcPct val="0"/>
              </a:spcBef>
              <a:buClrTx/>
              <a:buFontTx/>
              <a:buNone/>
            </a:pPr>
            <a:r>
              <a:rPr lang="el-GR" altLang="en-US" sz="2400" b="1">
                <a:solidFill>
                  <a:srgbClr val="FFFFFF"/>
                </a:solidFill>
                <a:ea typeface="Symbol" pitchFamily="2" charset="2"/>
                <a:cs typeface="Times New Roman" panose="02020603050405020304" pitchFamily="18" charset="0"/>
              </a:rPr>
              <a:t>		</a:t>
            </a:r>
          </a:p>
          <a:p>
            <a:pPr eaLnBrk="1" hangingPunct="1">
              <a:spcBef>
                <a:spcPct val="0"/>
              </a:spcBef>
              <a:buClrTx/>
              <a:buFontTx/>
              <a:buNone/>
            </a:pPr>
            <a:r>
              <a:rPr lang="el-GR" altLang="en-US" sz="2400" b="1">
                <a:solidFill>
                  <a:srgbClr val="FFFFFF"/>
                </a:solidFill>
                <a:latin typeface="Wingdings" panose="05000000000000000000" pitchFamily="2" charset="2"/>
                <a:ea typeface="Symbol" pitchFamily="2" charset="2"/>
                <a:cs typeface="Times New Roman" panose="02020603050405020304" pitchFamily="18" charset="0"/>
              </a:rPr>
              <a:t></a:t>
            </a:r>
            <a:r>
              <a:rPr lang="el-GR" altLang="en-US" sz="2400" b="1">
                <a:solidFill>
                  <a:srgbClr val="FFFFFF"/>
                </a:solidFill>
                <a:ea typeface="Symbol" pitchFamily="2" charset="2"/>
                <a:cs typeface="Times New Roman" panose="02020603050405020304" pitchFamily="18" charset="0"/>
              </a:rPr>
              <a:t>Indices of Stress: </a:t>
            </a:r>
            <a:r>
              <a:rPr lang="el-GR" altLang="en-US" sz="2400" b="1">
                <a:solidFill>
                  <a:srgbClr val="FF6600"/>
                </a:solidFill>
                <a:ea typeface="Symbol" pitchFamily="2" charset="2"/>
                <a:cs typeface="Times New Roman" panose="02020603050405020304" pitchFamily="18" charset="0"/>
              </a:rPr>
              <a:t>am and pm Salivary Cortisol</a:t>
            </a:r>
            <a:r>
              <a:rPr lang="el-GR" altLang="en-US" sz="2400" b="1">
                <a:solidFill>
                  <a:srgbClr val="FFFFFF"/>
                </a:solidFill>
                <a:ea typeface="Symbol" pitchFamily="2" charset="2"/>
                <a:cs typeface="Times New Roman" panose="02020603050405020304" pitchFamily="18" charset="0"/>
              </a:rPr>
              <a:t>, Delta-Cortisol (am-pm) or am/pm cortisol ratio</a:t>
            </a:r>
          </a:p>
        </p:txBody>
      </p:sp>
      <p:sp>
        <p:nvSpPr>
          <p:cNvPr id="187394" name="Line 2"/>
          <p:cNvSpPr>
            <a:spLocks noChangeShapeType="1"/>
          </p:cNvSpPr>
          <p:nvPr/>
        </p:nvSpPr>
        <p:spPr bwMode="auto">
          <a:xfrm>
            <a:off x="1981200" y="2146300"/>
            <a:ext cx="8324850" cy="1588"/>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7395" name="Line 3"/>
          <p:cNvSpPr>
            <a:spLocks noChangeShapeType="1"/>
          </p:cNvSpPr>
          <p:nvPr/>
        </p:nvSpPr>
        <p:spPr bwMode="auto">
          <a:xfrm>
            <a:off x="1981200" y="5664200"/>
            <a:ext cx="8324850" cy="1588"/>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pic>
        <p:nvPicPr>
          <p:cNvPr id="1894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2040" y="548323"/>
            <a:ext cx="7429500" cy="5740400"/>
          </a:xfrm>
          <a:prstGeom prst="rect">
            <a:avLst/>
          </a:prstGeom>
          <a:noFill/>
          <a:ln w="9360" cap="sq">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pic>
        <p:nvPicPr>
          <p:cNvPr id="1914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5200" y="434975"/>
            <a:ext cx="7747000" cy="5808663"/>
          </a:xfrm>
          <a:prstGeom prst="rect">
            <a:avLst/>
          </a:prstGeom>
          <a:noFill/>
          <a:ln w="9360" cap="sq">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193537" name="Text Box 1"/>
          <p:cNvSpPr txBox="1">
            <a:spLocks noChangeArrowheads="1"/>
          </p:cNvSpPr>
          <p:nvPr/>
        </p:nvSpPr>
        <p:spPr bwMode="auto">
          <a:xfrm>
            <a:off x="2095500" y="1651000"/>
            <a:ext cx="8021955" cy="37858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2400" u="sng">
                <a:solidFill>
                  <a:srgbClr val="FFFFFF"/>
                </a:solidFill>
              </a:rPr>
              <a:t>Healthy Overweight/Obese Youth: Early Osteosarcopenic </a:t>
            </a:r>
          </a:p>
          <a:p>
            <a:pPr eaLnBrk="1" hangingPunct="1">
              <a:spcBef>
                <a:spcPct val="0"/>
              </a:spcBef>
              <a:buClrTx/>
              <a:buFontTx/>
              <a:buNone/>
            </a:pPr>
            <a:r>
              <a:rPr lang="en-US" altLang="en-US" sz="2400" u="sng">
                <a:solidFill>
                  <a:srgbClr val="FFFFFF"/>
                </a:solidFill>
              </a:rPr>
              <a:t>Obesity Features.</a:t>
            </a:r>
          </a:p>
          <a:p>
            <a:pPr eaLnBrk="1" hangingPunct="1">
              <a:spcBef>
                <a:spcPct val="0"/>
              </a:spcBef>
              <a:buClrTx/>
              <a:buFontTx/>
              <a:buNone/>
            </a:pPr>
            <a:endParaRPr lang="en-US" altLang="en-US" sz="2400">
              <a:solidFill>
                <a:srgbClr val="FFFFFF"/>
              </a:solidFill>
            </a:endParaRPr>
          </a:p>
          <a:p>
            <a:pPr eaLnBrk="1" hangingPunct="1">
              <a:spcBef>
                <a:spcPct val="0"/>
              </a:spcBef>
              <a:buClrTx/>
              <a:buFontTx/>
              <a:buNone/>
            </a:pPr>
            <a:r>
              <a:rPr lang="en-US" altLang="en-US" sz="2400">
                <a:solidFill>
                  <a:srgbClr val="FFFFFF"/>
                </a:solidFill>
              </a:rPr>
              <a:t>Stefanaki C, Peppa M, Boschiero D, Chrousos GP. </a:t>
            </a:r>
          </a:p>
          <a:p>
            <a:pPr eaLnBrk="1" hangingPunct="1">
              <a:spcBef>
                <a:spcPct val="0"/>
              </a:spcBef>
              <a:buClrTx/>
              <a:buFontTx/>
              <a:buNone/>
            </a:pPr>
            <a:endParaRPr lang="en-US" altLang="en-US" sz="2400">
              <a:solidFill>
                <a:srgbClr val="FFFFFF"/>
              </a:solidFill>
            </a:endParaRPr>
          </a:p>
          <a:p>
            <a:pPr eaLnBrk="1" hangingPunct="1">
              <a:spcBef>
                <a:spcPct val="0"/>
              </a:spcBef>
              <a:buClrTx/>
              <a:buFontTx/>
              <a:buNone/>
            </a:pPr>
            <a:endParaRPr lang="en-US" altLang="en-US" sz="2400">
              <a:solidFill>
                <a:srgbClr val="FFFFFF"/>
              </a:solidFill>
            </a:endParaRPr>
          </a:p>
          <a:p>
            <a:pPr eaLnBrk="1" hangingPunct="1">
              <a:spcBef>
                <a:spcPct val="0"/>
              </a:spcBef>
              <a:buClrTx/>
              <a:buFontTx/>
              <a:buNone/>
            </a:pPr>
            <a:endParaRPr lang="en-US" altLang="en-US" sz="2400">
              <a:solidFill>
                <a:srgbClr val="FFFFFF"/>
              </a:solidFill>
            </a:endParaRPr>
          </a:p>
          <a:p>
            <a:pPr eaLnBrk="1" hangingPunct="1">
              <a:spcBef>
                <a:spcPct val="0"/>
              </a:spcBef>
              <a:buClrTx/>
              <a:buFontTx/>
              <a:buNone/>
            </a:pPr>
            <a:r>
              <a:rPr lang="en-US" altLang="en-US" sz="2400" i="1">
                <a:solidFill>
                  <a:srgbClr val="FFFFFF"/>
                </a:solidFill>
              </a:rPr>
              <a:t>Eur J Clin Invest. 2016 Jul 19. doi: 10.1111/eci.12659.</a:t>
            </a:r>
          </a:p>
          <a:p>
            <a:pPr eaLnBrk="1" hangingPunct="1">
              <a:spcBef>
                <a:spcPct val="0"/>
              </a:spcBef>
              <a:buClrTx/>
              <a:buFontTx/>
              <a:buNone/>
            </a:pPr>
            <a:r>
              <a:rPr lang="en-US" altLang="en-US" sz="2400" i="1">
                <a:solidFill>
                  <a:srgbClr val="FFFFFF"/>
                </a:solidFill>
              </a:rPr>
              <a:t>[Epub ahead of print]</a:t>
            </a:r>
          </a:p>
          <a:p>
            <a:pPr eaLnBrk="1" hangingPunct="1">
              <a:spcBef>
                <a:spcPct val="0"/>
              </a:spcBef>
              <a:buClrTx/>
              <a:buFontTx/>
              <a:buNone/>
            </a:pPr>
            <a:endParaRPr lang="el-GR" altLang="en-US" sz="2400" i="1">
              <a:solidFill>
                <a:srgbClr val="FFFFFF"/>
              </a:solidFill>
            </a:endParaRP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585" name="Group 1"/>
          <p:cNvGrpSpPr/>
          <p:nvPr/>
        </p:nvGrpSpPr>
        <p:grpSpPr bwMode="auto">
          <a:xfrm>
            <a:off x="1524000" y="0"/>
            <a:ext cx="9142413" cy="6856413"/>
            <a:chOff x="0" y="0"/>
            <a:chExt cx="5759" cy="4319"/>
          </a:xfrm>
        </p:grpSpPr>
        <p:pic>
          <p:nvPicPr>
            <p:cNvPr id="195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59" cy="43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5587" name="Text Box 3"/>
            <p:cNvSpPr txBox="1">
              <a:spLocks noChangeArrowheads="1"/>
            </p:cNvSpPr>
            <p:nvPr/>
          </p:nvSpPr>
          <p:spPr bwMode="auto">
            <a:xfrm>
              <a:off x="4362" y="975"/>
              <a:ext cx="1253" cy="2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GB" altLang="en-US">
                  <a:solidFill>
                    <a:srgbClr val="FF0000"/>
                  </a:solidFill>
                </a:rPr>
                <a:t>F(3,2547)= 2824.545, p&lt;0.001,</a:t>
              </a:r>
            </a:p>
            <a:p>
              <a:pPr eaLnBrk="1" hangingPunct="1">
                <a:spcBef>
                  <a:spcPct val="0"/>
                </a:spcBef>
                <a:buClrTx/>
                <a:buFontTx/>
                <a:buNone/>
              </a:pPr>
              <a:r>
                <a:rPr lang="en-GB" altLang="en-US">
                  <a:solidFill>
                    <a:srgbClr val="FF0000"/>
                  </a:solidFill>
                </a:rPr>
                <a:t>Eta squared =0.76</a:t>
              </a:r>
            </a:p>
          </p:txBody>
        </p:sp>
        <p:sp>
          <p:nvSpPr>
            <p:cNvPr id="195588" name="Text Box 4"/>
            <p:cNvSpPr txBox="1">
              <a:spLocks noChangeArrowheads="1"/>
            </p:cNvSpPr>
            <p:nvPr/>
          </p:nvSpPr>
          <p:spPr bwMode="auto">
            <a:xfrm>
              <a:off x="2880" y="667"/>
              <a:ext cx="401" cy="4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l-GR" altLang="en-US" sz="3600">
                  <a:latin typeface="Symbol" pitchFamily="2" charset="2"/>
                </a:rPr>
                <a:t></a:t>
              </a:r>
            </a:p>
          </p:txBody>
        </p:sp>
        <p:sp>
          <p:nvSpPr>
            <p:cNvPr id="195589" name="Text Box 5"/>
            <p:cNvSpPr txBox="1">
              <a:spLocks noChangeArrowheads="1"/>
            </p:cNvSpPr>
            <p:nvPr/>
          </p:nvSpPr>
          <p:spPr bwMode="auto">
            <a:xfrm>
              <a:off x="3620" y="0"/>
              <a:ext cx="401" cy="4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l-GR" altLang="en-US" sz="3600">
                  <a:latin typeface="Symbol" pitchFamily="2" charset="2"/>
                </a:rPr>
                <a:t></a:t>
              </a:r>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9937" name="Rectangle 1"/>
          <p:cNvSpPr>
            <a:spLocks noGrp="1" noChangeArrowheads="1"/>
          </p:cNvSpPr>
          <p:nvPr>
            <p:ph type="body" idx="4294967295"/>
          </p:nvPr>
        </p:nvSpPr>
        <p:spPr>
          <a:xfrm>
            <a:off x="1919536" y="1479926"/>
            <a:ext cx="8996680" cy="4525645"/>
          </a:xfrm>
        </p:spPr>
        <p:txBody>
          <a:bodyPr lIns="91440" tIns="45720" rIns="91440" bIns="45720"/>
          <a:lstStyle/>
          <a:p>
            <a:pPr indent="-332105" algn="ctr" eaLnBrk="1" hangingPunct="1">
              <a:lnSpc>
                <a:spcPct val="90000"/>
              </a:lnSpc>
              <a:spcBef>
                <a:spcPts val="600"/>
              </a:spcBef>
              <a:buClrTx/>
              <a:buFontTx/>
              <a:buNone/>
              <a:tabLst>
                <a:tab pos="342900" algn="l"/>
                <a:tab pos="455295" algn="l"/>
                <a:tab pos="912495" algn="l"/>
                <a:tab pos="1369695" algn="l"/>
                <a:tab pos="1826895" algn="l"/>
                <a:tab pos="2284095" algn="l"/>
                <a:tab pos="2741295" algn="l"/>
                <a:tab pos="3198495" algn="l"/>
                <a:tab pos="3655695" algn="l"/>
                <a:tab pos="4112895" algn="l"/>
                <a:tab pos="4570095" algn="l"/>
                <a:tab pos="5027295" algn="l"/>
                <a:tab pos="5484495" algn="l"/>
                <a:tab pos="5941695" algn="l"/>
                <a:tab pos="6398895" algn="l"/>
                <a:tab pos="6856095" algn="l"/>
                <a:tab pos="7313295" algn="l"/>
                <a:tab pos="7770495" algn="l"/>
                <a:tab pos="8227695" algn="l"/>
                <a:tab pos="8684895" algn="l"/>
                <a:tab pos="9142095" algn="l"/>
              </a:tabLst>
            </a:pPr>
            <a:endParaRPr lang="el-GR" altLang="en-US" sz="500" b="1" dirty="0">
              <a:solidFill>
                <a:srgbClr val="FFFF00"/>
              </a:solidFill>
              <a:cs typeface="Arial" panose="020B0604020202020204" pitchFamily="34" charset="0"/>
            </a:endParaRPr>
          </a:p>
          <a:p>
            <a:pPr indent="-332105" algn="ctr" eaLnBrk="1" hangingPunct="1">
              <a:lnSpc>
                <a:spcPct val="90000"/>
              </a:lnSpc>
              <a:spcBef>
                <a:spcPts val="600"/>
              </a:spcBef>
              <a:buClrTx/>
              <a:buFontTx/>
              <a:buNone/>
              <a:tabLst>
                <a:tab pos="342900" algn="l"/>
                <a:tab pos="455295" algn="l"/>
                <a:tab pos="912495" algn="l"/>
                <a:tab pos="1369695" algn="l"/>
                <a:tab pos="1826895" algn="l"/>
                <a:tab pos="2284095" algn="l"/>
                <a:tab pos="2741295" algn="l"/>
                <a:tab pos="3198495" algn="l"/>
                <a:tab pos="3655695" algn="l"/>
                <a:tab pos="4112895" algn="l"/>
                <a:tab pos="4570095" algn="l"/>
                <a:tab pos="5027295" algn="l"/>
                <a:tab pos="5484495" algn="l"/>
                <a:tab pos="5941695" algn="l"/>
                <a:tab pos="6398895" algn="l"/>
                <a:tab pos="6856095" algn="l"/>
                <a:tab pos="7313295" algn="l"/>
                <a:tab pos="7770495" algn="l"/>
                <a:tab pos="8227695" algn="l"/>
                <a:tab pos="8684895" algn="l"/>
                <a:tab pos="9142095" algn="l"/>
              </a:tabLst>
            </a:pPr>
            <a:endParaRPr lang="en-US" altLang="en-US" sz="300" b="1" dirty="0">
              <a:solidFill>
                <a:srgbClr val="FFFFFF"/>
              </a:solidFill>
              <a:cs typeface="Arial" panose="020B0604020202020204" pitchFamily="34" charset="0"/>
            </a:endParaRPr>
          </a:p>
          <a:p>
            <a:pPr indent="-332105" algn="ctr" eaLnBrk="1" hangingPunct="1">
              <a:lnSpc>
                <a:spcPct val="90000"/>
              </a:lnSpc>
              <a:spcBef>
                <a:spcPts val="600"/>
              </a:spcBef>
              <a:buClrTx/>
              <a:buFontTx/>
              <a:buNone/>
              <a:tabLst>
                <a:tab pos="342900" algn="l"/>
                <a:tab pos="455295" algn="l"/>
                <a:tab pos="912495" algn="l"/>
                <a:tab pos="1369695" algn="l"/>
                <a:tab pos="1826895" algn="l"/>
                <a:tab pos="2284095" algn="l"/>
                <a:tab pos="2741295" algn="l"/>
                <a:tab pos="3198495" algn="l"/>
                <a:tab pos="3655695" algn="l"/>
                <a:tab pos="4112895" algn="l"/>
                <a:tab pos="4570095" algn="l"/>
                <a:tab pos="5027295" algn="l"/>
                <a:tab pos="5484495" algn="l"/>
                <a:tab pos="5941695" algn="l"/>
                <a:tab pos="6398895" algn="l"/>
                <a:tab pos="6856095" algn="l"/>
                <a:tab pos="7313295" algn="l"/>
                <a:tab pos="7770495" algn="l"/>
                <a:tab pos="8227695" algn="l"/>
                <a:tab pos="8684895" algn="l"/>
                <a:tab pos="9142095" algn="l"/>
              </a:tabLst>
            </a:pPr>
            <a:endParaRPr lang="en-US" altLang="en-US" sz="300" b="1" dirty="0">
              <a:solidFill>
                <a:srgbClr val="FFFFFF"/>
              </a:solidFill>
              <a:cs typeface="Arial" panose="020B0604020202020204" pitchFamily="34" charset="0"/>
            </a:endParaRPr>
          </a:p>
          <a:p>
            <a:pPr indent="-332105" algn="ctr" eaLnBrk="1" hangingPunct="1">
              <a:lnSpc>
                <a:spcPct val="90000"/>
              </a:lnSpc>
              <a:spcBef>
                <a:spcPts val="600"/>
              </a:spcBef>
              <a:buClrTx/>
              <a:buFontTx/>
              <a:buNone/>
              <a:tabLst>
                <a:tab pos="342900" algn="l"/>
                <a:tab pos="455295" algn="l"/>
                <a:tab pos="912495" algn="l"/>
                <a:tab pos="1369695" algn="l"/>
                <a:tab pos="1826895" algn="l"/>
                <a:tab pos="2284095" algn="l"/>
                <a:tab pos="2741295" algn="l"/>
                <a:tab pos="3198495" algn="l"/>
                <a:tab pos="3655695" algn="l"/>
                <a:tab pos="4112895" algn="l"/>
                <a:tab pos="4570095" algn="l"/>
                <a:tab pos="5027295" algn="l"/>
                <a:tab pos="5484495" algn="l"/>
                <a:tab pos="5941695" algn="l"/>
                <a:tab pos="6398895" algn="l"/>
                <a:tab pos="6856095" algn="l"/>
                <a:tab pos="7313295" algn="l"/>
                <a:tab pos="7770495" algn="l"/>
                <a:tab pos="8227695" algn="l"/>
                <a:tab pos="8684895" algn="l"/>
                <a:tab pos="9142095" algn="l"/>
              </a:tabLst>
            </a:pPr>
            <a:endParaRPr lang="en-US" altLang="en-US" sz="300" b="1" dirty="0">
              <a:solidFill>
                <a:srgbClr val="FFFFFF"/>
              </a:solidFill>
              <a:cs typeface="Arial" panose="020B0604020202020204" pitchFamily="34" charset="0"/>
            </a:endParaRPr>
          </a:p>
          <a:p>
            <a:pPr indent="-332105" algn="ctr" eaLnBrk="1" hangingPunct="1">
              <a:lnSpc>
                <a:spcPct val="90000"/>
              </a:lnSpc>
              <a:spcBef>
                <a:spcPts val="600"/>
              </a:spcBef>
              <a:buClrTx/>
              <a:buFontTx/>
              <a:buNone/>
              <a:tabLst>
                <a:tab pos="342900" algn="l"/>
                <a:tab pos="455295" algn="l"/>
                <a:tab pos="912495" algn="l"/>
                <a:tab pos="1369695" algn="l"/>
                <a:tab pos="1826895" algn="l"/>
                <a:tab pos="2284095" algn="l"/>
                <a:tab pos="2741295" algn="l"/>
                <a:tab pos="3198495" algn="l"/>
                <a:tab pos="3655695" algn="l"/>
                <a:tab pos="4112895" algn="l"/>
                <a:tab pos="4570095" algn="l"/>
                <a:tab pos="5027295" algn="l"/>
                <a:tab pos="5484495" algn="l"/>
                <a:tab pos="5941695" algn="l"/>
                <a:tab pos="6398895" algn="l"/>
                <a:tab pos="6856095" algn="l"/>
                <a:tab pos="7313295" algn="l"/>
                <a:tab pos="7770495" algn="l"/>
                <a:tab pos="8227695" algn="l"/>
                <a:tab pos="8684895" algn="l"/>
                <a:tab pos="9142095" algn="l"/>
              </a:tabLst>
            </a:pPr>
            <a:r>
              <a:rPr lang="en-US" altLang="en-US" sz="300" dirty="0">
                <a:solidFill>
                  <a:srgbClr val="FFFFFF"/>
                </a:solidFill>
                <a:cs typeface="Arial" panose="020B0604020202020204" pitchFamily="34" charset="0"/>
              </a:rPr>
              <a:t>	</a:t>
            </a:r>
          </a:p>
          <a:p>
            <a:pPr indent="-332105" eaLnBrk="1" hangingPunct="1">
              <a:lnSpc>
                <a:spcPct val="90000"/>
              </a:lnSpc>
              <a:spcBef>
                <a:spcPts val="700"/>
              </a:spcBef>
              <a:buClrTx/>
              <a:buFontTx/>
              <a:buNone/>
              <a:tabLst>
                <a:tab pos="342900" algn="l"/>
                <a:tab pos="455295" algn="l"/>
                <a:tab pos="912495" algn="l"/>
                <a:tab pos="1369695" algn="l"/>
                <a:tab pos="1826895" algn="l"/>
                <a:tab pos="2284095" algn="l"/>
                <a:tab pos="2741295" algn="l"/>
                <a:tab pos="3198495" algn="l"/>
                <a:tab pos="3655695" algn="l"/>
                <a:tab pos="4112895" algn="l"/>
                <a:tab pos="4570095" algn="l"/>
                <a:tab pos="5027295" algn="l"/>
                <a:tab pos="5484495" algn="l"/>
                <a:tab pos="5941695" algn="l"/>
                <a:tab pos="6398895" algn="l"/>
                <a:tab pos="6856095" algn="l"/>
                <a:tab pos="7313295" algn="l"/>
                <a:tab pos="7770495" algn="l"/>
                <a:tab pos="8227695" algn="l"/>
                <a:tab pos="8684895" algn="l"/>
                <a:tab pos="9142095" algn="l"/>
              </a:tabLst>
            </a:pPr>
            <a:r>
              <a:rPr lang="en-US" altLang="en-US" sz="3200" b="1" dirty="0">
                <a:solidFill>
                  <a:srgbClr val="FFFFFF"/>
                </a:solidFill>
                <a:cs typeface="Arial" panose="020B0604020202020204" pitchFamily="34" charset="0"/>
              </a:rPr>
              <a:t>~ 100 billion neurons (100x10</a:t>
            </a:r>
            <a:r>
              <a:rPr lang="en-US" altLang="en-US" sz="3200" b="1" baseline="30000" dirty="0">
                <a:solidFill>
                  <a:srgbClr val="FFFFFF"/>
                </a:solidFill>
                <a:cs typeface="Arial" panose="020B0604020202020204" pitchFamily="34" charset="0"/>
              </a:rPr>
              <a:t>12)</a:t>
            </a:r>
            <a:r>
              <a:rPr lang="en-US" altLang="en-US" sz="3200" b="1" dirty="0">
                <a:solidFill>
                  <a:srgbClr val="FFFFFF"/>
                </a:solidFill>
                <a:cs typeface="Arial" panose="020B0604020202020204" pitchFamily="34" charset="0"/>
              </a:rPr>
              <a:t> x &gt;10.000 	     synapses per neuron = </a:t>
            </a:r>
            <a:r>
              <a:rPr lang="en-US" altLang="en-US" sz="3200" b="1" dirty="0">
                <a:solidFill>
                  <a:srgbClr val="00B0F0"/>
                </a:solidFill>
                <a:cs typeface="Arial" panose="020B0604020202020204" pitchFamily="34" charset="0"/>
              </a:rPr>
              <a:t>&gt;10</a:t>
            </a:r>
            <a:r>
              <a:rPr lang="en-US" altLang="en-US" sz="3200" b="1" baseline="30000" dirty="0">
                <a:solidFill>
                  <a:srgbClr val="00B0F0"/>
                </a:solidFill>
                <a:cs typeface="Arial" panose="020B0604020202020204" pitchFamily="34" charset="0"/>
              </a:rPr>
              <a:t>17 </a:t>
            </a:r>
            <a:r>
              <a:rPr lang="en-US" altLang="en-US" sz="3200" b="1" dirty="0">
                <a:solidFill>
                  <a:srgbClr val="00B0F0"/>
                </a:solidFill>
                <a:cs typeface="Arial" panose="020B0604020202020204" pitchFamily="34" charset="0"/>
              </a:rPr>
              <a:t>synapses</a:t>
            </a:r>
            <a:r>
              <a:rPr lang="en-US" altLang="en-US" sz="3200" b="1" dirty="0">
                <a:solidFill>
                  <a:srgbClr val="FFFFFF"/>
                </a:solidFill>
                <a:cs typeface="Arial" panose="020B0604020202020204" pitchFamily="34" charset="0"/>
              </a:rPr>
              <a:t>)  </a:t>
            </a:r>
          </a:p>
          <a:p>
            <a:pPr indent="-332105" eaLnBrk="1" hangingPunct="1">
              <a:lnSpc>
                <a:spcPct val="90000"/>
              </a:lnSpc>
              <a:spcBef>
                <a:spcPts val="700"/>
              </a:spcBef>
              <a:buClrTx/>
              <a:buFontTx/>
              <a:buNone/>
              <a:tabLst>
                <a:tab pos="342900" algn="l"/>
                <a:tab pos="455295" algn="l"/>
                <a:tab pos="912495" algn="l"/>
                <a:tab pos="1369695" algn="l"/>
                <a:tab pos="1826895" algn="l"/>
                <a:tab pos="2284095" algn="l"/>
                <a:tab pos="2741295" algn="l"/>
                <a:tab pos="3198495" algn="l"/>
                <a:tab pos="3655695" algn="l"/>
                <a:tab pos="4112895" algn="l"/>
                <a:tab pos="4570095" algn="l"/>
                <a:tab pos="5027295" algn="l"/>
                <a:tab pos="5484495" algn="l"/>
                <a:tab pos="5941695" algn="l"/>
                <a:tab pos="6398895" algn="l"/>
                <a:tab pos="6856095" algn="l"/>
                <a:tab pos="7313295" algn="l"/>
                <a:tab pos="7770495" algn="l"/>
                <a:tab pos="8227695" algn="l"/>
                <a:tab pos="8684895" algn="l"/>
                <a:tab pos="9142095" algn="l"/>
              </a:tabLst>
            </a:pPr>
            <a:r>
              <a:rPr lang="en-US" altLang="en-US" sz="3200" b="1" dirty="0">
                <a:solidFill>
                  <a:srgbClr val="FFFFFF"/>
                </a:solidFill>
                <a:cs typeface="Arial" panose="020B0604020202020204" pitchFamily="34" charset="0"/>
              </a:rPr>
              <a:t>~ 100.000 km of fibers</a:t>
            </a:r>
          </a:p>
          <a:p>
            <a:pPr indent="-332105" eaLnBrk="1" hangingPunct="1">
              <a:lnSpc>
                <a:spcPct val="90000"/>
              </a:lnSpc>
              <a:spcBef>
                <a:spcPts val="700"/>
              </a:spcBef>
              <a:buClrTx/>
              <a:buFontTx/>
              <a:buNone/>
              <a:tabLst>
                <a:tab pos="342900" algn="l"/>
                <a:tab pos="455295" algn="l"/>
                <a:tab pos="912495" algn="l"/>
                <a:tab pos="1369695" algn="l"/>
                <a:tab pos="1826895" algn="l"/>
                <a:tab pos="2284095" algn="l"/>
                <a:tab pos="2741295" algn="l"/>
                <a:tab pos="3198495" algn="l"/>
                <a:tab pos="3655695" algn="l"/>
                <a:tab pos="4112895" algn="l"/>
                <a:tab pos="4570095" algn="l"/>
                <a:tab pos="5027295" algn="l"/>
                <a:tab pos="5484495" algn="l"/>
                <a:tab pos="5941695" algn="l"/>
                <a:tab pos="6398895" algn="l"/>
                <a:tab pos="6856095" algn="l"/>
                <a:tab pos="7313295" algn="l"/>
                <a:tab pos="7770495" algn="l"/>
                <a:tab pos="8227695" algn="l"/>
                <a:tab pos="8684895" algn="l"/>
                <a:tab pos="9142095" algn="l"/>
              </a:tabLst>
            </a:pPr>
            <a:r>
              <a:rPr lang="en-US" altLang="en-US" sz="3200" b="1" dirty="0">
                <a:solidFill>
                  <a:srgbClr val="FFFFFF"/>
                </a:solidFill>
                <a:cs typeface="Arial" panose="020B0604020202020204" pitchFamily="34" charset="0"/>
              </a:rPr>
              <a:t>~ 1 trillion or more glial cells</a:t>
            </a:r>
          </a:p>
          <a:p>
            <a:pPr indent="-332105" eaLnBrk="1" hangingPunct="1">
              <a:lnSpc>
                <a:spcPct val="90000"/>
              </a:lnSpc>
              <a:spcBef>
                <a:spcPts val="700"/>
              </a:spcBef>
              <a:buClrTx/>
              <a:buFontTx/>
              <a:buNone/>
              <a:tabLst>
                <a:tab pos="342900" algn="l"/>
                <a:tab pos="455295" algn="l"/>
                <a:tab pos="912495" algn="l"/>
                <a:tab pos="1369695" algn="l"/>
                <a:tab pos="1826895" algn="l"/>
                <a:tab pos="2284095" algn="l"/>
                <a:tab pos="2741295" algn="l"/>
                <a:tab pos="3198495" algn="l"/>
                <a:tab pos="3655695" algn="l"/>
                <a:tab pos="4112895" algn="l"/>
                <a:tab pos="4570095" algn="l"/>
                <a:tab pos="5027295" algn="l"/>
                <a:tab pos="5484495" algn="l"/>
                <a:tab pos="5941695" algn="l"/>
                <a:tab pos="6398895" algn="l"/>
                <a:tab pos="6856095" algn="l"/>
                <a:tab pos="7313295" algn="l"/>
                <a:tab pos="7770495" algn="l"/>
                <a:tab pos="8227695" algn="l"/>
                <a:tab pos="8684895" algn="l"/>
                <a:tab pos="9142095" algn="l"/>
              </a:tabLst>
            </a:pPr>
            <a:r>
              <a:rPr lang="en-US" altLang="en-US" sz="3200" b="1" dirty="0">
                <a:solidFill>
                  <a:srgbClr val="FFFFFF"/>
                </a:solidFill>
                <a:cs typeface="Arial" panose="020B0604020202020204" pitchFamily="34" charset="0"/>
              </a:rPr>
              <a:t>&gt; 4.25 terabytes</a:t>
            </a:r>
          </a:p>
          <a:p>
            <a:pPr indent="-332105" eaLnBrk="1" hangingPunct="1">
              <a:lnSpc>
                <a:spcPct val="90000"/>
              </a:lnSpc>
              <a:spcBef>
                <a:spcPts val="700"/>
              </a:spcBef>
              <a:buClrTx/>
              <a:buFontTx/>
              <a:buNone/>
              <a:tabLst>
                <a:tab pos="342900" algn="l"/>
                <a:tab pos="455295" algn="l"/>
                <a:tab pos="912495" algn="l"/>
                <a:tab pos="1369695" algn="l"/>
                <a:tab pos="1826895" algn="l"/>
                <a:tab pos="2284095" algn="l"/>
                <a:tab pos="2741295" algn="l"/>
                <a:tab pos="3198495" algn="l"/>
                <a:tab pos="3655695" algn="l"/>
                <a:tab pos="4112895" algn="l"/>
                <a:tab pos="4570095" algn="l"/>
                <a:tab pos="5027295" algn="l"/>
                <a:tab pos="5484495" algn="l"/>
                <a:tab pos="5941695" algn="l"/>
                <a:tab pos="6398895" algn="l"/>
                <a:tab pos="6856095" algn="l"/>
                <a:tab pos="7313295" algn="l"/>
                <a:tab pos="7770495" algn="l"/>
                <a:tab pos="8227695" algn="l"/>
                <a:tab pos="8684895" algn="l"/>
                <a:tab pos="9142095" algn="l"/>
              </a:tabLst>
            </a:pPr>
            <a:r>
              <a:rPr lang="en-US" altLang="en-US" sz="3200" b="1" dirty="0">
                <a:solidFill>
                  <a:srgbClr val="FFFFFF"/>
                </a:solidFill>
                <a:cs typeface="Arial" panose="020B0604020202020204" pitchFamily="34" charset="0"/>
              </a:rPr>
              <a:t>~ 15 Watt lamp (</a:t>
            </a:r>
            <a:r>
              <a:rPr lang="en-US" altLang="en-US" sz="3200" b="1" dirty="0">
                <a:solidFill>
                  <a:srgbClr val="00B0F0"/>
                </a:solidFill>
                <a:cs typeface="Arial" panose="020B0604020202020204" pitchFamily="34" charset="0"/>
              </a:rPr>
              <a:t>2% of BW uses 20% of the energy</a:t>
            </a:r>
            <a:r>
              <a:rPr lang="en-US" altLang="en-US" sz="3200" b="1" dirty="0">
                <a:solidFill>
                  <a:srgbClr val="FFFFFF"/>
                </a:solidFill>
                <a:cs typeface="Arial" panose="020B0604020202020204" pitchFamily="34" charset="0"/>
              </a:rPr>
              <a:t>)      </a:t>
            </a:r>
            <a:endParaRPr lang="el-GR" altLang="en-US" sz="2800" dirty="0">
              <a:solidFill>
                <a:srgbClr val="FFFF00"/>
              </a:solidFill>
              <a:latin typeface="Wingdings" panose="05000000000000000000" pitchFamily="2" charset="2"/>
            </a:endParaRPr>
          </a:p>
          <a:p>
            <a:pPr indent="-332105" eaLnBrk="1" hangingPunct="1">
              <a:lnSpc>
                <a:spcPct val="90000"/>
              </a:lnSpc>
              <a:spcBef>
                <a:spcPts val="900"/>
              </a:spcBef>
              <a:buClrTx/>
              <a:buFontTx/>
              <a:buNone/>
              <a:tabLst>
                <a:tab pos="342900" algn="l"/>
                <a:tab pos="455295" algn="l"/>
                <a:tab pos="912495" algn="l"/>
                <a:tab pos="1369695" algn="l"/>
                <a:tab pos="1826895" algn="l"/>
                <a:tab pos="2284095" algn="l"/>
                <a:tab pos="2741295" algn="l"/>
                <a:tab pos="3198495" algn="l"/>
                <a:tab pos="3655695" algn="l"/>
                <a:tab pos="4112895" algn="l"/>
                <a:tab pos="4570095" algn="l"/>
                <a:tab pos="5027295" algn="l"/>
                <a:tab pos="5484495" algn="l"/>
                <a:tab pos="5941695" algn="l"/>
                <a:tab pos="6398895" algn="l"/>
                <a:tab pos="6856095" algn="l"/>
                <a:tab pos="7313295" algn="l"/>
                <a:tab pos="7770495" algn="l"/>
                <a:tab pos="8227695" algn="l"/>
                <a:tab pos="8684895" algn="l"/>
                <a:tab pos="9142095" algn="l"/>
              </a:tabLst>
            </a:pPr>
            <a:r>
              <a:rPr lang="en-US" altLang="en-US" b="1" dirty="0">
                <a:solidFill>
                  <a:srgbClr val="FF6600"/>
                </a:solidFill>
                <a:cs typeface="Arial" panose="020B0604020202020204" pitchFamily="34" charset="0"/>
              </a:rPr>
              <a:t>								</a:t>
            </a:r>
          </a:p>
          <a:p>
            <a:pPr indent="-332105" eaLnBrk="1" hangingPunct="1">
              <a:lnSpc>
                <a:spcPct val="90000"/>
              </a:lnSpc>
              <a:spcBef>
                <a:spcPts val="900"/>
              </a:spcBef>
              <a:buClrTx/>
              <a:buFontTx/>
              <a:buNone/>
              <a:tabLst>
                <a:tab pos="342900" algn="l"/>
                <a:tab pos="455295" algn="l"/>
                <a:tab pos="912495" algn="l"/>
                <a:tab pos="1369695" algn="l"/>
                <a:tab pos="1826895" algn="l"/>
                <a:tab pos="2284095" algn="l"/>
                <a:tab pos="2741295" algn="l"/>
                <a:tab pos="3198495" algn="l"/>
                <a:tab pos="3655695" algn="l"/>
                <a:tab pos="4112895" algn="l"/>
                <a:tab pos="4570095" algn="l"/>
                <a:tab pos="5027295" algn="l"/>
                <a:tab pos="5484495" algn="l"/>
                <a:tab pos="5941695" algn="l"/>
                <a:tab pos="6398895" algn="l"/>
                <a:tab pos="6856095" algn="l"/>
                <a:tab pos="7313295" algn="l"/>
                <a:tab pos="7770495" algn="l"/>
                <a:tab pos="8227695" algn="l"/>
                <a:tab pos="8684895" algn="l"/>
                <a:tab pos="9142095" algn="l"/>
              </a:tabLst>
            </a:pPr>
            <a:r>
              <a:rPr lang="en-US" altLang="en-US" b="1" dirty="0">
                <a:solidFill>
                  <a:srgbClr val="FF6600"/>
                </a:solidFill>
                <a:cs typeface="Arial" panose="020B0604020202020204" pitchFamily="34" charset="0"/>
              </a:rPr>
              <a:t>                                   </a:t>
            </a:r>
            <a:r>
              <a:rPr lang="en-US" altLang="en-US" sz="4000" b="1" dirty="0">
                <a:solidFill>
                  <a:srgbClr val="FF6600"/>
                </a:solidFill>
                <a:cs typeface="Arial" panose="020B0604020202020204" pitchFamily="34" charset="0"/>
              </a:rPr>
              <a:t>Plasticity</a:t>
            </a:r>
            <a:endParaRPr lang="en-US" altLang="en-US" b="1" dirty="0">
              <a:solidFill>
                <a:srgbClr val="FF6600"/>
              </a:solidFill>
              <a:cs typeface="Arial" panose="020B0604020202020204" pitchFamily="34" charset="0"/>
            </a:endParaRPr>
          </a:p>
          <a:p>
            <a:pPr indent="-332105" eaLnBrk="1" hangingPunct="1">
              <a:lnSpc>
                <a:spcPct val="90000"/>
              </a:lnSpc>
              <a:spcBef>
                <a:spcPts val="1000"/>
              </a:spcBef>
              <a:buClrTx/>
              <a:buFontTx/>
              <a:buNone/>
              <a:tabLst>
                <a:tab pos="342900" algn="l"/>
                <a:tab pos="455295" algn="l"/>
                <a:tab pos="912495" algn="l"/>
                <a:tab pos="1369695" algn="l"/>
                <a:tab pos="1826895" algn="l"/>
                <a:tab pos="2284095" algn="l"/>
                <a:tab pos="2741295" algn="l"/>
                <a:tab pos="3198495" algn="l"/>
                <a:tab pos="3655695" algn="l"/>
                <a:tab pos="4112895" algn="l"/>
                <a:tab pos="4570095" algn="l"/>
                <a:tab pos="5027295" algn="l"/>
                <a:tab pos="5484495" algn="l"/>
                <a:tab pos="5941695" algn="l"/>
                <a:tab pos="6398895" algn="l"/>
                <a:tab pos="6856095" algn="l"/>
                <a:tab pos="7313295" algn="l"/>
                <a:tab pos="7770495" algn="l"/>
                <a:tab pos="8227695" algn="l"/>
                <a:tab pos="8684895" algn="l"/>
                <a:tab pos="9142095" algn="l"/>
              </a:tabLst>
            </a:pPr>
            <a:r>
              <a:rPr lang="en-US" altLang="en-US" sz="300" dirty="0">
                <a:solidFill>
                  <a:srgbClr val="FFFFFF"/>
                </a:solidFill>
                <a:cs typeface="Arial" panose="020B0604020202020204" pitchFamily="34" charset="0"/>
              </a:rPr>
              <a:t> </a:t>
            </a:r>
          </a:p>
          <a:p>
            <a:pPr indent="-332105" eaLnBrk="1" hangingPunct="1">
              <a:lnSpc>
                <a:spcPct val="90000"/>
              </a:lnSpc>
              <a:spcBef>
                <a:spcPts val="1000"/>
              </a:spcBef>
              <a:buClrTx/>
              <a:buFontTx/>
              <a:buNone/>
              <a:tabLst>
                <a:tab pos="342900" algn="l"/>
                <a:tab pos="455295" algn="l"/>
                <a:tab pos="912495" algn="l"/>
                <a:tab pos="1369695" algn="l"/>
                <a:tab pos="1826895" algn="l"/>
                <a:tab pos="2284095" algn="l"/>
                <a:tab pos="2741295" algn="l"/>
                <a:tab pos="3198495" algn="l"/>
                <a:tab pos="3655695" algn="l"/>
                <a:tab pos="4112895" algn="l"/>
                <a:tab pos="4570095" algn="l"/>
                <a:tab pos="5027295" algn="l"/>
                <a:tab pos="5484495" algn="l"/>
                <a:tab pos="5941695" algn="l"/>
                <a:tab pos="6398895" algn="l"/>
                <a:tab pos="6856095" algn="l"/>
                <a:tab pos="7313295" algn="l"/>
                <a:tab pos="7770495" algn="l"/>
                <a:tab pos="8227695" algn="l"/>
                <a:tab pos="8684895" algn="l"/>
                <a:tab pos="9142095" algn="l"/>
              </a:tabLst>
            </a:pPr>
            <a:endParaRPr lang="en-US" altLang="en-US" sz="300" dirty="0">
              <a:solidFill>
                <a:srgbClr val="FFFFFF"/>
              </a:solidFill>
              <a:cs typeface="Arial" panose="020B0604020202020204" pitchFamily="34" charset="0"/>
            </a:endParaRPr>
          </a:p>
          <a:p>
            <a:pPr indent="-332105" eaLnBrk="1" hangingPunct="1">
              <a:lnSpc>
                <a:spcPct val="90000"/>
              </a:lnSpc>
              <a:spcBef>
                <a:spcPts val="1000"/>
              </a:spcBef>
              <a:buClrTx/>
              <a:buFontTx/>
              <a:buNone/>
              <a:tabLst>
                <a:tab pos="342900" algn="l"/>
                <a:tab pos="455295" algn="l"/>
                <a:tab pos="912495" algn="l"/>
                <a:tab pos="1369695" algn="l"/>
                <a:tab pos="1826895" algn="l"/>
                <a:tab pos="2284095" algn="l"/>
                <a:tab pos="2741295" algn="l"/>
                <a:tab pos="3198495" algn="l"/>
                <a:tab pos="3655695" algn="l"/>
                <a:tab pos="4112895" algn="l"/>
                <a:tab pos="4570095" algn="l"/>
                <a:tab pos="5027295" algn="l"/>
                <a:tab pos="5484495" algn="l"/>
                <a:tab pos="5941695" algn="l"/>
                <a:tab pos="6398895" algn="l"/>
                <a:tab pos="6856095" algn="l"/>
                <a:tab pos="7313295" algn="l"/>
                <a:tab pos="7770495" algn="l"/>
                <a:tab pos="8227695" algn="l"/>
                <a:tab pos="8684895" algn="l"/>
                <a:tab pos="9142095" algn="l"/>
              </a:tabLst>
            </a:pPr>
            <a:r>
              <a:rPr lang="en-US" altLang="en-US" sz="300" dirty="0">
                <a:solidFill>
                  <a:srgbClr val="FFFFFF"/>
                </a:solidFill>
                <a:cs typeface="Arial" panose="020B0604020202020204" pitchFamily="34" charset="0"/>
              </a:rPr>
              <a:t> </a:t>
            </a:r>
          </a:p>
          <a:p>
            <a:pPr indent="-332105" eaLnBrk="1" hangingPunct="1">
              <a:lnSpc>
                <a:spcPct val="90000"/>
              </a:lnSpc>
              <a:spcBef>
                <a:spcPts val="1000"/>
              </a:spcBef>
              <a:buClrTx/>
              <a:buFontTx/>
              <a:buNone/>
              <a:tabLst>
                <a:tab pos="342900" algn="l"/>
                <a:tab pos="455295" algn="l"/>
                <a:tab pos="912495" algn="l"/>
                <a:tab pos="1369695" algn="l"/>
                <a:tab pos="1826895" algn="l"/>
                <a:tab pos="2284095" algn="l"/>
                <a:tab pos="2741295" algn="l"/>
                <a:tab pos="3198495" algn="l"/>
                <a:tab pos="3655695" algn="l"/>
                <a:tab pos="4112895" algn="l"/>
                <a:tab pos="4570095" algn="l"/>
                <a:tab pos="5027295" algn="l"/>
                <a:tab pos="5484495" algn="l"/>
                <a:tab pos="5941695" algn="l"/>
                <a:tab pos="6398895" algn="l"/>
                <a:tab pos="6856095" algn="l"/>
                <a:tab pos="7313295" algn="l"/>
                <a:tab pos="7770495" algn="l"/>
                <a:tab pos="8227695" algn="l"/>
                <a:tab pos="8684895" algn="l"/>
                <a:tab pos="9142095" algn="l"/>
              </a:tabLst>
            </a:pPr>
            <a:endParaRPr lang="en-US" altLang="en-US" sz="300" dirty="0">
              <a:solidFill>
                <a:srgbClr val="FFFFFF"/>
              </a:solidFill>
              <a:cs typeface="Arial" panose="020B0604020202020204" pitchFamily="34" charset="0"/>
            </a:endParaRPr>
          </a:p>
        </p:txBody>
      </p:sp>
      <p:sp>
        <p:nvSpPr>
          <p:cNvPr id="39938" name="Line 2"/>
          <p:cNvSpPr>
            <a:spLocks noChangeShapeType="1"/>
          </p:cNvSpPr>
          <p:nvPr/>
        </p:nvSpPr>
        <p:spPr bwMode="auto">
          <a:xfrm>
            <a:off x="1487805" y="1404620"/>
            <a:ext cx="8996680" cy="1270"/>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9939" name="Line 3"/>
          <p:cNvSpPr>
            <a:spLocks noChangeShapeType="1"/>
          </p:cNvSpPr>
          <p:nvPr/>
        </p:nvSpPr>
        <p:spPr bwMode="auto">
          <a:xfrm>
            <a:off x="1278255" y="6438265"/>
            <a:ext cx="9507855" cy="635"/>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9940" name="Rectangle 4"/>
          <p:cNvSpPr>
            <a:spLocks noGrp="1" noChangeArrowheads="1"/>
          </p:cNvSpPr>
          <p:nvPr>
            <p:ph type="title" idx="4294967295"/>
          </p:nvPr>
        </p:nvSpPr>
        <p:spPr>
          <a:xfrm>
            <a:off x="3719830" y="188278"/>
            <a:ext cx="8229600" cy="1143000"/>
          </a:xfrm>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200" b="1">
                <a:solidFill>
                  <a:srgbClr val="FFFF00"/>
                </a:solidFill>
                <a:latin typeface="Calibri Bold" panose="020F0502020204030204" charset="0"/>
                <a:cs typeface="Calibri Bold" panose="020F0502020204030204" charset="0"/>
              </a:rPr>
              <a:t>THE HUMAN BRAIN</a:t>
            </a:r>
          </a:p>
        </p:txBody>
      </p:sp>
      <p:sp>
        <p:nvSpPr>
          <p:cNvPr id="2" name="Text Box 1"/>
          <p:cNvSpPr txBox="1"/>
          <p:nvPr/>
        </p:nvSpPr>
        <p:spPr>
          <a:xfrm>
            <a:off x="5572760" y="5366385"/>
            <a:ext cx="386715" cy="368300"/>
          </a:xfrm>
          <a:prstGeom prst="rect">
            <a:avLst/>
          </a:prstGeom>
          <a:noFill/>
        </p:spPr>
        <p:txBody>
          <a:bodyPr wrap="none" rtlCol="0">
            <a:spAutoFit/>
          </a:bodyPr>
          <a:lstStyle/>
          <a:p>
            <a:pPr algn="l"/>
            <a:r>
              <a:rPr lang="el-GR" altLang="en-US">
                <a:solidFill>
                  <a:srgbClr val="FFFF00"/>
                </a:solidFill>
                <a:latin typeface="Wingdings" panose="05000000000000000000" pitchFamily="2" charset="2"/>
                <a:sym typeface="+mn-ea"/>
              </a:rPr>
              <a:t></a:t>
            </a:r>
            <a:endParaRPr lang="en-US"/>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7633" name="Group 1"/>
          <p:cNvGrpSpPr/>
          <p:nvPr/>
        </p:nvGrpSpPr>
        <p:grpSpPr bwMode="auto">
          <a:xfrm>
            <a:off x="1524000" y="0"/>
            <a:ext cx="9142413" cy="6856413"/>
            <a:chOff x="0" y="0"/>
            <a:chExt cx="5759" cy="4319"/>
          </a:xfrm>
        </p:grpSpPr>
        <p:pic>
          <p:nvPicPr>
            <p:cNvPr id="197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59" cy="43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7635" name="Text Box 3"/>
            <p:cNvSpPr txBox="1">
              <a:spLocks noChangeArrowheads="1"/>
            </p:cNvSpPr>
            <p:nvPr/>
          </p:nvSpPr>
          <p:spPr bwMode="auto">
            <a:xfrm>
              <a:off x="4328" y="1063"/>
              <a:ext cx="1121" cy="2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GB" altLang="en-US">
                  <a:solidFill>
                    <a:srgbClr val="FF0000"/>
                  </a:solidFill>
                </a:rPr>
                <a:t>F(3,2547)= 2824.545, p&lt;0.001,</a:t>
              </a:r>
            </a:p>
            <a:p>
              <a:pPr eaLnBrk="1" hangingPunct="1">
                <a:spcBef>
                  <a:spcPct val="0"/>
                </a:spcBef>
                <a:buClrTx/>
                <a:buFontTx/>
                <a:buNone/>
              </a:pPr>
              <a:r>
                <a:rPr lang="en-GB" altLang="en-US">
                  <a:solidFill>
                    <a:srgbClr val="FF0000"/>
                  </a:solidFill>
                </a:rPr>
                <a:t>Eta squared =0.76</a:t>
              </a:r>
            </a:p>
          </p:txBody>
        </p:sp>
        <p:sp>
          <p:nvSpPr>
            <p:cNvPr id="197636" name="Text Box 4"/>
            <p:cNvSpPr txBox="1">
              <a:spLocks noChangeArrowheads="1"/>
            </p:cNvSpPr>
            <p:nvPr/>
          </p:nvSpPr>
          <p:spPr bwMode="auto">
            <a:xfrm>
              <a:off x="2880" y="1761"/>
              <a:ext cx="401" cy="4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l-GR" altLang="en-US" sz="3600">
                  <a:latin typeface="Symbol" pitchFamily="2" charset="2"/>
                </a:rPr>
                <a:t></a:t>
              </a:r>
            </a:p>
          </p:txBody>
        </p:sp>
        <p:sp>
          <p:nvSpPr>
            <p:cNvPr id="197637" name="Text Box 5"/>
            <p:cNvSpPr txBox="1">
              <a:spLocks noChangeArrowheads="1"/>
            </p:cNvSpPr>
            <p:nvPr/>
          </p:nvSpPr>
          <p:spPr bwMode="auto">
            <a:xfrm>
              <a:off x="3604" y="1839"/>
              <a:ext cx="401" cy="4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l-GR" altLang="en-US" sz="3600">
                  <a:latin typeface="Symbol" pitchFamily="2" charset="2"/>
                </a:rPr>
                <a:t></a:t>
              </a:r>
            </a:p>
          </p:txBody>
        </p:sp>
      </p:gr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9681" name="Group 1"/>
          <p:cNvGrpSpPr/>
          <p:nvPr/>
        </p:nvGrpSpPr>
        <p:grpSpPr bwMode="auto">
          <a:xfrm>
            <a:off x="1524000" y="0"/>
            <a:ext cx="9142413" cy="6856413"/>
            <a:chOff x="0" y="0"/>
            <a:chExt cx="5759" cy="4319"/>
          </a:xfrm>
        </p:grpSpPr>
        <p:grpSp>
          <p:nvGrpSpPr>
            <p:cNvPr id="199682" name="Group 2"/>
            <p:cNvGrpSpPr/>
            <p:nvPr/>
          </p:nvGrpSpPr>
          <p:grpSpPr bwMode="auto">
            <a:xfrm>
              <a:off x="0" y="0"/>
              <a:ext cx="5759" cy="4319"/>
              <a:chOff x="0" y="0"/>
              <a:chExt cx="5759" cy="4319"/>
            </a:xfrm>
          </p:grpSpPr>
          <p:grpSp>
            <p:nvGrpSpPr>
              <p:cNvPr id="199684" name="Group 3"/>
              <p:cNvGrpSpPr/>
              <p:nvPr/>
            </p:nvGrpSpPr>
            <p:grpSpPr bwMode="auto">
              <a:xfrm>
                <a:off x="0" y="0"/>
                <a:ext cx="5759" cy="4319"/>
                <a:chOff x="0" y="0"/>
                <a:chExt cx="5759" cy="4319"/>
              </a:xfrm>
            </p:grpSpPr>
            <p:pic>
              <p:nvPicPr>
                <p:cNvPr id="19968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59" cy="43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9687" name="Text Box 5"/>
                <p:cNvSpPr txBox="1">
                  <a:spLocks noChangeArrowheads="1"/>
                </p:cNvSpPr>
                <p:nvPr/>
              </p:nvSpPr>
              <p:spPr bwMode="auto">
                <a:xfrm>
                  <a:off x="4386" y="1119"/>
                  <a:ext cx="1317" cy="2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GB" altLang="en-US">
                      <a:solidFill>
                        <a:srgbClr val="FF0000"/>
                      </a:solidFill>
                    </a:rPr>
                    <a:t>F(3,2547)= 1679.870, p&lt;0.001,</a:t>
                  </a:r>
                </a:p>
                <a:p>
                  <a:pPr eaLnBrk="1" hangingPunct="1">
                    <a:spcBef>
                      <a:spcPct val="0"/>
                    </a:spcBef>
                    <a:buClrTx/>
                    <a:buFontTx/>
                    <a:buNone/>
                  </a:pPr>
                  <a:r>
                    <a:rPr lang="en-GB" altLang="en-US">
                      <a:solidFill>
                        <a:srgbClr val="FF0000"/>
                      </a:solidFill>
                    </a:rPr>
                    <a:t>Eta squared =0.66</a:t>
                  </a:r>
                </a:p>
              </p:txBody>
            </p:sp>
          </p:grpSp>
          <p:sp>
            <p:nvSpPr>
              <p:cNvPr id="199685" name="Text Box 6"/>
              <p:cNvSpPr txBox="1">
                <a:spLocks noChangeArrowheads="1"/>
              </p:cNvSpPr>
              <p:nvPr/>
            </p:nvSpPr>
            <p:spPr bwMode="auto">
              <a:xfrm>
                <a:off x="2880" y="554"/>
                <a:ext cx="401" cy="4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3600">
                    <a:latin typeface="Symbol" pitchFamily="2" charset="2"/>
                  </a:rPr>
                  <a:t></a:t>
                </a:r>
              </a:p>
            </p:txBody>
          </p:sp>
        </p:grpSp>
        <p:sp>
          <p:nvSpPr>
            <p:cNvPr id="199683" name="Text Box 7"/>
            <p:cNvSpPr txBox="1">
              <a:spLocks noChangeArrowheads="1"/>
            </p:cNvSpPr>
            <p:nvPr/>
          </p:nvSpPr>
          <p:spPr bwMode="auto">
            <a:xfrm>
              <a:off x="3597" y="146"/>
              <a:ext cx="401" cy="4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3600">
                  <a:latin typeface="Symbol" pitchFamily="2" charset="2"/>
                </a:rPr>
                <a:t></a:t>
              </a:r>
            </a:p>
          </p:txBody>
        </p:sp>
      </p:gr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1729" name="Group 1"/>
          <p:cNvGrpSpPr/>
          <p:nvPr/>
        </p:nvGrpSpPr>
        <p:grpSpPr bwMode="auto">
          <a:xfrm>
            <a:off x="1524000" y="0"/>
            <a:ext cx="9142413" cy="6856413"/>
            <a:chOff x="0" y="0"/>
            <a:chExt cx="5759" cy="4319"/>
          </a:xfrm>
        </p:grpSpPr>
        <p:grpSp>
          <p:nvGrpSpPr>
            <p:cNvPr id="201730" name="Group 2"/>
            <p:cNvGrpSpPr/>
            <p:nvPr/>
          </p:nvGrpSpPr>
          <p:grpSpPr bwMode="auto">
            <a:xfrm>
              <a:off x="0" y="0"/>
              <a:ext cx="5759" cy="4319"/>
              <a:chOff x="0" y="0"/>
              <a:chExt cx="5759" cy="4319"/>
            </a:xfrm>
          </p:grpSpPr>
          <p:grpSp>
            <p:nvGrpSpPr>
              <p:cNvPr id="201732" name="Group 3"/>
              <p:cNvGrpSpPr/>
              <p:nvPr/>
            </p:nvGrpSpPr>
            <p:grpSpPr bwMode="auto">
              <a:xfrm>
                <a:off x="0" y="0"/>
                <a:ext cx="5759" cy="4319"/>
                <a:chOff x="0" y="0"/>
                <a:chExt cx="5759" cy="4319"/>
              </a:xfrm>
            </p:grpSpPr>
            <p:grpSp>
              <p:nvGrpSpPr>
                <p:cNvPr id="201734" name="Group 4"/>
                <p:cNvGrpSpPr/>
                <p:nvPr/>
              </p:nvGrpSpPr>
              <p:grpSpPr bwMode="auto">
                <a:xfrm>
                  <a:off x="0" y="0"/>
                  <a:ext cx="5759" cy="4319"/>
                  <a:chOff x="0" y="0"/>
                  <a:chExt cx="5759" cy="4319"/>
                </a:xfrm>
              </p:grpSpPr>
              <p:grpSp>
                <p:nvGrpSpPr>
                  <p:cNvPr id="201736" name="Group 5"/>
                  <p:cNvGrpSpPr/>
                  <p:nvPr/>
                </p:nvGrpSpPr>
                <p:grpSpPr bwMode="auto">
                  <a:xfrm>
                    <a:off x="0" y="0"/>
                    <a:ext cx="5759" cy="4319"/>
                    <a:chOff x="0" y="0"/>
                    <a:chExt cx="5759" cy="4319"/>
                  </a:xfrm>
                </p:grpSpPr>
                <p:pic>
                  <p:nvPicPr>
                    <p:cNvPr id="20173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59" cy="43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1739" name="Rectangle 7"/>
                    <p:cNvSpPr>
                      <a:spLocks noChangeArrowheads="1"/>
                    </p:cNvSpPr>
                    <p:nvPr/>
                  </p:nvSpPr>
                  <p:spPr bwMode="auto">
                    <a:xfrm>
                      <a:off x="980" y="233"/>
                      <a:ext cx="290" cy="331"/>
                    </a:xfrm>
                    <a:prstGeom prst="rect">
                      <a:avLst/>
                    </a:prstGeom>
                    <a:solidFill>
                      <a:srgbClr val="FFFFFF"/>
                    </a:solidFill>
                    <a:ln w="25560" cap="sq">
                      <a:solidFill>
                        <a:srgbClr val="FFFFFF"/>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grpSp>
              <p:sp>
                <p:nvSpPr>
                  <p:cNvPr id="201737" name="Rectangle 8"/>
                  <p:cNvSpPr>
                    <a:spLocks noChangeArrowheads="1"/>
                  </p:cNvSpPr>
                  <p:nvPr/>
                </p:nvSpPr>
                <p:spPr bwMode="auto">
                  <a:xfrm>
                    <a:off x="3664" y="1063"/>
                    <a:ext cx="223" cy="332"/>
                  </a:xfrm>
                  <a:prstGeom prst="rect">
                    <a:avLst/>
                  </a:prstGeom>
                  <a:solidFill>
                    <a:srgbClr val="FFFFFF"/>
                  </a:solidFill>
                  <a:ln w="25560" cap="sq">
                    <a:solidFill>
                      <a:srgbClr val="FFFFFF"/>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grpSp>
            <p:sp>
              <p:nvSpPr>
                <p:cNvPr id="201735" name="Text Box 9"/>
                <p:cNvSpPr txBox="1">
                  <a:spLocks noChangeArrowheads="1"/>
                </p:cNvSpPr>
                <p:nvPr/>
              </p:nvSpPr>
              <p:spPr bwMode="auto">
                <a:xfrm>
                  <a:off x="4362" y="1196"/>
                  <a:ext cx="1128" cy="2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GB" altLang="en-US">
                      <a:solidFill>
                        <a:srgbClr val="FF0000"/>
                      </a:solidFill>
                    </a:rPr>
                    <a:t>F(3,2547)= 793.640, p&lt;0.001,</a:t>
                  </a:r>
                </a:p>
                <a:p>
                  <a:pPr eaLnBrk="1" hangingPunct="1">
                    <a:spcBef>
                      <a:spcPct val="0"/>
                    </a:spcBef>
                    <a:buClrTx/>
                    <a:buFontTx/>
                    <a:buNone/>
                  </a:pPr>
                  <a:r>
                    <a:rPr lang="en-GB" altLang="en-US">
                      <a:solidFill>
                        <a:srgbClr val="FF0000"/>
                      </a:solidFill>
                    </a:rPr>
                    <a:t>Eta squared =0.48</a:t>
                  </a:r>
                </a:p>
              </p:txBody>
            </p:sp>
          </p:grpSp>
          <p:sp>
            <p:nvSpPr>
              <p:cNvPr id="201733" name="Text Box 10"/>
              <p:cNvSpPr txBox="1">
                <a:spLocks noChangeArrowheads="1"/>
              </p:cNvSpPr>
              <p:nvPr/>
            </p:nvSpPr>
            <p:spPr bwMode="auto">
              <a:xfrm>
                <a:off x="2681" y="933"/>
                <a:ext cx="1007" cy="4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GB" altLang="en-US" sz="3600"/>
                  <a:t>p</a:t>
                </a:r>
                <a:r>
                  <a:rPr lang="en-GB" altLang="en-US" sz="3600">
                    <a:latin typeface="Symbol" pitchFamily="2" charset="2"/>
                  </a:rPr>
                  <a:t></a:t>
                </a:r>
              </a:p>
            </p:txBody>
          </p:sp>
        </p:grpSp>
        <p:sp>
          <p:nvSpPr>
            <p:cNvPr id="201731" name="Text Box 11"/>
            <p:cNvSpPr txBox="1">
              <a:spLocks noChangeArrowheads="1"/>
            </p:cNvSpPr>
            <p:nvPr/>
          </p:nvSpPr>
          <p:spPr bwMode="auto">
            <a:xfrm>
              <a:off x="3597" y="1340"/>
              <a:ext cx="401" cy="4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3600">
                  <a:latin typeface="Symbol" pitchFamily="2" charset="2"/>
                </a:rPr>
                <a:t></a:t>
              </a:r>
            </a:p>
          </p:txBody>
        </p:sp>
      </p:gr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3777" name="Group 1"/>
          <p:cNvGrpSpPr/>
          <p:nvPr/>
        </p:nvGrpSpPr>
        <p:grpSpPr bwMode="auto">
          <a:xfrm>
            <a:off x="1536700" y="0"/>
            <a:ext cx="9218613" cy="6856413"/>
            <a:chOff x="8" y="0"/>
            <a:chExt cx="5807" cy="4319"/>
          </a:xfrm>
        </p:grpSpPr>
        <p:grpSp>
          <p:nvGrpSpPr>
            <p:cNvPr id="203778" name="Group 2"/>
            <p:cNvGrpSpPr/>
            <p:nvPr/>
          </p:nvGrpSpPr>
          <p:grpSpPr bwMode="auto">
            <a:xfrm>
              <a:off x="8" y="0"/>
              <a:ext cx="5807" cy="4319"/>
              <a:chOff x="8" y="0"/>
              <a:chExt cx="5807" cy="4319"/>
            </a:xfrm>
          </p:grpSpPr>
          <p:grpSp>
            <p:nvGrpSpPr>
              <p:cNvPr id="203781" name="Group 3"/>
              <p:cNvGrpSpPr/>
              <p:nvPr/>
            </p:nvGrpSpPr>
            <p:grpSpPr bwMode="auto">
              <a:xfrm>
                <a:off x="8" y="0"/>
                <a:ext cx="5760" cy="4319"/>
                <a:chOff x="8" y="0"/>
                <a:chExt cx="5760" cy="4319"/>
              </a:xfrm>
            </p:grpSpPr>
            <p:pic>
              <p:nvPicPr>
                <p:cNvPr id="20378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 y="0"/>
                  <a:ext cx="5760" cy="43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3784" name="Rectangle 5"/>
                <p:cNvSpPr>
                  <a:spLocks noChangeArrowheads="1"/>
                </p:cNvSpPr>
                <p:nvPr/>
              </p:nvSpPr>
              <p:spPr bwMode="auto">
                <a:xfrm>
                  <a:off x="3656" y="942"/>
                  <a:ext cx="223" cy="475"/>
                </a:xfrm>
                <a:prstGeom prst="rect">
                  <a:avLst/>
                </a:prstGeom>
                <a:solidFill>
                  <a:srgbClr val="FFFFFF"/>
                </a:solidFill>
                <a:ln w="25560" cap="sq">
                  <a:solidFill>
                    <a:srgbClr val="FFFFFF"/>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grpSp>
          <p:sp>
            <p:nvSpPr>
              <p:cNvPr id="203782" name="Text Box 6"/>
              <p:cNvSpPr txBox="1">
                <a:spLocks noChangeArrowheads="1"/>
              </p:cNvSpPr>
              <p:nvPr/>
            </p:nvSpPr>
            <p:spPr bwMode="auto">
              <a:xfrm>
                <a:off x="4250" y="1049"/>
                <a:ext cx="1565" cy="16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GB" altLang="en-US">
                    <a:solidFill>
                      <a:srgbClr val="FF0000"/>
                    </a:solidFill>
                  </a:rPr>
                  <a:t>F(3,2547)= </a:t>
                </a:r>
              </a:p>
              <a:p>
                <a:pPr eaLnBrk="1" hangingPunct="1">
                  <a:spcBef>
                    <a:spcPct val="0"/>
                  </a:spcBef>
                  <a:buClrTx/>
                  <a:buFontTx/>
                  <a:buNone/>
                </a:pPr>
                <a:r>
                  <a:rPr lang="en-GB" altLang="en-US">
                    <a:solidFill>
                      <a:srgbClr val="FF0000"/>
                    </a:solidFill>
                  </a:rPr>
                  <a:t>892.223,</a:t>
                </a:r>
              </a:p>
              <a:p>
                <a:pPr eaLnBrk="1" hangingPunct="1">
                  <a:spcBef>
                    <a:spcPct val="0"/>
                  </a:spcBef>
                  <a:buClrTx/>
                  <a:buFontTx/>
                  <a:buNone/>
                </a:pPr>
                <a:r>
                  <a:rPr lang="en-GB" altLang="en-US">
                    <a:solidFill>
                      <a:srgbClr val="FF0000"/>
                    </a:solidFill>
                  </a:rPr>
                  <a:t> p&lt;0.001,</a:t>
                </a:r>
              </a:p>
              <a:p>
                <a:pPr eaLnBrk="1" hangingPunct="1">
                  <a:spcBef>
                    <a:spcPct val="0"/>
                  </a:spcBef>
                  <a:buClrTx/>
                  <a:buFontTx/>
                  <a:buNone/>
                </a:pPr>
                <a:r>
                  <a:rPr lang="en-GB" altLang="en-US">
                    <a:solidFill>
                      <a:srgbClr val="FF0000"/>
                    </a:solidFill>
                  </a:rPr>
                  <a:t>Eta squared </a:t>
                </a:r>
              </a:p>
              <a:p>
                <a:pPr eaLnBrk="1" hangingPunct="1">
                  <a:spcBef>
                    <a:spcPct val="0"/>
                  </a:spcBef>
                  <a:buClrTx/>
                  <a:buFontTx/>
                  <a:buNone/>
                </a:pPr>
                <a:r>
                  <a:rPr lang="en-GB" altLang="en-US">
                    <a:solidFill>
                      <a:srgbClr val="FF0000"/>
                    </a:solidFill>
                  </a:rPr>
                  <a:t>=0.51</a:t>
                </a:r>
              </a:p>
            </p:txBody>
          </p:sp>
        </p:grpSp>
        <p:sp>
          <p:nvSpPr>
            <p:cNvPr id="203779" name="Text Box 7"/>
            <p:cNvSpPr txBox="1">
              <a:spLocks noChangeArrowheads="1"/>
            </p:cNvSpPr>
            <p:nvPr/>
          </p:nvSpPr>
          <p:spPr bwMode="auto">
            <a:xfrm>
              <a:off x="2699" y="757"/>
              <a:ext cx="908" cy="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GB" altLang="en-US"/>
                <a:t>p</a:t>
              </a:r>
              <a:r>
                <a:rPr lang="en-GB" altLang="en-US">
                  <a:latin typeface="Symbol" pitchFamily="2" charset="2"/>
                </a:rPr>
                <a:t></a:t>
              </a:r>
            </a:p>
          </p:txBody>
        </p:sp>
        <p:sp>
          <p:nvSpPr>
            <p:cNvPr id="203780" name="Text Box 8"/>
            <p:cNvSpPr txBox="1">
              <a:spLocks noChangeArrowheads="1"/>
            </p:cNvSpPr>
            <p:nvPr/>
          </p:nvSpPr>
          <p:spPr bwMode="auto">
            <a:xfrm>
              <a:off x="3622" y="1318"/>
              <a:ext cx="369" cy="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a:latin typeface="Symbol" pitchFamily="2" charset="2"/>
                </a:rPr>
                <a:t></a:t>
              </a:r>
            </a:p>
          </p:txBody>
        </p:sp>
      </p:gr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214017" name="Text Box 1"/>
          <p:cNvSpPr txBox="1">
            <a:spLocks noChangeArrowheads="1"/>
          </p:cNvSpPr>
          <p:nvPr/>
        </p:nvSpPr>
        <p:spPr bwMode="auto">
          <a:xfrm rot="10800000" flipV="1">
            <a:off x="2012950" y="442913"/>
            <a:ext cx="7913688" cy="7696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4400">
                <a:solidFill>
                  <a:srgbClr val="FFFFFF"/>
                </a:solidFill>
              </a:rPr>
              <a:t>CONCLUSIONS</a:t>
            </a:r>
          </a:p>
        </p:txBody>
      </p:sp>
      <p:sp>
        <p:nvSpPr>
          <p:cNvPr id="97282" name="Text Box 2"/>
          <p:cNvSpPr txBox="1">
            <a:spLocks noChangeArrowheads="1"/>
          </p:cNvSpPr>
          <p:nvPr/>
        </p:nvSpPr>
        <p:spPr bwMode="auto">
          <a:xfrm>
            <a:off x="1559496" y="1340768"/>
            <a:ext cx="8640960" cy="5111272"/>
          </a:xfrm>
          <a:prstGeom prst="rect">
            <a:avLst/>
          </a:prstGeom>
          <a:noFill/>
          <a:ln>
            <a:noFill/>
          </a:ln>
          <a:effectLst/>
        </p:spPr>
        <p:txBody>
          <a:bodyPr wrap="square" lIns="90000" tIns="46800" rIns="90000" bIns="46800">
            <a:spAutoFit/>
          </a:bodyPr>
          <a:lstStyle>
            <a:lvl1pPr marL="284480" indent="-284480">
              <a:tabLst>
                <a:tab pos="283845" algn="l"/>
                <a:tab pos="1198245" algn="l"/>
                <a:tab pos="2112645" algn="l"/>
                <a:tab pos="3027045" algn="l"/>
                <a:tab pos="3941445" algn="l"/>
                <a:tab pos="4855845" algn="l"/>
                <a:tab pos="5770245" algn="l"/>
                <a:tab pos="6684645" algn="l"/>
                <a:tab pos="7599045" algn="l"/>
                <a:tab pos="8513445" algn="l"/>
                <a:tab pos="9427845" algn="l"/>
                <a:tab pos="10342245" algn="l"/>
              </a:tabLst>
              <a:defRPr>
                <a:solidFill>
                  <a:srgbClr val="000000"/>
                </a:solidFill>
                <a:latin typeface="Symbol" pitchFamily="2" charset="2"/>
                <a:ea typeface="Symbol" pitchFamily="2" charset="2"/>
                <a:cs typeface="Symbol" pitchFamily="2" charset="2"/>
              </a:defRPr>
            </a:lvl1pPr>
            <a:lvl2pPr>
              <a:tabLst>
                <a:tab pos="283845" algn="l"/>
                <a:tab pos="1198245" algn="l"/>
                <a:tab pos="2112645" algn="l"/>
                <a:tab pos="3027045" algn="l"/>
                <a:tab pos="3941445" algn="l"/>
                <a:tab pos="4855845" algn="l"/>
                <a:tab pos="5770245" algn="l"/>
                <a:tab pos="6684645" algn="l"/>
                <a:tab pos="7599045" algn="l"/>
                <a:tab pos="8513445" algn="l"/>
                <a:tab pos="9427845" algn="l"/>
                <a:tab pos="10342245" algn="l"/>
              </a:tabLst>
              <a:defRPr>
                <a:solidFill>
                  <a:srgbClr val="000000"/>
                </a:solidFill>
                <a:latin typeface="Symbol" pitchFamily="2" charset="2"/>
                <a:ea typeface="Symbol" pitchFamily="2" charset="2"/>
                <a:cs typeface="Symbol" pitchFamily="2" charset="2"/>
              </a:defRPr>
            </a:lvl2pPr>
            <a:lvl3pPr>
              <a:tabLst>
                <a:tab pos="283845" algn="l"/>
                <a:tab pos="1198245" algn="l"/>
                <a:tab pos="2112645" algn="l"/>
                <a:tab pos="3027045" algn="l"/>
                <a:tab pos="3941445" algn="l"/>
                <a:tab pos="4855845" algn="l"/>
                <a:tab pos="5770245" algn="l"/>
                <a:tab pos="6684645" algn="l"/>
                <a:tab pos="7599045" algn="l"/>
                <a:tab pos="8513445" algn="l"/>
                <a:tab pos="9427845" algn="l"/>
                <a:tab pos="10342245" algn="l"/>
              </a:tabLst>
              <a:defRPr>
                <a:solidFill>
                  <a:srgbClr val="000000"/>
                </a:solidFill>
                <a:latin typeface="Symbol" pitchFamily="2" charset="2"/>
                <a:ea typeface="Symbol" pitchFamily="2" charset="2"/>
                <a:cs typeface="Symbol" pitchFamily="2" charset="2"/>
              </a:defRPr>
            </a:lvl3pPr>
            <a:lvl4pPr>
              <a:tabLst>
                <a:tab pos="283845" algn="l"/>
                <a:tab pos="1198245" algn="l"/>
                <a:tab pos="2112645" algn="l"/>
                <a:tab pos="3027045" algn="l"/>
                <a:tab pos="3941445" algn="l"/>
                <a:tab pos="4855845" algn="l"/>
                <a:tab pos="5770245" algn="l"/>
                <a:tab pos="6684645" algn="l"/>
                <a:tab pos="7599045" algn="l"/>
                <a:tab pos="8513445" algn="l"/>
                <a:tab pos="9427845" algn="l"/>
                <a:tab pos="10342245" algn="l"/>
              </a:tabLst>
              <a:defRPr>
                <a:solidFill>
                  <a:srgbClr val="000000"/>
                </a:solidFill>
                <a:latin typeface="Symbol" pitchFamily="2" charset="2"/>
                <a:ea typeface="Symbol" pitchFamily="2" charset="2"/>
                <a:cs typeface="Symbol" pitchFamily="2" charset="2"/>
              </a:defRPr>
            </a:lvl4pPr>
            <a:lvl5pPr>
              <a:tabLst>
                <a:tab pos="283845" algn="l"/>
                <a:tab pos="1198245" algn="l"/>
                <a:tab pos="2112645" algn="l"/>
                <a:tab pos="3027045" algn="l"/>
                <a:tab pos="3941445" algn="l"/>
                <a:tab pos="4855845" algn="l"/>
                <a:tab pos="5770245" algn="l"/>
                <a:tab pos="6684645" algn="l"/>
                <a:tab pos="7599045" algn="l"/>
                <a:tab pos="8513445" algn="l"/>
                <a:tab pos="9427845" algn="l"/>
                <a:tab pos="10342245" algn="l"/>
              </a:tabLst>
              <a:defRPr>
                <a:solidFill>
                  <a:srgbClr val="000000"/>
                </a:solidFill>
                <a:latin typeface="Symbol" pitchFamily="2" charset="2"/>
                <a:ea typeface="Symbol" pitchFamily="2" charset="2"/>
                <a:cs typeface="Symbol" pitchFamily="2" charset="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83845" algn="l"/>
                <a:tab pos="1198245" algn="l"/>
                <a:tab pos="2112645" algn="l"/>
                <a:tab pos="3027045" algn="l"/>
                <a:tab pos="3941445" algn="l"/>
                <a:tab pos="4855845" algn="l"/>
                <a:tab pos="5770245" algn="l"/>
                <a:tab pos="6684645" algn="l"/>
                <a:tab pos="7599045" algn="l"/>
                <a:tab pos="8513445" algn="l"/>
                <a:tab pos="9427845" algn="l"/>
                <a:tab pos="10342245" algn="l"/>
              </a:tabLst>
              <a:defRPr>
                <a:solidFill>
                  <a:srgbClr val="000000"/>
                </a:solidFill>
                <a:latin typeface="Symbol" pitchFamily="2" charset="2"/>
                <a:ea typeface="Symbol" pitchFamily="2" charset="2"/>
                <a:cs typeface="Symbol" pitchFamily="2" charset="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83845" algn="l"/>
                <a:tab pos="1198245" algn="l"/>
                <a:tab pos="2112645" algn="l"/>
                <a:tab pos="3027045" algn="l"/>
                <a:tab pos="3941445" algn="l"/>
                <a:tab pos="4855845" algn="l"/>
                <a:tab pos="5770245" algn="l"/>
                <a:tab pos="6684645" algn="l"/>
                <a:tab pos="7599045" algn="l"/>
                <a:tab pos="8513445" algn="l"/>
                <a:tab pos="9427845" algn="l"/>
                <a:tab pos="10342245" algn="l"/>
              </a:tabLst>
              <a:defRPr>
                <a:solidFill>
                  <a:srgbClr val="000000"/>
                </a:solidFill>
                <a:latin typeface="Symbol" pitchFamily="2" charset="2"/>
                <a:ea typeface="Symbol" pitchFamily="2" charset="2"/>
                <a:cs typeface="Symbol" pitchFamily="2" charset="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83845" algn="l"/>
                <a:tab pos="1198245" algn="l"/>
                <a:tab pos="2112645" algn="l"/>
                <a:tab pos="3027045" algn="l"/>
                <a:tab pos="3941445" algn="l"/>
                <a:tab pos="4855845" algn="l"/>
                <a:tab pos="5770245" algn="l"/>
                <a:tab pos="6684645" algn="l"/>
                <a:tab pos="7599045" algn="l"/>
                <a:tab pos="8513445" algn="l"/>
                <a:tab pos="9427845" algn="l"/>
                <a:tab pos="10342245" algn="l"/>
              </a:tabLst>
              <a:defRPr>
                <a:solidFill>
                  <a:srgbClr val="000000"/>
                </a:solidFill>
                <a:latin typeface="Symbol" pitchFamily="2" charset="2"/>
                <a:ea typeface="Symbol" pitchFamily="2" charset="2"/>
                <a:cs typeface="Symbol" pitchFamily="2" charset="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83845" algn="l"/>
                <a:tab pos="1198245" algn="l"/>
                <a:tab pos="2112645" algn="l"/>
                <a:tab pos="3027045" algn="l"/>
                <a:tab pos="3941445" algn="l"/>
                <a:tab pos="4855845" algn="l"/>
                <a:tab pos="5770245" algn="l"/>
                <a:tab pos="6684645" algn="l"/>
                <a:tab pos="7599045" algn="l"/>
                <a:tab pos="8513445" algn="l"/>
                <a:tab pos="9427845" algn="l"/>
                <a:tab pos="10342245" algn="l"/>
              </a:tabLst>
              <a:defRPr>
                <a:solidFill>
                  <a:srgbClr val="000000"/>
                </a:solidFill>
                <a:latin typeface="Symbol" pitchFamily="2" charset="2"/>
                <a:ea typeface="Symbol" pitchFamily="2" charset="2"/>
                <a:cs typeface="Symbol" pitchFamily="2" charset="2"/>
              </a:defRPr>
            </a:lvl9pPr>
          </a:lstStyle>
          <a:p>
            <a:pPr eaLnBrk="1" hangingPunct="1">
              <a:buClr>
                <a:srgbClr val="FF6600"/>
              </a:buClr>
              <a:buSzPct val="100000"/>
              <a:buFont typeface="Arial" panose="020B0604020202020204" pitchFamily="34" charset="0"/>
              <a:buChar char="•"/>
              <a:defRPr/>
            </a:pPr>
            <a:r>
              <a:rPr lang="en-US" altLang="en-US" sz="2400" b="1" dirty="0">
                <a:solidFill>
                  <a:srgbClr val="FF6600"/>
                </a:solidFill>
                <a:latin typeface="Arial" panose="020B0604020202020204" pitchFamily="34" charset="0"/>
              </a:rPr>
              <a:t>“</a:t>
            </a:r>
            <a:r>
              <a:rPr lang="en-US" altLang="en-US" sz="2400" b="1" dirty="0" err="1">
                <a:solidFill>
                  <a:srgbClr val="FF6600"/>
                </a:solidFill>
                <a:latin typeface="Arial" panose="020B0604020202020204" pitchFamily="34" charset="0"/>
              </a:rPr>
              <a:t>Osteosarcopenic</a:t>
            </a:r>
            <a:r>
              <a:rPr lang="en-US" altLang="en-US" sz="2400" b="1" dirty="0">
                <a:solidFill>
                  <a:srgbClr val="FF6600"/>
                </a:solidFill>
                <a:latin typeface="Arial" panose="020B0604020202020204" pitchFamily="34" charset="0"/>
              </a:rPr>
              <a:t> phenotype” is common</a:t>
            </a:r>
            <a:r>
              <a:rPr lang="en-US" altLang="en-US" sz="2400" b="1" dirty="0">
                <a:solidFill>
                  <a:schemeClr val="bg1"/>
                </a:solidFill>
                <a:latin typeface="Arial" panose="020B0604020202020204" pitchFamily="34" charset="0"/>
              </a:rPr>
              <a:t> </a:t>
            </a:r>
            <a:r>
              <a:rPr lang="en-US" altLang="en-US" sz="2000" dirty="0">
                <a:solidFill>
                  <a:schemeClr val="bg1"/>
                </a:solidFill>
                <a:latin typeface="Arial" panose="020B0604020202020204" pitchFamily="34" charset="0"/>
              </a:rPr>
              <a:t>and  </a:t>
            </a:r>
            <a:r>
              <a:rPr lang="en-US" altLang="en-US" sz="2000" dirty="0">
                <a:solidFill>
                  <a:srgbClr val="FFFFFF"/>
                </a:solidFill>
                <a:latin typeface="Arial" panose="020B0604020202020204" pitchFamily="34" charset="0"/>
              </a:rPr>
              <a:t>exists even in the young and lean people, suggesting an early start of prevention and treatment: “</a:t>
            </a:r>
            <a:r>
              <a:rPr lang="en-US" altLang="en-US" sz="2400" b="1" dirty="0" err="1">
                <a:solidFill>
                  <a:srgbClr val="00B0F0"/>
                </a:solidFill>
                <a:latin typeface="Arial" panose="020B0604020202020204" pitchFamily="34" charset="0"/>
              </a:rPr>
              <a:t>Paradoxic</a:t>
            </a:r>
            <a:r>
              <a:rPr lang="en-US" altLang="en-US" sz="2400" b="1" dirty="0">
                <a:solidFill>
                  <a:srgbClr val="00B0F0"/>
                </a:solidFill>
                <a:latin typeface="Arial" panose="020B0604020202020204" pitchFamily="34" charset="0"/>
              </a:rPr>
              <a:t> obesity”</a:t>
            </a:r>
          </a:p>
          <a:p>
            <a:pPr marL="285750" eaLnBrk="1" hangingPunct="1">
              <a:buSzPct val="100000"/>
              <a:defRPr/>
            </a:pPr>
            <a:endParaRPr lang="en-US" altLang="en-US" dirty="0">
              <a:solidFill>
                <a:srgbClr val="FFFFFF"/>
              </a:solidFill>
              <a:latin typeface="Arial" panose="020B0604020202020204" pitchFamily="34" charset="0"/>
            </a:endParaRPr>
          </a:p>
          <a:p>
            <a:pPr eaLnBrk="1" hangingPunct="1">
              <a:buClr>
                <a:srgbClr val="FFFFFF"/>
              </a:buClr>
              <a:buSzPct val="100000"/>
              <a:buFont typeface="Arial" panose="020B0604020202020204" pitchFamily="34" charset="0"/>
              <a:buChar char="•"/>
              <a:defRPr/>
            </a:pPr>
            <a:r>
              <a:rPr lang="en-US" altLang="en-US" sz="2400" b="1" dirty="0">
                <a:solidFill>
                  <a:srgbClr val="00B0F0"/>
                </a:solidFill>
                <a:latin typeface="Arial" panose="020B0604020202020204" pitchFamily="34" charset="0"/>
              </a:rPr>
              <a:t>“Healthy” overweight or obese </a:t>
            </a:r>
            <a:r>
              <a:rPr lang="en-US" altLang="en-US" b="1" dirty="0">
                <a:solidFill>
                  <a:srgbClr val="FFFFFF"/>
                </a:solidFill>
                <a:latin typeface="Arial" panose="020B0604020202020204" pitchFamily="34" charset="0"/>
              </a:rPr>
              <a:t>populations demonstrate:</a:t>
            </a:r>
          </a:p>
          <a:p>
            <a:pPr eaLnBrk="1" hangingPunct="1">
              <a:buClr>
                <a:srgbClr val="FFFFFF"/>
              </a:buClr>
              <a:buSzPct val="100000"/>
              <a:buFont typeface="Arial" panose="020B0604020202020204" pitchFamily="34" charset="0"/>
              <a:buNone/>
              <a:defRPr/>
            </a:pPr>
            <a:endParaRPr lang="en-US" altLang="en-US" dirty="0">
              <a:solidFill>
                <a:srgbClr val="FFFFFF"/>
              </a:solidFill>
              <a:latin typeface="Arial" panose="020B0604020202020204" pitchFamily="34" charset="0"/>
            </a:endParaRPr>
          </a:p>
          <a:p>
            <a:pPr eaLnBrk="1" hangingPunct="1">
              <a:buClr>
                <a:srgbClr val="FFFF00"/>
              </a:buClr>
              <a:buSzPct val="100000"/>
              <a:buFont typeface="Arial" panose="020B0604020202020204" pitchFamily="34" charset="0"/>
              <a:buAutoNum type="arabicPeriod"/>
              <a:defRPr/>
            </a:pPr>
            <a:r>
              <a:rPr lang="en-US" altLang="en-US" b="1" dirty="0">
                <a:solidFill>
                  <a:srgbClr val="FFFF00"/>
                </a:solidFill>
                <a:latin typeface="Arial" panose="020B0604020202020204" pitchFamily="34" charset="0"/>
              </a:rPr>
              <a:t>Decreased bone mass;</a:t>
            </a:r>
          </a:p>
          <a:p>
            <a:pPr eaLnBrk="1" hangingPunct="1">
              <a:buClr>
                <a:srgbClr val="FFFF00"/>
              </a:buClr>
              <a:buSzPct val="100000"/>
              <a:buFont typeface="Arial" panose="020B0604020202020204" pitchFamily="34" charset="0"/>
              <a:buAutoNum type="arabicPeriod"/>
              <a:defRPr/>
            </a:pPr>
            <a:r>
              <a:rPr lang="en-US" altLang="en-US" b="1" dirty="0">
                <a:solidFill>
                  <a:srgbClr val="FFFF00"/>
                </a:solidFill>
                <a:latin typeface="Arial" panose="020B0604020202020204" pitchFamily="34" charset="0"/>
              </a:rPr>
              <a:t>Decreased muscle mass;</a:t>
            </a:r>
          </a:p>
          <a:p>
            <a:pPr eaLnBrk="1" hangingPunct="1">
              <a:buClr>
                <a:srgbClr val="FFFF00"/>
              </a:buClr>
              <a:buSzPct val="100000"/>
              <a:buFont typeface="Arial" panose="020B0604020202020204" pitchFamily="34" charset="0"/>
              <a:buAutoNum type="arabicPeriod"/>
              <a:defRPr/>
            </a:pPr>
            <a:r>
              <a:rPr lang="en-US" altLang="en-US" b="1" dirty="0">
                <a:solidFill>
                  <a:srgbClr val="FFFF00"/>
                </a:solidFill>
                <a:latin typeface="Arial" panose="020B0604020202020204" pitchFamily="34" charset="0"/>
              </a:rPr>
              <a:t>Increased  am </a:t>
            </a:r>
            <a:r>
              <a:rPr lang="en-US" altLang="en-US" b="1" dirty="0" err="1">
                <a:solidFill>
                  <a:srgbClr val="FFFF00"/>
                </a:solidFill>
                <a:latin typeface="Arial" panose="020B0604020202020204" pitchFamily="34" charset="0"/>
              </a:rPr>
              <a:t>hsCRP</a:t>
            </a:r>
            <a:r>
              <a:rPr lang="en-US" altLang="en-US" b="1" dirty="0">
                <a:solidFill>
                  <a:srgbClr val="FFFF00"/>
                </a:solidFill>
                <a:latin typeface="Arial" panose="020B0604020202020204" pitchFamily="34" charset="0"/>
              </a:rPr>
              <a:t> concentrations;</a:t>
            </a:r>
          </a:p>
          <a:p>
            <a:pPr eaLnBrk="1" hangingPunct="1">
              <a:buClr>
                <a:srgbClr val="FFFF00"/>
              </a:buClr>
              <a:buSzPct val="100000"/>
              <a:buFont typeface="Arial" panose="020B0604020202020204" pitchFamily="34" charset="0"/>
              <a:buAutoNum type="arabicPeriod" startAt="4"/>
              <a:defRPr/>
            </a:pPr>
            <a:r>
              <a:rPr lang="en-US" altLang="en-US" b="1" dirty="0">
                <a:solidFill>
                  <a:srgbClr val="FFFF00"/>
                </a:solidFill>
                <a:latin typeface="Arial" panose="020B0604020202020204" pitchFamily="34" charset="0"/>
              </a:rPr>
              <a:t>Flattening of cortisol circadian rhythm;</a:t>
            </a:r>
          </a:p>
          <a:p>
            <a:pPr eaLnBrk="1" hangingPunct="1">
              <a:buClr>
                <a:srgbClr val="FFFF00"/>
              </a:buClr>
              <a:buSzPct val="100000"/>
              <a:buFont typeface="Arial" panose="020B0604020202020204" pitchFamily="34" charset="0"/>
              <a:buAutoNum type="arabicPeriod" startAt="4"/>
              <a:defRPr/>
            </a:pPr>
            <a:r>
              <a:rPr lang="en-US" altLang="en-US" b="1" dirty="0">
                <a:solidFill>
                  <a:srgbClr val="FFFF00"/>
                </a:solidFill>
                <a:latin typeface="Arial" panose="020B0604020202020204" pitchFamily="34" charset="0"/>
              </a:rPr>
              <a:t>MUS</a:t>
            </a:r>
          </a:p>
          <a:p>
            <a:pPr marL="285750" eaLnBrk="1" hangingPunct="1">
              <a:buSzPct val="100000"/>
              <a:defRPr/>
            </a:pPr>
            <a:endParaRPr lang="en-US" altLang="en-US" dirty="0">
              <a:solidFill>
                <a:srgbClr val="FFFFFF"/>
              </a:solidFill>
              <a:latin typeface="Arial" panose="020B0604020202020204" pitchFamily="34" charset="0"/>
            </a:endParaRPr>
          </a:p>
          <a:p>
            <a:pPr eaLnBrk="1" hangingPunct="1">
              <a:buClr>
                <a:srgbClr val="FFFFFF"/>
              </a:buClr>
              <a:buSzPct val="100000"/>
              <a:buFont typeface="Arial" panose="020B0604020202020204" pitchFamily="34" charset="0"/>
              <a:buChar char="•"/>
              <a:defRPr/>
            </a:pPr>
            <a:r>
              <a:rPr lang="en-US" altLang="en-US" b="1" dirty="0">
                <a:solidFill>
                  <a:srgbClr val="FFFFFF"/>
                </a:solidFill>
                <a:latin typeface="Arial" panose="020B0604020202020204" pitchFamily="34" charset="0"/>
              </a:rPr>
              <a:t>BIA-ACC is a highly potent device that may detect </a:t>
            </a:r>
            <a:r>
              <a:rPr lang="en-US" altLang="en-US" b="1" dirty="0" err="1">
                <a:solidFill>
                  <a:srgbClr val="FFFFFF"/>
                </a:solidFill>
                <a:latin typeface="Arial" panose="020B0604020202020204" pitchFamily="34" charset="0"/>
              </a:rPr>
              <a:t>osteosarcopenic</a:t>
            </a:r>
            <a:r>
              <a:rPr lang="en-US" altLang="en-US" b="1" dirty="0">
                <a:solidFill>
                  <a:srgbClr val="FFFFFF"/>
                </a:solidFill>
                <a:latin typeface="Arial" panose="020B0604020202020204" pitchFamily="34" charset="0"/>
              </a:rPr>
              <a:t> phenotypes, and may be used for early intervention</a:t>
            </a:r>
            <a:r>
              <a:rPr lang="en-US" altLang="en-US" dirty="0">
                <a:solidFill>
                  <a:srgbClr val="FFFFFF"/>
                </a:solidFill>
                <a:latin typeface="Arial" panose="020B0604020202020204" pitchFamily="34" charset="0"/>
              </a:rPr>
              <a:t>.</a:t>
            </a:r>
          </a:p>
          <a:p>
            <a:pPr eaLnBrk="1" hangingPunct="1">
              <a:buClr>
                <a:srgbClr val="FFFFFF"/>
              </a:buClr>
              <a:buSzPct val="100000"/>
              <a:buFont typeface="Arial" panose="020B0604020202020204" pitchFamily="34" charset="0"/>
              <a:buNone/>
              <a:defRPr/>
            </a:pPr>
            <a:endParaRPr lang="en-US" altLang="en-US" dirty="0">
              <a:solidFill>
                <a:srgbClr val="FFFFFF"/>
              </a:solidFill>
              <a:latin typeface="Arial" panose="020B0604020202020204" pitchFamily="34" charset="0"/>
            </a:endParaRPr>
          </a:p>
          <a:p>
            <a:pPr eaLnBrk="1" hangingPunct="1">
              <a:buClr>
                <a:srgbClr val="FFFFFF"/>
              </a:buClr>
              <a:buSzPct val="100000"/>
              <a:buFont typeface="Arial" panose="020B0604020202020204" pitchFamily="34" charset="0"/>
              <a:buChar char="•"/>
              <a:defRPr/>
            </a:pPr>
            <a:r>
              <a:rPr lang="en-US" altLang="en-US" b="1" dirty="0">
                <a:solidFill>
                  <a:srgbClr val="FFFFFF"/>
                </a:solidFill>
                <a:latin typeface="Arial" panose="020B0604020202020204" pitchFamily="34" charset="0"/>
              </a:rPr>
              <a:t>Future cohort studies are needed to establish the definite causative factors behind the negative relations between fat, bone &amp; muscle mass. </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18" name="Στρογγυλεμένο ορθογώνιο 17"/>
          <p:cNvSpPr/>
          <p:nvPr/>
        </p:nvSpPr>
        <p:spPr>
          <a:xfrm>
            <a:off x="6388100" y="4170363"/>
            <a:ext cx="1470025" cy="65246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26306" name="TextBox 18"/>
          <p:cNvSpPr txBox="1">
            <a:spLocks noChangeArrowheads="1"/>
          </p:cNvSpPr>
          <p:nvPr/>
        </p:nvSpPr>
        <p:spPr bwMode="auto">
          <a:xfrm>
            <a:off x="6337300" y="4175125"/>
            <a:ext cx="159702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altLang="en-US">
                <a:latin typeface="Arial" panose="020B0604020202020204" pitchFamily="34" charset="0"/>
                <a:cs typeface="Arial" panose="020B0604020202020204" pitchFamily="34" charset="0"/>
              </a:rPr>
              <a:t>Challenges to</a:t>
            </a:r>
          </a:p>
          <a:p>
            <a:pPr algn="just"/>
            <a:r>
              <a:rPr lang="en-US" altLang="en-US">
                <a:latin typeface="Arial" panose="020B0604020202020204" pitchFamily="34" charset="0"/>
                <a:cs typeface="Arial" panose="020B0604020202020204" pitchFamily="34" charset="0"/>
              </a:rPr>
              <a:t> homeostasis</a:t>
            </a:r>
            <a:endParaRPr lang="el-GR" altLang="en-US">
              <a:latin typeface="Arial" panose="020B0604020202020204" pitchFamily="34" charset="0"/>
              <a:cs typeface="Arial" panose="020B0604020202020204" pitchFamily="34" charset="0"/>
            </a:endParaRPr>
          </a:p>
        </p:txBody>
      </p:sp>
      <p:sp>
        <p:nvSpPr>
          <p:cNvPr id="226307" name="TextBox 4"/>
          <p:cNvSpPr txBox="1">
            <a:spLocks noChangeArrowheads="1"/>
          </p:cNvSpPr>
          <p:nvPr/>
        </p:nvSpPr>
        <p:spPr bwMode="auto">
          <a:xfrm>
            <a:off x="2170113" y="142875"/>
            <a:ext cx="7800975"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3000" b="1">
                <a:solidFill>
                  <a:srgbClr val="FFFF00"/>
                </a:solidFill>
                <a:latin typeface="Arial" panose="020B0604020202020204" pitchFamily="34" charset="0"/>
                <a:cs typeface="Arial" panose="020B0604020202020204" pitchFamily="34" charset="0"/>
              </a:rPr>
              <a:t>The capacity-load conceptual model </a:t>
            </a:r>
            <a:endParaRPr lang="en-US" altLang="en-US" sz="3000" b="1">
              <a:solidFill>
                <a:srgbClr val="000000"/>
              </a:solidFill>
              <a:latin typeface="Arial" panose="020B0604020202020204" pitchFamily="34" charset="0"/>
              <a:cs typeface="Arial" panose="020B0604020202020204" pitchFamily="34" charset="0"/>
            </a:endParaRPr>
          </a:p>
        </p:txBody>
      </p:sp>
      <p:sp>
        <p:nvSpPr>
          <p:cNvPr id="8" name="Στρογγυλεμένο ορθογώνιο 7"/>
          <p:cNvSpPr/>
          <p:nvPr/>
        </p:nvSpPr>
        <p:spPr>
          <a:xfrm>
            <a:off x="3651250" y="1322388"/>
            <a:ext cx="2116138" cy="18478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9" name="Βέλος προς τα κάτω 8"/>
          <p:cNvSpPr/>
          <p:nvPr/>
        </p:nvSpPr>
        <p:spPr>
          <a:xfrm>
            <a:off x="4395788" y="3173413"/>
            <a:ext cx="576262" cy="612775"/>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26310" name="TextBox 9"/>
          <p:cNvSpPr txBox="1">
            <a:spLocks noChangeArrowheads="1"/>
          </p:cNvSpPr>
          <p:nvPr/>
        </p:nvSpPr>
        <p:spPr bwMode="auto">
          <a:xfrm>
            <a:off x="3562350" y="1362075"/>
            <a:ext cx="2286000"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b="1">
                <a:latin typeface="Arial" panose="020B0604020202020204" pitchFamily="34" charset="0"/>
                <a:cs typeface="Arial" panose="020B0604020202020204" pitchFamily="34" charset="0"/>
              </a:rPr>
              <a:t>Early life factors</a:t>
            </a:r>
            <a:endParaRPr lang="en-US" altLang="en-US">
              <a:latin typeface="Arial" panose="020B0604020202020204" pitchFamily="34" charset="0"/>
              <a:cs typeface="Arial" panose="020B0604020202020204" pitchFamily="34" charset="0"/>
            </a:endParaRPr>
          </a:p>
          <a:p>
            <a:pPr algn="ctr"/>
            <a:r>
              <a:rPr lang="en-US" altLang="en-US">
                <a:latin typeface="Arial" panose="020B0604020202020204" pitchFamily="34" charset="0"/>
                <a:cs typeface="Arial" panose="020B0604020202020204" pitchFamily="34" charset="0"/>
              </a:rPr>
              <a:t>Undernutrition</a:t>
            </a:r>
          </a:p>
          <a:p>
            <a:pPr algn="ctr"/>
            <a:r>
              <a:rPr lang="en-US" altLang="en-US">
                <a:latin typeface="Arial" panose="020B0604020202020204" pitchFamily="34" charset="0"/>
                <a:cs typeface="Arial" panose="020B0604020202020204" pitchFamily="34" charset="0"/>
              </a:rPr>
              <a:t>Short stature</a:t>
            </a:r>
          </a:p>
          <a:p>
            <a:pPr algn="ctr"/>
            <a:r>
              <a:rPr lang="en-US" altLang="en-US">
                <a:latin typeface="Arial" panose="020B0604020202020204" pitchFamily="34" charset="0"/>
                <a:cs typeface="Arial" panose="020B0604020202020204" pitchFamily="34" charset="0"/>
              </a:rPr>
              <a:t>Obesity</a:t>
            </a:r>
          </a:p>
          <a:p>
            <a:pPr algn="ctr"/>
            <a:r>
              <a:rPr lang="en-US" altLang="en-US">
                <a:latin typeface="Arial" panose="020B0604020202020204" pitchFamily="34" charset="0"/>
                <a:cs typeface="Arial" panose="020B0604020202020204" pitchFamily="34" charset="0"/>
              </a:rPr>
              <a:t>Inflammation</a:t>
            </a:r>
          </a:p>
          <a:p>
            <a:pPr algn="ctr"/>
            <a:r>
              <a:rPr lang="en-US" altLang="en-US">
                <a:latin typeface="Arial" panose="020B0604020202020204" pitchFamily="34" charset="0"/>
                <a:cs typeface="Arial" panose="020B0604020202020204" pitchFamily="34" charset="0"/>
              </a:rPr>
              <a:t>Psychosocial stress</a:t>
            </a:r>
          </a:p>
        </p:txBody>
      </p:sp>
      <p:sp>
        <p:nvSpPr>
          <p:cNvPr id="12" name="Στρογγυλεμένο ορθογώνιο 11"/>
          <p:cNvSpPr/>
          <p:nvPr/>
        </p:nvSpPr>
        <p:spPr>
          <a:xfrm>
            <a:off x="6080125" y="1328738"/>
            <a:ext cx="2116138" cy="184785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3" name="Βέλος προς τα κάτω 12"/>
          <p:cNvSpPr/>
          <p:nvPr/>
        </p:nvSpPr>
        <p:spPr>
          <a:xfrm>
            <a:off x="6824663" y="3170238"/>
            <a:ext cx="576262" cy="612775"/>
          </a:xfrm>
          <a:prstGeom prst="down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26313" name="TextBox 13"/>
          <p:cNvSpPr txBox="1">
            <a:spLocks noChangeArrowheads="1"/>
          </p:cNvSpPr>
          <p:nvPr/>
        </p:nvSpPr>
        <p:spPr bwMode="auto">
          <a:xfrm>
            <a:off x="5992813" y="1368425"/>
            <a:ext cx="2286000"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b="1">
                <a:latin typeface="Arial" panose="020B0604020202020204" pitchFamily="34" charset="0"/>
                <a:cs typeface="Arial" panose="020B0604020202020204" pitchFamily="34" charset="0"/>
              </a:rPr>
              <a:t>Lifestyle factors</a:t>
            </a:r>
            <a:endParaRPr lang="en-US" altLang="en-US">
              <a:latin typeface="Arial" panose="020B0604020202020204" pitchFamily="34" charset="0"/>
              <a:cs typeface="Arial" panose="020B0604020202020204" pitchFamily="34" charset="0"/>
            </a:endParaRPr>
          </a:p>
          <a:p>
            <a:pPr algn="ctr"/>
            <a:r>
              <a:rPr lang="en-US" altLang="en-US">
                <a:latin typeface="Arial" panose="020B0604020202020204" pitchFamily="34" charset="0"/>
                <a:cs typeface="Arial" panose="020B0604020202020204" pitchFamily="34" charset="0"/>
              </a:rPr>
              <a:t>Lipogenic diet</a:t>
            </a:r>
          </a:p>
          <a:p>
            <a:pPr algn="ctr"/>
            <a:r>
              <a:rPr lang="en-US" altLang="en-US">
                <a:latin typeface="Arial" panose="020B0604020202020204" pitchFamily="34" charset="0"/>
                <a:cs typeface="Arial" panose="020B0604020202020204" pitchFamily="34" charset="0"/>
              </a:rPr>
              <a:t>Sedentary behavior</a:t>
            </a:r>
          </a:p>
          <a:p>
            <a:pPr algn="ctr"/>
            <a:r>
              <a:rPr lang="en-US" altLang="en-US">
                <a:latin typeface="Arial" panose="020B0604020202020204" pitchFamily="34" charset="0"/>
                <a:cs typeface="Arial" panose="020B0604020202020204" pitchFamily="34" charset="0"/>
              </a:rPr>
              <a:t>Obesity</a:t>
            </a:r>
          </a:p>
          <a:p>
            <a:pPr algn="ctr"/>
            <a:r>
              <a:rPr lang="en-US" altLang="en-US">
                <a:latin typeface="Arial" panose="020B0604020202020204" pitchFamily="34" charset="0"/>
                <a:cs typeface="Arial" panose="020B0604020202020204" pitchFamily="34" charset="0"/>
              </a:rPr>
              <a:t>Inflammation</a:t>
            </a:r>
          </a:p>
          <a:p>
            <a:pPr algn="ctr"/>
            <a:r>
              <a:rPr lang="en-US" altLang="en-US">
                <a:latin typeface="Arial" panose="020B0604020202020204" pitchFamily="34" charset="0"/>
                <a:cs typeface="Arial" panose="020B0604020202020204" pitchFamily="34" charset="0"/>
              </a:rPr>
              <a:t>Psychosocial stress</a:t>
            </a:r>
          </a:p>
        </p:txBody>
      </p:sp>
      <p:sp>
        <p:nvSpPr>
          <p:cNvPr id="16" name="Στρογγυλεμένο ορθογώνιο 15"/>
          <p:cNvSpPr/>
          <p:nvPr/>
        </p:nvSpPr>
        <p:spPr>
          <a:xfrm>
            <a:off x="3949700" y="4171950"/>
            <a:ext cx="1470025" cy="65246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26315" name="TextBox 16"/>
          <p:cNvSpPr txBox="1">
            <a:spLocks noChangeArrowheads="1"/>
          </p:cNvSpPr>
          <p:nvPr/>
        </p:nvSpPr>
        <p:spPr bwMode="auto">
          <a:xfrm>
            <a:off x="3952875" y="4178300"/>
            <a:ext cx="146685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altLang="en-US">
                <a:latin typeface="Arial" panose="020B0604020202020204" pitchFamily="34" charset="0"/>
                <a:cs typeface="Arial" panose="020B0604020202020204" pitchFamily="34" charset="0"/>
              </a:rPr>
              <a:t>Capacity  for</a:t>
            </a:r>
          </a:p>
          <a:p>
            <a:pPr algn="just"/>
            <a:r>
              <a:rPr lang="en-US" altLang="en-US">
                <a:latin typeface="Arial" panose="020B0604020202020204" pitchFamily="34" charset="0"/>
                <a:cs typeface="Arial" panose="020B0604020202020204" pitchFamily="34" charset="0"/>
              </a:rPr>
              <a:t>homeostasis</a:t>
            </a:r>
            <a:endParaRPr lang="el-GR" altLang="en-US">
              <a:latin typeface="Arial" panose="020B0604020202020204" pitchFamily="34" charset="0"/>
              <a:cs typeface="Arial" panose="020B0604020202020204" pitchFamily="34" charset="0"/>
            </a:endParaRPr>
          </a:p>
        </p:txBody>
      </p:sp>
      <p:cxnSp>
        <p:nvCxnSpPr>
          <p:cNvPr id="21" name="Ευθύγραμμο βέλος σύνδεσης 20"/>
          <p:cNvCxnSpPr/>
          <p:nvPr/>
        </p:nvCxnSpPr>
        <p:spPr>
          <a:xfrm flipV="1">
            <a:off x="3697288" y="5165725"/>
            <a:ext cx="4627562" cy="1905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2" name="Ισοσκελές τρίγωνο 21"/>
          <p:cNvSpPr/>
          <p:nvPr/>
        </p:nvSpPr>
        <p:spPr>
          <a:xfrm>
            <a:off x="5757863" y="5202238"/>
            <a:ext cx="463550" cy="403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26318" name="TextBox 22"/>
          <p:cNvSpPr txBox="1">
            <a:spLocks noChangeArrowheads="1"/>
          </p:cNvSpPr>
          <p:nvPr/>
        </p:nvSpPr>
        <p:spPr bwMode="auto">
          <a:xfrm>
            <a:off x="3629025" y="5311775"/>
            <a:ext cx="1792288"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800" b="1">
                <a:solidFill>
                  <a:schemeClr val="accent1"/>
                </a:solidFill>
                <a:latin typeface="Arial" panose="020B0604020202020204" pitchFamily="34" charset="0"/>
                <a:cs typeface="Arial" panose="020B0604020202020204" pitchFamily="34" charset="0"/>
              </a:rPr>
              <a:t>Capacity </a:t>
            </a:r>
          </a:p>
          <a:p>
            <a:pPr algn="ctr"/>
            <a:r>
              <a:rPr lang="en-US" altLang="en-US" sz="2800" b="1">
                <a:solidFill>
                  <a:schemeClr val="accent1"/>
                </a:solidFill>
                <a:latin typeface="Arial" panose="020B0604020202020204" pitchFamily="34" charset="0"/>
                <a:cs typeface="Arial" panose="020B0604020202020204" pitchFamily="34" charset="0"/>
              </a:rPr>
              <a:t>down</a:t>
            </a:r>
            <a:endParaRPr lang="el-GR" altLang="en-US" sz="2800" b="1">
              <a:solidFill>
                <a:schemeClr val="accent1"/>
              </a:solidFill>
              <a:latin typeface="Arial" panose="020B0604020202020204" pitchFamily="34" charset="0"/>
              <a:cs typeface="Arial" panose="020B0604020202020204" pitchFamily="34" charset="0"/>
            </a:endParaRPr>
          </a:p>
        </p:txBody>
      </p:sp>
      <p:sp>
        <p:nvSpPr>
          <p:cNvPr id="226319" name="TextBox 23"/>
          <p:cNvSpPr txBox="1">
            <a:spLocks noChangeArrowheads="1"/>
          </p:cNvSpPr>
          <p:nvPr/>
        </p:nvSpPr>
        <p:spPr bwMode="auto">
          <a:xfrm>
            <a:off x="6434138" y="5300663"/>
            <a:ext cx="1470025"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800" b="1">
                <a:solidFill>
                  <a:srgbClr val="C00000"/>
                </a:solidFill>
                <a:latin typeface="Arial" panose="020B0604020202020204" pitchFamily="34" charset="0"/>
                <a:cs typeface="Arial" panose="020B0604020202020204" pitchFamily="34" charset="0"/>
              </a:rPr>
              <a:t>Load</a:t>
            </a:r>
          </a:p>
          <a:p>
            <a:pPr algn="ctr"/>
            <a:r>
              <a:rPr lang="en-US" altLang="en-US" sz="2800" b="1">
                <a:solidFill>
                  <a:srgbClr val="C00000"/>
                </a:solidFill>
                <a:latin typeface="Arial" panose="020B0604020202020204" pitchFamily="34" charset="0"/>
                <a:cs typeface="Arial" panose="020B0604020202020204" pitchFamily="34" charset="0"/>
              </a:rPr>
              <a:t>up</a:t>
            </a:r>
            <a:endParaRPr lang="el-GR" altLang="en-US" sz="2800" b="1">
              <a:solidFill>
                <a:srgbClr val="C00000"/>
              </a:solidFill>
              <a:latin typeface="Arial" panose="020B0604020202020204" pitchFamily="34" charset="0"/>
              <a:cs typeface="Arial" panose="020B0604020202020204" pitchFamily="34" charset="0"/>
            </a:endParaRPr>
          </a:p>
        </p:txBody>
      </p:sp>
      <p:sp>
        <p:nvSpPr>
          <p:cNvPr id="27" name="Βέλος προς τα επάνω 26"/>
          <p:cNvSpPr/>
          <p:nvPr/>
        </p:nvSpPr>
        <p:spPr>
          <a:xfrm>
            <a:off x="3992563" y="3876675"/>
            <a:ext cx="1371600" cy="293688"/>
          </a:xfrm>
          <a:prstGeom prst="up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9" name="Βέλος προς τα επάνω 28"/>
          <p:cNvSpPr/>
          <p:nvPr/>
        </p:nvSpPr>
        <p:spPr>
          <a:xfrm>
            <a:off x="6430963" y="3873500"/>
            <a:ext cx="1371600" cy="293688"/>
          </a:xfrm>
          <a:prstGeom prst="up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30" name="Βέλος προς τα επάνω 29"/>
          <p:cNvSpPr/>
          <p:nvPr/>
        </p:nvSpPr>
        <p:spPr>
          <a:xfrm flipV="1">
            <a:off x="3981450" y="4816475"/>
            <a:ext cx="1371600" cy="292100"/>
          </a:xfrm>
          <a:prstGeom prst="up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31" name="Βέλος προς τα επάνω 30"/>
          <p:cNvSpPr/>
          <p:nvPr/>
        </p:nvSpPr>
        <p:spPr>
          <a:xfrm flipV="1">
            <a:off x="6446838" y="4821238"/>
            <a:ext cx="1371600" cy="293687"/>
          </a:xfrm>
          <a:prstGeom prst="up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32" name="AutoShape 19"/>
          <p:cNvSpPr/>
          <p:nvPr/>
        </p:nvSpPr>
        <p:spPr bwMode="auto">
          <a:xfrm flipV="1">
            <a:off x="7923213" y="4524375"/>
            <a:ext cx="396875" cy="130968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10799 w 21600"/>
              <a:gd name="T19" fmla="*/ 0 h 21600"/>
              <a:gd name="T20" fmla="*/ 21599 w 21600"/>
              <a:gd name="T21" fmla="*/ 21583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10799" y="0"/>
                </a:moveTo>
                <a:cubicBezTo>
                  <a:pt x="10799" y="0"/>
                  <a:pt x="10799" y="-1"/>
                  <a:pt x="10800" y="0"/>
                </a:cubicBezTo>
                <a:cubicBezTo>
                  <a:pt x="16764" y="0"/>
                  <a:pt x="21600" y="4835"/>
                  <a:pt x="21600" y="10800"/>
                </a:cubicBezTo>
                <a:cubicBezTo>
                  <a:pt x="21600" y="16565"/>
                  <a:pt x="17070" y="21315"/>
                  <a:pt x="11311" y="21587"/>
                </a:cubicBezTo>
                <a:lnTo>
                  <a:pt x="10800" y="10800"/>
                </a:lnTo>
                <a:lnTo>
                  <a:pt x="10799" y="0"/>
                </a:lnTo>
                <a:close/>
              </a:path>
              <a:path w="21600" h="21600" fill="none">
                <a:moveTo>
                  <a:pt x="10799" y="0"/>
                </a:moveTo>
                <a:cubicBezTo>
                  <a:pt x="10799" y="0"/>
                  <a:pt x="10799" y="-1"/>
                  <a:pt x="10800" y="0"/>
                </a:cubicBezTo>
                <a:cubicBezTo>
                  <a:pt x="16764" y="0"/>
                  <a:pt x="21600" y="4835"/>
                  <a:pt x="21600" y="10800"/>
                </a:cubicBezTo>
                <a:cubicBezTo>
                  <a:pt x="21600" y="16565"/>
                  <a:pt x="17070" y="21315"/>
                  <a:pt x="11311" y="21587"/>
                </a:cubicBezTo>
              </a:path>
            </a:pathLst>
          </a:custGeom>
          <a:noFill/>
          <a:ln w="38100">
            <a:solidFill>
              <a:srgbClr val="FF0000"/>
            </a:solidFill>
            <a:prstDash val="solid"/>
            <a:miter lim="800000"/>
            <a:headEnd type="triangle" w="med" len="med"/>
            <a:tailEnd type="triangle" w="med" len="med"/>
          </a:ln>
        </p:spPr>
        <p:txBody>
          <a:bodyPr wrap="none" anchor="ctr"/>
          <a:lstStyle/>
          <a:p>
            <a:pPr defTabSz="914400" eaLnBrk="1" fontAlgn="auto" hangingPunct="1">
              <a:spcBef>
                <a:spcPts val="0"/>
              </a:spcBef>
              <a:spcAft>
                <a:spcPts val="0"/>
              </a:spcAft>
              <a:defRPr/>
            </a:pPr>
            <a:endParaRPr lang="en-US" kern="0">
              <a:solidFill>
                <a:prstClr val="black"/>
              </a:solidFill>
            </a:endParaRPr>
          </a:p>
        </p:txBody>
      </p:sp>
      <p:sp>
        <p:nvSpPr>
          <p:cNvPr id="226325" name="TextBox 32"/>
          <p:cNvSpPr txBox="1">
            <a:spLocks noChangeArrowheads="1"/>
          </p:cNvSpPr>
          <p:nvPr/>
        </p:nvSpPr>
        <p:spPr bwMode="auto">
          <a:xfrm>
            <a:off x="8089900" y="3617913"/>
            <a:ext cx="181927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000" b="1">
                <a:solidFill>
                  <a:srgbClr val="FFFF00"/>
                </a:solidFill>
                <a:latin typeface="Arial" panose="020B0604020202020204" pitchFamily="34" charset="0"/>
                <a:cs typeface="Arial" panose="020B0604020202020204" pitchFamily="34" charset="0"/>
              </a:rPr>
              <a:t>CSI Syndrome</a:t>
            </a:r>
          </a:p>
        </p:txBody>
      </p:sp>
      <p:cxnSp>
        <p:nvCxnSpPr>
          <p:cNvPr id="35" name="Ευθεία γραμμή σύνδεσης 34"/>
          <p:cNvCxnSpPr/>
          <p:nvPr/>
        </p:nvCxnSpPr>
        <p:spPr>
          <a:xfrm flipV="1">
            <a:off x="8820150" y="4524375"/>
            <a:ext cx="0" cy="13096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Ευθεία γραμμή σύνδεσης 36"/>
          <p:cNvCxnSpPr/>
          <p:nvPr/>
        </p:nvCxnSpPr>
        <p:spPr>
          <a:xfrm>
            <a:off x="8829675" y="4541838"/>
            <a:ext cx="30162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Ευθεία γραμμή σύνδεσης 37"/>
          <p:cNvCxnSpPr/>
          <p:nvPr/>
        </p:nvCxnSpPr>
        <p:spPr>
          <a:xfrm>
            <a:off x="8826500" y="4694238"/>
            <a:ext cx="30162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Ευθεία γραμμή σύνδεσης 38"/>
          <p:cNvCxnSpPr/>
          <p:nvPr/>
        </p:nvCxnSpPr>
        <p:spPr>
          <a:xfrm>
            <a:off x="8832850" y="4846638"/>
            <a:ext cx="30162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Ευθεία γραμμή σύνδεσης 39"/>
          <p:cNvCxnSpPr/>
          <p:nvPr/>
        </p:nvCxnSpPr>
        <p:spPr>
          <a:xfrm>
            <a:off x="8829675" y="4999038"/>
            <a:ext cx="30162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Ευθεία γραμμή σύνδεσης 40"/>
          <p:cNvCxnSpPr/>
          <p:nvPr/>
        </p:nvCxnSpPr>
        <p:spPr>
          <a:xfrm>
            <a:off x="8818563" y="5151438"/>
            <a:ext cx="30162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2" name="Ευθεία γραμμή σύνδεσης 41"/>
          <p:cNvCxnSpPr/>
          <p:nvPr/>
        </p:nvCxnSpPr>
        <p:spPr>
          <a:xfrm>
            <a:off x="8832850" y="5303838"/>
            <a:ext cx="30162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3" name="Ευθεία γραμμή σύνδεσης 42"/>
          <p:cNvCxnSpPr/>
          <p:nvPr/>
        </p:nvCxnSpPr>
        <p:spPr>
          <a:xfrm>
            <a:off x="8820150" y="5456238"/>
            <a:ext cx="30321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4" name="Ευθεία γραμμή σύνδεσης 43"/>
          <p:cNvCxnSpPr/>
          <p:nvPr/>
        </p:nvCxnSpPr>
        <p:spPr>
          <a:xfrm>
            <a:off x="8826500" y="5608638"/>
            <a:ext cx="30162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5" name="Ευθεία γραμμή σύνδεσης 44"/>
          <p:cNvCxnSpPr/>
          <p:nvPr/>
        </p:nvCxnSpPr>
        <p:spPr>
          <a:xfrm>
            <a:off x="8823325" y="5761038"/>
            <a:ext cx="301625"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Line 1"/>
          <p:cNvSpPr>
            <a:spLocks noChangeShapeType="1"/>
          </p:cNvSpPr>
          <p:nvPr/>
        </p:nvSpPr>
        <p:spPr bwMode="auto">
          <a:xfrm flipH="1">
            <a:off x="1652588" y="5149850"/>
            <a:ext cx="6884987" cy="11113"/>
          </a:xfrm>
          <a:prstGeom prst="line">
            <a:avLst/>
          </a:prstGeom>
          <a:noFill/>
          <a:ln w="28440" cap="sq">
            <a:solidFill>
              <a:srgbClr val="000000"/>
            </a:solidFill>
            <a:miter lim="800000"/>
            <a:head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7331" name="Text Box 2"/>
          <p:cNvSpPr txBox="1">
            <a:spLocks noChangeArrowheads="1"/>
          </p:cNvSpPr>
          <p:nvPr/>
        </p:nvSpPr>
        <p:spPr bwMode="auto">
          <a:xfrm>
            <a:off x="8534400" y="4953000"/>
            <a:ext cx="1263015" cy="3384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GB" altLang="en-US" sz="1600" b="1"/>
              <a:t>Life course</a:t>
            </a:r>
          </a:p>
        </p:txBody>
      </p:sp>
      <p:sp>
        <p:nvSpPr>
          <p:cNvPr id="227332" name="AutoShape 3"/>
          <p:cNvSpPr>
            <a:spLocks noChangeArrowheads="1"/>
          </p:cNvSpPr>
          <p:nvPr/>
        </p:nvSpPr>
        <p:spPr bwMode="auto">
          <a:xfrm rot="-5400000">
            <a:off x="4525169" y="2783681"/>
            <a:ext cx="1011238" cy="6784975"/>
          </a:xfrm>
          <a:prstGeom prst="rtTriangle">
            <a:avLst/>
          </a:prstGeom>
          <a:gradFill rotWithShape="0">
            <a:gsLst>
              <a:gs pos="0">
                <a:srgbClr val="663012"/>
              </a:gs>
              <a:gs pos="100000">
                <a:srgbClr val="D6B19C"/>
              </a:gs>
            </a:gsLst>
            <a:lin ang="10800000" scaled="1"/>
          </a:gra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anchor="ctr"/>
          <a:lstStyle/>
          <a:p>
            <a:pPr>
              <a:buClr>
                <a:srgbClr val="000000"/>
              </a:buClr>
              <a:buSzPct val="100000"/>
              <a:buFont typeface="Times New Roman" panose="02020603050405020304" pitchFamily="18" charset="0"/>
              <a:buNone/>
            </a:pPr>
            <a:endParaRPr lang="en-US" altLang="en-US"/>
          </a:p>
        </p:txBody>
      </p:sp>
      <p:sp>
        <p:nvSpPr>
          <p:cNvPr id="227333" name="Text Box 4"/>
          <p:cNvSpPr txBox="1">
            <a:spLocks noChangeArrowheads="1"/>
          </p:cNvSpPr>
          <p:nvPr/>
        </p:nvSpPr>
        <p:spPr bwMode="auto">
          <a:xfrm>
            <a:off x="5518150" y="5969000"/>
            <a:ext cx="2795588" cy="708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r" eaLnBrk="1" hangingPunct="1">
              <a:spcBef>
                <a:spcPts val="1250"/>
              </a:spcBef>
              <a:buClrTx/>
              <a:buFontTx/>
              <a:buNone/>
            </a:pPr>
            <a:r>
              <a:rPr lang="en-GB" altLang="en-US" sz="2000">
                <a:solidFill>
                  <a:srgbClr val="FFFFFF"/>
                </a:solidFill>
              </a:rPr>
              <a:t>Inadequate response</a:t>
            </a:r>
          </a:p>
          <a:p>
            <a:pPr algn="r" eaLnBrk="1" hangingPunct="1">
              <a:spcBef>
                <a:spcPct val="0"/>
              </a:spcBef>
              <a:buClrTx/>
              <a:buFontTx/>
              <a:buNone/>
            </a:pPr>
            <a:r>
              <a:rPr lang="en-GB" altLang="en-US" sz="2000">
                <a:solidFill>
                  <a:srgbClr val="FFFFFF"/>
                </a:solidFill>
              </a:rPr>
              <a:t>to  stressors</a:t>
            </a:r>
          </a:p>
        </p:txBody>
      </p:sp>
      <p:grpSp>
        <p:nvGrpSpPr>
          <p:cNvPr id="227334" name="Group 5"/>
          <p:cNvGrpSpPr/>
          <p:nvPr/>
        </p:nvGrpSpPr>
        <p:grpSpPr bwMode="auto">
          <a:xfrm>
            <a:off x="1670050" y="5449888"/>
            <a:ext cx="6727825" cy="1009650"/>
            <a:chOff x="92" y="3433"/>
            <a:chExt cx="4238" cy="636"/>
          </a:xfrm>
        </p:grpSpPr>
        <p:grpSp>
          <p:nvGrpSpPr>
            <p:cNvPr id="227478" name="Group 6"/>
            <p:cNvGrpSpPr/>
            <p:nvPr/>
          </p:nvGrpSpPr>
          <p:grpSpPr bwMode="auto">
            <a:xfrm>
              <a:off x="96" y="3433"/>
              <a:ext cx="4234" cy="636"/>
              <a:chOff x="96" y="3433"/>
              <a:chExt cx="4234" cy="636"/>
            </a:xfrm>
          </p:grpSpPr>
          <p:pic>
            <p:nvPicPr>
              <p:cNvPr id="22748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3433"/>
                <a:ext cx="4234" cy="6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7481" name="Text Box 8"/>
              <p:cNvSpPr txBox="1">
                <a:spLocks noChangeArrowheads="1"/>
              </p:cNvSpPr>
              <p:nvPr/>
            </p:nvSpPr>
            <p:spPr bwMode="auto">
              <a:xfrm rot="5400000">
                <a:off x="1000" y="2944"/>
                <a:ext cx="312" cy="14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anchor="ctr"/>
              <a:lstStyle/>
              <a:p>
                <a:pPr>
                  <a:buClr>
                    <a:srgbClr val="000000"/>
                  </a:buClr>
                  <a:buSzPct val="100000"/>
                  <a:buFont typeface="Times New Roman" panose="02020603050405020304" pitchFamily="18" charset="0"/>
                  <a:buNone/>
                </a:pPr>
                <a:endParaRPr lang="en-US" altLang="en-US"/>
              </a:p>
            </p:txBody>
          </p:sp>
        </p:grpSp>
        <p:sp>
          <p:nvSpPr>
            <p:cNvPr id="227479" name="Text Box 9"/>
            <p:cNvSpPr txBox="1">
              <a:spLocks noChangeArrowheads="1"/>
            </p:cNvSpPr>
            <p:nvPr/>
          </p:nvSpPr>
          <p:spPr bwMode="auto">
            <a:xfrm>
              <a:off x="92" y="3462"/>
              <a:ext cx="2396" cy="4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ts val="1250"/>
                </a:spcBef>
                <a:buClrTx/>
                <a:buFontTx/>
                <a:buNone/>
              </a:pPr>
              <a:r>
                <a:rPr lang="en-GB" altLang="en-US" sz="2000" b="1" u="sng">
                  <a:solidFill>
                    <a:srgbClr val="C00000"/>
                  </a:solidFill>
                </a:rPr>
                <a:t>Developmental epigenetic plasticity</a:t>
              </a:r>
            </a:p>
          </p:txBody>
        </p:sp>
      </p:grpSp>
      <p:sp>
        <p:nvSpPr>
          <p:cNvPr id="227335" name="Line 10"/>
          <p:cNvSpPr>
            <a:spLocks noChangeShapeType="1"/>
          </p:cNvSpPr>
          <p:nvPr/>
        </p:nvSpPr>
        <p:spPr bwMode="auto">
          <a:xfrm>
            <a:off x="3276600" y="457200"/>
            <a:ext cx="1588" cy="4572000"/>
          </a:xfrm>
          <a:prstGeom prst="line">
            <a:avLst/>
          </a:prstGeom>
          <a:noFill/>
          <a:ln w="28440" cap="sq">
            <a:solidFill>
              <a:srgbClr val="000000"/>
            </a:solidFill>
            <a:miter lim="800000"/>
            <a:head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7336" name="Freeform 11"/>
          <p:cNvSpPr>
            <a:spLocks noChangeArrowheads="1"/>
          </p:cNvSpPr>
          <p:nvPr/>
        </p:nvSpPr>
        <p:spPr bwMode="auto">
          <a:xfrm rot="-480000">
            <a:off x="1446212" y="1563688"/>
            <a:ext cx="6950076" cy="3046412"/>
          </a:xfrm>
          <a:custGeom>
            <a:avLst/>
            <a:gdLst>
              <a:gd name="T0" fmla="*/ 0 w 4264"/>
              <a:gd name="T1" fmla="*/ 2147483646 h 1701"/>
              <a:gd name="T2" fmla="*/ 2147483646 w 4264"/>
              <a:gd name="T3" fmla="*/ 2147483646 h 1701"/>
              <a:gd name="T4" fmla="*/ 2147483646 w 4264"/>
              <a:gd name="T5" fmla="*/ 2147483646 h 1701"/>
              <a:gd name="T6" fmla="*/ 2147483646 w 4264"/>
              <a:gd name="T7" fmla="*/ 0 h 1701"/>
              <a:gd name="T8" fmla="*/ 0 60000 65536"/>
              <a:gd name="T9" fmla="*/ 0 60000 65536"/>
              <a:gd name="T10" fmla="*/ 0 60000 65536"/>
              <a:gd name="T11" fmla="*/ 0 60000 65536"/>
              <a:gd name="T12" fmla="*/ 0 w 4264"/>
              <a:gd name="T13" fmla="*/ 0 h 1701"/>
              <a:gd name="T14" fmla="*/ 4264 w 4264"/>
              <a:gd name="T15" fmla="*/ 1701 h 1701"/>
            </a:gdLst>
            <a:ahLst/>
            <a:cxnLst>
              <a:cxn ang="T8">
                <a:pos x="T0" y="T1"/>
              </a:cxn>
              <a:cxn ang="T9">
                <a:pos x="T2" y="T3"/>
              </a:cxn>
              <a:cxn ang="T10">
                <a:pos x="T4" y="T5"/>
              </a:cxn>
              <a:cxn ang="T11">
                <a:pos x="T6" y="T7"/>
              </a:cxn>
            </a:cxnLst>
            <a:rect l="T12" t="T13" r="T14" b="T15"/>
            <a:pathLst>
              <a:path w="4264" h="1701">
                <a:moveTo>
                  <a:pt x="0" y="1678"/>
                </a:moveTo>
                <a:cubicBezTo>
                  <a:pt x="877" y="1689"/>
                  <a:pt x="1754" y="1701"/>
                  <a:pt x="2359" y="1588"/>
                </a:cubicBezTo>
                <a:cubicBezTo>
                  <a:pt x="2964" y="1475"/>
                  <a:pt x="3312" y="1263"/>
                  <a:pt x="3629" y="998"/>
                </a:cubicBezTo>
                <a:cubicBezTo>
                  <a:pt x="3946" y="733"/>
                  <a:pt x="4158" y="166"/>
                  <a:pt x="4264" y="0"/>
                </a:cubicBezTo>
              </a:path>
            </a:pathLst>
          </a:custGeom>
          <a:noFill/>
          <a:ln w="19080" cap="sq">
            <a:solidFill>
              <a:srgbClr val="000000"/>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27337"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300" y="4762500"/>
            <a:ext cx="1612900" cy="241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7338"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7200" y="4635500"/>
            <a:ext cx="674370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7339"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7900" y="4432300"/>
            <a:ext cx="1612900" cy="342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7340"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00" y="3848100"/>
            <a:ext cx="50038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7341"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92800" y="2501900"/>
            <a:ext cx="2692400" cy="1612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7342"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57900" y="3479800"/>
            <a:ext cx="965200" cy="609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7343"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97800" y="1168400"/>
            <a:ext cx="647700" cy="965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7344" name="Picture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32700" y="1130300"/>
            <a:ext cx="736600" cy="977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7345" name="Text Box 20"/>
          <p:cNvSpPr txBox="1">
            <a:spLocks noChangeArrowheads="1"/>
          </p:cNvSpPr>
          <p:nvPr/>
        </p:nvSpPr>
        <p:spPr bwMode="auto">
          <a:xfrm>
            <a:off x="8764588" y="193675"/>
            <a:ext cx="1827212" cy="3536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GB" altLang="en-US" sz="1700" b="1"/>
              <a:t>No intervention</a:t>
            </a:r>
          </a:p>
        </p:txBody>
      </p:sp>
      <p:sp>
        <p:nvSpPr>
          <p:cNvPr id="227346" name="Text Box 21"/>
          <p:cNvSpPr txBox="1">
            <a:spLocks noChangeArrowheads="1"/>
          </p:cNvSpPr>
          <p:nvPr/>
        </p:nvSpPr>
        <p:spPr bwMode="auto">
          <a:xfrm>
            <a:off x="8537575" y="1600200"/>
            <a:ext cx="2109788" cy="3536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r" eaLnBrk="1" hangingPunct="1">
              <a:spcBef>
                <a:spcPct val="0"/>
              </a:spcBef>
              <a:buClrTx/>
              <a:buFontTx/>
              <a:buNone/>
            </a:pPr>
            <a:r>
              <a:rPr lang="en-GB" altLang="en-US" sz="1700" b="1">
                <a:solidFill>
                  <a:srgbClr val="CC00CC"/>
                </a:solidFill>
              </a:rPr>
              <a:t>Late intervention</a:t>
            </a:r>
          </a:p>
        </p:txBody>
      </p:sp>
      <p:sp>
        <p:nvSpPr>
          <p:cNvPr id="227347" name="Text Box 22"/>
          <p:cNvSpPr txBox="1">
            <a:spLocks noChangeArrowheads="1"/>
          </p:cNvSpPr>
          <p:nvPr/>
        </p:nvSpPr>
        <p:spPr bwMode="auto">
          <a:xfrm>
            <a:off x="8497888" y="762000"/>
            <a:ext cx="2170112" cy="8312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r" eaLnBrk="1" hangingPunct="1">
              <a:spcBef>
                <a:spcPct val="0"/>
              </a:spcBef>
              <a:buClrTx/>
              <a:buFontTx/>
              <a:buNone/>
            </a:pPr>
            <a:r>
              <a:rPr lang="en-GB" altLang="en-US" sz="1600">
                <a:solidFill>
                  <a:srgbClr val="CC00CC"/>
                </a:solidFill>
              </a:rPr>
              <a:t>Late intervention impactful for </a:t>
            </a:r>
          </a:p>
          <a:p>
            <a:pPr algn="r" eaLnBrk="1" hangingPunct="1">
              <a:spcBef>
                <a:spcPct val="0"/>
              </a:spcBef>
              <a:buClrTx/>
              <a:buFontTx/>
              <a:buNone/>
            </a:pPr>
            <a:r>
              <a:rPr lang="en-GB" altLang="en-US" sz="1600">
                <a:solidFill>
                  <a:srgbClr val="CC00CC"/>
                </a:solidFill>
              </a:rPr>
              <a:t>vulnerable groups</a:t>
            </a:r>
          </a:p>
        </p:txBody>
      </p:sp>
      <p:sp>
        <p:nvSpPr>
          <p:cNvPr id="227348" name="AutoShape 23"/>
          <p:cNvSpPr>
            <a:spLocks noChangeArrowheads="1"/>
          </p:cNvSpPr>
          <p:nvPr/>
        </p:nvSpPr>
        <p:spPr bwMode="auto">
          <a:xfrm>
            <a:off x="8382000" y="990600"/>
            <a:ext cx="295275" cy="712788"/>
          </a:xfrm>
          <a:prstGeom prst="downArrow">
            <a:avLst>
              <a:gd name="adj1" fmla="val 50000"/>
              <a:gd name="adj2" fmla="val 49922"/>
            </a:avLst>
          </a:prstGeom>
          <a:solidFill>
            <a:srgbClr val="CC00CC"/>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27349" name="AutoShape 24"/>
          <p:cNvSpPr>
            <a:spLocks noChangeArrowheads="1"/>
          </p:cNvSpPr>
          <p:nvPr/>
        </p:nvSpPr>
        <p:spPr bwMode="auto">
          <a:xfrm>
            <a:off x="8382000" y="2667000"/>
            <a:ext cx="295275" cy="2011363"/>
          </a:xfrm>
          <a:prstGeom prst="downArrow">
            <a:avLst>
              <a:gd name="adj1" fmla="val 50000"/>
              <a:gd name="adj2" fmla="val 49890"/>
            </a:avLst>
          </a:prstGeom>
          <a:solidFill>
            <a:srgbClr val="C00000"/>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27350" name="Text Box 25"/>
          <p:cNvSpPr txBox="1">
            <a:spLocks noChangeArrowheads="1"/>
          </p:cNvSpPr>
          <p:nvPr/>
        </p:nvSpPr>
        <p:spPr bwMode="auto">
          <a:xfrm>
            <a:off x="8550275" y="2590800"/>
            <a:ext cx="2124075" cy="10775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r" eaLnBrk="1" hangingPunct="1">
              <a:spcBef>
                <a:spcPct val="0"/>
              </a:spcBef>
              <a:buClrTx/>
              <a:buFontTx/>
              <a:buNone/>
            </a:pPr>
            <a:r>
              <a:rPr lang="en-GB" altLang="en-US" sz="1600">
                <a:solidFill>
                  <a:srgbClr val="C00000"/>
                </a:solidFill>
                <a:ea typeface="Symbol" pitchFamily="2" charset="2"/>
                <a:cs typeface="Arial" panose="020B0604020202020204" pitchFamily="34" charset="0"/>
              </a:rPr>
              <a:t>Earlier intervention improves functional</a:t>
            </a:r>
          </a:p>
          <a:p>
            <a:pPr algn="r" eaLnBrk="1" hangingPunct="1">
              <a:spcBef>
                <a:spcPct val="0"/>
              </a:spcBef>
              <a:buClrTx/>
              <a:buFontTx/>
              <a:buNone/>
            </a:pPr>
            <a:r>
              <a:rPr lang="en-GB" altLang="en-US" sz="1600">
                <a:solidFill>
                  <a:srgbClr val="C00000"/>
                </a:solidFill>
                <a:ea typeface="Symbol" pitchFamily="2" charset="2"/>
                <a:cs typeface="Arial" panose="020B0604020202020204" pitchFamily="34" charset="0"/>
              </a:rPr>
              <a:t>capacity &amp; responses</a:t>
            </a:r>
          </a:p>
          <a:p>
            <a:pPr algn="r" eaLnBrk="1" hangingPunct="1">
              <a:spcBef>
                <a:spcPct val="0"/>
              </a:spcBef>
              <a:buClrTx/>
              <a:buFontTx/>
              <a:buNone/>
            </a:pPr>
            <a:r>
              <a:rPr lang="en-GB" altLang="en-US" sz="1600">
                <a:solidFill>
                  <a:srgbClr val="C00000"/>
                </a:solidFill>
                <a:ea typeface="Symbol" pitchFamily="2" charset="2"/>
                <a:cs typeface="Arial" panose="020B0604020202020204" pitchFamily="34" charset="0"/>
              </a:rPr>
              <a:t>to new challenges</a:t>
            </a:r>
          </a:p>
        </p:txBody>
      </p:sp>
      <p:sp>
        <p:nvSpPr>
          <p:cNvPr id="227351" name="Text Box 26"/>
          <p:cNvSpPr txBox="1">
            <a:spLocks noChangeArrowheads="1"/>
          </p:cNvSpPr>
          <p:nvPr/>
        </p:nvSpPr>
        <p:spPr bwMode="auto">
          <a:xfrm>
            <a:off x="8501063" y="3657600"/>
            <a:ext cx="2246312" cy="327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0"/>
              </a:spcBef>
              <a:buClrTx/>
              <a:buFontTx/>
              <a:buNone/>
            </a:pPr>
            <a:r>
              <a:rPr lang="en-GB" altLang="en-US" sz="1700" b="1">
                <a:solidFill>
                  <a:srgbClr val="C00000"/>
                </a:solidFill>
              </a:rPr>
              <a:t>Early intervention</a:t>
            </a:r>
          </a:p>
        </p:txBody>
      </p:sp>
      <p:sp>
        <p:nvSpPr>
          <p:cNvPr id="227352" name="Text Box 27"/>
          <p:cNvSpPr txBox="1">
            <a:spLocks noChangeArrowheads="1"/>
          </p:cNvSpPr>
          <p:nvPr/>
        </p:nvSpPr>
        <p:spPr bwMode="auto">
          <a:xfrm>
            <a:off x="508000" y="1054100"/>
            <a:ext cx="2703513" cy="9544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r" eaLnBrk="1" hangingPunct="1">
              <a:spcBef>
                <a:spcPct val="0"/>
              </a:spcBef>
              <a:buClrTx/>
              <a:buFontTx/>
              <a:buNone/>
            </a:pPr>
            <a:r>
              <a:rPr lang="en-GB" altLang="en-US" sz="1400" b="1"/>
              <a:t>Chronic </a:t>
            </a:r>
          </a:p>
          <a:p>
            <a:pPr algn="r" eaLnBrk="1" hangingPunct="1">
              <a:spcBef>
                <a:spcPct val="0"/>
              </a:spcBef>
              <a:buClrTx/>
              <a:buFontTx/>
              <a:buNone/>
            </a:pPr>
            <a:r>
              <a:rPr lang="en-GB" altLang="en-US" sz="1400" b="1"/>
              <a:t>Noncommunicable</a:t>
            </a:r>
          </a:p>
          <a:p>
            <a:pPr algn="r" eaLnBrk="1" hangingPunct="1">
              <a:spcBef>
                <a:spcPct val="0"/>
              </a:spcBef>
              <a:buClrTx/>
              <a:buFontTx/>
              <a:buNone/>
            </a:pPr>
            <a:r>
              <a:rPr lang="en-GB" altLang="en-US" sz="1400" b="1"/>
              <a:t>Accumulating  </a:t>
            </a:r>
          </a:p>
          <a:p>
            <a:pPr algn="r" eaLnBrk="1" hangingPunct="1">
              <a:spcBef>
                <a:spcPct val="0"/>
              </a:spcBef>
              <a:buClrTx/>
              <a:buFontTx/>
              <a:buNone/>
            </a:pPr>
            <a:r>
              <a:rPr lang="en-GB" altLang="en-US" sz="1400" b="1"/>
              <a:t>Disease Risk</a:t>
            </a:r>
          </a:p>
        </p:txBody>
      </p:sp>
      <p:grpSp>
        <p:nvGrpSpPr>
          <p:cNvPr id="227353" name="Group 28"/>
          <p:cNvGrpSpPr/>
          <p:nvPr/>
        </p:nvGrpSpPr>
        <p:grpSpPr bwMode="auto">
          <a:xfrm>
            <a:off x="1905000" y="2981325"/>
            <a:ext cx="1069975" cy="1817688"/>
            <a:chOff x="240" y="1878"/>
            <a:chExt cx="674" cy="1145"/>
          </a:xfrm>
        </p:grpSpPr>
        <p:sp>
          <p:nvSpPr>
            <p:cNvPr id="227361" name="Freeform 29"/>
            <p:cNvSpPr>
              <a:spLocks noChangeArrowheads="1"/>
            </p:cNvSpPr>
            <p:nvPr/>
          </p:nvSpPr>
          <p:spPr bwMode="auto">
            <a:xfrm>
              <a:off x="240" y="1878"/>
              <a:ext cx="674" cy="1145"/>
            </a:xfrm>
            <a:custGeom>
              <a:avLst/>
              <a:gdLst>
                <a:gd name="T0" fmla="*/ 119 w 1199"/>
                <a:gd name="T1" fmla="*/ 1 h 2038"/>
                <a:gd name="T2" fmla="*/ 119 w 1199"/>
                <a:gd name="T3" fmla="*/ 117 h 2038"/>
                <a:gd name="T4" fmla="*/ 119 w 1199"/>
                <a:gd name="T5" fmla="*/ 117 h 2038"/>
                <a:gd name="T6" fmla="*/ 119 w 1199"/>
                <a:gd name="T7" fmla="*/ 117 h 2038"/>
                <a:gd name="T8" fmla="*/ 119 w 1199"/>
                <a:gd name="T9" fmla="*/ 117 h 2038"/>
                <a:gd name="T10" fmla="*/ 119 w 1199"/>
                <a:gd name="T11" fmla="*/ 117 h 2038"/>
                <a:gd name="T12" fmla="*/ 119 w 1199"/>
                <a:gd name="T13" fmla="*/ 117 h 2038"/>
                <a:gd name="T14" fmla="*/ 119 w 1199"/>
                <a:gd name="T15" fmla="*/ 117 h 2038"/>
                <a:gd name="T16" fmla="*/ 119 w 1199"/>
                <a:gd name="T17" fmla="*/ 117 h 2038"/>
                <a:gd name="T18" fmla="*/ 119 w 1199"/>
                <a:gd name="T19" fmla="*/ 117 h 2038"/>
                <a:gd name="T20" fmla="*/ 119 w 1199"/>
                <a:gd name="T21" fmla="*/ 117 h 2038"/>
                <a:gd name="T22" fmla="*/ 119 w 1199"/>
                <a:gd name="T23" fmla="*/ 117 h 2038"/>
                <a:gd name="T24" fmla="*/ 119 w 1199"/>
                <a:gd name="T25" fmla="*/ 117 h 2038"/>
                <a:gd name="T26" fmla="*/ 119 w 1199"/>
                <a:gd name="T27" fmla="*/ 117 h 2038"/>
                <a:gd name="T28" fmla="*/ 119 w 1199"/>
                <a:gd name="T29" fmla="*/ 117 h 2038"/>
                <a:gd name="T30" fmla="*/ 119 w 1199"/>
                <a:gd name="T31" fmla="*/ 117 h 2038"/>
                <a:gd name="T32" fmla="*/ 119 w 1199"/>
                <a:gd name="T33" fmla="*/ 117 h 2038"/>
                <a:gd name="T34" fmla="*/ 119 w 1199"/>
                <a:gd name="T35" fmla="*/ 117 h 2038"/>
                <a:gd name="T36" fmla="*/ 119 w 1199"/>
                <a:gd name="T37" fmla="*/ 117 h 2038"/>
                <a:gd name="T38" fmla="*/ 119 w 1199"/>
                <a:gd name="T39" fmla="*/ 0 h 2038"/>
                <a:gd name="T40" fmla="*/ 119 w 1199"/>
                <a:gd name="T41" fmla="*/ 1 h 20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99" h="2038">
                  <a:moveTo>
                    <a:pt x="231" y="1"/>
                  </a:moveTo>
                  <a:cubicBezTo>
                    <a:pt x="231" y="1"/>
                    <a:pt x="192" y="131"/>
                    <a:pt x="235" y="241"/>
                  </a:cubicBezTo>
                  <a:cubicBezTo>
                    <a:pt x="277" y="350"/>
                    <a:pt x="332" y="581"/>
                    <a:pt x="213" y="833"/>
                  </a:cubicBezTo>
                  <a:cubicBezTo>
                    <a:pt x="192" y="878"/>
                    <a:pt x="144" y="891"/>
                    <a:pt x="115" y="985"/>
                  </a:cubicBezTo>
                  <a:cubicBezTo>
                    <a:pt x="85" y="1078"/>
                    <a:pt x="0" y="1153"/>
                    <a:pt x="5" y="1251"/>
                  </a:cubicBezTo>
                  <a:cubicBezTo>
                    <a:pt x="11" y="1350"/>
                    <a:pt x="21" y="1446"/>
                    <a:pt x="128" y="1531"/>
                  </a:cubicBezTo>
                  <a:cubicBezTo>
                    <a:pt x="235" y="1617"/>
                    <a:pt x="203" y="1833"/>
                    <a:pt x="203" y="1867"/>
                  </a:cubicBezTo>
                  <a:cubicBezTo>
                    <a:pt x="203" y="1902"/>
                    <a:pt x="208" y="2038"/>
                    <a:pt x="208" y="2038"/>
                  </a:cubicBezTo>
                  <a:cubicBezTo>
                    <a:pt x="725" y="2038"/>
                    <a:pt x="725" y="2038"/>
                    <a:pt x="725" y="2038"/>
                  </a:cubicBezTo>
                  <a:cubicBezTo>
                    <a:pt x="725" y="2038"/>
                    <a:pt x="773" y="1806"/>
                    <a:pt x="763" y="1681"/>
                  </a:cubicBezTo>
                  <a:cubicBezTo>
                    <a:pt x="752" y="1555"/>
                    <a:pt x="768" y="1529"/>
                    <a:pt x="768" y="1529"/>
                  </a:cubicBezTo>
                  <a:cubicBezTo>
                    <a:pt x="768" y="1529"/>
                    <a:pt x="797" y="1510"/>
                    <a:pt x="819" y="1483"/>
                  </a:cubicBezTo>
                  <a:cubicBezTo>
                    <a:pt x="840" y="1457"/>
                    <a:pt x="864" y="1442"/>
                    <a:pt x="933" y="1406"/>
                  </a:cubicBezTo>
                  <a:cubicBezTo>
                    <a:pt x="1080" y="1329"/>
                    <a:pt x="1123" y="1195"/>
                    <a:pt x="1163" y="1091"/>
                  </a:cubicBezTo>
                  <a:cubicBezTo>
                    <a:pt x="1175" y="1058"/>
                    <a:pt x="1199" y="1037"/>
                    <a:pt x="1176" y="969"/>
                  </a:cubicBezTo>
                  <a:cubicBezTo>
                    <a:pt x="1168" y="945"/>
                    <a:pt x="1141" y="779"/>
                    <a:pt x="1045" y="662"/>
                  </a:cubicBezTo>
                  <a:cubicBezTo>
                    <a:pt x="953" y="550"/>
                    <a:pt x="933" y="483"/>
                    <a:pt x="933" y="390"/>
                  </a:cubicBezTo>
                  <a:cubicBezTo>
                    <a:pt x="933" y="390"/>
                    <a:pt x="1056" y="344"/>
                    <a:pt x="1096" y="190"/>
                  </a:cubicBezTo>
                  <a:cubicBezTo>
                    <a:pt x="1101" y="170"/>
                    <a:pt x="1123" y="169"/>
                    <a:pt x="1086" y="128"/>
                  </a:cubicBezTo>
                  <a:cubicBezTo>
                    <a:pt x="1048" y="87"/>
                    <a:pt x="982" y="19"/>
                    <a:pt x="979" y="0"/>
                  </a:cubicBezTo>
                  <a:lnTo>
                    <a:pt x="231" y="1"/>
                  </a:lnTo>
                  <a:close/>
                </a:path>
              </a:pathLst>
            </a:custGeom>
            <a:solidFill>
              <a:srgbClr val="FDF2EE"/>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62" name="Freeform 30"/>
            <p:cNvSpPr>
              <a:spLocks noChangeArrowheads="1"/>
            </p:cNvSpPr>
            <p:nvPr/>
          </p:nvSpPr>
          <p:spPr bwMode="auto">
            <a:xfrm>
              <a:off x="647" y="2006"/>
              <a:ext cx="108" cy="88"/>
            </a:xfrm>
            <a:custGeom>
              <a:avLst/>
              <a:gdLst>
                <a:gd name="T0" fmla="*/ 105 w 193"/>
                <a:gd name="T1" fmla="*/ 91 h 158"/>
                <a:gd name="T2" fmla="*/ 0 w 193"/>
                <a:gd name="T3" fmla="*/ 0 h 158"/>
                <a:gd name="T4" fmla="*/ 105 w 193"/>
                <a:gd name="T5" fmla="*/ 91 h 158"/>
                <a:gd name="T6" fmla="*/ 0 60000 65536"/>
                <a:gd name="T7" fmla="*/ 0 60000 65536"/>
                <a:gd name="T8" fmla="*/ 0 60000 65536"/>
              </a:gdLst>
              <a:ahLst/>
              <a:cxnLst>
                <a:cxn ang="T6">
                  <a:pos x="T0" y="T1"/>
                </a:cxn>
                <a:cxn ang="T7">
                  <a:pos x="T2" y="T3"/>
                </a:cxn>
                <a:cxn ang="T8">
                  <a:pos x="T4" y="T5"/>
                </a:cxn>
              </a:cxnLst>
              <a:rect l="0" t="0" r="r" b="b"/>
              <a:pathLst>
                <a:path w="193" h="158">
                  <a:moveTo>
                    <a:pt x="193" y="154"/>
                  </a:moveTo>
                  <a:cubicBezTo>
                    <a:pt x="193" y="154"/>
                    <a:pt x="33" y="158"/>
                    <a:pt x="0" y="0"/>
                  </a:cubicBezTo>
                  <a:cubicBezTo>
                    <a:pt x="0" y="0"/>
                    <a:pt x="0" y="156"/>
                    <a:pt x="193" y="154"/>
                  </a:cubicBezTo>
                  <a:close/>
                </a:path>
              </a:pathLst>
            </a:custGeom>
            <a:solidFill>
              <a:srgbClr val="FFE3D8"/>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63" name="Freeform 31"/>
            <p:cNvSpPr>
              <a:spLocks noChangeArrowheads="1"/>
            </p:cNvSpPr>
            <p:nvPr/>
          </p:nvSpPr>
          <p:spPr bwMode="auto">
            <a:xfrm>
              <a:off x="440" y="2757"/>
              <a:ext cx="209" cy="70"/>
            </a:xfrm>
            <a:custGeom>
              <a:avLst/>
              <a:gdLst>
                <a:gd name="T0" fmla="*/ 101 w 374"/>
                <a:gd name="T1" fmla="*/ 85 h 126"/>
                <a:gd name="T2" fmla="*/ 0 w 374"/>
                <a:gd name="T3" fmla="*/ 85 h 126"/>
                <a:gd name="T4" fmla="*/ 101 w 374"/>
                <a:gd name="T5" fmla="*/ 85 h 126"/>
                <a:gd name="T6" fmla="*/ 101 w 374"/>
                <a:gd name="T7" fmla="*/ 85 h 126"/>
                <a:gd name="T8" fmla="*/ 101 w 374"/>
                <a:gd name="T9" fmla="*/ 0 h 126"/>
                <a:gd name="T10" fmla="*/ 101 w 374"/>
                <a:gd name="T11" fmla="*/ 85 h 126"/>
                <a:gd name="T12" fmla="*/ 101 w 374"/>
                <a:gd name="T13" fmla="*/ 85 h 126"/>
                <a:gd name="T14" fmla="*/ 101 w 374"/>
                <a:gd name="T15" fmla="*/ 85 h 126"/>
                <a:gd name="T16" fmla="*/ 101 w 374"/>
                <a:gd name="T17" fmla="*/ 85 h 126"/>
                <a:gd name="T18" fmla="*/ 101 w 374"/>
                <a:gd name="T19" fmla="*/ 85 h 1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4" h="126">
                  <a:moveTo>
                    <a:pt x="72" y="30"/>
                  </a:moveTo>
                  <a:cubicBezTo>
                    <a:pt x="72" y="30"/>
                    <a:pt x="22" y="35"/>
                    <a:pt x="0" y="35"/>
                  </a:cubicBezTo>
                  <a:cubicBezTo>
                    <a:pt x="0" y="35"/>
                    <a:pt x="6" y="74"/>
                    <a:pt x="87" y="81"/>
                  </a:cubicBezTo>
                  <a:cubicBezTo>
                    <a:pt x="168" y="88"/>
                    <a:pt x="196" y="126"/>
                    <a:pt x="254" y="100"/>
                  </a:cubicBezTo>
                  <a:cubicBezTo>
                    <a:pt x="311" y="73"/>
                    <a:pt x="374" y="0"/>
                    <a:pt x="374" y="0"/>
                  </a:cubicBezTo>
                  <a:cubicBezTo>
                    <a:pt x="374" y="0"/>
                    <a:pt x="292" y="52"/>
                    <a:pt x="239" y="38"/>
                  </a:cubicBezTo>
                  <a:cubicBezTo>
                    <a:pt x="214" y="32"/>
                    <a:pt x="191" y="35"/>
                    <a:pt x="191" y="35"/>
                  </a:cubicBezTo>
                  <a:cubicBezTo>
                    <a:pt x="191" y="35"/>
                    <a:pt x="166" y="32"/>
                    <a:pt x="155" y="16"/>
                  </a:cubicBezTo>
                  <a:cubicBezTo>
                    <a:pt x="144" y="0"/>
                    <a:pt x="118" y="10"/>
                    <a:pt x="118" y="10"/>
                  </a:cubicBezTo>
                  <a:cubicBezTo>
                    <a:pt x="118" y="10"/>
                    <a:pt x="115" y="24"/>
                    <a:pt x="72" y="30"/>
                  </a:cubicBezTo>
                  <a:close/>
                </a:path>
              </a:pathLst>
            </a:custGeom>
            <a:solidFill>
              <a:srgbClr val="FCE2DB"/>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64" name="Freeform 32"/>
            <p:cNvSpPr>
              <a:spLocks noChangeArrowheads="1"/>
            </p:cNvSpPr>
            <p:nvPr/>
          </p:nvSpPr>
          <p:spPr bwMode="auto">
            <a:xfrm>
              <a:off x="457" y="2757"/>
              <a:ext cx="136" cy="44"/>
            </a:xfrm>
            <a:custGeom>
              <a:avLst/>
              <a:gdLst>
                <a:gd name="T0" fmla="*/ 105 w 243"/>
                <a:gd name="T1" fmla="*/ 64 h 80"/>
                <a:gd name="T2" fmla="*/ 105 w 243"/>
                <a:gd name="T3" fmla="*/ 64 h 80"/>
                <a:gd name="T4" fmla="*/ 105 w 243"/>
                <a:gd name="T5" fmla="*/ 64 h 80"/>
                <a:gd name="T6" fmla="*/ 105 w 243"/>
                <a:gd name="T7" fmla="*/ 64 h 80"/>
                <a:gd name="T8" fmla="*/ 105 w 243"/>
                <a:gd name="T9" fmla="*/ 64 h 80"/>
                <a:gd name="T10" fmla="*/ 105 w 243"/>
                <a:gd name="T11" fmla="*/ 64 h 80"/>
                <a:gd name="T12" fmla="*/ 0 w 243"/>
                <a:gd name="T13" fmla="*/ 64 h 80"/>
                <a:gd name="T14" fmla="*/ 105 w 243"/>
                <a:gd name="T15" fmla="*/ 64 h 80"/>
                <a:gd name="T16" fmla="*/ 105 w 243"/>
                <a:gd name="T17" fmla="*/ 64 h 80"/>
                <a:gd name="T18" fmla="*/ 105 w 243"/>
                <a:gd name="T19" fmla="*/ 64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3" h="80">
                  <a:moveTo>
                    <a:pt x="243" y="40"/>
                  </a:moveTo>
                  <a:cubicBezTo>
                    <a:pt x="231" y="41"/>
                    <a:pt x="220" y="41"/>
                    <a:pt x="209" y="39"/>
                  </a:cubicBezTo>
                  <a:cubicBezTo>
                    <a:pt x="184" y="32"/>
                    <a:pt x="161" y="35"/>
                    <a:pt x="161" y="35"/>
                  </a:cubicBezTo>
                  <a:cubicBezTo>
                    <a:pt x="161" y="35"/>
                    <a:pt x="136" y="32"/>
                    <a:pt x="125" y="16"/>
                  </a:cubicBezTo>
                  <a:cubicBezTo>
                    <a:pt x="115" y="0"/>
                    <a:pt x="88" y="11"/>
                    <a:pt x="88" y="11"/>
                  </a:cubicBezTo>
                  <a:cubicBezTo>
                    <a:pt x="88" y="11"/>
                    <a:pt x="85" y="24"/>
                    <a:pt x="43" y="31"/>
                  </a:cubicBezTo>
                  <a:cubicBezTo>
                    <a:pt x="43" y="31"/>
                    <a:pt x="20" y="35"/>
                    <a:pt x="0" y="34"/>
                  </a:cubicBezTo>
                  <a:cubicBezTo>
                    <a:pt x="0" y="34"/>
                    <a:pt x="29" y="69"/>
                    <a:pt x="67" y="63"/>
                  </a:cubicBezTo>
                  <a:cubicBezTo>
                    <a:pt x="105" y="56"/>
                    <a:pt x="137" y="71"/>
                    <a:pt x="165" y="76"/>
                  </a:cubicBezTo>
                  <a:cubicBezTo>
                    <a:pt x="193" y="80"/>
                    <a:pt x="238" y="63"/>
                    <a:pt x="243" y="40"/>
                  </a:cubicBezTo>
                  <a:close/>
                </a:path>
              </a:pathLst>
            </a:custGeom>
            <a:solidFill>
              <a:srgbClr val="EFA3BC"/>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65" name="Freeform 33"/>
            <p:cNvSpPr>
              <a:spLocks noChangeArrowheads="1"/>
            </p:cNvSpPr>
            <p:nvPr/>
          </p:nvSpPr>
          <p:spPr bwMode="auto">
            <a:xfrm>
              <a:off x="481" y="2185"/>
              <a:ext cx="381" cy="597"/>
            </a:xfrm>
            <a:custGeom>
              <a:avLst/>
              <a:gdLst>
                <a:gd name="T0" fmla="*/ 113 w 679"/>
                <a:gd name="T1" fmla="*/ 116 h 1063"/>
                <a:gd name="T2" fmla="*/ 113 w 679"/>
                <a:gd name="T3" fmla="*/ 116 h 1063"/>
                <a:gd name="T4" fmla="*/ 113 w 679"/>
                <a:gd name="T5" fmla="*/ 116 h 1063"/>
                <a:gd name="T6" fmla="*/ 113 w 679"/>
                <a:gd name="T7" fmla="*/ 116 h 1063"/>
                <a:gd name="T8" fmla="*/ 113 w 679"/>
                <a:gd name="T9" fmla="*/ 116 h 1063"/>
                <a:gd name="T10" fmla="*/ 113 w 679"/>
                <a:gd name="T11" fmla="*/ 116 h 1063"/>
                <a:gd name="T12" fmla="*/ 0 w 679"/>
                <a:gd name="T13" fmla="*/ 116 h 1063"/>
                <a:gd name="T14" fmla="*/ 113 w 679"/>
                <a:gd name="T15" fmla="*/ 116 h 1063"/>
                <a:gd name="T16" fmla="*/ 113 w 679"/>
                <a:gd name="T17" fmla="*/ 116 h 1063"/>
                <a:gd name="T18" fmla="*/ 113 w 679"/>
                <a:gd name="T19" fmla="*/ 116 h 1063"/>
                <a:gd name="T20" fmla="*/ 113 w 679"/>
                <a:gd name="T21" fmla="*/ 116 h 1063"/>
                <a:gd name="T22" fmla="*/ 113 w 679"/>
                <a:gd name="T23" fmla="*/ 116 h 1063"/>
                <a:gd name="T24" fmla="*/ 113 w 679"/>
                <a:gd name="T25" fmla="*/ 116 h 1063"/>
                <a:gd name="T26" fmla="*/ 113 w 679"/>
                <a:gd name="T27" fmla="*/ 116 h 10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79" h="1063">
                  <a:moveTo>
                    <a:pt x="313" y="9"/>
                  </a:moveTo>
                  <a:cubicBezTo>
                    <a:pt x="239" y="0"/>
                    <a:pt x="186" y="64"/>
                    <a:pt x="151" y="189"/>
                  </a:cubicBezTo>
                  <a:cubicBezTo>
                    <a:pt x="116" y="313"/>
                    <a:pt x="15" y="471"/>
                    <a:pt x="48" y="594"/>
                  </a:cubicBezTo>
                  <a:cubicBezTo>
                    <a:pt x="81" y="717"/>
                    <a:pt x="101" y="775"/>
                    <a:pt x="101" y="775"/>
                  </a:cubicBezTo>
                  <a:cubicBezTo>
                    <a:pt x="101" y="775"/>
                    <a:pt x="120" y="795"/>
                    <a:pt x="89" y="840"/>
                  </a:cubicBezTo>
                  <a:cubicBezTo>
                    <a:pt x="58" y="884"/>
                    <a:pt x="48" y="935"/>
                    <a:pt x="46" y="984"/>
                  </a:cubicBezTo>
                  <a:cubicBezTo>
                    <a:pt x="44" y="1033"/>
                    <a:pt x="41" y="1043"/>
                    <a:pt x="0" y="1048"/>
                  </a:cubicBezTo>
                  <a:cubicBezTo>
                    <a:pt x="0" y="1048"/>
                    <a:pt x="9" y="1061"/>
                    <a:pt x="65" y="1040"/>
                  </a:cubicBezTo>
                  <a:cubicBezTo>
                    <a:pt x="82" y="1040"/>
                    <a:pt x="96" y="1063"/>
                    <a:pt x="117" y="1053"/>
                  </a:cubicBezTo>
                  <a:cubicBezTo>
                    <a:pt x="117" y="1053"/>
                    <a:pt x="65" y="1033"/>
                    <a:pt x="71" y="980"/>
                  </a:cubicBezTo>
                  <a:cubicBezTo>
                    <a:pt x="77" y="927"/>
                    <a:pt x="102" y="836"/>
                    <a:pt x="192" y="793"/>
                  </a:cubicBezTo>
                  <a:cubicBezTo>
                    <a:pt x="282" y="750"/>
                    <a:pt x="387" y="769"/>
                    <a:pt x="461" y="721"/>
                  </a:cubicBezTo>
                  <a:cubicBezTo>
                    <a:pt x="535" y="672"/>
                    <a:pt x="679" y="573"/>
                    <a:pt x="633" y="309"/>
                  </a:cubicBezTo>
                  <a:cubicBezTo>
                    <a:pt x="586" y="46"/>
                    <a:pt x="405" y="21"/>
                    <a:pt x="313" y="9"/>
                  </a:cubicBezTo>
                  <a:close/>
                </a:path>
              </a:pathLst>
            </a:custGeom>
            <a:solidFill>
              <a:srgbClr val="933B58"/>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66" name="Freeform 34"/>
            <p:cNvSpPr>
              <a:spLocks noChangeArrowheads="1"/>
            </p:cNvSpPr>
            <p:nvPr/>
          </p:nvSpPr>
          <p:spPr bwMode="auto">
            <a:xfrm>
              <a:off x="485" y="2599"/>
              <a:ext cx="100" cy="181"/>
            </a:xfrm>
            <a:custGeom>
              <a:avLst/>
              <a:gdLst>
                <a:gd name="T0" fmla="*/ 85 w 180"/>
                <a:gd name="T1" fmla="*/ 100 h 324"/>
                <a:gd name="T2" fmla="*/ 85 w 180"/>
                <a:gd name="T3" fmla="*/ 100 h 324"/>
                <a:gd name="T4" fmla="*/ 85 w 180"/>
                <a:gd name="T5" fmla="*/ 100 h 324"/>
                <a:gd name="T6" fmla="*/ 85 w 180"/>
                <a:gd name="T7" fmla="*/ 100 h 324"/>
                <a:gd name="T8" fmla="*/ 85 w 180"/>
                <a:gd name="T9" fmla="*/ 100 h 324"/>
                <a:gd name="T10" fmla="*/ 85 w 180"/>
                <a:gd name="T11" fmla="*/ 100 h 324"/>
                <a:gd name="T12" fmla="*/ 85 w 180"/>
                <a:gd name="T13" fmla="*/ 100 h 324"/>
                <a:gd name="T14" fmla="*/ 85 w 180"/>
                <a:gd name="T15" fmla="*/ 100 h 324"/>
                <a:gd name="T16" fmla="*/ 85 w 180"/>
                <a:gd name="T17" fmla="*/ 100 h 324"/>
                <a:gd name="T18" fmla="*/ 85 w 180"/>
                <a:gd name="T19" fmla="*/ 100 h 324"/>
                <a:gd name="T20" fmla="*/ 85 w 180"/>
                <a:gd name="T21" fmla="*/ 100 h 324"/>
                <a:gd name="T22" fmla="*/ 85 w 180"/>
                <a:gd name="T23" fmla="*/ 100 h 324"/>
                <a:gd name="T24" fmla="*/ 85 w 180"/>
                <a:gd name="T25" fmla="*/ 100 h 324"/>
                <a:gd name="T26" fmla="*/ 85 w 180"/>
                <a:gd name="T27" fmla="*/ 100 h 3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0" h="324">
                  <a:moveTo>
                    <a:pt x="118" y="2"/>
                  </a:moveTo>
                  <a:cubicBezTo>
                    <a:pt x="118" y="2"/>
                    <a:pt x="125" y="17"/>
                    <a:pt x="168" y="16"/>
                  </a:cubicBezTo>
                  <a:cubicBezTo>
                    <a:pt x="155" y="29"/>
                    <a:pt x="155" y="29"/>
                    <a:pt x="155" y="29"/>
                  </a:cubicBezTo>
                  <a:cubicBezTo>
                    <a:pt x="179" y="34"/>
                    <a:pt x="179" y="34"/>
                    <a:pt x="179" y="34"/>
                  </a:cubicBezTo>
                  <a:cubicBezTo>
                    <a:pt x="180" y="54"/>
                    <a:pt x="180" y="54"/>
                    <a:pt x="180" y="54"/>
                  </a:cubicBezTo>
                  <a:cubicBezTo>
                    <a:pt x="180" y="54"/>
                    <a:pt x="47" y="135"/>
                    <a:pt x="64" y="269"/>
                  </a:cubicBezTo>
                  <a:cubicBezTo>
                    <a:pt x="64" y="269"/>
                    <a:pt x="65" y="288"/>
                    <a:pt x="80" y="302"/>
                  </a:cubicBezTo>
                  <a:cubicBezTo>
                    <a:pt x="80" y="302"/>
                    <a:pt x="64" y="276"/>
                    <a:pt x="32" y="300"/>
                  </a:cubicBezTo>
                  <a:cubicBezTo>
                    <a:pt x="0" y="324"/>
                    <a:pt x="31" y="298"/>
                    <a:pt x="31" y="298"/>
                  </a:cubicBezTo>
                  <a:cubicBezTo>
                    <a:pt x="31" y="298"/>
                    <a:pt x="45" y="266"/>
                    <a:pt x="42" y="241"/>
                  </a:cubicBezTo>
                  <a:cubicBezTo>
                    <a:pt x="40" y="216"/>
                    <a:pt x="49" y="159"/>
                    <a:pt x="69" y="133"/>
                  </a:cubicBezTo>
                  <a:cubicBezTo>
                    <a:pt x="85" y="111"/>
                    <a:pt x="107" y="81"/>
                    <a:pt x="99" y="54"/>
                  </a:cubicBezTo>
                  <a:cubicBezTo>
                    <a:pt x="91" y="27"/>
                    <a:pt x="75" y="9"/>
                    <a:pt x="90" y="5"/>
                  </a:cubicBezTo>
                  <a:cubicBezTo>
                    <a:pt x="104" y="0"/>
                    <a:pt x="118" y="2"/>
                    <a:pt x="118" y="2"/>
                  </a:cubicBezTo>
                  <a:close/>
                </a:path>
              </a:pathLst>
            </a:custGeom>
            <a:solidFill>
              <a:srgbClr val="6B2A43"/>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67" name="Freeform 35"/>
            <p:cNvSpPr>
              <a:spLocks noChangeArrowheads="1"/>
            </p:cNvSpPr>
            <p:nvPr/>
          </p:nvSpPr>
          <p:spPr bwMode="auto">
            <a:xfrm>
              <a:off x="527" y="2413"/>
              <a:ext cx="291" cy="200"/>
            </a:xfrm>
            <a:custGeom>
              <a:avLst/>
              <a:gdLst>
                <a:gd name="T0" fmla="*/ 117 w 518"/>
                <a:gd name="T1" fmla="*/ 108 h 357"/>
                <a:gd name="T2" fmla="*/ 117 w 518"/>
                <a:gd name="T3" fmla="*/ 108 h 357"/>
                <a:gd name="T4" fmla="*/ 117 w 518"/>
                <a:gd name="T5" fmla="*/ 108 h 357"/>
                <a:gd name="T6" fmla="*/ 117 w 518"/>
                <a:gd name="T7" fmla="*/ 108 h 357"/>
                <a:gd name="T8" fmla="*/ 117 w 518"/>
                <a:gd name="T9" fmla="*/ 108 h 357"/>
                <a:gd name="T10" fmla="*/ 117 w 518"/>
                <a:gd name="T11" fmla="*/ 108 h 357"/>
                <a:gd name="T12" fmla="*/ 117 w 518"/>
                <a:gd name="T13" fmla="*/ 108 h 357"/>
                <a:gd name="T14" fmla="*/ 117 w 518"/>
                <a:gd name="T15" fmla="*/ 108 h 357"/>
                <a:gd name="T16" fmla="*/ 117 w 518"/>
                <a:gd name="T17" fmla="*/ 108 h 3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8" h="357">
                  <a:moveTo>
                    <a:pt x="14" y="300"/>
                  </a:moveTo>
                  <a:cubicBezTo>
                    <a:pt x="69" y="357"/>
                    <a:pt x="87" y="337"/>
                    <a:pt x="128" y="346"/>
                  </a:cubicBezTo>
                  <a:cubicBezTo>
                    <a:pt x="164" y="353"/>
                    <a:pt x="201" y="347"/>
                    <a:pt x="236" y="339"/>
                  </a:cubicBezTo>
                  <a:cubicBezTo>
                    <a:pt x="276" y="331"/>
                    <a:pt x="321" y="316"/>
                    <a:pt x="356" y="294"/>
                  </a:cubicBezTo>
                  <a:cubicBezTo>
                    <a:pt x="404" y="264"/>
                    <a:pt x="464" y="217"/>
                    <a:pt x="491" y="166"/>
                  </a:cubicBezTo>
                  <a:cubicBezTo>
                    <a:pt x="513" y="124"/>
                    <a:pt x="518" y="39"/>
                    <a:pt x="462" y="21"/>
                  </a:cubicBezTo>
                  <a:cubicBezTo>
                    <a:pt x="395" y="0"/>
                    <a:pt x="324" y="77"/>
                    <a:pt x="265" y="99"/>
                  </a:cubicBezTo>
                  <a:cubicBezTo>
                    <a:pt x="190" y="127"/>
                    <a:pt x="60" y="107"/>
                    <a:pt x="24" y="200"/>
                  </a:cubicBezTo>
                  <a:cubicBezTo>
                    <a:pt x="13" y="229"/>
                    <a:pt x="0" y="275"/>
                    <a:pt x="14" y="300"/>
                  </a:cubicBezTo>
                </a:path>
              </a:pathLst>
            </a:custGeom>
            <a:solidFill>
              <a:srgbClr val="702843"/>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68" name="Freeform 36"/>
            <p:cNvSpPr>
              <a:spLocks noChangeArrowheads="1"/>
            </p:cNvSpPr>
            <p:nvPr/>
          </p:nvSpPr>
          <p:spPr bwMode="auto">
            <a:xfrm>
              <a:off x="471" y="2166"/>
              <a:ext cx="394" cy="616"/>
            </a:xfrm>
            <a:custGeom>
              <a:avLst/>
              <a:gdLst>
                <a:gd name="T0" fmla="*/ 114 w 702"/>
                <a:gd name="T1" fmla="*/ 119 h 1096"/>
                <a:gd name="T2" fmla="*/ 114 w 702"/>
                <a:gd name="T3" fmla="*/ 119 h 1096"/>
                <a:gd name="T4" fmla="*/ 114 w 702"/>
                <a:gd name="T5" fmla="*/ 119 h 1096"/>
                <a:gd name="T6" fmla="*/ 114 w 702"/>
                <a:gd name="T7" fmla="*/ 119 h 1096"/>
                <a:gd name="T8" fmla="*/ 114 w 702"/>
                <a:gd name="T9" fmla="*/ 119 h 1096"/>
                <a:gd name="T10" fmla="*/ 114 w 702"/>
                <a:gd name="T11" fmla="*/ 119 h 1096"/>
                <a:gd name="T12" fmla="*/ 114 w 702"/>
                <a:gd name="T13" fmla="*/ 119 h 1096"/>
                <a:gd name="T14" fmla="*/ 114 w 702"/>
                <a:gd name="T15" fmla="*/ 119 h 1096"/>
                <a:gd name="T16" fmla="*/ 114 w 702"/>
                <a:gd name="T17" fmla="*/ 119 h 1096"/>
                <a:gd name="T18" fmla="*/ 114 w 702"/>
                <a:gd name="T19" fmla="*/ 119 h 1096"/>
                <a:gd name="T20" fmla="*/ 114 w 702"/>
                <a:gd name="T21" fmla="*/ 119 h 1096"/>
                <a:gd name="T22" fmla="*/ 114 w 702"/>
                <a:gd name="T23" fmla="*/ 119 h 1096"/>
                <a:gd name="T24" fmla="*/ 114 w 702"/>
                <a:gd name="T25" fmla="*/ 119 h 1096"/>
                <a:gd name="T26" fmla="*/ 114 w 702"/>
                <a:gd name="T27" fmla="*/ 119 h 1096"/>
                <a:gd name="T28" fmla="*/ 114 w 702"/>
                <a:gd name="T29" fmla="*/ 119 h 1096"/>
                <a:gd name="T30" fmla="*/ 114 w 702"/>
                <a:gd name="T31" fmla="*/ 119 h 1096"/>
                <a:gd name="T32" fmla="*/ 114 w 702"/>
                <a:gd name="T33" fmla="*/ 119 h 1096"/>
                <a:gd name="T34" fmla="*/ 114 w 702"/>
                <a:gd name="T35" fmla="*/ 119 h 1096"/>
                <a:gd name="T36" fmla="*/ 114 w 702"/>
                <a:gd name="T37" fmla="*/ 119 h 1096"/>
                <a:gd name="T38" fmla="*/ 114 w 702"/>
                <a:gd name="T39" fmla="*/ 119 h 1096"/>
                <a:gd name="T40" fmla="*/ 114 w 702"/>
                <a:gd name="T41" fmla="*/ 119 h 1096"/>
                <a:gd name="T42" fmla="*/ 114 w 702"/>
                <a:gd name="T43" fmla="*/ 119 h 1096"/>
                <a:gd name="T44" fmla="*/ 114 w 702"/>
                <a:gd name="T45" fmla="*/ 119 h 1096"/>
                <a:gd name="T46" fmla="*/ 114 w 702"/>
                <a:gd name="T47" fmla="*/ 119 h 1096"/>
                <a:gd name="T48" fmla="*/ 114 w 702"/>
                <a:gd name="T49" fmla="*/ 119 h 1096"/>
                <a:gd name="T50" fmla="*/ 114 w 702"/>
                <a:gd name="T51" fmla="*/ 119 h 1096"/>
                <a:gd name="T52" fmla="*/ 114 w 702"/>
                <a:gd name="T53" fmla="*/ 119 h 1096"/>
                <a:gd name="T54" fmla="*/ 114 w 702"/>
                <a:gd name="T55" fmla="*/ 119 h 1096"/>
                <a:gd name="T56" fmla="*/ 114 w 702"/>
                <a:gd name="T57" fmla="*/ 119 h 1096"/>
                <a:gd name="T58" fmla="*/ 114 w 702"/>
                <a:gd name="T59" fmla="*/ 119 h 1096"/>
                <a:gd name="T60" fmla="*/ 114 w 702"/>
                <a:gd name="T61" fmla="*/ 119 h 10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02" h="1096">
                  <a:moveTo>
                    <a:pt x="304" y="28"/>
                  </a:moveTo>
                  <a:cubicBezTo>
                    <a:pt x="193" y="43"/>
                    <a:pt x="163" y="137"/>
                    <a:pt x="146" y="237"/>
                  </a:cubicBezTo>
                  <a:cubicBezTo>
                    <a:pt x="122" y="386"/>
                    <a:pt x="0" y="433"/>
                    <a:pt x="58" y="686"/>
                  </a:cubicBezTo>
                  <a:cubicBezTo>
                    <a:pt x="69" y="735"/>
                    <a:pt x="88" y="775"/>
                    <a:pt x="95" y="789"/>
                  </a:cubicBezTo>
                  <a:cubicBezTo>
                    <a:pt x="103" y="803"/>
                    <a:pt x="96" y="810"/>
                    <a:pt x="108" y="827"/>
                  </a:cubicBezTo>
                  <a:cubicBezTo>
                    <a:pt x="116" y="839"/>
                    <a:pt x="112" y="856"/>
                    <a:pt x="94" y="884"/>
                  </a:cubicBezTo>
                  <a:cubicBezTo>
                    <a:pt x="76" y="912"/>
                    <a:pt x="60" y="924"/>
                    <a:pt x="59" y="1014"/>
                  </a:cubicBezTo>
                  <a:cubicBezTo>
                    <a:pt x="59" y="1073"/>
                    <a:pt x="39" y="1078"/>
                    <a:pt x="17" y="1082"/>
                  </a:cubicBezTo>
                  <a:cubicBezTo>
                    <a:pt x="17" y="1082"/>
                    <a:pt x="77" y="1096"/>
                    <a:pt x="72" y="1029"/>
                  </a:cubicBezTo>
                  <a:cubicBezTo>
                    <a:pt x="67" y="962"/>
                    <a:pt x="97" y="896"/>
                    <a:pt x="123" y="872"/>
                  </a:cubicBezTo>
                  <a:cubicBezTo>
                    <a:pt x="148" y="848"/>
                    <a:pt x="135" y="818"/>
                    <a:pt x="125" y="801"/>
                  </a:cubicBezTo>
                  <a:cubicBezTo>
                    <a:pt x="116" y="784"/>
                    <a:pt x="121" y="788"/>
                    <a:pt x="131" y="798"/>
                  </a:cubicBezTo>
                  <a:cubicBezTo>
                    <a:pt x="140" y="807"/>
                    <a:pt x="169" y="797"/>
                    <a:pt x="144" y="772"/>
                  </a:cubicBezTo>
                  <a:cubicBezTo>
                    <a:pt x="119" y="748"/>
                    <a:pt x="73" y="730"/>
                    <a:pt x="77" y="527"/>
                  </a:cubicBezTo>
                  <a:cubicBezTo>
                    <a:pt x="79" y="421"/>
                    <a:pt x="170" y="357"/>
                    <a:pt x="187" y="202"/>
                  </a:cubicBezTo>
                  <a:cubicBezTo>
                    <a:pt x="204" y="47"/>
                    <a:pt x="362" y="47"/>
                    <a:pt x="438" y="81"/>
                  </a:cubicBezTo>
                  <a:cubicBezTo>
                    <a:pt x="514" y="115"/>
                    <a:pt x="641" y="217"/>
                    <a:pt x="642" y="465"/>
                  </a:cubicBezTo>
                  <a:cubicBezTo>
                    <a:pt x="643" y="713"/>
                    <a:pt x="384" y="784"/>
                    <a:pt x="273" y="789"/>
                  </a:cubicBezTo>
                  <a:cubicBezTo>
                    <a:pt x="229" y="791"/>
                    <a:pt x="170" y="767"/>
                    <a:pt x="167" y="800"/>
                  </a:cubicBezTo>
                  <a:cubicBezTo>
                    <a:pt x="166" y="816"/>
                    <a:pt x="174" y="824"/>
                    <a:pt x="186" y="814"/>
                  </a:cubicBezTo>
                  <a:cubicBezTo>
                    <a:pt x="198" y="803"/>
                    <a:pt x="196" y="815"/>
                    <a:pt x="195" y="816"/>
                  </a:cubicBezTo>
                  <a:cubicBezTo>
                    <a:pt x="187" y="823"/>
                    <a:pt x="173" y="829"/>
                    <a:pt x="156" y="844"/>
                  </a:cubicBezTo>
                  <a:cubicBezTo>
                    <a:pt x="140" y="859"/>
                    <a:pt x="120" y="884"/>
                    <a:pt x="97" y="920"/>
                  </a:cubicBezTo>
                  <a:cubicBezTo>
                    <a:pt x="75" y="957"/>
                    <a:pt x="72" y="1043"/>
                    <a:pt x="90" y="1065"/>
                  </a:cubicBezTo>
                  <a:cubicBezTo>
                    <a:pt x="100" y="1077"/>
                    <a:pt x="106" y="1085"/>
                    <a:pt x="136" y="1087"/>
                  </a:cubicBezTo>
                  <a:cubicBezTo>
                    <a:pt x="136" y="1087"/>
                    <a:pt x="92" y="1071"/>
                    <a:pt x="96" y="1019"/>
                  </a:cubicBezTo>
                  <a:cubicBezTo>
                    <a:pt x="100" y="967"/>
                    <a:pt x="98" y="921"/>
                    <a:pt x="198" y="846"/>
                  </a:cubicBezTo>
                  <a:cubicBezTo>
                    <a:pt x="198" y="846"/>
                    <a:pt x="219" y="839"/>
                    <a:pt x="231" y="830"/>
                  </a:cubicBezTo>
                  <a:cubicBezTo>
                    <a:pt x="243" y="820"/>
                    <a:pt x="334" y="817"/>
                    <a:pt x="359" y="812"/>
                  </a:cubicBezTo>
                  <a:cubicBezTo>
                    <a:pt x="385" y="808"/>
                    <a:pt x="642" y="768"/>
                    <a:pt x="673" y="492"/>
                  </a:cubicBezTo>
                  <a:cubicBezTo>
                    <a:pt x="702" y="224"/>
                    <a:pt x="504" y="0"/>
                    <a:pt x="304" y="28"/>
                  </a:cubicBezTo>
                  <a:close/>
                </a:path>
              </a:pathLst>
            </a:custGeom>
            <a:solidFill>
              <a:srgbClr val="DD587F"/>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69" name="Freeform 37"/>
            <p:cNvSpPr>
              <a:spLocks noChangeArrowheads="1"/>
            </p:cNvSpPr>
            <p:nvPr/>
          </p:nvSpPr>
          <p:spPr bwMode="auto">
            <a:xfrm>
              <a:off x="565" y="2221"/>
              <a:ext cx="213" cy="222"/>
            </a:xfrm>
            <a:custGeom>
              <a:avLst/>
              <a:gdLst>
                <a:gd name="T0" fmla="*/ 110 w 380"/>
                <a:gd name="T1" fmla="*/ 102 h 397"/>
                <a:gd name="T2" fmla="*/ 110 w 380"/>
                <a:gd name="T3" fmla="*/ 102 h 397"/>
                <a:gd name="T4" fmla="*/ 110 w 380"/>
                <a:gd name="T5" fmla="*/ 102 h 397"/>
                <a:gd name="T6" fmla="*/ 110 w 380"/>
                <a:gd name="T7" fmla="*/ 102 h 397"/>
                <a:gd name="T8" fmla="*/ 110 w 380"/>
                <a:gd name="T9" fmla="*/ 102 h 397"/>
                <a:gd name="T10" fmla="*/ 110 w 380"/>
                <a:gd name="T11" fmla="*/ 102 h 397"/>
                <a:gd name="T12" fmla="*/ 110 w 380"/>
                <a:gd name="T13" fmla="*/ 102 h 397"/>
                <a:gd name="T14" fmla="*/ 110 w 380"/>
                <a:gd name="T15" fmla="*/ 102 h 397"/>
                <a:gd name="T16" fmla="*/ 110 w 380"/>
                <a:gd name="T17" fmla="*/ 102 h 397"/>
                <a:gd name="T18" fmla="*/ 110 w 380"/>
                <a:gd name="T19" fmla="*/ 102 h 397"/>
                <a:gd name="T20" fmla="*/ 110 w 380"/>
                <a:gd name="T21" fmla="*/ 102 h 397"/>
                <a:gd name="T22" fmla="*/ 110 w 380"/>
                <a:gd name="T23" fmla="*/ 102 h 397"/>
                <a:gd name="T24" fmla="*/ 110 w 380"/>
                <a:gd name="T25" fmla="*/ 102 h 397"/>
                <a:gd name="T26" fmla="*/ 110 w 380"/>
                <a:gd name="T27" fmla="*/ 102 h 3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0" h="397">
                  <a:moveTo>
                    <a:pt x="294" y="34"/>
                  </a:moveTo>
                  <a:cubicBezTo>
                    <a:pt x="265" y="25"/>
                    <a:pt x="236" y="28"/>
                    <a:pt x="208" y="14"/>
                  </a:cubicBezTo>
                  <a:cubicBezTo>
                    <a:pt x="179" y="0"/>
                    <a:pt x="136" y="4"/>
                    <a:pt x="106" y="15"/>
                  </a:cubicBezTo>
                  <a:cubicBezTo>
                    <a:pt x="61" y="30"/>
                    <a:pt x="50" y="53"/>
                    <a:pt x="43" y="98"/>
                  </a:cubicBezTo>
                  <a:cubicBezTo>
                    <a:pt x="38" y="126"/>
                    <a:pt x="33" y="154"/>
                    <a:pt x="25" y="181"/>
                  </a:cubicBezTo>
                  <a:cubicBezTo>
                    <a:pt x="16" y="210"/>
                    <a:pt x="0" y="253"/>
                    <a:pt x="3" y="283"/>
                  </a:cubicBezTo>
                  <a:cubicBezTo>
                    <a:pt x="8" y="329"/>
                    <a:pt x="62" y="351"/>
                    <a:pt x="98" y="366"/>
                  </a:cubicBezTo>
                  <a:cubicBezTo>
                    <a:pt x="158" y="392"/>
                    <a:pt x="207" y="397"/>
                    <a:pt x="253" y="345"/>
                  </a:cubicBezTo>
                  <a:cubicBezTo>
                    <a:pt x="268" y="327"/>
                    <a:pt x="279" y="311"/>
                    <a:pt x="299" y="297"/>
                  </a:cubicBezTo>
                  <a:cubicBezTo>
                    <a:pt x="313" y="287"/>
                    <a:pt x="326" y="280"/>
                    <a:pt x="336" y="265"/>
                  </a:cubicBezTo>
                  <a:cubicBezTo>
                    <a:pt x="353" y="240"/>
                    <a:pt x="366" y="211"/>
                    <a:pt x="372" y="182"/>
                  </a:cubicBezTo>
                  <a:cubicBezTo>
                    <a:pt x="380" y="142"/>
                    <a:pt x="377" y="99"/>
                    <a:pt x="348" y="69"/>
                  </a:cubicBezTo>
                  <a:cubicBezTo>
                    <a:pt x="339" y="59"/>
                    <a:pt x="320" y="36"/>
                    <a:pt x="306" y="33"/>
                  </a:cubicBezTo>
                  <a:cubicBezTo>
                    <a:pt x="301" y="32"/>
                    <a:pt x="297" y="32"/>
                    <a:pt x="294" y="34"/>
                  </a:cubicBezTo>
                </a:path>
              </a:pathLst>
            </a:custGeom>
            <a:solidFill>
              <a:srgbClr val="A85173"/>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70" name="Freeform 38"/>
            <p:cNvSpPr>
              <a:spLocks noChangeArrowheads="1"/>
            </p:cNvSpPr>
            <p:nvPr/>
          </p:nvSpPr>
          <p:spPr bwMode="auto">
            <a:xfrm>
              <a:off x="589" y="2242"/>
              <a:ext cx="140" cy="138"/>
            </a:xfrm>
            <a:custGeom>
              <a:avLst/>
              <a:gdLst>
                <a:gd name="T0" fmla="*/ 95 w 251"/>
                <a:gd name="T1" fmla="*/ 100 h 247"/>
                <a:gd name="T2" fmla="*/ 95 w 251"/>
                <a:gd name="T3" fmla="*/ 100 h 247"/>
                <a:gd name="T4" fmla="*/ 95 w 251"/>
                <a:gd name="T5" fmla="*/ 100 h 247"/>
                <a:gd name="T6" fmla="*/ 95 w 251"/>
                <a:gd name="T7" fmla="*/ 100 h 247"/>
                <a:gd name="T8" fmla="*/ 95 w 251"/>
                <a:gd name="T9" fmla="*/ 100 h 247"/>
                <a:gd name="T10" fmla="*/ 95 w 251"/>
                <a:gd name="T11" fmla="*/ 100 h 247"/>
                <a:gd name="T12" fmla="*/ 95 w 251"/>
                <a:gd name="T13" fmla="*/ 100 h 247"/>
                <a:gd name="T14" fmla="*/ 95 w 251"/>
                <a:gd name="T15" fmla="*/ 100 h 247"/>
                <a:gd name="T16" fmla="*/ 95 w 251"/>
                <a:gd name="T17" fmla="*/ 100 h 2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1" h="247">
                  <a:moveTo>
                    <a:pt x="180" y="12"/>
                  </a:moveTo>
                  <a:cubicBezTo>
                    <a:pt x="153" y="7"/>
                    <a:pt x="125" y="7"/>
                    <a:pt x="99" y="4"/>
                  </a:cubicBezTo>
                  <a:cubicBezTo>
                    <a:pt x="59" y="0"/>
                    <a:pt x="45" y="32"/>
                    <a:pt x="32" y="65"/>
                  </a:cubicBezTo>
                  <a:cubicBezTo>
                    <a:pt x="19" y="98"/>
                    <a:pt x="0" y="126"/>
                    <a:pt x="4" y="163"/>
                  </a:cubicBezTo>
                  <a:cubicBezTo>
                    <a:pt x="8" y="197"/>
                    <a:pt x="33" y="247"/>
                    <a:pt x="73" y="223"/>
                  </a:cubicBezTo>
                  <a:cubicBezTo>
                    <a:pt x="93" y="211"/>
                    <a:pt x="106" y="190"/>
                    <a:pt x="129" y="179"/>
                  </a:cubicBezTo>
                  <a:cubicBezTo>
                    <a:pt x="151" y="168"/>
                    <a:pt x="178" y="167"/>
                    <a:pt x="200" y="154"/>
                  </a:cubicBezTo>
                  <a:cubicBezTo>
                    <a:pt x="229" y="138"/>
                    <a:pt x="251" y="108"/>
                    <a:pt x="242" y="74"/>
                  </a:cubicBezTo>
                  <a:cubicBezTo>
                    <a:pt x="234" y="42"/>
                    <a:pt x="215" y="14"/>
                    <a:pt x="180" y="12"/>
                  </a:cubicBezTo>
                </a:path>
              </a:pathLst>
            </a:custGeom>
            <a:solidFill>
              <a:srgbClr val="BC7997"/>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71" name="Freeform 39"/>
            <p:cNvSpPr>
              <a:spLocks noChangeArrowheads="1"/>
            </p:cNvSpPr>
            <p:nvPr/>
          </p:nvSpPr>
          <p:spPr bwMode="auto">
            <a:xfrm>
              <a:off x="632" y="2323"/>
              <a:ext cx="85" cy="46"/>
            </a:xfrm>
            <a:custGeom>
              <a:avLst/>
              <a:gdLst>
                <a:gd name="T0" fmla="*/ 0 w 153"/>
                <a:gd name="T1" fmla="*/ 79 h 83"/>
                <a:gd name="T2" fmla="*/ 85 w 153"/>
                <a:gd name="T3" fmla="*/ 79 h 83"/>
                <a:gd name="T4" fmla="*/ 85 w 153"/>
                <a:gd name="T5" fmla="*/ 79 h 83"/>
                <a:gd name="T6" fmla="*/ 85 w 153"/>
                <a:gd name="T7" fmla="*/ 0 h 83"/>
                <a:gd name="T8" fmla="*/ 85 w 153"/>
                <a:gd name="T9" fmla="*/ 79 h 83"/>
                <a:gd name="T10" fmla="*/ 0 w 153"/>
                <a:gd name="T11" fmla="*/ 79 h 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3" h="83">
                  <a:moveTo>
                    <a:pt x="0" y="44"/>
                  </a:moveTo>
                  <a:cubicBezTo>
                    <a:pt x="0" y="44"/>
                    <a:pt x="16" y="83"/>
                    <a:pt x="59" y="74"/>
                  </a:cubicBezTo>
                  <a:cubicBezTo>
                    <a:pt x="103" y="65"/>
                    <a:pt x="115" y="54"/>
                    <a:pt x="115" y="54"/>
                  </a:cubicBezTo>
                  <a:cubicBezTo>
                    <a:pt x="153" y="0"/>
                    <a:pt x="153" y="0"/>
                    <a:pt x="153" y="0"/>
                  </a:cubicBezTo>
                  <a:cubicBezTo>
                    <a:pt x="72" y="17"/>
                    <a:pt x="72" y="17"/>
                    <a:pt x="72" y="17"/>
                  </a:cubicBezTo>
                  <a:lnTo>
                    <a:pt x="0" y="44"/>
                  </a:lnTo>
                  <a:close/>
                </a:path>
              </a:pathLst>
            </a:custGeom>
            <a:solidFill>
              <a:srgbClr val="F9E1D9"/>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72" name="Freeform 40"/>
            <p:cNvSpPr>
              <a:spLocks noChangeArrowheads="1"/>
            </p:cNvSpPr>
            <p:nvPr/>
          </p:nvSpPr>
          <p:spPr bwMode="auto">
            <a:xfrm>
              <a:off x="595" y="2231"/>
              <a:ext cx="58" cy="57"/>
            </a:xfrm>
            <a:custGeom>
              <a:avLst/>
              <a:gdLst>
                <a:gd name="T0" fmla="*/ 95 w 104"/>
                <a:gd name="T1" fmla="*/ 0 h 103"/>
                <a:gd name="T2" fmla="*/ 95 w 104"/>
                <a:gd name="T3" fmla="*/ 76 h 103"/>
                <a:gd name="T4" fmla="*/ 95 w 104"/>
                <a:gd name="T5" fmla="*/ 76 h 103"/>
                <a:gd name="T6" fmla="*/ 95 w 104"/>
                <a:gd name="T7" fmla="*/ 76 h 103"/>
                <a:gd name="T8" fmla="*/ 95 w 104"/>
                <a:gd name="T9" fmla="*/ 76 h 103"/>
                <a:gd name="T10" fmla="*/ 95 w 104"/>
                <a:gd name="T11" fmla="*/ 76 h 103"/>
                <a:gd name="T12" fmla="*/ 95 w 104"/>
                <a:gd name="T13" fmla="*/ 76 h 103"/>
                <a:gd name="T14" fmla="*/ 95 w 104"/>
                <a:gd name="T15" fmla="*/ 0 h 1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 h="103">
                  <a:moveTo>
                    <a:pt x="22" y="0"/>
                  </a:moveTo>
                  <a:cubicBezTo>
                    <a:pt x="22" y="0"/>
                    <a:pt x="0" y="3"/>
                    <a:pt x="8" y="16"/>
                  </a:cubicBezTo>
                  <a:cubicBezTo>
                    <a:pt x="16" y="29"/>
                    <a:pt x="20" y="32"/>
                    <a:pt x="28" y="31"/>
                  </a:cubicBezTo>
                  <a:cubicBezTo>
                    <a:pt x="36" y="30"/>
                    <a:pt x="53" y="42"/>
                    <a:pt x="57" y="48"/>
                  </a:cubicBezTo>
                  <a:cubicBezTo>
                    <a:pt x="61" y="54"/>
                    <a:pt x="61" y="103"/>
                    <a:pt x="61" y="103"/>
                  </a:cubicBezTo>
                  <a:cubicBezTo>
                    <a:pt x="89" y="87"/>
                    <a:pt x="89" y="87"/>
                    <a:pt x="89" y="87"/>
                  </a:cubicBezTo>
                  <a:cubicBezTo>
                    <a:pt x="104" y="14"/>
                    <a:pt x="104" y="14"/>
                    <a:pt x="104" y="14"/>
                  </a:cubicBezTo>
                  <a:lnTo>
                    <a:pt x="22" y="0"/>
                  </a:lnTo>
                  <a:close/>
                </a:path>
              </a:pathLst>
            </a:custGeom>
            <a:solidFill>
              <a:srgbClr val="F9E1D9"/>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73" name="Freeform 41"/>
            <p:cNvSpPr>
              <a:spLocks noChangeArrowheads="1"/>
            </p:cNvSpPr>
            <p:nvPr/>
          </p:nvSpPr>
          <p:spPr bwMode="auto">
            <a:xfrm>
              <a:off x="660" y="2333"/>
              <a:ext cx="48" cy="32"/>
            </a:xfrm>
            <a:custGeom>
              <a:avLst/>
              <a:gdLst>
                <a:gd name="T0" fmla="*/ 70 w 87"/>
                <a:gd name="T1" fmla="*/ 42 h 59"/>
                <a:gd name="T2" fmla="*/ 70 w 87"/>
                <a:gd name="T3" fmla="*/ 0 h 59"/>
                <a:gd name="T4" fmla="*/ 0 w 87"/>
                <a:gd name="T5" fmla="*/ 42 h 59"/>
                <a:gd name="T6" fmla="*/ 70 w 87"/>
                <a:gd name="T7" fmla="*/ 42 h 59"/>
                <a:gd name="T8" fmla="*/ 70 w 87"/>
                <a:gd name="T9" fmla="*/ 42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59">
                  <a:moveTo>
                    <a:pt x="87" y="28"/>
                  </a:moveTo>
                  <a:cubicBezTo>
                    <a:pt x="87" y="28"/>
                    <a:pt x="36" y="48"/>
                    <a:pt x="17" y="0"/>
                  </a:cubicBezTo>
                  <a:cubicBezTo>
                    <a:pt x="0" y="9"/>
                    <a:pt x="0" y="9"/>
                    <a:pt x="0" y="9"/>
                  </a:cubicBezTo>
                  <a:cubicBezTo>
                    <a:pt x="0" y="9"/>
                    <a:pt x="13" y="59"/>
                    <a:pt x="73" y="49"/>
                  </a:cubicBezTo>
                  <a:lnTo>
                    <a:pt x="87" y="28"/>
                  </a:lnTo>
                  <a:close/>
                </a:path>
              </a:pathLst>
            </a:custGeom>
            <a:solidFill>
              <a:srgbClr val="F9F9F9"/>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74" name="Freeform 42"/>
            <p:cNvSpPr>
              <a:spLocks noChangeArrowheads="1"/>
            </p:cNvSpPr>
            <p:nvPr/>
          </p:nvSpPr>
          <p:spPr bwMode="auto">
            <a:xfrm>
              <a:off x="595" y="2216"/>
              <a:ext cx="110" cy="177"/>
            </a:xfrm>
            <a:custGeom>
              <a:avLst/>
              <a:gdLst>
                <a:gd name="T0" fmla="*/ 85 w 198"/>
                <a:gd name="T1" fmla="*/ 0 h 318"/>
                <a:gd name="T2" fmla="*/ 85 w 198"/>
                <a:gd name="T3" fmla="*/ 90 h 318"/>
                <a:gd name="T4" fmla="*/ 85 w 198"/>
                <a:gd name="T5" fmla="*/ 90 h 318"/>
                <a:gd name="T6" fmla="*/ 85 w 198"/>
                <a:gd name="T7" fmla="*/ 90 h 318"/>
                <a:gd name="T8" fmla="*/ 85 w 198"/>
                <a:gd name="T9" fmla="*/ 90 h 318"/>
                <a:gd name="T10" fmla="*/ 85 w 198"/>
                <a:gd name="T11" fmla="*/ 90 h 318"/>
                <a:gd name="T12" fmla="*/ 85 w 198"/>
                <a:gd name="T13" fmla="*/ 90 h 318"/>
                <a:gd name="T14" fmla="*/ 85 w 198"/>
                <a:gd name="T15" fmla="*/ 90 h 318"/>
                <a:gd name="T16" fmla="*/ 85 w 198"/>
                <a:gd name="T17" fmla="*/ 90 h 318"/>
                <a:gd name="T18" fmla="*/ 85 w 198"/>
                <a:gd name="T19" fmla="*/ 90 h 318"/>
                <a:gd name="T20" fmla="*/ 85 w 198"/>
                <a:gd name="T21" fmla="*/ 90 h 318"/>
                <a:gd name="T22" fmla="*/ 85 w 198"/>
                <a:gd name="T23" fmla="*/ 90 h 3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8" h="318">
                  <a:moveTo>
                    <a:pt x="136" y="0"/>
                  </a:moveTo>
                  <a:cubicBezTo>
                    <a:pt x="136" y="0"/>
                    <a:pt x="158" y="18"/>
                    <a:pt x="146" y="33"/>
                  </a:cubicBezTo>
                  <a:cubicBezTo>
                    <a:pt x="131" y="51"/>
                    <a:pt x="21" y="35"/>
                    <a:pt x="6" y="129"/>
                  </a:cubicBezTo>
                  <a:cubicBezTo>
                    <a:pt x="2" y="154"/>
                    <a:pt x="17" y="178"/>
                    <a:pt x="56" y="176"/>
                  </a:cubicBezTo>
                  <a:cubicBezTo>
                    <a:pt x="76" y="174"/>
                    <a:pt x="96" y="181"/>
                    <a:pt x="106" y="200"/>
                  </a:cubicBezTo>
                  <a:cubicBezTo>
                    <a:pt x="117" y="218"/>
                    <a:pt x="113" y="273"/>
                    <a:pt x="42" y="304"/>
                  </a:cubicBezTo>
                  <a:cubicBezTo>
                    <a:pt x="53" y="318"/>
                    <a:pt x="53" y="318"/>
                    <a:pt x="53" y="318"/>
                  </a:cubicBezTo>
                  <a:cubicBezTo>
                    <a:pt x="53" y="318"/>
                    <a:pt x="117" y="304"/>
                    <a:pt x="129" y="222"/>
                  </a:cubicBezTo>
                  <a:cubicBezTo>
                    <a:pt x="137" y="166"/>
                    <a:pt x="68" y="149"/>
                    <a:pt x="46" y="154"/>
                  </a:cubicBezTo>
                  <a:cubicBezTo>
                    <a:pt x="46" y="154"/>
                    <a:pt x="0" y="145"/>
                    <a:pt x="49" y="93"/>
                  </a:cubicBezTo>
                  <a:cubicBezTo>
                    <a:pt x="98" y="41"/>
                    <a:pt x="141" y="85"/>
                    <a:pt x="168" y="40"/>
                  </a:cubicBezTo>
                  <a:cubicBezTo>
                    <a:pt x="186" y="9"/>
                    <a:pt x="198" y="8"/>
                    <a:pt x="198" y="8"/>
                  </a:cubicBezTo>
                </a:path>
              </a:pathLst>
            </a:custGeom>
            <a:solidFill>
              <a:srgbClr val="F9F9F9"/>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75" name="Freeform 43"/>
            <p:cNvSpPr>
              <a:spLocks noChangeArrowheads="1"/>
            </p:cNvSpPr>
            <p:nvPr/>
          </p:nvSpPr>
          <p:spPr bwMode="auto">
            <a:xfrm>
              <a:off x="533" y="2370"/>
              <a:ext cx="159" cy="108"/>
            </a:xfrm>
            <a:custGeom>
              <a:avLst/>
              <a:gdLst>
                <a:gd name="T0" fmla="*/ 96 w 285"/>
                <a:gd name="T1" fmla="*/ 90 h 194"/>
                <a:gd name="T2" fmla="*/ 96 w 285"/>
                <a:gd name="T3" fmla="*/ 90 h 194"/>
                <a:gd name="T4" fmla="*/ 96 w 285"/>
                <a:gd name="T5" fmla="*/ 90 h 194"/>
                <a:gd name="T6" fmla="*/ 96 w 285"/>
                <a:gd name="T7" fmla="*/ 90 h 194"/>
                <a:gd name="T8" fmla="*/ 96 w 285"/>
                <a:gd name="T9" fmla="*/ 90 h 194"/>
                <a:gd name="T10" fmla="*/ 96 w 285"/>
                <a:gd name="T11" fmla="*/ 90 h 194"/>
                <a:gd name="T12" fmla="*/ 96 w 285"/>
                <a:gd name="T13" fmla="*/ 90 h 194"/>
                <a:gd name="T14" fmla="*/ 96 w 285"/>
                <a:gd name="T15" fmla="*/ 90 h 194"/>
                <a:gd name="T16" fmla="*/ 96 w 285"/>
                <a:gd name="T17" fmla="*/ 90 h 194"/>
                <a:gd name="T18" fmla="*/ 96 w 285"/>
                <a:gd name="T19" fmla="*/ 90 h 194"/>
                <a:gd name="T20" fmla="*/ 96 w 285"/>
                <a:gd name="T21" fmla="*/ 90 h 194"/>
                <a:gd name="T22" fmla="*/ 96 w 285"/>
                <a:gd name="T23" fmla="*/ 90 h 19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5" h="194">
                  <a:moveTo>
                    <a:pt x="273" y="75"/>
                  </a:moveTo>
                  <a:cubicBezTo>
                    <a:pt x="273" y="75"/>
                    <a:pt x="272" y="0"/>
                    <a:pt x="185" y="15"/>
                  </a:cubicBezTo>
                  <a:cubicBezTo>
                    <a:pt x="123" y="26"/>
                    <a:pt x="107" y="47"/>
                    <a:pt x="80" y="43"/>
                  </a:cubicBezTo>
                  <a:cubicBezTo>
                    <a:pt x="53" y="39"/>
                    <a:pt x="36" y="67"/>
                    <a:pt x="30" y="69"/>
                  </a:cubicBezTo>
                  <a:cubicBezTo>
                    <a:pt x="24" y="72"/>
                    <a:pt x="0" y="101"/>
                    <a:pt x="14" y="102"/>
                  </a:cubicBezTo>
                  <a:cubicBezTo>
                    <a:pt x="14" y="102"/>
                    <a:pt x="12" y="115"/>
                    <a:pt x="24" y="116"/>
                  </a:cubicBezTo>
                  <a:cubicBezTo>
                    <a:pt x="24" y="116"/>
                    <a:pt x="24" y="128"/>
                    <a:pt x="33" y="128"/>
                  </a:cubicBezTo>
                  <a:cubicBezTo>
                    <a:pt x="33" y="128"/>
                    <a:pt x="38" y="138"/>
                    <a:pt x="49" y="137"/>
                  </a:cubicBezTo>
                  <a:cubicBezTo>
                    <a:pt x="49" y="137"/>
                    <a:pt x="63" y="143"/>
                    <a:pt x="72" y="121"/>
                  </a:cubicBezTo>
                  <a:cubicBezTo>
                    <a:pt x="97" y="110"/>
                    <a:pt x="97" y="110"/>
                    <a:pt x="97" y="110"/>
                  </a:cubicBezTo>
                  <a:cubicBezTo>
                    <a:pt x="97" y="110"/>
                    <a:pt x="114" y="56"/>
                    <a:pt x="168" y="89"/>
                  </a:cubicBezTo>
                  <a:cubicBezTo>
                    <a:pt x="223" y="122"/>
                    <a:pt x="285" y="194"/>
                    <a:pt x="273" y="75"/>
                  </a:cubicBezTo>
                  <a:close/>
                </a:path>
              </a:pathLst>
            </a:custGeom>
            <a:solidFill>
              <a:srgbClr val="F7DAD2"/>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76" name="Freeform 44"/>
            <p:cNvSpPr>
              <a:spLocks noChangeArrowheads="1"/>
            </p:cNvSpPr>
            <p:nvPr/>
          </p:nvSpPr>
          <p:spPr bwMode="auto">
            <a:xfrm>
              <a:off x="517" y="2428"/>
              <a:ext cx="172" cy="184"/>
            </a:xfrm>
            <a:custGeom>
              <a:avLst/>
              <a:gdLst>
                <a:gd name="T0" fmla="*/ 99 w 308"/>
                <a:gd name="T1" fmla="*/ 0 h 328"/>
                <a:gd name="T2" fmla="*/ 99 w 308"/>
                <a:gd name="T3" fmla="*/ 113 h 328"/>
                <a:gd name="T4" fmla="*/ 99 w 308"/>
                <a:gd name="T5" fmla="*/ 113 h 328"/>
                <a:gd name="T6" fmla="*/ 99 w 308"/>
                <a:gd name="T7" fmla="*/ 113 h 328"/>
                <a:gd name="T8" fmla="*/ 99 w 308"/>
                <a:gd name="T9" fmla="*/ 113 h 328"/>
                <a:gd name="T10" fmla="*/ 99 w 308"/>
                <a:gd name="T11" fmla="*/ 113 h 328"/>
                <a:gd name="T12" fmla="*/ 99 w 308"/>
                <a:gd name="T13" fmla="*/ 113 h 328"/>
                <a:gd name="T14" fmla="*/ 99 w 308"/>
                <a:gd name="T15" fmla="*/ 113 h 328"/>
                <a:gd name="T16" fmla="*/ 99 w 308"/>
                <a:gd name="T17" fmla="*/ 113 h 328"/>
                <a:gd name="T18" fmla="*/ 99 w 308"/>
                <a:gd name="T19" fmla="*/ 113 h 328"/>
                <a:gd name="T20" fmla="*/ 99 w 308"/>
                <a:gd name="T21" fmla="*/ 0 h 3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8" h="328">
                  <a:moveTo>
                    <a:pt x="125" y="0"/>
                  </a:moveTo>
                  <a:cubicBezTo>
                    <a:pt x="119" y="9"/>
                    <a:pt x="119" y="9"/>
                    <a:pt x="119" y="9"/>
                  </a:cubicBezTo>
                  <a:cubicBezTo>
                    <a:pt x="119" y="9"/>
                    <a:pt x="109" y="7"/>
                    <a:pt x="103" y="11"/>
                  </a:cubicBezTo>
                  <a:cubicBezTo>
                    <a:pt x="103" y="11"/>
                    <a:pt x="105" y="30"/>
                    <a:pt x="101" y="32"/>
                  </a:cubicBezTo>
                  <a:cubicBezTo>
                    <a:pt x="97" y="34"/>
                    <a:pt x="79" y="31"/>
                    <a:pt x="79" y="40"/>
                  </a:cubicBezTo>
                  <a:cubicBezTo>
                    <a:pt x="79" y="61"/>
                    <a:pt x="83" y="65"/>
                    <a:pt x="71" y="69"/>
                  </a:cubicBezTo>
                  <a:cubicBezTo>
                    <a:pt x="71" y="69"/>
                    <a:pt x="0" y="106"/>
                    <a:pt x="3" y="169"/>
                  </a:cubicBezTo>
                  <a:cubicBezTo>
                    <a:pt x="6" y="232"/>
                    <a:pt x="32" y="309"/>
                    <a:pt x="136" y="318"/>
                  </a:cubicBezTo>
                  <a:cubicBezTo>
                    <a:pt x="240" y="328"/>
                    <a:pt x="284" y="268"/>
                    <a:pt x="284" y="181"/>
                  </a:cubicBezTo>
                  <a:cubicBezTo>
                    <a:pt x="284" y="141"/>
                    <a:pt x="308" y="150"/>
                    <a:pt x="308" y="150"/>
                  </a:cubicBezTo>
                  <a:cubicBezTo>
                    <a:pt x="308" y="150"/>
                    <a:pt x="261" y="29"/>
                    <a:pt x="125" y="0"/>
                  </a:cubicBezTo>
                  <a:close/>
                </a:path>
              </a:pathLst>
            </a:custGeom>
            <a:solidFill>
              <a:srgbClr val="F9E1D9"/>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77" name="Freeform 45"/>
            <p:cNvSpPr>
              <a:spLocks noChangeArrowheads="1"/>
            </p:cNvSpPr>
            <p:nvPr/>
          </p:nvSpPr>
          <p:spPr bwMode="auto">
            <a:xfrm>
              <a:off x="612" y="2389"/>
              <a:ext cx="67" cy="51"/>
            </a:xfrm>
            <a:custGeom>
              <a:avLst/>
              <a:gdLst>
                <a:gd name="T0" fmla="*/ 0 w 122"/>
                <a:gd name="T1" fmla="*/ 80 h 92"/>
                <a:gd name="T2" fmla="*/ 61 w 122"/>
                <a:gd name="T3" fmla="*/ 80 h 92"/>
                <a:gd name="T4" fmla="*/ 61 w 122"/>
                <a:gd name="T5" fmla="*/ 80 h 92"/>
                <a:gd name="T6" fmla="*/ 0 w 122"/>
                <a:gd name="T7" fmla="*/ 8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2" h="92">
                  <a:moveTo>
                    <a:pt x="0" y="26"/>
                  </a:moveTo>
                  <a:cubicBezTo>
                    <a:pt x="0" y="26"/>
                    <a:pt x="108" y="0"/>
                    <a:pt x="122" y="69"/>
                  </a:cubicBezTo>
                  <a:cubicBezTo>
                    <a:pt x="112" y="92"/>
                    <a:pt x="112" y="92"/>
                    <a:pt x="112" y="92"/>
                  </a:cubicBezTo>
                  <a:lnTo>
                    <a:pt x="0" y="26"/>
                  </a:lnTo>
                  <a:close/>
                </a:path>
              </a:pathLst>
            </a:custGeom>
            <a:solidFill>
              <a:srgbClr val="EAC9C3"/>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78" name="Freeform 46"/>
            <p:cNvSpPr>
              <a:spLocks noChangeArrowheads="1"/>
            </p:cNvSpPr>
            <p:nvPr/>
          </p:nvSpPr>
          <p:spPr bwMode="auto">
            <a:xfrm>
              <a:off x="577" y="2223"/>
              <a:ext cx="257" cy="319"/>
            </a:xfrm>
            <a:custGeom>
              <a:avLst/>
              <a:gdLst>
                <a:gd name="T0" fmla="*/ 114 w 458"/>
                <a:gd name="T1" fmla="*/ 110 h 569"/>
                <a:gd name="T2" fmla="*/ 114 w 458"/>
                <a:gd name="T3" fmla="*/ 110 h 569"/>
                <a:gd name="T4" fmla="*/ 114 w 458"/>
                <a:gd name="T5" fmla="*/ 110 h 569"/>
                <a:gd name="T6" fmla="*/ 114 w 458"/>
                <a:gd name="T7" fmla="*/ 110 h 569"/>
                <a:gd name="T8" fmla="*/ 114 w 458"/>
                <a:gd name="T9" fmla="*/ 110 h 569"/>
                <a:gd name="T10" fmla="*/ 114 w 458"/>
                <a:gd name="T11" fmla="*/ 110 h 569"/>
                <a:gd name="T12" fmla="*/ 114 w 458"/>
                <a:gd name="T13" fmla="*/ 110 h 569"/>
                <a:gd name="T14" fmla="*/ 114 w 458"/>
                <a:gd name="T15" fmla="*/ 110 h 569"/>
                <a:gd name="T16" fmla="*/ 114 w 458"/>
                <a:gd name="T17" fmla="*/ 110 h 569"/>
                <a:gd name="T18" fmla="*/ 114 w 458"/>
                <a:gd name="T19" fmla="*/ 110 h 569"/>
                <a:gd name="T20" fmla="*/ 114 w 458"/>
                <a:gd name="T21" fmla="*/ 110 h 569"/>
                <a:gd name="T22" fmla="*/ 114 w 458"/>
                <a:gd name="T23" fmla="*/ 110 h 569"/>
                <a:gd name="T24" fmla="*/ 114 w 458"/>
                <a:gd name="T25" fmla="*/ 110 h 569"/>
                <a:gd name="T26" fmla="*/ 114 w 458"/>
                <a:gd name="T27" fmla="*/ 110 h 569"/>
                <a:gd name="T28" fmla="*/ 114 w 458"/>
                <a:gd name="T29" fmla="*/ 110 h 569"/>
                <a:gd name="T30" fmla="*/ 114 w 458"/>
                <a:gd name="T31" fmla="*/ 110 h 569"/>
                <a:gd name="T32" fmla="*/ 114 w 458"/>
                <a:gd name="T33" fmla="*/ 110 h 569"/>
                <a:gd name="T34" fmla="*/ 114 w 458"/>
                <a:gd name="T35" fmla="*/ 110 h 569"/>
                <a:gd name="T36" fmla="*/ 114 w 458"/>
                <a:gd name="T37" fmla="*/ 110 h 569"/>
                <a:gd name="T38" fmla="*/ 114 w 458"/>
                <a:gd name="T39" fmla="*/ 110 h 569"/>
                <a:gd name="T40" fmla="*/ 0 w 458"/>
                <a:gd name="T41" fmla="*/ 110 h 569"/>
                <a:gd name="T42" fmla="*/ 114 w 458"/>
                <a:gd name="T43" fmla="*/ 110 h 569"/>
                <a:gd name="T44" fmla="*/ 114 w 458"/>
                <a:gd name="T45" fmla="*/ 110 h 569"/>
                <a:gd name="T46" fmla="*/ 114 w 458"/>
                <a:gd name="T47" fmla="*/ 110 h 569"/>
                <a:gd name="T48" fmla="*/ 114 w 458"/>
                <a:gd name="T49" fmla="*/ 110 h 569"/>
                <a:gd name="T50" fmla="*/ 114 w 458"/>
                <a:gd name="T51" fmla="*/ 110 h 569"/>
                <a:gd name="T52" fmla="*/ 114 w 458"/>
                <a:gd name="T53" fmla="*/ 110 h 569"/>
                <a:gd name="T54" fmla="*/ 114 w 458"/>
                <a:gd name="T55" fmla="*/ 110 h 569"/>
                <a:gd name="T56" fmla="*/ 114 w 458"/>
                <a:gd name="T57" fmla="*/ 110 h 569"/>
                <a:gd name="T58" fmla="*/ 114 w 458"/>
                <a:gd name="T59" fmla="*/ 110 h 569"/>
                <a:gd name="T60" fmla="*/ 114 w 458"/>
                <a:gd name="T61" fmla="*/ 110 h 569"/>
                <a:gd name="T62" fmla="*/ 114 w 458"/>
                <a:gd name="T63" fmla="*/ 110 h 569"/>
                <a:gd name="T64" fmla="*/ 114 w 458"/>
                <a:gd name="T65" fmla="*/ 110 h 569"/>
                <a:gd name="T66" fmla="*/ 114 w 458"/>
                <a:gd name="T67" fmla="*/ 110 h 56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58" h="569">
                  <a:moveTo>
                    <a:pt x="48" y="8"/>
                  </a:moveTo>
                  <a:cubicBezTo>
                    <a:pt x="48" y="0"/>
                    <a:pt x="62" y="9"/>
                    <a:pt x="66" y="10"/>
                  </a:cubicBezTo>
                  <a:cubicBezTo>
                    <a:pt x="70" y="11"/>
                    <a:pt x="80" y="1"/>
                    <a:pt x="88" y="2"/>
                  </a:cubicBezTo>
                  <a:cubicBezTo>
                    <a:pt x="97" y="3"/>
                    <a:pt x="128" y="6"/>
                    <a:pt x="141" y="5"/>
                  </a:cubicBezTo>
                  <a:cubicBezTo>
                    <a:pt x="153" y="4"/>
                    <a:pt x="179" y="12"/>
                    <a:pt x="167" y="33"/>
                  </a:cubicBezTo>
                  <a:cubicBezTo>
                    <a:pt x="155" y="54"/>
                    <a:pt x="141" y="53"/>
                    <a:pt x="142" y="72"/>
                  </a:cubicBezTo>
                  <a:cubicBezTo>
                    <a:pt x="143" y="90"/>
                    <a:pt x="153" y="118"/>
                    <a:pt x="140" y="136"/>
                  </a:cubicBezTo>
                  <a:cubicBezTo>
                    <a:pt x="140" y="136"/>
                    <a:pt x="195" y="99"/>
                    <a:pt x="216" y="92"/>
                  </a:cubicBezTo>
                  <a:cubicBezTo>
                    <a:pt x="246" y="83"/>
                    <a:pt x="266" y="37"/>
                    <a:pt x="300" y="45"/>
                  </a:cubicBezTo>
                  <a:cubicBezTo>
                    <a:pt x="334" y="52"/>
                    <a:pt x="407" y="81"/>
                    <a:pt x="432" y="234"/>
                  </a:cubicBezTo>
                  <a:cubicBezTo>
                    <a:pt x="458" y="388"/>
                    <a:pt x="339" y="435"/>
                    <a:pt x="329" y="455"/>
                  </a:cubicBezTo>
                  <a:cubicBezTo>
                    <a:pt x="320" y="475"/>
                    <a:pt x="275" y="490"/>
                    <a:pt x="263" y="499"/>
                  </a:cubicBezTo>
                  <a:cubicBezTo>
                    <a:pt x="252" y="507"/>
                    <a:pt x="210" y="547"/>
                    <a:pt x="178" y="499"/>
                  </a:cubicBezTo>
                  <a:cubicBezTo>
                    <a:pt x="146" y="450"/>
                    <a:pt x="90" y="416"/>
                    <a:pt x="84" y="398"/>
                  </a:cubicBezTo>
                  <a:cubicBezTo>
                    <a:pt x="84" y="398"/>
                    <a:pt x="81" y="424"/>
                    <a:pt x="73" y="455"/>
                  </a:cubicBezTo>
                  <a:cubicBezTo>
                    <a:pt x="65" y="486"/>
                    <a:pt x="75" y="506"/>
                    <a:pt x="83" y="518"/>
                  </a:cubicBezTo>
                  <a:cubicBezTo>
                    <a:pt x="92" y="530"/>
                    <a:pt x="81" y="537"/>
                    <a:pt x="77" y="541"/>
                  </a:cubicBezTo>
                  <a:cubicBezTo>
                    <a:pt x="73" y="546"/>
                    <a:pt x="82" y="569"/>
                    <a:pt x="53" y="560"/>
                  </a:cubicBezTo>
                  <a:cubicBezTo>
                    <a:pt x="53" y="560"/>
                    <a:pt x="42" y="569"/>
                    <a:pt x="33" y="560"/>
                  </a:cubicBezTo>
                  <a:cubicBezTo>
                    <a:pt x="33" y="560"/>
                    <a:pt x="24" y="568"/>
                    <a:pt x="16" y="559"/>
                  </a:cubicBezTo>
                  <a:cubicBezTo>
                    <a:pt x="16" y="559"/>
                    <a:pt x="0" y="563"/>
                    <a:pt x="0" y="540"/>
                  </a:cubicBezTo>
                  <a:cubicBezTo>
                    <a:pt x="0" y="516"/>
                    <a:pt x="15" y="503"/>
                    <a:pt x="14" y="485"/>
                  </a:cubicBezTo>
                  <a:cubicBezTo>
                    <a:pt x="13" y="468"/>
                    <a:pt x="14" y="353"/>
                    <a:pt x="25" y="340"/>
                  </a:cubicBezTo>
                  <a:cubicBezTo>
                    <a:pt x="36" y="328"/>
                    <a:pt x="45" y="319"/>
                    <a:pt x="57" y="319"/>
                  </a:cubicBezTo>
                  <a:cubicBezTo>
                    <a:pt x="70" y="319"/>
                    <a:pt x="111" y="325"/>
                    <a:pt x="172" y="364"/>
                  </a:cubicBezTo>
                  <a:cubicBezTo>
                    <a:pt x="172" y="364"/>
                    <a:pt x="182" y="337"/>
                    <a:pt x="178" y="297"/>
                  </a:cubicBezTo>
                  <a:cubicBezTo>
                    <a:pt x="174" y="258"/>
                    <a:pt x="198" y="198"/>
                    <a:pt x="232" y="191"/>
                  </a:cubicBezTo>
                  <a:cubicBezTo>
                    <a:pt x="232" y="191"/>
                    <a:pt x="137" y="239"/>
                    <a:pt x="82" y="228"/>
                  </a:cubicBezTo>
                  <a:cubicBezTo>
                    <a:pt x="72" y="226"/>
                    <a:pt x="70" y="209"/>
                    <a:pt x="64" y="203"/>
                  </a:cubicBezTo>
                  <a:cubicBezTo>
                    <a:pt x="58" y="197"/>
                    <a:pt x="58" y="179"/>
                    <a:pt x="70" y="149"/>
                  </a:cubicBezTo>
                  <a:cubicBezTo>
                    <a:pt x="82" y="119"/>
                    <a:pt x="112" y="52"/>
                    <a:pt x="112" y="52"/>
                  </a:cubicBezTo>
                  <a:cubicBezTo>
                    <a:pt x="112" y="52"/>
                    <a:pt x="104" y="39"/>
                    <a:pt x="96" y="35"/>
                  </a:cubicBezTo>
                  <a:cubicBezTo>
                    <a:pt x="88" y="31"/>
                    <a:pt x="69" y="33"/>
                    <a:pt x="64" y="25"/>
                  </a:cubicBezTo>
                  <a:cubicBezTo>
                    <a:pt x="59" y="17"/>
                    <a:pt x="48" y="27"/>
                    <a:pt x="48" y="8"/>
                  </a:cubicBezTo>
                  <a:close/>
                </a:path>
              </a:pathLst>
            </a:custGeom>
            <a:solidFill>
              <a:srgbClr val="FDF2EE"/>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79" name="Freeform 47"/>
            <p:cNvSpPr>
              <a:spLocks noChangeArrowheads="1"/>
            </p:cNvSpPr>
            <p:nvPr/>
          </p:nvSpPr>
          <p:spPr bwMode="auto">
            <a:xfrm>
              <a:off x="586" y="2192"/>
              <a:ext cx="200" cy="74"/>
            </a:xfrm>
            <a:custGeom>
              <a:avLst/>
              <a:gdLst>
                <a:gd name="T0" fmla="*/ 108 w 357"/>
                <a:gd name="T1" fmla="*/ 71 h 134"/>
                <a:gd name="T2" fmla="*/ 108 w 357"/>
                <a:gd name="T3" fmla="*/ 71 h 134"/>
                <a:gd name="T4" fmla="*/ 0 w 357"/>
                <a:gd name="T5" fmla="*/ 71 h 134"/>
                <a:gd name="T6" fmla="*/ 108 w 357"/>
                <a:gd name="T7" fmla="*/ 71 h 134"/>
                <a:gd name="T8" fmla="*/ 108 w 357"/>
                <a:gd name="T9" fmla="*/ 71 h 134"/>
                <a:gd name="T10" fmla="*/ 108 w 357"/>
                <a:gd name="T11" fmla="*/ 71 h 1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7" h="134">
                  <a:moveTo>
                    <a:pt x="357" y="134"/>
                  </a:moveTo>
                  <a:cubicBezTo>
                    <a:pt x="317" y="80"/>
                    <a:pt x="271" y="49"/>
                    <a:pt x="235" y="34"/>
                  </a:cubicBezTo>
                  <a:cubicBezTo>
                    <a:pt x="170" y="4"/>
                    <a:pt x="46" y="0"/>
                    <a:pt x="0" y="96"/>
                  </a:cubicBezTo>
                  <a:cubicBezTo>
                    <a:pt x="0" y="96"/>
                    <a:pt x="33" y="42"/>
                    <a:pt x="103" y="49"/>
                  </a:cubicBezTo>
                  <a:cubicBezTo>
                    <a:pt x="138" y="53"/>
                    <a:pt x="178" y="67"/>
                    <a:pt x="215" y="66"/>
                  </a:cubicBezTo>
                  <a:cubicBezTo>
                    <a:pt x="252" y="64"/>
                    <a:pt x="317" y="86"/>
                    <a:pt x="357" y="134"/>
                  </a:cubicBezTo>
                  <a:close/>
                </a:path>
              </a:pathLst>
            </a:custGeom>
            <a:solidFill>
              <a:srgbClr val="5E203A"/>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80" name="Freeform 48"/>
            <p:cNvSpPr>
              <a:spLocks noChangeArrowheads="1"/>
            </p:cNvSpPr>
            <p:nvPr/>
          </p:nvSpPr>
          <p:spPr bwMode="auto">
            <a:xfrm>
              <a:off x="564" y="2468"/>
              <a:ext cx="16" cy="9"/>
            </a:xfrm>
            <a:custGeom>
              <a:avLst/>
              <a:gdLst>
                <a:gd name="T0" fmla="*/ 0 w 30"/>
                <a:gd name="T1" fmla="*/ 4 h 18"/>
                <a:gd name="T2" fmla="*/ 26 w 30"/>
                <a:gd name="T3" fmla="*/ 4 h 18"/>
                <a:gd name="T4" fmla="*/ 26 w 30"/>
                <a:gd name="T5" fmla="*/ 4 h 18"/>
                <a:gd name="T6" fmla="*/ 26 w 30"/>
                <a:gd name="T7" fmla="*/ 4 h 18"/>
                <a:gd name="T8" fmla="*/ 0 w 30"/>
                <a:gd name="T9" fmla="*/ 4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8">
                  <a:moveTo>
                    <a:pt x="0" y="13"/>
                  </a:moveTo>
                  <a:cubicBezTo>
                    <a:pt x="0" y="13"/>
                    <a:pt x="7" y="2"/>
                    <a:pt x="13" y="2"/>
                  </a:cubicBezTo>
                  <a:cubicBezTo>
                    <a:pt x="13" y="2"/>
                    <a:pt x="27" y="11"/>
                    <a:pt x="30" y="18"/>
                  </a:cubicBezTo>
                  <a:cubicBezTo>
                    <a:pt x="30" y="18"/>
                    <a:pt x="20" y="0"/>
                    <a:pt x="11" y="1"/>
                  </a:cubicBezTo>
                  <a:cubicBezTo>
                    <a:pt x="1" y="2"/>
                    <a:pt x="0" y="13"/>
                    <a:pt x="0" y="13"/>
                  </a:cubicBezTo>
                  <a:close/>
                </a:path>
              </a:pathLst>
            </a:custGeom>
            <a:solidFill>
              <a:srgbClr val="E8BDB3"/>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81" name="Freeform 49"/>
            <p:cNvSpPr>
              <a:spLocks noChangeArrowheads="1"/>
            </p:cNvSpPr>
            <p:nvPr/>
          </p:nvSpPr>
          <p:spPr bwMode="auto">
            <a:xfrm>
              <a:off x="546" y="2406"/>
              <a:ext cx="29" cy="29"/>
            </a:xfrm>
            <a:custGeom>
              <a:avLst/>
              <a:gdLst>
                <a:gd name="T0" fmla="*/ 0 w 53"/>
                <a:gd name="T1" fmla="*/ 55 h 53"/>
                <a:gd name="T2" fmla="*/ 55 w 53"/>
                <a:gd name="T3" fmla="*/ 55 h 53"/>
                <a:gd name="T4" fmla="*/ 55 w 53"/>
                <a:gd name="T5" fmla="*/ 55 h 53"/>
                <a:gd name="T6" fmla="*/ 55 w 53"/>
                <a:gd name="T7" fmla="*/ 55 h 53"/>
                <a:gd name="T8" fmla="*/ 55 w 53"/>
                <a:gd name="T9" fmla="*/ 55 h 53"/>
                <a:gd name="T10" fmla="*/ 55 w 53"/>
                <a:gd name="T11" fmla="*/ 55 h 53"/>
                <a:gd name="T12" fmla="*/ 55 w 53"/>
                <a:gd name="T13" fmla="*/ 0 h 53"/>
                <a:gd name="T14" fmla="*/ 0 w 53"/>
                <a:gd name="T15" fmla="*/ 55 h 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3" h="53">
                  <a:moveTo>
                    <a:pt x="0" y="15"/>
                  </a:moveTo>
                  <a:cubicBezTo>
                    <a:pt x="0" y="15"/>
                    <a:pt x="10" y="15"/>
                    <a:pt x="6" y="21"/>
                  </a:cubicBezTo>
                  <a:cubicBezTo>
                    <a:pt x="6" y="21"/>
                    <a:pt x="22" y="18"/>
                    <a:pt x="15" y="30"/>
                  </a:cubicBezTo>
                  <a:cubicBezTo>
                    <a:pt x="15" y="30"/>
                    <a:pt x="29" y="22"/>
                    <a:pt x="27" y="37"/>
                  </a:cubicBezTo>
                  <a:cubicBezTo>
                    <a:pt x="27" y="37"/>
                    <a:pt x="41" y="31"/>
                    <a:pt x="42" y="53"/>
                  </a:cubicBezTo>
                  <a:cubicBezTo>
                    <a:pt x="42" y="53"/>
                    <a:pt x="40" y="16"/>
                    <a:pt x="53" y="9"/>
                  </a:cubicBezTo>
                  <a:cubicBezTo>
                    <a:pt x="53" y="9"/>
                    <a:pt x="32" y="5"/>
                    <a:pt x="29" y="0"/>
                  </a:cubicBezTo>
                  <a:cubicBezTo>
                    <a:pt x="29" y="0"/>
                    <a:pt x="6" y="7"/>
                    <a:pt x="0" y="15"/>
                  </a:cubicBezTo>
                  <a:close/>
                </a:path>
              </a:pathLst>
            </a:custGeom>
            <a:solidFill>
              <a:srgbClr val="E8BDB3"/>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82" name="Freeform 50"/>
            <p:cNvSpPr>
              <a:spLocks noChangeArrowheads="1"/>
            </p:cNvSpPr>
            <p:nvPr/>
          </p:nvSpPr>
          <p:spPr bwMode="auto">
            <a:xfrm>
              <a:off x="577" y="2428"/>
              <a:ext cx="9" cy="4"/>
            </a:xfrm>
            <a:custGeom>
              <a:avLst/>
              <a:gdLst>
                <a:gd name="T0" fmla="*/ 4 w 18"/>
                <a:gd name="T1" fmla="*/ 0 h 9"/>
                <a:gd name="T2" fmla="*/ 0 w 18"/>
                <a:gd name="T3" fmla="*/ 0 h 9"/>
                <a:gd name="T4" fmla="*/ 4 w 18"/>
                <a:gd name="T5" fmla="*/ 0 h 9"/>
                <a:gd name="T6" fmla="*/ 4 w 18"/>
                <a:gd name="T7" fmla="*/ 0 h 9"/>
                <a:gd name="T8" fmla="*/ 4 w 1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9">
                  <a:moveTo>
                    <a:pt x="12" y="9"/>
                  </a:moveTo>
                  <a:cubicBezTo>
                    <a:pt x="12" y="9"/>
                    <a:pt x="4" y="7"/>
                    <a:pt x="0" y="9"/>
                  </a:cubicBezTo>
                  <a:cubicBezTo>
                    <a:pt x="0" y="9"/>
                    <a:pt x="11" y="6"/>
                    <a:pt x="15" y="1"/>
                  </a:cubicBezTo>
                  <a:cubicBezTo>
                    <a:pt x="16" y="0"/>
                    <a:pt x="18" y="0"/>
                    <a:pt x="18" y="0"/>
                  </a:cubicBezTo>
                  <a:cubicBezTo>
                    <a:pt x="18" y="0"/>
                    <a:pt x="11" y="7"/>
                    <a:pt x="12" y="9"/>
                  </a:cubicBezTo>
                  <a:close/>
                </a:path>
              </a:pathLst>
            </a:custGeom>
            <a:solidFill>
              <a:srgbClr val="E8BDB3"/>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83" name="Freeform 51"/>
            <p:cNvSpPr>
              <a:spLocks noChangeArrowheads="1"/>
            </p:cNvSpPr>
            <p:nvPr/>
          </p:nvSpPr>
          <p:spPr bwMode="auto">
            <a:xfrm>
              <a:off x="626" y="2523"/>
              <a:ext cx="24" cy="25"/>
            </a:xfrm>
            <a:custGeom>
              <a:avLst/>
              <a:gdLst>
                <a:gd name="T0" fmla="*/ 0 w 44"/>
                <a:gd name="T1" fmla="*/ 24 h 47"/>
                <a:gd name="T2" fmla="*/ 50 w 44"/>
                <a:gd name="T3" fmla="*/ 0 h 47"/>
                <a:gd name="T4" fmla="*/ 0 w 44"/>
                <a:gd name="T5" fmla="*/ 24 h 47"/>
                <a:gd name="T6" fmla="*/ 0 60000 65536"/>
                <a:gd name="T7" fmla="*/ 0 60000 65536"/>
                <a:gd name="T8" fmla="*/ 0 60000 65536"/>
              </a:gdLst>
              <a:ahLst/>
              <a:cxnLst>
                <a:cxn ang="T6">
                  <a:pos x="T0" y="T1"/>
                </a:cxn>
                <a:cxn ang="T7">
                  <a:pos x="T2" y="T3"/>
                </a:cxn>
                <a:cxn ang="T8">
                  <a:pos x="T4" y="T5"/>
                </a:cxn>
              </a:cxnLst>
              <a:rect l="0" t="0" r="r" b="b"/>
              <a:pathLst>
                <a:path w="44" h="47">
                  <a:moveTo>
                    <a:pt x="0" y="11"/>
                  </a:moveTo>
                  <a:cubicBezTo>
                    <a:pt x="0" y="11"/>
                    <a:pt x="28" y="42"/>
                    <a:pt x="44" y="0"/>
                  </a:cubicBezTo>
                  <a:cubicBezTo>
                    <a:pt x="44" y="0"/>
                    <a:pt x="31" y="47"/>
                    <a:pt x="0" y="11"/>
                  </a:cubicBezTo>
                  <a:close/>
                </a:path>
              </a:pathLst>
            </a:custGeom>
            <a:solidFill>
              <a:srgbClr val="E8BDB3"/>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84" name="Freeform 52"/>
            <p:cNvSpPr>
              <a:spLocks noChangeArrowheads="1"/>
            </p:cNvSpPr>
            <p:nvPr/>
          </p:nvSpPr>
          <p:spPr bwMode="auto">
            <a:xfrm>
              <a:off x="638" y="2484"/>
              <a:ext cx="11" cy="18"/>
            </a:xfrm>
            <a:custGeom>
              <a:avLst/>
              <a:gdLst>
                <a:gd name="T0" fmla="*/ 0 w 21"/>
                <a:gd name="T1" fmla="*/ 21 h 34"/>
                <a:gd name="T2" fmla="*/ 15 w 21"/>
                <a:gd name="T3" fmla="*/ 21 h 34"/>
                <a:gd name="T4" fmla="*/ 0 w 21"/>
                <a:gd name="T5" fmla="*/ 21 h 34"/>
                <a:gd name="T6" fmla="*/ 0 60000 65536"/>
                <a:gd name="T7" fmla="*/ 0 60000 65536"/>
                <a:gd name="T8" fmla="*/ 0 60000 65536"/>
              </a:gdLst>
              <a:ahLst/>
              <a:cxnLst>
                <a:cxn ang="T6">
                  <a:pos x="T0" y="T1"/>
                </a:cxn>
                <a:cxn ang="T7">
                  <a:pos x="T2" y="T3"/>
                </a:cxn>
                <a:cxn ang="T8">
                  <a:pos x="T4" y="T5"/>
                </a:cxn>
              </a:cxnLst>
              <a:rect l="0" t="0" r="r" b="b"/>
              <a:pathLst>
                <a:path w="21" h="34">
                  <a:moveTo>
                    <a:pt x="0" y="15"/>
                  </a:moveTo>
                  <a:cubicBezTo>
                    <a:pt x="0" y="15"/>
                    <a:pt x="17" y="10"/>
                    <a:pt x="20" y="34"/>
                  </a:cubicBezTo>
                  <a:cubicBezTo>
                    <a:pt x="20" y="34"/>
                    <a:pt x="21" y="0"/>
                    <a:pt x="0" y="15"/>
                  </a:cubicBezTo>
                  <a:close/>
                </a:path>
              </a:pathLst>
            </a:custGeom>
            <a:solidFill>
              <a:srgbClr val="E8BDB3"/>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85" name="Freeform 53"/>
            <p:cNvSpPr>
              <a:spLocks noChangeArrowheads="1"/>
            </p:cNvSpPr>
            <p:nvPr/>
          </p:nvSpPr>
          <p:spPr bwMode="auto">
            <a:xfrm>
              <a:off x="630" y="2498"/>
              <a:ext cx="12" cy="17"/>
            </a:xfrm>
            <a:custGeom>
              <a:avLst/>
              <a:gdLst>
                <a:gd name="T0" fmla="*/ 14 w 23"/>
                <a:gd name="T1" fmla="*/ 0 h 32"/>
                <a:gd name="T2" fmla="*/ 14 w 23"/>
                <a:gd name="T3" fmla="*/ 23 h 32"/>
                <a:gd name="T4" fmla="*/ 14 w 23"/>
                <a:gd name="T5" fmla="*/ 23 h 32"/>
                <a:gd name="T6" fmla="*/ 0 w 23"/>
                <a:gd name="T7" fmla="*/ 23 h 32"/>
                <a:gd name="T8" fmla="*/ 14 w 23"/>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32">
                  <a:moveTo>
                    <a:pt x="6" y="0"/>
                  </a:moveTo>
                  <a:cubicBezTo>
                    <a:pt x="6" y="0"/>
                    <a:pt x="7" y="13"/>
                    <a:pt x="15" y="12"/>
                  </a:cubicBezTo>
                  <a:cubicBezTo>
                    <a:pt x="23" y="11"/>
                    <a:pt x="13" y="25"/>
                    <a:pt x="20" y="32"/>
                  </a:cubicBezTo>
                  <a:cubicBezTo>
                    <a:pt x="20" y="32"/>
                    <a:pt x="6" y="20"/>
                    <a:pt x="0" y="32"/>
                  </a:cubicBezTo>
                  <a:cubicBezTo>
                    <a:pt x="0" y="32"/>
                    <a:pt x="16" y="20"/>
                    <a:pt x="6" y="0"/>
                  </a:cubicBezTo>
                  <a:close/>
                </a:path>
              </a:pathLst>
            </a:custGeom>
            <a:solidFill>
              <a:srgbClr val="DBACA2"/>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86" name="Freeform 54"/>
            <p:cNvSpPr>
              <a:spLocks noChangeArrowheads="1"/>
            </p:cNvSpPr>
            <p:nvPr/>
          </p:nvSpPr>
          <p:spPr bwMode="auto">
            <a:xfrm>
              <a:off x="636" y="2489"/>
              <a:ext cx="9" cy="7"/>
            </a:xfrm>
            <a:custGeom>
              <a:avLst/>
              <a:gdLst>
                <a:gd name="T0" fmla="*/ 0 w 19"/>
                <a:gd name="T1" fmla="*/ 0 h 15"/>
                <a:gd name="T2" fmla="*/ 1 w 19"/>
                <a:gd name="T3" fmla="*/ 0 h 15"/>
                <a:gd name="T4" fmla="*/ 0 w 19"/>
                <a:gd name="T5" fmla="*/ 0 h 15"/>
                <a:gd name="T6" fmla="*/ 0 60000 65536"/>
                <a:gd name="T7" fmla="*/ 0 60000 65536"/>
                <a:gd name="T8" fmla="*/ 0 60000 65536"/>
              </a:gdLst>
              <a:ahLst/>
              <a:cxnLst>
                <a:cxn ang="T6">
                  <a:pos x="T0" y="T1"/>
                </a:cxn>
                <a:cxn ang="T7">
                  <a:pos x="T2" y="T3"/>
                </a:cxn>
                <a:cxn ang="T8">
                  <a:pos x="T4" y="T5"/>
                </a:cxn>
              </a:cxnLst>
              <a:rect l="0" t="0" r="r" b="b"/>
              <a:pathLst>
                <a:path w="19" h="15">
                  <a:moveTo>
                    <a:pt x="0" y="12"/>
                  </a:moveTo>
                  <a:cubicBezTo>
                    <a:pt x="0" y="12"/>
                    <a:pt x="9" y="0"/>
                    <a:pt x="19" y="15"/>
                  </a:cubicBezTo>
                  <a:cubicBezTo>
                    <a:pt x="19" y="15"/>
                    <a:pt x="11" y="5"/>
                    <a:pt x="0" y="12"/>
                  </a:cubicBezTo>
                  <a:close/>
                </a:path>
              </a:pathLst>
            </a:custGeom>
            <a:solidFill>
              <a:srgbClr val="F9F1EF"/>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87" name="Freeform 55"/>
            <p:cNvSpPr>
              <a:spLocks noChangeArrowheads="1"/>
            </p:cNvSpPr>
            <p:nvPr/>
          </p:nvSpPr>
          <p:spPr bwMode="auto">
            <a:xfrm>
              <a:off x="639" y="2506"/>
              <a:ext cx="15" cy="27"/>
            </a:xfrm>
            <a:custGeom>
              <a:avLst/>
              <a:gdLst>
                <a:gd name="T0" fmla="*/ 29 w 28"/>
                <a:gd name="T1" fmla="*/ 0 h 50"/>
                <a:gd name="T2" fmla="*/ 0 w 28"/>
                <a:gd name="T3" fmla="*/ 37 h 50"/>
                <a:gd name="T4" fmla="*/ 29 w 28"/>
                <a:gd name="T5" fmla="*/ 0 h 50"/>
                <a:gd name="T6" fmla="*/ 0 60000 65536"/>
                <a:gd name="T7" fmla="*/ 0 60000 65536"/>
                <a:gd name="T8" fmla="*/ 0 60000 65536"/>
              </a:gdLst>
              <a:ahLst/>
              <a:cxnLst>
                <a:cxn ang="T6">
                  <a:pos x="T0" y="T1"/>
                </a:cxn>
                <a:cxn ang="T7">
                  <a:pos x="T2" y="T3"/>
                </a:cxn>
                <a:cxn ang="T8">
                  <a:pos x="T4" y="T5"/>
                </a:cxn>
              </a:cxnLst>
              <a:rect l="0" t="0" r="r" b="b"/>
              <a:pathLst>
                <a:path w="28" h="50">
                  <a:moveTo>
                    <a:pt x="17" y="0"/>
                  </a:moveTo>
                  <a:cubicBezTo>
                    <a:pt x="17" y="0"/>
                    <a:pt x="28" y="41"/>
                    <a:pt x="0" y="50"/>
                  </a:cubicBezTo>
                  <a:cubicBezTo>
                    <a:pt x="0" y="50"/>
                    <a:pt x="23" y="42"/>
                    <a:pt x="17" y="0"/>
                  </a:cubicBezTo>
                  <a:close/>
                </a:path>
              </a:pathLst>
            </a:custGeom>
            <a:solidFill>
              <a:srgbClr val="F9F1EF"/>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88" name="Freeform 56"/>
            <p:cNvSpPr>
              <a:spLocks noChangeArrowheads="1"/>
            </p:cNvSpPr>
            <p:nvPr/>
          </p:nvSpPr>
          <p:spPr bwMode="auto">
            <a:xfrm>
              <a:off x="639" y="2505"/>
              <a:ext cx="2" cy="9"/>
            </a:xfrm>
            <a:custGeom>
              <a:avLst/>
              <a:gdLst>
                <a:gd name="T0" fmla="*/ 0 w 5"/>
                <a:gd name="T1" fmla="*/ 0 h 18"/>
                <a:gd name="T2" fmla="*/ 0 w 5"/>
                <a:gd name="T3" fmla="*/ 4 h 18"/>
                <a:gd name="T4" fmla="*/ 0 w 5"/>
                <a:gd name="T5" fmla="*/ 0 h 18"/>
                <a:gd name="T6" fmla="*/ 0 60000 65536"/>
                <a:gd name="T7" fmla="*/ 0 60000 65536"/>
                <a:gd name="T8" fmla="*/ 0 60000 65536"/>
              </a:gdLst>
              <a:ahLst/>
              <a:cxnLst>
                <a:cxn ang="T6">
                  <a:pos x="T0" y="T1"/>
                </a:cxn>
                <a:cxn ang="T7">
                  <a:pos x="T2" y="T3"/>
                </a:cxn>
                <a:cxn ang="T8">
                  <a:pos x="T4" y="T5"/>
                </a:cxn>
              </a:cxnLst>
              <a:rect l="0" t="0" r="r" b="b"/>
              <a:pathLst>
                <a:path w="5" h="18">
                  <a:moveTo>
                    <a:pt x="5" y="0"/>
                  </a:moveTo>
                  <a:cubicBezTo>
                    <a:pt x="5" y="0"/>
                    <a:pt x="0" y="11"/>
                    <a:pt x="5" y="18"/>
                  </a:cubicBezTo>
                  <a:cubicBezTo>
                    <a:pt x="5" y="18"/>
                    <a:pt x="3" y="6"/>
                    <a:pt x="5" y="0"/>
                  </a:cubicBezTo>
                  <a:close/>
                </a:path>
              </a:pathLst>
            </a:custGeom>
            <a:solidFill>
              <a:srgbClr val="F9F1EF"/>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89" name="Freeform 57"/>
            <p:cNvSpPr>
              <a:spLocks noChangeArrowheads="1"/>
            </p:cNvSpPr>
            <p:nvPr/>
          </p:nvSpPr>
          <p:spPr bwMode="auto">
            <a:xfrm>
              <a:off x="630" y="2515"/>
              <a:ext cx="19" cy="25"/>
            </a:xfrm>
            <a:custGeom>
              <a:avLst/>
              <a:gdLst>
                <a:gd name="T0" fmla="*/ 0 w 36"/>
                <a:gd name="T1" fmla="*/ 24 h 47"/>
                <a:gd name="T2" fmla="*/ 19 w 36"/>
                <a:gd name="T3" fmla="*/ 24 h 47"/>
                <a:gd name="T4" fmla="*/ 19 w 36"/>
                <a:gd name="T5" fmla="*/ 0 h 47"/>
                <a:gd name="T6" fmla="*/ 19 w 36"/>
                <a:gd name="T7" fmla="*/ 24 h 47"/>
                <a:gd name="T8" fmla="*/ 0 w 36"/>
                <a:gd name="T9" fmla="*/ 24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47">
                  <a:moveTo>
                    <a:pt x="0" y="5"/>
                  </a:moveTo>
                  <a:cubicBezTo>
                    <a:pt x="0" y="5"/>
                    <a:pt x="1" y="47"/>
                    <a:pt x="22" y="27"/>
                  </a:cubicBezTo>
                  <a:cubicBezTo>
                    <a:pt x="36" y="14"/>
                    <a:pt x="33" y="0"/>
                    <a:pt x="33" y="0"/>
                  </a:cubicBezTo>
                  <a:cubicBezTo>
                    <a:pt x="33" y="0"/>
                    <a:pt x="32" y="19"/>
                    <a:pt x="18" y="25"/>
                  </a:cubicBezTo>
                  <a:cubicBezTo>
                    <a:pt x="5" y="30"/>
                    <a:pt x="3" y="16"/>
                    <a:pt x="0" y="5"/>
                  </a:cubicBezTo>
                  <a:close/>
                </a:path>
              </a:pathLst>
            </a:custGeom>
            <a:solidFill>
              <a:srgbClr val="E8BDB3"/>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90" name="Freeform 58"/>
            <p:cNvSpPr>
              <a:spLocks noChangeArrowheads="1"/>
            </p:cNvSpPr>
            <p:nvPr/>
          </p:nvSpPr>
          <p:spPr bwMode="auto">
            <a:xfrm>
              <a:off x="570" y="2412"/>
              <a:ext cx="6" cy="17"/>
            </a:xfrm>
            <a:custGeom>
              <a:avLst/>
              <a:gdLst>
                <a:gd name="T0" fmla="*/ 4 w 12"/>
                <a:gd name="T1" fmla="*/ 0 h 33"/>
                <a:gd name="T2" fmla="*/ 4 w 12"/>
                <a:gd name="T3" fmla="*/ 10 h 33"/>
                <a:gd name="T4" fmla="*/ 4 w 12"/>
                <a:gd name="T5" fmla="*/ 0 h 33"/>
                <a:gd name="T6" fmla="*/ 0 60000 65536"/>
                <a:gd name="T7" fmla="*/ 0 60000 65536"/>
                <a:gd name="T8" fmla="*/ 0 60000 65536"/>
              </a:gdLst>
              <a:ahLst/>
              <a:cxnLst>
                <a:cxn ang="T6">
                  <a:pos x="T0" y="T1"/>
                </a:cxn>
                <a:cxn ang="T7">
                  <a:pos x="T2" y="T3"/>
                </a:cxn>
                <a:cxn ang="T8">
                  <a:pos x="T4" y="T5"/>
                </a:cxn>
              </a:cxnLst>
              <a:rect l="0" t="0" r="r" b="b"/>
              <a:pathLst>
                <a:path w="12" h="33">
                  <a:moveTo>
                    <a:pt x="12" y="0"/>
                  </a:moveTo>
                  <a:cubicBezTo>
                    <a:pt x="12" y="0"/>
                    <a:pt x="0" y="0"/>
                    <a:pt x="1" y="33"/>
                  </a:cubicBezTo>
                  <a:cubicBezTo>
                    <a:pt x="1" y="33"/>
                    <a:pt x="3" y="7"/>
                    <a:pt x="12" y="0"/>
                  </a:cubicBezTo>
                  <a:close/>
                </a:path>
              </a:pathLst>
            </a:custGeom>
            <a:solidFill>
              <a:srgbClr val="FFFFFF"/>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91" name="Freeform 59"/>
            <p:cNvSpPr>
              <a:spLocks noChangeArrowheads="1"/>
            </p:cNvSpPr>
            <p:nvPr/>
          </p:nvSpPr>
          <p:spPr bwMode="auto">
            <a:xfrm>
              <a:off x="547" y="2415"/>
              <a:ext cx="3" cy="1"/>
            </a:xfrm>
            <a:custGeom>
              <a:avLst/>
              <a:gdLst>
                <a:gd name="T0" fmla="*/ 0 w 7"/>
                <a:gd name="T1" fmla="*/ 0 h 4"/>
                <a:gd name="T2" fmla="*/ 0 w 7"/>
                <a:gd name="T3" fmla="*/ 0 h 4"/>
                <a:gd name="T4" fmla="*/ 0 w 7"/>
                <a:gd name="T5" fmla="*/ 0 h 4"/>
                <a:gd name="T6" fmla="*/ 0 60000 65536"/>
                <a:gd name="T7" fmla="*/ 0 60000 65536"/>
                <a:gd name="T8" fmla="*/ 0 60000 65536"/>
              </a:gdLst>
              <a:ahLst/>
              <a:cxnLst>
                <a:cxn ang="T6">
                  <a:pos x="T0" y="T1"/>
                </a:cxn>
                <a:cxn ang="T7">
                  <a:pos x="T2" y="T3"/>
                </a:cxn>
                <a:cxn ang="T8">
                  <a:pos x="T4" y="T5"/>
                </a:cxn>
              </a:cxnLst>
              <a:rect l="0" t="0" r="r" b="b"/>
              <a:pathLst>
                <a:path w="7" h="4">
                  <a:moveTo>
                    <a:pt x="0" y="0"/>
                  </a:moveTo>
                  <a:cubicBezTo>
                    <a:pt x="0" y="0"/>
                    <a:pt x="7" y="0"/>
                    <a:pt x="4" y="4"/>
                  </a:cubicBezTo>
                  <a:cubicBezTo>
                    <a:pt x="4" y="4"/>
                    <a:pt x="0" y="3"/>
                    <a:pt x="0" y="0"/>
                  </a:cubicBezTo>
                  <a:close/>
                </a:path>
              </a:pathLst>
            </a:custGeom>
            <a:solidFill>
              <a:srgbClr val="F4E7E4"/>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92" name="Freeform 60"/>
            <p:cNvSpPr>
              <a:spLocks noChangeArrowheads="1"/>
            </p:cNvSpPr>
            <p:nvPr/>
          </p:nvSpPr>
          <p:spPr bwMode="auto">
            <a:xfrm>
              <a:off x="549" y="2418"/>
              <a:ext cx="6" cy="3"/>
            </a:xfrm>
            <a:custGeom>
              <a:avLst/>
              <a:gdLst>
                <a:gd name="T0" fmla="*/ 4 w 12"/>
                <a:gd name="T1" fmla="*/ 0 h 7"/>
                <a:gd name="T2" fmla="*/ 4 w 12"/>
                <a:gd name="T3" fmla="*/ 0 h 7"/>
                <a:gd name="T4" fmla="*/ 4 w 12"/>
                <a:gd name="T5" fmla="*/ 0 h 7"/>
                <a:gd name="T6" fmla="*/ 0 60000 65536"/>
                <a:gd name="T7" fmla="*/ 0 60000 65536"/>
                <a:gd name="T8" fmla="*/ 0 60000 65536"/>
              </a:gdLst>
              <a:ahLst/>
              <a:cxnLst>
                <a:cxn ang="T6">
                  <a:pos x="T0" y="T1"/>
                </a:cxn>
                <a:cxn ang="T7">
                  <a:pos x="T2" y="T3"/>
                </a:cxn>
                <a:cxn ang="T8">
                  <a:pos x="T4" y="T5"/>
                </a:cxn>
              </a:cxnLst>
              <a:rect l="0" t="0" r="r" b="b"/>
              <a:pathLst>
                <a:path w="12" h="7">
                  <a:moveTo>
                    <a:pt x="4" y="1"/>
                  </a:moveTo>
                  <a:cubicBezTo>
                    <a:pt x="4" y="1"/>
                    <a:pt x="12" y="0"/>
                    <a:pt x="9" y="5"/>
                  </a:cubicBezTo>
                  <a:cubicBezTo>
                    <a:pt x="9" y="5"/>
                    <a:pt x="0" y="7"/>
                    <a:pt x="4" y="1"/>
                  </a:cubicBezTo>
                  <a:close/>
                </a:path>
              </a:pathLst>
            </a:custGeom>
            <a:solidFill>
              <a:srgbClr val="F4E7E4"/>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93" name="Freeform 61"/>
            <p:cNvSpPr>
              <a:spLocks noChangeArrowheads="1"/>
            </p:cNvSpPr>
            <p:nvPr/>
          </p:nvSpPr>
          <p:spPr bwMode="auto">
            <a:xfrm>
              <a:off x="554" y="2422"/>
              <a:ext cx="6" cy="4"/>
            </a:xfrm>
            <a:custGeom>
              <a:avLst/>
              <a:gdLst>
                <a:gd name="T0" fmla="*/ 4 w 12"/>
                <a:gd name="T1" fmla="*/ 0 h 9"/>
                <a:gd name="T2" fmla="*/ 4 w 12"/>
                <a:gd name="T3" fmla="*/ 0 h 9"/>
                <a:gd name="T4" fmla="*/ 4 w 12"/>
                <a:gd name="T5" fmla="*/ 0 h 9"/>
                <a:gd name="T6" fmla="*/ 0 60000 65536"/>
                <a:gd name="T7" fmla="*/ 0 60000 65536"/>
                <a:gd name="T8" fmla="*/ 0 60000 65536"/>
              </a:gdLst>
              <a:ahLst/>
              <a:cxnLst>
                <a:cxn ang="T6">
                  <a:pos x="T0" y="T1"/>
                </a:cxn>
                <a:cxn ang="T7">
                  <a:pos x="T2" y="T3"/>
                </a:cxn>
                <a:cxn ang="T8">
                  <a:pos x="T4" y="T5"/>
                </a:cxn>
              </a:cxnLst>
              <a:rect l="0" t="0" r="r" b="b"/>
              <a:pathLst>
                <a:path w="12" h="9">
                  <a:moveTo>
                    <a:pt x="6" y="0"/>
                  </a:moveTo>
                  <a:cubicBezTo>
                    <a:pt x="6" y="0"/>
                    <a:pt x="12" y="0"/>
                    <a:pt x="12" y="5"/>
                  </a:cubicBezTo>
                  <a:cubicBezTo>
                    <a:pt x="12" y="9"/>
                    <a:pt x="0" y="7"/>
                    <a:pt x="6" y="0"/>
                  </a:cubicBezTo>
                  <a:close/>
                </a:path>
              </a:pathLst>
            </a:custGeom>
            <a:solidFill>
              <a:srgbClr val="F4E7E4"/>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94" name="Freeform 62"/>
            <p:cNvSpPr>
              <a:spLocks noChangeArrowheads="1"/>
            </p:cNvSpPr>
            <p:nvPr/>
          </p:nvSpPr>
          <p:spPr bwMode="auto">
            <a:xfrm>
              <a:off x="562" y="2426"/>
              <a:ext cx="4" cy="6"/>
            </a:xfrm>
            <a:custGeom>
              <a:avLst/>
              <a:gdLst>
                <a:gd name="T0" fmla="*/ 0 w 10"/>
                <a:gd name="T1" fmla="*/ 4 h 12"/>
                <a:gd name="T2" fmla="*/ 0 w 10"/>
                <a:gd name="T3" fmla="*/ 4 h 12"/>
                <a:gd name="T4" fmla="*/ 0 w 10"/>
                <a:gd name="T5" fmla="*/ 4 h 12"/>
                <a:gd name="T6" fmla="*/ 0 60000 65536"/>
                <a:gd name="T7" fmla="*/ 0 60000 65536"/>
                <a:gd name="T8" fmla="*/ 0 60000 65536"/>
              </a:gdLst>
              <a:ahLst/>
              <a:cxnLst>
                <a:cxn ang="T6">
                  <a:pos x="T0" y="T1"/>
                </a:cxn>
                <a:cxn ang="T7">
                  <a:pos x="T2" y="T3"/>
                </a:cxn>
                <a:cxn ang="T8">
                  <a:pos x="T4" y="T5"/>
                </a:cxn>
              </a:cxnLst>
              <a:rect l="0" t="0" r="r" b="b"/>
              <a:pathLst>
                <a:path w="10" h="12">
                  <a:moveTo>
                    <a:pt x="0" y="3"/>
                  </a:moveTo>
                  <a:cubicBezTo>
                    <a:pt x="0" y="3"/>
                    <a:pt x="4" y="0"/>
                    <a:pt x="7" y="4"/>
                  </a:cubicBezTo>
                  <a:cubicBezTo>
                    <a:pt x="10" y="8"/>
                    <a:pt x="1" y="12"/>
                    <a:pt x="0" y="3"/>
                  </a:cubicBezTo>
                  <a:close/>
                </a:path>
              </a:pathLst>
            </a:custGeom>
            <a:solidFill>
              <a:srgbClr val="F4E7E4"/>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95" name="Freeform 63"/>
            <p:cNvSpPr>
              <a:spLocks noChangeArrowheads="1"/>
            </p:cNvSpPr>
            <p:nvPr/>
          </p:nvSpPr>
          <p:spPr bwMode="auto">
            <a:xfrm>
              <a:off x="509" y="2761"/>
              <a:ext cx="10" cy="4"/>
            </a:xfrm>
            <a:custGeom>
              <a:avLst/>
              <a:gdLst>
                <a:gd name="T0" fmla="*/ 0 w 20"/>
                <a:gd name="T1" fmla="*/ 4 h 8"/>
                <a:gd name="T2" fmla="*/ 4 w 20"/>
                <a:gd name="T3" fmla="*/ 4 h 8"/>
                <a:gd name="T4" fmla="*/ 0 w 20"/>
                <a:gd name="T5" fmla="*/ 4 h 8"/>
                <a:gd name="T6" fmla="*/ 0 60000 65536"/>
                <a:gd name="T7" fmla="*/ 0 60000 65536"/>
                <a:gd name="T8" fmla="*/ 0 60000 65536"/>
              </a:gdLst>
              <a:ahLst/>
              <a:cxnLst>
                <a:cxn ang="T6">
                  <a:pos x="T0" y="T1"/>
                </a:cxn>
                <a:cxn ang="T7">
                  <a:pos x="T2" y="T3"/>
                </a:cxn>
                <a:cxn ang="T8">
                  <a:pos x="T4" y="T5"/>
                </a:cxn>
              </a:cxnLst>
              <a:rect l="0" t="0" r="r" b="b"/>
              <a:pathLst>
                <a:path w="20" h="8">
                  <a:moveTo>
                    <a:pt x="0" y="8"/>
                  </a:moveTo>
                  <a:cubicBezTo>
                    <a:pt x="0" y="8"/>
                    <a:pt x="11" y="0"/>
                    <a:pt x="20" y="5"/>
                  </a:cubicBezTo>
                  <a:cubicBezTo>
                    <a:pt x="20" y="5"/>
                    <a:pt x="9" y="3"/>
                    <a:pt x="0" y="8"/>
                  </a:cubicBezTo>
                  <a:close/>
                </a:path>
              </a:pathLst>
            </a:custGeom>
            <a:solidFill>
              <a:srgbClr val="C17E99"/>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96" name="Freeform 64"/>
            <p:cNvSpPr>
              <a:spLocks noChangeArrowheads="1"/>
            </p:cNvSpPr>
            <p:nvPr/>
          </p:nvSpPr>
          <p:spPr bwMode="auto">
            <a:xfrm>
              <a:off x="483" y="2157"/>
              <a:ext cx="383" cy="460"/>
            </a:xfrm>
            <a:custGeom>
              <a:avLst/>
              <a:gdLst>
                <a:gd name="T0" fmla="*/ 112 w 683"/>
                <a:gd name="T1" fmla="*/ 109 h 821"/>
                <a:gd name="T2" fmla="*/ 112 w 683"/>
                <a:gd name="T3" fmla="*/ 109 h 821"/>
                <a:gd name="T4" fmla="*/ 112 w 683"/>
                <a:gd name="T5" fmla="*/ 109 h 821"/>
                <a:gd name="T6" fmla="*/ 112 w 683"/>
                <a:gd name="T7" fmla="*/ 109 h 821"/>
                <a:gd name="T8" fmla="*/ 112 w 683"/>
                <a:gd name="T9" fmla="*/ 109 h 821"/>
                <a:gd name="T10" fmla="*/ 112 w 683"/>
                <a:gd name="T11" fmla="*/ 109 h 821"/>
                <a:gd name="T12" fmla="*/ 112 w 683"/>
                <a:gd name="T13" fmla="*/ 109 h 821"/>
                <a:gd name="T14" fmla="*/ 112 w 683"/>
                <a:gd name="T15" fmla="*/ 109 h 821"/>
                <a:gd name="T16" fmla="*/ 112 w 683"/>
                <a:gd name="T17" fmla="*/ 109 h 821"/>
                <a:gd name="T18" fmla="*/ 112 w 683"/>
                <a:gd name="T19" fmla="*/ 109 h 821"/>
                <a:gd name="T20" fmla="*/ 112 w 683"/>
                <a:gd name="T21" fmla="*/ 109 h 821"/>
                <a:gd name="T22" fmla="*/ 112 w 683"/>
                <a:gd name="T23" fmla="*/ 109 h 821"/>
                <a:gd name="T24" fmla="*/ 112 w 683"/>
                <a:gd name="T25" fmla="*/ 109 h 8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3" h="821">
                  <a:moveTo>
                    <a:pt x="80" y="773"/>
                  </a:moveTo>
                  <a:cubicBezTo>
                    <a:pt x="80" y="773"/>
                    <a:pt x="8" y="664"/>
                    <a:pt x="51" y="492"/>
                  </a:cubicBezTo>
                  <a:cubicBezTo>
                    <a:pt x="81" y="372"/>
                    <a:pt x="125" y="368"/>
                    <a:pt x="166" y="162"/>
                  </a:cubicBezTo>
                  <a:cubicBezTo>
                    <a:pt x="171" y="137"/>
                    <a:pt x="228" y="0"/>
                    <a:pt x="423" y="80"/>
                  </a:cubicBezTo>
                  <a:cubicBezTo>
                    <a:pt x="618" y="160"/>
                    <a:pt x="683" y="434"/>
                    <a:pt x="615" y="614"/>
                  </a:cubicBezTo>
                  <a:cubicBezTo>
                    <a:pt x="538" y="817"/>
                    <a:pt x="231" y="821"/>
                    <a:pt x="231" y="821"/>
                  </a:cubicBezTo>
                  <a:cubicBezTo>
                    <a:pt x="231" y="821"/>
                    <a:pt x="543" y="806"/>
                    <a:pt x="607" y="612"/>
                  </a:cubicBezTo>
                  <a:cubicBezTo>
                    <a:pt x="671" y="417"/>
                    <a:pt x="612" y="274"/>
                    <a:pt x="555" y="196"/>
                  </a:cubicBezTo>
                  <a:cubicBezTo>
                    <a:pt x="498" y="117"/>
                    <a:pt x="395" y="41"/>
                    <a:pt x="279" y="65"/>
                  </a:cubicBezTo>
                  <a:cubicBezTo>
                    <a:pt x="220" y="78"/>
                    <a:pt x="182" y="116"/>
                    <a:pt x="170" y="162"/>
                  </a:cubicBezTo>
                  <a:cubicBezTo>
                    <a:pt x="159" y="201"/>
                    <a:pt x="152" y="245"/>
                    <a:pt x="139" y="285"/>
                  </a:cubicBezTo>
                  <a:cubicBezTo>
                    <a:pt x="124" y="327"/>
                    <a:pt x="103" y="371"/>
                    <a:pt x="85" y="408"/>
                  </a:cubicBezTo>
                  <a:cubicBezTo>
                    <a:pt x="66" y="445"/>
                    <a:pt x="0" y="622"/>
                    <a:pt x="80" y="773"/>
                  </a:cubicBezTo>
                  <a:close/>
                </a:path>
              </a:pathLst>
            </a:custGeom>
            <a:solidFill>
              <a:srgbClr val="BC466D"/>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97" name="Freeform 65"/>
            <p:cNvSpPr>
              <a:spLocks noChangeArrowheads="1"/>
            </p:cNvSpPr>
            <p:nvPr/>
          </p:nvSpPr>
          <p:spPr bwMode="auto">
            <a:xfrm>
              <a:off x="544" y="2603"/>
              <a:ext cx="15" cy="14"/>
            </a:xfrm>
            <a:custGeom>
              <a:avLst/>
              <a:gdLst>
                <a:gd name="T0" fmla="*/ 0 w 28"/>
                <a:gd name="T1" fmla="*/ 34 h 26"/>
                <a:gd name="T2" fmla="*/ 29 w 28"/>
                <a:gd name="T3" fmla="*/ 34 h 26"/>
                <a:gd name="T4" fmla="*/ 29 w 28"/>
                <a:gd name="T5" fmla="*/ 0 h 26"/>
                <a:gd name="T6" fmla="*/ 29 w 28"/>
                <a:gd name="T7" fmla="*/ 34 h 26"/>
                <a:gd name="T8" fmla="*/ 0 w 28"/>
                <a:gd name="T9" fmla="*/ 34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6">
                  <a:moveTo>
                    <a:pt x="0" y="17"/>
                  </a:moveTo>
                  <a:cubicBezTo>
                    <a:pt x="0" y="17"/>
                    <a:pt x="9" y="26"/>
                    <a:pt x="18" y="20"/>
                  </a:cubicBezTo>
                  <a:cubicBezTo>
                    <a:pt x="28" y="13"/>
                    <a:pt x="22" y="2"/>
                    <a:pt x="17" y="0"/>
                  </a:cubicBezTo>
                  <a:cubicBezTo>
                    <a:pt x="17" y="0"/>
                    <a:pt x="24" y="12"/>
                    <a:pt x="16" y="16"/>
                  </a:cubicBezTo>
                  <a:cubicBezTo>
                    <a:pt x="7" y="19"/>
                    <a:pt x="0" y="17"/>
                    <a:pt x="0" y="17"/>
                  </a:cubicBezTo>
                  <a:close/>
                </a:path>
              </a:pathLst>
            </a:custGeom>
            <a:solidFill>
              <a:srgbClr val="FFFFFF"/>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98" name="Freeform 66"/>
            <p:cNvSpPr>
              <a:spLocks noChangeArrowheads="1"/>
            </p:cNvSpPr>
            <p:nvPr/>
          </p:nvSpPr>
          <p:spPr bwMode="auto">
            <a:xfrm>
              <a:off x="566" y="2609"/>
              <a:ext cx="10" cy="19"/>
            </a:xfrm>
            <a:custGeom>
              <a:avLst/>
              <a:gdLst>
                <a:gd name="T0" fmla="*/ 4 w 20"/>
                <a:gd name="T1" fmla="*/ 0 h 35"/>
                <a:gd name="T2" fmla="*/ 4 w 20"/>
                <a:gd name="T3" fmla="*/ 43 h 35"/>
                <a:gd name="T4" fmla="*/ 4 w 20"/>
                <a:gd name="T5" fmla="*/ 43 h 35"/>
                <a:gd name="T6" fmla="*/ 4 w 20"/>
                <a:gd name="T7" fmla="*/ 43 h 35"/>
                <a:gd name="T8" fmla="*/ 4 w 20"/>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35">
                  <a:moveTo>
                    <a:pt x="13" y="0"/>
                  </a:moveTo>
                  <a:cubicBezTo>
                    <a:pt x="13" y="0"/>
                    <a:pt x="0" y="3"/>
                    <a:pt x="2" y="19"/>
                  </a:cubicBezTo>
                  <a:cubicBezTo>
                    <a:pt x="5" y="35"/>
                    <a:pt x="13" y="29"/>
                    <a:pt x="20" y="23"/>
                  </a:cubicBezTo>
                  <a:cubicBezTo>
                    <a:pt x="20" y="23"/>
                    <a:pt x="9" y="33"/>
                    <a:pt x="7" y="20"/>
                  </a:cubicBezTo>
                  <a:cubicBezTo>
                    <a:pt x="4" y="7"/>
                    <a:pt x="13" y="0"/>
                    <a:pt x="13" y="0"/>
                  </a:cubicBezTo>
                  <a:close/>
                </a:path>
              </a:pathLst>
            </a:custGeom>
            <a:solidFill>
              <a:srgbClr val="FFFFFF"/>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399" name="Freeform 67"/>
            <p:cNvSpPr>
              <a:spLocks noChangeArrowheads="1"/>
            </p:cNvSpPr>
            <p:nvPr/>
          </p:nvSpPr>
          <p:spPr bwMode="auto">
            <a:xfrm>
              <a:off x="547" y="2622"/>
              <a:ext cx="7" cy="20"/>
            </a:xfrm>
            <a:custGeom>
              <a:avLst/>
              <a:gdLst>
                <a:gd name="T0" fmla="*/ 0 w 15"/>
                <a:gd name="T1" fmla="*/ 0 h 37"/>
                <a:gd name="T2" fmla="*/ 0 w 15"/>
                <a:gd name="T3" fmla="*/ 38 h 37"/>
                <a:gd name="T4" fmla="*/ 0 w 15"/>
                <a:gd name="T5" fmla="*/ 0 h 37"/>
                <a:gd name="T6" fmla="*/ 0 60000 65536"/>
                <a:gd name="T7" fmla="*/ 0 60000 65536"/>
                <a:gd name="T8" fmla="*/ 0 60000 65536"/>
              </a:gdLst>
              <a:ahLst/>
              <a:cxnLst>
                <a:cxn ang="T6">
                  <a:pos x="T0" y="T1"/>
                </a:cxn>
                <a:cxn ang="T7">
                  <a:pos x="T2" y="T3"/>
                </a:cxn>
                <a:cxn ang="T8">
                  <a:pos x="T4" y="T5"/>
                </a:cxn>
              </a:cxnLst>
              <a:rect l="0" t="0" r="r" b="b"/>
              <a:pathLst>
                <a:path w="15" h="37">
                  <a:moveTo>
                    <a:pt x="0" y="0"/>
                  </a:moveTo>
                  <a:cubicBezTo>
                    <a:pt x="0" y="0"/>
                    <a:pt x="10" y="26"/>
                    <a:pt x="4" y="37"/>
                  </a:cubicBezTo>
                  <a:cubicBezTo>
                    <a:pt x="4" y="37"/>
                    <a:pt x="15" y="27"/>
                    <a:pt x="0" y="0"/>
                  </a:cubicBezTo>
                  <a:close/>
                </a:path>
              </a:pathLst>
            </a:custGeom>
            <a:solidFill>
              <a:srgbClr val="A0486C"/>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00" name="Freeform 68"/>
            <p:cNvSpPr>
              <a:spLocks noChangeArrowheads="1"/>
            </p:cNvSpPr>
            <p:nvPr/>
          </p:nvSpPr>
          <p:spPr bwMode="auto">
            <a:xfrm>
              <a:off x="563" y="2620"/>
              <a:ext cx="5" cy="14"/>
            </a:xfrm>
            <a:custGeom>
              <a:avLst/>
              <a:gdLst>
                <a:gd name="T0" fmla="*/ 0 w 11"/>
                <a:gd name="T1" fmla="*/ 0 h 27"/>
                <a:gd name="T2" fmla="*/ 0 w 11"/>
                <a:gd name="T3" fmla="*/ 11 h 27"/>
                <a:gd name="T4" fmla="*/ 0 w 11"/>
                <a:gd name="T5" fmla="*/ 0 h 27"/>
                <a:gd name="T6" fmla="*/ 0 60000 65536"/>
                <a:gd name="T7" fmla="*/ 0 60000 65536"/>
                <a:gd name="T8" fmla="*/ 0 60000 65536"/>
              </a:gdLst>
              <a:ahLst/>
              <a:cxnLst>
                <a:cxn ang="T6">
                  <a:pos x="T0" y="T1"/>
                </a:cxn>
                <a:cxn ang="T7">
                  <a:pos x="T2" y="T3"/>
                </a:cxn>
                <a:cxn ang="T8">
                  <a:pos x="T4" y="T5"/>
                </a:cxn>
              </a:cxnLst>
              <a:rect l="0" t="0" r="r" b="b"/>
              <a:pathLst>
                <a:path w="11" h="27">
                  <a:moveTo>
                    <a:pt x="0" y="0"/>
                  </a:moveTo>
                  <a:cubicBezTo>
                    <a:pt x="0" y="0"/>
                    <a:pt x="2" y="16"/>
                    <a:pt x="11" y="14"/>
                  </a:cubicBezTo>
                  <a:cubicBezTo>
                    <a:pt x="11" y="14"/>
                    <a:pt x="0" y="27"/>
                    <a:pt x="0" y="0"/>
                  </a:cubicBezTo>
                  <a:close/>
                </a:path>
              </a:pathLst>
            </a:custGeom>
            <a:solidFill>
              <a:srgbClr val="A0486C"/>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01" name="Freeform 69"/>
            <p:cNvSpPr>
              <a:spLocks noChangeArrowheads="1"/>
            </p:cNvSpPr>
            <p:nvPr/>
          </p:nvSpPr>
          <p:spPr bwMode="auto">
            <a:xfrm>
              <a:off x="535" y="2621"/>
              <a:ext cx="13" cy="39"/>
            </a:xfrm>
            <a:custGeom>
              <a:avLst/>
              <a:gdLst>
                <a:gd name="T0" fmla="*/ 4 w 26"/>
                <a:gd name="T1" fmla="*/ 0 h 71"/>
                <a:gd name="T2" fmla="*/ 4 w 26"/>
                <a:gd name="T3" fmla="*/ 62 h 71"/>
                <a:gd name="T4" fmla="*/ 0 w 26"/>
                <a:gd name="T5" fmla="*/ 62 h 71"/>
                <a:gd name="T6" fmla="*/ 4 w 26"/>
                <a:gd name="T7" fmla="*/ 62 h 71"/>
                <a:gd name="T8" fmla="*/ 4 w 26"/>
                <a:gd name="T9" fmla="*/ 0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71">
                  <a:moveTo>
                    <a:pt x="14" y="0"/>
                  </a:moveTo>
                  <a:cubicBezTo>
                    <a:pt x="14" y="0"/>
                    <a:pt x="26" y="22"/>
                    <a:pt x="19" y="43"/>
                  </a:cubicBezTo>
                  <a:cubicBezTo>
                    <a:pt x="13" y="65"/>
                    <a:pt x="6" y="59"/>
                    <a:pt x="0" y="71"/>
                  </a:cubicBezTo>
                  <a:cubicBezTo>
                    <a:pt x="0" y="71"/>
                    <a:pt x="5" y="64"/>
                    <a:pt x="11" y="56"/>
                  </a:cubicBezTo>
                  <a:cubicBezTo>
                    <a:pt x="23" y="40"/>
                    <a:pt x="22" y="28"/>
                    <a:pt x="14" y="0"/>
                  </a:cubicBezTo>
                  <a:close/>
                </a:path>
              </a:pathLst>
            </a:custGeom>
            <a:solidFill>
              <a:srgbClr val="FDF2EE"/>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02" name="Freeform 70"/>
            <p:cNvSpPr>
              <a:spLocks noChangeArrowheads="1"/>
            </p:cNvSpPr>
            <p:nvPr/>
          </p:nvSpPr>
          <p:spPr bwMode="auto">
            <a:xfrm>
              <a:off x="542" y="2633"/>
              <a:ext cx="27" cy="28"/>
            </a:xfrm>
            <a:custGeom>
              <a:avLst/>
              <a:gdLst>
                <a:gd name="T0" fmla="*/ 21 w 51"/>
                <a:gd name="T1" fmla="*/ 0 h 51"/>
                <a:gd name="T2" fmla="*/ 0 w 51"/>
                <a:gd name="T3" fmla="*/ 60 h 51"/>
                <a:gd name="T4" fmla="*/ 21 w 51"/>
                <a:gd name="T5" fmla="*/ 0 h 51"/>
                <a:gd name="T6" fmla="*/ 0 60000 65536"/>
                <a:gd name="T7" fmla="*/ 0 60000 65536"/>
                <a:gd name="T8" fmla="*/ 0 60000 65536"/>
              </a:gdLst>
              <a:ahLst/>
              <a:cxnLst>
                <a:cxn ang="T6">
                  <a:pos x="T0" y="T1"/>
                </a:cxn>
                <a:cxn ang="T7">
                  <a:pos x="T2" y="T3"/>
                </a:cxn>
                <a:cxn ang="T8">
                  <a:pos x="T4" y="T5"/>
                </a:cxn>
              </a:cxnLst>
              <a:rect l="0" t="0" r="r" b="b"/>
              <a:pathLst>
                <a:path w="51" h="51">
                  <a:moveTo>
                    <a:pt x="51" y="0"/>
                  </a:moveTo>
                  <a:cubicBezTo>
                    <a:pt x="51" y="0"/>
                    <a:pt x="11" y="29"/>
                    <a:pt x="0" y="51"/>
                  </a:cubicBezTo>
                  <a:cubicBezTo>
                    <a:pt x="0" y="51"/>
                    <a:pt x="34" y="8"/>
                    <a:pt x="51" y="0"/>
                  </a:cubicBezTo>
                  <a:close/>
                </a:path>
              </a:pathLst>
            </a:custGeom>
            <a:solidFill>
              <a:srgbClr val="FDF2EE"/>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03" name="Freeform 71"/>
            <p:cNvSpPr>
              <a:spLocks noChangeArrowheads="1"/>
            </p:cNvSpPr>
            <p:nvPr/>
          </p:nvSpPr>
          <p:spPr bwMode="auto">
            <a:xfrm>
              <a:off x="674" y="2415"/>
              <a:ext cx="17" cy="33"/>
            </a:xfrm>
            <a:custGeom>
              <a:avLst/>
              <a:gdLst>
                <a:gd name="T0" fmla="*/ 0 w 32"/>
                <a:gd name="T1" fmla="*/ 39 h 61"/>
                <a:gd name="T2" fmla="*/ 23 w 32"/>
                <a:gd name="T3" fmla="*/ 39 h 61"/>
                <a:gd name="T4" fmla="*/ 23 w 32"/>
                <a:gd name="T5" fmla="*/ 0 h 61"/>
                <a:gd name="T6" fmla="*/ 0 w 32"/>
                <a:gd name="T7" fmla="*/ 39 h 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61">
                  <a:moveTo>
                    <a:pt x="0" y="23"/>
                  </a:moveTo>
                  <a:cubicBezTo>
                    <a:pt x="0" y="23"/>
                    <a:pt x="25" y="48"/>
                    <a:pt x="28" y="55"/>
                  </a:cubicBezTo>
                  <a:cubicBezTo>
                    <a:pt x="32" y="61"/>
                    <a:pt x="6" y="11"/>
                    <a:pt x="6" y="0"/>
                  </a:cubicBezTo>
                  <a:cubicBezTo>
                    <a:pt x="6" y="0"/>
                    <a:pt x="2" y="20"/>
                    <a:pt x="0" y="23"/>
                  </a:cubicBezTo>
                  <a:close/>
                </a:path>
              </a:pathLst>
            </a:custGeom>
            <a:solidFill>
              <a:srgbClr val="F9E1D9"/>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04" name="Freeform 72"/>
            <p:cNvSpPr>
              <a:spLocks noChangeArrowheads="1"/>
            </p:cNvSpPr>
            <p:nvPr/>
          </p:nvSpPr>
          <p:spPr bwMode="auto">
            <a:xfrm>
              <a:off x="729" y="2239"/>
              <a:ext cx="47" cy="26"/>
            </a:xfrm>
            <a:custGeom>
              <a:avLst/>
              <a:gdLst>
                <a:gd name="T0" fmla="*/ 0 w 86"/>
                <a:gd name="T1" fmla="*/ 22 h 49"/>
                <a:gd name="T2" fmla="*/ 53 w 86"/>
                <a:gd name="T3" fmla="*/ 22 h 49"/>
                <a:gd name="T4" fmla="*/ 0 w 86"/>
                <a:gd name="T5" fmla="*/ 22 h 49"/>
                <a:gd name="T6" fmla="*/ 0 60000 65536"/>
                <a:gd name="T7" fmla="*/ 0 60000 65536"/>
                <a:gd name="T8" fmla="*/ 0 60000 65536"/>
              </a:gdLst>
              <a:ahLst/>
              <a:cxnLst>
                <a:cxn ang="T6">
                  <a:pos x="T0" y="T1"/>
                </a:cxn>
                <a:cxn ang="T7">
                  <a:pos x="T2" y="T3"/>
                </a:cxn>
                <a:cxn ang="T8">
                  <a:pos x="T4" y="T5"/>
                </a:cxn>
              </a:cxnLst>
              <a:rect l="0" t="0" r="r" b="b"/>
              <a:pathLst>
                <a:path w="86" h="49">
                  <a:moveTo>
                    <a:pt x="0" y="30"/>
                  </a:moveTo>
                  <a:cubicBezTo>
                    <a:pt x="0" y="30"/>
                    <a:pt x="15" y="0"/>
                    <a:pt x="86" y="49"/>
                  </a:cubicBezTo>
                  <a:cubicBezTo>
                    <a:pt x="86" y="49"/>
                    <a:pt x="32" y="15"/>
                    <a:pt x="0" y="30"/>
                  </a:cubicBezTo>
                  <a:close/>
                </a:path>
              </a:pathLst>
            </a:custGeom>
            <a:solidFill>
              <a:srgbClr val="FFFFFF"/>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05" name="Freeform 73"/>
            <p:cNvSpPr>
              <a:spLocks noChangeArrowheads="1"/>
            </p:cNvSpPr>
            <p:nvPr/>
          </p:nvSpPr>
          <p:spPr bwMode="auto">
            <a:xfrm>
              <a:off x="681" y="2502"/>
              <a:ext cx="31" cy="22"/>
            </a:xfrm>
            <a:custGeom>
              <a:avLst/>
              <a:gdLst>
                <a:gd name="T0" fmla="*/ 0 w 57"/>
                <a:gd name="T1" fmla="*/ 0 h 40"/>
                <a:gd name="T2" fmla="*/ 46 w 57"/>
                <a:gd name="T3" fmla="*/ 64 h 40"/>
                <a:gd name="T4" fmla="*/ 0 w 57"/>
                <a:gd name="T5" fmla="*/ 0 h 40"/>
                <a:gd name="T6" fmla="*/ 0 60000 65536"/>
                <a:gd name="T7" fmla="*/ 0 60000 65536"/>
                <a:gd name="T8" fmla="*/ 0 60000 65536"/>
              </a:gdLst>
              <a:ahLst/>
              <a:cxnLst>
                <a:cxn ang="T6">
                  <a:pos x="T0" y="T1"/>
                </a:cxn>
                <a:cxn ang="T7">
                  <a:pos x="T2" y="T3"/>
                </a:cxn>
                <a:cxn ang="T8">
                  <a:pos x="T4" y="T5"/>
                </a:cxn>
              </a:cxnLst>
              <a:rect l="0" t="0" r="r" b="b"/>
              <a:pathLst>
                <a:path w="57" h="40">
                  <a:moveTo>
                    <a:pt x="0" y="0"/>
                  </a:moveTo>
                  <a:cubicBezTo>
                    <a:pt x="0" y="0"/>
                    <a:pt x="16" y="40"/>
                    <a:pt x="57" y="12"/>
                  </a:cubicBezTo>
                  <a:cubicBezTo>
                    <a:pt x="57" y="12"/>
                    <a:pt x="21" y="30"/>
                    <a:pt x="0" y="0"/>
                  </a:cubicBezTo>
                  <a:close/>
                </a:path>
              </a:pathLst>
            </a:custGeom>
            <a:solidFill>
              <a:srgbClr val="FFFFFF"/>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06" name="Freeform 74"/>
            <p:cNvSpPr>
              <a:spLocks noChangeArrowheads="1"/>
            </p:cNvSpPr>
            <p:nvPr/>
          </p:nvSpPr>
          <p:spPr bwMode="auto">
            <a:xfrm>
              <a:off x="572" y="2512"/>
              <a:ext cx="10" cy="23"/>
            </a:xfrm>
            <a:custGeom>
              <a:avLst/>
              <a:gdLst>
                <a:gd name="T0" fmla="*/ 18 w 19"/>
                <a:gd name="T1" fmla="*/ 0 h 43"/>
                <a:gd name="T2" fmla="*/ 18 w 19"/>
                <a:gd name="T3" fmla="*/ 28 h 43"/>
                <a:gd name="T4" fmla="*/ 18 w 19"/>
                <a:gd name="T5" fmla="*/ 0 h 43"/>
                <a:gd name="T6" fmla="*/ 0 60000 65536"/>
                <a:gd name="T7" fmla="*/ 0 60000 65536"/>
                <a:gd name="T8" fmla="*/ 0 60000 65536"/>
              </a:gdLst>
              <a:ahLst/>
              <a:cxnLst>
                <a:cxn ang="T6">
                  <a:pos x="T0" y="T1"/>
                </a:cxn>
                <a:cxn ang="T7">
                  <a:pos x="T2" y="T3"/>
                </a:cxn>
                <a:cxn ang="T8">
                  <a:pos x="T4" y="T5"/>
                </a:cxn>
              </a:cxnLst>
              <a:rect l="0" t="0" r="r" b="b"/>
              <a:pathLst>
                <a:path w="19" h="43">
                  <a:moveTo>
                    <a:pt x="17" y="0"/>
                  </a:moveTo>
                  <a:cubicBezTo>
                    <a:pt x="17" y="0"/>
                    <a:pt x="0" y="36"/>
                    <a:pt x="19" y="43"/>
                  </a:cubicBezTo>
                  <a:cubicBezTo>
                    <a:pt x="19" y="43"/>
                    <a:pt x="6" y="34"/>
                    <a:pt x="17" y="0"/>
                  </a:cubicBezTo>
                  <a:close/>
                </a:path>
              </a:pathLst>
            </a:custGeom>
            <a:solidFill>
              <a:srgbClr val="FFFFFF"/>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07" name="Freeform 75"/>
            <p:cNvSpPr>
              <a:spLocks noChangeArrowheads="1"/>
            </p:cNvSpPr>
            <p:nvPr/>
          </p:nvSpPr>
          <p:spPr bwMode="auto">
            <a:xfrm>
              <a:off x="534" y="2572"/>
              <a:ext cx="90" cy="43"/>
            </a:xfrm>
            <a:custGeom>
              <a:avLst/>
              <a:gdLst>
                <a:gd name="T0" fmla="*/ 0 w 162"/>
                <a:gd name="T1" fmla="*/ 0 h 79"/>
                <a:gd name="T2" fmla="*/ 85 w 162"/>
                <a:gd name="T3" fmla="*/ 47 h 79"/>
                <a:gd name="T4" fmla="*/ 0 w 162"/>
                <a:gd name="T5" fmla="*/ 0 h 79"/>
                <a:gd name="T6" fmla="*/ 0 60000 65536"/>
                <a:gd name="T7" fmla="*/ 0 60000 65536"/>
                <a:gd name="T8" fmla="*/ 0 60000 65536"/>
              </a:gdLst>
              <a:ahLst/>
              <a:cxnLst>
                <a:cxn ang="T6">
                  <a:pos x="T0" y="T1"/>
                </a:cxn>
                <a:cxn ang="T7">
                  <a:pos x="T2" y="T3"/>
                </a:cxn>
                <a:cxn ang="T8">
                  <a:pos x="T4" y="T5"/>
                </a:cxn>
              </a:cxnLst>
              <a:rect l="0" t="0" r="r" b="b"/>
              <a:pathLst>
                <a:path w="162" h="79">
                  <a:moveTo>
                    <a:pt x="0" y="0"/>
                  </a:moveTo>
                  <a:cubicBezTo>
                    <a:pt x="0" y="0"/>
                    <a:pt x="40" y="79"/>
                    <a:pt x="162" y="58"/>
                  </a:cubicBezTo>
                  <a:cubicBezTo>
                    <a:pt x="162" y="58"/>
                    <a:pt x="69" y="79"/>
                    <a:pt x="0" y="0"/>
                  </a:cubicBezTo>
                  <a:close/>
                </a:path>
              </a:pathLst>
            </a:custGeom>
            <a:solidFill>
              <a:srgbClr val="FFFFFF"/>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08" name="Freeform 76"/>
            <p:cNvSpPr>
              <a:spLocks noChangeArrowheads="1"/>
            </p:cNvSpPr>
            <p:nvPr/>
          </p:nvSpPr>
          <p:spPr bwMode="auto">
            <a:xfrm>
              <a:off x="635" y="2458"/>
              <a:ext cx="15" cy="28"/>
            </a:xfrm>
            <a:custGeom>
              <a:avLst/>
              <a:gdLst>
                <a:gd name="T0" fmla="*/ 11 w 29"/>
                <a:gd name="T1" fmla="*/ 20 h 53"/>
                <a:gd name="T2" fmla="*/ 0 w 29"/>
                <a:gd name="T3" fmla="*/ 0 h 53"/>
                <a:gd name="T4" fmla="*/ 11 w 29"/>
                <a:gd name="T5" fmla="*/ 20 h 53"/>
                <a:gd name="T6" fmla="*/ 0 60000 65536"/>
                <a:gd name="T7" fmla="*/ 0 60000 65536"/>
                <a:gd name="T8" fmla="*/ 0 60000 65536"/>
              </a:gdLst>
              <a:ahLst/>
              <a:cxnLst>
                <a:cxn ang="T6">
                  <a:pos x="T0" y="T1"/>
                </a:cxn>
                <a:cxn ang="T7">
                  <a:pos x="T2" y="T3"/>
                </a:cxn>
                <a:cxn ang="T8">
                  <a:pos x="T4" y="T5"/>
                </a:cxn>
              </a:cxnLst>
              <a:rect l="0" t="0" r="r" b="b"/>
              <a:pathLst>
                <a:path w="29" h="53">
                  <a:moveTo>
                    <a:pt x="11" y="53"/>
                  </a:moveTo>
                  <a:cubicBezTo>
                    <a:pt x="11" y="53"/>
                    <a:pt x="28" y="29"/>
                    <a:pt x="0" y="0"/>
                  </a:cubicBezTo>
                  <a:cubicBezTo>
                    <a:pt x="0" y="0"/>
                    <a:pt x="29" y="21"/>
                    <a:pt x="11" y="53"/>
                  </a:cubicBezTo>
                  <a:close/>
                </a:path>
              </a:pathLst>
            </a:custGeom>
            <a:solidFill>
              <a:srgbClr val="DBACA2"/>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09" name="Line 77"/>
            <p:cNvSpPr>
              <a:spLocks noChangeShapeType="1"/>
            </p:cNvSpPr>
            <p:nvPr/>
          </p:nvSpPr>
          <p:spPr bwMode="auto">
            <a:xfrm>
              <a:off x="679" y="2644"/>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7410" name="Line 78"/>
            <p:cNvSpPr>
              <a:spLocks noChangeShapeType="1"/>
            </p:cNvSpPr>
            <p:nvPr/>
          </p:nvSpPr>
          <p:spPr bwMode="auto">
            <a:xfrm>
              <a:off x="679" y="2644"/>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7411" name="Freeform 79"/>
            <p:cNvSpPr>
              <a:spLocks noChangeArrowheads="1"/>
            </p:cNvSpPr>
            <p:nvPr/>
          </p:nvSpPr>
          <p:spPr bwMode="auto">
            <a:xfrm>
              <a:off x="581" y="2710"/>
              <a:ext cx="113" cy="68"/>
            </a:xfrm>
            <a:custGeom>
              <a:avLst/>
              <a:gdLst>
                <a:gd name="T0" fmla="*/ 104 w 202"/>
                <a:gd name="T1" fmla="*/ 0 h 123"/>
                <a:gd name="T2" fmla="*/ 104 w 202"/>
                <a:gd name="T3" fmla="*/ 74 h 123"/>
                <a:gd name="T4" fmla="*/ 0 w 202"/>
                <a:gd name="T5" fmla="*/ 74 h 123"/>
                <a:gd name="T6" fmla="*/ 104 w 202"/>
                <a:gd name="T7" fmla="*/ 74 h 123"/>
                <a:gd name="T8" fmla="*/ 104 w 202"/>
                <a:gd name="T9" fmla="*/ 0 h 1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 h="123">
                  <a:moveTo>
                    <a:pt x="202" y="0"/>
                  </a:moveTo>
                  <a:cubicBezTo>
                    <a:pt x="202" y="0"/>
                    <a:pt x="153" y="62"/>
                    <a:pt x="106" y="88"/>
                  </a:cubicBezTo>
                  <a:cubicBezTo>
                    <a:pt x="58" y="114"/>
                    <a:pt x="21" y="123"/>
                    <a:pt x="0" y="116"/>
                  </a:cubicBezTo>
                  <a:cubicBezTo>
                    <a:pt x="0" y="116"/>
                    <a:pt x="38" y="119"/>
                    <a:pt x="106" y="82"/>
                  </a:cubicBezTo>
                  <a:cubicBezTo>
                    <a:pt x="150" y="58"/>
                    <a:pt x="202" y="0"/>
                    <a:pt x="202" y="0"/>
                  </a:cubicBezTo>
                  <a:close/>
                </a:path>
              </a:pathLst>
            </a:custGeom>
            <a:solidFill>
              <a:srgbClr val="FFFFFF"/>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12" name="Freeform 80"/>
            <p:cNvSpPr>
              <a:spLocks noChangeArrowheads="1"/>
            </p:cNvSpPr>
            <p:nvPr/>
          </p:nvSpPr>
          <p:spPr bwMode="auto">
            <a:xfrm>
              <a:off x="409" y="2757"/>
              <a:ext cx="90" cy="20"/>
            </a:xfrm>
            <a:custGeom>
              <a:avLst/>
              <a:gdLst>
                <a:gd name="T0" fmla="*/ 0 w 161"/>
                <a:gd name="T1" fmla="*/ 38 h 37"/>
                <a:gd name="T2" fmla="*/ 102 w 161"/>
                <a:gd name="T3" fmla="*/ 38 h 37"/>
                <a:gd name="T4" fmla="*/ 102 w 161"/>
                <a:gd name="T5" fmla="*/ 0 h 37"/>
                <a:gd name="T6" fmla="*/ 102 w 161"/>
                <a:gd name="T7" fmla="*/ 38 h 37"/>
                <a:gd name="T8" fmla="*/ 0 w 161"/>
                <a:gd name="T9" fmla="*/ 38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1" h="37">
                  <a:moveTo>
                    <a:pt x="0" y="29"/>
                  </a:moveTo>
                  <a:cubicBezTo>
                    <a:pt x="0" y="29"/>
                    <a:pt x="38" y="26"/>
                    <a:pt x="56" y="31"/>
                  </a:cubicBezTo>
                  <a:cubicBezTo>
                    <a:pt x="75" y="37"/>
                    <a:pt x="149" y="33"/>
                    <a:pt x="161" y="0"/>
                  </a:cubicBezTo>
                  <a:cubicBezTo>
                    <a:pt x="161" y="0"/>
                    <a:pt x="141" y="31"/>
                    <a:pt x="87" y="27"/>
                  </a:cubicBezTo>
                  <a:cubicBezTo>
                    <a:pt x="21" y="22"/>
                    <a:pt x="0" y="29"/>
                    <a:pt x="0" y="29"/>
                  </a:cubicBezTo>
                  <a:close/>
                </a:path>
              </a:pathLst>
            </a:custGeom>
            <a:solidFill>
              <a:srgbClr val="FFFFFF"/>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13" name="Freeform 81"/>
            <p:cNvSpPr>
              <a:spLocks noChangeArrowheads="1"/>
            </p:cNvSpPr>
            <p:nvPr/>
          </p:nvSpPr>
          <p:spPr bwMode="auto">
            <a:xfrm>
              <a:off x="445" y="2781"/>
              <a:ext cx="24" cy="16"/>
            </a:xfrm>
            <a:custGeom>
              <a:avLst/>
              <a:gdLst>
                <a:gd name="T0" fmla="*/ 0 w 44"/>
                <a:gd name="T1" fmla="*/ 0 h 30"/>
                <a:gd name="T2" fmla="*/ 50 w 44"/>
                <a:gd name="T3" fmla="*/ 26 h 30"/>
                <a:gd name="T4" fmla="*/ 0 w 44"/>
                <a:gd name="T5" fmla="*/ 0 h 30"/>
                <a:gd name="T6" fmla="*/ 0 60000 65536"/>
                <a:gd name="T7" fmla="*/ 0 60000 65536"/>
                <a:gd name="T8" fmla="*/ 0 60000 65536"/>
              </a:gdLst>
              <a:ahLst/>
              <a:cxnLst>
                <a:cxn ang="T6">
                  <a:pos x="T0" y="T1"/>
                </a:cxn>
                <a:cxn ang="T7">
                  <a:pos x="T2" y="T3"/>
                </a:cxn>
                <a:cxn ang="T8">
                  <a:pos x="T4" y="T5"/>
                </a:cxn>
              </a:cxnLst>
              <a:rect l="0" t="0" r="r" b="b"/>
              <a:pathLst>
                <a:path w="44" h="30">
                  <a:moveTo>
                    <a:pt x="0" y="0"/>
                  </a:moveTo>
                  <a:cubicBezTo>
                    <a:pt x="0" y="0"/>
                    <a:pt x="5" y="20"/>
                    <a:pt x="44" y="30"/>
                  </a:cubicBezTo>
                  <a:cubicBezTo>
                    <a:pt x="44" y="30"/>
                    <a:pt x="9" y="17"/>
                    <a:pt x="0" y="0"/>
                  </a:cubicBezTo>
                  <a:close/>
                </a:path>
              </a:pathLst>
            </a:custGeom>
            <a:solidFill>
              <a:srgbClr val="FFFFFF"/>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14" name="Freeform 82"/>
            <p:cNvSpPr>
              <a:spLocks noChangeArrowheads="1"/>
            </p:cNvSpPr>
            <p:nvPr/>
          </p:nvSpPr>
          <p:spPr bwMode="auto">
            <a:xfrm>
              <a:off x="547" y="2796"/>
              <a:ext cx="60" cy="30"/>
            </a:xfrm>
            <a:custGeom>
              <a:avLst/>
              <a:gdLst>
                <a:gd name="T0" fmla="*/ 0 w 108"/>
                <a:gd name="T1" fmla="*/ 50 h 55"/>
                <a:gd name="T2" fmla="*/ 85 w 108"/>
                <a:gd name="T3" fmla="*/ 0 h 55"/>
                <a:gd name="T4" fmla="*/ 0 w 108"/>
                <a:gd name="T5" fmla="*/ 50 h 55"/>
                <a:gd name="T6" fmla="*/ 0 60000 65536"/>
                <a:gd name="T7" fmla="*/ 0 60000 65536"/>
                <a:gd name="T8" fmla="*/ 0 60000 65536"/>
              </a:gdLst>
              <a:ahLst/>
              <a:cxnLst>
                <a:cxn ang="T6">
                  <a:pos x="T0" y="T1"/>
                </a:cxn>
                <a:cxn ang="T7">
                  <a:pos x="T2" y="T3"/>
                </a:cxn>
                <a:cxn ang="T8">
                  <a:pos x="T4" y="T5"/>
                </a:cxn>
              </a:cxnLst>
              <a:rect l="0" t="0" r="r" b="b"/>
              <a:pathLst>
                <a:path w="108" h="55">
                  <a:moveTo>
                    <a:pt x="0" y="34"/>
                  </a:moveTo>
                  <a:cubicBezTo>
                    <a:pt x="0" y="34"/>
                    <a:pt x="43" y="55"/>
                    <a:pt x="108" y="0"/>
                  </a:cubicBezTo>
                  <a:cubicBezTo>
                    <a:pt x="108" y="0"/>
                    <a:pt x="50" y="45"/>
                    <a:pt x="0" y="34"/>
                  </a:cubicBezTo>
                  <a:close/>
                </a:path>
              </a:pathLst>
            </a:custGeom>
            <a:solidFill>
              <a:srgbClr val="FFFFFF"/>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15" name="Freeform 83"/>
            <p:cNvSpPr>
              <a:spLocks noChangeArrowheads="1"/>
            </p:cNvSpPr>
            <p:nvPr/>
          </p:nvSpPr>
          <p:spPr bwMode="auto">
            <a:xfrm>
              <a:off x="544" y="2785"/>
              <a:ext cx="42" cy="18"/>
            </a:xfrm>
            <a:custGeom>
              <a:avLst/>
              <a:gdLst>
                <a:gd name="T0" fmla="*/ 50 w 77"/>
                <a:gd name="T1" fmla="*/ 0 h 33"/>
                <a:gd name="T2" fmla="*/ 0 w 77"/>
                <a:gd name="T3" fmla="*/ 50 h 33"/>
                <a:gd name="T4" fmla="*/ 50 w 77"/>
                <a:gd name="T5" fmla="*/ 0 h 33"/>
                <a:gd name="T6" fmla="*/ 0 60000 65536"/>
                <a:gd name="T7" fmla="*/ 0 60000 65536"/>
                <a:gd name="T8" fmla="*/ 0 60000 65536"/>
              </a:gdLst>
              <a:ahLst/>
              <a:cxnLst>
                <a:cxn ang="T6">
                  <a:pos x="T0" y="T1"/>
                </a:cxn>
                <a:cxn ang="T7">
                  <a:pos x="T2" y="T3"/>
                </a:cxn>
                <a:cxn ang="T8">
                  <a:pos x="T4" y="T5"/>
                </a:cxn>
              </a:cxnLst>
              <a:rect l="0" t="0" r="r" b="b"/>
              <a:pathLst>
                <a:path w="77" h="33">
                  <a:moveTo>
                    <a:pt x="77" y="0"/>
                  </a:moveTo>
                  <a:cubicBezTo>
                    <a:pt x="77" y="0"/>
                    <a:pt x="53" y="33"/>
                    <a:pt x="0" y="20"/>
                  </a:cubicBezTo>
                  <a:cubicBezTo>
                    <a:pt x="0" y="20"/>
                    <a:pt x="44" y="18"/>
                    <a:pt x="77" y="0"/>
                  </a:cubicBezTo>
                  <a:close/>
                </a:path>
              </a:pathLst>
            </a:custGeom>
            <a:solidFill>
              <a:srgbClr val="F2BBCF"/>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16" name="Freeform 84"/>
            <p:cNvSpPr>
              <a:spLocks noChangeArrowheads="1"/>
            </p:cNvSpPr>
            <p:nvPr/>
          </p:nvSpPr>
          <p:spPr bwMode="auto">
            <a:xfrm>
              <a:off x="467" y="2779"/>
              <a:ext cx="28" cy="15"/>
            </a:xfrm>
            <a:custGeom>
              <a:avLst/>
              <a:gdLst>
                <a:gd name="T0" fmla="*/ 0 w 53"/>
                <a:gd name="T1" fmla="*/ 0 h 28"/>
                <a:gd name="T2" fmla="*/ 20 w 53"/>
                <a:gd name="T3" fmla="*/ 29 h 28"/>
                <a:gd name="T4" fmla="*/ 0 w 53"/>
                <a:gd name="T5" fmla="*/ 0 h 28"/>
                <a:gd name="T6" fmla="*/ 0 60000 65536"/>
                <a:gd name="T7" fmla="*/ 0 60000 65536"/>
                <a:gd name="T8" fmla="*/ 0 60000 65536"/>
              </a:gdLst>
              <a:ahLst/>
              <a:cxnLst>
                <a:cxn ang="T6">
                  <a:pos x="T0" y="T1"/>
                </a:cxn>
                <a:cxn ang="T7">
                  <a:pos x="T2" y="T3"/>
                </a:cxn>
                <a:cxn ang="T8">
                  <a:pos x="T4" y="T5"/>
                </a:cxn>
              </a:cxnLst>
              <a:rect l="0" t="0" r="r" b="b"/>
              <a:pathLst>
                <a:path w="53" h="28">
                  <a:moveTo>
                    <a:pt x="0" y="0"/>
                  </a:moveTo>
                  <a:cubicBezTo>
                    <a:pt x="0" y="0"/>
                    <a:pt x="16" y="28"/>
                    <a:pt x="53" y="17"/>
                  </a:cubicBezTo>
                  <a:cubicBezTo>
                    <a:pt x="53" y="17"/>
                    <a:pt x="21" y="25"/>
                    <a:pt x="0" y="0"/>
                  </a:cubicBezTo>
                  <a:close/>
                </a:path>
              </a:pathLst>
            </a:custGeom>
            <a:solidFill>
              <a:srgbClr val="FFFFFF"/>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17" name="Freeform 85"/>
            <p:cNvSpPr>
              <a:spLocks noChangeArrowheads="1"/>
            </p:cNvSpPr>
            <p:nvPr/>
          </p:nvSpPr>
          <p:spPr bwMode="auto">
            <a:xfrm>
              <a:off x="552" y="2790"/>
              <a:ext cx="27" cy="9"/>
            </a:xfrm>
            <a:custGeom>
              <a:avLst/>
              <a:gdLst>
                <a:gd name="T0" fmla="*/ 0 w 50"/>
                <a:gd name="T1" fmla="*/ 4 h 18"/>
                <a:gd name="T2" fmla="*/ 37 w 50"/>
                <a:gd name="T3" fmla="*/ 0 h 18"/>
                <a:gd name="T4" fmla="*/ 0 w 50"/>
                <a:gd name="T5" fmla="*/ 4 h 18"/>
                <a:gd name="T6" fmla="*/ 0 60000 65536"/>
                <a:gd name="T7" fmla="*/ 0 60000 65536"/>
                <a:gd name="T8" fmla="*/ 0 60000 65536"/>
              </a:gdLst>
              <a:ahLst/>
              <a:cxnLst>
                <a:cxn ang="T6">
                  <a:pos x="T0" y="T1"/>
                </a:cxn>
                <a:cxn ang="T7">
                  <a:pos x="T2" y="T3"/>
                </a:cxn>
                <a:cxn ang="T8">
                  <a:pos x="T4" y="T5"/>
                </a:cxn>
              </a:cxnLst>
              <a:rect l="0" t="0" r="r" b="b"/>
              <a:pathLst>
                <a:path w="50" h="18">
                  <a:moveTo>
                    <a:pt x="0" y="13"/>
                  </a:moveTo>
                  <a:cubicBezTo>
                    <a:pt x="0" y="13"/>
                    <a:pt x="30" y="18"/>
                    <a:pt x="50" y="0"/>
                  </a:cubicBezTo>
                  <a:cubicBezTo>
                    <a:pt x="50" y="0"/>
                    <a:pt x="29" y="15"/>
                    <a:pt x="0" y="13"/>
                  </a:cubicBezTo>
                  <a:close/>
                </a:path>
              </a:pathLst>
            </a:custGeom>
            <a:solidFill>
              <a:srgbClr val="FFFFFF"/>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18" name="Freeform 86"/>
            <p:cNvSpPr>
              <a:spLocks noChangeArrowheads="1"/>
            </p:cNvSpPr>
            <p:nvPr/>
          </p:nvSpPr>
          <p:spPr bwMode="auto">
            <a:xfrm>
              <a:off x="857" y="1962"/>
              <a:ext cx="7" cy="15"/>
            </a:xfrm>
            <a:custGeom>
              <a:avLst/>
              <a:gdLst>
                <a:gd name="T0" fmla="*/ 0 w 15"/>
                <a:gd name="T1" fmla="*/ 29 h 28"/>
                <a:gd name="T2" fmla="*/ 0 w 15"/>
                <a:gd name="T3" fmla="*/ 0 h 28"/>
                <a:gd name="T4" fmla="*/ 0 w 15"/>
                <a:gd name="T5" fmla="*/ 29 h 28"/>
                <a:gd name="T6" fmla="*/ 0 60000 65536"/>
                <a:gd name="T7" fmla="*/ 0 60000 65536"/>
                <a:gd name="T8" fmla="*/ 0 60000 65536"/>
              </a:gdLst>
              <a:ahLst/>
              <a:cxnLst>
                <a:cxn ang="T6">
                  <a:pos x="T0" y="T1"/>
                </a:cxn>
                <a:cxn ang="T7">
                  <a:pos x="T2" y="T3"/>
                </a:cxn>
                <a:cxn ang="T8">
                  <a:pos x="T4" y="T5"/>
                </a:cxn>
              </a:cxnLst>
              <a:rect l="0" t="0" r="r" b="b"/>
              <a:pathLst>
                <a:path w="15" h="28">
                  <a:moveTo>
                    <a:pt x="0" y="28"/>
                  </a:moveTo>
                  <a:cubicBezTo>
                    <a:pt x="0" y="28"/>
                    <a:pt x="15" y="18"/>
                    <a:pt x="4" y="0"/>
                  </a:cubicBezTo>
                  <a:cubicBezTo>
                    <a:pt x="4" y="0"/>
                    <a:pt x="6" y="22"/>
                    <a:pt x="0" y="28"/>
                  </a:cubicBezTo>
                  <a:close/>
                </a:path>
              </a:pathLst>
            </a:custGeom>
            <a:solidFill>
              <a:srgbClr val="FFE3D8"/>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19" name="Freeform 87"/>
            <p:cNvSpPr>
              <a:spLocks noChangeArrowheads="1"/>
            </p:cNvSpPr>
            <p:nvPr/>
          </p:nvSpPr>
          <p:spPr bwMode="auto">
            <a:xfrm>
              <a:off x="832" y="1939"/>
              <a:ext cx="26" cy="57"/>
            </a:xfrm>
            <a:custGeom>
              <a:avLst/>
              <a:gdLst>
                <a:gd name="T0" fmla="*/ 75 w 47"/>
                <a:gd name="T1" fmla="*/ 76 h 103"/>
                <a:gd name="T2" fmla="*/ 75 w 47"/>
                <a:gd name="T3" fmla="*/ 76 h 103"/>
                <a:gd name="T4" fmla="*/ 75 w 47"/>
                <a:gd name="T5" fmla="*/ 76 h 103"/>
                <a:gd name="T6" fmla="*/ 75 w 47"/>
                <a:gd name="T7" fmla="*/ 0 h 103"/>
                <a:gd name="T8" fmla="*/ 75 w 47"/>
                <a:gd name="T9" fmla="*/ 76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103">
                  <a:moveTo>
                    <a:pt x="33" y="103"/>
                  </a:moveTo>
                  <a:cubicBezTo>
                    <a:pt x="33" y="103"/>
                    <a:pt x="43" y="79"/>
                    <a:pt x="42" y="71"/>
                  </a:cubicBezTo>
                  <a:cubicBezTo>
                    <a:pt x="42" y="63"/>
                    <a:pt x="47" y="46"/>
                    <a:pt x="43" y="37"/>
                  </a:cubicBezTo>
                  <a:cubicBezTo>
                    <a:pt x="39" y="27"/>
                    <a:pt x="13" y="0"/>
                    <a:pt x="13" y="0"/>
                  </a:cubicBezTo>
                  <a:cubicBezTo>
                    <a:pt x="13" y="0"/>
                    <a:pt x="0" y="57"/>
                    <a:pt x="33" y="103"/>
                  </a:cubicBezTo>
                  <a:close/>
                </a:path>
              </a:pathLst>
            </a:custGeom>
            <a:solidFill>
              <a:srgbClr val="FFE3D8"/>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20" name="Freeform 88"/>
            <p:cNvSpPr>
              <a:spLocks noChangeArrowheads="1"/>
            </p:cNvSpPr>
            <p:nvPr/>
          </p:nvSpPr>
          <p:spPr bwMode="auto">
            <a:xfrm>
              <a:off x="840" y="1942"/>
              <a:ext cx="14" cy="16"/>
            </a:xfrm>
            <a:custGeom>
              <a:avLst/>
              <a:gdLst>
                <a:gd name="T0" fmla="*/ 0 w 26"/>
                <a:gd name="T1" fmla="*/ 0 h 31"/>
                <a:gd name="T2" fmla="*/ 34 w 26"/>
                <a:gd name="T3" fmla="*/ 10 h 31"/>
                <a:gd name="T4" fmla="*/ 0 w 26"/>
                <a:gd name="T5" fmla="*/ 0 h 31"/>
                <a:gd name="T6" fmla="*/ 0 60000 65536"/>
                <a:gd name="T7" fmla="*/ 0 60000 65536"/>
                <a:gd name="T8" fmla="*/ 0 60000 65536"/>
              </a:gdLst>
              <a:ahLst/>
              <a:cxnLst>
                <a:cxn ang="T6">
                  <a:pos x="T0" y="T1"/>
                </a:cxn>
                <a:cxn ang="T7">
                  <a:pos x="T2" y="T3"/>
                </a:cxn>
                <a:cxn ang="T8">
                  <a:pos x="T4" y="T5"/>
                </a:cxn>
              </a:cxnLst>
              <a:rect l="0" t="0" r="r" b="b"/>
              <a:pathLst>
                <a:path w="26" h="31">
                  <a:moveTo>
                    <a:pt x="0" y="0"/>
                  </a:moveTo>
                  <a:cubicBezTo>
                    <a:pt x="0" y="0"/>
                    <a:pt x="20" y="20"/>
                    <a:pt x="26" y="31"/>
                  </a:cubicBezTo>
                  <a:cubicBezTo>
                    <a:pt x="26" y="31"/>
                    <a:pt x="10" y="18"/>
                    <a:pt x="0" y="0"/>
                  </a:cubicBezTo>
                  <a:close/>
                </a:path>
              </a:pathLst>
            </a:custGeom>
            <a:solidFill>
              <a:srgbClr val="FFFFFF"/>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21" name="Freeform 89"/>
            <p:cNvSpPr>
              <a:spLocks noChangeArrowheads="1"/>
            </p:cNvSpPr>
            <p:nvPr/>
          </p:nvSpPr>
          <p:spPr bwMode="auto">
            <a:xfrm>
              <a:off x="744" y="2033"/>
              <a:ext cx="86" cy="68"/>
            </a:xfrm>
            <a:custGeom>
              <a:avLst/>
              <a:gdLst>
                <a:gd name="T0" fmla="*/ 0 w 155"/>
                <a:gd name="T1" fmla="*/ 74 h 123"/>
                <a:gd name="T2" fmla="*/ 82 w 155"/>
                <a:gd name="T3" fmla="*/ 0 h 123"/>
                <a:gd name="T4" fmla="*/ 0 w 155"/>
                <a:gd name="T5" fmla="*/ 74 h 123"/>
                <a:gd name="T6" fmla="*/ 0 60000 65536"/>
                <a:gd name="T7" fmla="*/ 0 60000 65536"/>
                <a:gd name="T8" fmla="*/ 0 60000 65536"/>
              </a:gdLst>
              <a:ahLst/>
              <a:cxnLst>
                <a:cxn ang="T6">
                  <a:pos x="T0" y="T1"/>
                </a:cxn>
                <a:cxn ang="T7">
                  <a:pos x="T2" y="T3"/>
                </a:cxn>
                <a:cxn ang="T8">
                  <a:pos x="T4" y="T5"/>
                </a:cxn>
              </a:cxnLst>
              <a:rect l="0" t="0" r="r" b="b"/>
              <a:pathLst>
                <a:path w="155" h="123">
                  <a:moveTo>
                    <a:pt x="0" y="97"/>
                  </a:moveTo>
                  <a:cubicBezTo>
                    <a:pt x="0" y="97"/>
                    <a:pt x="70" y="123"/>
                    <a:pt x="155" y="0"/>
                  </a:cubicBezTo>
                  <a:cubicBezTo>
                    <a:pt x="155" y="0"/>
                    <a:pt x="80" y="104"/>
                    <a:pt x="0" y="97"/>
                  </a:cubicBezTo>
                  <a:close/>
                </a:path>
              </a:pathLst>
            </a:custGeom>
            <a:solidFill>
              <a:srgbClr val="FFFFFF"/>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22" name="Freeform 90"/>
            <p:cNvSpPr>
              <a:spLocks noChangeArrowheads="1"/>
            </p:cNvSpPr>
            <p:nvPr/>
          </p:nvSpPr>
          <p:spPr bwMode="auto">
            <a:xfrm>
              <a:off x="677" y="2224"/>
              <a:ext cx="15" cy="8"/>
            </a:xfrm>
            <a:custGeom>
              <a:avLst/>
              <a:gdLst>
                <a:gd name="T0" fmla="*/ 11 w 29"/>
                <a:gd name="T1" fmla="*/ 0 h 17"/>
                <a:gd name="T2" fmla="*/ 0 w 29"/>
                <a:gd name="T3" fmla="*/ 0 h 17"/>
                <a:gd name="T4" fmla="*/ 11 w 29"/>
                <a:gd name="T5" fmla="*/ 0 h 17"/>
                <a:gd name="T6" fmla="*/ 11 w 29"/>
                <a:gd name="T7" fmla="*/ 0 h 17"/>
                <a:gd name="T8" fmla="*/ 11 w 29"/>
                <a:gd name="T9" fmla="*/ 0 h 17"/>
                <a:gd name="T10" fmla="*/ 11 w 29"/>
                <a:gd name="T11" fmla="*/ 0 h 17"/>
                <a:gd name="T12" fmla="*/ 11 w 29"/>
                <a:gd name="T13" fmla="*/ 0 h 17"/>
                <a:gd name="T14" fmla="*/ 11 w 29"/>
                <a:gd name="T15" fmla="*/ 0 h 17"/>
                <a:gd name="T16" fmla="*/ 11 w 29"/>
                <a:gd name="T17" fmla="*/ 0 h 17"/>
                <a:gd name="T18" fmla="*/ 11 w 29"/>
                <a:gd name="T19" fmla="*/ 0 h 17"/>
                <a:gd name="T20" fmla="*/ 11 w 29"/>
                <a:gd name="T21" fmla="*/ 0 h 17"/>
                <a:gd name="T22" fmla="*/ 11 w 29"/>
                <a:gd name="T23" fmla="*/ 0 h 17"/>
                <a:gd name="T24" fmla="*/ 11 w 29"/>
                <a:gd name="T25" fmla="*/ 0 h 17"/>
                <a:gd name="T26" fmla="*/ 11 w 29"/>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 h="17">
                  <a:moveTo>
                    <a:pt x="4" y="9"/>
                  </a:moveTo>
                  <a:cubicBezTo>
                    <a:pt x="5" y="5"/>
                    <a:pt x="3" y="2"/>
                    <a:pt x="0" y="0"/>
                  </a:cubicBezTo>
                  <a:cubicBezTo>
                    <a:pt x="3" y="2"/>
                    <a:pt x="7" y="4"/>
                    <a:pt x="8" y="7"/>
                  </a:cubicBezTo>
                  <a:cubicBezTo>
                    <a:pt x="8" y="6"/>
                    <a:pt x="8" y="4"/>
                    <a:pt x="8" y="2"/>
                  </a:cubicBezTo>
                  <a:cubicBezTo>
                    <a:pt x="9" y="4"/>
                    <a:pt x="9" y="6"/>
                    <a:pt x="11" y="7"/>
                  </a:cubicBezTo>
                  <a:cubicBezTo>
                    <a:pt x="12" y="6"/>
                    <a:pt x="13" y="5"/>
                    <a:pt x="13" y="5"/>
                  </a:cubicBezTo>
                  <a:cubicBezTo>
                    <a:pt x="14" y="6"/>
                    <a:pt x="14" y="8"/>
                    <a:pt x="14" y="10"/>
                  </a:cubicBezTo>
                  <a:cubicBezTo>
                    <a:pt x="16" y="8"/>
                    <a:pt x="17" y="6"/>
                    <a:pt x="19" y="6"/>
                  </a:cubicBezTo>
                  <a:cubicBezTo>
                    <a:pt x="19" y="7"/>
                    <a:pt x="19" y="8"/>
                    <a:pt x="18" y="9"/>
                  </a:cubicBezTo>
                  <a:cubicBezTo>
                    <a:pt x="20" y="7"/>
                    <a:pt x="22" y="4"/>
                    <a:pt x="25" y="3"/>
                  </a:cubicBezTo>
                  <a:cubicBezTo>
                    <a:pt x="26" y="5"/>
                    <a:pt x="25" y="8"/>
                    <a:pt x="24" y="10"/>
                  </a:cubicBezTo>
                  <a:cubicBezTo>
                    <a:pt x="26" y="9"/>
                    <a:pt x="27" y="6"/>
                    <a:pt x="29" y="6"/>
                  </a:cubicBezTo>
                  <a:cubicBezTo>
                    <a:pt x="29" y="11"/>
                    <a:pt x="25" y="12"/>
                    <a:pt x="21" y="14"/>
                  </a:cubicBezTo>
                  <a:cubicBezTo>
                    <a:pt x="16" y="17"/>
                    <a:pt x="14" y="17"/>
                    <a:pt x="8" y="13"/>
                  </a:cubicBezTo>
                </a:path>
              </a:pathLst>
            </a:custGeom>
            <a:solidFill>
              <a:srgbClr val="F9F9F9"/>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23" name="Freeform 91"/>
            <p:cNvSpPr>
              <a:spLocks noChangeArrowheads="1"/>
            </p:cNvSpPr>
            <p:nvPr/>
          </p:nvSpPr>
          <p:spPr bwMode="auto">
            <a:xfrm>
              <a:off x="617" y="2216"/>
              <a:ext cx="53" cy="6"/>
            </a:xfrm>
            <a:custGeom>
              <a:avLst/>
              <a:gdLst>
                <a:gd name="T0" fmla="*/ 0 w 95"/>
                <a:gd name="T1" fmla="*/ 0 h 14"/>
                <a:gd name="T2" fmla="*/ 96 w 95"/>
                <a:gd name="T3" fmla="*/ 0 h 14"/>
                <a:gd name="T4" fmla="*/ 96 w 95"/>
                <a:gd name="T5" fmla="*/ 0 h 14"/>
                <a:gd name="T6" fmla="*/ 96 w 95"/>
                <a:gd name="T7" fmla="*/ 0 h 14"/>
                <a:gd name="T8" fmla="*/ 0 w 95"/>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 h="14">
                  <a:moveTo>
                    <a:pt x="0" y="9"/>
                  </a:moveTo>
                  <a:cubicBezTo>
                    <a:pt x="0" y="9"/>
                    <a:pt x="31" y="1"/>
                    <a:pt x="66" y="8"/>
                  </a:cubicBezTo>
                  <a:cubicBezTo>
                    <a:pt x="74" y="10"/>
                    <a:pt x="95" y="14"/>
                    <a:pt x="95" y="14"/>
                  </a:cubicBezTo>
                  <a:cubicBezTo>
                    <a:pt x="95" y="14"/>
                    <a:pt x="74" y="7"/>
                    <a:pt x="61" y="4"/>
                  </a:cubicBezTo>
                  <a:cubicBezTo>
                    <a:pt x="48" y="0"/>
                    <a:pt x="21" y="2"/>
                    <a:pt x="0" y="9"/>
                  </a:cubicBezTo>
                  <a:close/>
                </a:path>
              </a:pathLst>
            </a:custGeom>
            <a:solidFill>
              <a:srgbClr val="6D2948"/>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24" name="Freeform 92"/>
            <p:cNvSpPr>
              <a:spLocks noChangeArrowheads="1"/>
            </p:cNvSpPr>
            <p:nvPr/>
          </p:nvSpPr>
          <p:spPr bwMode="auto">
            <a:xfrm>
              <a:off x="635" y="2217"/>
              <a:ext cx="22" cy="2"/>
            </a:xfrm>
            <a:custGeom>
              <a:avLst/>
              <a:gdLst>
                <a:gd name="T0" fmla="*/ 0 w 40"/>
                <a:gd name="T1" fmla="*/ 0 h 6"/>
                <a:gd name="T2" fmla="*/ 64 w 40"/>
                <a:gd name="T3" fmla="*/ 0 h 6"/>
                <a:gd name="T4" fmla="*/ 0 w 40"/>
                <a:gd name="T5" fmla="*/ 0 h 6"/>
                <a:gd name="T6" fmla="*/ 0 60000 65536"/>
                <a:gd name="T7" fmla="*/ 0 60000 65536"/>
                <a:gd name="T8" fmla="*/ 0 60000 65536"/>
              </a:gdLst>
              <a:ahLst/>
              <a:cxnLst>
                <a:cxn ang="T6">
                  <a:pos x="T0" y="T1"/>
                </a:cxn>
                <a:cxn ang="T7">
                  <a:pos x="T2" y="T3"/>
                </a:cxn>
                <a:cxn ang="T8">
                  <a:pos x="T4" y="T5"/>
                </a:cxn>
              </a:cxnLst>
              <a:rect l="0" t="0" r="r" b="b"/>
              <a:pathLst>
                <a:path w="40" h="6">
                  <a:moveTo>
                    <a:pt x="0" y="2"/>
                  </a:moveTo>
                  <a:cubicBezTo>
                    <a:pt x="0" y="2"/>
                    <a:pt x="30" y="2"/>
                    <a:pt x="40" y="6"/>
                  </a:cubicBezTo>
                  <a:cubicBezTo>
                    <a:pt x="40" y="6"/>
                    <a:pt x="27" y="0"/>
                    <a:pt x="0" y="2"/>
                  </a:cubicBezTo>
                  <a:close/>
                </a:path>
              </a:pathLst>
            </a:custGeom>
            <a:solidFill>
              <a:srgbClr val="FFFFFF"/>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25" name="Freeform 93"/>
            <p:cNvSpPr>
              <a:spLocks noChangeArrowheads="1"/>
            </p:cNvSpPr>
            <p:nvPr/>
          </p:nvSpPr>
          <p:spPr bwMode="auto">
            <a:xfrm>
              <a:off x="719" y="2219"/>
              <a:ext cx="37" cy="21"/>
            </a:xfrm>
            <a:custGeom>
              <a:avLst/>
              <a:gdLst>
                <a:gd name="T0" fmla="*/ 1 w 68"/>
                <a:gd name="T1" fmla="*/ 34 h 39"/>
                <a:gd name="T2" fmla="*/ 46 w 68"/>
                <a:gd name="T3" fmla="*/ 34 h 39"/>
                <a:gd name="T4" fmla="*/ 46 w 68"/>
                <a:gd name="T5" fmla="*/ 34 h 39"/>
                <a:gd name="T6" fmla="*/ 46 w 68"/>
                <a:gd name="T7" fmla="*/ 34 h 39"/>
                <a:gd name="T8" fmla="*/ 46 w 68"/>
                <a:gd name="T9" fmla="*/ 34 h 39"/>
                <a:gd name="T10" fmla="*/ 46 w 68"/>
                <a:gd name="T11" fmla="*/ 34 h 39"/>
                <a:gd name="T12" fmla="*/ 46 w 68"/>
                <a:gd name="T13" fmla="*/ 34 h 39"/>
                <a:gd name="T14" fmla="*/ 46 w 68"/>
                <a:gd name="T15" fmla="*/ 34 h 39"/>
                <a:gd name="T16" fmla="*/ 46 w 68"/>
                <a:gd name="T17" fmla="*/ 34 h 39"/>
                <a:gd name="T18" fmla="*/ 46 w 68"/>
                <a:gd name="T19" fmla="*/ 34 h 39"/>
                <a:gd name="T20" fmla="*/ 46 w 68"/>
                <a:gd name="T21" fmla="*/ 0 h 39"/>
                <a:gd name="T22" fmla="*/ 46 w 68"/>
                <a:gd name="T23" fmla="*/ 34 h 39"/>
                <a:gd name="T24" fmla="*/ 46 w 68"/>
                <a:gd name="T25" fmla="*/ 34 h 39"/>
                <a:gd name="T26" fmla="*/ 0 w 68"/>
                <a:gd name="T27" fmla="*/ 34 h 39"/>
                <a:gd name="T28" fmla="*/ 46 w 68"/>
                <a:gd name="T29" fmla="*/ 34 h 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8" h="39">
                  <a:moveTo>
                    <a:pt x="1" y="18"/>
                  </a:moveTo>
                  <a:cubicBezTo>
                    <a:pt x="4" y="18"/>
                    <a:pt x="7" y="19"/>
                    <a:pt x="10" y="20"/>
                  </a:cubicBezTo>
                  <a:cubicBezTo>
                    <a:pt x="13" y="20"/>
                    <a:pt x="16" y="21"/>
                    <a:pt x="19" y="22"/>
                  </a:cubicBezTo>
                  <a:cubicBezTo>
                    <a:pt x="25" y="23"/>
                    <a:pt x="30" y="24"/>
                    <a:pt x="35" y="26"/>
                  </a:cubicBezTo>
                  <a:cubicBezTo>
                    <a:pt x="41" y="28"/>
                    <a:pt x="46" y="29"/>
                    <a:pt x="52" y="32"/>
                  </a:cubicBezTo>
                  <a:cubicBezTo>
                    <a:pt x="57" y="34"/>
                    <a:pt x="62" y="39"/>
                    <a:pt x="68" y="39"/>
                  </a:cubicBezTo>
                  <a:cubicBezTo>
                    <a:pt x="63" y="33"/>
                    <a:pt x="58" y="29"/>
                    <a:pt x="52" y="24"/>
                  </a:cubicBezTo>
                  <a:cubicBezTo>
                    <a:pt x="50" y="22"/>
                    <a:pt x="47" y="20"/>
                    <a:pt x="44" y="18"/>
                  </a:cubicBezTo>
                  <a:cubicBezTo>
                    <a:pt x="41" y="16"/>
                    <a:pt x="38" y="14"/>
                    <a:pt x="35" y="12"/>
                  </a:cubicBezTo>
                  <a:cubicBezTo>
                    <a:pt x="30" y="10"/>
                    <a:pt x="26" y="6"/>
                    <a:pt x="21" y="4"/>
                  </a:cubicBezTo>
                  <a:cubicBezTo>
                    <a:pt x="17" y="2"/>
                    <a:pt x="13" y="0"/>
                    <a:pt x="9" y="0"/>
                  </a:cubicBezTo>
                  <a:cubicBezTo>
                    <a:pt x="12" y="5"/>
                    <a:pt x="20" y="6"/>
                    <a:pt x="22" y="11"/>
                  </a:cubicBezTo>
                  <a:cubicBezTo>
                    <a:pt x="24" y="14"/>
                    <a:pt x="18" y="16"/>
                    <a:pt x="16" y="16"/>
                  </a:cubicBezTo>
                  <a:cubicBezTo>
                    <a:pt x="11" y="17"/>
                    <a:pt x="5" y="16"/>
                    <a:pt x="0" y="17"/>
                  </a:cubicBezTo>
                  <a:cubicBezTo>
                    <a:pt x="0" y="18"/>
                    <a:pt x="1" y="18"/>
                    <a:pt x="2" y="18"/>
                  </a:cubicBezTo>
                </a:path>
              </a:pathLst>
            </a:custGeom>
            <a:solidFill>
              <a:srgbClr val="722D4C"/>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26" name="Freeform 94"/>
            <p:cNvSpPr>
              <a:spLocks noChangeArrowheads="1"/>
            </p:cNvSpPr>
            <p:nvPr/>
          </p:nvSpPr>
          <p:spPr bwMode="auto">
            <a:xfrm>
              <a:off x="648" y="1878"/>
              <a:ext cx="266" cy="1145"/>
            </a:xfrm>
            <a:custGeom>
              <a:avLst/>
              <a:gdLst>
                <a:gd name="T0" fmla="*/ 0 w 474"/>
                <a:gd name="T1" fmla="*/ 117 h 2038"/>
                <a:gd name="T2" fmla="*/ 114 w 474"/>
                <a:gd name="T3" fmla="*/ 117 h 2038"/>
                <a:gd name="T4" fmla="*/ 114 w 474"/>
                <a:gd name="T5" fmla="*/ 117 h 2038"/>
                <a:gd name="T6" fmla="*/ 114 w 474"/>
                <a:gd name="T7" fmla="*/ 117 h 2038"/>
                <a:gd name="T8" fmla="*/ 114 w 474"/>
                <a:gd name="T9" fmla="*/ 117 h 2038"/>
                <a:gd name="T10" fmla="*/ 114 w 474"/>
                <a:gd name="T11" fmla="*/ 117 h 2038"/>
                <a:gd name="T12" fmla="*/ 114 w 474"/>
                <a:gd name="T13" fmla="*/ 117 h 2038"/>
                <a:gd name="T14" fmla="*/ 114 w 474"/>
                <a:gd name="T15" fmla="*/ 117 h 2038"/>
                <a:gd name="T16" fmla="*/ 114 w 474"/>
                <a:gd name="T17" fmla="*/ 117 h 2038"/>
                <a:gd name="T18" fmla="*/ 114 w 474"/>
                <a:gd name="T19" fmla="*/ 117 h 2038"/>
                <a:gd name="T20" fmla="*/ 114 w 474"/>
                <a:gd name="T21" fmla="*/ 117 h 2038"/>
                <a:gd name="T22" fmla="*/ 114 w 474"/>
                <a:gd name="T23" fmla="*/ 0 h 20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4" h="2038">
                  <a:moveTo>
                    <a:pt x="0" y="2038"/>
                  </a:moveTo>
                  <a:cubicBezTo>
                    <a:pt x="0" y="2038"/>
                    <a:pt x="48" y="1806"/>
                    <a:pt x="38" y="1681"/>
                  </a:cubicBezTo>
                  <a:cubicBezTo>
                    <a:pt x="27" y="1556"/>
                    <a:pt x="43" y="1529"/>
                    <a:pt x="43" y="1529"/>
                  </a:cubicBezTo>
                  <a:cubicBezTo>
                    <a:pt x="43" y="1529"/>
                    <a:pt x="72" y="1510"/>
                    <a:pt x="94" y="1484"/>
                  </a:cubicBezTo>
                  <a:cubicBezTo>
                    <a:pt x="115" y="1457"/>
                    <a:pt x="140" y="1442"/>
                    <a:pt x="208" y="1406"/>
                  </a:cubicBezTo>
                  <a:cubicBezTo>
                    <a:pt x="355" y="1329"/>
                    <a:pt x="398" y="1196"/>
                    <a:pt x="438" y="1092"/>
                  </a:cubicBezTo>
                  <a:cubicBezTo>
                    <a:pt x="451" y="1058"/>
                    <a:pt x="474" y="1037"/>
                    <a:pt x="451" y="969"/>
                  </a:cubicBezTo>
                  <a:cubicBezTo>
                    <a:pt x="443" y="945"/>
                    <a:pt x="416" y="780"/>
                    <a:pt x="320" y="662"/>
                  </a:cubicBezTo>
                  <a:cubicBezTo>
                    <a:pt x="228" y="550"/>
                    <a:pt x="208" y="484"/>
                    <a:pt x="208" y="390"/>
                  </a:cubicBezTo>
                  <a:cubicBezTo>
                    <a:pt x="208" y="390"/>
                    <a:pt x="331" y="344"/>
                    <a:pt x="371" y="190"/>
                  </a:cubicBezTo>
                  <a:cubicBezTo>
                    <a:pt x="376" y="170"/>
                    <a:pt x="398" y="169"/>
                    <a:pt x="361" y="128"/>
                  </a:cubicBezTo>
                  <a:cubicBezTo>
                    <a:pt x="324" y="87"/>
                    <a:pt x="257" y="19"/>
                    <a:pt x="254" y="0"/>
                  </a:cubicBezTo>
                </a:path>
              </a:pathLst>
            </a:custGeom>
            <a:noFill/>
            <a:ln w="7920" cap="rnd">
              <a:solidFill>
                <a:srgbClr val="333333"/>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27" name="Freeform 95"/>
            <p:cNvSpPr>
              <a:spLocks noChangeArrowheads="1"/>
            </p:cNvSpPr>
            <p:nvPr/>
          </p:nvSpPr>
          <p:spPr bwMode="auto">
            <a:xfrm>
              <a:off x="240" y="1879"/>
              <a:ext cx="186" cy="1144"/>
            </a:xfrm>
            <a:custGeom>
              <a:avLst/>
              <a:gdLst>
                <a:gd name="T0" fmla="*/ 108 w 332"/>
                <a:gd name="T1" fmla="*/ 0 h 2037"/>
                <a:gd name="T2" fmla="*/ 108 w 332"/>
                <a:gd name="T3" fmla="*/ 116 h 2037"/>
                <a:gd name="T4" fmla="*/ 108 w 332"/>
                <a:gd name="T5" fmla="*/ 116 h 2037"/>
                <a:gd name="T6" fmla="*/ 108 w 332"/>
                <a:gd name="T7" fmla="*/ 116 h 2037"/>
                <a:gd name="T8" fmla="*/ 108 w 332"/>
                <a:gd name="T9" fmla="*/ 116 h 2037"/>
                <a:gd name="T10" fmla="*/ 108 w 332"/>
                <a:gd name="T11" fmla="*/ 116 h 2037"/>
                <a:gd name="T12" fmla="*/ 108 w 332"/>
                <a:gd name="T13" fmla="*/ 116 h 2037"/>
                <a:gd name="T14" fmla="*/ 108 w 332"/>
                <a:gd name="T15" fmla="*/ 116 h 20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2" h="2037">
                  <a:moveTo>
                    <a:pt x="231" y="0"/>
                  </a:moveTo>
                  <a:cubicBezTo>
                    <a:pt x="231" y="0"/>
                    <a:pt x="192" y="131"/>
                    <a:pt x="235" y="240"/>
                  </a:cubicBezTo>
                  <a:cubicBezTo>
                    <a:pt x="277" y="349"/>
                    <a:pt x="332" y="580"/>
                    <a:pt x="213" y="832"/>
                  </a:cubicBezTo>
                  <a:cubicBezTo>
                    <a:pt x="192" y="877"/>
                    <a:pt x="144" y="891"/>
                    <a:pt x="115" y="984"/>
                  </a:cubicBezTo>
                  <a:cubicBezTo>
                    <a:pt x="85" y="1077"/>
                    <a:pt x="0" y="1152"/>
                    <a:pt x="5" y="1251"/>
                  </a:cubicBezTo>
                  <a:cubicBezTo>
                    <a:pt x="11" y="1349"/>
                    <a:pt x="21" y="1445"/>
                    <a:pt x="128" y="1531"/>
                  </a:cubicBezTo>
                  <a:cubicBezTo>
                    <a:pt x="235" y="1616"/>
                    <a:pt x="203" y="1832"/>
                    <a:pt x="203" y="1867"/>
                  </a:cubicBezTo>
                  <a:cubicBezTo>
                    <a:pt x="203" y="1901"/>
                    <a:pt x="208" y="2037"/>
                    <a:pt x="208" y="2037"/>
                  </a:cubicBezTo>
                </a:path>
              </a:pathLst>
            </a:custGeom>
            <a:noFill/>
            <a:ln w="7920" cap="rnd">
              <a:solidFill>
                <a:srgbClr val="333333"/>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28" name="Freeform 96"/>
            <p:cNvSpPr>
              <a:spLocks noChangeArrowheads="1"/>
            </p:cNvSpPr>
            <p:nvPr/>
          </p:nvSpPr>
          <p:spPr bwMode="auto">
            <a:xfrm>
              <a:off x="471" y="2166"/>
              <a:ext cx="394" cy="616"/>
            </a:xfrm>
            <a:custGeom>
              <a:avLst/>
              <a:gdLst>
                <a:gd name="T0" fmla="*/ 114 w 702"/>
                <a:gd name="T1" fmla="*/ 119 h 1096"/>
                <a:gd name="T2" fmla="*/ 114 w 702"/>
                <a:gd name="T3" fmla="*/ 119 h 1096"/>
                <a:gd name="T4" fmla="*/ 114 w 702"/>
                <a:gd name="T5" fmla="*/ 119 h 1096"/>
                <a:gd name="T6" fmla="*/ 114 w 702"/>
                <a:gd name="T7" fmla="*/ 119 h 1096"/>
                <a:gd name="T8" fmla="*/ 114 w 702"/>
                <a:gd name="T9" fmla="*/ 119 h 1096"/>
                <a:gd name="T10" fmla="*/ 114 w 702"/>
                <a:gd name="T11" fmla="*/ 119 h 1096"/>
                <a:gd name="T12" fmla="*/ 114 w 702"/>
                <a:gd name="T13" fmla="*/ 119 h 1096"/>
                <a:gd name="T14" fmla="*/ 114 w 702"/>
                <a:gd name="T15" fmla="*/ 119 h 1096"/>
                <a:gd name="T16" fmla="*/ 114 w 702"/>
                <a:gd name="T17" fmla="*/ 119 h 1096"/>
                <a:gd name="T18" fmla="*/ 114 w 702"/>
                <a:gd name="T19" fmla="*/ 119 h 1096"/>
                <a:gd name="T20" fmla="*/ 114 w 702"/>
                <a:gd name="T21" fmla="*/ 119 h 1096"/>
                <a:gd name="T22" fmla="*/ 114 w 702"/>
                <a:gd name="T23" fmla="*/ 119 h 1096"/>
                <a:gd name="T24" fmla="*/ 114 w 702"/>
                <a:gd name="T25" fmla="*/ 119 h 1096"/>
                <a:gd name="T26" fmla="*/ 114 w 702"/>
                <a:gd name="T27" fmla="*/ 119 h 1096"/>
                <a:gd name="T28" fmla="*/ 114 w 702"/>
                <a:gd name="T29" fmla="*/ 119 h 1096"/>
                <a:gd name="T30" fmla="*/ 114 w 702"/>
                <a:gd name="T31" fmla="*/ 119 h 1096"/>
                <a:gd name="T32" fmla="*/ 114 w 702"/>
                <a:gd name="T33" fmla="*/ 119 h 1096"/>
                <a:gd name="T34" fmla="*/ 114 w 702"/>
                <a:gd name="T35" fmla="*/ 119 h 1096"/>
                <a:gd name="T36" fmla="*/ 114 w 702"/>
                <a:gd name="T37" fmla="*/ 119 h 1096"/>
                <a:gd name="T38" fmla="*/ 114 w 702"/>
                <a:gd name="T39" fmla="*/ 119 h 1096"/>
                <a:gd name="T40" fmla="*/ 114 w 702"/>
                <a:gd name="T41" fmla="*/ 119 h 1096"/>
                <a:gd name="T42" fmla="*/ 114 w 702"/>
                <a:gd name="T43" fmla="*/ 119 h 1096"/>
                <a:gd name="T44" fmla="*/ 114 w 702"/>
                <a:gd name="T45" fmla="*/ 119 h 1096"/>
                <a:gd name="T46" fmla="*/ 114 w 702"/>
                <a:gd name="T47" fmla="*/ 119 h 1096"/>
                <a:gd name="T48" fmla="*/ 114 w 702"/>
                <a:gd name="T49" fmla="*/ 119 h 1096"/>
                <a:gd name="T50" fmla="*/ 114 w 702"/>
                <a:gd name="T51" fmla="*/ 119 h 1096"/>
                <a:gd name="T52" fmla="*/ 114 w 702"/>
                <a:gd name="T53" fmla="*/ 119 h 1096"/>
                <a:gd name="T54" fmla="*/ 114 w 702"/>
                <a:gd name="T55" fmla="*/ 119 h 1096"/>
                <a:gd name="T56" fmla="*/ 114 w 702"/>
                <a:gd name="T57" fmla="*/ 119 h 1096"/>
                <a:gd name="T58" fmla="*/ 114 w 702"/>
                <a:gd name="T59" fmla="*/ 119 h 1096"/>
                <a:gd name="T60" fmla="*/ 114 w 702"/>
                <a:gd name="T61" fmla="*/ 119 h 10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02" h="1096">
                  <a:moveTo>
                    <a:pt x="304" y="28"/>
                  </a:moveTo>
                  <a:cubicBezTo>
                    <a:pt x="193" y="43"/>
                    <a:pt x="163" y="137"/>
                    <a:pt x="146" y="237"/>
                  </a:cubicBezTo>
                  <a:cubicBezTo>
                    <a:pt x="122" y="386"/>
                    <a:pt x="0" y="433"/>
                    <a:pt x="58" y="686"/>
                  </a:cubicBezTo>
                  <a:cubicBezTo>
                    <a:pt x="69" y="735"/>
                    <a:pt x="88" y="775"/>
                    <a:pt x="95" y="789"/>
                  </a:cubicBezTo>
                  <a:cubicBezTo>
                    <a:pt x="103" y="803"/>
                    <a:pt x="96" y="810"/>
                    <a:pt x="108" y="827"/>
                  </a:cubicBezTo>
                  <a:cubicBezTo>
                    <a:pt x="116" y="839"/>
                    <a:pt x="112" y="856"/>
                    <a:pt x="94" y="884"/>
                  </a:cubicBezTo>
                  <a:cubicBezTo>
                    <a:pt x="76" y="912"/>
                    <a:pt x="60" y="924"/>
                    <a:pt x="59" y="1014"/>
                  </a:cubicBezTo>
                  <a:cubicBezTo>
                    <a:pt x="59" y="1073"/>
                    <a:pt x="39" y="1078"/>
                    <a:pt x="17" y="1082"/>
                  </a:cubicBezTo>
                  <a:cubicBezTo>
                    <a:pt x="17" y="1082"/>
                    <a:pt x="77" y="1096"/>
                    <a:pt x="72" y="1029"/>
                  </a:cubicBezTo>
                  <a:cubicBezTo>
                    <a:pt x="67" y="962"/>
                    <a:pt x="97" y="896"/>
                    <a:pt x="123" y="872"/>
                  </a:cubicBezTo>
                  <a:cubicBezTo>
                    <a:pt x="148" y="848"/>
                    <a:pt x="135" y="818"/>
                    <a:pt x="125" y="801"/>
                  </a:cubicBezTo>
                  <a:cubicBezTo>
                    <a:pt x="116" y="784"/>
                    <a:pt x="121" y="788"/>
                    <a:pt x="131" y="798"/>
                  </a:cubicBezTo>
                  <a:cubicBezTo>
                    <a:pt x="140" y="807"/>
                    <a:pt x="169" y="797"/>
                    <a:pt x="144" y="772"/>
                  </a:cubicBezTo>
                  <a:cubicBezTo>
                    <a:pt x="119" y="748"/>
                    <a:pt x="73" y="730"/>
                    <a:pt x="77" y="527"/>
                  </a:cubicBezTo>
                  <a:cubicBezTo>
                    <a:pt x="79" y="421"/>
                    <a:pt x="170" y="357"/>
                    <a:pt x="187" y="202"/>
                  </a:cubicBezTo>
                  <a:cubicBezTo>
                    <a:pt x="204" y="47"/>
                    <a:pt x="362" y="47"/>
                    <a:pt x="438" y="81"/>
                  </a:cubicBezTo>
                  <a:cubicBezTo>
                    <a:pt x="514" y="115"/>
                    <a:pt x="641" y="217"/>
                    <a:pt x="642" y="465"/>
                  </a:cubicBezTo>
                  <a:cubicBezTo>
                    <a:pt x="643" y="713"/>
                    <a:pt x="384" y="784"/>
                    <a:pt x="273" y="789"/>
                  </a:cubicBezTo>
                  <a:cubicBezTo>
                    <a:pt x="229" y="791"/>
                    <a:pt x="170" y="767"/>
                    <a:pt x="167" y="800"/>
                  </a:cubicBezTo>
                  <a:cubicBezTo>
                    <a:pt x="166" y="816"/>
                    <a:pt x="174" y="824"/>
                    <a:pt x="186" y="814"/>
                  </a:cubicBezTo>
                  <a:cubicBezTo>
                    <a:pt x="198" y="803"/>
                    <a:pt x="196" y="815"/>
                    <a:pt x="195" y="816"/>
                  </a:cubicBezTo>
                  <a:cubicBezTo>
                    <a:pt x="187" y="823"/>
                    <a:pt x="173" y="829"/>
                    <a:pt x="156" y="844"/>
                  </a:cubicBezTo>
                  <a:cubicBezTo>
                    <a:pt x="140" y="859"/>
                    <a:pt x="120" y="884"/>
                    <a:pt x="97" y="920"/>
                  </a:cubicBezTo>
                  <a:cubicBezTo>
                    <a:pt x="75" y="957"/>
                    <a:pt x="72" y="1043"/>
                    <a:pt x="90" y="1065"/>
                  </a:cubicBezTo>
                  <a:cubicBezTo>
                    <a:pt x="100" y="1077"/>
                    <a:pt x="106" y="1085"/>
                    <a:pt x="136" y="1087"/>
                  </a:cubicBezTo>
                  <a:cubicBezTo>
                    <a:pt x="136" y="1087"/>
                    <a:pt x="92" y="1071"/>
                    <a:pt x="96" y="1019"/>
                  </a:cubicBezTo>
                  <a:cubicBezTo>
                    <a:pt x="100" y="967"/>
                    <a:pt x="98" y="921"/>
                    <a:pt x="198" y="846"/>
                  </a:cubicBezTo>
                  <a:cubicBezTo>
                    <a:pt x="198" y="846"/>
                    <a:pt x="219" y="839"/>
                    <a:pt x="231" y="830"/>
                  </a:cubicBezTo>
                  <a:cubicBezTo>
                    <a:pt x="243" y="820"/>
                    <a:pt x="334" y="817"/>
                    <a:pt x="359" y="812"/>
                  </a:cubicBezTo>
                  <a:cubicBezTo>
                    <a:pt x="385" y="808"/>
                    <a:pt x="642" y="768"/>
                    <a:pt x="673" y="492"/>
                  </a:cubicBezTo>
                  <a:cubicBezTo>
                    <a:pt x="702" y="224"/>
                    <a:pt x="504" y="0"/>
                    <a:pt x="304" y="28"/>
                  </a:cubicBezTo>
                  <a:close/>
                </a:path>
              </a:pathLst>
            </a:custGeom>
            <a:noFill/>
            <a:ln w="6480" cap="rnd">
              <a:solidFill>
                <a:srgbClr val="333333"/>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29" name="Freeform 97"/>
            <p:cNvSpPr>
              <a:spLocks noChangeArrowheads="1"/>
            </p:cNvSpPr>
            <p:nvPr/>
          </p:nvSpPr>
          <p:spPr bwMode="auto">
            <a:xfrm>
              <a:off x="577" y="2223"/>
              <a:ext cx="257" cy="319"/>
            </a:xfrm>
            <a:custGeom>
              <a:avLst/>
              <a:gdLst>
                <a:gd name="T0" fmla="*/ 114 w 458"/>
                <a:gd name="T1" fmla="*/ 116 h 568"/>
                <a:gd name="T2" fmla="*/ 114 w 458"/>
                <a:gd name="T3" fmla="*/ 116 h 568"/>
                <a:gd name="T4" fmla="*/ 114 w 458"/>
                <a:gd name="T5" fmla="*/ 1 h 568"/>
                <a:gd name="T6" fmla="*/ 114 w 458"/>
                <a:gd name="T7" fmla="*/ 116 h 568"/>
                <a:gd name="T8" fmla="*/ 114 w 458"/>
                <a:gd name="T9" fmla="*/ 116 h 568"/>
                <a:gd name="T10" fmla="*/ 114 w 458"/>
                <a:gd name="T11" fmla="*/ 116 h 568"/>
                <a:gd name="T12" fmla="*/ 114 w 458"/>
                <a:gd name="T13" fmla="*/ 116 h 568"/>
                <a:gd name="T14" fmla="*/ 114 w 458"/>
                <a:gd name="T15" fmla="*/ 116 h 568"/>
                <a:gd name="T16" fmla="*/ 114 w 458"/>
                <a:gd name="T17" fmla="*/ 116 h 568"/>
                <a:gd name="T18" fmla="*/ 114 w 458"/>
                <a:gd name="T19" fmla="*/ 116 h 568"/>
                <a:gd name="T20" fmla="*/ 114 w 458"/>
                <a:gd name="T21" fmla="*/ 116 h 568"/>
                <a:gd name="T22" fmla="*/ 114 w 458"/>
                <a:gd name="T23" fmla="*/ 116 h 568"/>
                <a:gd name="T24" fmla="*/ 114 w 458"/>
                <a:gd name="T25" fmla="*/ 116 h 568"/>
                <a:gd name="T26" fmla="*/ 114 w 458"/>
                <a:gd name="T27" fmla="*/ 116 h 568"/>
                <a:gd name="T28" fmla="*/ 114 w 458"/>
                <a:gd name="T29" fmla="*/ 116 h 568"/>
                <a:gd name="T30" fmla="*/ 114 w 458"/>
                <a:gd name="T31" fmla="*/ 116 h 568"/>
                <a:gd name="T32" fmla="*/ 114 w 458"/>
                <a:gd name="T33" fmla="*/ 116 h 568"/>
                <a:gd name="T34" fmla="*/ 114 w 458"/>
                <a:gd name="T35" fmla="*/ 116 h 568"/>
                <a:gd name="T36" fmla="*/ 114 w 458"/>
                <a:gd name="T37" fmla="*/ 116 h 568"/>
                <a:gd name="T38" fmla="*/ 114 w 458"/>
                <a:gd name="T39" fmla="*/ 116 h 568"/>
                <a:gd name="T40" fmla="*/ 0 w 458"/>
                <a:gd name="T41" fmla="*/ 116 h 568"/>
                <a:gd name="T42" fmla="*/ 114 w 458"/>
                <a:gd name="T43" fmla="*/ 116 h 568"/>
                <a:gd name="T44" fmla="*/ 114 w 458"/>
                <a:gd name="T45" fmla="*/ 116 h 568"/>
                <a:gd name="T46" fmla="*/ 114 w 458"/>
                <a:gd name="T47" fmla="*/ 116 h 568"/>
                <a:gd name="T48" fmla="*/ 114 w 458"/>
                <a:gd name="T49" fmla="*/ 116 h 568"/>
                <a:gd name="T50" fmla="*/ 114 w 458"/>
                <a:gd name="T51" fmla="*/ 116 h 568"/>
                <a:gd name="T52" fmla="*/ 114 w 458"/>
                <a:gd name="T53" fmla="*/ 116 h 568"/>
                <a:gd name="T54" fmla="*/ 114 w 458"/>
                <a:gd name="T55" fmla="*/ 116 h 568"/>
                <a:gd name="T56" fmla="*/ 114 w 458"/>
                <a:gd name="T57" fmla="*/ 116 h 568"/>
                <a:gd name="T58" fmla="*/ 114 w 458"/>
                <a:gd name="T59" fmla="*/ 116 h 568"/>
                <a:gd name="T60" fmla="*/ 114 w 458"/>
                <a:gd name="T61" fmla="*/ 116 h 568"/>
                <a:gd name="T62" fmla="*/ 114 w 458"/>
                <a:gd name="T63" fmla="*/ 116 h 568"/>
                <a:gd name="T64" fmla="*/ 114 w 458"/>
                <a:gd name="T65" fmla="*/ 116 h 568"/>
                <a:gd name="T66" fmla="*/ 114 w 458"/>
                <a:gd name="T67" fmla="*/ 116 h 5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58" h="568">
                  <a:moveTo>
                    <a:pt x="56" y="4"/>
                  </a:moveTo>
                  <a:cubicBezTo>
                    <a:pt x="60" y="6"/>
                    <a:pt x="64" y="8"/>
                    <a:pt x="66" y="9"/>
                  </a:cubicBezTo>
                  <a:cubicBezTo>
                    <a:pt x="70" y="10"/>
                    <a:pt x="80" y="0"/>
                    <a:pt x="88" y="1"/>
                  </a:cubicBezTo>
                  <a:cubicBezTo>
                    <a:pt x="97" y="2"/>
                    <a:pt x="128" y="5"/>
                    <a:pt x="141" y="4"/>
                  </a:cubicBezTo>
                  <a:cubicBezTo>
                    <a:pt x="153" y="3"/>
                    <a:pt x="179" y="11"/>
                    <a:pt x="167" y="32"/>
                  </a:cubicBezTo>
                  <a:cubicBezTo>
                    <a:pt x="155" y="53"/>
                    <a:pt x="141" y="52"/>
                    <a:pt x="142" y="71"/>
                  </a:cubicBezTo>
                  <a:cubicBezTo>
                    <a:pt x="143" y="89"/>
                    <a:pt x="153" y="117"/>
                    <a:pt x="140" y="135"/>
                  </a:cubicBezTo>
                  <a:cubicBezTo>
                    <a:pt x="140" y="135"/>
                    <a:pt x="195" y="98"/>
                    <a:pt x="216" y="91"/>
                  </a:cubicBezTo>
                  <a:cubicBezTo>
                    <a:pt x="246" y="82"/>
                    <a:pt x="266" y="36"/>
                    <a:pt x="300" y="44"/>
                  </a:cubicBezTo>
                  <a:cubicBezTo>
                    <a:pt x="334" y="51"/>
                    <a:pt x="407" y="80"/>
                    <a:pt x="432" y="233"/>
                  </a:cubicBezTo>
                  <a:cubicBezTo>
                    <a:pt x="458" y="387"/>
                    <a:pt x="339" y="434"/>
                    <a:pt x="329" y="454"/>
                  </a:cubicBezTo>
                  <a:cubicBezTo>
                    <a:pt x="320" y="474"/>
                    <a:pt x="275" y="489"/>
                    <a:pt x="263" y="498"/>
                  </a:cubicBezTo>
                  <a:cubicBezTo>
                    <a:pt x="252" y="506"/>
                    <a:pt x="210" y="546"/>
                    <a:pt x="178" y="498"/>
                  </a:cubicBezTo>
                  <a:cubicBezTo>
                    <a:pt x="146" y="449"/>
                    <a:pt x="90" y="415"/>
                    <a:pt x="84" y="397"/>
                  </a:cubicBezTo>
                  <a:cubicBezTo>
                    <a:pt x="84" y="397"/>
                    <a:pt x="81" y="423"/>
                    <a:pt x="73" y="454"/>
                  </a:cubicBezTo>
                  <a:cubicBezTo>
                    <a:pt x="65" y="485"/>
                    <a:pt x="75" y="505"/>
                    <a:pt x="83" y="517"/>
                  </a:cubicBezTo>
                  <a:cubicBezTo>
                    <a:pt x="92" y="529"/>
                    <a:pt x="81" y="536"/>
                    <a:pt x="77" y="540"/>
                  </a:cubicBezTo>
                  <a:cubicBezTo>
                    <a:pt x="73" y="545"/>
                    <a:pt x="82" y="568"/>
                    <a:pt x="53" y="559"/>
                  </a:cubicBezTo>
                  <a:cubicBezTo>
                    <a:pt x="53" y="559"/>
                    <a:pt x="42" y="568"/>
                    <a:pt x="33" y="559"/>
                  </a:cubicBezTo>
                  <a:cubicBezTo>
                    <a:pt x="33" y="559"/>
                    <a:pt x="24" y="567"/>
                    <a:pt x="16" y="558"/>
                  </a:cubicBezTo>
                  <a:cubicBezTo>
                    <a:pt x="16" y="558"/>
                    <a:pt x="0" y="562"/>
                    <a:pt x="0" y="539"/>
                  </a:cubicBezTo>
                  <a:cubicBezTo>
                    <a:pt x="0" y="515"/>
                    <a:pt x="15" y="502"/>
                    <a:pt x="14" y="484"/>
                  </a:cubicBezTo>
                  <a:cubicBezTo>
                    <a:pt x="13" y="467"/>
                    <a:pt x="14" y="352"/>
                    <a:pt x="25" y="339"/>
                  </a:cubicBezTo>
                  <a:cubicBezTo>
                    <a:pt x="36" y="327"/>
                    <a:pt x="45" y="318"/>
                    <a:pt x="57" y="318"/>
                  </a:cubicBezTo>
                  <a:cubicBezTo>
                    <a:pt x="70" y="318"/>
                    <a:pt x="111" y="324"/>
                    <a:pt x="172" y="363"/>
                  </a:cubicBezTo>
                  <a:cubicBezTo>
                    <a:pt x="172" y="363"/>
                    <a:pt x="182" y="336"/>
                    <a:pt x="178" y="296"/>
                  </a:cubicBezTo>
                  <a:cubicBezTo>
                    <a:pt x="174" y="257"/>
                    <a:pt x="198" y="197"/>
                    <a:pt x="232" y="190"/>
                  </a:cubicBezTo>
                  <a:cubicBezTo>
                    <a:pt x="232" y="190"/>
                    <a:pt x="137" y="238"/>
                    <a:pt x="82" y="227"/>
                  </a:cubicBezTo>
                  <a:cubicBezTo>
                    <a:pt x="72" y="225"/>
                    <a:pt x="70" y="208"/>
                    <a:pt x="64" y="202"/>
                  </a:cubicBezTo>
                  <a:cubicBezTo>
                    <a:pt x="58" y="196"/>
                    <a:pt x="58" y="178"/>
                    <a:pt x="70" y="148"/>
                  </a:cubicBezTo>
                  <a:cubicBezTo>
                    <a:pt x="82" y="118"/>
                    <a:pt x="112" y="51"/>
                    <a:pt x="112" y="51"/>
                  </a:cubicBezTo>
                  <a:cubicBezTo>
                    <a:pt x="112" y="51"/>
                    <a:pt x="104" y="38"/>
                    <a:pt x="96" y="34"/>
                  </a:cubicBezTo>
                  <a:cubicBezTo>
                    <a:pt x="88" y="30"/>
                    <a:pt x="69" y="32"/>
                    <a:pt x="64" y="24"/>
                  </a:cubicBezTo>
                  <a:cubicBezTo>
                    <a:pt x="59" y="17"/>
                    <a:pt x="49" y="26"/>
                    <a:pt x="49" y="9"/>
                  </a:cubicBezTo>
                </a:path>
              </a:pathLst>
            </a:custGeom>
            <a:noFill/>
            <a:ln w="6480" cap="rnd">
              <a:solidFill>
                <a:srgbClr val="333333"/>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30" name="Freeform 98"/>
            <p:cNvSpPr>
              <a:spLocks noChangeArrowheads="1"/>
            </p:cNvSpPr>
            <p:nvPr/>
          </p:nvSpPr>
          <p:spPr bwMode="auto">
            <a:xfrm>
              <a:off x="517" y="2428"/>
              <a:ext cx="167" cy="184"/>
            </a:xfrm>
            <a:custGeom>
              <a:avLst/>
              <a:gdLst>
                <a:gd name="T0" fmla="*/ 109 w 298"/>
                <a:gd name="T1" fmla="*/ 0 h 328"/>
                <a:gd name="T2" fmla="*/ 109 w 298"/>
                <a:gd name="T3" fmla="*/ 113 h 328"/>
                <a:gd name="T4" fmla="*/ 109 w 298"/>
                <a:gd name="T5" fmla="*/ 113 h 328"/>
                <a:gd name="T6" fmla="*/ 109 w 298"/>
                <a:gd name="T7" fmla="*/ 113 h 328"/>
                <a:gd name="T8" fmla="*/ 109 w 298"/>
                <a:gd name="T9" fmla="*/ 113 h 328"/>
                <a:gd name="T10" fmla="*/ 109 w 298"/>
                <a:gd name="T11" fmla="*/ 113 h 328"/>
                <a:gd name="T12" fmla="*/ 109 w 298"/>
                <a:gd name="T13" fmla="*/ 113 h 328"/>
                <a:gd name="T14" fmla="*/ 109 w 298"/>
                <a:gd name="T15" fmla="*/ 113 h 328"/>
                <a:gd name="T16" fmla="*/ 109 w 298"/>
                <a:gd name="T17" fmla="*/ 113 h 328"/>
                <a:gd name="T18" fmla="*/ 109 w 298"/>
                <a:gd name="T19" fmla="*/ 113 h 3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8" h="328">
                  <a:moveTo>
                    <a:pt x="125" y="0"/>
                  </a:moveTo>
                  <a:cubicBezTo>
                    <a:pt x="119" y="9"/>
                    <a:pt x="119" y="9"/>
                    <a:pt x="119" y="9"/>
                  </a:cubicBezTo>
                  <a:cubicBezTo>
                    <a:pt x="119" y="9"/>
                    <a:pt x="109" y="7"/>
                    <a:pt x="103" y="11"/>
                  </a:cubicBezTo>
                  <a:cubicBezTo>
                    <a:pt x="103" y="11"/>
                    <a:pt x="105" y="30"/>
                    <a:pt x="101" y="32"/>
                  </a:cubicBezTo>
                  <a:cubicBezTo>
                    <a:pt x="97" y="34"/>
                    <a:pt x="79" y="31"/>
                    <a:pt x="79" y="40"/>
                  </a:cubicBezTo>
                  <a:cubicBezTo>
                    <a:pt x="79" y="61"/>
                    <a:pt x="83" y="65"/>
                    <a:pt x="71" y="69"/>
                  </a:cubicBezTo>
                  <a:cubicBezTo>
                    <a:pt x="71" y="69"/>
                    <a:pt x="0" y="106"/>
                    <a:pt x="3" y="169"/>
                  </a:cubicBezTo>
                  <a:cubicBezTo>
                    <a:pt x="6" y="232"/>
                    <a:pt x="32" y="309"/>
                    <a:pt x="136" y="318"/>
                  </a:cubicBezTo>
                  <a:cubicBezTo>
                    <a:pt x="240" y="328"/>
                    <a:pt x="284" y="268"/>
                    <a:pt x="284" y="181"/>
                  </a:cubicBezTo>
                  <a:cubicBezTo>
                    <a:pt x="284" y="158"/>
                    <a:pt x="291" y="151"/>
                    <a:pt x="298" y="150"/>
                  </a:cubicBezTo>
                </a:path>
              </a:pathLst>
            </a:custGeom>
            <a:noFill/>
            <a:ln w="6480" cap="rnd">
              <a:solidFill>
                <a:srgbClr val="333333"/>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31" name="Freeform 99"/>
            <p:cNvSpPr>
              <a:spLocks noChangeArrowheads="1"/>
            </p:cNvSpPr>
            <p:nvPr/>
          </p:nvSpPr>
          <p:spPr bwMode="auto">
            <a:xfrm>
              <a:off x="567" y="2438"/>
              <a:ext cx="6" cy="7"/>
            </a:xfrm>
            <a:custGeom>
              <a:avLst/>
              <a:gdLst>
                <a:gd name="T0" fmla="*/ 0 w 13"/>
                <a:gd name="T1" fmla="*/ 0 h 15"/>
                <a:gd name="T2" fmla="*/ 0 w 13"/>
                <a:gd name="T3" fmla="*/ 0 h 15"/>
                <a:gd name="T4" fmla="*/ 0 w 13"/>
                <a:gd name="T5" fmla="*/ 0 h 15"/>
                <a:gd name="T6" fmla="*/ 0 60000 65536"/>
                <a:gd name="T7" fmla="*/ 0 60000 65536"/>
                <a:gd name="T8" fmla="*/ 0 60000 65536"/>
              </a:gdLst>
              <a:ahLst/>
              <a:cxnLst>
                <a:cxn ang="T6">
                  <a:pos x="T0" y="T1"/>
                </a:cxn>
                <a:cxn ang="T7">
                  <a:pos x="T2" y="T3"/>
                </a:cxn>
                <a:cxn ang="T8">
                  <a:pos x="T4" y="T5"/>
                </a:cxn>
              </a:cxnLst>
              <a:rect l="0" t="0" r="r" b="b"/>
              <a:pathLst>
                <a:path w="13" h="15">
                  <a:moveTo>
                    <a:pt x="0" y="15"/>
                  </a:moveTo>
                  <a:cubicBezTo>
                    <a:pt x="4" y="13"/>
                    <a:pt x="8" y="9"/>
                    <a:pt x="11" y="1"/>
                  </a:cubicBezTo>
                  <a:cubicBezTo>
                    <a:pt x="13" y="0"/>
                    <a:pt x="13" y="0"/>
                    <a:pt x="13" y="0"/>
                  </a:cubicBezTo>
                </a:path>
              </a:pathLst>
            </a:custGeom>
            <a:noFill/>
            <a:ln w="6480" cap="rnd">
              <a:solidFill>
                <a:srgbClr val="333333"/>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32" name="Freeform 100"/>
            <p:cNvSpPr>
              <a:spLocks noChangeArrowheads="1"/>
            </p:cNvSpPr>
            <p:nvPr/>
          </p:nvSpPr>
          <p:spPr bwMode="auto">
            <a:xfrm>
              <a:off x="533" y="2375"/>
              <a:ext cx="143" cy="71"/>
            </a:xfrm>
            <a:custGeom>
              <a:avLst/>
              <a:gdLst>
                <a:gd name="T0" fmla="*/ 99 w 256"/>
                <a:gd name="T1" fmla="*/ 65 h 129"/>
                <a:gd name="T2" fmla="*/ 99 w 256"/>
                <a:gd name="T3" fmla="*/ 65 h 129"/>
                <a:gd name="T4" fmla="*/ 99 w 256"/>
                <a:gd name="T5" fmla="*/ 65 h 129"/>
                <a:gd name="T6" fmla="*/ 99 w 256"/>
                <a:gd name="T7" fmla="*/ 65 h 129"/>
                <a:gd name="T8" fmla="*/ 99 w 256"/>
                <a:gd name="T9" fmla="*/ 65 h 129"/>
                <a:gd name="T10" fmla="*/ 99 w 256"/>
                <a:gd name="T11" fmla="*/ 65 h 129"/>
                <a:gd name="T12" fmla="*/ 99 w 256"/>
                <a:gd name="T13" fmla="*/ 65 h 129"/>
                <a:gd name="T14" fmla="*/ 99 w 256"/>
                <a:gd name="T15" fmla="*/ 65 h 129"/>
                <a:gd name="T16" fmla="*/ 99 w 256"/>
                <a:gd name="T17" fmla="*/ 65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6" h="129">
                  <a:moveTo>
                    <a:pt x="256" y="24"/>
                  </a:moveTo>
                  <a:cubicBezTo>
                    <a:pt x="243" y="11"/>
                    <a:pt x="222" y="0"/>
                    <a:pt x="185" y="7"/>
                  </a:cubicBezTo>
                  <a:cubicBezTo>
                    <a:pt x="122" y="18"/>
                    <a:pt x="107" y="39"/>
                    <a:pt x="79" y="35"/>
                  </a:cubicBezTo>
                  <a:cubicBezTo>
                    <a:pt x="52" y="31"/>
                    <a:pt x="36" y="58"/>
                    <a:pt x="30" y="61"/>
                  </a:cubicBezTo>
                  <a:cubicBezTo>
                    <a:pt x="24" y="64"/>
                    <a:pt x="0" y="92"/>
                    <a:pt x="13" y="93"/>
                  </a:cubicBezTo>
                  <a:cubicBezTo>
                    <a:pt x="13" y="93"/>
                    <a:pt x="11" y="107"/>
                    <a:pt x="24" y="108"/>
                  </a:cubicBezTo>
                  <a:cubicBezTo>
                    <a:pt x="24" y="108"/>
                    <a:pt x="24" y="120"/>
                    <a:pt x="33" y="120"/>
                  </a:cubicBezTo>
                  <a:cubicBezTo>
                    <a:pt x="33" y="120"/>
                    <a:pt x="38" y="129"/>
                    <a:pt x="48" y="128"/>
                  </a:cubicBezTo>
                  <a:cubicBezTo>
                    <a:pt x="48" y="128"/>
                    <a:pt x="50" y="129"/>
                    <a:pt x="53" y="129"/>
                  </a:cubicBezTo>
                </a:path>
              </a:pathLst>
            </a:custGeom>
            <a:noFill/>
            <a:ln w="3240" cap="rnd">
              <a:solidFill>
                <a:srgbClr val="333333"/>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33" name="Freeform 101"/>
            <p:cNvSpPr>
              <a:spLocks noChangeArrowheads="1"/>
            </p:cNvSpPr>
            <p:nvPr/>
          </p:nvSpPr>
          <p:spPr bwMode="auto">
            <a:xfrm>
              <a:off x="659" y="2360"/>
              <a:ext cx="21" cy="4"/>
            </a:xfrm>
            <a:custGeom>
              <a:avLst/>
              <a:gdLst>
                <a:gd name="T0" fmla="*/ 0 w 40"/>
                <a:gd name="T1" fmla="*/ 0 h 9"/>
                <a:gd name="T2" fmla="*/ 17 w 40"/>
                <a:gd name="T3" fmla="*/ 0 h 9"/>
                <a:gd name="T4" fmla="*/ 17 w 40"/>
                <a:gd name="T5" fmla="*/ 0 h 9"/>
                <a:gd name="T6" fmla="*/ 0 60000 65536"/>
                <a:gd name="T7" fmla="*/ 0 60000 65536"/>
                <a:gd name="T8" fmla="*/ 0 60000 65536"/>
              </a:gdLst>
              <a:ahLst/>
              <a:cxnLst>
                <a:cxn ang="T6">
                  <a:pos x="T0" y="T1"/>
                </a:cxn>
                <a:cxn ang="T7">
                  <a:pos x="T2" y="T3"/>
                </a:cxn>
                <a:cxn ang="T8">
                  <a:pos x="T4" y="T5"/>
                </a:cxn>
              </a:cxnLst>
              <a:rect l="0" t="0" r="r" b="b"/>
              <a:pathLst>
                <a:path w="40" h="9">
                  <a:moveTo>
                    <a:pt x="0" y="9"/>
                  </a:moveTo>
                  <a:cubicBezTo>
                    <a:pt x="3" y="8"/>
                    <a:pt x="7" y="8"/>
                    <a:pt x="12" y="7"/>
                  </a:cubicBezTo>
                  <a:cubicBezTo>
                    <a:pt x="23" y="5"/>
                    <a:pt x="32" y="3"/>
                    <a:pt x="40" y="0"/>
                  </a:cubicBezTo>
                </a:path>
              </a:pathLst>
            </a:custGeom>
            <a:noFill/>
            <a:ln w="3240" cap="rnd">
              <a:solidFill>
                <a:srgbClr val="333333"/>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34" name="Freeform 102"/>
            <p:cNvSpPr>
              <a:spLocks noChangeArrowheads="1"/>
            </p:cNvSpPr>
            <p:nvPr/>
          </p:nvSpPr>
          <p:spPr bwMode="auto">
            <a:xfrm>
              <a:off x="635" y="2352"/>
              <a:ext cx="12" cy="11"/>
            </a:xfrm>
            <a:custGeom>
              <a:avLst/>
              <a:gdLst>
                <a:gd name="T0" fmla="*/ 0 w 24"/>
                <a:gd name="T1" fmla="*/ 0 h 21"/>
                <a:gd name="T2" fmla="*/ 4 w 24"/>
                <a:gd name="T3" fmla="*/ 15 h 21"/>
                <a:gd name="T4" fmla="*/ 0 60000 65536"/>
                <a:gd name="T5" fmla="*/ 0 60000 65536"/>
              </a:gdLst>
              <a:ahLst/>
              <a:cxnLst>
                <a:cxn ang="T4">
                  <a:pos x="T0" y="T1"/>
                </a:cxn>
                <a:cxn ang="T5">
                  <a:pos x="T2" y="T3"/>
                </a:cxn>
              </a:cxnLst>
              <a:rect l="0" t="0" r="r" b="b"/>
              <a:pathLst>
                <a:path w="24" h="21">
                  <a:moveTo>
                    <a:pt x="0" y="0"/>
                  </a:moveTo>
                  <a:cubicBezTo>
                    <a:pt x="4" y="7"/>
                    <a:pt x="12" y="16"/>
                    <a:pt x="24" y="21"/>
                  </a:cubicBezTo>
                </a:path>
              </a:pathLst>
            </a:custGeom>
            <a:noFill/>
            <a:ln w="3240" cap="rnd">
              <a:solidFill>
                <a:srgbClr val="333333"/>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35" name="Freeform 103"/>
            <p:cNvSpPr>
              <a:spLocks noChangeArrowheads="1"/>
            </p:cNvSpPr>
            <p:nvPr/>
          </p:nvSpPr>
          <p:spPr bwMode="auto">
            <a:xfrm>
              <a:off x="628" y="2263"/>
              <a:ext cx="0" cy="13"/>
            </a:xfrm>
            <a:custGeom>
              <a:avLst/>
              <a:gdLst>
                <a:gd name="T0" fmla="*/ 0 w 2"/>
                <a:gd name="T1" fmla="*/ 0 h 25"/>
                <a:gd name="T2" fmla="*/ 4 w 2"/>
                <a:gd name="T3" fmla="*/ 12 h 25"/>
                <a:gd name="T4" fmla="*/ 0 60000 65536"/>
                <a:gd name="T5" fmla="*/ 0 60000 65536"/>
              </a:gdLst>
              <a:ahLst/>
              <a:cxnLst>
                <a:cxn ang="T4">
                  <a:pos x="T0" y="T1"/>
                </a:cxn>
                <a:cxn ang="T5">
                  <a:pos x="T2" y="T3"/>
                </a:cxn>
              </a:cxnLst>
              <a:rect l="0" t="0" r="r" b="b"/>
              <a:pathLst>
                <a:path w="2" h="25">
                  <a:moveTo>
                    <a:pt x="0" y="0"/>
                  </a:moveTo>
                  <a:cubicBezTo>
                    <a:pt x="1" y="6"/>
                    <a:pt x="2" y="16"/>
                    <a:pt x="2" y="25"/>
                  </a:cubicBezTo>
                </a:path>
              </a:pathLst>
            </a:custGeom>
            <a:noFill/>
            <a:ln w="3240" cap="rnd">
              <a:solidFill>
                <a:srgbClr val="333333"/>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36" name="Freeform 104"/>
            <p:cNvSpPr>
              <a:spLocks noChangeArrowheads="1"/>
            </p:cNvSpPr>
            <p:nvPr/>
          </p:nvSpPr>
          <p:spPr bwMode="auto">
            <a:xfrm>
              <a:off x="596" y="2232"/>
              <a:ext cx="23" cy="20"/>
            </a:xfrm>
            <a:custGeom>
              <a:avLst/>
              <a:gdLst>
                <a:gd name="T0" fmla="*/ 28 w 43"/>
                <a:gd name="T1" fmla="*/ 0 h 37"/>
                <a:gd name="T2" fmla="*/ 28 w 43"/>
                <a:gd name="T3" fmla="*/ 38 h 37"/>
                <a:gd name="T4" fmla="*/ 28 w 43"/>
                <a:gd name="T5" fmla="*/ 38 h 37"/>
                <a:gd name="T6" fmla="*/ 28 w 43"/>
                <a:gd name="T7" fmla="*/ 38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37">
                  <a:moveTo>
                    <a:pt x="17" y="0"/>
                  </a:moveTo>
                  <a:cubicBezTo>
                    <a:pt x="11" y="1"/>
                    <a:pt x="0" y="5"/>
                    <a:pt x="6" y="15"/>
                  </a:cubicBezTo>
                  <a:cubicBezTo>
                    <a:pt x="14" y="28"/>
                    <a:pt x="18" y="31"/>
                    <a:pt x="26" y="30"/>
                  </a:cubicBezTo>
                  <a:cubicBezTo>
                    <a:pt x="30" y="29"/>
                    <a:pt x="37" y="33"/>
                    <a:pt x="43" y="37"/>
                  </a:cubicBezTo>
                </a:path>
              </a:pathLst>
            </a:custGeom>
            <a:noFill/>
            <a:ln w="3240" cap="rnd">
              <a:solidFill>
                <a:srgbClr val="333333"/>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37" name="Freeform 105"/>
            <p:cNvSpPr>
              <a:spLocks noChangeArrowheads="1"/>
            </p:cNvSpPr>
            <p:nvPr/>
          </p:nvSpPr>
          <p:spPr bwMode="auto">
            <a:xfrm>
              <a:off x="663" y="2230"/>
              <a:ext cx="30" cy="20"/>
            </a:xfrm>
            <a:custGeom>
              <a:avLst/>
              <a:gdLst>
                <a:gd name="T0" fmla="*/ 0 w 55"/>
                <a:gd name="T1" fmla="*/ 18 h 38"/>
                <a:gd name="T2" fmla="*/ 50 w 55"/>
                <a:gd name="T3" fmla="*/ 18 h 38"/>
                <a:gd name="T4" fmla="*/ 50 w 55"/>
                <a:gd name="T5" fmla="*/ 0 h 38"/>
                <a:gd name="T6" fmla="*/ 0 60000 65536"/>
                <a:gd name="T7" fmla="*/ 0 60000 65536"/>
                <a:gd name="T8" fmla="*/ 0 60000 65536"/>
              </a:gdLst>
              <a:ahLst/>
              <a:cxnLst>
                <a:cxn ang="T6">
                  <a:pos x="T0" y="T1"/>
                </a:cxn>
                <a:cxn ang="T7">
                  <a:pos x="T2" y="T3"/>
                </a:cxn>
                <a:cxn ang="T8">
                  <a:pos x="T4" y="T5"/>
                </a:cxn>
              </a:cxnLst>
              <a:rect l="0" t="0" r="r" b="b"/>
              <a:pathLst>
                <a:path w="55" h="38">
                  <a:moveTo>
                    <a:pt x="0" y="38"/>
                  </a:moveTo>
                  <a:cubicBezTo>
                    <a:pt x="18" y="37"/>
                    <a:pt x="33" y="35"/>
                    <a:pt x="45" y="15"/>
                  </a:cubicBezTo>
                  <a:cubicBezTo>
                    <a:pt x="49" y="9"/>
                    <a:pt x="52" y="4"/>
                    <a:pt x="55" y="0"/>
                  </a:cubicBezTo>
                </a:path>
              </a:pathLst>
            </a:custGeom>
            <a:noFill/>
            <a:ln w="3240" cap="rnd">
              <a:solidFill>
                <a:srgbClr val="333333"/>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38" name="Freeform 106"/>
            <p:cNvSpPr>
              <a:spLocks noChangeArrowheads="1"/>
            </p:cNvSpPr>
            <p:nvPr/>
          </p:nvSpPr>
          <p:spPr bwMode="auto">
            <a:xfrm>
              <a:off x="599" y="2256"/>
              <a:ext cx="38" cy="44"/>
            </a:xfrm>
            <a:custGeom>
              <a:avLst/>
              <a:gdLst>
                <a:gd name="T0" fmla="*/ 43 w 70"/>
                <a:gd name="T1" fmla="*/ 44 h 81"/>
                <a:gd name="T2" fmla="*/ 43 w 70"/>
                <a:gd name="T3" fmla="*/ 44 h 81"/>
                <a:gd name="T4" fmla="*/ 43 w 70"/>
                <a:gd name="T5" fmla="*/ 0 h 81"/>
                <a:gd name="T6" fmla="*/ 0 60000 65536"/>
                <a:gd name="T7" fmla="*/ 0 60000 65536"/>
                <a:gd name="T8" fmla="*/ 0 60000 65536"/>
              </a:gdLst>
              <a:ahLst/>
              <a:cxnLst>
                <a:cxn ang="T6">
                  <a:pos x="T0" y="T1"/>
                </a:cxn>
                <a:cxn ang="T7">
                  <a:pos x="T2" y="T3"/>
                </a:cxn>
                <a:cxn ang="T8">
                  <a:pos x="T4" y="T5"/>
                </a:cxn>
              </a:cxnLst>
              <a:rect l="0" t="0" r="r" b="b"/>
              <a:pathLst>
                <a:path w="70" h="81">
                  <a:moveTo>
                    <a:pt x="34" y="81"/>
                  </a:moveTo>
                  <a:cubicBezTo>
                    <a:pt x="25" y="78"/>
                    <a:pt x="0" y="64"/>
                    <a:pt x="41" y="21"/>
                  </a:cubicBezTo>
                  <a:cubicBezTo>
                    <a:pt x="51" y="10"/>
                    <a:pt x="60" y="4"/>
                    <a:pt x="70" y="0"/>
                  </a:cubicBezTo>
                </a:path>
              </a:pathLst>
            </a:custGeom>
            <a:noFill/>
            <a:ln w="3240" cap="rnd">
              <a:solidFill>
                <a:srgbClr val="333333"/>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39" name="Freeform 107"/>
            <p:cNvSpPr>
              <a:spLocks noChangeArrowheads="1"/>
            </p:cNvSpPr>
            <p:nvPr/>
          </p:nvSpPr>
          <p:spPr bwMode="auto">
            <a:xfrm>
              <a:off x="650" y="2346"/>
              <a:ext cx="15" cy="31"/>
            </a:xfrm>
            <a:custGeom>
              <a:avLst/>
              <a:gdLst>
                <a:gd name="T0" fmla="*/ 0 w 28"/>
                <a:gd name="T1" fmla="*/ 76 h 56"/>
                <a:gd name="T2" fmla="*/ 29 w 28"/>
                <a:gd name="T3" fmla="*/ 0 h 56"/>
                <a:gd name="T4" fmla="*/ 0 60000 65536"/>
                <a:gd name="T5" fmla="*/ 0 60000 65536"/>
              </a:gdLst>
              <a:ahLst/>
              <a:cxnLst>
                <a:cxn ang="T4">
                  <a:pos x="T0" y="T1"/>
                </a:cxn>
                <a:cxn ang="T5">
                  <a:pos x="T2" y="T3"/>
                </a:cxn>
              </a:cxnLst>
              <a:rect l="0" t="0" r="r" b="b"/>
              <a:pathLst>
                <a:path w="28" h="56">
                  <a:moveTo>
                    <a:pt x="0" y="56"/>
                  </a:moveTo>
                  <a:cubicBezTo>
                    <a:pt x="12" y="43"/>
                    <a:pt x="22" y="25"/>
                    <a:pt x="28" y="0"/>
                  </a:cubicBezTo>
                </a:path>
              </a:pathLst>
            </a:custGeom>
            <a:noFill/>
            <a:ln w="3240" cap="rnd">
              <a:solidFill>
                <a:srgbClr val="333333"/>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40" name="Freeform 108"/>
            <p:cNvSpPr>
              <a:spLocks noChangeArrowheads="1"/>
            </p:cNvSpPr>
            <p:nvPr/>
          </p:nvSpPr>
          <p:spPr bwMode="auto">
            <a:xfrm>
              <a:off x="650" y="2378"/>
              <a:ext cx="0" cy="0"/>
            </a:xfrm>
            <a:custGeom>
              <a:avLst/>
              <a:gdLst>
                <a:gd name="T0" fmla="*/ 0 w 1"/>
                <a:gd name="T1" fmla="*/ 0 h 1"/>
                <a:gd name="T2" fmla="*/ 0 w 1"/>
                <a:gd name="T3" fmla="*/ 0 h 1"/>
                <a:gd name="T4" fmla="*/ 0 60000 65536"/>
                <a:gd name="T5" fmla="*/ 0 60000 65536"/>
              </a:gdLst>
              <a:ahLst/>
              <a:cxnLst>
                <a:cxn ang="T4">
                  <a:pos x="T0" y="T1"/>
                </a:cxn>
                <a:cxn ang="T5">
                  <a:pos x="T2" y="T3"/>
                </a:cxn>
              </a:cxnLst>
              <a:rect l="0" t="0" r="r" b="b"/>
              <a:pathLst>
                <a:path w="1" h="1">
                  <a:moveTo>
                    <a:pt x="0" y="0"/>
                  </a:moveTo>
                  <a:cubicBezTo>
                    <a:pt x="0" y="0"/>
                    <a:pt x="0" y="0"/>
                    <a:pt x="0" y="0"/>
                  </a:cubicBezTo>
                </a:path>
              </a:pathLst>
            </a:custGeom>
            <a:noFill/>
            <a:ln w="3240" cap="rnd">
              <a:solidFill>
                <a:srgbClr val="333333"/>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41" name="Freeform 109"/>
            <p:cNvSpPr>
              <a:spLocks noChangeArrowheads="1"/>
            </p:cNvSpPr>
            <p:nvPr/>
          </p:nvSpPr>
          <p:spPr bwMode="auto">
            <a:xfrm>
              <a:off x="629" y="2349"/>
              <a:ext cx="25" cy="30"/>
            </a:xfrm>
            <a:custGeom>
              <a:avLst/>
              <a:gdLst>
                <a:gd name="T0" fmla="*/ 45 w 46"/>
                <a:gd name="T1" fmla="*/ 0 h 55"/>
                <a:gd name="T2" fmla="*/ 0 w 46"/>
                <a:gd name="T3" fmla="*/ 50 h 55"/>
                <a:gd name="T4" fmla="*/ 0 60000 65536"/>
                <a:gd name="T5" fmla="*/ 0 60000 65536"/>
              </a:gdLst>
              <a:ahLst/>
              <a:cxnLst>
                <a:cxn ang="T4">
                  <a:pos x="T0" y="T1"/>
                </a:cxn>
                <a:cxn ang="T5">
                  <a:pos x="T2" y="T3"/>
                </a:cxn>
              </a:cxnLst>
              <a:rect l="0" t="0" r="r" b="b"/>
              <a:pathLst>
                <a:path w="46" h="55">
                  <a:moveTo>
                    <a:pt x="46" y="0"/>
                  </a:moveTo>
                  <a:cubicBezTo>
                    <a:pt x="41" y="18"/>
                    <a:pt x="27" y="39"/>
                    <a:pt x="0" y="55"/>
                  </a:cubicBezTo>
                </a:path>
              </a:pathLst>
            </a:custGeom>
            <a:noFill/>
            <a:ln w="3240" cap="rnd">
              <a:solidFill>
                <a:srgbClr val="333333"/>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42" name="Freeform 110"/>
            <p:cNvSpPr>
              <a:spLocks noChangeArrowheads="1"/>
            </p:cNvSpPr>
            <p:nvPr/>
          </p:nvSpPr>
          <p:spPr bwMode="auto">
            <a:xfrm>
              <a:off x="596" y="2245"/>
              <a:ext cx="38" cy="67"/>
            </a:xfrm>
            <a:custGeom>
              <a:avLst/>
              <a:gdLst>
                <a:gd name="T0" fmla="*/ 66 w 69"/>
                <a:gd name="T1" fmla="*/ 0 h 120"/>
                <a:gd name="T2" fmla="*/ 66 w 69"/>
                <a:gd name="T3" fmla="*/ 98 h 120"/>
                <a:gd name="T4" fmla="*/ 66 w 69"/>
                <a:gd name="T5" fmla="*/ 98 h 120"/>
                <a:gd name="T6" fmla="*/ 0 60000 65536"/>
                <a:gd name="T7" fmla="*/ 0 60000 65536"/>
                <a:gd name="T8" fmla="*/ 0 60000 65536"/>
              </a:gdLst>
              <a:ahLst/>
              <a:cxnLst>
                <a:cxn ang="T6">
                  <a:pos x="T0" y="T1"/>
                </a:cxn>
                <a:cxn ang="T7">
                  <a:pos x="T2" y="T3"/>
                </a:cxn>
                <a:cxn ang="T8">
                  <a:pos x="T4" y="T5"/>
                </a:cxn>
              </a:cxnLst>
              <a:rect l="0" t="0" r="r" b="b"/>
              <a:pathLst>
                <a:path w="69" h="120">
                  <a:moveTo>
                    <a:pt x="69" y="0"/>
                  </a:moveTo>
                  <a:cubicBezTo>
                    <a:pt x="39" y="10"/>
                    <a:pt x="10" y="29"/>
                    <a:pt x="3" y="75"/>
                  </a:cubicBezTo>
                  <a:cubicBezTo>
                    <a:pt x="0" y="95"/>
                    <a:pt x="8" y="114"/>
                    <a:pt x="31" y="120"/>
                  </a:cubicBezTo>
                </a:path>
              </a:pathLst>
            </a:custGeom>
            <a:noFill/>
            <a:ln w="3240" cap="rnd">
              <a:solidFill>
                <a:srgbClr val="333333"/>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43" name="Freeform 111"/>
            <p:cNvSpPr>
              <a:spLocks noChangeArrowheads="1"/>
            </p:cNvSpPr>
            <p:nvPr/>
          </p:nvSpPr>
          <p:spPr bwMode="auto">
            <a:xfrm>
              <a:off x="673" y="2226"/>
              <a:ext cx="5" cy="9"/>
            </a:xfrm>
            <a:custGeom>
              <a:avLst/>
              <a:gdLst>
                <a:gd name="T0" fmla="*/ 0 w 11"/>
                <a:gd name="T1" fmla="*/ 0 h 18"/>
                <a:gd name="T2" fmla="*/ 0 w 11"/>
                <a:gd name="T3" fmla="*/ 4 h 18"/>
                <a:gd name="T4" fmla="*/ 0 w 11"/>
                <a:gd name="T5" fmla="*/ 4 h 18"/>
                <a:gd name="T6" fmla="*/ 0 60000 65536"/>
                <a:gd name="T7" fmla="*/ 0 60000 65536"/>
                <a:gd name="T8" fmla="*/ 0 60000 65536"/>
              </a:gdLst>
              <a:ahLst/>
              <a:cxnLst>
                <a:cxn ang="T6">
                  <a:pos x="T0" y="T1"/>
                </a:cxn>
                <a:cxn ang="T7">
                  <a:pos x="T2" y="T3"/>
                </a:cxn>
                <a:cxn ang="T8">
                  <a:pos x="T4" y="T5"/>
                </a:cxn>
              </a:cxnLst>
              <a:rect l="0" t="0" r="r" b="b"/>
              <a:pathLst>
                <a:path w="11" h="18">
                  <a:moveTo>
                    <a:pt x="10" y="0"/>
                  </a:moveTo>
                  <a:cubicBezTo>
                    <a:pt x="11" y="4"/>
                    <a:pt x="11" y="9"/>
                    <a:pt x="7" y="14"/>
                  </a:cubicBezTo>
                  <a:cubicBezTo>
                    <a:pt x="5" y="16"/>
                    <a:pt x="3" y="17"/>
                    <a:pt x="0" y="18"/>
                  </a:cubicBezTo>
                </a:path>
              </a:pathLst>
            </a:custGeom>
            <a:noFill/>
            <a:ln w="3240" cap="rnd">
              <a:solidFill>
                <a:srgbClr val="333333"/>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44" name="Freeform 112"/>
            <p:cNvSpPr>
              <a:spLocks noChangeArrowheads="1"/>
            </p:cNvSpPr>
            <p:nvPr/>
          </p:nvSpPr>
          <p:spPr bwMode="auto">
            <a:xfrm>
              <a:off x="548" y="2415"/>
              <a:ext cx="20" cy="17"/>
            </a:xfrm>
            <a:custGeom>
              <a:avLst/>
              <a:gdLst>
                <a:gd name="T0" fmla="*/ 18 w 38"/>
                <a:gd name="T1" fmla="*/ 10 h 33"/>
                <a:gd name="T2" fmla="*/ 18 w 38"/>
                <a:gd name="T3" fmla="*/ 10 h 33"/>
                <a:gd name="T4" fmla="*/ 18 w 38"/>
                <a:gd name="T5" fmla="*/ 10 h 33"/>
                <a:gd name="T6" fmla="*/ 18 w 38"/>
                <a:gd name="T7" fmla="*/ 10 h 33"/>
                <a:gd name="T8" fmla="*/ 18 w 38"/>
                <a:gd name="T9" fmla="*/ 10 h 33"/>
                <a:gd name="T10" fmla="*/ 18 w 38"/>
                <a:gd name="T11" fmla="*/ 10 h 33"/>
                <a:gd name="T12" fmla="*/ 18 w 38"/>
                <a:gd name="T13" fmla="*/ 10 h 33"/>
                <a:gd name="T14" fmla="*/ 0 w 38"/>
                <a:gd name="T15" fmla="*/ 0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 h="33">
                  <a:moveTo>
                    <a:pt x="38" y="33"/>
                  </a:moveTo>
                  <a:cubicBezTo>
                    <a:pt x="38" y="29"/>
                    <a:pt x="36" y="24"/>
                    <a:pt x="33" y="22"/>
                  </a:cubicBezTo>
                  <a:cubicBezTo>
                    <a:pt x="30" y="21"/>
                    <a:pt x="27" y="22"/>
                    <a:pt x="24" y="22"/>
                  </a:cubicBezTo>
                  <a:cubicBezTo>
                    <a:pt x="25" y="18"/>
                    <a:pt x="25" y="14"/>
                    <a:pt x="21" y="13"/>
                  </a:cubicBezTo>
                  <a:cubicBezTo>
                    <a:pt x="18" y="12"/>
                    <a:pt x="13" y="13"/>
                    <a:pt x="11" y="15"/>
                  </a:cubicBezTo>
                  <a:cubicBezTo>
                    <a:pt x="14" y="13"/>
                    <a:pt x="14" y="9"/>
                    <a:pt x="11" y="7"/>
                  </a:cubicBezTo>
                  <a:cubicBezTo>
                    <a:pt x="9" y="5"/>
                    <a:pt x="6" y="5"/>
                    <a:pt x="3" y="5"/>
                  </a:cubicBezTo>
                  <a:cubicBezTo>
                    <a:pt x="5" y="3"/>
                    <a:pt x="2" y="1"/>
                    <a:pt x="0" y="0"/>
                  </a:cubicBezTo>
                </a:path>
              </a:pathLst>
            </a:custGeom>
            <a:noFill/>
            <a:ln w="1440" cap="rnd">
              <a:solidFill>
                <a:srgbClr val="333333"/>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45" name="Freeform 113"/>
            <p:cNvSpPr>
              <a:spLocks noChangeArrowheads="1"/>
            </p:cNvSpPr>
            <p:nvPr/>
          </p:nvSpPr>
          <p:spPr bwMode="auto">
            <a:xfrm>
              <a:off x="570" y="2410"/>
              <a:ext cx="5" cy="15"/>
            </a:xfrm>
            <a:custGeom>
              <a:avLst/>
              <a:gdLst>
                <a:gd name="T0" fmla="*/ 0 w 11"/>
                <a:gd name="T1" fmla="*/ 11 h 29"/>
                <a:gd name="T2" fmla="*/ 0 w 11"/>
                <a:gd name="T3" fmla="*/ 11 h 29"/>
                <a:gd name="T4" fmla="*/ 0 w 11"/>
                <a:gd name="T5" fmla="*/ 11 h 29"/>
                <a:gd name="T6" fmla="*/ 0 60000 65536"/>
                <a:gd name="T7" fmla="*/ 0 60000 65536"/>
                <a:gd name="T8" fmla="*/ 0 60000 65536"/>
              </a:gdLst>
              <a:ahLst/>
              <a:cxnLst>
                <a:cxn ang="T6">
                  <a:pos x="T0" y="T1"/>
                </a:cxn>
                <a:cxn ang="T7">
                  <a:pos x="T2" y="T3"/>
                </a:cxn>
                <a:cxn ang="T8">
                  <a:pos x="T4" y="T5"/>
                </a:cxn>
              </a:cxnLst>
              <a:rect l="0" t="0" r="r" b="b"/>
              <a:pathLst>
                <a:path w="11" h="29">
                  <a:moveTo>
                    <a:pt x="11" y="2"/>
                  </a:moveTo>
                  <a:cubicBezTo>
                    <a:pt x="7" y="0"/>
                    <a:pt x="3" y="12"/>
                    <a:pt x="2" y="14"/>
                  </a:cubicBezTo>
                  <a:cubicBezTo>
                    <a:pt x="1" y="19"/>
                    <a:pt x="0" y="24"/>
                    <a:pt x="0" y="29"/>
                  </a:cubicBezTo>
                </a:path>
              </a:pathLst>
            </a:custGeom>
            <a:noFill/>
            <a:ln w="1440" cap="rnd">
              <a:solidFill>
                <a:srgbClr val="333333"/>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46" name="Freeform 114"/>
            <p:cNvSpPr>
              <a:spLocks noChangeArrowheads="1"/>
            </p:cNvSpPr>
            <p:nvPr/>
          </p:nvSpPr>
          <p:spPr bwMode="auto">
            <a:xfrm>
              <a:off x="633" y="2500"/>
              <a:ext cx="7" cy="15"/>
            </a:xfrm>
            <a:custGeom>
              <a:avLst/>
              <a:gdLst>
                <a:gd name="T0" fmla="*/ 0 w 15"/>
                <a:gd name="T1" fmla="*/ 0 h 29"/>
                <a:gd name="T2" fmla="*/ 0 w 15"/>
                <a:gd name="T3" fmla="*/ 11 h 29"/>
                <a:gd name="T4" fmla="*/ 0 w 15"/>
                <a:gd name="T5" fmla="*/ 11 h 29"/>
                <a:gd name="T6" fmla="*/ 0 w 15"/>
                <a:gd name="T7" fmla="*/ 11 h 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9">
                  <a:moveTo>
                    <a:pt x="3" y="0"/>
                  </a:moveTo>
                  <a:cubicBezTo>
                    <a:pt x="0" y="5"/>
                    <a:pt x="9" y="10"/>
                    <a:pt x="13" y="9"/>
                  </a:cubicBezTo>
                  <a:cubicBezTo>
                    <a:pt x="11" y="13"/>
                    <a:pt x="11" y="25"/>
                    <a:pt x="15" y="29"/>
                  </a:cubicBezTo>
                  <a:cubicBezTo>
                    <a:pt x="12" y="28"/>
                    <a:pt x="10" y="21"/>
                    <a:pt x="5" y="24"/>
                  </a:cubicBezTo>
                </a:path>
              </a:pathLst>
            </a:custGeom>
            <a:noFill/>
            <a:ln w="1440" cap="rnd">
              <a:solidFill>
                <a:srgbClr val="333333"/>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47" name="Freeform 115"/>
            <p:cNvSpPr>
              <a:spLocks noChangeArrowheads="1"/>
            </p:cNvSpPr>
            <p:nvPr/>
          </p:nvSpPr>
          <p:spPr bwMode="auto">
            <a:xfrm>
              <a:off x="630" y="2492"/>
              <a:ext cx="19" cy="42"/>
            </a:xfrm>
            <a:custGeom>
              <a:avLst/>
              <a:gdLst>
                <a:gd name="T0" fmla="*/ 43 w 35"/>
                <a:gd name="T1" fmla="*/ 0 h 76"/>
                <a:gd name="T2" fmla="*/ 43 w 35"/>
                <a:gd name="T3" fmla="*/ 73 h 76"/>
                <a:gd name="T4" fmla="*/ 43 w 35"/>
                <a:gd name="T5" fmla="*/ 73 h 76"/>
                <a:gd name="T6" fmla="*/ 43 w 35"/>
                <a:gd name="T7" fmla="*/ 73 h 76"/>
                <a:gd name="T8" fmla="*/ 43 w 35"/>
                <a:gd name="T9" fmla="*/ 73 h 76"/>
                <a:gd name="T10" fmla="*/ 43 w 35"/>
                <a:gd name="T11" fmla="*/ 73 h 76"/>
                <a:gd name="T12" fmla="*/ 0 w 35"/>
                <a:gd name="T13" fmla="*/ 73 h 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76">
                  <a:moveTo>
                    <a:pt x="16" y="0"/>
                  </a:moveTo>
                  <a:cubicBezTo>
                    <a:pt x="21" y="0"/>
                    <a:pt x="24" y="1"/>
                    <a:pt x="28" y="5"/>
                  </a:cubicBezTo>
                  <a:cubicBezTo>
                    <a:pt x="31" y="9"/>
                    <a:pt x="31" y="16"/>
                    <a:pt x="32" y="21"/>
                  </a:cubicBezTo>
                  <a:cubicBezTo>
                    <a:pt x="33" y="31"/>
                    <a:pt x="35" y="41"/>
                    <a:pt x="35" y="51"/>
                  </a:cubicBezTo>
                  <a:cubicBezTo>
                    <a:pt x="35" y="59"/>
                    <a:pt x="31" y="68"/>
                    <a:pt x="24" y="72"/>
                  </a:cubicBezTo>
                  <a:cubicBezTo>
                    <a:pt x="20" y="74"/>
                    <a:pt x="16" y="76"/>
                    <a:pt x="12" y="75"/>
                  </a:cubicBezTo>
                  <a:cubicBezTo>
                    <a:pt x="9" y="75"/>
                    <a:pt x="1" y="72"/>
                    <a:pt x="0" y="68"/>
                  </a:cubicBezTo>
                </a:path>
              </a:pathLst>
            </a:custGeom>
            <a:noFill/>
            <a:ln w="1440" cap="rnd">
              <a:solidFill>
                <a:srgbClr val="333333"/>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48" name="Freeform 116"/>
            <p:cNvSpPr>
              <a:spLocks noChangeArrowheads="1"/>
            </p:cNvSpPr>
            <p:nvPr/>
          </p:nvSpPr>
          <p:spPr bwMode="auto">
            <a:xfrm>
              <a:off x="676" y="2343"/>
              <a:ext cx="9" cy="5"/>
            </a:xfrm>
            <a:custGeom>
              <a:avLst/>
              <a:gdLst>
                <a:gd name="T0" fmla="*/ 4 w 18"/>
                <a:gd name="T1" fmla="*/ 0 h 12"/>
                <a:gd name="T2" fmla="*/ 0 w 18"/>
                <a:gd name="T3" fmla="*/ 0 h 12"/>
                <a:gd name="T4" fmla="*/ 0 60000 65536"/>
                <a:gd name="T5" fmla="*/ 0 60000 65536"/>
              </a:gdLst>
              <a:ahLst/>
              <a:cxnLst>
                <a:cxn ang="T4">
                  <a:pos x="T0" y="T1"/>
                </a:cxn>
                <a:cxn ang="T5">
                  <a:pos x="T2" y="T3"/>
                </a:cxn>
              </a:cxnLst>
              <a:rect l="0" t="0" r="r" b="b"/>
              <a:pathLst>
                <a:path w="18" h="12">
                  <a:moveTo>
                    <a:pt x="18" y="12"/>
                  </a:moveTo>
                  <a:cubicBezTo>
                    <a:pt x="12" y="10"/>
                    <a:pt x="6" y="6"/>
                    <a:pt x="0" y="0"/>
                  </a:cubicBezTo>
                </a:path>
              </a:pathLst>
            </a:custGeom>
            <a:noFill/>
            <a:ln w="3240" cap="rnd">
              <a:solidFill>
                <a:srgbClr val="333333"/>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49" name="Freeform 117"/>
            <p:cNvSpPr>
              <a:spLocks noChangeArrowheads="1"/>
            </p:cNvSpPr>
            <p:nvPr/>
          </p:nvSpPr>
          <p:spPr bwMode="auto">
            <a:xfrm>
              <a:off x="665" y="2347"/>
              <a:ext cx="16" cy="12"/>
            </a:xfrm>
            <a:custGeom>
              <a:avLst/>
              <a:gdLst>
                <a:gd name="T0" fmla="*/ 0 w 30"/>
                <a:gd name="T1" fmla="*/ 0 h 23"/>
                <a:gd name="T2" fmla="*/ 26 w 30"/>
                <a:gd name="T3" fmla="*/ 14 h 23"/>
                <a:gd name="T4" fmla="*/ 0 60000 65536"/>
                <a:gd name="T5" fmla="*/ 0 60000 65536"/>
              </a:gdLst>
              <a:ahLst/>
              <a:cxnLst>
                <a:cxn ang="T4">
                  <a:pos x="T0" y="T1"/>
                </a:cxn>
                <a:cxn ang="T5">
                  <a:pos x="T2" y="T3"/>
                </a:cxn>
              </a:cxnLst>
              <a:rect l="0" t="0" r="r" b="b"/>
              <a:pathLst>
                <a:path w="30" h="23">
                  <a:moveTo>
                    <a:pt x="0" y="0"/>
                  </a:moveTo>
                  <a:cubicBezTo>
                    <a:pt x="5" y="8"/>
                    <a:pt x="15" y="18"/>
                    <a:pt x="30" y="23"/>
                  </a:cubicBezTo>
                </a:path>
              </a:pathLst>
            </a:custGeom>
            <a:noFill/>
            <a:ln w="3240" cap="rnd">
              <a:solidFill>
                <a:srgbClr val="333333"/>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50" name="Freeform 118"/>
            <p:cNvSpPr>
              <a:spLocks noChangeArrowheads="1"/>
            </p:cNvSpPr>
            <p:nvPr/>
          </p:nvSpPr>
          <p:spPr bwMode="auto">
            <a:xfrm>
              <a:off x="680" y="2228"/>
              <a:ext cx="8" cy="14"/>
            </a:xfrm>
            <a:custGeom>
              <a:avLst/>
              <a:gdLst>
                <a:gd name="T0" fmla="*/ 0 w 16"/>
                <a:gd name="T1" fmla="*/ 1 h 28"/>
                <a:gd name="T2" fmla="*/ 4 w 16"/>
                <a:gd name="T3" fmla="*/ 4 h 28"/>
                <a:gd name="T4" fmla="*/ 0 w 16"/>
                <a:gd name="T5" fmla="*/ 0 h 28"/>
                <a:gd name="T6" fmla="*/ 0 60000 65536"/>
                <a:gd name="T7" fmla="*/ 0 60000 65536"/>
                <a:gd name="T8" fmla="*/ 0 60000 65536"/>
              </a:gdLst>
              <a:ahLst/>
              <a:cxnLst>
                <a:cxn ang="T6">
                  <a:pos x="T0" y="T1"/>
                </a:cxn>
                <a:cxn ang="T7">
                  <a:pos x="T2" y="T3"/>
                </a:cxn>
                <a:cxn ang="T8">
                  <a:pos x="T4" y="T5"/>
                </a:cxn>
              </a:cxnLst>
              <a:rect l="0" t="0" r="r" b="b"/>
              <a:pathLst>
                <a:path w="16" h="28">
                  <a:moveTo>
                    <a:pt x="0" y="1"/>
                  </a:moveTo>
                  <a:cubicBezTo>
                    <a:pt x="0" y="1"/>
                    <a:pt x="16" y="20"/>
                    <a:pt x="3" y="28"/>
                  </a:cubicBezTo>
                  <a:cubicBezTo>
                    <a:pt x="3" y="28"/>
                    <a:pt x="8" y="18"/>
                    <a:pt x="0" y="0"/>
                  </a:cubicBezTo>
                </a:path>
              </a:pathLst>
            </a:custGeom>
            <a:solidFill>
              <a:srgbClr val="B29AA5"/>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51" name="Freeform 119"/>
            <p:cNvSpPr>
              <a:spLocks noChangeArrowheads="1"/>
            </p:cNvSpPr>
            <p:nvPr/>
          </p:nvSpPr>
          <p:spPr bwMode="auto">
            <a:xfrm>
              <a:off x="669" y="2237"/>
              <a:ext cx="10" cy="11"/>
            </a:xfrm>
            <a:custGeom>
              <a:avLst/>
              <a:gdLst>
                <a:gd name="T0" fmla="*/ 18 w 19"/>
                <a:gd name="T1" fmla="*/ 0 h 21"/>
                <a:gd name="T2" fmla="*/ 0 w 19"/>
                <a:gd name="T3" fmla="*/ 15 h 21"/>
                <a:gd name="T4" fmla="*/ 18 w 19"/>
                <a:gd name="T5" fmla="*/ 0 h 21"/>
                <a:gd name="T6" fmla="*/ 0 60000 65536"/>
                <a:gd name="T7" fmla="*/ 0 60000 65536"/>
                <a:gd name="T8" fmla="*/ 0 60000 65536"/>
              </a:gdLst>
              <a:ahLst/>
              <a:cxnLst>
                <a:cxn ang="T6">
                  <a:pos x="T0" y="T1"/>
                </a:cxn>
                <a:cxn ang="T7">
                  <a:pos x="T2" y="T3"/>
                </a:cxn>
                <a:cxn ang="T8">
                  <a:pos x="T4" y="T5"/>
                </a:cxn>
              </a:cxnLst>
              <a:rect l="0" t="0" r="r" b="b"/>
              <a:pathLst>
                <a:path w="19" h="21">
                  <a:moveTo>
                    <a:pt x="12" y="0"/>
                  </a:moveTo>
                  <a:cubicBezTo>
                    <a:pt x="12" y="0"/>
                    <a:pt x="19" y="12"/>
                    <a:pt x="0" y="21"/>
                  </a:cubicBezTo>
                  <a:cubicBezTo>
                    <a:pt x="0" y="21"/>
                    <a:pt x="13" y="11"/>
                    <a:pt x="12" y="0"/>
                  </a:cubicBezTo>
                  <a:close/>
                </a:path>
              </a:pathLst>
            </a:custGeom>
            <a:solidFill>
              <a:srgbClr val="B29AA5"/>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52" name="Freeform 120"/>
            <p:cNvSpPr>
              <a:spLocks noChangeArrowheads="1"/>
            </p:cNvSpPr>
            <p:nvPr/>
          </p:nvSpPr>
          <p:spPr bwMode="auto">
            <a:xfrm>
              <a:off x="629" y="2247"/>
              <a:ext cx="5" cy="11"/>
            </a:xfrm>
            <a:custGeom>
              <a:avLst/>
              <a:gdLst>
                <a:gd name="T0" fmla="*/ 4 w 10"/>
                <a:gd name="T1" fmla="*/ 0 h 21"/>
                <a:gd name="T2" fmla="*/ 0 w 10"/>
                <a:gd name="T3" fmla="*/ 15 h 21"/>
                <a:gd name="T4" fmla="*/ 4 w 10"/>
                <a:gd name="T5" fmla="*/ 0 h 21"/>
                <a:gd name="T6" fmla="*/ 0 60000 65536"/>
                <a:gd name="T7" fmla="*/ 0 60000 65536"/>
                <a:gd name="T8" fmla="*/ 0 60000 65536"/>
              </a:gdLst>
              <a:ahLst/>
              <a:cxnLst>
                <a:cxn ang="T6">
                  <a:pos x="T0" y="T1"/>
                </a:cxn>
                <a:cxn ang="T7">
                  <a:pos x="T2" y="T3"/>
                </a:cxn>
                <a:cxn ang="T8">
                  <a:pos x="T4" y="T5"/>
                </a:cxn>
              </a:cxnLst>
              <a:rect l="0" t="0" r="r" b="b"/>
              <a:pathLst>
                <a:path w="10" h="21">
                  <a:moveTo>
                    <a:pt x="8" y="0"/>
                  </a:moveTo>
                  <a:cubicBezTo>
                    <a:pt x="8" y="0"/>
                    <a:pt x="10" y="13"/>
                    <a:pt x="0" y="21"/>
                  </a:cubicBezTo>
                  <a:cubicBezTo>
                    <a:pt x="0" y="21"/>
                    <a:pt x="10" y="6"/>
                    <a:pt x="8" y="0"/>
                  </a:cubicBezTo>
                  <a:close/>
                </a:path>
              </a:pathLst>
            </a:custGeom>
            <a:solidFill>
              <a:srgbClr val="B29AA5"/>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53" name="Freeform 121"/>
            <p:cNvSpPr>
              <a:spLocks noChangeArrowheads="1"/>
            </p:cNvSpPr>
            <p:nvPr/>
          </p:nvSpPr>
          <p:spPr bwMode="auto">
            <a:xfrm>
              <a:off x="620" y="2253"/>
              <a:ext cx="6" cy="13"/>
            </a:xfrm>
            <a:custGeom>
              <a:avLst/>
              <a:gdLst>
                <a:gd name="T0" fmla="*/ 4 w 12"/>
                <a:gd name="T1" fmla="*/ 0 h 24"/>
                <a:gd name="T2" fmla="*/ 0 w 12"/>
                <a:gd name="T3" fmla="*/ 41 h 24"/>
                <a:gd name="T4" fmla="*/ 4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 y="0"/>
                  </a:moveTo>
                  <a:cubicBezTo>
                    <a:pt x="1" y="0"/>
                    <a:pt x="12" y="7"/>
                    <a:pt x="0" y="24"/>
                  </a:cubicBezTo>
                  <a:cubicBezTo>
                    <a:pt x="0" y="24"/>
                    <a:pt x="6" y="8"/>
                    <a:pt x="1" y="0"/>
                  </a:cubicBezTo>
                  <a:close/>
                </a:path>
              </a:pathLst>
            </a:custGeom>
            <a:solidFill>
              <a:srgbClr val="B29AA5"/>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54" name="Freeform 122"/>
            <p:cNvSpPr>
              <a:spLocks noChangeArrowheads="1"/>
            </p:cNvSpPr>
            <p:nvPr/>
          </p:nvSpPr>
          <p:spPr bwMode="auto">
            <a:xfrm>
              <a:off x="612" y="2261"/>
              <a:ext cx="6" cy="10"/>
            </a:xfrm>
            <a:custGeom>
              <a:avLst/>
              <a:gdLst>
                <a:gd name="T0" fmla="*/ 0 w 14"/>
                <a:gd name="T1" fmla="*/ 0 h 19"/>
                <a:gd name="T2" fmla="*/ 0 w 14"/>
                <a:gd name="T3" fmla="*/ 18 h 19"/>
                <a:gd name="T4" fmla="*/ 0 w 14"/>
                <a:gd name="T5" fmla="*/ 0 h 19"/>
                <a:gd name="T6" fmla="*/ 0 60000 65536"/>
                <a:gd name="T7" fmla="*/ 0 60000 65536"/>
                <a:gd name="T8" fmla="*/ 0 60000 65536"/>
              </a:gdLst>
              <a:ahLst/>
              <a:cxnLst>
                <a:cxn ang="T6">
                  <a:pos x="T0" y="T1"/>
                </a:cxn>
                <a:cxn ang="T7">
                  <a:pos x="T2" y="T3"/>
                </a:cxn>
                <a:cxn ang="T8">
                  <a:pos x="T4" y="T5"/>
                </a:cxn>
              </a:cxnLst>
              <a:rect l="0" t="0" r="r" b="b"/>
              <a:pathLst>
                <a:path w="14" h="19">
                  <a:moveTo>
                    <a:pt x="0" y="0"/>
                  </a:moveTo>
                  <a:cubicBezTo>
                    <a:pt x="0" y="0"/>
                    <a:pt x="14" y="2"/>
                    <a:pt x="8" y="19"/>
                  </a:cubicBezTo>
                  <a:cubicBezTo>
                    <a:pt x="8" y="19"/>
                    <a:pt x="7" y="3"/>
                    <a:pt x="0" y="0"/>
                  </a:cubicBezTo>
                  <a:close/>
                </a:path>
              </a:pathLst>
            </a:custGeom>
            <a:solidFill>
              <a:srgbClr val="B29AA5"/>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55" name="Freeform 123"/>
            <p:cNvSpPr>
              <a:spLocks noChangeArrowheads="1"/>
            </p:cNvSpPr>
            <p:nvPr/>
          </p:nvSpPr>
          <p:spPr bwMode="auto">
            <a:xfrm>
              <a:off x="606" y="2268"/>
              <a:ext cx="5" cy="7"/>
            </a:xfrm>
            <a:custGeom>
              <a:avLst/>
              <a:gdLst>
                <a:gd name="T0" fmla="*/ 0 w 11"/>
                <a:gd name="T1" fmla="*/ 0 h 15"/>
                <a:gd name="T2" fmla="*/ 0 w 11"/>
                <a:gd name="T3" fmla="*/ 0 h 15"/>
                <a:gd name="T4" fmla="*/ 0 w 11"/>
                <a:gd name="T5" fmla="*/ 0 h 15"/>
                <a:gd name="T6" fmla="*/ 0 60000 65536"/>
                <a:gd name="T7" fmla="*/ 0 60000 65536"/>
                <a:gd name="T8" fmla="*/ 0 60000 65536"/>
              </a:gdLst>
              <a:ahLst/>
              <a:cxnLst>
                <a:cxn ang="T6">
                  <a:pos x="T0" y="T1"/>
                </a:cxn>
                <a:cxn ang="T7">
                  <a:pos x="T2" y="T3"/>
                </a:cxn>
                <a:cxn ang="T8">
                  <a:pos x="T4" y="T5"/>
                </a:cxn>
              </a:cxnLst>
              <a:rect l="0" t="0" r="r" b="b"/>
              <a:pathLst>
                <a:path w="11" h="15">
                  <a:moveTo>
                    <a:pt x="0" y="0"/>
                  </a:moveTo>
                  <a:cubicBezTo>
                    <a:pt x="0" y="0"/>
                    <a:pt x="11" y="5"/>
                    <a:pt x="11" y="15"/>
                  </a:cubicBezTo>
                  <a:cubicBezTo>
                    <a:pt x="11" y="15"/>
                    <a:pt x="4" y="1"/>
                    <a:pt x="0" y="0"/>
                  </a:cubicBezTo>
                  <a:close/>
                </a:path>
              </a:pathLst>
            </a:custGeom>
            <a:solidFill>
              <a:srgbClr val="B29AA5"/>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56" name="Freeform 124"/>
            <p:cNvSpPr>
              <a:spLocks noChangeArrowheads="1"/>
            </p:cNvSpPr>
            <p:nvPr/>
          </p:nvSpPr>
          <p:spPr bwMode="auto">
            <a:xfrm>
              <a:off x="599" y="2273"/>
              <a:ext cx="10" cy="13"/>
            </a:xfrm>
            <a:custGeom>
              <a:avLst/>
              <a:gdLst>
                <a:gd name="T0" fmla="*/ 4 w 20"/>
                <a:gd name="T1" fmla="*/ 12 h 25"/>
                <a:gd name="T2" fmla="*/ 0 w 20"/>
                <a:gd name="T3" fmla="*/ 12 h 25"/>
                <a:gd name="T4" fmla="*/ 4 w 20"/>
                <a:gd name="T5" fmla="*/ 12 h 25"/>
                <a:gd name="T6" fmla="*/ 0 60000 65536"/>
                <a:gd name="T7" fmla="*/ 0 60000 65536"/>
                <a:gd name="T8" fmla="*/ 0 60000 65536"/>
              </a:gdLst>
              <a:ahLst/>
              <a:cxnLst>
                <a:cxn ang="T6">
                  <a:pos x="T0" y="T1"/>
                </a:cxn>
                <a:cxn ang="T7">
                  <a:pos x="T2" y="T3"/>
                </a:cxn>
                <a:cxn ang="T8">
                  <a:pos x="T4" y="T5"/>
                </a:cxn>
              </a:cxnLst>
              <a:rect l="0" t="0" r="r" b="b"/>
              <a:pathLst>
                <a:path w="20" h="25">
                  <a:moveTo>
                    <a:pt x="20" y="12"/>
                  </a:moveTo>
                  <a:cubicBezTo>
                    <a:pt x="20" y="12"/>
                    <a:pt x="8" y="0"/>
                    <a:pt x="0" y="25"/>
                  </a:cubicBezTo>
                  <a:cubicBezTo>
                    <a:pt x="0" y="25"/>
                    <a:pt x="12" y="7"/>
                    <a:pt x="20" y="12"/>
                  </a:cubicBezTo>
                  <a:close/>
                </a:path>
              </a:pathLst>
            </a:custGeom>
            <a:solidFill>
              <a:srgbClr val="B29AA5"/>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57" name="Freeform 125"/>
            <p:cNvSpPr>
              <a:spLocks noChangeArrowheads="1"/>
            </p:cNvSpPr>
            <p:nvPr/>
          </p:nvSpPr>
          <p:spPr bwMode="auto">
            <a:xfrm>
              <a:off x="599" y="2285"/>
              <a:ext cx="8" cy="6"/>
            </a:xfrm>
            <a:custGeom>
              <a:avLst/>
              <a:gdLst>
                <a:gd name="T0" fmla="*/ 4 w 16"/>
                <a:gd name="T1" fmla="*/ 0 h 13"/>
                <a:gd name="T2" fmla="*/ 0 w 16"/>
                <a:gd name="T3" fmla="*/ 0 h 13"/>
                <a:gd name="T4" fmla="*/ 4 w 16"/>
                <a:gd name="T5" fmla="*/ 0 h 13"/>
                <a:gd name="T6" fmla="*/ 0 60000 65536"/>
                <a:gd name="T7" fmla="*/ 0 60000 65536"/>
                <a:gd name="T8" fmla="*/ 0 60000 65536"/>
              </a:gdLst>
              <a:ahLst/>
              <a:cxnLst>
                <a:cxn ang="T6">
                  <a:pos x="T0" y="T1"/>
                </a:cxn>
                <a:cxn ang="T7">
                  <a:pos x="T2" y="T3"/>
                </a:cxn>
                <a:cxn ang="T8">
                  <a:pos x="T4" y="T5"/>
                </a:cxn>
              </a:cxnLst>
              <a:rect l="0" t="0" r="r" b="b"/>
              <a:pathLst>
                <a:path w="16" h="13">
                  <a:moveTo>
                    <a:pt x="16" y="9"/>
                  </a:moveTo>
                  <a:cubicBezTo>
                    <a:pt x="16" y="9"/>
                    <a:pt x="5" y="0"/>
                    <a:pt x="0" y="13"/>
                  </a:cubicBezTo>
                  <a:cubicBezTo>
                    <a:pt x="0" y="13"/>
                    <a:pt x="7" y="6"/>
                    <a:pt x="16" y="9"/>
                  </a:cubicBezTo>
                  <a:close/>
                </a:path>
              </a:pathLst>
            </a:custGeom>
            <a:solidFill>
              <a:srgbClr val="B29AA5"/>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58" name="Freeform 126"/>
            <p:cNvSpPr>
              <a:spLocks noChangeArrowheads="1"/>
            </p:cNvSpPr>
            <p:nvPr/>
          </p:nvSpPr>
          <p:spPr bwMode="auto">
            <a:xfrm>
              <a:off x="599" y="2296"/>
              <a:ext cx="10" cy="12"/>
            </a:xfrm>
            <a:custGeom>
              <a:avLst/>
              <a:gdLst>
                <a:gd name="T0" fmla="*/ 18 w 19"/>
                <a:gd name="T1" fmla="*/ 0 h 23"/>
                <a:gd name="T2" fmla="*/ 18 w 19"/>
                <a:gd name="T3" fmla="*/ 14 h 23"/>
                <a:gd name="T4" fmla="*/ 18 w 19"/>
                <a:gd name="T5" fmla="*/ 0 h 23"/>
                <a:gd name="T6" fmla="*/ 0 60000 65536"/>
                <a:gd name="T7" fmla="*/ 0 60000 65536"/>
                <a:gd name="T8" fmla="*/ 0 60000 65536"/>
              </a:gdLst>
              <a:ahLst/>
              <a:cxnLst>
                <a:cxn ang="T6">
                  <a:pos x="T0" y="T1"/>
                </a:cxn>
                <a:cxn ang="T7">
                  <a:pos x="T2" y="T3"/>
                </a:cxn>
                <a:cxn ang="T8">
                  <a:pos x="T4" y="T5"/>
                </a:cxn>
              </a:cxnLst>
              <a:rect l="0" t="0" r="r" b="b"/>
              <a:pathLst>
                <a:path w="19" h="23">
                  <a:moveTo>
                    <a:pt x="19" y="0"/>
                  </a:moveTo>
                  <a:cubicBezTo>
                    <a:pt x="19" y="0"/>
                    <a:pt x="0" y="5"/>
                    <a:pt x="13" y="23"/>
                  </a:cubicBezTo>
                  <a:cubicBezTo>
                    <a:pt x="13" y="23"/>
                    <a:pt x="9" y="10"/>
                    <a:pt x="19" y="0"/>
                  </a:cubicBezTo>
                  <a:close/>
                </a:path>
              </a:pathLst>
            </a:custGeom>
            <a:solidFill>
              <a:srgbClr val="B29AA5"/>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59" name="Freeform 127"/>
            <p:cNvSpPr>
              <a:spLocks noChangeArrowheads="1"/>
            </p:cNvSpPr>
            <p:nvPr/>
          </p:nvSpPr>
          <p:spPr bwMode="auto">
            <a:xfrm>
              <a:off x="656" y="2350"/>
              <a:ext cx="5" cy="11"/>
            </a:xfrm>
            <a:custGeom>
              <a:avLst/>
              <a:gdLst>
                <a:gd name="T0" fmla="*/ 0 w 11"/>
                <a:gd name="T1" fmla="*/ 0 h 21"/>
                <a:gd name="T2" fmla="*/ 0 w 11"/>
                <a:gd name="T3" fmla="*/ 15 h 21"/>
                <a:gd name="T4" fmla="*/ 0 w 11"/>
                <a:gd name="T5" fmla="*/ 0 h 21"/>
                <a:gd name="T6" fmla="*/ 0 60000 65536"/>
                <a:gd name="T7" fmla="*/ 0 60000 65536"/>
                <a:gd name="T8" fmla="*/ 0 60000 65536"/>
              </a:gdLst>
              <a:ahLst/>
              <a:cxnLst>
                <a:cxn ang="T6">
                  <a:pos x="T0" y="T1"/>
                </a:cxn>
                <a:cxn ang="T7">
                  <a:pos x="T2" y="T3"/>
                </a:cxn>
                <a:cxn ang="T8">
                  <a:pos x="T4" y="T5"/>
                </a:cxn>
              </a:cxnLst>
              <a:rect l="0" t="0" r="r" b="b"/>
              <a:pathLst>
                <a:path w="11" h="21">
                  <a:moveTo>
                    <a:pt x="0" y="0"/>
                  </a:moveTo>
                  <a:cubicBezTo>
                    <a:pt x="0" y="0"/>
                    <a:pt x="11" y="6"/>
                    <a:pt x="7" y="21"/>
                  </a:cubicBezTo>
                  <a:cubicBezTo>
                    <a:pt x="7" y="21"/>
                    <a:pt x="8" y="8"/>
                    <a:pt x="0" y="0"/>
                  </a:cubicBezTo>
                  <a:close/>
                </a:path>
              </a:pathLst>
            </a:custGeom>
            <a:solidFill>
              <a:srgbClr val="B29AA5"/>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60" name="Freeform 128"/>
            <p:cNvSpPr>
              <a:spLocks noChangeArrowheads="1"/>
            </p:cNvSpPr>
            <p:nvPr/>
          </p:nvSpPr>
          <p:spPr bwMode="auto">
            <a:xfrm>
              <a:off x="653" y="2358"/>
              <a:ext cx="5" cy="11"/>
            </a:xfrm>
            <a:custGeom>
              <a:avLst/>
              <a:gdLst>
                <a:gd name="T0" fmla="*/ 0 w 11"/>
                <a:gd name="T1" fmla="*/ 0 h 22"/>
                <a:gd name="T2" fmla="*/ 0 w 11"/>
                <a:gd name="T3" fmla="*/ 4 h 22"/>
                <a:gd name="T4" fmla="*/ 0 w 11"/>
                <a:gd name="T5" fmla="*/ 0 h 22"/>
                <a:gd name="T6" fmla="*/ 0 60000 65536"/>
                <a:gd name="T7" fmla="*/ 0 60000 65536"/>
                <a:gd name="T8" fmla="*/ 0 60000 65536"/>
              </a:gdLst>
              <a:ahLst/>
              <a:cxnLst>
                <a:cxn ang="T6">
                  <a:pos x="T0" y="T1"/>
                </a:cxn>
                <a:cxn ang="T7">
                  <a:pos x="T2" y="T3"/>
                </a:cxn>
                <a:cxn ang="T8">
                  <a:pos x="T4" y="T5"/>
                </a:cxn>
              </a:cxnLst>
              <a:rect l="0" t="0" r="r" b="b"/>
              <a:pathLst>
                <a:path w="11" h="22">
                  <a:moveTo>
                    <a:pt x="0" y="0"/>
                  </a:moveTo>
                  <a:cubicBezTo>
                    <a:pt x="0" y="0"/>
                    <a:pt x="11" y="10"/>
                    <a:pt x="4" y="22"/>
                  </a:cubicBezTo>
                  <a:cubicBezTo>
                    <a:pt x="4" y="22"/>
                    <a:pt x="5" y="8"/>
                    <a:pt x="0" y="0"/>
                  </a:cubicBezTo>
                  <a:close/>
                </a:path>
              </a:pathLst>
            </a:custGeom>
            <a:solidFill>
              <a:srgbClr val="B29AA5"/>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61" name="Freeform 129"/>
            <p:cNvSpPr>
              <a:spLocks noChangeArrowheads="1"/>
            </p:cNvSpPr>
            <p:nvPr/>
          </p:nvSpPr>
          <p:spPr bwMode="auto">
            <a:xfrm>
              <a:off x="648" y="2366"/>
              <a:ext cx="4" cy="9"/>
            </a:xfrm>
            <a:custGeom>
              <a:avLst/>
              <a:gdLst>
                <a:gd name="T0" fmla="*/ 0 w 9"/>
                <a:gd name="T1" fmla="*/ 0 h 19"/>
                <a:gd name="T2" fmla="*/ 0 w 9"/>
                <a:gd name="T3" fmla="*/ 1 h 19"/>
                <a:gd name="T4" fmla="*/ 0 w 9"/>
                <a:gd name="T5" fmla="*/ 0 h 19"/>
                <a:gd name="T6" fmla="*/ 0 60000 65536"/>
                <a:gd name="T7" fmla="*/ 0 60000 65536"/>
                <a:gd name="T8" fmla="*/ 0 60000 65536"/>
              </a:gdLst>
              <a:ahLst/>
              <a:cxnLst>
                <a:cxn ang="T6">
                  <a:pos x="T0" y="T1"/>
                </a:cxn>
                <a:cxn ang="T7">
                  <a:pos x="T2" y="T3"/>
                </a:cxn>
                <a:cxn ang="T8">
                  <a:pos x="T4" y="T5"/>
                </a:cxn>
              </a:cxnLst>
              <a:rect l="0" t="0" r="r" b="b"/>
              <a:pathLst>
                <a:path w="9" h="19">
                  <a:moveTo>
                    <a:pt x="0" y="0"/>
                  </a:moveTo>
                  <a:cubicBezTo>
                    <a:pt x="0" y="0"/>
                    <a:pt x="9" y="10"/>
                    <a:pt x="4" y="19"/>
                  </a:cubicBezTo>
                  <a:cubicBezTo>
                    <a:pt x="4" y="19"/>
                    <a:pt x="4" y="3"/>
                    <a:pt x="0" y="0"/>
                  </a:cubicBezTo>
                  <a:close/>
                </a:path>
              </a:pathLst>
            </a:custGeom>
            <a:solidFill>
              <a:srgbClr val="B29AA5"/>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62" name="Freeform 130"/>
            <p:cNvSpPr>
              <a:spLocks noChangeArrowheads="1"/>
            </p:cNvSpPr>
            <p:nvPr/>
          </p:nvSpPr>
          <p:spPr bwMode="auto">
            <a:xfrm>
              <a:off x="643" y="2370"/>
              <a:ext cx="1" cy="5"/>
            </a:xfrm>
            <a:custGeom>
              <a:avLst/>
              <a:gdLst>
                <a:gd name="T0" fmla="*/ 0 w 4"/>
                <a:gd name="T1" fmla="*/ 0 h 11"/>
                <a:gd name="T2" fmla="*/ 0 w 4"/>
                <a:gd name="T3" fmla="*/ 0 h 11"/>
                <a:gd name="T4" fmla="*/ 0 w 4"/>
                <a:gd name="T5" fmla="*/ 0 h 11"/>
                <a:gd name="T6" fmla="*/ 0 w 4"/>
                <a:gd name="T7" fmla="*/ 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11">
                  <a:moveTo>
                    <a:pt x="2" y="0"/>
                  </a:moveTo>
                  <a:cubicBezTo>
                    <a:pt x="2" y="0"/>
                    <a:pt x="4" y="7"/>
                    <a:pt x="4" y="11"/>
                  </a:cubicBezTo>
                  <a:cubicBezTo>
                    <a:pt x="0" y="11"/>
                    <a:pt x="0" y="11"/>
                    <a:pt x="0" y="11"/>
                  </a:cubicBezTo>
                  <a:cubicBezTo>
                    <a:pt x="0" y="11"/>
                    <a:pt x="4" y="8"/>
                    <a:pt x="2" y="0"/>
                  </a:cubicBezTo>
                  <a:close/>
                </a:path>
              </a:pathLst>
            </a:custGeom>
            <a:solidFill>
              <a:srgbClr val="B29AA5"/>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63" name="Freeform 131"/>
            <p:cNvSpPr>
              <a:spLocks noChangeArrowheads="1"/>
            </p:cNvSpPr>
            <p:nvPr/>
          </p:nvSpPr>
          <p:spPr bwMode="auto">
            <a:xfrm>
              <a:off x="667" y="2347"/>
              <a:ext cx="11" cy="4"/>
            </a:xfrm>
            <a:custGeom>
              <a:avLst/>
              <a:gdLst>
                <a:gd name="T0" fmla="*/ 0 w 22"/>
                <a:gd name="T1" fmla="*/ 0 h 9"/>
                <a:gd name="T2" fmla="*/ 4 w 22"/>
                <a:gd name="T3" fmla="*/ 0 h 9"/>
                <a:gd name="T4" fmla="*/ 0 w 22"/>
                <a:gd name="T5" fmla="*/ 0 h 9"/>
                <a:gd name="T6" fmla="*/ 0 60000 65536"/>
                <a:gd name="T7" fmla="*/ 0 60000 65536"/>
                <a:gd name="T8" fmla="*/ 0 60000 65536"/>
              </a:gdLst>
              <a:ahLst/>
              <a:cxnLst>
                <a:cxn ang="T6">
                  <a:pos x="T0" y="T1"/>
                </a:cxn>
                <a:cxn ang="T7">
                  <a:pos x="T2" y="T3"/>
                </a:cxn>
                <a:cxn ang="T8">
                  <a:pos x="T4" y="T5"/>
                </a:cxn>
              </a:cxnLst>
              <a:rect l="0" t="0" r="r" b="b"/>
              <a:pathLst>
                <a:path w="22" h="9">
                  <a:moveTo>
                    <a:pt x="0" y="1"/>
                  </a:moveTo>
                  <a:cubicBezTo>
                    <a:pt x="0" y="1"/>
                    <a:pt x="9" y="6"/>
                    <a:pt x="22" y="0"/>
                  </a:cubicBezTo>
                  <a:cubicBezTo>
                    <a:pt x="22" y="0"/>
                    <a:pt x="16" y="9"/>
                    <a:pt x="0" y="1"/>
                  </a:cubicBezTo>
                  <a:close/>
                </a:path>
              </a:pathLst>
            </a:custGeom>
            <a:solidFill>
              <a:srgbClr val="B29AA5"/>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64" name="Freeform 132"/>
            <p:cNvSpPr>
              <a:spLocks noChangeArrowheads="1"/>
            </p:cNvSpPr>
            <p:nvPr/>
          </p:nvSpPr>
          <p:spPr bwMode="auto">
            <a:xfrm>
              <a:off x="675" y="2351"/>
              <a:ext cx="8" cy="8"/>
            </a:xfrm>
            <a:custGeom>
              <a:avLst/>
              <a:gdLst>
                <a:gd name="T0" fmla="*/ 0 w 17"/>
                <a:gd name="T1" fmla="*/ 4 h 16"/>
                <a:gd name="T2" fmla="*/ 0 w 17"/>
                <a:gd name="T3" fmla="*/ 0 h 16"/>
                <a:gd name="T4" fmla="*/ 0 w 17"/>
                <a:gd name="T5" fmla="*/ 4 h 16"/>
                <a:gd name="T6" fmla="*/ 0 60000 65536"/>
                <a:gd name="T7" fmla="*/ 0 60000 65536"/>
                <a:gd name="T8" fmla="*/ 0 60000 65536"/>
              </a:gdLst>
              <a:ahLst/>
              <a:cxnLst>
                <a:cxn ang="T6">
                  <a:pos x="T0" y="T1"/>
                </a:cxn>
                <a:cxn ang="T7">
                  <a:pos x="T2" y="T3"/>
                </a:cxn>
                <a:cxn ang="T8">
                  <a:pos x="T4" y="T5"/>
                </a:cxn>
              </a:cxnLst>
              <a:rect l="0" t="0" r="r" b="b"/>
              <a:pathLst>
                <a:path w="17" h="16">
                  <a:moveTo>
                    <a:pt x="0" y="7"/>
                  </a:moveTo>
                  <a:cubicBezTo>
                    <a:pt x="0" y="7"/>
                    <a:pt x="13" y="9"/>
                    <a:pt x="17" y="0"/>
                  </a:cubicBezTo>
                  <a:cubicBezTo>
                    <a:pt x="17" y="0"/>
                    <a:pt x="13" y="16"/>
                    <a:pt x="0" y="7"/>
                  </a:cubicBezTo>
                  <a:close/>
                </a:path>
              </a:pathLst>
            </a:custGeom>
            <a:solidFill>
              <a:srgbClr val="B29AA5"/>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65" name="Freeform 133"/>
            <p:cNvSpPr>
              <a:spLocks noChangeArrowheads="1"/>
            </p:cNvSpPr>
            <p:nvPr/>
          </p:nvSpPr>
          <p:spPr bwMode="auto">
            <a:xfrm>
              <a:off x="585" y="2192"/>
              <a:ext cx="200" cy="74"/>
            </a:xfrm>
            <a:custGeom>
              <a:avLst/>
              <a:gdLst>
                <a:gd name="T0" fmla="*/ 108 w 357"/>
                <a:gd name="T1" fmla="*/ 71 h 134"/>
                <a:gd name="T2" fmla="*/ 108 w 357"/>
                <a:gd name="T3" fmla="*/ 71 h 134"/>
                <a:gd name="T4" fmla="*/ 108 w 357"/>
                <a:gd name="T5" fmla="*/ 71 h 134"/>
                <a:gd name="T6" fmla="*/ 108 w 357"/>
                <a:gd name="T7" fmla="*/ 71 h 134"/>
                <a:gd name="T8" fmla="*/ 0 w 357"/>
                <a:gd name="T9" fmla="*/ 71 h 134"/>
                <a:gd name="T10" fmla="*/ 108 w 357"/>
                <a:gd name="T11" fmla="*/ 71 h 134"/>
                <a:gd name="T12" fmla="*/ 108 w 357"/>
                <a:gd name="T13" fmla="*/ 71 h 1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7" h="134">
                  <a:moveTo>
                    <a:pt x="195" y="65"/>
                  </a:moveTo>
                  <a:cubicBezTo>
                    <a:pt x="201" y="66"/>
                    <a:pt x="208" y="66"/>
                    <a:pt x="215" y="66"/>
                  </a:cubicBezTo>
                  <a:cubicBezTo>
                    <a:pt x="252" y="64"/>
                    <a:pt x="317" y="86"/>
                    <a:pt x="357" y="134"/>
                  </a:cubicBezTo>
                  <a:cubicBezTo>
                    <a:pt x="317" y="80"/>
                    <a:pt x="271" y="49"/>
                    <a:pt x="235" y="34"/>
                  </a:cubicBezTo>
                  <a:cubicBezTo>
                    <a:pt x="170" y="5"/>
                    <a:pt x="46" y="0"/>
                    <a:pt x="0" y="96"/>
                  </a:cubicBezTo>
                  <a:cubicBezTo>
                    <a:pt x="0" y="96"/>
                    <a:pt x="33" y="42"/>
                    <a:pt x="103" y="49"/>
                  </a:cubicBezTo>
                  <a:cubicBezTo>
                    <a:pt x="123" y="51"/>
                    <a:pt x="144" y="57"/>
                    <a:pt x="166" y="61"/>
                  </a:cubicBezTo>
                </a:path>
              </a:pathLst>
            </a:custGeom>
            <a:noFill/>
            <a:ln w="3240" cap="rnd">
              <a:solidFill>
                <a:srgbClr val="333333"/>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66" name="Freeform 134"/>
            <p:cNvSpPr>
              <a:spLocks noChangeArrowheads="1"/>
            </p:cNvSpPr>
            <p:nvPr/>
          </p:nvSpPr>
          <p:spPr bwMode="auto">
            <a:xfrm>
              <a:off x="457" y="2774"/>
              <a:ext cx="136" cy="27"/>
            </a:xfrm>
            <a:custGeom>
              <a:avLst/>
              <a:gdLst>
                <a:gd name="T0" fmla="*/ 105 w 243"/>
                <a:gd name="T1" fmla="*/ 0 h 50"/>
                <a:gd name="T2" fmla="*/ 105 w 243"/>
                <a:gd name="T3" fmla="*/ 0 h 50"/>
                <a:gd name="T4" fmla="*/ 0 w 243"/>
                <a:gd name="T5" fmla="*/ 37 h 50"/>
                <a:gd name="T6" fmla="*/ 105 w 243"/>
                <a:gd name="T7" fmla="*/ 37 h 50"/>
                <a:gd name="T8" fmla="*/ 105 w 243"/>
                <a:gd name="T9" fmla="*/ 37 h 50"/>
                <a:gd name="T10" fmla="*/ 105 w 243"/>
                <a:gd name="T11" fmla="*/ 37 h 50"/>
                <a:gd name="T12" fmla="*/ 105 w 243"/>
                <a:gd name="T13" fmla="*/ 37 h 50"/>
                <a:gd name="T14" fmla="*/ 105 w 243"/>
                <a:gd name="T15" fmla="*/ 37 h 50"/>
                <a:gd name="T16" fmla="*/ 105 w 243"/>
                <a:gd name="T17" fmla="*/ 3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3" h="50">
                  <a:moveTo>
                    <a:pt x="45" y="0"/>
                  </a:moveTo>
                  <a:cubicBezTo>
                    <a:pt x="44" y="0"/>
                    <a:pt x="43" y="0"/>
                    <a:pt x="43" y="0"/>
                  </a:cubicBezTo>
                  <a:cubicBezTo>
                    <a:pt x="43" y="0"/>
                    <a:pt x="20" y="4"/>
                    <a:pt x="0" y="4"/>
                  </a:cubicBezTo>
                  <a:cubicBezTo>
                    <a:pt x="0" y="4"/>
                    <a:pt x="29" y="39"/>
                    <a:pt x="67" y="33"/>
                  </a:cubicBezTo>
                  <a:cubicBezTo>
                    <a:pt x="106" y="26"/>
                    <a:pt x="137" y="41"/>
                    <a:pt x="165" y="46"/>
                  </a:cubicBezTo>
                  <a:cubicBezTo>
                    <a:pt x="194" y="50"/>
                    <a:pt x="238" y="33"/>
                    <a:pt x="243" y="10"/>
                  </a:cubicBezTo>
                  <a:cubicBezTo>
                    <a:pt x="232" y="11"/>
                    <a:pt x="220" y="11"/>
                    <a:pt x="209" y="8"/>
                  </a:cubicBezTo>
                  <a:cubicBezTo>
                    <a:pt x="184" y="2"/>
                    <a:pt x="161" y="5"/>
                    <a:pt x="161" y="5"/>
                  </a:cubicBezTo>
                  <a:cubicBezTo>
                    <a:pt x="161" y="5"/>
                    <a:pt x="160" y="5"/>
                    <a:pt x="158" y="4"/>
                  </a:cubicBezTo>
                </a:path>
              </a:pathLst>
            </a:custGeom>
            <a:noFill/>
            <a:ln w="1440" cap="rnd">
              <a:solidFill>
                <a:srgbClr val="333333"/>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67" name="Freeform 135"/>
            <p:cNvSpPr>
              <a:spLocks noChangeArrowheads="1"/>
            </p:cNvSpPr>
            <p:nvPr/>
          </p:nvSpPr>
          <p:spPr bwMode="auto">
            <a:xfrm>
              <a:off x="440" y="2757"/>
              <a:ext cx="209" cy="70"/>
            </a:xfrm>
            <a:custGeom>
              <a:avLst/>
              <a:gdLst>
                <a:gd name="T0" fmla="*/ 101 w 374"/>
                <a:gd name="T1" fmla="*/ 85 h 126"/>
                <a:gd name="T2" fmla="*/ 0 w 374"/>
                <a:gd name="T3" fmla="*/ 85 h 126"/>
                <a:gd name="T4" fmla="*/ 101 w 374"/>
                <a:gd name="T5" fmla="*/ 85 h 126"/>
                <a:gd name="T6" fmla="*/ 101 w 374"/>
                <a:gd name="T7" fmla="*/ 85 h 126"/>
                <a:gd name="T8" fmla="*/ 101 w 374"/>
                <a:gd name="T9" fmla="*/ 0 h 126"/>
                <a:gd name="T10" fmla="*/ 101 w 374"/>
                <a:gd name="T11" fmla="*/ 85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74" h="126">
                  <a:moveTo>
                    <a:pt x="29" y="33"/>
                  </a:moveTo>
                  <a:cubicBezTo>
                    <a:pt x="18" y="34"/>
                    <a:pt x="8" y="35"/>
                    <a:pt x="0" y="36"/>
                  </a:cubicBezTo>
                  <a:cubicBezTo>
                    <a:pt x="0" y="36"/>
                    <a:pt x="6" y="74"/>
                    <a:pt x="87" y="81"/>
                  </a:cubicBezTo>
                  <a:cubicBezTo>
                    <a:pt x="168" y="88"/>
                    <a:pt x="196" y="126"/>
                    <a:pt x="254" y="100"/>
                  </a:cubicBezTo>
                  <a:cubicBezTo>
                    <a:pt x="311" y="73"/>
                    <a:pt x="374" y="0"/>
                    <a:pt x="374" y="0"/>
                  </a:cubicBezTo>
                  <a:cubicBezTo>
                    <a:pt x="374" y="0"/>
                    <a:pt x="321" y="33"/>
                    <a:pt x="272" y="39"/>
                  </a:cubicBezTo>
                </a:path>
              </a:pathLst>
            </a:custGeom>
            <a:noFill/>
            <a:ln w="1440" cap="rnd">
              <a:solidFill>
                <a:srgbClr val="333333"/>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68" name="Freeform 136"/>
            <p:cNvSpPr>
              <a:spLocks noChangeArrowheads="1"/>
            </p:cNvSpPr>
            <p:nvPr/>
          </p:nvSpPr>
          <p:spPr bwMode="auto">
            <a:xfrm>
              <a:off x="645" y="2015"/>
              <a:ext cx="52" cy="71"/>
            </a:xfrm>
            <a:custGeom>
              <a:avLst/>
              <a:gdLst>
                <a:gd name="T0" fmla="*/ 0 w 95"/>
                <a:gd name="T1" fmla="*/ 0 h 128"/>
                <a:gd name="T2" fmla="*/ 55 w 95"/>
                <a:gd name="T3" fmla="*/ 81 h 128"/>
                <a:gd name="T4" fmla="*/ 0 60000 65536"/>
                <a:gd name="T5" fmla="*/ 0 60000 65536"/>
              </a:gdLst>
              <a:ahLst/>
              <a:cxnLst>
                <a:cxn ang="T4">
                  <a:pos x="T0" y="T1"/>
                </a:cxn>
                <a:cxn ang="T5">
                  <a:pos x="T2" y="T3"/>
                </a:cxn>
              </a:cxnLst>
              <a:rect l="0" t="0" r="r" b="b"/>
              <a:pathLst>
                <a:path w="95" h="128">
                  <a:moveTo>
                    <a:pt x="0" y="0"/>
                  </a:moveTo>
                  <a:cubicBezTo>
                    <a:pt x="0" y="0"/>
                    <a:pt x="10" y="82"/>
                    <a:pt x="95" y="128"/>
                  </a:cubicBezTo>
                </a:path>
              </a:pathLst>
            </a:custGeom>
            <a:noFill/>
            <a:ln w="3240" cap="rnd">
              <a:solidFill>
                <a:srgbClr val="333333"/>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69" name="Freeform 137"/>
            <p:cNvSpPr>
              <a:spLocks noChangeArrowheads="1"/>
            </p:cNvSpPr>
            <p:nvPr/>
          </p:nvSpPr>
          <p:spPr bwMode="auto">
            <a:xfrm>
              <a:off x="690" y="2081"/>
              <a:ext cx="6" cy="8"/>
            </a:xfrm>
            <a:custGeom>
              <a:avLst/>
              <a:gdLst>
                <a:gd name="T0" fmla="*/ 4 w 12"/>
                <a:gd name="T1" fmla="*/ 4 h 16"/>
                <a:gd name="T2" fmla="*/ 4 w 12"/>
                <a:gd name="T3" fmla="*/ 4 h 16"/>
                <a:gd name="T4" fmla="*/ 4 w 12"/>
                <a:gd name="T5" fmla="*/ 0 h 16"/>
                <a:gd name="T6" fmla="*/ 0 60000 65536"/>
                <a:gd name="T7" fmla="*/ 0 60000 65536"/>
                <a:gd name="T8" fmla="*/ 0 60000 65536"/>
              </a:gdLst>
              <a:ahLst/>
              <a:cxnLst>
                <a:cxn ang="T6">
                  <a:pos x="T0" y="T1"/>
                </a:cxn>
                <a:cxn ang="T7">
                  <a:pos x="T2" y="T3"/>
                </a:cxn>
                <a:cxn ang="T8">
                  <a:pos x="T4" y="T5"/>
                </a:cxn>
              </a:cxnLst>
              <a:rect l="0" t="0" r="r" b="b"/>
              <a:pathLst>
                <a:path w="12" h="16">
                  <a:moveTo>
                    <a:pt x="12" y="6"/>
                  </a:moveTo>
                  <a:cubicBezTo>
                    <a:pt x="11" y="10"/>
                    <a:pt x="6" y="16"/>
                    <a:pt x="2" y="11"/>
                  </a:cubicBezTo>
                  <a:cubicBezTo>
                    <a:pt x="0" y="8"/>
                    <a:pt x="2" y="3"/>
                    <a:pt x="3" y="0"/>
                  </a:cubicBezTo>
                </a:path>
              </a:pathLst>
            </a:custGeom>
            <a:noFill/>
            <a:ln w="7920" cap="flat">
              <a:solidFill>
                <a:srgbClr val="FDF2EE"/>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70" name="Freeform 138"/>
            <p:cNvSpPr>
              <a:spLocks noChangeArrowheads="1"/>
            </p:cNvSpPr>
            <p:nvPr/>
          </p:nvSpPr>
          <p:spPr bwMode="auto">
            <a:xfrm>
              <a:off x="684" y="2078"/>
              <a:ext cx="1" cy="2"/>
            </a:xfrm>
            <a:custGeom>
              <a:avLst/>
              <a:gdLst>
                <a:gd name="T0" fmla="*/ 0 w 4"/>
                <a:gd name="T1" fmla="*/ 0 h 6"/>
                <a:gd name="T2" fmla="*/ 0 w 4"/>
                <a:gd name="T3" fmla="*/ 0 h 6"/>
                <a:gd name="T4" fmla="*/ 0 60000 65536"/>
                <a:gd name="T5" fmla="*/ 0 60000 65536"/>
              </a:gdLst>
              <a:ahLst/>
              <a:cxnLst>
                <a:cxn ang="T4">
                  <a:pos x="T0" y="T1"/>
                </a:cxn>
                <a:cxn ang="T5">
                  <a:pos x="T2" y="T3"/>
                </a:cxn>
              </a:cxnLst>
              <a:rect l="0" t="0" r="r" b="b"/>
              <a:pathLst>
                <a:path w="4" h="6">
                  <a:moveTo>
                    <a:pt x="4" y="0"/>
                  </a:moveTo>
                  <a:cubicBezTo>
                    <a:pt x="3" y="2"/>
                    <a:pt x="2" y="4"/>
                    <a:pt x="0" y="6"/>
                  </a:cubicBezTo>
                </a:path>
              </a:pathLst>
            </a:custGeom>
            <a:noFill/>
            <a:ln w="7920" cap="flat">
              <a:solidFill>
                <a:srgbClr val="FDF2EE"/>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71" name="Freeform 139"/>
            <p:cNvSpPr>
              <a:spLocks noChangeArrowheads="1"/>
            </p:cNvSpPr>
            <p:nvPr/>
          </p:nvSpPr>
          <p:spPr bwMode="auto">
            <a:xfrm>
              <a:off x="679" y="2075"/>
              <a:ext cx="1" cy="1"/>
            </a:xfrm>
            <a:custGeom>
              <a:avLst/>
              <a:gdLst>
                <a:gd name="T0" fmla="*/ 0 w 4"/>
                <a:gd name="T1" fmla="*/ 0 h 5"/>
                <a:gd name="T2" fmla="*/ 0 w 4"/>
                <a:gd name="T3" fmla="*/ 0 h 5"/>
                <a:gd name="T4" fmla="*/ 0 60000 65536"/>
                <a:gd name="T5" fmla="*/ 0 60000 65536"/>
              </a:gdLst>
              <a:ahLst/>
              <a:cxnLst>
                <a:cxn ang="T4">
                  <a:pos x="T0" y="T1"/>
                </a:cxn>
                <a:cxn ang="T5">
                  <a:pos x="T2" y="T3"/>
                </a:cxn>
              </a:cxnLst>
              <a:rect l="0" t="0" r="r" b="b"/>
              <a:pathLst>
                <a:path w="4" h="5">
                  <a:moveTo>
                    <a:pt x="4" y="0"/>
                  </a:moveTo>
                  <a:cubicBezTo>
                    <a:pt x="2" y="1"/>
                    <a:pt x="1" y="3"/>
                    <a:pt x="0" y="5"/>
                  </a:cubicBezTo>
                </a:path>
              </a:pathLst>
            </a:custGeom>
            <a:noFill/>
            <a:ln w="7920" cap="flat">
              <a:solidFill>
                <a:srgbClr val="FDF2EE"/>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72" name="Freeform 140"/>
            <p:cNvSpPr>
              <a:spLocks noChangeArrowheads="1"/>
            </p:cNvSpPr>
            <p:nvPr/>
          </p:nvSpPr>
          <p:spPr bwMode="auto">
            <a:xfrm>
              <a:off x="511" y="2473"/>
              <a:ext cx="40" cy="67"/>
            </a:xfrm>
            <a:custGeom>
              <a:avLst/>
              <a:gdLst>
                <a:gd name="T0" fmla="*/ 85 w 72"/>
                <a:gd name="T1" fmla="*/ 0 h 120"/>
                <a:gd name="T2" fmla="*/ 85 w 72"/>
                <a:gd name="T3" fmla="*/ 98 h 120"/>
                <a:gd name="T4" fmla="*/ 85 w 72"/>
                <a:gd name="T5" fmla="*/ 0 h 120"/>
                <a:gd name="T6" fmla="*/ 0 60000 65536"/>
                <a:gd name="T7" fmla="*/ 0 60000 65536"/>
                <a:gd name="T8" fmla="*/ 0 60000 65536"/>
              </a:gdLst>
              <a:ahLst/>
              <a:cxnLst>
                <a:cxn ang="T6">
                  <a:pos x="T0" y="T1"/>
                </a:cxn>
                <a:cxn ang="T7">
                  <a:pos x="T2" y="T3"/>
                </a:cxn>
                <a:cxn ang="T8">
                  <a:pos x="T4" y="T5"/>
                </a:cxn>
              </a:cxnLst>
              <a:rect l="0" t="0" r="r" b="b"/>
              <a:pathLst>
                <a:path w="72" h="120">
                  <a:moveTo>
                    <a:pt x="72" y="0"/>
                  </a:moveTo>
                  <a:cubicBezTo>
                    <a:pt x="72" y="0"/>
                    <a:pt x="0" y="39"/>
                    <a:pt x="22" y="120"/>
                  </a:cubicBezTo>
                  <a:cubicBezTo>
                    <a:pt x="22" y="120"/>
                    <a:pt x="12" y="55"/>
                    <a:pt x="72" y="0"/>
                  </a:cubicBezTo>
                  <a:close/>
                </a:path>
              </a:pathLst>
            </a:custGeom>
            <a:solidFill>
              <a:srgbClr val="FFFFFF"/>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73" name="Freeform 141"/>
            <p:cNvSpPr>
              <a:spLocks noChangeArrowheads="1"/>
            </p:cNvSpPr>
            <p:nvPr/>
          </p:nvSpPr>
          <p:spPr bwMode="auto">
            <a:xfrm>
              <a:off x="565" y="2469"/>
              <a:ext cx="5" cy="4"/>
            </a:xfrm>
            <a:custGeom>
              <a:avLst/>
              <a:gdLst>
                <a:gd name="T0" fmla="*/ 0 w 11"/>
                <a:gd name="T1" fmla="*/ 0 h 8"/>
                <a:gd name="T2" fmla="*/ 0 w 11"/>
                <a:gd name="T3" fmla="*/ 4 h 8"/>
                <a:gd name="T4" fmla="*/ 0 w 11"/>
                <a:gd name="T5" fmla="*/ 0 h 8"/>
                <a:gd name="T6" fmla="*/ 0 60000 65536"/>
                <a:gd name="T7" fmla="*/ 0 60000 65536"/>
                <a:gd name="T8" fmla="*/ 0 60000 65536"/>
              </a:gdLst>
              <a:ahLst/>
              <a:cxnLst>
                <a:cxn ang="T6">
                  <a:pos x="T0" y="T1"/>
                </a:cxn>
                <a:cxn ang="T7">
                  <a:pos x="T2" y="T3"/>
                </a:cxn>
                <a:cxn ang="T8">
                  <a:pos x="T4" y="T5"/>
                </a:cxn>
              </a:cxnLst>
              <a:rect l="0" t="0" r="r" b="b"/>
              <a:pathLst>
                <a:path w="11" h="8">
                  <a:moveTo>
                    <a:pt x="11" y="0"/>
                  </a:moveTo>
                  <a:cubicBezTo>
                    <a:pt x="11" y="0"/>
                    <a:pt x="6" y="1"/>
                    <a:pt x="0" y="8"/>
                  </a:cubicBezTo>
                  <a:cubicBezTo>
                    <a:pt x="0" y="8"/>
                    <a:pt x="10" y="3"/>
                    <a:pt x="11" y="0"/>
                  </a:cubicBezTo>
                  <a:close/>
                </a:path>
              </a:pathLst>
            </a:custGeom>
            <a:solidFill>
              <a:srgbClr val="FFFFFF"/>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74" name="Freeform 142"/>
            <p:cNvSpPr>
              <a:spLocks noChangeArrowheads="1"/>
            </p:cNvSpPr>
            <p:nvPr/>
          </p:nvSpPr>
          <p:spPr bwMode="auto">
            <a:xfrm>
              <a:off x="585" y="2419"/>
              <a:ext cx="10" cy="76"/>
            </a:xfrm>
            <a:custGeom>
              <a:avLst/>
              <a:gdLst>
                <a:gd name="T0" fmla="*/ 4 w 20"/>
                <a:gd name="T1" fmla="*/ 0 h 136"/>
                <a:gd name="T2" fmla="*/ 4 w 20"/>
                <a:gd name="T3" fmla="*/ 101 h 136"/>
                <a:gd name="T4" fmla="*/ 4 w 20"/>
                <a:gd name="T5" fmla="*/ 0 h 136"/>
                <a:gd name="T6" fmla="*/ 0 60000 65536"/>
                <a:gd name="T7" fmla="*/ 0 60000 65536"/>
                <a:gd name="T8" fmla="*/ 0 60000 65536"/>
              </a:gdLst>
              <a:ahLst/>
              <a:cxnLst>
                <a:cxn ang="T6">
                  <a:pos x="T0" y="T1"/>
                </a:cxn>
                <a:cxn ang="T7">
                  <a:pos x="T2" y="T3"/>
                </a:cxn>
                <a:cxn ang="T8">
                  <a:pos x="T4" y="T5"/>
                </a:cxn>
              </a:cxnLst>
              <a:rect l="0" t="0" r="r" b="b"/>
              <a:pathLst>
                <a:path w="20" h="136">
                  <a:moveTo>
                    <a:pt x="12" y="0"/>
                  </a:moveTo>
                  <a:cubicBezTo>
                    <a:pt x="12" y="0"/>
                    <a:pt x="0" y="103"/>
                    <a:pt x="4" y="136"/>
                  </a:cubicBezTo>
                  <a:cubicBezTo>
                    <a:pt x="4" y="136"/>
                    <a:pt x="20" y="37"/>
                    <a:pt x="12" y="0"/>
                  </a:cubicBezTo>
                  <a:close/>
                </a:path>
              </a:pathLst>
            </a:custGeom>
            <a:solidFill>
              <a:srgbClr val="FFFFFF"/>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75" name="Freeform 143"/>
            <p:cNvSpPr>
              <a:spLocks noChangeArrowheads="1"/>
            </p:cNvSpPr>
            <p:nvPr/>
          </p:nvSpPr>
          <p:spPr bwMode="auto">
            <a:xfrm>
              <a:off x="605" y="2406"/>
              <a:ext cx="4" cy="6"/>
            </a:xfrm>
            <a:custGeom>
              <a:avLst/>
              <a:gdLst>
                <a:gd name="T0" fmla="*/ 0 w 9"/>
                <a:gd name="T1" fmla="*/ 0 h 13"/>
                <a:gd name="T2" fmla="*/ 0 w 9"/>
                <a:gd name="T3" fmla="*/ 0 h 13"/>
                <a:gd name="T4" fmla="*/ 0 w 9"/>
                <a:gd name="T5" fmla="*/ 0 h 13"/>
                <a:gd name="T6" fmla="*/ 0 60000 65536"/>
                <a:gd name="T7" fmla="*/ 0 60000 65536"/>
                <a:gd name="T8" fmla="*/ 0 60000 65536"/>
              </a:gdLst>
              <a:ahLst/>
              <a:cxnLst>
                <a:cxn ang="T6">
                  <a:pos x="T0" y="T1"/>
                </a:cxn>
                <a:cxn ang="T7">
                  <a:pos x="T2" y="T3"/>
                </a:cxn>
                <a:cxn ang="T8">
                  <a:pos x="T4" y="T5"/>
                </a:cxn>
              </a:cxnLst>
              <a:rect l="0" t="0" r="r" b="b"/>
              <a:pathLst>
                <a:path w="9" h="13">
                  <a:moveTo>
                    <a:pt x="4" y="0"/>
                  </a:moveTo>
                  <a:cubicBezTo>
                    <a:pt x="4" y="0"/>
                    <a:pt x="3" y="12"/>
                    <a:pt x="0" y="13"/>
                  </a:cubicBezTo>
                  <a:cubicBezTo>
                    <a:pt x="0" y="13"/>
                    <a:pt x="9" y="13"/>
                    <a:pt x="4" y="0"/>
                  </a:cubicBezTo>
                  <a:close/>
                </a:path>
              </a:pathLst>
            </a:custGeom>
            <a:solidFill>
              <a:srgbClr val="FFFFFF"/>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76" name="Freeform 144"/>
            <p:cNvSpPr>
              <a:spLocks noChangeArrowheads="1"/>
            </p:cNvSpPr>
            <p:nvPr/>
          </p:nvSpPr>
          <p:spPr bwMode="auto">
            <a:xfrm>
              <a:off x="679" y="2332"/>
              <a:ext cx="28" cy="53"/>
            </a:xfrm>
            <a:custGeom>
              <a:avLst/>
              <a:gdLst>
                <a:gd name="T0" fmla="*/ 60 w 51"/>
                <a:gd name="T1" fmla="*/ 0 h 96"/>
                <a:gd name="T2" fmla="*/ 0 w 51"/>
                <a:gd name="T3" fmla="*/ 71 h 96"/>
                <a:gd name="T4" fmla="*/ 60 w 51"/>
                <a:gd name="T5" fmla="*/ 0 h 96"/>
                <a:gd name="T6" fmla="*/ 0 60000 65536"/>
                <a:gd name="T7" fmla="*/ 0 60000 65536"/>
                <a:gd name="T8" fmla="*/ 0 60000 65536"/>
              </a:gdLst>
              <a:ahLst/>
              <a:cxnLst>
                <a:cxn ang="T6">
                  <a:pos x="T0" y="T1"/>
                </a:cxn>
                <a:cxn ang="T7">
                  <a:pos x="T2" y="T3"/>
                </a:cxn>
                <a:cxn ang="T8">
                  <a:pos x="T4" y="T5"/>
                </a:cxn>
              </a:cxnLst>
              <a:rect l="0" t="0" r="r" b="b"/>
              <a:pathLst>
                <a:path w="51" h="96">
                  <a:moveTo>
                    <a:pt x="51" y="0"/>
                  </a:moveTo>
                  <a:cubicBezTo>
                    <a:pt x="51" y="0"/>
                    <a:pt x="6" y="22"/>
                    <a:pt x="0" y="96"/>
                  </a:cubicBezTo>
                  <a:cubicBezTo>
                    <a:pt x="0" y="96"/>
                    <a:pt x="25" y="12"/>
                    <a:pt x="51" y="0"/>
                  </a:cubicBezTo>
                  <a:close/>
                </a:path>
              </a:pathLst>
            </a:custGeom>
            <a:solidFill>
              <a:srgbClr val="FFFFFF"/>
            </a:solidFill>
            <a:ln>
              <a:noFill/>
            </a:ln>
            <a:effectLst/>
            <a:extLs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477" name="Freeform 145"/>
            <p:cNvSpPr>
              <a:spLocks noChangeArrowheads="1"/>
            </p:cNvSpPr>
            <p:nvPr/>
          </p:nvSpPr>
          <p:spPr bwMode="auto">
            <a:xfrm>
              <a:off x="649" y="2302"/>
              <a:ext cx="3" cy="2"/>
            </a:xfrm>
            <a:custGeom>
              <a:avLst/>
              <a:gdLst>
                <a:gd name="T0" fmla="*/ 0 w 7"/>
                <a:gd name="T1" fmla="*/ 0 h 6"/>
                <a:gd name="T2" fmla="*/ 0 w 7"/>
                <a:gd name="T3" fmla="*/ 0 h 6"/>
                <a:gd name="T4" fmla="*/ 0 60000 65536"/>
                <a:gd name="T5" fmla="*/ 0 60000 65536"/>
              </a:gdLst>
              <a:ahLst/>
              <a:cxnLst>
                <a:cxn ang="T4">
                  <a:pos x="T0" y="T1"/>
                </a:cxn>
                <a:cxn ang="T5">
                  <a:pos x="T2" y="T3"/>
                </a:cxn>
              </a:cxnLst>
              <a:rect l="0" t="0" r="r" b="b"/>
              <a:pathLst>
                <a:path w="7" h="6">
                  <a:moveTo>
                    <a:pt x="7" y="0"/>
                  </a:moveTo>
                  <a:cubicBezTo>
                    <a:pt x="5" y="3"/>
                    <a:pt x="1" y="3"/>
                    <a:pt x="0" y="6"/>
                  </a:cubicBezTo>
                </a:path>
              </a:pathLst>
            </a:custGeom>
            <a:noFill/>
            <a:ln w="6480" cap="rnd">
              <a:solidFill>
                <a:srgbClr val="333333"/>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pic>
        <p:nvPicPr>
          <p:cNvPr id="227354" name="Picture 14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89400" y="3556000"/>
            <a:ext cx="482600" cy="10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7355" name="Picture 14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67400" y="2133600"/>
            <a:ext cx="520700" cy="1765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7356" name="Picture 14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26300" y="304800"/>
            <a:ext cx="673100" cy="198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7357" name="Text Box 149"/>
          <p:cNvSpPr txBox="1">
            <a:spLocks noChangeArrowheads="1"/>
          </p:cNvSpPr>
          <p:nvPr/>
        </p:nvSpPr>
        <p:spPr bwMode="auto">
          <a:xfrm>
            <a:off x="1371600" y="2633663"/>
            <a:ext cx="2057400" cy="3384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1600" b="1">
                <a:ea typeface="Symbol" pitchFamily="2" charset="2"/>
                <a:cs typeface="Arial" panose="020B0604020202020204" pitchFamily="34" charset="0"/>
              </a:rPr>
              <a:t>Mother and Fetus</a:t>
            </a:r>
          </a:p>
        </p:txBody>
      </p:sp>
      <p:sp>
        <p:nvSpPr>
          <p:cNvPr id="227358" name="Text Box 150"/>
          <p:cNvSpPr txBox="1">
            <a:spLocks noChangeArrowheads="1"/>
          </p:cNvSpPr>
          <p:nvPr/>
        </p:nvSpPr>
        <p:spPr bwMode="auto">
          <a:xfrm>
            <a:off x="3886200" y="3276600"/>
            <a:ext cx="838200" cy="3384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1600" b="1">
                <a:ea typeface="Symbol" pitchFamily="2" charset="2"/>
                <a:cs typeface="Arial" panose="020B0604020202020204" pitchFamily="34" charset="0"/>
              </a:rPr>
              <a:t>Infant</a:t>
            </a:r>
          </a:p>
        </p:txBody>
      </p:sp>
      <p:sp>
        <p:nvSpPr>
          <p:cNvPr id="227359" name="Text Box 151"/>
          <p:cNvSpPr txBox="1">
            <a:spLocks noChangeArrowheads="1"/>
          </p:cNvSpPr>
          <p:nvPr/>
        </p:nvSpPr>
        <p:spPr bwMode="auto">
          <a:xfrm>
            <a:off x="5105400" y="1600200"/>
            <a:ext cx="2057400" cy="5848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1600" b="1">
                <a:ea typeface="Symbol" pitchFamily="2" charset="2"/>
                <a:cs typeface="Arial" panose="020B0604020202020204" pitchFamily="34" charset="0"/>
              </a:rPr>
              <a:t>Childhood &amp;</a:t>
            </a:r>
          </a:p>
          <a:p>
            <a:pPr algn="ctr" eaLnBrk="1" hangingPunct="1">
              <a:spcBef>
                <a:spcPct val="0"/>
              </a:spcBef>
              <a:buClrTx/>
              <a:buFontTx/>
              <a:buNone/>
            </a:pPr>
            <a:r>
              <a:rPr lang="en-US" altLang="en-US" sz="1600" b="1">
                <a:ea typeface="Symbol" pitchFamily="2" charset="2"/>
                <a:cs typeface="Arial" panose="020B0604020202020204" pitchFamily="34" charset="0"/>
              </a:rPr>
              <a:t>Adolescence</a:t>
            </a:r>
          </a:p>
        </p:txBody>
      </p:sp>
      <p:sp>
        <p:nvSpPr>
          <p:cNvPr id="227360" name="Text Box 152"/>
          <p:cNvSpPr txBox="1">
            <a:spLocks noChangeArrowheads="1"/>
          </p:cNvSpPr>
          <p:nvPr/>
        </p:nvSpPr>
        <p:spPr bwMode="auto">
          <a:xfrm>
            <a:off x="6934200" y="0"/>
            <a:ext cx="1219200" cy="3384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1600" b="1">
                <a:ea typeface="Symbol" pitchFamily="2" charset="2"/>
                <a:cs typeface="Arial" panose="020B0604020202020204" pitchFamily="34" charset="0"/>
              </a:rPr>
              <a:t>Adulthood</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1813560" y="71755"/>
            <a:ext cx="782955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4000" b="1">
                <a:solidFill>
                  <a:srgbClr val="E8FF17"/>
                </a:solidFill>
              </a:rPr>
              <a:t>The Endocrine Basis of Stress </a:t>
            </a:r>
          </a:p>
        </p:txBody>
      </p:sp>
      <p:sp>
        <p:nvSpPr>
          <p:cNvPr id="7170" name="Text Box 2"/>
          <p:cNvSpPr txBox="1">
            <a:spLocks noChangeArrowheads="1"/>
          </p:cNvSpPr>
          <p:nvPr/>
        </p:nvSpPr>
        <p:spPr bwMode="auto">
          <a:xfrm>
            <a:off x="1343660" y="694690"/>
            <a:ext cx="9860280" cy="3819525"/>
          </a:xfrm>
          <a:prstGeom prst="rect">
            <a:avLst/>
          </a:prstGeom>
          <a:noFill/>
          <a:ln>
            <a:noFill/>
          </a:ln>
          <a:effectLst/>
        </p:spPr>
        <p:txBody>
          <a:bodyPr/>
          <a:lstStyle>
            <a:lvl1pPr marL="533400" indent="-53213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1pPr>
            <a:lvl2pPr>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2pPr>
            <a:lvl3pPr>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3pPr>
            <a:lvl4pPr>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4pPr>
            <a:lvl5pPr>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9pPr>
          </a:lstStyle>
          <a:p>
            <a:pPr eaLnBrk="1" hangingPunct="1">
              <a:spcBef>
                <a:spcPts val="700"/>
              </a:spcBef>
              <a:buSzPct val="100000"/>
              <a:defRPr/>
            </a:pPr>
            <a:endParaRPr lang="en-US" altLang="en-US" sz="2800" b="1" dirty="0">
              <a:solidFill>
                <a:srgbClr val="CC0099"/>
              </a:solidFill>
              <a:latin typeface="Arial" panose="020B0604020202020204" pitchFamily="34" charset="0"/>
              <a:ea typeface="ＭＳ Ｐゴシック" panose="020B0600070205080204" pitchFamily="34" charset="-128"/>
            </a:endParaRPr>
          </a:p>
          <a:p>
            <a:pPr marL="532130" indent="-530225" eaLnBrk="1" hangingPunct="1">
              <a:spcBef>
                <a:spcPts val="800"/>
              </a:spcBef>
              <a:buClr>
                <a:srgbClr val="FFFFFF"/>
              </a:buClr>
              <a:buSzPct val="100000"/>
              <a:buFont typeface="Times New Roman" panose="02020603050405020304" pitchFamily="18" charset="0"/>
              <a:buNone/>
              <a:defRPr/>
            </a:pPr>
            <a:endParaRPr lang="en-US" altLang="en-US" sz="2800" b="1" dirty="0">
              <a:solidFill>
                <a:schemeClr val="bg1"/>
              </a:solidFill>
              <a:latin typeface="Arial" panose="020B0604020202020204" pitchFamily="34" charset="0"/>
              <a:ea typeface="ＭＳ Ｐゴシック" panose="020B0600070205080204" pitchFamily="34" charset="-128"/>
            </a:endParaRPr>
          </a:p>
          <a:p>
            <a:pPr marL="532130" indent="-530225" eaLnBrk="1" hangingPunct="1">
              <a:spcBef>
                <a:spcPts val="800"/>
              </a:spcBef>
              <a:buClr>
                <a:srgbClr val="FFFFFF"/>
              </a:buClr>
              <a:buSzPct val="100000"/>
              <a:buFont typeface="Arial" panose="020B0604020202020204" pitchFamily="34" charset="0"/>
              <a:buChar char="•"/>
              <a:defRPr/>
            </a:pPr>
            <a:r>
              <a:rPr lang="en-US" altLang="en-US" sz="2800" b="1" dirty="0">
                <a:solidFill>
                  <a:schemeClr val="bg1"/>
                </a:solidFill>
                <a:latin typeface="Arial" panose="020B0604020202020204" pitchFamily="34" charset="0"/>
                <a:ea typeface="ＭＳ Ｐゴシック" panose="020B0600070205080204" pitchFamily="34" charset="-128"/>
              </a:rPr>
              <a:t>Concepts of Complexity </a:t>
            </a:r>
            <a:r>
              <a:rPr lang="en-US" altLang="en-US" sz="2800" b="1" i="1" dirty="0">
                <a:solidFill>
                  <a:schemeClr val="bg1"/>
                </a:solidFill>
                <a:latin typeface="Arial Bold Italic" panose="020B0604020202020204" charset="0"/>
                <a:ea typeface="ＭＳ Ｐゴシック" panose="020B0600070205080204" pitchFamily="34" charset="-128"/>
                <a:cs typeface="Arial Bold Italic" panose="020B0604020202020204" charset="0"/>
              </a:rPr>
              <a:t>vs.</a:t>
            </a:r>
            <a:r>
              <a:rPr lang="en-US" altLang="en-US" sz="2800" b="1" dirty="0">
                <a:solidFill>
                  <a:schemeClr val="bg1"/>
                </a:solidFill>
                <a:latin typeface="Arial" panose="020B0604020202020204" pitchFamily="34" charset="0"/>
                <a:ea typeface="ＭＳ Ｐゴシック" panose="020B0600070205080204" pitchFamily="34" charset="-128"/>
              </a:rPr>
              <a:t>  Endocrinology</a:t>
            </a:r>
            <a:br>
              <a:rPr lang="en-US" altLang="en-US" sz="2800" b="1" dirty="0">
                <a:solidFill>
                  <a:schemeClr val="bg1"/>
                </a:solidFill>
                <a:latin typeface="Arial" panose="020B0604020202020204" pitchFamily="34" charset="0"/>
                <a:ea typeface="ＭＳ Ｐゴシック" panose="020B0600070205080204" pitchFamily="34" charset="-128"/>
              </a:rPr>
            </a:br>
            <a:endParaRPr lang="en-US" altLang="en-US" sz="2800" b="1" dirty="0">
              <a:solidFill>
                <a:schemeClr val="bg1"/>
              </a:solidFill>
              <a:latin typeface="Arial" panose="020B0604020202020204" pitchFamily="34" charset="0"/>
              <a:ea typeface="ＭＳ Ｐゴシック" panose="020B0600070205080204" pitchFamily="34" charset="-128"/>
            </a:endParaRPr>
          </a:p>
          <a:p>
            <a:pPr marL="459105" indent="-457200" eaLnBrk="1" hangingPunct="1">
              <a:spcBef>
                <a:spcPts val="600"/>
              </a:spcBef>
              <a:buClr>
                <a:srgbClr val="FFFFFF"/>
              </a:buClr>
              <a:buSzPct val="100000"/>
              <a:buFont typeface="Arial" panose="020B0604020202020204" pitchFamily="34" charset="0"/>
              <a:buChar char="•"/>
              <a:defRPr/>
            </a:pPr>
            <a:r>
              <a:rPr lang="en-US" altLang="en-US" sz="2800" b="1" dirty="0">
                <a:solidFill>
                  <a:schemeClr val="bg1"/>
                </a:solidFill>
                <a:latin typeface="Arial" panose="020B0604020202020204" pitchFamily="34" charset="0"/>
                <a:ea typeface="ＭＳ Ｐゴシック" panose="020B0600070205080204" pitchFamily="34" charset="-128"/>
              </a:rPr>
              <a:t>Neuro-Endocrine Mechanisms of the Stress Response</a:t>
            </a:r>
          </a:p>
          <a:p>
            <a:pPr marL="459105" indent="-457200" eaLnBrk="1" hangingPunct="1">
              <a:spcBef>
                <a:spcPts val="600"/>
              </a:spcBef>
              <a:buClr>
                <a:srgbClr val="FFFFFF"/>
              </a:buClr>
              <a:buSzPct val="100000"/>
              <a:buFont typeface="Arial" panose="020B0604020202020204" pitchFamily="34" charset="0"/>
              <a:buChar char="•"/>
              <a:defRPr/>
            </a:pPr>
            <a:endParaRPr lang="en-US" altLang="en-US" sz="2800" b="1" dirty="0">
              <a:solidFill>
                <a:schemeClr val="bg1"/>
              </a:solidFill>
              <a:latin typeface="Arial" panose="020B0604020202020204" pitchFamily="34" charset="0"/>
              <a:ea typeface="ＭＳ Ｐゴシック" panose="020B0600070205080204" pitchFamily="34" charset="-128"/>
            </a:endParaRPr>
          </a:p>
          <a:p>
            <a:pPr marL="459105" indent="-457200" eaLnBrk="1" hangingPunct="1">
              <a:spcBef>
                <a:spcPts val="600"/>
              </a:spcBef>
              <a:buClr>
                <a:srgbClr val="FFFFFF"/>
              </a:buClr>
              <a:buSzPct val="100000"/>
              <a:buFont typeface="Arial" panose="020B0604020202020204" pitchFamily="34" charset="0"/>
              <a:buChar char="•"/>
              <a:defRPr/>
            </a:pPr>
            <a:r>
              <a:rPr lang="en-US" altLang="en-US" sz="2800" b="1" dirty="0">
                <a:solidFill>
                  <a:schemeClr val="bg1"/>
                </a:solidFill>
                <a:latin typeface="Arial" panose="020B0604020202020204" pitchFamily="34" charset="0"/>
                <a:ea typeface="ＭＳ Ｐゴシック" panose="020B0600070205080204" pitchFamily="34" charset="-128"/>
              </a:rPr>
              <a:t>Adverse Effects of Chronic Stress - Pathology </a:t>
            </a:r>
          </a:p>
          <a:p>
            <a:pPr marL="459105" indent="-457200" eaLnBrk="1" hangingPunct="1">
              <a:spcBef>
                <a:spcPts val="600"/>
              </a:spcBef>
              <a:buClr>
                <a:srgbClr val="FFFFFF"/>
              </a:buClr>
              <a:buSzPct val="100000"/>
              <a:buFont typeface="Arial" panose="020B0604020202020204" pitchFamily="34" charset="0"/>
              <a:buChar char="•"/>
              <a:defRPr/>
            </a:pPr>
            <a:endParaRPr lang="en-US" altLang="en-US" sz="2800" b="1" dirty="0">
              <a:solidFill>
                <a:schemeClr val="bg1"/>
              </a:solidFill>
              <a:latin typeface="Arial" panose="020B0604020202020204" pitchFamily="34" charset="0"/>
              <a:ea typeface="ＭＳ Ｐゴシック" panose="020B0600070205080204" pitchFamily="34" charset="-128"/>
            </a:endParaRPr>
          </a:p>
          <a:p>
            <a:pPr marL="459105" indent="-457200" eaLnBrk="1" hangingPunct="1">
              <a:spcBef>
                <a:spcPts val="600"/>
              </a:spcBef>
              <a:buClr>
                <a:srgbClr val="FFFFFF"/>
              </a:buClr>
              <a:buSzPct val="100000"/>
              <a:buFont typeface="Arial" panose="020B0604020202020204" pitchFamily="34" charset="0"/>
              <a:buChar char="•"/>
              <a:defRPr/>
            </a:pPr>
            <a:r>
              <a:rPr lang="en-US" altLang="en-US" sz="2800" b="1" dirty="0">
                <a:solidFill>
                  <a:srgbClr val="00B0F0"/>
                </a:solidFill>
                <a:latin typeface="Arial" panose="020B0604020202020204" pitchFamily="34" charset="0"/>
                <a:ea typeface="ＭＳ Ｐゴシック" panose="020B0600070205080204" pitchFamily="34" charset="-128"/>
              </a:rPr>
              <a:t>Evaluation of a Stressed Human Subject</a:t>
            </a:r>
          </a:p>
          <a:p>
            <a:pPr marL="532130" indent="-530225" eaLnBrk="1" hangingPunct="1">
              <a:spcBef>
                <a:spcPts val="600"/>
              </a:spcBef>
              <a:buClr>
                <a:srgbClr val="FFFFFF"/>
              </a:buClr>
              <a:buSzPct val="100000"/>
              <a:buFont typeface="Times New Roman" panose="02020603050405020304" pitchFamily="18" charset="0"/>
              <a:buChar char="•"/>
              <a:defRPr/>
            </a:pPr>
            <a:endParaRPr lang="en-US" altLang="en-US" sz="2800" b="1" dirty="0">
              <a:solidFill>
                <a:schemeClr val="bg1"/>
              </a:solidFill>
              <a:latin typeface="Arial" panose="020B0604020202020204" pitchFamily="34" charset="0"/>
              <a:ea typeface="ＭＳ Ｐゴシック" panose="020B0600070205080204" pitchFamily="34" charset="-128"/>
            </a:endParaRPr>
          </a:p>
          <a:p>
            <a:pPr marL="459105" indent="-457200" eaLnBrk="1" hangingPunct="1">
              <a:spcBef>
                <a:spcPts val="600"/>
              </a:spcBef>
              <a:buClr>
                <a:srgbClr val="FFFFFF"/>
              </a:buClr>
              <a:buSzPct val="100000"/>
              <a:buFont typeface="Arial" panose="020B0604020202020204" pitchFamily="34" charset="0"/>
              <a:buChar char="•"/>
              <a:defRPr/>
            </a:pPr>
            <a:r>
              <a:rPr lang="en-US" altLang="en-US" sz="2800" b="1" dirty="0">
                <a:solidFill>
                  <a:schemeClr val="bg1"/>
                </a:solidFill>
                <a:latin typeface="Arial" panose="020B0604020202020204" pitchFamily="34" charset="0"/>
                <a:ea typeface="ＭＳ Ｐゴシック" panose="020B0600070205080204" pitchFamily="34" charset="-128"/>
              </a:rPr>
              <a:t>Beneficial Effects of Stress Management </a:t>
            </a:r>
          </a:p>
          <a:p>
            <a:pPr marL="532130" indent="-530225" eaLnBrk="1" hangingPunct="1">
              <a:spcBef>
                <a:spcPts val="600"/>
              </a:spcBef>
              <a:buClr>
                <a:srgbClr val="FFFFFF"/>
              </a:buClr>
              <a:buSzPct val="100000"/>
              <a:buFont typeface="Times New Roman" panose="02020603050405020304" pitchFamily="18" charset="0"/>
              <a:buChar char="•"/>
              <a:defRPr/>
            </a:pPr>
            <a:endParaRPr lang="en-US" altLang="en-US" sz="2400" b="1" dirty="0">
              <a:solidFill>
                <a:srgbClr val="FFFFFF"/>
              </a:solidFill>
              <a:latin typeface="Arial" panose="020B0604020202020204" pitchFamily="34" charset="0"/>
              <a:ea typeface="ＭＳ Ｐゴシック" panose="020B0600070205080204" pitchFamily="34" charset="-128"/>
            </a:endParaRPr>
          </a:p>
          <a:p>
            <a:pPr marL="1905" indent="0" eaLnBrk="1" hangingPunct="1">
              <a:spcBef>
                <a:spcPts val="600"/>
              </a:spcBef>
              <a:buClr>
                <a:srgbClr val="FFFFFF"/>
              </a:buClr>
              <a:buSzPct val="100000"/>
              <a:buFont typeface="Times New Roman" panose="02020603050405020304" pitchFamily="18" charset="0"/>
              <a:buNone/>
              <a:defRPr/>
            </a:pPr>
            <a:r>
              <a:rPr lang="en-US" altLang="en-US" sz="2400" b="1" dirty="0">
                <a:solidFill>
                  <a:srgbClr val="FFFFFF"/>
                </a:solidFill>
                <a:latin typeface="Arial" panose="020B0604020202020204" pitchFamily="34" charset="0"/>
                <a:ea typeface="ＭＳ Ｐゴシック" panose="020B0600070205080204" pitchFamily="34" charset="-128"/>
              </a:rPr>
              <a:t> </a:t>
            </a:r>
          </a:p>
          <a:p>
            <a:pPr marL="532130" indent="-530225" eaLnBrk="1" hangingPunct="1">
              <a:spcBef>
                <a:spcPts val="600"/>
              </a:spcBef>
              <a:buClr>
                <a:srgbClr val="FFFFFF"/>
              </a:buClr>
              <a:buSzPct val="100000"/>
              <a:buFont typeface="Times New Roman" panose="02020603050405020304" pitchFamily="18" charset="0"/>
              <a:buNone/>
              <a:defRPr/>
            </a:pPr>
            <a:endParaRPr lang="en-US" altLang="en-US" sz="2400" b="1" dirty="0">
              <a:solidFill>
                <a:srgbClr val="FFFFFF"/>
              </a:solidFill>
              <a:latin typeface="Arial" panose="020B0604020202020204" pitchFamily="34" charset="0"/>
              <a:ea typeface="ＭＳ Ｐゴシック" panose="020B0600070205080204" pitchFamily="34" charset="-128"/>
            </a:endParaRPr>
          </a:p>
          <a:p>
            <a:pPr marL="532130" indent="-530225" eaLnBrk="1" hangingPunct="1">
              <a:spcBef>
                <a:spcPts val="600"/>
              </a:spcBef>
              <a:buClr>
                <a:srgbClr val="FFFFFF"/>
              </a:buClr>
              <a:buSzPct val="100000"/>
              <a:buFont typeface="Times New Roman" panose="02020603050405020304" pitchFamily="18" charset="0"/>
              <a:buNone/>
              <a:defRPr/>
            </a:pPr>
            <a:endParaRPr lang="en-US" altLang="en-US" sz="2400" b="1" dirty="0">
              <a:solidFill>
                <a:srgbClr val="FFFFFF"/>
              </a:solidFill>
              <a:latin typeface="Arial" panose="020B0604020202020204" pitchFamily="34" charset="0"/>
              <a:ea typeface="ＭＳ Ｐゴシック" panose="020B0600070205080204" pitchFamily="34" charset="-128"/>
            </a:endParaRPr>
          </a:p>
        </p:txBody>
      </p:sp>
      <p:sp>
        <p:nvSpPr>
          <p:cNvPr id="33795" name="Line 3"/>
          <p:cNvSpPr>
            <a:spLocks noChangeShapeType="1"/>
          </p:cNvSpPr>
          <p:nvPr/>
        </p:nvSpPr>
        <p:spPr bwMode="auto">
          <a:xfrm>
            <a:off x="1271270" y="1484630"/>
            <a:ext cx="9548495" cy="635"/>
          </a:xfrm>
          <a:prstGeom prst="line">
            <a:avLst/>
          </a:prstGeom>
          <a:noFill/>
          <a:ln w="3816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796" name="Line 4"/>
          <p:cNvSpPr>
            <a:spLocks noChangeShapeType="1"/>
          </p:cNvSpPr>
          <p:nvPr/>
        </p:nvSpPr>
        <p:spPr bwMode="auto">
          <a:xfrm flipV="1">
            <a:off x="1271270" y="6381115"/>
            <a:ext cx="9798685" cy="635"/>
          </a:xfrm>
          <a:prstGeom prst="line">
            <a:avLst/>
          </a:prstGeom>
          <a:noFill/>
          <a:ln w="3816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488772" y="-242773"/>
            <a:ext cx="10877604"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4000" b="1" dirty="0">
                <a:solidFill>
                  <a:srgbClr val="E8FF17"/>
                </a:solidFill>
              </a:rPr>
              <a:t>Evaluation/Monitoring of a Stressed Subject  </a:t>
            </a:r>
          </a:p>
        </p:txBody>
      </p:sp>
      <p:sp>
        <p:nvSpPr>
          <p:cNvPr id="7170" name="Text Box 2"/>
          <p:cNvSpPr txBox="1">
            <a:spLocks noChangeArrowheads="1"/>
          </p:cNvSpPr>
          <p:nvPr/>
        </p:nvSpPr>
        <p:spPr bwMode="auto">
          <a:xfrm>
            <a:off x="1401688" y="1008112"/>
            <a:ext cx="10454952" cy="6165304"/>
          </a:xfrm>
          <a:prstGeom prst="rect">
            <a:avLst/>
          </a:prstGeom>
          <a:noFill/>
          <a:ln>
            <a:noFill/>
          </a:ln>
          <a:effectLst/>
        </p:spPr>
        <p:txBody>
          <a:bodyPr/>
          <a:lstStyle>
            <a:lvl1pPr marL="533400" indent="-53213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1pPr>
            <a:lvl2pPr>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2pPr>
            <a:lvl3pPr>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3pPr>
            <a:lvl4pPr>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4pPr>
            <a:lvl5pPr>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9pPr>
          </a:lstStyle>
          <a:p>
            <a:pPr marL="532130" indent="-530225" eaLnBrk="1" hangingPunct="1">
              <a:spcBef>
                <a:spcPts val="800"/>
              </a:spcBef>
              <a:buClr>
                <a:srgbClr val="FFFFFF"/>
              </a:buClr>
              <a:buSzPct val="100000"/>
              <a:buFont typeface="Times New Roman" panose="02020603050405020304" pitchFamily="18" charset="0"/>
              <a:buNone/>
              <a:defRPr/>
            </a:pPr>
            <a:endParaRPr lang="en-US" altLang="en-US" sz="2400" b="1" dirty="0">
              <a:solidFill>
                <a:schemeClr val="bg1"/>
              </a:solidFill>
              <a:latin typeface="Arial" panose="020B0604020202020204" pitchFamily="34" charset="0"/>
              <a:ea typeface="ＭＳ Ｐゴシック" panose="020B0600070205080204" pitchFamily="34" charset="-128"/>
            </a:endParaRPr>
          </a:p>
          <a:p>
            <a:pPr marL="532130" indent="-530225" eaLnBrk="1" hangingPunct="1">
              <a:spcBef>
                <a:spcPts val="800"/>
              </a:spcBef>
              <a:buClr>
                <a:srgbClr val="FFFFFF"/>
              </a:buClr>
              <a:buSzPct val="100000"/>
              <a:buFont typeface="Arial" panose="020B0604020202020204" pitchFamily="34" charset="0"/>
              <a:buChar char="•"/>
              <a:defRPr/>
            </a:pPr>
            <a:r>
              <a:rPr lang="en-US" altLang="en-US" sz="2000" b="1" dirty="0">
                <a:solidFill>
                  <a:schemeClr val="bg1"/>
                </a:solidFill>
                <a:latin typeface="Arial" panose="020B0604020202020204" pitchFamily="34" charset="0"/>
                <a:ea typeface="ＭＳ Ｐゴシック" panose="020B0600070205080204" pitchFamily="34" charset="-128"/>
              </a:rPr>
              <a:t>History, MUS, Physical examination</a:t>
            </a:r>
            <a:br>
              <a:rPr lang="en-US" altLang="en-US" sz="2000" b="1" dirty="0">
                <a:solidFill>
                  <a:schemeClr val="bg1"/>
                </a:solidFill>
                <a:latin typeface="Arial" panose="020B0604020202020204" pitchFamily="34" charset="0"/>
                <a:ea typeface="ＭＳ Ｐゴシック" panose="020B0600070205080204" pitchFamily="34" charset="-128"/>
              </a:rPr>
            </a:br>
            <a:endParaRPr lang="en-US" altLang="en-US" sz="2000" b="1" dirty="0">
              <a:solidFill>
                <a:schemeClr val="bg1"/>
              </a:solidFill>
              <a:latin typeface="Arial" panose="020B0604020202020204" pitchFamily="34" charset="0"/>
              <a:ea typeface="ＭＳ Ｐゴシック" panose="020B0600070205080204" pitchFamily="34" charset="-128"/>
            </a:endParaRPr>
          </a:p>
          <a:p>
            <a:pPr marL="459105" indent="-457200" eaLnBrk="1" hangingPunct="1">
              <a:spcBef>
                <a:spcPts val="600"/>
              </a:spcBef>
              <a:buClr>
                <a:srgbClr val="FFFFFF"/>
              </a:buClr>
              <a:buSzPct val="100000"/>
              <a:buFont typeface="Arial" panose="020B0604020202020204" pitchFamily="34" charset="0"/>
              <a:buChar char="•"/>
              <a:defRPr/>
            </a:pPr>
            <a:r>
              <a:rPr lang="el-GR" altLang="en-US" sz="2000" b="1" dirty="0">
                <a:solidFill>
                  <a:schemeClr val="bg1"/>
                </a:solidFill>
                <a:latin typeface="Arial" panose="020B0604020202020204" pitchFamily="34" charset="0"/>
                <a:ea typeface="ＭＳ Ｐゴシック" panose="020B0600070205080204" pitchFamily="34" charset="-128"/>
              </a:rPr>
              <a:t> </a:t>
            </a:r>
            <a:r>
              <a:rPr lang="en-US" altLang="en-US" sz="2000" b="1" dirty="0">
                <a:solidFill>
                  <a:schemeClr val="bg1"/>
                </a:solidFill>
                <a:latin typeface="Arial" panose="020B0604020202020204" pitchFamily="34" charset="0"/>
                <a:ea typeface="ＭＳ Ｐゴシック" panose="020B0600070205080204" pitchFamily="34" charset="-128"/>
              </a:rPr>
              <a:t>Appropriate </a:t>
            </a:r>
            <a:r>
              <a:rPr lang="en-US" altLang="en-US" sz="2000" b="1" dirty="0">
                <a:solidFill>
                  <a:srgbClr val="00B0F0"/>
                </a:solidFill>
                <a:latin typeface="Arial" panose="020B0604020202020204" pitchFamily="34" charset="0"/>
                <a:ea typeface="ＭＳ Ｐゴシック" panose="020B0600070205080204" pitchFamily="34" charset="-128"/>
              </a:rPr>
              <a:t>questionnaires</a:t>
            </a:r>
            <a:r>
              <a:rPr lang="en-US" altLang="en-US" sz="2000" b="1" dirty="0">
                <a:solidFill>
                  <a:schemeClr val="bg1"/>
                </a:solidFill>
                <a:latin typeface="Arial" panose="020B0604020202020204" pitchFamily="34" charset="0"/>
                <a:ea typeface="ＭＳ Ｐゴシック" panose="020B0600070205080204" pitchFamily="34" charset="-128"/>
              </a:rPr>
              <a:t> (PST, Anxiety, Depression, QOL, etc.)</a:t>
            </a:r>
          </a:p>
          <a:p>
            <a:pPr marL="459105" indent="-457200" eaLnBrk="1" hangingPunct="1">
              <a:spcBef>
                <a:spcPts val="600"/>
              </a:spcBef>
              <a:buClr>
                <a:srgbClr val="FFFFFF"/>
              </a:buClr>
              <a:buSzPct val="100000"/>
              <a:buFont typeface="Arial" panose="020B0604020202020204" pitchFamily="34" charset="0"/>
              <a:buChar char="•"/>
              <a:defRPr/>
            </a:pPr>
            <a:endParaRPr lang="en-US" altLang="en-US" sz="2000" b="1" dirty="0">
              <a:solidFill>
                <a:schemeClr val="bg1"/>
              </a:solidFill>
              <a:latin typeface="Arial" panose="020B0604020202020204" pitchFamily="34" charset="0"/>
              <a:ea typeface="ＭＳ Ｐゴシック" panose="020B0600070205080204" pitchFamily="34" charset="-128"/>
            </a:endParaRPr>
          </a:p>
          <a:p>
            <a:pPr marL="459105" indent="-457200" eaLnBrk="1" hangingPunct="1">
              <a:spcBef>
                <a:spcPts val="600"/>
              </a:spcBef>
              <a:buClr>
                <a:srgbClr val="FFFFFF"/>
              </a:buClr>
              <a:buSzPct val="100000"/>
              <a:buFont typeface="Arial" panose="020B0604020202020204" pitchFamily="34" charset="0"/>
              <a:buChar char="•"/>
              <a:defRPr/>
            </a:pPr>
            <a:r>
              <a:rPr lang="en-US" altLang="en-US" sz="2000" b="1" dirty="0">
                <a:solidFill>
                  <a:srgbClr val="00B0F0"/>
                </a:solidFill>
                <a:latin typeface="Arial" panose="020B0604020202020204" pitchFamily="34" charset="0"/>
                <a:ea typeface="ＭＳ Ｐゴシック" panose="020B0600070205080204" pitchFamily="34" charset="-128"/>
              </a:rPr>
              <a:t>Heart Rate Variability </a:t>
            </a:r>
            <a:r>
              <a:rPr lang="en-US" altLang="en-US" sz="2000" b="1" dirty="0">
                <a:solidFill>
                  <a:schemeClr val="bg1"/>
                </a:solidFill>
                <a:latin typeface="Arial" panose="020B0604020202020204" pitchFamily="34" charset="0"/>
                <a:ea typeface="ＭＳ Ｐゴシック" panose="020B0600070205080204" pitchFamily="34" charset="-128"/>
              </a:rPr>
              <a:t>measures</a:t>
            </a:r>
            <a:r>
              <a:rPr lang="el-GR" altLang="en-US" sz="2000" b="1" dirty="0">
                <a:solidFill>
                  <a:schemeClr val="bg1"/>
                </a:solidFill>
                <a:latin typeface="Arial" panose="020B0604020202020204" pitchFamily="34" charset="0"/>
                <a:ea typeface="ＭＳ Ｐゴシック" panose="020B0600070205080204" pitchFamily="34" charset="-128"/>
              </a:rPr>
              <a:t> (</a:t>
            </a:r>
            <a:r>
              <a:rPr lang="en-US" altLang="en-US" sz="2000" b="1" dirty="0">
                <a:solidFill>
                  <a:schemeClr val="bg1"/>
                </a:solidFill>
                <a:latin typeface="Arial" panose="020B0604020202020204" pitchFamily="34" charset="0"/>
                <a:ea typeface="ＭＳ Ｐゴシック" panose="020B0600070205080204" pitchFamily="34" charset="-128"/>
              </a:rPr>
              <a:t>Autonomic nervous system) </a:t>
            </a:r>
          </a:p>
          <a:p>
            <a:pPr marL="459105" indent="-457200" eaLnBrk="1" hangingPunct="1">
              <a:spcBef>
                <a:spcPts val="600"/>
              </a:spcBef>
              <a:buClr>
                <a:srgbClr val="FFFFFF"/>
              </a:buClr>
              <a:buSzPct val="100000"/>
              <a:buFont typeface="Arial" panose="020B0604020202020204" pitchFamily="34" charset="0"/>
              <a:buChar char="•"/>
              <a:defRPr/>
            </a:pPr>
            <a:endParaRPr lang="en-US" altLang="en-US" sz="2000" b="1" dirty="0">
              <a:solidFill>
                <a:schemeClr val="bg1"/>
              </a:solidFill>
              <a:latin typeface="Arial" panose="020B0604020202020204" pitchFamily="34" charset="0"/>
              <a:ea typeface="ＭＳ Ｐゴシック" panose="020B0600070205080204" pitchFamily="34" charset="-128"/>
            </a:endParaRPr>
          </a:p>
          <a:p>
            <a:pPr marL="532130" indent="-530225" eaLnBrk="1" hangingPunct="1">
              <a:spcBef>
                <a:spcPts val="600"/>
              </a:spcBef>
              <a:buClr>
                <a:srgbClr val="FFFFFF"/>
              </a:buClr>
              <a:buSzPct val="100000"/>
              <a:buFont typeface="Times New Roman" panose="02020603050405020304" pitchFamily="18" charset="0"/>
              <a:buChar char="•"/>
              <a:defRPr/>
            </a:pPr>
            <a:r>
              <a:rPr lang="en-US" altLang="en-US" sz="2000" b="1" dirty="0">
                <a:solidFill>
                  <a:srgbClr val="00B0F0"/>
                </a:solidFill>
                <a:latin typeface="Arial" panose="020B0604020202020204" pitchFamily="34" charset="0"/>
                <a:ea typeface="ＭＳ Ｐゴシック" panose="020B0600070205080204" pitchFamily="34" charset="-128"/>
              </a:rPr>
              <a:t>Body Composition  </a:t>
            </a:r>
            <a:r>
              <a:rPr lang="en-US" altLang="en-US" sz="2000" b="1" dirty="0">
                <a:solidFill>
                  <a:schemeClr val="bg1"/>
                </a:solidFill>
                <a:latin typeface="Arial" panose="020B0604020202020204" pitchFamily="34" charset="0"/>
                <a:ea typeface="ＭＳ Ｐゴシック" panose="020B0600070205080204" pitchFamily="34" charset="-128"/>
              </a:rPr>
              <a:t>(Sarcopenia, Visceral fat, IMAT, Bone density)</a:t>
            </a:r>
          </a:p>
          <a:p>
            <a:pPr marL="1905" indent="0" eaLnBrk="1" hangingPunct="1">
              <a:spcBef>
                <a:spcPts val="600"/>
              </a:spcBef>
              <a:buClr>
                <a:srgbClr val="FFFFFF"/>
              </a:buClr>
              <a:buSzPct val="100000"/>
              <a:buFont typeface="Times New Roman" panose="02020603050405020304" pitchFamily="18" charset="0"/>
              <a:buNone/>
              <a:defRPr/>
            </a:pPr>
            <a:endParaRPr lang="en-US" altLang="en-US" sz="2000" b="1" dirty="0">
              <a:solidFill>
                <a:schemeClr val="bg1"/>
              </a:solidFill>
              <a:latin typeface="Arial" panose="020B0604020202020204" pitchFamily="34" charset="0"/>
              <a:ea typeface="ＭＳ Ｐゴシック" panose="020B0600070205080204" pitchFamily="34" charset="-128"/>
            </a:endParaRPr>
          </a:p>
          <a:p>
            <a:pPr marL="532130" indent="-530225" eaLnBrk="1" hangingPunct="1">
              <a:spcBef>
                <a:spcPts val="600"/>
              </a:spcBef>
              <a:buClr>
                <a:srgbClr val="FFFFFF"/>
              </a:buClr>
              <a:buSzPct val="100000"/>
              <a:buFont typeface="Times New Roman" panose="02020603050405020304" pitchFamily="18" charset="0"/>
              <a:buChar char="•"/>
              <a:defRPr/>
            </a:pPr>
            <a:r>
              <a:rPr lang="en-US" altLang="en-US" sz="2000" b="1" dirty="0">
                <a:solidFill>
                  <a:srgbClr val="00B0F0"/>
                </a:solidFill>
                <a:latin typeface="Arial" panose="020B0604020202020204" pitchFamily="34" charset="0"/>
                <a:ea typeface="ＭＳ Ｐゴシック" panose="020B0600070205080204" pitchFamily="34" charset="-128"/>
              </a:rPr>
              <a:t>Biochemical tests </a:t>
            </a:r>
            <a:r>
              <a:rPr lang="en-US" altLang="en-US" sz="2000" b="1" dirty="0">
                <a:solidFill>
                  <a:srgbClr val="FFFFFF"/>
                </a:solidFill>
                <a:latin typeface="Arial" panose="020B0604020202020204" pitchFamily="34" charset="0"/>
                <a:ea typeface="ＭＳ Ｐゴシック" panose="020B0600070205080204" pitchFamily="34" charset="-128"/>
              </a:rPr>
              <a:t>(Stress, Inflammation, Metabolic and Aging Markers)</a:t>
            </a:r>
          </a:p>
          <a:p>
            <a:pPr marL="532130" indent="-530225" eaLnBrk="1" hangingPunct="1">
              <a:spcBef>
                <a:spcPts val="600"/>
              </a:spcBef>
              <a:buClr>
                <a:srgbClr val="FFFFFF"/>
              </a:buClr>
              <a:buSzPct val="100000"/>
              <a:buFont typeface="Times New Roman" panose="02020603050405020304" pitchFamily="18" charset="0"/>
              <a:buChar char="•"/>
              <a:defRPr/>
            </a:pPr>
            <a:endParaRPr lang="en-US" altLang="en-US" sz="2000" b="1" dirty="0">
              <a:solidFill>
                <a:srgbClr val="FFFFFF"/>
              </a:solidFill>
              <a:latin typeface="Arial" panose="020B0604020202020204" pitchFamily="34" charset="0"/>
              <a:ea typeface="ＭＳ Ｐゴシック" panose="020B0600070205080204" pitchFamily="34" charset="-128"/>
            </a:endParaRPr>
          </a:p>
          <a:p>
            <a:pPr marL="532130" indent="-530225" eaLnBrk="1" hangingPunct="1">
              <a:spcBef>
                <a:spcPts val="600"/>
              </a:spcBef>
              <a:buClr>
                <a:srgbClr val="FFFFFF"/>
              </a:buClr>
              <a:buSzPct val="100000"/>
              <a:buFont typeface="Times New Roman" panose="02020603050405020304" pitchFamily="18" charset="0"/>
              <a:buChar char="•"/>
              <a:defRPr/>
            </a:pPr>
            <a:r>
              <a:rPr lang="en-US" altLang="en-US" sz="2000" b="1" dirty="0">
                <a:solidFill>
                  <a:srgbClr val="00B0F0"/>
                </a:solidFill>
                <a:latin typeface="Arial" panose="020B0604020202020204" pitchFamily="34" charset="0"/>
                <a:ea typeface="ＭＳ Ｐゴシック" panose="020B0600070205080204" pitchFamily="34" charset="-128"/>
              </a:rPr>
              <a:t>Sleep study</a:t>
            </a:r>
          </a:p>
          <a:p>
            <a:pPr marL="532130" indent="-530225" eaLnBrk="1" hangingPunct="1">
              <a:spcBef>
                <a:spcPts val="600"/>
              </a:spcBef>
              <a:buClr>
                <a:srgbClr val="FFFFFF"/>
              </a:buClr>
              <a:buSzPct val="100000"/>
              <a:buFont typeface="Times New Roman" panose="02020603050405020304" pitchFamily="18" charset="0"/>
              <a:buChar char="•"/>
              <a:defRPr/>
            </a:pPr>
            <a:endParaRPr lang="en-US" altLang="en-US" sz="2000" b="1" dirty="0">
              <a:solidFill>
                <a:srgbClr val="FFFFFF"/>
              </a:solidFill>
              <a:latin typeface="Arial" panose="020B0604020202020204" pitchFamily="34" charset="0"/>
              <a:ea typeface="ＭＳ Ｐゴシック" panose="020B0600070205080204" pitchFamily="34" charset="-128"/>
            </a:endParaRPr>
          </a:p>
          <a:p>
            <a:pPr marL="532130" indent="-530225" eaLnBrk="1" hangingPunct="1">
              <a:spcBef>
                <a:spcPts val="600"/>
              </a:spcBef>
              <a:buClr>
                <a:srgbClr val="FFFFFF"/>
              </a:buClr>
              <a:buSzPct val="100000"/>
              <a:buFont typeface="Times New Roman" panose="02020603050405020304" pitchFamily="18" charset="0"/>
              <a:buChar char="•"/>
              <a:defRPr/>
            </a:pPr>
            <a:r>
              <a:rPr lang="en-US" altLang="en-US" sz="2000" b="1" dirty="0">
                <a:solidFill>
                  <a:srgbClr val="00B0F0"/>
                </a:solidFill>
                <a:latin typeface="Arial" panose="020B0604020202020204" pitchFamily="34" charset="0"/>
                <a:ea typeface="ＭＳ Ｐゴシック" panose="020B0600070205080204" pitchFamily="34" charset="-128"/>
              </a:rPr>
              <a:t>Research tools </a:t>
            </a:r>
            <a:r>
              <a:rPr lang="en-US" altLang="en-US" sz="2000" b="1" dirty="0">
                <a:solidFill>
                  <a:srgbClr val="FFFFFF"/>
                </a:solidFill>
                <a:latin typeface="Arial" panose="020B0604020202020204" pitchFamily="34" charset="0"/>
                <a:ea typeface="ＭＳ Ｐゴシック" panose="020B0600070205080204" pitchFamily="34" charset="-128"/>
              </a:rPr>
              <a:t>(EEG, Loreta EEG, HEG (NIRS), Functional Imaging, etc.)</a:t>
            </a:r>
          </a:p>
          <a:p>
            <a:pPr marL="1905" indent="0" eaLnBrk="1" hangingPunct="1">
              <a:spcBef>
                <a:spcPts val="600"/>
              </a:spcBef>
              <a:buClr>
                <a:srgbClr val="FFFFFF"/>
              </a:buClr>
              <a:buSzPct val="100000"/>
              <a:buFont typeface="Times New Roman" panose="02020603050405020304" pitchFamily="18" charset="0"/>
              <a:buNone/>
              <a:defRPr/>
            </a:pPr>
            <a:r>
              <a:rPr lang="en-US" altLang="en-US" sz="2000" b="1" dirty="0">
                <a:solidFill>
                  <a:srgbClr val="FFFFFF"/>
                </a:solidFill>
                <a:latin typeface="Arial" panose="020B0604020202020204" pitchFamily="34" charset="0"/>
                <a:ea typeface="ＭＳ Ｐゴシック" panose="020B0600070205080204" pitchFamily="34" charset="-128"/>
              </a:rPr>
              <a:t> </a:t>
            </a:r>
          </a:p>
          <a:p>
            <a:pPr marL="532130" indent="-530225" eaLnBrk="1" hangingPunct="1">
              <a:spcBef>
                <a:spcPts val="600"/>
              </a:spcBef>
              <a:buClr>
                <a:srgbClr val="FFFFFF"/>
              </a:buClr>
              <a:buSzPct val="100000"/>
              <a:buFont typeface="Times New Roman" panose="02020603050405020304" pitchFamily="18" charset="0"/>
              <a:buNone/>
              <a:defRPr/>
            </a:pPr>
            <a:endParaRPr lang="en-US" altLang="en-US" sz="2000" b="1" dirty="0">
              <a:solidFill>
                <a:srgbClr val="FFFFFF"/>
              </a:solidFill>
              <a:latin typeface="Arial" panose="020B0604020202020204" pitchFamily="34" charset="0"/>
              <a:ea typeface="ＭＳ Ｐゴシック" panose="020B0600070205080204" pitchFamily="34" charset="-128"/>
            </a:endParaRPr>
          </a:p>
          <a:p>
            <a:pPr marL="532130" indent="-530225" eaLnBrk="1" hangingPunct="1">
              <a:spcBef>
                <a:spcPts val="600"/>
              </a:spcBef>
              <a:buClr>
                <a:srgbClr val="FFFFFF"/>
              </a:buClr>
              <a:buSzPct val="100000"/>
              <a:buFont typeface="Times New Roman" panose="02020603050405020304" pitchFamily="18" charset="0"/>
              <a:buNone/>
              <a:defRPr/>
            </a:pPr>
            <a:endParaRPr lang="en-US" altLang="en-US" sz="2000" b="1" dirty="0">
              <a:solidFill>
                <a:srgbClr val="FFFFFF"/>
              </a:solidFill>
              <a:latin typeface="Arial" panose="020B0604020202020204" pitchFamily="34" charset="0"/>
              <a:ea typeface="ＭＳ Ｐゴシック" panose="020B0600070205080204" pitchFamily="34" charset="-128"/>
            </a:endParaRPr>
          </a:p>
        </p:txBody>
      </p:sp>
      <p:sp>
        <p:nvSpPr>
          <p:cNvPr id="33795" name="Line 3"/>
          <p:cNvSpPr>
            <a:spLocks noChangeShapeType="1"/>
          </p:cNvSpPr>
          <p:nvPr/>
        </p:nvSpPr>
        <p:spPr bwMode="auto">
          <a:xfrm>
            <a:off x="623392" y="1196752"/>
            <a:ext cx="10742984" cy="0"/>
          </a:xfrm>
          <a:prstGeom prst="line">
            <a:avLst/>
          </a:prstGeom>
          <a:noFill/>
          <a:ln w="3816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796" name="Line 4"/>
          <p:cNvSpPr>
            <a:spLocks noChangeShapeType="1"/>
          </p:cNvSpPr>
          <p:nvPr/>
        </p:nvSpPr>
        <p:spPr bwMode="auto">
          <a:xfrm>
            <a:off x="623392" y="6597352"/>
            <a:ext cx="10801200" cy="0"/>
          </a:xfrm>
          <a:prstGeom prst="line">
            <a:avLst/>
          </a:prstGeom>
          <a:noFill/>
          <a:ln w="3816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1813560" y="71755"/>
            <a:ext cx="782955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4000" b="1">
                <a:solidFill>
                  <a:srgbClr val="E8FF17"/>
                </a:solidFill>
              </a:rPr>
              <a:t>The Endocrine Basis of Stress </a:t>
            </a:r>
          </a:p>
        </p:txBody>
      </p:sp>
      <p:sp>
        <p:nvSpPr>
          <p:cNvPr id="7170" name="Text Box 2"/>
          <p:cNvSpPr txBox="1">
            <a:spLocks noChangeArrowheads="1"/>
          </p:cNvSpPr>
          <p:nvPr/>
        </p:nvSpPr>
        <p:spPr bwMode="auto">
          <a:xfrm>
            <a:off x="1336496" y="620688"/>
            <a:ext cx="9860280" cy="3819525"/>
          </a:xfrm>
          <a:prstGeom prst="rect">
            <a:avLst/>
          </a:prstGeom>
          <a:noFill/>
          <a:ln>
            <a:noFill/>
          </a:ln>
          <a:effectLst/>
        </p:spPr>
        <p:txBody>
          <a:bodyPr/>
          <a:lstStyle>
            <a:lvl1pPr marL="533400" indent="-53213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1pPr>
            <a:lvl2pPr>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2pPr>
            <a:lvl3pPr>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3pPr>
            <a:lvl4pPr>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4pPr>
            <a:lvl5pPr>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9pPr>
          </a:lstStyle>
          <a:p>
            <a:pPr eaLnBrk="1" hangingPunct="1">
              <a:spcBef>
                <a:spcPts val="700"/>
              </a:spcBef>
              <a:buSzPct val="100000"/>
              <a:defRPr/>
            </a:pPr>
            <a:endParaRPr lang="en-US" altLang="en-US" sz="2800" b="1" dirty="0">
              <a:solidFill>
                <a:srgbClr val="CC0099"/>
              </a:solidFill>
              <a:latin typeface="Arial" panose="020B0604020202020204" pitchFamily="34" charset="0"/>
              <a:ea typeface="ＭＳ Ｐゴシック" panose="020B0600070205080204" pitchFamily="34" charset="-128"/>
            </a:endParaRPr>
          </a:p>
          <a:p>
            <a:pPr marL="532130" indent="-530225" eaLnBrk="1" hangingPunct="1">
              <a:spcBef>
                <a:spcPts val="800"/>
              </a:spcBef>
              <a:buClr>
                <a:srgbClr val="FFFFFF"/>
              </a:buClr>
              <a:buSzPct val="100000"/>
              <a:buFont typeface="Times New Roman" panose="02020603050405020304" pitchFamily="18" charset="0"/>
              <a:buNone/>
              <a:defRPr/>
            </a:pPr>
            <a:endParaRPr lang="en-US" altLang="en-US" sz="2800" b="1" dirty="0">
              <a:solidFill>
                <a:schemeClr val="bg1"/>
              </a:solidFill>
              <a:latin typeface="Arial" panose="020B0604020202020204" pitchFamily="34" charset="0"/>
              <a:ea typeface="ＭＳ Ｐゴシック" panose="020B0600070205080204" pitchFamily="34" charset="-128"/>
            </a:endParaRPr>
          </a:p>
          <a:p>
            <a:pPr marL="532130" indent="-530225" eaLnBrk="1" hangingPunct="1">
              <a:spcBef>
                <a:spcPts val="800"/>
              </a:spcBef>
              <a:buClr>
                <a:srgbClr val="FFFFFF"/>
              </a:buClr>
              <a:buSzPct val="100000"/>
              <a:buFont typeface="Arial" panose="020B0604020202020204" pitchFamily="34" charset="0"/>
              <a:buChar char="•"/>
              <a:defRPr/>
            </a:pPr>
            <a:r>
              <a:rPr lang="en-US" altLang="en-US" sz="2800" b="1" dirty="0">
                <a:solidFill>
                  <a:schemeClr val="bg1"/>
                </a:solidFill>
                <a:latin typeface="Arial" panose="020B0604020202020204" pitchFamily="34" charset="0"/>
                <a:ea typeface="ＭＳ Ｐゴシック" panose="020B0600070205080204" pitchFamily="34" charset="-128"/>
              </a:rPr>
              <a:t>Concepts of Complexity </a:t>
            </a:r>
            <a:r>
              <a:rPr lang="en-US" altLang="en-US" sz="2800" b="1" i="1" dirty="0">
                <a:solidFill>
                  <a:schemeClr val="bg1"/>
                </a:solidFill>
                <a:latin typeface="Arial Bold Italic" panose="020B0604020202020204" charset="0"/>
                <a:ea typeface="ＭＳ Ｐゴシック" panose="020B0600070205080204" pitchFamily="34" charset="-128"/>
                <a:cs typeface="Arial Bold Italic" panose="020B0604020202020204" charset="0"/>
              </a:rPr>
              <a:t>vs.</a:t>
            </a:r>
            <a:r>
              <a:rPr lang="en-US" altLang="en-US" sz="2800" b="1" dirty="0">
                <a:solidFill>
                  <a:schemeClr val="bg1"/>
                </a:solidFill>
                <a:latin typeface="Arial" panose="020B0604020202020204" pitchFamily="34" charset="0"/>
                <a:ea typeface="ＭＳ Ｐゴシック" panose="020B0600070205080204" pitchFamily="34" charset="-128"/>
              </a:rPr>
              <a:t>  Endocrinology</a:t>
            </a:r>
            <a:br>
              <a:rPr lang="en-US" altLang="en-US" sz="2800" b="1" dirty="0">
                <a:solidFill>
                  <a:schemeClr val="bg1"/>
                </a:solidFill>
                <a:latin typeface="Arial" panose="020B0604020202020204" pitchFamily="34" charset="0"/>
                <a:ea typeface="ＭＳ Ｐゴシック" panose="020B0600070205080204" pitchFamily="34" charset="-128"/>
              </a:rPr>
            </a:br>
            <a:endParaRPr lang="en-US" altLang="en-US" sz="2800" b="1" dirty="0">
              <a:solidFill>
                <a:schemeClr val="bg1"/>
              </a:solidFill>
              <a:latin typeface="Arial" panose="020B0604020202020204" pitchFamily="34" charset="0"/>
              <a:ea typeface="ＭＳ Ｐゴシック" panose="020B0600070205080204" pitchFamily="34" charset="-128"/>
            </a:endParaRPr>
          </a:p>
          <a:p>
            <a:pPr marL="459105" indent="-457200" eaLnBrk="1" hangingPunct="1">
              <a:spcBef>
                <a:spcPts val="600"/>
              </a:spcBef>
              <a:buClr>
                <a:srgbClr val="FFFFFF"/>
              </a:buClr>
              <a:buSzPct val="100000"/>
              <a:buFont typeface="Arial" panose="020B0604020202020204" pitchFamily="34" charset="0"/>
              <a:buChar char="•"/>
              <a:defRPr/>
            </a:pPr>
            <a:r>
              <a:rPr lang="en-US" altLang="en-US" sz="2800" b="1" dirty="0">
                <a:solidFill>
                  <a:schemeClr val="bg1"/>
                </a:solidFill>
                <a:latin typeface="Arial" panose="020B0604020202020204" pitchFamily="34" charset="0"/>
                <a:ea typeface="ＭＳ Ｐゴシック" panose="020B0600070205080204" pitchFamily="34" charset="-128"/>
              </a:rPr>
              <a:t>Neuro-Endocrine Mechanisms of the Stress Response</a:t>
            </a:r>
          </a:p>
          <a:p>
            <a:pPr marL="459105" indent="-457200" eaLnBrk="1" hangingPunct="1">
              <a:spcBef>
                <a:spcPts val="600"/>
              </a:spcBef>
              <a:buClr>
                <a:srgbClr val="FFFFFF"/>
              </a:buClr>
              <a:buSzPct val="100000"/>
              <a:buFont typeface="Arial" panose="020B0604020202020204" pitchFamily="34" charset="0"/>
              <a:buChar char="•"/>
              <a:defRPr/>
            </a:pPr>
            <a:endParaRPr lang="en-US" altLang="en-US" sz="2800" b="1" dirty="0">
              <a:solidFill>
                <a:schemeClr val="bg1"/>
              </a:solidFill>
              <a:latin typeface="Arial" panose="020B0604020202020204" pitchFamily="34" charset="0"/>
              <a:ea typeface="ＭＳ Ｐゴシック" panose="020B0600070205080204" pitchFamily="34" charset="-128"/>
            </a:endParaRPr>
          </a:p>
          <a:p>
            <a:pPr marL="459105" indent="-457200" eaLnBrk="1" hangingPunct="1">
              <a:spcBef>
                <a:spcPts val="600"/>
              </a:spcBef>
              <a:buClr>
                <a:srgbClr val="FFFFFF"/>
              </a:buClr>
              <a:buSzPct val="100000"/>
              <a:buFont typeface="Arial" panose="020B0604020202020204" pitchFamily="34" charset="0"/>
              <a:buChar char="•"/>
              <a:defRPr/>
            </a:pPr>
            <a:r>
              <a:rPr lang="en-US" altLang="en-US" sz="2800" b="1" dirty="0">
                <a:solidFill>
                  <a:schemeClr val="bg1"/>
                </a:solidFill>
                <a:latin typeface="Arial" panose="020B0604020202020204" pitchFamily="34" charset="0"/>
                <a:ea typeface="ＭＳ Ｐゴシック" panose="020B0600070205080204" pitchFamily="34" charset="-128"/>
              </a:rPr>
              <a:t>Adverse Effects of Chronic Stress - Pathology </a:t>
            </a:r>
          </a:p>
          <a:p>
            <a:pPr marL="459105" indent="-457200" eaLnBrk="1" hangingPunct="1">
              <a:spcBef>
                <a:spcPts val="600"/>
              </a:spcBef>
              <a:buClr>
                <a:srgbClr val="FFFFFF"/>
              </a:buClr>
              <a:buSzPct val="100000"/>
              <a:buFont typeface="Arial" panose="020B0604020202020204" pitchFamily="34" charset="0"/>
              <a:buChar char="•"/>
              <a:defRPr/>
            </a:pPr>
            <a:endParaRPr lang="en-US" altLang="en-US" sz="2800" b="1" dirty="0">
              <a:solidFill>
                <a:schemeClr val="bg1"/>
              </a:solidFill>
              <a:latin typeface="Arial" panose="020B0604020202020204" pitchFamily="34" charset="0"/>
              <a:ea typeface="ＭＳ Ｐゴシック" panose="020B0600070205080204" pitchFamily="34" charset="-128"/>
            </a:endParaRPr>
          </a:p>
          <a:p>
            <a:pPr marL="459105" indent="-457200" eaLnBrk="1" hangingPunct="1">
              <a:spcBef>
                <a:spcPts val="600"/>
              </a:spcBef>
              <a:buClr>
                <a:srgbClr val="FFFFFF"/>
              </a:buClr>
              <a:buSzPct val="100000"/>
              <a:buFont typeface="Arial" panose="020B0604020202020204" pitchFamily="34" charset="0"/>
              <a:buChar char="•"/>
              <a:defRPr/>
            </a:pPr>
            <a:r>
              <a:rPr lang="en-US" altLang="en-US" sz="2800" b="1" dirty="0">
                <a:solidFill>
                  <a:schemeClr val="bg1"/>
                </a:solidFill>
                <a:latin typeface="Arial" panose="020B0604020202020204" pitchFamily="34" charset="0"/>
                <a:ea typeface="ＭＳ Ｐゴシック" panose="020B0600070205080204" pitchFamily="34" charset="-128"/>
              </a:rPr>
              <a:t>Evaluation of a Stressed Human Subject</a:t>
            </a:r>
          </a:p>
          <a:p>
            <a:pPr marL="532130" indent="-530225" eaLnBrk="1" hangingPunct="1">
              <a:spcBef>
                <a:spcPts val="600"/>
              </a:spcBef>
              <a:buClr>
                <a:srgbClr val="FFFFFF"/>
              </a:buClr>
              <a:buSzPct val="100000"/>
              <a:buFont typeface="Times New Roman" panose="02020603050405020304" pitchFamily="18" charset="0"/>
              <a:buChar char="•"/>
              <a:defRPr/>
            </a:pPr>
            <a:endParaRPr lang="en-US" altLang="en-US" sz="2800" b="1" dirty="0">
              <a:solidFill>
                <a:srgbClr val="00B0F0"/>
              </a:solidFill>
              <a:latin typeface="Arial" panose="020B0604020202020204" pitchFamily="34" charset="0"/>
              <a:ea typeface="ＭＳ Ｐゴシック" panose="020B0600070205080204" pitchFamily="34" charset="-128"/>
            </a:endParaRPr>
          </a:p>
          <a:p>
            <a:pPr marL="459105" indent="-457200" eaLnBrk="1" hangingPunct="1">
              <a:spcBef>
                <a:spcPts val="600"/>
              </a:spcBef>
              <a:buClr>
                <a:srgbClr val="FFFFFF"/>
              </a:buClr>
              <a:buSzPct val="100000"/>
              <a:buFont typeface="Arial" panose="020B0604020202020204" pitchFamily="34" charset="0"/>
              <a:buChar char="•"/>
              <a:defRPr/>
            </a:pPr>
            <a:r>
              <a:rPr lang="en-US" altLang="en-US" sz="2800" b="1" dirty="0">
                <a:solidFill>
                  <a:srgbClr val="00B0F0"/>
                </a:solidFill>
                <a:latin typeface="Arial" panose="020B0604020202020204" pitchFamily="34" charset="0"/>
                <a:ea typeface="ＭＳ Ｐゴシック" panose="020B0600070205080204" pitchFamily="34" charset="-128"/>
              </a:rPr>
              <a:t>Stress Management-Therapy </a:t>
            </a:r>
          </a:p>
          <a:p>
            <a:pPr marL="532130" indent="-530225" eaLnBrk="1" hangingPunct="1">
              <a:spcBef>
                <a:spcPts val="600"/>
              </a:spcBef>
              <a:buClr>
                <a:srgbClr val="FFFFFF"/>
              </a:buClr>
              <a:buSzPct val="100000"/>
              <a:buFont typeface="Times New Roman" panose="02020603050405020304" pitchFamily="18" charset="0"/>
              <a:buChar char="•"/>
              <a:defRPr/>
            </a:pPr>
            <a:endParaRPr lang="en-US" altLang="en-US" sz="2400" b="1" dirty="0">
              <a:solidFill>
                <a:srgbClr val="FFFFFF"/>
              </a:solidFill>
              <a:latin typeface="Arial" panose="020B0604020202020204" pitchFamily="34" charset="0"/>
              <a:ea typeface="ＭＳ Ｐゴシック" panose="020B0600070205080204" pitchFamily="34" charset="-128"/>
            </a:endParaRPr>
          </a:p>
          <a:p>
            <a:pPr marL="1905" indent="0" eaLnBrk="1" hangingPunct="1">
              <a:spcBef>
                <a:spcPts val="600"/>
              </a:spcBef>
              <a:buClr>
                <a:srgbClr val="FFFFFF"/>
              </a:buClr>
              <a:buSzPct val="100000"/>
              <a:buFont typeface="Times New Roman" panose="02020603050405020304" pitchFamily="18" charset="0"/>
              <a:buNone/>
              <a:defRPr/>
            </a:pPr>
            <a:r>
              <a:rPr lang="en-US" altLang="en-US" sz="2400" b="1" dirty="0">
                <a:solidFill>
                  <a:srgbClr val="FFFFFF"/>
                </a:solidFill>
                <a:latin typeface="Arial" panose="020B0604020202020204" pitchFamily="34" charset="0"/>
                <a:ea typeface="ＭＳ Ｐゴシック" panose="020B0600070205080204" pitchFamily="34" charset="-128"/>
              </a:rPr>
              <a:t> </a:t>
            </a:r>
          </a:p>
          <a:p>
            <a:pPr marL="532130" indent="-530225" eaLnBrk="1" hangingPunct="1">
              <a:spcBef>
                <a:spcPts val="600"/>
              </a:spcBef>
              <a:buClr>
                <a:srgbClr val="FFFFFF"/>
              </a:buClr>
              <a:buSzPct val="100000"/>
              <a:buFont typeface="Times New Roman" panose="02020603050405020304" pitchFamily="18" charset="0"/>
              <a:buNone/>
              <a:defRPr/>
            </a:pPr>
            <a:endParaRPr lang="en-US" altLang="en-US" sz="2400" b="1" dirty="0">
              <a:solidFill>
                <a:srgbClr val="FFFFFF"/>
              </a:solidFill>
              <a:latin typeface="Arial" panose="020B0604020202020204" pitchFamily="34" charset="0"/>
              <a:ea typeface="ＭＳ Ｐゴシック" panose="020B0600070205080204" pitchFamily="34" charset="-128"/>
            </a:endParaRPr>
          </a:p>
          <a:p>
            <a:pPr marL="532130" indent="-530225" eaLnBrk="1" hangingPunct="1">
              <a:spcBef>
                <a:spcPts val="600"/>
              </a:spcBef>
              <a:buClr>
                <a:srgbClr val="FFFFFF"/>
              </a:buClr>
              <a:buSzPct val="100000"/>
              <a:buFont typeface="Times New Roman" panose="02020603050405020304" pitchFamily="18" charset="0"/>
              <a:buNone/>
              <a:defRPr/>
            </a:pPr>
            <a:endParaRPr lang="en-US" altLang="en-US" sz="2400" b="1" dirty="0">
              <a:solidFill>
                <a:srgbClr val="FFFFFF"/>
              </a:solidFill>
              <a:latin typeface="Arial" panose="020B0604020202020204" pitchFamily="34" charset="0"/>
              <a:ea typeface="ＭＳ Ｐゴシック" panose="020B0600070205080204" pitchFamily="34" charset="-128"/>
            </a:endParaRPr>
          </a:p>
        </p:txBody>
      </p:sp>
      <p:sp>
        <p:nvSpPr>
          <p:cNvPr id="33795" name="Line 3"/>
          <p:cNvSpPr>
            <a:spLocks noChangeShapeType="1"/>
          </p:cNvSpPr>
          <p:nvPr/>
        </p:nvSpPr>
        <p:spPr bwMode="auto">
          <a:xfrm>
            <a:off x="1271270" y="1484630"/>
            <a:ext cx="9548495" cy="635"/>
          </a:xfrm>
          <a:prstGeom prst="line">
            <a:avLst/>
          </a:prstGeom>
          <a:noFill/>
          <a:ln w="3816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796" name="Line 4"/>
          <p:cNvSpPr>
            <a:spLocks noChangeShapeType="1"/>
          </p:cNvSpPr>
          <p:nvPr/>
        </p:nvSpPr>
        <p:spPr bwMode="auto">
          <a:xfrm flipV="1">
            <a:off x="1271270" y="6381115"/>
            <a:ext cx="9798685" cy="635"/>
          </a:xfrm>
          <a:prstGeom prst="line">
            <a:avLst/>
          </a:prstGeom>
          <a:noFill/>
          <a:ln w="3816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4050" y="553256"/>
            <a:ext cx="8280400" cy="58880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4" name="Text Box 2"/>
          <p:cNvSpPr txBox="1">
            <a:spLocks noChangeArrowheads="1"/>
          </p:cNvSpPr>
          <p:nvPr/>
        </p:nvSpPr>
        <p:spPr bwMode="auto">
          <a:xfrm>
            <a:off x="6180138" y="6400800"/>
            <a:ext cx="3284220" cy="3384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600" b="1">
                <a:solidFill>
                  <a:srgbClr val="FFFFFF"/>
                </a:solidFill>
              </a:rPr>
              <a:t> Chaisson E, New Scientist 2009</a:t>
            </a:r>
          </a:p>
        </p:txBody>
      </p:sp>
      <p:sp>
        <p:nvSpPr>
          <p:cNvPr id="3" name="Text Box 2"/>
          <p:cNvSpPr txBox="1"/>
          <p:nvPr/>
        </p:nvSpPr>
        <p:spPr>
          <a:xfrm>
            <a:off x="335915" y="2708910"/>
            <a:ext cx="1388110" cy="1076325"/>
          </a:xfrm>
          <a:prstGeom prst="rect">
            <a:avLst/>
          </a:prstGeom>
          <a:noFill/>
        </p:spPr>
        <p:txBody>
          <a:bodyPr wrap="none" rtlCol="0">
            <a:spAutoFit/>
          </a:bodyPr>
          <a:lstStyle/>
          <a:p>
            <a:r>
              <a:rPr lang="en-US" sz="3200" b="1">
                <a:solidFill>
                  <a:srgbClr val="FFFF00"/>
                </a:solidFill>
                <a:latin typeface="Calibri Bold" panose="020F0502020204030204" charset="0"/>
                <a:cs typeface="Calibri Bold" panose="020F0502020204030204" charset="0"/>
              </a:rPr>
              <a:t>Info </a:t>
            </a:r>
          </a:p>
          <a:p>
            <a:r>
              <a:rPr lang="en-US" sz="3200" b="1">
                <a:solidFill>
                  <a:srgbClr val="FFFF00"/>
                </a:solidFill>
                <a:latin typeface="Calibri Bold" panose="020F0502020204030204" charset="0"/>
                <a:cs typeface="Calibri Bold" panose="020F0502020204030204" charset="0"/>
              </a:rPr>
              <a:t>density</a:t>
            </a:r>
          </a:p>
        </p:txBody>
      </p:sp>
      <p:sp>
        <p:nvSpPr>
          <p:cNvPr id="4" name="Text Box 3"/>
          <p:cNvSpPr txBox="1"/>
          <p:nvPr/>
        </p:nvSpPr>
        <p:spPr>
          <a:xfrm>
            <a:off x="10204450" y="2931795"/>
            <a:ext cx="1905000" cy="521970"/>
          </a:xfrm>
          <a:prstGeom prst="rect">
            <a:avLst/>
          </a:prstGeom>
          <a:noFill/>
        </p:spPr>
        <p:txBody>
          <a:bodyPr wrap="none" rtlCol="0">
            <a:spAutoFit/>
          </a:bodyPr>
          <a:lstStyle/>
          <a:p>
            <a:r>
              <a:rPr lang="en-US" sz="2800" b="1">
                <a:solidFill>
                  <a:srgbClr val="FFFF00"/>
                </a:solidFill>
                <a:latin typeface="Calibri Bold" panose="020F0502020204030204" charset="0"/>
                <a:cs typeface="Calibri Bold" panose="020F0502020204030204" charset="0"/>
              </a:rPr>
              <a:t>Negentropy</a:t>
            </a:r>
          </a:p>
        </p:txBody>
      </p:sp>
      <p:sp>
        <p:nvSpPr>
          <p:cNvPr id="5" name="Text Box 4"/>
          <p:cNvSpPr txBox="1"/>
          <p:nvPr/>
        </p:nvSpPr>
        <p:spPr>
          <a:xfrm>
            <a:off x="2903855" y="-13335"/>
            <a:ext cx="6782435" cy="583565"/>
          </a:xfrm>
          <a:prstGeom prst="rect">
            <a:avLst/>
          </a:prstGeom>
          <a:noFill/>
        </p:spPr>
        <p:txBody>
          <a:bodyPr wrap="square" rtlCol="0">
            <a:spAutoFit/>
          </a:bodyPr>
          <a:lstStyle/>
          <a:p>
            <a:r>
              <a:rPr lang="en-US" sz="3200" b="1">
                <a:solidFill>
                  <a:srgbClr val="FFFF00"/>
                </a:solidFill>
                <a:latin typeface="Calibri Bold" panose="020F0502020204030204" charset="0"/>
                <a:cs typeface="Calibri Bold" panose="020F0502020204030204" charset="0"/>
              </a:rPr>
              <a:t>Ever Increasing Universal Complexity</a:t>
            </a:r>
            <a:r>
              <a:rPr lang="en-US" sz="3200" b="1"/>
              <a:t>y</a:t>
            </a:r>
            <a:r>
              <a:rPr lang="en-US"/>
              <a:t> </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body" idx="1"/>
          </p:nvPr>
        </p:nvSpPr>
        <p:spPr>
          <a:xfrm>
            <a:off x="1524000" y="785813"/>
            <a:ext cx="9180513" cy="5286375"/>
          </a:xfrm>
        </p:spPr>
        <p:txBody>
          <a:bodyPr/>
          <a:lstStyle/>
          <a:p>
            <a:pPr algn="ctr" eaLnBrk="1" hangingPunct="1">
              <a:buFontTx/>
              <a:buNone/>
            </a:pPr>
            <a:r>
              <a:rPr lang="en-US" altLang="en-US" b="1">
                <a:solidFill>
                  <a:schemeClr val="bg1"/>
                </a:solidFill>
                <a:ea typeface="ＭＳ Ｐゴシック" panose="020B0600070205080204" pitchFamily="34" charset="-128"/>
              </a:rPr>
              <a:t>The constituents of Man:</a:t>
            </a:r>
          </a:p>
          <a:p>
            <a:pPr algn="ctr" eaLnBrk="1" hangingPunct="1">
              <a:buFontTx/>
              <a:buNone/>
            </a:pPr>
            <a:endParaRPr lang="en-US" altLang="en-US">
              <a:solidFill>
                <a:schemeClr val="bg1"/>
              </a:solidFill>
              <a:ea typeface="ＭＳ Ｐゴシック" panose="020B0600070205080204" pitchFamily="34" charset="-128"/>
            </a:endParaRPr>
          </a:p>
          <a:p>
            <a:pPr algn="ctr" eaLnBrk="1" hangingPunct="1">
              <a:buFontTx/>
              <a:buNone/>
            </a:pPr>
            <a:r>
              <a:rPr lang="ja-JP" altLang="en-US" sz="4000" b="1" i="1">
                <a:solidFill>
                  <a:schemeClr val="bg1"/>
                </a:solidFill>
                <a:ea typeface="ＭＳ Ｐゴシック" panose="020B0600070205080204" pitchFamily="34" charset="-128"/>
              </a:rPr>
              <a:t>“</a:t>
            </a:r>
            <a:r>
              <a:rPr lang="en-US" altLang="ja-JP" sz="4000" b="1" i="1">
                <a:solidFill>
                  <a:schemeClr val="bg1"/>
                </a:solidFill>
                <a:ea typeface="ＭＳ Ｐゴシック" panose="020B0600070205080204" pitchFamily="34" charset="-128"/>
              </a:rPr>
              <a:t>Φύσις, </a:t>
            </a:r>
            <a:r>
              <a:rPr lang="el-GR" altLang="ja-JP" sz="4000" b="1" i="1">
                <a:solidFill>
                  <a:schemeClr val="bg1"/>
                </a:solidFill>
                <a:ea typeface="ＭＳ Ｐゴシック" panose="020B0600070205080204" pitchFamily="34" charset="-128"/>
              </a:rPr>
              <a:t>Ε</a:t>
            </a:r>
            <a:r>
              <a:rPr lang="en-US" altLang="ja-JP" sz="4000" b="1" i="1">
                <a:solidFill>
                  <a:schemeClr val="bg1"/>
                </a:solidFill>
                <a:ea typeface="ＭＳ Ｐゴシック" panose="020B0600070205080204" pitchFamily="34" charset="-128"/>
              </a:rPr>
              <a:t>θος, Λόγος”</a:t>
            </a:r>
            <a:endParaRPr lang="en-US" altLang="ja-JP">
              <a:solidFill>
                <a:schemeClr val="bg1"/>
              </a:solidFill>
              <a:ea typeface="ＭＳ Ｐゴシック" panose="020B0600070205080204" pitchFamily="34" charset="-128"/>
            </a:endParaRPr>
          </a:p>
          <a:p>
            <a:pPr algn="ctr" eaLnBrk="1" hangingPunct="1">
              <a:buFontTx/>
              <a:buNone/>
            </a:pPr>
            <a:r>
              <a:rPr lang="ja-JP" altLang="en-US" sz="4000" b="1" i="1">
                <a:solidFill>
                  <a:srgbClr val="E8FF17"/>
                </a:solidFill>
                <a:ea typeface="ＭＳ Ｐゴシック" panose="020B0600070205080204" pitchFamily="34" charset="-128"/>
              </a:rPr>
              <a:t>“</a:t>
            </a:r>
            <a:r>
              <a:rPr lang="en-US" altLang="ja-JP" sz="4000" b="1" i="1">
                <a:solidFill>
                  <a:srgbClr val="E8FF17"/>
                </a:solidFill>
                <a:ea typeface="ＭＳ Ｐゴシック" panose="020B0600070205080204" pitchFamily="34" charset="-128"/>
              </a:rPr>
              <a:t>Physis, Ethos, Logos</a:t>
            </a:r>
            <a:r>
              <a:rPr lang="ja-JP" altLang="en-US" sz="4000" b="1" i="1">
                <a:solidFill>
                  <a:srgbClr val="E8FF17"/>
                </a:solidFill>
                <a:ea typeface="ＭＳ Ｐゴシック" panose="020B0600070205080204" pitchFamily="34" charset="-128"/>
              </a:rPr>
              <a:t>”</a:t>
            </a:r>
            <a:endParaRPr lang="en-US" altLang="ja-JP" sz="4000" b="1" i="1">
              <a:solidFill>
                <a:srgbClr val="E8FF17"/>
              </a:solidFill>
              <a:ea typeface="ＭＳ Ｐゴシック" panose="020B0600070205080204" pitchFamily="34" charset="-128"/>
            </a:endParaRPr>
          </a:p>
          <a:p>
            <a:pPr algn="ctr" eaLnBrk="1" hangingPunct="1">
              <a:buFontTx/>
              <a:buNone/>
            </a:pPr>
            <a:r>
              <a:rPr lang="en-US" altLang="ja-JP" sz="4000" b="1" i="1">
                <a:solidFill>
                  <a:srgbClr val="E8FF17"/>
                </a:solidFill>
                <a:ea typeface="ＭＳ Ｐゴシック" panose="020B0600070205080204" pitchFamily="34" charset="-128"/>
              </a:rPr>
              <a:t>Genetics, Epigenetics, Reason</a:t>
            </a:r>
          </a:p>
          <a:p>
            <a:pPr algn="ctr" eaLnBrk="1" hangingPunct="1">
              <a:buFontTx/>
              <a:buNone/>
            </a:pPr>
            <a:r>
              <a:rPr lang="en-US" altLang="ja-JP" sz="4000" b="1" i="1">
                <a:solidFill>
                  <a:srgbClr val="E8FF17"/>
                </a:solidFill>
                <a:ea typeface="ＭＳ Ｐゴシック" panose="020B0600070205080204" pitchFamily="34" charset="-128"/>
              </a:rPr>
              <a:t>(Environment)</a:t>
            </a:r>
          </a:p>
          <a:p>
            <a:pPr algn="ctr" eaLnBrk="1" hangingPunct="1">
              <a:buFontTx/>
              <a:buNone/>
            </a:pPr>
            <a:endParaRPr lang="en-US" altLang="en-US">
              <a:solidFill>
                <a:srgbClr val="E8FF17"/>
              </a:solidFill>
              <a:ea typeface="ＭＳ Ｐゴシック" panose="020B0600070205080204" pitchFamily="34" charset="-128"/>
            </a:endParaRPr>
          </a:p>
          <a:p>
            <a:pPr algn="ctr" eaLnBrk="1" hangingPunct="1">
              <a:buFontTx/>
              <a:buNone/>
            </a:pPr>
            <a:endParaRPr lang="en-US" altLang="en-US">
              <a:solidFill>
                <a:schemeClr val="bg1"/>
              </a:solidFill>
              <a:ea typeface="ＭＳ Ｐゴシック" panose="020B0600070205080204" pitchFamily="34" charset="-128"/>
            </a:endParaRPr>
          </a:p>
          <a:p>
            <a:pPr algn="ctr" eaLnBrk="1" hangingPunct="1">
              <a:buFontTx/>
              <a:buNone/>
            </a:pPr>
            <a:r>
              <a:rPr lang="en-US" altLang="en-US" i="1">
                <a:solidFill>
                  <a:schemeClr val="bg1"/>
                </a:solidFill>
                <a:ea typeface="ＭＳ Ｐゴシック" panose="020B0600070205080204" pitchFamily="34" charset="-128"/>
              </a:rPr>
              <a:t>Aristotle</a:t>
            </a:r>
          </a:p>
          <a:p>
            <a:pPr algn="ctr" eaLnBrk="1" hangingPunct="1">
              <a:buFontTx/>
              <a:buNone/>
            </a:pPr>
            <a:r>
              <a:rPr lang="en-US" altLang="en-US" i="1">
                <a:solidFill>
                  <a:schemeClr val="bg1"/>
                </a:solidFill>
                <a:ea typeface="ＭＳ Ｐゴシック" panose="020B0600070205080204" pitchFamily="34" charset="-128"/>
              </a:rPr>
              <a:t>4</a:t>
            </a:r>
            <a:r>
              <a:rPr lang="en-US" altLang="en-US" i="1" baseline="30000">
                <a:solidFill>
                  <a:schemeClr val="bg1"/>
                </a:solidFill>
                <a:ea typeface="ＭＳ Ｐゴシック" panose="020B0600070205080204" pitchFamily="34" charset="-128"/>
              </a:rPr>
              <a:t>th</a:t>
            </a:r>
            <a:r>
              <a:rPr lang="en-US" altLang="en-US" i="1">
                <a:solidFill>
                  <a:schemeClr val="bg1"/>
                </a:solidFill>
                <a:ea typeface="ＭＳ Ｐゴシック" panose="020B0600070205080204" pitchFamily="34" charset="-128"/>
              </a:rPr>
              <a:t> Century BCE</a:t>
            </a:r>
            <a:endParaRPr lang="el-GR" altLang="en-US">
              <a:solidFill>
                <a:schemeClr val="bg1"/>
              </a:solidFill>
              <a:ea typeface="ＭＳ Ｐゴシック" panose="020B0600070205080204" pitchFamily="34" charset="-128"/>
            </a:endParaRPr>
          </a:p>
        </p:txBody>
      </p:sp>
      <p:sp>
        <p:nvSpPr>
          <p:cNvPr id="157699" name="Rectangle 3"/>
          <p:cNvSpPr>
            <a:spLocks noChangeArrowheads="1"/>
          </p:cNvSpPr>
          <p:nvPr/>
        </p:nvSpPr>
        <p:spPr bwMode="auto">
          <a:xfrm flipH="1" flipV="1">
            <a:off x="4397375" y="71310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latin typeface="Symbol" pitchFamily="2" charset="2"/>
              <a:ea typeface="ＭＳ Ｐゴシック" panose="020B0600070205080204" pitchFamily="34" charset="-128"/>
            </a:endParaRPr>
          </a:p>
        </p:txBody>
      </p:sp>
      <p:sp>
        <p:nvSpPr>
          <p:cNvPr id="157700" name="Footer Placeholder 6"/>
          <p:cNvSpPr>
            <a:spLocks noGrp="1"/>
          </p:cNvSpPr>
          <p:nvPr>
            <p:ph type="ftr" sz="quarter" idx="11"/>
          </p:nvPr>
        </p:nvSpPr>
        <p:spPr bwMode="auto">
          <a:xfrm>
            <a:off x="1524000" y="6207125"/>
            <a:ext cx="2895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sz="1400" b="1">
                <a:solidFill>
                  <a:srgbClr val="FFFFFF"/>
                </a:solidFill>
                <a:latin typeface="Arial" panose="020B0604020202020204" pitchFamily="34" charset="0"/>
                <a:ea typeface="ＭＳ Ｐゴシック" panose="020B0600070205080204" pitchFamily="34" charset="-128"/>
              </a:rPr>
              <a:t>G.P. Chrousos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59746" name="Text Box 1"/>
          <p:cNvSpPr txBox="1">
            <a:spLocks noChangeArrowheads="1"/>
          </p:cNvSpPr>
          <p:nvPr/>
        </p:nvSpPr>
        <p:spPr bwMode="auto">
          <a:xfrm>
            <a:off x="1199515" y="885825"/>
            <a:ext cx="9432925" cy="5084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1630">
              <a:lnSpc>
                <a:spcPct val="90000"/>
              </a:lnSpc>
              <a:spcBef>
                <a:spcPts val="1000"/>
              </a:spcBef>
              <a:buFont typeface="Arial" panose="020B0604020202020204" pitchFamily="34" charset="0"/>
              <a:buChar char="•"/>
              <a:tabLst>
                <a:tab pos="912495" algn="l"/>
                <a:tab pos="1826895" algn="l"/>
                <a:tab pos="2741295" algn="l"/>
                <a:tab pos="3655695" algn="l"/>
                <a:tab pos="4570095" algn="l"/>
                <a:tab pos="5484495" algn="l"/>
                <a:tab pos="6398895" algn="l"/>
                <a:tab pos="7313295" algn="l"/>
                <a:tab pos="8227695" algn="l"/>
                <a:tab pos="9142095" algn="l"/>
                <a:tab pos="10056495"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912495" algn="l"/>
                <a:tab pos="1826895" algn="l"/>
                <a:tab pos="2741295" algn="l"/>
                <a:tab pos="3655695" algn="l"/>
                <a:tab pos="4570095" algn="l"/>
                <a:tab pos="5484495" algn="l"/>
                <a:tab pos="6398895" algn="l"/>
                <a:tab pos="7313295" algn="l"/>
                <a:tab pos="8227695" algn="l"/>
                <a:tab pos="9142095" algn="l"/>
                <a:tab pos="1005649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912495" algn="l"/>
                <a:tab pos="1826895" algn="l"/>
                <a:tab pos="2741295" algn="l"/>
                <a:tab pos="3655695" algn="l"/>
                <a:tab pos="4570095" algn="l"/>
                <a:tab pos="5484495" algn="l"/>
                <a:tab pos="6398895" algn="l"/>
                <a:tab pos="7313295" algn="l"/>
                <a:tab pos="8227695" algn="l"/>
                <a:tab pos="9142095" algn="l"/>
                <a:tab pos="1005649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912495" algn="l"/>
                <a:tab pos="1826895" algn="l"/>
                <a:tab pos="2741295" algn="l"/>
                <a:tab pos="3655695" algn="l"/>
                <a:tab pos="4570095" algn="l"/>
                <a:tab pos="5484495" algn="l"/>
                <a:tab pos="6398895" algn="l"/>
                <a:tab pos="7313295" algn="l"/>
                <a:tab pos="8227695" algn="l"/>
                <a:tab pos="9142095" algn="l"/>
                <a:tab pos="1005649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912495" algn="l"/>
                <a:tab pos="1826895" algn="l"/>
                <a:tab pos="2741295" algn="l"/>
                <a:tab pos="3655695" algn="l"/>
                <a:tab pos="4570095" algn="l"/>
                <a:tab pos="5484495" algn="l"/>
                <a:tab pos="6398895" algn="l"/>
                <a:tab pos="7313295" algn="l"/>
                <a:tab pos="8227695" algn="l"/>
                <a:tab pos="9142095" algn="l"/>
                <a:tab pos="10056495"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912495" algn="l"/>
                <a:tab pos="1826895" algn="l"/>
                <a:tab pos="2741295" algn="l"/>
                <a:tab pos="3655695" algn="l"/>
                <a:tab pos="4570095" algn="l"/>
                <a:tab pos="5484495" algn="l"/>
                <a:tab pos="6398895" algn="l"/>
                <a:tab pos="7313295" algn="l"/>
                <a:tab pos="8227695" algn="l"/>
                <a:tab pos="9142095" algn="l"/>
                <a:tab pos="10056495"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912495" algn="l"/>
                <a:tab pos="1826895" algn="l"/>
                <a:tab pos="2741295" algn="l"/>
                <a:tab pos="3655695" algn="l"/>
                <a:tab pos="4570095" algn="l"/>
                <a:tab pos="5484495" algn="l"/>
                <a:tab pos="6398895" algn="l"/>
                <a:tab pos="7313295" algn="l"/>
                <a:tab pos="8227695" algn="l"/>
                <a:tab pos="9142095" algn="l"/>
                <a:tab pos="10056495"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912495" algn="l"/>
                <a:tab pos="1826895" algn="l"/>
                <a:tab pos="2741295" algn="l"/>
                <a:tab pos="3655695" algn="l"/>
                <a:tab pos="4570095" algn="l"/>
                <a:tab pos="5484495" algn="l"/>
                <a:tab pos="6398895" algn="l"/>
                <a:tab pos="7313295" algn="l"/>
                <a:tab pos="8227695" algn="l"/>
                <a:tab pos="9142095" algn="l"/>
                <a:tab pos="10056495"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912495" algn="l"/>
                <a:tab pos="1826895" algn="l"/>
                <a:tab pos="2741295" algn="l"/>
                <a:tab pos="3655695" algn="l"/>
                <a:tab pos="4570095" algn="l"/>
                <a:tab pos="5484495" algn="l"/>
                <a:tab pos="6398895" algn="l"/>
                <a:tab pos="7313295" algn="l"/>
                <a:tab pos="8227695" algn="l"/>
                <a:tab pos="9142095" algn="l"/>
                <a:tab pos="10056495" algn="l"/>
              </a:tabLst>
              <a:defRPr>
                <a:solidFill>
                  <a:schemeClr val="tx1"/>
                </a:solidFill>
                <a:latin typeface="Calibri" panose="020F0502020204030204" pitchFamily="34" charset="0"/>
              </a:defRPr>
            </a:lvl9pPr>
          </a:lstStyle>
          <a:p>
            <a:pPr eaLnBrk="1" hangingPunct="1">
              <a:lnSpc>
                <a:spcPct val="100000"/>
              </a:lnSpc>
              <a:spcBef>
                <a:spcPts val="800"/>
              </a:spcBef>
              <a:buFontTx/>
              <a:buNone/>
            </a:pPr>
            <a:endParaRPr lang="en-US" altLang="en-US" sz="3200">
              <a:solidFill>
                <a:srgbClr val="000000"/>
              </a:solidFill>
              <a:latin typeface="Arial" panose="020B0604020202020204" pitchFamily="34" charset="0"/>
              <a:ea typeface="ＭＳ Ｐゴシック" panose="020B0600070205080204" pitchFamily="34" charset="-128"/>
            </a:endParaRPr>
          </a:p>
          <a:p>
            <a:pPr eaLnBrk="1" hangingPunct="1">
              <a:lnSpc>
                <a:spcPct val="100000"/>
              </a:lnSpc>
              <a:spcBef>
                <a:spcPts val="700"/>
              </a:spcBef>
              <a:buFont typeface="Times New Roman" panose="02020603050405020304" pitchFamily="18" charset="0"/>
              <a:buNone/>
            </a:pPr>
            <a:r>
              <a:rPr lang="el-GR" altLang="en-US" sz="3200">
                <a:solidFill>
                  <a:srgbClr val="000000"/>
                </a:solidFill>
                <a:latin typeface="Arial" panose="020B0604020202020204" pitchFamily="34" charset="0"/>
                <a:ea typeface="ＭＳ Ｐゴシック" panose="020B0600070205080204" pitchFamily="34" charset="-128"/>
              </a:rPr>
              <a:t>	</a:t>
            </a:r>
            <a:r>
              <a:rPr lang="el-GR" altLang="en-US" sz="3200" i="1">
                <a:solidFill>
                  <a:srgbClr val="000000"/>
                </a:solidFill>
                <a:latin typeface="Arial" panose="020B0604020202020204" pitchFamily="34" charset="0"/>
                <a:ea typeface="ＭＳ Ｐゴシック" panose="020B0600070205080204" pitchFamily="34" charset="-128"/>
              </a:rPr>
              <a:t>	</a:t>
            </a:r>
            <a:r>
              <a:rPr lang="en-US" altLang="en-US" sz="3200" b="1" i="1">
                <a:solidFill>
                  <a:srgbClr val="FFFFFF"/>
                </a:solidFill>
                <a:latin typeface="Arial" panose="020B0604020202020204" pitchFamily="34" charset="0"/>
                <a:ea typeface="ＭＳ Ｐゴシック" panose="020B0600070205080204" pitchFamily="34" charset="-128"/>
              </a:rPr>
              <a:t>“</a:t>
            </a:r>
            <a:r>
              <a:rPr lang="el-GR" altLang="en-US" b="1" i="1">
                <a:solidFill>
                  <a:srgbClr val="FFFFFF"/>
                </a:solidFill>
                <a:latin typeface="Arial" panose="020B0604020202020204" pitchFamily="34" charset="0"/>
                <a:ea typeface="ＭＳ Ｐゴシック" panose="020B0600070205080204" pitchFamily="34" charset="-128"/>
              </a:rPr>
              <a:t>Κράτιστον δη προς αλυπίαν φάρμακον ο λόγος και η δια τούτου παρασκευή προς πάσας του βίου μεταβολάς</a:t>
            </a:r>
            <a:r>
              <a:rPr lang="en-US" altLang="en-US" b="1" i="1">
                <a:solidFill>
                  <a:srgbClr val="FFFFFF"/>
                </a:solidFill>
                <a:latin typeface="Arial" panose="020B0604020202020204" pitchFamily="34" charset="0"/>
                <a:ea typeface="ＭＳ Ｐゴシック" panose="020B0600070205080204" pitchFamily="34" charset="-128"/>
              </a:rPr>
              <a:t>”</a:t>
            </a:r>
            <a:r>
              <a:rPr lang="el-GR" altLang="en-US" b="1" i="1">
                <a:solidFill>
                  <a:srgbClr val="FFFFFF"/>
                </a:solidFill>
                <a:latin typeface="Arial" panose="020B0604020202020204" pitchFamily="34" charset="0"/>
                <a:ea typeface="ＭＳ Ｐゴシック" panose="020B0600070205080204" pitchFamily="34" charset="-128"/>
              </a:rPr>
              <a:t>. </a:t>
            </a:r>
            <a:r>
              <a:rPr lang="en-US" altLang="en-US" b="1">
                <a:solidFill>
                  <a:srgbClr val="FFFFFF"/>
                </a:solidFill>
                <a:latin typeface="Arial" panose="020B0604020202020204" pitchFamily="34" charset="0"/>
                <a:ea typeface="ＭＳ Ｐゴシック" panose="020B0600070205080204" pitchFamily="34" charset="-128"/>
              </a:rPr>
              <a:t>	  	</a:t>
            </a:r>
          </a:p>
          <a:p>
            <a:pPr eaLnBrk="1" hangingPunct="1">
              <a:lnSpc>
                <a:spcPct val="100000"/>
              </a:lnSpc>
              <a:spcBef>
                <a:spcPts val="700"/>
              </a:spcBef>
              <a:buFont typeface="Times New Roman" panose="02020603050405020304" pitchFamily="18" charset="0"/>
              <a:buNone/>
            </a:pPr>
            <a:endParaRPr lang="en-US" altLang="en-US" b="1">
              <a:solidFill>
                <a:srgbClr val="FFFFFF"/>
              </a:solidFill>
              <a:latin typeface="Arial" panose="020B0604020202020204" pitchFamily="34" charset="0"/>
              <a:ea typeface="ＭＳ Ｐゴシック" panose="020B0600070205080204" pitchFamily="34" charset="-128"/>
            </a:endParaRPr>
          </a:p>
          <a:p>
            <a:pPr eaLnBrk="1" hangingPunct="1">
              <a:lnSpc>
                <a:spcPct val="100000"/>
              </a:lnSpc>
              <a:spcBef>
                <a:spcPts val="800"/>
              </a:spcBef>
              <a:buFontTx/>
              <a:buNone/>
            </a:pPr>
            <a:r>
              <a:rPr lang="en-US" altLang="en-US" b="1">
                <a:solidFill>
                  <a:srgbClr val="FFFFFF"/>
                </a:solidFill>
                <a:latin typeface="Arial" panose="020B0604020202020204" pitchFamily="34" charset="0"/>
                <a:ea typeface="ＭＳ Ｐゴシック" panose="020B0600070205080204" pitchFamily="34" charset="-128"/>
              </a:rPr>
              <a:t>		</a:t>
            </a:r>
            <a:r>
              <a:rPr lang="en-US" altLang="en-US" b="1" i="1">
                <a:solidFill>
                  <a:srgbClr val="FFFFFF"/>
                </a:solidFill>
                <a:latin typeface="Arial" panose="020B0604020202020204" pitchFamily="34" charset="0"/>
                <a:ea typeface="ＭＳ Ｐゴシック" panose="020B0600070205080204" pitchFamily="34" charset="-128"/>
              </a:rPr>
              <a:t>“The best medicine to attain consolation is Logos, and through it the preparation for all the vicissitudes of life”</a:t>
            </a:r>
            <a:r>
              <a:rPr lang="en-US" altLang="en-US" b="1">
                <a:solidFill>
                  <a:srgbClr val="FFFFFF"/>
                </a:solidFill>
                <a:latin typeface="Arial" panose="020B0604020202020204" pitchFamily="34" charset="0"/>
                <a:ea typeface="ＭＳ Ｐゴシック" panose="020B0600070205080204" pitchFamily="34" charset="-128"/>
              </a:rPr>
              <a:t>. </a:t>
            </a:r>
            <a:r>
              <a:rPr lang="en-US" altLang="en-US" sz="3200">
                <a:solidFill>
                  <a:srgbClr val="000000"/>
                </a:solidFill>
                <a:latin typeface="Arial" panose="020B0604020202020204" pitchFamily="34" charset="0"/>
                <a:ea typeface="ＭＳ Ｐゴシック" panose="020B0600070205080204" pitchFamily="34" charset="-128"/>
              </a:rPr>
              <a:t>						      </a:t>
            </a:r>
          </a:p>
          <a:p>
            <a:pPr eaLnBrk="1" hangingPunct="1">
              <a:lnSpc>
                <a:spcPct val="100000"/>
              </a:lnSpc>
              <a:spcBef>
                <a:spcPts val="800"/>
              </a:spcBef>
              <a:buFontTx/>
              <a:buNone/>
            </a:pPr>
            <a:r>
              <a:rPr lang="en-US" altLang="en-US" sz="3200" i="1">
                <a:solidFill>
                  <a:srgbClr val="72BFC5"/>
                </a:solidFill>
                <a:latin typeface="Arial" panose="020B0604020202020204" pitchFamily="34" charset="0"/>
                <a:ea typeface="ＭＳ Ｐゴシック" panose="020B0600070205080204" pitchFamily="34" charset="-128"/>
              </a:rPr>
              <a:t>					        </a:t>
            </a:r>
            <a:r>
              <a:rPr lang="el-GR" altLang="en-US" sz="3200" i="1">
                <a:solidFill>
                  <a:srgbClr val="72BFC5"/>
                </a:solidFill>
                <a:latin typeface="Arial" panose="020B0604020202020204" pitchFamily="34" charset="0"/>
                <a:ea typeface="ＭＳ Ｐゴシック" panose="020B0600070205080204" pitchFamily="34" charset="-128"/>
              </a:rPr>
              <a:t>Πλούταρχος   </a:t>
            </a:r>
            <a:r>
              <a:rPr lang="en-US" altLang="en-US" sz="3200" i="1">
                <a:solidFill>
                  <a:srgbClr val="72BFC5"/>
                </a:solidFill>
                <a:latin typeface="Arial" panose="020B0604020202020204" pitchFamily="34" charset="0"/>
                <a:ea typeface="ＭＳ Ｐゴシック" panose="020B0600070205080204" pitchFamily="34" charset="-128"/>
              </a:rPr>
              <a:t>Plutarch</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61794" name="Text Box 1"/>
          <p:cNvSpPr txBox="1">
            <a:spLocks noChangeArrowheads="1"/>
          </p:cNvSpPr>
          <p:nvPr/>
        </p:nvSpPr>
        <p:spPr bwMode="auto">
          <a:xfrm>
            <a:off x="1677988" y="1588"/>
            <a:ext cx="7858125"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000" b="1">
                <a:solidFill>
                  <a:srgbClr val="E8FF17"/>
                </a:solidFill>
                <a:latin typeface="Arial" panose="020B0604020202020204" pitchFamily="34" charset="0"/>
                <a:ea typeface="ＭＳ Ｐゴシック" panose="020B0600070205080204" pitchFamily="34" charset="-128"/>
              </a:rPr>
              <a:t>The 5 Classic Lifestyle “Musts”  for Hyperstatic Resilience </a:t>
            </a:r>
          </a:p>
        </p:txBody>
      </p:sp>
      <p:sp>
        <p:nvSpPr>
          <p:cNvPr id="104450" name="Text Box 2"/>
          <p:cNvSpPr txBox="1">
            <a:spLocks noChangeArrowheads="1"/>
          </p:cNvSpPr>
          <p:nvPr/>
        </p:nvSpPr>
        <p:spPr bwMode="auto">
          <a:xfrm>
            <a:off x="3216275" y="1468438"/>
            <a:ext cx="6400800" cy="3068637"/>
          </a:xfrm>
          <a:prstGeom prst="rect">
            <a:avLst/>
          </a:prstGeom>
          <a:noFill/>
          <a:ln>
            <a:noFill/>
          </a:ln>
          <a:effectLst/>
        </p:spPr>
        <p:txBody>
          <a:bodyPr/>
          <a:lstStyle>
            <a:lvl1pPr marL="533400" indent="-53213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1pPr>
            <a:lvl2pPr>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2pPr>
            <a:lvl3pPr>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3pPr>
            <a:lvl4pPr>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4pPr>
            <a:lvl5pPr>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9pPr>
          </a:lstStyle>
          <a:p>
            <a:pPr eaLnBrk="1" fontAlgn="auto" hangingPunct="1">
              <a:spcBef>
                <a:spcPts val="600"/>
              </a:spcBef>
              <a:spcAft>
                <a:spcPts val="0"/>
              </a:spcAft>
              <a:buSzPct val="100000"/>
              <a:defRPr/>
            </a:pPr>
            <a:endParaRPr lang="en-US" altLang="en-US" sz="2400" b="1" dirty="0">
              <a:solidFill>
                <a:srgbClr val="CC0099"/>
              </a:solidFill>
              <a:latin typeface="Arial" panose="020B0604020202020204" pitchFamily="34" charset="0"/>
              <a:ea typeface="ＭＳ Ｐゴシック" panose="020B0600070205080204" pitchFamily="34" charset="-128"/>
            </a:endParaRPr>
          </a:p>
          <a:p>
            <a:pPr marL="532130" indent="-530225" eaLnBrk="1" fontAlgn="auto" hangingPunct="1">
              <a:spcBef>
                <a:spcPts val="600"/>
              </a:spcBef>
              <a:spcAft>
                <a:spcPts val="0"/>
              </a:spcAft>
              <a:buClr>
                <a:srgbClr val="CC0099"/>
              </a:buClr>
              <a:buSzPct val="100000"/>
              <a:defRPr/>
            </a:pPr>
            <a:endParaRPr lang="en-US" altLang="en-US" sz="2400" b="1" dirty="0">
              <a:solidFill>
                <a:srgbClr val="CC0099"/>
              </a:solidFill>
              <a:latin typeface="Arial" panose="020B0604020202020204" pitchFamily="34" charset="0"/>
              <a:ea typeface="ＭＳ Ｐゴシック" panose="020B0600070205080204" pitchFamily="34" charset="-128"/>
            </a:endParaRPr>
          </a:p>
          <a:p>
            <a:pPr marL="532130" indent="-530225" eaLnBrk="1" fontAlgn="auto" hangingPunct="1">
              <a:spcBef>
                <a:spcPts val="700"/>
              </a:spcBef>
              <a:spcAft>
                <a:spcPts val="0"/>
              </a:spcAft>
              <a:buClr>
                <a:srgbClr val="FFFFFF"/>
              </a:buClr>
              <a:buSzPct val="100000"/>
              <a:buFont typeface="Times New Roman" panose="02020603050405020304" pitchFamily="18" charset="0"/>
              <a:buChar char="•"/>
              <a:defRPr/>
            </a:pPr>
            <a:r>
              <a:rPr lang="en-US" altLang="en-US" sz="2800" b="1" dirty="0">
                <a:solidFill>
                  <a:srgbClr val="FFC000"/>
                </a:solidFill>
                <a:latin typeface="Arial" panose="020B0604020202020204" pitchFamily="34" charset="0"/>
                <a:ea typeface="ＭＳ Ｐゴシック" panose="020B0600070205080204" pitchFamily="34" charset="-128"/>
              </a:rPr>
              <a:t>Healthy Nutrition 2</a:t>
            </a:r>
          </a:p>
          <a:p>
            <a:pPr marL="532130" indent="-530225" eaLnBrk="1" fontAlgn="auto" hangingPunct="1">
              <a:spcBef>
                <a:spcPts val="700"/>
              </a:spcBef>
              <a:spcAft>
                <a:spcPts val="0"/>
              </a:spcAft>
              <a:buClr>
                <a:srgbClr val="FFFFFF"/>
              </a:buClr>
              <a:buSzPct val="100000"/>
              <a:buFont typeface="Times New Roman" panose="02020603050405020304" pitchFamily="18" charset="0"/>
              <a:buChar char="•"/>
              <a:defRPr/>
            </a:pPr>
            <a:r>
              <a:rPr lang="en-US" altLang="en-US" sz="2800" b="1" dirty="0">
                <a:solidFill>
                  <a:srgbClr val="FFC000"/>
                </a:solidFill>
                <a:latin typeface="Arial" panose="020B0604020202020204" pitchFamily="34" charset="0"/>
                <a:ea typeface="ＭＳ Ｐゴシック" panose="020B0600070205080204" pitchFamily="34" charset="-128"/>
              </a:rPr>
              <a:t>Moderate Exercise 3</a:t>
            </a:r>
          </a:p>
          <a:p>
            <a:pPr marL="532130" indent="-530225" eaLnBrk="1" fontAlgn="auto" hangingPunct="1">
              <a:spcBef>
                <a:spcPts val="700"/>
              </a:spcBef>
              <a:spcAft>
                <a:spcPts val="0"/>
              </a:spcAft>
              <a:buClr>
                <a:srgbClr val="FFFFFF"/>
              </a:buClr>
              <a:buSzPct val="100000"/>
              <a:buFont typeface="Times New Roman" panose="02020603050405020304" pitchFamily="18" charset="0"/>
              <a:buChar char="•"/>
              <a:defRPr/>
            </a:pPr>
            <a:r>
              <a:rPr lang="en-US" altLang="en-US" sz="2800" b="1" dirty="0">
                <a:solidFill>
                  <a:srgbClr val="FFC000"/>
                </a:solidFill>
                <a:latin typeface="Arial" panose="020B0604020202020204" pitchFamily="34" charset="0"/>
                <a:ea typeface="ＭＳ Ｐゴシック" panose="020B0600070205080204" pitchFamily="34" charset="-128"/>
              </a:rPr>
              <a:t>Proper Sleep 1</a:t>
            </a:r>
          </a:p>
          <a:p>
            <a:pPr marL="532130" indent="-530225" eaLnBrk="1" fontAlgn="auto" hangingPunct="1">
              <a:spcBef>
                <a:spcPts val="700"/>
              </a:spcBef>
              <a:spcAft>
                <a:spcPts val="0"/>
              </a:spcAft>
              <a:buClr>
                <a:srgbClr val="FFFFFF"/>
              </a:buClr>
              <a:buSzPct val="100000"/>
              <a:buFont typeface="Times New Roman" panose="02020603050405020304" pitchFamily="18" charset="0"/>
              <a:buChar char="•"/>
              <a:defRPr/>
            </a:pPr>
            <a:r>
              <a:rPr lang="en-US" altLang="en-US" sz="2800" b="1" dirty="0">
                <a:solidFill>
                  <a:schemeClr val="bg1"/>
                </a:solidFill>
                <a:latin typeface="Arial" panose="020B0604020202020204" pitchFamily="34" charset="0"/>
                <a:ea typeface="ＭＳ Ｐゴシック" panose="020B0600070205080204" pitchFamily="34" charset="-128"/>
              </a:rPr>
              <a:t>Circadian Regularity</a:t>
            </a:r>
          </a:p>
          <a:p>
            <a:pPr marL="532130" indent="-530225" eaLnBrk="1" fontAlgn="auto" hangingPunct="1">
              <a:spcBef>
                <a:spcPts val="700"/>
              </a:spcBef>
              <a:spcAft>
                <a:spcPts val="0"/>
              </a:spcAft>
              <a:buClr>
                <a:srgbClr val="FFFFFF"/>
              </a:buClr>
              <a:buSzPct val="100000"/>
              <a:buFont typeface="Times New Roman" panose="02020603050405020304" pitchFamily="18" charset="0"/>
              <a:buChar char="•"/>
              <a:defRPr/>
            </a:pPr>
            <a:r>
              <a:rPr lang="en-US" altLang="en-US" sz="2800" b="1" dirty="0">
                <a:solidFill>
                  <a:schemeClr val="bg1"/>
                </a:solidFill>
                <a:latin typeface="Arial" panose="020B0604020202020204" pitchFamily="34" charset="0"/>
                <a:ea typeface="ＭＳ Ｐゴシック" panose="020B0600070205080204" pitchFamily="34" charset="-128"/>
              </a:rPr>
              <a:t>Stress Management</a:t>
            </a:r>
          </a:p>
        </p:txBody>
      </p:sp>
      <p:sp>
        <p:nvSpPr>
          <p:cNvPr id="161796" name="Line 3"/>
          <p:cNvSpPr>
            <a:spLocks noChangeShapeType="1"/>
          </p:cNvSpPr>
          <p:nvPr/>
        </p:nvSpPr>
        <p:spPr bwMode="auto">
          <a:xfrm>
            <a:off x="1309688" y="1906588"/>
            <a:ext cx="8674100" cy="15875"/>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1797" name="Line 4"/>
          <p:cNvSpPr>
            <a:spLocks noChangeShapeType="1"/>
          </p:cNvSpPr>
          <p:nvPr/>
        </p:nvSpPr>
        <p:spPr bwMode="auto">
          <a:xfrm>
            <a:off x="1271588" y="5373688"/>
            <a:ext cx="8672512" cy="15875"/>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1798" name="Rectangle 5"/>
          <p:cNvSpPr>
            <a:spLocks noChangeArrowheads="1"/>
          </p:cNvSpPr>
          <p:nvPr/>
        </p:nvSpPr>
        <p:spPr bwMode="auto">
          <a:xfrm>
            <a:off x="1271588" y="5937250"/>
            <a:ext cx="1579562" cy="34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b="1">
                <a:solidFill>
                  <a:srgbClr val="FFFFFF"/>
                </a:solidFill>
                <a:latin typeface="Arial" panose="020B0604020202020204" pitchFamily="34" charset="0"/>
                <a:ea typeface="ＭＳ Ｐゴシック" panose="020B0600070205080204" pitchFamily="34" charset="-128"/>
              </a:rPr>
              <a:t>G.P. Chrousos</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631315" y="692785"/>
            <a:ext cx="8505825" cy="431800"/>
          </a:xfrm>
        </p:spPr>
        <p:txBody>
          <a:bodyPr/>
          <a:lstStyle/>
          <a:p>
            <a:pPr>
              <a:defRPr/>
            </a:pPr>
            <a:r>
              <a:rPr lang="en-US" b="1" dirty="0">
                <a:latin typeface="Calibri Bold" panose="020F0502020204030204" charset="0"/>
                <a:cs typeface="Calibri Bold" panose="020F0502020204030204" charset="0"/>
              </a:rPr>
              <a:t>Heart Rate Variability pre- and post</a:t>
            </a:r>
            <a:br>
              <a:rPr lang="en-US" b="1" dirty="0">
                <a:latin typeface="Calibri Bold" panose="020F0502020204030204" charset="0"/>
                <a:cs typeface="Calibri Bold" panose="020F0502020204030204" charset="0"/>
              </a:rPr>
            </a:br>
            <a:r>
              <a:rPr lang="en-US" b="1" dirty="0">
                <a:latin typeface="Calibri Bold" panose="020F0502020204030204" charset="0"/>
                <a:cs typeface="Calibri Bold" panose="020F0502020204030204" charset="0"/>
              </a:rPr>
              <a:t>stress team management</a:t>
            </a:r>
            <a:r>
              <a:rPr lang="en-US" dirty="0"/>
              <a:t> </a:t>
            </a:r>
            <a:endParaRPr lang="el-GR" dirty="0"/>
          </a:p>
        </p:txBody>
      </p:sp>
      <p:sp>
        <p:nvSpPr>
          <p:cNvPr id="3" name="Θέση κειμένου 2"/>
          <p:cNvSpPr>
            <a:spLocks noGrp="1"/>
          </p:cNvSpPr>
          <p:nvPr>
            <p:ph type="body" idx="1"/>
          </p:nvPr>
        </p:nvSpPr>
        <p:spPr>
          <a:xfrm>
            <a:off x="1847850" y="1941830"/>
            <a:ext cx="4103688" cy="358775"/>
          </a:xfrm>
        </p:spPr>
        <p:txBody>
          <a:bodyPr/>
          <a:lstStyle/>
          <a:p>
            <a:pPr marL="257175" indent="-257175">
              <a:buFont typeface="Wingdings" panose="05000000000000000000" pitchFamily="2" charset="2"/>
              <a:buChar char="Ø"/>
              <a:defRPr/>
            </a:pPr>
            <a:r>
              <a:rPr lang="en-US" dirty="0"/>
              <a:t>15/6/2021</a:t>
            </a:r>
            <a:endParaRPr lang="el-GR" dirty="0"/>
          </a:p>
        </p:txBody>
      </p:sp>
      <p:pic>
        <p:nvPicPr>
          <p:cNvPr id="216068" name="Θέση περιεχομένου 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342708" y="2490788"/>
            <a:ext cx="3211512" cy="3519487"/>
          </a:xfrm>
        </p:spPr>
      </p:pic>
      <p:sp>
        <p:nvSpPr>
          <p:cNvPr id="5" name="Θέση αριθμού διαφάνειας 4"/>
          <p:cNvSpPr>
            <a:spLocks noGrp="1"/>
          </p:cNvSpPr>
          <p:nvPr>
            <p:ph type="sldNum" sz="quarter" idx="15"/>
          </p:nvPr>
        </p:nvSpPr>
        <p:spPr/>
        <p:txBody>
          <a:bodyPr/>
          <a:lstStyle/>
          <a:p>
            <a:pPr>
              <a:defRPr/>
            </a:pPr>
            <a:fld id="{37F50602-CBD5-8749-A843-D4D9BCDE87B2}" type="slidenum">
              <a:rPr lang="el-GR"/>
              <a:t>73</a:t>
            </a:fld>
            <a:endParaRPr lang="el-GR" dirty="0"/>
          </a:p>
        </p:txBody>
      </p:sp>
      <p:sp>
        <p:nvSpPr>
          <p:cNvPr id="216070" name="Θέση κειμένου 6"/>
          <p:cNvSpPr>
            <a:spLocks noGrp="1" noChangeArrowheads="1"/>
          </p:cNvSpPr>
          <p:nvPr>
            <p:ph type="body" sz="quarter" idx="13"/>
          </p:nvPr>
        </p:nvSpPr>
        <p:spPr>
          <a:xfrm>
            <a:off x="6248400" y="1941830"/>
            <a:ext cx="4105275" cy="358775"/>
          </a:xfrm>
        </p:spPr>
        <p:txBody>
          <a:bodyPr/>
          <a:lstStyle/>
          <a:p>
            <a:pPr marL="257175" indent="-257175">
              <a:buFont typeface="Wingdings" panose="05000000000000000000" pitchFamily="2" charset="2"/>
              <a:buChar char="Ø"/>
            </a:pPr>
            <a:r>
              <a:rPr lang="en-US" altLang="en-US"/>
              <a:t>9/12/2021</a:t>
            </a:r>
            <a:endParaRPr lang="el-GR" altLang="en-US"/>
          </a:p>
        </p:txBody>
      </p:sp>
      <p:pic>
        <p:nvPicPr>
          <p:cNvPr id="216071" name="Picture 2" descr="C:\Users\Chrousos\Desktop\imag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9828" y="2490788"/>
            <a:ext cx="28956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005455" y="404495"/>
            <a:ext cx="8505825" cy="431800"/>
          </a:xfrm>
        </p:spPr>
        <p:txBody>
          <a:bodyPr/>
          <a:lstStyle/>
          <a:p>
            <a:pPr>
              <a:defRPr/>
            </a:pPr>
            <a:r>
              <a:rPr lang="en-US" b="1" dirty="0">
                <a:latin typeface="Calibri Bold" panose="020F0502020204030204" charset="0"/>
                <a:cs typeface="Calibri Bold" panose="020F0502020204030204" charset="0"/>
              </a:rPr>
              <a:t>BIA-ACC pre- and post </a:t>
            </a:r>
            <a:endParaRPr lang="el-GR" b="1" dirty="0">
              <a:latin typeface="Calibri Bold" panose="020F0502020204030204" charset="0"/>
              <a:cs typeface="Calibri Bold" panose="020F0502020204030204" charset="0"/>
            </a:endParaRPr>
          </a:p>
        </p:txBody>
      </p:sp>
      <p:sp>
        <p:nvSpPr>
          <p:cNvPr id="3" name="Θέση κειμένου 2"/>
          <p:cNvSpPr>
            <a:spLocks noGrp="1"/>
          </p:cNvSpPr>
          <p:nvPr>
            <p:ph type="body" idx="1"/>
          </p:nvPr>
        </p:nvSpPr>
        <p:spPr>
          <a:xfrm>
            <a:off x="1847850" y="1870075"/>
            <a:ext cx="4103688" cy="358775"/>
          </a:xfrm>
        </p:spPr>
        <p:txBody>
          <a:bodyPr/>
          <a:lstStyle/>
          <a:p>
            <a:pPr marL="257175" indent="-257175">
              <a:buFont typeface="Wingdings" panose="05000000000000000000" pitchFamily="2" charset="2"/>
              <a:buChar char="Ø"/>
              <a:defRPr/>
            </a:pPr>
            <a:r>
              <a:rPr lang="en-US" dirty="0"/>
              <a:t>15/6/2021</a:t>
            </a:r>
            <a:endParaRPr lang="el-GR" dirty="0"/>
          </a:p>
        </p:txBody>
      </p:sp>
      <p:sp>
        <p:nvSpPr>
          <p:cNvPr id="5" name="Θέση αριθμού διαφάνειας 4"/>
          <p:cNvSpPr>
            <a:spLocks noGrp="1"/>
          </p:cNvSpPr>
          <p:nvPr>
            <p:ph type="sldNum" sz="quarter" idx="15"/>
          </p:nvPr>
        </p:nvSpPr>
        <p:spPr/>
        <p:txBody>
          <a:bodyPr/>
          <a:lstStyle/>
          <a:p>
            <a:pPr>
              <a:defRPr/>
            </a:pPr>
            <a:fld id="{D31F98A6-81D8-BC44-9121-B56BD5DEBDD5}" type="slidenum">
              <a:rPr lang="el-GR"/>
              <a:t>74</a:t>
            </a:fld>
            <a:endParaRPr lang="el-GR" dirty="0"/>
          </a:p>
        </p:txBody>
      </p:sp>
      <p:sp>
        <p:nvSpPr>
          <p:cNvPr id="217093" name="Θέση κειμένου 6"/>
          <p:cNvSpPr>
            <a:spLocks noGrp="1" noChangeArrowheads="1"/>
          </p:cNvSpPr>
          <p:nvPr>
            <p:ph type="body" sz="quarter" idx="13"/>
          </p:nvPr>
        </p:nvSpPr>
        <p:spPr>
          <a:xfrm>
            <a:off x="6248400" y="1870075"/>
            <a:ext cx="4105275" cy="358775"/>
          </a:xfrm>
        </p:spPr>
        <p:txBody>
          <a:bodyPr/>
          <a:lstStyle/>
          <a:p>
            <a:pPr marL="257175" indent="-257175">
              <a:buFont typeface="Wingdings" panose="05000000000000000000" pitchFamily="2" charset="2"/>
              <a:buChar char="Ø"/>
            </a:pPr>
            <a:r>
              <a:rPr lang="en-US" altLang="en-US"/>
              <a:t>9/12/2021</a:t>
            </a:r>
            <a:endParaRPr lang="el-GR" altLang="en-US"/>
          </a:p>
        </p:txBody>
      </p:sp>
      <p:pic>
        <p:nvPicPr>
          <p:cNvPr id="217094" name="Θέση περιεχομένου 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560830" y="2954020"/>
            <a:ext cx="4103688" cy="2212975"/>
          </a:xfrm>
        </p:spPr>
      </p:pic>
      <p:pic>
        <p:nvPicPr>
          <p:cNvPr id="217095" name="Picture 2" descr="C:\Users\Chrousos\Desktop\image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3150" y="2860358"/>
            <a:ext cx="4460875"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Δεξιό βέλος 11"/>
          <p:cNvSpPr/>
          <p:nvPr/>
        </p:nvSpPr>
        <p:spPr>
          <a:xfrm rot="16200000">
            <a:off x="7927975" y="3906520"/>
            <a:ext cx="215900" cy="25400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4" name="Δεξιό βέλος 13"/>
          <p:cNvSpPr/>
          <p:nvPr/>
        </p:nvSpPr>
        <p:spPr>
          <a:xfrm rot="5400000">
            <a:off x="7927976" y="4184332"/>
            <a:ext cx="214312" cy="239713"/>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63842" name="Text Box 1"/>
          <p:cNvSpPr txBox="1">
            <a:spLocks noChangeArrowheads="1"/>
          </p:cNvSpPr>
          <p:nvPr/>
        </p:nvSpPr>
        <p:spPr bwMode="auto">
          <a:xfrm>
            <a:off x="2058988" y="-392113"/>
            <a:ext cx="7858125" cy="1905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000" b="1">
                <a:solidFill>
                  <a:srgbClr val="E8FF17"/>
                </a:solidFill>
                <a:latin typeface="Arial" panose="020B0604020202020204" pitchFamily="34" charset="0"/>
                <a:ea typeface="ＭＳ Ｐゴシック" panose="020B0600070205080204" pitchFamily="34" charset="-128"/>
              </a:rPr>
              <a:t>What can we do about  stress? </a:t>
            </a:r>
          </a:p>
        </p:txBody>
      </p:sp>
      <p:sp>
        <p:nvSpPr>
          <p:cNvPr id="104450" name="Text Box 2"/>
          <p:cNvSpPr txBox="1">
            <a:spLocks noChangeArrowheads="1"/>
          </p:cNvSpPr>
          <p:nvPr/>
        </p:nvSpPr>
        <p:spPr bwMode="auto">
          <a:xfrm>
            <a:off x="3101975" y="212725"/>
            <a:ext cx="6991350" cy="2988945"/>
          </a:xfrm>
          <a:prstGeom prst="rect">
            <a:avLst/>
          </a:prstGeom>
          <a:noFill/>
          <a:ln>
            <a:noFill/>
          </a:ln>
          <a:effectLst/>
        </p:spPr>
        <p:txBody>
          <a:bodyPr/>
          <a:lstStyle>
            <a:lvl1pPr marL="533400" indent="-53213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1pPr>
            <a:lvl2pPr>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2pPr>
            <a:lvl3pPr>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3pPr>
            <a:lvl4pPr>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4pPr>
            <a:lvl5pPr>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Symbol" pitchFamily="2" charset="2"/>
                <a:ea typeface="Symbol" pitchFamily="2" charset="2"/>
                <a:cs typeface="Symbol" pitchFamily="2" charset="2"/>
              </a:defRPr>
            </a:lvl9pPr>
          </a:lstStyle>
          <a:p>
            <a:pPr eaLnBrk="1" fontAlgn="auto" hangingPunct="1">
              <a:spcBef>
                <a:spcPts val="600"/>
              </a:spcBef>
              <a:spcAft>
                <a:spcPts val="0"/>
              </a:spcAft>
              <a:buSzPct val="100000"/>
              <a:defRPr/>
            </a:pPr>
            <a:endParaRPr lang="en-US" altLang="en-US" sz="2400" b="1" dirty="0">
              <a:solidFill>
                <a:srgbClr val="CC0099"/>
              </a:solidFill>
              <a:latin typeface="Arial" panose="020B0604020202020204" pitchFamily="34" charset="0"/>
              <a:ea typeface="ＭＳ Ｐゴシック" panose="020B0600070205080204" pitchFamily="34" charset="-128"/>
            </a:endParaRPr>
          </a:p>
          <a:p>
            <a:pPr marL="532130" indent="-530225" eaLnBrk="1" fontAlgn="auto" hangingPunct="1">
              <a:spcBef>
                <a:spcPts val="600"/>
              </a:spcBef>
              <a:spcAft>
                <a:spcPts val="0"/>
              </a:spcAft>
              <a:buClr>
                <a:srgbClr val="CC0099"/>
              </a:buClr>
              <a:buSzPct val="100000"/>
              <a:defRPr/>
            </a:pPr>
            <a:endParaRPr lang="en-US" altLang="en-US" sz="2400" b="1" dirty="0">
              <a:solidFill>
                <a:srgbClr val="CC0099"/>
              </a:solidFill>
              <a:latin typeface="Arial" panose="020B0604020202020204" pitchFamily="34" charset="0"/>
              <a:ea typeface="ＭＳ Ｐゴシック" panose="020B0600070205080204" pitchFamily="34" charset="-128"/>
            </a:endParaRPr>
          </a:p>
          <a:p>
            <a:pPr marL="532130" indent="-530225" eaLnBrk="1" fontAlgn="auto" hangingPunct="1">
              <a:spcBef>
                <a:spcPts val="700"/>
              </a:spcBef>
              <a:spcAft>
                <a:spcPts val="0"/>
              </a:spcAft>
              <a:buClr>
                <a:srgbClr val="FFFF00"/>
              </a:buClr>
              <a:buSzPct val="100000"/>
              <a:buFont typeface="Times New Roman" panose="02020603050405020304" pitchFamily="18" charset="0"/>
              <a:buChar char="•"/>
              <a:defRPr/>
            </a:pPr>
            <a:r>
              <a:rPr lang="en-US" altLang="en-US" sz="2800" b="1" dirty="0">
                <a:solidFill>
                  <a:srgbClr val="FFFF00"/>
                </a:solidFill>
                <a:latin typeface="Arial" panose="020B0604020202020204" pitchFamily="34" charset="0"/>
                <a:ea typeface="ＭＳ Ｐゴシック" panose="020B0600070205080204" pitchFamily="34" charset="-128"/>
              </a:rPr>
              <a:t>Social prerequisites</a:t>
            </a:r>
          </a:p>
          <a:p>
            <a:pPr marL="532130" indent="-530225" eaLnBrk="1" fontAlgn="auto" hangingPunct="1">
              <a:spcBef>
                <a:spcPts val="700"/>
              </a:spcBef>
              <a:spcAft>
                <a:spcPts val="0"/>
              </a:spcAft>
              <a:buClr>
                <a:srgbClr val="FFFFFF"/>
              </a:buClr>
              <a:buSzPct val="100000"/>
              <a:buFont typeface="Times New Roman" panose="02020603050405020304" pitchFamily="18" charset="0"/>
              <a:buChar char="•"/>
              <a:defRPr/>
            </a:pPr>
            <a:r>
              <a:rPr lang="en-US" altLang="en-US" sz="2400" b="1" dirty="0">
                <a:solidFill>
                  <a:schemeClr val="bg1"/>
                </a:solidFill>
                <a:latin typeface="Arial" panose="020B0604020202020204" pitchFamily="34" charset="0"/>
                <a:ea typeface="ＭＳ Ｐゴシック" panose="020B0600070205080204" pitchFamily="34" charset="-128"/>
              </a:rPr>
              <a:t>Nutrition</a:t>
            </a:r>
          </a:p>
          <a:p>
            <a:pPr marL="532130" indent="-530225" eaLnBrk="1" fontAlgn="auto" hangingPunct="1">
              <a:spcBef>
                <a:spcPts val="700"/>
              </a:spcBef>
              <a:spcAft>
                <a:spcPts val="0"/>
              </a:spcAft>
              <a:buClr>
                <a:srgbClr val="FFFFFF"/>
              </a:buClr>
              <a:buSzPct val="100000"/>
              <a:buFont typeface="Times New Roman" panose="02020603050405020304" pitchFamily="18" charset="0"/>
              <a:buChar char="•"/>
              <a:defRPr/>
            </a:pPr>
            <a:r>
              <a:rPr lang="en-US" altLang="en-US" sz="2400" b="1" dirty="0">
                <a:solidFill>
                  <a:schemeClr val="bg1"/>
                </a:solidFill>
                <a:latin typeface="Arial" panose="020B0604020202020204" pitchFamily="34" charset="0"/>
                <a:ea typeface="ＭＳ Ｐゴシック" panose="020B0600070205080204" pitchFamily="34" charset="-128"/>
              </a:rPr>
              <a:t>Exercise</a:t>
            </a:r>
          </a:p>
          <a:p>
            <a:pPr marL="532130" indent="-530225" eaLnBrk="1" fontAlgn="auto" hangingPunct="1">
              <a:spcBef>
                <a:spcPts val="700"/>
              </a:spcBef>
              <a:spcAft>
                <a:spcPts val="0"/>
              </a:spcAft>
              <a:buClr>
                <a:srgbClr val="FFFFFF"/>
              </a:buClr>
              <a:buSzPct val="100000"/>
              <a:buFont typeface="Times New Roman" panose="02020603050405020304" pitchFamily="18" charset="0"/>
              <a:buChar char="•"/>
              <a:defRPr/>
            </a:pPr>
            <a:r>
              <a:rPr lang="en-US" altLang="en-US" sz="2400" b="1" dirty="0">
                <a:solidFill>
                  <a:schemeClr val="bg1"/>
                </a:solidFill>
                <a:latin typeface="Arial" panose="020B0604020202020204" pitchFamily="34" charset="0"/>
                <a:ea typeface="ＭＳ Ｐゴシック" panose="020B0600070205080204" pitchFamily="34" charset="-128"/>
              </a:rPr>
              <a:t>Sleep</a:t>
            </a:r>
          </a:p>
          <a:p>
            <a:pPr marL="532130" indent="-530225" eaLnBrk="1" fontAlgn="auto" hangingPunct="1">
              <a:spcBef>
                <a:spcPts val="700"/>
              </a:spcBef>
              <a:spcAft>
                <a:spcPts val="0"/>
              </a:spcAft>
              <a:buClr>
                <a:srgbClr val="FFFFFF"/>
              </a:buClr>
              <a:buSzPct val="100000"/>
              <a:buFont typeface="Times New Roman" panose="02020603050405020304" pitchFamily="18" charset="0"/>
              <a:buChar char="•"/>
              <a:defRPr/>
            </a:pPr>
            <a:r>
              <a:rPr lang="en-US" altLang="en-US" sz="2400" b="1" dirty="0">
                <a:solidFill>
                  <a:schemeClr val="bg1"/>
                </a:solidFill>
                <a:latin typeface="Arial" panose="020B0604020202020204" pitchFamily="34" charset="0"/>
                <a:ea typeface="ＭＳ Ｐゴシック" panose="020B0600070205080204" pitchFamily="34" charset="-128"/>
              </a:rPr>
              <a:t>Circadian regularity</a:t>
            </a:r>
          </a:p>
          <a:p>
            <a:pPr marL="532130" indent="-530225" eaLnBrk="1" fontAlgn="auto" hangingPunct="1">
              <a:spcBef>
                <a:spcPts val="700"/>
              </a:spcBef>
              <a:spcAft>
                <a:spcPts val="0"/>
              </a:spcAft>
              <a:buClr>
                <a:srgbClr val="FFFFFF"/>
              </a:buClr>
              <a:buSzPct val="100000"/>
              <a:buFont typeface="Times New Roman" panose="02020603050405020304" pitchFamily="18" charset="0"/>
              <a:buChar char="•"/>
              <a:defRPr/>
            </a:pPr>
            <a:r>
              <a:rPr lang="en-US" altLang="en-US" sz="2400" b="1" dirty="0">
                <a:solidFill>
                  <a:schemeClr val="bg1"/>
                </a:solidFill>
                <a:latin typeface="Arial" panose="020B0604020202020204" pitchFamily="34" charset="0"/>
                <a:ea typeface="ＭＳ Ｐゴシック" panose="020B0600070205080204" pitchFamily="34" charset="-128"/>
              </a:rPr>
              <a:t>Stress Management</a:t>
            </a:r>
          </a:p>
          <a:p>
            <a:pPr marL="532130" indent="-530225" eaLnBrk="1" fontAlgn="auto" hangingPunct="1">
              <a:spcBef>
                <a:spcPts val="700"/>
              </a:spcBef>
              <a:spcAft>
                <a:spcPts val="0"/>
              </a:spcAft>
              <a:buClr>
                <a:srgbClr val="FFFFFF"/>
              </a:buClr>
              <a:buSzPct val="100000"/>
              <a:buFont typeface="Times New Roman" panose="02020603050405020304" pitchFamily="18" charset="0"/>
              <a:buChar char="•"/>
              <a:defRPr/>
            </a:pPr>
            <a:r>
              <a:rPr lang="en-US" altLang="en-US" sz="2400" b="1" dirty="0">
                <a:solidFill>
                  <a:schemeClr val="bg1"/>
                </a:solidFill>
                <a:latin typeface="Arial" panose="020B0604020202020204" pitchFamily="34" charset="0"/>
                <a:ea typeface="ＭＳ Ｐゴシック" panose="020B0600070205080204" pitchFamily="34" charset="-128"/>
              </a:rPr>
              <a:t>Eustress</a:t>
            </a:r>
            <a:r>
              <a:rPr lang="en-US" altLang="en-US" sz="2400" b="1" dirty="0">
                <a:solidFill>
                  <a:schemeClr val="accent2"/>
                </a:solidFill>
                <a:latin typeface="Arial" panose="020B0604020202020204" pitchFamily="34" charset="0"/>
                <a:ea typeface="ＭＳ Ｐゴシック" panose="020B0600070205080204" pitchFamily="34" charset="-128"/>
              </a:rPr>
              <a:t>-Effectance-Hormesis-Learning</a:t>
            </a:r>
          </a:p>
          <a:p>
            <a:pPr marL="532130" indent="-530225" eaLnBrk="1" fontAlgn="auto" hangingPunct="1">
              <a:spcBef>
                <a:spcPts val="700"/>
              </a:spcBef>
              <a:spcAft>
                <a:spcPts val="0"/>
              </a:spcAft>
              <a:buClr>
                <a:srgbClr val="FFFFFF"/>
              </a:buClr>
              <a:buSzPct val="100000"/>
              <a:buFont typeface="Times New Roman" panose="02020603050405020304" pitchFamily="18" charset="0"/>
              <a:buChar char="•"/>
              <a:defRPr/>
            </a:pPr>
            <a:r>
              <a:rPr lang="en-US" altLang="en-US" sz="2400" b="1" dirty="0">
                <a:solidFill>
                  <a:schemeClr val="accent2"/>
                </a:solidFill>
                <a:latin typeface="Arial" panose="020B0604020202020204" pitchFamily="34" charset="0"/>
                <a:ea typeface="ＭＳ Ｐゴシック" panose="020B0600070205080204" pitchFamily="34" charset="-128"/>
              </a:rPr>
              <a:t>Environment, Art </a:t>
            </a:r>
          </a:p>
          <a:p>
            <a:pPr marL="532130" indent="-530225" eaLnBrk="1" fontAlgn="auto" hangingPunct="1">
              <a:spcBef>
                <a:spcPts val="700"/>
              </a:spcBef>
              <a:spcAft>
                <a:spcPts val="0"/>
              </a:spcAft>
              <a:buClr>
                <a:srgbClr val="FFFFFF"/>
              </a:buClr>
              <a:buSzPct val="100000"/>
              <a:buFont typeface="Times New Roman" panose="02020603050405020304" pitchFamily="18" charset="0"/>
              <a:buChar char="•"/>
              <a:defRPr/>
            </a:pPr>
            <a:r>
              <a:rPr lang="en-US" altLang="en-US" sz="2400" b="1" dirty="0">
                <a:solidFill>
                  <a:srgbClr val="00B0F0"/>
                </a:solidFill>
                <a:latin typeface="Arial" panose="020B0604020202020204" pitchFamily="34" charset="0"/>
                <a:ea typeface="ＭＳ Ｐゴシック" panose="020B0600070205080204" pitchFamily="34" charset="-128"/>
              </a:rPr>
              <a:t>Experiencing </a:t>
            </a:r>
            <a:r>
              <a:rPr lang="ja-JP" altLang="en-US" sz="2400" b="1">
                <a:solidFill>
                  <a:srgbClr val="00B0F0"/>
                </a:solidFill>
                <a:latin typeface="Arial" panose="020B0604020202020204" pitchFamily="34" charset="0"/>
                <a:ea typeface="ＭＳ Ｐゴシック" panose="020B0600070205080204" pitchFamily="34" charset="-128"/>
              </a:rPr>
              <a:t>“</a:t>
            </a:r>
            <a:r>
              <a:rPr lang="en-US" altLang="en-US" sz="2400" b="1" i="1" dirty="0">
                <a:solidFill>
                  <a:srgbClr val="00B0F0"/>
                </a:solidFill>
                <a:latin typeface="Arial" panose="020B0604020202020204" pitchFamily="34" charset="0"/>
                <a:ea typeface="ＭＳ Ｐゴシック" panose="020B0600070205080204" pitchFamily="34" charset="-128"/>
              </a:rPr>
              <a:t>Flow</a:t>
            </a:r>
            <a:r>
              <a:rPr lang="ja-JP" altLang="en-US" sz="2400" b="1" i="1">
                <a:solidFill>
                  <a:srgbClr val="00B0F0"/>
                </a:solidFill>
                <a:latin typeface="Arial" panose="020B0604020202020204" pitchFamily="34" charset="0"/>
                <a:ea typeface="ＭＳ Ｐゴシック" panose="020B0600070205080204" pitchFamily="34" charset="-128"/>
              </a:rPr>
              <a:t>”</a:t>
            </a:r>
          </a:p>
          <a:p>
            <a:pPr marL="532130" indent="-530225" eaLnBrk="1" fontAlgn="auto" hangingPunct="1">
              <a:spcBef>
                <a:spcPts val="700"/>
              </a:spcBef>
              <a:spcAft>
                <a:spcPts val="0"/>
              </a:spcAft>
              <a:buClr>
                <a:srgbClr val="FFFFFF"/>
              </a:buClr>
              <a:buSzPct val="100000"/>
              <a:buFont typeface="Times New Roman" panose="02020603050405020304" pitchFamily="18" charset="0"/>
              <a:buChar char="•"/>
              <a:defRPr/>
            </a:pPr>
            <a:r>
              <a:rPr lang="en-US" altLang="en-US" sz="2400" b="1" dirty="0">
                <a:solidFill>
                  <a:srgbClr val="00B0F0"/>
                </a:solidFill>
                <a:latin typeface="Arial" panose="020B0604020202020204" pitchFamily="34" charset="0"/>
                <a:ea typeface="ＭＳ Ｐゴシック" panose="020B0600070205080204" pitchFamily="34" charset="-128"/>
              </a:rPr>
              <a:t>“</a:t>
            </a:r>
            <a:r>
              <a:rPr lang="en-US" altLang="en-US" sz="2400" b="1" dirty="0" err="1">
                <a:solidFill>
                  <a:srgbClr val="00B0F0"/>
                </a:solidFill>
                <a:latin typeface="Arial" panose="020B0604020202020204" pitchFamily="34" charset="0"/>
                <a:ea typeface="ＭＳ Ｐゴシック" panose="020B0600070205080204" pitchFamily="34" charset="-128"/>
              </a:rPr>
              <a:t>Noopedia</a:t>
            </a:r>
            <a:r>
              <a:rPr lang="en-US" altLang="en-US" sz="2400" b="1" dirty="0">
                <a:solidFill>
                  <a:srgbClr val="00B0F0"/>
                </a:solidFill>
                <a:latin typeface="Arial" panose="020B0604020202020204" pitchFamily="34" charset="0"/>
                <a:ea typeface="ＭＳ Ｐゴシック" panose="020B0600070205080204" pitchFamily="34" charset="-128"/>
              </a:rPr>
              <a:t>” methods</a:t>
            </a:r>
          </a:p>
          <a:p>
            <a:pPr marL="532130" indent="-530225" eaLnBrk="1" fontAlgn="auto" hangingPunct="1">
              <a:spcBef>
                <a:spcPts val="700"/>
              </a:spcBef>
              <a:spcAft>
                <a:spcPts val="0"/>
              </a:spcAft>
              <a:buClr>
                <a:srgbClr val="FFFFFF"/>
              </a:buClr>
              <a:buSzPct val="100000"/>
              <a:buFont typeface="Times New Roman" panose="02020603050405020304" pitchFamily="18" charset="0"/>
              <a:buChar char="•"/>
              <a:defRPr/>
            </a:pPr>
            <a:r>
              <a:rPr lang="en-US" altLang="en-US" sz="2400" b="1" dirty="0">
                <a:solidFill>
                  <a:srgbClr val="00B0F0"/>
                </a:solidFill>
                <a:latin typeface="Arial" panose="020B0604020202020204" pitchFamily="34" charset="0"/>
                <a:ea typeface="ＭＳ Ｐゴシック" panose="020B0600070205080204" pitchFamily="34" charset="-128"/>
              </a:rPr>
              <a:t>“Meaning- in-life”</a:t>
            </a:r>
          </a:p>
        </p:txBody>
      </p:sp>
      <p:sp>
        <p:nvSpPr>
          <p:cNvPr id="163844" name="Line 3"/>
          <p:cNvSpPr>
            <a:spLocks noChangeShapeType="1"/>
          </p:cNvSpPr>
          <p:nvPr/>
        </p:nvSpPr>
        <p:spPr bwMode="auto">
          <a:xfrm flipV="1">
            <a:off x="1595438" y="981075"/>
            <a:ext cx="8964612" cy="15875"/>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3845" name="Line 4"/>
          <p:cNvSpPr>
            <a:spLocks noChangeShapeType="1"/>
          </p:cNvSpPr>
          <p:nvPr/>
        </p:nvSpPr>
        <p:spPr bwMode="auto">
          <a:xfrm flipV="1">
            <a:off x="1559514" y="6165304"/>
            <a:ext cx="9183687" cy="57150"/>
          </a:xfrm>
          <a:prstGeom prst="line">
            <a:avLst/>
          </a:prstGeom>
          <a:noFill/>
          <a:ln w="2844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3846" name="Rectangle 5"/>
          <p:cNvSpPr>
            <a:spLocks noChangeArrowheads="1"/>
          </p:cNvSpPr>
          <p:nvPr/>
        </p:nvSpPr>
        <p:spPr bwMode="auto">
          <a:xfrm>
            <a:off x="1270000" y="6515100"/>
            <a:ext cx="1579563" cy="34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b="1">
                <a:solidFill>
                  <a:srgbClr val="FFFFFF"/>
                </a:solidFill>
                <a:latin typeface="Arial" panose="020B0604020202020204" pitchFamily="34" charset="0"/>
                <a:ea typeface="ＭＳ Ｐゴシック" panose="020B0600070205080204" pitchFamily="34" charset="-128"/>
              </a:rPr>
              <a:t>G.P. Chrousos</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65890" name="Text Box 1"/>
          <p:cNvSpPr txBox="1">
            <a:spLocks noChangeArrowheads="1"/>
          </p:cNvSpPr>
          <p:nvPr/>
        </p:nvSpPr>
        <p:spPr bwMode="auto">
          <a:xfrm>
            <a:off x="1930400" y="4143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800" b="1">
                <a:solidFill>
                  <a:srgbClr val="E8FF17"/>
                </a:solidFill>
                <a:latin typeface="Arial" panose="020B0604020202020204" pitchFamily="34" charset="0"/>
                <a:ea typeface="ＭＳ Ｐゴシック" panose="020B0600070205080204" pitchFamily="34" charset="-128"/>
              </a:rPr>
              <a:t>Basic Social Prerequisites</a:t>
            </a:r>
          </a:p>
        </p:txBody>
      </p:sp>
      <p:sp>
        <p:nvSpPr>
          <p:cNvPr id="165891" name="Text Box 2"/>
          <p:cNvSpPr txBox="1">
            <a:spLocks noChangeArrowheads="1"/>
          </p:cNvSpPr>
          <p:nvPr/>
        </p:nvSpPr>
        <p:spPr bwMode="auto">
          <a:xfrm>
            <a:off x="3071664" y="1891506"/>
            <a:ext cx="7772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630" indent="-341630">
              <a:lnSpc>
                <a:spcPct val="90000"/>
              </a:lnSpc>
              <a:spcBef>
                <a:spcPts val="1000"/>
              </a:spcBef>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Calibri" panose="020F0502020204030204" pitchFamily="34" charset="0"/>
              </a:defRPr>
            </a:lvl9pPr>
          </a:lstStyle>
          <a:p>
            <a:pPr eaLnBrk="1" hangingPunct="1">
              <a:lnSpc>
                <a:spcPct val="100000"/>
              </a:lnSpc>
              <a:spcBef>
                <a:spcPts val="900"/>
              </a:spcBef>
              <a:buClr>
                <a:srgbClr val="FFFFFF"/>
              </a:buClr>
            </a:pPr>
            <a:r>
              <a:rPr lang="en-US" altLang="en-US" sz="3600" b="1" dirty="0">
                <a:solidFill>
                  <a:srgbClr val="FFFFFF"/>
                </a:solidFill>
                <a:latin typeface="Arial" panose="020B0604020202020204" pitchFamily="34" charset="0"/>
                <a:ea typeface="ＭＳ Ｐゴシック" panose="020B0600070205080204" pitchFamily="34" charset="-128"/>
              </a:rPr>
              <a:t>Safety, Security</a:t>
            </a:r>
          </a:p>
          <a:p>
            <a:pPr eaLnBrk="1" hangingPunct="1">
              <a:lnSpc>
                <a:spcPct val="100000"/>
              </a:lnSpc>
              <a:spcBef>
                <a:spcPts val="900"/>
              </a:spcBef>
              <a:buClr>
                <a:srgbClr val="FFFFFF"/>
              </a:buClr>
            </a:pPr>
            <a:r>
              <a:rPr lang="en-US" altLang="en-US" sz="3600" b="1" dirty="0">
                <a:solidFill>
                  <a:srgbClr val="FFFFFF"/>
                </a:solidFill>
                <a:latin typeface="Arial" panose="020B0604020202020204" pitchFamily="34" charset="0"/>
                <a:ea typeface="ＭＳ Ｐゴシック" panose="020B0600070205080204" pitchFamily="34" charset="-128"/>
              </a:rPr>
              <a:t>Social Integration</a:t>
            </a:r>
          </a:p>
          <a:p>
            <a:pPr eaLnBrk="1" hangingPunct="1">
              <a:lnSpc>
                <a:spcPct val="100000"/>
              </a:lnSpc>
              <a:spcBef>
                <a:spcPts val="900"/>
              </a:spcBef>
              <a:buClr>
                <a:srgbClr val="FFFFFF"/>
              </a:buClr>
            </a:pPr>
            <a:r>
              <a:rPr lang="en-US" altLang="en-US" sz="3600" b="1" dirty="0">
                <a:solidFill>
                  <a:srgbClr val="FFFFFF"/>
                </a:solidFill>
                <a:latin typeface="Arial" panose="020B0604020202020204" pitchFamily="34" charset="0"/>
                <a:ea typeface="ＭＳ Ｐゴシック" panose="020B0600070205080204" pitchFamily="34" charset="-128"/>
              </a:rPr>
              <a:t>Competence</a:t>
            </a:r>
          </a:p>
          <a:p>
            <a:pPr eaLnBrk="1" hangingPunct="1">
              <a:lnSpc>
                <a:spcPct val="100000"/>
              </a:lnSpc>
              <a:spcBef>
                <a:spcPts val="900"/>
              </a:spcBef>
              <a:buClr>
                <a:srgbClr val="FFFFFF"/>
              </a:buClr>
            </a:pPr>
            <a:r>
              <a:rPr lang="en-US" altLang="en-US" sz="3600" b="1" dirty="0">
                <a:solidFill>
                  <a:srgbClr val="FFFFFF"/>
                </a:solidFill>
                <a:latin typeface="Arial" panose="020B0604020202020204" pitchFamily="34" charset="0"/>
                <a:ea typeface="ＭＳ Ｐゴシック" panose="020B0600070205080204" pitchFamily="34" charset="-128"/>
              </a:rPr>
              <a:t>Authenticity</a:t>
            </a:r>
          </a:p>
          <a:p>
            <a:pPr eaLnBrk="1" hangingPunct="1">
              <a:lnSpc>
                <a:spcPct val="100000"/>
              </a:lnSpc>
              <a:spcBef>
                <a:spcPts val="900"/>
              </a:spcBef>
              <a:buClr>
                <a:srgbClr val="FFFFFF"/>
              </a:buClr>
            </a:pPr>
            <a:r>
              <a:rPr lang="en-US" altLang="en-US" sz="3600" b="1" dirty="0">
                <a:solidFill>
                  <a:srgbClr val="FFFFFF"/>
                </a:solidFill>
                <a:latin typeface="Arial" panose="020B0604020202020204" pitchFamily="34" charset="0"/>
                <a:ea typeface="ＭＳ Ｐゴシック" panose="020B0600070205080204" pitchFamily="34" charset="-128"/>
              </a:rPr>
              <a:t>Autonomy</a:t>
            </a:r>
          </a:p>
          <a:p>
            <a:pPr eaLnBrk="1" hangingPunct="1">
              <a:lnSpc>
                <a:spcPct val="100000"/>
              </a:lnSpc>
              <a:spcBef>
                <a:spcPts val="900"/>
              </a:spcBef>
              <a:buClr>
                <a:srgbClr val="FFFFFF"/>
              </a:buClr>
            </a:pPr>
            <a:r>
              <a:rPr lang="en-US" altLang="en-US" sz="3600" b="1" dirty="0">
                <a:solidFill>
                  <a:srgbClr val="FFFFFF"/>
                </a:solidFill>
                <a:latin typeface="Arial" panose="020B0604020202020204" pitchFamily="34" charset="0"/>
                <a:ea typeface="ＭＳ Ｐゴシック" panose="020B0600070205080204" pitchFamily="34" charset="-128"/>
              </a:rPr>
              <a:t>Environment</a:t>
            </a:r>
          </a:p>
        </p:txBody>
      </p:sp>
      <p:sp>
        <p:nvSpPr>
          <p:cNvPr id="165892" name="Line 3"/>
          <p:cNvSpPr>
            <a:spLocks noChangeShapeType="1"/>
          </p:cNvSpPr>
          <p:nvPr/>
        </p:nvSpPr>
        <p:spPr bwMode="auto">
          <a:xfrm>
            <a:off x="2012950" y="1751013"/>
            <a:ext cx="8064500" cy="1587"/>
          </a:xfrm>
          <a:prstGeom prst="line">
            <a:avLst/>
          </a:prstGeom>
          <a:noFill/>
          <a:ln w="3816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5893" name="Line 4"/>
          <p:cNvSpPr>
            <a:spLocks noChangeShapeType="1"/>
          </p:cNvSpPr>
          <p:nvPr/>
        </p:nvSpPr>
        <p:spPr bwMode="auto">
          <a:xfrm>
            <a:off x="2089150" y="6145213"/>
            <a:ext cx="8064500" cy="1587"/>
          </a:xfrm>
          <a:prstGeom prst="line">
            <a:avLst/>
          </a:prstGeom>
          <a:noFill/>
          <a:ln w="38160" cap="sq">
            <a:solidFill>
              <a:srgbClr val="FFFFFF"/>
            </a:solidFill>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5894" name="Text Box 5"/>
          <p:cNvSpPr txBox="1">
            <a:spLocks noChangeArrowheads="1"/>
          </p:cNvSpPr>
          <p:nvPr/>
        </p:nvSpPr>
        <p:spPr bwMode="auto">
          <a:xfrm>
            <a:off x="1320800" y="63214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a:solidFill>
                  <a:srgbClr val="FFFFFF"/>
                </a:solidFill>
                <a:latin typeface="Arial" panose="020B0604020202020204" pitchFamily="34" charset="0"/>
                <a:ea typeface="ＭＳ Ｐゴシック" panose="020B0600070205080204" pitchFamily="34" charset="-128"/>
              </a:rPr>
              <a:t>G.P. Chrousos</a:t>
            </a:r>
          </a:p>
        </p:txBody>
      </p:sp>
      <p:sp>
        <p:nvSpPr>
          <p:cNvPr id="165895" name="Text Box 6"/>
          <p:cNvSpPr txBox="1">
            <a:spLocks noChangeArrowheads="1"/>
          </p:cNvSpPr>
          <p:nvPr/>
        </p:nvSpPr>
        <p:spPr bwMode="auto">
          <a:xfrm>
            <a:off x="807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r" eaLnBrk="1" hangingPunct="1">
              <a:lnSpc>
                <a:spcPct val="100000"/>
              </a:lnSpc>
              <a:spcBef>
                <a:spcPct val="0"/>
              </a:spcBef>
              <a:buFontTx/>
              <a:buNone/>
            </a:pPr>
            <a:fld id="{B39E7A22-D2F7-1F48-A263-48BEAA3215F2}" type="slidenum">
              <a:rPr lang="en-US" altLang="en-US" sz="1400">
                <a:solidFill>
                  <a:srgbClr val="000000"/>
                </a:solidFill>
                <a:latin typeface="Arial" panose="020B0604020202020204" pitchFamily="34" charset="0"/>
                <a:ea typeface="ＭＳ Ｐゴシック" panose="020B0600070205080204" pitchFamily="34" charset="-128"/>
              </a:rPr>
              <a:t>76</a:t>
            </a:fld>
            <a:endParaRPr lang="en-US" altLang="en-US" sz="1400">
              <a:solidFill>
                <a:srgbClr val="000000"/>
              </a:solidFill>
              <a:latin typeface="Arial" panose="020B0604020202020204" pitchFamily="34" charset="0"/>
              <a:ea typeface="ＭＳ Ｐゴシック" panose="020B0600070205080204" pitchFamily="34" charset="-128"/>
            </a:endParaRP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EA89-9512-BC36-B759-69A1C91F71CD}"/>
              </a:ext>
            </a:extLst>
          </p:cNvPr>
          <p:cNvSpPr>
            <a:spLocks noGrp="1"/>
          </p:cNvSpPr>
          <p:nvPr>
            <p:ph type="title"/>
          </p:nvPr>
        </p:nvSpPr>
        <p:spPr>
          <a:xfrm>
            <a:off x="1072923" y="221203"/>
            <a:ext cx="9759270" cy="1230223"/>
          </a:xfrm>
        </p:spPr>
        <p:txBody>
          <a:bodyPr/>
          <a:lstStyle/>
          <a:p>
            <a:r>
              <a:rPr lang="en-GR" sz="4191" b="1" dirty="0">
                <a:solidFill>
                  <a:schemeClr val="bg1"/>
                </a:solidFill>
                <a:latin typeface="+mn-lt"/>
              </a:rPr>
              <a:t>Holistic Approach to Stress Management</a:t>
            </a:r>
          </a:p>
        </p:txBody>
      </p:sp>
      <p:sp>
        <p:nvSpPr>
          <p:cNvPr id="3" name="Content Placeholder 2">
            <a:extLst>
              <a:ext uri="{FF2B5EF4-FFF2-40B4-BE49-F238E27FC236}">
                <a16:creationId xmlns:a16="http://schemas.microsoft.com/office/drawing/2014/main" id="{3A3008D8-6C59-642E-E0A5-B8F6BB500A10}"/>
              </a:ext>
            </a:extLst>
          </p:cNvPr>
          <p:cNvSpPr>
            <a:spLocks noGrp="1"/>
          </p:cNvSpPr>
          <p:nvPr>
            <p:ph idx="1"/>
          </p:nvPr>
        </p:nvSpPr>
        <p:spPr>
          <a:xfrm>
            <a:off x="992460" y="1622878"/>
            <a:ext cx="9759270" cy="4038370"/>
          </a:xfrm>
        </p:spPr>
        <p:txBody>
          <a:bodyPr/>
          <a:lstStyle/>
          <a:p>
            <a:r>
              <a:rPr lang="en-GR" b="1" dirty="0">
                <a:solidFill>
                  <a:srgbClr val="FFFF00"/>
                </a:solidFill>
              </a:rPr>
              <a:t>Lifestyle changes </a:t>
            </a:r>
            <a:r>
              <a:rPr lang="en-GR" sz="3048" dirty="0">
                <a:solidFill>
                  <a:schemeClr val="bg1"/>
                </a:solidFill>
              </a:rPr>
              <a:t>(Daily routine, nutrition, exercise, sleep, social support)</a:t>
            </a:r>
          </a:p>
          <a:p>
            <a:r>
              <a:rPr lang="en-GR" b="1" dirty="0">
                <a:solidFill>
                  <a:srgbClr val="FFFF00"/>
                </a:solidFill>
              </a:rPr>
              <a:t>Life skills training/SEL  </a:t>
            </a:r>
            <a:r>
              <a:rPr lang="en-GR" sz="3048" dirty="0">
                <a:solidFill>
                  <a:schemeClr val="bg1"/>
                </a:solidFill>
              </a:rPr>
              <a:t>(Problem solving, emotion management, resilience, coping with change, communication skills, etc.)</a:t>
            </a:r>
          </a:p>
          <a:p>
            <a:r>
              <a:rPr lang="en-GR" b="1" dirty="0">
                <a:solidFill>
                  <a:srgbClr val="FFFF00"/>
                </a:solidFill>
              </a:rPr>
              <a:t>Relaxation techniques training </a:t>
            </a:r>
            <a:r>
              <a:rPr lang="en-GR" sz="3048" dirty="0">
                <a:solidFill>
                  <a:schemeClr val="bg1"/>
                </a:solidFill>
              </a:rPr>
              <a:t>(Breathing, PMR, TM, Mindfullness, EFT, etc.) </a:t>
            </a:r>
          </a:p>
          <a:p>
            <a:r>
              <a:rPr lang="en-GR" b="1" dirty="0">
                <a:solidFill>
                  <a:srgbClr val="FFFF00"/>
                </a:solidFill>
              </a:rPr>
              <a:t>Professional support* </a:t>
            </a:r>
            <a:r>
              <a:rPr lang="en-GR" sz="3048" dirty="0">
                <a:solidFill>
                  <a:schemeClr val="bg1"/>
                </a:solidFill>
              </a:rPr>
              <a:t>(Councelling, PSM, CBT, DBT, ACT, EMDR, etc.)</a:t>
            </a:r>
          </a:p>
        </p:txBody>
      </p:sp>
      <p:sp>
        <p:nvSpPr>
          <p:cNvPr id="4" name="Line 4">
            <a:extLst>
              <a:ext uri="{FF2B5EF4-FFF2-40B4-BE49-F238E27FC236}">
                <a16:creationId xmlns:a16="http://schemas.microsoft.com/office/drawing/2014/main" id="{17D4842D-BB38-E81C-8584-8AAC111297B9}"/>
              </a:ext>
            </a:extLst>
          </p:cNvPr>
          <p:cNvSpPr>
            <a:spLocks noChangeShapeType="1"/>
          </p:cNvSpPr>
          <p:nvPr/>
        </p:nvSpPr>
        <p:spPr bwMode="auto">
          <a:xfrm flipV="1">
            <a:off x="911998" y="1196752"/>
            <a:ext cx="9920195" cy="2920"/>
          </a:xfrm>
          <a:prstGeom prst="line">
            <a:avLst/>
          </a:prstGeom>
          <a:noFill/>
          <a:ln w="28575">
            <a:solidFill>
              <a:schemeClr val="bg1"/>
            </a:solidFill>
            <a:round/>
          </a:ln>
          <a:extLst>
            <a:ext uri="{909E8E84-426E-40DD-AFC4-6F175D3DCCD1}">
              <a14:hiddenFill xmlns:a14="http://schemas.microsoft.com/office/drawing/2010/main">
                <a:noFill/>
              </a14:hiddenFill>
            </a:ext>
          </a:extLst>
        </p:spPr>
        <p:txBody>
          <a:bodyPr wrap="none" anchor="ctr"/>
          <a:lstStyle/>
          <a:p>
            <a:endParaRPr lang="en-US"/>
          </a:p>
        </p:txBody>
      </p:sp>
      <p:sp>
        <p:nvSpPr>
          <p:cNvPr id="5" name="Line 4">
            <a:extLst>
              <a:ext uri="{FF2B5EF4-FFF2-40B4-BE49-F238E27FC236}">
                <a16:creationId xmlns:a16="http://schemas.microsoft.com/office/drawing/2014/main" id="{EF573041-60BB-7373-03C8-D06377A6FF92}"/>
              </a:ext>
            </a:extLst>
          </p:cNvPr>
          <p:cNvSpPr>
            <a:spLocks noChangeShapeType="1"/>
          </p:cNvSpPr>
          <p:nvPr/>
        </p:nvSpPr>
        <p:spPr bwMode="auto">
          <a:xfrm flipV="1">
            <a:off x="923583" y="5949280"/>
            <a:ext cx="10081120" cy="18821"/>
          </a:xfrm>
          <a:prstGeom prst="line">
            <a:avLst/>
          </a:prstGeom>
          <a:noFill/>
          <a:ln w="28575">
            <a:solidFill>
              <a:schemeClr val="bg1"/>
            </a:solidFill>
            <a:round/>
          </a:ln>
          <a:extLst>
            <a:ext uri="{909E8E84-426E-40DD-AFC4-6F175D3DCCD1}">
              <a14:hiddenFill xmlns:a14="http://schemas.microsoft.com/office/drawing/2010/main">
                <a:noFill/>
              </a14:hiddenFill>
            </a:ext>
          </a:extLst>
        </p:spPr>
        <p:txBody>
          <a:bodyPr wrap="none" anchor="ctr"/>
          <a:lstStyle/>
          <a:p>
            <a:endParaRPr lang="en-US"/>
          </a:p>
        </p:txBody>
      </p:sp>
      <p:sp>
        <p:nvSpPr>
          <p:cNvPr id="6" name="TextBox 5">
            <a:extLst>
              <a:ext uri="{FF2B5EF4-FFF2-40B4-BE49-F238E27FC236}">
                <a16:creationId xmlns:a16="http://schemas.microsoft.com/office/drawing/2014/main" id="{0978636B-421E-6252-ACFB-683DA86AF41F}"/>
              </a:ext>
            </a:extLst>
          </p:cNvPr>
          <p:cNvSpPr txBox="1"/>
          <p:nvPr/>
        </p:nvSpPr>
        <p:spPr>
          <a:xfrm>
            <a:off x="1104806" y="6084454"/>
            <a:ext cx="3252044" cy="461665"/>
          </a:xfrm>
          <a:prstGeom prst="rect">
            <a:avLst/>
          </a:prstGeom>
          <a:noFill/>
        </p:spPr>
        <p:txBody>
          <a:bodyPr wrap="none" rtlCol="0">
            <a:spAutoFit/>
          </a:bodyPr>
          <a:lstStyle/>
          <a:p>
            <a:r>
              <a:rPr lang="en-GR" sz="2400" b="1" dirty="0">
                <a:solidFill>
                  <a:srgbClr val="FFFF00"/>
                </a:solidFill>
              </a:rPr>
              <a:t>*Psychology, Psychiatry </a:t>
            </a:r>
          </a:p>
        </p:txBody>
      </p:sp>
    </p:spTree>
    <p:extLst>
      <p:ext uri="{BB962C8B-B14F-4D97-AF65-F5344CB8AC3E}">
        <p14:creationId xmlns:p14="http://schemas.microsoft.com/office/powerpoint/2010/main" val="3061717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6081" name="Text Box 1"/>
          <p:cNvSpPr txBox="1">
            <a:spLocks noChangeArrowheads="1"/>
          </p:cNvSpPr>
          <p:nvPr/>
        </p:nvSpPr>
        <p:spPr bwMode="auto">
          <a:xfrm>
            <a:off x="1487170" y="333375"/>
            <a:ext cx="9401175" cy="73742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l-GR" altLang="en-US" sz="2400" b="1" dirty="0" err="1">
                <a:solidFill>
                  <a:srgbClr val="FFFFFF"/>
                </a:solidFill>
              </a:rPr>
              <a:t>Man</a:t>
            </a:r>
            <a:r>
              <a:rPr lang="el-GR" altLang="en-US" sz="2400" b="1" dirty="0">
                <a:solidFill>
                  <a:srgbClr val="FFFFFF"/>
                </a:solidFill>
              </a:rPr>
              <a:t> and </a:t>
            </a:r>
            <a:r>
              <a:rPr lang="el-GR" altLang="en-US" sz="2400" b="1" dirty="0" err="1">
                <a:solidFill>
                  <a:srgbClr val="FFFFFF"/>
                </a:solidFill>
              </a:rPr>
              <a:t>his</a:t>
            </a:r>
            <a:r>
              <a:rPr lang="el-GR" altLang="en-US" sz="2400" b="1" dirty="0">
                <a:solidFill>
                  <a:srgbClr val="FFFFFF"/>
                </a:solidFill>
              </a:rPr>
              <a:t>/</a:t>
            </a:r>
            <a:r>
              <a:rPr lang="el-GR" altLang="en-US" sz="2400" b="1" dirty="0" err="1">
                <a:solidFill>
                  <a:srgbClr val="FFFFFF"/>
                </a:solidFill>
              </a:rPr>
              <a:t>her</a:t>
            </a:r>
            <a:r>
              <a:rPr lang="el-GR" altLang="en-US" sz="2400" b="1" dirty="0">
                <a:solidFill>
                  <a:srgbClr val="FFFFFF"/>
                </a:solidFill>
              </a:rPr>
              <a:t> </a:t>
            </a:r>
            <a:r>
              <a:rPr lang="el-GR" altLang="en-US" sz="2400" b="1" dirty="0" err="1">
                <a:solidFill>
                  <a:srgbClr val="FFFFFF"/>
                </a:solidFill>
              </a:rPr>
              <a:t>civilization</a:t>
            </a:r>
            <a:r>
              <a:rPr lang="el-GR" altLang="en-US" sz="2400" b="1" dirty="0">
                <a:solidFill>
                  <a:srgbClr val="FFFFFF"/>
                </a:solidFill>
              </a:rPr>
              <a:t>  </a:t>
            </a:r>
            <a:r>
              <a:rPr lang="el-GR" altLang="en-US" sz="2400" b="1" dirty="0" err="1">
                <a:solidFill>
                  <a:srgbClr val="FFFFFF"/>
                </a:solidFill>
              </a:rPr>
              <a:t>are</a:t>
            </a:r>
            <a:r>
              <a:rPr lang="el-GR" altLang="en-US" sz="2400" b="1" dirty="0">
                <a:solidFill>
                  <a:srgbClr val="FFFFFF"/>
                </a:solidFill>
              </a:rPr>
              <a:t> of </a:t>
            </a:r>
            <a:r>
              <a:rPr lang="el-GR" altLang="en-US" sz="2400" b="1" dirty="0" err="1">
                <a:solidFill>
                  <a:srgbClr val="FFFF00"/>
                </a:solidFill>
              </a:rPr>
              <a:t>unique</a:t>
            </a:r>
            <a:r>
              <a:rPr lang="el-GR" altLang="en-US" sz="2400" b="1" dirty="0">
                <a:solidFill>
                  <a:srgbClr val="FFFF00"/>
                </a:solidFill>
              </a:rPr>
              <a:t> </a:t>
            </a:r>
            <a:r>
              <a:rPr lang="el-GR" altLang="en-US" sz="2400" b="1" dirty="0" err="1">
                <a:solidFill>
                  <a:srgbClr val="FFFF00"/>
                </a:solidFill>
              </a:rPr>
              <a:t>complexity</a:t>
            </a:r>
            <a:r>
              <a:rPr lang="el-GR" altLang="en-US" sz="2400" b="1" dirty="0">
                <a:solidFill>
                  <a:srgbClr val="FFFF00"/>
                </a:solidFill>
              </a:rPr>
              <a:t> </a:t>
            </a:r>
            <a:r>
              <a:rPr lang="el-GR" altLang="en-US" sz="2400" b="1" dirty="0">
                <a:solidFill>
                  <a:srgbClr val="FFFFFF"/>
                </a:solidFill>
              </a:rPr>
              <a:t>in the </a:t>
            </a:r>
            <a:r>
              <a:rPr lang="el-GR" altLang="en-US" sz="2400" b="1" dirty="0" err="1">
                <a:solidFill>
                  <a:srgbClr val="FFFFFF"/>
                </a:solidFill>
              </a:rPr>
              <a:t>known</a:t>
            </a:r>
            <a:r>
              <a:rPr lang="el-GR" altLang="en-US" sz="2400" b="1" dirty="0">
                <a:solidFill>
                  <a:srgbClr val="FFFFFF"/>
                </a:solidFill>
              </a:rPr>
              <a:t> </a:t>
            </a:r>
            <a:r>
              <a:rPr lang="el-GR" altLang="en-US" sz="2400" b="1" dirty="0" err="1">
                <a:solidFill>
                  <a:srgbClr val="FFFFFF"/>
                </a:solidFill>
              </a:rPr>
              <a:t>universe</a:t>
            </a:r>
            <a:r>
              <a:rPr lang="el-GR" altLang="en-US" sz="2400" b="1" dirty="0">
                <a:solidFill>
                  <a:srgbClr val="FFFFFF"/>
                </a:solidFill>
              </a:rPr>
              <a:t>.</a:t>
            </a:r>
          </a:p>
          <a:p>
            <a:pPr eaLnBrk="1" hangingPunct="1">
              <a:spcBef>
                <a:spcPct val="0"/>
              </a:spcBef>
              <a:buClrTx/>
              <a:buFontTx/>
              <a:buNone/>
            </a:pPr>
            <a:endParaRPr lang="el-GR" altLang="en-US" sz="2400" b="1" dirty="0">
              <a:solidFill>
                <a:srgbClr val="FFFFFF"/>
              </a:solidFill>
            </a:endParaRPr>
          </a:p>
          <a:p>
            <a:pPr eaLnBrk="1" hangingPunct="1">
              <a:spcBef>
                <a:spcPct val="0"/>
              </a:spcBef>
              <a:buClrTx/>
              <a:buFontTx/>
              <a:buNone/>
            </a:pPr>
            <a:r>
              <a:rPr lang="el-GR" altLang="en-US" sz="2400" b="1" dirty="0" err="1">
                <a:solidFill>
                  <a:srgbClr val="FFFFFF"/>
                </a:solidFill>
              </a:rPr>
              <a:t>Complex</a:t>
            </a:r>
            <a:r>
              <a:rPr lang="el-GR" altLang="en-US" sz="2400" b="1" dirty="0">
                <a:solidFill>
                  <a:srgbClr val="FFFFFF"/>
                </a:solidFill>
              </a:rPr>
              <a:t> </a:t>
            </a:r>
            <a:r>
              <a:rPr lang="el-GR" altLang="en-US" sz="2400" b="1" dirty="0" err="1">
                <a:solidFill>
                  <a:srgbClr val="FFFFFF"/>
                </a:solidFill>
              </a:rPr>
              <a:t>systems</a:t>
            </a:r>
            <a:r>
              <a:rPr lang="en-US" altLang="el-GR" sz="2400" b="1" dirty="0">
                <a:solidFill>
                  <a:srgbClr val="FFFFFF"/>
                </a:solidFill>
              </a:rPr>
              <a:t>, including humans, </a:t>
            </a:r>
            <a:r>
              <a:rPr lang="el-GR" altLang="en-US" sz="2400" b="1" dirty="0">
                <a:solidFill>
                  <a:srgbClr val="FFFFFF"/>
                </a:solidFill>
              </a:rPr>
              <a:t> </a:t>
            </a:r>
            <a:r>
              <a:rPr lang="el-GR" altLang="en-US" sz="2400" b="1" dirty="0" err="1">
                <a:solidFill>
                  <a:srgbClr val="FFFFFF"/>
                </a:solidFill>
              </a:rPr>
              <a:t>are</a:t>
            </a:r>
            <a:r>
              <a:rPr lang="el-GR" altLang="en-US" sz="2400" b="1" dirty="0">
                <a:solidFill>
                  <a:srgbClr val="FFFFFF"/>
                </a:solidFill>
              </a:rPr>
              <a:t> in </a:t>
            </a:r>
            <a:r>
              <a:rPr lang="el-GR" altLang="en-US" sz="2400" b="1" dirty="0">
                <a:solidFill>
                  <a:srgbClr val="FFFF00"/>
                </a:solidFill>
              </a:rPr>
              <a:t>a </a:t>
            </a:r>
            <a:r>
              <a:rPr lang="el-GR" altLang="en-US" sz="2400" b="1" dirty="0" err="1">
                <a:solidFill>
                  <a:srgbClr val="FFFF00"/>
                </a:solidFill>
              </a:rPr>
              <a:t>dynamic</a:t>
            </a:r>
            <a:r>
              <a:rPr lang="el-GR" altLang="en-US" sz="2400" b="1" dirty="0">
                <a:solidFill>
                  <a:srgbClr val="FFFF00"/>
                </a:solidFill>
              </a:rPr>
              <a:t>  </a:t>
            </a:r>
            <a:r>
              <a:rPr lang="el-GR" altLang="en-US" sz="2400" b="1" dirty="0" err="1">
                <a:solidFill>
                  <a:srgbClr val="FFFF00"/>
                </a:solidFill>
              </a:rPr>
              <a:t>disequilibrium</a:t>
            </a:r>
            <a:r>
              <a:rPr lang="el-GR" altLang="en-US" sz="2400" b="1" dirty="0">
                <a:solidFill>
                  <a:srgbClr val="FFFF00"/>
                </a:solidFill>
              </a:rPr>
              <a:t> </a:t>
            </a:r>
            <a:r>
              <a:rPr lang="el-GR" altLang="en-US" sz="2400" b="1" dirty="0" err="1">
                <a:solidFill>
                  <a:srgbClr val="FFFFFF"/>
                </a:solidFill>
              </a:rPr>
              <a:t>that</a:t>
            </a:r>
            <a:r>
              <a:rPr lang="el-GR" altLang="en-US" sz="2400" b="1" dirty="0">
                <a:solidFill>
                  <a:srgbClr val="FFFFFF"/>
                </a:solidFill>
              </a:rPr>
              <a:t> </a:t>
            </a:r>
            <a:r>
              <a:rPr lang="el-GR" altLang="en-US" sz="2400" b="1" dirty="0" err="1">
                <a:solidFill>
                  <a:srgbClr val="FFFFFF"/>
                </a:solidFill>
              </a:rPr>
              <a:t>requires</a:t>
            </a:r>
            <a:r>
              <a:rPr lang="el-GR" altLang="en-US" sz="2400" b="1" dirty="0">
                <a:solidFill>
                  <a:srgbClr val="FFFFFF"/>
                </a:solidFill>
              </a:rPr>
              <a:t> </a:t>
            </a:r>
            <a:r>
              <a:rPr lang="el-GR" altLang="en-US" sz="2400" b="1" dirty="0" err="1">
                <a:solidFill>
                  <a:srgbClr val="FFFFFF"/>
                </a:solidFill>
              </a:rPr>
              <a:t>energy</a:t>
            </a:r>
            <a:r>
              <a:rPr lang="el-GR" altLang="en-US" sz="2400" b="1" dirty="0">
                <a:solidFill>
                  <a:srgbClr val="FFFFFF"/>
                </a:solidFill>
              </a:rPr>
              <a:t> </a:t>
            </a:r>
            <a:r>
              <a:rPr lang="el-GR" altLang="en-US" sz="2400" b="1" dirty="0" err="1">
                <a:solidFill>
                  <a:srgbClr val="FFFFFF"/>
                </a:solidFill>
              </a:rPr>
              <a:t>to</a:t>
            </a:r>
            <a:r>
              <a:rPr lang="el-GR" altLang="en-US" sz="2400" b="1" dirty="0">
                <a:solidFill>
                  <a:srgbClr val="FFFFFF"/>
                </a:solidFill>
              </a:rPr>
              <a:t> </a:t>
            </a:r>
            <a:r>
              <a:rPr lang="el-GR" altLang="en-US" sz="2400" b="1" dirty="0" err="1">
                <a:solidFill>
                  <a:srgbClr val="FFFFFF"/>
                </a:solidFill>
              </a:rPr>
              <a:t>be</a:t>
            </a:r>
            <a:r>
              <a:rPr lang="el-GR" altLang="en-US" sz="2400" b="1" dirty="0">
                <a:solidFill>
                  <a:srgbClr val="FFFFFF"/>
                </a:solidFill>
              </a:rPr>
              <a:t> </a:t>
            </a:r>
            <a:r>
              <a:rPr lang="el-GR" altLang="en-US" sz="2400" b="1" dirty="0" err="1">
                <a:solidFill>
                  <a:srgbClr val="FFFFFF"/>
                </a:solidFill>
              </a:rPr>
              <a:t>sustained</a:t>
            </a:r>
            <a:r>
              <a:rPr lang="el-GR" altLang="en-US" sz="2400" b="1" dirty="0">
                <a:solidFill>
                  <a:srgbClr val="FFFFFF"/>
                </a:solidFill>
              </a:rPr>
              <a:t>.</a:t>
            </a:r>
          </a:p>
          <a:p>
            <a:pPr eaLnBrk="1" hangingPunct="1">
              <a:spcBef>
                <a:spcPct val="0"/>
              </a:spcBef>
              <a:buClrTx/>
              <a:buFontTx/>
              <a:buNone/>
            </a:pPr>
            <a:endParaRPr lang="el-GR" altLang="en-US" sz="2400" b="1" dirty="0">
              <a:solidFill>
                <a:srgbClr val="FFFFFF"/>
              </a:solidFill>
            </a:endParaRPr>
          </a:p>
          <a:p>
            <a:pPr eaLnBrk="1" hangingPunct="1">
              <a:spcBef>
                <a:spcPct val="0"/>
              </a:spcBef>
              <a:buClrTx/>
              <a:buFontTx/>
              <a:buNone/>
            </a:pPr>
            <a:r>
              <a:rPr lang="el-GR" altLang="en-US" sz="2400" b="1" dirty="0" err="1">
                <a:solidFill>
                  <a:srgbClr val="FFFFFF"/>
                </a:solidFill>
              </a:rPr>
              <a:t>Complex</a:t>
            </a:r>
            <a:r>
              <a:rPr lang="el-GR" altLang="en-US" sz="2400" b="1" dirty="0">
                <a:solidFill>
                  <a:srgbClr val="FFFFFF"/>
                </a:solidFill>
              </a:rPr>
              <a:t> </a:t>
            </a:r>
            <a:r>
              <a:rPr lang="el-GR" altLang="en-US" sz="2400" b="1" dirty="0" err="1">
                <a:solidFill>
                  <a:srgbClr val="FFFFFF"/>
                </a:solidFill>
              </a:rPr>
              <a:t>systems</a:t>
            </a:r>
            <a:r>
              <a:rPr lang="el-GR" altLang="en-US" sz="2400" b="1" dirty="0">
                <a:solidFill>
                  <a:srgbClr val="FFFFFF"/>
                </a:solidFill>
              </a:rPr>
              <a:t> </a:t>
            </a:r>
            <a:r>
              <a:rPr lang="el-GR" altLang="en-US" sz="2400" b="1" dirty="0" err="1">
                <a:solidFill>
                  <a:srgbClr val="FFFFFF"/>
                </a:solidFill>
              </a:rPr>
              <a:t>have</a:t>
            </a:r>
            <a:r>
              <a:rPr lang="el-GR" altLang="en-US" sz="2400" b="1" dirty="0">
                <a:solidFill>
                  <a:srgbClr val="FFFFFF"/>
                </a:solidFill>
              </a:rPr>
              <a:t> </a:t>
            </a:r>
            <a:r>
              <a:rPr lang="el-GR" altLang="en-US" sz="2400" b="1" dirty="0" err="1">
                <a:solidFill>
                  <a:srgbClr val="FFFF00"/>
                </a:solidFill>
              </a:rPr>
              <a:t>organizing</a:t>
            </a:r>
            <a:r>
              <a:rPr lang="el-GR" altLang="en-US" sz="2400" b="1" dirty="0">
                <a:solidFill>
                  <a:srgbClr val="FFFF00"/>
                </a:solidFill>
              </a:rPr>
              <a:t> </a:t>
            </a:r>
            <a:r>
              <a:rPr lang="el-GR" altLang="en-US" sz="2400" b="1" dirty="0" err="1">
                <a:solidFill>
                  <a:srgbClr val="FFFF00"/>
                </a:solidFill>
              </a:rPr>
              <a:t>principles</a:t>
            </a:r>
            <a:r>
              <a:rPr lang="el-GR" altLang="en-US" sz="2400" b="1" dirty="0">
                <a:solidFill>
                  <a:srgbClr val="FFFF00"/>
                </a:solidFill>
              </a:rPr>
              <a:t> </a:t>
            </a:r>
            <a:r>
              <a:rPr lang="el-GR" altLang="en-US" sz="2400" b="1" dirty="0">
                <a:solidFill>
                  <a:srgbClr val="FFFFFF"/>
                </a:solidFill>
              </a:rPr>
              <a:t>and </a:t>
            </a:r>
            <a:r>
              <a:rPr lang="el-GR" altLang="en-US" sz="2400" b="1" dirty="0" err="1">
                <a:solidFill>
                  <a:srgbClr val="FFFFFF"/>
                </a:solidFill>
              </a:rPr>
              <a:t>follow</a:t>
            </a:r>
            <a:r>
              <a:rPr lang="el-GR" altLang="en-US" sz="2400" b="1" dirty="0">
                <a:solidFill>
                  <a:srgbClr val="FFFFFF"/>
                </a:solidFill>
              </a:rPr>
              <a:t> </a:t>
            </a:r>
            <a:r>
              <a:rPr lang="el-GR" altLang="en-US" sz="2400" b="1" dirty="0" err="1">
                <a:solidFill>
                  <a:srgbClr val="FFFFFF"/>
                </a:solidFill>
              </a:rPr>
              <a:t>mathematic</a:t>
            </a:r>
            <a:r>
              <a:rPr lang="el-GR" altLang="en-US" sz="2400" b="1" dirty="0">
                <a:solidFill>
                  <a:srgbClr val="FFFFFF"/>
                </a:solidFill>
              </a:rPr>
              <a:t> </a:t>
            </a:r>
            <a:r>
              <a:rPr lang="el-GR" altLang="en-US" sz="2400" b="1" dirty="0" err="1">
                <a:solidFill>
                  <a:srgbClr val="FFFFFF"/>
                </a:solidFill>
              </a:rPr>
              <a:t>rules</a:t>
            </a:r>
            <a:r>
              <a:rPr lang="el-GR" altLang="en-US" sz="2400" b="1" dirty="0">
                <a:solidFill>
                  <a:srgbClr val="FFFFFF"/>
                </a:solidFill>
              </a:rPr>
              <a:t> (</a:t>
            </a:r>
            <a:r>
              <a:rPr lang="en-US" altLang="el-GR" sz="2400" b="1" i="1" dirty="0">
                <a:solidFill>
                  <a:srgbClr val="FFC000"/>
                </a:solidFill>
                <a:latin typeface="Arial Bold Italic" panose="020B0604020202020204" charset="0"/>
                <a:cs typeface="Arial Bold Italic" panose="020B0604020202020204" charset="0"/>
              </a:rPr>
              <a:t>“Chaos theory = Complexity theory”</a:t>
            </a:r>
            <a:r>
              <a:rPr lang="en-US" altLang="el-GR" sz="2400" b="1" dirty="0">
                <a:solidFill>
                  <a:srgbClr val="FFFFFF"/>
                </a:solidFill>
              </a:rPr>
              <a:t>)</a:t>
            </a:r>
            <a:r>
              <a:rPr lang="el-GR" altLang="en-US" sz="2400" b="1" dirty="0">
                <a:solidFill>
                  <a:srgbClr val="FFFFFF"/>
                </a:solidFill>
              </a:rPr>
              <a:t>.</a:t>
            </a:r>
          </a:p>
          <a:p>
            <a:pPr eaLnBrk="1" hangingPunct="1">
              <a:spcBef>
                <a:spcPct val="0"/>
              </a:spcBef>
              <a:buClrTx/>
              <a:buFontTx/>
              <a:buNone/>
            </a:pPr>
            <a:endParaRPr lang="el-GR" altLang="en-US" sz="2400" b="1" dirty="0">
              <a:solidFill>
                <a:srgbClr val="FFFFFF"/>
              </a:solidFill>
            </a:endParaRPr>
          </a:p>
          <a:p>
            <a:pPr eaLnBrk="1" hangingPunct="1">
              <a:spcBef>
                <a:spcPct val="0"/>
              </a:spcBef>
              <a:buClrTx/>
              <a:buFontTx/>
              <a:buNone/>
            </a:pPr>
            <a:r>
              <a:rPr lang="en-US" altLang="el-GR" sz="2400" b="1" dirty="0">
                <a:solidFill>
                  <a:srgbClr val="00B0F0"/>
                </a:solidFill>
              </a:rPr>
              <a:t>Hormones -including pheromones- are the cybernetic signals of living organisms that subserve complexity (intracrine, autocrine, paracrine, endocrine functions).</a:t>
            </a:r>
            <a:endParaRPr lang="el-GR" altLang="en-US" sz="2400" b="1" dirty="0">
              <a:solidFill>
                <a:srgbClr val="00B0F0"/>
              </a:solidFill>
            </a:endParaRPr>
          </a:p>
          <a:p>
            <a:pPr eaLnBrk="1" hangingPunct="1">
              <a:spcBef>
                <a:spcPct val="0"/>
              </a:spcBef>
              <a:buClrTx/>
              <a:buFontTx/>
              <a:buNone/>
            </a:pPr>
            <a:endParaRPr lang="el-GR" altLang="en-US" sz="2400" b="1" dirty="0">
              <a:solidFill>
                <a:srgbClr val="00B0F0"/>
              </a:solidFill>
            </a:endParaRPr>
          </a:p>
          <a:p>
            <a:pPr eaLnBrk="1" hangingPunct="1">
              <a:spcBef>
                <a:spcPct val="0"/>
              </a:spcBef>
              <a:buClrTx/>
              <a:buFontTx/>
              <a:buNone/>
            </a:pPr>
            <a:r>
              <a:rPr lang="el-GR" altLang="en-US" sz="2400" dirty="0">
                <a:solidFill>
                  <a:srgbClr val="FFFFFF"/>
                </a:solidFill>
                <a:latin typeface="Wingdings" panose="05000000000000000000" pitchFamily="2" charset="2"/>
              </a:rPr>
              <a:t></a:t>
            </a:r>
            <a:r>
              <a:rPr lang="el-GR" altLang="en-US" sz="3600" dirty="0">
                <a:solidFill>
                  <a:srgbClr val="FFFF00"/>
                </a:solidFill>
                <a:latin typeface="Wingdings" panose="05000000000000000000" pitchFamily="2" charset="2"/>
              </a:rPr>
              <a:t></a:t>
            </a:r>
          </a:p>
          <a:p>
            <a:pPr eaLnBrk="1" hangingPunct="1">
              <a:spcBef>
                <a:spcPct val="0"/>
              </a:spcBef>
              <a:buClrTx/>
              <a:buFontTx/>
              <a:buNone/>
            </a:pPr>
            <a:r>
              <a:rPr lang="en-US" altLang="el-GR" sz="2000" b="1" dirty="0">
                <a:solidFill>
                  <a:srgbClr val="FFFF00"/>
                </a:solidFill>
              </a:rPr>
              <a:t>                        </a:t>
            </a:r>
            <a:r>
              <a:rPr lang="el-GR" altLang="en-US" sz="2000" b="1" dirty="0">
                <a:solidFill>
                  <a:srgbClr val="FFFF00"/>
                </a:solidFill>
              </a:rPr>
              <a:t>SYSTEMS  BIOLOGY, SYSTEMS MEDICINE</a:t>
            </a:r>
          </a:p>
          <a:p>
            <a:pPr eaLnBrk="1" hangingPunct="1">
              <a:spcBef>
                <a:spcPct val="0"/>
              </a:spcBef>
              <a:buClrTx/>
              <a:buFontTx/>
              <a:buNone/>
            </a:pPr>
            <a:r>
              <a:rPr lang="el-GR" altLang="en-US" sz="2000" b="1" dirty="0">
                <a:solidFill>
                  <a:srgbClr val="FFFF00"/>
                </a:solidFill>
              </a:rPr>
              <a:t> </a:t>
            </a:r>
            <a:r>
              <a:rPr lang="en-US" altLang="el-GR" sz="2000" b="1" dirty="0">
                <a:solidFill>
                  <a:srgbClr val="FFFF00"/>
                </a:solidFill>
              </a:rPr>
              <a:t>                         </a:t>
            </a:r>
            <a:r>
              <a:rPr lang="el-GR" altLang="en-US" sz="2000" b="1" dirty="0">
                <a:solidFill>
                  <a:srgbClr val="FF6600"/>
                </a:solidFill>
              </a:rPr>
              <a:t>NARRATIVE AND PRECISION MEDICINE</a:t>
            </a:r>
          </a:p>
          <a:p>
            <a:pPr algn="ctr" eaLnBrk="1" hangingPunct="1">
              <a:lnSpc>
                <a:spcPct val="90000"/>
              </a:lnSpc>
              <a:spcBef>
                <a:spcPct val="0"/>
              </a:spcBef>
              <a:buClrTx/>
              <a:buFontTx/>
              <a:buNone/>
            </a:pPr>
            <a:r>
              <a:rPr lang="el-GR" altLang="en-US" sz="2000" b="1" dirty="0">
                <a:solidFill>
                  <a:srgbClr val="FF6600"/>
                </a:solidFill>
              </a:rPr>
              <a:t>P4 MEDICINE (</a:t>
            </a:r>
            <a:r>
              <a:rPr lang="el-GR" altLang="en-US" sz="2000" b="1" dirty="0" err="1">
                <a:solidFill>
                  <a:srgbClr val="FF6600"/>
                </a:solidFill>
              </a:rPr>
              <a:t>predictive</a:t>
            </a:r>
            <a:r>
              <a:rPr lang="el-GR" altLang="en-US" sz="2000" b="1" dirty="0">
                <a:solidFill>
                  <a:srgbClr val="FF6600"/>
                </a:solidFill>
              </a:rPr>
              <a:t>, </a:t>
            </a:r>
            <a:r>
              <a:rPr lang="el-GR" altLang="en-US" sz="2000" b="1" dirty="0" err="1">
                <a:solidFill>
                  <a:srgbClr val="FF6600"/>
                </a:solidFill>
              </a:rPr>
              <a:t>personalized</a:t>
            </a:r>
            <a:r>
              <a:rPr lang="el-GR" altLang="en-US" sz="2000" b="1" dirty="0">
                <a:solidFill>
                  <a:srgbClr val="FF6600"/>
                </a:solidFill>
              </a:rPr>
              <a:t>, </a:t>
            </a:r>
            <a:r>
              <a:rPr lang="el-GR" altLang="en-US" sz="2000" b="1" dirty="0" err="1">
                <a:solidFill>
                  <a:srgbClr val="FF6600"/>
                </a:solidFill>
              </a:rPr>
              <a:t>preventive</a:t>
            </a:r>
            <a:r>
              <a:rPr lang="el-GR" altLang="en-US" sz="2000" b="1" dirty="0">
                <a:solidFill>
                  <a:srgbClr val="FF6600"/>
                </a:solidFill>
              </a:rPr>
              <a:t>, </a:t>
            </a:r>
            <a:r>
              <a:rPr lang="el-GR" altLang="en-US" sz="2000" b="1" dirty="0" err="1">
                <a:solidFill>
                  <a:srgbClr val="FF6600"/>
                </a:solidFill>
              </a:rPr>
              <a:t>participatory</a:t>
            </a:r>
            <a:r>
              <a:rPr lang="el-GR" altLang="en-US" sz="2000" b="1" dirty="0">
                <a:solidFill>
                  <a:srgbClr val="FF6600"/>
                </a:solidFill>
              </a:rPr>
              <a:t>)</a:t>
            </a:r>
          </a:p>
          <a:p>
            <a:pPr algn="just" eaLnBrk="1" hangingPunct="1">
              <a:lnSpc>
                <a:spcPct val="90000"/>
              </a:lnSpc>
              <a:spcBef>
                <a:spcPct val="0"/>
              </a:spcBef>
              <a:buClrTx/>
              <a:buFontTx/>
              <a:buNone/>
            </a:pPr>
            <a:r>
              <a:rPr lang="el-GR" altLang="en-US" sz="2400" b="1" dirty="0">
                <a:solidFill>
                  <a:srgbClr val="FFFFFF"/>
                </a:solidFill>
                <a:latin typeface="Times Greek" pitchFamily="2" charset="0"/>
              </a:rPr>
              <a:t> </a:t>
            </a:r>
            <a:r>
              <a:rPr lang="el-GR" altLang="en-US" sz="2800" b="1" dirty="0">
                <a:solidFill>
                  <a:srgbClr val="FFFFFF"/>
                </a:solidFill>
                <a:latin typeface="Times Greek" pitchFamily="2" charset="0"/>
              </a:rPr>
              <a:t>	</a:t>
            </a:r>
          </a:p>
          <a:p>
            <a:pPr eaLnBrk="1" hangingPunct="1">
              <a:spcBef>
                <a:spcPct val="0"/>
              </a:spcBef>
              <a:buClrTx/>
              <a:buFontTx/>
              <a:buNone/>
            </a:pPr>
            <a:endParaRPr lang="el-GR" altLang="en-US" sz="2400" b="1" dirty="0">
              <a:solidFill>
                <a:srgbClr val="FF6600"/>
              </a:solidFill>
            </a:endParaRPr>
          </a:p>
          <a:p>
            <a:pPr eaLnBrk="1" hangingPunct="1">
              <a:spcBef>
                <a:spcPct val="0"/>
              </a:spcBef>
              <a:buClrTx/>
              <a:buFontTx/>
              <a:buNone/>
            </a:pPr>
            <a:r>
              <a:rPr lang="el-GR" altLang="en-US" sz="1800" b="1" dirty="0">
                <a:solidFill>
                  <a:srgbClr val="FFFFFF"/>
                </a:solidFill>
              </a:rPr>
              <a:t>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2225" name="Line 1"/>
          <p:cNvSpPr>
            <a:spLocks noChangeShapeType="1"/>
          </p:cNvSpPr>
          <p:nvPr/>
        </p:nvSpPr>
        <p:spPr bwMode="auto">
          <a:xfrm>
            <a:off x="3622675" y="2393950"/>
            <a:ext cx="1223963" cy="1588"/>
          </a:xfrm>
          <a:prstGeom prst="line">
            <a:avLst/>
          </a:prstGeom>
          <a:noFill/>
          <a:ln w="9360" cap="sq">
            <a:solidFill>
              <a:srgbClr val="FFFFFF"/>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2226" name="Line 2"/>
          <p:cNvSpPr>
            <a:spLocks noChangeShapeType="1"/>
          </p:cNvSpPr>
          <p:nvPr/>
        </p:nvSpPr>
        <p:spPr bwMode="auto">
          <a:xfrm flipH="1">
            <a:off x="6664325" y="2393950"/>
            <a:ext cx="1155700" cy="1588"/>
          </a:xfrm>
          <a:prstGeom prst="line">
            <a:avLst/>
          </a:prstGeom>
          <a:noFill/>
          <a:ln w="9360" cap="sq">
            <a:solidFill>
              <a:srgbClr val="FFFFFF"/>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2227" name="Line 3"/>
          <p:cNvSpPr>
            <a:spLocks noChangeShapeType="1"/>
          </p:cNvSpPr>
          <p:nvPr/>
        </p:nvSpPr>
        <p:spPr bwMode="auto">
          <a:xfrm>
            <a:off x="3702050" y="3765550"/>
            <a:ext cx="1144588" cy="1588"/>
          </a:xfrm>
          <a:prstGeom prst="line">
            <a:avLst/>
          </a:prstGeom>
          <a:noFill/>
          <a:ln w="9360" cap="sq">
            <a:solidFill>
              <a:srgbClr val="FFFFFF"/>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2228" name="Line 4"/>
          <p:cNvSpPr>
            <a:spLocks noChangeShapeType="1"/>
          </p:cNvSpPr>
          <p:nvPr/>
        </p:nvSpPr>
        <p:spPr bwMode="auto">
          <a:xfrm flipH="1">
            <a:off x="6821488" y="3765550"/>
            <a:ext cx="1227137" cy="1588"/>
          </a:xfrm>
          <a:prstGeom prst="line">
            <a:avLst/>
          </a:prstGeom>
          <a:noFill/>
          <a:ln w="9360" cap="sq">
            <a:solidFill>
              <a:srgbClr val="FFFFFF"/>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2229" name="Rectangle 5"/>
          <p:cNvSpPr>
            <a:spLocks noChangeArrowheads="1"/>
          </p:cNvSpPr>
          <p:nvPr/>
        </p:nvSpPr>
        <p:spPr bwMode="auto">
          <a:xfrm>
            <a:off x="2114550" y="2671763"/>
            <a:ext cx="18415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52230" name="Rectangle 6"/>
          <p:cNvSpPr>
            <a:spLocks noChangeArrowheads="1"/>
          </p:cNvSpPr>
          <p:nvPr/>
        </p:nvSpPr>
        <p:spPr bwMode="auto">
          <a:xfrm>
            <a:off x="2027397" y="2016443"/>
            <a:ext cx="1630045" cy="8312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2400" b="1">
                <a:solidFill>
                  <a:srgbClr val="FFFFFF"/>
                </a:solidFill>
                <a:latin typeface="Century Gothic Bold" panose="020B0502020202020204" charset="0"/>
                <a:ea typeface="Symbol" pitchFamily="2" charset="2"/>
                <a:cs typeface="Century Gothic Bold" panose="020B0502020202020204" charset="0"/>
              </a:rPr>
              <a:t>Disturbing</a:t>
            </a:r>
          </a:p>
          <a:p>
            <a:pPr algn="ctr" eaLnBrk="1" hangingPunct="1">
              <a:spcBef>
                <a:spcPct val="0"/>
              </a:spcBef>
              <a:buClrTx/>
              <a:buFontTx/>
              <a:buNone/>
            </a:pPr>
            <a:r>
              <a:rPr lang="en-US" altLang="en-US" sz="2400" b="1">
                <a:solidFill>
                  <a:srgbClr val="FFFFFF"/>
                </a:solidFill>
                <a:latin typeface="Century Gothic Bold" panose="020B0502020202020204" charset="0"/>
                <a:ea typeface="Symbol" pitchFamily="2" charset="2"/>
                <a:cs typeface="Century Gothic Bold" panose="020B0502020202020204" charset="0"/>
              </a:rPr>
              <a:t>Forces</a:t>
            </a:r>
          </a:p>
        </p:txBody>
      </p:sp>
      <p:sp>
        <p:nvSpPr>
          <p:cNvPr id="52231" name="Rectangle 7"/>
          <p:cNvSpPr>
            <a:spLocks noChangeArrowheads="1"/>
          </p:cNvSpPr>
          <p:nvPr/>
        </p:nvSpPr>
        <p:spPr bwMode="auto">
          <a:xfrm>
            <a:off x="4898073" y="1803400"/>
            <a:ext cx="1818005" cy="1200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2400" b="1" i="1">
                <a:solidFill>
                  <a:srgbClr val="FFFF00"/>
                </a:solidFill>
                <a:latin typeface="Century Gothic" panose="020B0502020202020204" pitchFamily="34" charset="0"/>
                <a:ea typeface="Symbol" pitchFamily="2" charset="2"/>
                <a:cs typeface="Arial" panose="020B0604020202020204" pitchFamily="34" charset="0"/>
              </a:rPr>
              <a:t>“Harmony”</a:t>
            </a:r>
          </a:p>
          <a:p>
            <a:pPr algn="ctr" eaLnBrk="1" hangingPunct="1">
              <a:spcBef>
                <a:spcPct val="0"/>
              </a:spcBef>
              <a:buClrTx/>
              <a:buFontTx/>
              <a:buNone/>
            </a:pPr>
            <a:r>
              <a:rPr lang="en-US" altLang="en-US" sz="2400" b="1">
                <a:solidFill>
                  <a:srgbClr val="FFFF00"/>
                </a:solidFill>
                <a:latin typeface="Century Gothic Bold" panose="020B0502020202020204" charset="0"/>
                <a:ea typeface="Symbol" pitchFamily="2" charset="2"/>
                <a:cs typeface="Century Gothic Bold" panose="020B0502020202020204" charset="0"/>
              </a:rPr>
              <a:t>Equilibrium</a:t>
            </a:r>
          </a:p>
          <a:p>
            <a:pPr algn="ctr" eaLnBrk="1" hangingPunct="1">
              <a:spcBef>
                <a:spcPct val="0"/>
              </a:spcBef>
              <a:buClrTx/>
              <a:buFontTx/>
              <a:buNone/>
            </a:pPr>
            <a:r>
              <a:rPr lang="en-US" altLang="en-US" sz="2400" b="1">
                <a:solidFill>
                  <a:srgbClr val="FFFF00"/>
                </a:solidFill>
                <a:latin typeface="Century Gothic Bold" panose="020B0502020202020204" charset="0"/>
                <a:ea typeface="Symbol" pitchFamily="2" charset="2"/>
                <a:cs typeface="Century Gothic Bold" panose="020B0502020202020204" charset="0"/>
              </a:rPr>
              <a:t>Balance</a:t>
            </a:r>
          </a:p>
        </p:txBody>
      </p:sp>
      <p:sp>
        <p:nvSpPr>
          <p:cNvPr id="52232" name="Rectangle 8"/>
          <p:cNvSpPr>
            <a:spLocks noChangeArrowheads="1"/>
          </p:cNvSpPr>
          <p:nvPr/>
        </p:nvSpPr>
        <p:spPr bwMode="auto">
          <a:xfrm>
            <a:off x="7918609" y="1797050"/>
            <a:ext cx="2306320" cy="1200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2400" b="1">
                <a:solidFill>
                  <a:srgbClr val="FFFFFF"/>
                </a:solidFill>
                <a:latin typeface="Century Gothic Bold" panose="020B0502020202020204" charset="0"/>
                <a:ea typeface="Symbol" pitchFamily="2" charset="2"/>
                <a:cs typeface="Century Gothic Bold" panose="020B0502020202020204" charset="0"/>
              </a:rPr>
              <a:t>Counteracting</a:t>
            </a:r>
          </a:p>
          <a:p>
            <a:pPr algn="ctr" eaLnBrk="1" hangingPunct="1">
              <a:spcBef>
                <a:spcPct val="0"/>
              </a:spcBef>
              <a:buClrTx/>
              <a:buFontTx/>
              <a:buNone/>
            </a:pPr>
            <a:r>
              <a:rPr lang="en-US" altLang="en-US" sz="2400" b="1">
                <a:solidFill>
                  <a:srgbClr val="FFFFFF"/>
                </a:solidFill>
                <a:latin typeface="Century Gothic Bold" panose="020B0502020202020204" charset="0"/>
                <a:ea typeface="Symbol" pitchFamily="2" charset="2"/>
                <a:cs typeface="Century Gothic Bold" panose="020B0502020202020204" charset="0"/>
              </a:rPr>
              <a:t>Reestablishing</a:t>
            </a:r>
          </a:p>
          <a:p>
            <a:pPr algn="ctr" eaLnBrk="1" hangingPunct="1">
              <a:spcBef>
                <a:spcPct val="0"/>
              </a:spcBef>
              <a:buClrTx/>
              <a:buFontTx/>
              <a:buNone/>
            </a:pPr>
            <a:r>
              <a:rPr lang="en-US" altLang="en-US" sz="2400" b="1">
                <a:solidFill>
                  <a:srgbClr val="FFFFFF"/>
                </a:solidFill>
                <a:latin typeface="Century Gothic Bold" panose="020B0502020202020204" charset="0"/>
                <a:ea typeface="Symbol" pitchFamily="2" charset="2"/>
                <a:cs typeface="Century Gothic Bold" panose="020B0502020202020204" charset="0"/>
              </a:rPr>
              <a:t>Forces</a:t>
            </a:r>
          </a:p>
        </p:txBody>
      </p:sp>
      <p:sp>
        <p:nvSpPr>
          <p:cNvPr id="52233" name="Rectangle 9"/>
          <p:cNvSpPr>
            <a:spLocks noChangeArrowheads="1"/>
          </p:cNvSpPr>
          <p:nvPr/>
        </p:nvSpPr>
        <p:spPr bwMode="auto">
          <a:xfrm>
            <a:off x="8871744" y="2920365"/>
            <a:ext cx="317500" cy="4616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2400">
                <a:solidFill>
                  <a:srgbClr val="FFFFFF"/>
                </a:solidFill>
                <a:latin typeface="Century Gothic" panose="020B0502020202020204" pitchFamily="34" charset="0"/>
                <a:ea typeface="Symbol" pitchFamily="2" charset="2"/>
                <a:cs typeface="Arial" panose="020B0604020202020204" pitchFamily="34" charset="0"/>
              </a:rPr>
              <a:t>II</a:t>
            </a:r>
          </a:p>
        </p:txBody>
      </p:sp>
      <p:sp>
        <p:nvSpPr>
          <p:cNvPr id="52234" name="Rectangle 10"/>
          <p:cNvSpPr>
            <a:spLocks noChangeArrowheads="1"/>
          </p:cNvSpPr>
          <p:nvPr/>
        </p:nvSpPr>
        <p:spPr bwMode="auto">
          <a:xfrm>
            <a:off x="5595144" y="2920365"/>
            <a:ext cx="317500" cy="4616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2400">
                <a:solidFill>
                  <a:srgbClr val="FFFFFF"/>
                </a:solidFill>
                <a:latin typeface="Century Gothic" panose="020B0502020202020204" pitchFamily="34" charset="0"/>
                <a:ea typeface="Symbol" pitchFamily="2" charset="2"/>
                <a:cs typeface="Arial" panose="020B0604020202020204" pitchFamily="34" charset="0"/>
              </a:rPr>
              <a:t>II</a:t>
            </a:r>
          </a:p>
        </p:txBody>
      </p:sp>
      <p:sp>
        <p:nvSpPr>
          <p:cNvPr id="52235" name="Rectangle 11"/>
          <p:cNvSpPr>
            <a:spLocks noChangeArrowheads="1"/>
          </p:cNvSpPr>
          <p:nvPr/>
        </p:nvSpPr>
        <p:spPr bwMode="auto">
          <a:xfrm>
            <a:off x="2699544" y="2920365"/>
            <a:ext cx="317500" cy="4616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2400">
                <a:solidFill>
                  <a:srgbClr val="FFFFFF"/>
                </a:solidFill>
                <a:latin typeface="Century Gothic" panose="020B0502020202020204" pitchFamily="34" charset="0"/>
                <a:ea typeface="Symbol" pitchFamily="2" charset="2"/>
                <a:cs typeface="Arial" panose="020B0604020202020204" pitchFamily="34" charset="0"/>
              </a:rPr>
              <a:t>II</a:t>
            </a:r>
          </a:p>
        </p:txBody>
      </p:sp>
      <p:sp>
        <p:nvSpPr>
          <p:cNvPr id="52236" name="Rectangle 12"/>
          <p:cNvSpPr>
            <a:spLocks noChangeArrowheads="1"/>
          </p:cNvSpPr>
          <p:nvPr/>
        </p:nvSpPr>
        <p:spPr bwMode="auto">
          <a:xfrm>
            <a:off x="1984375" y="3533140"/>
            <a:ext cx="1674813" cy="4616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2400" b="1">
                <a:solidFill>
                  <a:srgbClr val="FE15FF"/>
                </a:solidFill>
                <a:latin typeface="Century Gothic" panose="020B0502020202020204" pitchFamily="34" charset="0"/>
                <a:ea typeface="Symbol" pitchFamily="2" charset="2"/>
                <a:cs typeface="Arial" panose="020B0604020202020204" pitchFamily="34" charset="0"/>
              </a:rPr>
              <a:t>Stressors</a:t>
            </a:r>
          </a:p>
        </p:txBody>
      </p:sp>
      <p:sp>
        <p:nvSpPr>
          <p:cNvPr id="52237" name="Rectangle 13"/>
          <p:cNvSpPr>
            <a:spLocks noChangeArrowheads="1"/>
          </p:cNvSpPr>
          <p:nvPr/>
        </p:nvSpPr>
        <p:spPr bwMode="auto">
          <a:xfrm>
            <a:off x="4813618" y="3353118"/>
            <a:ext cx="2025015" cy="8312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2400" b="1">
                <a:solidFill>
                  <a:srgbClr val="FE15FF"/>
                </a:solidFill>
                <a:latin typeface="Century Gothic" panose="020B0502020202020204" pitchFamily="34" charset="0"/>
                <a:ea typeface="Symbol" pitchFamily="2" charset="2"/>
                <a:cs typeface="Arial" panose="020B0604020202020204" pitchFamily="34" charset="0"/>
              </a:rPr>
              <a:t>Homeostasis</a:t>
            </a:r>
          </a:p>
          <a:p>
            <a:pPr algn="ctr" eaLnBrk="1" hangingPunct="1">
              <a:spcBef>
                <a:spcPct val="0"/>
              </a:spcBef>
              <a:buClrTx/>
              <a:buFontTx/>
              <a:buNone/>
            </a:pPr>
            <a:r>
              <a:rPr lang="en-US" altLang="en-US" sz="2400" b="1">
                <a:solidFill>
                  <a:srgbClr val="FE15FF"/>
                </a:solidFill>
                <a:latin typeface="Century Gothic" panose="020B0502020202020204" pitchFamily="34" charset="0"/>
                <a:ea typeface="Symbol" pitchFamily="2" charset="2"/>
                <a:cs typeface="Arial" panose="020B0604020202020204" pitchFamily="34" charset="0"/>
              </a:rPr>
              <a:t>(</a:t>
            </a:r>
            <a:r>
              <a:rPr lang="en-US" altLang="en-US" sz="2400" b="1" i="1">
                <a:solidFill>
                  <a:srgbClr val="FE15FF"/>
                </a:solidFill>
                <a:latin typeface="Century Gothic Bold Italic" panose="020B0502020202020204" charset="0"/>
                <a:ea typeface="Symbol" pitchFamily="2" charset="2"/>
                <a:cs typeface="Century Gothic Bold Italic" panose="020B0502020202020204" charset="0"/>
              </a:rPr>
              <a:t>Range</a:t>
            </a:r>
            <a:r>
              <a:rPr lang="en-US" altLang="en-US" sz="2400" b="1">
                <a:solidFill>
                  <a:srgbClr val="FE15FF"/>
                </a:solidFill>
                <a:latin typeface="Century Gothic" panose="020B0502020202020204" pitchFamily="34" charset="0"/>
                <a:ea typeface="Symbol" pitchFamily="2" charset="2"/>
                <a:cs typeface="Arial" panose="020B0604020202020204" pitchFamily="34" charset="0"/>
              </a:rPr>
              <a:t>)</a:t>
            </a:r>
          </a:p>
        </p:txBody>
      </p:sp>
      <p:sp>
        <p:nvSpPr>
          <p:cNvPr id="52238" name="Rectangle 14"/>
          <p:cNvSpPr>
            <a:spLocks noChangeArrowheads="1"/>
          </p:cNvSpPr>
          <p:nvPr/>
        </p:nvSpPr>
        <p:spPr bwMode="auto">
          <a:xfrm>
            <a:off x="8199438" y="3376296"/>
            <a:ext cx="1592580" cy="759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lnSpc>
                <a:spcPct val="80000"/>
              </a:lnSpc>
              <a:spcBef>
                <a:spcPts val="600"/>
              </a:spcBef>
              <a:buClrTx/>
              <a:buSzPct val="105000"/>
              <a:buFontTx/>
              <a:buNone/>
            </a:pPr>
            <a:r>
              <a:rPr lang="en-US" altLang="en-US" sz="2400" b="1">
                <a:solidFill>
                  <a:srgbClr val="FE15FF"/>
                </a:solidFill>
                <a:latin typeface="Century Gothic" panose="020B0502020202020204" pitchFamily="34" charset="0"/>
                <a:ea typeface="Symbol" pitchFamily="2" charset="2"/>
                <a:cs typeface="Arial" panose="020B0604020202020204" pitchFamily="34" charset="0"/>
              </a:rPr>
              <a:t>Adaptive</a:t>
            </a:r>
          </a:p>
          <a:p>
            <a:pPr eaLnBrk="1" hangingPunct="1">
              <a:lnSpc>
                <a:spcPct val="80000"/>
              </a:lnSpc>
              <a:spcBef>
                <a:spcPts val="600"/>
              </a:spcBef>
              <a:buClrTx/>
              <a:buSzPct val="105000"/>
              <a:buFontTx/>
              <a:buNone/>
            </a:pPr>
            <a:r>
              <a:rPr lang="en-US" altLang="en-US" sz="2400" b="1">
                <a:solidFill>
                  <a:srgbClr val="FE15FF"/>
                </a:solidFill>
                <a:latin typeface="Century Gothic" panose="020B0502020202020204" pitchFamily="34" charset="0"/>
                <a:ea typeface="Symbol" pitchFamily="2" charset="2"/>
                <a:cs typeface="Arial" panose="020B0604020202020204" pitchFamily="34" charset="0"/>
              </a:rPr>
              <a:t>Response</a:t>
            </a:r>
          </a:p>
        </p:txBody>
      </p:sp>
      <p:sp>
        <p:nvSpPr>
          <p:cNvPr id="52239" name="Rectangle 15"/>
          <p:cNvSpPr>
            <a:spLocks noChangeArrowheads="1"/>
          </p:cNvSpPr>
          <p:nvPr/>
        </p:nvSpPr>
        <p:spPr bwMode="auto">
          <a:xfrm>
            <a:off x="1912779" y="3995421"/>
            <a:ext cx="1843405" cy="759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80000"/>
              </a:lnSpc>
              <a:spcBef>
                <a:spcPts val="600"/>
              </a:spcBef>
              <a:buClrTx/>
              <a:buSzPct val="105000"/>
              <a:buFontTx/>
              <a:buNone/>
            </a:pPr>
            <a:r>
              <a:rPr lang="en-US" altLang="en-US" sz="2400">
                <a:solidFill>
                  <a:srgbClr val="FFFFFF"/>
                </a:solidFill>
                <a:latin typeface="Century Gothic" panose="020B0502020202020204" pitchFamily="34" charset="0"/>
                <a:ea typeface="Symbol" pitchFamily="2" charset="2"/>
                <a:cs typeface="Arial" panose="020B0604020202020204" pitchFamily="34" charset="0"/>
              </a:rPr>
              <a:t>(Physical,</a:t>
            </a:r>
          </a:p>
          <a:p>
            <a:pPr algn="ctr" eaLnBrk="1" hangingPunct="1">
              <a:lnSpc>
                <a:spcPct val="80000"/>
              </a:lnSpc>
              <a:spcBef>
                <a:spcPts val="600"/>
              </a:spcBef>
              <a:buClrTx/>
              <a:buSzPct val="105000"/>
              <a:buFontTx/>
              <a:buNone/>
            </a:pPr>
            <a:r>
              <a:rPr lang="en-US" altLang="en-US" sz="2400">
                <a:solidFill>
                  <a:srgbClr val="FFFFFF"/>
                </a:solidFill>
                <a:latin typeface="Century Gothic" panose="020B0502020202020204" pitchFamily="34" charset="0"/>
                <a:ea typeface="Symbol" pitchFamily="2" charset="2"/>
                <a:cs typeface="Arial" panose="020B0604020202020204" pitchFamily="34" charset="0"/>
              </a:rPr>
              <a:t> Emotional)</a:t>
            </a:r>
          </a:p>
        </p:txBody>
      </p:sp>
      <p:sp>
        <p:nvSpPr>
          <p:cNvPr id="52240" name="Text Box 16"/>
          <p:cNvSpPr txBox="1">
            <a:spLocks noChangeArrowheads="1"/>
          </p:cNvSpPr>
          <p:nvPr/>
        </p:nvSpPr>
        <p:spPr bwMode="auto">
          <a:xfrm>
            <a:off x="4233863" y="4445000"/>
            <a:ext cx="4488815" cy="19392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2400" b="1" dirty="0">
                <a:solidFill>
                  <a:srgbClr val="FFFF00"/>
                </a:solidFill>
              </a:rPr>
              <a:t>Pythagoras= </a:t>
            </a:r>
            <a:r>
              <a:rPr lang="en-US" altLang="en-US" sz="2400" b="1" i="1" dirty="0">
                <a:solidFill>
                  <a:srgbClr val="FFFF00"/>
                </a:solidFill>
              </a:rPr>
              <a:t>Harmony</a:t>
            </a:r>
          </a:p>
          <a:p>
            <a:pPr eaLnBrk="1" hangingPunct="1">
              <a:spcBef>
                <a:spcPct val="0"/>
              </a:spcBef>
              <a:buClrTx/>
              <a:buFontTx/>
              <a:buNone/>
            </a:pPr>
            <a:r>
              <a:rPr lang="en-US" altLang="en-US" sz="2400" b="1" dirty="0">
                <a:solidFill>
                  <a:srgbClr val="FFFF00"/>
                </a:solidFill>
              </a:rPr>
              <a:t>Alcmaeon=</a:t>
            </a:r>
            <a:r>
              <a:rPr lang="en-US" altLang="en-US" sz="2400" b="1" i="1" dirty="0">
                <a:solidFill>
                  <a:srgbClr val="FFFF00"/>
                </a:solidFill>
              </a:rPr>
              <a:t>Iso-</a:t>
            </a:r>
            <a:r>
              <a:rPr lang="en-US" altLang="en-US" sz="2400" b="1" i="1" dirty="0" err="1">
                <a:solidFill>
                  <a:srgbClr val="FFFF00"/>
                </a:solidFill>
              </a:rPr>
              <a:t>nomia</a:t>
            </a:r>
            <a:endParaRPr lang="en-US" altLang="en-US" sz="2400" b="1" i="1" dirty="0">
              <a:solidFill>
                <a:srgbClr val="FFFF00"/>
              </a:solidFill>
            </a:endParaRPr>
          </a:p>
          <a:p>
            <a:pPr eaLnBrk="1" hangingPunct="1">
              <a:spcBef>
                <a:spcPct val="0"/>
              </a:spcBef>
              <a:buClrTx/>
              <a:buFontTx/>
              <a:buNone/>
            </a:pPr>
            <a:r>
              <a:rPr lang="en-US" altLang="en-US" sz="2400" b="1" dirty="0">
                <a:solidFill>
                  <a:srgbClr val="FFFF00"/>
                </a:solidFill>
              </a:rPr>
              <a:t>Hippocrates</a:t>
            </a:r>
            <a:r>
              <a:rPr lang="en-US" altLang="en-US" sz="2400" b="1" i="1" dirty="0">
                <a:solidFill>
                  <a:srgbClr val="FFFF00"/>
                </a:solidFill>
              </a:rPr>
              <a:t>=Eucrasia</a:t>
            </a:r>
          </a:p>
          <a:p>
            <a:pPr eaLnBrk="1" hangingPunct="1">
              <a:spcBef>
                <a:spcPct val="0"/>
              </a:spcBef>
              <a:buClrTx/>
              <a:buFontTx/>
              <a:buNone/>
            </a:pPr>
            <a:r>
              <a:rPr lang="en-US" altLang="en-US" sz="2400" b="1" i="1" dirty="0">
                <a:solidFill>
                  <a:schemeClr val="accent2">
                    <a:lumMod val="75000"/>
                  </a:schemeClr>
                </a:solidFill>
              </a:rPr>
              <a:t>Epicurus= Eustatheia</a:t>
            </a:r>
          </a:p>
          <a:p>
            <a:pPr eaLnBrk="1" hangingPunct="1">
              <a:spcBef>
                <a:spcPct val="0"/>
              </a:spcBef>
              <a:buClrTx/>
              <a:buFontTx/>
              <a:buNone/>
            </a:pPr>
            <a:r>
              <a:rPr lang="en-US" altLang="en-US" sz="2400" b="1" i="1" dirty="0">
                <a:solidFill>
                  <a:srgbClr val="00B0F0"/>
                </a:solidFill>
              </a:rPr>
              <a:t>Walter Cannon= Homeostasis</a:t>
            </a:r>
          </a:p>
        </p:txBody>
      </p:sp>
      <p:sp>
        <p:nvSpPr>
          <p:cNvPr id="52241" name="Text Box 17"/>
          <p:cNvSpPr txBox="1">
            <a:spLocks noChangeArrowheads="1"/>
          </p:cNvSpPr>
          <p:nvPr/>
        </p:nvSpPr>
        <p:spPr bwMode="auto">
          <a:xfrm>
            <a:off x="3295650" y="457200"/>
            <a:ext cx="5148580" cy="5848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b="1">
                <a:solidFill>
                  <a:srgbClr val="FFFFFF"/>
                </a:solidFill>
              </a:rPr>
              <a:t>Complex Systems Theory</a:t>
            </a:r>
          </a:p>
        </p:txBody>
      </p:sp>
      <p:sp>
        <p:nvSpPr>
          <p:cNvPr id="52242" name="Text Box 18"/>
          <p:cNvSpPr txBox="1">
            <a:spLocks noChangeArrowheads="1"/>
          </p:cNvSpPr>
          <p:nvPr/>
        </p:nvSpPr>
        <p:spPr bwMode="auto">
          <a:xfrm>
            <a:off x="353695" y="6266180"/>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1400" b="1">
                <a:solidFill>
                  <a:srgbClr val="FFFFFF"/>
                </a:solidFill>
              </a:rPr>
              <a:t>G.P. Chrousos</a:t>
            </a:r>
          </a:p>
        </p:txBody>
      </p:sp>
      <p:sp>
        <p:nvSpPr>
          <p:cNvPr id="52243" name="Text Box 19"/>
          <p:cNvSpPr txBox="1">
            <a:spLocks noChangeArrowheads="1"/>
          </p:cNvSpPr>
          <p:nvPr/>
        </p:nvSpPr>
        <p:spPr bwMode="auto">
          <a:xfrm>
            <a:off x="807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gn="r" eaLnBrk="1" hangingPunct="1">
              <a:spcBef>
                <a:spcPct val="0"/>
              </a:spcBef>
              <a:buClrTx/>
              <a:buFontTx/>
              <a:buNone/>
            </a:pPr>
            <a:fld id="{27559F48-6DCD-474C-845F-A06429597748}" type="slidenum">
              <a:rPr lang="en-US" altLang="en-US" sz="1400"/>
              <a:t>9</a:t>
            </a:fld>
            <a:endParaRPr lang="en-US" altLang="en-US" sz="1400"/>
          </a:p>
        </p:txBody>
      </p:sp>
    </p:spTree>
  </p:cSld>
  <p:clrMapOvr>
    <a:masterClrMapping/>
  </p:clrMapOvr>
  <p:transition spd="med"/>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405</TotalTime>
  <Words>4313</Words>
  <Application>Microsoft Macintosh PowerPoint</Application>
  <PresentationFormat>Widescreen</PresentationFormat>
  <Paragraphs>993</Paragraphs>
  <Slides>77</Slides>
  <Notes>63</Notes>
  <HiddenSlides>0</HiddenSlides>
  <MMClips>0</MMClips>
  <ScaleCrop>false</ScaleCrop>
  <HeadingPairs>
    <vt:vector size="8" baseType="variant">
      <vt:variant>
        <vt:lpstr>Fonts Used</vt:lpstr>
      </vt:variant>
      <vt:variant>
        <vt:i4>21</vt:i4>
      </vt:variant>
      <vt:variant>
        <vt:lpstr>Theme</vt:lpstr>
      </vt:variant>
      <vt:variant>
        <vt:i4>1</vt:i4>
      </vt:variant>
      <vt:variant>
        <vt:lpstr>Embedded OLE Servers</vt:lpstr>
      </vt:variant>
      <vt:variant>
        <vt:i4>2</vt:i4>
      </vt:variant>
      <vt:variant>
        <vt:lpstr>Slide Titles</vt:lpstr>
      </vt:variant>
      <vt:variant>
        <vt:i4>77</vt:i4>
      </vt:variant>
    </vt:vector>
  </HeadingPairs>
  <TitlesOfParts>
    <vt:vector size="101" baseType="lpstr">
      <vt:lpstr>ＭＳ Ｐゴシック</vt:lpstr>
      <vt:lpstr>Arial</vt:lpstr>
      <vt:lpstr>Arial Bold</vt:lpstr>
      <vt:lpstr>Arial Bold Italic</vt:lpstr>
      <vt:lpstr>Calibri</vt:lpstr>
      <vt:lpstr>Calibri Bold</vt:lpstr>
      <vt:lpstr>Calibri Bold Italic</vt:lpstr>
      <vt:lpstr>Calibri Light</vt:lpstr>
      <vt:lpstr>Century Gothic</vt:lpstr>
      <vt:lpstr>Century Gothic Bold</vt:lpstr>
      <vt:lpstr>Century Gothic Bold Italic</vt:lpstr>
      <vt:lpstr>Garamond</vt:lpstr>
      <vt:lpstr>Helvetica</vt:lpstr>
      <vt:lpstr>Symbol</vt:lpstr>
      <vt:lpstr>Times Greek</vt:lpstr>
      <vt:lpstr>Times New Roman</vt:lpstr>
      <vt:lpstr>Times New Roman Bold</vt:lpstr>
      <vt:lpstr>Times New Roman Bold Italic</vt:lpstr>
      <vt:lpstr>Times New Roman Regular</vt:lpstr>
      <vt:lpstr>Verdana</vt:lpstr>
      <vt:lpstr>Wingdings</vt:lpstr>
      <vt:lpstr>Office Theme</vt:lpstr>
      <vt:lpstr>PBrush</vt:lpstr>
      <vt:lpstr>MSGraph.Chart</vt:lpstr>
      <vt:lpstr> Stress and the Cardiometabolic Syndrome  </vt:lpstr>
      <vt:lpstr>PowerPoint Presentation</vt:lpstr>
      <vt:lpstr>PowerPoint Presentation</vt:lpstr>
      <vt:lpstr>PowerPoint Presentation</vt:lpstr>
      <vt:lpstr>PowerPoint Presentation</vt:lpstr>
      <vt:lpstr>THE HUMAN BRAIN</vt:lpstr>
      <vt:lpstr>PowerPoint Presentation</vt:lpstr>
      <vt:lpstr>PowerPoint Presentation</vt:lpstr>
      <vt:lpstr>PowerPoint Presentation</vt:lpstr>
      <vt:lpstr>PowerPoint Presentation</vt:lpstr>
      <vt:lpstr>PowerPoint Presentation</vt:lpstr>
      <vt:lpstr>«Εστιν άρα η αρετή έξις προαιρετική, εν μεσότητι ούσα τη προς ημάς, ωρισμένη λόγω και ω αν φρόνιμος ορίσειεν. Μεσότης δε δύο κακιών, της μεν καθ’ υπερβολήν της δε κατ’ έλλειψιν» </vt:lpstr>
      <vt:lpstr>PowerPoint Presentation</vt:lpstr>
      <vt:lpstr> Eustress             Distress</vt:lpstr>
      <vt:lpstr>PowerPoint Presentation</vt:lpstr>
      <vt:lpstr>PowerPoint Presentation</vt:lpstr>
      <vt:lpstr>PowerPoint Presentation</vt:lpstr>
      <vt:lpstr>PowerPoint Presentation</vt:lpstr>
      <vt:lpstr>PowerPoint Presentation</vt:lpstr>
      <vt:lpstr> Resilience is the Ability of any Organism to Resist to Stressors and Return Rapidly to Homeostasis    </vt:lpstr>
      <vt:lpstr>PowerPoint Presentation</vt:lpstr>
      <vt:lpstr>PowerPoint Presentation</vt:lpstr>
      <vt:lpstr>PowerPoint Presentation</vt:lpstr>
      <vt:lpstr>PowerPoint Presentation</vt:lpstr>
      <vt:lpstr> Intra vs. Inter- Network Connectivity</vt:lpstr>
      <vt:lpstr>PowerPoint Presentation</vt:lpstr>
      <vt:lpstr>PowerPoint Presentation</vt:lpstr>
      <vt:lpstr>PowerPoint Presentation</vt:lpstr>
      <vt:lpstr>The Default Mode Neural Network  (10% of the body energy), Self/Autobiography </vt:lpstr>
      <vt:lpstr>PowerPoint Presentation</vt:lpstr>
      <vt:lpstr>PowerPoint Presentation</vt:lpstr>
      <vt:lpstr>PowerPoint Presentation</vt:lpstr>
      <vt:lpstr>PowerPoint Presentation</vt:lpstr>
      <vt:lpstr>The Retino-hypothalamic Track </vt:lpstr>
      <vt:lpstr>PowerPoint Presentation</vt:lpstr>
      <vt:lpstr>PowerPoint Presentation</vt:lpstr>
      <vt:lpstr>PowerPoint Presentation</vt:lpstr>
      <vt:lpstr>PowerPoint Presentation</vt:lpstr>
      <vt:lpstr>CHRONIC STRESS SYSTEM ACTIVATION Pathophysiology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Origins of Evil: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Heart Rate Variability pre- and post stress team management </vt:lpstr>
      <vt:lpstr>BIA-ACC pre- and post </vt:lpstr>
      <vt:lpstr>PowerPoint Presentation</vt:lpstr>
      <vt:lpstr>PowerPoint Presentation</vt:lpstr>
      <vt:lpstr>Holistic Approach to Stress Management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Endocrinology of the Critical State</dc:title>
  <dc:creator>George P. Chrousos</dc:creator>
  <cp:lastModifiedBy>George Chrousos</cp:lastModifiedBy>
  <cp:revision>1096</cp:revision>
  <cp:lastPrinted>2023-05-20T06:47:20Z</cp:lastPrinted>
  <dcterms:created xsi:type="dcterms:W3CDTF">2023-05-20T06:47:20Z</dcterms:created>
  <dcterms:modified xsi:type="dcterms:W3CDTF">2025-10-14T09:51:37Z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1033-5.1.0.7912</vt:lpwstr>
  </property>
</Properties>
</file>