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902" r:id="rId2"/>
    <p:sldMasterId id="2147483929" r:id="rId3"/>
    <p:sldMasterId id="2147483941" r:id="rId4"/>
    <p:sldMasterId id="2147483955" r:id="rId5"/>
  </p:sldMasterIdLst>
  <p:notesMasterIdLst>
    <p:notesMasterId r:id="rId57"/>
  </p:notesMasterIdLst>
  <p:sldIdLst>
    <p:sldId id="1006" r:id="rId6"/>
    <p:sldId id="259" r:id="rId7"/>
    <p:sldId id="1007" r:id="rId8"/>
    <p:sldId id="262" r:id="rId9"/>
    <p:sldId id="263" r:id="rId10"/>
    <p:sldId id="264" r:id="rId11"/>
    <p:sldId id="265" r:id="rId12"/>
    <p:sldId id="266" r:id="rId13"/>
    <p:sldId id="267" r:id="rId14"/>
    <p:sldId id="268" r:id="rId15"/>
    <p:sldId id="269" r:id="rId16"/>
    <p:sldId id="270" r:id="rId17"/>
    <p:sldId id="271" r:id="rId18"/>
    <p:sldId id="278" r:id="rId19"/>
    <p:sldId id="279" r:id="rId20"/>
    <p:sldId id="304" r:id="rId21"/>
    <p:sldId id="472" r:id="rId22"/>
    <p:sldId id="1008" r:id="rId23"/>
    <p:sldId id="1009" r:id="rId24"/>
    <p:sldId id="260" r:id="rId25"/>
    <p:sldId id="280" r:id="rId26"/>
    <p:sldId id="281" r:id="rId27"/>
    <p:sldId id="374" r:id="rId28"/>
    <p:sldId id="284" r:id="rId29"/>
    <p:sldId id="285" r:id="rId30"/>
    <p:sldId id="401" r:id="rId31"/>
    <p:sldId id="403" r:id="rId32"/>
    <p:sldId id="415" r:id="rId33"/>
    <p:sldId id="404" r:id="rId34"/>
    <p:sldId id="409" r:id="rId35"/>
    <p:sldId id="492" r:id="rId36"/>
    <p:sldId id="493" r:id="rId37"/>
    <p:sldId id="489" r:id="rId38"/>
    <p:sldId id="410" r:id="rId39"/>
    <p:sldId id="411" r:id="rId40"/>
    <p:sldId id="494" r:id="rId41"/>
    <p:sldId id="495" r:id="rId42"/>
    <p:sldId id="416" r:id="rId43"/>
    <p:sldId id="300" r:id="rId44"/>
    <p:sldId id="301" r:id="rId45"/>
    <p:sldId id="372" r:id="rId46"/>
    <p:sldId id="299" r:id="rId47"/>
    <p:sldId id="298" r:id="rId48"/>
    <p:sldId id="388" r:id="rId49"/>
    <p:sldId id="289" r:id="rId50"/>
    <p:sldId id="290" r:id="rId51"/>
    <p:sldId id="1010" r:id="rId52"/>
    <p:sldId id="417" r:id="rId53"/>
    <p:sldId id="305" r:id="rId54"/>
    <p:sldId id="398" r:id="rId55"/>
    <p:sldId id="399" r:id="rId5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elis oikonomou" initials="bo" lastIdx="1" clrIdx="0">
    <p:extLst>
      <p:ext uri="{19B8F6BF-5375-455C-9EA6-DF929625EA0E}">
        <p15:presenceInfo xmlns:p15="http://schemas.microsoft.com/office/powerpoint/2012/main" userId="7fc9de19c5bc98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039" autoAdjust="0"/>
  </p:normalViewPr>
  <p:slideViewPr>
    <p:cSldViewPr snapToGrid="0">
      <p:cViewPr varScale="1">
        <p:scale>
          <a:sx n="69" d="100"/>
          <a:sy n="69" d="100"/>
        </p:scale>
        <p:origin x="90"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gelos Oikonomou" userId="7fc9de19c5bc988c" providerId="LiveId" clId="{A8D0F710-7DD8-4BDF-B32F-DA7E31CDB4A9}"/>
    <pc:docChg chg="delSld">
      <pc:chgData name="Evangelos Oikonomou" userId="7fc9de19c5bc988c" providerId="LiveId" clId="{A8D0F710-7DD8-4BDF-B32F-DA7E31CDB4A9}" dt="2025-10-23T05:07:49.738" v="1" actId="47"/>
      <pc:docMkLst>
        <pc:docMk/>
      </pc:docMkLst>
      <pc:sldChg chg="del">
        <pc:chgData name="Evangelos Oikonomou" userId="7fc9de19c5bc988c" providerId="LiveId" clId="{A8D0F710-7DD8-4BDF-B32F-DA7E31CDB4A9}" dt="2025-10-23T05:07:46.180" v="0" actId="47"/>
        <pc:sldMkLst>
          <pc:docMk/>
          <pc:sldMk cId="1312825704" sldId="275"/>
        </pc:sldMkLst>
      </pc:sldChg>
      <pc:sldChg chg="del">
        <pc:chgData name="Evangelos Oikonomou" userId="7fc9de19c5bc988c" providerId="LiveId" clId="{A8D0F710-7DD8-4BDF-B32F-DA7E31CDB4A9}" dt="2025-10-23T05:07:46.180" v="0" actId="47"/>
        <pc:sldMkLst>
          <pc:docMk/>
          <pc:sldMk cId="1966287014" sldId="291"/>
        </pc:sldMkLst>
      </pc:sldChg>
      <pc:sldChg chg="del">
        <pc:chgData name="Evangelos Oikonomou" userId="7fc9de19c5bc988c" providerId="LiveId" clId="{A8D0F710-7DD8-4BDF-B32F-DA7E31CDB4A9}" dt="2025-10-23T05:07:49.738" v="1" actId="47"/>
        <pc:sldMkLst>
          <pc:docMk/>
          <pc:sldMk cId="2028972190" sldId="293"/>
        </pc:sldMkLst>
      </pc:sldChg>
      <pc:sldChg chg="del">
        <pc:chgData name="Evangelos Oikonomou" userId="7fc9de19c5bc988c" providerId="LiveId" clId="{A8D0F710-7DD8-4BDF-B32F-DA7E31CDB4A9}" dt="2025-10-23T05:07:49.738" v="1" actId="47"/>
        <pc:sldMkLst>
          <pc:docMk/>
          <pc:sldMk cId="345837360" sldId="295"/>
        </pc:sldMkLst>
      </pc:sldChg>
      <pc:sldChg chg="del">
        <pc:chgData name="Evangelos Oikonomou" userId="7fc9de19c5bc988c" providerId="LiveId" clId="{A8D0F710-7DD8-4BDF-B32F-DA7E31CDB4A9}" dt="2025-10-23T05:07:46.180" v="0" actId="47"/>
        <pc:sldMkLst>
          <pc:docMk/>
          <pc:sldMk cId="3968552046" sldId="296"/>
        </pc:sldMkLst>
      </pc:sldChg>
      <pc:sldChg chg="del">
        <pc:chgData name="Evangelos Oikonomou" userId="7fc9de19c5bc988c" providerId="LiveId" clId="{A8D0F710-7DD8-4BDF-B32F-DA7E31CDB4A9}" dt="2025-10-23T05:07:46.180" v="0" actId="47"/>
        <pc:sldMkLst>
          <pc:docMk/>
          <pc:sldMk cId="3656901944" sldId="302"/>
        </pc:sldMkLst>
      </pc:sldChg>
      <pc:sldChg chg="del">
        <pc:chgData name="Evangelos Oikonomou" userId="7fc9de19c5bc988c" providerId="LiveId" clId="{A8D0F710-7DD8-4BDF-B32F-DA7E31CDB4A9}" dt="2025-10-23T05:07:46.180" v="0" actId="47"/>
        <pc:sldMkLst>
          <pc:docMk/>
          <pc:sldMk cId="1609402315" sldId="389"/>
        </pc:sldMkLst>
      </pc:sldChg>
      <pc:sldChg chg="del">
        <pc:chgData name="Evangelos Oikonomou" userId="7fc9de19c5bc988c" providerId="LiveId" clId="{A8D0F710-7DD8-4BDF-B32F-DA7E31CDB4A9}" dt="2025-10-23T05:07:46.180" v="0" actId="47"/>
        <pc:sldMkLst>
          <pc:docMk/>
          <pc:sldMk cId="1934864322" sldId="390"/>
        </pc:sldMkLst>
      </pc:sldChg>
      <pc:sldChg chg="del">
        <pc:chgData name="Evangelos Oikonomou" userId="7fc9de19c5bc988c" providerId="LiveId" clId="{A8D0F710-7DD8-4BDF-B32F-DA7E31CDB4A9}" dt="2025-10-23T05:07:46.180" v="0" actId="47"/>
        <pc:sldMkLst>
          <pc:docMk/>
          <pc:sldMk cId="998403756" sldId="391"/>
        </pc:sldMkLst>
      </pc:sldChg>
      <pc:sldChg chg="del">
        <pc:chgData name="Evangelos Oikonomou" userId="7fc9de19c5bc988c" providerId="LiveId" clId="{A8D0F710-7DD8-4BDF-B32F-DA7E31CDB4A9}" dt="2025-10-23T05:07:46.180" v="0" actId="47"/>
        <pc:sldMkLst>
          <pc:docMk/>
          <pc:sldMk cId="2143918354" sldId="394"/>
        </pc:sldMkLst>
      </pc:sldChg>
      <pc:sldChg chg="del">
        <pc:chgData name="Evangelos Oikonomou" userId="7fc9de19c5bc988c" providerId="LiveId" clId="{A8D0F710-7DD8-4BDF-B32F-DA7E31CDB4A9}" dt="2025-10-23T05:07:46.180" v="0" actId="47"/>
        <pc:sldMkLst>
          <pc:docMk/>
          <pc:sldMk cId="4210883317" sldId="395"/>
        </pc:sldMkLst>
      </pc:sldChg>
      <pc:sldChg chg="del">
        <pc:chgData name="Evangelos Oikonomou" userId="7fc9de19c5bc988c" providerId="LiveId" clId="{A8D0F710-7DD8-4BDF-B32F-DA7E31CDB4A9}" dt="2025-10-23T05:07:46.180" v="0" actId="47"/>
        <pc:sldMkLst>
          <pc:docMk/>
          <pc:sldMk cId="382153366" sldId="412"/>
        </pc:sldMkLst>
      </pc:sldChg>
      <pc:sldChg chg="del">
        <pc:chgData name="Evangelos Oikonomou" userId="7fc9de19c5bc988c" providerId="LiveId" clId="{A8D0F710-7DD8-4BDF-B32F-DA7E31CDB4A9}" dt="2025-10-23T05:07:46.180" v="0" actId="47"/>
        <pc:sldMkLst>
          <pc:docMk/>
          <pc:sldMk cId="3179837856" sldId="413"/>
        </pc:sldMkLst>
      </pc:sldChg>
      <pc:sldChg chg="del">
        <pc:chgData name="Evangelos Oikonomou" userId="7fc9de19c5bc988c" providerId="LiveId" clId="{A8D0F710-7DD8-4BDF-B32F-DA7E31CDB4A9}" dt="2025-10-23T05:07:46.180" v="0" actId="47"/>
        <pc:sldMkLst>
          <pc:docMk/>
          <pc:sldMk cId="3923451978" sldId="414"/>
        </pc:sldMkLst>
      </pc:sldChg>
      <pc:sldChg chg="del">
        <pc:chgData name="Evangelos Oikonomou" userId="7fc9de19c5bc988c" providerId="LiveId" clId="{A8D0F710-7DD8-4BDF-B32F-DA7E31CDB4A9}" dt="2025-10-23T05:07:46.180" v="0" actId="47"/>
        <pc:sldMkLst>
          <pc:docMk/>
          <pc:sldMk cId="492948240" sldId="425"/>
        </pc:sldMkLst>
      </pc:sldChg>
      <pc:sldChg chg="del">
        <pc:chgData name="Evangelos Oikonomou" userId="7fc9de19c5bc988c" providerId="LiveId" clId="{A8D0F710-7DD8-4BDF-B32F-DA7E31CDB4A9}" dt="2025-10-23T05:07:46.180" v="0" actId="47"/>
        <pc:sldMkLst>
          <pc:docMk/>
          <pc:sldMk cId="2125034699" sldId="426"/>
        </pc:sldMkLst>
      </pc:sldChg>
      <pc:sldChg chg="del">
        <pc:chgData name="Evangelos Oikonomou" userId="7fc9de19c5bc988c" providerId="LiveId" clId="{A8D0F710-7DD8-4BDF-B32F-DA7E31CDB4A9}" dt="2025-10-23T05:07:46.180" v="0" actId="47"/>
        <pc:sldMkLst>
          <pc:docMk/>
          <pc:sldMk cId="835500352" sldId="427"/>
        </pc:sldMkLst>
      </pc:sldChg>
      <pc:sldChg chg="del">
        <pc:chgData name="Evangelos Oikonomou" userId="7fc9de19c5bc988c" providerId="LiveId" clId="{A8D0F710-7DD8-4BDF-B32F-DA7E31CDB4A9}" dt="2025-10-23T05:07:46.180" v="0" actId="47"/>
        <pc:sldMkLst>
          <pc:docMk/>
          <pc:sldMk cId="3320710827" sldId="429"/>
        </pc:sldMkLst>
      </pc:sldChg>
      <pc:sldChg chg="del">
        <pc:chgData name="Evangelos Oikonomou" userId="7fc9de19c5bc988c" providerId="LiveId" clId="{A8D0F710-7DD8-4BDF-B32F-DA7E31CDB4A9}" dt="2025-10-23T05:07:46.180" v="0" actId="47"/>
        <pc:sldMkLst>
          <pc:docMk/>
          <pc:sldMk cId="1377445856" sldId="430"/>
        </pc:sldMkLst>
      </pc:sldChg>
      <pc:sldChg chg="del">
        <pc:chgData name="Evangelos Oikonomou" userId="7fc9de19c5bc988c" providerId="LiveId" clId="{A8D0F710-7DD8-4BDF-B32F-DA7E31CDB4A9}" dt="2025-10-23T05:07:46.180" v="0" actId="47"/>
        <pc:sldMkLst>
          <pc:docMk/>
          <pc:sldMk cId="3445416623" sldId="469"/>
        </pc:sldMkLst>
      </pc:sldChg>
      <pc:sldChg chg="del">
        <pc:chgData name="Evangelos Oikonomou" userId="7fc9de19c5bc988c" providerId="LiveId" clId="{A8D0F710-7DD8-4BDF-B32F-DA7E31CDB4A9}" dt="2025-10-23T05:07:46.180" v="0" actId="47"/>
        <pc:sldMkLst>
          <pc:docMk/>
          <pc:sldMk cId="626762820" sldId="471"/>
        </pc:sldMkLst>
      </pc:sldChg>
      <pc:sldChg chg="del">
        <pc:chgData name="Evangelos Oikonomou" userId="7fc9de19c5bc988c" providerId="LiveId" clId="{A8D0F710-7DD8-4BDF-B32F-DA7E31CDB4A9}" dt="2025-10-23T05:07:46.180" v="0" actId="47"/>
        <pc:sldMkLst>
          <pc:docMk/>
          <pc:sldMk cId="3217721235" sldId="474"/>
        </pc:sldMkLst>
      </pc:sldChg>
      <pc:sldChg chg="del">
        <pc:chgData name="Evangelos Oikonomou" userId="7fc9de19c5bc988c" providerId="LiveId" clId="{A8D0F710-7DD8-4BDF-B32F-DA7E31CDB4A9}" dt="2025-10-23T05:07:46.180" v="0" actId="47"/>
        <pc:sldMkLst>
          <pc:docMk/>
          <pc:sldMk cId="2741944984" sldId="475"/>
        </pc:sldMkLst>
      </pc:sldChg>
      <pc:sldChg chg="del">
        <pc:chgData name="Evangelos Oikonomou" userId="7fc9de19c5bc988c" providerId="LiveId" clId="{A8D0F710-7DD8-4BDF-B32F-DA7E31CDB4A9}" dt="2025-10-23T05:07:46.180" v="0" actId="47"/>
        <pc:sldMkLst>
          <pc:docMk/>
          <pc:sldMk cId="3811443266" sldId="476"/>
        </pc:sldMkLst>
      </pc:sldChg>
      <pc:sldChg chg="del">
        <pc:chgData name="Evangelos Oikonomou" userId="7fc9de19c5bc988c" providerId="LiveId" clId="{A8D0F710-7DD8-4BDF-B32F-DA7E31CDB4A9}" dt="2025-10-23T05:07:46.180" v="0" actId="47"/>
        <pc:sldMkLst>
          <pc:docMk/>
          <pc:sldMk cId="4048160300" sldId="477"/>
        </pc:sldMkLst>
      </pc:sldChg>
      <pc:sldChg chg="del">
        <pc:chgData name="Evangelos Oikonomou" userId="7fc9de19c5bc988c" providerId="LiveId" clId="{A8D0F710-7DD8-4BDF-B32F-DA7E31CDB4A9}" dt="2025-10-23T05:07:46.180" v="0" actId="47"/>
        <pc:sldMkLst>
          <pc:docMk/>
          <pc:sldMk cId="1573710566" sldId="478"/>
        </pc:sldMkLst>
      </pc:sldChg>
      <pc:sldChg chg="del">
        <pc:chgData name="Evangelos Oikonomou" userId="7fc9de19c5bc988c" providerId="LiveId" clId="{A8D0F710-7DD8-4BDF-B32F-DA7E31CDB4A9}" dt="2025-10-23T05:07:46.180" v="0" actId="47"/>
        <pc:sldMkLst>
          <pc:docMk/>
          <pc:sldMk cId="1731598757" sldId="479"/>
        </pc:sldMkLst>
      </pc:sldChg>
      <pc:sldChg chg="del">
        <pc:chgData name="Evangelos Oikonomou" userId="7fc9de19c5bc988c" providerId="LiveId" clId="{A8D0F710-7DD8-4BDF-B32F-DA7E31CDB4A9}" dt="2025-10-23T05:07:46.180" v="0" actId="47"/>
        <pc:sldMkLst>
          <pc:docMk/>
          <pc:sldMk cId="2868910661" sldId="481"/>
        </pc:sldMkLst>
      </pc:sldChg>
      <pc:sldChg chg="del">
        <pc:chgData name="Evangelos Oikonomou" userId="7fc9de19c5bc988c" providerId="LiveId" clId="{A8D0F710-7DD8-4BDF-B32F-DA7E31CDB4A9}" dt="2025-10-23T05:07:46.180" v="0" actId="47"/>
        <pc:sldMkLst>
          <pc:docMk/>
          <pc:sldMk cId="3544565776" sldId="482"/>
        </pc:sldMkLst>
      </pc:sldChg>
      <pc:sldChg chg="del">
        <pc:chgData name="Evangelos Oikonomou" userId="7fc9de19c5bc988c" providerId="LiveId" clId="{A8D0F710-7DD8-4BDF-B32F-DA7E31CDB4A9}" dt="2025-10-23T05:07:46.180" v="0" actId="47"/>
        <pc:sldMkLst>
          <pc:docMk/>
          <pc:sldMk cId="1908127168" sldId="483"/>
        </pc:sldMkLst>
      </pc:sldChg>
      <pc:sldChg chg="del">
        <pc:chgData name="Evangelos Oikonomou" userId="7fc9de19c5bc988c" providerId="LiveId" clId="{A8D0F710-7DD8-4BDF-B32F-DA7E31CDB4A9}" dt="2025-10-23T05:07:46.180" v="0" actId="47"/>
        <pc:sldMkLst>
          <pc:docMk/>
          <pc:sldMk cId="3561405037" sldId="484"/>
        </pc:sldMkLst>
      </pc:sldChg>
      <pc:sldChg chg="del">
        <pc:chgData name="Evangelos Oikonomou" userId="7fc9de19c5bc988c" providerId="LiveId" clId="{A8D0F710-7DD8-4BDF-B32F-DA7E31CDB4A9}" dt="2025-10-23T05:07:46.180" v="0" actId="47"/>
        <pc:sldMkLst>
          <pc:docMk/>
          <pc:sldMk cId="2743626397" sldId="487"/>
        </pc:sldMkLst>
      </pc:sldChg>
      <pc:sldChg chg="del">
        <pc:chgData name="Evangelos Oikonomou" userId="7fc9de19c5bc988c" providerId="LiveId" clId="{A8D0F710-7DD8-4BDF-B32F-DA7E31CDB4A9}" dt="2025-10-23T05:07:46.180" v="0" actId="47"/>
        <pc:sldMkLst>
          <pc:docMk/>
          <pc:sldMk cId="1082976429" sldId="497"/>
        </pc:sldMkLst>
      </pc:sldChg>
      <pc:sldChg chg="del">
        <pc:chgData name="Evangelos Oikonomou" userId="7fc9de19c5bc988c" providerId="LiveId" clId="{A8D0F710-7DD8-4BDF-B32F-DA7E31CDB4A9}" dt="2025-10-23T05:07:46.180" v="0" actId="47"/>
        <pc:sldMkLst>
          <pc:docMk/>
          <pc:sldMk cId="299054648" sldId="499"/>
        </pc:sldMkLst>
      </pc:sldChg>
      <pc:sldChg chg="del">
        <pc:chgData name="Evangelos Oikonomou" userId="7fc9de19c5bc988c" providerId="LiveId" clId="{A8D0F710-7DD8-4BDF-B32F-DA7E31CDB4A9}" dt="2025-10-23T05:07:46.180" v="0" actId="47"/>
        <pc:sldMkLst>
          <pc:docMk/>
          <pc:sldMk cId="3035482934" sldId="500"/>
        </pc:sldMkLst>
      </pc:sldChg>
      <pc:sldChg chg="del">
        <pc:chgData name="Evangelos Oikonomou" userId="7fc9de19c5bc988c" providerId="LiveId" clId="{A8D0F710-7DD8-4BDF-B32F-DA7E31CDB4A9}" dt="2025-10-23T05:07:46.180" v="0" actId="47"/>
        <pc:sldMkLst>
          <pc:docMk/>
          <pc:sldMk cId="727786841" sldId="501"/>
        </pc:sldMkLst>
      </pc:sldChg>
      <pc:sldChg chg="del">
        <pc:chgData name="Evangelos Oikonomou" userId="7fc9de19c5bc988c" providerId="LiveId" clId="{A8D0F710-7DD8-4BDF-B32F-DA7E31CDB4A9}" dt="2025-10-23T05:07:46.180" v="0" actId="47"/>
        <pc:sldMkLst>
          <pc:docMk/>
          <pc:sldMk cId="3170458070" sldId="1011"/>
        </pc:sldMkLst>
      </pc:sldChg>
      <pc:sldChg chg="del">
        <pc:chgData name="Evangelos Oikonomou" userId="7fc9de19c5bc988c" providerId="LiveId" clId="{A8D0F710-7DD8-4BDF-B32F-DA7E31CDB4A9}" dt="2025-10-23T05:07:46.180" v="0" actId="47"/>
        <pc:sldMkLst>
          <pc:docMk/>
          <pc:sldMk cId="2653334429" sldId="1012"/>
        </pc:sldMkLst>
      </pc:sldChg>
      <pc:sldChg chg="del">
        <pc:chgData name="Evangelos Oikonomou" userId="7fc9de19c5bc988c" providerId="LiveId" clId="{A8D0F710-7DD8-4BDF-B32F-DA7E31CDB4A9}" dt="2025-10-23T05:07:46.180" v="0" actId="47"/>
        <pc:sldMkLst>
          <pc:docMk/>
          <pc:sldMk cId="1053776565" sldId="1013"/>
        </pc:sldMkLst>
      </pc:sldChg>
      <pc:sldChg chg="del">
        <pc:chgData name="Evangelos Oikonomou" userId="7fc9de19c5bc988c" providerId="LiveId" clId="{A8D0F710-7DD8-4BDF-B32F-DA7E31CDB4A9}" dt="2025-10-23T05:07:46.180" v="0" actId="47"/>
        <pc:sldMkLst>
          <pc:docMk/>
          <pc:sldMk cId="808207096" sldId="1014"/>
        </pc:sldMkLst>
      </pc:sldChg>
      <pc:sldChg chg="del">
        <pc:chgData name="Evangelos Oikonomou" userId="7fc9de19c5bc988c" providerId="LiveId" clId="{A8D0F710-7DD8-4BDF-B32F-DA7E31CDB4A9}" dt="2025-10-23T05:07:46.180" v="0" actId="47"/>
        <pc:sldMkLst>
          <pc:docMk/>
          <pc:sldMk cId="1666787354" sldId="10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694D2-AF71-478A-8CAD-54B492930828}" type="datetimeFigureOut">
              <a:rPr lang="en-US" smtClean="0"/>
              <a:t>10/23/2025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18B5E-85FE-4FAF-BF03-083E5ED3D21B}" type="slidenum">
              <a:rPr lang="en-US" smtClean="0"/>
              <a:t>‹#›</a:t>
            </a:fld>
            <a:endParaRPr lang="en-US"/>
          </a:p>
        </p:txBody>
      </p:sp>
    </p:spTree>
    <p:extLst>
      <p:ext uri="{BB962C8B-B14F-4D97-AF65-F5344CB8AC3E}">
        <p14:creationId xmlns:p14="http://schemas.microsoft.com/office/powerpoint/2010/main" val="331344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4218B5E-85FE-4FAF-BF03-083E5ED3D21B}" type="slidenum">
              <a:rPr lang="en-US" smtClean="0"/>
              <a:t>1</a:t>
            </a:fld>
            <a:endParaRPr lang="en-US"/>
          </a:p>
        </p:txBody>
      </p:sp>
    </p:spTree>
    <p:extLst>
      <p:ext uri="{BB962C8B-B14F-4D97-AF65-F5344CB8AC3E}">
        <p14:creationId xmlns:p14="http://schemas.microsoft.com/office/powerpoint/2010/main" val="382974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study aimed to determine the diagnostic accuracy of adding </a:t>
            </a:r>
            <a:r>
              <a:rPr lang="en-US" dirty="0" err="1"/>
              <a:t>copeptin</a:t>
            </a:r>
            <a:r>
              <a:rPr lang="en-US" dirty="0"/>
              <a:t> to cardiac troponin (</a:t>
            </a:r>
            <a:r>
              <a:rPr lang="en-US" dirty="0" err="1"/>
              <a:t>cTn</a:t>
            </a:r>
            <a:r>
              <a:rPr lang="en-US" dirty="0"/>
              <a:t>) on admission to the emergency department (ED) for non-ST elevation myocardial infarction (NSTEMI) compared to </a:t>
            </a:r>
            <a:r>
              <a:rPr lang="en-US" dirty="0" err="1"/>
              <a:t>cTn</a:t>
            </a:r>
            <a:r>
              <a:rPr lang="en-US" dirty="0"/>
              <a:t> alone.</a:t>
            </a:r>
          </a:p>
          <a:p>
            <a:endParaRPr lang="en-US" dirty="0"/>
          </a:p>
          <a:p>
            <a:r>
              <a:rPr lang="en-US" dirty="0"/>
              <a:t>Materials and methods: A literature search of MEDLINE, EMBASE, and the Cochrane Library was performed (search date: April 13, 2018). Primary studies were included if they accurately reported on patients with symptoms suggestive of acute myocardial infarction and measured both </a:t>
            </a:r>
            <a:r>
              <a:rPr lang="en-US" dirty="0" err="1"/>
              <a:t>cTn</a:t>
            </a:r>
            <a:r>
              <a:rPr lang="en-US" dirty="0"/>
              <a:t> alone and </a:t>
            </a:r>
            <a:r>
              <a:rPr lang="en-US" dirty="0" err="1"/>
              <a:t>cTn</a:t>
            </a:r>
            <a:r>
              <a:rPr lang="en-US" dirty="0"/>
              <a:t> with </a:t>
            </a:r>
            <a:r>
              <a:rPr lang="en-US" dirty="0" err="1"/>
              <a:t>copeptin</a:t>
            </a:r>
            <a:r>
              <a:rPr lang="en-US" dirty="0"/>
              <a:t> upon admission to the ED. The patients with evidence of ST elevation myocardial infarction were excluded. To assess the risk of bias for the included studies, the QUADAS-2 tool was used.</a:t>
            </a:r>
          </a:p>
          <a:p>
            <a:endParaRPr lang="en-US" dirty="0"/>
          </a:p>
          <a:p>
            <a:r>
              <a:rPr lang="en-US" dirty="0"/>
              <a:t>Results: The study participants included a total of 7,998 patients from 14 observational studies. The addition of </a:t>
            </a:r>
            <a:r>
              <a:rPr lang="en-US" dirty="0" err="1"/>
              <a:t>copeptin</a:t>
            </a:r>
            <a:r>
              <a:rPr lang="en-US" dirty="0"/>
              <a:t> to </a:t>
            </a:r>
            <a:r>
              <a:rPr lang="en-US" dirty="0" err="1"/>
              <a:t>cTn</a:t>
            </a:r>
            <a:r>
              <a:rPr lang="en-US" dirty="0"/>
              <a:t> significantly improved the sensitivity (0.81 [0.74 to 0.87] vs. 0.92 [0.89 to 0.95], respectively, p &lt;0.001) and negative predictive value (0.96 [0.95 to 0.98] vs. 0.98 [0.96 to 0.99], respectively, p &lt;0.001) at the expense of lower specificity (0.88 [0.80 to 0.97] vs. 0.57 [0.49 to 0.65], respectively, p &lt;0.001) compared to </a:t>
            </a:r>
            <a:r>
              <a:rPr lang="en-US" dirty="0" err="1"/>
              <a:t>cTn</a:t>
            </a:r>
            <a:r>
              <a:rPr lang="en-US" dirty="0"/>
              <a:t> alone. Furthermore, adding </a:t>
            </a:r>
            <a:r>
              <a:rPr lang="en-US" dirty="0" err="1"/>
              <a:t>copeptin</a:t>
            </a:r>
            <a:r>
              <a:rPr lang="en-US" dirty="0"/>
              <a:t> to </a:t>
            </a:r>
            <a:r>
              <a:rPr lang="en-US" dirty="0" err="1"/>
              <a:t>cTn</a:t>
            </a:r>
            <a:r>
              <a:rPr lang="en-US" dirty="0"/>
              <a:t> showed significantly lower diagnostic accuracy for NSTEMI compared to </a:t>
            </a:r>
            <a:r>
              <a:rPr lang="en-US" dirty="0" err="1"/>
              <a:t>cTn</a:t>
            </a:r>
            <a:r>
              <a:rPr lang="en-US" dirty="0"/>
              <a:t> alone (0.91[0.90 to 0.92] vs. 0.85 [0.83 to 0.86], respectively, p &lt; 0.001).</a:t>
            </a:r>
          </a:p>
          <a:p>
            <a:endParaRPr lang="en-US" dirty="0"/>
          </a:p>
          <a:p>
            <a:r>
              <a:rPr lang="en-US" dirty="0"/>
              <a:t>Conclusions: Adding </a:t>
            </a:r>
            <a:r>
              <a:rPr lang="en-US" dirty="0" err="1"/>
              <a:t>copeptin</a:t>
            </a:r>
            <a:r>
              <a:rPr lang="en-US" dirty="0"/>
              <a:t> to </a:t>
            </a:r>
            <a:r>
              <a:rPr lang="en-US" dirty="0" err="1"/>
              <a:t>cTn</a:t>
            </a:r>
            <a:r>
              <a:rPr lang="en-US" dirty="0"/>
              <a:t> improved the sensitivity and negative predictive value for the diagnosis of NSTEMI compared to </a:t>
            </a:r>
            <a:r>
              <a:rPr lang="en-US" dirty="0" err="1"/>
              <a:t>cTn</a:t>
            </a:r>
            <a:r>
              <a:rPr lang="en-US" dirty="0"/>
              <a:t> alone. Thus, adding </a:t>
            </a:r>
            <a:r>
              <a:rPr lang="en-US" dirty="0" err="1"/>
              <a:t>copeptin</a:t>
            </a:r>
            <a:r>
              <a:rPr lang="en-US" dirty="0"/>
              <a:t> to </a:t>
            </a:r>
            <a:r>
              <a:rPr lang="en-US" dirty="0" err="1"/>
              <a:t>cTn</a:t>
            </a:r>
            <a:r>
              <a:rPr lang="en-US" dirty="0"/>
              <a:t> might help to screen NSTEMI early upon admission to the ED.</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030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328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This randomized controlled trial (RCT) evaluated whether a process with single combined testing of </a:t>
            </a:r>
            <a:r>
              <a:rPr lang="en-US" dirty="0" err="1"/>
              <a:t>copeptin</a:t>
            </a:r>
            <a:r>
              <a:rPr lang="en-US" dirty="0"/>
              <a:t> and troponin at admission in patients with low-to-intermediate risk and suspected acute coronary syndrome (ACS) does not lead to a higher proportion of major adverse cardiac events (MACE) than the current standard process (non-inferiority design).</a:t>
            </a:r>
          </a:p>
          <a:p>
            <a:endParaRPr lang="en-US" dirty="0"/>
          </a:p>
          <a:p>
            <a:r>
              <a:rPr lang="en-US" dirty="0"/>
              <a:t>Methods and results: A total of 902 patients were randomly assigned to either standard care or the </a:t>
            </a:r>
            <a:r>
              <a:rPr lang="en-US" dirty="0" err="1"/>
              <a:t>copeptin</a:t>
            </a:r>
            <a:r>
              <a:rPr lang="en-US" dirty="0"/>
              <a:t> group where patients with negative troponin and </a:t>
            </a:r>
            <a:r>
              <a:rPr lang="en-US" dirty="0" err="1"/>
              <a:t>copeptin</a:t>
            </a:r>
            <a:r>
              <a:rPr lang="en-US" dirty="0"/>
              <a:t> values at admission were eligible for discharge after final clinical assessment. The proportion of MACE (death, survived sudden cardiac death, acute myocardial infarction (AMI), re-hospitalization for ACS, acute unplanned percutaneous coronary intervention, coronary artery bypass grafting, or documented life threatening arrhythmias) was assessed after 30 days. Intention to treat analysis showed a MACE proportion of 5.17% [95% confidence intervals (CI) 3.30-7.65%; 23/445] in the standard group and 5.19% (95% CI 3.32-7.69%; 23/443) in the </a:t>
            </a:r>
            <a:r>
              <a:rPr lang="en-US" dirty="0" err="1"/>
              <a:t>copeptin</a:t>
            </a:r>
            <a:r>
              <a:rPr lang="en-US" dirty="0"/>
              <a:t> group. In the per protocol analysis, the MACE proportion was 5.34% (95% CI 3.38-7.97%) in the standard group, and 3.01% (95% CI 1.51-5.33%) in the </a:t>
            </a:r>
            <a:r>
              <a:rPr lang="en-US" dirty="0" err="1"/>
              <a:t>copeptin</a:t>
            </a:r>
            <a:r>
              <a:rPr lang="en-US" dirty="0"/>
              <a:t> group. These results were also corroborated by sensitivity analyses. In the </a:t>
            </a:r>
            <a:r>
              <a:rPr lang="en-US" dirty="0" err="1"/>
              <a:t>copeptin</a:t>
            </a:r>
            <a:r>
              <a:rPr lang="en-US" dirty="0"/>
              <a:t> group, discharged </a:t>
            </a:r>
            <a:r>
              <a:rPr lang="en-US" dirty="0" err="1"/>
              <a:t>copeptin</a:t>
            </a:r>
            <a:r>
              <a:rPr lang="en-US" dirty="0"/>
              <a:t> negative patients had an event rate of 0.6% (2/362).</a:t>
            </a:r>
          </a:p>
          <a:p>
            <a:endParaRPr lang="en-US" dirty="0"/>
          </a:p>
          <a:p>
            <a:r>
              <a:rPr lang="en-US" dirty="0"/>
              <a:t>Conclusion: After clinical work-up and single combined testing of troponin and </a:t>
            </a:r>
            <a:r>
              <a:rPr lang="en-US" dirty="0" err="1"/>
              <a:t>copeptin</a:t>
            </a:r>
            <a:r>
              <a:rPr lang="en-US" dirty="0"/>
              <a:t> to rule-out AMI, early discharge of low- to intermediate risk patients with suspected ACS seems to be safe and has the potential to shorten length of stay in the ED. However, our results need to be confirmed in larger clinical trials or registries, before a clinical directive can be propagated.</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03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We aimed to investigate the usefulness of monocyte to HDL cholesterol ratio (MHR) in predicting coronary artery disease severity and future major adverse cardiovascular events (MACE) in patients with acute coronary syndrome (ACS).</a:t>
            </a:r>
          </a:p>
          <a:p>
            <a:endParaRPr lang="en-US" dirty="0"/>
          </a:p>
          <a:p>
            <a:r>
              <a:rPr lang="en-US" dirty="0"/>
              <a:t>Methods: 2661 patient with ACS were enrolled and followed up during median 31.6 months.</a:t>
            </a:r>
          </a:p>
          <a:p>
            <a:endParaRPr lang="en-US" dirty="0"/>
          </a:p>
          <a:p>
            <a:r>
              <a:rPr lang="en-US" dirty="0"/>
              <a:t>Results: MHR were significantly positively correlated with neutrophil to lymphocyte ratio (r=0.438), CRP (r=0.394), </a:t>
            </a:r>
            <a:r>
              <a:rPr lang="en-US" dirty="0" err="1"/>
              <a:t>Gensini</a:t>
            </a:r>
            <a:r>
              <a:rPr lang="en-US" dirty="0"/>
              <a:t> (r=0.407), and SYNTAX score (r=0.333). During in-hospital and long-term follow-up, MACE, stent thrombosis, non-fatal MI, and mortality occurred more frequently in the third </a:t>
            </a:r>
            <a:r>
              <a:rPr lang="en-US" dirty="0" err="1"/>
              <a:t>tertile</a:t>
            </a:r>
            <a:r>
              <a:rPr lang="en-US" dirty="0"/>
              <a:t> group. Kaplan-Meier analysis revealed the higher occurrence of MACE in the third </a:t>
            </a:r>
            <a:r>
              <a:rPr lang="en-US" dirty="0" err="1"/>
              <a:t>tertile</a:t>
            </a:r>
            <a:r>
              <a:rPr lang="en-US" dirty="0"/>
              <a:t> group compared with other </a:t>
            </a:r>
            <a:r>
              <a:rPr lang="en-US" dirty="0" err="1"/>
              <a:t>tertiles</a:t>
            </a:r>
            <a:r>
              <a:rPr lang="en-US" dirty="0"/>
              <a:t>. Adjusting for other factors, a MHR value in the third </a:t>
            </a:r>
            <a:r>
              <a:rPr lang="en-US" dirty="0" err="1"/>
              <a:t>tertile</a:t>
            </a:r>
            <a:r>
              <a:rPr lang="en-US" dirty="0"/>
              <a:t> group was determined as an independent predictor of in-hospital and long-term MACE.</a:t>
            </a:r>
          </a:p>
          <a:p>
            <a:endParaRPr lang="en-US" dirty="0"/>
          </a:p>
          <a:p>
            <a:r>
              <a:rPr lang="en-US" dirty="0"/>
              <a:t>Conclusions: MHR as a novel inflammation-based marker seemed to be an independent predictor of severity of coronary artery disease and future cardiovascular events in patients with ACS. MHR may </a:t>
            </a:r>
            <a:r>
              <a:rPr lang="en-US" dirty="0" err="1"/>
              <a:t>utilise</a:t>
            </a:r>
            <a:r>
              <a:rPr lang="en-US" dirty="0"/>
              <a:t> the identification of patients who are at higher risk for MACE and </a:t>
            </a:r>
            <a:r>
              <a:rPr lang="en-US" dirty="0" err="1"/>
              <a:t>individualisation</a:t>
            </a:r>
            <a:r>
              <a:rPr lang="en-US" dirty="0"/>
              <a:t> of targeted therapy.</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948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We aimed to assess associations between circulating IL-18 concentrations and cardiovascular outcomes in patients with acute coronary syndromes (ACS).</a:t>
            </a:r>
          </a:p>
          <a:p>
            <a:endParaRPr lang="en-US" dirty="0"/>
          </a:p>
          <a:p>
            <a:r>
              <a:rPr lang="en-US" dirty="0"/>
              <a:t>Hypothesis and methods: Plasma IL-18 concentrations were measured at admission, discharge, 1 month, and 6 months in patients with ACS in the </a:t>
            </a:r>
            <a:r>
              <a:rPr lang="en-US" dirty="0" err="1"/>
              <a:t>PLATelet</a:t>
            </a:r>
            <a:r>
              <a:rPr lang="en-US" dirty="0"/>
              <a:t> inhibition and patient Outcomes (PLATO) trial. Associations with outcomes were evaluated with Cox regression models on the composite of CV death, spontaneous myocardial infarction (</a:t>
            </a:r>
            <a:r>
              <a:rPr lang="en-US" dirty="0" err="1"/>
              <a:t>sMI</a:t>
            </a:r>
            <a:r>
              <a:rPr lang="en-US" dirty="0"/>
              <a:t>), or stroke; and on CV death or </a:t>
            </a:r>
            <a:r>
              <a:rPr lang="en-US" dirty="0" err="1"/>
              <a:t>sMI</a:t>
            </a:r>
            <a:r>
              <a:rPr lang="en-US" dirty="0"/>
              <a:t> separately, including adjustment for clinical risk factors and biomarkers (</a:t>
            </a:r>
            <a:r>
              <a:rPr lang="en-US" dirty="0" err="1"/>
              <a:t>cTnT-hs</a:t>
            </a:r>
            <a:r>
              <a:rPr lang="en-US" dirty="0"/>
              <a:t>, NT-</a:t>
            </a:r>
            <a:r>
              <a:rPr lang="en-US" dirty="0" err="1"/>
              <a:t>proBNP</a:t>
            </a:r>
            <a:r>
              <a:rPr lang="en-US" dirty="0"/>
              <a:t>, cystatin C, CRP-</a:t>
            </a:r>
            <a:r>
              <a:rPr lang="en-US" dirty="0" err="1"/>
              <a:t>hs</a:t>
            </a:r>
            <a:r>
              <a:rPr lang="en-US" dirty="0"/>
              <a:t>, and GDF-15).</a:t>
            </a:r>
          </a:p>
          <a:p>
            <a:endParaRPr lang="en-US" dirty="0"/>
          </a:p>
          <a:p>
            <a:r>
              <a:rPr lang="en-US" dirty="0"/>
              <a:t>Results: Median IL-18 concentrations at baseline, discharge, 1 month, and 6 months were 237, 283, 305, and 320 ng/L (n = 16 636). Male sex, obesity, diabetes, and plasma levels of cystatin C, GDF-15, and CRP-</a:t>
            </a:r>
            <a:r>
              <a:rPr lang="en-US" dirty="0" err="1"/>
              <a:t>hs</a:t>
            </a:r>
            <a:r>
              <a:rPr lang="en-US" dirty="0"/>
              <a:t> were independently associated with higher IL-18 levels. Higher baseline IL-18 levels were associated with the composite endpoint and with CV death (hazard ratio [HR] 1.05, 95% confidence interval [95% CI] 1.02-1.07 and HR 1.10, 95% CI 1.06-1.14, respectively, per 25% increase of IL-18 levels). Associations remained significant after adjustment for clinical variables but became non-significant after adjustment for all biomarkers (HR 1.01, 95% CI 0.98-1.04 and HR 1.04, 95% CI 1.00-1.08, respectively). There were no associations with </a:t>
            </a:r>
            <a:r>
              <a:rPr lang="en-US" dirty="0" err="1"/>
              <a:t>sMI</a:t>
            </a:r>
            <a:r>
              <a:rPr lang="en-US" dirty="0"/>
              <a:t>.</a:t>
            </a:r>
          </a:p>
          <a:p>
            <a:endParaRPr lang="en-US" dirty="0"/>
          </a:p>
          <a:p>
            <a:r>
              <a:rPr lang="en-US" dirty="0"/>
              <a:t>Conclusions: In ACS patients, IL-18 concentrations increased after the acute event and remained increased for 6 months. Baseline IL-18 levels were significantly associated with CV mortality, independent of clinical characteristics and indicators of renal/cardiac dysfunction but this association was attenuated after adjustment for multiple biomarkers.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498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prognostic utility of circulating plasma microRNA in patients with acute coronary syndromes (ACS) has been proposed but not yet demonstrated. We set out to investigate circulating microRNA levels in patients incurring recent ACS and examined associations with </a:t>
            </a:r>
            <a:r>
              <a:rPr lang="en-US" dirty="0" err="1"/>
              <a:t>neurohormones</a:t>
            </a:r>
            <a:r>
              <a:rPr lang="en-US" dirty="0"/>
              <a:t>, cardiac structure and function, and survival over 5 years of follow-up.</a:t>
            </a:r>
          </a:p>
          <a:p>
            <a:endParaRPr lang="en-US" dirty="0"/>
          </a:p>
          <a:p>
            <a:r>
              <a:rPr lang="en-US" dirty="0"/>
              <a:t>Methods: An initial screen of 375 microRNAs was performed in 35 ACS patients and 16 healthy controls. Candidates identified from the initial screen (miR-323-3p, miR-652, miR-27b, miR-103 and miR-208a) were validated in a further cohort of 200 patients at baseline (~ 30 days post-ACS) and at 4 and 12 months post-ACS, and compared with 100 controls.</a:t>
            </a:r>
          </a:p>
          <a:p>
            <a:endParaRPr lang="en-US" dirty="0"/>
          </a:p>
          <a:p>
            <a:r>
              <a:rPr lang="en-US" dirty="0"/>
              <a:t>Results: In the validation cohort, significantly higher levels in patients were replicated for miR-323-3p, miR-652 and miR-27b (10-fold, 2.3-fold and 2.3-fold, respectively, adjusted p&lt;0.05). Lower levels of miR-103 were not replicated and miR-208a was undetectable. From baseline to 4 months post-admission, miR-323-3p and miR-652 remained elevated in patients compared to controls (adjusted p&lt;0.01), with no further change in levels between 4 and 12 months; whereas miR-27b fell to control levels by 4 months. Baseline levels of miR-652 in the lowest </a:t>
            </a:r>
            <a:r>
              <a:rPr lang="en-US" dirty="0" err="1"/>
              <a:t>tertile</a:t>
            </a:r>
            <a:r>
              <a:rPr lang="en-US" dirty="0"/>
              <a:t> were significantly associated with readmission for heart failure (log-rank p&lt;0.001). In combination with NT-</a:t>
            </a:r>
            <a:r>
              <a:rPr lang="en-US" dirty="0" err="1"/>
              <a:t>proBNP</a:t>
            </a:r>
            <a:r>
              <a:rPr lang="en-US" dirty="0"/>
              <a:t> and LVEF, miR-652 significantly improved risk stratification (p&lt;0.001).</a:t>
            </a:r>
          </a:p>
          <a:p>
            <a:endParaRPr lang="en-US" dirty="0"/>
          </a:p>
          <a:p>
            <a:r>
              <a:rPr lang="en-US" dirty="0"/>
              <a:t>Conclusions: Our study identifies miR-652 as a novel candidate biomarker for post-ACS prognosis beyond existing biomarkers of LVEF and NT-</a:t>
            </a:r>
            <a:r>
              <a:rPr lang="en-US" dirty="0" err="1"/>
              <a:t>proBNP</a:t>
            </a:r>
            <a:r>
              <a:rPr lang="en-US" dirty="0"/>
              <a:t>. Moreover circulating miR-323-3p was markedly elevated in patients for at least a year post-ACS and may be a stable biomarker for ACS.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79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7319C-F846-47E8-B4BD-2B78E944FEA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Acute coronary syndromes (ACSs) are driven by inflammation within coronary plaque. Interleukin-1 (IL-1) has an established role in atherogenesis and the vessel-response to injury. ACS patients have raised serum markers of inflammation.</a:t>
            </a:r>
          </a:p>
          <a:p>
            <a:r>
              <a:rPr lang="en-US" dirty="0"/>
              <a:t>We hypothesized that if IL-1 is a driving influence of inflammation in non-ST elevation ACS (NSTE-ACS), IL-1 inhibition</a:t>
            </a:r>
          </a:p>
          <a:p>
            <a:r>
              <a:rPr lang="en-US" dirty="0"/>
              <a:t>would reduce the inflammatory response at the time of ACS.</a:t>
            </a:r>
          </a:p>
          <a:p>
            <a:r>
              <a:rPr lang="en-US" dirty="0"/>
              <a:t>Methods</a:t>
            </a:r>
          </a:p>
          <a:p>
            <a:r>
              <a:rPr lang="en-US" dirty="0"/>
              <a:t>and results</a:t>
            </a:r>
          </a:p>
          <a:p>
            <a:r>
              <a:rPr lang="en-US" dirty="0"/>
              <a:t>A phase II, double-blinded, randomized, placebo-controlled, study recruited 182 patients with NSTE-ACS, presenting</a:t>
            </a:r>
          </a:p>
          <a:p>
            <a:r>
              <a:rPr lang="en-US" dirty="0"/>
              <a:t>,48 h from onset of chest pain. Treatment was 1:1 allocation to daily, subcutaneous IL-1receptor antagonist (IL-1ra)</a:t>
            </a:r>
          </a:p>
          <a:p>
            <a:r>
              <a:rPr lang="en-US" dirty="0"/>
              <a:t>or placebo for 14 days. Baseline characteristics were well matched. Treatment compliance was 85% at 7 days. The</a:t>
            </a:r>
          </a:p>
          <a:p>
            <a:r>
              <a:rPr lang="en-US" dirty="0"/>
              <a:t>primary endpoint (area-under-the-curve for C-reactive protein over the first 7 days) was: IL-1ra group, 21.98 mg day/L</a:t>
            </a:r>
          </a:p>
          <a:p>
            <a:r>
              <a:rPr lang="en-US" dirty="0"/>
              <a:t>(95%CI 16.31– 29.64); placebo group, 43.5 mg day/L (31.15 –60.75) (geometric mean ratio ¼ 0.51 mg/L; 95%CI</a:t>
            </a:r>
          </a:p>
          <a:p>
            <a:r>
              <a:rPr lang="en-US" dirty="0"/>
              <a:t>0.32 –0.79; P ¼ 0.0028). In the IL-1ra group, 14-day achieved high-sensitive C-reactive protein (P , 0.0001) and IL-6</a:t>
            </a:r>
          </a:p>
          <a:p>
            <a:r>
              <a:rPr lang="en-US" dirty="0"/>
              <a:t>levels (P ¼ 0.02) were lower than Day 1. Sixteen days after discontinuation of treatment (Day 30) high-sensitive</a:t>
            </a:r>
          </a:p>
          <a:p>
            <a:r>
              <a:rPr lang="en-US" dirty="0"/>
              <a:t>C-reactive protein levels had risen again in the IL-1ra group [IL-1ra; 3.50 mg/L (2.65– 4.62): placebo; 2.21 mg/L (1.67–</a:t>
            </a:r>
          </a:p>
          <a:p>
            <a:r>
              <a:rPr lang="en-US" dirty="0"/>
              <a:t>2.92), P ¼ 0.022]. MACE at Day 30 and 3 months was similar but at 1 year there was a significant excess of events in</a:t>
            </a:r>
          </a:p>
          <a:p>
            <a:r>
              <a:rPr lang="en-US" dirty="0"/>
              <a:t>the IL-1ra group.</a:t>
            </a:r>
          </a:p>
          <a:p>
            <a:r>
              <a:rPr lang="en-US" dirty="0"/>
              <a:t>Conclusion IL-1 drives C-reactive protein elevation at the time of NSTE-ACS. Following 14 days IL-1ra treatment inflammatory</a:t>
            </a:r>
          </a:p>
          <a:p>
            <a:r>
              <a:rPr lang="en-US" dirty="0"/>
              <a:t>markers were reduced. These results show the importance of IL-1 as a target in ACS, but also indicate the need for</a:t>
            </a:r>
          </a:p>
          <a:p>
            <a:r>
              <a:rPr lang="en-US" dirty="0"/>
              <a:t>additional studies with anti-IL-1 therapy in ACS to assess duration and safety</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07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7319C-F846-47E8-B4BD-2B78E944FEA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7319C-F846-47E8-B4BD-2B78E944FEA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12DE5-D92D-493D-940B-90EC574D253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purpose of this study was to determine whether a new accelerated diagnostic protocol (ADP) for possible cardiac</a:t>
            </a:r>
          </a:p>
          <a:p>
            <a:r>
              <a:rPr lang="en-US" dirty="0"/>
              <a:t>chest pain could identify low-risk patients suitable for early discharge (with follow-up shortly after discharge).</a:t>
            </a:r>
          </a:p>
          <a:p>
            <a:r>
              <a:rPr lang="en-US" dirty="0"/>
              <a:t>Background Patients presenting with possible acute coronary syndrome (ACS), who have a low short-term risk of adverse</a:t>
            </a:r>
          </a:p>
          <a:p>
            <a:r>
              <a:rPr lang="en-US" dirty="0"/>
              <a:t>cardiac events may be suitable for early discharge and shorter hospital stays.</a:t>
            </a:r>
          </a:p>
          <a:p>
            <a:r>
              <a:rPr lang="en-US" dirty="0"/>
              <a:t>Methods This prospective observational study tested an ADP that included pre-test probability scoring by the Thrombolysis</a:t>
            </a:r>
          </a:p>
          <a:p>
            <a:r>
              <a:rPr lang="en-US" dirty="0"/>
              <a:t>In Myocardial Infarction (TIMI) score, electrocardiography, and 0  2 h values of laboratory troponin I as the sole</a:t>
            </a:r>
          </a:p>
          <a:p>
            <a:r>
              <a:rPr lang="en-US" dirty="0"/>
              <a:t>biomarker. Patients presenting with chest pain due to suspected ACS were included. The primary endpoint was</a:t>
            </a:r>
          </a:p>
          <a:p>
            <a:r>
              <a:rPr lang="en-US" dirty="0"/>
              <a:t>major adverse cardiac event (MACE) within 30 days.</a:t>
            </a:r>
          </a:p>
          <a:p>
            <a:r>
              <a:rPr lang="en-US" dirty="0"/>
              <a:t>Results Of 1,975 patients, 302 (15.3%) had a MACE. The ADP classified 392 patients (20%) as low risk. One (0.25%) of these patients had a MACE, giving the ADP a sensitivity of 99.7% (95% confidence interval [CI]: 98.1% to 99.9%), negative predictive</a:t>
            </a:r>
          </a:p>
          <a:p>
            <a:r>
              <a:rPr lang="en-US" dirty="0"/>
              <a:t>value of 99.7% (95% CI: 98.6% to 100.0%), specificity of 23.4% (95% CI: 21.4% to 25.4%), and positive predictive value of</a:t>
            </a:r>
          </a:p>
          <a:p>
            <a:r>
              <a:rPr lang="en-US" dirty="0"/>
              <a:t>19.0% (95% CI: 17.2% to 21.0%). Many ADP negative patients had further investigations (74.1%), and therapeutic (18.3%)</a:t>
            </a:r>
          </a:p>
          <a:p>
            <a:r>
              <a:rPr lang="en-US" dirty="0"/>
              <a:t>or procedural (2.0%) interventions during the initial hospital attendance and/or 30-day follow-up.</a:t>
            </a:r>
          </a:p>
          <a:p>
            <a:r>
              <a:rPr lang="en-US" dirty="0"/>
              <a:t>Conclusions Using the ADP, a large group of patients was successfully identified as at low short-term risk of a MACE and therefore</a:t>
            </a:r>
          </a:p>
          <a:p>
            <a:r>
              <a:rPr lang="en-US" dirty="0"/>
              <a:t>suitable for rapid discharge from the emergency department with early follow-up. This approach could decrease the</a:t>
            </a:r>
          </a:p>
          <a:p>
            <a:r>
              <a:rPr lang="en-US" dirty="0"/>
              <a:t>observation period required for some patients with chest pain. (An observational study of the diagnostic utility of an accelerated diagnostic protocol using contemporary central laboratory cardiac troponin in the assessment of patients presenting</a:t>
            </a:r>
          </a:p>
          <a:p>
            <a:r>
              <a:rPr lang="en-US" dirty="0"/>
              <a:t>to two Australasian hospitals with chest pain of possible cardiac origin; AC</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44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Cardiovascular disease is the leading cause of mortality and morbidity. Serial troponin tests have been endorsed as essential diagnostic steps to rule out/-in acute myocardial infarction (AMI), and </a:t>
            </a:r>
            <a:r>
              <a:rPr lang="en-US" dirty="0" err="1"/>
              <a:t>hs-cTn</a:t>
            </a:r>
            <a:r>
              <a:rPr lang="en-US" dirty="0"/>
              <a:t> assays have shown promise in enhancing the accuracy and efficiency of AMI diagnosis in the emergency department (ED).</a:t>
            </a:r>
          </a:p>
          <a:p>
            <a:endParaRPr lang="en-US" dirty="0"/>
          </a:p>
          <a:p>
            <a:r>
              <a:rPr lang="en-US" dirty="0"/>
              <a:t>Methods: A systematic review and meta-analysis of diagnostic test accuracy studies were conducted to compare the diagnostic performance of various accelerated diagnostic algorithms of </a:t>
            </a:r>
            <a:r>
              <a:rPr lang="en-US" dirty="0" err="1"/>
              <a:t>hs-cTn</a:t>
            </a:r>
            <a:r>
              <a:rPr lang="en-US" dirty="0"/>
              <a:t> assays for patients with symptoms of AMI. Random-effects bivariate meta-analysis was conducted to estimate the summary sensitivity, specificity, likelihood ratios, and area under receiver operating characteristic curve.</a:t>
            </a:r>
          </a:p>
          <a:p>
            <a:endParaRPr lang="en-US" dirty="0"/>
          </a:p>
          <a:p>
            <a:r>
              <a:rPr lang="en-US" dirty="0"/>
              <a:t>Results: In the systematic review consisting of 56 studies and 67,945 patients, both </a:t>
            </a:r>
            <a:r>
              <a:rPr lang="en-US" dirty="0" err="1"/>
              <a:t>hs-cTnT</a:t>
            </a:r>
            <a:r>
              <a:rPr lang="en-US" dirty="0"/>
              <a:t> and </a:t>
            </a:r>
            <a:r>
              <a:rPr lang="en-US" dirty="0" err="1"/>
              <a:t>hs</a:t>
            </a:r>
            <a:r>
              <a:rPr lang="en-US" dirty="0"/>
              <a:t>-</a:t>
            </a:r>
            <a:r>
              <a:rPr lang="en-US" dirty="0" err="1"/>
              <a:t>cTnI</a:t>
            </a:r>
            <a:r>
              <a:rPr lang="en-US" dirty="0"/>
              <a:t>-based 0-, 1-, 2- and 0-1 h algorithms showed a pooled sensitivity &gt;90%. The </a:t>
            </a:r>
            <a:r>
              <a:rPr lang="en-US" dirty="0" err="1"/>
              <a:t>hs</a:t>
            </a:r>
            <a:r>
              <a:rPr lang="en-US" dirty="0"/>
              <a:t>-</a:t>
            </a:r>
            <a:r>
              <a:rPr lang="en-US" dirty="0" err="1"/>
              <a:t>cTnI</a:t>
            </a:r>
            <a:r>
              <a:rPr lang="en-US" dirty="0"/>
              <a:t>-based algorithm showed a pooled specificity &gt;80%. The </a:t>
            </a:r>
            <a:r>
              <a:rPr lang="en-US" dirty="0" err="1"/>
              <a:t>hs</a:t>
            </a:r>
            <a:r>
              <a:rPr lang="en-US" dirty="0"/>
              <a:t>-</a:t>
            </a:r>
            <a:r>
              <a:rPr lang="en-US" dirty="0" err="1"/>
              <a:t>cTnT</a:t>
            </a:r>
            <a:r>
              <a:rPr lang="en-US" dirty="0"/>
              <a:t>-based algorithms had a specificity of 68% for the 0-h algorithm and of around 80% for the 1-, 2-, and 0-1 h algorithms. The heterogeneities of all diagnostic algorithms were mild (I2 &lt; 50%).</a:t>
            </a:r>
          </a:p>
          <a:p>
            <a:endParaRPr lang="en-US" dirty="0"/>
          </a:p>
          <a:p>
            <a:r>
              <a:rPr lang="en-US" dirty="0"/>
              <a:t>Conclusion: Both </a:t>
            </a:r>
            <a:r>
              <a:rPr lang="en-US" dirty="0" err="1"/>
              <a:t>hs-cTnI</a:t>
            </a:r>
            <a:r>
              <a:rPr lang="en-US" dirty="0"/>
              <a:t>- and </a:t>
            </a:r>
            <a:r>
              <a:rPr lang="en-US" dirty="0" err="1"/>
              <a:t>hs</a:t>
            </a:r>
            <a:r>
              <a:rPr lang="en-US" dirty="0"/>
              <a:t>-</a:t>
            </a:r>
            <a:r>
              <a:rPr lang="en-US" dirty="0" err="1"/>
              <a:t>cTnT</a:t>
            </a:r>
            <a:r>
              <a:rPr lang="en-US" dirty="0"/>
              <a:t>-based accelerated diagnostic algorithms have high sensitivities but moderate specificities for early diagnosis of AMI. Overall, </a:t>
            </a:r>
            <a:r>
              <a:rPr lang="en-US" dirty="0" err="1"/>
              <a:t>hs</a:t>
            </a:r>
            <a:r>
              <a:rPr lang="en-US" dirty="0"/>
              <a:t>-</a:t>
            </a:r>
            <a:r>
              <a:rPr lang="en-US" dirty="0" err="1"/>
              <a:t>cTnI</a:t>
            </a:r>
            <a:r>
              <a:rPr lang="en-US" dirty="0"/>
              <a:t>-based algorithms have slightly higher specificities in early diagnosis of AMI. For patients presenting ED with typical symptoms, the use of </a:t>
            </a:r>
            <a:r>
              <a:rPr lang="en-US" dirty="0" err="1"/>
              <a:t>hs-cTnT</a:t>
            </a:r>
            <a:r>
              <a:rPr lang="en-US" dirty="0"/>
              <a:t> or </a:t>
            </a:r>
            <a:r>
              <a:rPr lang="en-US" dirty="0" err="1"/>
              <a:t>hs-cTnI</a:t>
            </a:r>
            <a:r>
              <a:rPr lang="en-US" dirty="0"/>
              <a:t> assays at the 99th percentile may help identify patients with low risk for AMI and promote early discharge from the ED.</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27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High-sensitivity troponin assays promise earlier discrimination of myocardial infarction. Yet, the benefits and harms of this improved discriminatory performance when incorporated within rapid testing protocols, with respect to subsequent testing and clinical events, has not been evaluated in an in-practice patient-level randomized study. This multicenter study evaluated the </a:t>
            </a:r>
            <a:r>
              <a:rPr lang="en-US" dirty="0" err="1"/>
              <a:t>noninferiority</a:t>
            </a:r>
            <a:r>
              <a:rPr lang="en-US" dirty="0"/>
              <a:t> of a 0/1-hour high-sensitivity cardiac troponin T (</a:t>
            </a:r>
            <a:r>
              <a:rPr lang="en-US" dirty="0" err="1"/>
              <a:t>hs-cTnT</a:t>
            </a:r>
            <a:r>
              <a:rPr lang="en-US" dirty="0"/>
              <a:t>) protocol in comparison with a 0/3-hour masked </a:t>
            </a:r>
            <a:r>
              <a:rPr lang="en-US" dirty="0" err="1"/>
              <a:t>hs-cTnT</a:t>
            </a:r>
            <a:r>
              <a:rPr lang="en-US" dirty="0"/>
              <a:t> protocol in patients with suspected acute coronary syndrome presenting to the emergency department (ED).</a:t>
            </a:r>
          </a:p>
          <a:p>
            <a:endParaRPr lang="en-US" dirty="0"/>
          </a:p>
          <a:p>
            <a:r>
              <a:rPr lang="en-US" dirty="0"/>
              <a:t>Methods: Patients were randomly assigned to either a 0/1-hour </a:t>
            </a:r>
            <a:r>
              <a:rPr lang="en-US" dirty="0" err="1"/>
              <a:t>hs-cTnT</a:t>
            </a:r>
            <a:r>
              <a:rPr lang="en-US" dirty="0"/>
              <a:t> protocol (reported to the limit of detection [&lt;5 ng/L]) or masked </a:t>
            </a:r>
            <a:r>
              <a:rPr lang="en-US" dirty="0" err="1"/>
              <a:t>hs-cTnT</a:t>
            </a:r>
            <a:r>
              <a:rPr lang="en-US" dirty="0"/>
              <a:t> reported to ≤29 ng/L evaluated at 0/3-hours (standard arm). The 30-day primary end point was all-cause death and myocardial infarction. </a:t>
            </a:r>
            <a:r>
              <a:rPr lang="en-US" dirty="0" err="1"/>
              <a:t>Noninferiority</a:t>
            </a:r>
            <a:r>
              <a:rPr lang="en-US" dirty="0"/>
              <a:t> was defined as an absolute margin of 0.5% determined by Poisson regression.</a:t>
            </a:r>
          </a:p>
          <a:p>
            <a:endParaRPr lang="en-US" dirty="0"/>
          </a:p>
          <a:p>
            <a:r>
              <a:rPr lang="en-US" dirty="0"/>
              <a:t>Results: In total, 3378 participants with an emergency presentation were randomly assigned between August 2015 and April 2019. Ninety participants were deemed ineligible or withdrew consent. The remaining participants received care guided either by the 0/1-hour </a:t>
            </a:r>
            <a:r>
              <a:rPr lang="en-US" dirty="0" err="1"/>
              <a:t>hs-cTnT</a:t>
            </a:r>
            <a:r>
              <a:rPr lang="en-US" dirty="0"/>
              <a:t> protocol (n=1646) or the 0/3-hour standard masked </a:t>
            </a:r>
            <a:r>
              <a:rPr lang="en-US" dirty="0" err="1"/>
              <a:t>hs-cTnT</a:t>
            </a:r>
            <a:r>
              <a:rPr lang="en-US" dirty="0"/>
              <a:t> protocol (n=1642) and were followed for 30 days. Median age was 59 (49-70) years, and 47% were female. Participants in the 0/1-hour arm were more likely to be discharged from the ED (0/1-hour arm: 45.1% versus standard arm: 32.3%, P&lt;0.001) and median ED length of stay was shorter (0/1-hour arm: 4.6 [interquartile range, 3.4-6.4] hours versus standard arm: 5.6 (interquartile range, 4.0-7.1) hours, P&lt;0.001). Those randomly assigned to the 0/1-hour protocol were less likely to undergo functional cardiac testing (0/1-hour arm: 7.5% versus standard arm: 11.0%, P&lt;0.001). The 0/1-hour </a:t>
            </a:r>
            <a:r>
              <a:rPr lang="en-US" dirty="0" err="1"/>
              <a:t>hs-cTnT</a:t>
            </a:r>
            <a:r>
              <a:rPr lang="en-US" dirty="0"/>
              <a:t> protocol was not inferior to standard care (0/1-hour arm: 17/1646 [1.0%] versus 16/1642 [1.0%]; incidence rate ratio, 1.06 [ 0.53-2.11], </a:t>
            </a:r>
            <a:r>
              <a:rPr lang="en-US" dirty="0" err="1"/>
              <a:t>noninferiority</a:t>
            </a:r>
            <a:r>
              <a:rPr lang="en-US" dirty="0"/>
              <a:t> P value=0.006, superiority P value=0.867), although an increase in myocardial injury was observed. Among patients discharged from ED, the 0/1-hour protocol had a negative predictive value of 99.6% (95% CI, 99.0-99.9%) for 30-day death or myocardial infarction.</a:t>
            </a:r>
          </a:p>
          <a:p>
            <a:endParaRPr lang="en-US" dirty="0"/>
          </a:p>
          <a:p>
            <a:r>
              <a:rPr lang="en-US" dirty="0"/>
              <a:t>Conclusions: This in-practice evaluation of a 0/1-hour </a:t>
            </a:r>
            <a:r>
              <a:rPr lang="en-US" dirty="0" err="1"/>
              <a:t>hs-cTnT</a:t>
            </a:r>
            <a:r>
              <a:rPr lang="en-US" dirty="0"/>
              <a:t> protocol embedded in ED care enabled more rapid discharge of patients with suspected acute coronary syndrome. Improving short-term outcomes among patients with newly recognized troponin T elevation will require an evolution in management strategies for these patients.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18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Late gadolinium enhancement (LGE) with cardiac magnetic resonance (CMR) is commonly assumed to represent myocardial fibrosis; however, comparative human histological data are limited, and there is no consensus on the most accurate method for LGE quantitation. We evaluated the relationship between CMR assessment of regional fibrosis and infarct size assessment using serial biomarkers after ST elevation acute myocardial infarction (STEMI).</a:t>
            </a:r>
          </a:p>
          <a:p>
            <a:endParaRPr lang="en-US" dirty="0"/>
          </a:p>
          <a:p>
            <a:r>
              <a:rPr lang="en-US" dirty="0"/>
              <a:t>Methods: Ninety-three patients treated for STEMI (59±10 years, 86% male) underwent CMR 6 months after infarction. Infarct size was quantified by CMR-LGE using manual and range of semi-automated thresholds (range: 2-10 standard deviations [SD]) above reference myocardium and the full width-half maximum (FWHM) technique, and compared with the rise in serum biomarkers. The agreement between CMR and biomarker in the identification of large infarcts based on peak troponin (</a:t>
            </a:r>
            <a:r>
              <a:rPr lang="en-US" dirty="0" err="1"/>
              <a:t>TnI</a:t>
            </a:r>
            <a:r>
              <a:rPr lang="en-US" dirty="0"/>
              <a:t>) levels was also </a:t>
            </a:r>
            <a:r>
              <a:rPr lang="en-US" dirty="0" err="1"/>
              <a:t>analysed</a:t>
            </a:r>
            <a:r>
              <a:rPr lang="en-US" dirty="0"/>
              <a:t>.</a:t>
            </a:r>
          </a:p>
          <a:p>
            <a:endParaRPr lang="en-US" dirty="0"/>
          </a:p>
          <a:p>
            <a:r>
              <a:rPr lang="en-US" dirty="0"/>
              <a:t>Results: Quantification methods had a strong influence on the infarct size assessment with CMR-LGE. Significant correlations were observed between LGE and biomarkers across all of the signal intensity thresholds. Whilst there was a wide variation with respect to the estimation of total LGE size (from 6.8±7.7 to 32.1±11.3 grams), the variation in the correlation with peak troponin level was much smaller (</a:t>
            </a:r>
            <a:r>
              <a:rPr lang="en-US" dirty="0" err="1"/>
              <a:t>r-values</a:t>
            </a:r>
            <a:r>
              <a:rPr lang="en-US" dirty="0"/>
              <a:t> ranging from 0.670 to 0.876). There was good agreement between CMR-LGE and biomarker assessment of infarct size; the best agreement between CMR-LGE and large infarction using a threshold of 8SD for peak </a:t>
            </a:r>
            <a:r>
              <a:rPr lang="en-US" dirty="0" err="1"/>
              <a:t>TnI</a:t>
            </a:r>
            <a:r>
              <a:rPr lang="en-US" dirty="0"/>
              <a:t>&gt;50ng/mL (Cohen's kappa (κ)=0.722), and a threshold of 4SD for peak </a:t>
            </a:r>
            <a:r>
              <a:rPr lang="en-US" dirty="0" err="1"/>
              <a:t>TnI</a:t>
            </a:r>
            <a:r>
              <a:rPr lang="en-US" dirty="0"/>
              <a:t> &gt;95ng/mL (κ=0.761).</a:t>
            </a:r>
          </a:p>
          <a:p>
            <a:endParaRPr lang="en-US" dirty="0"/>
          </a:p>
          <a:p>
            <a:r>
              <a:rPr lang="en-US" dirty="0"/>
              <a:t>Conclusions: The correlation between CMR-LGE quantification of infarct size and biomarker release following STEMI at a range of semi-automated thresholds was consistently strong, with good agreement between measures across a range of thresholds.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116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study compared diagnostic accuracy of conventional troponin/traditional coronary artery disease (CAD) assessment and highly sensitive troponin (</a:t>
            </a:r>
            <a:r>
              <a:rPr lang="en-US" dirty="0" err="1"/>
              <a:t>hsTn</a:t>
            </a:r>
            <a:r>
              <a:rPr lang="en-US" dirty="0"/>
              <a:t>) I/advanced CAD assessment for acute coronary syndrome (ACS) during the index hospitalization.</a:t>
            </a:r>
          </a:p>
          <a:p>
            <a:endParaRPr lang="en-US" dirty="0"/>
          </a:p>
          <a:p>
            <a:r>
              <a:rPr lang="en-US" dirty="0"/>
              <a:t>Background: </a:t>
            </a:r>
            <a:r>
              <a:rPr lang="en-US" dirty="0" err="1"/>
              <a:t>hsTnI</a:t>
            </a:r>
            <a:r>
              <a:rPr lang="en-US" dirty="0"/>
              <a:t> and advanced assessment of CAD using coronary computed tomography angiography (CTA) are promising candidates to improve the accuracy of emergency department evaluation of patients with suspected ACS.</a:t>
            </a:r>
          </a:p>
          <a:p>
            <a:endParaRPr lang="en-US" dirty="0"/>
          </a:p>
          <a:p>
            <a:r>
              <a:rPr lang="en-US" dirty="0"/>
              <a:t>Methods: We performed an observational cohort study in patients with suspected ACS enrolled in the ROMICAT II (Rule Out Myocardial Infarction/Ischemia using Computer Assisted Tomography) trial and randomized to coronary CTA who also had </a:t>
            </a:r>
            <a:r>
              <a:rPr lang="en-US" dirty="0" err="1"/>
              <a:t>hsTnI</a:t>
            </a:r>
            <a:r>
              <a:rPr lang="en-US" dirty="0"/>
              <a:t> measurement at the time of the emergency department presentation. We assessed coronary CTA for traditional (no CAD, </a:t>
            </a:r>
            <a:r>
              <a:rPr lang="en-US" dirty="0" err="1"/>
              <a:t>nonobstructive</a:t>
            </a:r>
            <a:r>
              <a:rPr lang="en-US" dirty="0"/>
              <a:t> CAD, ≥50% stenosis) and advanced features of CAD (≥50% stenosis, high-risk plaque features: positive remodeling, low &lt;30-Hounsfield units plaque, napkin-ring sign, spotty calcium).</a:t>
            </a:r>
          </a:p>
          <a:p>
            <a:endParaRPr lang="en-US" dirty="0"/>
          </a:p>
          <a:p>
            <a:r>
              <a:rPr lang="en-US" dirty="0"/>
              <a:t>Results: Of 160 patients (mean age: 53 ± 8 years, 40% women) 10.6% were diagnosed with ACS. The ACS rate in patients with </a:t>
            </a:r>
            <a:r>
              <a:rPr lang="en-US" dirty="0" err="1"/>
              <a:t>hsTnI</a:t>
            </a:r>
            <a:r>
              <a:rPr lang="en-US" dirty="0"/>
              <a:t> below the limit of detection (n = 9, 5.6%), intermediate (n = 139, 86.9%), and above the 99th percentile (n = 12, 7.5%) was 0%, 8.6%, and 58.3%, respectively. Absence of ≥50% stenosis and high-risk plaque ruled out ACS in patients with intermediate </a:t>
            </a:r>
            <a:r>
              <a:rPr lang="en-US" dirty="0" err="1"/>
              <a:t>hsTnI</a:t>
            </a:r>
            <a:r>
              <a:rPr lang="en-US" dirty="0"/>
              <a:t> (n = 87, 54.4%; ACS rate 0%), whereas patients with both ≥50% stenosis and high-risk plaque were at high risk (n = 13, 8.1%; ACS rate 69.2%) and patients with either ≥50% stenosis or high-risk plaque were at intermediate risk for ACS (n = 39, 24.4%; ACS rate 7.7%). </a:t>
            </a:r>
            <a:r>
              <a:rPr lang="en-US" dirty="0" err="1"/>
              <a:t>hsTnI</a:t>
            </a:r>
            <a:r>
              <a:rPr lang="en-US" dirty="0"/>
              <a:t>/advanced coronary CTA assessment significantly improved the diagnostic accuracy for ACS as compared to conventional troponin/traditional coronary CTA (area under the curve 0.84, 95% confidence interval [CI]: 0.80 to .88 vs. 0.74, 95% CI: 0.70 to 0.78; p &lt; 0.001).</a:t>
            </a:r>
          </a:p>
          <a:p>
            <a:endParaRPr lang="en-US" dirty="0"/>
          </a:p>
          <a:p>
            <a:r>
              <a:rPr lang="en-US" dirty="0"/>
              <a:t>Conclusions: </a:t>
            </a:r>
            <a:r>
              <a:rPr lang="en-US" dirty="0" err="1"/>
              <a:t>hsTnI</a:t>
            </a:r>
            <a:r>
              <a:rPr lang="en-US" dirty="0"/>
              <a:t> at the time of presentation followed by early advanced coronary CTA assessment improves the risk stratification and diagnostic accuracy for ACS as compared to conventional troponin and traditional coronary CTA assessment. (Multicenter Study to Rule Out Myocardial Infarction/Ischemia by Cardiac Computed Tomography [ROMICAT-II]; NCT01084239).</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66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D646DAE0-8AA5-4B14-AC86-BDF55F1F07AB}" type="datetimeFigureOut">
              <a:rPr lang="el-GR"/>
              <a:pPr>
                <a:defRPr/>
              </a:pPr>
              <a:t>23/10/2025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25F9233-967A-4975-AEB3-87A1BD320EB4}" type="slidenum">
              <a:rPr lang="el-GR"/>
              <a:pPr>
                <a:defRPr/>
              </a:pPr>
              <a:t>‹#›</a:t>
            </a:fld>
            <a:endParaRPr lang="el-GR"/>
          </a:p>
        </p:txBody>
      </p:sp>
    </p:spTree>
    <p:extLst>
      <p:ext uri="{BB962C8B-B14F-4D97-AF65-F5344CB8AC3E}">
        <p14:creationId xmlns:p14="http://schemas.microsoft.com/office/powerpoint/2010/main" val="393665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C97A5B0F-CFA9-4985-BEBD-17318E5DBA2C}" type="datetimeFigureOut">
              <a:rPr lang="el-GR"/>
              <a:pPr>
                <a:defRPr/>
              </a:pPr>
              <a:t>23/10/2025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C7B5AE5-48C0-4AB2-80C3-6D63A4B6FE7E}" type="slidenum">
              <a:rPr lang="el-GR"/>
              <a:pPr>
                <a:defRPr/>
              </a:pPr>
              <a:t>‹#›</a:t>
            </a:fld>
            <a:endParaRPr lang="el-GR"/>
          </a:p>
        </p:txBody>
      </p:sp>
    </p:spTree>
    <p:extLst>
      <p:ext uri="{BB962C8B-B14F-4D97-AF65-F5344CB8AC3E}">
        <p14:creationId xmlns:p14="http://schemas.microsoft.com/office/powerpoint/2010/main" val="53605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8590B19D-A0E0-43FD-A510-B5526B657671}" type="datetimeFigureOut">
              <a:rPr lang="el-GR"/>
              <a:pPr>
                <a:defRPr/>
              </a:pPr>
              <a:t>23/10/2025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48EAC272-8EC9-4B9B-B630-368C9F82D310}" type="slidenum">
              <a:rPr lang="el-GR"/>
              <a:pPr>
                <a:defRPr/>
              </a:pPr>
              <a:t>‹#›</a:t>
            </a:fld>
            <a:endParaRPr lang="el-GR"/>
          </a:p>
        </p:txBody>
      </p:sp>
    </p:spTree>
    <p:extLst>
      <p:ext uri="{BB962C8B-B14F-4D97-AF65-F5344CB8AC3E}">
        <p14:creationId xmlns:p14="http://schemas.microsoft.com/office/powerpoint/2010/main" val="313404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1FBC2CE-DDBD-40B5-9874-52A1DF61888E}"/>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7" name="Picture 11">
            <a:extLst>
              <a:ext uri="{FF2B5EF4-FFF2-40B4-BE49-F238E27FC236}">
                <a16:creationId xmlns:a16="http://schemas.microsoft.com/office/drawing/2014/main" id="{4A1BBBD0-11AC-4DA2-BD15-20CB70436665}"/>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E237D9CC-2B3F-40AD-A89F-AA58FEAB596D}"/>
              </a:ext>
            </a:extLst>
          </p:cNvPr>
          <p:cNvSpPr/>
          <p:nvPr userDrawn="1"/>
        </p:nvSpPr>
        <p:spPr>
          <a:xfrm>
            <a:off x="0" y="6156325"/>
            <a:ext cx="12192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dirty="0">
                <a:solidFill>
                  <a:srgbClr val="515151"/>
                </a:solidFill>
              </a:rPr>
              <a:t> </a:t>
            </a:r>
          </a:p>
        </p:txBody>
      </p:sp>
      <p:pic>
        <p:nvPicPr>
          <p:cNvPr id="9" name="Picture 13">
            <a:extLst>
              <a:ext uri="{FF2B5EF4-FFF2-40B4-BE49-F238E27FC236}">
                <a16:creationId xmlns:a16="http://schemas.microsoft.com/office/drawing/2014/main" id="{EE99FB55-D03B-4CC4-B921-517868C36A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98238" y="6270625"/>
            <a:ext cx="592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AB95AA2A-9D7C-49C8-870E-70FDF3A4B1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7338" y="6275388"/>
            <a:ext cx="1036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5">
            <a:extLst>
              <a:ext uri="{FF2B5EF4-FFF2-40B4-BE49-F238E27FC236}">
                <a16:creationId xmlns:a16="http://schemas.microsoft.com/office/drawing/2014/main" id="{35B0E3C1-EA8E-4B56-A152-0D1B2F09C5D8}"/>
              </a:ext>
            </a:extLst>
          </p:cNvPr>
          <p:cNvCxnSpPr>
            <a:cxnSpLocks/>
          </p:cNvCxnSpPr>
          <p:nvPr userDrawn="1"/>
        </p:nvCxnSpPr>
        <p:spPr>
          <a:xfrm>
            <a:off x="0" y="6151563"/>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201911"/>
          </a:xfr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0"/>
          </p:nvPr>
        </p:nvSpPr>
        <p:spPr>
          <a:xfrm>
            <a:off x="1304544" y="4808587"/>
            <a:ext cx="9163431" cy="1022350"/>
          </a:xfrm>
        </p:spPr>
        <p:txBody>
          <a:bodyPr>
            <a:no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213251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14D4D985-C80F-4753-95B5-B532D9157538}"/>
              </a:ext>
            </a:extLst>
          </p:cNvPr>
          <p:cNvSpPr/>
          <p:nvPr userDrawn="1"/>
        </p:nvSpPr>
        <p:spPr>
          <a:xfrm>
            <a:off x="838200" y="6156325"/>
            <a:ext cx="9610725" cy="701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100" b="1" dirty="0">
                <a:solidFill>
                  <a:srgbClr val="515151"/>
                </a:solidFill>
              </a:rPr>
              <a:t> </a:t>
            </a:r>
          </a:p>
        </p:txBody>
      </p:sp>
      <p:sp>
        <p:nvSpPr>
          <p:cNvPr id="5" name="Rectangle 6">
            <a:extLst>
              <a:ext uri="{FF2B5EF4-FFF2-40B4-BE49-F238E27FC236}">
                <a16:creationId xmlns:a16="http://schemas.microsoft.com/office/drawing/2014/main" id="{A0CF8964-D251-42B7-8255-B949E998AEF1}"/>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6" name="Picture 11">
            <a:extLst>
              <a:ext uri="{FF2B5EF4-FFF2-40B4-BE49-F238E27FC236}">
                <a16:creationId xmlns:a16="http://schemas.microsoft.com/office/drawing/2014/main" id="{81FFBDC3-0491-4B1B-B058-75F26C8EA33C}"/>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655762"/>
          </a:xfr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7737EC19-921C-4404-85CE-78DFBC3B06CA}"/>
              </a:ext>
            </a:extLst>
          </p:cNvPr>
          <p:cNvSpPr>
            <a:spLocks noGrp="1"/>
          </p:cNvSpPr>
          <p:nvPr>
            <p:ph type="sldNum" sz="quarter" idx="10"/>
          </p:nvPr>
        </p:nvSpPr>
        <p:spPr/>
        <p:txBody>
          <a:bodyPr/>
          <a:lstStyle>
            <a:lvl1pPr>
              <a:defRPr/>
            </a:lvl1pPr>
          </a:lstStyle>
          <a:p>
            <a:fld id="{C09D1E5E-6B2A-4BBD-97BC-98E8FDDD766A}" type="slidenum">
              <a:rPr lang="en-US" altLang="el-GR"/>
              <a:pPr/>
              <a:t>‹#›</a:t>
            </a:fld>
            <a:endParaRPr lang="en-US" altLang="el-GR"/>
          </a:p>
        </p:txBody>
      </p:sp>
    </p:spTree>
    <p:extLst>
      <p:ext uri="{BB962C8B-B14F-4D97-AF65-F5344CB8AC3E}">
        <p14:creationId xmlns:p14="http://schemas.microsoft.com/office/powerpoint/2010/main" val="260560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p:spPr>
        <p:txBody>
          <a:bodyPr/>
          <a:lstStyle>
            <a:lvl1pPr marL="237061" indent="-237061">
              <a:defRPr>
                <a:solidFill>
                  <a:schemeClr val="tx2"/>
                </a:solidFill>
              </a:defRPr>
            </a:lvl1pPr>
            <a:lvl2pPr marL="601118" indent="-364058">
              <a:defRPr sz="2400">
                <a:solidFill>
                  <a:schemeClr val="tx2"/>
                </a:solidFill>
              </a:defRPr>
            </a:lvl2pPr>
            <a:lvl3pPr marL="838179" indent="-237061">
              <a:defRPr>
                <a:solidFill>
                  <a:schemeClr val="tx2"/>
                </a:solidFill>
              </a:defRPr>
            </a:lvl3pPr>
            <a:lvl4pPr marL="1193770" indent="-355591">
              <a:defRPr>
                <a:solidFill>
                  <a:schemeClr val="tx2"/>
                </a:solidFill>
              </a:defRPr>
            </a:lvl4pPr>
            <a:lvl5pPr marL="1439297" indent="-245527">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63200"/>
            <a:ext cx="10671048" cy="1024128"/>
          </a:xfrm>
        </p:spPr>
        <p:txBody>
          <a:bodyPr/>
          <a:lstStyle>
            <a:lvl1pPr>
              <a:defRPr>
                <a:solidFill>
                  <a:schemeClr val="accent1"/>
                </a:solidFill>
              </a:defRPr>
            </a:lvl1pPr>
          </a:lstStyle>
          <a:p>
            <a:r>
              <a:rPr lang="en-US"/>
              <a:t>Click to edit Master title style</a:t>
            </a:r>
            <a:endParaRPr lang="en-GB" dirty="0"/>
          </a:p>
        </p:txBody>
      </p:sp>
      <p:sp>
        <p:nvSpPr>
          <p:cNvPr id="12"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5" name="Slide Number Placeholder 5">
            <a:extLst>
              <a:ext uri="{FF2B5EF4-FFF2-40B4-BE49-F238E27FC236}">
                <a16:creationId xmlns:a16="http://schemas.microsoft.com/office/drawing/2014/main" id="{F870217F-762B-4E9E-893B-0A3F4ACE1C6A}"/>
              </a:ext>
            </a:extLst>
          </p:cNvPr>
          <p:cNvSpPr>
            <a:spLocks noGrp="1"/>
          </p:cNvSpPr>
          <p:nvPr>
            <p:ph type="sldNum" sz="quarter" idx="14"/>
          </p:nvPr>
        </p:nvSpPr>
        <p:spPr/>
        <p:txBody>
          <a:bodyPr/>
          <a:lstStyle>
            <a:lvl1pPr>
              <a:defRPr/>
            </a:lvl1pPr>
          </a:lstStyle>
          <a:p>
            <a:fld id="{69B109FF-DB1F-45FF-94F4-21066DB6C226}" type="slidenum">
              <a:rPr lang="en-US" altLang="el-GR"/>
              <a:pPr/>
              <a:t>‹#›</a:t>
            </a:fld>
            <a:endParaRPr lang="en-US" altLang="el-GR"/>
          </a:p>
        </p:txBody>
      </p:sp>
      <p:sp>
        <p:nvSpPr>
          <p:cNvPr id="6" name="Footer Placeholder 1">
            <a:extLst>
              <a:ext uri="{FF2B5EF4-FFF2-40B4-BE49-F238E27FC236}">
                <a16:creationId xmlns:a16="http://schemas.microsoft.com/office/drawing/2014/main" id="{F860B5F9-6F00-427C-871E-1D65448B6F5F}"/>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4204185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6" y="166252"/>
            <a:ext cx="10671048" cy="1024128"/>
          </a:xfrm>
          <a:prstGeom prst="rect">
            <a:avLst/>
          </a:prstGeom>
        </p:spPr>
        <p:txBody>
          <a:bodyPr>
            <a:norm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12648" y="1371600"/>
            <a:ext cx="10668005" cy="4584334"/>
          </a:xfrm>
        </p:spPr>
        <p:txBody>
          <a:bodyPr/>
          <a:lstStyle>
            <a:lvl1pPr>
              <a:buClr>
                <a:schemeClr val="accent2"/>
              </a:buClr>
              <a:defRPr/>
            </a:lvl1pPr>
            <a:lvl2pPr marL="601200" indent="-363600">
              <a:buClr>
                <a:schemeClr val="accent2"/>
              </a:buClr>
              <a:buFont typeface="Calibri" panose="020F0502020204030204" pitchFamily="34" charset="0"/>
              <a:buChar char="‒"/>
              <a:defRPr/>
            </a:lvl2pPr>
            <a:lvl3pPr>
              <a:buClr>
                <a:schemeClr val="accent2"/>
              </a:buClr>
              <a:defRPr/>
            </a:lvl3pPr>
            <a:lvl4pPr marL="1195200" indent="-356400">
              <a:buClr>
                <a:schemeClr val="accent2"/>
              </a:buClr>
              <a:buFont typeface="Calibri" panose="020F0502020204030204" pitchFamily="34" charset="0"/>
              <a:buChar cha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08693CAC-CD9B-4999-97C3-2E7B29B90DF9}"/>
              </a:ext>
            </a:extLst>
          </p:cNvPr>
          <p:cNvSpPr>
            <a:spLocks noGrp="1"/>
          </p:cNvSpPr>
          <p:nvPr>
            <p:ph type="sldNum" sz="quarter" idx="10"/>
          </p:nvPr>
        </p:nvSpPr>
        <p:spPr/>
        <p:txBody>
          <a:bodyPr/>
          <a:lstStyle>
            <a:lvl1pPr>
              <a:defRPr/>
            </a:lvl1pPr>
          </a:lstStyle>
          <a:p>
            <a:fld id="{A40D3DBC-D393-4ED9-B762-07B60415227E}" type="slidenum">
              <a:rPr lang="en-US" altLang="el-GR"/>
              <a:pPr/>
              <a:t>‹#›</a:t>
            </a:fld>
            <a:endParaRPr lang="en-US" altLang="el-GR"/>
          </a:p>
        </p:txBody>
      </p:sp>
      <p:sp>
        <p:nvSpPr>
          <p:cNvPr id="5" name="Footer Placeholder 1">
            <a:extLst>
              <a:ext uri="{FF2B5EF4-FFF2-40B4-BE49-F238E27FC236}">
                <a16:creationId xmlns:a16="http://schemas.microsoft.com/office/drawing/2014/main" id="{BB2BEA40-6E58-4457-BD49-BD99D586364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86144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12648" y="166252"/>
            <a:ext cx="10671048" cy="1019693"/>
          </a:xfrm>
          <a:prstGeom prst="rect">
            <a:avLst/>
          </a:prstGeom>
        </p:spPr>
        <p:txBody>
          <a:bodyPr/>
          <a:lstStyle/>
          <a:p>
            <a:r>
              <a:rPr lang="en-US"/>
              <a:t>Click to edit Master title style</a:t>
            </a:r>
          </a:p>
        </p:txBody>
      </p:sp>
      <p:sp>
        <p:nvSpPr>
          <p:cNvPr id="9"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4" name="Slide Number Placeholder 5">
            <a:extLst>
              <a:ext uri="{FF2B5EF4-FFF2-40B4-BE49-F238E27FC236}">
                <a16:creationId xmlns:a16="http://schemas.microsoft.com/office/drawing/2014/main" id="{50FA5BA6-8E0B-4379-BD80-BF3190B3CC34}"/>
              </a:ext>
            </a:extLst>
          </p:cNvPr>
          <p:cNvSpPr>
            <a:spLocks noGrp="1"/>
          </p:cNvSpPr>
          <p:nvPr>
            <p:ph type="sldNum" sz="quarter" idx="14"/>
          </p:nvPr>
        </p:nvSpPr>
        <p:spPr/>
        <p:txBody>
          <a:bodyPr/>
          <a:lstStyle>
            <a:lvl1pPr>
              <a:defRPr/>
            </a:lvl1pPr>
          </a:lstStyle>
          <a:p>
            <a:fld id="{9A5C8F35-0472-4F20-8808-60701CED740B}" type="slidenum">
              <a:rPr lang="en-US" altLang="el-GR"/>
              <a:pPr/>
              <a:t>‹#›</a:t>
            </a:fld>
            <a:endParaRPr lang="en-US" altLang="el-GR"/>
          </a:p>
        </p:txBody>
      </p:sp>
      <p:sp>
        <p:nvSpPr>
          <p:cNvPr id="5" name="Footer Placeholder 1">
            <a:extLst>
              <a:ext uri="{FF2B5EF4-FFF2-40B4-BE49-F238E27FC236}">
                <a16:creationId xmlns:a16="http://schemas.microsoft.com/office/drawing/2014/main" id="{D4E0D470-F591-4507-8974-D802DDA081B3}"/>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3570200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648" y="164592"/>
            <a:ext cx="10671048" cy="1019693"/>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8F6117D6-6727-4F14-8CBA-1709CBA94C34}"/>
              </a:ext>
            </a:extLst>
          </p:cNvPr>
          <p:cNvSpPr>
            <a:spLocks noGrp="1"/>
          </p:cNvSpPr>
          <p:nvPr>
            <p:ph type="sldNum" sz="quarter" idx="10"/>
          </p:nvPr>
        </p:nvSpPr>
        <p:spPr/>
        <p:txBody>
          <a:bodyPr/>
          <a:lstStyle>
            <a:lvl1pPr>
              <a:defRPr/>
            </a:lvl1pPr>
          </a:lstStyle>
          <a:p>
            <a:fld id="{BB2D476F-E233-4AEC-BFFA-7B135ADF4E2B}" type="slidenum">
              <a:rPr lang="en-US" altLang="el-GR"/>
              <a:pPr/>
              <a:t>‹#›</a:t>
            </a:fld>
            <a:endParaRPr lang="en-US" altLang="el-GR"/>
          </a:p>
        </p:txBody>
      </p:sp>
      <p:sp>
        <p:nvSpPr>
          <p:cNvPr id="4" name="Footer Placeholder 1">
            <a:extLst>
              <a:ext uri="{FF2B5EF4-FFF2-40B4-BE49-F238E27FC236}">
                <a16:creationId xmlns:a16="http://schemas.microsoft.com/office/drawing/2014/main" id="{8BA5375A-D85D-4672-B058-6A0457D9D4EE}"/>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552294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6174989"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4"/>
          </p:nvPr>
        </p:nvSpPr>
        <p:spPr>
          <a:xfrm>
            <a:off x="612648"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6"/>
          <p:cNvSpPr>
            <a:spLocks noGrp="1"/>
          </p:cNvSpPr>
          <p:nvPr>
            <p:ph type="title"/>
          </p:nvPr>
        </p:nvSpPr>
        <p:spPr>
          <a:xfrm>
            <a:off x="612648" y="164592"/>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1B109329-3C9A-489E-A641-9234A3B1DEC3}"/>
              </a:ext>
            </a:extLst>
          </p:cNvPr>
          <p:cNvSpPr>
            <a:spLocks noGrp="1"/>
          </p:cNvSpPr>
          <p:nvPr>
            <p:ph type="sldNum" sz="quarter" idx="15"/>
          </p:nvPr>
        </p:nvSpPr>
        <p:spPr/>
        <p:txBody>
          <a:bodyPr/>
          <a:lstStyle>
            <a:lvl1pPr>
              <a:defRPr/>
            </a:lvl1pPr>
          </a:lstStyle>
          <a:p>
            <a:fld id="{9906126E-1B33-491D-8E2F-93B2AA3362D8}" type="slidenum">
              <a:rPr lang="en-US" altLang="el-GR"/>
              <a:pPr/>
              <a:t>‹#›</a:t>
            </a:fld>
            <a:endParaRPr lang="en-US" altLang="el-GR"/>
          </a:p>
        </p:txBody>
      </p:sp>
      <p:sp>
        <p:nvSpPr>
          <p:cNvPr id="6" name="Footer Placeholder 1">
            <a:extLst>
              <a:ext uri="{FF2B5EF4-FFF2-40B4-BE49-F238E27FC236}">
                <a16:creationId xmlns:a16="http://schemas.microsoft.com/office/drawing/2014/main" id="{FE379BE2-841E-4260-ACC3-E14E9ED1B57D}"/>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3839674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quarter" idx="13"/>
          </p:nvPr>
        </p:nvSpPr>
        <p:spPr>
          <a:xfrm>
            <a:off x="612649" y="1334060"/>
            <a:ext cx="51072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9"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14" name="Text Placeholder 3"/>
          <p:cNvSpPr>
            <a:spLocks noGrp="1"/>
          </p:cNvSpPr>
          <p:nvPr>
            <p:ph type="body" sz="quarter" idx="14"/>
          </p:nvPr>
        </p:nvSpPr>
        <p:spPr>
          <a:xfrm>
            <a:off x="6170741" y="1334060"/>
            <a:ext cx="5111496"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12" name="Content Placeholder 12"/>
          <p:cNvSpPr>
            <a:spLocks noGrp="1"/>
          </p:cNvSpPr>
          <p:nvPr>
            <p:ph sz="quarter" idx="17"/>
          </p:nvPr>
        </p:nvSpPr>
        <p:spPr>
          <a:xfrm>
            <a:off x="608400" y="1958233"/>
            <a:ext cx="5111496" cy="387106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8"/>
          </p:nvPr>
        </p:nvSpPr>
        <p:spPr>
          <a:xfrm>
            <a:off x="6183441" y="1958232"/>
            <a:ext cx="5111496" cy="3871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0D6E92FA-79F2-4CE5-A5FA-B1F845D0BB70}"/>
              </a:ext>
            </a:extLst>
          </p:cNvPr>
          <p:cNvSpPr>
            <a:spLocks noGrp="1"/>
          </p:cNvSpPr>
          <p:nvPr>
            <p:ph type="sldNum" sz="quarter" idx="19"/>
          </p:nvPr>
        </p:nvSpPr>
        <p:spPr/>
        <p:txBody>
          <a:bodyPr/>
          <a:lstStyle>
            <a:lvl1pPr>
              <a:defRPr/>
            </a:lvl1pPr>
          </a:lstStyle>
          <a:p>
            <a:fld id="{DE7F730B-A6B5-480D-8592-4A1112C04212}" type="slidenum">
              <a:rPr lang="en-US" altLang="el-GR"/>
              <a:pPr/>
              <a:t>‹#›</a:t>
            </a:fld>
            <a:endParaRPr lang="en-US" altLang="el-GR"/>
          </a:p>
        </p:txBody>
      </p:sp>
      <p:sp>
        <p:nvSpPr>
          <p:cNvPr id="8" name="Footer Placeholder 1">
            <a:extLst>
              <a:ext uri="{FF2B5EF4-FFF2-40B4-BE49-F238E27FC236}">
                <a16:creationId xmlns:a16="http://schemas.microsoft.com/office/drawing/2014/main" id="{E4B71454-C534-4E95-A0E5-0A975ACF53C6}"/>
              </a:ext>
            </a:extLst>
          </p:cNvPr>
          <p:cNvSpPr>
            <a:spLocks noGrp="1"/>
          </p:cNvSpPr>
          <p:nvPr>
            <p:ph type="ftr" sz="quarter" idx="20"/>
          </p:nvPr>
        </p:nvSpPr>
        <p:spPr/>
        <p:txBody>
          <a:bodyPr/>
          <a:lstStyle>
            <a:lvl1pPr>
              <a:defRPr/>
            </a:lvl1pPr>
          </a:lstStyle>
          <a:p>
            <a:pPr>
              <a:defRPr/>
            </a:pPr>
            <a:endParaRPr lang="en-GB"/>
          </a:p>
        </p:txBody>
      </p:sp>
    </p:spTree>
    <p:extLst>
      <p:ext uri="{BB962C8B-B14F-4D97-AF65-F5344CB8AC3E}">
        <p14:creationId xmlns:p14="http://schemas.microsoft.com/office/powerpoint/2010/main" val="301624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4C189FA0-0C41-4FD1-A413-A53E5C39B077}" type="datetimeFigureOut">
              <a:rPr lang="el-GR"/>
              <a:pPr>
                <a:defRPr/>
              </a:pPr>
              <a:t>23/10/2025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A008DE2-529B-40FC-B8B8-40B523F3D8DB}" type="slidenum">
              <a:rPr lang="el-GR"/>
              <a:pPr>
                <a:defRPr/>
              </a:pPr>
              <a:t>‹#›</a:t>
            </a:fld>
            <a:endParaRPr lang="el-GR"/>
          </a:p>
        </p:txBody>
      </p:sp>
    </p:spTree>
    <p:extLst>
      <p:ext uri="{BB962C8B-B14F-4D97-AF65-F5344CB8AC3E}">
        <p14:creationId xmlns:p14="http://schemas.microsoft.com/office/powerpoint/2010/main" val="1980498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609600" y="1371600"/>
            <a:ext cx="10671048" cy="4204800"/>
          </a:xfrm>
        </p:spPr>
        <p:txBody>
          <a:bodyPr rtlCol="0">
            <a:noAutofit/>
          </a:bodyPr>
          <a:lstStyle>
            <a:lvl1pPr marL="0" indent="0">
              <a:buNone/>
              <a:defRPr/>
            </a:lvl1pPr>
          </a:lstStyle>
          <a:p>
            <a:pPr lvl="0"/>
            <a:r>
              <a:rPr lang="en-US" noProof="0" dirty="0"/>
              <a:t>Click icon to add table</a:t>
            </a:r>
            <a:endParaRPr lang="en-GB" noProof="0" dirty="0"/>
          </a:p>
        </p:txBody>
      </p:sp>
      <p:sp>
        <p:nvSpPr>
          <p:cNvPr id="15"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4" name="Slide Number Placeholder 5">
            <a:extLst>
              <a:ext uri="{FF2B5EF4-FFF2-40B4-BE49-F238E27FC236}">
                <a16:creationId xmlns:a16="http://schemas.microsoft.com/office/drawing/2014/main" id="{D7C1CD50-116F-4586-A6E1-8874903E61F9}"/>
              </a:ext>
            </a:extLst>
          </p:cNvPr>
          <p:cNvSpPr>
            <a:spLocks noGrp="1"/>
          </p:cNvSpPr>
          <p:nvPr>
            <p:ph type="sldNum" sz="quarter" idx="12"/>
          </p:nvPr>
        </p:nvSpPr>
        <p:spPr/>
        <p:txBody>
          <a:bodyPr/>
          <a:lstStyle>
            <a:lvl1pPr>
              <a:defRPr/>
            </a:lvl1pPr>
          </a:lstStyle>
          <a:p>
            <a:fld id="{7E837A1A-497C-48C3-ADE7-7497E8CB826F}" type="slidenum">
              <a:rPr lang="en-US" altLang="el-GR"/>
              <a:pPr/>
              <a:t>‹#›</a:t>
            </a:fld>
            <a:endParaRPr lang="en-US" altLang="el-GR"/>
          </a:p>
        </p:txBody>
      </p:sp>
      <p:sp>
        <p:nvSpPr>
          <p:cNvPr id="5" name="Footer Placeholder 1">
            <a:extLst>
              <a:ext uri="{FF2B5EF4-FFF2-40B4-BE49-F238E27FC236}">
                <a16:creationId xmlns:a16="http://schemas.microsoft.com/office/drawing/2014/main" id="{95E4114F-2836-4A8F-86CA-1F9450FA9695}"/>
              </a:ext>
            </a:extLst>
          </p:cNvPr>
          <p:cNvSpPr>
            <a:spLocks noGrp="1"/>
          </p:cNvSpPr>
          <p:nvPr>
            <p:ph type="ftr" sz="quarter" idx="13"/>
          </p:nvPr>
        </p:nvSpPr>
        <p:spPr/>
        <p:txBody>
          <a:bodyPr/>
          <a:lstStyle>
            <a:lvl1pPr>
              <a:defRPr/>
            </a:lvl1pPr>
          </a:lstStyle>
          <a:p>
            <a:pPr>
              <a:defRPr/>
            </a:pPr>
            <a:endParaRPr lang="en-GB"/>
          </a:p>
        </p:txBody>
      </p:sp>
    </p:spTree>
    <p:extLst>
      <p:ext uri="{BB962C8B-B14F-4D97-AF65-F5344CB8AC3E}">
        <p14:creationId xmlns:p14="http://schemas.microsoft.com/office/powerpoint/2010/main" val="202572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to be avoide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2093903-79FA-4F2A-B91E-649E94FC0D1F}"/>
              </a:ext>
            </a:extLst>
          </p:cNvPr>
          <p:cNvSpPr>
            <a:spLocks noGrp="1"/>
          </p:cNvSpPr>
          <p:nvPr>
            <p:ph type="sldNum" sz="quarter" idx="10"/>
          </p:nvPr>
        </p:nvSpPr>
        <p:spPr/>
        <p:txBody>
          <a:bodyPr/>
          <a:lstStyle>
            <a:lvl1pPr>
              <a:defRPr/>
            </a:lvl1pPr>
          </a:lstStyle>
          <a:p>
            <a:fld id="{5204A7A8-64AA-4D8C-BCBB-7CD9D9DB9CAA}" type="slidenum">
              <a:rPr lang="en-US" altLang="el-GR"/>
              <a:pPr/>
              <a:t>‹#›</a:t>
            </a:fld>
            <a:endParaRPr lang="en-US" altLang="el-GR"/>
          </a:p>
        </p:txBody>
      </p:sp>
      <p:sp>
        <p:nvSpPr>
          <p:cNvPr id="3" name="Footer Placeholder 1">
            <a:extLst>
              <a:ext uri="{FF2B5EF4-FFF2-40B4-BE49-F238E27FC236}">
                <a16:creationId xmlns:a16="http://schemas.microsoft.com/office/drawing/2014/main" id="{30349F06-2294-4F03-8647-0860908D377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944240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DAD9601C-7F7A-43DB-8AF2-B7FE3577A986}"/>
              </a:ext>
            </a:extLst>
          </p:cNvPr>
          <p:cNvSpPr>
            <a:spLocks noGrp="1"/>
          </p:cNvSpPr>
          <p:nvPr>
            <p:ph type="sldNum" sz="quarter" idx="10"/>
          </p:nvPr>
        </p:nvSpPr>
        <p:spPr>
          <a:xfrm>
            <a:off x="10223500" y="6234113"/>
            <a:ext cx="588963" cy="365125"/>
          </a:xfrm>
        </p:spPr>
        <p:txBody>
          <a:bodyPr/>
          <a:lstStyle>
            <a:lvl1pPr>
              <a:defRPr>
                <a:solidFill>
                  <a:srgbClr val="4B3232"/>
                </a:solidFill>
              </a:defRPr>
            </a:lvl1pPr>
          </a:lstStyle>
          <a:p>
            <a:fld id="{AEB4895A-2662-48DD-AA88-C94BDA6D5F82}" type="slidenum">
              <a:rPr lang="en-US" altLang="el-GR"/>
              <a:pPr/>
              <a:t>‹#›</a:t>
            </a:fld>
            <a:endParaRPr lang="en-US" altLang="el-GR"/>
          </a:p>
        </p:txBody>
      </p:sp>
      <p:sp>
        <p:nvSpPr>
          <p:cNvPr id="4" name="Footer Placeholder 2">
            <a:extLst>
              <a:ext uri="{FF2B5EF4-FFF2-40B4-BE49-F238E27FC236}">
                <a16:creationId xmlns:a16="http://schemas.microsoft.com/office/drawing/2014/main" id="{717F4FAA-02CC-43B4-B9B7-3C09CCE33C73}"/>
              </a:ext>
            </a:extLst>
          </p:cNvPr>
          <p:cNvSpPr>
            <a:spLocks noGrp="1"/>
          </p:cNvSpPr>
          <p:nvPr>
            <p:ph type="ftr" sz="quarter" idx="11"/>
          </p:nvPr>
        </p:nvSpPr>
        <p:spPr/>
        <p:txBody>
          <a:bodyPr/>
          <a:lstStyle>
            <a:lvl1pPr>
              <a:defRPr>
                <a:solidFill>
                  <a:srgbClr val="4B3232"/>
                </a:solidFill>
              </a:defRPr>
            </a:lvl1pPr>
          </a:lstStyle>
          <a:p>
            <a:pPr>
              <a:defRPr/>
            </a:pPr>
            <a:endParaRPr lang="en-GB"/>
          </a:p>
        </p:txBody>
      </p:sp>
    </p:spTree>
    <p:extLst>
      <p:ext uri="{BB962C8B-B14F-4D97-AF65-F5344CB8AC3E}">
        <p14:creationId xmlns:p14="http://schemas.microsoft.com/office/powerpoint/2010/main" val="116256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E04C2F1-22A4-405D-94D6-193DCAAC0F02}"/>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7" name="Picture 11">
            <a:extLst>
              <a:ext uri="{FF2B5EF4-FFF2-40B4-BE49-F238E27FC236}">
                <a16:creationId xmlns:a16="http://schemas.microsoft.com/office/drawing/2014/main" id="{080C1286-A3F4-4854-B2CC-5E4984FA0BA6}"/>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00D5738B-9448-40DD-AD6C-8C2D56EDEC09}"/>
              </a:ext>
            </a:extLst>
          </p:cNvPr>
          <p:cNvSpPr/>
          <p:nvPr userDrawn="1"/>
        </p:nvSpPr>
        <p:spPr>
          <a:xfrm>
            <a:off x="0" y="6156325"/>
            <a:ext cx="12192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dirty="0">
                <a:solidFill>
                  <a:srgbClr val="515151"/>
                </a:solidFill>
              </a:rPr>
              <a:t> </a:t>
            </a:r>
          </a:p>
        </p:txBody>
      </p:sp>
      <p:pic>
        <p:nvPicPr>
          <p:cNvPr id="9" name="Picture 13">
            <a:extLst>
              <a:ext uri="{FF2B5EF4-FFF2-40B4-BE49-F238E27FC236}">
                <a16:creationId xmlns:a16="http://schemas.microsoft.com/office/drawing/2014/main" id="{39BF91BC-0BBA-4E87-B078-A27430A1C4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98238" y="6270625"/>
            <a:ext cx="592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55B6F331-9E25-4568-9095-39C0185714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7338" y="6275388"/>
            <a:ext cx="1036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5">
            <a:extLst>
              <a:ext uri="{FF2B5EF4-FFF2-40B4-BE49-F238E27FC236}">
                <a16:creationId xmlns:a16="http://schemas.microsoft.com/office/drawing/2014/main" id="{E5E69675-3675-43F9-A10F-B90C7CC63F50}"/>
              </a:ext>
            </a:extLst>
          </p:cNvPr>
          <p:cNvCxnSpPr>
            <a:cxnSpLocks/>
          </p:cNvCxnSpPr>
          <p:nvPr userDrawn="1"/>
        </p:nvCxnSpPr>
        <p:spPr>
          <a:xfrm>
            <a:off x="0" y="6151563"/>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201911"/>
          </a:xfr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0"/>
          </p:nvPr>
        </p:nvSpPr>
        <p:spPr>
          <a:xfrm>
            <a:off x="1304544" y="4808587"/>
            <a:ext cx="9163431" cy="1022350"/>
          </a:xfrm>
        </p:spPr>
        <p:txBody>
          <a:bodyPr>
            <a:no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351766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C9CBCD48-D235-4B4C-8EC3-BF447C192FA8}"/>
              </a:ext>
            </a:extLst>
          </p:cNvPr>
          <p:cNvSpPr/>
          <p:nvPr userDrawn="1"/>
        </p:nvSpPr>
        <p:spPr>
          <a:xfrm>
            <a:off x="838200" y="6156325"/>
            <a:ext cx="9610725" cy="701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100" b="1" dirty="0">
                <a:solidFill>
                  <a:srgbClr val="515151"/>
                </a:solidFill>
              </a:rPr>
              <a:t> </a:t>
            </a:r>
          </a:p>
        </p:txBody>
      </p:sp>
      <p:sp>
        <p:nvSpPr>
          <p:cNvPr id="5" name="Rectangle 6">
            <a:extLst>
              <a:ext uri="{FF2B5EF4-FFF2-40B4-BE49-F238E27FC236}">
                <a16:creationId xmlns:a16="http://schemas.microsoft.com/office/drawing/2014/main" id="{10154727-32F0-4498-B88E-CC07B88B9D6E}"/>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6" name="Picture 11">
            <a:extLst>
              <a:ext uri="{FF2B5EF4-FFF2-40B4-BE49-F238E27FC236}">
                <a16:creationId xmlns:a16="http://schemas.microsoft.com/office/drawing/2014/main" id="{798B0AB4-E599-41CA-A0CF-030E2020D3E0}"/>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655762"/>
          </a:xfr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E85DA030-5418-473A-AB7A-F999773DB961}"/>
              </a:ext>
            </a:extLst>
          </p:cNvPr>
          <p:cNvSpPr>
            <a:spLocks noGrp="1"/>
          </p:cNvSpPr>
          <p:nvPr>
            <p:ph type="sldNum" sz="quarter" idx="10"/>
          </p:nvPr>
        </p:nvSpPr>
        <p:spPr/>
        <p:txBody>
          <a:bodyPr/>
          <a:lstStyle>
            <a:lvl1pPr>
              <a:defRPr/>
            </a:lvl1pPr>
          </a:lstStyle>
          <a:p>
            <a:fld id="{CEA866BD-B474-4F0C-AE44-7BD0FAE4A0A9}" type="slidenum">
              <a:rPr lang="en-US" altLang="el-GR"/>
              <a:pPr/>
              <a:t>‹#›</a:t>
            </a:fld>
            <a:endParaRPr lang="en-US" altLang="el-GR"/>
          </a:p>
        </p:txBody>
      </p:sp>
    </p:spTree>
    <p:extLst>
      <p:ext uri="{BB962C8B-B14F-4D97-AF65-F5344CB8AC3E}">
        <p14:creationId xmlns:p14="http://schemas.microsoft.com/office/powerpoint/2010/main" val="3898817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p:spPr>
        <p:txBody>
          <a:bodyPr/>
          <a:lstStyle>
            <a:lvl1pPr marL="237061" indent="-237061">
              <a:defRPr>
                <a:solidFill>
                  <a:schemeClr val="tx2"/>
                </a:solidFill>
              </a:defRPr>
            </a:lvl1pPr>
            <a:lvl2pPr marL="601118" indent="-364058">
              <a:defRPr sz="2400">
                <a:solidFill>
                  <a:schemeClr val="tx2"/>
                </a:solidFill>
              </a:defRPr>
            </a:lvl2pPr>
            <a:lvl3pPr marL="838179" indent="-237061">
              <a:defRPr>
                <a:solidFill>
                  <a:schemeClr val="tx2"/>
                </a:solidFill>
              </a:defRPr>
            </a:lvl3pPr>
            <a:lvl4pPr marL="1193770" indent="-355591">
              <a:defRPr>
                <a:solidFill>
                  <a:schemeClr val="tx2"/>
                </a:solidFill>
              </a:defRPr>
            </a:lvl4pPr>
            <a:lvl5pPr marL="1439297" indent="-245527">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63200"/>
            <a:ext cx="10671048" cy="1024128"/>
          </a:xfrm>
        </p:spPr>
        <p:txBody>
          <a:bodyPr/>
          <a:lstStyle>
            <a:lvl1pPr>
              <a:defRPr>
                <a:solidFill>
                  <a:schemeClr val="accent1"/>
                </a:solidFill>
              </a:defRPr>
            </a:lvl1pPr>
          </a:lstStyle>
          <a:p>
            <a:r>
              <a:rPr lang="en-US"/>
              <a:t>Click to edit Master title style</a:t>
            </a:r>
            <a:endParaRPr lang="en-GB" dirty="0"/>
          </a:p>
        </p:txBody>
      </p:sp>
      <p:sp>
        <p:nvSpPr>
          <p:cNvPr id="12"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5" name="Slide Number Placeholder 5">
            <a:extLst>
              <a:ext uri="{FF2B5EF4-FFF2-40B4-BE49-F238E27FC236}">
                <a16:creationId xmlns:a16="http://schemas.microsoft.com/office/drawing/2014/main" id="{4588F6D1-F3FD-408A-AC0F-16C5EAD9D37D}"/>
              </a:ext>
            </a:extLst>
          </p:cNvPr>
          <p:cNvSpPr>
            <a:spLocks noGrp="1"/>
          </p:cNvSpPr>
          <p:nvPr>
            <p:ph type="sldNum" sz="quarter" idx="14"/>
          </p:nvPr>
        </p:nvSpPr>
        <p:spPr/>
        <p:txBody>
          <a:bodyPr/>
          <a:lstStyle>
            <a:lvl1pPr>
              <a:defRPr/>
            </a:lvl1pPr>
          </a:lstStyle>
          <a:p>
            <a:fld id="{82329BB9-B057-47D4-A33F-ACAE1704AE19}" type="slidenum">
              <a:rPr lang="en-US" altLang="el-GR"/>
              <a:pPr/>
              <a:t>‹#›</a:t>
            </a:fld>
            <a:endParaRPr lang="en-US" altLang="el-GR"/>
          </a:p>
        </p:txBody>
      </p:sp>
      <p:sp>
        <p:nvSpPr>
          <p:cNvPr id="6" name="Footer Placeholder 1">
            <a:extLst>
              <a:ext uri="{FF2B5EF4-FFF2-40B4-BE49-F238E27FC236}">
                <a16:creationId xmlns:a16="http://schemas.microsoft.com/office/drawing/2014/main" id="{4DE64DAE-11F7-4BD1-B945-DB46E5DC789C}"/>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417086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6" y="166252"/>
            <a:ext cx="10671048" cy="1024128"/>
          </a:xfrm>
          <a:prstGeom prst="rect">
            <a:avLst/>
          </a:prstGeom>
        </p:spPr>
        <p:txBody>
          <a:bodyPr>
            <a:norm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12648" y="1371600"/>
            <a:ext cx="10668005" cy="4584334"/>
          </a:xfrm>
        </p:spPr>
        <p:txBody>
          <a:bodyPr/>
          <a:lstStyle>
            <a:lvl1pPr>
              <a:buClr>
                <a:schemeClr val="accent2"/>
              </a:buClr>
              <a:defRPr/>
            </a:lvl1pPr>
            <a:lvl2pPr marL="601200" indent="-363600">
              <a:buClr>
                <a:schemeClr val="accent2"/>
              </a:buClr>
              <a:buFont typeface="Calibri" panose="020F0502020204030204" pitchFamily="34" charset="0"/>
              <a:buChar char="‒"/>
              <a:defRPr/>
            </a:lvl2pPr>
            <a:lvl3pPr>
              <a:buClr>
                <a:schemeClr val="accent2"/>
              </a:buClr>
              <a:defRPr/>
            </a:lvl3pPr>
            <a:lvl4pPr marL="1195200" indent="-356400">
              <a:buClr>
                <a:schemeClr val="accent2"/>
              </a:buClr>
              <a:buFont typeface="Calibri" panose="020F0502020204030204" pitchFamily="34" charset="0"/>
              <a:buChar cha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A9D2E909-8E61-4576-AAED-A9C209B889DC}"/>
              </a:ext>
            </a:extLst>
          </p:cNvPr>
          <p:cNvSpPr>
            <a:spLocks noGrp="1"/>
          </p:cNvSpPr>
          <p:nvPr>
            <p:ph type="sldNum" sz="quarter" idx="10"/>
          </p:nvPr>
        </p:nvSpPr>
        <p:spPr/>
        <p:txBody>
          <a:bodyPr/>
          <a:lstStyle>
            <a:lvl1pPr>
              <a:defRPr/>
            </a:lvl1pPr>
          </a:lstStyle>
          <a:p>
            <a:fld id="{17DE6034-043B-47A4-BAA4-276833148494}" type="slidenum">
              <a:rPr lang="en-US" altLang="el-GR"/>
              <a:pPr/>
              <a:t>‹#›</a:t>
            </a:fld>
            <a:endParaRPr lang="en-US" altLang="el-GR"/>
          </a:p>
        </p:txBody>
      </p:sp>
      <p:sp>
        <p:nvSpPr>
          <p:cNvPr id="5" name="Footer Placeholder 1">
            <a:extLst>
              <a:ext uri="{FF2B5EF4-FFF2-40B4-BE49-F238E27FC236}">
                <a16:creationId xmlns:a16="http://schemas.microsoft.com/office/drawing/2014/main" id="{F1C8F821-F1BC-44FD-91AC-BC097593D03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953205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12648" y="166252"/>
            <a:ext cx="10671048" cy="1019693"/>
          </a:xfrm>
          <a:prstGeom prst="rect">
            <a:avLst/>
          </a:prstGeom>
        </p:spPr>
        <p:txBody>
          <a:bodyPr/>
          <a:lstStyle/>
          <a:p>
            <a:r>
              <a:rPr lang="en-US"/>
              <a:t>Click to edit Master title style</a:t>
            </a:r>
          </a:p>
        </p:txBody>
      </p:sp>
      <p:sp>
        <p:nvSpPr>
          <p:cNvPr id="9"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4" name="Slide Number Placeholder 5">
            <a:extLst>
              <a:ext uri="{FF2B5EF4-FFF2-40B4-BE49-F238E27FC236}">
                <a16:creationId xmlns:a16="http://schemas.microsoft.com/office/drawing/2014/main" id="{F47AC8F6-770E-4EF1-B3A9-371F7F3D191E}"/>
              </a:ext>
            </a:extLst>
          </p:cNvPr>
          <p:cNvSpPr>
            <a:spLocks noGrp="1"/>
          </p:cNvSpPr>
          <p:nvPr>
            <p:ph type="sldNum" sz="quarter" idx="14"/>
          </p:nvPr>
        </p:nvSpPr>
        <p:spPr/>
        <p:txBody>
          <a:bodyPr/>
          <a:lstStyle>
            <a:lvl1pPr>
              <a:defRPr/>
            </a:lvl1pPr>
          </a:lstStyle>
          <a:p>
            <a:fld id="{1D55DA81-A6AB-4064-A650-86DF3775BF13}" type="slidenum">
              <a:rPr lang="en-US" altLang="el-GR"/>
              <a:pPr/>
              <a:t>‹#›</a:t>
            </a:fld>
            <a:endParaRPr lang="en-US" altLang="el-GR"/>
          </a:p>
        </p:txBody>
      </p:sp>
      <p:sp>
        <p:nvSpPr>
          <p:cNvPr id="5" name="Footer Placeholder 1">
            <a:extLst>
              <a:ext uri="{FF2B5EF4-FFF2-40B4-BE49-F238E27FC236}">
                <a16:creationId xmlns:a16="http://schemas.microsoft.com/office/drawing/2014/main" id="{B521BC67-CA21-423E-AB8C-100A9382BEF5}"/>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3904679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648" y="164592"/>
            <a:ext cx="10671048" cy="1019693"/>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72142287-1EDA-4971-A70B-15E07873EA1B}"/>
              </a:ext>
            </a:extLst>
          </p:cNvPr>
          <p:cNvSpPr>
            <a:spLocks noGrp="1"/>
          </p:cNvSpPr>
          <p:nvPr>
            <p:ph type="sldNum" sz="quarter" idx="10"/>
          </p:nvPr>
        </p:nvSpPr>
        <p:spPr/>
        <p:txBody>
          <a:bodyPr/>
          <a:lstStyle>
            <a:lvl1pPr>
              <a:defRPr/>
            </a:lvl1pPr>
          </a:lstStyle>
          <a:p>
            <a:fld id="{954359B5-DFDF-4B3C-BD04-023890567701}" type="slidenum">
              <a:rPr lang="en-US" altLang="el-GR"/>
              <a:pPr/>
              <a:t>‹#›</a:t>
            </a:fld>
            <a:endParaRPr lang="en-US" altLang="el-GR"/>
          </a:p>
        </p:txBody>
      </p:sp>
      <p:sp>
        <p:nvSpPr>
          <p:cNvPr id="4" name="Footer Placeholder 1">
            <a:extLst>
              <a:ext uri="{FF2B5EF4-FFF2-40B4-BE49-F238E27FC236}">
                <a16:creationId xmlns:a16="http://schemas.microsoft.com/office/drawing/2014/main" id="{EA76F529-162E-4E29-975E-9FB56AFA6603}"/>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86677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6174989"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4"/>
          </p:nvPr>
        </p:nvSpPr>
        <p:spPr>
          <a:xfrm>
            <a:off x="612648"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6"/>
          <p:cNvSpPr>
            <a:spLocks noGrp="1"/>
          </p:cNvSpPr>
          <p:nvPr>
            <p:ph type="title"/>
          </p:nvPr>
        </p:nvSpPr>
        <p:spPr>
          <a:xfrm>
            <a:off x="612648" y="164592"/>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9BCA00DD-BF81-4E62-B548-EEC672C3C08F}"/>
              </a:ext>
            </a:extLst>
          </p:cNvPr>
          <p:cNvSpPr>
            <a:spLocks noGrp="1"/>
          </p:cNvSpPr>
          <p:nvPr>
            <p:ph type="sldNum" sz="quarter" idx="15"/>
          </p:nvPr>
        </p:nvSpPr>
        <p:spPr/>
        <p:txBody>
          <a:bodyPr/>
          <a:lstStyle>
            <a:lvl1pPr>
              <a:defRPr/>
            </a:lvl1pPr>
          </a:lstStyle>
          <a:p>
            <a:fld id="{2AE52980-02E1-471E-BAEB-4203C1892F39}" type="slidenum">
              <a:rPr lang="en-US" altLang="el-GR"/>
              <a:pPr/>
              <a:t>‹#›</a:t>
            </a:fld>
            <a:endParaRPr lang="en-US" altLang="el-GR"/>
          </a:p>
        </p:txBody>
      </p:sp>
      <p:sp>
        <p:nvSpPr>
          <p:cNvPr id="6" name="Footer Placeholder 1">
            <a:extLst>
              <a:ext uri="{FF2B5EF4-FFF2-40B4-BE49-F238E27FC236}">
                <a16:creationId xmlns:a16="http://schemas.microsoft.com/office/drawing/2014/main" id="{564461B9-BDA2-4C34-82CD-4E6A29641EC2}"/>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233831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9FD5226-5117-4581-9529-FCD9B1EC59DD}" type="datetimeFigureOut">
              <a:rPr lang="el-GR"/>
              <a:pPr>
                <a:defRPr/>
              </a:pPr>
              <a:t>23/10/2025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39CFF793-F368-4463-B63D-9C4C2AE68B97}" type="slidenum">
              <a:rPr lang="el-GR"/>
              <a:pPr>
                <a:defRPr/>
              </a:pPr>
              <a:t>‹#›</a:t>
            </a:fld>
            <a:endParaRPr lang="el-GR"/>
          </a:p>
        </p:txBody>
      </p:sp>
    </p:spTree>
    <p:extLst>
      <p:ext uri="{BB962C8B-B14F-4D97-AF65-F5344CB8AC3E}">
        <p14:creationId xmlns:p14="http://schemas.microsoft.com/office/powerpoint/2010/main" val="864322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quarter" idx="13"/>
          </p:nvPr>
        </p:nvSpPr>
        <p:spPr>
          <a:xfrm>
            <a:off x="612649" y="1334060"/>
            <a:ext cx="51072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9"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14" name="Text Placeholder 3"/>
          <p:cNvSpPr>
            <a:spLocks noGrp="1"/>
          </p:cNvSpPr>
          <p:nvPr>
            <p:ph type="body" sz="quarter" idx="14"/>
          </p:nvPr>
        </p:nvSpPr>
        <p:spPr>
          <a:xfrm>
            <a:off x="6170741" y="1334060"/>
            <a:ext cx="5111496"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12" name="Content Placeholder 12"/>
          <p:cNvSpPr>
            <a:spLocks noGrp="1"/>
          </p:cNvSpPr>
          <p:nvPr>
            <p:ph sz="quarter" idx="17"/>
          </p:nvPr>
        </p:nvSpPr>
        <p:spPr>
          <a:xfrm>
            <a:off x="608400" y="1958233"/>
            <a:ext cx="5111496" cy="387106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8"/>
          </p:nvPr>
        </p:nvSpPr>
        <p:spPr>
          <a:xfrm>
            <a:off x="6183441" y="1958232"/>
            <a:ext cx="5111496" cy="3871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3CD97C2A-4426-4765-863B-B3E0996D471C}"/>
              </a:ext>
            </a:extLst>
          </p:cNvPr>
          <p:cNvSpPr>
            <a:spLocks noGrp="1"/>
          </p:cNvSpPr>
          <p:nvPr>
            <p:ph type="sldNum" sz="quarter" idx="19"/>
          </p:nvPr>
        </p:nvSpPr>
        <p:spPr/>
        <p:txBody>
          <a:bodyPr/>
          <a:lstStyle>
            <a:lvl1pPr>
              <a:defRPr/>
            </a:lvl1pPr>
          </a:lstStyle>
          <a:p>
            <a:fld id="{CF5B5A0B-D46A-4A28-A638-117ECB293F62}" type="slidenum">
              <a:rPr lang="en-US" altLang="el-GR"/>
              <a:pPr/>
              <a:t>‹#›</a:t>
            </a:fld>
            <a:endParaRPr lang="en-US" altLang="el-GR"/>
          </a:p>
        </p:txBody>
      </p:sp>
      <p:sp>
        <p:nvSpPr>
          <p:cNvPr id="8" name="Footer Placeholder 1">
            <a:extLst>
              <a:ext uri="{FF2B5EF4-FFF2-40B4-BE49-F238E27FC236}">
                <a16:creationId xmlns:a16="http://schemas.microsoft.com/office/drawing/2014/main" id="{3846069B-5448-46E9-9DE3-CE69E4D6805D}"/>
              </a:ext>
            </a:extLst>
          </p:cNvPr>
          <p:cNvSpPr>
            <a:spLocks noGrp="1"/>
          </p:cNvSpPr>
          <p:nvPr>
            <p:ph type="ftr" sz="quarter" idx="20"/>
          </p:nvPr>
        </p:nvSpPr>
        <p:spPr/>
        <p:txBody>
          <a:bodyPr/>
          <a:lstStyle>
            <a:lvl1pPr>
              <a:defRPr/>
            </a:lvl1pPr>
          </a:lstStyle>
          <a:p>
            <a:pPr>
              <a:defRPr/>
            </a:pPr>
            <a:endParaRPr lang="en-GB"/>
          </a:p>
        </p:txBody>
      </p:sp>
    </p:spTree>
    <p:extLst>
      <p:ext uri="{BB962C8B-B14F-4D97-AF65-F5344CB8AC3E}">
        <p14:creationId xmlns:p14="http://schemas.microsoft.com/office/powerpoint/2010/main" val="3347386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609600" y="1371600"/>
            <a:ext cx="10671048" cy="4204800"/>
          </a:xfrm>
        </p:spPr>
        <p:txBody>
          <a:bodyPr rtlCol="0">
            <a:noAutofit/>
          </a:bodyPr>
          <a:lstStyle>
            <a:lvl1pPr marL="0" indent="0">
              <a:buNone/>
              <a:defRPr/>
            </a:lvl1pPr>
          </a:lstStyle>
          <a:p>
            <a:pPr lvl="0"/>
            <a:r>
              <a:rPr lang="en-US" noProof="0" dirty="0"/>
              <a:t>Click icon to add table</a:t>
            </a:r>
            <a:endParaRPr lang="en-GB" noProof="0" dirty="0"/>
          </a:p>
        </p:txBody>
      </p:sp>
      <p:sp>
        <p:nvSpPr>
          <p:cNvPr id="15"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4" name="Slide Number Placeholder 5">
            <a:extLst>
              <a:ext uri="{FF2B5EF4-FFF2-40B4-BE49-F238E27FC236}">
                <a16:creationId xmlns:a16="http://schemas.microsoft.com/office/drawing/2014/main" id="{C0A1A6A4-B6B7-4219-88FE-FE41C18E4C4C}"/>
              </a:ext>
            </a:extLst>
          </p:cNvPr>
          <p:cNvSpPr>
            <a:spLocks noGrp="1"/>
          </p:cNvSpPr>
          <p:nvPr>
            <p:ph type="sldNum" sz="quarter" idx="12"/>
          </p:nvPr>
        </p:nvSpPr>
        <p:spPr/>
        <p:txBody>
          <a:bodyPr/>
          <a:lstStyle>
            <a:lvl1pPr>
              <a:defRPr/>
            </a:lvl1pPr>
          </a:lstStyle>
          <a:p>
            <a:fld id="{5CB16A02-74E4-4D94-8BB5-E78E394DECDE}" type="slidenum">
              <a:rPr lang="en-US" altLang="el-GR"/>
              <a:pPr/>
              <a:t>‹#›</a:t>
            </a:fld>
            <a:endParaRPr lang="en-US" altLang="el-GR"/>
          </a:p>
        </p:txBody>
      </p:sp>
      <p:sp>
        <p:nvSpPr>
          <p:cNvPr id="5" name="Footer Placeholder 1">
            <a:extLst>
              <a:ext uri="{FF2B5EF4-FFF2-40B4-BE49-F238E27FC236}">
                <a16:creationId xmlns:a16="http://schemas.microsoft.com/office/drawing/2014/main" id="{9EFC9F3E-F24D-41A2-973E-C4788E837188}"/>
              </a:ext>
            </a:extLst>
          </p:cNvPr>
          <p:cNvSpPr>
            <a:spLocks noGrp="1"/>
          </p:cNvSpPr>
          <p:nvPr>
            <p:ph type="ftr" sz="quarter" idx="13"/>
          </p:nvPr>
        </p:nvSpPr>
        <p:spPr/>
        <p:txBody>
          <a:bodyPr/>
          <a:lstStyle>
            <a:lvl1pPr>
              <a:defRPr/>
            </a:lvl1pPr>
          </a:lstStyle>
          <a:p>
            <a:pPr>
              <a:defRPr/>
            </a:pPr>
            <a:endParaRPr lang="en-GB"/>
          </a:p>
        </p:txBody>
      </p:sp>
    </p:spTree>
    <p:extLst>
      <p:ext uri="{BB962C8B-B14F-4D97-AF65-F5344CB8AC3E}">
        <p14:creationId xmlns:p14="http://schemas.microsoft.com/office/powerpoint/2010/main" val="2164100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to be avoide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8EA9512-C763-4163-B532-4A9613C97E1A}"/>
              </a:ext>
            </a:extLst>
          </p:cNvPr>
          <p:cNvSpPr>
            <a:spLocks noGrp="1"/>
          </p:cNvSpPr>
          <p:nvPr>
            <p:ph type="sldNum" sz="quarter" idx="10"/>
          </p:nvPr>
        </p:nvSpPr>
        <p:spPr/>
        <p:txBody>
          <a:bodyPr/>
          <a:lstStyle>
            <a:lvl1pPr>
              <a:defRPr/>
            </a:lvl1pPr>
          </a:lstStyle>
          <a:p>
            <a:fld id="{D5622EBF-071A-4598-B8A7-9E671B6CDD6C}" type="slidenum">
              <a:rPr lang="en-US" altLang="el-GR"/>
              <a:pPr/>
              <a:t>‹#›</a:t>
            </a:fld>
            <a:endParaRPr lang="en-US" altLang="el-GR"/>
          </a:p>
        </p:txBody>
      </p:sp>
      <p:sp>
        <p:nvSpPr>
          <p:cNvPr id="3" name="Footer Placeholder 1">
            <a:extLst>
              <a:ext uri="{FF2B5EF4-FFF2-40B4-BE49-F238E27FC236}">
                <a16:creationId xmlns:a16="http://schemas.microsoft.com/office/drawing/2014/main" id="{9568187E-4BED-4430-B32A-09AF82CF21D9}"/>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716432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28BC6092-D480-416D-B08C-60AD2B657265}"/>
              </a:ext>
            </a:extLst>
          </p:cNvPr>
          <p:cNvSpPr>
            <a:spLocks noGrp="1"/>
          </p:cNvSpPr>
          <p:nvPr>
            <p:ph type="sldNum" sz="quarter" idx="10"/>
          </p:nvPr>
        </p:nvSpPr>
        <p:spPr>
          <a:xfrm>
            <a:off x="10223500" y="6234113"/>
            <a:ext cx="588963" cy="365125"/>
          </a:xfrm>
        </p:spPr>
        <p:txBody>
          <a:bodyPr/>
          <a:lstStyle>
            <a:lvl1pPr>
              <a:defRPr>
                <a:solidFill>
                  <a:srgbClr val="4B3232"/>
                </a:solidFill>
              </a:defRPr>
            </a:lvl1pPr>
          </a:lstStyle>
          <a:p>
            <a:fld id="{AD89E710-7EF8-41BB-9585-72119F620B3C}" type="slidenum">
              <a:rPr lang="en-US" altLang="el-GR"/>
              <a:pPr/>
              <a:t>‹#›</a:t>
            </a:fld>
            <a:endParaRPr lang="en-US" altLang="el-GR"/>
          </a:p>
        </p:txBody>
      </p:sp>
      <p:sp>
        <p:nvSpPr>
          <p:cNvPr id="4" name="Footer Placeholder 2">
            <a:extLst>
              <a:ext uri="{FF2B5EF4-FFF2-40B4-BE49-F238E27FC236}">
                <a16:creationId xmlns:a16="http://schemas.microsoft.com/office/drawing/2014/main" id="{A478DA3E-41BC-4FD5-8C7E-9B6D95930A4F}"/>
              </a:ext>
            </a:extLst>
          </p:cNvPr>
          <p:cNvSpPr>
            <a:spLocks noGrp="1"/>
          </p:cNvSpPr>
          <p:nvPr>
            <p:ph type="ftr" sz="quarter" idx="11"/>
          </p:nvPr>
        </p:nvSpPr>
        <p:spPr/>
        <p:txBody>
          <a:bodyPr/>
          <a:lstStyle>
            <a:lvl1pPr>
              <a:defRPr>
                <a:solidFill>
                  <a:srgbClr val="4B3232"/>
                </a:solidFill>
              </a:defRPr>
            </a:lvl1pPr>
          </a:lstStyle>
          <a:p>
            <a:pPr>
              <a:defRPr/>
            </a:pPr>
            <a:endParaRPr lang="en-GB"/>
          </a:p>
        </p:txBody>
      </p:sp>
    </p:spTree>
    <p:extLst>
      <p:ext uri="{BB962C8B-B14F-4D97-AF65-F5344CB8AC3E}">
        <p14:creationId xmlns:p14="http://schemas.microsoft.com/office/powerpoint/2010/main" val="1906360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el-GR"/>
              <a:t>Στυλ κύριου τίτλου</a:t>
            </a:r>
            <a:endParaRPr lang="en-US" dirty="0"/>
          </a:p>
        </p:txBody>
      </p:sp>
    </p:spTree>
    <p:extLst>
      <p:ext uri="{BB962C8B-B14F-4D97-AF65-F5344CB8AC3E}">
        <p14:creationId xmlns:p14="http://schemas.microsoft.com/office/powerpoint/2010/main" val="802430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l-GR"/>
              <a:t>Στυλ κύριου τίτλου</a:t>
            </a:r>
            <a:endParaRPr lang="en-US" dirty="0"/>
          </a:p>
        </p:txBody>
      </p:sp>
      <p:sp>
        <p:nvSpPr>
          <p:cNvPr id="4" name="Date Placeholder 3"/>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
        <p:nvSpPr>
          <p:cNvPr id="8" name="Content Placeholder 7"/>
          <p:cNvSpPr>
            <a:spLocks noGrp="1"/>
          </p:cNvSpPr>
          <p:nvPr>
            <p:ph sz="quarter" idx="13"/>
          </p:nvPr>
        </p:nvSpPr>
        <p:spPr>
          <a:xfrm>
            <a:off x="812800" y="1600200"/>
            <a:ext cx="105664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Tree>
    <p:extLst>
      <p:ext uri="{BB962C8B-B14F-4D97-AF65-F5344CB8AC3E}">
        <p14:creationId xmlns:p14="http://schemas.microsoft.com/office/powerpoint/2010/main" val="2014377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el-GR"/>
              <a:t>Στυλ κύριου τίτλου</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1820062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2" name="Title 1"/>
          <p:cNvSpPr>
            <a:spLocks noGrp="1"/>
          </p:cNvSpPr>
          <p:nvPr>
            <p:ph type="title"/>
          </p:nvPr>
        </p:nvSpPr>
        <p:spPr>
          <a:xfrm>
            <a:off x="812800" y="274638"/>
            <a:ext cx="10566400" cy="1143000"/>
          </a:xfrm>
        </p:spPr>
        <p:txBody>
          <a:bodyPr/>
          <a:lstStyle/>
          <a:p>
            <a:r>
              <a:rPr lang="el-GR"/>
              <a:t>Στυλ κύριου τίτλου</a:t>
            </a:r>
            <a:endParaRPr lang="en-US" dirty="0"/>
          </a:p>
        </p:txBody>
      </p:sp>
      <p:sp>
        <p:nvSpPr>
          <p:cNvPr id="5" name="Date Placeholder 4"/>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104680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7" name="Date Placeholder 6"/>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183172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111651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E0780551-BA26-43F4-B6B2-73358B23CCE9}" type="datetimeFigureOut">
              <a:rPr lang="el-GR"/>
              <a:pPr>
                <a:defRPr/>
              </a:pPr>
              <a:t>23/10/2025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E4D830C5-5D3B-4684-9EA9-1D8EE46C0B42}" type="slidenum">
              <a:rPr lang="el-GR"/>
              <a:pPr>
                <a:defRPr/>
              </a:pPr>
              <a:t>‹#›</a:t>
            </a:fld>
            <a:endParaRPr lang="el-GR"/>
          </a:p>
        </p:txBody>
      </p:sp>
    </p:spTree>
    <p:extLst>
      <p:ext uri="{BB962C8B-B14F-4D97-AF65-F5344CB8AC3E}">
        <p14:creationId xmlns:p14="http://schemas.microsoft.com/office/powerpoint/2010/main" val="652616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2716166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el-GR"/>
              <a:t>Στυλ κύριου τίτλου</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309125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el-GR"/>
              <a:t>Στυλ κύριου τίτλου</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268636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4142320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A1FBF988-5CD8-4D9C-A09E-2B9D4CFDED83}" type="datetimeFigureOut">
              <a:rPr lang="el-GR" smtClean="0"/>
              <a:pPr/>
              <a:t>23/10/2025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2609949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3CD5193A-1F27-4A8B-866D-32720A8C5696}" type="datetimeFigureOut">
              <a:rPr lang="en-US"/>
              <a:pPr>
                <a:defRPr/>
              </a:pPr>
              <a:t>10/23/2025</a:t>
            </a:fld>
            <a:endParaRPr lang="en-US"/>
          </a:p>
        </p:txBody>
      </p:sp>
      <p:sp>
        <p:nvSpPr>
          <p:cNvPr id="4" name="Holder 6"/>
          <p:cNvSpPr>
            <a:spLocks noGrp="1"/>
          </p:cNvSpPr>
          <p:nvPr>
            <p:ph type="sldNum" sz="quarter" idx="12"/>
          </p:nvPr>
        </p:nvSpPr>
        <p:spPr/>
        <p:txBody>
          <a:bodyPr/>
          <a:lstStyle>
            <a:lvl1pPr>
              <a:defRPr/>
            </a:lvl1pPr>
          </a:lstStyle>
          <a:p>
            <a:pPr>
              <a:defRPr/>
            </a:pPr>
            <a:fld id="{B64F5421-03BD-4D79-9D73-88C4B08097AB}" type="slidenum">
              <a:rPr/>
              <a:pPr>
                <a:defRPr/>
              </a:pPr>
              <a:t>‹#›</a:t>
            </a:fld>
            <a:endParaRPr/>
          </a:p>
        </p:txBody>
      </p:sp>
    </p:spTree>
    <p:extLst>
      <p:ext uri="{BB962C8B-B14F-4D97-AF65-F5344CB8AC3E}">
        <p14:creationId xmlns:p14="http://schemas.microsoft.com/office/powerpoint/2010/main" val="2183094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600" b="1" i="0">
                <a:solidFill>
                  <a:srgbClr val="FFFF00"/>
                </a:solidFill>
                <a:latin typeface="Arial"/>
                <a:cs typeface="Arial"/>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60623BEF-1942-4E5D-B217-FA07683E800E}" type="datetimeFigureOut">
              <a:rPr lang="en-US"/>
              <a:pPr>
                <a:defRPr/>
              </a:pPr>
              <a:t>10/23/2025</a:t>
            </a:fld>
            <a:endParaRPr lang="en-US"/>
          </a:p>
        </p:txBody>
      </p:sp>
      <p:sp>
        <p:nvSpPr>
          <p:cNvPr id="5" name="Holder 6"/>
          <p:cNvSpPr>
            <a:spLocks noGrp="1"/>
          </p:cNvSpPr>
          <p:nvPr>
            <p:ph type="sldNum" sz="quarter" idx="12"/>
          </p:nvPr>
        </p:nvSpPr>
        <p:spPr/>
        <p:txBody>
          <a:bodyPr/>
          <a:lstStyle>
            <a:lvl1pPr>
              <a:defRPr/>
            </a:lvl1pPr>
          </a:lstStyle>
          <a:p>
            <a:pPr>
              <a:defRPr/>
            </a:pPr>
            <a:fld id="{33A3A52C-20EE-45DD-8F6E-4EA6C61EEFB2}" type="slidenum">
              <a:rPr/>
              <a:pPr>
                <a:defRPr/>
              </a:pPr>
              <a:t>‹#›</a:t>
            </a:fld>
            <a:endParaRPr/>
          </a:p>
        </p:txBody>
      </p:sp>
    </p:spTree>
    <p:extLst>
      <p:ext uri="{BB962C8B-B14F-4D97-AF65-F5344CB8AC3E}">
        <p14:creationId xmlns:p14="http://schemas.microsoft.com/office/powerpoint/2010/main" val="3892876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0482-4250-48FF-BBB0-FBD170E706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15C52B6F-46E0-42C6-B0CA-A6C715E74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B73E4F8-5DA9-488A-B991-810790D82C56}"/>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5" name="Footer Placeholder 4">
            <a:extLst>
              <a:ext uri="{FF2B5EF4-FFF2-40B4-BE49-F238E27FC236}">
                <a16:creationId xmlns:a16="http://schemas.microsoft.com/office/drawing/2014/main" id="{927F71A7-F39F-466A-85B4-569EF311E46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7B6AEC2-7FDF-4BA7-9048-30C0C335DD0B}"/>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684692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2045-9D64-4195-B566-B5411922FD7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586CF0AA-E544-410F-AF98-81EF9E71B7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584A408-226F-4E70-9ADC-F841AD171DB3}"/>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5" name="Footer Placeholder 4">
            <a:extLst>
              <a:ext uri="{FF2B5EF4-FFF2-40B4-BE49-F238E27FC236}">
                <a16:creationId xmlns:a16="http://schemas.microsoft.com/office/drawing/2014/main" id="{521C18AB-F291-4404-AF2B-35A2DBB16A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C97E06C-6C91-447A-8E21-14EAAC923DD8}"/>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1721463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2EDF-8B66-401D-978A-3087B0EEDF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E0BC323E-98A3-4FE6-80D0-43E869DC8A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0B4D6A-D87D-449A-90D6-0C18CF54C39E}"/>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5" name="Footer Placeholder 4">
            <a:extLst>
              <a:ext uri="{FF2B5EF4-FFF2-40B4-BE49-F238E27FC236}">
                <a16:creationId xmlns:a16="http://schemas.microsoft.com/office/drawing/2014/main" id="{EA83D437-7667-4BB8-AD3C-9019553D8F4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DA45BC4-CF6E-4536-8958-C3AC6842F503}"/>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33611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9CA804AE-D8C6-4DD0-9454-9C00634355A6}" type="datetimeFigureOut">
              <a:rPr lang="el-GR"/>
              <a:pPr>
                <a:defRPr/>
              </a:pPr>
              <a:t>23/10/2025</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C203FB5B-97B0-47F3-9119-93C7C0700FC5}" type="slidenum">
              <a:rPr lang="el-GR"/>
              <a:pPr>
                <a:defRPr/>
              </a:pPr>
              <a:t>‹#›</a:t>
            </a:fld>
            <a:endParaRPr lang="el-GR"/>
          </a:p>
        </p:txBody>
      </p:sp>
    </p:spTree>
    <p:extLst>
      <p:ext uri="{BB962C8B-B14F-4D97-AF65-F5344CB8AC3E}">
        <p14:creationId xmlns:p14="http://schemas.microsoft.com/office/powerpoint/2010/main" val="4043584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E23B-B834-4A33-B9CD-8C2F230B9B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56E58EE-9F59-4A3E-87E7-7E54C04034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C50552FE-0DD1-4568-AF5A-5472594E37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CA675115-9C82-497C-BB75-D71B4943020C}"/>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6" name="Footer Placeholder 5">
            <a:extLst>
              <a:ext uri="{FF2B5EF4-FFF2-40B4-BE49-F238E27FC236}">
                <a16:creationId xmlns:a16="http://schemas.microsoft.com/office/drawing/2014/main" id="{26C5C1E1-9656-4A90-B4E1-7430157C1E2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632F644-C112-4710-A1E0-79DCCBA9CA34}"/>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198100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1A91-5F02-48D9-9A80-5AD7B09450A0}"/>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944A098-D915-45A6-B34D-C0C43018FF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B78D02-8433-4D92-8061-927F07ED91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BDC9930-C774-4571-9329-6DE2188B4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2148C0-D406-4E4C-ACDB-F884018480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B0B835D5-EBF2-4E62-8080-23A9E8474616}"/>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8" name="Footer Placeholder 7">
            <a:extLst>
              <a:ext uri="{FF2B5EF4-FFF2-40B4-BE49-F238E27FC236}">
                <a16:creationId xmlns:a16="http://schemas.microsoft.com/office/drawing/2014/main" id="{06C50796-DEE2-49E8-911E-D1F9B59E6AFE}"/>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4BF792-71AE-4805-9B48-8CC92D6A5B13}"/>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1726888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CC82-B541-49F5-A72A-1A2BCB8AF045}"/>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6B8E4080-428D-4C30-B7BC-5FC1A1746197}"/>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4" name="Footer Placeholder 3">
            <a:extLst>
              <a:ext uri="{FF2B5EF4-FFF2-40B4-BE49-F238E27FC236}">
                <a16:creationId xmlns:a16="http://schemas.microsoft.com/office/drawing/2014/main" id="{10D96C7A-7CD5-4484-A8C7-962C73CE855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8CDC6D77-9B27-4A9E-A040-22E42E1375EE}"/>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2240460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5C615-869C-481D-859D-0B97518CA313}"/>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3" name="Footer Placeholder 2">
            <a:extLst>
              <a:ext uri="{FF2B5EF4-FFF2-40B4-BE49-F238E27FC236}">
                <a16:creationId xmlns:a16="http://schemas.microsoft.com/office/drawing/2014/main" id="{64E341C9-2F10-4D49-8CB0-8B14E681D1BA}"/>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247011B-3448-4CF9-BCBD-057B9D9E223C}"/>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111904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313E-1D7B-49E0-9A7A-06D416B17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1345B2AB-98B8-4888-A4C7-3E48B3DD2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A40A0875-F899-4513-805F-B06804044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AEF096-4147-4F28-8837-435E9C6295CA}"/>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6" name="Footer Placeholder 5">
            <a:extLst>
              <a:ext uri="{FF2B5EF4-FFF2-40B4-BE49-F238E27FC236}">
                <a16:creationId xmlns:a16="http://schemas.microsoft.com/office/drawing/2014/main" id="{D08CBCC5-8C9F-43C5-84CA-E271819562F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A02F089-AE70-40B8-9105-55EF7CA7EAE2}"/>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277140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CBF9-1863-4C1B-B094-93C27575B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93583A16-CD22-4466-904F-2B6052A2C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C0AC5CD-CE13-4FD0-8E59-3427E8E69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61C5DB-D3F0-4A83-8C16-AA91FF03F48C}"/>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6" name="Footer Placeholder 5">
            <a:extLst>
              <a:ext uri="{FF2B5EF4-FFF2-40B4-BE49-F238E27FC236}">
                <a16:creationId xmlns:a16="http://schemas.microsoft.com/office/drawing/2014/main" id="{D18EE714-D8AC-4728-8123-AFB5293B0650}"/>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1C779DC-7FE6-4DCC-894F-DE93A02128C6}"/>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2121652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28AC-C241-4BF5-A6BA-41BC0B317346}"/>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3ED3CE3-3513-4551-B623-19EDB0FF96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61BF298-552D-49DA-92D7-E58F822F2F53}"/>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5" name="Footer Placeholder 4">
            <a:extLst>
              <a:ext uri="{FF2B5EF4-FFF2-40B4-BE49-F238E27FC236}">
                <a16:creationId xmlns:a16="http://schemas.microsoft.com/office/drawing/2014/main" id="{B7D4B166-B592-4878-B0D6-12286066816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ECFA903-3DFB-4D3B-80B9-7E7FDE5BB638}"/>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649211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6EB05-F74C-4A8D-BFF0-D1CF2D4816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567BAAEB-94F4-48CC-B75A-712029B767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6CABBD2-F6D2-4037-A0EC-7B66D97AF67E}"/>
              </a:ext>
            </a:extLst>
          </p:cNvPr>
          <p:cNvSpPr>
            <a:spLocks noGrp="1"/>
          </p:cNvSpPr>
          <p:nvPr>
            <p:ph type="dt" sz="half" idx="10"/>
          </p:nvPr>
        </p:nvSpPr>
        <p:spPr/>
        <p:txBody>
          <a:bodyPr/>
          <a:lstStyle/>
          <a:p>
            <a:fld id="{E9953A2F-C9FC-4945-B378-9638BB6000C9}" type="datetimeFigureOut">
              <a:rPr lang="fr-FR" smtClean="0"/>
              <a:t>23/10/2025</a:t>
            </a:fld>
            <a:endParaRPr lang="fr-FR"/>
          </a:p>
        </p:txBody>
      </p:sp>
      <p:sp>
        <p:nvSpPr>
          <p:cNvPr id="5" name="Footer Placeholder 4">
            <a:extLst>
              <a:ext uri="{FF2B5EF4-FFF2-40B4-BE49-F238E27FC236}">
                <a16:creationId xmlns:a16="http://schemas.microsoft.com/office/drawing/2014/main" id="{6BBEAA1F-DAD9-438A-AA30-2E48278F726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2E318C3-CBB0-4619-AAF7-6AF0A4885BC7}"/>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259994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ADE9F513-EDF4-4EC4-A5C1-7C5FF081F872}" type="datetimeFigureOut">
              <a:rPr lang="el-GR"/>
              <a:pPr>
                <a:defRPr/>
              </a:pPr>
              <a:t>23/10/2025</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C1C53271-1C57-47A7-98D6-E99F2055EA0C}" type="slidenum">
              <a:rPr lang="el-GR"/>
              <a:pPr>
                <a:defRPr/>
              </a:pPr>
              <a:t>‹#›</a:t>
            </a:fld>
            <a:endParaRPr lang="el-GR"/>
          </a:p>
        </p:txBody>
      </p:sp>
    </p:spTree>
    <p:extLst>
      <p:ext uri="{BB962C8B-B14F-4D97-AF65-F5344CB8AC3E}">
        <p14:creationId xmlns:p14="http://schemas.microsoft.com/office/powerpoint/2010/main" val="263667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C9F8D3-7AF2-4372-9BC1-CB7F430E12F3}" type="datetimeFigureOut">
              <a:rPr lang="el-GR"/>
              <a:pPr>
                <a:defRPr/>
              </a:pPr>
              <a:t>23/10/2025</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FCADE6D8-AB39-4084-B688-A743ACC80771}" type="slidenum">
              <a:rPr lang="el-GR"/>
              <a:pPr>
                <a:defRPr/>
              </a:pPr>
              <a:t>‹#›</a:t>
            </a:fld>
            <a:endParaRPr lang="el-GR"/>
          </a:p>
        </p:txBody>
      </p:sp>
    </p:spTree>
    <p:extLst>
      <p:ext uri="{BB962C8B-B14F-4D97-AF65-F5344CB8AC3E}">
        <p14:creationId xmlns:p14="http://schemas.microsoft.com/office/powerpoint/2010/main" val="398699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356C2C-8A9D-41ED-8490-B38CFA85E94E}" type="datetimeFigureOut">
              <a:rPr lang="el-GR"/>
              <a:pPr>
                <a:defRPr/>
              </a:pPr>
              <a:t>23/10/2025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62A9452-2FB9-44B6-8D95-EF7A280F1F93}" type="slidenum">
              <a:rPr lang="el-GR"/>
              <a:pPr>
                <a:defRPr/>
              </a:pPr>
              <a:t>‹#›</a:t>
            </a:fld>
            <a:endParaRPr lang="el-GR"/>
          </a:p>
        </p:txBody>
      </p:sp>
    </p:spTree>
    <p:extLst>
      <p:ext uri="{BB962C8B-B14F-4D97-AF65-F5344CB8AC3E}">
        <p14:creationId xmlns:p14="http://schemas.microsoft.com/office/powerpoint/2010/main" val="8358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3904DE-6D5B-4BEE-BEC7-75DC90F00044}" type="datetimeFigureOut">
              <a:rPr lang="el-GR"/>
              <a:pPr>
                <a:defRPr/>
              </a:pPr>
              <a:t>23/10/2025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7397C8E-33FD-4433-9DB9-12C7B40E1B5B}" type="slidenum">
              <a:rPr lang="el-GR"/>
              <a:pPr>
                <a:defRPr/>
              </a:pPr>
              <a:t>‹#›</a:t>
            </a:fld>
            <a:endParaRPr lang="el-GR"/>
          </a:p>
        </p:txBody>
      </p:sp>
    </p:spTree>
    <p:extLst>
      <p:ext uri="{BB962C8B-B14F-4D97-AF65-F5344CB8AC3E}">
        <p14:creationId xmlns:p14="http://schemas.microsoft.com/office/powerpoint/2010/main" val="415053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280DF24-D7AA-463D-8889-E41589FAE60D}" type="datetimeFigureOut">
              <a:rPr lang="el-GR"/>
              <a:pPr>
                <a:defRPr/>
              </a:pPr>
              <a:t>23/10/2025</a:t>
            </a:fld>
            <a:endParaRPr lang="el-G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9EBD0A6-6297-4EFA-A80A-6FC151C40B45}" type="slidenum">
              <a:rPr lang="el-GR"/>
              <a:pPr>
                <a:defRPr/>
              </a:pPr>
              <a:t>‹#›</a:t>
            </a:fld>
            <a:endParaRPr lang="el-GR"/>
          </a:p>
        </p:txBody>
      </p:sp>
    </p:spTree>
    <p:extLst>
      <p:ext uri="{BB962C8B-B14F-4D97-AF65-F5344CB8AC3E}">
        <p14:creationId xmlns:p14="http://schemas.microsoft.com/office/powerpoint/2010/main" val="17410020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ext Placeholder 2">
            <a:extLst>
              <a:ext uri="{FF2B5EF4-FFF2-40B4-BE49-F238E27FC236}">
                <a16:creationId xmlns:a16="http://schemas.microsoft.com/office/drawing/2014/main" id="{310DC39F-58C0-4F47-8473-5ACC9A099703}"/>
              </a:ext>
            </a:extLst>
          </p:cNvPr>
          <p:cNvSpPr>
            <a:spLocks noGrp="1"/>
          </p:cNvSpPr>
          <p:nvPr>
            <p:ph type="body" idx="1"/>
          </p:nvPr>
        </p:nvSpPr>
        <p:spPr bwMode="auto">
          <a:xfrm>
            <a:off x="612775" y="1382713"/>
            <a:ext cx="106680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9" name="Slide Number Placeholder 5">
            <a:extLst>
              <a:ext uri="{FF2B5EF4-FFF2-40B4-BE49-F238E27FC236}">
                <a16:creationId xmlns:a16="http://schemas.microsoft.com/office/drawing/2014/main" id="{8D756463-A626-4584-8282-A977DC3405F0}"/>
              </a:ext>
            </a:extLst>
          </p:cNvPr>
          <p:cNvSpPr>
            <a:spLocks noGrp="1"/>
          </p:cNvSpPr>
          <p:nvPr>
            <p:ph type="sldNum" sz="quarter" idx="4"/>
          </p:nvPr>
        </p:nvSpPr>
        <p:spPr>
          <a:xfrm>
            <a:off x="558800" y="6356350"/>
            <a:ext cx="415925" cy="276225"/>
          </a:xfrm>
          <a:prstGeom prst="rect">
            <a:avLst/>
          </a:prstGeom>
        </p:spPr>
        <p:txBody>
          <a:bodyPr vert="horz" wrap="square" lIns="91440" tIns="45720" rIns="0" bIns="45720" numCol="1" anchor="b" anchorCtr="0" compatLnSpc="1">
            <a:prstTxWarp prst="textNoShape">
              <a:avLst/>
            </a:prstTxWarp>
          </a:bodyPr>
          <a:lstStyle>
            <a:lvl1pPr>
              <a:defRPr sz="1100">
                <a:solidFill>
                  <a:srgbClr val="515151"/>
                </a:solidFill>
                <a:latin typeface="Century Gothic" panose="020B0502020202020204" pitchFamily="34" charset="0"/>
              </a:defRPr>
            </a:lvl1pPr>
          </a:lstStyle>
          <a:p>
            <a:fld id="{FA4F983D-EBE7-4038-835D-26AE7C360A41}" type="slidenum">
              <a:rPr lang="en-US" altLang="el-GR"/>
              <a:pPr/>
              <a:t>‹#›</a:t>
            </a:fld>
            <a:endParaRPr lang="en-US" altLang="el-GR"/>
          </a:p>
        </p:txBody>
      </p:sp>
      <p:sp>
        <p:nvSpPr>
          <p:cNvPr id="9220" name="Title Placeholder 1">
            <a:extLst>
              <a:ext uri="{FF2B5EF4-FFF2-40B4-BE49-F238E27FC236}">
                <a16:creationId xmlns:a16="http://schemas.microsoft.com/office/drawing/2014/main" id="{D5439745-D89B-442B-A328-1C814DD30AC4}"/>
              </a:ext>
            </a:extLst>
          </p:cNvPr>
          <p:cNvSpPr>
            <a:spLocks noGrp="1"/>
          </p:cNvSpPr>
          <p:nvPr>
            <p:ph type="title"/>
          </p:nvPr>
        </p:nvSpPr>
        <p:spPr bwMode="auto">
          <a:xfrm>
            <a:off x="612775" y="166688"/>
            <a:ext cx="10668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2" name="Footer Placeholder 1">
            <a:extLst>
              <a:ext uri="{FF2B5EF4-FFF2-40B4-BE49-F238E27FC236}">
                <a16:creationId xmlns:a16="http://schemas.microsoft.com/office/drawing/2014/main" id="{944C80DC-4856-45C1-B147-CC9F3C493DD3}"/>
              </a:ext>
            </a:extLst>
          </p:cNvPr>
          <p:cNvSpPr>
            <a:spLocks noGrp="1"/>
          </p:cNvSpPr>
          <p:nvPr>
            <p:ph type="ftr" sz="quarter" idx="3"/>
          </p:nvPr>
        </p:nvSpPr>
        <p:spPr>
          <a:xfrm>
            <a:off x="558800" y="5956300"/>
            <a:ext cx="10721975" cy="365125"/>
          </a:xfrm>
          <a:prstGeom prst="rect">
            <a:avLst/>
          </a:prstGeom>
        </p:spPr>
        <p:txBody>
          <a:bodyPr vert="horz" lIns="91440" tIns="45720" rIns="91440" bIns="45720" rtlCol="0" anchor="b" anchorCtr="0"/>
          <a:lstStyle>
            <a:lvl1pPr algn="l" fontAlgn="auto">
              <a:spcBef>
                <a:spcPts val="0"/>
              </a:spcBef>
              <a:spcAft>
                <a:spcPts val="0"/>
              </a:spcAft>
              <a:defRPr sz="900">
                <a:solidFill>
                  <a:srgbClr val="515151"/>
                </a:solidFill>
                <a:latin typeface="Century Gothic" panose="020F0302020204030204"/>
                <a:cs typeface="+mn-cs"/>
              </a:defRPr>
            </a:lvl1pPr>
          </a:lstStyle>
          <a:p>
            <a:pPr>
              <a:defRPr/>
            </a:pPr>
            <a:endParaRPr lang="en-GB"/>
          </a:p>
        </p:txBody>
      </p:sp>
      <p:pic>
        <p:nvPicPr>
          <p:cNvPr id="9222" name="Picture 9">
            <a:extLst>
              <a:ext uri="{FF2B5EF4-FFF2-40B4-BE49-F238E27FC236}">
                <a16:creationId xmlns:a16="http://schemas.microsoft.com/office/drawing/2014/main" id="{05D1B73E-956F-4236-9070-C3F8192A83B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46938" y="4076700"/>
            <a:ext cx="49450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34844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ftr="0" dt="0"/>
  <p:txStyles>
    <p:titleStyle>
      <a:lvl1pPr algn="l" rtl="0" eaLnBrk="0" fontAlgn="base" hangingPunct="0">
        <a:lnSpc>
          <a:spcPct val="90000"/>
        </a:lnSpc>
        <a:spcBef>
          <a:spcPct val="0"/>
        </a:spcBef>
        <a:spcAft>
          <a:spcPct val="0"/>
        </a:spcAft>
        <a:defRPr sz="3600" b="1" kern="1200">
          <a:solidFill>
            <a:srgbClr val="498BCA"/>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3600" b="1">
          <a:solidFill>
            <a:srgbClr val="498BCA"/>
          </a:solidFill>
          <a:latin typeface="Century Gothic" pitchFamily="34" charset="0"/>
        </a:defRPr>
      </a:lvl2pPr>
      <a:lvl3pPr algn="l" rtl="0" eaLnBrk="0" fontAlgn="base" hangingPunct="0">
        <a:lnSpc>
          <a:spcPct val="90000"/>
        </a:lnSpc>
        <a:spcBef>
          <a:spcPct val="0"/>
        </a:spcBef>
        <a:spcAft>
          <a:spcPct val="0"/>
        </a:spcAft>
        <a:defRPr sz="3600" b="1">
          <a:solidFill>
            <a:srgbClr val="498BCA"/>
          </a:solidFill>
          <a:latin typeface="Century Gothic" pitchFamily="34" charset="0"/>
        </a:defRPr>
      </a:lvl3pPr>
      <a:lvl4pPr algn="l" rtl="0" eaLnBrk="0" fontAlgn="base" hangingPunct="0">
        <a:lnSpc>
          <a:spcPct val="90000"/>
        </a:lnSpc>
        <a:spcBef>
          <a:spcPct val="0"/>
        </a:spcBef>
        <a:spcAft>
          <a:spcPct val="0"/>
        </a:spcAft>
        <a:defRPr sz="3600" b="1">
          <a:solidFill>
            <a:srgbClr val="498BCA"/>
          </a:solidFill>
          <a:latin typeface="Century Gothic" pitchFamily="34" charset="0"/>
        </a:defRPr>
      </a:lvl4pPr>
      <a:lvl5pPr algn="l" rtl="0" eaLnBrk="0" fontAlgn="base" hangingPunct="0">
        <a:lnSpc>
          <a:spcPct val="90000"/>
        </a:lnSpc>
        <a:spcBef>
          <a:spcPct val="0"/>
        </a:spcBef>
        <a:spcAft>
          <a:spcPct val="0"/>
        </a:spcAft>
        <a:defRPr sz="3600" b="1">
          <a:solidFill>
            <a:srgbClr val="498BCA"/>
          </a:solidFill>
          <a:latin typeface="Century Gothic" pitchFamily="34" charset="0"/>
        </a:defRPr>
      </a:lvl5pPr>
      <a:lvl6pPr marL="457200" algn="l" rtl="0" fontAlgn="base">
        <a:lnSpc>
          <a:spcPct val="90000"/>
        </a:lnSpc>
        <a:spcBef>
          <a:spcPct val="0"/>
        </a:spcBef>
        <a:spcAft>
          <a:spcPct val="0"/>
        </a:spcAft>
        <a:defRPr sz="3600" b="1">
          <a:solidFill>
            <a:srgbClr val="498BCA"/>
          </a:solidFill>
          <a:latin typeface="Century Gothic" pitchFamily="34" charset="0"/>
        </a:defRPr>
      </a:lvl6pPr>
      <a:lvl7pPr marL="914400" algn="l" rtl="0" fontAlgn="base">
        <a:lnSpc>
          <a:spcPct val="90000"/>
        </a:lnSpc>
        <a:spcBef>
          <a:spcPct val="0"/>
        </a:spcBef>
        <a:spcAft>
          <a:spcPct val="0"/>
        </a:spcAft>
        <a:defRPr sz="3600" b="1">
          <a:solidFill>
            <a:srgbClr val="498BCA"/>
          </a:solidFill>
          <a:latin typeface="Century Gothic" pitchFamily="34" charset="0"/>
        </a:defRPr>
      </a:lvl7pPr>
      <a:lvl8pPr marL="1371600" algn="l" rtl="0" fontAlgn="base">
        <a:lnSpc>
          <a:spcPct val="90000"/>
        </a:lnSpc>
        <a:spcBef>
          <a:spcPct val="0"/>
        </a:spcBef>
        <a:spcAft>
          <a:spcPct val="0"/>
        </a:spcAft>
        <a:defRPr sz="3600" b="1">
          <a:solidFill>
            <a:srgbClr val="498BCA"/>
          </a:solidFill>
          <a:latin typeface="Century Gothic" pitchFamily="34" charset="0"/>
        </a:defRPr>
      </a:lvl8pPr>
      <a:lvl9pPr marL="1828800" algn="l" rtl="0" fontAlgn="base">
        <a:lnSpc>
          <a:spcPct val="90000"/>
        </a:lnSpc>
        <a:spcBef>
          <a:spcPct val="0"/>
        </a:spcBef>
        <a:spcAft>
          <a:spcPct val="0"/>
        </a:spcAft>
        <a:defRPr sz="3600" b="1">
          <a:solidFill>
            <a:srgbClr val="498BCA"/>
          </a:solidFill>
          <a:latin typeface="Century Gothic" pitchFamily="34" charset="0"/>
        </a:defRPr>
      </a:lvl9pPr>
    </p:titleStyle>
    <p:bodyStyle>
      <a:lvl1pPr marL="236538" indent="-236538" algn="l" rtl="0" eaLnBrk="0" fontAlgn="base" hangingPunct="0">
        <a:spcBef>
          <a:spcPts val="1000"/>
        </a:spcBef>
        <a:spcAft>
          <a:spcPct val="0"/>
        </a:spcAft>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0075" indent="-363538" algn="l" rtl="0" eaLnBrk="0" fontAlgn="base" hangingPunct="0">
        <a:spcBef>
          <a:spcPts val="500"/>
        </a:spcBef>
        <a:spcAft>
          <a:spcPct val="0"/>
        </a:spcAft>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200" indent="-236538"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3800" indent="-355600" algn="l" rtl="0" eaLnBrk="0" fontAlgn="base" hangingPunct="0">
        <a:spcBef>
          <a:spcPts val="500"/>
        </a:spcBef>
        <a:spcAft>
          <a:spcPct val="0"/>
        </a:spcAft>
        <a:buClr>
          <a:schemeClr val="accent2"/>
        </a:buClr>
        <a:buFont typeface="Calibri" panose="020F0502020204030204" pitchFamily="34" charset="0"/>
        <a:buChar char="‒"/>
        <a:defRPr sz="2000" kern="1200">
          <a:solidFill>
            <a:srgbClr val="515151"/>
          </a:solidFill>
          <a:latin typeface="Century Gothic" panose="020B0502020202020204" pitchFamily="34" charset="0"/>
          <a:ea typeface="+mn-ea"/>
          <a:cs typeface="+mn-cs"/>
        </a:defRPr>
      </a:lvl4pPr>
      <a:lvl5pPr marL="1439863" indent="-244475"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Text Placeholder 2">
            <a:extLst>
              <a:ext uri="{FF2B5EF4-FFF2-40B4-BE49-F238E27FC236}">
                <a16:creationId xmlns:a16="http://schemas.microsoft.com/office/drawing/2014/main" id="{D6C697DB-026B-47E5-AB2E-19DB5D4BABFA}"/>
              </a:ext>
            </a:extLst>
          </p:cNvPr>
          <p:cNvSpPr>
            <a:spLocks noGrp="1"/>
          </p:cNvSpPr>
          <p:nvPr>
            <p:ph type="body" idx="1"/>
          </p:nvPr>
        </p:nvSpPr>
        <p:spPr bwMode="auto">
          <a:xfrm>
            <a:off x="612775" y="1382713"/>
            <a:ext cx="106680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9" name="Slide Number Placeholder 5">
            <a:extLst>
              <a:ext uri="{FF2B5EF4-FFF2-40B4-BE49-F238E27FC236}">
                <a16:creationId xmlns:a16="http://schemas.microsoft.com/office/drawing/2014/main" id="{728A1592-B6C9-4EA7-B5BD-370572255FF9}"/>
              </a:ext>
            </a:extLst>
          </p:cNvPr>
          <p:cNvSpPr>
            <a:spLocks noGrp="1"/>
          </p:cNvSpPr>
          <p:nvPr>
            <p:ph type="sldNum" sz="quarter" idx="4"/>
          </p:nvPr>
        </p:nvSpPr>
        <p:spPr>
          <a:xfrm>
            <a:off x="558800" y="6356350"/>
            <a:ext cx="415925" cy="276225"/>
          </a:xfrm>
          <a:prstGeom prst="rect">
            <a:avLst/>
          </a:prstGeom>
        </p:spPr>
        <p:txBody>
          <a:bodyPr vert="horz" wrap="square" lIns="91440" tIns="45720" rIns="0" bIns="45720" numCol="1" anchor="b" anchorCtr="0" compatLnSpc="1">
            <a:prstTxWarp prst="textNoShape">
              <a:avLst/>
            </a:prstTxWarp>
          </a:bodyPr>
          <a:lstStyle>
            <a:lvl1pPr>
              <a:defRPr sz="1100">
                <a:solidFill>
                  <a:srgbClr val="515151"/>
                </a:solidFill>
                <a:latin typeface="Century Gothic" panose="020B0502020202020204" pitchFamily="34" charset="0"/>
              </a:defRPr>
            </a:lvl1pPr>
          </a:lstStyle>
          <a:p>
            <a:fld id="{83CE7D73-4860-4E10-9C70-87025B1C008F}" type="slidenum">
              <a:rPr lang="en-US" altLang="el-GR"/>
              <a:pPr/>
              <a:t>‹#›</a:t>
            </a:fld>
            <a:endParaRPr lang="en-US" altLang="el-GR"/>
          </a:p>
        </p:txBody>
      </p:sp>
      <p:sp>
        <p:nvSpPr>
          <p:cNvPr id="10244" name="Title Placeholder 1">
            <a:extLst>
              <a:ext uri="{FF2B5EF4-FFF2-40B4-BE49-F238E27FC236}">
                <a16:creationId xmlns:a16="http://schemas.microsoft.com/office/drawing/2014/main" id="{F9D9C16F-B145-41AA-9327-294025C1F041}"/>
              </a:ext>
            </a:extLst>
          </p:cNvPr>
          <p:cNvSpPr>
            <a:spLocks noGrp="1"/>
          </p:cNvSpPr>
          <p:nvPr>
            <p:ph type="title"/>
          </p:nvPr>
        </p:nvSpPr>
        <p:spPr bwMode="auto">
          <a:xfrm>
            <a:off x="612775" y="166688"/>
            <a:ext cx="10668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2" name="Footer Placeholder 1">
            <a:extLst>
              <a:ext uri="{FF2B5EF4-FFF2-40B4-BE49-F238E27FC236}">
                <a16:creationId xmlns:a16="http://schemas.microsoft.com/office/drawing/2014/main" id="{6E1473C1-4084-45FF-A331-EE2CA88AB886}"/>
              </a:ext>
            </a:extLst>
          </p:cNvPr>
          <p:cNvSpPr>
            <a:spLocks noGrp="1"/>
          </p:cNvSpPr>
          <p:nvPr>
            <p:ph type="ftr" sz="quarter" idx="3"/>
          </p:nvPr>
        </p:nvSpPr>
        <p:spPr>
          <a:xfrm>
            <a:off x="558800" y="5956300"/>
            <a:ext cx="10721975" cy="365125"/>
          </a:xfrm>
          <a:prstGeom prst="rect">
            <a:avLst/>
          </a:prstGeom>
        </p:spPr>
        <p:txBody>
          <a:bodyPr vert="horz" lIns="91440" tIns="45720" rIns="91440" bIns="45720" rtlCol="0" anchor="b" anchorCtr="0"/>
          <a:lstStyle>
            <a:lvl1pPr algn="l" fontAlgn="auto">
              <a:spcBef>
                <a:spcPts val="0"/>
              </a:spcBef>
              <a:spcAft>
                <a:spcPts val="0"/>
              </a:spcAft>
              <a:defRPr sz="900">
                <a:solidFill>
                  <a:srgbClr val="515151"/>
                </a:solidFill>
                <a:latin typeface="Century Gothic" panose="020F0302020204030204"/>
                <a:cs typeface="+mn-cs"/>
              </a:defRPr>
            </a:lvl1pPr>
          </a:lstStyle>
          <a:p>
            <a:pPr>
              <a:defRPr/>
            </a:pPr>
            <a:endParaRPr lang="en-GB"/>
          </a:p>
        </p:txBody>
      </p:sp>
      <p:pic>
        <p:nvPicPr>
          <p:cNvPr id="10246" name="Picture 9">
            <a:extLst>
              <a:ext uri="{FF2B5EF4-FFF2-40B4-BE49-F238E27FC236}">
                <a16:creationId xmlns:a16="http://schemas.microsoft.com/office/drawing/2014/main" id="{D1E50D9F-1843-41F5-9D9A-F4496608DC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46938" y="4076700"/>
            <a:ext cx="49450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98203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hdr="0" dt="0"/>
  <p:txStyles>
    <p:titleStyle>
      <a:lvl1pPr algn="l" rtl="0" eaLnBrk="0" fontAlgn="base" hangingPunct="0">
        <a:lnSpc>
          <a:spcPct val="90000"/>
        </a:lnSpc>
        <a:spcBef>
          <a:spcPct val="0"/>
        </a:spcBef>
        <a:spcAft>
          <a:spcPct val="0"/>
        </a:spcAft>
        <a:defRPr sz="3600" b="1" kern="1200">
          <a:solidFill>
            <a:srgbClr val="498BCA"/>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3600" b="1">
          <a:solidFill>
            <a:srgbClr val="498BCA"/>
          </a:solidFill>
          <a:latin typeface="Century Gothic" pitchFamily="34" charset="0"/>
        </a:defRPr>
      </a:lvl2pPr>
      <a:lvl3pPr algn="l" rtl="0" eaLnBrk="0" fontAlgn="base" hangingPunct="0">
        <a:lnSpc>
          <a:spcPct val="90000"/>
        </a:lnSpc>
        <a:spcBef>
          <a:spcPct val="0"/>
        </a:spcBef>
        <a:spcAft>
          <a:spcPct val="0"/>
        </a:spcAft>
        <a:defRPr sz="3600" b="1">
          <a:solidFill>
            <a:srgbClr val="498BCA"/>
          </a:solidFill>
          <a:latin typeface="Century Gothic" pitchFamily="34" charset="0"/>
        </a:defRPr>
      </a:lvl3pPr>
      <a:lvl4pPr algn="l" rtl="0" eaLnBrk="0" fontAlgn="base" hangingPunct="0">
        <a:lnSpc>
          <a:spcPct val="90000"/>
        </a:lnSpc>
        <a:spcBef>
          <a:spcPct val="0"/>
        </a:spcBef>
        <a:spcAft>
          <a:spcPct val="0"/>
        </a:spcAft>
        <a:defRPr sz="3600" b="1">
          <a:solidFill>
            <a:srgbClr val="498BCA"/>
          </a:solidFill>
          <a:latin typeface="Century Gothic" pitchFamily="34" charset="0"/>
        </a:defRPr>
      </a:lvl4pPr>
      <a:lvl5pPr algn="l" rtl="0" eaLnBrk="0" fontAlgn="base" hangingPunct="0">
        <a:lnSpc>
          <a:spcPct val="90000"/>
        </a:lnSpc>
        <a:spcBef>
          <a:spcPct val="0"/>
        </a:spcBef>
        <a:spcAft>
          <a:spcPct val="0"/>
        </a:spcAft>
        <a:defRPr sz="3600" b="1">
          <a:solidFill>
            <a:srgbClr val="498BCA"/>
          </a:solidFill>
          <a:latin typeface="Century Gothic" pitchFamily="34" charset="0"/>
        </a:defRPr>
      </a:lvl5pPr>
      <a:lvl6pPr marL="457200" algn="l" rtl="0" fontAlgn="base">
        <a:lnSpc>
          <a:spcPct val="90000"/>
        </a:lnSpc>
        <a:spcBef>
          <a:spcPct val="0"/>
        </a:spcBef>
        <a:spcAft>
          <a:spcPct val="0"/>
        </a:spcAft>
        <a:defRPr sz="3600" b="1">
          <a:solidFill>
            <a:srgbClr val="498BCA"/>
          </a:solidFill>
          <a:latin typeface="Century Gothic" pitchFamily="34" charset="0"/>
        </a:defRPr>
      </a:lvl6pPr>
      <a:lvl7pPr marL="914400" algn="l" rtl="0" fontAlgn="base">
        <a:lnSpc>
          <a:spcPct val="90000"/>
        </a:lnSpc>
        <a:spcBef>
          <a:spcPct val="0"/>
        </a:spcBef>
        <a:spcAft>
          <a:spcPct val="0"/>
        </a:spcAft>
        <a:defRPr sz="3600" b="1">
          <a:solidFill>
            <a:srgbClr val="498BCA"/>
          </a:solidFill>
          <a:latin typeface="Century Gothic" pitchFamily="34" charset="0"/>
        </a:defRPr>
      </a:lvl7pPr>
      <a:lvl8pPr marL="1371600" algn="l" rtl="0" fontAlgn="base">
        <a:lnSpc>
          <a:spcPct val="90000"/>
        </a:lnSpc>
        <a:spcBef>
          <a:spcPct val="0"/>
        </a:spcBef>
        <a:spcAft>
          <a:spcPct val="0"/>
        </a:spcAft>
        <a:defRPr sz="3600" b="1">
          <a:solidFill>
            <a:srgbClr val="498BCA"/>
          </a:solidFill>
          <a:latin typeface="Century Gothic" pitchFamily="34" charset="0"/>
        </a:defRPr>
      </a:lvl8pPr>
      <a:lvl9pPr marL="1828800" algn="l" rtl="0" fontAlgn="base">
        <a:lnSpc>
          <a:spcPct val="90000"/>
        </a:lnSpc>
        <a:spcBef>
          <a:spcPct val="0"/>
        </a:spcBef>
        <a:spcAft>
          <a:spcPct val="0"/>
        </a:spcAft>
        <a:defRPr sz="3600" b="1">
          <a:solidFill>
            <a:srgbClr val="498BCA"/>
          </a:solidFill>
          <a:latin typeface="Century Gothic" pitchFamily="34" charset="0"/>
        </a:defRPr>
      </a:lvl9pPr>
    </p:titleStyle>
    <p:bodyStyle>
      <a:lvl1pPr marL="236538" indent="-236538" algn="l" rtl="0" eaLnBrk="0" fontAlgn="base" hangingPunct="0">
        <a:spcBef>
          <a:spcPts val="1000"/>
        </a:spcBef>
        <a:spcAft>
          <a:spcPct val="0"/>
        </a:spcAft>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0075" indent="-363538" algn="l" rtl="0" eaLnBrk="0" fontAlgn="base" hangingPunct="0">
        <a:spcBef>
          <a:spcPts val="500"/>
        </a:spcBef>
        <a:spcAft>
          <a:spcPct val="0"/>
        </a:spcAft>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200" indent="-236538"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3800" indent="-355600" algn="l" rtl="0" eaLnBrk="0" fontAlgn="base" hangingPunct="0">
        <a:spcBef>
          <a:spcPts val="500"/>
        </a:spcBef>
        <a:spcAft>
          <a:spcPct val="0"/>
        </a:spcAft>
        <a:buClr>
          <a:schemeClr val="accent2"/>
        </a:buClr>
        <a:buFont typeface="Calibri" panose="020F0502020204030204" pitchFamily="34" charset="0"/>
        <a:buChar char="‒"/>
        <a:defRPr sz="2000" kern="1200">
          <a:solidFill>
            <a:srgbClr val="515151"/>
          </a:solidFill>
          <a:latin typeface="Century Gothic" panose="020B0502020202020204" pitchFamily="34" charset="0"/>
          <a:ea typeface="+mn-ea"/>
          <a:cs typeface="+mn-cs"/>
        </a:defRPr>
      </a:lvl4pPr>
      <a:lvl5pPr marL="1439863" indent="-244475"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5"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l-GR"/>
              <a:t>Στυλ κύριου τίτλου</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A1FBF988-5CD8-4D9C-A09E-2B9D4CFDED83}" type="datetimeFigureOut">
              <a:rPr lang="el-GR" smtClean="0"/>
              <a:pPr/>
              <a:t>23/10/2025</a:t>
            </a:fld>
            <a:endParaRPr lang="el-G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l-G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E0A24DDD-9331-4987-841E-F5CEA874582F}" type="slidenum">
              <a:rPr lang="el-GR" smtClean="0"/>
              <a:pPr/>
              <a:t>‹#›</a:t>
            </a:fld>
            <a:endParaRPr lang="el-GR"/>
          </a:p>
        </p:txBody>
      </p:sp>
    </p:spTree>
    <p:extLst>
      <p:ext uri="{BB962C8B-B14F-4D97-AF65-F5344CB8AC3E}">
        <p14:creationId xmlns:p14="http://schemas.microsoft.com/office/powerpoint/2010/main" val="2031013079"/>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62DB4F-E409-4DC6-A6EF-BC4DC660E5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ED25D5E-0372-4A56-9152-BEB06F5ADA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CF87368-CD3C-41BE-943B-8617F8828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53A2F-C9FC-4945-B378-9638BB6000C9}" type="datetimeFigureOut">
              <a:rPr lang="fr-FR" smtClean="0"/>
              <a:t>23/10/2025</a:t>
            </a:fld>
            <a:endParaRPr lang="fr-FR"/>
          </a:p>
        </p:txBody>
      </p:sp>
      <p:sp>
        <p:nvSpPr>
          <p:cNvPr id="5" name="Footer Placeholder 4">
            <a:extLst>
              <a:ext uri="{FF2B5EF4-FFF2-40B4-BE49-F238E27FC236}">
                <a16:creationId xmlns:a16="http://schemas.microsoft.com/office/drawing/2014/main" id="{010DC753-44E7-4497-B018-AF33AE755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2597B0A-D64C-48DB-A1D6-CD85912B1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FB009-BD9A-44DA-AA1E-F815B3839AC8}" type="slidenum">
              <a:rPr lang="fr-FR" smtClean="0"/>
              <a:t>‹#›</a:t>
            </a:fld>
            <a:endParaRPr lang="fr-FR"/>
          </a:p>
        </p:txBody>
      </p:sp>
    </p:spTree>
    <p:extLst>
      <p:ext uri="{BB962C8B-B14F-4D97-AF65-F5344CB8AC3E}">
        <p14:creationId xmlns:p14="http://schemas.microsoft.com/office/powerpoint/2010/main" val="272602790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5.xml"/><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png"/><Relationship Id="rId1" Type="http://schemas.openxmlformats.org/officeDocument/2006/relationships/slideLayout" Target="../slideLayouts/slideLayout35.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3.png"/><Relationship Id="rId7" Type="http://schemas.openxmlformats.org/officeDocument/2006/relationships/image" Target="../media/image31.jpeg"/><Relationship Id="rId2" Type="http://schemas.openxmlformats.org/officeDocument/2006/relationships/image" Target="../media/image62.png"/><Relationship Id="rId1" Type="http://schemas.openxmlformats.org/officeDocument/2006/relationships/slideLayout" Target="../slideLayouts/slideLayout4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A2F1-6E04-4986-82A2-C0D743BCF72E}"/>
              </a:ext>
            </a:extLst>
          </p:cNvPr>
          <p:cNvSpPr txBox="1"/>
          <p:nvPr/>
        </p:nvSpPr>
        <p:spPr>
          <a:xfrm>
            <a:off x="1162259" y="4416234"/>
            <a:ext cx="9706707" cy="1323439"/>
          </a:xfrm>
          <a:prstGeom prst="rect">
            <a:avLst/>
          </a:prstGeom>
          <a:noFill/>
        </p:spPr>
        <p:txBody>
          <a:bodyPr wrap="square" rtlCol="0">
            <a:spAutoFit/>
          </a:bodyPr>
          <a:lstStyle/>
          <a:p>
            <a:pPr algn="ctr"/>
            <a:r>
              <a:rPr lang="el-GR" sz="2000" b="1" i="1" dirty="0">
                <a:solidFill>
                  <a:srgbClr val="002060"/>
                </a:solidFill>
                <a:latin typeface="+mj-lt"/>
              </a:rPr>
              <a:t>Ευάγγελος Οικονόμου</a:t>
            </a:r>
          </a:p>
          <a:p>
            <a:pPr algn="ctr"/>
            <a:r>
              <a:rPr lang="el-GR" sz="2000" b="1" i="1" dirty="0" err="1">
                <a:solidFill>
                  <a:srgbClr val="002060"/>
                </a:solidFill>
                <a:latin typeface="+mj-lt"/>
              </a:rPr>
              <a:t>Επ</a:t>
            </a:r>
            <a:r>
              <a:rPr lang="el-GR" sz="2000" b="1" i="1" dirty="0">
                <a:solidFill>
                  <a:srgbClr val="002060"/>
                </a:solidFill>
                <a:latin typeface="+mj-lt"/>
              </a:rPr>
              <a:t>. Καθηγητής Καρδιολογίας</a:t>
            </a:r>
          </a:p>
          <a:p>
            <a:pPr algn="ctr"/>
            <a:r>
              <a:rPr lang="el-GR" sz="2000" b="1" i="1" dirty="0">
                <a:solidFill>
                  <a:srgbClr val="002060"/>
                </a:solidFill>
                <a:latin typeface="+mj-lt"/>
              </a:rPr>
              <a:t>Γ’ Πανεπιστημιακή Καρδιολογική Κλινική, </a:t>
            </a:r>
          </a:p>
          <a:p>
            <a:pPr algn="ctr"/>
            <a:r>
              <a:rPr lang="el-GR" sz="2000" b="1" i="1" dirty="0">
                <a:solidFill>
                  <a:srgbClr val="002060"/>
                </a:solidFill>
                <a:latin typeface="+mj-lt"/>
              </a:rPr>
              <a:t>Γ.Ν.Ν.Θ.Α «Η Σωτηρία» </a:t>
            </a:r>
          </a:p>
        </p:txBody>
      </p:sp>
      <p:sp>
        <p:nvSpPr>
          <p:cNvPr id="10" name="TextBox 9">
            <a:extLst>
              <a:ext uri="{FF2B5EF4-FFF2-40B4-BE49-F238E27FC236}">
                <a16:creationId xmlns:a16="http://schemas.microsoft.com/office/drawing/2014/main" id="{7C07EC65-CE56-4DB9-AD26-ED6EDB59FAF0}"/>
              </a:ext>
            </a:extLst>
          </p:cNvPr>
          <p:cNvSpPr txBox="1"/>
          <p:nvPr/>
        </p:nvSpPr>
        <p:spPr>
          <a:xfrm>
            <a:off x="815907" y="1650064"/>
            <a:ext cx="10399408" cy="1692771"/>
          </a:xfrm>
          <a:prstGeom prst="rect">
            <a:avLst/>
          </a:prstGeom>
          <a:solidFill>
            <a:schemeClr val="accent6">
              <a:lumMod val="40000"/>
              <a:lumOff val="60000"/>
            </a:schemeClr>
          </a:solidFill>
        </p:spPr>
        <p:txBody>
          <a:bodyPr wrap="square">
            <a:spAutoFit/>
          </a:bodyPr>
          <a:lstStyle/>
          <a:p>
            <a:pPr algn="ctr"/>
            <a:r>
              <a:rPr lang="el-GR" sz="2400" b="1" i="1" dirty="0">
                <a:solidFill>
                  <a:srgbClr val="002060"/>
                </a:solidFill>
              </a:rPr>
              <a:t>Διδακτική Ενότητα: Κοινοί μοριακοί μηχανισμοί που συμμετέχουν στην ανάπτυξη </a:t>
            </a:r>
            <a:r>
              <a:rPr lang="el-GR" sz="2400" b="1" i="1" dirty="0" err="1">
                <a:solidFill>
                  <a:srgbClr val="002060"/>
                </a:solidFill>
              </a:rPr>
              <a:t>καρδιομεταβολικών</a:t>
            </a:r>
            <a:r>
              <a:rPr lang="el-GR" sz="2400" b="1" i="1" dirty="0">
                <a:solidFill>
                  <a:srgbClr val="002060"/>
                </a:solidFill>
              </a:rPr>
              <a:t> νοσημάτων</a:t>
            </a:r>
            <a:endParaRPr lang="en-US" sz="2400" b="1" i="1" dirty="0">
              <a:solidFill>
                <a:srgbClr val="002060"/>
              </a:solidFill>
            </a:endParaRPr>
          </a:p>
          <a:p>
            <a:pPr algn="ctr"/>
            <a:r>
              <a:rPr lang="el-GR" sz="28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Φλεγμονή και αθηροσκλήρωση - Βιοχημικοί δείκτες οξέων ισχαιμικών συνδρόμων - Μοριακές θεραπείες</a:t>
            </a:r>
            <a:endParaRPr lang="el-GR" sz="2800" b="1" i="1" dirty="0">
              <a:solidFill>
                <a:srgbClr val="0070C0"/>
              </a:solidFill>
            </a:endParaRPr>
          </a:p>
        </p:txBody>
      </p:sp>
      <p:pic>
        <p:nvPicPr>
          <p:cNvPr id="11" name="Εικόνα 10">
            <a:extLst>
              <a:ext uri="{FF2B5EF4-FFF2-40B4-BE49-F238E27FC236}">
                <a16:creationId xmlns:a16="http://schemas.microsoft.com/office/drawing/2014/main" id="{32D679F8-2CDD-40CF-AEC6-E178B4CDBC38}"/>
              </a:ext>
            </a:extLst>
          </p:cNvPr>
          <p:cNvPicPr>
            <a:picLocks noChangeAspect="1"/>
          </p:cNvPicPr>
          <p:nvPr/>
        </p:nvPicPr>
        <p:blipFill>
          <a:blip r:embed="rId3"/>
          <a:stretch>
            <a:fillRect/>
          </a:stretch>
        </p:blipFill>
        <p:spPr>
          <a:xfrm>
            <a:off x="5604096" y="252729"/>
            <a:ext cx="823031" cy="10668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2827B-808A-4267-A77B-D88B6BE9458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97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FDE98-9DB9-4B81-8955-D517C3FBB20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2201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EB216-9C56-40D0-910B-1B72F7FE3F3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7213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569A9-09F5-4D94-8860-329CB8B69F3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01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object 2"/>
          <p:cNvSpPr>
            <a:spLocks noChangeArrowheads="1"/>
          </p:cNvSpPr>
          <p:nvPr/>
        </p:nvSpPr>
        <p:spPr bwMode="auto">
          <a:xfrm>
            <a:off x="1785939" y="0"/>
            <a:ext cx="8620125" cy="6858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Tree>
    <p:extLst>
      <p:ext uri="{BB962C8B-B14F-4D97-AF65-F5344CB8AC3E}">
        <p14:creationId xmlns:p14="http://schemas.microsoft.com/office/powerpoint/2010/main" val="1997796996"/>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998664" y="533400"/>
            <a:ext cx="8194675" cy="1143000"/>
          </a:xfrm>
          <a:prstGeom prst="rect">
            <a:avLst/>
          </a:prstGeom>
          <a:noFill/>
          <a:ln w="9525">
            <a:noFill/>
            <a:miter lim="800000"/>
            <a:headEnd/>
            <a:tailEnd/>
          </a:ln>
          <a:effectLst>
            <a:outerShdw dist="35921" dir="2700000" algn="ctr" rotWithShape="0">
              <a:srgbClr val="FF0000"/>
            </a:outerShdw>
          </a:effectLst>
        </p:spPr>
        <p:txBody>
          <a:bodyPr anchor="ctr"/>
          <a:lstStyle/>
          <a:p>
            <a:pPr algn="ctr">
              <a:defRPr/>
            </a:pPr>
            <a:r>
              <a:rPr lang="en-GB" sz="3600" b="1" dirty="0">
                <a:solidFill>
                  <a:srgbClr val="FFC000"/>
                </a:solidFill>
                <a:effectLst>
                  <a:outerShdw blurRad="38100" dist="38100" dir="2700000" algn="tl">
                    <a:srgbClr val="000000"/>
                  </a:outerShdw>
                </a:effectLst>
                <a:latin typeface="Tahoma" pitchFamily="34" charset="0"/>
              </a:rPr>
              <a:t>Biomarkers in</a:t>
            </a:r>
            <a:r>
              <a:rPr lang="el-GR" sz="3600" b="1" dirty="0">
                <a:solidFill>
                  <a:srgbClr val="FFC000"/>
                </a:solidFill>
                <a:effectLst>
                  <a:outerShdw blurRad="38100" dist="38100" dir="2700000" algn="tl">
                    <a:srgbClr val="000000"/>
                  </a:outerShdw>
                </a:effectLst>
                <a:latin typeface="Tahoma" pitchFamily="34" charset="0"/>
              </a:rPr>
              <a:t> </a:t>
            </a:r>
            <a:endParaRPr lang="en-US" sz="3600" b="1" dirty="0">
              <a:solidFill>
                <a:srgbClr val="FFC000"/>
              </a:solidFill>
              <a:effectLst>
                <a:outerShdw blurRad="38100" dist="38100" dir="2700000" algn="tl">
                  <a:srgbClr val="000000"/>
                </a:outerShdw>
              </a:effectLst>
              <a:latin typeface="Tahoma" pitchFamily="34" charset="0"/>
            </a:endParaRPr>
          </a:p>
          <a:p>
            <a:pPr algn="ctr">
              <a:defRPr/>
            </a:pPr>
            <a:r>
              <a:rPr lang="en-US" sz="3600" b="1" dirty="0">
                <a:solidFill>
                  <a:srgbClr val="FFC000"/>
                </a:solidFill>
                <a:effectLst>
                  <a:outerShdw blurRad="38100" dist="38100" dir="2700000" algn="tl">
                    <a:srgbClr val="000000"/>
                  </a:outerShdw>
                </a:effectLst>
                <a:latin typeface="Tahoma" pitchFamily="34" charset="0"/>
              </a:rPr>
              <a:t>Cardiovascular Disease</a:t>
            </a:r>
            <a:endParaRPr lang="en-GB" sz="3600" b="1" dirty="0">
              <a:solidFill>
                <a:srgbClr val="FFC000"/>
              </a:solidFill>
              <a:effectLst>
                <a:outerShdw blurRad="38100" dist="38100" dir="2700000" algn="tl">
                  <a:srgbClr val="000000"/>
                </a:outerShdw>
              </a:effectLst>
              <a:latin typeface="Tahoma" pitchFamily="34" charset="0"/>
            </a:endParaRPr>
          </a:p>
        </p:txBody>
      </p:sp>
      <p:sp>
        <p:nvSpPr>
          <p:cNvPr id="432132" name="Rectangle 4"/>
          <p:cNvSpPr>
            <a:spLocks noChangeArrowheads="1"/>
          </p:cNvSpPr>
          <p:nvPr/>
        </p:nvSpPr>
        <p:spPr bwMode="auto">
          <a:xfrm>
            <a:off x="1703388" y="1700214"/>
            <a:ext cx="8964612" cy="4446587"/>
          </a:xfrm>
          <a:prstGeom prst="rect">
            <a:avLst/>
          </a:prstGeom>
          <a:noFill/>
          <a:ln w="9525">
            <a:noFill/>
            <a:miter lim="800000"/>
            <a:headEnd/>
            <a:tailEnd/>
          </a:ln>
          <a:effectLst/>
        </p:spPr>
        <p:txBody>
          <a:bodyPr/>
          <a:lstStyle/>
          <a:p>
            <a:pPr marL="342900" indent="-342900">
              <a:spcBef>
                <a:spcPct val="20000"/>
              </a:spcBef>
              <a:defRPr/>
            </a:pPr>
            <a:endParaRPr lang="el-GR" sz="3000" b="1" dirty="0">
              <a:solidFill>
                <a:srgbClr val="CCFFFF"/>
              </a:solidFill>
              <a:effectLst>
                <a:outerShdw blurRad="38100" dist="38100" dir="2700000" algn="tl">
                  <a:srgbClr val="000000"/>
                </a:outerShdw>
              </a:effectLst>
              <a:latin typeface="Tahoma" pitchFamily="34" charset="0"/>
            </a:endParaRPr>
          </a:p>
          <a:p>
            <a:pPr marL="342900" indent="-342900">
              <a:spcBef>
                <a:spcPct val="20000"/>
              </a:spcBef>
              <a:buClr>
                <a:srgbClr val="FFFF00"/>
              </a:buClr>
              <a:buFontTx/>
              <a:buChar char="•"/>
              <a:defRPr/>
            </a:pPr>
            <a:r>
              <a:rPr lang="en-US" sz="4400" b="1" dirty="0">
                <a:solidFill>
                  <a:srgbClr val="FF0000"/>
                </a:solidFill>
                <a:effectLst>
                  <a:outerShdw blurRad="38100" dist="38100" dir="2700000" algn="tl">
                    <a:srgbClr val="000000"/>
                  </a:outerShdw>
                </a:effectLst>
                <a:latin typeface="Tahoma" pitchFamily="34" charset="0"/>
              </a:rPr>
              <a:t>Biomarkers in ACS</a:t>
            </a:r>
          </a:p>
        </p:txBody>
      </p:sp>
      <p:pic>
        <p:nvPicPr>
          <p:cNvPr id="8196" name="Picture 8"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111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3078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998664" y="533400"/>
            <a:ext cx="8194675" cy="1143000"/>
          </a:xfrm>
          <a:prstGeom prst="rect">
            <a:avLst/>
          </a:prstGeom>
          <a:noFill/>
          <a:ln w="9525">
            <a:noFill/>
            <a:miter lim="800000"/>
            <a:headEnd/>
            <a:tailEnd/>
          </a:ln>
          <a:effectLst>
            <a:outerShdw dist="35921" dir="2700000" algn="ctr" rotWithShape="0">
              <a:srgbClr val="FF0000"/>
            </a:outerShdw>
          </a:effectLst>
        </p:spPr>
        <p:txBody>
          <a:bodyPr anchor="ctr"/>
          <a:lstStyle/>
          <a:p>
            <a:pPr algn="ctr">
              <a:defRPr/>
            </a:pPr>
            <a:r>
              <a:rPr lang="en-GB" sz="3600" b="1" dirty="0">
                <a:solidFill>
                  <a:srgbClr val="FFC000"/>
                </a:solidFill>
                <a:effectLst>
                  <a:outerShdw blurRad="38100" dist="38100" dir="2700000" algn="tl">
                    <a:srgbClr val="000000"/>
                  </a:outerShdw>
                </a:effectLst>
                <a:latin typeface="Tahoma" pitchFamily="34" charset="0"/>
              </a:rPr>
              <a:t>Biomarkers in</a:t>
            </a:r>
            <a:r>
              <a:rPr lang="el-GR" sz="3600" b="1" dirty="0">
                <a:solidFill>
                  <a:srgbClr val="FFC000"/>
                </a:solidFill>
                <a:effectLst>
                  <a:outerShdw blurRad="38100" dist="38100" dir="2700000" algn="tl">
                    <a:srgbClr val="000000"/>
                  </a:outerShdw>
                </a:effectLst>
                <a:latin typeface="Tahoma" pitchFamily="34" charset="0"/>
              </a:rPr>
              <a:t> </a:t>
            </a:r>
            <a:endParaRPr lang="en-US" sz="3600" b="1" dirty="0">
              <a:solidFill>
                <a:srgbClr val="FFC000"/>
              </a:solidFill>
              <a:effectLst>
                <a:outerShdw blurRad="38100" dist="38100" dir="2700000" algn="tl">
                  <a:srgbClr val="000000"/>
                </a:outerShdw>
              </a:effectLst>
              <a:latin typeface="Tahoma" pitchFamily="34" charset="0"/>
            </a:endParaRPr>
          </a:p>
          <a:p>
            <a:pPr algn="ctr">
              <a:defRPr/>
            </a:pPr>
            <a:r>
              <a:rPr lang="en-US" sz="3600" b="1" dirty="0">
                <a:solidFill>
                  <a:srgbClr val="FFC000"/>
                </a:solidFill>
                <a:effectLst>
                  <a:outerShdw blurRad="38100" dist="38100" dir="2700000" algn="tl">
                    <a:srgbClr val="000000"/>
                  </a:outerShdw>
                </a:effectLst>
                <a:latin typeface="Tahoma" pitchFamily="34" charset="0"/>
              </a:rPr>
              <a:t>Cardiovascular Disease</a:t>
            </a:r>
            <a:endParaRPr lang="en-GB" sz="3600" b="1" dirty="0">
              <a:solidFill>
                <a:srgbClr val="FFC000"/>
              </a:solidFill>
              <a:effectLst>
                <a:outerShdw blurRad="38100" dist="38100" dir="2700000" algn="tl">
                  <a:srgbClr val="000000"/>
                </a:outerShdw>
              </a:effectLst>
              <a:latin typeface="Tahoma" pitchFamily="34" charset="0"/>
            </a:endParaRPr>
          </a:p>
        </p:txBody>
      </p:sp>
      <p:sp>
        <p:nvSpPr>
          <p:cNvPr id="432132" name="Rectangle 4"/>
          <p:cNvSpPr>
            <a:spLocks noChangeArrowheads="1"/>
          </p:cNvSpPr>
          <p:nvPr/>
        </p:nvSpPr>
        <p:spPr bwMode="auto">
          <a:xfrm>
            <a:off x="1703388" y="1700214"/>
            <a:ext cx="8964612" cy="4446587"/>
          </a:xfrm>
          <a:prstGeom prst="rect">
            <a:avLst/>
          </a:prstGeom>
          <a:noFill/>
          <a:ln w="9525">
            <a:noFill/>
            <a:miter lim="800000"/>
            <a:headEnd/>
            <a:tailEnd/>
          </a:ln>
          <a:effectLst/>
        </p:spPr>
        <p:txBody>
          <a:bodyPr/>
          <a:lstStyle/>
          <a:p>
            <a:pPr marL="342900" indent="-342900">
              <a:spcBef>
                <a:spcPct val="20000"/>
              </a:spcBef>
              <a:defRPr/>
            </a:pPr>
            <a:endParaRPr lang="el-GR" sz="3000" b="1" dirty="0">
              <a:solidFill>
                <a:srgbClr val="CCFFFF"/>
              </a:solidFill>
              <a:effectLst>
                <a:outerShdw blurRad="38100" dist="38100" dir="2700000" algn="tl">
                  <a:srgbClr val="000000"/>
                </a:outerShdw>
              </a:effectLst>
              <a:latin typeface="Tahoma" pitchFamily="34" charset="0"/>
            </a:endParaRPr>
          </a:p>
          <a:p>
            <a:pPr marL="342900" indent="-342900">
              <a:spcBef>
                <a:spcPct val="20000"/>
              </a:spcBef>
              <a:buClr>
                <a:srgbClr val="FFFF00"/>
              </a:buClr>
              <a:buFontTx/>
              <a:buChar char="•"/>
              <a:defRPr/>
            </a:pPr>
            <a:r>
              <a:rPr lang="en-US" sz="4400" b="1" dirty="0">
                <a:solidFill>
                  <a:srgbClr val="FF0000"/>
                </a:solidFill>
                <a:effectLst>
                  <a:outerShdw blurRad="38100" dist="38100" dir="2700000" algn="tl">
                    <a:srgbClr val="000000"/>
                  </a:outerShdw>
                </a:effectLst>
                <a:latin typeface="Tahoma" pitchFamily="34" charset="0"/>
              </a:rPr>
              <a:t>Biomarkers in ACS</a:t>
            </a:r>
          </a:p>
          <a:p>
            <a:pPr marL="800100" lvl="1" indent="-342900">
              <a:spcBef>
                <a:spcPct val="20000"/>
              </a:spcBef>
              <a:buClr>
                <a:srgbClr val="FFFF00"/>
              </a:buClr>
              <a:buFontTx/>
              <a:buChar char="•"/>
              <a:defRPr/>
            </a:pPr>
            <a:r>
              <a:rPr lang="en-US" sz="4400" b="1" dirty="0">
                <a:solidFill>
                  <a:srgbClr val="FFFFFF"/>
                </a:solidFill>
                <a:effectLst>
                  <a:outerShdw blurRad="38100" dist="38100" dir="2700000" algn="tl">
                    <a:srgbClr val="000000"/>
                  </a:outerShdw>
                </a:effectLst>
                <a:latin typeface="Tahoma" pitchFamily="34" charset="0"/>
              </a:rPr>
              <a:t>Biomarkers of diagnosis</a:t>
            </a:r>
            <a:endParaRPr lang="en-GB" sz="4400" b="1" dirty="0">
              <a:solidFill>
                <a:srgbClr val="FFFFFF"/>
              </a:solidFill>
              <a:effectLst>
                <a:outerShdw blurRad="38100" dist="38100" dir="2700000" algn="tl">
                  <a:srgbClr val="000000"/>
                </a:outerShdw>
              </a:effectLst>
              <a:latin typeface="Tahoma" pitchFamily="34" charset="0"/>
            </a:endParaRPr>
          </a:p>
        </p:txBody>
      </p:sp>
      <p:pic>
        <p:nvPicPr>
          <p:cNvPr id="8196" name="Picture 8"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111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081" y="5700077"/>
            <a:ext cx="3676569" cy="89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323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DD404-03CA-4FA2-96D6-8FB486E61F10}"/>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9623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21392F9-3BB6-158C-423B-A6230E2E3E13}"/>
              </a:ext>
            </a:extLst>
          </p:cNvPr>
          <p:cNvPicPr>
            <a:picLocks noChangeAspect="1"/>
          </p:cNvPicPr>
          <p:nvPr/>
        </p:nvPicPr>
        <p:blipFill>
          <a:blip r:embed="rId2"/>
          <a:stretch>
            <a:fillRect/>
          </a:stretch>
        </p:blipFill>
        <p:spPr>
          <a:xfrm>
            <a:off x="2252662" y="614362"/>
            <a:ext cx="7686675" cy="5629275"/>
          </a:xfrm>
          <a:prstGeom prst="rect">
            <a:avLst/>
          </a:prstGeom>
        </p:spPr>
      </p:pic>
    </p:spTree>
    <p:extLst>
      <p:ext uri="{BB962C8B-B14F-4D97-AF65-F5344CB8AC3E}">
        <p14:creationId xmlns:p14="http://schemas.microsoft.com/office/powerpoint/2010/main" val="1557878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40E899-7084-982D-26AD-4482307EF881}"/>
              </a:ext>
            </a:extLst>
          </p:cNvPr>
          <p:cNvPicPr>
            <a:picLocks noChangeAspect="1"/>
          </p:cNvPicPr>
          <p:nvPr/>
        </p:nvPicPr>
        <p:blipFill>
          <a:blip r:embed="rId2"/>
          <a:stretch>
            <a:fillRect/>
          </a:stretch>
        </p:blipFill>
        <p:spPr>
          <a:xfrm>
            <a:off x="1204912" y="211282"/>
            <a:ext cx="9782175" cy="5791200"/>
          </a:xfrm>
          <a:prstGeom prst="rect">
            <a:avLst/>
          </a:prstGeom>
        </p:spPr>
      </p:pic>
    </p:spTree>
    <p:extLst>
      <p:ext uri="{BB962C8B-B14F-4D97-AF65-F5344CB8AC3E}">
        <p14:creationId xmlns:p14="http://schemas.microsoft.com/office/powerpoint/2010/main" val="123859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CE7F1-62CB-40FE-BE23-A6D7E220E13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133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552560" y="-1709"/>
            <a:ext cx="9115440" cy="6843725"/>
          </a:xfrm>
        </p:spPr>
      </p:pic>
    </p:spTree>
    <p:extLst>
      <p:ext uri="{BB962C8B-B14F-4D97-AF65-F5344CB8AC3E}">
        <p14:creationId xmlns:p14="http://schemas.microsoft.com/office/powerpoint/2010/main" val="3824003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object 2"/>
          <p:cNvSpPr>
            <a:spLocks noChangeArrowheads="1"/>
          </p:cNvSpPr>
          <p:nvPr/>
        </p:nvSpPr>
        <p:spPr bwMode="auto">
          <a:xfrm>
            <a:off x="1524000" y="1"/>
            <a:ext cx="9144000" cy="6405563"/>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3" name="object 3"/>
          <p:cNvSpPr txBox="1">
            <a:spLocks noGrp="1"/>
          </p:cNvSpPr>
          <p:nvPr>
            <p:ph type="title"/>
          </p:nvPr>
        </p:nvSpPr>
        <p:spPr>
          <a:xfrm>
            <a:off x="3249614" y="6415088"/>
            <a:ext cx="5680075" cy="392112"/>
          </a:xfrm>
        </p:spPr>
        <p:txBody>
          <a:bodyPr vert="horz" lIns="91440" tIns="12700" rIns="91440" bIns="45720" rtlCol="0" anchor="b" anchorCtr="0">
            <a:noAutofit/>
          </a:bodyPr>
          <a:lstStyle/>
          <a:p>
            <a:pPr marL="12700">
              <a:spcBef>
                <a:spcPts val="100"/>
              </a:spcBef>
              <a:defRPr/>
            </a:pPr>
            <a:r>
              <a:rPr sz="1800" spc="-5" dirty="0">
                <a:solidFill>
                  <a:srgbClr val="FFFFFF"/>
                </a:solidFill>
              </a:rPr>
              <a:t>Tousoulis </a:t>
            </a:r>
            <a:r>
              <a:rPr sz="1800" dirty="0">
                <a:solidFill>
                  <a:srgbClr val="FFFFFF"/>
                </a:solidFill>
              </a:rPr>
              <a:t>et al, </a:t>
            </a:r>
            <a:r>
              <a:rPr sz="1800" spc="-5" dirty="0">
                <a:solidFill>
                  <a:srgbClr val="FFFFFF"/>
                </a:solidFill>
              </a:rPr>
              <a:t>Cytokines and </a:t>
            </a:r>
            <a:r>
              <a:rPr sz="1800" dirty="0">
                <a:solidFill>
                  <a:srgbClr val="FFFFFF"/>
                </a:solidFill>
              </a:rPr>
              <a:t>GF</a:t>
            </a:r>
            <a:r>
              <a:rPr sz="1800" spc="-90" dirty="0">
                <a:solidFill>
                  <a:srgbClr val="FFFFFF"/>
                </a:solidFill>
              </a:rPr>
              <a:t> </a:t>
            </a:r>
            <a:r>
              <a:rPr sz="1800" spc="-5" dirty="0">
                <a:solidFill>
                  <a:srgbClr val="FFFFFF"/>
                </a:solidFill>
              </a:rPr>
              <a:t>2006</a:t>
            </a:r>
            <a:endParaRPr sz="1800" dirty="0"/>
          </a:p>
        </p:txBody>
      </p:sp>
    </p:spTree>
    <p:extLst>
      <p:ext uri="{BB962C8B-B14F-4D97-AF65-F5344CB8AC3E}">
        <p14:creationId xmlns:p14="http://schemas.microsoft.com/office/powerpoint/2010/main" val="2904370926"/>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70" name="object 2"/>
          <p:cNvGrpSpPr>
            <a:grpSpLocks/>
          </p:cNvGrpSpPr>
          <p:nvPr/>
        </p:nvGrpSpPr>
        <p:grpSpPr bwMode="auto">
          <a:xfrm>
            <a:off x="1524001" y="0"/>
            <a:ext cx="9004403" cy="6857632"/>
            <a:chOff x="0" y="12"/>
            <a:chExt cx="9004719" cy="6857632"/>
          </a:xfrm>
        </p:grpSpPr>
        <p:sp>
          <p:nvSpPr>
            <p:cNvPr id="7171" name="object 3"/>
            <p:cNvSpPr>
              <a:spLocks noChangeArrowheads="1"/>
            </p:cNvSpPr>
            <p:nvPr/>
          </p:nvSpPr>
          <p:spPr bwMode="auto">
            <a:xfrm>
              <a:off x="450723" y="102958"/>
              <a:ext cx="8242554" cy="1323721"/>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7172" name="object 4"/>
            <p:cNvSpPr>
              <a:spLocks noChangeArrowheads="1"/>
            </p:cNvSpPr>
            <p:nvPr/>
          </p:nvSpPr>
          <p:spPr bwMode="auto">
            <a:xfrm>
              <a:off x="611276" y="1136167"/>
              <a:ext cx="8331123" cy="5721477"/>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7173" name="object 5"/>
            <p:cNvSpPr>
              <a:spLocks noChangeArrowheads="1"/>
            </p:cNvSpPr>
            <p:nvPr/>
          </p:nvSpPr>
          <p:spPr bwMode="auto">
            <a:xfrm>
              <a:off x="0" y="12"/>
              <a:ext cx="855726" cy="1340993"/>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7174" name="object 6"/>
            <p:cNvSpPr>
              <a:spLocks noChangeArrowheads="1"/>
            </p:cNvSpPr>
            <p:nvPr/>
          </p:nvSpPr>
          <p:spPr bwMode="auto">
            <a:xfrm>
              <a:off x="8159038" y="157683"/>
              <a:ext cx="826922" cy="801357"/>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7175" name="object 7"/>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grpSp>
    </p:spTree>
    <p:extLst>
      <p:ext uri="{BB962C8B-B14F-4D97-AF65-F5344CB8AC3E}">
        <p14:creationId xmlns:p14="http://schemas.microsoft.com/office/powerpoint/2010/main" val="3021912909"/>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dirty="0"/>
          </a:p>
        </p:txBody>
      </p:sp>
      <p:pic>
        <p:nvPicPr>
          <p:cNvPr id="2355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pic>
        <p:nvPicPr>
          <p:cNvPr id="2355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873376"/>
            <a:ext cx="9144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pic>
        <p:nvPicPr>
          <p:cNvPr id="235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1611313"/>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spTree>
    <p:extLst>
      <p:ext uri="{BB962C8B-B14F-4D97-AF65-F5344CB8AC3E}">
        <p14:creationId xmlns:p14="http://schemas.microsoft.com/office/powerpoint/2010/main" val="54275850"/>
      </p:ext>
    </p:extLst>
  </p:cSld>
  <p:clrMapOvr>
    <a:masterClrMapping/>
  </p:clrMapOvr>
  <p:transition>
    <p:wedg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object 2"/>
          <p:cNvSpPr>
            <a:spLocks noChangeArrowheads="1"/>
          </p:cNvSpPr>
          <p:nvPr/>
        </p:nvSpPr>
        <p:spPr bwMode="auto">
          <a:xfrm>
            <a:off x="1524000" y="0"/>
            <a:ext cx="9144000" cy="6858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Tree>
    <p:extLst>
      <p:ext uri="{BB962C8B-B14F-4D97-AF65-F5344CB8AC3E}">
        <p14:creationId xmlns:p14="http://schemas.microsoft.com/office/powerpoint/2010/main" val="3806329776"/>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object 2"/>
          <p:cNvSpPr>
            <a:spLocks noChangeArrowheads="1"/>
          </p:cNvSpPr>
          <p:nvPr/>
        </p:nvSpPr>
        <p:spPr bwMode="auto">
          <a:xfrm>
            <a:off x="2495551" y="620714"/>
            <a:ext cx="7135813" cy="56991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20483" name="object 3"/>
          <p:cNvSpPr>
            <a:spLocks noChangeArrowheads="1"/>
          </p:cNvSpPr>
          <p:nvPr/>
        </p:nvSpPr>
        <p:spPr bwMode="auto">
          <a:xfrm>
            <a:off x="1524001" y="0"/>
            <a:ext cx="855663" cy="1341438"/>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grpSp>
        <p:nvGrpSpPr>
          <p:cNvPr id="20484" name="object 4"/>
          <p:cNvGrpSpPr>
            <a:grpSpLocks/>
          </p:cNvGrpSpPr>
          <p:nvPr/>
        </p:nvGrpSpPr>
        <p:grpSpPr bwMode="auto">
          <a:xfrm>
            <a:off x="9648825" y="123825"/>
            <a:ext cx="896938" cy="871538"/>
            <a:chOff x="8124522" y="123522"/>
            <a:chExt cx="897890" cy="871855"/>
          </a:xfrm>
        </p:grpSpPr>
        <p:sp>
          <p:nvSpPr>
            <p:cNvPr id="20485" name="object 5"/>
            <p:cNvSpPr>
              <a:spLocks noChangeArrowheads="1"/>
            </p:cNvSpPr>
            <p:nvPr/>
          </p:nvSpPr>
          <p:spPr bwMode="auto">
            <a:xfrm>
              <a:off x="8159038" y="157683"/>
              <a:ext cx="826922" cy="801357"/>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20486" name="object 6"/>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grpSp>
    </p:spTree>
    <p:extLst>
      <p:ext uri="{BB962C8B-B14F-4D97-AF65-F5344CB8AC3E}">
        <p14:creationId xmlns:p14="http://schemas.microsoft.com/office/powerpoint/2010/main" val="2739967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01" y="1593384"/>
            <a:ext cx="8725146" cy="504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67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333" y="1307148"/>
            <a:ext cx="9071631" cy="343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467677" y="5082980"/>
            <a:ext cx="7163664" cy="1015663"/>
          </a:xfrm>
          <a:prstGeom prst="rect">
            <a:avLst/>
          </a:prstGeom>
        </p:spPr>
        <p:txBody>
          <a:bodyPr wrap="square">
            <a:spAutoFit/>
          </a:bodyPr>
          <a:lstStyle/>
          <a:p>
            <a:r>
              <a:rPr lang="en-US" sz="2000" dirty="0">
                <a:solidFill>
                  <a:srgbClr val="FFFFFF"/>
                </a:solidFill>
                <a:latin typeface="Arial Narrow"/>
              </a:rPr>
              <a:t>**For patients presenting ED with typical symptoms, the use of </a:t>
            </a:r>
            <a:r>
              <a:rPr lang="en-US" sz="2000" dirty="0" err="1">
                <a:solidFill>
                  <a:srgbClr val="FFFFFF"/>
                </a:solidFill>
                <a:latin typeface="Arial Narrow"/>
              </a:rPr>
              <a:t>hs-cTnT</a:t>
            </a:r>
            <a:r>
              <a:rPr lang="en-US" sz="2000" dirty="0">
                <a:solidFill>
                  <a:srgbClr val="FFFFFF"/>
                </a:solidFill>
                <a:latin typeface="Arial Narrow"/>
              </a:rPr>
              <a:t> or </a:t>
            </a:r>
            <a:r>
              <a:rPr lang="en-US" sz="2000" dirty="0" err="1">
                <a:solidFill>
                  <a:srgbClr val="FFFFFF"/>
                </a:solidFill>
                <a:latin typeface="Arial Narrow"/>
              </a:rPr>
              <a:t>hs-cTnI</a:t>
            </a:r>
            <a:r>
              <a:rPr lang="en-US" sz="2000" dirty="0">
                <a:solidFill>
                  <a:srgbClr val="FFFFFF"/>
                </a:solidFill>
                <a:latin typeface="Arial Narrow"/>
              </a:rPr>
              <a:t> assays at the 99th percentile may help identify patients with low risk for AMI and promote early discharge from the ED</a:t>
            </a:r>
          </a:p>
        </p:txBody>
      </p:sp>
    </p:spTree>
    <p:extLst>
      <p:ext uri="{BB962C8B-B14F-4D97-AF65-F5344CB8AC3E}">
        <p14:creationId xmlns:p14="http://schemas.microsoft.com/office/powerpoint/2010/main" val="2641234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15"/>
          <a:stretch/>
        </p:blipFill>
        <p:spPr bwMode="auto">
          <a:xfrm>
            <a:off x="1538809" y="1340012"/>
            <a:ext cx="9129191" cy="333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431704" y="5229201"/>
            <a:ext cx="4572000" cy="1015663"/>
          </a:xfrm>
          <a:prstGeom prst="rect">
            <a:avLst/>
          </a:prstGeom>
        </p:spPr>
        <p:txBody>
          <a:bodyPr>
            <a:spAutoFit/>
          </a:bodyPr>
          <a:lstStyle/>
          <a:p>
            <a:r>
              <a:rPr lang="en-US" sz="2000" dirty="0">
                <a:solidFill>
                  <a:srgbClr val="FFFFFF"/>
                </a:solidFill>
                <a:latin typeface="Arial Narrow"/>
              </a:rPr>
              <a:t> ** 0/1-hour </a:t>
            </a:r>
            <a:r>
              <a:rPr lang="en-US" sz="2000" dirty="0" err="1">
                <a:solidFill>
                  <a:srgbClr val="FFFFFF"/>
                </a:solidFill>
                <a:latin typeface="Arial Narrow"/>
              </a:rPr>
              <a:t>hs-cTnT</a:t>
            </a:r>
            <a:r>
              <a:rPr lang="en-US" sz="2000" dirty="0">
                <a:solidFill>
                  <a:srgbClr val="FFFFFF"/>
                </a:solidFill>
                <a:latin typeface="Arial Narrow"/>
              </a:rPr>
              <a:t> protocol embedded in ED care enabled more rapid discharge of patients with suspected acute coronary syndrome</a:t>
            </a:r>
            <a:endParaRPr lang="el-GR" sz="2000" dirty="0">
              <a:solidFill>
                <a:srgbClr val="FFFFFF"/>
              </a:solidFill>
              <a:latin typeface="Arial Narrow"/>
            </a:endParaRPr>
          </a:p>
        </p:txBody>
      </p:sp>
    </p:spTree>
    <p:extLst>
      <p:ext uri="{BB962C8B-B14F-4D97-AF65-F5344CB8AC3E}">
        <p14:creationId xmlns:p14="http://schemas.microsoft.com/office/powerpoint/2010/main" val="3013478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10"/>
          <a:stretch/>
        </p:blipFill>
        <p:spPr bwMode="auto">
          <a:xfrm>
            <a:off x="2471793" y="185824"/>
            <a:ext cx="8133292" cy="581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745673" y="6000150"/>
            <a:ext cx="8272332" cy="707886"/>
          </a:xfrm>
          <a:prstGeom prst="rect">
            <a:avLst/>
          </a:prstGeom>
        </p:spPr>
        <p:txBody>
          <a:bodyPr wrap="square">
            <a:spAutoFit/>
          </a:bodyPr>
          <a:lstStyle/>
          <a:p>
            <a:r>
              <a:rPr lang="en-US" sz="2000" dirty="0">
                <a:solidFill>
                  <a:srgbClr val="FFFFFF"/>
                </a:solidFill>
                <a:latin typeface="Arial Narrow"/>
              </a:rPr>
              <a:t>** correlation between CMR-LGE quantification of infarct size and </a:t>
            </a:r>
            <a:r>
              <a:rPr lang="en-US" sz="2000" dirty="0" err="1">
                <a:solidFill>
                  <a:srgbClr val="FFFFFF"/>
                </a:solidFill>
                <a:latin typeface="Arial Narrow"/>
              </a:rPr>
              <a:t>TnI</a:t>
            </a:r>
            <a:r>
              <a:rPr lang="en-US" sz="2000" dirty="0">
                <a:solidFill>
                  <a:srgbClr val="FFFFFF"/>
                </a:solidFill>
                <a:latin typeface="Arial Narrow"/>
              </a:rPr>
              <a:t> release following STEMI </a:t>
            </a:r>
            <a:endParaRPr lang="el-GR" sz="2000" dirty="0">
              <a:solidFill>
                <a:srgbClr val="FFFFFF"/>
              </a:solidFill>
              <a:latin typeface="Arial Narrow"/>
            </a:endParaRPr>
          </a:p>
        </p:txBody>
      </p:sp>
    </p:spTree>
    <p:extLst>
      <p:ext uri="{BB962C8B-B14F-4D97-AF65-F5344CB8AC3E}">
        <p14:creationId xmlns:p14="http://schemas.microsoft.com/office/powerpoint/2010/main" val="340412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9441C-8B78-4380-8074-CB5A4354670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6992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6" r="2639"/>
          <a:stretch/>
        </p:blipFill>
        <p:spPr bwMode="auto">
          <a:xfrm>
            <a:off x="1524000" y="836712"/>
            <a:ext cx="9144000" cy="593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722" y="1"/>
            <a:ext cx="615825" cy="96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33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124744"/>
            <a:ext cx="9298915" cy="417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2030"/>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703512" y="5661249"/>
            <a:ext cx="8964488" cy="1015663"/>
          </a:xfrm>
          <a:prstGeom prst="rect">
            <a:avLst/>
          </a:prstGeom>
        </p:spPr>
        <p:txBody>
          <a:bodyPr wrap="square">
            <a:spAutoFit/>
          </a:bodyPr>
          <a:lstStyle/>
          <a:p>
            <a:r>
              <a:rPr lang="en-US" sz="2000" dirty="0">
                <a:solidFill>
                  <a:srgbClr val="FFFFFF"/>
                </a:solidFill>
                <a:latin typeface="Arial Narrow"/>
              </a:rPr>
              <a:t>** </a:t>
            </a:r>
            <a:r>
              <a:rPr lang="en-US" sz="2000" dirty="0" err="1">
                <a:solidFill>
                  <a:srgbClr val="FFFFFF"/>
                </a:solidFill>
                <a:latin typeface="Arial Narrow"/>
              </a:rPr>
              <a:t>hsTnI</a:t>
            </a:r>
            <a:r>
              <a:rPr lang="en-US" sz="2000" dirty="0">
                <a:solidFill>
                  <a:srgbClr val="FFFFFF"/>
                </a:solidFill>
                <a:latin typeface="Arial Narrow"/>
              </a:rPr>
              <a:t> at the time of presentation followed by early advanced coronary CTA assessment improves the risk stratification and diagnostic accuracy for ACS as compared to conventional troponin and traditional coronary CTA assessment</a:t>
            </a:r>
            <a:endParaRPr lang="el-GR" sz="2000" dirty="0">
              <a:solidFill>
                <a:srgbClr val="FFFFFF"/>
              </a:solidFill>
              <a:latin typeface="Arial Narrow"/>
            </a:endParaRPr>
          </a:p>
        </p:txBody>
      </p:sp>
    </p:spTree>
    <p:extLst>
      <p:ext uri="{BB962C8B-B14F-4D97-AF65-F5344CB8AC3E}">
        <p14:creationId xmlns:p14="http://schemas.microsoft.com/office/powerpoint/2010/main" val="1715300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7584" y="0"/>
            <a:ext cx="8892480" cy="677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421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530" name="object 2"/>
          <p:cNvGrpSpPr>
            <a:grpSpLocks/>
          </p:cNvGrpSpPr>
          <p:nvPr/>
        </p:nvGrpSpPr>
        <p:grpSpPr bwMode="auto">
          <a:xfrm>
            <a:off x="1524000" y="0"/>
            <a:ext cx="9144000" cy="6858000"/>
            <a:chOff x="0" y="0"/>
            <a:chExt cx="9144000" cy="6858000"/>
          </a:xfrm>
        </p:grpSpPr>
        <p:sp>
          <p:nvSpPr>
            <p:cNvPr id="22532" name="object 3"/>
            <p:cNvSpPr>
              <a:spLocks noChangeArrowheads="1"/>
            </p:cNvSpPr>
            <p:nvPr/>
          </p:nvSpPr>
          <p:spPr bwMode="auto">
            <a:xfrm>
              <a:off x="0" y="6481800"/>
              <a:ext cx="9144000" cy="376555"/>
            </a:xfrm>
            <a:custGeom>
              <a:avLst/>
              <a:gdLst>
                <a:gd name="T0" fmla="*/ 0 w 9144000"/>
                <a:gd name="T1" fmla="*/ 0 h 376554"/>
                <a:gd name="T2" fmla="*/ 9144000 w 9144000"/>
                <a:gd name="T3" fmla="*/ 376554 h 376554"/>
              </a:gdLst>
              <a:ahLst/>
              <a:cxnLst/>
              <a:rect l="T0" t="T1" r="T2" b="T3"/>
              <a:pathLst>
                <a:path w="9144000" h="376554">
                  <a:moveTo>
                    <a:pt x="0" y="376199"/>
                  </a:moveTo>
                  <a:lnTo>
                    <a:pt x="9144000" y="376199"/>
                  </a:lnTo>
                  <a:lnTo>
                    <a:pt x="9144000" y="0"/>
                  </a:lnTo>
                  <a:lnTo>
                    <a:pt x="0" y="0"/>
                  </a:lnTo>
                  <a:lnTo>
                    <a:pt x="0" y="376199"/>
                  </a:lnTo>
                  <a:close/>
                </a:path>
              </a:pathLst>
            </a:custGeom>
            <a:solidFill>
              <a:srgbClr val="243C7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2533" name="object 4"/>
            <p:cNvSpPr>
              <a:spLocks noChangeArrowheads="1"/>
            </p:cNvSpPr>
            <p:nvPr/>
          </p:nvSpPr>
          <p:spPr bwMode="auto">
            <a:xfrm>
              <a:off x="0" y="0"/>
              <a:ext cx="9144000" cy="64818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5" name="object 5"/>
          <p:cNvSpPr txBox="1">
            <a:spLocks noGrp="1"/>
          </p:cNvSpPr>
          <p:nvPr>
            <p:ph type="title"/>
          </p:nvPr>
        </p:nvSpPr>
        <p:spPr>
          <a:xfrm>
            <a:off x="1747839" y="6503988"/>
            <a:ext cx="3665537" cy="392112"/>
          </a:xfrm>
        </p:spPr>
        <p:txBody>
          <a:bodyPr vert="horz" lIns="91440" tIns="12700" rIns="91440" bIns="45720" rtlCol="0" anchor="b" anchorCtr="0">
            <a:noAutofit/>
          </a:bodyPr>
          <a:lstStyle/>
          <a:p>
            <a:pPr marL="12700">
              <a:spcBef>
                <a:spcPts val="100"/>
              </a:spcBef>
              <a:defRPr/>
            </a:pPr>
            <a:r>
              <a:rPr sz="2400" spc="-5" dirty="0">
                <a:solidFill>
                  <a:srgbClr val="FFFFFF"/>
                </a:solidFill>
              </a:rPr>
              <a:t>Reichlin et </a:t>
            </a:r>
            <a:r>
              <a:rPr sz="2400" dirty="0">
                <a:solidFill>
                  <a:srgbClr val="FFFFFF"/>
                </a:solidFill>
              </a:rPr>
              <a:t>al, </a:t>
            </a:r>
            <a:r>
              <a:rPr sz="2400" spc="-5" dirty="0">
                <a:solidFill>
                  <a:srgbClr val="FFFFFF"/>
                </a:solidFill>
              </a:rPr>
              <a:t>JACC</a:t>
            </a:r>
            <a:r>
              <a:rPr sz="2400" spc="-80" dirty="0">
                <a:solidFill>
                  <a:srgbClr val="FFFFFF"/>
                </a:solidFill>
              </a:rPr>
              <a:t> </a:t>
            </a:r>
            <a:r>
              <a:rPr sz="2400" spc="-5" dirty="0">
                <a:solidFill>
                  <a:srgbClr val="FFFFFF"/>
                </a:solidFill>
              </a:rPr>
              <a:t>2009</a:t>
            </a:r>
            <a:endParaRPr sz="2400"/>
          </a:p>
        </p:txBody>
      </p:sp>
    </p:spTree>
    <p:extLst>
      <p:ext uri="{BB962C8B-B14F-4D97-AF65-F5344CB8AC3E}">
        <p14:creationId xmlns:p14="http://schemas.microsoft.com/office/powerpoint/2010/main" val="1944500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94" r="6314"/>
          <a:stretch/>
        </p:blipFill>
        <p:spPr bwMode="auto">
          <a:xfrm>
            <a:off x="1769035" y="1556792"/>
            <a:ext cx="8678487" cy="346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712102" y="5114802"/>
            <a:ext cx="8878163" cy="1015663"/>
          </a:xfrm>
          <a:prstGeom prst="rect">
            <a:avLst/>
          </a:prstGeom>
        </p:spPr>
        <p:txBody>
          <a:bodyPr wrap="square">
            <a:spAutoFit/>
          </a:bodyPr>
          <a:lstStyle/>
          <a:p>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improved the sensitivity and negative predictive value for the diagnosis of NSTEMI compared to </a:t>
            </a:r>
            <a:r>
              <a:rPr lang="en-US" sz="2000" dirty="0" err="1">
                <a:solidFill>
                  <a:srgbClr val="FFFFFF"/>
                </a:solidFill>
                <a:latin typeface="Arial Narrow"/>
              </a:rPr>
              <a:t>cTn</a:t>
            </a:r>
            <a:r>
              <a:rPr lang="en-US" sz="2000" dirty="0">
                <a:solidFill>
                  <a:srgbClr val="FFFFFF"/>
                </a:solidFill>
                <a:latin typeface="Arial Narrow"/>
              </a:rPr>
              <a:t> alone</a:t>
            </a:r>
          </a:p>
          <a:p>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might help to screen NSTEMI early upon admission to the ED</a:t>
            </a:r>
            <a:endParaRPr lang="el-GR" sz="2000" dirty="0">
              <a:solidFill>
                <a:srgbClr val="FFFFFF"/>
              </a:solidFill>
              <a:latin typeface="Arial Narrow"/>
            </a:endParaRPr>
          </a:p>
        </p:txBody>
      </p:sp>
    </p:spTree>
    <p:extLst>
      <p:ext uri="{BB962C8B-B14F-4D97-AF65-F5344CB8AC3E}">
        <p14:creationId xmlns:p14="http://schemas.microsoft.com/office/powerpoint/2010/main" val="975107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556792"/>
            <a:ext cx="9298397" cy="399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1712102" y="5556715"/>
            <a:ext cx="8878163" cy="1015663"/>
          </a:xfrm>
          <a:prstGeom prst="rect">
            <a:avLst/>
          </a:prstGeom>
        </p:spPr>
        <p:txBody>
          <a:bodyPr wrap="square">
            <a:spAutoFit/>
          </a:bodyPr>
          <a:lstStyle/>
          <a:p>
            <a:pPr algn="ctr"/>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improved the sensitivity and negative predictive value for the diagnosis of NSTEMI compared to </a:t>
            </a:r>
            <a:r>
              <a:rPr lang="en-US" sz="2000" dirty="0" err="1">
                <a:solidFill>
                  <a:srgbClr val="FFFFFF"/>
                </a:solidFill>
                <a:latin typeface="Arial Narrow"/>
              </a:rPr>
              <a:t>cTn</a:t>
            </a:r>
            <a:r>
              <a:rPr lang="en-US" sz="2000" dirty="0">
                <a:solidFill>
                  <a:srgbClr val="FFFFFF"/>
                </a:solidFill>
                <a:latin typeface="Arial Narrow"/>
              </a:rPr>
              <a:t> alone</a:t>
            </a:r>
          </a:p>
          <a:p>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might help to screen NSTEMI early upon admission to the ED</a:t>
            </a:r>
            <a:endParaRPr lang="el-GR" sz="2000" dirty="0">
              <a:solidFill>
                <a:srgbClr val="FFFFFF"/>
              </a:solidFill>
              <a:latin typeface="Arial Narrow"/>
            </a:endParaRPr>
          </a:p>
        </p:txBody>
      </p:sp>
    </p:spTree>
    <p:extLst>
      <p:ext uri="{BB962C8B-B14F-4D97-AF65-F5344CB8AC3E}">
        <p14:creationId xmlns:p14="http://schemas.microsoft.com/office/powerpoint/2010/main" val="1286437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238250"/>
            <a:ext cx="9172575"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2106"/>
            <a:ext cx="598802" cy="94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823402" y="5673411"/>
            <a:ext cx="8521071" cy="1015663"/>
          </a:xfrm>
          <a:prstGeom prst="rect">
            <a:avLst/>
          </a:prstGeom>
        </p:spPr>
        <p:txBody>
          <a:bodyPr wrap="square">
            <a:spAutoFit/>
          </a:bodyPr>
          <a:lstStyle/>
          <a:p>
            <a:r>
              <a:rPr lang="en-US" sz="2000" dirty="0">
                <a:solidFill>
                  <a:srgbClr val="FFFFFF"/>
                </a:solidFill>
                <a:latin typeface="Arial Narrow"/>
              </a:rPr>
              <a:t>** After clinical work-up and single combined testing of troponin and </a:t>
            </a:r>
            <a:r>
              <a:rPr lang="en-US" sz="2000" dirty="0" err="1">
                <a:solidFill>
                  <a:srgbClr val="FFFFFF"/>
                </a:solidFill>
                <a:latin typeface="Arial Narrow"/>
              </a:rPr>
              <a:t>copeptin</a:t>
            </a:r>
            <a:r>
              <a:rPr lang="en-US" sz="2000" dirty="0">
                <a:solidFill>
                  <a:srgbClr val="FFFFFF"/>
                </a:solidFill>
                <a:latin typeface="Arial Narrow"/>
              </a:rPr>
              <a:t> to rule-out AMI, early discharge of low- to intermediate risk patients with suspected ACS seems to be safe and has the potential to shorten length of stay in the ED </a:t>
            </a:r>
          </a:p>
        </p:txBody>
      </p:sp>
    </p:spTree>
    <p:extLst>
      <p:ext uri="{BB962C8B-B14F-4D97-AF65-F5344CB8AC3E}">
        <p14:creationId xmlns:p14="http://schemas.microsoft.com/office/powerpoint/2010/main" val="1963505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243" y="1196752"/>
            <a:ext cx="9266793" cy="550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448" y="79260"/>
            <a:ext cx="711492" cy="111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291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900" y="21104"/>
            <a:ext cx="8098100" cy="336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5000" y="3522959"/>
            <a:ext cx="6991101"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73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bject 2"/>
          <p:cNvSpPr>
            <a:spLocks noChangeArrowheads="1"/>
          </p:cNvSpPr>
          <p:nvPr/>
        </p:nvSpPr>
        <p:spPr bwMode="auto">
          <a:xfrm>
            <a:off x="1524000" y="0"/>
            <a:ext cx="9144000" cy="6858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Tree>
    <p:extLst>
      <p:ext uri="{BB962C8B-B14F-4D97-AF65-F5344CB8AC3E}">
        <p14:creationId xmlns:p14="http://schemas.microsoft.com/office/powerpoint/2010/main" val="2529556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B454C-4579-498C-89A9-87F9157D81F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6684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650" name="object 2"/>
          <p:cNvGrpSpPr>
            <a:grpSpLocks/>
          </p:cNvGrpSpPr>
          <p:nvPr/>
        </p:nvGrpSpPr>
        <p:grpSpPr bwMode="auto">
          <a:xfrm>
            <a:off x="1524000" y="160940"/>
            <a:ext cx="9324528" cy="6697429"/>
            <a:chOff x="0" y="160939"/>
            <a:chExt cx="9324528" cy="6697429"/>
          </a:xfrm>
        </p:grpSpPr>
        <p:sp>
          <p:nvSpPr>
            <p:cNvPr id="27651" name="object 3"/>
            <p:cNvSpPr>
              <a:spLocks noChangeArrowheads="1"/>
            </p:cNvSpPr>
            <p:nvPr/>
          </p:nvSpPr>
          <p:spPr bwMode="auto">
            <a:xfrm>
              <a:off x="0" y="6686283"/>
              <a:ext cx="9144000" cy="172085"/>
            </a:xfrm>
            <a:custGeom>
              <a:avLst/>
              <a:gdLst>
                <a:gd name="T0" fmla="*/ 0 w 9144000"/>
                <a:gd name="T1" fmla="*/ 0 h 172084"/>
                <a:gd name="T2" fmla="*/ 9144000 w 9144000"/>
                <a:gd name="T3" fmla="*/ 172084 h 172084"/>
              </a:gdLst>
              <a:ahLst/>
              <a:cxnLst/>
              <a:rect l="T0" t="T1" r="T2" b="T3"/>
              <a:pathLst>
                <a:path w="9144000" h="172084">
                  <a:moveTo>
                    <a:pt x="0" y="171716"/>
                  </a:moveTo>
                  <a:lnTo>
                    <a:pt x="9144000" y="171716"/>
                  </a:lnTo>
                  <a:lnTo>
                    <a:pt x="9144000" y="0"/>
                  </a:lnTo>
                  <a:lnTo>
                    <a:pt x="0" y="0"/>
                  </a:lnTo>
                  <a:lnTo>
                    <a:pt x="0" y="171716"/>
                  </a:lnTo>
                  <a:close/>
                </a:path>
              </a:pathLst>
            </a:custGeom>
            <a:solidFill>
              <a:srgbClr val="243C7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7652" name="object 4"/>
            <p:cNvSpPr>
              <a:spLocks noChangeArrowheads="1"/>
            </p:cNvSpPr>
            <p:nvPr/>
          </p:nvSpPr>
          <p:spPr bwMode="auto">
            <a:xfrm>
              <a:off x="0" y="160939"/>
              <a:ext cx="9324528" cy="6525344"/>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Tree>
    <p:extLst>
      <p:ext uri="{BB962C8B-B14F-4D97-AF65-F5344CB8AC3E}">
        <p14:creationId xmlns:p14="http://schemas.microsoft.com/office/powerpoint/2010/main" val="1594513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204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7700" y="1117600"/>
            <a:ext cx="8818410" cy="350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905" y="5145059"/>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athin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0"/>
            <a:ext cx="8556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357496"/>
      </p:ext>
    </p:extLst>
  </p:cSld>
  <p:clrMapOvr>
    <a:masterClrMapping/>
  </p:clrMapOvr>
  <p:transition>
    <p:wedg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8424" y="260649"/>
            <a:ext cx="6590154" cy="632607"/>
          </a:xfrm>
        </p:spPr>
        <p:txBody>
          <a:bodyPr vert="horz" lIns="91440" tIns="12700" rIns="91440" bIns="45720" rtlCol="0" anchor="b" anchorCtr="0">
            <a:noAutofit/>
          </a:bodyPr>
          <a:lstStyle/>
          <a:p>
            <a:pPr marL="12700">
              <a:spcBef>
                <a:spcPts val="100"/>
              </a:spcBef>
              <a:defRPr/>
            </a:pPr>
            <a:r>
              <a:rPr sz="2400" spc="-5" dirty="0"/>
              <a:t>Cytokines </a:t>
            </a:r>
            <a:r>
              <a:rPr sz="2400" dirty="0"/>
              <a:t>in Acute </a:t>
            </a:r>
            <a:r>
              <a:rPr sz="2400" spc="-5" dirty="0"/>
              <a:t>coronary</a:t>
            </a:r>
            <a:r>
              <a:rPr sz="2400" spc="-110" dirty="0"/>
              <a:t> </a:t>
            </a:r>
            <a:r>
              <a:rPr sz="2400" spc="-5" dirty="0"/>
              <a:t>syndromes</a:t>
            </a:r>
            <a:endParaRPr sz="2400" dirty="0"/>
          </a:p>
        </p:txBody>
      </p:sp>
      <p:grpSp>
        <p:nvGrpSpPr>
          <p:cNvPr id="25603" name="object 3"/>
          <p:cNvGrpSpPr>
            <a:grpSpLocks/>
          </p:cNvGrpSpPr>
          <p:nvPr/>
        </p:nvGrpSpPr>
        <p:grpSpPr bwMode="auto">
          <a:xfrm>
            <a:off x="1484494" y="-29324"/>
            <a:ext cx="9178534" cy="6432473"/>
            <a:chOff x="0" y="12"/>
            <a:chExt cx="9004719" cy="6125743"/>
          </a:xfrm>
        </p:grpSpPr>
        <p:sp>
          <p:nvSpPr>
            <p:cNvPr id="25605" name="object 4"/>
            <p:cNvSpPr>
              <a:spLocks noChangeArrowheads="1"/>
            </p:cNvSpPr>
            <p:nvPr/>
          </p:nvSpPr>
          <p:spPr bwMode="auto">
            <a:xfrm>
              <a:off x="899998" y="1052271"/>
              <a:ext cx="7523276" cy="5073484"/>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5606" name="object 5"/>
            <p:cNvSpPr>
              <a:spLocks noChangeArrowheads="1"/>
            </p:cNvSpPr>
            <p:nvPr/>
          </p:nvSpPr>
          <p:spPr bwMode="auto">
            <a:xfrm>
              <a:off x="0" y="12"/>
              <a:ext cx="855726" cy="1340993"/>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5607" name="object 6"/>
            <p:cNvSpPr>
              <a:spLocks noChangeArrowheads="1"/>
            </p:cNvSpPr>
            <p:nvPr/>
          </p:nvSpPr>
          <p:spPr bwMode="auto">
            <a:xfrm>
              <a:off x="8159038" y="157683"/>
              <a:ext cx="826922" cy="801357"/>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5608" name="object 7"/>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8" name="object 8"/>
          <p:cNvSpPr txBox="1"/>
          <p:nvPr/>
        </p:nvSpPr>
        <p:spPr>
          <a:xfrm>
            <a:off x="2986660" y="6436519"/>
            <a:ext cx="6397625" cy="331788"/>
          </a:xfrm>
          <a:prstGeom prst="rect">
            <a:avLst/>
          </a:prstGeom>
        </p:spPr>
        <p:txBody>
          <a:bodyPr lIns="0" tIns="12700" rIns="0" bIns="0">
            <a:spAutoFit/>
          </a:bodyPr>
          <a:lstStyle/>
          <a:p>
            <a:pPr marL="12700">
              <a:spcBef>
                <a:spcPts val="100"/>
              </a:spcBef>
              <a:defRPr/>
            </a:pPr>
            <a:r>
              <a:rPr sz="2000" b="1" spc="-5" dirty="0">
                <a:solidFill>
                  <a:srgbClr val="FFFFFF"/>
                </a:solidFill>
                <a:latin typeface="Arial"/>
                <a:cs typeface="Arial"/>
              </a:rPr>
              <a:t>Tousoulis </a:t>
            </a:r>
            <a:r>
              <a:rPr sz="2000" b="1" dirty="0">
                <a:solidFill>
                  <a:srgbClr val="FFFFFF"/>
                </a:solidFill>
                <a:latin typeface="Arial"/>
                <a:cs typeface="Arial"/>
              </a:rPr>
              <a:t>D, </a:t>
            </a:r>
            <a:r>
              <a:rPr sz="2000" b="1" spc="-5" dirty="0">
                <a:solidFill>
                  <a:srgbClr val="FFFFFF"/>
                </a:solidFill>
                <a:latin typeface="Arial"/>
                <a:cs typeface="Arial"/>
              </a:rPr>
              <a:t>et al, </a:t>
            </a:r>
            <a:r>
              <a:rPr sz="2000" b="1" dirty="0">
                <a:solidFill>
                  <a:srgbClr val="FFFFFF"/>
                </a:solidFill>
                <a:latin typeface="Arial"/>
                <a:cs typeface="Arial"/>
              </a:rPr>
              <a:t>J </a:t>
            </a:r>
            <a:r>
              <a:rPr sz="2000" b="1" spc="20" dirty="0">
                <a:solidFill>
                  <a:srgbClr val="FFFFFF"/>
                </a:solidFill>
                <a:latin typeface="Arial"/>
                <a:cs typeface="Arial"/>
              </a:rPr>
              <a:t>Am </a:t>
            </a:r>
            <a:r>
              <a:rPr sz="2000" b="1" spc="-5" dirty="0">
                <a:solidFill>
                  <a:srgbClr val="FFFFFF"/>
                </a:solidFill>
                <a:latin typeface="Arial"/>
                <a:cs typeface="Arial"/>
              </a:rPr>
              <a:t>Coll Cardiol </a:t>
            </a:r>
            <a:r>
              <a:rPr sz="2000" b="1" dirty="0">
                <a:solidFill>
                  <a:srgbClr val="FFFFFF"/>
                </a:solidFill>
                <a:latin typeface="Arial"/>
                <a:cs typeface="Arial"/>
              </a:rPr>
              <a:t>2004; </a:t>
            </a:r>
            <a:r>
              <a:rPr sz="2000" b="1" spc="-5" dirty="0">
                <a:solidFill>
                  <a:srgbClr val="FFFFFF"/>
                </a:solidFill>
                <a:latin typeface="Arial"/>
                <a:cs typeface="Arial"/>
              </a:rPr>
              <a:t>IJCA</a:t>
            </a:r>
            <a:r>
              <a:rPr sz="2000" b="1" spc="-65" dirty="0">
                <a:solidFill>
                  <a:srgbClr val="FFFFFF"/>
                </a:solidFill>
                <a:latin typeface="Arial"/>
                <a:cs typeface="Arial"/>
              </a:rPr>
              <a:t> </a:t>
            </a:r>
            <a:r>
              <a:rPr sz="2000" b="1" dirty="0">
                <a:solidFill>
                  <a:srgbClr val="FFFFFF"/>
                </a:solidFill>
                <a:latin typeface="Arial"/>
                <a:cs typeface="Arial"/>
              </a:rPr>
              <a:t>2007</a:t>
            </a:r>
            <a:endParaRPr sz="2000" dirty="0">
              <a:solidFill>
                <a:srgbClr val="FFFFFF"/>
              </a:solidFill>
              <a:latin typeface="Arial"/>
              <a:cs typeface="Arial"/>
            </a:endParaRPr>
          </a:p>
        </p:txBody>
      </p:sp>
    </p:spTree>
    <p:extLst>
      <p:ext uri="{BB962C8B-B14F-4D97-AF65-F5344CB8AC3E}">
        <p14:creationId xmlns:p14="http://schemas.microsoft.com/office/powerpoint/2010/main" val="761157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362" name="object 2"/>
          <p:cNvGrpSpPr>
            <a:grpSpLocks/>
          </p:cNvGrpSpPr>
          <p:nvPr/>
        </p:nvGrpSpPr>
        <p:grpSpPr bwMode="auto">
          <a:xfrm>
            <a:off x="1524000" y="1812926"/>
            <a:ext cx="9144000" cy="4162425"/>
            <a:chOff x="0" y="1812594"/>
            <a:chExt cx="9144000" cy="4163060"/>
          </a:xfrm>
        </p:grpSpPr>
        <p:sp>
          <p:nvSpPr>
            <p:cNvPr id="15365" name="object 3"/>
            <p:cNvSpPr>
              <a:spLocks noChangeArrowheads="1"/>
            </p:cNvSpPr>
            <p:nvPr/>
          </p:nvSpPr>
          <p:spPr bwMode="auto">
            <a:xfrm>
              <a:off x="0" y="1812594"/>
              <a:ext cx="9143631" cy="4162323"/>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15366" name="object 4"/>
            <p:cNvSpPr>
              <a:spLocks noChangeArrowheads="1"/>
            </p:cNvSpPr>
            <p:nvPr/>
          </p:nvSpPr>
          <p:spPr bwMode="auto">
            <a:xfrm>
              <a:off x="4148277" y="1812963"/>
              <a:ext cx="0" cy="4162425"/>
            </a:xfrm>
            <a:custGeom>
              <a:avLst/>
              <a:gdLst>
                <a:gd name="T0" fmla="*/ 0 h 4162425"/>
                <a:gd name="T1" fmla="*/ 4162425 h 4162425"/>
              </a:gdLst>
              <a:ahLst/>
              <a:cxnLst/>
              <a:rect l="0" t="T0" r="0" b="T1"/>
              <a:pathLst>
                <a:path h="4162425">
                  <a:moveTo>
                    <a:pt x="0" y="0"/>
                  </a:moveTo>
                  <a:lnTo>
                    <a:pt x="0" y="4162310"/>
                  </a:lnTo>
                </a:path>
              </a:pathLst>
            </a:custGeom>
            <a:noFill/>
            <a:ln w="38159">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5" name="object 5"/>
          <p:cNvSpPr txBox="1"/>
          <p:nvPr/>
        </p:nvSpPr>
        <p:spPr>
          <a:xfrm>
            <a:off x="1601788" y="5997576"/>
            <a:ext cx="8983662" cy="849313"/>
          </a:xfrm>
          <a:prstGeom prst="rect">
            <a:avLst/>
          </a:prstGeom>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spcBef>
                <a:spcPts val="100"/>
              </a:spcBef>
            </a:pPr>
            <a:r>
              <a:rPr lang="el-GR" altLang="el-GR" b="1">
                <a:solidFill>
                  <a:srgbClr val="F9FC00"/>
                </a:solidFill>
                <a:latin typeface="Arial" charset="0"/>
              </a:rPr>
              <a:t>The association of IL-17A with ischemic symptoms and vulnerable plaque  characteristics suggests that the proinflammatory cytokine IL-17A may contribute  to atherosclerosis and plaque instability.</a:t>
            </a:r>
            <a:endParaRPr lang="el-GR" altLang="el-GR">
              <a:solidFill>
                <a:srgbClr val="FFFFFF"/>
              </a:solidFill>
              <a:latin typeface="Arial" charset="0"/>
            </a:endParaRPr>
          </a:p>
        </p:txBody>
      </p:sp>
      <p:sp>
        <p:nvSpPr>
          <p:cNvPr id="15364" name="object 6"/>
          <p:cNvSpPr>
            <a:spLocks noChangeArrowheads="1"/>
          </p:cNvSpPr>
          <p:nvPr/>
        </p:nvSpPr>
        <p:spPr bwMode="auto">
          <a:xfrm>
            <a:off x="1524000" y="23814"/>
            <a:ext cx="9144000" cy="1709737"/>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Tree>
    <p:extLst>
      <p:ext uri="{BB962C8B-B14F-4D97-AF65-F5344CB8AC3E}">
        <p14:creationId xmlns:p14="http://schemas.microsoft.com/office/powerpoint/2010/main" val="1253101982"/>
      </p:ext>
    </p:extLst>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86"/>
          <a:stretch/>
        </p:blipFill>
        <p:spPr bwMode="auto">
          <a:xfrm>
            <a:off x="1625144" y="1102119"/>
            <a:ext cx="9284790" cy="371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106" y="153281"/>
            <a:ext cx="475455" cy="74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924935" y="5229201"/>
            <a:ext cx="8448136" cy="1323439"/>
          </a:xfrm>
          <a:prstGeom prst="rect">
            <a:avLst/>
          </a:prstGeom>
        </p:spPr>
        <p:txBody>
          <a:bodyPr wrap="square">
            <a:spAutoFit/>
          </a:bodyPr>
          <a:lstStyle/>
          <a:p>
            <a:r>
              <a:rPr lang="en-US" sz="2000" dirty="0">
                <a:solidFill>
                  <a:srgbClr val="FFFFFF"/>
                </a:solidFill>
                <a:latin typeface="Arial Narrow"/>
              </a:rPr>
              <a:t>**In ACS patients, IL-18 concentrations increased after the acute event and remained increased for 6 months</a:t>
            </a:r>
          </a:p>
          <a:p>
            <a:r>
              <a:rPr lang="en-US" sz="2000" dirty="0">
                <a:solidFill>
                  <a:srgbClr val="FFFFFF"/>
                </a:solidFill>
                <a:latin typeface="Arial Narrow"/>
              </a:rPr>
              <a:t>**Baseline IL-18 levels were significantly associated with CV mortality, independent of clinical characteristics and indicators of renal/cardiac dysfunction</a:t>
            </a:r>
          </a:p>
        </p:txBody>
      </p:sp>
    </p:spTree>
    <p:extLst>
      <p:ext uri="{BB962C8B-B14F-4D97-AF65-F5344CB8AC3E}">
        <p14:creationId xmlns:p14="http://schemas.microsoft.com/office/powerpoint/2010/main" val="2870421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object 3"/>
          <p:cNvSpPr>
            <a:spLocks noChangeArrowheads="1"/>
          </p:cNvSpPr>
          <p:nvPr/>
        </p:nvSpPr>
        <p:spPr bwMode="auto">
          <a:xfrm>
            <a:off x="1691069" y="1341438"/>
            <a:ext cx="8844742" cy="5516562"/>
          </a:xfrm>
          <a:prstGeom prst="rect">
            <a:avLst/>
          </a:prstGeom>
          <a:blipFill dpi="0" rotWithShape="1">
            <a:blip r:embed="rId2" cstate="print"/>
            <a:srcRect/>
            <a:stretch>
              <a:fillRect l="-3384"/>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0724" name="object 4"/>
          <p:cNvSpPr>
            <a:spLocks noChangeArrowheads="1"/>
          </p:cNvSpPr>
          <p:nvPr/>
        </p:nvSpPr>
        <p:spPr bwMode="auto">
          <a:xfrm>
            <a:off x="1524001" y="0"/>
            <a:ext cx="855663" cy="1341438"/>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 name="TextBox 1"/>
          <p:cNvSpPr txBox="1"/>
          <p:nvPr/>
        </p:nvSpPr>
        <p:spPr>
          <a:xfrm>
            <a:off x="4414862" y="398376"/>
            <a:ext cx="3600400" cy="461665"/>
          </a:xfrm>
          <a:prstGeom prst="rect">
            <a:avLst/>
          </a:prstGeom>
          <a:noFill/>
        </p:spPr>
        <p:txBody>
          <a:bodyPr wrap="square" rtlCol="0">
            <a:spAutoFit/>
          </a:bodyPr>
          <a:lstStyle/>
          <a:p>
            <a:pPr algn="ctr"/>
            <a:r>
              <a:rPr lang="en-US" sz="2400" b="1" dirty="0">
                <a:solidFill>
                  <a:srgbClr val="FFFFFF"/>
                </a:solidFill>
                <a:latin typeface="Arial Narrow"/>
              </a:rPr>
              <a:t>miRNAs in ACS</a:t>
            </a:r>
            <a:endParaRPr lang="el-GR" sz="2400" b="1" dirty="0">
              <a:solidFill>
                <a:srgbClr val="FFFFFF"/>
              </a:solidFill>
              <a:latin typeface="Arial Narrow"/>
            </a:endParaRPr>
          </a:p>
        </p:txBody>
      </p:sp>
    </p:spTree>
    <p:extLst>
      <p:ext uri="{BB962C8B-B14F-4D97-AF65-F5344CB8AC3E}">
        <p14:creationId xmlns:p14="http://schemas.microsoft.com/office/powerpoint/2010/main" val="4228901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770" name="object 2"/>
          <p:cNvGrpSpPr>
            <a:grpSpLocks/>
          </p:cNvGrpSpPr>
          <p:nvPr/>
        </p:nvGrpSpPr>
        <p:grpSpPr bwMode="auto">
          <a:xfrm>
            <a:off x="2179639" y="736601"/>
            <a:ext cx="4040187" cy="2678113"/>
            <a:chOff x="656098" y="736743"/>
            <a:chExt cx="4039870" cy="2677795"/>
          </a:xfrm>
        </p:grpSpPr>
        <p:sp>
          <p:nvSpPr>
            <p:cNvPr id="32786" name="object 3"/>
            <p:cNvSpPr>
              <a:spLocks noChangeArrowheads="1"/>
            </p:cNvSpPr>
            <p:nvPr/>
          </p:nvSpPr>
          <p:spPr bwMode="auto">
            <a:xfrm>
              <a:off x="684364" y="764641"/>
              <a:ext cx="3982681" cy="2620797"/>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7" name="object 4"/>
            <p:cNvSpPr>
              <a:spLocks noChangeArrowheads="1"/>
            </p:cNvSpPr>
            <p:nvPr/>
          </p:nvSpPr>
          <p:spPr bwMode="auto">
            <a:xfrm>
              <a:off x="670318" y="750963"/>
              <a:ext cx="4011295" cy="2649855"/>
            </a:xfrm>
            <a:custGeom>
              <a:avLst/>
              <a:gdLst>
                <a:gd name="T0" fmla="*/ 0 w 4011295"/>
                <a:gd name="T1" fmla="*/ 0 h 2649854"/>
                <a:gd name="T2" fmla="*/ 4011295 w 4011295"/>
                <a:gd name="T3" fmla="*/ 2649854 h 2649854"/>
              </a:gdLst>
              <a:ahLst/>
              <a:cxnLst/>
              <a:rect l="T0" t="T1" r="T2" b="T3"/>
              <a:pathLst>
                <a:path w="4011295" h="2649854">
                  <a:moveTo>
                    <a:pt x="0" y="0"/>
                  </a:moveTo>
                  <a:lnTo>
                    <a:pt x="4011117" y="0"/>
                  </a:lnTo>
                  <a:lnTo>
                    <a:pt x="4011117" y="2649232"/>
                  </a:lnTo>
                  <a:lnTo>
                    <a:pt x="0" y="2649232"/>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1" name="object 5"/>
          <p:cNvGrpSpPr>
            <a:grpSpLocks/>
          </p:cNvGrpSpPr>
          <p:nvPr/>
        </p:nvGrpSpPr>
        <p:grpSpPr bwMode="auto">
          <a:xfrm>
            <a:off x="2179638" y="3516313"/>
            <a:ext cx="4013200" cy="2678112"/>
            <a:chOff x="656098" y="3516659"/>
            <a:chExt cx="4012565" cy="2677795"/>
          </a:xfrm>
        </p:grpSpPr>
        <p:sp>
          <p:nvSpPr>
            <p:cNvPr id="32784" name="object 6"/>
            <p:cNvSpPr>
              <a:spLocks noChangeArrowheads="1"/>
            </p:cNvSpPr>
            <p:nvPr/>
          </p:nvSpPr>
          <p:spPr bwMode="auto">
            <a:xfrm>
              <a:off x="684364" y="3544557"/>
              <a:ext cx="3955326" cy="2620797"/>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5" name="object 7"/>
            <p:cNvSpPr>
              <a:spLocks noChangeArrowheads="1"/>
            </p:cNvSpPr>
            <p:nvPr/>
          </p:nvSpPr>
          <p:spPr bwMode="auto">
            <a:xfrm>
              <a:off x="670318" y="3530879"/>
              <a:ext cx="3983990" cy="2649855"/>
            </a:xfrm>
            <a:custGeom>
              <a:avLst/>
              <a:gdLst>
                <a:gd name="T0" fmla="*/ 0 w 3983990"/>
                <a:gd name="T1" fmla="*/ 0 h 2649854"/>
                <a:gd name="T2" fmla="*/ 3983990 w 3983990"/>
                <a:gd name="T3" fmla="*/ 2649854 h 2649854"/>
              </a:gdLst>
              <a:ahLst/>
              <a:cxnLst/>
              <a:rect l="T0" t="T1" r="T2" b="T3"/>
              <a:pathLst>
                <a:path w="3983990" h="2649854">
                  <a:moveTo>
                    <a:pt x="0" y="0"/>
                  </a:moveTo>
                  <a:lnTo>
                    <a:pt x="3983761" y="0"/>
                  </a:lnTo>
                  <a:lnTo>
                    <a:pt x="3983761" y="2649245"/>
                  </a:lnTo>
                  <a:lnTo>
                    <a:pt x="0" y="2649245"/>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2" name="object 8"/>
          <p:cNvGrpSpPr>
            <a:grpSpLocks/>
          </p:cNvGrpSpPr>
          <p:nvPr/>
        </p:nvGrpSpPr>
        <p:grpSpPr bwMode="auto">
          <a:xfrm>
            <a:off x="6135688" y="736601"/>
            <a:ext cx="3949700" cy="2678113"/>
            <a:chOff x="4611425" y="736743"/>
            <a:chExt cx="3950335" cy="2677795"/>
          </a:xfrm>
        </p:grpSpPr>
        <p:sp>
          <p:nvSpPr>
            <p:cNvPr id="32782" name="object 9"/>
            <p:cNvSpPr>
              <a:spLocks noChangeArrowheads="1"/>
            </p:cNvSpPr>
            <p:nvPr/>
          </p:nvSpPr>
          <p:spPr bwMode="auto">
            <a:xfrm>
              <a:off x="4639678" y="764641"/>
              <a:ext cx="3893045" cy="2620797"/>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3" name="object 10"/>
            <p:cNvSpPr>
              <a:spLocks noChangeArrowheads="1"/>
            </p:cNvSpPr>
            <p:nvPr/>
          </p:nvSpPr>
          <p:spPr bwMode="auto">
            <a:xfrm>
              <a:off x="4625644" y="750963"/>
              <a:ext cx="3921760" cy="2649855"/>
            </a:xfrm>
            <a:custGeom>
              <a:avLst/>
              <a:gdLst>
                <a:gd name="T0" fmla="*/ 0 w 3921759"/>
                <a:gd name="T1" fmla="*/ 0 h 2649854"/>
                <a:gd name="T2" fmla="*/ 3921759 w 3921759"/>
                <a:gd name="T3" fmla="*/ 2649854 h 2649854"/>
              </a:gdLst>
              <a:ahLst/>
              <a:cxnLst/>
              <a:rect l="T0" t="T1" r="T2" b="T3"/>
              <a:pathLst>
                <a:path w="3921759" h="2649854">
                  <a:moveTo>
                    <a:pt x="0" y="0"/>
                  </a:moveTo>
                  <a:lnTo>
                    <a:pt x="3921480" y="0"/>
                  </a:lnTo>
                  <a:lnTo>
                    <a:pt x="3921480" y="2649232"/>
                  </a:lnTo>
                  <a:lnTo>
                    <a:pt x="0" y="2649232"/>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3" name="object 11"/>
          <p:cNvGrpSpPr>
            <a:grpSpLocks/>
          </p:cNvGrpSpPr>
          <p:nvPr/>
        </p:nvGrpSpPr>
        <p:grpSpPr bwMode="auto">
          <a:xfrm>
            <a:off x="6156326" y="3516313"/>
            <a:ext cx="3929063" cy="2678112"/>
            <a:chOff x="4632303" y="3516659"/>
            <a:chExt cx="3929379" cy="2677795"/>
          </a:xfrm>
        </p:grpSpPr>
        <p:sp>
          <p:nvSpPr>
            <p:cNvPr id="32780" name="object 12"/>
            <p:cNvSpPr>
              <a:spLocks noChangeArrowheads="1"/>
            </p:cNvSpPr>
            <p:nvPr/>
          </p:nvSpPr>
          <p:spPr bwMode="auto">
            <a:xfrm>
              <a:off x="4660556" y="3544557"/>
              <a:ext cx="3872153" cy="2620797"/>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1" name="object 13"/>
            <p:cNvSpPr>
              <a:spLocks noChangeArrowheads="1"/>
            </p:cNvSpPr>
            <p:nvPr/>
          </p:nvSpPr>
          <p:spPr bwMode="auto">
            <a:xfrm>
              <a:off x="4646523" y="3530879"/>
              <a:ext cx="3900804" cy="2649855"/>
            </a:xfrm>
            <a:custGeom>
              <a:avLst/>
              <a:gdLst>
                <a:gd name="T0" fmla="*/ 0 w 3900804"/>
                <a:gd name="T1" fmla="*/ 0 h 2649854"/>
                <a:gd name="T2" fmla="*/ 3900804 w 3900804"/>
                <a:gd name="T3" fmla="*/ 2649854 h 2649854"/>
              </a:gdLst>
              <a:ahLst/>
              <a:cxnLst/>
              <a:rect l="T0" t="T1" r="T2" b="T3"/>
              <a:pathLst>
                <a:path w="3900804" h="2649854">
                  <a:moveTo>
                    <a:pt x="0" y="0"/>
                  </a:moveTo>
                  <a:lnTo>
                    <a:pt x="3900601" y="0"/>
                  </a:lnTo>
                  <a:lnTo>
                    <a:pt x="3900601" y="2649245"/>
                  </a:lnTo>
                  <a:lnTo>
                    <a:pt x="0" y="2649245"/>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4" name="object 14"/>
          <p:cNvGrpSpPr>
            <a:grpSpLocks/>
          </p:cNvGrpSpPr>
          <p:nvPr/>
        </p:nvGrpSpPr>
        <p:grpSpPr bwMode="auto">
          <a:xfrm>
            <a:off x="1524001" y="0"/>
            <a:ext cx="9021763" cy="1341438"/>
            <a:chOff x="0" y="12"/>
            <a:chExt cx="9022080" cy="1341120"/>
          </a:xfrm>
        </p:grpSpPr>
        <p:sp>
          <p:nvSpPr>
            <p:cNvPr id="32776" name="object 15"/>
            <p:cNvSpPr>
              <a:spLocks noChangeArrowheads="1"/>
            </p:cNvSpPr>
            <p:nvPr/>
          </p:nvSpPr>
          <p:spPr bwMode="auto">
            <a:xfrm>
              <a:off x="390601" y="12"/>
              <a:ext cx="8240763" cy="974509"/>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77" name="object 16"/>
            <p:cNvSpPr>
              <a:spLocks noChangeArrowheads="1"/>
            </p:cNvSpPr>
            <p:nvPr/>
          </p:nvSpPr>
          <p:spPr bwMode="auto">
            <a:xfrm>
              <a:off x="8159038" y="157683"/>
              <a:ext cx="826922" cy="801357"/>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78" name="object 17"/>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79" name="object 18"/>
            <p:cNvSpPr>
              <a:spLocks noChangeArrowheads="1"/>
            </p:cNvSpPr>
            <p:nvPr/>
          </p:nvSpPr>
          <p:spPr bwMode="auto">
            <a:xfrm>
              <a:off x="0" y="12"/>
              <a:ext cx="855726" cy="1340993"/>
            </a:xfrm>
            <a:prstGeom prst="rect">
              <a:avLst/>
            </a:prstGeom>
            <a:blipFill dpi="0" rotWithShape="1">
              <a:blip r:embed="rId8"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19" name="object 19"/>
          <p:cNvSpPr txBox="1"/>
          <p:nvPr/>
        </p:nvSpPr>
        <p:spPr>
          <a:xfrm>
            <a:off x="1528763" y="6416675"/>
            <a:ext cx="9205912" cy="298450"/>
          </a:xfrm>
          <a:prstGeom prst="rect">
            <a:avLst/>
          </a:prstGeom>
        </p:spPr>
        <p:txBody>
          <a:bodyPr lIns="0" tIns="12700" rIns="0" bIns="0">
            <a:spAutoFit/>
          </a:bodyPr>
          <a:lstStyle/>
          <a:p>
            <a:pPr marL="12700">
              <a:spcBef>
                <a:spcPts val="100"/>
              </a:spcBef>
              <a:defRPr/>
            </a:pPr>
            <a:r>
              <a:rPr spc="-5" dirty="0">
                <a:solidFill>
                  <a:srgbClr val="FFFFFF"/>
                </a:solidFill>
                <a:latin typeface="Arial"/>
                <a:cs typeface="Arial"/>
              </a:rPr>
              <a:t>Tousoulis D, </a:t>
            </a:r>
            <a:r>
              <a:rPr spc="-10" dirty="0">
                <a:solidFill>
                  <a:srgbClr val="FFFFFF"/>
                </a:solidFill>
                <a:latin typeface="Arial"/>
                <a:cs typeface="Arial"/>
              </a:rPr>
              <a:t>Siasos </a:t>
            </a:r>
            <a:r>
              <a:rPr spc="-5" dirty="0">
                <a:solidFill>
                  <a:srgbClr val="FFFFFF"/>
                </a:solidFill>
                <a:latin typeface="Arial"/>
                <a:cs typeface="Arial"/>
              </a:rPr>
              <a:t>G, </a:t>
            </a:r>
            <a:r>
              <a:rPr spc="-10" dirty="0">
                <a:solidFill>
                  <a:srgbClr val="FFFFFF"/>
                </a:solidFill>
                <a:latin typeface="Arial"/>
                <a:cs typeface="Arial"/>
              </a:rPr>
              <a:t>Oikonomou </a:t>
            </a:r>
            <a:r>
              <a:rPr spc="-5" dirty="0">
                <a:solidFill>
                  <a:srgbClr val="FFFFFF"/>
                </a:solidFill>
                <a:latin typeface="Arial"/>
                <a:cs typeface="Arial"/>
              </a:rPr>
              <a:t>E, Mourouzis K, Zaromitidou </a:t>
            </a:r>
            <a:r>
              <a:rPr dirty="0">
                <a:solidFill>
                  <a:srgbClr val="FFFFFF"/>
                </a:solidFill>
                <a:latin typeface="Arial"/>
                <a:cs typeface="Arial"/>
              </a:rPr>
              <a:t>M </a:t>
            </a:r>
            <a:r>
              <a:rPr spc="-5" dirty="0">
                <a:solidFill>
                  <a:srgbClr val="FFFFFF"/>
                </a:solidFill>
                <a:latin typeface="Arial"/>
                <a:cs typeface="Arial"/>
              </a:rPr>
              <a:t>et al.</a:t>
            </a:r>
            <a:endParaRPr dirty="0">
              <a:solidFill>
                <a:srgbClr val="FFFFFF"/>
              </a:solidFill>
              <a:latin typeface="Arial"/>
              <a:cs typeface="Arial"/>
            </a:endParaRPr>
          </a:p>
        </p:txBody>
      </p:sp>
    </p:spTree>
    <p:extLst>
      <p:ext uri="{BB962C8B-B14F-4D97-AF65-F5344CB8AC3E}">
        <p14:creationId xmlns:p14="http://schemas.microsoft.com/office/powerpoint/2010/main" val="3904582084"/>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C530819-1DDD-F7B7-AC38-B2F6103BFB66}"/>
              </a:ext>
            </a:extLst>
          </p:cNvPr>
          <p:cNvPicPr>
            <a:picLocks noChangeAspect="1"/>
          </p:cNvPicPr>
          <p:nvPr/>
        </p:nvPicPr>
        <p:blipFill>
          <a:blip r:embed="rId2"/>
          <a:stretch>
            <a:fillRect/>
          </a:stretch>
        </p:blipFill>
        <p:spPr>
          <a:xfrm>
            <a:off x="1887682" y="102610"/>
            <a:ext cx="8915400" cy="1000125"/>
          </a:xfrm>
          <a:prstGeom prst="rect">
            <a:avLst/>
          </a:prstGeom>
        </p:spPr>
      </p:pic>
      <p:pic>
        <p:nvPicPr>
          <p:cNvPr id="5" name="Εικόνα 4">
            <a:extLst>
              <a:ext uri="{FF2B5EF4-FFF2-40B4-BE49-F238E27FC236}">
                <a16:creationId xmlns:a16="http://schemas.microsoft.com/office/drawing/2014/main" id="{D6F44BE8-BB7B-9897-7D79-D480ECA3BCA0}"/>
              </a:ext>
            </a:extLst>
          </p:cNvPr>
          <p:cNvPicPr>
            <a:picLocks noChangeAspect="1"/>
          </p:cNvPicPr>
          <p:nvPr/>
        </p:nvPicPr>
        <p:blipFill>
          <a:blip r:embed="rId3"/>
          <a:stretch>
            <a:fillRect/>
          </a:stretch>
        </p:blipFill>
        <p:spPr>
          <a:xfrm>
            <a:off x="1223962" y="1266329"/>
            <a:ext cx="6918180" cy="4954362"/>
          </a:xfrm>
          <a:prstGeom prst="rect">
            <a:avLst/>
          </a:prstGeom>
        </p:spPr>
      </p:pic>
    </p:spTree>
    <p:extLst>
      <p:ext uri="{BB962C8B-B14F-4D97-AF65-F5344CB8AC3E}">
        <p14:creationId xmlns:p14="http://schemas.microsoft.com/office/powerpoint/2010/main" val="2165199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72"/>
          <a:stretch/>
        </p:blipFill>
        <p:spPr bwMode="auto">
          <a:xfrm>
            <a:off x="1585952" y="1052736"/>
            <a:ext cx="9082049"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2" y="153282"/>
            <a:ext cx="572671" cy="89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998436" y="5157194"/>
            <a:ext cx="8490052" cy="1323439"/>
          </a:xfrm>
          <a:prstGeom prst="rect">
            <a:avLst/>
          </a:prstGeom>
        </p:spPr>
        <p:txBody>
          <a:bodyPr wrap="square">
            <a:spAutoFit/>
          </a:bodyPr>
          <a:lstStyle/>
          <a:p>
            <a:r>
              <a:rPr lang="en-US" sz="2000" dirty="0">
                <a:solidFill>
                  <a:srgbClr val="FFFFFF"/>
                </a:solidFill>
                <a:latin typeface="Arial Narrow"/>
              </a:rPr>
              <a:t>** miR-652 </a:t>
            </a:r>
            <a:r>
              <a:rPr lang="en-US" sz="2000" dirty="0">
                <a:solidFill>
                  <a:srgbClr val="FFFFFF"/>
                </a:solidFill>
                <a:latin typeface="Arial Narrow"/>
                <a:sym typeface="Wingdings" panose="05000000000000000000" pitchFamily="2" charset="2"/>
              </a:rPr>
              <a:t> </a:t>
            </a:r>
            <a:r>
              <a:rPr lang="en-US" sz="2000" dirty="0">
                <a:solidFill>
                  <a:srgbClr val="FFFFFF"/>
                </a:solidFill>
                <a:latin typeface="Arial Narrow"/>
              </a:rPr>
              <a:t>a novel candidate biomarker for post-ACS prognosis beyond existing biomarkers of LVEF and NT-</a:t>
            </a:r>
            <a:r>
              <a:rPr lang="en-US" sz="2000" dirty="0" err="1">
                <a:solidFill>
                  <a:srgbClr val="FFFFFF"/>
                </a:solidFill>
                <a:latin typeface="Arial Narrow"/>
              </a:rPr>
              <a:t>proBNP</a:t>
            </a:r>
            <a:endParaRPr lang="en-US" sz="2000" dirty="0">
              <a:solidFill>
                <a:srgbClr val="FFFFFF"/>
              </a:solidFill>
              <a:latin typeface="Arial Narrow"/>
            </a:endParaRPr>
          </a:p>
          <a:p>
            <a:r>
              <a:rPr lang="en-US" sz="2000" dirty="0">
                <a:solidFill>
                  <a:srgbClr val="FFFFFF"/>
                </a:solidFill>
                <a:latin typeface="Arial Narrow"/>
              </a:rPr>
              <a:t>** miR-323-3p </a:t>
            </a:r>
            <a:r>
              <a:rPr lang="en-US" sz="2000" dirty="0">
                <a:solidFill>
                  <a:srgbClr val="FFFFFF"/>
                </a:solidFill>
                <a:latin typeface="Arial Narrow"/>
                <a:sym typeface="Wingdings" panose="05000000000000000000" pitchFamily="2" charset="2"/>
              </a:rPr>
              <a:t></a:t>
            </a:r>
            <a:r>
              <a:rPr lang="en-US" sz="2000" dirty="0">
                <a:solidFill>
                  <a:srgbClr val="FFFFFF"/>
                </a:solidFill>
                <a:latin typeface="Arial Narrow"/>
              </a:rPr>
              <a:t> markedly elevated in patients for at least a year post-ACS - may be a stable biomarker for ACS</a:t>
            </a:r>
          </a:p>
        </p:txBody>
      </p:sp>
    </p:spTree>
    <p:extLst>
      <p:ext uri="{BB962C8B-B14F-4D97-AF65-F5344CB8AC3E}">
        <p14:creationId xmlns:p14="http://schemas.microsoft.com/office/powerpoint/2010/main" val="4287316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998664" y="533400"/>
            <a:ext cx="8194675" cy="1143000"/>
          </a:xfrm>
          <a:prstGeom prst="rect">
            <a:avLst/>
          </a:prstGeom>
          <a:noFill/>
          <a:ln w="9525">
            <a:noFill/>
            <a:miter lim="800000"/>
            <a:headEnd/>
            <a:tailEnd/>
          </a:ln>
          <a:effectLst>
            <a:outerShdw dist="35921" dir="2700000" algn="ctr" rotWithShape="0">
              <a:srgbClr val="FF0000"/>
            </a:outerShdw>
          </a:effectLst>
        </p:spPr>
        <p:txBody>
          <a:bodyPr anchor="ctr"/>
          <a:lstStyle/>
          <a:p>
            <a:pPr algn="ctr">
              <a:defRPr/>
            </a:pPr>
            <a:r>
              <a:rPr lang="en-GB" sz="3600" b="1" dirty="0">
                <a:solidFill>
                  <a:srgbClr val="FFC000"/>
                </a:solidFill>
                <a:effectLst>
                  <a:outerShdw blurRad="38100" dist="38100" dir="2700000" algn="tl">
                    <a:srgbClr val="000000"/>
                  </a:outerShdw>
                </a:effectLst>
                <a:latin typeface="Tahoma" pitchFamily="34" charset="0"/>
              </a:rPr>
              <a:t>Biomarkers in</a:t>
            </a:r>
            <a:r>
              <a:rPr lang="el-GR" sz="3600" b="1" dirty="0">
                <a:solidFill>
                  <a:srgbClr val="FFC000"/>
                </a:solidFill>
                <a:effectLst>
                  <a:outerShdw blurRad="38100" dist="38100" dir="2700000" algn="tl">
                    <a:srgbClr val="000000"/>
                  </a:outerShdw>
                </a:effectLst>
                <a:latin typeface="Tahoma" pitchFamily="34" charset="0"/>
              </a:rPr>
              <a:t> </a:t>
            </a:r>
            <a:endParaRPr lang="en-US" sz="3600" b="1" dirty="0">
              <a:solidFill>
                <a:srgbClr val="FFC000"/>
              </a:solidFill>
              <a:effectLst>
                <a:outerShdw blurRad="38100" dist="38100" dir="2700000" algn="tl">
                  <a:srgbClr val="000000"/>
                </a:outerShdw>
              </a:effectLst>
              <a:latin typeface="Tahoma" pitchFamily="34" charset="0"/>
            </a:endParaRPr>
          </a:p>
          <a:p>
            <a:pPr algn="ctr">
              <a:defRPr/>
            </a:pPr>
            <a:r>
              <a:rPr lang="en-US" sz="3600" b="1" dirty="0">
                <a:solidFill>
                  <a:srgbClr val="FFC000"/>
                </a:solidFill>
                <a:effectLst>
                  <a:outerShdw blurRad="38100" dist="38100" dir="2700000" algn="tl">
                    <a:srgbClr val="000000"/>
                  </a:outerShdw>
                </a:effectLst>
                <a:latin typeface="Tahoma" pitchFamily="34" charset="0"/>
              </a:rPr>
              <a:t>Cardiovascular Disease</a:t>
            </a:r>
            <a:endParaRPr lang="en-GB" sz="3600" b="1" dirty="0">
              <a:solidFill>
                <a:srgbClr val="FFC000"/>
              </a:solidFill>
              <a:effectLst>
                <a:outerShdw blurRad="38100" dist="38100" dir="2700000" algn="tl">
                  <a:srgbClr val="000000"/>
                </a:outerShdw>
              </a:effectLst>
              <a:latin typeface="Tahoma" pitchFamily="34" charset="0"/>
            </a:endParaRPr>
          </a:p>
        </p:txBody>
      </p:sp>
      <p:sp>
        <p:nvSpPr>
          <p:cNvPr id="432132" name="Rectangle 4"/>
          <p:cNvSpPr>
            <a:spLocks noChangeArrowheads="1"/>
          </p:cNvSpPr>
          <p:nvPr/>
        </p:nvSpPr>
        <p:spPr bwMode="auto">
          <a:xfrm>
            <a:off x="1703388" y="1700214"/>
            <a:ext cx="8964612" cy="4446587"/>
          </a:xfrm>
          <a:prstGeom prst="rect">
            <a:avLst/>
          </a:prstGeom>
          <a:noFill/>
          <a:ln w="9525">
            <a:noFill/>
            <a:miter lim="800000"/>
            <a:headEnd/>
            <a:tailEnd/>
          </a:ln>
          <a:effectLst/>
        </p:spPr>
        <p:txBody>
          <a:bodyPr/>
          <a:lstStyle/>
          <a:p>
            <a:pPr marL="342900" indent="-342900">
              <a:spcBef>
                <a:spcPct val="20000"/>
              </a:spcBef>
              <a:defRPr/>
            </a:pPr>
            <a:endParaRPr lang="el-GR" sz="3000" b="1" dirty="0">
              <a:solidFill>
                <a:srgbClr val="CCFFFF"/>
              </a:solidFill>
              <a:effectLst>
                <a:outerShdw blurRad="38100" dist="38100" dir="2700000" algn="tl">
                  <a:srgbClr val="000000"/>
                </a:outerShdw>
              </a:effectLst>
              <a:latin typeface="Tahoma" pitchFamily="34" charset="0"/>
            </a:endParaRPr>
          </a:p>
          <a:p>
            <a:pPr marL="342900" indent="-342900">
              <a:spcBef>
                <a:spcPct val="20000"/>
              </a:spcBef>
              <a:buClr>
                <a:srgbClr val="FFFF00"/>
              </a:buClr>
              <a:buFontTx/>
              <a:buChar char="•"/>
              <a:defRPr/>
            </a:pPr>
            <a:r>
              <a:rPr lang="en-US" sz="4400" b="1" dirty="0">
                <a:solidFill>
                  <a:srgbClr val="FF0000"/>
                </a:solidFill>
                <a:effectLst>
                  <a:outerShdw blurRad="38100" dist="38100" dir="2700000" algn="tl">
                    <a:srgbClr val="000000"/>
                  </a:outerShdw>
                </a:effectLst>
                <a:latin typeface="Tahoma" pitchFamily="34" charset="0"/>
              </a:rPr>
              <a:t>Biomarkers in ACS</a:t>
            </a:r>
          </a:p>
          <a:p>
            <a:pPr marL="800100" lvl="1" indent="-342900">
              <a:spcBef>
                <a:spcPct val="20000"/>
              </a:spcBef>
              <a:buClr>
                <a:srgbClr val="FFFF00"/>
              </a:buClr>
              <a:buFontTx/>
              <a:buChar char="•"/>
              <a:defRPr/>
            </a:pPr>
            <a:r>
              <a:rPr lang="en-US" sz="4400" b="1" dirty="0">
                <a:solidFill>
                  <a:srgbClr val="FFFFFF"/>
                </a:solidFill>
                <a:effectLst>
                  <a:outerShdw blurRad="38100" dist="38100" dir="2700000" algn="tl">
                    <a:srgbClr val="000000"/>
                  </a:outerShdw>
                </a:effectLst>
                <a:latin typeface="Tahoma" pitchFamily="34" charset="0"/>
              </a:rPr>
              <a:t>Biomarkers of treatment</a:t>
            </a:r>
            <a:endParaRPr lang="en-GB" sz="4400" b="1" dirty="0">
              <a:solidFill>
                <a:srgbClr val="FFFFFF"/>
              </a:solidFill>
              <a:effectLst>
                <a:outerShdw blurRad="38100" dist="38100" dir="2700000" algn="tl">
                  <a:srgbClr val="000000"/>
                </a:outerShdw>
              </a:effectLst>
              <a:latin typeface="Tahoma" pitchFamily="34" charset="0"/>
            </a:endParaRPr>
          </a:p>
        </p:txBody>
      </p:sp>
      <p:pic>
        <p:nvPicPr>
          <p:cNvPr id="8196" name="Picture 8"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111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898" y="5805983"/>
            <a:ext cx="3676569" cy="89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8443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0EB81-03C9-438C-B5D6-2B6B4AD3D1C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5285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054667"/>
            <a:ext cx="9163050"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02" y="153282"/>
            <a:ext cx="567475" cy="89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2008564" y="5661249"/>
            <a:ext cx="8696743" cy="1323439"/>
          </a:xfrm>
          <a:prstGeom prst="rect">
            <a:avLst/>
          </a:prstGeom>
        </p:spPr>
        <p:txBody>
          <a:bodyPr wrap="square">
            <a:spAutoFit/>
          </a:bodyPr>
          <a:lstStyle/>
          <a:p>
            <a:r>
              <a:rPr lang="en-US" sz="2000" dirty="0">
                <a:solidFill>
                  <a:srgbClr val="FFFFFF"/>
                </a:solidFill>
                <a:latin typeface="Arial Narrow"/>
              </a:rPr>
              <a:t>** IL-1 drives C-reactive protein elevation at the time of NSTE-ACS</a:t>
            </a:r>
          </a:p>
          <a:p>
            <a:r>
              <a:rPr lang="en-US" sz="2000" dirty="0">
                <a:solidFill>
                  <a:srgbClr val="FFFFFF"/>
                </a:solidFill>
                <a:latin typeface="Arial Narrow"/>
              </a:rPr>
              <a:t>** 14 days post IL-1ra treatment </a:t>
            </a:r>
            <a:r>
              <a:rPr lang="en-US" sz="2000" dirty="0">
                <a:solidFill>
                  <a:srgbClr val="FFFFFF"/>
                </a:solidFill>
                <a:latin typeface="Arial Narrow"/>
                <a:sym typeface="Wingdings" panose="05000000000000000000" pitchFamily="2" charset="2"/>
              </a:rPr>
              <a:t> decreased</a:t>
            </a:r>
            <a:r>
              <a:rPr lang="en-US" sz="2000" dirty="0">
                <a:solidFill>
                  <a:srgbClr val="FFFFFF"/>
                </a:solidFill>
                <a:latin typeface="Arial Narrow"/>
              </a:rPr>
              <a:t> inflammatory markers </a:t>
            </a:r>
          </a:p>
          <a:p>
            <a:r>
              <a:rPr lang="en-US" sz="2000" dirty="0">
                <a:solidFill>
                  <a:srgbClr val="FFFFFF"/>
                </a:solidFill>
                <a:latin typeface="Arial Narrow"/>
              </a:rPr>
              <a:t> </a:t>
            </a:r>
          </a:p>
          <a:p>
            <a:r>
              <a:rPr lang="en-US" sz="2000" dirty="0">
                <a:solidFill>
                  <a:srgbClr val="FFFFFF"/>
                </a:solidFill>
                <a:latin typeface="Arial Narrow"/>
              </a:rPr>
              <a:t> </a:t>
            </a:r>
          </a:p>
        </p:txBody>
      </p:sp>
    </p:spTree>
    <p:extLst>
      <p:ext uri="{BB962C8B-B14F-4D97-AF65-F5344CB8AC3E}">
        <p14:creationId xmlns:p14="http://schemas.microsoft.com/office/powerpoint/2010/main" val="152590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5014" y="152400"/>
            <a:ext cx="81819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34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CD95F-B0CF-44D2-AB56-703859F91C5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14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848DA-680D-4C6E-9EBC-A60FA89353F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758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0040A-DB62-4F8A-9F58-CAEDEB8DAFE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4299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22400-64DF-49F4-85D2-D84A875C1F7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396120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0823 Alliance medical portfolio 0d">
  <a:themeElements>
    <a:clrScheme name="Custom 18">
      <a:dk1>
        <a:srgbClr val="515151"/>
      </a:dk1>
      <a:lt1>
        <a:srgbClr val="FFFFFF"/>
      </a:lt1>
      <a:dk2>
        <a:srgbClr val="515151"/>
      </a:dk2>
      <a:lt2>
        <a:srgbClr val="FFFFFF"/>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0823 EMPA PPT Template - NO LOGO 0d" id="{3DF1EA89-8B2F-4C1E-A9AC-58CB2DA38F84}" vid="{0D9BBA16-BBC0-4529-B18D-C1903F9F922B}"/>
    </a:ext>
  </a:extLst>
</a:theme>
</file>

<file path=ppt/theme/theme3.xml><?xml version="1.0" encoding="utf-8"?>
<a:theme xmlns:a="http://schemas.openxmlformats.org/drawingml/2006/main" name="2_200823 Alliance medical portfolio 0d">
  <a:themeElements>
    <a:clrScheme name="Custom 18">
      <a:dk1>
        <a:srgbClr val="515151"/>
      </a:dk1>
      <a:lt1>
        <a:srgbClr val="FFFFFF"/>
      </a:lt1>
      <a:dk2>
        <a:srgbClr val="515151"/>
      </a:dk2>
      <a:lt2>
        <a:srgbClr val="FFFFFF"/>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0823 EMPA PPT Template - NO LOGO 0d" id="{3DF1EA89-8B2F-4C1E-A9AC-58CB2DA38F84}" vid="{0D9BBA16-BBC0-4529-B18D-C1903F9F922B}"/>
    </a:ext>
  </a:extLst>
</a:theme>
</file>

<file path=ppt/theme/theme4.xml><?xml version="1.0" encoding="utf-8"?>
<a:theme xmlns:a="http://schemas.openxmlformats.org/drawingml/2006/main" name="Ορίζοντας">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Ορίζοντα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Ορίζοντα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2233</TotalTime>
  <Words>4159</Words>
  <Application>Microsoft Office PowerPoint</Application>
  <PresentationFormat>Ευρεία οθόνη</PresentationFormat>
  <Paragraphs>158</Paragraphs>
  <Slides>51</Slides>
  <Notes>17</Notes>
  <HiddenSlides>1</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5</vt:i4>
      </vt:variant>
      <vt:variant>
        <vt:lpstr>Τίτλοι διαφανειών</vt:lpstr>
      </vt:variant>
      <vt:variant>
        <vt:i4>51</vt:i4>
      </vt:variant>
    </vt:vector>
  </HeadingPairs>
  <TitlesOfParts>
    <vt:vector size="62" baseType="lpstr">
      <vt:lpstr>Arial</vt:lpstr>
      <vt:lpstr>Arial Narrow</vt:lpstr>
      <vt:lpstr>Calibri</vt:lpstr>
      <vt:lpstr>Calibri Light</vt:lpstr>
      <vt:lpstr>Century Gothic</vt:lpstr>
      <vt:lpstr>Tahoma</vt:lpstr>
      <vt:lpstr>1_Office Theme</vt:lpstr>
      <vt:lpstr>1_200823 Alliance medical portfolio 0d</vt:lpstr>
      <vt:lpstr>2_200823 Alliance medical portfolio 0d</vt:lpstr>
      <vt:lpstr>Ορίζοντας</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Tousoulis et al, Cytokines and GF 2006</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Reichlin et al, JACC 2009</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Cytokines in Acute coronary syndromes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bagelis oikonomou</dc:creator>
  <cp:lastModifiedBy>Georgia Delopoulou</cp:lastModifiedBy>
  <cp:revision>132</cp:revision>
  <dcterms:created xsi:type="dcterms:W3CDTF">2021-01-09T18:15:50Z</dcterms:created>
  <dcterms:modified xsi:type="dcterms:W3CDTF">2025-10-23T05:45:10Z</dcterms:modified>
</cp:coreProperties>
</file>