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9"/>
  </p:notesMasterIdLst>
  <p:sldIdLst>
    <p:sldId id="418" r:id="rId2"/>
    <p:sldId id="413" r:id="rId3"/>
    <p:sldId id="315" r:id="rId4"/>
    <p:sldId id="316" r:id="rId5"/>
    <p:sldId id="317" r:id="rId6"/>
    <p:sldId id="318" r:id="rId7"/>
    <p:sldId id="310" r:id="rId8"/>
    <p:sldId id="268" r:id="rId9"/>
    <p:sldId id="322" r:id="rId10"/>
    <p:sldId id="412" r:id="rId11"/>
    <p:sldId id="314" r:id="rId12"/>
    <p:sldId id="395" r:id="rId13"/>
    <p:sldId id="396" r:id="rId14"/>
    <p:sldId id="397" r:id="rId15"/>
    <p:sldId id="398" r:id="rId16"/>
    <p:sldId id="392" r:id="rId17"/>
    <p:sldId id="399" r:id="rId18"/>
    <p:sldId id="263" r:id="rId19"/>
    <p:sldId id="325" r:id="rId20"/>
    <p:sldId id="354" r:id="rId21"/>
    <p:sldId id="377" r:id="rId22"/>
    <p:sldId id="378" r:id="rId23"/>
    <p:sldId id="379" r:id="rId24"/>
    <p:sldId id="380" r:id="rId25"/>
    <p:sldId id="381" r:id="rId26"/>
    <p:sldId id="382" r:id="rId27"/>
    <p:sldId id="406" r:id="rId28"/>
    <p:sldId id="407" r:id="rId29"/>
    <p:sldId id="408" r:id="rId30"/>
    <p:sldId id="383" r:id="rId31"/>
    <p:sldId id="415" r:id="rId32"/>
    <p:sldId id="416" r:id="rId33"/>
    <p:sldId id="384" r:id="rId34"/>
    <p:sldId id="385" r:id="rId35"/>
    <p:sldId id="373" r:id="rId36"/>
    <p:sldId id="374" r:id="rId37"/>
    <p:sldId id="375" r:id="rId38"/>
    <p:sldId id="364" r:id="rId39"/>
    <p:sldId id="365" r:id="rId40"/>
    <p:sldId id="366" r:id="rId41"/>
    <p:sldId id="367" r:id="rId42"/>
    <p:sldId id="369" r:id="rId43"/>
    <p:sldId id="368" r:id="rId44"/>
    <p:sldId id="370" r:id="rId45"/>
    <p:sldId id="371" r:id="rId46"/>
    <p:sldId id="372" r:id="rId47"/>
    <p:sldId id="401" r:id="rId48"/>
    <p:sldId id="402" r:id="rId49"/>
    <p:sldId id="403" r:id="rId50"/>
    <p:sldId id="264" r:id="rId51"/>
    <p:sldId id="265" r:id="rId52"/>
    <p:sldId id="356" r:id="rId53"/>
    <p:sldId id="417" r:id="rId54"/>
    <p:sldId id="357" r:id="rId55"/>
    <p:sldId id="358" r:id="rId56"/>
    <p:sldId id="359" r:id="rId57"/>
    <p:sldId id="360" r:id="rId58"/>
    <p:sldId id="419" r:id="rId59"/>
    <p:sldId id="400" r:id="rId60"/>
    <p:sldId id="404" r:id="rId61"/>
    <p:sldId id="409" r:id="rId62"/>
    <p:sldId id="327" r:id="rId63"/>
    <p:sldId id="328" r:id="rId64"/>
    <p:sldId id="329" r:id="rId65"/>
    <p:sldId id="330" r:id="rId66"/>
    <p:sldId id="331" r:id="rId67"/>
    <p:sldId id="332" r:id="rId68"/>
    <p:sldId id="394" r:id="rId69"/>
    <p:sldId id="393" r:id="rId70"/>
    <p:sldId id="388" r:id="rId71"/>
    <p:sldId id="420" r:id="rId72"/>
    <p:sldId id="355" r:id="rId73"/>
    <p:sldId id="274" r:id="rId74"/>
    <p:sldId id="386" r:id="rId75"/>
    <p:sldId id="389" r:id="rId76"/>
    <p:sldId id="391" r:id="rId77"/>
    <p:sldId id="283" r:id="rId78"/>
    <p:sldId id="284" r:id="rId79"/>
    <p:sldId id="287" r:id="rId80"/>
    <p:sldId id="307" r:id="rId81"/>
    <p:sldId id="295" r:id="rId82"/>
    <p:sldId id="290" r:id="rId83"/>
    <p:sldId id="405" r:id="rId84"/>
    <p:sldId id="291" r:id="rId85"/>
    <p:sldId id="387" r:id="rId86"/>
    <p:sldId id="297" r:id="rId87"/>
    <p:sldId id="342" r:id="rId88"/>
    <p:sldId id="361" r:id="rId89"/>
    <p:sldId id="362" r:id="rId90"/>
    <p:sldId id="410" r:id="rId91"/>
    <p:sldId id="414" r:id="rId92"/>
    <p:sldId id="421" r:id="rId93"/>
    <p:sldId id="422" r:id="rId94"/>
    <p:sldId id="423" r:id="rId95"/>
    <p:sldId id="424" r:id="rId96"/>
    <p:sldId id="425" r:id="rId97"/>
    <p:sldId id="426" r:id="rId9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6"/>
  </p:normalViewPr>
  <p:slideViewPr>
    <p:cSldViewPr>
      <p:cViewPr varScale="1">
        <p:scale>
          <a:sx n="105" d="100"/>
          <a:sy n="105" d="100"/>
        </p:scale>
        <p:origin x="184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CD8E2EB8-F42C-D5A1-2698-D7E05DF55A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CEADF09A-E43D-A1C7-197E-F0937EBFDE9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62419567-DE37-A691-0C5B-B80E08E23CAC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9" name="Rectangle 5">
            <a:extLst>
              <a:ext uri="{FF2B5EF4-FFF2-40B4-BE49-F238E27FC236}">
                <a16:creationId xmlns:a16="http://schemas.microsoft.com/office/drawing/2014/main" id="{EE06609E-5FB7-2E69-2219-D2C0792B7E0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C8B88092-BC7E-40E0-04D1-4913D2E9970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21511" name="Rectangle 7">
            <a:extLst>
              <a:ext uri="{FF2B5EF4-FFF2-40B4-BE49-F238E27FC236}">
                <a16:creationId xmlns:a16="http://schemas.microsoft.com/office/drawing/2014/main" id="{6289F646-9C0B-E262-9AF0-ED32B3E2A2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/>
            </a:lvl1pPr>
          </a:lstStyle>
          <a:p>
            <a:fld id="{E8A2064B-E45F-A24F-AE29-5574509FC869}" type="slidenum">
              <a:rPr lang="en-US" altLang="el-GR"/>
              <a:pPr/>
              <a:t>‹#›</a:t>
            </a:fld>
            <a:endParaRPr lang="en-US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01" charset="-128"/>
        <a:cs typeface="ＭＳ Ｐゴシック" pitchFamily="-10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0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0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0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0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392D467D-F72A-7A7D-D535-13F734CC8D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8765C29-12D8-5F46-9754-AB1D5423060B}" type="slidenum">
              <a:rPr lang="en-US" altLang="el-GR"/>
              <a:pPr eaLnBrk="1" hangingPunct="1"/>
              <a:t>29</a:t>
            </a:fld>
            <a:endParaRPr lang="en-US" altLang="el-GR"/>
          </a:p>
        </p:txBody>
      </p:sp>
      <p:sp>
        <p:nvSpPr>
          <p:cNvPr id="48131" name="Rectangle 7">
            <a:extLst>
              <a:ext uri="{FF2B5EF4-FFF2-40B4-BE49-F238E27FC236}">
                <a16:creationId xmlns:a16="http://schemas.microsoft.com/office/drawing/2014/main" id="{87BE5E29-1446-C30A-6B4A-C4C7562A7D8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177" tIns="46589" rIns="93177" bIns="46589" anchor="b"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/>
            <a:fld id="{2727BD5A-2E6C-9E40-A42B-F327CF041BE9}" type="slidenum">
              <a:rPr lang="el-GR" altLang="el-GR"/>
              <a:pPr algn="r"/>
              <a:t>29</a:t>
            </a:fld>
            <a:endParaRPr lang="el-GR" altLang="el-GR"/>
          </a:p>
        </p:txBody>
      </p:sp>
      <p:sp>
        <p:nvSpPr>
          <p:cNvPr id="48132" name="Rectangle 2">
            <a:extLst>
              <a:ext uri="{FF2B5EF4-FFF2-40B4-BE49-F238E27FC236}">
                <a16:creationId xmlns:a16="http://schemas.microsoft.com/office/drawing/2014/main" id="{E894DA76-E0FB-0D62-A03C-29163B59B4C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82688" y="693738"/>
            <a:ext cx="4622800" cy="3467100"/>
          </a:xfrm>
          <a:solidFill>
            <a:srgbClr val="FFFFFF"/>
          </a:solidFill>
          <a:ln/>
        </p:spPr>
      </p:sp>
      <p:sp>
        <p:nvSpPr>
          <p:cNvPr id="48133" name="Rectangle 3">
            <a:extLst>
              <a:ext uri="{FF2B5EF4-FFF2-40B4-BE49-F238E27FC236}">
                <a16:creationId xmlns:a16="http://schemas.microsoft.com/office/drawing/2014/main" id="{EE331CE5-40D2-728B-C919-81E6ACC08C4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909638" y="4391025"/>
            <a:ext cx="5164137" cy="4237038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91864" tIns="45931" rIns="91864" bIns="45931"/>
          <a:lstStyle/>
          <a:p>
            <a:pPr eaLnBrk="1" hangingPunct="1"/>
            <a:endParaRPr lang="en-GB" altLang="el-G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D0CE5BD1-F2D9-14DE-226A-ED6673B501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3CB3E3A-2C60-D441-AF7B-851AD1F9293E}" type="slidenum">
              <a:rPr lang="en-US" altLang="el-GR"/>
              <a:pPr eaLnBrk="1" hangingPunct="1"/>
              <a:t>38</a:t>
            </a:fld>
            <a:endParaRPr lang="en-US" altLang="el-GR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6E2D3E27-35A5-496E-D6E9-28A0C397AEE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18A6A112-74C2-97C4-7AEB-A9EE35AD939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altLang="el-GR">
                <a:latin typeface="Times New Roman" panose="02020603050405020304" pitchFamily="18" charset="0"/>
                <a:ea typeface="ＭＳ Ｐゴシック" panose="020B0600070205080204" pitchFamily="34" charset="-128"/>
              </a:rPr>
              <a:t>	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8C407F7D-3BE5-71A3-F695-D9CC9F92F4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ED9AC6E-1DF4-8F40-895F-4443B9AC0643}" type="slidenum">
              <a:rPr lang="en-US" altLang="el-GR"/>
              <a:pPr eaLnBrk="1" hangingPunct="1"/>
              <a:t>39</a:t>
            </a:fld>
            <a:endParaRPr lang="en-US" altLang="el-GR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F247CD2D-A070-C229-1DCF-88AE7DEA3FB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AA9C467C-B769-D7E0-C7C2-75260A7B219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l-GR" altLang="el-G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EECA21AB-4C6E-DDC4-1E79-7B157C2C70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1CC68E1-873B-A946-A166-DA399A897AA6}" type="slidenum">
              <a:rPr lang="en-US" altLang="el-GR"/>
              <a:pPr eaLnBrk="1" hangingPunct="1"/>
              <a:t>40</a:t>
            </a:fld>
            <a:endParaRPr lang="en-US" altLang="el-GR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1CDCF836-4181-211F-72CD-630F45F2D52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67FFF658-F241-E984-8444-3BE275F7D7B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l-GR" altLang="el-G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49BBB7ED-1F31-5AEE-B373-82A3887B52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B3765BB-E57E-B344-AF10-12189CCBAEEA}" type="slidenum">
              <a:rPr lang="en-US" altLang="el-GR"/>
              <a:pPr eaLnBrk="1" hangingPunct="1"/>
              <a:t>41</a:t>
            </a:fld>
            <a:endParaRPr lang="en-US" altLang="el-GR"/>
          </a:p>
        </p:txBody>
      </p:sp>
      <p:sp>
        <p:nvSpPr>
          <p:cNvPr id="64515" name="Rectangle 1026">
            <a:extLst>
              <a:ext uri="{FF2B5EF4-FFF2-40B4-BE49-F238E27FC236}">
                <a16:creationId xmlns:a16="http://schemas.microsoft.com/office/drawing/2014/main" id="{A680988B-F04B-13DB-069E-A53737865F5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6" name="Rectangle 1027">
            <a:extLst>
              <a:ext uri="{FF2B5EF4-FFF2-40B4-BE49-F238E27FC236}">
                <a16:creationId xmlns:a16="http://schemas.microsoft.com/office/drawing/2014/main" id="{A76923EA-0461-FE3A-AECF-9683D202BEA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l-GR" altLang="el-G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94B7BDA9-ABB0-2D14-A898-30C9E74E09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0A6CCD6-8228-3D4D-99DD-AE7AF4971614}" type="slidenum">
              <a:rPr lang="en-US" altLang="el-GR"/>
              <a:pPr eaLnBrk="1" hangingPunct="1"/>
              <a:t>42</a:t>
            </a:fld>
            <a:endParaRPr lang="en-US" altLang="el-GR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74CDB3CC-C686-6AA9-2F86-28F92CBC027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03F7A044-2066-ADCF-4AE3-005759B3F7B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l-GR" altLang="el-G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>
            <a:extLst>
              <a:ext uri="{FF2B5EF4-FFF2-40B4-BE49-F238E27FC236}">
                <a16:creationId xmlns:a16="http://schemas.microsoft.com/office/drawing/2014/main" id="{AFEB79B5-4966-8FF0-49B8-4A46714338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EAB49C1-F533-074B-8328-DBF8B34BC3C2}" type="slidenum">
              <a:rPr lang="en-US" altLang="el-GR"/>
              <a:pPr eaLnBrk="1" hangingPunct="1"/>
              <a:t>43</a:t>
            </a:fld>
            <a:endParaRPr lang="en-US" altLang="el-GR"/>
          </a:p>
        </p:txBody>
      </p:sp>
      <p:sp>
        <p:nvSpPr>
          <p:cNvPr id="68611" name="Rectangle 2">
            <a:extLst>
              <a:ext uri="{FF2B5EF4-FFF2-40B4-BE49-F238E27FC236}">
                <a16:creationId xmlns:a16="http://schemas.microsoft.com/office/drawing/2014/main" id="{ACED9927-F6A0-241B-5766-F18691AE971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8612" name="Rectangle 3">
            <a:extLst>
              <a:ext uri="{FF2B5EF4-FFF2-40B4-BE49-F238E27FC236}">
                <a16:creationId xmlns:a16="http://schemas.microsoft.com/office/drawing/2014/main" id="{C60688A8-8534-8580-EBFD-1922EEA5579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l-GR" altLang="el-G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>
            <a:extLst>
              <a:ext uri="{FF2B5EF4-FFF2-40B4-BE49-F238E27FC236}">
                <a16:creationId xmlns:a16="http://schemas.microsoft.com/office/drawing/2014/main" id="{CAAD79A2-E0DB-AE70-9BAE-81F5FE7152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AD05ABB7-B025-5A48-BD5B-2ABC7B632358}" type="slidenum">
              <a:rPr lang="en-US" altLang="el-GR"/>
              <a:pPr eaLnBrk="1" hangingPunct="1"/>
              <a:t>44</a:t>
            </a:fld>
            <a:endParaRPr lang="en-US" altLang="el-GR"/>
          </a:p>
        </p:txBody>
      </p:sp>
      <p:sp>
        <p:nvSpPr>
          <p:cNvPr id="70659" name="Rectangle 2">
            <a:extLst>
              <a:ext uri="{FF2B5EF4-FFF2-40B4-BE49-F238E27FC236}">
                <a16:creationId xmlns:a16="http://schemas.microsoft.com/office/drawing/2014/main" id="{C44A44B0-6393-2866-74B4-276905A052F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0660" name="Rectangle 3">
            <a:extLst>
              <a:ext uri="{FF2B5EF4-FFF2-40B4-BE49-F238E27FC236}">
                <a16:creationId xmlns:a16="http://schemas.microsoft.com/office/drawing/2014/main" id="{DC2CC25A-879F-573D-B73B-C98143F0723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l-GR" altLang="el-GR" sz="1600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249D0331-7353-AF48-343C-C3B9C85D19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A805DB9-CCE5-614B-A904-1B9764B2A8E6}" type="slidenum">
              <a:rPr lang="en-US" altLang="el-GR"/>
              <a:pPr eaLnBrk="1" hangingPunct="1"/>
              <a:t>45</a:t>
            </a:fld>
            <a:endParaRPr lang="en-US" altLang="el-GR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7A08CF6D-DCE3-1A09-52EC-525AC340C16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38CE63F3-2C1F-B37E-8CC9-385517063F8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l-GR" altLang="el-G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4EC1F1AA-BED8-4F97-AA68-CE45DCA4F7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200EFBD-708F-ED42-9580-861AD658BD61}" type="slidenum">
              <a:rPr lang="en-US" altLang="el-GR"/>
              <a:pPr eaLnBrk="1" hangingPunct="1"/>
              <a:t>46</a:t>
            </a:fld>
            <a:endParaRPr lang="en-US" altLang="el-GR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EAECA2AB-5703-0246-0E97-1807B6A1B6F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09500608-5345-8BB0-2056-38CDEC34C41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l-GR" altLang="el-G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>
            <a:extLst>
              <a:ext uri="{FF2B5EF4-FFF2-40B4-BE49-F238E27FC236}">
                <a16:creationId xmlns:a16="http://schemas.microsoft.com/office/drawing/2014/main" id="{23C8D983-857C-11F3-50AC-356745AD439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>
            <a:extLst>
              <a:ext uri="{FF2B5EF4-FFF2-40B4-BE49-F238E27FC236}">
                <a16:creationId xmlns:a16="http://schemas.microsoft.com/office/drawing/2014/main" id="{841DA246-1843-25A7-A348-87007585EC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l-GR" altLang="el-GR">
                <a:latin typeface="Times New Roman" panose="02020603050405020304" pitchFamily="18" charset="0"/>
                <a:ea typeface="ＭＳ Ｐゴシック" panose="020B0600070205080204" pitchFamily="34" charset="-128"/>
              </a:rPr>
              <a:t>Τροποποίηση της στερεοδιαμόρφωσης της β-υπομονάδας </a:t>
            </a:r>
            <a:r>
              <a:rPr lang="el-GR" altLang="el-GR">
                <a:latin typeface="Times New Roman" panose="02020603050405020304" pitchFamily="18" charset="0"/>
                <a:ea typeface="ＭＳ Ｐゴシック" panose="020B0600070205080204" pitchFamily="34" charset="-128"/>
                <a:sym typeface="Wingdings" pitchFamily="2" charset="2"/>
              </a:rPr>
              <a:t> ενεργοποιείται και ακολουθεί διαφωσφορυλίωση που αλλάζει περαιτέρω τη στερεοδομή του υποδοχέα αυξάνοντας την δραστηριότητα κινάσης της τυροσίνης. </a:t>
            </a:r>
            <a:endParaRPr lang="el-GR" altLang="el-G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88068" name="Slide Number Placeholder 3">
            <a:extLst>
              <a:ext uri="{FF2B5EF4-FFF2-40B4-BE49-F238E27FC236}">
                <a16:creationId xmlns:a16="http://schemas.microsoft.com/office/drawing/2014/main" id="{7E960675-AB61-115C-36DD-9429E9D18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DBC0438-EF39-E54C-B905-4DD6CB696412}" type="slidenum">
              <a:rPr lang="en-US" altLang="el-GR"/>
              <a:pPr eaLnBrk="1" hangingPunct="1"/>
              <a:t>58</a:t>
            </a:fld>
            <a:endParaRPr lang="en-US" altLang="el-G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5B453678-0106-DABE-84A8-5FF44B6193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defTabSz="931863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597B55E-0DA2-294C-9EBE-BC60581A9C28}" type="slidenum">
              <a:rPr lang="en-US" altLang="el-GR"/>
              <a:pPr eaLnBrk="1" hangingPunct="1"/>
              <a:t>73</a:t>
            </a:fld>
            <a:endParaRPr lang="en-US" altLang="el-GR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D4525D52-F2D5-C68B-5C76-BF847858183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71575" y="685800"/>
            <a:ext cx="4679950" cy="3509963"/>
          </a:xfrm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1FC27A8B-CA4E-1F44-C28E-58AA22FC95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7575" y="4425950"/>
            <a:ext cx="5189538" cy="41957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B71A04-B271-6934-F349-6FAC2F466F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FD2270-E11C-D574-F716-D861037112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2D007EB-625E-3D9C-1540-91F18852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F94DE7-BE19-7F4A-8E7D-3F917EFC1722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038165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FC0F39-3D0F-629F-41F4-7AE317F4B6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430892-E87B-CA4D-58FD-B09BA0FBD0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FA27D3-A2E2-14B3-8769-60EDE86D36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EB1AB8-DDB6-AA4B-B8D7-AE1ADBC45945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86668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99174E-73FE-42E5-3D0B-14B9F87471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AD3F14-E614-459D-0045-B7DC5A5218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26BD84-860F-E940-903A-3CB7EAF06D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B2F386-AFE0-634C-9144-B68E4E23CFE3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527379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5A3129-800F-BE07-C7B1-113700C009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4341B3-C298-6A65-D2C7-BD26A63D1D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4F5A7-6DA8-87CE-B86E-07CE89B0AD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31ED5D-F194-0D41-8637-78216D8C5D8F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75490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142AAA4-7E13-583B-F00B-D16EF5196B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2EB8D28-A214-8EC7-AD4D-53B4D38A19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5B9D214-E7DE-2321-8D71-4994843D89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7A88A1-A5BD-6B4E-BBFB-8374FA3E663E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087629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3A276C3-0A4B-0D57-87DC-14EC9274D1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BF7C313-95DA-47F8-C1EE-2180F6479F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F5663AA-4E36-0E8B-35D2-296FE20543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E563CC-2597-AD45-A9D9-B511D7410D11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620075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64E6652-1CA6-FDF4-BD4E-10FA27E751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7148670-089F-137D-32D0-7A09C238E2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39F3E0D-F6B9-8740-4E66-4B314F48C0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CD47E8-41CD-1F46-A9EF-5C924486EB81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658528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1ECAC0-AFBB-B955-8ADB-7DF58CF6E2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4F3D03-E050-21DB-1AC1-1F5848C89C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59B644-5BFC-1992-7302-DB65C29DD8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8D4E56-9189-5149-BC65-027BB217BCC2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679245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D090CA-9E11-DC79-E7D5-B4B0F29006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7775C2-1DC9-34BF-0FBC-871EDC9A47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04F3A6-5343-5CA0-6A95-F90C1E17AA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610698-FC00-F94C-A4CA-06730577D133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85837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E5A742-88BE-62FF-E2A6-9E88C98950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7F489E-1263-8082-36E5-291F792012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731868-BB1C-F12A-4CE7-D03B10AB68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5E7B9D-D5A4-8B4A-9D0D-1B3C82FDE8CC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54703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157D80-1079-3E94-4EA7-ADE69B80E4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2BB175-80C3-752D-7CB2-7055897FA6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83DFE04-953B-0C2D-FC37-2838E472FA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525535-B66B-FE48-AF9B-AB789683E5EA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20988325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Τίτλος και Αντικείμενο επάνω από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EC1069-6D83-CB78-158C-B7865DD6AC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674AD8-B312-43FC-1932-F6B34D1191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7F1B96-5BCF-0763-E942-65D2E89118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C12836-195B-6C41-B488-B7E5831E0DF1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7192126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ACB8BC-1AD0-D65C-9A72-A1CF6770DE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DC477-9776-779C-9353-5A8DF42E26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9AFEA3-7086-7E6C-12CA-439B875CB7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D45E15-ECED-2641-8D2B-8DEB1AA86B9C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120595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Τίτλος, Αντικείμενο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A5F7BA-08C5-9172-4D20-7B0C1C6B38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BAEB5C-2567-C24F-7937-55A3C271B1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CC1EAA-6474-8C6B-9065-D5EDF140A2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16F074-F6D7-4C46-86F2-627ED04A607D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15765622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Τίτλος, Κείμενο και 2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FCA69E02-ACB8-9821-1C94-9BF2FEA2BB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2265DD4-1768-CD4C-E719-BEB163F840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036371CF-07EB-37A9-D879-3A9860A75F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A5573D-BDB9-3643-8589-FB5B40429E68}" type="slidenum">
              <a:rPr lang="en-US" altLang="el-GR"/>
              <a:pPr/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3074446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F1FA672-7949-967C-8034-3CA2B7D54B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993164B-6103-BE6E-2536-1A7A91F43E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l-GR"/>
              <a:t>Click to edit Master text styles</a:t>
            </a:r>
          </a:p>
          <a:p>
            <a:pPr lvl="1"/>
            <a:r>
              <a:rPr lang="en-US" altLang="el-GR"/>
              <a:t>Second level</a:t>
            </a:r>
          </a:p>
          <a:p>
            <a:pPr lvl="2"/>
            <a:r>
              <a:rPr lang="en-US" altLang="el-GR"/>
              <a:t>Third level</a:t>
            </a:r>
          </a:p>
          <a:p>
            <a:pPr lvl="3"/>
            <a:r>
              <a:rPr lang="en-US" altLang="el-GR"/>
              <a:t>Fourth level</a:t>
            </a:r>
          </a:p>
          <a:p>
            <a:pPr lvl="4"/>
            <a:r>
              <a:rPr lang="en-US" altLang="el-GR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006F4EA-655F-4B0B-8C43-8C165B29817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31550AE-63CC-0AA3-6540-6A5ED330CCB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+mn-ea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FFCF405-8692-9955-3A14-21C26CE4146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5FC49FA-1C41-1F49-8DF9-9A46452A5C0F}" type="slidenum">
              <a:rPr lang="en-US" altLang="el-GR"/>
              <a:pPr/>
              <a:t>‹#›</a:t>
            </a:fld>
            <a:endParaRPr lang="en-US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1" charset="-128"/>
          <a:cs typeface="ＭＳ Ｐゴシック" pitchFamily="-10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-101" charset="-128"/>
          <a:cs typeface="ＭＳ Ｐゴシック" pitchFamily="-10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-101" charset="-128"/>
          <a:cs typeface="ＭＳ Ｐゴシック" pitchFamily="-10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-101" charset="-128"/>
          <a:cs typeface="ＭＳ Ｐゴシック" pitchFamily="-10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pitchFamily="-101" charset="-128"/>
          <a:cs typeface="ＭＳ Ｐゴシック" pitchFamily="-10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1" charset="-128"/>
          <a:cs typeface="ＭＳ Ｐゴシック" pitchFamily="-10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gr/url?sa=i&amp;rct=j&amp;q=mechanism+of+action+of+insulin&amp;source=images&amp;cd=&amp;cad=rja&amp;docid=S89zh9cCBtfonM&amp;tbnid=wq1kO9lRyVm3nM:&amp;ved=0CAUQjRw&amp;url=http://what-when-how.com/cardiomyopathies-from-basic-research-to-clinical-management/insulin-resistance-and-cardiomyopathy-metabolic-and-drug-induced-cardiomyopathies-part-1/&amp;ei=85UXUZ2eH8nM0AXRsYDACg&amp;psig=AFQjCNGCqTdR8Ww0MZ8Do_heoyTkok179Q&amp;ust=136058656854464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.uoa.gr/health/aretaieion/images/athina2.jpg" TargetMode="External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jpe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.uoa.gr/health/aretaieion/images/athina2.jpg" TargetMode="External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4.jpeg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B665C694-07BD-D83C-2AD8-4CF2D6981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50" y="685800"/>
            <a:ext cx="696118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2400" b="1" dirty="0">
                <a:solidFill>
                  <a:srgbClr val="FFFF66"/>
                </a:solidFill>
              </a:rPr>
              <a:t>Μετάδοση ενδοκρινικών μηνυμάτων – </a:t>
            </a:r>
          </a:p>
          <a:p>
            <a:pPr algn="ctr" eaLnBrk="1" hangingPunct="1"/>
            <a:r>
              <a:rPr lang="el-GR" altLang="el-GR" sz="2400" b="1" dirty="0">
                <a:solidFill>
                  <a:srgbClr val="FFFF66"/>
                </a:solidFill>
              </a:rPr>
              <a:t>Ορμόνες (πεπτίδια, </a:t>
            </a:r>
            <a:r>
              <a:rPr lang="el-GR" altLang="el-GR" sz="2400" b="1" dirty="0" err="1">
                <a:solidFill>
                  <a:srgbClr val="FFFF66"/>
                </a:solidFill>
              </a:rPr>
              <a:t>στεροειδή</a:t>
            </a:r>
            <a:r>
              <a:rPr lang="el-GR" altLang="el-GR" sz="2400" b="1" dirty="0">
                <a:solidFill>
                  <a:srgbClr val="FFFF66"/>
                </a:solidFill>
              </a:rPr>
              <a:t>, </a:t>
            </a:r>
            <a:r>
              <a:rPr lang="el-GR" altLang="el-GR" sz="2400" b="1" dirty="0" err="1">
                <a:solidFill>
                  <a:srgbClr val="FFFF66"/>
                </a:solidFill>
              </a:rPr>
              <a:t>αμίνες</a:t>
            </a:r>
            <a:r>
              <a:rPr lang="el-GR" altLang="el-GR" sz="2400" b="1" dirty="0">
                <a:solidFill>
                  <a:srgbClr val="FFFF66"/>
                </a:solidFill>
              </a:rPr>
              <a:t>, αέρια)</a:t>
            </a:r>
            <a:endParaRPr lang="en-US" altLang="el-GR" sz="2400" b="1" dirty="0">
              <a:solidFill>
                <a:srgbClr val="FFFF66"/>
              </a:solidFill>
            </a:endParaRPr>
          </a:p>
          <a:p>
            <a:pPr algn="ctr" eaLnBrk="1" hangingPunct="1"/>
            <a:r>
              <a:rPr lang="el-GR" altLang="el-GR" sz="2400" b="1" dirty="0">
                <a:solidFill>
                  <a:srgbClr val="FFFF66"/>
                </a:solidFill>
              </a:rPr>
              <a:t>Μηχανισμός δράσης ορμονών – Υποδοχείς ορμονών</a:t>
            </a:r>
            <a:endParaRPr lang="en-US" altLang="el-GR" sz="2400" b="1" dirty="0">
              <a:solidFill>
                <a:srgbClr val="FFFF66"/>
              </a:solidFill>
            </a:endParaRPr>
          </a:p>
          <a:p>
            <a:pPr algn="ctr" eaLnBrk="1" hangingPunct="1"/>
            <a:r>
              <a:rPr lang="el-GR" altLang="el-GR" sz="2400" b="1" dirty="0">
                <a:solidFill>
                  <a:srgbClr val="FFFF66"/>
                </a:solidFill>
              </a:rPr>
              <a:t>Ενδοκρινικοί άξονες και όργανα στόχοι</a:t>
            </a:r>
            <a:endParaRPr lang="en-US" altLang="el-GR" sz="2400" b="1" dirty="0">
              <a:solidFill>
                <a:srgbClr val="FFFF66"/>
              </a:solidFill>
            </a:endParaRPr>
          </a:p>
          <a:p>
            <a:pPr algn="ctr" eaLnBrk="1" hangingPunct="1"/>
            <a:endParaRPr lang="el-GR" altLang="el-GR" sz="2400" b="1" dirty="0">
              <a:solidFill>
                <a:srgbClr val="FFFF66"/>
              </a:solidFill>
            </a:endParaRPr>
          </a:p>
          <a:p>
            <a:pPr algn="ctr" eaLnBrk="1" hangingPunct="1"/>
            <a:endParaRPr lang="el-GR" altLang="el-GR" sz="2400" b="1" dirty="0">
              <a:solidFill>
                <a:srgbClr val="FFFF66"/>
              </a:solidFill>
            </a:endParaRPr>
          </a:p>
          <a:p>
            <a:pPr algn="ctr" eaLnBrk="1" hangingPunct="1"/>
            <a:endParaRPr lang="el-GR" altLang="el-GR" sz="2400" b="1" dirty="0">
              <a:solidFill>
                <a:srgbClr val="FFFF66"/>
              </a:solidFill>
            </a:endParaRPr>
          </a:p>
          <a:p>
            <a:pPr algn="ctr" eaLnBrk="1" hangingPunct="1"/>
            <a:endParaRPr lang="el-GR" altLang="el-GR" sz="2400" b="1" dirty="0">
              <a:solidFill>
                <a:srgbClr val="FFFF66"/>
              </a:solidFill>
            </a:endParaRPr>
          </a:p>
          <a:p>
            <a:pPr algn="ctr" eaLnBrk="1" hangingPunct="1"/>
            <a:endParaRPr lang="en-US" altLang="el-GR" sz="2400" b="1" dirty="0">
              <a:solidFill>
                <a:srgbClr val="FFFF66"/>
              </a:solidFill>
            </a:endParaRPr>
          </a:p>
          <a:p>
            <a:pPr algn="ctr" eaLnBrk="1" hangingPunct="1"/>
            <a:r>
              <a:rPr lang="en-US" altLang="el-GR" sz="2400" b="1" dirty="0">
                <a:solidFill>
                  <a:srgbClr val="FFFF66"/>
                </a:solidFill>
              </a:rPr>
              <a:t>K</a:t>
            </a:r>
            <a:r>
              <a:rPr lang="el-GR" altLang="el-GR" sz="2400" b="1" dirty="0" err="1">
                <a:solidFill>
                  <a:srgbClr val="FFFF66"/>
                </a:solidFill>
              </a:rPr>
              <a:t>ασσή</a:t>
            </a:r>
            <a:r>
              <a:rPr lang="el-GR" altLang="el-GR" sz="2400" b="1" dirty="0">
                <a:solidFill>
                  <a:srgbClr val="FFFF66"/>
                </a:solidFill>
              </a:rPr>
              <a:t> Εύα </a:t>
            </a:r>
          </a:p>
          <a:p>
            <a:pPr algn="ctr" eaLnBrk="1" hangingPunct="1"/>
            <a:r>
              <a:rPr lang="el-GR" altLang="el-GR" sz="2400" b="1" dirty="0">
                <a:solidFill>
                  <a:srgbClr val="FFFF66"/>
                </a:solidFill>
              </a:rPr>
              <a:t>Ενδοκρινολόγος </a:t>
            </a:r>
          </a:p>
          <a:p>
            <a:pPr algn="ctr" eaLnBrk="1" hangingPunct="1"/>
            <a:r>
              <a:rPr lang="el-GR" altLang="el-GR" sz="2400" b="1" dirty="0">
                <a:solidFill>
                  <a:srgbClr val="FFFF66"/>
                </a:solidFill>
              </a:rPr>
              <a:t>Καθηγήτρια Ιατρικής Σχολής ΕΚΠΑ </a:t>
            </a:r>
            <a:endParaRPr lang="en-US" altLang="el-GR" sz="2400" b="1" dirty="0">
              <a:solidFill>
                <a:srgbClr val="FFFF66"/>
              </a:solidFill>
            </a:endParaRP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BDDB51B2-625F-533A-0277-2EE462B36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429000"/>
            <a:ext cx="87407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>
            <a:extLst>
              <a:ext uri="{FF2B5EF4-FFF2-40B4-BE49-F238E27FC236}">
                <a16:creationId xmlns:a16="http://schemas.microsoft.com/office/drawing/2014/main" id="{E27DB9AC-D74C-A5C4-FDE3-804B35CAD5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5548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INTRACELLULAR SIGNALING:</a:t>
            </a:r>
          </a:p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Signal Transduction</a:t>
            </a:r>
          </a:p>
          <a:p>
            <a:pPr algn="ctr"/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E481B4BD-6D53-5EC0-5ADA-33F78D106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740775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chemeClr val="bg1"/>
                </a:solidFill>
              </a:rPr>
              <a:t>Η ικανότητα των κυττάρων να δέχονται μηνύματα πέρα από την κυτταρική μεμβράνη και να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απαντούν κατάλληλα έχει θεμελιώδη σημασία για τη ζωή.</a:t>
            </a:r>
          </a:p>
          <a:p>
            <a:endParaRPr lang="el-GR" altLang="el-GR" sz="1800">
              <a:solidFill>
                <a:schemeClr val="bg1"/>
              </a:solidFill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Στους πολυκύτταρους οργανισμούς, κύτταρα με διαφορετική λειτουργία ανταλλάσσουν μεγάλη ποικιλία μηνυμάτων.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Τα ζωικά κύτταρα ανταλλάσσουν πληροφορίες σχετικά με τη συγκέντρωση των ιόντων και της γλυκόζης στα εξωκυττάρια υγρά, τη σωστή τοποθέτηση των κυττάρων κατά την ανάπτυξη,….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Σε όλες αυτές τις περιπτώσεις το σήμα αντιπροσωπεύει πληροφορίες που ανιχνεύονται από ειδικούς υποδοχείς και μετατρέπονται σε μια κυτταρική απάντηση, η οποία περιλαμβάνει πάντοτε μια χημική διεργασία.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Αυτή η μετατροπή των πληροφοριών σε χημικές αλλαγές, γνωστή σαν μεταγωγή σήματος (</a:t>
            </a:r>
            <a:r>
              <a:rPr lang="en-US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signal transduction) </a:t>
            </a: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είναι οικουμενική ιδιότητα των ζωντανών κυττάρων.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026">
            <a:extLst>
              <a:ext uri="{FF2B5EF4-FFF2-40B4-BE49-F238E27FC236}">
                <a16:creationId xmlns:a16="http://schemas.microsoft.com/office/drawing/2014/main" id="{E7CADFCD-AADA-6E2C-2AD1-9009B6034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5548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INTRACELLULAR SIGNALING:</a:t>
            </a:r>
          </a:p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Signal Transduction</a:t>
            </a:r>
          </a:p>
          <a:p>
            <a:pPr algn="ctr"/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158723" name="Text Box 1027">
            <a:extLst>
              <a:ext uri="{FF2B5EF4-FFF2-40B4-BE49-F238E27FC236}">
                <a16:creationId xmlns:a16="http://schemas.microsoft.com/office/drawing/2014/main" id="{87FADDE8-CA2C-3097-5AD7-1EB818D28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740775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Η ικανότητα των κυττάρων να δέχονται μηνύματα πέρα από την κυτταρική μεμβράνη και να </a:t>
            </a: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απαντούν κατάλληλα έχει θεμελιώδη σημασία για τη ζωή.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chemeClr val="bg1"/>
                </a:solidFill>
              </a:rPr>
              <a:t>Στους πολυκύτταρους οργανισμούς, κύτταρα με διαφορετική λειτουργία ανταλλάσσουν μεγάλη ποικιλία μηνυμάτων.</a:t>
            </a:r>
          </a:p>
          <a:p>
            <a:endParaRPr lang="el-GR" altLang="el-GR" sz="1800">
              <a:solidFill>
                <a:schemeClr val="bg1"/>
              </a:solidFill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Τα ζωικά κύτταρα ανταλλάσσουν πληροφορίες σχετικά με τη συγκέντρωση των ιόντων και της γλυκόζης στα εξωκυττάρια υγρά, τη σωστή τοποθέτηση των κυττάρων κατά την ανάπτυξη,….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Σε όλες αυτές τις περιπτώσεις το σήμα αντιπροσωπεύει πληροφορίες που ανιχνεύονται από ειδικούς υποδοχείς και μετατρέπονται σε μια κυτταρική απάντηση, η οποία περιλαμβάνει πάντοτε μια χημική διεργασία.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Αυτή η μετατροπή των πληροφοριών σε χημικές αλλαγές, γνωστή σαν μεταγωγή σήματος (</a:t>
            </a:r>
            <a:r>
              <a:rPr lang="en-US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signal transduction) </a:t>
            </a: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είναι οικουμενική ιδιότητα των ζωντανών κυττάρων.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026">
            <a:extLst>
              <a:ext uri="{FF2B5EF4-FFF2-40B4-BE49-F238E27FC236}">
                <a16:creationId xmlns:a16="http://schemas.microsoft.com/office/drawing/2014/main" id="{96638154-F1F9-D5EA-FDDA-8E81BA583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5548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INTRACELLULAR SIGNALING:</a:t>
            </a:r>
          </a:p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Signal Transduction</a:t>
            </a:r>
          </a:p>
          <a:p>
            <a:pPr algn="ctr"/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159747" name="Text Box 1027">
            <a:extLst>
              <a:ext uri="{FF2B5EF4-FFF2-40B4-BE49-F238E27FC236}">
                <a16:creationId xmlns:a16="http://schemas.microsoft.com/office/drawing/2014/main" id="{977E0085-AE60-CECE-D226-AF2BD136E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740775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Η ικανότητα των κυττάρων να δέχονται μηνύματα πέρα από την κυτταρική μεμβράνη και να </a:t>
            </a: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απαντούν κατάλληλα έχει θεμελιώδη σημασία για τη ζωή.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Στους πολυκύτταρους οργανισμούς, κύτταρα με διαφορετική λειτουργία ανταλλάσσουν μεγάλη ποικιλία μηνυμάτων.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chemeClr val="bg1"/>
                </a:solidFill>
              </a:rPr>
              <a:t>Τα ζωικά κύτταρα ανταλλάσσουν πληροφορίες σχετικά με τη συγκέντρωση των ιόντων και της γλυκόζης στα εξωκυττάρια υγρά, τη σωστή τοποθέτηση των κυττάρων κατά την ανάπτυξη,….</a:t>
            </a:r>
          </a:p>
          <a:p>
            <a:endParaRPr lang="el-GR" altLang="el-GR" sz="1800">
              <a:solidFill>
                <a:schemeClr val="bg1"/>
              </a:solidFill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Σε όλες αυτές τις περιπτώσεις το σήμα αντιπροσωπεύει πληροφορίες που ανιχνεύονται από ειδικούς υποδοχείς και μετατρέπονται σε μια κυτταρική απάντηση, η οποία περιλαμβάνει πάντοτε μια χημική διεργασία.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Αυτή η μετατροπή των πληροφοριών σε χημικές αλλαγές, γνωστή σαν μεταγωγή σήματος (</a:t>
            </a:r>
            <a:r>
              <a:rPr lang="en-US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signal transduction) </a:t>
            </a: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είναι οικουμενική ιδιότητα των ζωντανών κυττάρων.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026">
            <a:extLst>
              <a:ext uri="{FF2B5EF4-FFF2-40B4-BE49-F238E27FC236}">
                <a16:creationId xmlns:a16="http://schemas.microsoft.com/office/drawing/2014/main" id="{49069522-E40D-2275-BED6-9AC98B3E6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5548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INTRACELLULAR SIGNALING:</a:t>
            </a:r>
          </a:p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Signal Transduction</a:t>
            </a:r>
          </a:p>
          <a:p>
            <a:pPr algn="ctr"/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160771" name="Text Box 1027">
            <a:extLst>
              <a:ext uri="{FF2B5EF4-FFF2-40B4-BE49-F238E27FC236}">
                <a16:creationId xmlns:a16="http://schemas.microsoft.com/office/drawing/2014/main" id="{45DC6BEF-959E-1B84-F7C1-B03F66B86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740775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Η ικανότητα των κυττάρων να δέχονται μηνύματα πέρα από την κυτταρική μεμβράνη και να </a:t>
            </a: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απαντούν κατάλληλα έχει θεμελιώδη σημασία για τη ζωή.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Στους πολυκύτταρους οργανισμούς, κύτταρα με διαφορετική λειτουργία ανταλλάσσουν μεγάλη ποικιλία μηνυμάτων.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Τα ζωικά κύτταρα ανταλλάσσουν πληροφορίες σχετικά με τη συγκέντρωση των ιόντων και της γλυκόζης στα εξωκυττάρια υγρά, τη σωστή τοποθέτηση των κυττάρων κατά την ανάπτυξη,….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chemeClr val="bg1"/>
                </a:solidFill>
              </a:rPr>
              <a:t>Σε όλες αυτές τις περιπτώσεις το σήμα αντιπροσωπεύει πληροφορίες που ανιχνεύονται από ειδικούς υποδοχείς και μετατρέπονται σε μια κυτταρική απάντηση, η οποία περιλαμβάνει πάντοτε μια χημική διεργασία.</a:t>
            </a:r>
          </a:p>
          <a:p>
            <a:endParaRPr lang="el-GR" altLang="el-GR" sz="1800">
              <a:solidFill>
                <a:schemeClr val="bg1"/>
              </a:solidFill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Αυτή η μετατροπή των πληροφοριών σε χημικές αλλαγές, γνωστή σαν μεταγωγή σήματος (</a:t>
            </a:r>
            <a:r>
              <a:rPr lang="en-US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signal transduction) </a:t>
            </a: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είναι οικουμενική ιδιότητα των ζωντανών κυττάρων.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026">
            <a:extLst>
              <a:ext uri="{FF2B5EF4-FFF2-40B4-BE49-F238E27FC236}">
                <a16:creationId xmlns:a16="http://schemas.microsoft.com/office/drawing/2014/main" id="{46EE90ED-899A-D8AE-7D61-2F3DA4472F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5548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INTRACELLULAR SIGNALING:</a:t>
            </a:r>
          </a:p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Signal Transduction</a:t>
            </a:r>
          </a:p>
          <a:p>
            <a:pPr algn="ctr"/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161795" name="Text Box 1027">
            <a:extLst>
              <a:ext uri="{FF2B5EF4-FFF2-40B4-BE49-F238E27FC236}">
                <a16:creationId xmlns:a16="http://schemas.microsoft.com/office/drawing/2014/main" id="{89353ED8-B1ED-BA7B-EA4C-48A8F0278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740775" cy="506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Η ικανότητα των κυττάρων να δέχονται μηνύματα πέρα από την κυτταρική μεμβράνη και να </a:t>
            </a: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απαντούν κατάλληλα έχει θεμελιώδη σημασία για τη ζωή.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Στους πολυκύτταρους οργανισμούς, κύτταρα με διαφορετική λειτουργία ανταλλάσσουν μεγάλη ποικιλία μηνυμάτων.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Τα ζωικά κύτταρα ανταλλάσσουν πληροφορίες σχετικά με τη συγκέντρωση των ιόντων και της γλυκόζης στα εξωκυττάρια υγρά, τη σωστή τοποθέτηση των κυττάρων κατά την ανάπτυξη,….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Σε όλες αυτές τις περιπτώσεις το σήμα αντιπροσωπεύει πληροφορίες που ανιχνεύονται από ειδικούς υποδοχείς και μετατρέπονται σε μια κυτταρική απάντηση, η οποία περιλαμβάνει πάντοτε μια χημική διεργασία.</a:t>
            </a:r>
          </a:p>
          <a:p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r>
              <a:rPr lang="el-GR" altLang="el-GR" sz="1800">
                <a:solidFill>
                  <a:schemeClr val="bg1"/>
                </a:solidFill>
              </a:rPr>
              <a:t>Αυτή η μετατροπή των πληροφοριών σε χημικές αλλαγές, γνωστή σαν μεταγωγή σήματος </a:t>
            </a:r>
            <a:r>
              <a:rPr lang="el-GR" altLang="el-GR" sz="2000">
                <a:solidFill>
                  <a:srgbClr val="FFFF66"/>
                </a:solidFill>
              </a:rPr>
              <a:t>(</a:t>
            </a:r>
            <a:r>
              <a:rPr lang="en-US" altLang="el-GR" sz="2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signal transduction</a:t>
            </a:r>
            <a:r>
              <a:rPr lang="en-US" altLang="el-GR" sz="1800">
                <a:solidFill>
                  <a:schemeClr val="bg1"/>
                </a:solidFill>
              </a:rPr>
              <a:t>) </a:t>
            </a:r>
            <a:r>
              <a:rPr lang="el-GR" altLang="el-GR" sz="1800">
                <a:solidFill>
                  <a:schemeClr val="bg1"/>
                </a:solidFill>
              </a:rPr>
              <a:t>είναι </a:t>
            </a:r>
            <a:r>
              <a:rPr lang="el-GR" altLang="el-GR" sz="2000" b="1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οικουμενική ιδιότητα των ζωντανών κυττάρων</a:t>
            </a:r>
            <a:r>
              <a:rPr lang="el-GR" altLang="el-GR" sz="1800">
                <a:solidFill>
                  <a:schemeClr val="bg1"/>
                </a:solidFill>
              </a:rPr>
              <a:t>.</a:t>
            </a:r>
          </a:p>
          <a:p>
            <a:endParaRPr lang="el-GR" altLang="el-GR" sz="1800">
              <a:solidFill>
                <a:schemeClr val="bg1"/>
              </a:solidFill>
            </a:endParaRP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33B97BA0-F59E-F91E-C786-233073F9D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79375"/>
            <a:ext cx="8221663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l-GR" altLang="el-GR" sz="2800" b="1"/>
              <a:t> ΜΕΤΑΔΟΣΗ ΜΗΝΥΜΑΤΟΣ</a:t>
            </a:r>
            <a:r>
              <a:rPr lang="en-US" altLang="el-GR" sz="2800" b="1"/>
              <a:t>:</a:t>
            </a:r>
          </a:p>
          <a:p>
            <a:pPr algn="ctr"/>
            <a:r>
              <a:rPr lang="el-GR" altLang="el-GR" sz="2400" b="1"/>
              <a:t>Ένα μαγικό ταξίδι από την κυτταροπλασματική μεμβράνη </a:t>
            </a:r>
          </a:p>
          <a:p>
            <a:pPr algn="ctr"/>
            <a:r>
              <a:rPr lang="el-GR" altLang="el-GR" sz="2400" b="1"/>
              <a:t>στον πυρήνα ….με πολύ ενδιαφέρουσες στάσεις στη διαδρομή</a:t>
            </a:r>
          </a:p>
          <a:p>
            <a:pPr algn="ctr"/>
            <a:endParaRPr lang="el-GR" altLang="el-GR" sz="2400" b="1"/>
          </a:p>
          <a:p>
            <a:pPr algn="ctr"/>
            <a:endParaRPr lang="en-US" altLang="el-GR" sz="2400" b="1"/>
          </a:p>
        </p:txBody>
      </p:sp>
      <p:pic>
        <p:nvPicPr>
          <p:cNvPr id="24579" name="Picture 3" descr="15_001">
            <a:extLst>
              <a:ext uri="{FF2B5EF4-FFF2-40B4-BE49-F238E27FC236}">
                <a16:creationId xmlns:a16="http://schemas.microsoft.com/office/drawing/2014/main" id="{B4A5330C-11B0-A878-B933-7A14D8BD6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2"/>
          <a:stretch>
            <a:fillRect/>
          </a:stretch>
        </p:blipFill>
        <p:spPr bwMode="auto">
          <a:xfrm>
            <a:off x="2971800" y="1649413"/>
            <a:ext cx="4849813" cy="5208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h20f1">
            <a:extLst>
              <a:ext uri="{FF2B5EF4-FFF2-40B4-BE49-F238E27FC236}">
                <a16:creationId xmlns:a16="http://schemas.microsoft.com/office/drawing/2014/main" id="{53E77EF8-7D76-36F6-CDEC-7608BF217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37338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4">
            <a:extLst>
              <a:ext uri="{FF2B5EF4-FFF2-40B4-BE49-F238E27FC236}">
                <a16:creationId xmlns:a16="http://schemas.microsoft.com/office/drawing/2014/main" id="{34C841E3-3223-E614-3673-C16399684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4189413" cy="393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chemeClr val="bg1"/>
                </a:solidFill>
              </a:rPr>
              <a:t>Οι διάφοροι τρόποι της διακυτταρικής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επικοινωνίας είναι :</a:t>
            </a:r>
          </a:p>
          <a:p>
            <a:endParaRPr lang="el-GR" altLang="el-GR" sz="1800">
              <a:solidFill>
                <a:schemeClr val="bg1"/>
              </a:solidFill>
            </a:endParaRPr>
          </a:p>
          <a:p>
            <a:endParaRPr lang="el-GR" altLang="el-GR" sz="1800">
              <a:solidFill>
                <a:schemeClr val="bg1"/>
              </a:solidFill>
            </a:endParaRPr>
          </a:p>
          <a:p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Ενδοκρινικός 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Παρακρινικός 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Αυτοκρινικός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Το μόριο-συνδέτης που παράγεται από το</a:t>
            </a:r>
          </a:p>
          <a:p>
            <a:pPr>
              <a:buFont typeface="Wingdings" pitchFamily="2" charset="2"/>
              <a:buNone/>
            </a:pPr>
            <a:r>
              <a:rPr lang="el-GR" altLang="el-GR" sz="1800">
                <a:solidFill>
                  <a:schemeClr val="bg1"/>
                </a:solidFill>
              </a:rPr>
              <a:t> κύτταρο παραμένει προσαρτημένο 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</p:txBody>
      </p:sp>
      <p:sp>
        <p:nvSpPr>
          <p:cNvPr id="25604" name="Text Box 7">
            <a:extLst>
              <a:ext uri="{FF2B5EF4-FFF2-40B4-BE49-F238E27FC236}">
                <a16:creationId xmlns:a16="http://schemas.microsoft.com/office/drawing/2014/main" id="{AFEE4D5D-FDCE-AC73-8402-63148E0D7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52400"/>
            <a:ext cx="5543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l-GR" sz="2400">
                <a:solidFill>
                  <a:srgbClr val="FFFF00"/>
                </a:solidFill>
              </a:rPr>
              <a:t>General Schemes of </a:t>
            </a:r>
            <a:r>
              <a:rPr lang="en-US" altLang="el-GR" sz="2400" i="1">
                <a:solidFill>
                  <a:srgbClr val="FFFF00"/>
                </a:solidFill>
              </a:rPr>
              <a:t>Inter</a:t>
            </a:r>
            <a:r>
              <a:rPr lang="en-US" altLang="el-GR" sz="2400">
                <a:solidFill>
                  <a:srgbClr val="FFFF00"/>
                </a:solidFill>
              </a:rPr>
              <a:t>cellular Signalling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3">
            <a:extLst>
              <a:ext uri="{FF2B5EF4-FFF2-40B4-BE49-F238E27FC236}">
                <a16:creationId xmlns:a16="http://schemas.microsoft.com/office/drawing/2014/main" id="{0CD8F416-C577-6FEB-2CE3-03EF130171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43463"/>
            <a:ext cx="8686800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            Το μόριο-συνδέτης που παράγεται από το κύτταρο παραμένει προσαρτημένο</a:t>
            </a:r>
          </a:p>
          <a:p>
            <a:pPr lvl="2"/>
            <a:r>
              <a:rPr lang="en-US" altLang="el-GR" sz="1400">
                <a:solidFill>
                  <a:schemeClr val="bg1"/>
                </a:solidFill>
              </a:rPr>
              <a:t>LFA-1</a:t>
            </a:r>
            <a:r>
              <a:rPr lang="el-GR" altLang="el-GR" sz="1400">
                <a:solidFill>
                  <a:schemeClr val="bg1"/>
                </a:solidFill>
              </a:rPr>
              <a:t> :  </a:t>
            </a:r>
            <a:r>
              <a:rPr lang="en-US" altLang="el-GR" sz="1400">
                <a:solidFill>
                  <a:schemeClr val="bg1"/>
                </a:solidFill>
              </a:rPr>
              <a:t>Lymphocyte  Function-associated  antigen 1 (</a:t>
            </a:r>
            <a:r>
              <a:rPr lang="el-GR" altLang="el-GR" sz="1400">
                <a:solidFill>
                  <a:schemeClr val="bg1"/>
                </a:solidFill>
              </a:rPr>
              <a:t>ιντεγκρίνες)</a:t>
            </a:r>
          </a:p>
          <a:p>
            <a:pPr lvl="2"/>
            <a:r>
              <a:rPr lang="en-US" altLang="el-GR" sz="1400">
                <a:solidFill>
                  <a:schemeClr val="bg1"/>
                </a:solidFill>
              </a:rPr>
              <a:t>ICAM-1 : Interecellular adhesion molecule -1 (</a:t>
            </a:r>
            <a:r>
              <a:rPr lang="el-GR" altLang="el-GR" sz="1400">
                <a:solidFill>
                  <a:schemeClr val="bg1"/>
                </a:solidFill>
              </a:rPr>
              <a:t>μόριο προσκόλλησης) 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</p:txBody>
      </p:sp>
      <p:sp>
        <p:nvSpPr>
          <p:cNvPr id="26627" name="Text Box 4">
            <a:extLst>
              <a:ext uri="{FF2B5EF4-FFF2-40B4-BE49-F238E27FC236}">
                <a16:creationId xmlns:a16="http://schemas.microsoft.com/office/drawing/2014/main" id="{56205992-9D98-4296-D59B-E01C36F89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52400"/>
            <a:ext cx="5543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l-GR" sz="2400">
                <a:solidFill>
                  <a:srgbClr val="FFFF00"/>
                </a:solidFill>
              </a:rPr>
              <a:t>General Schemes of </a:t>
            </a:r>
            <a:r>
              <a:rPr lang="en-US" altLang="el-GR" sz="2400" i="1">
                <a:solidFill>
                  <a:srgbClr val="FFFF00"/>
                </a:solidFill>
              </a:rPr>
              <a:t>Inter</a:t>
            </a:r>
            <a:r>
              <a:rPr lang="en-US" altLang="el-GR" sz="2400">
                <a:solidFill>
                  <a:srgbClr val="FFFF00"/>
                </a:solidFill>
              </a:rPr>
              <a:t>cellular Signalling</a:t>
            </a:r>
          </a:p>
        </p:txBody>
      </p:sp>
      <p:pic>
        <p:nvPicPr>
          <p:cNvPr id="26628" name="Picture 5">
            <a:extLst>
              <a:ext uri="{FF2B5EF4-FFF2-40B4-BE49-F238E27FC236}">
                <a16:creationId xmlns:a16="http://schemas.microsoft.com/office/drawing/2014/main" id="{C99D12D6-5A69-D720-F588-B5E75E123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90600"/>
            <a:ext cx="6381750" cy="415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3">
            <a:extLst>
              <a:ext uri="{FF2B5EF4-FFF2-40B4-BE49-F238E27FC236}">
                <a16:creationId xmlns:a16="http://schemas.microsoft.com/office/drawing/2014/main" id="{F4F922A7-0EF6-A056-39B3-BA4E4E5EA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43463"/>
            <a:ext cx="868680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            Το μόριο-συνδέτης που παράγεται από το κύτταρο παραμένει προσαρτημένο 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</p:txBody>
      </p:sp>
      <p:sp>
        <p:nvSpPr>
          <p:cNvPr id="27651" name="Text Box 4">
            <a:extLst>
              <a:ext uri="{FF2B5EF4-FFF2-40B4-BE49-F238E27FC236}">
                <a16:creationId xmlns:a16="http://schemas.microsoft.com/office/drawing/2014/main" id="{7F919034-F7A0-5167-CADE-C8A4B3F53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52400"/>
            <a:ext cx="5543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l-GR" sz="2400">
                <a:solidFill>
                  <a:srgbClr val="FFFF00"/>
                </a:solidFill>
              </a:rPr>
              <a:t>General Schemes of </a:t>
            </a:r>
            <a:r>
              <a:rPr lang="en-US" altLang="el-GR" sz="2400" i="1">
                <a:solidFill>
                  <a:srgbClr val="FFFF00"/>
                </a:solidFill>
              </a:rPr>
              <a:t>Inter</a:t>
            </a:r>
            <a:r>
              <a:rPr lang="en-US" altLang="el-GR" sz="2400">
                <a:solidFill>
                  <a:srgbClr val="FFFF00"/>
                </a:solidFill>
              </a:rPr>
              <a:t>cellular Signalling</a:t>
            </a:r>
          </a:p>
        </p:txBody>
      </p:sp>
      <p:pic>
        <p:nvPicPr>
          <p:cNvPr id="27652" name="Picture 2">
            <a:extLst>
              <a:ext uri="{FF2B5EF4-FFF2-40B4-BE49-F238E27FC236}">
                <a16:creationId xmlns:a16="http://schemas.microsoft.com/office/drawing/2014/main" id="{A388D0C0-5110-DD51-7801-EC21FBCC6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5000"/>
            <a:ext cx="8312150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>
            <a:extLst>
              <a:ext uri="{FF2B5EF4-FFF2-40B4-BE49-F238E27FC236}">
                <a16:creationId xmlns:a16="http://schemas.microsoft.com/office/drawing/2014/main" id="{2DCFFFC0-684C-F0B7-6883-1E4C557455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5548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INTRACELLULAR SIGNALING:</a:t>
            </a:r>
          </a:p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Signal Transduction</a:t>
            </a:r>
          </a:p>
          <a:p>
            <a:pPr algn="ctr"/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83622CB8-034E-BCE2-9D6E-A8FBA09F4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559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chemeClr val="bg1"/>
                </a:solidFill>
              </a:rPr>
              <a:t>Η κυτταρική μεμβράνη, όπως επίσης και το κυτταρόπλασμα αλλά και ο πυρήνας περιέχουν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υποδοχείς για διάφορους συνδέτες, οι οποίοι διαμεσολαβούν τη μετάδοση του μηνύματος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(βιοσηματοδότηση) από τον εξωκυττάριο στον ενδοκυττάριο χώρο.</a:t>
            </a: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  <p:sp>
        <p:nvSpPr>
          <p:cNvPr id="157700" name="Text Box 4">
            <a:extLst>
              <a:ext uri="{FF2B5EF4-FFF2-40B4-BE49-F238E27FC236}">
                <a16:creationId xmlns:a16="http://schemas.microsoft.com/office/drawing/2014/main" id="{A9EBBDEC-E0A3-C8E7-771D-6E0A634A2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719388"/>
            <a:ext cx="6761163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 b="1">
                <a:solidFill>
                  <a:schemeClr val="bg1"/>
                </a:solidFill>
              </a:rPr>
              <a:t>Οι συνδέτες μπορεί να είναι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 αυξητικοί παράγοντες </a:t>
            </a:r>
            <a:r>
              <a:rPr lang="en-US" altLang="el-GR" sz="1800">
                <a:solidFill>
                  <a:schemeClr val="bg1"/>
                </a:solidFill>
              </a:rPr>
              <a:t> (</a:t>
            </a:r>
            <a:r>
              <a:rPr lang="el-GR" altLang="el-GR" sz="1800">
                <a:solidFill>
                  <a:schemeClr val="bg1"/>
                </a:solidFill>
              </a:rPr>
              <a:t>μιτογένεση)</a:t>
            </a:r>
            <a:endParaRPr lang="en-US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κυτοκίνες ( διαφοροποίηση, πολλαπλασιασμό, λειτουργία κυττάρων)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προσταγλανδίνες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νευροδιαβιβαστές 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None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διαλυτά αέρια όπως το ΝΟ (μονοξείδιο του αζώτου)  </a:t>
            </a:r>
          </a:p>
          <a:p>
            <a:pPr>
              <a:buFont typeface="Wingdings" pitchFamily="2" charset="2"/>
              <a:buChar char="Ø"/>
            </a:pP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ορμόνες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>
            <a:extLst>
              <a:ext uri="{FF2B5EF4-FFF2-40B4-BE49-F238E27FC236}">
                <a16:creationId xmlns:a16="http://schemas.microsoft.com/office/drawing/2014/main" id="{EAE74F25-5B2E-C90B-E606-17928F650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5548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INTRACELLULAR SIGNALING:</a:t>
            </a:r>
          </a:p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Signal Transduction</a:t>
            </a:r>
          </a:p>
          <a:p>
            <a:pPr algn="ctr"/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29699" name="Text Box 3">
            <a:extLst>
              <a:ext uri="{FF2B5EF4-FFF2-40B4-BE49-F238E27FC236}">
                <a16:creationId xmlns:a16="http://schemas.microsoft.com/office/drawing/2014/main" id="{A3BD2AA3-3BEF-F16B-A245-AF65BB390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559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chemeClr val="bg1"/>
                </a:solidFill>
              </a:rPr>
              <a:t>Η κυτταρική μεμβράνη, όπως επίσης και το κυτταρόπλασμα αλλά και ο πυρήνας περιέχουν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υποδοχείς για διάφορους συνδέτες, οι οποίοι διαμεσολαβούν τη μετάδοση του μηνύματος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(βιοσηματοδότηση) από τον εξωκυττάριο στον ενδοκυττάριο χώρο.</a:t>
            </a: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  <p:sp>
        <p:nvSpPr>
          <p:cNvPr id="251908" name="Text Box 4">
            <a:extLst>
              <a:ext uri="{FF2B5EF4-FFF2-40B4-BE49-F238E27FC236}">
                <a16:creationId xmlns:a16="http://schemas.microsoft.com/office/drawing/2014/main" id="{A4BA97A0-C362-EBA3-445E-4C6B873A0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719388"/>
            <a:ext cx="6761163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 b="1">
                <a:solidFill>
                  <a:schemeClr val="bg1"/>
                </a:solidFill>
              </a:rPr>
              <a:t>Οι συνδέτες μπορεί να είναι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αυξητικοί παράγοντες </a:t>
            </a:r>
            <a:r>
              <a:rPr lang="en-US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(</a:t>
            </a: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μιτογένεση)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 κυτοκίνες ( διαφοροποίηση, πολλαπλασιασμό, λειτουργία κυττάρων)</a:t>
            </a:r>
            <a:endParaRPr lang="en-US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προσταγλανδίνες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νευροδιαβιβαστές 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None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διαλυτά αέρια όπως το ΝΟ (μονοξείδιο του αζώτου)  </a:t>
            </a:r>
          </a:p>
          <a:p>
            <a:pPr>
              <a:buFont typeface="Wingdings" pitchFamily="2" charset="2"/>
              <a:buChar char="Ø"/>
            </a:pP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ορμόνες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>
            <a:extLst>
              <a:ext uri="{FF2B5EF4-FFF2-40B4-BE49-F238E27FC236}">
                <a16:creationId xmlns:a16="http://schemas.microsoft.com/office/drawing/2014/main" id="{B5DB9F0A-1CCD-043D-9300-658D71643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5548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INTRACELLULAR SIGNALING:</a:t>
            </a:r>
          </a:p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Signal Transduction</a:t>
            </a:r>
          </a:p>
          <a:p>
            <a:pPr algn="ctr"/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30723" name="Text Box 3">
            <a:extLst>
              <a:ext uri="{FF2B5EF4-FFF2-40B4-BE49-F238E27FC236}">
                <a16:creationId xmlns:a16="http://schemas.microsoft.com/office/drawing/2014/main" id="{DAE46657-F5AD-DFA9-D40F-8D5E3FD65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559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chemeClr val="bg1"/>
                </a:solidFill>
              </a:rPr>
              <a:t>Η κυτταρική μεμβράνη, όπως επίσης και το κυτταρόπλασμα αλλά και ο πυρήνας περιέχουν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υποδοχείς για διάφορους συνδέτες, οι οποίοι διαμεσολαβούν τη μετάδοση του μηνύματος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(βιοσηματοδότηση) από τον εξωκυττάριο στον ενδοκυττάριο χώρο.</a:t>
            </a: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  <p:sp>
        <p:nvSpPr>
          <p:cNvPr id="252932" name="Text Box 4">
            <a:extLst>
              <a:ext uri="{FF2B5EF4-FFF2-40B4-BE49-F238E27FC236}">
                <a16:creationId xmlns:a16="http://schemas.microsoft.com/office/drawing/2014/main" id="{204A9928-691E-5DD4-B0AE-59A10768A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719388"/>
            <a:ext cx="6761163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 b="1">
                <a:solidFill>
                  <a:schemeClr val="bg1"/>
                </a:solidFill>
              </a:rPr>
              <a:t>Οι συνδέτες μπορεί να είναι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αυξητικοί παράγοντες </a:t>
            </a:r>
            <a:r>
              <a:rPr lang="en-US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(</a:t>
            </a: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μιτογένεση)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κυτοκίνες ( διαφοροποίηση, πολλαπλασιασμό, λειτουργία κυττάρων)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 προσταγλανδίνες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νευροδιαβιβαστές 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None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διαλυτά αέρια όπως το ΝΟ (μονοξείδιο του αζώτου)  </a:t>
            </a:r>
          </a:p>
          <a:p>
            <a:pPr>
              <a:buFont typeface="Wingdings" pitchFamily="2" charset="2"/>
              <a:buChar char="Ø"/>
            </a:pP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ορμόνες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DBEA3344-C09D-DF4A-D722-278498099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5548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INTRACELLULAR SIGNALING:</a:t>
            </a:r>
          </a:p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Signal Transduction</a:t>
            </a:r>
          </a:p>
          <a:p>
            <a:pPr algn="ctr"/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5BFBDE18-014D-E1C7-6754-DB5547574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559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chemeClr val="bg1"/>
                </a:solidFill>
              </a:rPr>
              <a:t>Η κυτταρική μεμβράνη, όπως επίσης και το κυτταρόπλασμα αλλά και ο πυρήνας περιέχουν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υποδοχείς για διάφορους συνδέτες, οι οποίοι διαμεσολαβούν τη μετάδοση του μηνύματος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(βιοσηματοδότηση) από τον εξωκυττάριο στον ενδοκυττάριο χώρο.</a:t>
            </a: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  <p:sp>
        <p:nvSpPr>
          <p:cNvPr id="253956" name="Text Box 4">
            <a:extLst>
              <a:ext uri="{FF2B5EF4-FFF2-40B4-BE49-F238E27FC236}">
                <a16:creationId xmlns:a16="http://schemas.microsoft.com/office/drawing/2014/main" id="{3BB853FE-F96E-480D-F3E4-6D796587B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719388"/>
            <a:ext cx="6761163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 b="1">
                <a:solidFill>
                  <a:schemeClr val="bg1"/>
                </a:solidFill>
              </a:rPr>
              <a:t>Οι συνδέτες μπορεί να είναι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αυξητικοί παράγοντες </a:t>
            </a:r>
            <a:r>
              <a:rPr lang="en-US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(</a:t>
            </a: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μιτογένεση)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κυτοκίνες ( διαφοροποίηση, πολλαπλασιασμό, λειτουργία κυττάρων)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προσταγλανδίνες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 νευροδιαβιβαστές </a:t>
            </a:r>
            <a:endParaRPr lang="en-US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None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διαλυτά αέρια όπως το ΝΟ (μονοξείδιο του αζώτου)  </a:t>
            </a:r>
          </a:p>
          <a:p>
            <a:pPr>
              <a:buFont typeface="Wingdings" pitchFamily="2" charset="2"/>
              <a:buChar char="Ø"/>
            </a:pP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ορμόνες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>
            <a:extLst>
              <a:ext uri="{FF2B5EF4-FFF2-40B4-BE49-F238E27FC236}">
                <a16:creationId xmlns:a16="http://schemas.microsoft.com/office/drawing/2014/main" id="{AC052CB6-A17C-4F4C-2676-9E6D02D2E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5548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INTRACELLULAR SIGNALING:</a:t>
            </a:r>
          </a:p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Signal Transduction</a:t>
            </a:r>
          </a:p>
          <a:p>
            <a:pPr algn="ctr"/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21CCD9B3-9855-0044-5F58-6452D691C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559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chemeClr val="bg1"/>
                </a:solidFill>
              </a:rPr>
              <a:t>Η κυτταρική μεμβράνη, όπως επίσης και το κυτταρόπλασμα αλλά και ο πυρήνας περιέχουν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υποδοχείς για διάφορους συνδέτες, οι οποίοι διαμεσολαβούν τη μετάδοση του μηνύματος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(βιοσηματοδότηση) από τον εξωκυττάριο στον ενδοκυττάριο χώρο.</a:t>
            </a: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  <p:sp>
        <p:nvSpPr>
          <p:cNvPr id="254980" name="Text Box 4">
            <a:extLst>
              <a:ext uri="{FF2B5EF4-FFF2-40B4-BE49-F238E27FC236}">
                <a16:creationId xmlns:a16="http://schemas.microsoft.com/office/drawing/2014/main" id="{4FDE33CE-9B78-73A4-6C80-1939BAAD1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719388"/>
            <a:ext cx="6761163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 b="1">
                <a:solidFill>
                  <a:schemeClr val="bg1"/>
                </a:solidFill>
              </a:rPr>
              <a:t>Οι συνδέτες μπορεί να είναι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αυξητικοί παράγοντες </a:t>
            </a:r>
            <a:r>
              <a:rPr lang="en-US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(</a:t>
            </a: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μιτογένεση)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κυτοκίνες ( διαφοροποίηση, πολλαπλασιασμό, λειτουργία κυττάρων)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προσταγλανδίνες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νευροδιαβιβαστές 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None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 διαλυτά αέρια όπως το ΝΟ (μονοξείδιο του αζώτου)  </a:t>
            </a:r>
          </a:p>
          <a:p>
            <a:pPr>
              <a:buFont typeface="Wingdings" pitchFamily="2" charset="2"/>
              <a:buChar char="Ø"/>
            </a:pPr>
            <a:endParaRPr lang="en-US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ορμόνες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0518D80F-3583-69EB-0272-0670A4F8B9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l-GR" altLang="el-GR" sz="3200">
                <a:ea typeface="ＭＳ Ｐゴシック" panose="020B0600070205080204" pitchFamily="34" charset="-128"/>
              </a:rPr>
              <a:t> </a:t>
            </a:r>
            <a:r>
              <a:rPr lang="en-US" altLang="el-GR" sz="3200">
                <a:ea typeface="ＭＳ Ｐゴシック" panose="020B0600070205080204" pitchFamily="34" charset="-128"/>
              </a:rPr>
              <a:t>Nitric Oxide</a:t>
            </a:r>
          </a:p>
        </p:txBody>
      </p:sp>
      <p:pic>
        <p:nvPicPr>
          <p:cNvPr id="33795" name="Picture 5">
            <a:extLst>
              <a:ext uri="{FF2B5EF4-FFF2-40B4-BE49-F238E27FC236}">
                <a16:creationId xmlns:a16="http://schemas.microsoft.com/office/drawing/2014/main" id="{32A36DBA-45F0-78E0-D92B-B9C19EDB9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47800"/>
            <a:ext cx="4276725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Rectangle 6">
            <a:extLst>
              <a:ext uri="{FF2B5EF4-FFF2-40B4-BE49-F238E27FC236}">
                <a16:creationId xmlns:a16="http://schemas.microsoft.com/office/drawing/2014/main" id="{C154A538-6306-5711-9909-972CFD0A24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2">
            <a:extLst>
              <a:ext uri="{FF2B5EF4-FFF2-40B4-BE49-F238E27FC236}">
                <a16:creationId xmlns:a16="http://schemas.microsoft.com/office/drawing/2014/main" id="{9A80A11B-F937-C9E1-6994-CAC20DF36A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04800"/>
            <a:ext cx="5548313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INTRACELLULAR SIGNALING:</a:t>
            </a:r>
          </a:p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Signal Transduction</a:t>
            </a:r>
          </a:p>
          <a:p>
            <a:pPr algn="ctr"/>
            <a:endParaRPr lang="en-US" altLang="el-GR" sz="2400" b="1">
              <a:solidFill>
                <a:srgbClr val="FFFF00"/>
              </a:solidFill>
            </a:endParaRPr>
          </a:p>
        </p:txBody>
      </p:sp>
      <p:sp>
        <p:nvSpPr>
          <p:cNvPr id="34819" name="Text Box 3">
            <a:extLst>
              <a:ext uri="{FF2B5EF4-FFF2-40B4-BE49-F238E27FC236}">
                <a16:creationId xmlns:a16="http://schemas.microsoft.com/office/drawing/2014/main" id="{8731D1DE-2140-2FDC-2E29-D0CCBB19E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0"/>
            <a:ext cx="85598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chemeClr val="bg1"/>
                </a:solidFill>
              </a:rPr>
              <a:t>Η κυτταρική μεμβράνη, όπως επίσης και το κυτταρόπλασμα αλλά και ο πυρήνας περιέχουν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υποδοχείς για διάφορους συνδέτες, οι οποίοι διαμεσολαβούν τη μετάδοση του μηνύματος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(βιοσηματοδότηση) από τον εξωκυττάριο στον ενδοκυττάριο χώρο.</a:t>
            </a: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  <p:sp>
        <p:nvSpPr>
          <p:cNvPr id="256004" name="Text Box 4">
            <a:extLst>
              <a:ext uri="{FF2B5EF4-FFF2-40B4-BE49-F238E27FC236}">
                <a16:creationId xmlns:a16="http://schemas.microsoft.com/office/drawing/2014/main" id="{F9A28D71-604A-8754-87E5-45D316D33F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719388"/>
            <a:ext cx="6761163" cy="369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 b="1">
                <a:solidFill>
                  <a:schemeClr val="bg1"/>
                </a:solidFill>
              </a:rPr>
              <a:t>Οι συνδέτες μπορεί να είναι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αυξητικοί παράγοντες </a:t>
            </a:r>
            <a:r>
              <a:rPr lang="en-US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(</a:t>
            </a: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μιτογένεση)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κυτοκίνες ( διαφοροποίηση, πολλαπλασιασμό, λειτουργία κυττάρων)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προσταγλανδίνες</a:t>
            </a:r>
          </a:p>
          <a:p>
            <a:pPr>
              <a:buFont typeface="Wingdings" pitchFamily="2" charset="2"/>
              <a:buChar char="Ø"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νευροδιαβιβαστές </a:t>
            </a:r>
            <a:endParaRPr lang="en-US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None/>
            </a:pPr>
            <a:endParaRPr lang="el-GR" altLang="el-GR" sz="1800">
              <a:solidFill>
                <a:srgbClr val="00002F"/>
              </a:solidFill>
              <a:effectDag name="">
                <a:cont type="tree" name="">
                  <a:effect ref="fillLine"/>
                  <a:outerShdw dist="38100" dir="13500000" algn="br">
                    <a:srgbClr val="171746"/>
                  </a:outerShdw>
                </a:cont>
                <a:cont type="tree" name="">
                  <a:effect ref="fillLine"/>
                  <a:outerShdw dist="38100" dir="2700000" algn="tl">
                    <a:srgbClr val="00001C"/>
                  </a:outerShdw>
                </a:cont>
                <a:effect ref="fillLine"/>
              </a:effectDag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rgbClr val="00002F"/>
                </a:solidFill>
                <a:effectDag name="">
                  <a:cont type="tree" name="">
                    <a:effect ref="fillLine"/>
                    <a:outerShdw dist="38100" dir="13500000" algn="br">
                      <a:srgbClr val="171746"/>
                    </a:outerShdw>
                  </a:cont>
                  <a:cont type="tree" name="">
                    <a:effect ref="fillLine"/>
                    <a:outerShdw dist="38100" dir="2700000" algn="tl">
                      <a:srgbClr val="00001C"/>
                    </a:outerShdw>
                  </a:cont>
                  <a:effect ref="fillLine"/>
                </a:effectDag>
              </a:rPr>
              <a:t> διαλυτά αέρια όπως το ΝΟ (μονοξείδιο του αζώτου)</a:t>
            </a:r>
            <a:r>
              <a:rPr lang="el-GR" altLang="el-GR" sz="1800">
                <a:solidFill>
                  <a:schemeClr val="bg1"/>
                </a:solidFill>
              </a:rPr>
              <a:t>  </a:t>
            </a:r>
          </a:p>
          <a:p>
            <a:pPr>
              <a:buFont typeface="Wingdings" pitchFamily="2" charset="2"/>
              <a:buChar char="Ø"/>
            </a:pPr>
            <a:endParaRPr lang="en-US" altLang="el-GR" sz="180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altLang="el-GR" sz="1800">
                <a:solidFill>
                  <a:schemeClr val="bg1"/>
                </a:solidFill>
              </a:rPr>
              <a:t> ορμόνες</a:t>
            </a:r>
            <a:endParaRPr lang="en-US" altLang="el-GR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>
            <a:extLst>
              <a:ext uri="{FF2B5EF4-FFF2-40B4-BE49-F238E27FC236}">
                <a16:creationId xmlns:a16="http://schemas.microsoft.com/office/drawing/2014/main" id="{28584AEB-9165-D33C-B484-3950D4A27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46075"/>
            <a:ext cx="7521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HORMONES - First class of signaling molecules defined</a:t>
            </a:r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B21FDF97-CB84-F8CD-C015-B323EAEE6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31875"/>
            <a:ext cx="893921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400" b="1">
                <a:solidFill>
                  <a:schemeClr val="bg1"/>
                </a:solidFill>
              </a:rPr>
              <a:t>Εκκρίνονται από ενδοκρινικά κύτταρα</a:t>
            </a:r>
            <a:r>
              <a:rPr lang="en-US" altLang="el-GR" sz="2400" b="1">
                <a:solidFill>
                  <a:schemeClr val="bg1"/>
                </a:solidFill>
              </a:rPr>
              <a:t> – </a:t>
            </a:r>
            <a:r>
              <a:rPr lang="el-GR" altLang="el-GR" sz="2400" b="1">
                <a:solidFill>
                  <a:schemeClr val="bg1"/>
                </a:solidFill>
              </a:rPr>
              <a:t>ειδικά κύτταρα που με τα </a:t>
            </a:r>
          </a:p>
          <a:p>
            <a:r>
              <a:rPr lang="el-GR" altLang="el-GR" sz="2400" b="1">
                <a:solidFill>
                  <a:schemeClr val="bg1"/>
                </a:solidFill>
              </a:rPr>
              <a:t>μηνύματά τους ρυθμίζουν την συμπεριφορά του οργανισμού σαν </a:t>
            </a:r>
          </a:p>
          <a:p>
            <a:r>
              <a:rPr lang="el-GR" altLang="el-GR" sz="2400" b="1">
                <a:solidFill>
                  <a:schemeClr val="bg1"/>
                </a:solidFill>
              </a:rPr>
              <a:t>σύνολο</a:t>
            </a:r>
            <a:r>
              <a:rPr lang="en-US" altLang="el-GR" sz="2400" b="1">
                <a:solidFill>
                  <a:schemeClr val="bg1"/>
                </a:solidFill>
              </a:rPr>
              <a:t>:</a:t>
            </a:r>
            <a:endParaRPr lang="el-GR" altLang="el-GR" sz="2400" b="1">
              <a:solidFill>
                <a:schemeClr val="bg1"/>
              </a:solidFill>
            </a:endParaRPr>
          </a:p>
          <a:p>
            <a:endParaRPr lang="en-US" altLang="el-GR" sz="2400" b="1">
              <a:solidFill>
                <a:schemeClr val="bg1"/>
              </a:solidFill>
            </a:endParaRPr>
          </a:p>
        </p:txBody>
      </p:sp>
      <p:sp>
        <p:nvSpPr>
          <p:cNvPr id="35844" name="Text Box 4">
            <a:extLst>
              <a:ext uri="{FF2B5EF4-FFF2-40B4-BE49-F238E27FC236}">
                <a16:creationId xmlns:a16="http://schemas.microsoft.com/office/drawing/2014/main" id="{138A27CA-DE57-CA4D-BCE7-77A2F9FDD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088" y="2590800"/>
            <a:ext cx="8497887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>
                <a:solidFill>
                  <a:schemeClr val="bg1"/>
                </a:solidFill>
              </a:rPr>
              <a:t> Διαφέρουν από άλλους διακυτταρικούς μεσολαβητές </a:t>
            </a:r>
          </a:p>
          <a:p>
            <a:endParaRPr lang="en-US" altLang="el-GR" sz="2000">
              <a:solidFill>
                <a:schemeClr val="bg1"/>
              </a:solidFill>
            </a:endParaRPr>
          </a:p>
          <a:p>
            <a:r>
              <a:rPr lang="el-GR" altLang="el-GR" sz="2000">
                <a:solidFill>
                  <a:schemeClr val="bg1"/>
                </a:solidFill>
              </a:rPr>
              <a:t>1</a:t>
            </a:r>
            <a:r>
              <a:rPr lang="en-US" altLang="el-GR" sz="2000">
                <a:solidFill>
                  <a:schemeClr val="bg1"/>
                </a:solidFill>
              </a:rPr>
              <a:t>. </a:t>
            </a:r>
            <a:r>
              <a:rPr lang="el-GR" altLang="el-GR" sz="2000">
                <a:solidFill>
                  <a:schemeClr val="bg1"/>
                </a:solidFill>
              </a:rPr>
              <a:t>Ενεργοποιούν μεταβολικές διαδικασίες σε ιστούς που βρίσκονται μακριά</a:t>
            </a:r>
          </a:p>
          <a:p>
            <a:r>
              <a:rPr lang="el-GR" altLang="el-GR" sz="2000">
                <a:solidFill>
                  <a:schemeClr val="bg1"/>
                </a:solidFill>
              </a:rPr>
              <a:t>από το όργανο που εκκρίνει την ορμόνη</a:t>
            </a:r>
          </a:p>
          <a:p>
            <a:endParaRPr lang="en-US" altLang="el-GR" sz="2000">
              <a:solidFill>
                <a:schemeClr val="bg1"/>
              </a:solidFill>
            </a:endParaRPr>
          </a:p>
          <a:p>
            <a:r>
              <a:rPr lang="el-GR" altLang="el-GR" sz="2000">
                <a:solidFill>
                  <a:schemeClr val="bg1"/>
                </a:solidFill>
              </a:rPr>
              <a:t>2</a:t>
            </a:r>
            <a:r>
              <a:rPr lang="en-US" altLang="el-GR" sz="2000">
                <a:solidFill>
                  <a:schemeClr val="bg1"/>
                </a:solidFill>
              </a:rPr>
              <a:t>. </a:t>
            </a:r>
            <a:r>
              <a:rPr lang="el-GR" altLang="el-GR" sz="2000">
                <a:solidFill>
                  <a:schemeClr val="bg1"/>
                </a:solidFill>
              </a:rPr>
              <a:t>Ενεργοποιούν σε πολύ χαμηλές συγκεντρώσεις </a:t>
            </a:r>
            <a:r>
              <a:rPr lang="en-US" altLang="el-GR" sz="2000">
                <a:solidFill>
                  <a:schemeClr val="bg1"/>
                </a:solidFill>
              </a:rPr>
              <a:t>(pM - </a:t>
            </a:r>
            <a:r>
              <a:rPr lang="en-US" altLang="el-GR" sz="2000">
                <a:solidFill>
                  <a:schemeClr val="bg1"/>
                </a:solidFill>
                <a:sym typeface="Symbol" pitchFamily="2" charset="2"/>
              </a:rPr>
              <a:t>M)</a:t>
            </a:r>
            <a:endParaRPr lang="el-GR" altLang="el-GR" sz="2000">
              <a:solidFill>
                <a:schemeClr val="bg1"/>
              </a:solidFill>
              <a:sym typeface="Symbol" pitchFamily="2" charset="2"/>
            </a:endParaRPr>
          </a:p>
          <a:p>
            <a:endParaRPr lang="en-US" altLang="el-GR" sz="2000">
              <a:solidFill>
                <a:schemeClr val="bg1"/>
              </a:solidFill>
              <a:sym typeface="Symbol" pitchFamily="2" charset="2"/>
            </a:endParaRPr>
          </a:p>
          <a:p>
            <a:r>
              <a:rPr lang="el-GR" altLang="el-GR" sz="2000">
                <a:solidFill>
                  <a:schemeClr val="bg1"/>
                </a:solidFill>
                <a:sym typeface="Symbol" pitchFamily="2" charset="2"/>
              </a:rPr>
              <a:t>3</a:t>
            </a:r>
            <a:r>
              <a:rPr lang="en-US" altLang="el-GR" sz="2000">
                <a:solidFill>
                  <a:schemeClr val="bg1"/>
                </a:solidFill>
                <a:sym typeface="Symbol" pitchFamily="2" charset="2"/>
              </a:rPr>
              <a:t>. </a:t>
            </a:r>
            <a:r>
              <a:rPr lang="el-GR" altLang="el-GR" sz="2000">
                <a:solidFill>
                  <a:schemeClr val="bg1"/>
                </a:solidFill>
                <a:sym typeface="Symbol" pitchFamily="2" charset="2"/>
              </a:rPr>
              <a:t>Οι αποκρίσεις των ορμονικών σημάτων έρχονται σαν απ’ ευθείας και γρήγορο </a:t>
            </a:r>
          </a:p>
          <a:p>
            <a:r>
              <a:rPr lang="el-GR" altLang="el-GR" sz="2000">
                <a:solidFill>
                  <a:schemeClr val="bg1"/>
                </a:solidFill>
                <a:sym typeface="Symbol" pitchFamily="2" charset="2"/>
              </a:rPr>
              <a:t>αποτέλεσμα της έκκρισής τους.</a:t>
            </a:r>
          </a:p>
          <a:p>
            <a:endParaRPr lang="en-US" altLang="el-GR" sz="2000">
              <a:solidFill>
                <a:schemeClr val="bg1"/>
              </a:solidFill>
              <a:sym typeface="Symbol" pitchFamily="2" charset="2"/>
            </a:endParaRPr>
          </a:p>
          <a:p>
            <a:endParaRPr lang="el-GR" altLang="el-GR" sz="2000">
              <a:solidFill>
                <a:schemeClr val="bg1"/>
              </a:solidFill>
              <a:sym typeface="Symbol" pitchFamily="2" charset="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ext Box 2">
            <a:extLst>
              <a:ext uri="{FF2B5EF4-FFF2-40B4-BE49-F238E27FC236}">
                <a16:creationId xmlns:a16="http://schemas.microsoft.com/office/drawing/2014/main" id="{9018BC50-73ED-22F7-0767-64A5CECDAE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52400"/>
            <a:ext cx="4162425" cy="519113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800" b="1"/>
              <a:t>Πεπτίδια ή Πολυπεπτίδια </a:t>
            </a:r>
            <a:endParaRPr lang="en-US" altLang="el-GR" sz="2800" b="1"/>
          </a:p>
        </p:txBody>
      </p:sp>
      <p:sp>
        <p:nvSpPr>
          <p:cNvPr id="168963" name="Text Box 3">
            <a:extLst>
              <a:ext uri="{FF2B5EF4-FFF2-40B4-BE49-F238E27FC236}">
                <a16:creationId xmlns:a16="http://schemas.microsoft.com/office/drawing/2014/main" id="{162F479C-0218-800A-1633-E4E0327A6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981200"/>
            <a:ext cx="1836738" cy="519113"/>
          </a:xfrm>
          <a:prstGeom prst="rect">
            <a:avLst/>
          </a:prstGeom>
          <a:solidFill>
            <a:srgbClr val="CCCC00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800" b="1"/>
              <a:t>Στεροειδή </a:t>
            </a:r>
            <a:endParaRPr lang="en-US" altLang="el-GR" sz="2800" b="1"/>
          </a:p>
        </p:txBody>
      </p:sp>
      <p:sp>
        <p:nvSpPr>
          <p:cNvPr id="168964" name="Text Box 4">
            <a:extLst>
              <a:ext uri="{FF2B5EF4-FFF2-40B4-BE49-F238E27FC236}">
                <a16:creationId xmlns:a16="http://schemas.microsoft.com/office/drawing/2014/main" id="{D7356401-D560-D20F-B854-26D2E366E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3657600"/>
            <a:ext cx="3514725" cy="528638"/>
          </a:xfrm>
          <a:prstGeom prst="rect">
            <a:avLst/>
          </a:prstGeom>
          <a:solidFill>
            <a:srgbClr val="66FFFF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800" b="1"/>
              <a:t>Παράγωγα αμινοξέων</a:t>
            </a:r>
            <a:endParaRPr lang="en-US" altLang="el-GR" sz="2800" b="1"/>
          </a:p>
        </p:txBody>
      </p:sp>
      <p:sp>
        <p:nvSpPr>
          <p:cNvPr id="168965" name="Text Box 5">
            <a:extLst>
              <a:ext uri="{FF2B5EF4-FFF2-40B4-BE49-F238E27FC236}">
                <a16:creationId xmlns:a16="http://schemas.microsoft.com/office/drawing/2014/main" id="{DA80704A-D9DE-3DC3-9AEF-AFCC20A0B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762000"/>
            <a:ext cx="7620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400" b="1"/>
              <a:t>Ινσουλίνη			</a:t>
            </a:r>
            <a:r>
              <a:rPr lang="en-US" altLang="el-GR" sz="2400" b="1"/>
              <a:t>IGF</a:t>
            </a:r>
            <a:r>
              <a:rPr lang="el-GR" altLang="el-GR" sz="2400" b="1"/>
              <a:t>                     Α</a:t>
            </a:r>
            <a:r>
              <a:rPr lang="en-US" altLang="el-GR" sz="2400" b="1"/>
              <a:t>DH  </a:t>
            </a:r>
            <a:r>
              <a:rPr lang="el-GR" altLang="el-GR" sz="2400" b="1"/>
              <a:t> </a:t>
            </a:r>
            <a:r>
              <a:rPr lang="el-GR" altLang="el-GR" sz="2400" b="1">
                <a:solidFill>
                  <a:srgbClr val="FF0000"/>
                </a:solidFill>
              </a:rPr>
              <a:t>Παραθορμόνη</a:t>
            </a:r>
            <a:r>
              <a:rPr lang="el-GR" altLang="el-GR" sz="2400" b="1"/>
              <a:t>  		Προλακτίνη       </a:t>
            </a:r>
            <a:r>
              <a:rPr lang="el-GR" altLang="el-GR" sz="2400" b="1">
                <a:solidFill>
                  <a:srgbClr val="FF0000"/>
                </a:solidFill>
              </a:rPr>
              <a:t>Καλσιτονίνη</a:t>
            </a:r>
            <a:endParaRPr lang="en-US" altLang="el-GR" sz="2400" b="1">
              <a:solidFill>
                <a:srgbClr val="FF0000"/>
              </a:solidFill>
            </a:endParaRPr>
          </a:p>
          <a:p>
            <a:r>
              <a:rPr lang="el-GR" altLang="el-GR" sz="2400" b="1"/>
              <a:t>Γλυκαγόνη 	 		</a:t>
            </a:r>
            <a:r>
              <a:rPr lang="en-US" altLang="el-GR" sz="2400" b="1"/>
              <a:t>GH</a:t>
            </a:r>
          </a:p>
          <a:p>
            <a:endParaRPr lang="el-GR" altLang="el-GR" sz="2400" b="1"/>
          </a:p>
          <a:p>
            <a:endParaRPr lang="en-US" altLang="el-GR" sz="2400" b="1"/>
          </a:p>
        </p:txBody>
      </p:sp>
      <p:sp>
        <p:nvSpPr>
          <p:cNvPr id="168966" name="Text Box 6">
            <a:extLst>
              <a:ext uri="{FF2B5EF4-FFF2-40B4-BE49-F238E27FC236}">
                <a16:creationId xmlns:a16="http://schemas.microsoft.com/office/drawing/2014/main" id="{846AE2BA-30EE-15DD-0978-9CD4CD34D5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791200"/>
            <a:ext cx="3581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l-GR" sz="2400" b="1"/>
          </a:p>
          <a:p>
            <a:r>
              <a:rPr lang="en-US" altLang="el-GR" sz="2400" b="1"/>
              <a:t>FSH</a:t>
            </a:r>
            <a:r>
              <a:rPr lang="el-GR" altLang="el-GR" sz="2400" b="1"/>
              <a:t> </a:t>
            </a:r>
            <a:r>
              <a:rPr lang="en-US" altLang="el-GR" sz="2400" b="1"/>
              <a:t> </a:t>
            </a:r>
            <a:r>
              <a:rPr lang="el-GR" altLang="el-GR" sz="2400" b="1"/>
              <a:t>   </a:t>
            </a:r>
            <a:r>
              <a:rPr lang="en-US" altLang="el-GR" sz="2400" b="1"/>
              <a:t>LH</a:t>
            </a:r>
            <a:r>
              <a:rPr lang="el-GR" altLang="el-GR" sz="2400" b="1"/>
              <a:t> </a:t>
            </a:r>
            <a:r>
              <a:rPr lang="en-US" altLang="el-GR" sz="2400" b="1"/>
              <a:t> </a:t>
            </a:r>
            <a:r>
              <a:rPr lang="el-GR" altLang="el-GR" sz="2400" b="1"/>
              <a:t>  </a:t>
            </a:r>
            <a:r>
              <a:rPr lang="en-US" altLang="el-GR" sz="2400" b="1"/>
              <a:t>TSH</a:t>
            </a:r>
          </a:p>
        </p:txBody>
      </p:sp>
      <p:sp>
        <p:nvSpPr>
          <p:cNvPr id="168968" name="Text Box 8">
            <a:extLst>
              <a:ext uri="{FF2B5EF4-FFF2-40B4-BE49-F238E27FC236}">
                <a16:creationId xmlns:a16="http://schemas.microsoft.com/office/drawing/2014/main" id="{F7257C21-2BB4-BB05-DCDE-592B8A028A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667000"/>
            <a:ext cx="8763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400" b="1"/>
              <a:t>Οιστρογόνα    Αλδοστερόνη	       Κορτιζόλη     </a:t>
            </a:r>
            <a:r>
              <a:rPr lang="el-GR" altLang="el-GR" sz="2400" b="1">
                <a:solidFill>
                  <a:srgbClr val="FF0000"/>
                </a:solidFill>
              </a:rPr>
              <a:t>Βιταμίνη  </a:t>
            </a:r>
            <a:r>
              <a:rPr lang="en-US" altLang="el-GR" sz="2400" b="1">
                <a:solidFill>
                  <a:srgbClr val="FF0000"/>
                </a:solidFill>
              </a:rPr>
              <a:t>D</a:t>
            </a:r>
            <a:r>
              <a:rPr lang="el-GR" altLang="el-GR" sz="2400" b="1"/>
              <a:t> Προγεστερόνη      Κορτικοστερόνη	   Τεστοστερόνη</a:t>
            </a:r>
            <a:endParaRPr lang="en-US" altLang="el-GR" sz="2400" b="1"/>
          </a:p>
        </p:txBody>
      </p:sp>
      <p:sp>
        <p:nvSpPr>
          <p:cNvPr id="168970" name="Text Box 10">
            <a:extLst>
              <a:ext uri="{FF2B5EF4-FFF2-40B4-BE49-F238E27FC236}">
                <a16:creationId xmlns:a16="http://schemas.microsoft.com/office/drawing/2014/main" id="{C49C0AA4-4C4C-14AB-AE34-71F10A3C3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419600"/>
            <a:ext cx="6553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400" b="1"/>
              <a:t>Επινεφρίνη      Τ3    Τ4           Σεροτονίνη</a:t>
            </a:r>
          </a:p>
          <a:p>
            <a:r>
              <a:rPr lang="el-GR" altLang="el-GR" sz="2400" b="1"/>
              <a:t>Νορεπινεφρίνη                        Ντοπαμίνη</a:t>
            </a:r>
          </a:p>
          <a:p>
            <a:endParaRPr lang="en-US" altLang="el-GR" sz="2400" b="1"/>
          </a:p>
        </p:txBody>
      </p:sp>
      <p:sp>
        <p:nvSpPr>
          <p:cNvPr id="168976" name="Text Box 16">
            <a:extLst>
              <a:ext uri="{FF2B5EF4-FFF2-40B4-BE49-F238E27FC236}">
                <a16:creationId xmlns:a16="http://schemas.microsoft.com/office/drawing/2014/main" id="{28AD5EE7-C3F6-078C-8A18-DDA82F805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5410200"/>
            <a:ext cx="2687638" cy="5286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800" b="1"/>
              <a:t>Γλυκοπρωτείνες</a:t>
            </a:r>
            <a:endParaRPr lang="en-US" altLang="el-GR" sz="2800" b="1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8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8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2" grpId="0" animBg="1" autoUpdateAnimBg="0"/>
      <p:bldP spid="168963" grpId="0" animBg="1" autoUpdateAnimBg="0"/>
      <p:bldP spid="168964" grpId="0" animBg="1" autoUpdateAnimBg="0"/>
      <p:bldP spid="168965" grpId="0" autoUpdateAnimBg="0"/>
      <p:bldP spid="168966" grpId="0" autoUpdateAnimBg="0"/>
      <p:bldP spid="168968" grpId="0" autoUpdateAnimBg="0"/>
      <p:bldP spid="168970" grpId="0" autoUpdateAnimBg="0"/>
      <p:bldP spid="168976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Text Box 1026">
            <a:extLst>
              <a:ext uri="{FF2B5EF4-FFF2-40B4-BE49-F238E27FC236}">
                <a16:creationId xmlns:a16="http://schemas.microsoft.com/office/drawing/2014/main" id="{5F640C98-1A83-F122-A8E0-BB0DC76FCF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066800"/>
            <a:ext cx="1900238" cy="519113"/>
          </a:xfrm>
          <a:prstGeom prst="rect">
            <a:avLst/>
          </a:prstGeom>
          <a:solidFill>
            <a:srgbClr val="FF7C80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800" b="1"/>
              <a:t>Ρετινοειδή </a:t>
            </a:r>
            <a:endParaRPr lang="en-US" altLang="el-GR" sz="2800" b="1"/>
          </a:p>
        </p:txBody>
      </p:sp>
      <p:sp>
        <p:nvSpPr>
          <p:cNvPr id="199685" name="Text Box 1029">
            <a:extLst>
              <a:ext uri="{FF2B5EF4-FFF2-40B4-BE49-F238E27FC236}">
                <a16:creationId xmlns:a16="http://schemas.microsoft.com/office/drawing/2014/main" id="{30DE9F3A-17BB-C0B8-7F23-F520DB8D3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828800"/>
            <a:ext cx="7239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400" b="1"/>
              <a:t>Ρετινοικό οξύ</a:t>
            </a:r>
            <a:endParaRPr lang="en-US" altLang="el-GR" sz="2400" b="1"/>
          </a:p>
          <a:p>
            <a:endParaRPr lang="el-GR" altLang="el-GR" sz="2400" b="1"/>
          </a:p>
          <a:p>
            <a:endParaRPr lang="en-US" altLang="el-GR" sz="2400" b="1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9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2" grpId="0" animBg="1" autoUpdateAnimBg="0"/>
      <p:bldP spid="199685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2">
            <a:extLst>
              <a:ext uri="{FF2B5EF4-FFF2-40B4-BE49-F238E27FC236}">
                <a16:creationId xmlns:a16="http://schemas.microsoft.com/office/drawing/2014/main" id="{F8D3AF07-3EBD-CBC3-44C7-C93629CBC3B2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066800"/>
            <a:ext cx="8304213" cy="5451475"/>
            <a:chOff x="264" y="443"/>
            <a:chExt cx="5231" cy="3434"/>
          </a:xfrm>
        </p:grpSpPr>
        <p:pic>
          <p:nvPicPr>
            <p:cNvPr id="38917" name="Picture 3">
              <a:extLst>
                <a:ext uri="{FF2B5EF4-FFF2-40B4-BE49-F238E27FC236}">
                  <a16:creationId xmlns:a16="http://schemas.microsoft.com/office/drawing/2014/main" id="{B3101975-C7F9-0141-4827-F6FBFCF25A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" y="443"/>
              <a:ext cx="5231" cy="3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18" name="Line 4">
              <a:extLst>
                <a:ext uri="{FF2B5EF4-FFF2-40B4-BE49-F238E27FC236}">
                  <a16:creationId xmlns:a16="http://schemas.microsoft.com/office/drawing/2014/main" id="{BBD315E2-5DAD-EC1B-4906-DB8A981020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6" y="2965"/>
              <a:ext cx="92" cy="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8919" name="Line 5">
              <a:extLst>
                <a:ext uri="{FF2B5EF4-FFF2-40B4-BE49-F238E27FC236}">
                  <a16:creationId xmlns:a16="http://schemas.microsoft.com/office/drawing/2014/main" id="{7414F50E-5819-E523-DC1F-D03CA7DD43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7" y="3503"/>
              <a:ext cx="94" cy="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8920" name="Line 6">
              <a:extLst>
                <a:ext uri="{FF2B5EF4-FFF2-40B4-BE49-F238E27FC236}">
                  <a16:creationId xmlns:a16="http://schemas.microsoft.com/office/drawing/2014/main" id="{51A576B8-E3F6-F9A4-40D1-163583E395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3" y="3499"/>
              <a:ext cx="650" cy="17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8921" name="Line 7">
              <a:extLst>
                <a:ext uri="{FF2B5EF4-FFF2-40B4-BE49-F238E27FC236}">
                  <a16:creationId xmlns:a16="http://schemas.microsoft.com/office/drawing/2014/main" id="{0D961084-D95F-7261-1A8E-6DFB7F337E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" y="1472"/>
              <a:ext cx="1" cy="24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8922" name="Line 8">
              <a:extLst>
                <a:ext uri="{FF2B5EF4-FFF2-40B4-BE49-F238E27FC236}">
                  <a16:creationId xmlns:a16="http://schemas.microsoft.com/office/drawing/2014/main" id="{3C291744-53BE-757B-E317-91518F1DC0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1" y="1664"/>
              <a:ext cx="1" cy="2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8923" name="Rectangle 9">
              <a:extLst>
                <a:ext uri="{FF2B5EF4-FFF2-40B4-BE49-F238E27FC236}">
                  <a16:creationId xmlns:a16="http://schemas.microsoft.com/office/drawing/2014/main" id="{11CAF11E-C6A5-B646-D92D-F8EB168E9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3407"/>
              <a:ext cx="1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ECF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8924" name="Rectangle 10">
              <a:extLst>
                <a:ext uri="{FF2B5EF4-FFF2-40B4-BE49-F238E27FC236}">
                  <a16:creationId xmlns:a16="http://schemas.microsoft.com/office/drawing/2014/main" id="{6B7D3B39-DCA2-663C-A09C-9E7190602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407"/>
              <a:ext cx="49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Cytoplasm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8925" name="Rectangle 11">
              <a:extLst>
                <a:ext uri="{FF2B5EF4-FFF2-40B4-BE49-F238E27FC236}">
                  <a16:creationId xmlns:a16="http://schemas.microsoft.com/office/drawing/2014/main" id="{B9BFB7B9-CC45-EF3D-414E-EE79BE0A87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0" y="3407"/>
              <a:ext cx="33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Plasma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8926" name="Rectangle 12">
              <a:extLst>
                <a:ext uri="{FF2B5EF4-FFF2-40B4-BE49-F238E27FC236}">
                  <a16:creationId xmlns:a16="http://schemas.microsoft.com/office/drawing/2014/main" id="{0C0F8276-47A5-1D87-67AD-96F4EC72BC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" y="2907"/>
              <a:ext cx="5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Capillary</a:t>
              </a:r>
            </a:p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endothelium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8927" name="Rectangle 13">
              <a:extLst>
                <a:ext uri="{FF2B5EF4-FFF2-40B4-BE49-F238E27FC236}">
                  <a16:creationId xmlns:a16="http://schemas.microsoft.com/office/drawing/2014/main" id="{B4319421-11F0-F344-5DA5-8EE4E9BD2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" y="514"/>
              <a:ext cx="974" cy="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Η μετάφραση του 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mRNA </a:t>
              </a:r>
              <a:endParaRPr lang="el-GR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στη σύνθεση στα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ριβοσωμάτια μιας προ-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προορμόνης που είναι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ανενεργής και έχει ένα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οδηγό πεπτίδιο που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το μόριο στο  ΕΔ.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928" name="Rectangle 14">
              <a:extLst>
                <a:ext uri="{FF2B5EF4-FFF2-40B4-BE49-F238E27FC236}">
                  <a16:creationId xmlns:a16="http://schemas.microsoft.com/office/drawing/2014/main" id="{CB71244C-3166-98F1-E9ED-CCFE9153B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" y="3675"/>
              <a:ext cx="2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mRNA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8929" name="Rectangle 15">
              <a:extLst>
                <a:ext uri="{FF2B5EF4-FFF2-40B4-BE49-F238E27FC236}">
                  <a16:creationId xmlns:a16="http://schemas.microsoft.com/office/drawing/2014/main" id="{ACC15734-7D07-408E-53D3-706F40D08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" y="1555"/>
              <a:ext cx="46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Ribosome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8930" name="Rectangle 16">
              <a:extLst>
                <a:ext uri="{FF2B5EF4-FFF2-40B4-BE49-F238E27FC236}">
                  <a16:creationId xmlns:a16="http://schemas.microsoft.com/office/drawing/2014/main" id="{D9B334F9-A281-7333-F0D0-3280FA0B8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" y="1355"/>
              <a:ext cx="128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Endoplasmic reticulum (ER)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8931" name="Rectangle 17">
              <a:extLst>
                <a:ext uri="{FF2B5EF4-FFF2-40B4-BE49-F238E27FC236}">
                  <a16:creationId xmlns:a16="http://schemas.microsoft.com/office/drawing/2014/main" id="{C51B1A95-B2A6-915F-7932-6547325518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" y="3621"/>
              <a:ext cx="72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Preprohormone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8932" name="Oval 18">
              <a:extLst>
                <a:ext uri="{FF2B5EF4-FFF2-40B4-BE49-F238E27FC236}">
                  <a16:creationId xmlns:a16="http://schemas.microsoft.com/office/drawing/2014/main" id="{FF06A31B-BB49-5D37-D868-472D6F66E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38933" name="Oval 19">
              <a:extLst>
                <a:ext uri="{FF2B5EF4-FFF2-40B4-BE49-F238E27FC236}">
                  <a16:creationId xmlns:a16="http://schemas.microsoft.com/office/drawing/2014/main" id="{2F1D8D9B-A358-4857-D35A-ACEC8AC60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312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</p:grpSp>
      <p:sp>
        <p:nvSpPr>
          <p:cNvPr id="38915" name="Rectangle 20">
            <a:extLst>
              <a:ext uri="{FF2B5EF4-FFF2-40B4-BE49-F238E27FC236}">
                <a16:creationId xmlns:a16="http://schemas.microsoft.com/office/drawing/2014/main" id="{D52EAD28-C50D-63CB-6CBF-695CAA060B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</p:spPr>
        <p:txBody>
          <a:bodyPr anchor="b"/>
          <a:lstStyle/>
          <a:p>
            <a:pPr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  <a:ea typeface="ＭＳ Ｐゴシック" panose="020B0600070205080204" pitchFamily="34" charset="-128"/>
              </a:rPr>
              <a:t>Πεπτιδικές ορμόνες : σύνθεση, «πακετάρισμα» και απελευθέρωση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  <a:ea typeface="ＭＳ Ｐゴシック" panose="020B0600070205080204" pitchFamily="34" charset="-128"/>
            </a:endParaRPr>
          </a:p>
        </p:txBody>
      </p:sp>
      <p:sp>
        <p:nvSpPr>
          <p:cNvPr id="38916" name="Rectangle 21">
            <a:extLst>
              <a:ext uri="{FF2B5EF4-FFF2-40B4-BE49-F238E27FC236}">
                <a16:creationId xmlns:a16="http://schemas.microsoft.com/office/drawing/2014/main" id="{BBA76723-B1E2-1E41-52D9-80EAAE5252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Πεπτιδικές ορμόνες : σύνθεση, «πακετάρισμα» και απελευθέρωση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8" name="Group 2">
            <a:extLst>
              <a:ext uri="{FF2B5EF4-FFF2-40B4-BE49-F238E27FC236}">
                <a16:creationId xmlns:a16="http://schemas.microsoft.com/office/drawing/2014/main" id="{DA2F808D-2352-4288-CD2A-222445FA48D9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066800"/>
            <a:ext cx="8304213" cy="5451475"/>
            <a:chOff x="264" y="443"/>
            <a:chExt cx="5231" cy="3434"/>
          </a:xfrm>
        </p:grpSpPr>
        <p:pic>
          <p:nvPicPr>
            <p:cNvPr id="39940" name="Picture 3">
              <a:extLst>
                <a:ext uri="{FF2B5EF4-FFF2-40B4-BE49-F238E27FC236}">
                  <a16:creationId xmlns:a16="http://schemas.microsoft.com/office/drawing/2014/main" id="{AB110600-27D4-B7A0-F0F8-09D905162E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" y="443"/>
              <a:ext cx="5231" cy="3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941" name="Line 4">
              <a:extLst>
                <a:ext uri="{FF2B5EF4-FFF2-40B4-BE49-F238E27FC236}">
                  <a16:creationId xmlns:a16="http://schemas.microsoft.com/office/drawing/2014/main" id="{2687A064-E6A3-0EA7-3EF2-B2B4CB2994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6" y="2965"/>
              <a:ext cx="92" cy="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9942" name="Line 5">
              <a:extLst>
                <a:ext uri="{FF2B5EF4-FFF2-40B4-BE49-F238E27FC236}">
                  <a16:creationId xmlns:a16="http://schemas.microsoft.com/office/drawing/2014/main" id="{4ABD265C-394D-25A6-E98A-51254C17F6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7" y="3503"/>
              <a:ext cx="94" cy="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9943" name="Line 6">
              <a:extLst>
                <a:ext uri="{FF2B5EF4-FFF2-40B4-BE49-F238E27FC236}">
                  <a16:creationId xmlns:a16="http://schemas.microsoft.com/office/drawing/2014/main" id="{76933506-1B95-B094-FAB6-23C9990197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3" y="3499"/>
              <a:ext cx="650" cy="17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9944" name="Line 7">
              <a:extLst>
                <a:ext uri="{FF2B5EF4-FFF2-40B4-BE49-F238E27FC236}">
                  <a16:creationId xmlns:a16="http://schemas.microsoft.com/office/drawing/2014/main" id="{C728AE93-4DDF-1F30-9051-A94741D651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" y="1472"/>
              <a:ext cx="1" cy="24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9945" name="Line 8">
              <a:extLst>
                <a:ext uri="{FF2B5EF4-FFF2-40B4-BE49-F238E27FC236}">
                  <a16:creationId xmlns:a16="http://schemas.microsoft.com/office/drawing/2014/main" id="{45B30E4B-D28D-422B-40A1-EAEC59841F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1" y="1664"/>
              <a:ext cx="1" cy="2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9946" name="Line 9">
              <a:extLst>
                <a:ext uri="{FF2B5EF4-FFF2-40B4-BE49-F238E27FC236}">
                  <a16:creationId xmlns:a16="http://schemas.microsoft.com/office/drawing/2014/main" id="{5ECE2457-0047-CEDC-094A-707A0F2B29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5" y="2819"/>
              <a:ext cx="16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9947" name="Line 10">
              <a:extLst>
                <a:ext uri="{FF2B5EF4-FFF2-40B4-BE49-F238E27FC236}">
                  <a16:creationId xmlns:a16="http://schemas.microsoft.com/office/drawing/2014/main" id="{3BE28EDD-3F0C-27A6-C7B3-33160833C1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7" y="3415"/>
              <a:ext cx="168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39948" name="Rectangle 11">
              <a:extLst>
                <a:ext uri="{FF2B5EF4-FFF2-40B4-BE49-F238E27FC236}">
                  <a16:creationId xmlns:a16="http://schemas.microsoft.com/office/drawing/2014/main" id="{E1F05225-D384-0EAB-6139-804C4DF54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3407"/>
              <a:ext cx="1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ECF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9949" name="Rectangle 12">
              <a:extLst>
                <a:ext uri="{FF2B5EF4-FFF2-40B4-BE49-F238E27FC236}">
                  <a16:creationId xmlns:a16="http://schemas.microsoft.com/office/drawing/2014/main" id="{CCC7B271-EDA4-11F7-D0B9-2DD8BF665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407"/>
              <a:ext cx="49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Cytoplasm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9950" name="Rectangle 13">
              <a:extLst>
                <a:ext uri="{FF2B5EF4-FFF2-40B4-BE49-F238E27FC236}">
                  <a16:creationId xmlns:a16="http://schemas.microsoft.com/office/drawing/2014/main" id="{7C0A76A1-38FD-F2B8-1D52-7B48F6B7C2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0" y="3407"/>
              <a:ext cx="33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Plasma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9951" name="Rectangle 14">
              <a:extLst>
                <a:ext uri="{FF2B5EF4-FFF2-40B4-BE49-F238E27FC236}">
                  <a16:creationId xmlns:a16="http://schemas.microsoft.com/office/drawing/2014/main" id="{51204BB5-A249-E3B4-9D83-AF1BCA2F74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" y="2907"/>
              <a:ext cx="5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Capillary</a:t>
              </a:r>
            </a:p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endothelium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9952" name="Rectangle 15">
              <a:extLst>
                <a:ext uri="{FF2B5EF4-FFF2-40B4-BE49-F238E27FC236}">
                  <a16:creationId xmlns:a16="http://schemas.microsoft.com/office/drawing/2014/main" id="{C0A7A313-A5ED-45E7-90C6-C6E60A393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" y="514"/>
              <a:ext cx="963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Η μετάφραση του 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mRNA </a:t>
              </a:r>
              <a:endParaRPr lang="el-GR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στη σύνθεση στα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ριβοσωμάτια μιας προ-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προορμόνης που είναι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ανενεργής και έχει ένα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οδηγό πεπτίδιο που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το μόριο στο  ΕΔ.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953" name="Rectangle 16">
              <a:extLst>
                <a:ext uri="{FF2B5EF4-FFF2-40B4-BE49-F238E27FC236}">
                  <a16:creationId xmlns:a16="http://schemas.microsoft.com/office/drawing/2014/main" id="{4B763782-3429-F827-F788-3E71F04B5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510"/>
              <a:ext cx="921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Μέσα στον αυλό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του ΕΔ, ένζυμα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κόβουν το οδηγό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πεπτίδιο και οδη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γούν στο σχημα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τισμό της προ-ορμόνης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που είναι αδρανής 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.</a:t>
              </a:r>
              <a:endParaRPr lang="en-US" altLang="el-GR" sz="2800">
                <a:latin typeface="Times" pitchFamily="2" charset="0"/>
              </a:endParaRP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9954" name="Rectangle 17">
              <a:extLst>
                <a:ext uri="{FF2B5EF4-FFF2-40B4-BE49-F238E27FC236}">
                  <a16:creationId xmlns:a16="http://schemas.microsoft.com/office/drawing/2014/main" id="{1ADD0424-3680-FCC1-FE18-A1120559D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" y="3675"/>
              <a:ext cx="2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mRNA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9955" name="Rectangle 18">
              <a:extLst>
                <a:ext uri="{FF2B5EF4-FFF2-40B4-BE49-F238E27FC236}">
                  <a16:creationId xmlns:a16="http://schemas.microsoft.com/office/drawing/2014/main" id="{99F2F25C-3389-3BAB-0421-EAE95725C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" y="1555"/>
              <a:ext cx="46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Ribosome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9956" name="Rectangle 19">
              <a:extLst>
                <a:ext uri="{FF2B5EF4-FFF2-40B4-BE49-F238E27FC236}">
                  <a16:creationId xmlns:a16="http://schemas.microsoft.com/office/drawing/2014/main" id="{379E4E88-9C24-4FA2-F86A-4FA699C121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2759"/>
              <a:ext cx="5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Prohormone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9957" name="Rectangle 20">
              <a:extLst>
                <a:ext uri="{FF2B5EF4-FFF2-40B4-BE49-F238E27FC236}">
                  <a16:creationId xmlns:a16="http://schemas.microsoft.com/office/drawing/2014/main" id="{947E158C-29CB-702A-44BC-CA3DBB5EB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3361"/>
              <a:ext cx="44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Signal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sequence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9958" name="Rectangle 21">
              <a:extLst>
                <a:ext uri="{FF2B5EF4-FFF2-40B4-BE49-F238E27FC236}">
                  <a16:creationId xmlns:a16="http://schemas.microsoft.com/office/drawing/2014/main" id="{C1FB6229-71A6-EB68-0C81-0597E4D5C6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" y="1355"/>
              <a:ext cx="128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Endoplasmic reticulum (ER)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9959" name="Rectangle 22">
              <a:extLst>
                <a:ext uri="{FF2B5EF4-FFF2-40B4-BE49-F238E27FC236}">
                  <a16:creationId xmlns:a16="http://schemas.microsoft.com/office/drawing/2014/main" id="{428E1F00-E73A-1938-7DDA-72D0B29F0E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" y="3621"/>
              <a:ext cx="72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Preprohormone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39960" name="Oval 23">
              <a:extLst>
                <a:ext uri="{FF2B5EF4-FFF2-40B4-BE49-F238E27FC236}">
                  <a16:creationId xmlns:a16="http://schemas.microsoft.com/office/drawing/2014/main" id="{6B07E5A0-231F-E21B-8A51-DC53ADFAD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39961" name="Oval 24">
              <a:extLst>
                <a:ext uri="{FF2B5EF4-FFF2-40B4-BE49-F238E27FC236}">
                  <a16:creationId xmlns:a16="http://schemas.microsoft.com/office/drawing/2014/main" id="{359A337C-4BBD-BB16-D57D-672741959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3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39962" name="Oval 25">
              <a:extLst>
                <a:ext uri="{FF2B5EF4-FFF2-40B4-BE49-F238E27FC236}">
                  <a16:creationId xmlns:a16="http://schemas.microsoft.com/office/drawing/2014/main" id="{A007C1E7-B869-DAEF-C85C-89B86350C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312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39963" name="Oval 26">
              <a:extLst>
                <a:ext uri="{FF2B5EF4-FFF2-40B4-BE49-F238E27FC236}">
                  <a16:creationId xmlns:a16="http://schemas.microsoft.com/office/drawing/2014/main" id="{39C4EF9D-6F59-F43B-4AA2-BB14B0F76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058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b="1">
                <a:latin typeface="Times" pitchFamily="2" charset="0"/>
              </a:endParaRPr>
            </a:p>
          </p:txBody>
        </p:sp>
      </p:grpSp>
      <p:sp>
        <p:nvSpPr>
          <p:cNvPr id="39939" name="Rectangle 27">
            <a:extLst>
              <a:ext uri="{FF2B5EF4-FFF2-40B4-BE49-F238E27FC236}">
                <a16:creationId xmlns:a16="http://schemas.microsoft.com/office/drawing/2014/main" id="{8BD32491-843B-D871-9F96-BD39B86E6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Πεπτιδικές ορμόνες : σύνθεση, «πακετάρισμα» και απελευθέρωση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 2">
            <a:extLst>
              <a:ext uri="{FF2B5EF4-FFF2-40B4-BE49-F238E27FC236}">
                <a16:creationId xmlns:a16="http://schemas.microsoft.com/office/drawing/2014/main" id="{DF32DD8C-58E6-98DA-6A1A-438131E450DA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066800"/>
            <a:ext cx="8304213" cy="5451475"/>
            <a:chOff x="264" y="443"/>
            <a:chExt cx="5231" cy="3434"/>
          </a:xfrm>
        </p:grpSpPr>
        <p:pic>
          <p:nvPicPr>
            <p:cNvPr id="40964" name="Picture 3">
              <a:extLst>
                <a:ext uri="{FF2B5EF4-FFF2-40B4-BE49-F238E27FC236}">
                  <a16:creationId xmlns:a16="http://schemas.microsoft.com/office/drawing/2014/main" id="{9C1CF4AA-1939-3ECE-6333-83651FFF60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" y="443"/>
              <a:ext cx="5231" cy="3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965" name="Line 4">
              <a:extLst>
                <a:ext uri="{FF2B5EF4-FFF2-40B4-BE49-F238E27FC236}">
                  <a16:creationId xmlns:a16="http://schemas.microsoft.com/office/drawing/2014/main" id="{8095EA0F-DD8C-3A3D-B820-A3E2F4D1C0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6" y="2965"/>
              <a:ext cx="92" cy="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0966" name="Freeform 5">
              <a:extLst>
                <a:ext uri="{FF2B5EF4-FFF2-40B4-BE49-F238E27FC236}">
                  <a16:creationId xmlns:a16="http://schemas.microsoft.com/office/drawing/2014/main" id="{0530C0BA-710C-D54E-FA70-11E615AFD11C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2175" y="890"/>
              <a:ext cx="1295" cy="1299"/>
            </a:xfrm>
            <a:custGeom>
              <a:avLst/>
              <a:gdLst>
                <a:gd name="T0" fmla="*/ 96 w 1295"/>
                <a:gd name="T1" fmla="*/ 1299 h 1299"/>
                <a:gd name="T2" fmla="*/ 0 w 1295"/>
                <a:gd name="T3" fmla="*/ 1202 h 1299"/>
                <a:gd name="T4" fmla="*/ 1205 w 1295"/>
                <a:gd name="T5" fmla="*/ 0 h 1299"/>
                <a:gd name="T6" fmla="*/ 1295 w 1295"/>
                <a:gd name="T7" fmla="*/ 88 h 12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5"/>
                <a:gd name="T13" fmla="*/ 0 h 1299"/>
                <a:gd name="T14" fmla="*/ 1295 w 1295"/>
                <a:gd name="T15" fmla="*/ 1299 h 12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5" h="1299">
                  <a:moveTo>
                    <a:pt x="96" y="1299"/>
                  </a:moveTo>
                  <a:lnTo>
                    <a:pt x="0" y="1202"/>
                  </a:lnTo>
                  <a:lnTo>
                    <a:pt x="1205" y="0"/>
                  </a:lnTo>
                  <a:lnTo>
                    <a:pt x="1295" y="8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40967" name="Line 6">
              <a:extLst>
                <a:ext uri="{FF2B5EF4-FFF2-40B4-BE49-F238E27FC236}">
                  <a16:creationId xmlns:a16="http://schemas.microsoft.com/office/drawing/2014/main" id="{7A0C83FA-E7C2-A7F1-44C6-F3DA7ADCE8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" y="1412"/>
              <a:ext cx="1" cy="5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0968" name="Line 7">
              <a:extLst>
                <a:ext uri="{FF2B5EF4-FFF2-40B4-BE49-F238E27FC236}">
                  <a16:creationId xmlns:a16="http://schemas.microsoft.com/office/drawing/2014/main" id="{E4EC780C-54C0-2EED-7793-C15A17090E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7" y="3503"/>
              <a:ext cx="94" cy="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0969" name="Line 8">
              <a:extLst>
                <a:ext uri="{FF2B5EF4-FFF2-40B4-BE49-F238E27FC236}">
                  <a16:creationId xmlns:a16="http://schemas.microsoft.com/office/drawing/2014/main" id="{E49382D0-1C89-FCF9-C9E8-5F9D69D788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3" y="3499"/>
              <a:ext cx="650" cy="17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0970" name="Line 9">
              <a:extLst>
                <a:ext uri="{FF2B5EF4-FFF2-40B4-BE49-F238E27FC236}">
                  <a16:creationId xmlns:a16="http://schemas.microsoft.com/office/drawing/2014/main" id="{313D18B6-4B41-DB6E-D51D-97A1AC7068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" y="1472"/>
              <a:ext cx="1" cy="24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0971" name="Line 10">
              <a:extLst>
                <a:ext uri="{FF2B5EF4-FFF2-40B4-BE49-F238E27FC236}">
                  <a16:creationId xmlns:a16="http://schemas.microsoft.com/office/drawing/2014/main" id="{7AA4D34F-EA0A-4FBC-5590-642E8CCAF2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1" y="1664"/>
              <a:ext cx="1" cy="2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0972" name="Line 11">
              <a:extLst>
                <a:ext uri="{FF2B5EF4-FFF2-40B4-BE49-F238E27FC236}">
                  <a16:creationId xmlns:a16="http://schemas.microsoft.com/office/drawing/2014/main" id="{D8C64DAE-B8A6-DB17-1F95-CADABD4B8A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5" y="2819"/>
              <a:ext cx="16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0973" name="Line 12">
              <a:extLst>
                <a:ext uri="{FF2B5EF4-FFF2-40B4-BE49-F238E27FC236}">
                  <a16:creationId xmlns:a16="http://schemas.microsoft.com/office/drawing/2014/main" id="{64F7C1BB-FCE6-10D0-2E3E-DE078F1781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7" y="3415"/>
              <a:ext cx="168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0974" name="Rectangle 13">
              <a:extLst>
                <a:ext uri="{FF2B5EF4-FFF2-40B4-BE49-F238E27FC236}">
                  <a16:creationId xmlns:a16="http://schemas.microsoft.com/office/drawing/2014/main" id="{7C2F3849-95CF-0B5F-BEA2-B920E484A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1305"/>
              <a:ext cx="66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Golgi complex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75" name="Rectangle 14">
              <a:extLst>
                <a:ext uri="{FF2B5EF4-FFF2-40B4-BE49-F238E27FC236}">
                  <a16:creationId xmlns:a16="http://schemas.microsoft.com/office/drawing/2014/main" id="{7349F00D-4C25-F2FE-0926-E1D73795D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3407"/>
              <a:ext cx="1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ECF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76" name="Rectangle 15">
              <a:extLst>
                <a:ext uri="{FF2B5EF4-FFF2-40B4-BE49-F238E27FC236}">
                  <a16:creationId xmlns:a16="http://schemas.microsoft.com/office/drawing/2014/main" id="{DFFB13DC-A7C6-0321-EF34-A3A7EBA55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407"/>
              <a:ext cx="49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Cytoplasm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77" name="Rectangle 16">
              <a:extLst>
                <a:ext uri="{FF2B5EF4-FFF2-40B4-BE49-F238E27FC236}">
                  <a16:creationId xmlns:a16="http://schemas.microsoft.com/office/drawing/2014/main" id="{397A8FAD-09B2-DEF0-CA63-F03493EA2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0" y="3407"/>
              <a:ext cx="33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Plasma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78" name="Rectangle 17">
              <a:extLst>
                <a:ext uri="{FF2B5EF4-FFF2-40B4-BE49-F238E27FC236}">
                  <a16:creationId xmlns:a16="http://schemas.microsoft.com/office/drawing/2014/main" id="{E80024C7-87CB-BEA2-03FD-79F692225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" y="2907"/>
              <a:ext cx="5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Capillary</a:t>
              </a:r>
            </a:p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endothelium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79" name="Rectangle 18">
              <a:extLst>
                <a:ext uri="{FF2B5EF4-FFF2-40B4-BE49-F238E27FC236}">
                  <a16:creationId xmlns:a16="http://schemas.microsoft.com/office/drawing/2014/main" id="{00E00FC7-F763-521D-2A0B-8CE70583E3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" y="514"/>
              <a:ext cx="963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Η μετάφραση του 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mRNA </a:t>
              </a:r>
              <a:endParaRPr lang="el-GR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στη σύνθεση στα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ριβοσωμάτια μιας προ-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προορμόνης που είναι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ανενεργής και έχει ένα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οδηγό πεπτίδιο που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το μόριο στο  ΕΔ.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980" name="Rectangle 19">
              <a:extLst>
                <a:ext uri="{FF2B5EF4-FFF2-40B4-BE49-F238E27FC236}">
                  <a16:creationId xmlns:a16="http://schemas.microsoft.com/office/drawing/2014/main" id="{FF2098FA-F665-3FBB-9B92-C74091CB2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510"/>
              <a:ext cx="921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Μέσα στον αυλό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του ΕΔ, ένζυμα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κόβουν το οδηγό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πεπτίδιο και οδη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γούν στο σχημα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τισμό της προ-ορμόνης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που είναι αδρανής 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.</a:t>
              </a:r>
              <a:endParaRPr lang="en-US" altLang="el-GR" sz="2800">
                <a:latin typeface="Times" pitchFamily="2" charset="0"/>
              </a:endParaRP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81" name="Rectangle 20">
              <a:extLst>
                <a:ext uri="{FF2B5EF4-FFF2-40B4-BE49-F238E27FC236}">
                  <a16:creationId xmlns:a16="http://schemas.microsoft.com/office/drawing/2014/main" id="{F4D17BB0-32F6-4CB0-5B07-1197640E4D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4" y="514"/>
              <a:ext cx="712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Η προορμόνη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περνά το ΕΔ και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πάει στη συσκευή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Golgi</a:t>
              </a:r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(εκκριτικά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κοκκία)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.</a:t>
              </a:r>
              <a:endParaRPr lang="en-US" altLang="el-GR" sz="2800">
                <a:latin typeface="Times" pitchFamily="2" charset="0"/>
              </a:endParaRP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82" name="Rectangle 21">
              <a:extLst>
                <a:ext uri="{FF2B5EF4-FFF2-40B4-BE49-F238E27FC236}">
                  <a16:creationId xmlns:a16="http://schemas.microsoft.com/office/drawing/2014/main" id="{1A90341B-6A0C-59B2-D150-014BC3622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" y="3675"/>
              <a:ext cx="2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mRNA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83" name="Rectangle 22">
              <a:extLst>
                <a:ext uri="{FF2B5EF4-FFF2-40B4-BE49-F238E27FC236}">
                  <a16:creationId xmlns:a16="http://schemas.microsoft.com/office/drawing/2014/main" id="{74FFDCBE-F307-3E83-AFF0-C0A1100DD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" y="1555"/>
              <a:ext cx="46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Ribosome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84" name="Rectangle 23">
              <a:extLst>
                <a:ext uri="{FF2B5EF4-FFF2-40B4-BE49-F238E27FC236}">
                  <a16:creationId xmlns:a16="http://schemas.microsoft.com/office/drawing/2014/main" id="{008B164A-3D96-0227-9C3E-D9701DB8C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2759"/>
              <a:ext cx="5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Prohormone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85" name="Rectangle 24">
              <a:extLst>
                <a:ext uri="{FF2B5EF4-FFF2-40B4-BE49-F238E27FC236}">
                  <a16:creationId xmlns:a16="http://schemas.microsoft.com/office/drawing/2014/main" id="{8166E842-3971-2631-9007-B994AF539C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3361"/>
              <a:ext cx="44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Signal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sequence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86" name="Rectangle 25">
              <a:extLst>
                <a:ext uri="{FF2B5EF4-FFF2-40B4-BE49-F238E27FC236}">
                  <a16:creationId xmlns:a16="http://schemas.microsoft.com/office/drawing/2014/main" id="{DBFB135E-B228-275F-6878-57BEAD55A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" y="1881"/>
              <a:ext cx="4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Transport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vesicle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87" name="Rectangle 26">
              <a:extLst>
                <a:ext uri="{FF2B5EF4-FFF2-40B4-BE49-F238E27FC236}">
                  <a16:creationId xmlns:a16="http://schemas.microsoft.com/office/drawing/2014/main" id="{F53DDEA9-7564-2F4D-1BDF-064D4549C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" y="1355"/>
              <a:ext cx="128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Endoplasmic reticulum (ER)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88" name="Rectangle 27">
              <a:extLst>
                <a:ext uri="{FF2B5EF4-FFF2-40B4-BE49-F238E27FC236}">
                  <a16:creationId xmlns:a16="http://schemas.microsoft.com/office/drawing/2014/main" id="{85F76289-E9BC-E1C4-6D81-2837FFE7D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" y="3621"/>
              <a:ext cx="72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Preprohormone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0989" name="Oval 28">
              <a:extLst>
                <a:ext uri="{FF2B5EF4-FFF2-40B4-BE49-F238E27FC236}">
                  <a16:creationId xmlns:a16="http://schemas.microsoft.com/office/drawing/2014/main" id="{24BE95B2-DE81-BC5F-07FF-074207D7CB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0990" name="Oval 29">
              <a:extLst>
                <a:ext uri="{FF2B5EF4-FFF2-40B4-BE49-F238E27FC236}">
                  <a16:creationId xmlns:a16="http://schemas.microsoft.com/office/drawing/2014/main" id="{1789E7B7-7DC9-6C0E-BCB5-7B661C7FC7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3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0991" name="Oval 30">
              <a:extLst>
                <a:ext uri="{FF2B5EF4-FFF2-40B4-BE49-F238E27FC236}">
                  <a16:creationId xmlns:a16="http://schemas.microsoft.com/office/drawing/2014/main" id="{93B03D7A-4E29-6BEA-97AC-C5F7710F4C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0992" name="Oval 31">
              <a:extLst>
                <a:ext uri="{FF2B5EF4-FFF2-40B4-BE49-F238E27FC236}">
                  <a16:creationId xmlns:a16="http://schemas.microsoft.com/office/drawing/2014/main" id="{7C01CAF6-8AB7-57D0-9269-8DD72FB8B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312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0993" name="Oval 32">
              <a:extLst>
                <a:ext uri="{FF2B5EF4-FFF2-40B4-BE49-F238E27FC236}">
                  <a16:creationId xmlns:a16="http://schemas.microsoft.com/office/drawing/2014/main" id="{A8200F4D-9CDF-B761-9042-E02A2656A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058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0994" name="Oval 33">
              <a:extLst>
                <a:ext uri="{FF2B5EF4-FFF2-40B4-BE49-F238E27FC236}">
                  <a16:creationId xmlns:a16="http://schemas.microsoft.com/office/drawing/2014/main" id="{EE33FD63-BFFF-4606-B308-ECA612284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" y="2002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b="1">
                <a:latin typeface="Times" pitchFamily="2" charset="0"/>
              </a:endParaRPr>
            </a:p>
          </p:txBody>
        </p:sp>
      </p:grpSp>
      <p:sp>
        <p:nvSpPr>
          <p:cNvPr id="40963" name="Rectangle 34">
            <a:extLst>
              <a:ext uri="{FF2B5EF4-FFF2-40B4-BE49-F238E27FC236}">
                <a16:creationId xmlns:a16="http://schemas.microsoft.com/office/drawing/2014/main" id="{F937551B-711E-CDAC-F802-D8101F3737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Πεπτιδικές ορμόνες : σύνθεση, «πακετάρισμα» και απελευθέρωση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>
            <a:extLst>
              <a:ext uri="{FF2B5EF4-FFF2-40B4-BE49-F238E27FC236}">
                <a16:creationId xmlns:a16="http://schemas.microsoft.com/office/drawing/2014/main" id="{88B2BD72-1FF0-3077-B09B-FC5D47B8AF79}"/>
              </a:ext>
            </a:extLst>
          </p:cNvPr>
          <p:cNvGrpSpPr>
            <a:grpSpLocks/>
          </p:cNvGrpSpPr>
          <p:nvPr/>
        </p:nvGrpSpPr>
        <p:grpSpPr bwMode="auto">
          <a:xfrm>
            <a:off x="419100" y="1068388"/>
            <a:ext cx="8304213" cy="5451475"/>
            <a:chOff x="264" y="443"/>
            <a:chExt cx="5231" cy="3434"/>
          </a:xfrm>
        </p:grpSpPr>
        <p:pic>
          <p:nvPicPr>
            <p:cNvPr id="41988" name="Picture 3">
              <a:extLst>
                <a:ext uri="{FF2B5EF4-FFF2-40B4-BE49-F238E27FC236}">
                  <a16:creationId xmlns:a16="http://schemas.microsoft.com/office/drawing/2014/main" id="{6BC8CC2C-62FC-9671-01EA-790D918DFE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" y="443"/>
              <a:ext cx="5231" cy="3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989" name="Oval 4">
              <a:extLst>
                <a:ext uri="{FF2B5EF4-FFF2-40B4-BE49-F238E27FC236}">
                  <a16:creationId xmlns:a16="http://schemas.microsoft.com/office/drawing/2014/main" id="{61C5158E-5135-1844-493A-A21707E012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2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1990" name="Line 5">
              <a:extLst>
                <a:ext uri="{FF2B5EF4-FFF2-40B4-BE49-F238E27FC236}">
                  <a16:creationId xmlns:a16="http://schemas.microsoft.com/office/drawing/2014/main" id="{5211C71D-9284-F5F3-1A27-337D6CF5E4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2" y="2032"/>
              <a:ext cx="1" cy="1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1991" name="Line 6">
              <a:extLst>
                <a:ext uri="{FF2B5EF4-FFF2-40B4-BE49-F238E27FC236}">
                  <a16:creationId xmlns:a16="http://schemas.microsoft.com/office/drawing/2014/main" id="{06A5D15A-F512-BD39-2184-C89CE04F17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0" y="1776"/>
              <a:ext cx="1" cy="4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1992" name="Line 7">
              <a:extLst>
                <a:ext uri="{FF2B5EF4-FFF2-40B4-BE49-F238E27FC236}">
                  <a16:creationId xmlns:a16="http://schemas.microsoft.com/office/drawing/2014/main" id="{AC743706-F3F9-B91D-1675-95B457BF16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6" y="2965"/>
              <a:ext cx="92" cy="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1993" name="Freeform 8">
              <a:extLst>
                <a:ext uri="{FF2B5EF4-FFF2-40B4-BE49-F238E27FC236}">
                  <a16:creationId xmlns:a16="http://schemas.microsoft.com/office/drawing/2014/main" id="{951A8804-C71E-4758-2E76-6D3E20DE9E25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2175" y="890"/>
              <a:ext cx="1295" cy="1299"/>
            </a:xfrm>
            <a:custGeom>
              <a:avLst/>
              <a:gdLst>
                <a:gd name="T0" fmla="*/ 96 w 1295"/>
                <a:gd name="T1" fmla="*/ 1299 h 1299"/>
                <a:gd name="T2" fmla="*/ 0 w 1295"/>
                <a:gd name="T3" fmla="*/ 1202 h 1299"/>
                <a:gd name="T4" fmla="*/ 1205 w 1295"/>
                <a:gd name="T5" fmla="*/ 0 h 1299"/>
                <a:gd name="T6" fmla="*/ 1295 w 1295"/>
                <a:gd name="T7" fmla="*/ 88 h 12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5"/>
                <a:gd name="T13" fmla="*/ 0 h 1299"/>
                <a:gd name="T14" fmla="*/ 1295 w 1295"/>
                <a:gd name="T15" fmla="*/ 1299 h 12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5" h="1299">
                  <a:moveTo>
                    <a:pt x="96" y="1299"/>
                  </a:moveTo>
                  <a:lnTo>
                    <a:pt x="0" y="1202"/>
                  </a:lnTo>
                  <a:lnTo>
                    <a:pt x="1205" y="0"/>
                  </a:lnTo>
                  <a:lnTo>
                    <a:pt x="1295" y="8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41994" name="Line 9">
              <a:extLst>
                <a:ext uri="{FF2B5EF4-FFF2-40B4-BE49-F238E27FC236}">
                  <a16:creationId xmlns:a16="http://schemas.microsoft.com/office/drawing/2014/main" id="{6F13D9DA-7D32-1824-E607-B2F20AB324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" y="1412"/>
              <a:ext cx="1" cy="5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1995" name="Line 10">
              <a:extLst>
                <a:ext uri="{FF2B5EF4-FFF2-40B4-BE49-F238E27FC236}">
                  <a16:creationId xmlns:a16="http://schemas.microsoft.com/office/drawing/2014/main" id="{42AD17B9-4986-D930-7A8D-512C24566B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7" y="3503"/>
              <a:ext cx="94" cy="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1996" name="Line 11">
              <a:extLst>
                <a:ext uri="{FF2B5EF4-FFF2-40B4-BE49-F238E27FC236}">
                  <a16:creationId xmlns:a16="http://schemas.microsoft.com/office/drawing/2014/main" id="{F0ECE379-41C6-4206-7015-442F119DC6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3" y="3499"/>
              <a:ext cx="650" cy="17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1997" name="Line 12">
              <a:extLst>
                <a:ext uri="{FF2B5EF4-FFF2-40B4-BE49-F238E27FC236}">
                  <a16:creationId xmlns:a16="http://schemas.microsoft.com/office/drawing/2014/main" id="{EE31ADB6-5AB1-8BFB-C7D5-DC051D2A06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" y="1472"/>
              <a:ext cx="1" cy="24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1998" name="Line 13">
              <a:extLst>
                <a:ext uri="{FF2B5EF4-FFF2-40B4-BE49-F238E27FC236}">
                  <a16:creationId xmlns:a16="http://schemas.microsoft.com/office/drawing/2014/main" id="{209FC848-74F5-7E11-5736-B4F51BBEF8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1" y="1664"/>
              <a:ext cx="1" cy="2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1999" name="Line 14">
              <a:extLst>
                <a:ext uri="{FF2B5EF4-FFF2-40B4-BE49-F238E27FC236}">
                  <a16:creationId xmlns:a16="http://schemas.microsoft.com/office/drawing/2014/main" id="{44B77590-AC8E-E84C-870A-E2042B848A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5" y="2819"/>
              <a:ext cx="16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2000" name="Line 15">
              <a:extLst>
                <a:ext uri="{FF2B5EF4-FFF2-40B4-BE49-F238E27FC236}">
                  <a16:creationId xmlns:a16="http://schemas.microsoft.com/office/drawing/2014/main" id="{68B8E426-A084-8248-B645-407BC85262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7" y="3415"/>
              <a:ext cx="168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2001" name="Rectangle 16">
              <a:extLst>
                <a:ext uri="{FF2B5EF4-FFF2-40B4-BE49-F238E27FC236}">
                  <a16:creationId xmlns:a16="http://schemas.microsoft.com/office/drawing/2014/main" id="{5DB09443-F703-483B-92E5-CA62827F39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8" y="1661"/>
              <a:ext cx="75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Active hormone 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02" name="Rectangle 17">
              <a:extLst>
                <a:ext uri="{FF2B5EF4-FFF2-40B4-BE49-F238E27FC236}">
                  <a16:creationId xmlns:a16="http://schemas.microsoft.com/office/drawing/2014/main" id="{DA383B91-12A1-0A95-BD12-CDFFF7386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1305"/>
              <a:ext cx="66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Golgi complex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03" name="Rectangle 18">
              <a:extLst>
                <a:ext uri="{FF2B5EF4-FFF2-40B4-BE49-F238E27FC236}">
                  <a16:creationId xmlns:a16="http://schemas.microsoft.com/office/drawing/2014/main" id="{8E701E10-6C75-4BF9-D540-C40451EBD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6" y="2445"/>
              <a:ext cx="44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Secretory</a:t>
              </a:r>
            </a:p>
            <a:p>
              <a:pPr algn="ct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vesicle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04" name="Rectangle 19">
              <a:extLst>
                <a:ext uri="{FF2B5EF4-FFF2-40B4-BE49-F238E27FC236}">
                  <a16:creationId xmlns:a16="http://schemas.microsoft.com/office/drawing/2014/main" id="{8B6CEF20-523C-6ED6-A429-62C402C8C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3407"/>
              <a:ext cx="1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ECF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05" name="Rectangle 20">
              <a:extLst>
                <a:ext uri="{FF2B5EF4-FFF2-40B4-BE49-F238E27FC236}">
                  <a16:creationId xmlns:a16="http://schemas.microsoft.com/office/drawing/2014/main" id="{8293B983-88ED-B67A-B53C-371940817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407"/>
              <a:ext cx="49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Cytoplasm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06" name="Rectangle 21">
              <a:extLst>
                <a:ext uri="{FF2B5EF4-FFF2-40B4-BE49-F238E27FC236}">
                  <a16:creationId xmlns:a16="http://schemas.microsoft.com/office/drawing/2014/main" id="{B5433021-9D18-6927-98BA-023888957E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0" y="3407"/>
              <a:ext cx="33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Plasma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07" name="Rectangle 22">
              <a:extLst>
                <a:ext uri="{FF2B5EF4-FFF2-40B4-BE49-F238E27FC236}">
                  <a16:creationId xmlns:a16="http://schemas.microsoft.com/office/drawing/2014/main" id="{8E619FA1-B787-2CBB-0099-B02C16D533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8" y="1807"/>
              <a:ext cx="41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Peptide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fragment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08" name="Rectangle 23">
              <a:extLst>
                <a:ext uri="{FF2B5EF4-FFF2-40B4-BE49-F238E27FC236}">
                  <a16:creationId xmlns:a16="http://schemas.microsoft.com/office/drawing/2014/main" id="{DEED0E6A-BF65-EB1E-3B41-218FF77ED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" y="2907"/>
              <a:ext cx="5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Capillary</a:t>
              </a:r>
            </a:p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endothelium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09" name="Rectangle 24">
              <a:extLst>
                <a:ext uri="{FF2B5EF4-FFF2-40B4-BE49-F238E27FC236}">
                  <a16:creationId xmlns:a16="http://schemas.microsoft.com/office/drawing/2014/main" id="{D57CC456-AFE9-5C19-4074-B0EF92A55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" y="514"/>
              <a:ext cx="963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Η μετάφραση του 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mRNA </a:t>
              </a:r>
              <a:endParaRPr lang="el-GR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στη σύνθεση στα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ριβοσωμάτια μιας προ-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προορμόνης που είναι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ανενεργής και έχει ένα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οδηγό πεπτίδιο που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το μόριο στο  ΕΔ.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010" name="Rectangle 25">
              <a:extLst>
                <a:ext uri="{FF2B5EF4-FFF2-40B4-BE49-F238E27FC236}">
                  <a16:creationId xmlns:a16="http://schemas.microsoft.com/office/drawing/2014/main" id="{2C81AA6E-26D0-8288-C58D-427DCFDC8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510"/>
              <a:ext cx="921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Μέσα στον αυλό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του ΕΔ, ένζυμα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κόβουν το οδηγό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πεπτίδιο και οδη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γούν στο σχημα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τισμό της προ-ορμόνης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που είναι αδρανής 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.</a:t>
              </a:r>
              <a:endParaRPr lang="en-US" altLang="el-GR" sz="2800">
                <a:latin typeface="Times" pitchFamily="2" charset="0"/>
              </a:endParaRP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11" name="Rectangle 26">
              <a:extLst>
                <a:ext uri="{FF2B5EF4-FFF2-40B4-BE49-F238E27FC236}">
                  <a16:creationId xmlns:a16="http://schemas.microsoft.com/office/drawing/2014/main" id="{FEE1587C-82D2-6393-0839-ACF92FC16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4" y="514"/>
              <a:ext cx="712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Η προορμόνη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περνά το ΕΔ και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πάει στη συσκευή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Golgi</a:t>
              </a:r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(εκκριτικά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κοκκία)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.</a:t>
              </a:r>
              <a:endParaRPr lang="en-US" altLang="el-GR" sz="2800">
                <a:latin typeface="Times" pitchFamily="2" charset="0"/>
              </a:endParaRP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12" name="Rectangle 27">
              <a:extLst>
                <a:ext uri="{FF2B5EF4-FFF2-40B4-BE49-F238E27FC236}">
                  <a16:creationId xmlns:a16="http://schemas.microsoft.com/office/drawing/2014/main" id="{2A256889-49B9-B46B-5430-B0B0432992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4" y="514"/>
              <a:ext cx="1204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Τα εκκριτικά κοκκία εκτός από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την αδρανή προορμόνη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περιέχουν και ένζυμα που θα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κόψουν την προορμόνη σε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ενα ή περισσότερα ενεργά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πεπτίδια (+ διάφορα πρόσθετα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πεπτιδικά τεμάχια).</a:t>
              </a: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13" name="Rectangle 28">
              <a:extLst>
                <a:ext uri="{FF2B5EF4-FFF2-40B4-BE49-F238E27FC236}">
                  <a16:creationId xmlns:a16="http://schemas.microsoft.com/office/drawing/2014/main" id="{1E885FB6-64CE-4FFD-E4E7-AFC193F25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" y="3675"/>
              <a:ext cx="2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mRNA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14" name="Rectangle 29">
              <a:extLst>
                <a:ext uri="{FF2B5EF4-FFF2-40B4-BE49-F238E27FC236}">
                  <a16:creationId xmlns:a16="http://schemas.microsoft.com/office/drawing/2014/main" id="{880BA449-4DD6-764A-65A4-4047CAAFF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" y="1555"/>
              <a:ext cx="46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Ribosome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15" name="Rectangle 30">
              <a:extLst>
                <a:ext uri="{FF2B5EF4-FFF2-40B4-BE49-F238E27FC236}">
                  <a16:creationId xmlns:a16="http://schemas.microsoft.com/office/drawing/2014/main" id="{F42C0B47-06EB-98AC-8F98-D17EA93FE1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2759"/>
              <a:ext cx="5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Prohormone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16" name="Rectangle 31">
              <a:extLst>
                <a:ext uri="{FF2B5EF4-FFF2-40B4-BE49-F238E27FC236}">
                  <a16:creationId xmlns:a16="http://schemas.microsoft.com/office/drawing/2014/main" id="{C97EB7C3-E1E3-DF6F-6D74-21C41C8BFF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3361"/>
              <a:ext cx="44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Signal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sequence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17" name="Rectangle 32">
              <a:extLst>
                <a:ext uri="{FF2B5EF4-FFF2-40B4-BE49-F238E27FC236}">
                  <a16:creationId xmlns:a16="http://schemas.microsoft.com/office/drawing/2014/main" id="{7CAEE7AA-1153-3AA5-72E9-8D08789CB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" y="1881"/>
              <a:ext cx="4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Transport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vesicle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18" name="Rectangle 33">
              <a:extLst>
                <a:ext uri="{FF2B5EF4-FFF2-40B4-BE49-F238E27FC236}">
                  <a16:creationId xmlns:a16="http://schemas.microsoft.com/office/drawing/2014/main" id="{76F89B83-78F1-1835-E7C4-31E6779977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" y="1355"/>
              <a:ext cx="128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Endoplasmic reticulum (ER)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19" name="Rectangle 34">
              <a:extLst>
                <a:ext uri="{FF2B5EF4-FFF2-40B4-BE49-F238E27FC236}">
                  <a16:creationId xmlns:a16="http://schemas.microsoft.com/office/drawing/2014/main" id="{5D5E0DEF-75B8-5EE7-B791-1F094CB413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" y="3621"/>
              <a:ext cx="72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Preprohormone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2020" name="Oval 35">
              <a:extLst>
                <a:ext uri="{FF2B5EF4-FFF2-40B4-BE49-F238E27FC236}">
                  <a16:creationId xmlns:a16="http://schemas.microsoft.com/office/drawing/2014/main" id="{C3A43EE1-8F81-87F5-09C9-C836182FB4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2021" name="Oval 36">
              <a:extLst>
                <a:ext uri="{FF2B5EF4-FFF2-40B4-BE49-F238E27FC236}">
                  <a16:creationId xmlns:a16="http://schemas.microsoft.com/office/drawing/2014/main" id="{989FAC85-84A5-20F6-25CB-729AFF9C8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3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2022" name="Oval 37">
              <a:extLst>
                <a:ext uri="{FF2B5EF4-FFF2-40B4-BE49-F238E27FC236}">
                  <a16:creationId xmlns:a16="http://schemas.microsoft.com/office/drawing/2014/main" id="{079E8550-7549-08F2-515F-8437619C4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2023" name="Oval 38">
              <a:extLst>
                <a:ext uri="{FF2B5EF4-FFF2-40B4-BE49-F238E27FC236}">
                  <a16:creationId xmlns:a16="http://schemas.microsoft.com/office/drawing/2014/main" id="{B906E6CB-9190-A5A9-5C1C-6C2AD3424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312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2024" name="Oval 39">
              <a:extLst>
                <a:ext uri="{FF2B5EF4-FFF2-40B4-BE49-F238E27FC236}">
                  <a16:creationId xmlns:a16="http://schemas.microsoft.com/office/drawing/2014/main" id="{9E301A79-0F54-9CC1-B676-D99073B09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058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2025" name="Oval 40">
              <a:extLst>
                <a:ext uri="{FF2B5EF4-FFF2-40B4-BE49-F238E27FC236}">
                  <a16:creationId xmlns:a16="http://schemas.microsoft.com/office/drawing/2014/main" id="{4B417CFB-E615-0542-85E8-CE2C43EDC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" y="2002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2026" name="Oval 41">
              <a:extLst>
                <a:ext uri="{FF2B5EF4-FFF2-40B4-BE49-F238E27FC236}">
                  <a16:creationId xmlns:a16="http://schemas.microsoft.com/office/drawing/2014/main" id="{835A4039-DDD7-B9B4-D50C-A8A1FD2DE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2270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lang="en-US" altLang="el-GR" b="1">
                <a:latin typeface="Times" pitchFamily="2" charset="0"/>
              </a:endParaRPr>
            </a:p>
          </p:txBody>
        </p:sp>
      </p:grpSp>
      <p:sp>
        <p:nvSpPr>
          <p:cNvPr id="41987" name="Rectangle 42">
            <a:extLst>
              <a:ext uri="{FF2B5EF4-FFF2-40B4-BE49-F238E27FC236}">
                <a16:creationId xmlns:a16="http://schemas.microsoft.com/office/drawing/2014/main" id="{69FA5453-4F4E-CFD5-D5C8-07549EDAD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Πεπτιδικές ορμόνες : σύνθεση, «πακετάρισμα» και απελευθέρωση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>
            <a:extLst>
              <a:ext uri="{FF2B5EF4-FFF2-40B4-BE49-F238E27FC236}">
                <a16:creationId xmlns:a16="http://schemas.microsoft.com/office/drawing/2014/main" id="{505C6D0F-ED71-46EA-D99E-346BF259FAC6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1066800"/>
            <a:ext cx="8304213" cy="5451475"/>
            <a:chOff x="264" y="443"/>
            <a:chExt cx="5231" cy="3434"/>
          </a:xfrm>
        </p:grpSpPr>
        <p:pic>
          <p:nvPicPr>
            <p:cNvPr id="43012" name="Picture 3">
              <a:extLst>
                <a:ext uri="{FF2B5EF4-FFF2-40B4-BE49-F238E27FC236}">
                  <a16:creationId xmlns:a16="http://schemas.microsoft.com/office/drawing/2014/main" id="{394FD71F-7A30-BD4E-1008-4E4D066F1A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" y="443"/>
              <a:ext cx="5231" cy="3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13" name="Oval 4">
              <a:extLst>
                <a:ext uri="{FF2B5EF4-FFF2-40B4-BE49-F238E27FC236}">
                  <a16:creationId xmlns:a16="http://schemas.microsoft.com/office/drawing/2014/main" id="{B1EED0D4-2B58-005F-C414-E9BCA5D449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2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3014" name="Oval 5">
              <a:extLst>
                <a:ext uri="{FF2B5EF4-FFF2-40B4-BE49-F238E27FC236}">
                  <a16:creationId xmlns:a16="http://schemas.microsoft.com/office/drawing/2014/main" id="{C6C5649B-CDBD-A982-49C7-216DBCF29E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2" y="531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5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3015" name="Line 6">
              <a:extLst>
                <a:ext uri="{FF2B5EF4-FFF2-40B4-BE49-F238E27FC236}">
                  <a16:creationId xmlns:a16="http://schemas.microsoft.com/office/drawing/2014/main" id="{0FE53D96-62FC-35E9-991C-BD8C3316C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2" y="2032"/>
              <a:ext cx="1" cy="1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3016" name="Line 7">
              <a:extLst>
                <a:ext uri="{FF2B5EF4-FFF2-40B4-BE49-F238E27FC236}">
                  <a16:creationId xmlns:a16="http://schemas.microsoft.com/office/drawing/2014/main" id="{FF5795CA-E7D0-A76D-32E5-3ED0278EAE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0" y="1776"/>
              <a:ext cx="1" cy="4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3017" name="Line 8">
              <a:extLst>
                <a:ext uri="{FF2B5EF4-FFF2-40B4-BE49-F238E27FC236}">
                  <a16:creationId xmlns:a16="http://schemas.microsoft.com/office/drawing/2014/main" id="{E2DE2730-AA9E-749E-F4D7-FDA82BDA96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6" y="2965"/>
              <a:ext cx="92" cy="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3018" name="Freeform 9">
              <a:extLst>
                <a:ext uri="{FF2B5EF4-FFF2-40B4-BE49-F238E27FC236}">
                  <a16:creationId xmlns:a16="http://schemas.microsoft.com/office/drawing/2014/main" id="{7DCC019A-03A2-1A2A-C6E3-266996DADEAA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2175" y="890"/>
              <a:ext cx="1295" cy="1299"/>
            </a:xfrm>
            <a:custGeom>
              <a:avLst/>
              <a:gdLst>
                <a:gd name="T0" fmla="*/ 96 w 1295"/>
                <a:gd name="T1" fmla="*/ 1299 h 1299"/>
                <a:gd name="T2" fmla="*/ 0 w 1295"/>
                <a:gd name="T3" fmla="*/ 1202 h 1299"/>
                <a:gd name="T4" fmla="*/ 1205 w 1295"/>
                <a:gd name="T5" fmla="*/ 0 h 1299"/>
                <a:gd name="T6" fmla="*/ 1295 w 1295"/>
                <a:gd name="T7" fmla="*/ 88 h 12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5"/>
                <a:gd name="T13" fmla="*/ 0 h 1299"/>
                <a:gd name="T14" fmla="*/ 1295 w 1295"/>
                <a:gd name="T15" fmla="*/ 1299 h 12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5" h="1299">
                  <a:moveTo>
                    <a:pt x="96" y="1299"/>
                  </a:moveTo>
                  <a:lnTo>
                    <a:pt x="0" y="1202"/>
                  </a:lnTo>
                  <a:lnTo>
                    <a:pt x="1205" y="0"/>
                  </a:lnTo>
                  <a:lnTo>
                    <a:pt x="1295" y="8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43019" name="Line 10">
              <a:extLst>
                <a:ext uri="{FF2B5EF4-FFF2-40B4-BE49-F238E27FC236}">
                  <a16:creationId xmlns:a16="http://schemas.microsoft.com/office/drawing/2014/main" id="{CA75E424-5CBA-6D51-9847-61F8C856AE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" y="1412"/>
              <a:ext cx="1" cy="5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3020" name="Line 11">
              <a:extLst>
                <a:ext uri="{FF2B5EF4-FFF2-40B4-BE49-F238E27FC236}">
                  <a16:creationId xmlns:a16="http://schemas.microsoft.com/office/drawing/2014/main" id="{7A10A289-BACD-EB48-ECDD-3F562A2DCD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7" y="3503"/>
              <a:ext cx="94" cy="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3021" name="Line 12">
              <a:extLst>
                <a:ext uri="{FF2B5EF4-FFF2-40B4-BE49-F238E27FC236}">
                  <a16:creationId xmlns:a16="http://schemas.microsoft.com/office/drawing/2014/main" id="{04CE5E1F-A224-B7C1-DA5F-EBDDC034AE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3" y="3499"/>
              <a:ext cx="650" cy="17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3022" name="Line 13">
              <a:extLst>
                <a:ext uri="{FF2B5EF4-FFF2-40B4-BE49-F238E27FC236}">
                  <a16:creationId xmlns:a16="http://schemas.microsoft.com/office/drawing/2014/main" id="{7B478A1C-37EE-9490-3FB8-3C9689C835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" y="1472"/>
              <a:ext cx="1" cy="24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3023" name="Line 14">
              <a:extLst>
                <a:ext uri="{FF2B5EF4-FFF2-40B4-BE49-F238E27FC236}">
                  <a16:creationId xmlns:a16="http://schemas.microsoft.com/office/drawing/2014/main" id="{F5B4DD87-93D7-80F0-0F53-5E81E2AA6D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1" y="1664"/>
              <a:ext cx="1" cy="2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3024" name="Line 15">
              <a:extLst>
                <a:ext uri="{FF2B5EF4-FFF2-40B4-BE49-F238E27FC236}">
                  <a16:creationId xmlns:a16="http://schemas.microsoft.com/office/drawing/2014/main" id="{BC3A7226-6956-6E1E-5493-703024D240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5" y="2819"/>
              <a:ext cx="16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3025" name="Line 16">
              <a:extLst>
                <a:ext uri="{FF2B5EF4-FFF2-40B4-BE49-F238E27FC236}">
                  <a16:creationId xmlns:a16="http://schemas.microsoft.com/office/drawing/2014/main" id="{71C04B01-4764-88BF-BA20-BA6C446F1F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7" y="3415"/>
              <a:ext cx="168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3026" name="Rectangle 17">
              <a:extLst>
                <a:ext uri="{FF2B5EF4-FFF2-40B4-BE49-F238E27FC236}">
                  <a16:creationId xmlns:a16="http://schemas.microsoft.com/office/drawing/2014/main" id="{78668F64-2158-85B0-E9D3-7266986A7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8" y="1661"/>
              <a:ext cx="75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Active hormone 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27" name="Rectangle 18">
              <a:extLst>
                <a:ext uri="{FF2B5EF4-FFF2-40B4-BE49-F238E27FC236}">
                  <a16:creationId xmlns:a16="http://schemas.microsoft.com/office/drawing/2014/main" id="{4E933B0E-41CD-6A7E-5753-30F3DF041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1305"/>
              <a:ext cx="66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Golgi complex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28" name="Rectangle 19">
              <a:extLst>
                <a:ext uri="{FF2B5EF4-FFF2-40B4-BE49-F238E27FC236}">
                  <a16:creationId xmlns:a16="http://schemas.microsoft.com/office/drawing/2014/main" id="{6CAF3800-6280-567C-8C24-91F01AC0C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6" y="2445"/>
              <a:ext cx="44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Secretory</a:t>
              </a:r>
            </a:p>
            <a:p>
              <a:pPr algn="ct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vesicle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29" name="Rectangle 20">
              <a:extLst>
                <a:ext uri="{FF2B5EF4-FFF2-40B4-BE49-F238E27FC236}">
                  <a16:creationId xmlns:a16="http://schemas.microsoft.com/office/drawing/2014/main" id="{7646AB7E-5211-24C1-4FA9-B197371AE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3407"/>
              <a:ext cx="1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ECF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30" name="Rectangle 21">
              <a:extLst>
                <a:ext uri="{FF2B5EF4-FFF2-40B4-BE49-F238E27FC236}">
                  <a16:creationId xmlns:a16="http://schemas.microsoft.com/office/drawing/2014/main" id="{387F9E16-5E69-508E-F318-947D93570F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407"/>
              <a:ext cx="49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Cytoplasm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31" name="Rectangle 22">
              <a:extLst>
                <a:ext uri="{FF2B5EF4-FFF2-40B4-BE49-F238E27FC236}">
                  <a16:creationId xmlns:a16="http://schemas.microsoft.com/office/drawing/2014/main" id="{564F0673-04D9-EE2E-37DD-F5DA3A0E9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0" y="3407"/>
              <a:ext cx="33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Plasma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32" name="Rectangle 23">
              <a:extLst>
                <a:ext uri="{FF2B5EF4-FFF2-40B4-BE49-F238E27FC236}">
                  <a16:creationId xmlns:a16="http://schemas.microsoft.com/office/drawing/2014/main" id="{C5218937-CAEC-B348-6986-46DA522A80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8" y="1807"/>
              <a:ext cx="41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Peptide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fragment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33" name="Rectangle 24">
              <a:extLst>
                <a:ext uri="{FF2B5EF4-FFF2-40B4-BE49-F238E27FC236}">
                  <a16:creationId xmlns:a16="http://schemas.microsoft.com/office/drawing/2014/main" id="{D2D9D08D-08E0-5DC2-63E9-3BF9CD384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2644"/>
              <a:ext cx="36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Release</a:t>
              </a:r>
            </a:p>
            <a:p>
              <a:pPr algn="ct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signal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34" name="Rectangle 25">
              <a:extLst>
                <a:ext uri="{FF2B5EF4-FFF2-40B4-BE49-F238E27FC236}">
                  <a16:creationId xmlns:a16="http://schemas.microsoft.com/office/drawing/2014/main" id="{65151BFC-FA77-BA3F-0ECF-CCD831E2A6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" y="2907"/>
              <a:ext cx="5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Capillary</a:t>
              </a:r>
            </a:p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endothelium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35" name="Rectangle 26">
              <a:extLst>
                <a:ext uri="{FF2B5EF4-FFF2-40B4-BE49-F238E27FC236}">
                  <a16:creationId xmlns:a16="http://schemas.microsoft.com/office/drawing/2014/main" id="{88C9EA6E-1010-7675-0BC2-9CE00C6EC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" y="514"/>
              <a:ext cx="963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Η μετάφραση του 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mRNA </a:t>
              </a:r>
              <a:endParaRPr lang="el-GR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στη σύνθεση στα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ριβοσωμάτια μιας προ-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προορμόνης που είναι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ανενεργής και έχει ένα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οδηγό πεπτίδιο που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το μόριο στο  ΕΔ.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036" name="Rectangle 27">
              <a:extLst>
                <a:ext uri="{FF2B5EF4-FFF2-40B4-BE49-F238E27FC236}">
                  <a16:creationId xmlns:a16="http://schemas.microsoft.com/office/drawing/2014/main" id="{631C9EA5-13BD-6F22-1386-0DAFC2986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8" y="516"/>
              <a:ext cx="788" cy="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Τα εκκριτικά κοκκία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απελευθερώνουν το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περιεχόμενό τους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με εξωκύττωση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στον εξωκυττάριο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χώρο</a:t>
              </a: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37" name="Rectangle 28">
              <a:extLst>
                <a:ext uri="{FF2B5EF4-FFF2-40B4-BE49-F238E27FC236}">
                  <a16:creationId xmlns:a16="http://schemas.microsoft.com/office/drawing/2014/main" id="{18529055-8241-B704-E07C-BDB9DBD56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510"/>
              <a:ext cx="921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Μέσα στον αυλό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του ΕΔ, ένζυμα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κόβουν το οδηγό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πεπτίδιο και οδη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γούν στο σχημα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τισμό της προ-ορμόνης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που είναι αδρανής 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.</a:t>
              </a:r>
              <a:endParaRPr lang="en-US" altLang="el-GR" sz="2800">
                <a:latin typeface="Times" pitchFamily="2" charset="0"/>
              </a:endParaRP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38" name="Rectangle 29">
              <a:extLst>
                <a:ext uri="{FF2B5EF4-FFF2-40B4-BE49-F238E27FC236}">
                  <a16:creationId xmlns:a16="http://schemas.microsoft.com/office/drawing/2014/main" id="{69E7D6BB-6D58-D2AB-EB58-4D412D0AEE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4" y="514"/>
              <a:ext cx="712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Η προορμόνη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περνά το ΕΔ και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πάει στη συσκευή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Golgi</a:t>
              </a:r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(εκκριτικά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κοκκία)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.</a:t>
              </a:r>
              <a:endParaRPr lang="en-US" altLang="el-GR" sz="2800">
                <a:latin typeface="Times" pitchFamily="2" charset="0"/>
              </a:endParaRP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39" name="Rectangle 30">
              <a:extLst>
                <a:ext uri="{FF2B5EF4-FFF2-40B4-BE49-F238E27FC236}">
                  <a16:creationId xmlns:a16="http://schemas.microsoft.com/office/drawing/2014/main" id="{CADF4291-6233-8217-E2FA-13FE5E76D1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4" y="514"/>
              <a:ext cx="1204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Τα εκκριτικά κοκκία εκτός από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την αδρανή προορμόνη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περιέχουν και ένζυμα που θα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κόψουν την προορμόνη σε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ενα ή περισσότερα ενεργά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πεπτίδια (+ διάφορα πρόσθετα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πεπτιδικά τεμάχια).</a:t>
              </a: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40" name="Rectangle 31">
              <a:extLst>
                <a:ext uri="{FF2B5EF4-FFF2-40B4-BE49-F238E27FC236}">
                  <a16:creationId xmlns:a16="http://schemas.microsoft.com/office/drawing/2014/main" id="{119446CA-A51C-F26C-3456-835917E93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" y="3675"/>
              <a:ext cx="2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mRNA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41" name="Rectangle 32">
              <a:extLst>
                <a:ext uri="{FF2B5EF4-FFF2-40B4-BE49-F238E27FC236}">
                  <a16:creationId xmlns:a16="http://schemas.microsoft.com/office/drawing/2014/main" id="{05BB598B-3391-2D54-56FC-5F57C34E3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" y="1555"/>
              <a:ext cx="46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Ribosome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42" name="Rectangle 33">
              <a:extLst>
                <a:ext uri="{FF2B5EF4-FFF2-40B4-BE49-F238E27FC236}">
                  <a16:creationId xmlns:a16="http://schemas.microsoft.com/office/drawing/2014/main" id="{942CC8A4-8C21-3135-70FB-C1DBD960A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2759"/>
              <a:ext cx="5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Prohormone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43" name="Rectangle 34">
              <a:extLst>
                <a:ext uri="{FF2B5EF4-FFF2-40B4-BE49-F238E27FC236}">
                  <a16:creationId xmlns:a16="http://schemas.microsoft.com/office/drawing/2014/main" id="{C0ED39E6-E0C4-656C-D526-9BF0CBF94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3361"/>
              <a:ext cx="44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Signal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sequence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44" name="Rectangle 35">
              <a:extLst>
                <a:ext uri="{FF2B5EF4-FFF2-40B4-BE49-F238E27FC236}">
                  <a16:creationId xmlns:a16="http://schemas.microsoft.com/office/drawing/2014/main" id="{035BAF1C-955F-1D34-C6B9-6053A5A786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" y="1881"/>
              <a:ext cx="4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Transport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vesicle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45" name="Rectangle 36">
              <a:extLst>
                <a:ext uri="{FF2B5EF4-FFF2-40B4-BE49-F238E27FC236}">
                  <a16:creationId xmlns:a16="http://schemas.microsoft.com/office/drawing/2014/main" id="{004E73EC-F73D-FA6B-C54D-DBC2E3D66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" y="1355"/>
              <a:ext cx="128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Endoplasmic reticulum (ER)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46" name="Rectangle 37">
              <a:extLst>
                <a:ext uri="{FF2B5EF4-FFF2-40B4-BE49-F238E27FC236}">
                  <a16:creationId xmlns:a16="http://schemas.microsoft.com/office/drawing/2014/main" id="{0126B710-09CB-6A8F-43C3-C163532251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" y="3621"/>
              <a:ext cx="72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Preprohormone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3047" name="Oval 38">
              <a:extLst>
                <a:ext uri="{FF2B5EF4-FFF2-40B4-BE49-F238E27FC236}">
                  <a16:creationId xmlns:a16="http://schemas.microsoft.com/office/drawing/2014/main" id="{32757655-4E63-3380-93AB-D30F912E4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3048" name="Oval 39">
              <a:extLst>
                <a:ext uri="{FF2B5EF4-FFF2-40B4-BE49-F238E27FC236}">
                  <a16:creationId xmlns:a16="http://schemas.microsoft.com/office/drawing/2014/main" id="{991DACB7-35C0-B8A8-4517-00C3541ED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3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3049" name="Oval 40">
              <a:extLst>
                <a:ext uri="{FF2B5EF4-FFF2-40B4-BE49-F238E27FC236}">
                  <a16:creationId xmlns:a16="http://schemas.microsoft.com/office/drawing/2014/main" id="{491BD090-E0CE-B0EA-EB37-66A3147C89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3050" name="Oval 41">
              <a:extLst>
                <a:ext uri="{FF2B5EF4-FFF2-40B4-BE49-F238E27FC236}">
                  <a16:creationId xmlns:a16="http://schemas.microsoft.com/office/drawing/2014/main" id="{72B5CE24-5274-0A58-7ED1-9FBDE825D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312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3051" name="Oval 42">
              <a:extLst>
                <a:ext uri="{FF2B5EF4-FFF2-40B4-BE49-F238E27FC236}">
                  <a16:creationId xmlns:a16="http://schemas.microsoft.com/office/drawing/2014/main" id="{1055CC6C-F3B7-B6FA-4CFF-8DBA48F57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058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3052" name="Oval 43">
              <a:extLst>
                <a:ext uri="{FF2B5EF4-FFF2-40B4-BE49-F238E27FC236}">
                  <a16:creationId xmlns:a16="http://schemas.microsoft.com/office/drawing/2014/main" id="{8C7B13B9-D3DC-0E96-3C3D-262CFB0F2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" y="2002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3053" name="Oval 44">
              <a:extLst>
                <a:ext uri="{FF2B5EF4-FFF2-40B4-BE49-F238E27FC236}">
                  <a16:creationId xmlns:a16="http://schemas.microsoft.com/office/drawing/2014/main" id="{0956FA9C-32DC-7AFF-E6C7-DC4E902F2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2270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3054" name="Oval 45">
              <a:extLst>
                <a:ext uri="{FF2B5EF4-FFF2-40B4-BE49-F238E27FC236}">
                  <a16:creationId xmlns:a16="http://schemas.microsoft.com/office/drawing/2014/main" id="{3C7F3B7B-9320-CB3E-638F-10C4D7D5F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2" y="2558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5</a:t>
              </a:r>
              <a:endParaRPr lang="en-US" altLang="el-GR" b="1">
                <a:latin typeface="Times" pitchFamily="2" charset="0"/>
              </a:endParaRPr>
            </a:p>
          </p:txBody>
        </p:sp>
      </p:grpSp>
      <p:sp>
        <p:nvSpPr>
          <p:cNvPr id="43011" name="Rectangle 46">
            <a:extLst>
              <a:ext uri="{FF2B5EF4-FFF2-40B4-BE49-F238E27FC236}">
                <a16:creationId xmlns:a16="http://schemas.microsoft.com/office/drawing/2014/main" id="{D05F9112-3C8F-3DEA-4D7E-E69C4490F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Πεπτιδικές ορμόνες : σύνθεση, «πακετάρισμα» και απελευθέρωση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34" name="Group 2">
            <a:extLst>
              <a:ext uri="{FF2B5EF4-FFF2-40B4-BE49-F238E27FC236}">
                <a16:creationId xmlns:a16="http://schemas.microsoft.com/office/drawing/2014/main" id="{35003850-9C66-F62D-50CD-7618AA58C9AF}"/>
              </a:ext>
            </a:extLst>
          </p:cNvPr>
          <p:cNvGrpSpPr>
            <a:grpSpLocks/>
          </p:cNvGrpSpPr>
          <p:nvPr/>
        </p:nvGrpSpPr>
        <p:grpSpPr bwMode="auto">
          <a:xfrm>
            <a:off x="419100" y="1068388"/>
            <a:ext cx="8723313" cy="5451475"/>
            <a:chOff x="264" y="443"/>
            <a:chExt cx="5495" cy="3434"/>
          </a:xfrm>
        </p:grpSpPr>
        <p:pic>
          <p:nvPicPr>
            <p:cNvPr id="44036" name="Picture 3">
              <a:extLst>
                <a:ext uri="{FF2B5EF4-FFF2-40B4-BE49-F238E27FC236}">
                  <a16:creationId xmlns:a16="http://schemas.microsoft.com/office/drawing/2014/main" id="{E6FB8499-2E00-BA7B-B8B3-129242AD58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4" y="443"/>
              <a:ext cx="5231" cy="34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37" name="Oval 4">
              <a:extLst>
                <a:ext uri="{FF2B5EF4-FFF2-40B4-BE49-F238E27FC236}">
                  <a16:creationId xmlns:a16="http://schemas.microsoft.com/office/drawing/2014/main" id="{3585EB8D-110D-6199-55A6-90E716BDD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2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4038" name="Oval 5">
              <a:extLst>
                <a:ext uri="{FF2B5EF4-FFF2-40B4-BE49-F238E27FC236}">
                  <a16:creationId xmlns:a16="http://schemas.microsoft.com/office/drawing/2014/main" id="{9A07764D-1132-624E-5E40-7FA97CE3D5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2" y="531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5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4039" name="Line 6">
              <a:extLst>
                <a:ext uri="{FF2B5EF4-FFF2-40B4-BE49-F238E27FC236}">
                  <a16:creationId xmlns:a16="http://schemas.microsoft.com/office/drawing/2014/main" id="{F9F1509E-C016-5B7C-51C5-0D62A6518B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2" y="2032"/>
              <a:ext cx="1" cy="183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040" name="Line 7">
              <a:extLst>
                <a:ext uri="{FF2B5EF4-FFF2-40B4-BE49-F238E27FC236}">
                  <a16:creationId xmlns:a16="http://schemas.microsoft.com/office/drawing/2014/main" id="{4DEC35AC-FDF2-17F4-3DDA-29F77B3069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40" y="1776"/>
              <a:ext cx="1" cy="427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041" name="Line 8">
              <a:extLst>
                <a:ext uri="{FF2B5EF4-FFF2-40B4-BE49-F238E27FC236}">
                  <a16:creationId xmlns:a16="http://schemas.microsoft.com/office/drawing/2014/main" id="{E815C84A-FCFE-778B-F42E-565BF89A73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96" y="2965"/>
              <a:ext cx="92" cy="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042" name="Freeform 9">
              <a:extLst>
                <a:ext uri="{FF2B5EF4-FFF2-40B4-BE49-F238E27FC236}">
                  <a16:creationId xmlns:a16="http://schemas.microsoft.com/office/drawing/2014/main" id="{376F6AB8-89E0-90C8-6FCA-56049C3063EB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2175" y="890"/>
              <a:ext cx="1295" cy="1299"/>
            </a:xfrm>
            <a:custGeom>
              <a:avLst/>
              <a:gdLst>
                <a:gd name="T0" fmla="*/ 96 w 1295"/>
                <a:gd name="T1" fmla="*/ 1299 h 1299"/>
                <a:gd name="T2" fmla="*/ 0 w 1295"/>
                <a:gd name="T3" fmla="*/ 1202 h 1299"/>
                <a:gd name="T4" fmla="*/ 1205 w 1295"/>
                <a:gd name="T5" fmla="*/ 0 h 1299"/>
                <a:gd name="T6" fmla="*/ 1295 w 1295"/>
                <a:gd name="T7" fmla="*/ 88 h 12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95"/>
                <a:gd name="T13" fmla="*/ 0 h 1299"/>
                <a:gd name="T14" fmla="*/ 1295 w 1295"/>
                <a:gd name="T15" fmla="*/ 1299 h 12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95" h="1299">
                  <a:moveTo>
                    <a:pt x="96" y="1299"/>
                  </a:moveTo>
                  <a:lnTo>
                    <a:pt x="0" y="1202"/>
                  </a:lnTo>
                  <a:lnTo>
                    <a:pt x="1205" y="0"/>
                  </a:lnTo>
                  <a:lnTo>
                    <a:pt x="1295" y="8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44043" name="Line 10">
              <a:extLst>
                <a:ext uri="{FF2B5EF4-FFF2-40B4-BE49-F238E27FC236}">
                  <a16:creationId xmlns:a16="http://schemas.microsoft.com/office/drawing/2014/main" id="{EFADF233-E1FB-2128-387B-E1281D93DC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9" y="1412"/>
              <a:ext cx="1" cy="5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044" name="Line 11">
              <a:extLst>
                <a:ext uri="{FF2B5EF4-FFF2-40B4-BE49-F238E27FC236}">
                  <a16:creationId xmlns:a16="http://schemas.microsoft.com/office/drawing/2014/main" id="{84E44F20-275D-F23A-D1C5-1214F83CD1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7" y="3503"/>
              <a:ext cx="94" cy="162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045" name="Line 12">
              <a:extLst>
                <a:ext uri="{FF2B5EF4-FFF2-40B4-BE49-F238E27FC236}">
                  <a16:creationId xmlns:a16="http://schemas.microsoft.com/office/drawing/2014/main" id="{6D4110C4-183B-BE78-CD20-A1ADEB0CC3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23" y="3499"/>
              <a:ext cx="650" cy="176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046" name="Line 13">
              <a:extLst>
                <a:ext uri="{FF2B5EF4-FFF2-40B4-BE49-F238E27FC236}">
                  <a16:creationId xmlns:a16="http://schemas.microsoft.com/office/drawing/2014/main" id="{CC271B03-DDE4-4250-6F42-4D8C5AC142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" y="1472"/>
              <a:ext cx="1" cy="24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047" name="Line 14">
              <a:extLst>
                <a:ext uri="{FF2B5EF4-FFF2-40B4-BE49-F238E27FC236}">
                  <a16:creationId xmlns:a16="http://schemas.microsoft.com/office/drawing/2014/main" id="{2B4065F3-76BC-4CD8-26B6-2DEA5AACC6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1" y="1664"/>
              <a:ext cx="1" cy="210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048" name="Line 15">
              <a:extLst>
                <a:ext uri="{FF2B5EF4-FFF2-40B4-BE49-F238E27FC236}">
                  <a16:creationId xmlns:a16="http://schemas.microsoft.com/office/drawing/2014/main" id="{F4158F04-5146-F484-6FA7-46BACCAFBC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5" y="2819"/>
              <a:ext cx="160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049" name="Line 16">
              <a:extLst>
                <a:ext uri="{FF2B5EF4-FFF2-40B4-BE49-F238E27FC236}">
                  <a16:creationId xmlns:a16="http://schemas.microsoft.com/office/drawing/2014/main" id="{2901FC76-961D-D7E0-63AE-241100FC29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7" y="3415"/>
              <a:ext cx="168" cy="1"/>
            </a:xfrm>
            <a:prstGeom prst="line">
              <a:avLst/>
            </a:pr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44050" name="Rectangle 17">
              <a:extLst>
                <a:ext uri="{FF2B5EF4-FFF2-40B4-BE49-F238E27FC236}">
                  <a16:creationId xmlns:a16="http://schemas.microsoft.com/office/drawing/2014/main" id="{A0087505-5780-67AD-AB7D-781BFB8F17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6" y="1427"/>
              <a:ext cx="41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To target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51" name="Rectangle 18">
              <a:extLst>
                <a:ext uri="{FF2B5EF4-FFF2-40B4-BE49-F238E27FC236}">
                  <a16:creationId xmlns:a16="http://schemas.microsoft.com/office/drawing/2014/main" id="{804F7849-E303-ECDE-A2CD-F9A6B419CA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8" y="1661"/>
              <a:ext cx="75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Active hormone 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52" name="Rectangle 19">
              <a:extLst>
                <a:ext uri="{FF2B5EF4-FFF2-40B4-BE49-F238E27FC236}">
                  <a16:creationId xmlns:a16="http://schemas.microsoft.com/office/drawing/2014/main" id="{51119E20-F755-91EE-6A46-78DAE7ADA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1305"/>
              <a:ext cx="663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Golgi complex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53" name="Rectangle 20">
              <a:extLst>
                <a:ext uri="{FF2B5EF4-FFF2-40B4-BE49-F238E27FC236}">
                  <a16:creationId xmlns:a16="http://schemas.microsoft.com/office/drawing/2014/main" id="{0F3BA6EA-C838-FD77-ECA9-AEDB4EF46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6" y="2445"/>
              <a:ext cx="44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Secretory</a:t>
              </a:r>
            </a:p>
            <a:p>
              <a:pPr algn="ct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vesicle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54" name="Rectangle 21">
              <a:extLst>
                <a:ext uri="{FF2B5EF4-FFF2-40B4-BE49-F238E27FC236}">
                  <a16:creationId xmlns:a16="http://schemas.microsoft.com/office/drawing/2014/main" id="{18EF4B8C-2FAC-E229-A49D-ED2DFD1B5B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6" y="3407"/>
              <a:ext cx="1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ECF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55" name="Rectangle 22">
              <a:extLst>
                <a:ext uri="{FF2B5EF4-FFF2-40B4-BE49-F238E27FC236}">
                  <a16:creationId xmlns:a16="http://schemas.microsoft.com/office/drawing/2014/main" id="{BA5759DC-EC28-76A4-F1AB-56991953F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0" y="3407"/>
              <a:ext cx="49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Cytoplasm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56" name="Rectangle 23">
              <a:extLst>
                <a:ext uri="{FF2B5EF4-FFF2-40B4-BE49-F238E27FC236}">
                  <a16:creationId xmlns:a16="http://schemas.microsoft.com/office/drawing/2014/main" id="{52032A48-95B1-A4CF-B9AA-3EB4BFEF3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0" y="3407"/>
              <a:ext cx="33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 i="1">
                  <a:solidFill>
                    <a:srgbClr val="000000"/>
                  </a:solidFill>
                  <a:latin typeface="Arial" panose="020B0604020202020204" pitchFamily="34" charset="0"/>
                </a:rPr>
                <a:t>Plasma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57" name="Rectangle 24">
              <a:extLst>
                <a:ext uri="{FF2B5EF4-FFF2-40B4-BE49-F238E27FC236}">
                  <a16:creationId xmlns:a16="http://schemas.microsoft.com/office/drawing/2014/main" id="{F432FFB6-B210-25B8-CD8E-F064B55B1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8" y="1807"/>
              <a:ext cx="41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Peptide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fragment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58" name="Rectangle 25">
              <a:extLst>
                <a:ext uri="{FF2B5EF4-FFF2-40B4-BE49-F238E27FC236}">
                  <a16:creationId xmlns:a16="http://schemas.microsoft.com/office/drawing/2014/main" id="{B679A39F-7E42-1C81-CA5F-B46BC5C53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4" y="2644"/>
              <a:ext cx="361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Release</a:t>
              </a:r>
            </a:p>
            <a:p>
              <a:pPr algn="ct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signal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59" name="Rectangle 26">
              <a:extLst>
                <a:ext uri="{FF2B5EF4-FFF2-40B4-BE49-F238E27FC236}">
                  <a16:creationId xmlns:a16="http://schemas.microsoft.com/office/drawing/2014/main" id="{1563605A-5EBA-950B-E6C2-0BF39BBCB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" y="2907"/>
              <a:ext cx="57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Capillary</a:t>
              </a:r>
            </a:p>
            <a:p>
              <a:pPr algn="r"/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endothelium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60" name="Rectangle 27">
              <a:extLst>
                <a:ext uri="{FF2B5EF4-FFF2-40B4-BE49-F238E27FC236}">
                  <a16:creationId xmlns:a16="http://schemas.microsoft.com/office/drawing/2014/main" id="{83B29774-32D5-57E8-4591-2EDF96312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8" y="514"/>
              <a:ext cx="963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Η μετάφραση του 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mRNA </a:t>
              </a:r>
              <a:endParaRPr lang="el-GR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στη σύνθεση στα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ριβοσωμάτια μιας προ-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προορμόνης που είναι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ανενεργής και έχει ένα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οδηγό πεπτίδιο που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οδηγεί το μόριο στο  ΕΔ.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061" name="Rectangle 28">
              <a:extLst>
                <a:ext uri="{FF2B5EF4-FFF2-40B4-BE49-F238E27FC236}">
                  <a16:creationId xmlns:a16="http://schemas.microsoft.com/office/drawing/2014/main" id="{A4EDC5B6-3A3A-6D5B-74D8-84762AF90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8" y="516"/>
              <a:ext cx="788" cy="8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Τα εκκριτικά κοκκία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απελευθερώνουν το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περιεχόμενό τους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με εξωκύττωση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στον εξωκυττάριο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χώρο</a:t>
              </a: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62" name="Rectangle 29">
              <a:extLst>
                <a:ext uri="{FF2B5EF4-FFF2-40B4-BE49-F238E27FC236}">
                  <a16:creationId xmlns:a16="http://schemas.microsoft.com/office/drawing/2014/main" id="{8DAA183D-D654-1F12-DD32-C7B597446F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2" y="512"/>
              <a:ext cx="857" cy="6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Η ορμόνη μπαίνει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ετσι στην κυκλοφορία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και μεταφέρεται στα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όργανα- στόχο.</a:t>
              </a:r>
              <a:endParaRPr lang="en-US" altLang="el-GR" sz="2800">
                <a:latin typeface="Times" pitchFamily="2" charset="0"/>
              </a:endParaRP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63" name="Rectangle 30">
              <a:extLst>
                <a:ext uri="{FF2B5EF4-FFF2-40B4-BE49-F238E27FC236}">
                  <a16:creationId xmlns:a16="http://schemas.microsoft.com/office/drawing/2014/main" id="{F890CDED-AC3A-C3E3-46B3-90A763442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510"/>
              <a:ext cx="921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Μέσα στον αυλό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του ΕΔ, ένζυμα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κόβουν το οδηγό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πεπτίδιο και οδη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γούν στο σχημα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-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τισμό της προ-ορμόνης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που είναι αδρανής 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.</a:t>
              </a:r>
              <a:endParaRPr lang="en-US" altLang="el-GR" sz="2800">
                <a:latin typeface="Times" pitchFamily="2" charset="0"/>
              </a:endParaRP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64" name="Rectangle 31">
              <a:extLst>
                <a:ext uri="{FF2B5EF4-FFF2-40B4-BE49-F238E27FC236}">
                  <a16:creationId xmlns:a16="http://schemas.microsoft.com/office/drawing/2014/main" id="{39FA64B7-1841-F624-5C72-B04344E84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4" y="514"/>
              <a:ext cx="712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Η προορμόνη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περνά το ΕΔ και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πάει στη συσκευή </a:t>
              </a:r>
              <a:endParaRPr lang="en-US" altLang="el-GR" sz="10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Golgi</a:t>
              </a:r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 (εκκριτικά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κοκκία)</a:t>
              </a:r>
              <a:r>
                <a:rPr lang="en-US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.</a:t>
              </a:r>
              <a:endParaRPr lang="en-US" altLang="el-GR" sz="2800">
                <a:latin typeface="Times" pitchFamily="2" charset="0"/>
              </a:endParaRP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65" name="Rectangle 32">
              <a:extLst>
                <a:ext uri="{FF2B5EF4-FFF2-40B4-BE49-F238E27FC236}">
                  <a16:creationId xmlns:a16="http://schemas.microsoft.com/office/drawing/2014/main" id="{45A7E9AB-3CCB-4802-6282-4680E9BFC3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4" y="514"/>
              <a:ext cx="1204" cy="9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Τα εκκριτικά κοκκία εκτός από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την αδρανή προορμόνη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περιέχουν και ένζυμα που θα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κόψουν την προορμόνη σε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ενα ή περισσότερα ενεργά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πεπτίδια (+ διάφορα πρόσθετα </a:t>
              </a:r>
            </a:p>
            <a:p>
              <a:r>
                <a:rPr lang="el-GR" altLang="el-GR" sz="1000" b="1">
                  <a:solidFill>
                    <a:srgbClr val="000000"/>
                  </a:solidFill>
                  <a:latin typeface="Arial" panose="020B0604020202020204" pitchFamily="34" charset="0"/>
                </a:rPr>
                <a:t>πεπτιδικά τεμάχια).</a:t>
              </a:r>
            </a:p>
            <a:p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66" name="Rectangle 33">
              <a:extLst>
                <a:ext uri="{FF2B5EF4-FFF2-40B4-BE49-F238E27FC236}">
                  <a16:creationId xmlns:a16="http://schemas.microsoft.com/office/drawing/2014/main" id="{39886FC7-710F-E29D-A319-300B0C0AF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" y="3675"/>
              <a:ext cx="292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mRNA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67" name="Rectangle 34">
              <a:extLst>
                <a:ext uri="{FF2B5EF4-FFF2-40B4-BE49-F238E27FC236}">
                  <a16:creationId xmlns:a16="http://schemas.microsoft.com/office/drawing/2014/main" id="{ABD3005B-12FF-A7DD-1AE5-82BDD2FBD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" y="1555"/>
              <a:ext cx="464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Ribosome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68" name="Rectangle 35">
              <a:extLst>
                <a:ext uri="{FF2B5EF4-FFF2-40B4-BE49-F238E27FC236}">
                  <a16:creationId xmlns:a16="http://schemas.microsoft.com/office/drawing/2014/main" id="{933B2F67-0637-6B71-4C4F-874908A7AA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2759"/>
              <a:ext cx="5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Prohormone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69" name="Rectangle 36">
              <a:extLst>
                <a:ext uri="{FF2B5EF4-FFF2-40B4-BE49-F238E27FC236}">
                  <a16:creationId xmlns:a16="http://schemas.microsoft.com/office/drawing/2014/main" id="{6B786C3B-F214-0A74-D91D-D6A1CDC23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4" y="3361"/>
              <a:ext cx="442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Signal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sequence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70" name="Rectangle 37">
              <a:extLst>
                <a:ext uri="{FF2B5EF4-FFF2-40B4-BE49-F238E27FC236}">
                  <a16:creationId xmlns:a16="http://schemas.microsoft.com/office/drawing/2014/main" id="{E1E7634D-838B-BCF3-23C2-3A77B7DC4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" y="1881"/>
              <a:ext cx="448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Transport</a:t>
              </a:r>
            </a:p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vesicle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71" name="Rectangle 38">
              <a:extLst>
                <a:ext uri="{FF2B5EF4-FFF2-40B4-BE49-F238E27FC236}">
                  <a16:creationId xmlns:a16="http://schemas.microsoft.com/office/drawing/2014/main" id="{F5D6D479-E76E-795D-9E87-B1385EB4D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" y="1355"/>
              <a:ext cx="128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Endoplasmic reticulum (ER)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72" name="Rectangle 39">
              <a:extLst>
                <a:ext uri="{FF2B5EF4-FFF2-40B4-BE49-F238E27FC236}">
                  <a16:creationId xmlns:a16="http://schemas.microsoft.com/office/drawing/2014/main" id="{D6DD8B12-C3DB-FD48-4145-00C586E404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" y="3621"/>
              <a:ext cx="720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b="1">
                  <a:solidFill>
                    <a:srgbClr val="000000"/>
                  </a:solidFill>
                  <a:latin typeface="Arial" panose="020B0604020202020204" pitchFamily="34" charset="0"/>
                </a:rPr>
                <a:t>Preprohormone</a:t>
              </a:r>
              <a:endParaRPr lang="en-US" altLang="el-GR" sz="2800">
                <a:latin typeface="Times" pitchFamily="2" charset="0"/>
              </a:endParaRPr>
            </a:p>
          </p:txBody>
        </p:sp>
        <p:sp>
          <p:nvSpPr>
            <p:cNvPr id="44073" name="Oval 40">
              <a:extLst>
                <a:ext uri="{FF2B5EF4-FFF2-40B4-BE49-F238E27FC236}">
                  <a16:creationId xmlns:a16="http://schemas.microsoft.com/office/drawing/2014/main" id="{D6A9D4DA-FAA8-ECB4-43F2-E9869568E0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4074" name="Oval 41">
              <a:extLst>
                <a:ext uri="{FF2B5EF4-FFF2-40B4-BE49-F238E27FC236}">
                  <a16:creationId xmlns:a16="http://schemas.microsoft.com/office/drawing/2014/main" id="{C13BCE4A-0915-06F4-C722-00D105B1F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3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4075" name="Oval 42">
              <a:extLst>
                <a:ext uri="{FF2B5EF4-FFF2-40B4-BE49-F238E27FC236}">
                  <a16:creationId xmlns:a16="http://schemas.microsoft.com/office/drawing/2014/main" id="{F063B98E-629A-272B-1F0B-9CE09E205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2" y="534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4076" name="Oval 43">
              <a:extLst>
                <a:ext uri="{FF2B5EF4-FFF2-40B4-BE49-F238E27FC236}">
                  <a16:creationId xmlns:a16="http://schemas.microsoft.com/office/drawing/2014/main" id="{96FD3D13-E47B-F975-A7C8-84AFF7238D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1" y="531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6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4077" name="Oval 44">
              <a:extLst>
                <a:ext uri="{FF2B5EF4-FFF2-40B4-BE49-F238E27FC236}">
                  <a16:creationId xmlns:a16="http://schemas.microsoft.com/office/drawing/2014/main" id="{EB30DD00-9020-BD4E-179F-5ABF2008C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" y="3312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4078" name="Oval 45">
              <a:extLst>
                <a:ext uri="{FF2B5EF4-FFF2-40B4-BE49-F238E27FC236}">
                  <a16:creationId xmlns:a16="http://schemas.microsoft.com/office/drawing/2014/main" id="{F2835CB2-3A36-D111-6077-9C5F5E8818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8" y="3058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4079" name="Oval 46">
              <a:extLst>
                <a:ext uri="{FF2B5EF4-FFF2-40B4-BE49-F238E27FC236}">
                  <a16:creationId xmlns:a16="http://schemas.microsoft.com/office/drawing/2014/main" id="{DBE13974-3AE5-E271-D6E7-A5EC51E41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" y="2002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4080" name="Oval 47">
              <a:extLst>
                <a:ext uri="{FF2B5EF4-FFF2-40B4-BE49-F238E27FC236}">
                  <a16:creationId xmlns:a16="http://schemas.microsoft.com/office/drawing/2014/main" id="{BB79AFC0-F1A7-34E8-2BEF-314F0E3B74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0" y="2270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4081" name="Oval 48">
              <a:extLst>
                <a:ext uri="{FF2B5EF4-FFF2-40B4-BE49-F238E27FC236}">
                  <a16:creationId xmlns:a16="http://schemas.microsoft.com/office/drawing/2014/main" id="{BD6AE725-5D6E-7826-3B58-19D33488E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2" y="2558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5</a:t>
              </a:r>
              <a:endParaRPr lang="en-US" altLang="el-GR" b="1">
                <a:latin typeface="Times" pitchFamily="2" charset="0"/>
              </a:endParaRPr>
            </a:p>
          </p:txBody>
        </p:sp>
        <p:sp>
          <p:nvSpPr>
            <p:cNvPr id="44082" name="Oval 49">
              <a:extLst>
                <a:ext uri="{FF2B5EF4-FFF2-40B4-BE49-F238E27FC236}">
                  <a16:creationId xmlns:a16="http://schemas.microsoft.com/office/drawing/2014/main" id="{320DDAAE-3B2B-7AA8-C685-605BBBDE0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7" y="2270"/>
              <a:ext cx="115" cy="115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b="1">
                  <a:solidFill>
                    <a:srgbClr val="FFFFFF"/>
                  </a:solidFill>
                  <a:latin typeface="Arial" panose="020B0604020202020204" pitchFamily="34" charset="0"/>
                </a:rPr>
                <a:t>6</a:t>
              </a:r>
              <a:endParaRPr lang="en-US" altLang="el-GR" b="1">
                <a:latin typeface="Times" pitchFamily="2" charset="0"/>
              </a:endParaRPr>
            </a:p>
          </p:txBody>
        </p:sp>
      </p:grpSp>
      <p:sp>
        <p:nvSpPr>
          <p:cNvPr id="44035" name="Rectangle 50">
            <a:extLst>
              <a:ext uri="{FF2B5EF4-FFF2-40B4-BE49-F238E27FC236}">
                <a16:creationId xmlns:a16="http://schemas.microsoft.com/office/drawing/2014/main" id="{2D60343E-8FC9-0095-2E59-5CD8F30EB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Πεπτιδικές ορμόνες : σύνθεση, «πακετάρισμα» και απελευθέρωση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1026">
            <a:extLst>
              <a:ext uri="{FF2B5EF4-FFF2-40B4-BE49-F238E27FC236}">
                <a16:creationId xmlns:a16="http://schemas.microsoft.com/office/drawing/2014/main" id="{5794577F-EAAE-8CF9-C13F-9A67F03B2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762000"/>
            <a:ext cx="4929188" cy="504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026">
            <a:extLst>
              <a:ext uri="{FF2B5EF4-FFF2-40B4-BE49-F238E27FC236}">
                <a16:creationId xmlns:a16="http://schemas.microsoft.com/office/drawing/2014/main" id="{F97324F5-2B64-FFBD-983F-A71AFE026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19200"/>
            <a:ext cx="4572000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9683" name="Rectangle 1027">
            <a:extLst>
              <a:ext uri="{FF2B5EF4-FFF2-40B4-BE49-F238E27FC236}">
                <a16:creationId xmlns:a16="http://schemas.microsoft.com/office/drawing/2014/main" id="{00E78E62-62B2-5B07-51D4-FFE32EEDD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l-GR" altLang="el-GR" sz="2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Κύριο ερέθισμα για την έκκριση ινσουλίνης αποτελεί η </a:t>
            </a:r>
            <a:r>
              <a:rPr lang="el-GR" altLang="el-GR" sz="2400" b="1" u="sng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γλυκόζη</a:t>
            </a:r>
            <a:r>
              <a:rPr lang="el-GR" altLang="el-GR" sz="24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endParaRPr lang="en-GB" altLang="el-GR" sz="2400" b="1" u="sng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9684" name="Rectangle 1028">
            <a:extLst>
              <a:ext uri="{FF2B5EF4-FFF2-40B4-BE49-F238E27FC236}">
                <a16:creationId xmlns:a16="http://schemas.microsoft.com/office/drawing/2014/main" id="{2704C156-A457-470B-32FE-7A6405B563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915025"/>
            <a:ext cx="91440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just" eaLnBrk="1" hangingPunct="1">
              <a:lnSpc>
                <a:spcPct val="70000"/>
              </a:lnSpc>
            </a:pPr>
            <a:r>
              <a:rPr lang="el-GR" altLang="el-GR" sz="2000" b="1">
                <a:solidFill>
                  <a:schemeClr val="tx2"/>
                </a:solidFill>
              </a:rPr>
              <a:t>Για συγκεντρώσεις γλυκόζης 4-15</a:t>
            </a:r>
            <a:r>
              <a:rPr lang="en-US" altLang="el-GR" sz="2000" b="1">
                <a:solidFill>
                  <a:schemeClr val="tx2"/>
                </a:solidFill>
              </a:rPr>
              <a:t>mmol/L </a:t>
            </a:r>
            <a:r>
              <a:rPr lang="el-GR" altLang="el-GR" sz="2000" b="1">
                <a:solidFill>
                  <a:schemeClr val="tx2"/>
                </a:solidFill>
              </a:rPr>
              <a:t>υφίσταται αναλογική σχέση μεταξύ της απελευθερούμενης ινσουλίνης και της συγκέντρωσης γλυκόζης</a:t>
            </a:r>
          </a:p>
          <a:p>
            <a:pPr algn="just" eaLnBrk="1" hangingPunct="1">
              <a:lnSpc>
                <a:spcPct val="70000"/>
              </a:lnSpc>
            </a:pPr>
            <a:r>
              <a:rPr lang="el-GR" altLang="el-GR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br>
              <a:rPr lang="el-GR" altLang="el-GR" sz="2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altLang="el-GR" sz="20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F5C0BEC3-C359-907F-6482-4E8AD4934AE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4025" y="0"/>
            <a:ext cx="8305800" cy="1143000"/>
          </a:xfrm>
        </p:spPr>
        <p:txBody>
          <a:bodyPr lIns="92075" tIns="46038" rIns="92075" bIns="46038"/>
          <a:lstStyle/>
          <a:p>
            <a:pPr eaLnBrk="1" hangingPunct="1"/>
            <a:r>
              <a:rPr lang="el-GR" altLang="el-GR" sz="280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Το μόριο της ινσουλίνης</a:t>
            </a:r>
            <a:endParaRPr lang="en-GB" altLang="el-GR" sz="2800">
              <a:effectLst>
                <a:outerShdw blurRad="38100" dist="38100" dir="2700000" algn="tl">
                  <a:srgbClr val="C0C0C0"/>
                </a:outerShdw>
              </a:effectLst>
              <a:ea typeface="ＭＳ Ｐゴシック" panose="020B0600070205080204" pitchFamily="34" charset="-128"/>
            </a:endParaRPr>
          </a:p>
        </p:txBody>
      </p:sp>
      <p:sp>
        <p:nvSpPr>
          <p:cNvPr id="47107" name="Rectangle 4">
            <a:extLst>
              <a:ext uri="{FF2B5EF4-FFF2-40B4-BE49-F238E27FC236}">
                <a16:creationId xmlns:a16="http://schemas.microsoft.com/office/drawing/2014/main" id="{8C6D867B-2820-6974-338C-40526ED92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4100" y="2343150"/>
            <a:ext cx="1230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 b="1">
                <a:solidFill>
                  <a:srgbClr val="000066"/>
                </a:solidFill>
                <a:latin typeface="Arial Narrow" panose="020B0604020202020204" pitchFamily="34" charset="0"/>
              </a:rPr>
              <a:t>Α-αλυσίδα</a:t>
            </a:r>
            <a:endParaRPr lang="en-GB" altLang="el-GR" sz="1800" b="1">
              <a:solidFill>
                <a:srgbClr val="000066"/>
              </a:solidFill>
              <a:latin typeface="Arial Narrow" panose="020B0604020202020204" pitchFamily="34" charset="0"/>
            </a:endParaRPr>
          </a:p>
        </p:txBody>
      </p:sp>
      <p:sp>
        <p:nvSpPr>
          <p:cNvPr id="47108" name="AutoShape 7">
            <a:extLst>
              <a:ext uri="{FF2B5EF4-FFF2-40B4-BE49-F238E27FC236}">
                <a16:creationId xmlns:a16="http://schemas.microsoft.com/office/drawing/2014/main" id="{A2B39954-E0B3-DB0C-9D6E-E09D347AD6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963" y="2398713"/>
            <a:ext cx="15875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 sz="2400"/>
          </a:p>
        </p:txBody>
      </p:sp>
      <p:sp>
        <p:nvSpPr>
          <p:cNvPr id="47109" name="Rectangle 11">
            <a:extLst>
              <a:ext uri="{FF2B5EF4-FFF2-40B4-BE49-F238E27FC236}">
                <a16:creationId xmlns:a16="http://schemas.microsoft.com/office/drawing/2014/main" id="{82E37D66-1342-C588-2C7D-16C858693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3475" y="2989263"/>
            <a:ext cx="596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1800" b="1">
                <a:solidFill>
                  <a:srgbClr val="000066"/>
                </a:solidFill>
                <a:latin typeface="Arial Narrow" panose="020B0604020202020204" pitchFamily="34" charset="0"/>
              </a:rPr>
              <a:t>-NH</a:t>
            </a:r>
            <a:r>
              <a:rPr lang="en-US" altLang="el-GR" sz="1400" b="1">
                <a:solidFill>
                  <a:srgbClr val="000066"/>
                </a:solidFill>
                <a:latin typeface="Arial Narrow" panose="020B0604020202020204" pitchFamily="34" charset="0"/>
              </a:rPr>
              <a:t>2</a:t>
            </a:r>
            <a:endParaRPr lang="en-GB" altLang="el-GR" sz="1400" b="1">
              <a:solidFill>
                <a:srgbClr val="000066"/>
              </a:solidFill>
              <a:latin typeface="Arial Narrow" panose="020B0604020202020204" pitchFamily="34" charset="0"/>
            </a:endParaRPr>
          </a:p>
        </p:txBody>
      </p:sp>
      <p:pic>
        <p:nvPicPr>
          <p:cNvPr id="47110" name="Picture 13">
            <a:extLst>
              <a:ext uri="{FF2B5EF4-FFF2-40B4-BE49-F238E27FC236}">
                <a16:creationId xmlns:a16="http://schemas.microsoft.com/office/drawing/2014/main" id="{68410FAC-A3AB-D937-BAFD-5589264BE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459422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Rectangle 15">
            <a:extLst>
              <a:ext uri="{FF2B5EF4-FFF2-40B4-BE49-F238E27FC236}">
                <a16:creationId xmlns:a16="http://schemas.microsoft.com/office/drawing/2014/main" id="{6FCA1FDD-1207-B334-41EC-ABEF5362D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1981200"/>
            <a:ext cx="32226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20000"/>
              </a:spcBef>
              <a:buClr>
                <a:srgbClr val="FFCC00"/>
              </a:buClr>
              <a:buFontTx/>
              <a:buChar char="•"/>
            </a:pPr>
            <a:r>
              <a:rPr lang="el-GR" altLang="el-GR" sz="2000" b="1"/>
              <a:t>Το γονίδιο της ινσουλίνης εντοπίστηκε στο βραχύ σκέλος του χρωμοσώματος 11 όπου για την ακρίβεια εδράζεται η κωδικοποίηση της προπροινσουλίνης</a:t>
            </a:r>
            <a:endParaRPr lang="en-GB" altLang="el-GR" sz="2000" b="1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>
            <a:extLst>
              <a:ext uri="{FF2B5EF4-FFF2-40B4-BE49-F238E27FC236}">
                <a16:creationId xmlns:a16="http://schemas.microsoft.com/office/drawing/2014/main" id="{07E1ADBB-F68A-C247-13F3-D711975CF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19200"/>
            <a:ext cx="4933950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4">
            <a:extLst>
              <a:ext uri="{FF2B5EF4-FFF2-40B4-BE49-F238E27FC236}">
                <a16:creationId xmlns:a16="http://schemas.microsoft.com/office/drawing/2014/main" id="{14B83E0D-F3F8-1FAB-35BC-C50DD6D2F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81000"/>
            <a:ext cx="1490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sz="2400">
                <a:latin typeface="Arial Unicode MS" panose="020B0604020202020204" pitchFamily="34" charset="-128"/>
              </a:rPr>
              <a:t>Ινσουλίνη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5">
            <a:extLst>
              <a:ext uri="{FF2B5EF4-FFF2-40B4-BE49-F238E27FC236}">
                <a16:creationId xmlns:a16="http://schemas.microsoft.com/office/drawing/2014/main" id="{BB4938D3-0767-6003-0DAC-EDB1BE2F3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3613" y="1857375"/>
            <a:ext cx="4624387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Rectangle 4">
            <a:extLst>
              <a:ext uri="{FF2B5EF4-FFF2-40B4-BE49-F238E27FC236}">
                <a16:creationId xmlns:a16="http://schemas.microsoft.com/office/drawing/2014/main" id="{2B5E8AE5-6548-F96B-888A-8DF10A658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81000"/>
            <a:ext cx="21256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sz="2400">
                <a:latin typeface="Arial Unicode MS" panose="020B0604020202020204" pitchFamily="34" charset="-128"/>
              </a:rPr>
              <a:t>Παραθορμόνη</a:t>
            </a:r>
          </a:p>
        </p:txBody>
      </p:sp>
      <p:sp>
        <p:nvSpPr>
          <p:cNvPr id="4" name="Rectangle 1027">
            <a:extLst>
              <a:ext uri="{FF2B5EF4-FFF2-40B4-BE49-F238E27FC236}">
                <a16:creationId xmlns:a16="http://schemas.microsoft.com/office/drawing/2014/main" id="{6BC3D5B4-12E1-F14F-A15D-341BD034FD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06425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l-GR" altLang="el-GR"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Κύριο ερέθισμα για την έκκριση </a:t>
            </a:r>
            <a:r>
              <a:rPr lang="en-US" altLang="el-GR"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PTH</a:t>
            </a:r>
            <a:r>
              <a:rPr lang="el-GR" altLang="el-GR" sz="20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αποτελεί η έλλειψη ασβεστίου.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endParaRPr lang="en-GB" altLang="el-GR" sz="2000" u="sng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>
            <a:extLst>
              <a:ext uri="{FF2B5EF4-FFF2-40B4-BE49-F238E27FC236}">
                <a16:creationId xmlns:a16="http://schemas.microsoft.com/office/drawing/2014/main" id="{B81EAB0F-ABF1-70B7-58D2-7E9B74205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971550"/>
            <a:ext cx="4281487" cy="531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3E72F98-4C9A-CEA9-204E-0E408C80E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-152400"/>
            <a:ext cx="8305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Το μόριο της </a:t>
            </a:r>
            <a:r>
              <a:rPr lang="en-US" altLang="el-GR"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PTH</a:t>
            </a:r>
            <a:endParaRPr lang="en-GB" altLang="el-GR" sz="24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>
            <a:extLst>
              <a:ext uri="{FF2B5EF4-FFF2-40B4-BE49-F238E27FC236}">
                <a16:creationId xmlns:a16="http://schemas.microsoft.com/office/drawing/2014/main" id="{7DEB0E28-B40A-1E7B-A3E4-A6C6072A8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172200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>
            <a:extLst>
              <a:ext uri="{FF2B5EF4-FFF2-40B4-BE49-F238E27FC236}">
                <a16:creationId xmlns:a16="http://schemas.microsoft.com/office/drawing/2014/main" id="{3998BD5E-1A64-28C2-04E7-2B5597F18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57200"/>
            <a:ext cx="1098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l-GR" sz="2400">
                <a:latin typeface="Arial Unicode MS" panose="020B0604020202020204" pitchFamily="34" charset="-128"/>
              </a:rPr>
              <a:t>POMC</a:t>
            </a:r>
            <a:endParaRPr lang="el-GR" altLang="el-GR" sz="2400"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20BB2F51-2899-CB94-DC26-80C49EDF3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8305800" cy="7715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l-GR" altLang="el-GR" sz="2400">
                <a:latin typeface="Arial Unicode MS" panose="020B0604020202020204" pitchFamily="34" charset="-128"/>
                <a:ea typeface="ＭＳ Ｐゴシック" panose="020B0600070205080204" pitchFamily="34" charset="-128"/>
              </a:rPr>
              <a:t>Οι στεροειδείς ορμόνες προέρχονται από χοληστερόλη</a:t>
            </a:r>
            <a:endParaRPr lang="en-US" altLang="el-GR" sz="2400">
              <a:latin typeface="Arial Unicode MS" panose="020B0604020202020204" pitchFamily="34" charset="-128"/>
              <a:ea typeface="ＭＳ Ｐゴシック" panose="020B0600070205080204" pitchFamily="34" charset="-128"/>
            </a:endParaRPr>
          </a:p>
        </p:txBody>
      </p:sp>
      <p:pic>
        <p:nvPicPr>
          <p:cNvPr id="53251" name="Picture 3">
            <a:extLst>
              <a:ext uri="{FF2B5EF4-FFF2-40B4-BE49-F238E27FC236}">
                <a16:creationId xmlns:a16="http://schemas.microsoft.com/office/drawing/2014/main" id="{96183E6F-44EF-7CA0-EBA1-22341E5C2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" t="2405" r="1785" b="5951"/>
          <a:stretch>
            <a:fillRect/>
          </a:stretch>
        </p:blipFill>
        <p:spPr bwMode="auto">
          <a:xfrm>
            <a:off x="1066800" y="1676400"/>
            <a:ext cx="69342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2" name="Rectangle 4">
            <a:extLst>
              <a:ext uri="{FF2B5EF4-FFF2-40B4-BE49-F238E27FC236}">
                <a16:creationId xmlns:a16="http://schemas.microsoft.com/office/drawing/2014/main" id="{506BD329-EF4D-F7B5-1E86-13D3F487F8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Στεροειδείς ορμόνες : δομή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5AFCA1B2-5E42-3DE4-13C4-32200D8E47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 sz="3200" b="1">
                <a:ea typeface="ＭＳ Ｐゴシック" panose="020B0600070205080204" pitchFamily="34" charset="-128"/>
              </a:rPr>
              <a:t>Ορμόνες –Παράγωγα αμινοξέων</a:t>
            </a:r>
            <a:r>
              <a:rPr lang="el-GR" altLang="el-GR" sz="3200">
                <a:ea typeface="ＭＳ Ｐゴシック" panose="020B0600070205080204" pitchFamily="34" charset="-128"/>
              </a:rPr>
              <a:t> </a:t>
            </a:r>
            <a:r>
              <a:rPr lang="en-US" altLang="el-GR" sz="3200">
                <a:ea typeface="ＭＳ Ｐゴシック" panose="020B0600070205080204" pitchFamily="34" charset="-128"/>
              </a:rPr>
              <a:t>:</a:t>
            </a:r>
            <a:br>
              <a:rPr lang="el-GR" altLang="el-GR" sz="3200">
                <a:ea typeface="ＭＳ Ｐゴシック" panose="020B0600070205080204" pitchFamily="34" charset="-128"/>
              </a:rPr>
            </a:br>
            <a:br>
              <a:rPr lang="el-GR" altLang="el-GR" sz="3200">
                <a:ea typeface="ＭＳ Ｐゴシック" panose="020B0600070205080204" pitchFamily="34" charset="-128"/>
              </a:rPr>
            </a:br>
            <a:r>
              <a:rPr lang="el-GR" altLang="el-GR" sz="3200">
                <a:ea typeface="ＭＳ Ｐゴシック" panose="020B0600070205080204" pitchFamily="34" charset="-128"/>
              </a:rPr>
              <a:t> </a:t>
            </a:r>
            <a:r>
              <a:rPr lang="el-GR" altLang="el-GR" sz="2800">
                <a:ea typeface="ＭＳ Ｐゴシック" panose="020B0600070205080204" pitchFamily="34" charset="-128"/>
              </a:rPr>
              <a:t>Χαρακτηριστικά</a:t>
            </a:r>
            <a:endParaRPr lang="en-US" altLang="el-GR" sz="2800">
              <a:ea typeface="ＭＳ Ｐゴシック" panose="020B0600070205080204" pitchFamily="34" charset="-128"/>
            </a:endParaRP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EA11307A-DD59-0498-7FAD-D5EF74D99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3343275"/>
          </a:xfrm>
        </p:spPr>
        <p:txBody>
          <a:bodyPr/>
          <a:lstStyle/>
          <a:p>
            <a:pPr eaLnBrk="1" hangingPunct="1"/>
            <a:r>
              <a:rPr lang="el-GR" altLang="el-GR" sz="2400">
                <a:ea typeface="ＭＳ Ｐゴシック" panose="020B0600070205080204" pitchFamily="34" charset="-128"/>
              </a:rPr>
              <a:t>Προέρχονται από ένα ή δύο αμινοξέα</a:t>
            </a:r>
            <a:endParaRPr lang="en-US" altLang="el-GR" sz="2400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l-GR" altLang="el-GR" sz="2400">
                <a:ea typeface="ＭＳ Ｐゴシック" panose="020B0600070205080204" pitchFamily="34" charset="-128"/>
              </a:rPr>
              <a:t>Τρυπτοφάνη</a:t>
            </a:r>
            <a:r>
              <a:rPr lang="en-US" altLang="el-GR" sz="2400">
                <a:ea typeface="ＭＳ Ｐゴシック" panose="020B0600070205080204" pitchFamily="34" charset="-128"/>
              </a:rPr>
              <a:t> </a:t>
            </a:r>
          </a:p>
          <a:p>
            <a:pPr lvl="1" eaLnBrk="1" hangingPunct="1"/>
            <a:r>
              <a:rPr lang="el-GR" altLang="el-GR" sz="2400">
                <a:ea typeface="ＭＳ Ｐゴシック" panose="020B0600070205080204" pitchFamily="34" charset="-128"/>
              </a:rPr>
              <a:t>Τυροσίνη</a:t>
            </a:r>
            <a:endParaRPr lang="en-US" altLang="el-GR" sz="2400">
              <a:ea typeface="ＭＳ Ｐゴシック" panose="020B0600070205080204" pitchFamily="34" charset="-128"/>
            </a:endParaRPr>
          </a:p>
          <a:p>
            <a:pPr eaLnBrk="1" hangingPunct="1"/>
            <a:r>
              <a:rPr lang="el-GR" altLang="el-GR" sz="2400">
                <a:ea typeface="ＭＳ Ｐゴシック" panose="020B0600070205080204" pitchFamily="34" charset="-128"/>
              </a:rPr>
              <a:t>Δομή δακτυλίου</a:t>
            </a:r>
            <a:endParaRPr lang="en-US" altLang="el-GR" sz="24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3B1F4E9-5E6A-C1FB-241C-922DDCEB89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pPr eaLnBrk="1" hangingPunct="1"/>
            <a:r>
              <a:rPr lang="el-GR" altLang="el-GR" sz="3200" b="1">
                <a:ea typeface="ＭＳ Ｐゴシック" panose="020B0600070205080204" pitchFamily="34" charset="-128"/>
              </a:rPr>
              <a:t>Ορμόνες –Παράγωγα αμινοξέων</a:t>
            </a:r>
            <a:r>
              <a:rPr lang="el-GR" altLang="el-GR" sz="3200">
                <a:ea typeface="ＭＳ Ｐゴシック" panose="020B0600070205080204" pitchFamily="34" charset="-128"/>
              </a:rPr>
              <a:t> </a:t>
            </a:r>
            <a:r>
              <a:rPr lang="en-US" altLang="el-GR" sz="3200">
                <a:ea typeface="ＭＳ Ｐゴシック" panose="020B0600070205080204" pitchFamily="34" charset="-128"/>
              </a:rPr>
              <a:t>:</a:t>
            </a:r>
            <a:br>
              <a:rPr lang="el-GR" altLang="el-GR" sz="3200">
                <a:ea typeface="ＭＳ Ｐゴシック" panose="020B0600070205080204" pitchFamily="34" charset="-128"/>
              </a:rPr>
            </a:br>
            <a:br>
              <a:rPr lang="el-GR" altLang="el-GR" sz="3200">
                <a:ea typeface="ＭＳ Ｐゴシック" panose="020B0600070205080204" pitchFamily="34" charset="-128"/>
              </a:rPr>
            </a:br>
            <a:r>
              <a:rPr lang="en-US" altLang="el-GR" sz="3200">
                <a:ea typeface="ＭＳ Ｐゴシック" panose="020B0600070205080204" pitchFamily="34" charset="-128"/>
              </a:rPr>
              <a:t> </a:t>
            </a:r>
            <a:r>
              <a:rPr lang="el-GR" altLang="el-GR" sz="2800">
                <a:ea typeface="ＭＳ Ｐゴシック" panose="020B0600070205080204" pitchFamily="34" charset="-128"/>
              </a:rPr>
              <a:t>Παραδείγματα</a:t>
            </a:r>
            <a:endParaRPr lang="en-US" altLang="el-GR" sz="2800">
              <a:ea typeface="ＭＳ Ｐゴシック" panose="020B0600070205080204" pitchFamily="34" charset="-128"/>
            </a:endParaRP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8D22C016-5D30-CBA3-8C0B-AA597DFA7C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2590800"/>
            <a:ext cx="8199438" cy="25796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altLang="el-GR" sz="2400">
                <a:ea typeface="ＭＳ Ｐゴシック" panose="020B0600070205080204" pitchFamily="34" charset="-128"/>
              </a:rPr>
              <a:t>Θυρεοειδικές ορμόνες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l-GR" sz="24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2400">
                <a:ea typeface="ＭＳ Ｐゴシック" panose="020B0600070205080204" pitchFamily="34" charset="-128"/>
              </a:rPr>
              <a:t>Κατεχολαμίνες</a:t>
            </a:r>
            <a:endParaRPr lang="en-US" altLang="el-GR" sz="2400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l-GR" altLang="el-GR" sz="2400">
                <a:ea typeface="ＭＳ Ｐゴシック" panose="020B0600070205080204" pitchFamily="34" charset="-128"/>
              </a:rPr>
              <a:t>Επινεφρίνη</a:t>
            </a:r>
            <a:endParaRPr lang="en-US" altLang="el-GR" sz="2400"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l-GR" altLang="el-GR" sz="2400">
                <a:ea typeface="ＭＳ Ｐゴシック" panose="020B0600070205080204" pitchFamily="34" charset="-128"/>
              </a:rPr>
              <a:t>Νορεπινεφρίνη</a:t>
            </a:r>
            <a:r>
              <a:rPr lang="en-US" altLang="el-GR" sz="2400">
                <a:ea typeface="ＭＳ Ｐゴシック" panose="020B0600070205080204" pitchFamily="34" charset="-128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l-GR" altLang="el-GR" sz="2400">
                <a:ea typeface="ＭＳ Ｐゴシック" panose="020B0600070205080204" pitchFamily="34" charset="-128"/>
              </a:rPr>
              <a:t>Ντοπαμίνη</a:t>
            </a:r>
            <a:endParaRPr lang="en-US" altLang="el-GR" sz="24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DC7BEEC-A445-E68F-6FC3-08ACE576C0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l-GR" altLang="el-GR" sz="3200" b="1">
                <a:ea typeface="ＭＳ Ｐゴシック" panose="020B0600070205080204" pitchFamily="34" charset="-128"/>
              </a:rPr>
              <a:t>Ορμόνες –Παράγωγα αμινοξέων</a:t>
            </a:r>
            <a:r>
              <a:rPr lang="el-GR" altLang="el-GR" sz="3200">
                <a:ea typeface="ＭＳ Ｐゴシック" panose="020B0600070205080204" pitchFamily="34" charset="-128"/>
              </a:rPr>
              <a:t> </a:t>
            </a:r>
            <a:r>
              <a:rPr lang="en-US" altLang="el-GR" sz="3200">
                <a:ea typeface="ＭＳ Ｐゴシック" panose="020B0600070205080204" pitchFamily="34" charset="-128"/>
              </a:rPr>
              <a:t>: </a:t>
            </a:r>
            <a:r>
              <a:rPr lang="el-GR" altLang="el-GR" sz="3200">
                <a:ea typeface="ＭＳ Ｐゴシック" panose="020B0600070205080204" pitchFamily="34" charset="-128"/>
              </a:rPr>
              <a:t>Δομή</a:t>
            </a:r>
            <a:endParaRPr lang="en-US" altLang="el-GR" sz="3200">
              <a:ea typeface="ＭＳ Ｐゴシック" panose="020B0600070205080204" pitchFamily="34" charset="-128"/>
            </a:endParaRP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14360D52-B886-6284-CE17-5AF4592C87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6467475"/>
            <a:ext cx="7772400" cy="3905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l-GR" sz="2000">
                <a:ea typeface="ＭＳ Ｐゴシック" panose="020B0600070205080204" pitchFamily="34" charset="-128"/>
              </a:rPr>
              <a:t>			Tyrosine-derived amine hormones</a:t>
            </a:r>
          </a:p>
        </p:txBody>
      </p:sp>
      <p:pic>
        <p:nvPicPr>
          <p:cNvPr id="56324" name="Picture 4">
            <a:extLst>
              <a:ext uri="{FF2B5EF4-FFF2-40B4-BE49-F238E27FC236}">
                <a16:creationId xmlns:a16="http://schemas.microsoft.com/office/drawing/2014/main" id="{F34BF496-64F6-D82B-342D-55FF603FA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t="2405" r="1857" b="4761"/>
          <a:stretch>
            <a:fillRect/>
          </a:stretch>
        </p:blipFill>
        <p:spPr bwMode="auto">
          <a:xfrm>
            <a:off x="1219200" y="1600200"/>
            <a:ext cx="6705600" cy="484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45462576-0247-AD29-1F71-52306D4763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l-GR" altLang="el-GR" sz="3200" b="1">
                <a:ea typeface="ＭＳ Ｐゴシック" panose="020B0600070205080204" pitchFamily="34" charset="-128"/>
              </a:rPr>
              <a:t>Έλεγχος</a:t>
            </a:r>
            <a:r>
              <a:rPr lang="en-US" altLang="el-GR" sz="3200" b="1">
                <a:ea typeface="ＭＳ Ｐゴシック" panose="020B0600070205080204" pitchFamily="34" charset="-128"/>
              </a:rPr>
              <a:t> </a:t>
            </a:r>
            <a:r>
              <a:rPr lang="el-GR" altLang="el-GR" sz="3200" b="1">
                <a:ea typeface="ＭＳ Ｐゴシック" panose="020B0600070205080204" pitchFamily="34" charset="-128"/>
              </a:rPr>
              <a:t>της έκκρισης των ορμονών</a:t>
            </a:r>
            <a:endParaRPr lang="en-US" altLang="el-GR" sz="3200" b="1">
              <a:ea typeface="ＭＳ Ｐゴシック" panose="020B0600070205080204" pitchFamily="34" charset="-128"/>
            </a:endParaRP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B1B8F1A2-90C4-472A-C94C-D1CF6670CC5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1676400"/>
            <a:ext cx="7696200" cy="4572000"/>
          </a:xfrm>
        </p:spPr>
        <p:txBody>
          <a:bodyPr/>
          <a:lstStyle/>
          <a:p>
            <a:pPr marL="533400" indent="-533400" eaLnBrk="1" hangingPunct="1">
              <a:buClr>
                <a:schemeClr val="tx1"/>
              </a:buClr>
              <a:buFontTx/>
              <a:buNone/>
            </a:pPr>
            <a:r>
              <a:rPr lang="el-GR" altLang="el-GR">
                <a:ea typeface="ＭＳ Ｐゴシック" panose="020B0600070205080204" pitchFamily="34" charset="-128"/>
              </a:rPr>
              <a:t>	</a:t>
            </a:r>
            <a:endParaRPr lang="en-US" altLang="el-GR" sz="2200">
              <a:ea typeface="ＭＳ Ｐゴシック" panose="020B0600070205080204" pitchFamily="34" charset="-128"/>
            </a:endParaRPr>
          </a:p>
          <a:p>
            <a:pPr marL="533400" indent="-533400" eaLnBrk="1" hangingPunct="1">
              <a:buClr>
                <a:schemeClr val="tx1"/>
              </a:buClr>
            </a:pPr>
            <a:r>
              <a:rPr lang="el-GR" altLang="el-GR" sz="2200">
                <a:ea typeface="ＭＳ Ｐゴシック" panose="020B0600070205080204" pitchFamily="34" charset="-128"/>
              </a:rPr>
              <a:t>Η έκκρισή τους ελέγχεται με τρεις τρόπους </a:t>
            </a:r>
          </a:p>
          <a:p>
            <a:pPr marL="533400" indent="-533400" eaLnBrk="1" hangingPunct="1">
              <a:buClr>
                <a:schemeClr val="tx1"/>
              </a:buClr>
            </a:pPr>
            <a:endParaRPr lang="en-US" altLang="el-GR" sz="2200">
              <a:ea typeface="ＭＳ Ｐゴシック" panose="020B0600070205080204" pitchFamily="34" charset="-128"/>
            </a:endParaRPr>
          </a:p>
          <a:p>
            <a:pPr marL="914400" lvl="1" indent="-457200" eaLnBrk="1" hangingPunct="1">
              <a:buClr>
                <a:schemeClr val="tx1"/>
              </a:buClr>
              <a:buFontTx/>
              <a:buAutoNum type="arabicPeriod"/>
            </a:pPr>
            <a:r>
              <a:rPr lang="el-GR" altLang="el-GR" sz="2000">
                <a:ea typeface="ＭＳ Ｐゴシック" panose="020B0600070205080204" pitchFamily="34" charset="-128"/>
              </a:rPr>
              <a:t>Από τη δράση μιας ουσίας που δεν είναι ορμόνη και η οποία επιδρά στον ενδοκρινή αδένα</a:t>
            </a:r>
          </a:p>
          <a:p>
            <a:pPr marL="914400" lvl="1" indent="-457200" eaLnBrk="1" hangingPunct="1">
              <a:buClr>
                <a:schemeClr val="tx1"/>
              </a:buClr>
              <a:buFontTx/>
              <a:buAutoNum type="arabicPeriod"/>
            </a:pPr>
            <a:endParaRPr lang="el-GR" altLang="el-GR" sz="2000">
              <a:ea typeface="ＭＳ Ｐゴシック" panose="020B0600070205080204" pitchFamily="34" charset="-128"/>
            </a:endParaRPr>
          </a:p>
          <a:p>
            <a:pPr marL="914400" lvl="1" indent="-457200" eaLnBrk="1" hangingPunct="1">
              <a:buClr>
                <a:schemeClr val="tx1"/>
              </a:buClr>
              <a:buFontTx/>
              <a:buAutoNum type="arabicPeriod" startAt="2"/>
            </a:pPr>
            <a:r>
              <a:rPr lang="el-GR" altLang="el-GR" sz="2000">
                <a:ea typeface="ＭＳ Ｐゴシック" panose="020B0600070205080204" pitchFamily="34" charset="-128"/>
              </a:rPr>
              <a:t>Από το νευρικό σύστημα</a:t>
            </a:r>
          </a:p>
          <a:p>
            <a:pPr marL="914400" lvl="1" indent="-457200" eaLnBrk="1" hangingPunct="1">
              <a:buClr>
                <a:schemeClr val="tx1"/>
              </a:buClr>
              <a:buFontTx/>
              <a:buAutoNum type="arabicPeriod" startAt="2"/>
            </a:pPr>
            <a:endParaRPr lang="el-GR" altLang="el-GR" sz="2000">
              <a:ea typeface="ＭＳ Ｐゴシック" panose="020B0600070205080204" pitchFamily="34" charset="-128"/>
            </a:endParaRPr>
          </a:p>
          <a:p>
            <a:pPr marL="914400" lvl="1" indent="-457200" eaLnBrk="1" hangingPunct="1">
              <a:buClr>
                <a:schemeClr val="tx1"/>
              </a:buClr>
              <a:buFontTx/>
              <a:buAutoNum type="arabicPeriod" startAt="2"/>
            </a:pPr>
            <a:r>
              <a:rPr lang="el-GR" altLang="el-GR" sz="2000">
                <a:ea typeface="ＭＳ Ｐゴシック" panose="020B0600070205080204" pitchFamily="34" charset="-128"/>
              </a:rPr>
              <a:t>Από μια άλλη ορμόνη</a:t>
            </a:r>
            <a:endParaRPr lang="en-US" altLang="el-GR" sz="200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5CC18C93-6441-5AB7-6C34-E9DB384026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8077200" cy="11430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/>
            </a:pPr>
            <a:r>
              <a:rPr lang="el-GR" altLang="el-GR" sz="3200" b="1">
                <a:ea typeface="ＭＳ Ｐゴシック" panose="020B0600070205080204" pitchFamily="34" charset="-128"/>
              </a:rPr>
              <a:t>Χυμικό ερέθισμα </a:t>
            </a:r>
            <a:r>
              <a:rPr lang="en-US" altLang="el-GR" sz="3200" b="1">
                <a:ea typeface="ＭＳ Ｐゴシック" panose="020B0600070205080204" pitchFamily="34" charset="-128"/>
              </a:rPr>
              <a:t>:</a:t>
            </a:r>
            <a:r>
              <a:rPr lang="el-GR" altLang="el-GR" sz="3200" b="1">
                <a:ea typeface="ＭＳ Ｐゴシック" panose="020B0600070205080204" pitchFamily="34" charset="-128"/>
              </a:rPr>
              <a:t>Επίδραση μιας ουσίας που δεν είναι ορμόνη</a:t>
            </a:r>
            <a:endParaRPr lang="en-US" altLang="el-GR" sz="3200" b="1">
              <a:ea typeface="ＭＳ Ｐゴシック" panose="020B0600070205080204" pitchFamily="34" charset="-128"/>
            </a:endParaRP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FF4D2462-2431-86DE-F385-F2D9FFDD006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00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altLang="el-GR" sz="1800">
                <a:ea typeface="ＭＳ Ｐゴシック" panose="020B0600070205080204" pitchFamily="34" charset="-128"/>
              </a:rPr>
              <a:t>Αυξημένη συγκέντρωση γλυκόζης διεγείρει την έκκριση ινσουλίνης από το πάγκρεας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sz="1800">
                <a:ea typeface="ＭＳ Ｐゴシック" panose="020B0600070205080204" pitchFamily="34" charset="-128"/>
              </a:rPr>
              <a:t>Η ινσουλίνη αυξάνει την πρόσληψη της γλυκόζης από τους ιστούς κι έτσι μειώνονται τα επίπεδα γλυκόζης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l-GR" sz="1800">
                <a:ea typeface="ＭＳ Ｐゴシック" panose="020B0600070205080204" pitchFamily="34" charset="-128"/>
              </a:rPr>
              <a:t>(Το αυτόνομο νευρικό σύστημα επίσης</a:t>
            </a:r>
            <a:r>
              <a:rPr lang="en-US" altLang="el-GR" sz="1800">
                <a:ea typeface="ＭＳ Ｐゴシック" panose="020B0600070205080204" pitchFamily="34" charset="-128"/>
              </a:rPr>
              <a:t> </a:t>
            </a:r>
            <a:r>
              <a:rPr lang="el-GR" altLang="el-GR" sz="1800">
                <a:ea typeface="ＭＳ Ｐゴシック" panose="020B0600070205080204" pitchFamily="34" charset="-128"/>
              </a:rPr>
              <a:t>ρυθμίζει την έκκριση της ινσουλίνης) </a:t>
            </a:r>
          </a:p>
          <a:p>
            <a:pPr eaLnBrk="1" hangingPunct="1">
              <a:lnSpc>
                <a:spcPct val="90000"/>
              </a:lnSpc>
            </a:pPr>
            <a:endParaRPr lang="el-GR" altLang="el-GR" sz="18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l-GR" altLang="el-GR" sz="1800">
                <a:ea typeface="ＭＳ Ｐゴシック" panose="020B0600070205080204" pitchFamily="34" charset="-128"/>
              </a:rPr>
              <a:t>Η υπασβεστιαιμία διεγείρει την έκκριση της ΡΤΗ από τους παραθυρεοειδείς </a:t>
            </a:r>
          </a:p>
        </p:txBody>
      </p:sp>
      <p:pic>
        <p:nvPicPr>
          <p:cNvPr id="59396" name="Picture 4" descr="pf17_04">
            <a:extLst>
              <a:ext uri="{FF2B5EF4-FFF2-40B4-BE49-F238E27FC236}">
                <a16:creationId xmlns:a16="http://schemas.microsoft.com/office/drawing/2014/main" id="{1602E9F1-CB92-AFAB-35C6-4A03F6842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209800"/>
            <a:ext cx="438308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99D0EBE8-50CE-A077-7B8D-1FFE5CE2D8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686800" cy="11430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2"/>
            </a:pPr>
            <a:r>
              <a:rPr lang="el-GR" altLang="el-GR" sz="3200" b="1">
                <a:ea typeface="ＭＳ Ｐゴシック" panose="020B0600070205080204" pitchFamily="34" charset="-128"/>
              </a:rPr>
              <a:t>  Ρύθμιση από το Νευρικό Σύστημα</a:t>
            </a:r>
            <a:endParaRPr lang="en-US" altLang="el-GR" sz="3200" b="1">
              <a:ea typeface="ＭＳ Ｐゴシック" panose="020B0600070205080204" pitchFamily="34" charset="-128"/>
            </a:endParaRP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5815B1AF-B535-30C8-EB43-DB119E7766B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l-GR" altLang="el-GR" sz="1800">
                <a:ea typeface="ＭＳ Ｐゴシック" panose="020B0600070205080204" pitchFamily="34" charset="-128"/>
              </a:rPr>
              <a:t>Ερεθίσματα όπως το </a:t>
            </a:r>
            <a:r>
              <a:rPr lang="en-US" altLang="el-GR" sz="1800">
                <a:ea typeface="ＭＳ Ｐゴシック" panose="020B0600070205080204" pitchFamily="34" charset="-128"/>
              </a:rPr>
              <a:t>stress </a:t>
            </a:r>
            <a:r>
              <a:rPr lang="el-GR" altLang="el-GR" sz="1800">
                <a:ea typeface="ＭＳ Ｐゴシック" panose="020B0600070205080204" pitchFamily="34" charset="-128"/>
              </a:rPr>
              <a:t>ή η άσκηση ενεργοποιούν το συμπαθητικό σκέλος του αυτόνομου νευρικού συστήματος </a:t>
            </a:r>
          </a:p>
          <a:p>
            <a:pPr eaLnBrk="1" hangingPunct="1">
              <a:lnSpc>
                <a:spcPct val="80000"/>
              </a:lnSpc>
            </a:pPr>
            <a:endParaRPr lang="el-GR" altLang="el-GR" sz="18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l-GR" altLang="el-GR" sz="1800">
                <a:ea typeface="ＭＳ Ｐゴシック" panose="020B0600070205080204" pitchFamily="34" charset="-128"/>
              </a:rPr>
              <a:t>Οι συμπαθητικοί νευρώνες διεγείρουν την έκκριση επινεφρίνης και νορεπινεφρίνης από το μυελό των επινεφριδίων. Αυτές οι δύο ορμόνες προετοιμάζουν το σώμα να ανταποκριθεί στις στρεσογόνες συνθήκες. </a:t>
            </a:r>
          </a:p>
          <a:p>
            <a:pPr eaLnBrk="1" hangingPunct="1">
              <a:lnSpc>
                <a:spcPct val="80000"/>
              </a:lnSpc>
            </a:pPr>
            <a:endParaRPr lang="el-GR" altLang="el-GR" sz="18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l-GR" altLang="el-GR" sz="1800">
                <a:ea typeface="ＭＳ Ｐゴシック" panose="020B0600070205080204" pitchFamily="34" charset="-128"/>
              </a:rPr>
              <a:t>Μόλις το ερέθισμα αποσυρθεί, τότε σταματά η υπερέκκριση των κατεχολαμινών.</a:t>
            </a:r>
            <a:endParaRPr lang="en-US" altLang="el-GR" sz="1800">
              <a:ea typeface="ＭＳ Ｐゴシック" panose="020B0600070205080204" pitchFamily="34" charset="-128"/>
            </a:endParaRPr>
          </a:p>
        </p:txBody>
      </p:sp>
      <p:pic>
        <p:nvPicPr>
          <p:cNvPr id="61444" name="Picture 4" descr="pf17_05">
            <a:extLst>
              <a:ext uri="{FF2B5EF4-FFF2-40B4-BE49-F238E27FC236}">
                <a16:creationId xmlns:a16="http://schemas.microsoft.com/office/drawing/2014/main" id="{0F39BC95-34A5-A582-535D-9EA4FCD19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8688" y="1752600"/>
            <a:ext cx="4073525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CCA38B32-361F-C586-767C-BD0E299745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pPr marL="838200" indent="-838200" algn="l" eaLnBrk="1" hangingPunct="1">
              <a:buFontTx/>
              <a:buAutoNum type="arabicPeriod" startAt="3"/>
            </a:pPr>
            <a:r>
              <a:rPr lang="el-GR" altLang="el-GR" sz="3200" b="1">
                <a:ea typeface="ＭＳ Ｐゴシック" panose="020B0600070205080204" pitchFamily="34" charset="-128"/>
              </a:rPr>
              <a:t>     Ορμονική ρύθμιση</a:t>
            </a:r>
            <a:r>
              <a:rPr lang="en-US" altLang="el-GR" sz="3200">
                <a:ea typeface="ＭＳ Ｐゴシック" panose="020B0600070205080204" pitchFamily="34" charset="-128"/>
              </a:rPr>
              <a:t> </a:t>
            </a:r>
          </a:p>
        </p:txBody>
      </p:sp>
      <p:pic>
        <p:nvPicPr>
          <p:cNvPr id="63491" name="Picture 3" descr="pf17_06">
            <a:extLst>
              <a:ext uri="{FF2B5EF4-FFF2-40B4-BE49-F238E27FC236}">
                <a16:creationId xmlns:a16="http://schemas.microsoft.com/office/drawing/2014/main" id="{A937F7E3-D8EA-DCCB-FF30-FCBA4E352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89038"/>
            <a:ext cx="5410200" cy="541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Text Box 4">
            <a:extLst>
              <a:ext uri="{FF2B5EF4-FFF2-40B4-BE49-F238E27FC236}">
                <a16:creationId xmlns:a16="http://schemas.microsoft.com/office/drawing/2014/main" id="{8C24688E-AE5C-5477-861F-D4B62D13C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55725"/>
            <a:ext cx="3581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Char char="•"/>
            </a:pPr>
            <a:r>
              <a:rPr lang="en-US" altLang="el-GR" sz="2400">
                <a:latin typeface="Times" pitchFamily="2" charset="0"/>
              </a:rPr>
              <a:t> </a:t>
            </a:r>
            <a:r>
              <a:rPr lang="el-GR" altLang="el-GR" sz="2000">
                <a:latin typeface="Times" pitchFamily="2" charset="0"/>
              </a:rPr>
              <a:t>Η έκκριση των τροφικών    ορμονών του υποθαλάμου διεγείρει την έκκριση των ορμονών του προσθίου λοβού της υπόφυσης</a:t>
            </a:r>
          </a:p>
          <a:p>
            <a:endParaRPr lang="en-US" altLang="el-GR" sz="2000">
              <a:latin typeface="Times" pitchFamily="2" charset="0"/>
            </a:endParaRPr>
          </a:p>
          <a:p>
            <a:pPr>
              <a:buFontTx/>
              <a:buChar char="•"/>
            </a:pPr>
            <a:r>
              <a:rPr lang="el-GR" altLang="el-GR" sz="2000">
                <a:latin typeface="Times" pitchFamily="2" charset="0"/>
              </a:rPr>
              <a:t> Σαν παράδειγμα η</a:t>
            </a:r>
            <a:r>
              <a:rPr lang="en-US" altLang="el-GR" sz="2000">
                <a:latin typeface="Times" pitchFamily="2" charset="0"/>
              </a:rPr>
              <a:t> TRH </a:t>
            </a:r>
          </a:p>
          <a:p>
            <a:r>
              <a:rPr lang="en-US" altLang="el-GR" sz="2000">
                <a:latin typeface="Times" pitchFamily="2" charset="0"/>
              </a:rPr>
              <a:t>  (</a:t>
            </a:r>
            <a:r>
              <a:rPr lang="en-US" altLang="el-GR" sz="2000" i="1">
                <a:latin typeface="Times" pitchFamily="2" charset="0"/>
              </a:rPr>
              <a:t>thyrotropic releasing </a:t>
            </a:r>
          </a:p>
          <a:p>
            <a:r>
              <a:rPr lang="en-US" altLang="el-GR" sz="2000" i="1">
                <a:latin typeface="Times" pitchFamily="2" charset="0"/>
              </a:rPr>
              <a:t>   hormone)</a:t>
            </a:r>
            <a:r>
              <a:rPr lang="en-US" altLang="el-GR" sz="2000">
                <a:latin typeface="Times" pitchFamily="2" charset="0"/>
              </a:rPr>
              <a:t> </a:t>
            </a:r>
            <a:r>
              <a:rPr lang="el-GR" altLang="el-GR" sz="2000">
                <a:latin typeface="Times" pitchFamily="2" charset="0"/>
              </a:rPr>
              <a:t>από τον υποθάλαμο διεγείρει την έκκριση της </a:t>
            </a:r>
            <a:r>
              <a:rPr lang="en-US" altLang="el-GR" sz="2000">
                <a:latin typeface="Times" pitchFamily="2" charset="0"/>
              </a:rPr>
              <a:t>TSH </a:t>
            </a:r>
            <a:r>
              <a:rPr lang="el-GR" altLang="el-GR" sz="2000">
                <a:latin typeface="Times" pitchFamily="2" charset="0"/>
              </a:rPr>
              <a:t>από την πρόσθια υπόφυση. </a:t>
            </a:r>
          </a:p>
          <a:p>
            <a:endParaRPr lang="el-GR" altLang="el-GR" sz="2000">
              <a:latin typeface="Times" pitchFamily="2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3B0EF85C-5C60-072E-CB78-A7449FF0D9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533400"/>
          </a:xfrm>
        </p:spPr>
        <p:txBody>
          <a:bodyPr/>
          <a:lstStyle/>
          <a:p>
            <a:pPr eaLnBrk="1" hangingPunct="1"/>
            <a:r>
              <a:rPr lang="el-GR" altLang="el-GR" sz="2800" b="1">
                <a:ea typeface="ＭＳ Ｐゴシック" panose="020B0600070205080204" pitchFamily="34" charset="-128"/>
              </a:rPr>
              <a:t>Θετική και Αρνητική Ανατροφοδότηση</a:t>
            </a:r>
            <a:br>
              <a:rPr lang="el-GR" altLang="el-GR" sz="2800" b="1">
                <a:ea typeface="ＭＳ Ｐゴシック" panose="020B0600070205080204" pitchFamily="34" charset="-128"/>
              </a:rPr>
            </a:br>
            <a:r>
              <a:rPr lang="el-GR" altLang="el-GR" sz="2800" b="1">
                <a:ea typeface="ＭＳ Ｐゴシック" panose="020B0600070205080204" pitchFamily="34" charset="-128"/>
              </a:rPr>
              <a:t>(</a:t>
            </a:r>
            <a:r>
              <a:rPr lang="en-US" altLang="el-GR" sz="2800" b="1">
                <a:ea typeface="ＭＳ Ｐゴシック" panose="020B0600070205080204" pitchFamily="34" charset="-128"/>
              </a:rPr>
              <a:t>Positive and Negative Feedback</a:t>
            </a:r>
            <a:r>
              <a:rPr lang="el-GR" altLang="el-GR" sz="2800" b="1">
                <a:ea typeface="ＭＳ Ｐゴシック" panose="020B0600070205080204" pitchFamily="34" charset="-128"/>
              </a:rPr>
              <a:t>)</a:t>
            </a:r>
            <a:endParaRPr lang="en-US" altLang="el-GR" sz="2800" b="1">
              <a:ea typeface="ＭＳ Ｐゴシック" panose="020B0600070205080204" pitchFamily="34" charset="-128"/>
            </a:endParaRP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A8749646-2F66-58CB-E75F-64F614DC3A1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752600"/>
            <a:ext cx="4191000" cy="5486400"/>
          </a:xfrm>
        </p:spPr>
        <p:txBody>
          <a:bodyPr/>
          <a:lstStyle/>
          <a:p>
            <a:pPr marL="533400" indent="-533400" algn="ctr" eaLnBrk="1" hangingPunct="1">
              <a:lnSpc>
                <a:spcPct val="80000"/>
              </a:lnSpc>
              <a:buFontTx/>
              <a:buNone/>
            </a:pPr>
            <a:r>
              <a:rPr lang="el-GR" altLang="el-GR" sz="2400" b="1">
                <a:solidFill>
                  <a:srgbClr val="0033CC"/>
                </a:solidFill>
                <a:ea typeface="ＭＳ Ｐゴシック" panose="020B0600070205080204" pitchFamily="34" charset="-128"/>
              </a:rPr>
              <a:t>Αρνητική</a:t>
            </a:r>
            <a:endParaRPr lang="en-US" altLang="el-GR" sz="2400" b="1">
              <a:solidFill>
                <a:srgbClr val="0033CC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65540" name="Picture 1028" descr="PF17_07b">
            <a:extLst>
              <a:ext uri="{FF2B5EF4-FFF2-40B4-BE49-F238E27FC236}">
                <a16:creationId xmlns:a16="http://schemas.microsoft.com/office/drawing/2014/main" id="{5E4FE364-8C30-33F8-D356-B639748F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4267200" cy="355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3E4E7E9-6162-AA43-2269-FDE1A59E45B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828800"/>
            <a:ext cx="4114800" cy="44958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l-GR" altLang="el-GR" sz="2400" b="1">
                <a:solidFill>
                  <a:srgbClr val="0033CC"/>
                </a:solidFill>
                <a:ea typeface="ＭＳ Ｐゴシック" panose="020B0600070205080204" pitchFamily="34" charset="-128"/>
              </a:rPr>
              <a:t>Θετική</a:t>
            </a:r>
            <a:endParaRPr lang="en-US" altLang="el-GR" sz="2400" b="1">
              <a:solidFill>
                <a:srgbClr val="0033CC"/>
              </a:solidFill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altLang="el-GR" sz="2400">
              <a:ea typeface="ＭＳ Ｐゴシック" panose="020B0600070205080204" pitchFamily="34" charset="-128"/>
            </a:endParaRPr>
          </a:p>
        </p:txBody>
      </p:sp>
      <p:pic>
        <p:nvPicPr>
          <p:cNvPr id="67587" name="Picture 3" descr="PF17_07a">
            <a:extLst>
              <a:ext uri="{FF2B5EF4-FFF2-40B4-BE49-F238E27FC236}">
                <a16:creationId xmlns:a16="http://schemas.microsoft.com/office/drawing/2014/main" id="{F3DDE3E4-EA70-A20D-D72F-1548F5DA4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47800"/>
            <a:ext cx="4043363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Rectangle 4">
            <a:extLst>
              <a:ext uri="{FF2B5EF4-FFF2-40B4-BE49-F238E27FC236}">
                <a16:creationId xmlns:a16="http://schemas.microsoft.com/office/drawing/2014/main" id="{28987596-CE47-6D8B-194F-18F0D3C9FB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533400"/>
          </a:xfrm>
          <a:noFill/>
        </p:spPr>
        <p:txBody>
          <a:bodyPr/>
          <a:lstStyle/>
          <a:p>
            <a:pPr eaLnBrk="1" hangingPunct="1"/>
            <a:r>
              <a:rPr lang="el-GR" altLang="el-GR" sz="2800" b="1">
                <a:ea typeface="ＭＳ Ｐゴシック" panose="020B0600070205080204" pitchFamily="34" charset="-128"/>
              </a:rPr>
              <a:t>Θετική και Αρνητική Ανατροφοδότηση</a:t>
            </a:r>
            <a:br>
              <a:rPr lang="el-GR" altLang="el-GR" sz="2800" b="1">
                <a:ea typeface="ＭＳ Ｐゴシック" panose="020B0600070205080204" pitchFamily="34" charset="-128"/>
              </a:rPr>
            </a:br>
            <a:r>
              <a:rPr lang="el-GR" altLang="el-GR" sz="2800" b="1">
                <a:ea typeface="ＭＳ Ｐゴシック" panose="020B0600070205080204" pitchFamily="34" charset="-128"/>
              </a:rPr>
              <a:t>(</a:t>
            </a:r>
            <a:r>
              <a:rPr lang="en-US" altLang="el-GR" sz="2800" b="1">
                <a:ea typeface="ＭＳ Ｐゴシック" panose="020B0600070205080204" pitchFamily="34" charset="-128"/>
              </a:rPr>
              <a:t>Positive and Negative Feedback</a:t>
            </a:r>
            <a:r>
              <a:rPr lang="el-GR" altLang="el-GR" sz="2800" b="1">
                <a:ea typeface="ＭＳ Ｐゴシック" panose="020B0600070205080204" pitchFamily="34" charset="-128"/>
              </a:rPr>
              <a:t>)</a:t>
            </a:r>
            <a:endParaRPr lang="en-US" altLang="el-GR" sz="2800" b="1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0D9DB2C9-7305-4EDB-431F-3D46B9D26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72400" cy="1143000"/>
          </a:xfrm>
        </p:spPr>
        <p:txBody>
          <a:bodyPr/>
          <a:lstStyle/>
          <a:p>
            <a:pPr eaLnBrk="1" hangingPunct="1"/>
            <a:r>
              <a:rPr lang="el-GR" altLang="el-GR" sz="3200" b="1">
                <a:ea typeface="ＭＳ Ｐゴシック" panose="020B0600070205080204" pitchFamily="34" charset="-128"/>
              </a:rPr>
              <a:t>Τύποι ορμονικής ρύθμισης</a:t>
            </a:r>
            <a:endParaRPr lang="en-US" altLang="el-GR" sz="3200" b="1">
              <a:ea typeface="ＭＳ Ｐゴシック" panose="020B0600070205080204" pitchFamily="34" charset="-128"/>
            </a:endParaRP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94EE7F3F-206B-8C86-2ECE-BE8507FC947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l-GR" altLang="el-GR" sz="2000" b="1">
                <a:solidFill>
                  <a:srgbClr val="0033CC"/>
                </a:solidFill>
                <a:ea typeface="ＭＳ Ｐゴシック" panose="020B0600070205080204" pitchFamily="34" charset="-128"/>
              </a:rPr>
              <a:t>Χρόνια</a:t>
            </a:r>
            <a:r>
              <a:rPr lang="en-US" altLang="el-GR" sz="2000">
                <a:ea typeface="ＭＳ Ｐゴシック" panose="020B0600070205080204" pitchFamily="34" charset="-128"/>
              </a:rPr>
              <a:t> </a:t>
            </a:r>
            <a:r>
              <a:rPr lang="el-GR" altLang="el-GR" sz="2000">
                <a:ea typeface="ＭＳ Ｐゴシック" panose="020B0600070205080204" pitchFamily="34" charset="-128"/>
              </a:rPr>
              <a:t> ορμονική ρύθμιση</a:t>
            </a:r>
            <a:r>
              <a:rPr lang="en-US" altLang="el-GR" sz="2000">
                <a:ea typeface="ＭＳ Ｐゴシック" panose="020B0600070205080204" pitchFamily="34" charset="-128"/>
              </a:rPr>
              <a:t>. </a:t>
            </a:r>
            <a:r>
              <a:rPr lang="el-GR" altLang="el-GR" sz="2000">
                <a:ea typeface="ＭＳ Ｐゴシック" panose="020B0600070205080204" pitchFamily="34" charset="-128"/>
              </a:rPr>
              <a:t>Διατήρηση σχετικά σταθερών συγκεντρώσεων της ορμόνης (</a:t>
            </a:r>
            <a:r>
              <a:rPr lang="en-US" altLang="el-GR" sz="2000">
                <a:ea typeface="ＭＳ Ｐゴシック" panose="020B0600070205080204" pitchFamily="34" charset="-128"/>
              </a:rPr>
              <a:t>Thyroid hormone</a:t>
            </a:r>
            <a:r>
              <a:rPr lang="el-GR" altLang="el-GR" sz="2000">
                <a:ea typeface="ＭＳ Ｐゴシック" panose="020B0600070205080204" pitchFamily="34" charset="-128"/>
              </a:rPr>
              <a:t>)</a:t>
            </a:r>
            <a:r>
              <a:rPr lang="en-US" altLang="el-GR" sz="2000">
                <a:ea typeface="ＭＳ Ｐゴシック" panose="020B0600070205080204" pitchFamily="34" charset="-128"/>
              </a:rPr>
              <a:t>.  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l-GR" altLang="el-GR" sz="2000" b="1">
                <a:solidFill>
                  <a:srgbClr val="0033CC"/>
                </a:solidFill>
                <a:ea typeface="ＭＳ Ｐゴシック" panose="020B0600070205080204" pitchFamily="34" charset="-128"/>
              </a:rPr>
              <a:t> Οξεία </a:t>
            </a:r>
            <a:r>
              <a:rPr lang="el-GR" altLang="el-GR" sz="2000">
                <a:ea typeface="ＭＳ Ｐゴシック" panose="020B0600070205080204" pitchFamily="34" charset="-128"/>
              </a:rPr>
              <a:t>ορμονική ρύθμιση</a:t>
            </a:r>
            <a:r>
              <a:rPr lang="en-US" altLang="el-GR" sz="2000">
                <a:ea typeface="ＭＳ Ｐゴシック" panose="020B0600070205080204" pitchFamily="34" charset="-128"/>
              </a:rPr>
              <a:t> </a:t>
            </a:r>
            <a:r>
              <a:rPr lang="el-GR" altLang="el-GR" sz="2000">
                <a:ea typeface="ＭＳ Ｐゴシック" panose="020B0600070205080204" pitchFamily="34" charset="-128"/>
              </a:rPr>
              <a:t> (</a:t>
            </a:r>
            <a:r>
              <a:rPr lang="en-US" altLang="el-GR" sz="2000">
                <a:ea typeface="ＭＳ Ｐゴシック" panose="020B0600070205080204" pitchFamily="34" charset="-128"/>
              </a:rPr>
              <a:t>Epinephrine in response to stress</a:t>
            </a:r>
            <a:r>
              <a:rPr lang="el-GR" altLang="el-GR" sz="2000">
                <a:ea typeface="ＭＳ Ｐゴシック" panose="020B0600070205080204" pitchFamily="34" charset="-128"/>
              </a:rPr>
              <a:t>)</a:t>
            </a:r>
          </a:p>
          <a:p>
            <a:pPr marL="457200" indent="-457200" eaLnBrk="1" hangingPunct="1">
              <a:lnSpc>
                <a:spcPct val="90000"/>
              </a:lnSpc>
              <a:buClr>
                <a:schemeClr val="tx1"/>
              </a:buClr>
              <a:buFontTx/>
              <a:buAutoNum type="alphaLcParenR"/>
            </a:pPr>
            <a:r>
              <a:rPr lang="el-GR" altLang="el-GR" sz="2000" b="1">
                <a:solidFill>
                  <a:srgbClr val="0033CC"/>
                </a:solidFill>
                <a:ea typeface="ＭＳ Ｐゴシック" panose="020B0600070205080204" pitchFamily="34" charset="-128"/>
              </a:rPr>
              <a:t>Κυκλική </a:t>
            </a:r>
            <a:r>
              <a:rPr lang="el-GR" altLang="el-GR" sz="2000">
                <a:ea typeface="ＭＳ Ｐゴシック" panose="020B0600070205080204" pitchFamily="34" charset="-128"/>
              </a:rPr>
              <a:t>ορμονική ρύθμιση</a:t>
            </a:r>
            <a:r>
              <a:rPr lang="en-US" altLang="el-GR" sz="2000">
                <a:ea typeface="ＭＳ Ｐゴシック" panose="020B0600070205080204" pitchFamily="34" charset="-128"/>
              </a:rPr>
              <a:t>. </a:t>
            </a:r>
            <a:r>
              <a:rPr lang="el-GR" altLang="el-GR" sz="2000">
                <a:ea typeface="ＭＳ Ｐゴシック" panose="020B0600070205080204" pitchFamily="34" charset="-128"/>
              </a:rPr>
              <a:t>(</a:t>
            </a:r>
            <a:r>
              <a:rPr lang="en-US" altLang="el-GR" sz="2000">
                <a:ea typeface="ＭＳ Ｐゴシック" panose="020B0600070205080204" pitchFamily="34" charset="-128"/>
              </a:rPr>
              <a:t>Female reproductive hormones</a:t>
            </a:r>
            <a:r>
              <a:rPr lang="el-GR" altLang="el-GR" sz="2000">
                <a:ea typeface="ＭＳ Ｐゴシック" panose="020B0600070205080204" pitchFamily="34" charset="-128"/>
              </a:rPr>
              <a:t>)</a:t>
            </a:r>
            <a:r>
              <a:rPr lang="en-US" altLang="el-GR" sz="2000">
                <a:ea typeface="ＭＳ Ｐゴシック" panose="020B0600070205080204" pitchFamily="34" charset="-128"/>
              </a:rPr>
              <a:t>.</a:t>
            </a:r>
          </a:p>
        </p:txBody>
      </p:sp>
      <p:pic>
        <p:nvPicPr>
          <p:cNvPr id="69636" name="Picture 4" descr="17_08c">
            <a:extLst>
              <a:ext uri="{FF2B5EF4-FFF2-40B4-BE49-F238E27FC236}">
                <a16:creationId xmlns:a16="http://schemas.microsoft.com/office/drawing/2014/main" id="{6A5E7749-8923-B9CB-A24A-5D31082A0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045075"/>
            <a:ext cx="2209800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5" descr="17_08a">
            <a:extLst>
              <a:ext uri="{FF2B5EF4-FFF2-40B4-BE49-F238E27FC236}">
                <a16:creationId xmlns:a16="http://schemas.microsoft.com/office/drawing/2014/main" id="{F2574B27-B50C-4AA4-4C05-DD50673A8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" y="1219200"/>
            <a:ext cx="212725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8" name="Picture 6" descr="17_08b">
            <a:extLst>
              <a:ext uri="{FF2B5EF4-FFF2-40B4-BE49-F238E27FC236}">
                <a16:creationId xmlns:a16="http://schemas.microsoft.com/office/drawing/2014/main" id="{283D642A-5687-B433-05B8-F8455129F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124200"/>
            <a:ext cx="2127250" cy="182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452B66D1-DBA9-D747-71C0-8879963731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29200" y="228600"/>
            <a:ext cx="4343400" cy="990600"/>
          </a:xfrm>
        </p:spPr>
        <p:txBody>
          <a:bodyPr/>
          <a:lstStyle/>
          <a:p>
            <a:pPr eaLnBrk="1" hangingPunct="1"/>
            <a:r>
              <a:rPr lang="el-GR" altLang="el-GR" sz="3200" b="1">
                <a:ea typeface="ＭＳ Ｐゴシック" panose="020B0600070205080204" pitchFamily="34" charset="-128"/>
              </a:rPr>
              <a:t>Μεταφορά των ορμονών</a:t>
            </a:r>
            <a:endParaRPr lang="en-US" altLang="el-GR" sz="3200">
              <a:ea typeface="ＭＳ Ｐゴシック" panose="020B0600070205080204" pitchFamily="34" charset="-128"/>
            </a:endParaRP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A69D54DC-10DC-60CA-6B18-2CFBB36157E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457200"/>
            <a:ext cx="4953000" cy="5486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l-GR" altLang="el-GR" sz="1800">
                <a:ea typeface="ＭＳ Ｐゴシック" panose="020B0600070205080204" pitchFamily="34" charset="-128"/>
              </a:rPr>
              <a:t>Οι ορμόνες μπαίνουν στην αιματική κυκλοφορία και μεταφέρονται σε ελεύθερη μορφή ή συνδεδεμένες με πρωτείνες του πλάσματος.</a:t>
            </a:r>
          </a:p>
          <a:p>
            <a:pPr eaLnBrk="1" hangingPunct="1">
              <a:lnSpc>
                <a:spcPct val="80000"/>
              </a:lnSpc>
            </a:pPr>
            <a:endParaRPr lang="en-US" altLang="el-GR" sz="18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l-GR" altLang="el-GR" sz="1800" b="1">
                <a:solidFill>
                  <a:srgbClr val="0033CC"/>
                </a:solidFill>
                <a:ea typeface="ＭＳ Ｐゴシック" panose="020B0600070205080204" pitchFamily="34" charset="-128"/>
              </a:rPr>
              <a:t>Οι ελεύθερες μορφές </a:t>
            </a:r>
            <a:r>
              <a:rPr lang="el-GR" altLang="el-GR" sz="1800">
                <a:ea typeface="ＭＳ Ｐゴシック" panose="020B0600070205080204" pitchFamily="34" charset="-128"/>
              </a:rPr>
              <a:t> μπορεί να</a:t>
            </a:r>
            <a:r>
              <a:rPr lang="en-US" altLang="el-GR" sz="1800">
                <a:ea typeface="ＭＳ Ｐゴシック" panose="020B0600070205080204" pitchFamily="34" charset="-128"/>
              </a:rPr>
              <a:t> </a:t>
            </a:r>
            <a:r>
              <a:rPr lang="el-GR" altLang="el-GR" sz="1800">
                <a:ea typeface="ＭＳ Ｐゴシック" panose="020B0600070205080204" pitchFamily="34" charset="-128"/>
              </a:rPr>
              <a:t>εγκαταλείψουν την αιματική κυκλοφορία και και να περάσουν στον διάμεσο χώρο και να ασκήσουν τη δράση τους. Οι ελεύθερες μορφές είναι επομένως οι δραστικές.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endParaRPr lang="en-US" altLang="el-GR" sz="18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l-GR" altLang="el-GR" sz="1800">
                <a:ea typeface="ＭＳ Ｐゴシック" panose="020B0600070205080204" pitchFamily="34" charset="-128"/>
              </a:rPr>
              <a:t>Μόλις η συγκέντρωση των ελεύθερων κλασμάτων αυξηθεί, τότε περισσότερα μόρια της ορμόνης εξαγγειώνονται μέσω των τριχοειδών και ασκούν τη δράση τους στα κύτταρα-στόχο.</a:t>
            </a:r>
          </a:p>
          <a:p>
            <a:pPr eaLnBrk="1" hangingPunct="1">
              <a:lnSpc>
                <a:spcPct val="80000"/>
              </a:lnSpc>
            </a:pPr>
            <a:endParaRPr lang="en-US" altLang="el-GR" sz="18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l-GR" altLang="el-GR" sz="1800">
                <a:ea typeface="ＭＳ Ｐゴシック" panose="020B0600070205080204" pitchFamily="34" charset="-128"/>
              </a:rPr>
              <a:t>Οι λιποδιαλυτές ορμόνες μπορούν και διαχέονται μέσω των ενδοθηλιακών κυττάρων. Οι υδατοδιαλυτές ορμόνες περνούν μέσω ειδικών πόρων. </a:t>
            </a:r>
            <a:endParaRPr lang="en-US" altLang="el-GR" sz="18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endParaRPr lang="en-US" altLang="el-GR" sz="1800">
              <a:ea typeface="ＭＳ Ｐゴシック" panose="020B0600070205080204" pitchFamily="34" charset="-128"/>
            </a:endParaRPr>
          </a:p>
        </p:txBody>
      </p:sp>
      <p:pic>
        <p:nvPicPr>
          <p:cNvPr id="71684" name="Picture 4" descr="17_09">
            <a:extLst>
              <a:ext uri="{FF2B5EF4-FFF2-40B4-BE49-F238E27FC236}">
                <a16:creationId xmlns:a16="http://schemas.microsoft.com/office/drawing/2014/main" id="{91C8CE80-8824-2D90-4F4F-BC16574F4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371600"/>
            <a:ext cx="403860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Picture 5" descr="17_10">
            <a:extLst>
              <a:ext uri="{FF2B5EF4-FFF2-40B4-BE49-F238E27FC236}">
                <a16:creationId xmlns:a16="http://schemas.microsoft.com/office/drawing/2014/main" id="{4D58DE23-EBCF-A111-DA36-DBFD7E93A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841750"/>
            <a:ext cx="4038600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220C5262-D218-50AE-0685-8B03121A2D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533400"/>
          </a:xfrm>
        </p:spPr>
        <p:txBody>
          <a:bodyPr/>
          <a:lstStyle/>
          <a:p>
            <a:pPr eaLnBrk="1" hangingPunct="1"/>
            <a:r>
              <a:rPr lang="el-GR" altLang="el-GR" sz="3200" b="1">
                <a:ea typeface="ＭＳ Ｐゴシック" panose="020B0600070205080204" pitchFamily="34" charset="-128"/>
              </a:rPr>
              <a:t>Μεταβολισμός και απέκκριση</a:t>
            </a:r>
            <a:endParaRPr lang="en-US" altLang="el-GR" sz="3200" b="1">
              <a:ea typeface="ＭＳ Ｐゴシック" panose="020B0600070205080204" pitchFamily="34" charset="-128"/>
            </a:endParaRP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B325EFF0-121D-91B8-93EF-4F084480678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295400"/>
            <a:ext cx="3505200" cy="4419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CCFFFF"/>
              </a:buClr>
            </a:pPr>
            <a:r>
              <a:rPr lang="el-GR" altLang="el-GR" sz="2000" b="1">
                <a:solidFill>
                  <a:srgbClr val="0033CC"/>
                </a:solidFill>
                <a:ea typeface="ＭＳ Ｐゴシック" panose="020B0600070205080204" pitchFamily="34" charset="-128"/>
              </a:rPr>
              <a:t>Χρόνος ημίσειας ζωής </a:t>
            </a:r>
            <a:r>
              <a:rPr lang="en-US" altLang="el-GR" sz="2000">
                <a:ea typeface="ＭＳ Ｐゴシック" panose="020B0600070205080204" pitchFamily="34" charset="-128"/>
              </a:rPr>
              <a:t>: </a:t>
            </a:r>
            <a:r>
              <a:rPr lang="el-GR" altLang="el-GR" sz="2000">
                <a:ea typeface="ＭＳ Ｐゴシック" panose="020B0600070205080204" pitchFamily="34" charset="-128"/>
              </a:rPr>
              <a:t>Ο χρόνος που χρειάζεται για να υποδιπλασιαστεί η συγκέντρωση μιας ουσίας μέσα στην κυκλοφορία.</a:t>
            </a:r>
          </a:p>
          <a:p>
            <a:pPr eaLnBrk="1" hangingPunct="1">
              <a:lnSpc>
                <a:spcPct val="80000"/>
              </a:lnSpc>
              <a:buClr>
                <a:srgbClr val="CCFFFF"/>
              </a:buClr>
            </a:pPr>
            <a:r>
              <a:rPr lang="el-GR" altLang="el-GR" sz="2000">
                <a:ea typeface="ＭＳ Ｐゴシック" panose="020B0600070205080204" pitchFamily="34" charset="-128"/>
              </a:rPr>
              <a:t> </a:t>
            </a:r>
            <a:endParaRPr lang="en-US" altLang="el-GR" sz="20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l-GR" altLang="el-GR" sz="2000">
                <a:ea typeface="ＭＳ Ｐゴシック" panose="020B0600070205080204" pitchFamily="34" charset="-128"/>
              </a:rPr>
              <a:t>Μεγάλος χρόνος ημίσειας ζωής : Ορμόνες που ρυθμίζουν δραστηριότητες που είναι σταθερές (συνήθως πρόκειται για ορμόνες που είναι συνδεδεμένες με πρωτείνες).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endParaRPr lang="el-GR" altLang="el-GR" sz="200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</a:pPr>
            <a:r>
              <a:rPr lang="el-GR" altLang="el-GR" sz="2000">
                <a:ea typeface="ＭＳ Ｐゴシック" panose="020B0600070205080204" pitchFamily="34" charset="-128"/>
              </a:rPr>
              <a:t>Μικρός χρόνος ημίσειας ζωής : υδατοδιαλυτές ορμόνες (επινεφρίνη, νορεπινεφρίνη) με μικρή διάρκεια δράσης. </a:t>
            </a:r>
            <a:endParaRPr lang="en-US" altLang="el-GR" sz="2000">
              <a:ea typeface="ＭＳ Ｐゴシック" panose="020B0600070205080204" pitchFamily="34" charset="-128"/>
            </a:endParaRPr>
          </a:p>
        </p:txBody>
      </p:sp>
      <p:pic>
        <p:nvPicPr>
          <p:cNvPr id="73732" name="Picture 4" descr="17_03">
            <a:extLst>
              <a:ext uri="{FF2B5EF4-FFF2-40B4-BE49-F238E27FC236}">
                <a16:creationId xmlns:a16="http://schemas.microsoft.com/office/drawing/2014/main" id="{7DB30E79-B6ED-8F56-80E4-E8C5AF023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219200"/>
            <a:ext cx="4551363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>
            <a:extLst>
              <a:ext uri="{FF2B5EF4-FFF2-40B4-BE49-F238E27FC236}">
                <a16:creationId xmlns:a16="http://schemas.microsoft.com/office/drawing/2014/main" id="{1C60D8FE-6F78-18A3-DA51-1FCBF0E85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248400"/>
            <a:ext cx="2273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l-GR" altLang="el-GR" sz="2400">
              <a:solidFill>
                <a:srgbClr val="FFFF00"/>
              </a:solidFill>
            </a:endParaRPr>
          </a:p>
        </p:txBody>
      </p:sp>
      <p:sp>
        <p:nvSpPr>
          <p:cNvPr id="258051" name="Text Box 3">
            <a:extLst>
              <a:ext uri="{FF2B5EF4-FFF2-40B4-BE49-F238E27FC236}">
                <a16:creationId xmlns:a16="http://schemas.microsoft.com/office/drawing/2014/main" id="{8A4BC051-68BF-A291-0974-0EBFB1CA9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95400"/>
            <a:ext cx="3436938" cy="317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 u="sng">
                <a:solidFill>
                  <a:schemeClr val="bg1"/>
                </a:solidFill>
              </a:rPr>
              <a:t>Ενδοκυττάριοι υποδοχείς</a:t>
            </a:r>
            <a:r>
              <a:rPr lang="en-US" altLang="el-GR" sz="2000">
                <a:solidFill>
                  <a:schemeClr val="bg1"/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el-GR" altLang="el-GR" sz="1800">
                <a:solidFill>
                  <a:schemeClr val="bg1"/>
                </a:solidFill>
              </a:rPr>
              <a:t>Στεροειδείς ορμόνες</a:t>
            </a:r>
          </a:p>
          <a:p>
            <a:pPr>
              <a:buFontTx/>
              <a:buChar char="-"/>
            </a:pPr>
            <a:r>
              <a:rPr lang="el-GR" altLang="el-GR" sz="1800">
                <a:solidFill>
                  <a:schemeClr val="bg1"/>
                </a:solidFill>
              </a:rPr>
              <a:t>Θυροξίνη</a:t>
            </a:r>
          </a:p>
          <a:p>
            <a:pPr>
              <a:buFontTx/>
              <a:buChar char="-"/>
            </a:pPr>
            <a:r>
              <a:rPr lang="el-GR" altLang="el-GR" sz="1800">
                <a:solidFill>
                  <a:schemeClr val="bg1"/>
                </a:solidFill>
              </a:rPr>
              <a:t>Ρετινοειδή</a:t>
            </a:r>
          </a:p>
          <a:p>
            <a:pPr>
              <a:buFontTx/>
              <a:buChar char="-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el-GR" altLang="el-GR" sz="1800">
                <a:solidFill>
                  <a:schemeClr val="bg1"/>
                </a:solidFill>
              </a:rPr>
              <a:t>Το σύμπλεγμα του υποδοχέα με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την ορμόνη δρα σαν μεταγραφικός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 παράγοντας τροποποιώντας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τη μεταγραφή γονιδίων-στόχων</a:t>
            </a:r>
          </a:p>
          <a:p>
            <a:endParaRPr lang="en-US" altLang="el-GR" sz="1800">
              <a:solidFill>
                <a:schemeClr val="bg1"/>
              </a:solidFill>
            </a:endParaRPr>
          </a:p>
          <a:p>
            <a:endParaRPr lang="en-US" altLang="el-GR" sz="2000">
              <a:solidFill>
                <a:schemeClr val="bg1"/>
              </a:solidFill>
            </a:endParaRPr>
          </a:p>
        </p:txBody>
      </p:sp>
      <p:sp>
        <p:nvSpPr>
          <p:cNvPr id="75780" name="Text Box 4">
            <a:extLst>
              <a:ext uri="{FF2B5EF4-FFF2-40B4-BE49-F238E27FC236}">
                <a16:creationId xmlns:a16="http://schemas.microsoft.com/office/drawing/2014/main" id="{CBD8BA62-E4C0-23BE-979C-F4159823B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28600"/>
            <a:ext cx="27590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Receptor Classes</a:t>
            </a:r>
          </a:p>
          <a:p>
            <a:pPr algn="ctr" eaLnBrk="1" hangingPunct="1"/>
            <a:endParaRPr lang="en-US" altLang="el-GR" sz="2800" b="1"/>
          </a:p>
        </p:txBody>
      </p:sp>
      <p:pic>
        <p:nvPicPr>
          <p:cNvPr id="75781" name="Picture 5">
            <a:extLst>
              <a:ext uri="{FF2B5EF4-FFF2-40B4-BE49-F238E27FC236}">
                <a16:creationId xmlns:a16="http://schemas.microsoft.com/office/drawing/2014/main" id="{D884CA34-E7A0-A90C-B043-F50A623FC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914400"/>
            <a:ext cx="457200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8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1" grpId="0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>
            <a:extLst>
              <a:ext uri="{FF2B5EF4-FFF2-40B4-BE49-F238E27FC236}">
                <a16:creationId xmlns:a16="http://schemas.microsoft.com/office/drawing/2014/main" id="{87C0BA0E-52F9-AA3C-E4B0-56BEA8FD7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248400"/>
            <a:ext cx="2273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l-GR" altLang="el-GR" sz="2400">
              <a:solidFill>
                <a:srgbClr val="FFFF00"/>
              </a:solidFill>
            </a:endParaRPr>
          </a:p>
        </p:txBody>
      </p:sp>
      <p:sp>
        <p:nvSpPr>
          <p:cNvPr id="259075" name="Text Box 3">
            <a:extLst>
              <a:ext uri="{FF2B5EF4-FFF2-40B4-BE49-F238E27FC236}">
                <a16:creationId xmlns:a16="http://schemas.microsoft.com/office/drawing/2014/main" id="{6A052933-AE43-814D-B036-60E5C28DE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66925"/>
            <a:ext cx="3795713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 u="sng">
                <a:solidFill>
                  <a:schemeClr val="bg1"/>
                </a:solidFill>
              </a:rPr>
              <a:t>Μεμβρανικοί υποδοχείς</a:t>
            </a:r>
            <a:r>
              <a:rPr lang="en-US" altLang="el-GR" sz="2000">
                <a:solidFill>
                  <a:schemeClr val="bg1"/>
                </a:solidFill>
              </a:rPr>
              <a:t>:</a:t>
            </a:r>
          </a:p>
          <a:p>
            <a:pPr>
              <a:buFontTx/>
              <a:buChar char="-"/>
            </a:pPr>
            <a:r>
              <a:rPr lang="el-GR" altLang="el-GR" sz="1800">
                <a:solidFill>
                  <a:schemeClr val="bg1"/>
                </a:solidFill>
              </a:rPr>
              <a:t> Πεπτιδικές ορμόνες, </a:t>
            </a:r>
          </a:p>
          <a:p>
            <a:pPr>
              <a:buFontTx/>
              <a:buChar char="-"/>
            </a:pPr>
            <a:r>
              <a:rPr lang="el-GR" altLang="el-GR" sz="1800">
                <a:solidFill>
                  <a:schemeClr val="bg1"/>
                </a:solidFill>
              </a:rPr>
              <a:t>Κατεχολαμίνες </a:t>
            </a:r>
          </a:p>
          <a:p>
            <a:pPr>
              <a:buFontTx/>
              <a:buChar char="-"/>
            </a:pPr>
            <a:r>
              <a:rPr lang="el-GR" altLang="el-GR" sz="1800">
                <a:solidFill>
                  <a:schemeClr val="bg1"/>
                </a:solidFill>
              </a:rPr>
              <a:t>Ινσουλίνη</a:t>
            </a:r>
          </a:p>
          <a:p>
            <a:pPr>
              <a:buFontTx/>
              <a:buChar char="-"/>
            </a:pPr>
            <a:r>
              <a:rPr lang="el-GR" altLang="el-GR" sz="1800">
                <a:solidFill>
                  <a:schemeClr val="bg1"/>
                </a:solidFill>
              </a:rPr>
              <a:t>Αυξητικοί παράγοντες</a:t>
            </a:r>
          </a:p>
          <a:p>
            <a:pPr>
              <a:buFontTx/>
              <a:buChar char="-"/>
            </a:pPr>
            <a:r>
              <a:rPr lang="el-GR" altLang="el-GR" sz="1800">
                <a:solidFill>
                  <a:schemeClr val="bg1"/>
                </a:solidFill>
              </a:rPr>
              <a:t> Κυτοκίνες κλπ.</a:t>
            </a:r>
          </a:p>
          <a:p>
            <a:pPr>
              <a:buFontTx/>
              <a:buChar char="-"/>
            </a:pPr>
            <a:endParaRPr lang="el-GR" altLang="el-GR" sz="1800">
              <a:solidFill>
                <a:schemeClr val="bg1"/>
              </a:solidFill>
            </a:endParaRPr>
          </a:p>
          <a:p>
            <a:pPr>
              <a:buFontTx/>
              <a:buChar char="-"/>
            </a:pPr>
            <a:r>
              <a:rPr lang="el-GR" altLang="el-GR" sz="1800">
                <a:solidFill>
                  <a:schemeClr val="bg1"/>
                </a:solidFill>
              </a:rPr>
              <a:t>Η δέσμευση στον υποδοχέα οδηγεί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σε μια αλληλουχία γεγονότων που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οδηγούν είτε σε αύξηση είτε σε μείωση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της συγκέντρωσης ενός δεύτερου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αγγελιοφόρου ή ο ενεργοποιημένος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υποδοχέας λειτουργεί σαν ικρίωμα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για να στρατολογήσει/ενεργοποιήσει 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άλλες ενδοκυττάριες πρωτείνες.</a:t>
            </a:r>
          </a:p>
          <a:p>
            <a:endParaRPr lang="en-US" altLang="el-GR" sz="1800">
              <a:solidFill>
                <a:schemeClr val="bg1"/>
              </a:solidFill>
            </a:endParaRPr>
          </a:p>
          <a:p>
            <a:r>
              <a:rPr lang="en-US" altLang="el-GR" sz="1800">
                <a:solidFill>
                  <a:schemeClr val="bg1"/>
                </a:solidFill>
              </a:rPr>
              <a:t>  </a:t>
            </a:r>
            <a:endParaRPr lang="en-US" altLang="el-GR" sz="2000">
              <a:solidFill>
                <a:schemeClr val="bg1"/>
              </a:solidFill>
            </a:endParaRPr>
          </a:p>
        </p:txBody>
      </p:sp>
      <p:pic>
        <p:nvPicPr>
          <p:cNvPr id="259077" name="Picture 5">
            <a:extLst>
              <a:ext uri="{FF2B5EF4-FFF2-40B4-BE49-F238E27FC236}">
                <a16:creationId xmlns:a16="http://schemas.microsoft.com/office/drawing/2014/main" id="{55205C81-0084-FD88-0DEF-83923472B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751138"/>
            <a:ext cx="5334000" cy="342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5" name="Text Box 6">
            <a:extLst>
              <a:ext uri="{FF2B5EF4-FFF2-40B4-BE49-F238E27FC236}">
                <a16:creationId xmlns:a16="http://schemas.microsoft.com/office/drawing/2014/main" id="{3AA0D3C3-18FB-B47A-A852-B54291C4F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228600"/>
            <a:ext cx="27590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Receptor Classes</a:t>
            </a:r>
          </a:p>
          <a:p>
            <a:pPr algn="ctr" eaLnBrk="1" hangingPunct="1"/>
            <a:endParaRPr lang="en-US" altLang="el-GR" sz="2800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59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9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075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>
            <a:extLst>
              <a:ext uri="{FF2B5EF4-FFF2-40B4-BE49-F238E27FC236}">
                <a16:creationId xmlns:a16="http://schemas.microsoft.com/office/drawing/2014/main" id="{8D166D61-2EA3-720E-7D71-774C3E3D5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9475" y="152400"/>
            <a:ext cx="2320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ADVANTAGES</a:t>
            </a:r>
          </a:p>
        </p:txBody>
      </p:sp>
      <p:sp>
        <p:nvSpPr>
          <p:cNvPr id="77827" name="Text Box 3">
            <a:extLst>
              <a:ext uri="{FF2B5EF4-FFF2-40B4-BE49-F238E27FC236}">
                <a16:creationId xmlns:a16="http://schemas.microsoft.com/office/drawing/2014/main" id="{3F080282-3107-E5DE-B423-4DE1779487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3" y="623888"/>
            <a:ext cx="88995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l-GR" altLang="el-GR" sz="2000">
                <a:solidFill>
                  <a:schemeClr val="bg1"/>
                </a:solidFill>
              </a:rPr>
              <a:t>Κάθε κύτταρο είναι προγραμματισμένο να απαντά σε συγκεκριμένα μόρια.</a:t>
            </a:r>
          </a:p>
          <a:p>
            <a:pPr>
              <a:buFontTx/>
              <a:buAutoNum type="arabicPeriod"/>
            </a:pPr>
            <a:r>
              <a:rPr lang="el-GR" altLang="el-GR" sz="2000">
                <a:solidFill>
                  <a:schemeClr val="bg1"/>
                </a:solidFill>
              </a:rPr>
              <a:t>Διαφορετικά κύτταρα είναι δυνατόν να απαντούν με διαφορετικό τρόπο στο ίδιο </a:t>
            </a:r>
          </a:p>
          <a:p>
            <a:r>
              <a:rPr lang="el-GR" altLang="el-GR" sz="2000">
                <a:solidFill>
                  <a:schemeClr val="bg1"/>
                </a:solidFill>
              </a:rPr>
              <a:t>χυμικό σήμα.</a:t>
            </a:r>
          </a:p>
          <a:p>
            <a:pPr>
              <a:buFontTx/>
              <a:buAutoNum type="arabicPeriod"/>
            </a:pPr>
            <a:endParaRPr lang="en-US" altLang="el-GR" sz="2000">
              <a:solidFill>
                <a:schemeClr val="bg1"/>
              </a:solidFill>
            </a:endParaRPr>
          </a:p>
        </p:txBody>
      </p:sp>
      <p:pic>
        <p:nvPicPr>
          <p:cNvPr id="77828" name="Picture 4" descr="ch15f9">
            <a:extLst>
              <a:ext uri="{FF2B5EF4-FFF2-40B4-BE49-F238E27FC236}">
                <a16:creationId xmlns:a16="http://schemas.microsoft.com/office/drawing/2014/main" id="{9CB816B2-560A-DFD8-ECD3-167E141AA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0"/>
            <a:ext cx="32004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IV-A">
            <a:extLst>
              <a:ext uri="{FF2B5EF4-FFF2-40B4-BE49-F238E27FC236}">
                <a16:creationId xmlns:a16="http://schemas.microsoft.com/office/drawing/2014/main" id="{6E87AE86-F7F0-406E-F9E1-21C98A3B41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09800"/>
            <a:ext cx="8610600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1" name="Text Box 3">
            <a:extLst>
              <a:ext uri="{FF2B5EF4-FFF2-40B4-BE49-F238E27FC236}">
                <a16:creationId xmlns:a16="http://schemas.microsoft.com/office/drawing/2014/main" id="{DE5509B4-3DE2-F0FB-D4CE-BB0BBE35D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4263" y="269875"/>
            <a:ext cx="4464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AGONISTS </a:t>
            </a:r>
            <a:r>
              <a:rPr lang="en-US" altLang="el-GR" sz="2400" b="1" i="1">
                <a:solidFill>
                  <a:srgbClr val="FFFF00"/>
                </a:solidFill>
              </a:rPr>
              <a:t>vs.</a:t>
            </a:r>
            <a:r>
              <a:rPr lang="en-US" altLang="el-GR" sz="2400" b="1">
                <a:solidFill>
                  <a:srgbClr val="FFFF00"/>
                </a:solidFill>
              </a:rPr>
              <a:t> ANTAGONISTS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FF50D283-7B66-61E4-25E6-0BB1CF515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803275"/>
            <a:ext cx="8839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400" b="1">
                <a:solidFill>
                  <a:srgbClr val="FFFF66"/>
                </a:solidFill>
              </a:rPr>
              <a:t>A</a:t>
            </a:r>
            <a:r>
              <a:rPr lang="el-GR" altLang="el-GR" sz="2400" b="1">
                <a:solidFill>
                  <a:srgbClr val="FFFF66"/>
                </a:solidFill>
              </a:rPr>
              <a:t>γωνιστές</a:t>
            </a:r>
            <a:r>
              <a:rPr lang="en-US" altLang="el-GR" sz="2400" b="1"/>
              <a:t>	</a:t>
            </a:r>
            <a:r>
              <a:rPr lang="el-GR" altLang="el-GR" sz="2000" b="1">
                <a:solidFill>
                  <a:schemeClr val="bg1"/>
                </a:solidFill>
              </a:rPr>
              <a:t>μιμείται την ορμόνη συνδεόμενος παραγωγικά  στον υποδοχέα</a:t>
            </a:r>
            <a:endParaRPr lang="en-US" altLang="el-GR" sz="2000" b="1"/>
          </a:p>
        </p:txBody>
      </p:sp>
      <p:sp>
        <p:nvSpPr>
          <p:cNvPr id="78853" name="Text Box 5">
            <a:extLst>
              <a:ext uri="{FF2B5EF4-FFF2-40B4-BE49-F238E27FC236}">
                <a16:creationId xmlns:a16="http://schemas.microsoft.com/office/drawing/2014/main" id="{AF06EE8B-E9A5-D782-57C3-C85A34DC6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412875"/>
            <a:ext cx="80295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400" b="1">
                <a:solidFill>
                  <a:srgbClr val="FFFF66"/>
                </a:solidFill>
              </a:rPr>
              <a:t>A</a:t>
            </a:r>
            <a:r>
              <a:rPr lang="el-GR" altLang="el-GR" sz="2400" b="1">
                <a:solidFill>
                  <a:srgbClr val="FFFF66"/>
                </a:solidFill>
              </a:rPr>
              <a:t>νταγωνιστές  </a:t>
            </a:r>
            <a:r>
              <a:rPr lang="el-GR" altLang="el-GR" sz="2000" b="1">
                <a:solidFill>
                  <a:schemeClr val="bg1"/>
                </a:solidFill>
              </a:rPr>
              <a:t>μιμούνται την ορμόνη στερεοχημικά αλλά συνδέονται </a:t>
            </a:r>
          </a:p>
          <a:p>
            <a:r>
              <a:rPr lang="el-GR" altLang="el-GR" sz="2000" b="1">
                <a:solidFill>
                  <a:schemeClr val="bg1"/>
                </a:solidFill>
              </a:rPr>
              <a:t>με τον υποδοχέα της μη παραγωγικά, εμποδίζοντας τη δράση της </a:t>
            </a:r>
          </a:p>
          <a:p>
            <a:endParaRPr lang="en-US" altLang="el-GR" sz="2000" b="1">
              <a:solidFill>
                <a:schemeClr val="bg1"/>
              </a:solidFill>
            </a:endParaRPr>
          </a:p>
          <a:p>
            <a:r>
              <a:rPr lang="en-US" altLang="el-GR" sz="2000" b="1">
                <a:solidFill>
                  <a:schemeClr val="bg1"/>
                </a:solidFill>
              </a:rPr>
              <a:t>		</a:t>
            </a:r>
            <a:endParaRPr lang="en-US" altLang="el-GR" sz="2400" b="1"/>
          </a:p>
        </p:txBody>
      </p:sp>
      <p:sp>
        <p:nvSpPr>
          <p:cNvPr id="78854" name="Text Box 6">
            <a:extLst>
              <a:ext uri="{FF2B5EF4-FFF2-40B4-BE49-F238E27FC236}">
                <a16:creationId xmlns:a16="http://schemas.microsoft.com/office/drawing/2014/main" id="{26AAEA67-D764-ABFE-A844-8EFA6B80A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613" y="5438775"/>
            <a:ext cx="2449512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l-GR" altLang="el-GR" sz="2000">
                <a:solidFill>
                  <a:srgbClr val="FFFF66"/>
                </a:solidFill>
              </a:rPr>
              <a:t>Ορμόνη</a:t>
            </a:r>
            <a:endParaRPr lang="en-US" altLang="el-GR" sz="2000">
              <a:solidFill>
                <a:srgbClr val="FFFF66"/>
              </a:solidFill>
            </a:endParaRPr>
          </a:p>
          <a:p>
            <a:pPr algn="ctr"/>
            <a:r>
              <a:rPr lang="en-US" altLang="el-GR" sz="1600">
                <a:solidFill>
                  <a:schemeClr val="bg1"/>
                </a:solidFill>
              </a:rPr>
              <a:t>binds </a:t>
            </a:r>
            <a:r>
              <a:rPr lang="en-US" altLang="el-GR" sz="1600">
                <a:solidFill>
                  <a:schemeClr val="bg1"/>
                </a:solidFill>
                <a:sym typeface="Symbol" pitchFamily="2" charset="2"/>
              </a:rPr>
              <a:t></a:t>
            </a:r>
            <a:r>
              <a:rPr lang="en-US" altLang="el-GR" sz="1600" baseline="-25000">
                <a:solidFill>
                  <a:schemeClr val="bg1"/>
                </a:solidFill>
                <a:sym typeface="Symbol" pitchFamily="2" charset="2"/>
              </a:rPr>
              <a:t>2</a:t>
            </a:r>
            <a:r>
              <a:rPr lang="en-US" altLang="el-GR" sz="1600">
                <a:solidFill>
                  <a:schemeClr val="bg1"/>
                </a:solidFill>
                <a:sym typeface="Symbol" pitchFamily="2" charset="2"/>
              </a:rPr>
              <a:t> receptor in lung </a:t>
            </a:r>
          </a:p>
          <a:p>
            <a:pPr algn="ctr"/>
            <a:r>
              <a:rPr lang="en-US" altLang="el-GR" sz="1600">
                <a:solidFill>
                  <a:schemeClr val="bg1"/>
                </a:solidFill>
                <a:sym typeface="Symbol" pitchFamily="2" charset="2"/>
              </a:rPr>
              <a:t>bronchial relaxation</a:t>
            </a:r>
            <a:endParaRPr lang="en-US" altLang="el-GR" sz="2000">
              <a:solidFill>
                <a:schemeClr val="bg1"/>
              </a:solidFill>
            </a:endParaRPr>
          </a:p>
        </p:txBody>
      </p:sp>
      <p:sp>
        <p:nvSpPr>
          <p:cNvPr id="78855" name="Text Box 7">
            <a:extLst>
              <a:ext uri="{FF2B5EF4-FFF2-40B4-BE49-F238E27FC236}">
                <a16:creationId xmlns:a16="http://schemas.microsoft.com/office/drawing/2014/main" id="{2378857D-DCD0-4E2F-82CD-AE007F11C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175" y="5622925"/>
            <a:ext cx="20351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l-GR" altLang="el-GR" sz="2000">
                <a:solidFill>
                  <a:srgbClr val="FFFF66"/>
                </a:solidFill>
              </a:rPr>
              <a:t>Αγωνιστής</a:t>
            </a:r>
            <a:endParaRPr lang="en-US" altLang="el-GR" sz="2000">
              <a:solidFill>
                <a:srgbClr val="FFFF66"/>
              </a:solidFill>
            </a:endParaRPr>
          </a:p>
          <a:p>
            <a:pPr algn="ctr"/>
            <a:r>
              <a:rPr lang="en-US" altLang="el-GR" sz="1600">
                <a:solidFill>
                  <a:schemeClr val="bg1"/>
                </a:solidFill>
              </a:rPr>
              <a:t>e.g. important therapy </a:t>
            </a:r>
          </a:p>
          <a:p>
            <a:pPr algn="ctr"/>
            <a:r>
              <a:rPr lang="en-US" altLang="el-GR" sz="1600">
                <a:solidFill>
                  <a:schemeClr val="bg1"/>
                </a:solidFill>
              </a:rPr>
              <a:t>in asthma</a:t>
            </a:r>
            <a:endParaRPr lang="en-US" altLang="el-GR" sz="2000">
              <a:solidFill>
                <a:schemeClr val="bg1"/>
              </a:solidFill>
            </a:endParaRPr>
          </a:p>
        </p:txBody>
      </p:sp>
      <p:sp>
        <p:nvSpPr>
          <p:cNvPr id="78856" name="Text Box 8">
            <a:extLst>
              <a:ext uri="{FF2B5EF4-FFF2-40B4-BE49-F238E27FC236}">
                <a16:creationId xmlns:a16="http://schemas.microsoft.com/office/drawing/2014/main" id="{BC7C6F4F-4A5B-2B13-16DD-7F4DC1FCB3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075" y="5622925"/>
            <a:ext cx="1651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l-GR" altLang="el-GR" sz="2000">
                <a:solidFill>
                  <a:srgbClr val="FFFF66"/>
                </a:solidFill>
              </a:rPr>
              <a:t>Ανταγωνιστής</a:t>
            </a:r>
            <a:endParaRPr lang="en-US" altLang="el-GR" sz="2000"/>
          </a:p>
          <a:p>
            <a:pPr algn="ctr"/>
            <a:r>
              <a:rPr lang="en-US" altLang="el-GR" sz="1600">
                <a:solidFill>
                  <a:schemeClr val="bg1"/>
                </a:solidFill>
              </a:rPr>
              <a:t>control heart beat</a:t>
            </a:r>
            <a:endParaRPr lang="en-US" altLang="el-GR" sz="2000">
              <a:solidFill>
                <a:schemeClr val="bg1"/>
              </a:solidFill>
            </a:endParaRPr>
          </a:p>
        </p:txBody>
      </p:sp>
      <p:sp>
        <p:nvSpPr>
          <p:cNvPr id="78857" name="Text Box 9">
            <a:extLst>
              <a:ext uri="{FF2B5EF4-FFF2-40B4-BE49-F238E27FC236}">
                <a16:creationId xmlns:a16="http://schemas.microsoft.com/office/drawing/2014/main" id="{318873C7-603F-58C0-28F7-D3C2525DE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0238" y="6200775"/>
            <a:ext cx="3124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1600">
                <a:solidFill>
                  <a:schemeClr val="bg1"/>
                </a:solidFill>
              </a:rPr>
              <a:t>binds </a:t>
            </a:r>
            <a:r>
              <a:rPr lang="en-US" altLang="el-GR" sz="1600">
                <a:solidFill>
                  <a:schemeClr val="bg1"/>
                </a:solidFill>
                <a:sym typeface="Symbol" pitchFamily="2" charset="2"/>
              </a:rPr>
              <a:t></a:t>
            </a:r>
            <a:r>
              <a:rPr lang="en-US" altLang="el-GR" sz="1600" baseline="-25000">
                <a:solidFill>
                  <a:schemeClr val="bg1"/>
                </a:solidFill>
                <a:sym typeface="Symbol" pitchFamily="2" charset="2"/>
              </a:rPr>
              <a:t>2</a:t>
            </a:r>
            <a:r>
              <a:rPr lang="en-US" altLang="el-GR" sz="1600">
                <a:solidFill>
                  <a:schemeClr val="bg1"/>
                </a:solidFill>
                <a:sym typeface="Symbol" pitchFamily="2" charset="2"/>
              </a:rPr>
              <a:t> receptor in heart muscle </a:t>
            </a:r>
          </a:p>
          <a:p>
            <a:pPr algn="ctr"/>
            <a:r>
              <a:rPr lang="en-US" altLang="el-GR" sz="1600">
                <a:solidFill>
                  <a:schemeClr val="bg1"/>
                </a:solidFill>
                <a:sym typeface="Symbol" pitchFamily="2" charset="2"/>
              </a:rPr>
              <a:t>increased heart rate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>
            <a:extLst>
              <a:ext uri="{FF2B5EF4-FFF2-40B4-BE49-F238E27FC236}">
                <a16:creationId xmlns:a16="http://schemas.microsoft.com/office/drawing/2014/main" id="{E8076943-E606-E6F5-F724-D2B0CBB2E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381000"/>
            <a:ext cx="4922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400" b="1">
                <a:solidFill>
                  <a:srgbClr val="FFFF00"/>
                </a:solidFill>
              </a:rPr>
              <a:t>RECEPTOR CHARACTERISTICS</a:t>
            </a:r>
          </a:p>
        </p:txBody>
      </p:sp>
      <p:sp>
        <p:nvSpPr>
          <p:cNvPr id="79875" name="Text Box 3">
            <a:extLst>
              <a:ext uri="{FF2B5EF4-FFF2-40B4-BE49-F238E27FC236}">
                <a16:creationId xmlns:a16="http://schemas.microsoft.com/office/drawing/2014/main" id="{CE055099-6AFA-48F4-6CED-ED4648DA5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83788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l-GR" altLang="el-GR" sz="2000" b="1">
                <a:solidFill>
                  <a:schemeClr val="bg1"/>
                </a:solidFill>
              </a:rPr>
              <a:t>Συμμετέχουν στη μετάδοση ενός σήματος που ξεκινά από το εξωτερικό </a:t>
            </a:r>
          </a:p>
          <a:p>
            <a:r>
              <a:rPr lang="el-GR" altLang="el-GR" sz="2000" b="1">
                <a:solidFill>
                  <a:schemeClr val="bg1"/>
                </a:solidFill>
              </a:rPr>
              <a:t>περιβάλλον και καταλήγει σε κάποιο συστατικό της μεταβολικής συσκευής </a:t>
            </a:r>
            <a:endParaRPr lang="en-US" altLang="el-GR" sz="2000" b="1">
              <a:solidFill>
                <a:schemeClr val="bg1"/>
              </a:solidFill>
            </a:endParaRPr>
          </a:p>
        </p:txBody>
      </p:sp>
      <p:sp>
        <p:nvSpPr>
          <p:cNvPr id="79876" name="Text Box 5">
            <a:extLst>
              <a:ext uri="{FF2B5EF4-FFF2-40B4-BE49-F238E27FC236}">
                <a16:creationId xmlns:a16="http://schemas.microsoft.com/office/drawing/2014/main" id="{E24F7E10-C781-3563-C032-2725759B5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828800"/>
            <a:ext cx="8993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 b="1">
                <a:solidFill>
                  <a:schemeClr val="bg1"/>
                </a:solidFill>
              </a:rPr>
              <a:t>2 </a:t>
            </a:r>
            <a:r>
              <a:rPr lang="en-US" altLang="el-GR" sz="2000" b="1">
                <a:solidFill>
                  <a:schemeClr val="bg1"/>
                </a:solidFill>
              </a:rPr>
              <a:t>. </a:t>
            </a:r>
            <a:r>
              <a:rPr lang="el-GR" altLang="el-GR" sz="2000" b="1">
                <a:solidFill>
                  <a:schemeClr val="bg1"/>
                </a:solidFill>
              </a:rPr>
              <a:t>   Η σύνδεση του συνδέτη με τον υποδοχέα χαρακτηρίζεται από τη δυνατότητα</a:t>
            </a:r>
          </a:p>
          <a:p>
            <a:r>
              <a:rPr lang="el-GR" altLang="el-GR" sz="2000" b="1">
                <a:solidFill>
                  <a:schemeClr val="bg1"/>
                </a:solidFill>
              </a:rPr>
              <a:t> κορεσμού</a:t>
            </a:r>
            <a:endParaRPr lang="en-US" altLang="el-GR" sz="2000" b="1">
              <a:solidFill>
                <a:schemeClr val="bg1"/>
              </a:solidFill>
            </a:endParaRPr>
          </a:p>
        </p:txBody>
      </p:sp>
      <p:sp>
        <p:nvSpPr>
          <p:cNvPr id="79877" name="Text Box 7">
            <a:extLst>
              <a:ext uri="{FF2B5EF4-FFF2-40B4-BE49-F238E27FC236}">
                <a16:creationId xmlns:a16="http://schemas.microsoft.com/office/drawing/2014/main" id="{B92E541D-A700-CBD6-5363-973FBF1C62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590800"/>
            <a:ext cx="8343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 b="1">
                <a:solidFill>
                  <a:schemeClr val="bg1"/>
                </a:solidFill>
              </a:rPr>
              <a:t> 3 </a:t>
            </a:r>
            <a:r>
              <a:rPr lang="en-US" altLang="el-GR" sz="2000" b="1">
                <a:solidFill>
                  <a:schemeClr val="bg1"/>
                </a:solidFill>
              </a:rPr>
              <a:t>. </a:t>
            </a:r>
            <a:r>
              <a:rPr lang="el-GR" altLang="el-GR" sz="2000" b="1">
                <a:solidFill>
                  <a:schemeClr val="bg1"/>
                </a:solidFill>
              </a:rPr>
              <a:t>   Η αλληλεπίδραση μεταξύ συνδέτη και υποδοχέα χαρακτηρίζεται από </a:t>
            </a:r>
          </a:p>
          <a:p>
            <a:r>
              <a:rPr lang="el-GR" altLang="el-GR" sz="2000" b="1">
                <a:solidFill>
                  <a:schemeClr val="bg1"/>
                </a:solidFill>
              </a:rPr>
              <a:t>μια στενή δέσμευση  </a:t>
            </a:r>
            <a:r>
              <a:rPr lang="en-US" altLang="el-GR" sz="2000" b="1">
                <a:solidFill>
                  <a:schemeClr val="bg1"/>
                </a:solidFill>
              </a:rPr>
              <a:t>(K</a:t>
            </a:r>
            <a:r>
              <a:rPr lang="en-US" altLang="el-GR" sz="2000" b="1" baseline="-25000">
                <a:solidFill>
                  <a:schemeClr val="bg1"/>
                </a:solidFill>
              </a:rPr>
              <a:t>d</a:t>
            </a:r>
            <a:r>
              <a:rPr lang="en-US" altLang="el-GR" sz="2000" b="1">
                <a:solidFill>
                  <a:schemeClr val="bg1"/>
                </a:solidFill>
              </a:rPr>
              <a:t> = pM - </a:t>
            </a:r>
            <a:r>
              <a:rPr lang="en-US" altLang="el-GR" sz="2000" b="1">
                <a:solidFill>
                  <a:schemeClr val="bg1"/>
                </a:solidFill>
                <a:sym typeface="Symbol" pitchFamily="2" charset="2"/>
              </a:rPr>
              <a:t>M)</a:t>
            </a:r>
            <a:endParaRPr lang="en-US" altLang="el-GR" sz="20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>
            <a:extLst>
              <a:ext uri="{FF2B5EF4-FFF2-40B4-BE49-F238E27FC236}">
                <a16:creationId xmlns:a16="http://schemas.microsoft.com/office/drawing/2014/main" id="{FF909D54-B6F3-0155-B90D-7B57CDC4B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82688"/>
            <a:ext cx="8839200" cy="486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Rectangle 3">
            <a:extLst>
              <a:ext uri="{FF2B5EF4-FFF2-40B4-BE49-F238E27FC236}">
                <a16:creationId xmlns:a16="http://schemas.microsoft.com/office/drawing/2014/main" id="{B120F5A1-463E-387B-92BB-A70CAB274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28600"/>
            <a:ext cx="670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sz="2400" b="1"/>
              <a:t>Χαρακτηριστικά της κυτταρικής σηματοδότησης</a:t>
            </a:r>
            <a:r>
              <a:rPr lang="el-GR" altLang="el-GR" sz="2000" b="1"/>
              <a:t> </a:t>
            </a:r>
          </a:p>
        </p:txBody>
      </p:sp>
      <p:sp>
        <p:nvSpPr>
          <p:cNvPr id="80900" name="4 - TextBox">
            <a:extLst>
              <a:ext uri="{FF2B5EF4-FFF2-40B4-BE49-F238E27FC236}">
                <a16:creationId xmlns:a16="http://schemas.microsoft.com/office/drawing/2014/main" id="{A7C9005A-A3C6-2F56-612F-B9AA9167AB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0"/>
            <a:ext cx="5932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Οι πολυκύτταροι οργανισμοί έχουν κι  ένα επιπρόσθετο επίπεδο ειδικότητας,</a:t>
            </a:r>
          </a:p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επειδή οι υποδοχείς ενός ορισμένου σήματος ή οι ενδοκυτταρικοί στόχοι μιας </a:t>
            </a:r>
          </a:p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ορισμένης οδού υπάρχουν μόνο σε  επιλεγμένα είδη κυττάρων</a:t>
            </a:r>
            <a:endParaRPr lang="en-US" altLang="el-G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901" name="5 - TextBox">
            <a:extLst>
              <a:ext uri="{FF2B5EF4-FFF2-40B4-BE49-F238E27FC236}">
                <a16:creationId xmlns:a16="http://schemas.microsoft.com/office/drawing/2014/main" id="{41961493-300D-63F8-0ADF-1BAAAF567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867400"/>
            <a:ext cx="4038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Τέτοιες ακολουθίες επιτυγχάνουν ενίσχυση κατά πολλές τάξεις μεγέθους  μέσα σε χιλιοστά του δευτερολέπτου</a:t>
            </a:r>
            <a:endParaRPr lang="en-US" altLang="el-G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>
            <a:extLst>
              <a:ext uri="{FF2B5EF4-FFF2-40B4-BE49-F238E27FC236}">
                <a16:creationId xmlns:a16="http://schemas.microsoft.com/office/drawing/2014/main" id="{BC647831-D938-B377-7E0F-90FB096B3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839200" cy="486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Rectangle 3">
            <a:extLst>
              <a:ext uri="{FF2B5EF4-FFF2-40B4-BE49-F238E27FC236}">
                <a16:creationId xmlns:a16="http://schemas.microsoft.com/office/drawing/2014/main" id="{DCD38E62-17F9-7136-235F-67A3144AE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28600"/>
            <a:ext cx="670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sz="2400" b="1"/>
              <a:t>Χαρακτηριστικά της κυτταρικής σηματοδότησης</a:t>
            </a:r>
            <a:r>
              <a:rPr lang="el-GR" altLang="el-GR" sz="2000" b="1"/>
              <a:t> </a:t>
            </a:r>
          </a:p>
        </p:txBody>
      </p:sp>
      <p:sp>
        <p:nvSpPr>
          <p:cNvPr id="81924" name="4 - TextBox">
            <a:extLst>
              <a:ext uri="{FF2B5EF4-FFF2-40B4-BE49-F238E27FC236}">
                <a16:creationId xmlns:a16="http://schemas.microsoft.com/office/drawing/2014/main" id="{EA5F9E44-5E67-BEA7-951D-E53FD1DE3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0"/>
            <a:ext cx="5932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Οι πολυκύτταροι οργανισμοί έχουν κι  ένα επιπρόσθετο επίπεδο ειδικότητας,</a:t>
            </a:r>
          </a:p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επειδή οι υποδοχείς ενός ορισμένου σήματος ή οι ενδοκυτταρικοί στόχοι μιας </a:t>
            </a:r>
          </a:p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ορισμένης οδού υπάρχουν μόνο σε  επιλεγμένα είδη κυττάρων</a:t>
            </a:r>
            <a:endParaRPr lang="en-US" altLang="el-G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25" name="5 - TextBox">
            <a:extLst>
              <a:ext uri="{FF2B5EF4-FFF2-40B4-BE49-F238E27FC236}">
                <a16:creationId xmlns:a16="http://schemas.microsoft.com/office/drawing/2014/main" id="{D4B7CDD1-553E-3DF1-A748-6E22A0F95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867400"/>
            <a:ext cx="4038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Τέτοιες ακολουθίες επιτυγχάνουν ενίσχυση κατά πολλές τάξεις μεγέθους  μέσα σε χιλιοστά του δευτερολέπτου</a:t>
            </a:r>
            <a:endParaRPr lang="en-US" altLang="el-G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26" name="6 - TextBox">
            <a:extLst>
              <a:ext uri="{FF2B5EF4-FFF2-40B4-BE49-F238E27FC236}">
                <a16:creationId xmlns:a16="http://schemas.microsoft.com/office/drawing/2014/main" id="{F6458AB1-5D9E-D82A-3CBE-0DBC613FD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276600"/>
            <a:ext cx="33274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+  υψηλή συγγένεια = μεγάλη </a:t>
            </a:r>
            <a:r>
              <a:rPr lang="el-GR" altLang="el-GR" b="1" u="sng">
                <a:latin typeface="Arial" panose="020B0604020202020204" pitchFamily="34" charset="0"/>
                <a:cs typeface="Arial" panose="020B0604020202020204" pitchFamily="34" charset="0"/>
              </a:rPr>
              <a:t>ευαισθησία </a:t>
            </a:r>
            <a:endParaRPr lang="en-US" altLang="el-GR" b="1" u="sng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927" name="7 - TextBox">
            <a:extLst>
              <a:ext uri="{FF2B5EF4-FFF2-40B4-BE49-F238E27FC236}">
                <a16:creationId xmlns:a16="http://schemas.microsoft.com/office/drawing/2014/main" id="{95B85E02-EEDF-5EF0-E616-9414C48EC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4713" y="5943600"/>
            <a:ext cx="44592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Ικανότητα του συστήματος να δέχεται πολλά σήματα και </a:t>
            </a:r>
          </a:p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να παράγει μια ενοποιημένη απάντηση, κατάλληλη για τις </a:t>
            </a:r>
          </a:p>
          <a:p>
            <a:pPr eaLnBrk="1" hangingPunct="1"/>
            <a:r>
              <a:rPr lang="el-GR" altLang="el-GR" b="1">
                <a:latin typeface="Arial" panose="020B0604020202020204" pitchFamily="34" charset="0"/>
                <a:cs typeface="Arial" panose="020B0604020202020204" pitchFamily="34" charset="0"/>
              </a:rPr>
              <a:t>ανάγκες του κυττάρου και του οργανισμού</a:t>
            </a:r>
            <a:endParaRPr lang="en-US" altLang="el-GR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2071E85F-1400-377F-85EC-F5B27020B9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eaLnBrk="1" hangingPunct="1"/>
            <a:r>
              <a:rPr lang="el-GR" altLang="el-GR" sz="3200" b="1">
                <a:ea typeface="ＭＳ Ｐゴシック" panose="020B0600070205080204" pitchFamily="34" charset="-128"/>
              </a:rPr>
              <a:t>Είδη κυτταρικής σηματοδότησης</a:t>
            </a:r>
            <a:r>
              <a:rPr lang="el-GR" altLang="el-GR">
                <a:ea typeface="ＭＳ Ｐゴシック" panose="020B0600070205080204" pitchFamily="34" charset="-128"/>
              </a:rPr>
              <a:t> </a:t>
            </a:r>
          </a:p>
        </p:txBody>
      </p:sp>
      <p:pic>
        <p:nvPicPr>
          <p:cNvPr id="82947" name="Picture 3">
            <a:extLst>
              <a:ext uri="{FF2B5EF4-FFF2-40B4-BE49-F238E27FC236}">
                <a16:creationId xmlns:a16="http://schemas.microsoft.com/office/drawing/2014/main" id="{93D352BE-4F6E-E0BB-8144-EFB2699866F1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219200"/>
            <a:ext cx="9144000" cy="5257800"/>
          </a:xfrm>
        </p:spPr>
      </p:pic>
      <p:sp>
        <p:nvSpPr>
          <p:cNvPr id="82948" name="3 - TextBox">
            <a:extLst>
              <a:ext uri="{FF2B5EF4-FFF2-40B4-BE49-F238E27FC236}">
                <a16:creationId xmlns:a16="http://schemas.microsoft.com/office/drawing/2014/main" id="{C29C48B8-6FBB-258A-60C4-D38A6251A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0" y="5791200"/>
            <a:ext cx="20066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100" b="1">
                <a:latin typeface="Arial" panose="020B0604020202020204" pitchFamily="34" charset="0"/>
                <a:cs typeface="Arial" panose="020B0604020202020204" pitchFamily="34" charset="0"/>
              </a:rPr>
              <a:t>Κυτταρική μετανάστευση</a:t>
            </a:r>
          </a:p>
          <a:p>
            <a:pPr eaLnBrk="1" hangingPunct="1"/>
            <a:r>
              <a:rPr lang="el-GR" altLang="el-GR" sz="1100" b="1">
                <a:latin typeface="Arial" panose="020B0604020202020204" pitchFamily="34" charset="0"/>
                <a:cs typeface="Arial" panose="020B0604020202020204" pitchFamily="34" charset="0"/>
              </a:rPr>
              <a:t>Προσκόλληση στο στρώμα</a:t>
            </a:r>
            <a:endParaRPr lang="en-US" altLang="el-GR" sz="11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5 - Ευθύγραμμο βέλος σύνδεσης">
            <a:extLst>
              <a:ext uri="{FF2B5EF4-FFF2-40B4-BE49-F238E27FC236}">
                <a16:creationId xmlns:a16="http://schemas.microsoft.com/office/drawing/2014/main" id="{8DD6677F-5A40-914B-64A3-50FF0BAC8B51}"/>
              </a:ext>
            </a:extLst>
          </p:cNvPr>
          <p:cNvCxnSpPr/>
          <p:nvPr/>
        </p:nvCxnSpPr>
        <p:spPr>
          <a:xfrm rot="5400000">
            <a:off x="8002588" y="5715000"/>
            <a:ext cx="30321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3BF619BA-4FD6-F5CD-9472-81708D334E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457200"/>
            <a:ext cx="5410200" cy="609600"/>
          </a:xfrm>
        </p:spPr>
        <p:txBody>
          <a:bodyPr/>
          <a:lstStyle/>
          <a:p>
            <a:pPr eaLnBrk="1" hangingPunct="1"/>
            <a:r>
              <a:rPr lang="el-GR" altLang="el-GR" sz="2800" b="1">
                <a:ea typeface="ＭＳ Ｐゴシック" panose="020B0600070205080204" pitchFamily="34" charset="-128"/>
              </a:rPr>
              <a:t>Ελεγχόμενοι ιοντικοί δίαυλοι </a:t>
            </a:r>
            <a:br>
              <a:rPr lang="el-GR" altLang="el-GR" sz="2800" b="1">
                <a:ea typeface="ＭＳ Ｐゴシック" panose="020B0600070205080204" pitchFamily="34" charset="-128"/>
              </a:rPr>
            </a:br>
            <a:r>
              <a:rPr lang="el-GR" altLang="el-GR" sz="2000" b="1">
                <a:ea typeface="ＭＳ Ｐゴシック" panose="020B0600070205080204" pitchFamily="34" charset="-128"/>
              </a:rPr>
              <a:t>(ανοίγουν και κλείνουν μετά από ενεργοποίηση του σχετιζόμενου υποδοχέα)</a:t>
            </a:r>
          </a:p>
        </p:txBody>
      </p:sp>
      <p:pic>
        <p:nvPicPr>
          <p:cNvPr id="83971" name="Picture 3">
            <a:extLst>
              <a:ext uri="{FF2B5EF4-FFF2-40B4-BE49-F238E27FC236}">
                <a16:creationId xmlns:a16="http://schemas.microsoft.com/office/drawing/2014/main" id="{5A25273E-CD26-09EA-5FFC-06BBAC7C5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371600"/>
            <a:ext cx="3962400" cy="531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2" name="3 - TextBox">
            <a:extLst>
              <a:ext uri="{FF2B5EF4-FFF2-40B4-BE49-F238E27FC236}">
                <a16:creationId xmlns:a16="http://schemas.microsoft.com/office/drawing/2014/main" id="{EBCCC447-B6EF-78A3-3993-2C4879E28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57400"/>
            <a:ext cx="4227513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800"/>
              <a:t>Η διεγερσιμότητα των αισθητηριακών </a:t>
            </a:r>
          </a:p>
          <a:p>
            <a:pPr eaLnBrk="1" hangingPunct="1"/>
            <a:r>
              <a:rPr lang="el-GR" altLang="el-GR" sz="1800"/>
              <a:t>κυττάρων, των νευρώνων και των μυικών </a:t>
            </a:r>
          </a:p>
          <a:p>
            <a:pPr eaLnBrk="1" hangingPunct="1"/>
            <a:r>
              <a:rPr lang="el-GR" altLang="el-GR" sz="1800"/>
              <a:t>κυττάρων βασίζεται σε ιοντικούς διαύλους </a:t>
            </a:r>
          </a:p>
          <a:p>
            <a:pPr eaLnBrk="1" hangingPunct="1"/>
            <a:r>
              <a:rPr lang="el-GR" altLang="el-GR" sz="1800"/>
              <a:t>δηλ. συστήματα μεταβίβασης σήματος που </a:t>
            </a:r>
          </a:p>
          <a:p>
            <a:pPr eaLnBrk="1" hangingPunct="1"/>
            <a:r>
              <a:rPr lang="el-GR" altLang="el-GR" sz="1800"/>
              <a:t>εξασφαλίζουν μια ρυθμιζόμενη οδό για </a:t>
            </a:r>
          </a:p>
          <a:p>
            <a:pPr eaLnBrk="1" hangingPunct="1"/>
            <a:r>
              <a:rPr lang="el-GR" altLang="el-GR" sz="1800"/>
              <a:t>τη μετακίνηση ιόντων διαμέσου της </a:t>
            </a:r>
          </a:p>
          <a:p>
            <a:pPr eaLnBrk="1" hangingPunct="1"/>
            <a:r>
              <a:rPr lang="el-GR" altLang="el-GR" sz="1800"/>
              <a:t>κυτταρικής μεμβράνης σε απάντηση προς  </a:t>
            </a:r>
          </a:p>
          <a:p>
            <a:pPr eaLnBrk="1" hangingPunct="1"/>
            <a:r>
              <a:rPr lang="el-GR" altLang="el-GR" sz="1800"/>
              <a:t>ποικίλα ερεθίσματα.</a:t>
            </a:r>
          </a:p>
          <a:p>
            <a:pPr eaLnBrk="1" hangingPunct="1"/>
            <a:endParaRPr lang="el-GR" altLang="el-GR" sz="1800"/>
          </a:p>
        </p:txBody>
      </p:sp>
      <p:sp>
        <p:nvSpPr>
          <p:cNvPr id="83973" name="4 - TextBox">
            <a:extLst>
              <a:ext uri="{FF2B5EF4-FFF2-40B4-BE49-F238E27FC236}">
                <a16:creationId xmlns:a16="http://schemas.microsoft.com/office/drawing/2014/main" id="{BDAB1697-4265-52AA-1E81-26A0DB51A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57800"/>
            <a:ext cx="41417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/>
              <a:t>Εκπόλωση : αύξηση του διαμεμβρανικού ηλεκτρικού </a:t>
            </a:r>
          </a:p>
          <a:p>
            <a:pPr eaLnBrk="1" hangingPunct="1"/>
            <a:r>
              <a:rPr lang="el-GR" altLang="el-GR"/>
              <a:t>δυναμικού (πιο κοντά στο 0</a:t>
            </a:r>
            <a:r>
              <a:rPr lang="en-US" altLang="el-GR"/>
              <a:t>mV)</a:t>
            </a:r>
            <a:endParaRPr lang="el-GR" altLang="el-GR"/>
          </a:p>
          <a:p>
            <a:pPr eaLnBrk="1" hangingPunct="1"/>
            <a:endParaRPr lang="el-GR" altLang="el-GR"/>
          </a:p>
          <a:p>
            <a:pPr eaLnBrk="1" hangingPunct="1"/>
            <a:r>
              <a:rPr lang="el-GR" altLang="el-GR"/>
              <a:t>Υπερπόλωση : το διαμεμβρανικό δυναμικό γίνεται περισσότερο </a:t>
            </a:r>
          </a:p>
          <a:p>
            <a:pPr eaLnBrk="1" hangingPunct="1"/>
            <a:r>
              <a:rPr lang="el-GR" altLang="el-GR"/>
              <a:t>αρνητικό</a:t>
            </a:r>
            <a:endParaRPr lang="en-US" altLang="el-GR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3">
            <a:extLst>
              <a:ext uri="{FF2B5EF4-FFF2-40B4-BE49-F238E27FC236}">
                <a16:creationId xmlns:a16="http://schemas.microsoft.com/office/drawing/2014/main" id="{64743444-C5CE-1FDF-6E00-619839859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0"/>
            <a:ext cx="8839200" cy="448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5" name="Rectangle 4">
            <a:extLst>
              <a:ext uri="{FF2B5EF4-FFF2-40B4-BE49-F238E27FC236}">
                <a16:creationId xmlns:a16="http://schemas.microsoft.com/office/drawing/2014/main" id="{109989BB-88C5-1D14-E4E9-E877BC8768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304800"/>
            <a:ext cx="6248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2800" b="1">
                <a:solidFill>
                  <a:schemeClr val="tx2"/>
                </a:solidFill>
              </a:rPr>
              <a:t>Συνδετο-ελεγχόμενοι ιοντικοί δίαυλοι</a:t>
            </a:r>
          </a:p>
        </p:txBody>
      </p:sp>
      <p:sp>
        <p:nvSpPr>
          <p:cNvPr id="84996" name="3 - TextBox">
            <a:extLst>
              <a:ext uri="{FF2B5EF4-FFF2-40B4-BE49-F238E27FC236}">
                <a16:creationId xmlns:a16="http://schemas.microsoft.com/office/drawing/2014/main" id="{84A7DF03-A288-E60F-BA5E-647C5411B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715000"/>
            <a:ext cx="91440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sz="1800"/>
              <a:t>Ο υποδοχέας της ακετυλοχολίνης είναι μια αλλοστερική πρωτείνη με δύο θέσεις πρόσδεσης υψηλής συγγένειας για τη ακετυλοχολίνη</a:t>
            </a:r>
          </a:p>
          <a:p>
            <a:pPr eaLnBrk="1" hangingPunct="1"/>
            <a:r>
              <a:rPr lang="el-GR" altLang="el-GR" sz="1800"/>
              <a:t>Η πρόσδεση της ακετυλοχολίνης προκαλεί μια αλλαγή από την κλειστή στην ανοιχτή διαμόρφωση – συνεργατικότητα - ακετυλοχοληνεστεράση</a:t>
            </a:r>
          </a:p>
          <a:p>
            <a:pPr eaLnBrk="1" hangingPunct="1"/>
            <a:endParaRPr lang="el-GR" altLang="el-GR" sz="18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4">
            <a:extLst>
              <a:ext uri="{FF2B5EF4-FFF2-40B4-BE49-F238E27FC236}">
                <a16:creationId xmlns:a16="http://schemas.microsoft.com/office/drawing/2014/main" id="{4BFFF982-B8F4-9088-B538-08535CE27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0"/>
            <a:ext cx="3613150" cy="708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19" name="Rectangle 6">
            <a:extLst>
              <a:ext uri="{FF2B5EF4-FFF2-40B4-BE49-F238E27FC236}">
                <a16:creationId xmlns:a16="http://schemas.microsoft.com/office/drawing/2014/main" id="{944BFD17-1F4C-969C-6A54-1811F97AEDF4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4419600" y="1371600"/>
            <a:ext cx="6400800" cy="1143000"/>
          </a:xfrm>
          <a:noFill/>
        </p:spPr>
        <p:txBody>
          <a:bodyPr/>
          <a:lstStyle/>
          <a:p>
            <a:pPr algn="l" eaLnBrk="1" hangingPunct="1"/>
            <a:r>
              <a:rPr lang="el-GR" altLang="el-GR" sz="2000" b="1">
                <a:ea typeface="ＭＳ Ｐゴシック" panose="020B0600070205080204" pitchFamily="34" charset="-128"/>
              </a:rPr>
              <a:t>Τασεο-ελεγχόμενοι ιοντικοί δίαυλοι</a:t>
            </a:r>
            <a:br>
              <a:rPr lang="el-GR" altLang="el-GR" sz="2000" b="1">
                <a:ea typeface="ＭＳ Ｐゴシック" panose="020B0600070205080204" pitchFamily="34" charset="-128"/>
              </a:rPr>
            </a:br>
            <a:br>
              <a:rPr lang="el-GR" altLang="el-GR" sz="2000" b="1">
                <a:ea typeface="ＭＳ Ｐゴシック" panose="020B0600070205080204" pitchFamily="34" charset="-128"/>
              </a:rPr>
            </a:br>
            <a:br>
              <a:rPr lang="en-US" altLang="el-GR" sz="2000" b="1">
                <a:ea typeface="ＭＳ Ｐゴシック" panose="020B0600070205080204" pitchFamily="34" charset="-128"/>
              </a:rPr>
            </a:br>
            <a:r>
              <a:rPr lang="el-GR" altLang="el-GR" sz="2000" b="1">
                <a:ea typeface="ＭＳ Ｐゴシック" panose="020B0600070205080204" pitchFamily="34" charset="-128"/>
              </a:rPr>
              <a:t>Συνδετο-ελεγχόμενοι  ιοντικοί δίαυλοι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6" descr="http://what-when-how.com/wp-content/uploads/2012/05/tmp4E56.jpg">
            <a:hlinkClick r:id="rId3"/>
            <a:extLst>
              <a:ext uri="{FF2B5EF4-FFF2-40B4-BE49-F238E27FC236}">
                <a16:creationId xmlns:a16="http://schemas.microsoft.com/office/drawing/2014/main" id="{9171908C-D4A6-C287-EA87-0CB9FEFF3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00200"/>
            <a:ext cx="6854825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D2EC361-5861-9176-7B86-D92C87C7A99E}"/>
              </a:ext>
            </a:extLst>
          </p:cNvPr>
          <p:cNvSpPr/>
          <p:nvPr/>
        </p:nvSpPr>
        <p:spPr>
          <a:xfrm>
            <a:off x="4419600" y="3733800"/>
            <a:ext cx="1600200" cy="609600"/>
          </a:xfrm>
          <a:prstGeom prst="ellipse">
            <a:avLst/>
          </a:prstGeom>
          <a:noFill/>
          <a:ln w="28575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4C4F3ED-ABC0-C4C7-DA8E-665A488C8CA1}"/>
              </a:ext>
            </a:extLst>
          </p:cNvPr>
          <p:cNvSpPr/>
          <p:nvPr/>
        </p:nvSpPr>
        <p:spPr>
          <a:xfrm>
            <a:off x="4495800" y="4343400"/>
            <a:ext cx="1447800" cy="228600"/>
          </a:xfrm>
          <a:prstGeom prst="ellipse">
            <a:avLst/>
          </a:prstGeom>
          <a:noFill/>
          <a:ln w="28575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3709CC9-0D93-8BE6-2A15-7D3B15CBEE33}"/>
              </a:ext>
            </a:extLst>
          </p:cNvPr>
          <p:cNvSpPr/>
          <p:nvPr/>
        </p:nvSpPr>
        <p:spPr>
          <a:xfrm>
            <a:off x="3657600" y="3048000"/>
            <a:ext cx="990600" cy="457200"/>
          </a:xfrm>
          <a:prstGeom prst="ellipse">
            <a:avLst/>
          </a:prstGeom>
          <a:noFill/>
          <a:ln w="28575">
            <a:solidFill>
              <a:schemeClr val="tx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4601AE6-20A3-CEBD-CACD-66EF7B9D8701}"/>
              </a:ext>
            </a:extLst>
          </p:cNvPr>
          <p:cNvSpPr txBox="1">
            <a:spLocks/>
          </p:cNvSpPr>
          <p:nvPr/>
        </p:nvSpPr>
        <p:spPr>
          <a:xfrm>
            <a:off x="609600" y="990600"/>
            <a:ext cx="8077200" cy="91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2800" b="1" spc="-100" dirty="0">
                <a:solidFill>
                  <a:schemeClr val="tx2"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ea typeface="+mj-ea"/>
                <a:cs typeface="Arial" pitchFamily="34" charset="0"/>
              </a:rPr>
              <a:t>Y</a:t>
            </a:r>
            <a:r>
              <a:rPr lang="el-GR" sz="2800" b="1" spc="-100" dirty="0">
                <a:solidFill>
                  <a:schemeClr val="tx2">
                    <a:satMod val="20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charset="0"/>
                <a:ea typeface="+mj-ea"/>
                <a:cs typeface="Arial" pitchFamily="34" charset="0"/>
              </a:rPr>
              <a:t>ποδοχέας ινσουλίνης</a:t>
            </a:r>
            <a:endParaRPr lang="en-US" sz="2800" b="1" spc="-100" dirty="0">
              <a:solidFill>
                <a:schemeClr val="tx2">
                  <a:satMod val="20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charset="0"/>
              <a:ea typeface="+mj-ea"/>
              <a:cs typeface="Arial" pitchFamily="34" charset="0"/>
            </a:endParaRPr>
          </a:p>
        </p:txBody>
      </p:sp>
      <p:sp>
        <p:nvSpPr>
          <p:cNvPr id="87047" name="Rectangle 4">
            <a:extLst>
              <a:ext uri="{FF2B5EF4-FFF2-40B4-BE49-F238E27FC236}">
                <a16:creationId xmlns:a16="http://schemas.microsoft.com/office/drawing/2014/main" id="{B87F5B4F-A831-72FB-22C2-AA36C157CD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753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2800" b="1">
                <a:solidFill>
                  <a:schemeClr val="tx2"/>
                </a:solidFill>
              </a:rPr>
              <a:t>Υποδοχείς με δραστικότητα</a:t>
            </a:r>
          </a:p>
          <a:p>
            <a:pPr algn="ctr" eaLnBrk="1" hangingPunct="1"/>
            <a:r>
              <a:rPr lang="el-GR" altLang="el-GR" sz="2800" b="1">
                <a:solidFill>
                  <a:schemeClr val="tx2"/>
                </a:solidFill>
              </a:rPr>
              <a:t> κινάσης της τυροσίνης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9BAB4942-91B3-F4EF-B68A-AAF9895C7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 altLang="el-GR">
              <a:ea typeface="ＭＳ Ｐゴシック" panose="020B0600070205080204" pitchFamily="34" charset="-128"/>
            </a:endParaRPr>
          </a:p>
        </p:txBody>
      </p:sp>
      <p:pic>
        <p:nvPicPr>
          <p:cNvPr id="89091" name="Picture 3">
            <a:extLst>
              <a:ext uri="{FF2B5EF4-FFF2-40B4-BE49-F238E27FC236}">
                <a16:creationId xmlns:a16="http://schemas.microsoft.com/office/drawing/2014/main" id="{9C5EFE10-2832-9956-0862-A714D1F9E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51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Rectangle 4">
            <a:extLst>
              <a:ext uri="{FF2B5EF4-FFF2-40B4-BE49-F238E27FC236}">
                <a16:creationId xmlns:a16="http://schemas.microsoft.com/office/drawing/2014/main" id="{5E95B3C6-BB8D-36B9-A100-78614C70E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2860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2800" b="1">
                <a:solidFill>
                  <a:schemeClr val="tx2"/>
                </a:solidFill>
              </a:rPr>
              <a:t>Υποδοχέας με δραστικότητα</a:t>
            </a:r>
          </a:p>
          <a:p>
            <a:pPr algn="ctr" eaLnBrk="1" hangingPunct="1"/>
            <a:r>
              <a:rPr lang="el-GR" altLang="el-GR" sz="2800" b="1">
                <a:solidFill>
                  <a:schemeClr val="tx2"/>
                </a:solidFill>
              </a:rPr>
              <a:t> κινάσης της τυροσίνης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A838BC48-E4A5-A24D-6F5E-40F78A466C96}"/>
              </a:ext>
            </a:extLst>
          </p:cNvPr>
          <p:cNvSpPr>
            <a:spLocks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 altLang="el-GR">
              <a:ea typeface="ＭＳ Ｐゴシック" panose="020B0600070205080204" pitchFamily="34" charset="-128"/>
            </a:endParaRPr>
          </a:p>
        </p:txBody>
      </p:sp>
      <p:pic>
        <p:nvPicPr>
          <p:cNvPr id="90115" name="Picture 4">
            <a:extLst>
              <a:ext uri="{FF2B5EF4-FFF2-40B4-BE49-F238E27FC236}">
                <a16:creationId xmlns:a16="http://schemas.microsoft.com/office/drawing/2014/main" id="{91BEEBE2-1DE2-8820-8FCC-335452E61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35050"/>
            <a:ext cx="7810500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6" name="Rectangle 5">
            <a:extLst>
              <a:ext uri="{FF2B5EF4-FFF2-40B4-BE49-F238E27FC236}">
                <a16:creationId xmlns:a16="http://schemas.microsoft.com/office/drawing/2014/main" id="{EDC01BCA-7267-2B3C-F5F0-1E456FB50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52400"/>
            <a:ext cx="822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2800" b="1">
                <a:solidFill>
                  <a:schemeClr val="tx2"/>
                </a:solidFill>
              </a:rPr>
              <a:t>Υποδοχέας με δραστικότητα</a:t>
            </a:r>
          </a:p>
          <a:p>
            <a:pPr algn="ctr" eaLnBrk="1" hangingPunct="1"/>
            <a:r>
              <a:rPr lang="el-GR" altLang="el-GR" sz="2800" b="1">
                <a:solidFill>
                  <a:schemeClr val="tx2"/>
                </a:solidFill>
              </a:rPr>
              <a:t> κινάσης της τυροσίνης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3">
            <a:extLst>
              <a:ext uri="{FF2B5EF4-FFF2-40B4-BE49-F238E27FC236}">
                <a16:creationId xmlns:a16="http://schemas.microsoft.com/office/drawing/2014/main" id="{82C5347A-1792-21C2-F158-783DB2BFD1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0"/>
            <a:ext cx="5429250" cy="451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39" name="Rectangle 4">
            <a:extLst>
              <a:ext uri="{FF2B5EF4-FFF2-40B4-BE49-F238E27FC236}">
                <a16:creationId xmlns:a16="http://schemas.microsoft.com/office/drawing/2014/main" id="{16705DE6-2BF9-D410-9865-96EEF067698B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noFill/>
        </p:spPr>
        <p:txBody>
          <a:bodyPr/>
          <a:lstStyle/>
          <a:p>
            <a:pPr eaLnBrk="1" hangingPunct="1"/>
            <a:r>
              <a:rPr lang="el-GR" altLang="el-GR" sz="2800" b="1">
                <a:ea typeface="ＭＳ Ｐゴシック" panose="020B0600070205080204" pitchFamily="34" charset="-128"/>
              </a:rPr>
              <a:t>Υποδοχέας χωρίς ενδογενή ενζυμική ενεργότητα</a:t>
            </a:r>
          </a:p>
        </p:txBody>
      </p:sp>
      <p:sp>
        <p:nvSpPr>
          <p:cNvPr id="91140" name="3 - TextBox">
            <a:extLst>
              <a:ext uri="{FF2B5EF4-FFF2-40B4-BE49-F238E27FC236}">
                <a16:creationId xmlns:a16="http://schemas.microsoft.com/office/drawing/2014/main" id="{05371DEF-8B6E-B061-C589-0DA224D63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0"/>
            <a:ext cx="9144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l-GR" sz="1600"/>
              <a:t>M</a:t>
            </a:r>
            <a:r>
              <a:rPr lang="el-GR" altLang="el-GR" sz="1600"/>
              <a:t>όλις η ΕΡΟ προσδένεται στον μεμβρανικό υποδοχέα αυτός διμερίζεται και προσδένει μια διαλυτή κινάση </a:t>
            </a:r>
            <a:r>
              <a:rPr lang="en-US" altLang="el-GR" sz="1600"/>
              <a:t>JAK</a:t>
            </a:r>
            <a:r>
              <a:rPr lang="el-GR" altLang="el-GR" sz="1600"/>
              <a:t>  που ενεργοποιείται και φωσφορυλιώνει αρκετά κατάλοιπα τυροσίνης στην κυτταροπλασματική περιοχή του  υποδοχέα της ΕΡΟ</a:t>
            </a:r>
            <a:endParaRPr lang="en-US" altLang="el-GR" sz="16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62" name="Group 3">
            <a:extLst>
              <a:ext uri="{FF2B5EF4-FFF2-40B4-BE49-F238E27FC236}">
                <a16:creationId xmlns:a16="http://schemas.microsoft.com/office/drawing/2014/main" id="{9EF1A910-0596-DF9F-89A4-2A1D957238BB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6800"/>
            <a:ext cx="8062913" cy="5475288"/>
            <a:chOff x="248" y="247"/>
            <a:chExt cx="5264" cy="3825"/>
          </a:xfrm>
        </p:grpSpPr>
        <p:pic>
          <p:nvPicPr>
            <p:cNvPr id="92164" name="Picture 4">
              <a:extLst>
                <a:ext uri="{FF2B5EF4-FFF2-40B4-BE49-F238E27FC236}">
                  <a16:creationId xmlns:a16="http://schemas.microsoft.com/office/drawing/2014/main" id="{309F8A9C-355B-2441-2CF8-4849962691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" y="247"/>
              <a:ext cx="5264" cy="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165" name="Line 5">
              <a:extLst>
                <a:ext uri="{FF2B5EF4-FFF2-40B4-BE49-F238E27FC236}">
                  <a16:creationId xmlns:a16="http://schemas.microsoft.com/office/drawing/2014/main" id="{A28C9C4B-3A39-0DF5-8F7B-AC30C4AFA6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57" y="519"/>
              <a:ext cx="82" cy="2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2166" name="Line 6">
              <a:extLst>
                <a:ext uri="{FF2B5EF4-FFF2-40B4-BE49-F238E27FC236}">
                  <a16:creationId xmlns:a16="http://schemas.microsoft.com/office/drawing/2014/main" id="{917399A2-2BF7-EE9B-A1D6-CC3B553624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7" y="2684"/>
              <a:ext cx="11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2167" name="Line 7">
              <a:extLst>
                <a:ext uri="{FF2B5EF4-FFF2-40B4-BE49-F238E27FC236}">
                  <a16:creationId xmlns:a16="http://schemas.microsoft.com/office/drawing/2014/main" id="{8E455923-C36C-3511-B775-6DBAA3B088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6" y="1323"/>
              <a:ext cx="1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2168" name="Line 8">
              <a:extLst>
                <a:ext uri="{FF2B5EF4-FFF2-40B4-BE49-F238E27FC236}">
                  <a16:creationId xmlns:a16="http://schemas.microsoft.com/office/drawing/2014/main" id="{5EE62E2D-FEB2-0C58-BD53-D66C5E2C17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13" y="949"/>
              <a:ext cx="80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2169" name="Rectangle 9">
              <a:extLst>
                <a:ext uri="{FF2B5EF4-FFF2-40B4-BE49-F238E27FC236}">
                  <a16:creationId xmlns:a16="http://schemas.microsoft.com/office/drawing/2014/main" id="{ABE3B20B-C7D4-2725-4BB5-A1A3BEA21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" y="296"/>
              <a:ext cx="1356" cy="1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Οι περισσότερες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στεροειδείς ορμόνες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σαν υδρόφοβες που είναι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κυκλοφορούν στο αίμα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συνδεδεμένες  με πρωτείνες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-φορείς μόνο μη συνδεδεμένες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μπορούν να διαχυθούν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στο εσωτερικό των κυττάρων</a:t>
              </a: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2170" name="Rectangle 10">
              <a:extLst>
                <a:ext uri="{FF2B5EF4-FFF2-40B4-BE49-F238E27FC236}">
                  <a16:creationId xmlns:a16="http://schemas.microsoft.com/office/drawing/2014/main" id="{626789F7-744E-C7EA-1A96-B20BDD1C0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4" y="2623"/>
              <a:ext cx="46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Cell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membrane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2171" name="Rectangle 11">
              <a:extLst>
                <a:ext uri="{FF2B5EF4-FFF2-40B4-BE49-F238E27FC236}">
                  <a16:creationId xmlns:a16="http://schemas.microsoft.com/office/drawing/2014/main" id="{3CA84D8E-8478-AF8E-C43C-E2D2091D4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036"/>
              <a:ext cx="43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Interstitial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fluid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2172" name="Rectangle 12">
              <a:extLst>
                <a:ext uri="{FF2B5EF4-FFF2-40B4-BE49-F238E27FC236}">
                  <a16:creationId xmlns:a16="http://schemas.microsoft.com/office/drawing/2014/main" id="{E7925FE0-E5C3-5A31-04EC-D7820B009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8" y="1196"/>
              <a:ext cx="35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Nucleus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2173" name="Rectangle 13">
              <a:extLst>
                <a:ext uri="{FF2B5EF4-FFF2-40B4-BE49-F238E27FC236}">
                  <a16:creationId xmlns:a16="http://schemas.microsoft.com/office/drawing/2014/main" id="{EC974992-9B8C-B65D-26CA-1F2D9420C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1" y="278"/>
              <a:ext cx="279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Blood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vessel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2174" name="Rectangle 14">
              <a:extLst>
                <a:ext uri="{FF2B5EF4-FFF2-40B4-BE49-F238E27FC236}">
                  <a16:creationId xmlns:a16="http://schemas.microsoft.com/office/drawing/2014/main" id="{3C48AC79-2BE6-DC42-D33C-AD86A2A91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0" y="1114"/>
              <a:ext cx="31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Protein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carrier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2175" name="Oval 15">
              <a:extLst>
                <a:ext uri="{FF2B5EF4-FFF2-40B4-BE49-F238E27FC236}">
                  <a16:creationId xmlns:a16="http://schemas.microsoft.com/office/drawing/2014/main" id="{F9C7ABA0-231D-69C4-3034-149B555EE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94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2176" name="Oval 16">
              <a:extLst>
                <a:ext uri="{FF2B5EF4-FFF2-40B4-BE49-F238E27FC236}">
                  <a16:creationId xmlns:a16="http://schemas.microsoft.com/office/drawing/2014/main" id="{73C6572B-A7BC-9695-21D1-FF01AC1E65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81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</p:grpSp>
      <p:sp>
        <p:nvSpPr>
          <p:cNvPr id="92163" name="Rectangle 18">
            <a:extLst>
              <a:ext uri="{FF2B5EF4-FFF2-40B4-BE49-F238E27FC236}">
                <a16:creationId xmlns:a16="http://schemas.microsoft.com/office/drawing/2014/main" id="{C1D82194-975F-6772-CFA9-A4239E62C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Στεροειδείς ορμόνες : δράση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86" name="Group 3">
            <a:extLst>
              <a:ext uri="{FF2B5EF4-FFF2-40B4-BE49-F238E27FC236}">
                <a16:creationId xmlns:a16="http://schemas.microsoft.com/office/drawing/2014/main" id="{D01A52CA-F912-3D36-CDD6-B0DC69D0DF5E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6800"/>
            <a:ext cx="8062913" cy="5475288"/>
            <a:chOff x="248" y="247"/>
            <a:chExt cx="5264" cy="3825"/>
          </a:xfrm>
        </p:grpSpPr>
        <p:pic>
          <p:nvPicPr>
            <p:cNvPr id="93188" name="Picture 4">
              <a:extLst>
                <a:ext uri="{FF2B5EF4-FFF2-40B4-BE49-F238E27FC236}">
                  <a16:creationId xmlns:a16="http://schemas.microsoft.com/office/drawing/2014/main" id="{0C1D5D66-C5FF-0898-B707-325FC99907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" y="247"/>
              <a:ext cx="5264" cy="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3189" name="Line 5">
              <a:extLst>
                <a:ext uri="{FF2B5EF4-FFF2-40B4-BE49-F238E27FC236}">
                  <a16:creationId xmlns:a16="http://schemas.microsoft.com/office/drawing/2014/main" id="{AA13D5E8-CF66-A5B7-3F52-B7DEF7FFF0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19" y="527"/>
              <a:ext cx="62" cy="1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3190" name="Line 6">
              <a:extLst>
                <a:ext uri="{FF2B5EF4-FFF2-40B4-BE49-F238E27FC236}">
                  <a16:creationId xmlns:a16="http://schemas.microsoft.com/office/drawing/2014/main" id="{A0D2B1F6-4174-986F-F544-6ACFCFEB88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57" y="519"/>
              <a:ext cx="82" cy="2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3191" name="Line 7">
              <a:extLst>
                <a:ext uri="{FF2B5EF4-FFF2-40B4-BE49-F238E27FC236}">
                  <a16:creationId xmlns:a16="http://schemas.microsoft.com/office/drawing/2014/main" id="{56F97AAE-EE7C-E7BE-48CC-9DC295E51F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7" y="2684"/>
              <a:ext cx="11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3192" name="Line 8">
              <a:extLst>
                <a:ext uri="{FF2B5EF4-FFF2-40B4-BE49-F238E27FC236}">
                  <a16:creationId xmlns:a16="http://schemas.microsoft.com/office/drawing/2014/main" id="{D52FBC9B-EBF5-155F-2FF8-ABF16D6A86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6" y="1323"/>
              <a:ext cx="1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3193" name="Line 9">
              <a:extLst>
                <a:ext uri="{FF2B5EF4-FFF2-40B4-BE49-F238E27FC236}">
                  <a16:creationId xmlns:a16="http://schemas.microsoft.com/office/drawing/2014/main" id="{8FD598EB-E97D-02DB-4A03-75EB9EF5F3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88" y="1733"/>
              <a:ext cx="160" cy="1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3194" name="Line 10">
              <a:extLst>
                <a:ext uri="{FF2B5EF4-FFF2-40B4-BE49-F238E27FC236}">
                  <a16:creationId xmlns:a16="http://schemas.microsoft.com/office/drawing/2014/main" id="{19EFEDBA-ED3B-ABD5-9E17-39A68E70E9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13" y="949"/>
              <a:ext cx="80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3195" name="Line 11">
              <a:extLst>
                <a:ext uri="{FF2B5EF4-FFF2-40B4-BE49-F238E27FC236}">
                  <a16:creationId xmlns:a16="http://schemas.microsoft.com/office/drawing/2014/main" id="{B87BC2EB-92B6-A1EE-312C-E847A1CA5A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4" y="1489"/>
              <a:ext cx="1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3196" name="Rectangle 12">
              <a:extLst>
                <a:ext uri="{FF2B5EF4-FFF2-40B4-BE49-F238E27FC236}">
                  <a16:creationId xmlns:a16="http://schemas.microsoft.com/office/drawing/2014/main" id="{7BF27F9B-301A-DC69-A73B-6B8E62166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" y="296"/>
              <a:ext cx="1356" cy="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Οι περισσότερες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στεροειδείς ορμόνες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σαν υδρόφοβες που είναι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κυκλοφορούν στο αίμα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συνδεδεμένες  με πρωτείνες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-φορείς μόνο μη συνδεδεμένες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μπορούν να διαχυθούν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στο εσωτερικό των κυττάρων</a:t>
              </a: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3197" name="Rectangle 13">
              <a:extLst>
                <a:ext uri="{FF2B5EF4-FFF2-40B4-BE49-F238E27FC236}">
                  <a16:creationId xmlns:a16="http://schemas.microsoft.com/office/drawing/2014/main" id="{EEBA209A-8817-F97E-9F36-EF185D847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" y="1236"/>
              <a:ext cx="961" cy="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Οι υποδοχείς των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στεροειδών ορμονών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βρίσκονται στο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κυτταρόπλασμα ή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στον πυρήνα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3198" name="Rectangle 14">
              <a:extLst>
                <a:ext uri="{FF2B5EF4-FFF2-40B4-BE49-F238E27FC236}">
                  <a16:creationId xmlns:a16="http://schemas.microsoft.com/office/drawing/2014/main" id="{1F812CF6-8552-1E73-179D-5FA08AC02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4" y="2623"/>
              <a:ext cx="46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Cell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membrane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3199" name="Rectangle 15">
              <a:extLst>
                <a:ext uri="{FF2B5EF4-FFF2-40B4-BE49-F238E27FC236}">
                  <a16:creationId xmlns:a16="http://schemas.microsoft.com/office/drawing/2014/main" id="{90EF279B-A972-9C90-8DCB-29D318878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036"/>
              <a:ext cx="43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Interstitial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fluid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3200" name="Rectangle 16">
              <a:extLst>
                <a:ext uri="{FF2B5EF4-FFF2-40B4-BE49-F238E27FC236}">
                  <a16:creationId xmlns:a16="http://schemas.microsoft.com/office/drawing/2014/main" id="{AE2097E9-796E-84F5-1AB8-C579FF9CE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420"/>
              <a:ext cx="542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Cytoplasmic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3201" name="Rectangle 17">
              <a:extLst>
                <a:ext uri="{FF2B5EF4-FFF2-40B4-BE49-F238E27FC236}">
                  <a16:creationId xmlns:a16="http://schemas.microsoft.com/office/drawing/2014/main" id="{B46FA847-0298-843F-0972-C5E93CC76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8" y="1196"/>
              <a:ext cx="35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Nucleus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3202" name="Rectangle 18">
              <a:extLst>
                <a:ext uri="{FF2B5EF4-FFF2-40B4-BE49-F238E27FC236}">
                  <a16:creationId xmlns:a16="http://schemas.microsoft.com/office/drawing/2014/main" id="{8AA745CD-7011-5207-2271-B609D367F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1" y="1500"/>
              <a:ext cx="365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Nuclear 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3203" name="Rectangle 19">
              <a:extLst>
                <a:ext uri="{FF2B5EF4-FFF2-40B4-BE49-F238E27FC236}">
                  <a16:creationId xmlns:a16="http://schemas.microsoft.com/office/drawing/2014/main" id="{67A16013-1BBF-57E7-D77F-DC04DFAAA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8" y="286"/>
              <a:ext cx="39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Steroid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hormone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3204" name="Rectangle 20">
              <a:extLst>
                <a:ext uri="{FF2B5EF4-FFF2-40B4-BE49-F238E27FC236}">
                  <a16:creationId xmlns:a16="http://schemas.microsoft.com/office/drawing/2014/main" id="{40BFD84C-3466-618B-0839-1A706F57EA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1" y="278"/>
              <a:ext cx="279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Blood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vessel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3205" name="Rectangle 21">
              <a:extLst>
                <a:ext uri="{FF2B5EF4-FFF2-40B4-BE49-F238E27FC236}">
                  <a16:creationId xmlns:a16="http://schemas.microsoft.com/office/drawing/2014/main" id="{B24D08D9-853A-A268-8A41-2E3F61A3E2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0" y="1114"/>
              <a:ext cx="31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Protein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carrier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3206" name="Oval 22">
              <a:extLst>
                <a:ext uri="{FF2B5EF4-FFF2-40B4-BE49-F238E27FC236}">
                  <a16:creationId xmlns:a16="http://schemas.microsoft.com/office/drawing/2014/main" id="{A1802B99-7179-9F3C-B321-A4A8CF0107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" y="1227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3207" name="Oval 23">
              <a:extLst>
                <a:ext uri="{FF2B5EF4-FFF2-40B4-BE49-F238E27FC236}">
                  <a16:creationId xmlns:a16="http://schemas.microsoft.com/office/drawing/2014/main" id="{1B7470C6-98F3-251E-FB28-A867BC4DBA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94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3208" name="Oval 24">
              <a:extLst>
                <a:ext uri="{FF2B5EF4-FFF2-40B4-BE49-F238E27FC236}">
                  <a16:creationId xmlns:a16="http://schemas.microsoft.com/office/drawing/2014/main" id="{1E0F9B3A-B093-92FE-E924-9665B4563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81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3209" name="Oval 25">
              <a:extLst>
                <a:ext uri="{FF2B5EF4-FFF2-40B4-BE49-F238E27FC236}">
                  <a16:creationId xmlns:a16="http://schemas.microsoft.com/office/drawing/2014/main" id="{828A5C35-ED01-C0EC-174A-8BBEF9301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103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sz="1100" b="1">
                <a:latin typeface="Times" pitchFamily="2" charset="0"/>
              </a:endParaRPr>
            </a:p>
          </p:txBody>
        </p:sp>
      </p:grpSp>
      <p:sp>
        <p:nvSpPr>
          <p:cNvPr id="93187" name="Rectangle 27">
            <a:extLst>
              <a:ext uri="{FF2B5EF4-FFF2-40B4-BE49-F238E27FC236}">
                <a16:creationId xmlns:a16="http://schemas.microsoft.com/office/drawing/2014/main" id="{5DDFD0AC-2967-ED39-05EB-B552B43AD4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Στεροειδείς ορμόνες : δράση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210" name="Group 3">
            <a:extLst>
              <a:ext uri="{FF2B5EF4-FFF2-40B4-BE49-F238E27FC236}">
                <a16:creationId xmlns:a16="http://schemas.microsoft.com/office/drawing/2014/main" id="{C943BAF8-8829-7FCC-5FA4-9DB95618EFCE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6800"/>
            <a:ext cx="8062913" cy="5475288"/>
            <a:chOff x="248" y="247"/>
            <a:chExt cx="5264" cy="3825"/>
          </a:xfrm>
        </p:grpSpPr>
        <p:pic>
          <p:nvPicPr>
            <p:cNvPr id="94212" name="Picture 4">
              <a:extLst>
                <a:ext uri="{FF2B5EF4-FFF2-40B4-BE49-F238E27FC236}">
                  <a16:creationId xmlns:a16="http://schemas.microsoft.com/office/drawing/2014/main" id="{0E00215F-DF47-D205-56DB-68326F4239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" y="247"/>
              <a:ext cx="5264" cy="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4213" name="Line 5">
              <a:extLst>
                <a:ext uri="{FF2B5EF4-FFF2-40B4-BE49-F238E27FC236}">
                  <a16:creationId xmlns:a16="http://schemas.microsoft.com/office/drawing/2014/main" id="{29569C0F-8C60-1F8F-80CA-DDBE72D92D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2" y="411"/>
              <a:ext cx="112" cy="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4214" name="Line 6">
              <a:extLst>
                <a:ext uri="{FF2B5EF4-FFF2-40B4-BE49-F238E27FC236}">
                  <a16:creationId xmlns:a16="http://schemas.microsoft.com/office/drawing/2014/main" id="{4D176056-17E6-CF1A-80D0-7D28F38630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19" y="527"/>
              <a:ext cx="62" cy="1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4215" name="Line 7">
              <a:extLst>
                <a:ext uri="{FF2B5EF4-FFF2-40B4-BE49-F238E27FC236}">
                  <a16:creationId xmlns:a16="http://schemas.microsoft.com/office/drawing/2014/main" id="{D9351603-9810-53FA-B206-BC64453CDA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57" y="519"/>
              <a:ext cx="82" cy="2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4216" name="Line 8">
              <a:extLst>
                <a:ext uri="{FF2B5EF4-FFF2-40B4-BE49-F238E27FC236}">
                  <a16:creationId xmlns:a16="http://schemas.microsoft.com/office/drawing/2014/main" id="{3E6D9823-C481-AFD3-95F7-D9440C3668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2684"/>
              <a:ext cx="11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4217" name="Line 9">
              <a:extLst>
                <a:ext uri="{FF2B5EF4-FFF2-40B4-BE49-F238E27FC236}">
                  <a16:creationId xmlns:a16="http://schemas.microsoft.com/office/drawing/2014/main" id="{617B053C-6D40-9BFA-2D98-521CCC52FC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6" y="1323"/>
              <a:ext cx="1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4218" name="Line 10">
              <a:extLst>
                <a:ext uri="{FF2B5EF4-FFF2-40B4-BE49-F238E27FC236}">
                  <a16:creationId xmlns:a16="http://schemas.microsoft.com/office/drawing/2014/main" id="{176C1A94-B12E-C9C4-4A9F-2736C6A599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88" y="1733"/>
              <a:ext cx="160" cy="1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4219" name="Line 11">
              <a:extLst>
                <a:ext uri="{FF2B5EF4-FFF2-40B4-BE49-F238E27FC236}">
                  <a16:creationId xmlns:a16="http://schemas.microsoft.com/office/drawing/2014/main" id="{F20A4012-B562-EC33-9905-EA148E44F6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13" y="949"/>
              <a:ext cx="80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4220" name="Line 12">
              <a:extLst>
                <a:ext uri="{FF2B5EF4-FFF2-40B4-BE49-F238E27FC236}">
                  <a16:creationId xmlns:a16="http://schemas.microsoft.com/office/drawing/2014/main" id="{DED3665F-97B2-0BAA-3296-07426BE3F5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4" y="1489"/>
              <a:ext cx="1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4221" name="Rectangle 13">
              <a:extLst>
                <a:ext uri="{FF2B5EF4-FFF2-40B4-BE49-F238E27FC236}">
                  <a16:creationId xmlns:a16="http://schemas.microsoft.com/office/drawing/2014/main" id="{ADFAFAEB-B614-3DDB-75E9-BD0EC8960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" y="296"/>
              <a:ext cx="1356" cy="1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Οι περισσότερες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στεροειδείς ορμόνες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σαν υδρόφοβες που είναι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κυκλοφορούν στο αίμα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συνδεδεμένες  με πρωτείνες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-φορείς μόνο μη συνδεδεμένες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μπορούν να διαχυθούν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στο εσωτερικό των κυττάρων</a:t>
              </a: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22" name="Rectangle 14">
              <a:extLst>
                <a:ext uri="{FF2B5EF4-FFF2-40B4-BE49-F238E27FC236}">
                  <a16:creationId xmlns:a16="http://schemas.microsoft.com/office/drawing/2014/main" id="{78990DFF-36ED-2C9E-7E06-04AC72116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" y="1954"/>
              <a:ext cx="1125" cy="1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Κάποιες από τις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στεροειδείς ορμόνες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μπορούν επίσης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να συνδεθούν με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μεμβρανικούς υποδοχείς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και να χρησιμοποιήσουν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συστήματα δευτέρων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αγγελιοφορων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προκειμένου να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πετύχουν γρήγορες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κυτταρικές αντιδράσεις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23" name="Rectangle 15">
              <a:extLst>
                <a:ext uri="{FF2B5EF4-FFF2-40B4-BE49-F238E27FC236}">
                  <a16:creationId xmlns:a16="http://schemas.microsoft.com/office/drawing/2014/main" id="{8157E745-81A0-F65B-B908-58626A539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" y="1236"/>
              <a:ext cx="961" cy="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Οι υποδοχείς των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στεροειδών ορμονών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βρίσκονται στο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κυτταρόπλασμα ή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στον πυρήνα</a:t>
              </a:r>
              <a:endParaRPr lang="en-US" altLang="el-GR" sz="1100">
                <a:latin typeface="Times" pitchFamily="2" charset="0"/>
              </a:endParaRP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24" name="Rectangle 16">
              <a:extLst>
                <a:ext uri="{FF2B5EF4-FFF2-40B4-BE49-F238E27FC236}">
                  <a16:creationId xmlns:a16="http://schemas.microsoft.com/office/drawing/2014/main" id="{6B6B73A3-6561-0CC4-92F9-552F84220C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4" y="2623"/>
              <a:ext cx="46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Cell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membrane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25" name="Rectangle 17">
              <a:extLst>
                <a:ext uri="{FF2B5EF4-FFF2-40B4-BE49-F238E27FC236}">
                  <a16:creationId xmlns:a16="http://schemas.microsoft.com/office/drawing/2014/main" id="{11736CE4-F4AC-AC52-E87C-25C0D9C421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036"/>
              <a:ext cx="43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Interstitial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fluid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26" name="Rectangle 18">
              <a:extLst>
                <a:ext uri="{FF2B5EF4-FFF2-40B4-BE49-F238E27FC236}">
                  <a16:creationId xmlns:a16="http://schemas.microsoft.com/office/drawing/2014/main" id="{F6E208D9-54E0-02AB-A7DD-53D93A09D7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420"/>
              <a:ext cx="542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Cytoplasmic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27" name="Rectangle 19">
              <a:extLst>
                <a:ext uri="{FF2B5EF4-FFF2-40B4-BE49-F238E27FC236}">
                  <a16:creationId xmlns:a16="http://schemas.microsoft.com/office/drawing/2014/main" id="{BFB57C38-D327-3274-FB1A-FBF93C230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8" y="1196"/>
              <a:ext cx="35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Nucleus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28" name="Rectangle 20">
              <a:extLst>
                <a:ext uri="{FF2B5EF4-FFF2-40B4-BE49-F238E27FC236}">
                  <a16:creationId xmlns:a16="http://schemas.microsoft.com/office/drawing/2014/main" id="{7DE85154-3DE4-76BD-15D8-5802589AAC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0" y="1500"/>
              <a:ext cx="365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Nuclear 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29" name="Rectangle 21">
              <a:extLst>
                <a:ext uri="{FF2B5EF4-FFF2-40B4-BE49-F238E27FC236}">
                  <a16:creationId xmlns:a16="http://schemas.microsoft.com/office/drawing/2014/main" id="{33983AA5-4911-C206-1DC7-FB6232D46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0" y="718"/>
              <a:ext cx="736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Rapid responses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30" name="Rectangle 22">
              <a:extLst>
                <a:ext uri="{FF2B5EF4-FFF2-40B4-BE49-F238E27FC236}">
                  <a16:creationId xmlns:a16="http://schemas.microsoft.com/office/drawing/2014/main" id="{8AE07334-4287-0744-BA64-3C1C13C99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8" y="286"/>
              <a:ext cx="39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Steroid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hormone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31" name="Rectangle 23">
              <a:extLst>
                <a:ext uri="{FF2B5EF4-FFF2-40B4-BE49-F238E27FC236}">
                  <a16:creationId xmlns:a16="http://schemas.microsoft.com/office/drawing/2014/main" id="{6241446C-BB86-7CAE-8DFD-4FD41A5E9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1" y="278"/>
              <a:ext cx="279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Blood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vessel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32" name="Rectangle 24">
              <a:extLst>
                <a:ext uri="{FF2B5EF4-FFF2-40B4-BE49-F238E27FC236}">
                  <a16:creationId xmlns:a16="http://schemas.microsoft.com/office/drawing/2014/main" id="{464CB843-5D9B-A33D-BFC2-14D3510D5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0" y="1114"/>
              <a:ext cx="31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Protein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carrier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33" name="Rectangle 25">
              <a:extLst>
                <a:ext uri="{FF2B5EF4-FFF2-40B4-BE49-F238E27FC236}">
                  <a16:creationId xmlns:a16="http://schemas.microsoft.com/office/drawing/2014/main" id="{DE145E14-816E-A7E6-F124-6D4F6A6D9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334"/>
              <a:ext cx="906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Cell surface 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4234" name="Oval 26">
              <a:extLst>
                <a:ext uri="{FF2B5EF4-FFF2-40B4-BE49-F238E27FC236}">
                  <a16:creationId xmlns:a16="http://schemas.microsoft.com/office/drawing/2014/main" id="{75D00210-06EB-D2B5-5F70-4CE26DB9D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" y="1227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4235" name="Oval 27">
              <a:extLst>
                <a:ext uri="{FF2B5EF4-FFF2-40B4-BE49-F238E27FC236}">
                  <a16:creationId xmlns:a16="http://schemas.microsoft.com/office/drawing/2014/main" id="{549CB687-5B1B-787C-055E-BA6657127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94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4236" name="Oval 28">
              <a:extLst>
                <a:ext uri="{FF2B5EF4-FFF2-40B4-BE49-F238E27FC236}">
                  <a16:creationId xmlns:a16="http://schemas.microsoft.com/office/drawing/2014/main" id="{D5C870E0-1DEB-7255-EAD0-EC7054A57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" y="1955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2a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4237" name="Oval 29">
              <a:extLst>
                <a:ext uri="{FF2B5EF4-FFF2-40B4-BE49-F238E27FC236}">
                  <a16:creationId xmlns:a16="http://schemas.microsoft.com/office/drawing/2014/main" id="{76D57A42-7F66-31D4-E3E8-13E07206C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81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4238" name="Oval 30">
              <a:extLst>
                <a:ext uri="{FF2B5EF4-FFF2-40B4-BE49-F238E27FC236}">
                  <a16:creationId xmlns:a16="http://schemas.microsoft.com/office/drawing/2014/main" id="{BC439BC9-FC4C-3B2B-C1B4-28BFBA1DF5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103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4239" name="Oval 31">
              <a:extLst>
                <a:ext uri="{FF2B5EF4-FFF2-40B4-BE49-F238E27FC236}">
                  <a16:creationId xmlns:a16="http://schemas.microsoft.com/office/drawing/2014/main" id="{0E398DEE-F732-2939-CF0E-85AD8C6717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5" y="610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2a</a:t>
              </a:r>
              <a:endParaRPr lang="en-US" altLang="el-GR" sz="1100" b="1">
                <a:latin typeface="Times" pitchFamily="2" charset="0"/>
              </a:endParaRPr>
            </a:p>
          </p:txBody>
        </p:sp>
      </p:grpSp>
      <p:sp>
        <p:nvSpPr>
          <p:cNvPr id="94211" name="Rectangle 33">
            <a:extLst>
              <a:ext uri="{FF2B5EF4-FFF2-40B4-BE49-F238E27FC236}">
                <a16:creationId xmlns:a16="http://schemas.microsoft.com/office/drawing/2014/main" id="{51A266F7-6A4E-2A95-9379-A9A855952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Στεροειδείς ορμόνες : δράση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34" name="Group 3">
            <a:extLst>
              <a:ext uri="{FF2B5EF4-FFF2-40B4-BE49-F238E27FC236}">
                <a16:creationId xmlns:a16="http://schemas.microsoft.com/office/drawing/2014/main" id="{F6955CAF-0E7B-E4CD-5AA3-89BFCEF1FF18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6800"/>
            <a:ext cx="8062913" cy="5476875"/>
            <a:chOff x="248" y="247"/>
            <a:chExt cx="5264" cy="3825"/>
          </a:xfrm>
        </p:grpSpPr>
        <p:pic>
          <p:nvPicPr>
            <p:cNvPr id="95236" name="Picture 4">
              <a:extLst>
                <a:ext uri="{FF2B5EF4-FFF2-40B4-BE49-F238E27FC236}">
                  <a16:creationId xmlns:a16="http://schemas.microsoft.com/office/drawing/2014/main" id="{A459C71E-3250-8CBB-023E-B9B6329B77A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" y="247"/>
              <a:ext cx="5264" cy="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237" name="Line 5">
              <a:extLst>
                <a:ext uri="{FF2B5EF4-FFF2-40B4-BE49-F238E27FC236}">
                  <a16:creationId xmlns:a16="http://schemas.microsoft.com/office/drawing/2014/main" id="{25BA34D2-E0FC-B720-F62C-49C3D3DCA3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2" y="411"/>
              <a:ext cx="112" cy="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5238" name="Line 6">
              <a:extLst>
                <a:ext uri="{FF2B5EF4-FFF2-40B4-BE49-F238E27FC236}">
                  <a16:creationId xmlns:a16="http://schemas.microsoft.com/office/drawing/2014/main" id="{A804158D-6115-3112-56DC-321238B90F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19" y="527"/>
              <a:ext cx="62" cy="1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5239" name="Line 7">
              <a:extLst>
                <a:ext uri="{FF2B5EF4-FFF2-40B4-BE49-F238E27FC236}">
                  <a16:creationId xmlns:a16="http://schemas.microsoft.com/office/drawing/2014/main" id="{32F2C66E-42C9-F1BB-42DC-B7205F489F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57" y="519"/>
              <a:ext cx="82" cy="2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5240" name="Line 8">
              <a:extLst>
                <a:ext uri="{FF2B5EF4-FFF2-40B4-BE49-F238E27FC236}">
                  <a16:creationId xmlns:a16="http://schemas.microsoft.com/office/drawing/2014/main" id="{557053F8-4D8D-A294-5B5C-FF30C3751B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7" y="2684"/>
              <a:ext cx="11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5241" name="Line 9">
              <a:extLst>
                <a:ext uri="{FF2B5EF4-FFF2-40B4-BE49-F238E27FC236}">
                  <a16:creationId xmlns:a16="http://schemas.microsoft.com/office/drawing/2014/main" id="{F2FF1498-74CF-D16F-6992-B886468862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6" y="1323"/>
              <a:ext cx="1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5242" name="Line 10">
              <a:extLst>
                <a:ext uri="{FF2B5EF4-FFF2-40B4-BE49-F238E27FC236}">
                  <a16:creationId xmlns:a16="http://schemas.microsoft.com/office/drawing/2014/main" id="{5CE712D0-5F7A-F274-D1F0-CA02DCFCA9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88" y="1733"/>
              <a:ext cx="160" cy="1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5243" name="Line 11">
              <a:extLst>
                <a:ext uri="{FF2B5EF4-FFF2-40B4-BE49-F238E27FC236}">
                  <a16:creationId xmlns:a16="http://schemas.microsoft.com/office/drawing/2014/main" id="{F1285B33-34C7-490B-A04F-81AC28F2BC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13" y="949"/>
              <a:ext cx="80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5244" name="Line 12">
              <a:extLst>
                <a:ext uri="{FF2B5EF4-FFF2-40B4-BE49-F238E27FC236}">
                  <a16:creationId xmlns:a16="http://schemas.microsoft.com/office/drawing/2014/main" id="{CCB4FD56-96F2-FA66-A604-6DB9F7DAD7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4" y="1489"/>
              <a:ext cx="1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5245" name="Line 13">
              <a:extLst>
                <a:ext uri="{FF2B5EF4-FFF2-40B4-BE49-F238E27FC236}">
                  <a16:creationId xmlns:a16="http://schemas.microsoft.com/office/drawing/2014/main" id="{5AC821A6-F06B-F6A0-A37D-A7ACE936F2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8" y="1815"/>
              <a:ext cx="104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5246" name="Rectangle 14">
              <a:extLst>
                <a:ext uri="{FF2B5EF4-FFF2-40B4-BE49-F238E27FC236}">
                  <a16:creationId xmlns:a16="http://schemas.microsoft.com/office/drawing/2014/main" id="{E635E524-30B5-4E54-61A5-7897B6A03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" y="296"/>
              <a:ext cx="1356" cy="1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Οι περισσότερες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στεροειδείς ορμόνες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σαν υδρόφοβες που είναι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κυκλοφορούν στο αίμα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συνδεδεμένες  με πρωτείνες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-φορείς μόνο μη συνδεδεμένες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μπορούν να διαχυθούν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στο εσωτερικό των κυττάρων</a:t>
              </a: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47" name="Rectangle 15">
              <a:extLst>
                <a:ext uri="{FF2B5EF4-FFF2-40B4-BE49-F238E27FC236}">
                  <a16:creationId xmlns:a16="http://schemas.microsoft.com/office/drawing/2014/main" id="{E4E5FB44-282C-F1CA-197D-48D409D5C6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" y="1954"/>
              <a:ext cx="1114" cy="1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Κάποιες από τις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στεροειδείς ορμόνες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μπορούν επίσης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Να συνδεθούν με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μεμβρανικούς υποδοχείς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και να χρησιμοποιήσουν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συστήματα δευτέρων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αγγελιοφορων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προκειμένου να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Πετύχουν γρήγορες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κυτταρικές αντιδράσεις</a:t>
              </a:r>
              <a:endParaRPr lang="en-US" altLang="el-GR" sz="11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5248" name="Rectangle 16">
              <a:extLst>
                <a:ext uri="{FF2B5EF4-FFF2-40B4-BE49-F238E27FC236}">
                  <a16:creationId xmlns:a16="http://schemas.microsoft.com/office/drawing/2014/main" id="{2016D4FE-EE7B-A468-9D16-D041DFEDE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" y="1236"/>
              <a:ext cx="961" cy="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Οι υποδοχείς των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στεροειδών ορμονών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βρίσκονται στο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κυτταρόπλασμα ή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στον πυρήνα</a:t>
              </a:r>
              <a:endParaRPr lang="en-US" altLang="el-GR" sz="1100">
                <a:latin typeface="Times" pitchFamily="2" charset="0"/>
              </a:endParaRP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49" name="Rectangle 17">
              <a:extLst>
                <a:ext uri="{FF2B5EF4-FFF2-40B4-BE49-F238E27FC236}">
                  <a16:creationId xmlns:a16="http://schemas.microsoft.com/office/drawing/2014/main" id="{3663F65C-77A8-821E-5E38-F1C356717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" y="3273"/>
              <a:ext cx="1152" cy="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endParaRPr lang="el-GR" altLang="el-GR" sz="11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Το σύμπλεγμα υποδοχέα-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ορμόνης δεσμεύονται στο </a:t>
              </a:r>
            </a:p>
            <a:p>
              <a:pPr>
                <a:lnSpc>
                  <a:spcPct val="90000"/>
                </a:lnSpc>
              </a:pP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DNA</a:t>
              </a: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ενεργοποιώντας ή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καταστέλλοντας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την έκφραση γονιδίων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50" name="Rectangle 18">
              <a:extLst>
                <a:ext uri="{FF2B5EF4-FFF2-40B4-BE49-F238E27FC236}">
                  <a16:creationId xmlns:a16="http://schemas.microsoft.com/office/drawing/2014/main" id="{DA510216-6EE2-1F92-C8A1-1E137F6BC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4" y="2623"/>
              <a:ext cx="46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Cell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membrane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51" name="Rectangle 19">
              <a:extLst>
                <a:ext uri="{FF2B5EF4-FFF2-40B4-BE49-F238E27FC236}">
                  <a16:creationId xmlns:a16="http://schemas.microsoft.com/office/drawing/2014/main" id="{5571929D-AD96-B664-5464-9EE10F1F4D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036"/>
              <a:ext cx="43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Interstitial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fluid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52" name="Rectangle 20">
              <a:extLst>
                <a:ext uri="{FF2B5EF4-FFF2-40B4-BE49-F238E27FC236}">
                  <a16:creationId xmlns:a16="http://schemas.microsoft.com/office/drawing/2014/main" id="{B419524C-9E2C-6311-8450-BAF13F5ED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420"/>
              <a:ext cx="542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Cytoplasmic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53" name="Rectangle 21">
              <a:extLst>
                <a:ext uri="{FF2B5EF4-FFF2-40B4-BE49-F238E27FC236}">
                  <a16:creationId xmlns:a16="http://schemas.microsoft.com/office/drawing/2014/main" id="{8E173150-8DD8-2EAB-3BE6-C2DD9AD57A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8" y="1196"/>
              <a:ext cx="35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Nucleus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54" name="Rectangle 22">
              <a:extLst>
                <a:ext uri="{FF2B5EF4-FFF2-40B4-BE49-F238E27FC236}">
                  <a16:creationId xmlns:a16="http://schemas.microsoft.com/office/drawing/2014/main" id="{512EB89E-5184-668E-F26B-9EF0073B5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0" y="1500"/>
              <a:ext cx="365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Nuclear 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55" name="Rectangle 23">
              <a:extLst>
                <a:ext uri="{FF2B5EF4-FFF2-40B4-BE49-F238E27FC236}">
                  <a16:creationId xmlns:a16="http://schemas.microsoft.com/office/drawing/2014/main" id="{D1F26C2F-E7FA-23AA-7492-89ADA1082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6" y="1862"/>
              <a:ext cx="199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DNA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56" name="Rectangle 24">
              <a:extLst>
                <a:ext uri="{FF2B5EF4-FFF2-40B4-BE49-F238E27FC236}">
                  <a16:creationId xmlns:a16="http://schemas.microsoft.com/office/drawing/2014/main" id="{AAF37FDF-BAC3-D37E-1F66-54AE5AFE39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0" y="718"/>
              <a:ext cx="736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Rapid responses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57" name="Rectangle 25">
              <a:extLst>
                <a:ext uri="{FF2B5EF4-FFF2-40B4-BE49-F238E27FC236}">
                  <a16:creationId xmlns:a16="http://schemas.microsoft.com/office/drawing/2014/main" id="{CE1DAE14-5F01-D972-9024-214BE09F3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8" y="286"/>
              <a:ext cx="39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Steroid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hormone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58" name="Rectangle 26">
              <a:extLst>
                <a:ext uri="{FF2B5EF4-FFF2-40B4-BE49-F238E27FC236}">
                  <a16:creationId xmlns:a16="http://schemas.microsoft.com/office/drawing/2014/main" id="{8AA85BE9-A456-058B-4F34-229990120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1" y="278"/>
              <a:ext cx="279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Blood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vessel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59" name="Rectangle 27">
              <a:extLst>
                <a:ext uri="{FF2B5EF4-FFF2-40B4-BE49-F238E27FC236}">
                  <a16:creationId xmlns:a16="http://schemas.microsoft.com/office/drawing/2014/main" id="{A8B97D6D-BE5D-37F4-CC8D-EB1E28D3A4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0" y="1114"/>
              <a:ext cx="31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Protein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carrier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60" name="Rectangle 28">
              <a:extLst>
                <a:ext uri="{FF2B5EF4-FFF2-40B4-BE49-F238E27FC236}">
                  <a16:creationId xmlns:a16="http://schemas.microsoft.com/office/drawing/2014/main" id="{86744A09-B608-DCB9-4445-5EDC0F366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334"/>
              <a:ext cx="906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Cell surface 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5261" name="Oval 29">
              <a:extLst>
                <a:ext uri="{FF2B5EF4-FFF2-40B4-BE49-F238E27FC236}">
                  <a16:creationId xmlns:a16="http://schemas.microsoft.com/office/drawing/2014/main" id="{5CDCCF72-5B61-363E-0577-5B92D453A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" y="1227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5262" name="Oval 30">
              <a:extLst>
                <a:ext uri="{FF2B5EF4-FFF2-40B4-BE49-F238E27FC236}">
                  <a16:creationId xmlns:a16="http://schemas.microsoft.com/office/drawing/2014/main" id="{ED5D6BF6-A5A7-F7AA-501E-AD4B9A7F34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" y="3278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5263" name="Oval 31">
              <a:extLst>
                <a:ext uri="{FF2B5EF4-FFF2-40B4-BE49-F238E27FC236}">
                  <a16:creationId xmlns:a16="http://schemas.microsoft.com/office/drawing/2014/main" id="{92B35924-D807-6FD4-8A32-523E7CD67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94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5264" name="Oval 32">
              <a:extLst>
                <a:ext uri="{FF2B5EF4-FFF2-40B4-BE49-F238E27FC236}">
                  <a16:creationId xmlns:a16="http://schemas.microsoft.com/office/drawing/2014/main" id="{26C28C27-6E35-C49D-9BBD-77712BC2F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" y="1955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2a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5265" name="Oval 33">
              <a:extLst>
                <a:ext uri="{FF2B5EF4-FFF2-40B4-BE49-F238E27FC236}">
                  <a16:creationId xmlns:a16="http://schemas.microsoft.com/office/drawing/2014/main" id="{2CC36FCF-AAD2-A163-081D-A8A0E6C4BB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81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5266" name="Oval 34">
              <a:extLst>
                <a:ext uri="{FF2B5EF4-FFF2-40B4-BE49-F238E27FC236}">
                  <a16:creationId xmlns:a16="http://schemas.microsoft.com/office/drawing/2014/main" id="{89CD1BF7-C6C9-EAB7-BD52-03EDA999D4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103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5267" name="Oval 35">
              <a:extLst>
                <a:ext uri="{FF2B5EF4-FFF2-40B4-BE49-F238E27FC236}">
                  <a16:creationId xmlns:a16="http://schemas.microsoft.com/office/drawing/2014/main" id="{77C491CE-F097-FABF-FC1B-7E225BED6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5" y="610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2a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5268" name="Oval 36">
              <a:extLst>
                <a:ext uri="{FF2B5EF4-FFF2-40B4-BE49-F238E27FC236}">
                  <a16:creationId xmlns:a16="http://schemas.microsoft.com/office/drawing/2014/main" id="{3B70C6BF-81C9-28C4-4E6E-01DE30C43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1" y="2338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sz="1100" b="1">
                <a:latin typeface="Times" pitchFamily="2" charset="0"/>
              </a:endParaRPr>
            </a:p>
          </p:txBody>
        </p:sp>
      </p:grpSp>
      <p:sp>
        <p:nvSpPr>
          <p:cNvPr id="95235" name="Rectangle 38">
            <a:extLst>
              <a:ext uri="{FF2B5EF4-FFF2-40B4-BE49-F238E27FC236}">
                <a16:creationId xmlns:a16="http://schemas.microsoft.com/office/drawing/2014/main" id="{4F288750-37A3-A3E8-E1D3-68ECD3FFF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Στεροειδείς ορμόνες : δράση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258" name="Group 3">
            <a:extLst>
              <a:ext uri="{FF2B5EF4-FFF2-40B4-BE49-F238E27FC236}">
                <a16:creationId xmlns:a16="http://schemas.microsoft.com/office/drawing/2014/main" id="{6F8CFED6-01D7-8209-2162-C2FDB5629D85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6800"/>
            <a:ext cx="8062913" cy="5475288"/>
            <a:chOff x="248" y="247"/>
            <a:chExt cx="5264" cy="3825"/>
          </a:xfrm>
        </p:grpSpPr>
        <p:pic>
          <p:nvPicPr>
            <p:cNvPr id="96260" name="Picture 4">
              <a:extLst>
                <a:ext uri="{FF2B5EF4-FFF2-40B4-BE49-F238E27FC236}">
                  <a16:creationId xmlns:a16="http://schemas.microsoft.com/office/drawing/2014/main" id="{89936378-31E4-BAEF-FA3D-D903B1212E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" y="247"/>
              <a:ext cx="5264" cy="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6261" name="Line 5">
              <a:extLst>
                <a:ext uri="{FF2B5EF4-FFF2-40B4-BE49-F238E27FC236}">
                  <a16:creationId xmlns:a16="http://schemas.microsoft.com/office/drawing/2014/main" id="{547AB23E-B78A-2F06-8A3B-B73C91474D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2" y="411"/>
              <a:ext cx="112" cy="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6262" name="Line 6">
              <a:extLst>
                <a:ext uri="{FF2B5EF4-FFF2-40B4-BE49-F238E27FC236}">
                  <a16:creationId xmlns:a16="http://schemas.microsoft.com/office/drawing/2014/main" id="{68578CAE-BE1E-166F-241A-56FCC105AF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19" y="527"/>
              <a:ext cx="62" cy="1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6263" name="Line 7">
              <a:extLst>
                <a:ext uri="{FF2B5EF4-FFF2-40B4-BE49-F238E27FC236}">
                  <a16:creationId xmlns:a16="http://schemas.microsoft.com/office/drawing/2014/main" id="{9FB879C7-89C3-7003-1CCE-2EDCDFA0A5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57" y="519"/>
              <a:ext cx="82" cy="2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6264" name="Line 8">
              <a:extLst>
                <a:ext uri="{FF2B5EF4-FFF2-40B4-BE49-F238E27FC236}">
                  <a16:creationId xmlns:a16="http://schemas.microsoft.com/office/drawing/2014/main" id="{271C82B3-92CC-BB4D-1DAF-5422B58B3E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7" y="2684"/>
              <a:ext cx="11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6265" name="Line 9">
              <a:extLst>
                <a:ext uri="{FF2B5EF4-FFF2-40B4-BE49-F238E27FC236}">
                  <a16:creationId xmlns:a16="http://schemas.microsoft.com/office/drawing/2014/main" id="{9E941830-2BE7-1263-D825-B612D63C99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6" y="1323"/>
              <a:ext cx="1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6266" name="Line 10">
              <a:extLst>
                <a:ext uri="{FF2B5EF4-FFF2-40B4-BE49-F238E27FC236}">
                  <a16:creationId xmlns:a16="http://schemas.microsoft.com/office/drawing/2014/main" id="{57EAAAA7-CC14-C0AC-9DB3-9C342CF2F0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88" y="1733"/>
              <a:ext cx="160" cy="1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6267" name="Line 11">
              <a:extLst>
                <a:ext uri="{FF2B5EF4-FFF2-40B4-BE49-F238E27FC236}">
                  <a16:creationId xmlns:a16="http://schemas.microsoft.com/office/drawing/2014/main" id="{08469DF8-E8FD-0DF9-87F8-68B59D4B98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13" y="949"/>
              <a:ext cx="80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6268" name="Line 12">
              <a:extLst>
                <a:ext uri="{FF2B5EF4-FFF2-40B4-BE49-F238E27FC236}">
                  <a16:creationId xmlns:a16="http://schemas.microsoft.com/office/drawing/2014/main" id="{5112802E-EE99-FFDF-A2FC-8CEB1001E0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4" y="1489"/>
              <a:ext cx="1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6269" name="Line 13">
              <a:extLst>
                <a:ext uri="{FF2B5EF4-FFF2-40B4-BE49-F238E27FC236}">
                  <a16:creationId xmlns:a16="http://schemas.microsoft.com/office/drawing/2014/main" id="{C78CBEA7-9F7E-6A7C-FD5D-3CD1474538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8" y="1815"/>
              <a:ext cx="104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6270" name="Rectangle 14">
              <a:extLst>
                <a:ext uri="{FF2B5EF4-FFF2-40B4-BE49-F238E27FC236}">
                  <a16:creationId xmlns:a16="http://schemas.microsoft.com/office/drawing/2014/main" id="{70890562-47B1-90E3-E6F1-89A8040A0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" y="296"/>
              <a:ext cx="1356" cy="1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Οι περισσότερες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στεροειδείς ορμόνες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σαν υδρόφοβες που είναι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κυκλοφορούν στο αίμα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συνδεδεμένες  με πρωτείνες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-φορείς μόνο μη συνδεδεμένες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μπορούν να διαχυθούν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στο εσωτερικό των κυττάρων</a:t>
              </a: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71" name="Rectangle 15">
              <a:extLst>
                <a:ext uri="{FF2B5EF4-FFF2-40B4-BE49-F238E27FC236}">
                  <a16:creationId xmlns:a16="http://schemas.microsoft.com/office/drawing/2014/main" id="{97C2362B-A172-6623-C017-BA4A54E88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" y="1954"/>
              <a:ext cx="1114" cy="1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Κάποιες από τις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στεροειδείς ορμόνες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μπορούν επίσης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Να συνδεθούν με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μεμβρανικούς υποδοχείς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και να χρησιμοποιήσουν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συστήματα δευτέρων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αγγελιοφορων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προκειμένου να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Πετύχουν γρήγορες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κυτταρικές αντιδράσεις</a:t>
              </a:r>
              <a:endParaRPr lang="en-US" altLang="el-GR" sz="11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6272" name="Rectangle 16">
              <a:extLst>
                <a:ext uri="{FF2B5EF4-FFF2-40B4-BE49-F238E27FC236}">
                  <a16:creationId xmlns:a16="http://schemas.microsoft.com/office/drawing/2014/main" id="{87AA9290-8992-A9B1-F75C-5073E5C87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" y="1236"/>
              <a:ext cx="961" cy="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Οι υποδοχείς των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στεροειδών ορμονών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βρίσκονται στο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κυτταρόπλασμα ή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στον πυρήνα</a:t>
              </a:r>
              <a:endParaRPr lang="en-US" altLang="el-GR" sz="1100">
                <a:latin typeface="Times" pitchFamily="2" charset="0"/>
              </a:endParaRP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73" name="Rectangle 17">
              <a:extLst>
                <a:ext uri="{FF2B5EF4-FFF2-40B4-BE49-F238E27FC236}">
                  <a16:creationId xmlns:a16="http://schemas.microsoft.com/office/drawing/2014/main" id="{436BDC49-7FEC-3381-ECEE-1EBD91EA5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" y="3274"/>
              <a:ext cx="1152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endParaRPr lang="el-GR" altLang="el-GR" sz="11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Το σύμπλεγμα υποδοχέα-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ορμόνης δεσμεύονται στο </a:t>
              </a:r>
            </a:p>
            <a:p>
              <a:pPr>
                <a:lnSpc>
                  <a:spcPct val="90000"/>
                </a:lnSpc>
              </a:pP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DNA</a:t>
              </a: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ενεργοποιώντας ή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καταστέλλοντας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την έκφραση γονιδίων</a:t>
              </a:r>
              <a:endParaRPr lang="en-US" altLang="el-GR" sz="1100">
                <a:latin typeface="Times" pitchFamily="2" charset="0"/>
              </a:endParaRPr>
            </a:p>
            <a:p>
              <a:pPr>
                <a:lnSpc>
                  <a:spcPct val="90000"/>
                </a:lnSpc>
              </a:pPr>
              <a:endParaRPr lang="en-US" altLang="el-GR" sz="11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6274" name="Rectangle 18">
              <a:extLst>
                <a:ext uri="{FF2B5EF4-FFF2-40B4-BE49-F238E27FC236}">
                  <a16:creationId xmlns:a16="http://schemas.microsoft.com/office/drawing/2014/main" id="{A04BE4F7-162C-963B-CAE7-067F7B7F01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6" y="3544"/>
              <a:ext cx="1647" cy="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Τα ενεργοποιημένα γονίδια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«Φτιάχνουν» καινούργιο </a:t>
              </a: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mRNA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που κινείται προς το κυτταρόπλασμα </a:t>
              </a:r>
            </a:p>
          </p:txBody>
        </p:sp>
        <p:sp>
          <p:nvSpPr>
            <p:cNvPr id="96275" name="Rectangle 19">
              <a:extLst>
                <a:ext uri="{FF2B5EF4-FFF2-40B4-BE49-F238E27FC236}">
                  <a16:creationId xmlns:a16="http://schemas.microsoft.com/office/drawing/2014/main" id="{E3FD51EE-51C4-0DAF-BE6E-404CDA03B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4" y="2623"/>
              <a:ext cx="46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Cell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membrane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76" name="Rectangle 20">
              <a:extLst>
                <a:ext uri="{FF2B5EF4-FFF2-40B4-BE49-F238E27FC236}">
                  <a16:creationId xmlns:a16="http://schemas.microsoft.com/office/drawing/2014/main" id="{A1488731-8B90-6861-010B-76FBEB16E1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036"/>
              <a:ext cx="43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Interstitial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fluid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77" name="Rectangle 21">
              <a:extLst>
                <a:ext uri="{FF2B5EF4-FFF2-40B4-BE49-F238E27FC236}">
                  <a16:creationId xmlns:a16="http://schemas.microsoft.com/office/drawing/2014/main" id="{C482099C-DD29-1417-6BC0-91C928D1A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420"/>
              <a:ext cx="542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Cytoplasmic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78" name="Rectangle 22">
              <a:extLst>
                <a:ext uri="{FF2B5EF4-FFF2-40B4-BE49-F238E27FC236}">
                  <a16:creationId xmlns:a16="http://schemas.microsoft.com/office/drawing/2014/main" id="{3029C37F-003A-05E8-DCC2-F0E610369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8" y="1196"/>
              <a:ext cx="35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Nucleus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79" name="Rectangle 23">
              <a:extLst>
                <a:ext uri="{FF2B5EF4-FFF2-40B4-BE49-F238E27FC236}">
                  <a16:creationId xmlns:a16="http://schemas.microsoft.com/office/drawing/2014/main" id="{0BE82F6F-A9F9-2237-140A-55B4003C2A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0" y="1500"/>
              <a:ext cx="365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Nuclear 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80" name="Rectangle 24">
              <a:extLst>
                <a:ext uri="{FF2B5EF4-FFF2-40B4-BE49-F238E27FC236}">
                  <a16:creationId xmlns:a16="http://schemas.microsoft.com/office/drawing/2014/main" id="{66CCD7FC-8117-7A48-04FF-C7FBBE48A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6" y="1862"/>
              <a:ext cx="199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DNA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81" name="Rectangle 25">
              <a:extLst>
                <a:ext uri="{FF2B5EF4-FFF2-40B4-BE49-F238E27FC236}">
                  <a16:creationId xmlns:a16="http://schemas.microsoft.com/office/drawing/2014/main" id="{DF58A320-1682-04EB-D7DC-90D08281DF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0" y="718"/>
              <a:ext cx="736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Rapid responses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82" name="Rectangle 26">
              <a:extLst>
                <a:ext uri="{FF2B5EF4-FFF2-40B4-BE49-F238E27FC236}">
                  <a16:creationId xmlns:a16="http://schemas.microsoft.com/office/drawing/2014/main" id="{9E73879C-3B08-0E32-1B3B-CBFC2BBDC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" y="2580"/>
              <a:ext cx="716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Transcription</a:t>
              </a:r>
            </a:p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produces mRNA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83" name="Rectangle 27">
              <a:extLst>
                <a:ext uri="{FF2B5EF4-FFF2-40B4-BE49-F238E27FC236}">
                  <a16:creationId xmlns:a16="http://schemas.microsoft.com/office/drawing/2014/main" id="{9E7D0033-A8B1-C9B0-1A07-4C1A32626D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8" y="286"/>
              <a:ext cx="39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Steroid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hormone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84" name="Rectangle 28">
              <a:extLst>
                <a:ext uri="{FF2B5EF4-FFF2-40B4-BE49-F238E27FC236}">
                  <a16:creationId xmlns:a16="http://schemas.microsoft.com/office/drawing/2014/main" id="{13EC644D-2A25-E711-0B41-D30722516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1" y="278"/>
              <a:ext cx="279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Blood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vessel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85" name="Rectangle 29">
              <a:extLst>
                <a:ext uri="{FF2B5EF4-FFF2-40B4-BE49-F238E27FC236}">
                  <a16:creationId xmlns:a16="http://schemas.microsoft.com/office/drawing/2014/main" id="{C71A90FB-E998-3A20-5B71-56C3A006C8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0" y="1114"/>
              <a:ext cx="31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Protein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carrier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86" name="Rectangle 30">
              <a:extLst>
                <a:ext uri="{FF2B5EF4-FFF2-40B4-BE49-F238E27FC236}">
                  <a16:creationId xmlns:a16="http://schemas.microsoft.com/office/drawing/2014/main" id="{73A32CC1-E6E1-5A1C-35E0-026461DC3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334"/>
              <a:ext cx="906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Cell surface 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6287" name="Oval 31">
              <a:extLst>
                <a:ext uri="{FF2B5EF4-FFF2-40B4-BE49-F238E27FC236}">
                  <a16:creationId xmlns:a16="http://schemas.microsoft.com/office/drawing/2014/main" id="{23CFD9BD-B978-6629-86DD-88AC53422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" y="1227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6288" name="Oval 32">
              <a:extLst>
                <a:ext uri="{FF2B5EF4-FFF2-40B4-BE49-F238E27FC236}">
                  <a16:creationId xmlns:a16="http://schemas.microsoft.com/office/drawing/2014/main" id="{065F380D-71AC-BDD6-A937-D5C5365AE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" y="3278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6289" name="Oval 33">
              <a:extLst>
                <a:ext uri="{FF2B5EF4-FFF2-40B4-BE49-F238E27FC236}">
                  <a16:creationId xmlns:a16="http://schemas.microsoft.com/office/drawing/2014/main" id="{A3D90EE9-8DC1-0315-5C63-CB12A4462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94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6290" name="Oval 34">
              <a:extLst>
                <a:ext uri="{FF2B5EF4-FFF2-40B4-BE49-F238E27FC236}">
                  <a16:creationId xmlns:a16="http://schemas.microsoft.com/office/drawing/2014/main" id="{FF1F656D-3BAA-15C5-41EF-E673E73281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9" y="3538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6291" name="Oval 35">
              <a:extLst>
                <a:ext uri="{FF2B5EF4-FFF2-40B4-BE49-F238E27FC236}">
                  <a16:creationId xmlns:a16="http://schemas.microsoft.com/office/drawing/2014/main" id="{0354C33E-F848-98C3-4885-0CEA54127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" y="1955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2a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6292" name="Oval 36">
              <a:extLst>
                <a:ext uri="{FF2B5EF4-FFF2-40B4-BE49-F238E27FC236}">
                  <a16:creationId xmlns:a16="http://schemas.microsoft.com/office/drawing/2014/main" id="{EB38BC59-EA4A-F4A4-939E-937E7657F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81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6293" name="Oval 37">
              <a:extLst>
                <a:ext uri="{FF2B5EF4-FFF2-40B4-BE49-F238E27FC236}">
                  <a16:creationId xmlns:a16="http://schemas.microsoft.com/office/drawing/2014/main" id="{336C9822-325F-7DB9-3475-B5A481870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103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6294" name="Oval 38">
              <a:extLst>
                <a:ext uri="{FF2B5EF4-FFF2-40B4-BE49-F238E27FC236}">
                  <a16:creationId xmlns:a16="http://schemas.microsoft.com/office/drawing/2014/main" id="{019408CE-D46C-BDAB-BB70-460AB0334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5" y="610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2a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6295" name="Oval 39">
              <a:extLst>
                <a:ext uri="{FF2B5EF4-FFF2-40B4-BE49-F238E27FC236}">
                  <a16:creationId xmlns:a16="http://schemas.microsoft.com/office/drawing/2014/main" id="{9AB21A0D-D0CC-74D1-A819-94B1B21B5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1" y="2338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6296" name="Oval 40">
              <a:extLst>
                <a:ext uri="{FF2B5EF4-FFF2-40B4-BE49-F238E27FC236}">
                  <a16:creationId xmlns:a16="http://schemas.microsoft.com/office/drawing/2014/main" id="{B034B81A-BA7D-DFAD-CA97-7F1D882A2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3" y="2859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lang="en-US" altLang="el-GR" sz="1100" b="1">
                <a:latin typeface="Times" pitchFamily="2" charset="0"/>
              </a:endParaRPr>
            </a:p>
          </p:txBody>
        </p:sp>
      </p:grpSp>
      <p:sp>
        <p:nvSpPr>
          <p:cNvPr id="96259" name="Rectangle 42">
            <a:extLst>
              <a:ext uri="{FF2B5EF4-FFF2-40B4-BE49-F238E27FC236}">
                <a16:creationId xmlns:a16="http://schemas.microsoft.com/office/drawing/2014/main" id="{5CB2F72B-3E4B-C382-486A-A72E3547F8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Στεροειδείς ορμόνες : δράση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93813E9D-E2CC-FF7F-40A9-C079881BE8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l-GR">
                <a:ea typeface="ＭＳ Ｐゴシック" panose="020B0600070205080204" pitchFamily="34" charset="-128"/>
              </a:rPr>
              <a:t>Steroid Hormones: Action</a:t>
            </a:r>
          </a:p>
        </p:txBody>
      </p:sp>
      <p:grpSp>
        <p:nvGrpSpPr>
          <p:cNvPr id="97283" name="Group 3">
            <a:extLst>
              <a:ext uri="{FF2B5EF4-FFF2-40B4-BE49-F238E27FC236}">
                <a16:creationId xmlns:a16="http://schemas.microsoft.com/office/drawing/2014/main" id="{8F866A7A-DDF9-18F7-CFBD-CD2316277A2B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6800"/>
            <a:ext cx="8062913" cy="5475288"/>
            <a:chOff x="248" y="247"/>
            <a:chExt cx="5264" cy="3825"/>
          </a:xfrm>
        </p:grpSpPr>
        <p:pic>
          <p:nvPicPr>
            <p:cNvPr id="97285" name="Picture 4">
              <a:extLst>
                <a:ext uri="{FF2B5EF4-FFF2-40B4-BE49-F238E27FC236}">
                  <a16:creationId xmlns:a16="http://schemas.microsoft.com/office/drawing/2014/main" id="{8EDDCBCF-C13D-8F32-A6F4-98F33CC5FC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" y="247"/>
              <a:ext cx="5264" cy="3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7286" name="Line 5">
              <a:extLst>
                <a:ext uri="{FF2B5EF4-FFF2-40B4-BE49-F238E27FC236}">
                  <a16:creationId xmlns:a16="http://schemas.microsoft.com/office/drawing/2014/main" id="{9EE10AE6-DD7F-304B-330A-970B9F75A9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2" y="411"/>
              <a:ext cx="112" cy="7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7287" name="Line 6">
              <a:extLst>
                <a:ext uri="{FF2B5EF4-FFF2-40B4-BE49-F238E27FC236}">
                  <a16:creationId xmlns:a16="http://schemas.microsoft.com/office/drawing/2014/main" id="{60437943-0936-3280-FAEC-61C9F53DB1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19" y="527"/>
              <a:ext cx="62" cy="1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7288" name="Line 7">
              <a:extLst>
                <a:ext uri="{FF2B5EF4-FFF2-40B4-BE49-F238E27FC236}">
                  <a16:creationId xmlns:a16="http://schemas.microsoft.com/office/drawing/2014/main" id="{2D7B822E-EF67-B1D6-8FFC-AD5D327A5F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57" y="519"/>
              <a:ext cx="82" cy="25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7289" name="Line 8">
              <a:extLst>
                <a:ext uri="{FF2B5EF4-FFF2-40B4-BE49-F238E27FC236}">
                  <a16:creationId xmlns:a16="http://schemas.microsoft.com/office/drawing/2014/main" id="{61BED9D5-12BE-E67B-2E3C-195779A4CC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7" y="2684"/>
              <a:ext cx="112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7290" name="Line 9">
              <a:extLst>
                <a:ext uri="{FF2B5EF4-FFF2-40B4-BE49-F238E27FC236}">
                  <a16:creationId xmlns:a16="http://schemas.microsoft.com/office/drawing/2014/main" id="{7D0990C8-4BC4-B9FB-0EC8-5E01F2753E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6" y="2488"/>
              <a:ext cx="566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7291" name="Line 10">
              <a:extLst>
                <a:ext uri="{FF2B5EF4-FFF2-40B4-BE49-F238E27FC236}">
                  <a16:creationId xmlns:a16="http://schemas.microsoft.com/office/drawing/2014/main" id="{91F36BF9-4E06-4F76-38BF-E375E1B88A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26" y="1323"/>
              <a:ext cx="1" cy="11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7292" name="Line 11">
              <a:extLst>
                <a:ext uri="{FF2B5EF4-FFF2-40B4-BE49-F238E27FC236}">
                  <a16:creationId xmlns:a16="http://schemas.microsoft.com/office/drawing/2014/main" id="{32DAE81F-1D29-0D18-4D8D-585FE4A3F6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88" y="1733"/>
              <a:ext cx="160" cy="1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7293" name="Line 12">
              <a:extLst>
                <a:ext uri="{FF2B5EF4-FFF2-40B4-BE49-F238E27FC236}">
                  <a16:creationId xmlns:a16="http://schemas.microsoft.com/office/drawing/2014/main" id="{B65BEF74-1B41-8408-C61B-9A92222223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13" y="949"/>
              <a:ext cx="80" cy="1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7294" name="Line 13">
              <a:extLst>
                <a:ext uri="{FF2B5EF4-FFF2-40B4-BE49-F238E27FC236}">
                  <a16:creationId xmlns:a16="http://schemas.microsoft.com/office/drawing/2014/main" id="{B124B276-77A0-CD0B-6856-0D94015F2F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4" y="1489"/>
              <a:ext cx="180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7295" name="Line 14">
              <a:extLst>
                <a:ext uri="{FF2B5EF4-FFF2-40B4-BE49-F238E27FC236}">
                  <a16:creationId xmlns:a16="http://schemas.microsoft.com/office/drawing/2014/main" id="{9C437C85-54CB-0942-A308-3F70A9B4E8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77" y="3042"/>
              <a:ext cx="133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7296" name="Line 15">
              <a:extLst>
                <a:ext uri="{FF2B5EF4-FFF2-40B4-BE49-F238E27FC236}">
                  <a16:creationId xmlns:a16="http://schemas.microsoft.com/office/drawing/2014/main" id="{18F75518-BBE6-EBEB-431B-70D877A57F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8" y="1815"/>
              <a:ext cx="104" cy="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l-GR"/>
            </a:p>
          </p:txBody>
        </p:sp>
        <p:sp>
          <p:nvSpPr>
            <p:cNvPr id="97297" name="Rectangle 16">
              <a:extLst>
                <a:ext uri="{FF2B5EF4-FFF2-40B4-BE49-F238E27FC236}">
                  <a16:creationId xmlns:a16="http://schemas.microsoft.com/office/drawing/2014/main" id="{16867514-9435-2012-EFE8-FB71000D0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" y="296"/>
              <a:ext cx="1356" cy="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Οι περισσότερες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στεροειδείς ορμόνες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σαν υδρόφοβες που είναι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κυκλοφορούν στο αίμα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συνδεδεμένες  με πρωτείνες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-φορείς μόνο μη συνδεδεμένες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μπορούν να διαχυθούν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στο εσωτερικό των κυττάρων</a:t>
              </a: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</a:t>
              </a:r>
            </a:p>
            <a:p>
              <a:pPr>
                <a:lnSpc>
                  <a:spcPct val="90000"/>
                </a:lnSpc>
              </a:pP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298" name="Rectangle 17">
              <a:extLst>
                <a:ext uri="{FF2B5EF4-FFF2-40B4-BE49-F238E27FC236}">
                  <a16:creationId xmlns:a16="http://schemas.microsoft.com/office/drawing/2014/main" id="{CAC80E31-F715-BA44-2DA7-4E87FAFAA3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" y="3540"/>
              <a:ext cx="1587" cy="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Ακολουθεί η μετάφραση που οδηγεί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στην παραγωγή νέων πρωτεινών</a:t>
              </a: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.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299" name="Rectangle 18">
              <a:extLst>
                <a:ext uri="{FF2B5EF4-FFF2-40B4-BE49-F238E27FC236}">
                  <a16:creationId xmlns:a16="http://schemas.microsoft.com/office/drawing/2014/main" id="{FF53D0B3-916F-F52A-CC7B-598D4EFA09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0" y="1954"/>
              <a:ext cx="1114" cy="1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Κάποιες από τις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στεροειδείς ορμόνες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μπορούν επίσης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Να συνδεθούν με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μεμβρανικούς υποδοχείς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και να χρησιμοποιήσουν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συστήματα δευτέρων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αγγελιοφορων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προκειμένου να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Πετύχουν γρήγορες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κυτταρικές αντιδράσεις</a:t>
              </a:r>
              <a:endParaRPr lang="en-US" altLang="el-GR" sz="11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7300" name="Rectangle 19">
              <a:extLst>
                <a:ext uri="{FF2B5EF4-FFF2-40B4-BE49-F238E27FC236}">
                  <a16:creationId xmlns:a16="http://schemas.microsoft.com/office/drawing/2014/main" id="{BB2F3889-CA8B-2AFD-83AD-0B78CF8EB1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" y="1236"/>
              <a:ext cx="961" cy="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Οι υποδοχείς των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στεροειδών ορμονών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βρίσκονται στο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κυτταρόπλασμα ή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στον πυρήνα</a:t>
              </a:r>
              <a:endParaRPr lang="en-US" altLang="el-GR" sz="11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7301" name="Rectangle 20">
              <a:extLst>
                <a:ext uri="{FF2B5EF4-FFF2-40B4-BE49-F238E27FC236}">
                  <a16:creationId xmlns:a16="http://schemas.microsoft.com/office/drawing/2014/main" id="{395DA320-5F99-167A-FC95-39F508DCE9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" y="3274"/>
              <a:ext cx="1152" cy="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endParaRPr lang="el-GR" altLang="el-GR" sz="1100" b="1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Το σύμπλεγμα υποδοχέα-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ορμόνης δεσμεύονται στο </a:t>
              </a:r>
            </a:p>
            <a:p>
              <a:pPr>
                <a:lnSpc>
                  <a:spcPct val="90000"/>
                </a:lnSpc>
              </a:pP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DNA</a:t>
              </a: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 ενεργοποιώντας ή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καταστέλλοντας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την έκφραση γονιδίων</a:t>
              </a:r>
              <a:endParaRPr lang="en-US" altLang="el-GR" sz="11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7302" name="Rectangle 21">
              <a:extLst>
                <a:ext uri="{FF2B5EF4-FFF2-40B4-BE49-F238E27FC236}">
                  <a16:creationId xmlns:a16="http://schemas.microsoft.com/office/drawing/2014/main" id="{41E68D24-9C3D-3796-9F45-BC393B27B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6" y="3544"/>
              <a:ext cx="1647" cy="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Τα ενεργοποιημένα γονίδια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«Φτιάχνουν» καινούργιο </a:t>
              </a:r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mRNA </a:t>
              </a:r>
            </a:p>
            <a:p>
              <a:pPr>
                <a:lnSpc>
                  <a:spcPct val="90000"/>
                </a:lnSpc>
              </a:pPr>
              <a:r>
                <a:rPr lang="el-GR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που κινείται προς το κυτταρόπλασμα </a:t>
              </a:r>
              <a:endParaRPr lang="en-US" altLang="el-GR" sz="1100" b="1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7303" name="Rectangle 22">
              <a:extLst>
                <a:ext uri="{FF2B5EF4-FFF2-40B4-BE49-F238E27FC236}">
                  <a16:creationId xmlns:a16="http://schemas.microsoft.com/office/drawing/2014/main" id="{C038BF39-B857-782C-CC6E-BAD0BB5C6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4" y="2623"/>
              <a:ext cx="46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Cell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membrane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04" name="Rectangle 23">
              <a:extLst>
                <a:ext uri="{FF2B5EF4-FFF2-40B4-BE49-F238E27FC236}">
                  <a16:creationId xmlns:a16="http://schemas.microsoft.com/office/drawing/2014/main" id="{7B3EF244-8936-67EC-6D31-CF82B2925F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2036"/>
              <a:ext cx="43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Interstitial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fluid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05" name="Rectangle 24">
              <a:extLst>
                <a:ext uri="{FF2B5EF4-FFF2-40B4-BE49-F238E27FC236}">
                  <a16:creationId xmlns:a16="http://schemas.microsoft.com/office/drawing/2014/main" id="{6DFD2DD3-6C85-D8AF-135C-69D1AC27D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" y="1420"/>
              <a:ext cx="542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Cytoplasmic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06" name="Rectangle 25">
              <a:extLst>
                <a:ext uri="{FF2B5EF4-FFF2-40B4-BE49-F238E27FC236}">
                  <a16:creationId xmlns:a16="http://schemas.microsoft.com/office/drawing/2014/main" id="{353D746F-411A-7531-4C55-899395D36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" y="2416"/>
              <a:ext cx="568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Endoplasmic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reticulum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07" name="Rectangle 26">
              <a:extLst>
                <a:ext uri="{FF2B5EF4-FFF2-40B4-BE49-F238E27FC236}">
                  <a16:creationId xmlns:a16="http://schemas.microsoft.com/office/drawing/2014/main" id="{511B015F-517F-0820-80FD-2DA61A85B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08" y="1196"/>
              <a:ext cx="355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Nucleus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08" name="Rectangle 27">
              <a:extLst>
                <a:ext uri="{FF2B5EF4-FFF2-40B4-BE49-F238E27FC236}">
                  <a16:creationId xmlns:a16="http://schemas.microsoft.com/office/drawing/2014/main" id="{2088A86B-57A3-4A8B-360F-2D89EABF08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0" y="1500"/>
              <a:ext cx="365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Nuclear 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09" name="Rectangle 28">
              <a:extLst>
                <a:ext uri="{FF2B5EF4-FFF2-40B4-BE49-F238E27FC236}">
                  <a16:creationId xmlns:a16="http://schemas.microsoft.com/office/drawing/2014/main" id="{F27425A5-B4E2-8E3F-6329-E80928C65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6" y="1862"/>
              <a:ext cx="199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DNA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10" name="Rectangle 29">
              <a:extLst>
                <a:ext uri="{FF2B5EF4-FFF2-40B4-BE49-F238E27FC236}">
                  <a16:creationId xmlns:a16="http://schemas.microsoft.com/office/drawing/2014/main" id="{1DA24997-55ED-9861-D4D0-E3385D24C2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8" y="3046"/>
              <a:ext cx="491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Translation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11" name="Rectangle 30">
              <a:extLst>
                <a:ext uri="{FF2B5EF4-FFF2-40B4-BE49-F238E27FC236}">
                  <a16:creationId xmlns:a16="http://schemas.microsoft.com/office/drawing/2014/main" id="{FA8B5C7B-939D-6A35-9BD5-C73AB098B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0" y="718"/>
              <a:ext cx="736" cy="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Rapid responses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12" name="Rectangle 31">
              <a:extLst>
                <a:ext uri="{FF2B5EF4-FFF2-40B4-BE49-F238E27FC236}">
                  <a16:creationId xmlns:a16="http://schemas.microsoft.com/office/drawing/2014/main" id="{CE3C394E-CACE-AB7C-BD6C-C06F4CC27E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" y="2580"/>
              <a:ext cx="716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Transcription</a:t>
              </a:r>
            </a:p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produces mRNA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13" name="Rectangle 32">
              <a:extLst>
                <a:ext uri="{FF2B5EF4-FFF2-40B4-BE49-F238E27FC236}">
                  <a16:creationId xmlns:a16="http://schemas.microsoft.com/office/drawing/2014/main" id="{E76456E1-672B-D957-4B5E-D3377839E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8" y="286"/>
              <a:ext cx="391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Steroid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hormone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14" name="Rectangle 33">
              <a:extLst>
                <a:ext uri="{FF2B5EF4-FFF2-40B4-BE49-F238E27FC236}">
                  <a16:creationId xmlns:a16="http://schemas.microsoft.com/office/drawing/2014/main" id="{28AA2167-4BD0-FCBC-D146-887219DB20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1" y="278"/>
              <a:ext cx="279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Blood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vessel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15" name="Rectangle 34">
              <a:extLst>
                <a:ext uri="{FF2B5EF4-FFF2-40B4-BE49-F238E27FC236}">
                  <a16:creationId xmlns:a16="http://schemas.microsoft.com/office/drawing/2014/main" id="{EABF15F7-0ABF-C32A-EC42-1D1A90D2F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0" y="1114"/>
              <a:ext cx="314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Protein</a:t>
              </a:r>
            </a:p>
            <a:p>
              <a:pPr algn="ct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carrier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16" name="Rectangle 35">
              <a:extLst>
                <a:ext uri="{FF2B5EF4-FFF2-40B4-BE49-F238E27FC236}">
                  <a16:creationId xmlns:a16="http://schemas.microsoft.com/office/drawing/2014/main" id="{1BB57F48-41A5-E93F-7DD8-0E50CA938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8" y="2970"/>
              <a:ext cx="360" cy="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New</a:t>
              </a:r>
            </a:p>
            <a:p>
              <a:pPr algn="r"/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proteins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17" name="Rectangle 36">
              <a:extLst>
                <a:ext uri="{FF2B5EF4-FFF2-40B4-BE49-F238E27FC236}">
                  <a16:creationId xmlns:a16="http://schemas.microsoft.com/office/drawing/2014/main" id="{03E41D45-DCC1-5C81-D22A-1D9BDF691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334"/>
              <a:ext cx="906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1100" b="1">
                  <a:solidFill>
                    <a:srgbClr val="000000"/>
                  </a:solidFill>
                  <a:latin typeface="Arial" panose="020B0604020202020204" pitchFamily="34" charset="0"/>
                </a:rPr>
                <a:t>Cell surface receptor</a:t>
              </a:r>
              <a:endParaRPr lang="en-US" altLang="el-GR" sz="1100">
                <a:latin typeface="Times" pitchFamily="2" charset="0"/>
              </a:endParaRPr>
            </a:p>
          </p:txBody>
        </p:sp>
        <p:sp>
          <p:nvSpPr>
            <p:cNvPr id="97318" name="Oval 37">
              <a:extLst>
                <a:ext uri="{FF2B5EF4-FFF2-40B4-BE49-F238E27FC236}">
                  <a16:creationId xmlns:a16="http://schemas.microsoft.com/office/drawing/2014/main" id="{EF7911F8-BF5D-0E70-2D3D-5C6CBAAA4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" y="1227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7319" name="Oval 38">
              <a:extLst>
                <a:ext uri="{FF2B5EF4-FFF2-40B4-BE49-F238E27FC236}">
                  <a16:creationId xmlns:a16="http://schemas.microsoft.com/office/drawing/2014/main" id="{72EE1A08-BF3F-7FDA-9070-4F48A56EB1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" y="3278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7320" name="Oval 39">
              <a:extLst>
                <a:ext uri="{FF2B5EF4-FFF2-40B4-BE49-F238E27FC236}">
                  <a16:creationId xmlns:a16="http://schemas.microsoft.com/office/drawing/2014/main" id="{92FC1DE2-8894-97A5-FECF-58E70D357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" y="294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7321" name="Oval 40">
              <a:extLst>
                <a:ext uri="{FF2B5EF4-FFF2-40B4-BE49-F238E27FC236}">
                  <a16:creationId xmlns:a16="http://schemas.microsoft.com/office/drawing/2014/main" id="{D141AD0D-CC62-1DCA-7018-995773332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9" y="3538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7322" name="Oval 41">
              <a:extLst>
                <a:ext uri="{FF2B5EF4-FFF2-40B4-BE49-F238E27FC236}">
                  <a16:creationId xmlns:a16="http://schemas.microsoft.com/office/drawing/2014/main" id="{AAF4431C-9D20-E37C-FE75-A604765EF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3531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5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7323" name="Oval 42">
              <a:extLst>
                <a:ext uri="{FF2B5EF4-FFF2-40B4-BE49-F238E27FC236}">
                  <a16:creationId xmlns:a16="http://schemas.microsoft.com/office/drawing/2014/main" id="{8A856925-1644-3687-1463-5DC4661AC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" y="1955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2a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7324" name="Oval 43">
              <a:extLst>
                <a:ext uri="{FF2B5EF4-FFF2-40B4-BE49-F238E27FC236}">
                  <a16:creationId xmlns:a16="http://schemas.microsoft.com/office/drawing/2014/main" id="{D1F64E4B-36BB-17C0-BA13-7DD9B4C73A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2" y="81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1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7325" name="Oval 44">
              <a:extLst>
                <a:ext uri="{FF2B5EF4-FFF2-40B4-BE49-F238E27FC236}">
                  <a16:creationId xmlns:a16="http://schemas.microsoft.com/office/drawing/2014/main" id="{80AA604C-BD23-F66E-6936-C1DD9F4ED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" y="103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7326" name="Oval 45">
              <a:extLst>
                <a:ext uri="{FF2B5EF4-FFF2-40B4-BE49-F238E27FC236}">
                  <a16:creationId xmlns:a16="http://schemas.microsoft.com/office/drawing/2014/main" id="{62128944-075A-A7A1-FFE7-869C0E9F7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5" y="610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2a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7327" name="Oval 46">
              <a:extLst>
                <a:ext uri="{FF2B5EF4-FFF2-40B4-BE49-F238E27FC236}">
                  <a16:creationId xmlns:a16="http://schemas.microsoft.com/office/drawing/2014/main" id="{237A86FB-1F7B-990A-A66D-1EEFA0E74A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1" y="2338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7328" name="Oval 47">
              <a:extLst>
                <a:ext uri="{FF2B5EF4-FFF2-40B4-BE49-F238E27FC236}">
                  <a16:creationId xmlns:a16="http://schemas.microsoft.com/office/drawing/2014/main" id="{B76B514C-96C0-F47B-08F5-EEFB27A59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3" y="2859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lang="en-US" altLang="el-GR" sz="1100" b="1">
                <a:latin typeface="Times" pitchFamily="2" charset="0"/>
              </a:endParaRPr>
            </a:p>
          </p:txBody>
        </p:sp>
        <p:sp>
          <p:nvSpPr>
            <p:cNvPr id="97329" name="Oval 48">
              <a:extLst>
                <a:ext uri="{FF2B5EF4-FFF2-40B4-BE49-F238E27FC236}">
                  <a16:creationId xmlns:a16="http://schemas.microsoft.com/office/drawing/2014/main" id="{E636204A-E33A-B2FD-BA63-F15010FEC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0" y="2756"/>
              <a:ext cx="144" cy="144"/>
            </a:xfrm>
            <a:prstGeom prst="ellipse">
              <a:avLst/>
            </a:prstGeom>
            <a:solidFill>
              <a:srgbClr val="19C2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r>
                <a:rPr lang="en-US" altLang="el-GR" sz="1100" b="1">
                  <a:solidFill>
                    <a:srgbClr val="FFFFFF"/>
                  </a:solidFill>
                  <a:latin typeface="Arial" panose="020B0604020202020204" pitchFamily="34" charset="0"/>
                </a:rPr>
                <a:t>5</a:t>
              </a:r>
              <a:endParaRPr lang="en-US" altLang="el-GR" sz="1100" b="1">
                <a:latin typeface="Times" pitchFamily="2" charset="0"/>
              </a:endParaRPr>
            </a:p>
          </p:txBody>
        </p:sp>
      </p:grpSp>
      <p:sp>
        <p:nvSpPr>
          <p:cNvPr id="97284" name="Rectangle 49">
            <a:extLst>
              <a:ext uri="{FF2B5EF4-FFF2-40B4-BE49-F238E27FC236}">
                <a16:creationId xmlns:a16="http://schemas.microsoft.com/office/drawing/2014/main" id="{C914F986-AF42-1B69-2C44-8331DDD1BD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Στεροειδείς ορμόνες : δράση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65EA8360-7AE9-7A21-ADC8-A54E6F6CB9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1143000"/>
          </a:xfrm>
        </p:spPr>
        <p:txBody>
          <a:bodyPr/>
          <a:lstStyle/>
          <a:p>
            <a:pPr eaLnBrk="1" hangingPunct="1"/>
            <a:endParaRPr lang="el-GR" altLang="el-GR">
              <a:ea typeface="ＭＳ Ｐゴシック" panose="020B0600070205080204" pitchFamily="34" charset="-128"/>
            </a:endParaRPr>
          </a:p>
        </p:txBody>
      </p:sp>
      <p:sp>
        <p:nvSpPr>
          <p:cNvPr id="98307" name="Rectangle 4">
            <a:extLst>
              <a:ext uri="{FF2B5EF4-FFF2-40B4-BE49-F238E27FC236}">
                <a16:creationId xmlns:a16="http://schemas.microsoft.com/office/drawing/2014/main" id="{CDAF48F0-EF95-A8C8-EA7C-19C498272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Στεροειδείς ορμόνες : δράση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  <p:pic>
        <p:nvPicPr>
          <p:cNvPr id="98308" name="Picture 5">
            <a:extLst>
              <a:ext uri="{FF2B5EF4-FFF2-40B4-BE49-F238E27FC236}">
                <a16:creationId xmlns:a16="http://schemas.microsoft.com/office/drawing/2014/main" id="{1F7B14B1-3444-A72B-CB6D-78715CC2F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46163"/>
            <a:ext cx="6934200" cy="581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087E447F-89F8-61CE-156C-39B54143D0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 altLang="el-GR">
              <a:ea typeface="ＭＳ Ｐゴシック" panose="020B0600070205080204" pitchFamily="34" charset="-128"/>
            </a:endParaRPr>
          </a:p>
        </p:txBody>
      </p:sp>
      <p:pic>
        <p:nvPicPr>
          <p:cNvPr id="99331" name="Picture 3" descr="antiest">
            <a:extLst>
              <a:ext uri="{FF2B5EF4-FFF2-40B4-BE49-F238E27FC236}">
                <a16:creationId xmlns:a16="http://schemas.microsoft.com/office/drawing/2014/main" id="{4EDEC9C3-3BC9-C89E-A035-BAEEB9F93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136650"/>
            <a:ext cx="460375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2" name="Rectangle 4">
            <a:extLst>
              <a:ext uri="{FF2B5EF4-FFF2-40B4-BE49-F238E27FC236}">
                <a16:creationId xmlns:a16="http://schemas.microsoft.com/office/drawing/2014/main" id="{2FE79C48-067C-A23C-734D-3B426343D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0"/>
            <a:ext cx="7772400" cy="990600"/>
          </a:xfrm>
          <a:prstGeom prst="rect">
            <a:avLst/>
          </a:prstGeom>
          <a:solidFill>
            <a:srgbClr val="00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</a:rPr>
              <a:t>Στεροειδείς ορμόνες : δράση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3">
            <a:extLst>
              <a:ext uri="{FF2B5EF4-FFF2-40B4-BE49-F238E27FC236}">
                <a16:creationId xmlns:a16="http://schemas.microsoft.com/office/drawing/2014/main" id="{600DB542-F289-C373-6F7A-74A07CCB54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l-GR" altLang="el-GR">
              <a:ea typeface="ＭＳ Ｐゴシック" panose="020B0600070205080204" pitchFamily="34" charset="-128"/>
            </a:endParaRPr>
          </a:p>
        </p:txBody>
      </p:sp>
      <p:pic>
        <p:nvPicPr>
          <p:cNvPr id="100355" name="Picture 5" descr="http://www.pnas.org/content/suppl/2005/01/04/0407113102.DC1/07113Fig9.jpg">
            <a:extLst>
              <a:ext uri="{FF2B5EF4-FFF2-40B4-BE49-F238E27FC236}">
                <a16:creationId xmlns:a16="http://schemas.microsoft.com/office/drawing/2014/main" id="{A67E0807-D9BB-4058-4C80-DAB0DB00E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52600"/>
            <a:ext cx="5715000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Rectangle 7">
            <a:extLst>
              <a:ext uri="{FF2B5EF4-FFF2-40B4-BE49-F238E27FC236}">
                <a16:creationId xmlns:a16="http://schemas.microsoft.com/office/drawing/2014/main" id="{A0E2BF5B-521A-90ED-06D6-A65D1B34FEF6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solidFill>
            <a:srgbClr val="009999"/>
          </a:solidFill>
        </p:spPr>
        <p:txBody>
          <a:bodyPr/>
          <a:lstStyle/>
          <a:p>
            <a:pPr eaLnBrk="1" hangingPunct="1"/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  <a:ea typeface="ＭＳ Ｐゴシック" panose="020B0600070205080204" pitchFamily="34" charset="-128"/>
              </a:rPr>
              <a:t>Δράση ενός  </a:t>
            </a:r>
            <a:r>
              <a:rPr lang="en-US" altLang="el-GR" sz="3200">
                <a:solidFill>
                  <a:schemeClr val="bg1"/>
                </a:solidFill>
                <a:latin typeface="Arial Unicode MS" panose="020B0604020202020204" pitchFamily="34" charset="-128"/>
                <a:ea typeface="ＭＳ Ｐゴシック" panose="020B0600070205080204" pitchFamily="34" charset="-128"/>
              </a:rPr>
              <a:t>SERM (Selective Estrogen Receptor Modulator) </a:t>
            </a:r>
            <a:r>
              <a:rPr lang="el-GR" altLang="el-GR" sz="3200">
                <a:solidFill>
                  <a:schemeClr val="bg1"/>
                </a:solidFill>
                <a:latin typeface="Arial Unicode MS" panose="020B0604020202020204" pitchFamily="34" charset="-128"/>
                <a:ea typeface="ＭＳ Ｐゴシック" panose="020B0600070205080204" pitchFamily="34" charset="-128"/>
              </a:rPr>
              <a:t>όπως η Ραλοξιφαίνη </a:t>
            </a:r>
            <a:endParaRPr lang="en-US" altLang="el-GR" sz="3200">
              <a:solidFill>
                <a:schemeClr val="bg1"/>
              </a:solidFill>
              <a:latin typeface="Arial Unicode MS" panose="020B0604020202020204" pitchFamily="34" charset="-128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3">
            <a:extLst>
              <a:ext uri="{FF2B5EF4-FFF2-40B4-BE49-F238E27FC236}">
                <a16:creationId xmlns:a16="http://schemas.microsoft.com/office/drawing/2014/main" id="{46183C0A-5EB5-1DA7-EFE7-BA251D02B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429000"/>
            <a:ext cx="87407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l-GR" altLang="el-GR" sz="1800">
              <a:solidFill>
                <a:schemeClr val="bg1"/>
              </a:solidFill>
              <a:effectDag name="">
                <a:cont type="tree" name="">
                  <a:effect ref="fillLine"/>
                  <a:outerShdw dist="38100" dir="13500000" algn="br">
                    <a:srgbClr val="FFFFFF"/>
                  </a:outerShdw>
                </a:cont>
                <a:cont type="tree" name="">
                  <a:effect ref="fillLine"/>
                  <a:outerShdw dist="38100" dir="2700000" algn="tl">
                    <a:srgbClr val="999999"/>
                  </a:outerShdw>
                </a:cont>
                <a:effect ref="fillLine"/>
              </a:effectDag>
            </a:endParaRPr>
          </a:p>
          <a:p>
            <a:endParaRPr lang="en-US" altLang="el-GR" sz="1800">
              <a:solidFill>
                <a:schemeClr val="bg1"/>
              </a:solidFill>
            </a:endParaRPr>
          </a:p>
        </p:txBody>
      </p:sp>
      <p:pic>
        <p:nvPicPr>
          <p:cNvPr id="101379" name="Picture 4" descr="C:\Users\Eva\Pictures\Raloxifene.jpg">
            <a:extLst>
              <a:ext uri="{FF2B5EF4-FFF2-40B4-BE49-F238E27FC236}">
                <a16:creationId xmlns:a16="http://schemas.microsoft.com/office/drawing/2014/main" id="{42DEDC44-B0A0-47B6-E51E-FA65378FC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0"/>
            <a:ext cx="5362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888BD451-47CF-144A-985A-BBA25B007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l-GR" altLang="el-GR">
              <a:ea typeface="ＭＳ Ｐゴシック" panose="020B0600070205080204" pitchFamily="34" charset="-128"/>
            </a:endParaRPr>
          </a:p>
        </p:txBody>
      </p:sp>
      <p:pic>
        <p:nvPicPr>
          <p:cNvPr id="102403" name="Picture 4" descr="estrogen">
            <a:extLst>
              <a:ext uri="{FF2B5EF4-FFF2-40B4-BE49-F238E27FC236}">
                <a16:creationId xmlns:a16="http://schemas.microsoft.com/office/drawing/2014/main" id="{F174B0C3-0C57-D03C-AE70-668650660327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1219200"/>
            <a:ext cx="8139113" cy="5016500"/>
          </a:xfr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ext Box 2">
            <a:extLst>
              <a:ext uri="{FF2B5EF4-FFF2-40B4-BE49-F238E27FC236}">
                <a16:creationId xmlns:a16="http://schemas.microsoft.com/office/drawing/2014/main" id="{B2F18679-A52B-F215-6046-4B898CF68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0" y="207963"/>
            <a:ext cx="9012238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l-GR" altLang="el-GR" sz="2400" b="1">
                <a:solidFill>
                  <a:srgbClr val="FFFF00"/>
                </a:solidFill>
              </a:rPr>
              <a:t>Ενδοκυττάρια μετάδοση μηνύματος μέσω μεμβρανικών υποδοχέων </a:t>
            </a:r>
          </a:p>
          <a:p>
            <a:pPr algn="ctr"/>
            <a:r>
              <a:rPr lang="el-GR" altLang="el-GR" sz="2400" b="1">
                <a:solidFill>
                  <a:srgbClr val="FFFF00"/>
                </a:solidFill>
              </a:rPr>
              <a:t>που είναι συνδεδεμένοι με </a:t>
            </a:r>
            <a:r>
              <a:rPr lang="en-US" altLang="el-GR" sz="2400" b="1">
                <a:solidFill>
                  <a:srgbClr val="FFFF00"/>
                </a:solidFill>
              </a:rPr>
              <a:t>G </a:t>
            </a:r>
            <a:r>
              <a:rPr lang="el-GR" altLang="el-GR" sz="2400" b="1">
                <a:solidFill>
                  <a:srgbClr val="FFFF00"/>
                </a:solidFill>
              </a:rPr>
              <a:t>-πρωτείνες</a:t>
            </a:r>
            <a:r>
              <a:rPr lang="el-GR" altLang="el-GR" sz="2000" b="1">
                <a:solidFill>
                  <a:srgbClr val="FFFF00"/>
                </a:solidFill>
              </a:rPr>
              <a:t> </a:t>
            </a:r>
          </a:p>
          <a:p>
            <a:pPr algn="ctr"/>
            <a:r>
              <a:rPr lang="el-GR" altLang="el-GR" sz="1800">
                <a:solidFill>
                  <a:srgbClr val="FFFF00"/>
                </a:solidFill>
              </a:rPr>
              <a:t>Πχ. Γλυκαγόνη, ΡΤΗ, Επινεφρίνη</a:t>
            </a:r>
            <a:endParaRPr lang="en-US" altLang="el-GR" sz="2000" b="1">
              <a:solidFill>
                <a:srgbClr val="FFFF00"/>
              </a:solidFill>
            </a:endParaRPr>
          </a:p>
        </p:txBody>
      </p:sp>
      <p:sp>
        <p:nvSpPr>
          <p:cNvPr id="103427" name="Text Box 5">
            <a:extLst>
              <a:ext uri="{FF2B5EF4-FFF2-40B4-BE49-F238E27FC236}">
                <a16:creationId xmlns:a16="http://schemas.microsoft.com/office/drawing/2014/main" id="{56BA9534-EC33-3752-8EAE-6FA30712C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28800"/>
            <a:ext cx="9228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600">
                <a:solidFill>
                  <a:schemeClr val="bg1"/>
                </a:solidFill>
              </a:rPr>
              <a:t>Συστατικά </a:t>
            </a:r>
            <a:r>
              <a:rPr lang="en-US" altLang="el-GR" sz="1600">
                <a:solidFill>
                  <a:schemeClr val="bg1"/>
                </a:solidFill>
              </a:rPr>
              <a:t>: </a:t>
            </a:r>
            <a:r>
              <a:rPr lang="en-US" altLang="el-GR" sz="1600" b="1">
                <a:solidFill>
                  <a:schemeClr val="bg1"/>
                </a:solidFill>
              </a:rPr>
              <a:t>Receptor</a:t>
            </a:r>
            <a:r>
              <a:rPr lang="en-US" altLang="el-GR" sz="1600">
                <a:solidFill>
                  <a:schemeClr val="bg1"/>
                </a:solidFill>
              </a:rPr>
              <a:t>; </a:t>
            </a:r>
            <a:r>
              <a:rPr lang="en-US" altLang="el-GR" sz="1600" b="1">
                <a:solidFill>
                  <a:schemeClr val="bg1"/>
                </a:solidFill>
              </a:rPr>
              <a:t>Transducer</a:t>
            </a:r>
            <a:r>
              <a:rPr lang="en-US" altLang="el-GR" sz="1600">
                <a:solidFill>
                  <a:schemeClr val="bg1"/>
                </a:solidFill>
              </a:rPr>
              <a:t> </a:t>
            </a:r>
            <a:r>
              <a:rPr lang="el-GR" altLang="el-GR" sz="1600">
                <a:solidFill>
                  <a:schemeClr val="bg1"/>
                </a:solidFill>
              </a:rPr>
              <a:t>: μετατροπέα</a:t>
            </a:r>
            <a:r>
              <a:rPr lang="en-US" altLang="el-GR" sz="1600">
                <a:solidFill>
                  <a:schemeClr val="bg1"/>
                </a:solidFill>
              </a:rPr>
              <a:t>(</a:t>
            </a:r>
            <a:r>
              <a:rPr lang="en-US" altLang="el-GR" sz="1600" i="1">
                <a:solidFill>
                  <a:schemeClr val="bg1"/>
                </a:solidFill>
              </a:rPr>
              <a:t>G protein</a:t>
            </a:r>
            <a:r>
              <a:rPr lang="en-US" altLang="el-GR" sz="1600">
                <a:solidFill>
                  <a:schemeClr val="bg1"/>
                </a:solidFill>
              </a:rPr>
              <a:t>): </a:t>
            </a:r>
            <a:r>
              <a:rPr lang="en-US" altLang="el-GR" sz="1600" b="1">
                <a:solidFill>
                  <a:schemeClr val="bg1"/>
                </a:solidFill>
              </a:rPr>
              <a:t>Effector</a:t>
            </a:r>
            <a:r>
              <a:rPr lang="el-GR" altLang="el-GR" sz="1600" b="1">
                <a:solidFill>
                  <a:schemeClr val="bg1"/>
                </a:solidFill>
              </a:rPr>
              <a:t> :τελεστή</a:t>
            </a:r>
            <a:r>
              <a:rPr lang="en-US" altLang="el-GR" sz="1600">
                <a:solidFill>
                  <a:schemeClr val="bg1"/>
                </a:solidFill>
              </a:rPr>
              <a:t> (</a:t>
            </a:r>
            <a:r>
              <a:rPr lang="en-US" altLang="el-GR" sz="1600" i="1">
                <a:solidFill>
                  <a:schemeClr val="bg1"/>
                </a:solidFill>
              </a:rPr>
              <a:t>membrane-bound enzyme</a:t>
            </a:r>
            <a:r>
              <a:rPr lang="en-US" altLang="el-GR" sz="1600">
                <a:solidFill>
                  <a:schemeClr val="bg1"/>
                </a:solidFill>
              </a:rPr>
              <a:t>); </a:t>
            </a:r>
          </a:p>
          <a:p>
            <a:r>
              <a:rPr lang="en-US" altLang="el-GR" sz="1600">
                <a:solidFill>
                  <a:schemeClr val="bg1"/>
                </a:solidFill>
              </a:rPr>
              <a:t>    </a:t>
            </a:r>
            <a:r>
              <a:rPr lang="en-US" altLang="el-GR" sz="1600" b="1">
                <a:solidFill>
                  <a:schemeClr val="bg1"/>
                </a:solidFill>
              </a:rPr>
              <a:t>Second messenger</a:t>
            </a:r>
            <a:r>
              <a:rPr lang="en-US" altLang="el-GR" sz="1600">
                <a:solidFill>
                  <a:schemeClr val="bg1"/>
                </a:solidFill>
              </a:rPr>
              <a:t> (e.g. </a:t>
            </a:r>
            <a:r>
              <a:rPr lang="en-US" altLang="el-GR" sz="1600" i="1">
                <a:solidFill>
                  <a:schemeClr val="bg1"/>
                </a:solidFill>
              </a:rPr>
              <a:t>cAMP</a:t>
            </a:r>
            <a:r>
              <a:rPr lang="en-US" altLang="el-GR" sz="1600">
                <a:solidFill>
                  <a:schemeClr val="bg1"/>
                </a:solidFill>
              </a:rPr>
              <a:t>); </a:t>
            </a:r>
            <a:r>
              <a:rPr lang="en-US" altLang="el-GR" sz="1600" b="1">
                <a:solidFill>
                  <a:schemeClr val="bg1"/>
                </a:solidFill>
              </a:rPr>
              <a:t>Response</a:t>
            </a:r>
            <a:r>
              <a:rPr lang="en-US" altLang="el-GR" sz="1600">
                <a:solidFill>
                  <a:schemeClr val="bg1"/>
                </a:solidFill>
              </a:rPr>
              <a:t> (</a:t>
            </a:r>
            <a:r>
              <a:rPr lang="en-US" altLang="el-GR" sz="1600" i="1">
                <a:solidFill>
                  <a:schemeClr val="bg1"/>
                </a:solidFill>
              </a:rPr>
              <a:t>cascade of highly-regulated protein phosphorylations, etc</a:t>
            </a:r>
            <a:r>
              <a:rPr lang="en-US" altLang="el-GR" sz="1600">
                <a:solidFill>
                  <a:schemeClr val="bg1"/>
                </a:solidFill>
              </a:rPr>
              <a:t>)</a:t>
            </a:r>
            <a:endParaRPr lang="en-US" altLang="el-GR" sz="2000">
              <a:solidFill>
                <a:schemeClr val="bg1"/>
              </a:solidFill>
            </a:endParaRPr>
          </a:p>
        </p:txBody>
      </p:sp>
      <p:pic>
        <p:nvPicPr>
          <p:cNvPr id="103428" name="Picture 6" descr="3306623014">
            <a:extLst>
              <a:ext uri="{FF2B5EF4-FFF2-40B4-BE49-F238E27FC236}">
                <a16:creationId xmlns:a16="http://schemas.microsoft.com/office/drawing/2014/main" id="{2AD65EB6-2A97-9A3F-86D9-03C116073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614613"/>
            <a:ext cx="4146550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9" name="Text Box 7">
            <a:extLst>
              <a:ext uri="{FF2B5EF4-FFF2-40B4-BE49-F238E27FC236}">
                <a16:creationId xmlns:a16="http://schemas.microsoft.com/office/drawing/2014/main" id="{CD796E74-33BC-ECE0-3F19-3D709647C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819400"/>
            <a:ext cx="3700463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800">
                <a:solidFill>
                  <a:schemeClr val="bg1"/>
                </a:solidFill>
              </a:rPr>
              <a:t>Υποδοχέας</a:t>
            </a:r>
            <a:r>
              <a:rPr lang="en-US" altLang="el-GR" sz="1800">
                <a:solidFill>
                  <a:schemeClr val="bg1"/>
                </a:solidFill>
              </a:rPr>
              <a:t>:</a:t>
            </a:r>
          </a:p>
          <a:p>
            <a:r>
              <a:rPr lang="en-US" altLang="el-GR" sz="1800">
                <a:solidFill>
                  <a:schemeClr val="bg1"/>
                </a:solidFill>
              </a:rPr>
              <a:t>  </a:t>
            </a:r>
            <a:r>
              <a:rPr lang="el-GR" altLang="el-GR" sz="1800">
                <a:solidFill>
                  <a:schemeClr val="bg1"/>
                </a:solidFill>
              </a:rPr>
              <a:t>μια πρωτείνη με επτά διαμεμβρανικά</a:t>
            </a:r>
          </a:p>
          <a:p>
            <a:r>
              <a:rPr lang="el-GR" altLang="el-GR" sz="1800">
                <a:solidFill>
                  <a:schemeClr val="bg1"/>
                </a:solidFill>
              </a:rPr>
              <a:t>  τμήματα</a:t>
            </a:r>
            <a:endParaRPr lang="en-US" altLang="el-GR" sz="1800">
              <a:solidFill>
                <a:schemeClr val="bg1"/>
              </a:solidFill>
            </a:endParaRPr>
          </a:p>
        </p:txBody>
      </p:sp>
      <p:sp>
        <p:nvSpPr>
          <p:cNvPr id="103430" name="Text Box 8">
            <a:extLst>
              <a:ext uri="{FF2B5EF4-FFF2-40B4-BE49-F238E27FC236}">
                <a16:creationId xmlns:a16="http://schemas.microsoft.com/office/drawing/2014/main" id="{DCFA0C5D-D1FE-961C-12A2-93BD273E1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3109913"/>
            <a:ext cx="20955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1600"/>
              <a:t>Ligand binding domain</a:t>
            </a:r>
          </a:p>
          <a:p>
            <a:pPr algn="ctr"/>
            <a:r>
              <a:rPr lang="en-US" altLang="el-GR" sz="1600"/>
              <a:t>(extracellular site)</a:t>
            </a:r>
          </a:p>
        </p:txBody>
      </p:sp>
      <p:sp>
        <p:nvSpPr>
          <p:cNvPr id="103431" name="Text Box 9">
            <a:extLst>
              <a:ext uri="{FF2B5EF4-FFF2-40B4-BE49-F238E27FC236}">
                <a16:creationId xmlns:a16="http://schemas.microsoft.com/office/drawing/2014/main" id="{256F034B-FF4D-2FF6-E52F-AF878E7B3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953000"/>
            <a:ext cx="2647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1800" b="1">
                <a:solidFill>
                  <a:schemeClr val="bg1"/>
                </a:solidFill>
                <a:sym typeface="Symbol" pitchFamily="2" charset="2"/>
              </a:rPr>
              <a:t></a:t>
            </a:r>
            <a:r>
              <a:rPr lang="en-US" altLang="el-GR" sz="1800">
                <a:solidFill>
                  <a:schemeClr val="bg1"/>
                </a:solidFill>
                <a:sym typeface="Symbol" pitchFamily="2" charset="2"/>
              </a:rPr>
              <a:t>-</a:t>
            </a:r>
            <a:r>
              <a:rPr lang="el-GR" altLang="el-GR" sz="1800">
                <a:solidFill>
                  <a:schemeClr val="bg1"/>
                </a:solidFill>
                <a:sym typeface="Symbol" pitchFamily="2" charset="2"/>
              </a:rPr>
              <a:t>αδρενεργικός υποδοχέας</a:t>
            </a:r>
            <a:endParaRPr lang="en-US" altLang="el-GR" sz="1600">
              <a:solidFill>
                <a:schemeClr val="bg1"/>
              </a:solidFill>
            </a:endParaRPr>
          </a:p>
        </p:txBody>
      </p:sp>
      <p:sp>
        <p:nvSpPr>
          <p:cNvPr id="103432" name="Text Box 10">
            <a:extLst>
              <a:ext uri="{FF2B5EF4-FFF2-40B4-BE49-F238E27FC236}">
                <a16:creationId xmlns:a16="http://schemas.microsoft.com/office/drawing/2014/main" id="{40536512-D99B-5760-6CE8-A654B8121F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776913"/>
            <a:ext cx="16430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1600"/>
              <a:t>G</a:t>
            </a:r>
            <a:r>
              <a:rPr lang="en-US" altLang="el-GR" sz="1600" baseline="-25000"/>
              <a:t>s</a:t>
            </a:r>
            <a:r>
              <a:rPr lang="en-US" altLang="el-GR" sz="1600"/>
              <a:t> binding site</a:t>
            </a:r>
          </a:p>
          <a:p>
            <a:pPr algn="ctr"/>
            <a:r>
              <a:rPr lang="en-US" altLang="el-GR" sz="1600"/>
              <a:t>(intracellular site)</a:t>
            </a:r>
          </a:p>
        </p:txBody>
      </p:sp>
      <p:sp>
        <p:nvSpPr>
          <p:cNvPr id="103433" name="Text Box 11">
            <a:extLst>
              <a:ext uri="{FF2B5EF4-FFF2-40B4-BE49-F238E27FC236}">
                <a16:creationId xmlns:a16="http://schemas.microsoft.com/office/drawing/2014/main" id="{209D347D-5F4D-028A-877C-1B9D42093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562600"/>
            <a:ext cx="34893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600">
                <a:solidFill>
                  <a:schemeClr val="bg1"/>
                </a:solidFill>
              </a:rPr>
              <a:t>Όλοι οι </a:t>
            </a:r>
            <a:r>
              <a:rPr lang="en-US" altLang="el-GR" sz="1600">
                <a:solidFill>
                  <a:schemeClr val="bg1"/>
                </a:solidFill>
              </a:rPr>
              <a:t>G protein-coupled </a:t>
            </a:r>
            <a:r>
              <a:rPr lang="el-GR" altLang="el-GR" sz="1600">
                <a:solidFill>
                  <a:schemeClr val="bg1"/>
                </a:solidFill>
              </a:rPr>
              <a:t>υποδοχείς </a:t>
            </a:r>
          </a:p>
          <a:p>
            <a:r>
              <a:rPr lang="el-GR" altLang="el-GR" sz="1600">
                <a:solidFill>
                  <a:schemeClr val="bg1"/>
                </a:solidFill>
              </a:rPr>
              <a:t>μοιάζουν</a:t>
            </a:r>
            <a:r>
              <a:rPr lang="en-US" altLang="el-GR" sz="1600">
                <a:solidFill>
                  <a:schemeClr val="bg1"/>
                </a:solidFill>
              </a:rPr>
              <a:t> </a:t>
            </a:r>
            <a:r>
              <a:rPr lang="el-GR" altLang="el-GR" sz="1600">
                <a:solidFill>
                  <a:schemeClr val="bg1"/>
                </a:solidFill>
              </a:rPr>
              <a:t>με τον β-αδρενερικό υποδοχέα</a:t>
            </a:r>
            <a:endParaRPr lang="en-US" altLang="el-GR" sz="1600">
              <a:solidFill>
                <a:schemeClr val="bg1"/>
              </a:solidFill>
              <a:sym typeface="Symbol" pitchFamily="2" charset="2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2">
            <a:extLst>
              <a:ext uri="{FF2B5EF4-FFF2-40B4-BE49-F238E27FC236}">
                <a16:creationId xmlns:a16="http://schemas.microsoft.com/office/drawing/2014/main" id="{B79105C0-CD05-1BCF-6914-1DCEEB9E6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5050" y="1500188"/>
            <a:ext cx="45339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5" name="Rectangle 3">
            <a:extLst>
              <a:ext uri="{FF2B5EF4-FFF2-40B4-BE49-F238E27FC236}">
                <a16:creationId xmlns:a16="http://schemas.microsoft.com/office/drawing/2014/main" id="{0EA9BDDE-C8BA-04E7-6A98-CA3F8D8FD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33400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 sz="4400">
              <a:solidFill>
                <a:schemeClr val="tx2"/>
              </a:solidFill>
            </a:endParaRPr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414B03A5-4F87-676D-1654-F70B8294E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381000"/>
            <a:ext cx="3922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l-GR" sz="2400" b="1"/>
              <a:t>G protein-coupled </a:t>
            </a:r>
            <a:r>
              <a:rPr lang="el-GR" altLang="el-GR" sz="2400" b="1"/>
              <a:t>υποδοχείς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>
            <a:extLst>
              <a:ext uri="{FF2B5EF4-FFF2-40B4-BE49-F238E27FC236}">
                <a16:creationId xmlns:a16="http://schemas.microsoft.com/office/drawing/2014/main" id="{DF5E3645-69CC-8B60-CEAA-8D24C4129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990600"/>
            <a:ext cx="9086850" cy="518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499" name="Rectangle 3">
            <a:extLst>
              <a:ext uri="{FF2B5EF4-FFF2-40B4-BE49-F238E27FC236}">
                <a16:creationId xmlns:a16="http://schemas.microsoft.com/office/drawing/2014/main" id="{DB3A6B2D-11A5-F32F-1616-25435AAA9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04800"/>
            <a:ext cx="3922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l-GR" sz="2400" b="1"/>
              <a:t>G protein-coupled </a:t>
            </a:r>
            <a:r>
              <a:rPr lang="el-GR" altLang="el-GR" sz="2400" b="1"/>
              <a:t>υποδοχείς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0872577-FE3F-0BC6-9A70-3D3F8CFB15FA}"/>
              </a:ext>
            </a:extLst>
          </p:cNvPr>
          <p:cNvGrpSpPr>
            <a:grpSpLocks/>
          </p:cNvGrpSpPr>
          <p:nvPr/>
        </p:nvGrpSpPr>
        <p:grpSpPr bwMode="auto">
          <a:xfrm>
            <a:off x="7543800" y="381000"/>
            <a:ext cx="885825" cy="762000"/>
            <a:chOff x="2784" y="816"/>
            <a:chExt cx="558" cy="480"/>
          </a:xfrm>
        </p:grpSpPr>
        <p:sp>
          <p:nvSpPr>
            <p:cNvPr id="108168" name="Text Box 3">
              <a:extLst>
                <a:ext uri="{FF2B5EF4-FFF2-40B4-BE49-F238E27FC236}">
                  <a16:creationId xmlns:a16="http://schemas.microsoft.com/office/drawing/2014/main" id="{CF732C3E-75BA-79AF-48E6-3AD2F24493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32" y="816"/>
              <a:ext cx="5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l-GR" sz="2400" b="1"/>
                <a:t>GTP</a:t>
              </a:r>
            </a:p>
          </p:txBody>
        </p:sp>
        <p:sp>
          <p:nvSpPr>
            <p:cNvPr id="108169" name="Line 4">
              <a:extLst>
                <a:ext uri="{FF2B5EF4-FFF2-40B4-BE49-F238E27FC236}">
                  <a16:creationId xmlns:a16="http://schemas.microsoft.com/office/drawing/2014/main" id="{19BB8603-3AD4-5A0D-8035-A0D652D76D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84" y="1104"/>
              <a:ext cx="19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l-GR"/>
            </a:p>
          </p:txBody>
        </p:sp>
      </p:grpSp>
      <p:sp>
        <p:nvSpPr>
          <p:cNvPr id="247813" name="Freeform 5">
            <a:extLst>
              <a:ext uri="{FF2B5EF4-FFF2-40B4-BE49-F238E27FC236}">
                <a16:creationId xmlns:a16="http://schemas.microsoft.com/office/drawing/2014/main" id="{54FFEA2C-53E1-4DCC-7987-7CFFC34F59CB}"/>
              </a:ext>
            </a:extLst>
          </p:cNvPr>
          <p:cNvSpPr>
            <a:spLocks/>
          </p:cNvSpPr>
          <p:nvPr/>
        </p:nvSpPr>
        <p:spPr bwMode="auto">
          <a:xfrm rot="-10551779">
            <a:off x="4267200" y="4495800"/>
            <a:ext cx="1295400" cy="508000"/>
          </a:xfrm>
          <a:custGeom>
            <a:avLst/>
            <a:gdLst>
              <a:gd name="T0" fmla="*/ 0 w 816"/>
              <a:gd name="T1" fmla="*/ 2147483647 h 320"/>
              <a:gd name="T2" fmla="*/ 2147483647 w 816"/>
              <a:gd name="T3" fmla="*/ 2147483647 h 320"/>
              <a:gd name="T4" fmla="*/ 2147483647 w 816"/>
              <a:gd name="T5" fmla="*/ 2147483647 h 320"/>
              <a:gd name="T6" fmla="*/ 2147483647 w 816"/>
              <a:gd name="T7" fmla="*/ 2147483647 h 320"/>
              <a:gd name="T8" fmla="*/ 0 60000 65536"/>
              <a:gd name="T9" fmla="*/ 0 60000 65536"/>
              <a:gd name="T10" fmla="*/ 0 60000 65536"/>
              <a:gd name="T11" fmla="*/ 0 60000 65536"/>
              <a:gd name="T12" fmla="*/ 0 w 816"/>
              <a:gd name="T13" fmla="*/ 0 h 320"/>
              <a:gd name="T14" fmla="*/ 816 w 816"/>
              <a:gd name="T15" fmla="*/ 320 h 3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16" h="320">
                <a:moveTo>
                  <a:pt x="0" y="320"/>
                </a:moveTo>
                <a:cubicBezTo>
                  <a:pt x="32" y="248"/>
                  <a:pt x="64" y="176"/>
                  <a:pt x="144" y="128"/>
                </a:cubicBezTo>
                <a:cubicBezTo>
                  <a:pt x="224" y="80"/>
                  <a:pt x="368" y="0"/>
                  <a:pt x="480" y="32"/>
                </a:cubicBezTo>
                <a:cubicBezTo>
                  <a:pt x="592" y="64"/>
                  <a:pt x="760" y="272"/>
                  <a:pt x="816" y="3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grpSp>
        <p:nvGrpSpPr>
          <p:cNvPr id="3" name="Group 6">
            <a:extLst>
              <a:ext uri="{FF2B5EF4-FFF2-40B4-BE49-F238E27FC236}">
                <a16:creationId xmlns:a16="http://schemas.microsoft.com/office/drawing/2014/main" id="{AB5A39A7-0F77-7467-9E40-3A5A275AF70C}"/>
              </a:ext>
            </a:extLst>
          </p:cNvPr>
          <p:cNvGrpSpPr>
            <a:grpSpLocks/>
          </p:cNvGrpSpPr>
          <p:nvPr/>
        </p:nvGrpSpPr>
        <p:grpSpPr bwMode="auto">
          <a:xfrm>
            <a:off x="2514600" y="304800"/>
            <a:ext cx="4894263" cy="1349375"/>
            <a:chOff x="1584" y="528"/>
            <a:chExt cx="3083" cy="850"/>
          </a:xfrm>
        </p:grpSpPr>
        <p:grpSp>
          <p:nvGrpSpPr>
            <p:cNvPr id="108010" name="Group 7">
              <a:extLst>
                <a:ext uri="{FF2B5EF4-FFF2-40B4-BE49-F238E27FC236}">
                  <a16:creationId xmlns:a16="http://schemas.microsoft.com/office/drawing/2014/main" id="{49F4F7DA-0DA6-49D0-815C-AC927B75C7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4" y="528"/>
              <a:ext cx="779" cy="754"/>
              <a:chOff x="1536" y="1056"/>
              <a:chExt cx="779" cy="754"/>
            </a:xfrm>
          </p:grpSpPr>
          <p:grpSp>
            <p:nvGrpSpPr>
              <p:cNvPr id="108120" name="Group 8">
                <a:extLst>
                  <a:ext uri="{FF2B5EF4-FFF2-40B4-BE49-F238E27FC236}">
                    <a16:creationId xmlns:a16="http://schemas.microsoft.com/office/drawing/2014/main" id="{319B5EFD-D25C-FC26-248C-81B48E94E9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8165" name="Oval 9">
                  <a:extLst>
                    <a:ext uri="{FF2B5EF4-FFF2-40B4-BE49-F238E27FC236}">
                      <a16:creationId xmlns:a16="http://schemas.microsoft.com/office/drawing/2014/main" id="{204774D5-4A9D-D170-730E-838372148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66" name="Freeform 10">
                  <a:extLst>
                    <a:ext uri="{FF2B5EF4-FFF2-40B4-BE49-F238E27FC236}">
                      <a16:creationId xmlns:a16="http://schemas.microsoft.com/office/drawing/2014/main" id="{EC13B7F7-2864-5D6E-3617-EDA3E3A17C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67" name="Freeform 11">
                  <a:extLst>
                    <a:ext uri="{FF2B5EF4-FFF2-40B4-BE49-F238E27FC236}">
                      <a16:creationId xmlns:a16="http://schemas.microsoft.com/office/drawing/2014/main" id="{87A8CF08-191B-8377-7207-224E33B2C4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121" name="Group 12">
                <a:extLst>
                  <a:ext uri="{FF2B5EF4-FFF2-40B4-BE49-F238E27FC236}">
                    <a16:creationId xmlns:a16="http://schemas.microsoft.com/office/drawing/2014/main" id="{76848BE3-8C15-2AE3-AE42-5F57F5BA55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8162" name="Oval 13">
                  <a:extLst>
                    <a:ext uri="{FF2B5EF4-FFF2-40B4-BE49-F238E27FC236}">
                      <a16:creationId xmlns:a16="http://schemas.microsoft.com/office/drawing/2014/main" id="{D7760C10-B322-4EE7-9DAB-7B766E4DF1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63" name="Freeform 14">
                  <a:extLst>
                    <a:ext uri="{FF2B5EF4-FFF2-40B4-BE49-F238E27FC236}">
                      <a16:creationId xmlns:a16="http://schemas.microsoft.com/office/drawing/2014/main" id="{550BC06F-4F4D-56DB-C6C7-63414F7CDC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64" name="Freeform 15">
                  <a:extLst>
                    <a:ext uri="{FF2B5EF4-FFF2-40B4-BE49-F238E27FC236}">
                      <a16:creationId xmlns:a16="http://schemas.microsoft.com/office/drawing/2014/main" id="{A68D4B2F-125C-EDBE-D031-0C75486B70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122" name="Group 16">
                <a:extLst>
                  <a:ext uri="{FF2B5EF4-FFF2-40B4-BE49-F238E27FC236}">
                    <a16:creationId xmlns:a16="http://schemas.microsoft.com/office/drawing/2014/main" id="{86654ECD-134C-2570-A170-ADC2E1754F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8159" name="Oval 17">
                  <a:extLst>
                    <a:ext uri="{FF2B5EF4-FFF2-40B4-BE49-F238E27FC236}">
                      <a16:creationId xmlns:a16="http://schemas.microsoft.com/office/drawing/2014/main" id="{3AD8DCCC-318A-1D3E-407B-00E6CD77CE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60" name="Freeform 18">
                  <a:extLst>
                    <a:ext uri="{FF2B5EF4-FFF2-40B4-BE49-F238E27FC236}">
                      <a16:creationId xmlns:a16="http://schemas.microsoft.com/office/drawing/2014/main" id="{2FB9D26B-E1D5-C531-A601-C0761AAA76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61" name="Freeform 19">
                  <a:extLst>
                    <a:ext uri="{FF2B5EF4-FFF2-40B4-BE49-F238E27FC236}">
                      <a16:creationId xmlns:a16="http://schemas.microsoft.com/office/drawing/2014/main" id="{8AB2CB58-F7AA-598B-45C9-46AE75F049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123" name="Group 20">
                <a:extLst>
                  <a:ext uri="{FF2B5EF4-FFF2-40B4-BE49-F238E27FC236}">
                    <a16:creationId xmlns:a16="http://schemas.microsoft.com/office/drawing/2014/main" id="{E830F1D5-AA31-73DB-F1C4-F6EB0DBF9C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8156" name="Oval 21">
                  <a:extLst>
                    <a:ext uri="{FF2B5EF4-FFF2-40B4-BE49-F238E27FC236}">
                      <a16:creationId xmlns:a16="http://schemas.microsoft.com/office/drawing/2014/main" id="{B1F47055-3C75-0372-B205-478075FB2D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57" name="Freeform 22">
                  <a:extLst>
                    <a:ext uri="{FF2B5EF4-FFF2-40B4-BE49-F238E27FC236}">
                      <a16:creationId xmlns:a16="http://schemas.microsoft.com/office/drawing/2014/main" id="{886EE63F-FB88-5E9D-252D-81D2730EA1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58" name="Freeform 23">
                  <a:extLst>
                    <a:ext uri="{FF2B5EF4-FFF2-40B4-BE49-F238E27FC236}">
                      <a16:creationId xmlns:a16="http://schemas.microsoft.com/office/drawing/2014/main" id="{390955ED-1A00-8512-31D3-7676DF04C3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124" name="Group 24">
                <a:extLst>
                  <a:ext uri="{FF2B5EF4-FFF2-40B4-BE49-F238E27FC236}">
                    <a16:creationId xmlns:a16="http://schemas.microsoft.com/office/drawing/2014/main" id="{AE780737-2407-2DC6-E0B9-5FE313DBCA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8153" name="Oval 25">
                  <a:extLst>
                    <a:ext uri="{FF2B5EF4-FFF2-40B4-BE49-F238E27FC236}">
                      <a16:creationId xmlns:a16="http://schemas.microsoft.com/office/drawing/2014/main" id="{384384B8-594D-E29F-38F9-8078DF9370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54" name="Freeform 26">
                  <a:extLst>
                    <a:ext uri="{FF2B5EF4-FFF2-40B4-BE49-F238E27FC236}">
                      <a16:creationId xmlns:a16="http://schemas.microsoft.com/office/drawing/2014/main" id="{748835DB-8DA8-1815-8505-96C5D76243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55" name="Freeform 27">
                  <a:extLst>
                    <a:ext uri="{FF2B5EF4-FFF2-40B4-BE49-F238E27FC236}">
                      <a16:creationId xmlns:a16="http://schemas.microsoft.com/office/drawing/2014/main" id="{94A8B724-5B8E-5AD8-9474-49DA87FCCA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125" name="Group 28">
                <a:extLst>
                  <a:ext uri="{FF2B5EF4-FFF2-40B4-BE49-F238E27FC236}">
                    <a16:creationId xmlns:a16="http://schemas.microsoft.com/office/drawing/2014/main" id="{1F13B11F-1EA1-382B-55DB-CF92012F10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8150" name="Oval 29">
                  <a:extLst>
                    <a:ext uri="{FF2B5EF4-FFF2-40B4-BE49-F238E27FC236}">
                      <a16:creationId xmlns:a16="http://schemas.microsoft.com/office/drawing/2014/main" id="{1E86BBBF-484C-8FE5-31AF-B2E2B7BC12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51" name="Freeform 30">
                  <a:extLst>
                    <a:ext uri="{FF2B5EF4-FFF2-40B4-BE49-F238E27FC236}">
                      <a16:creationId xmlns:a16="http://schemas.microsoft.com/office/drawing/2014/main" id="{8BDE1973-E13A-4B6F-D448-9B8CBACB6E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52" name="Freeform 31">
                  <a:extLst>
                    <a:ext uri="{FF2B5EF4-FFF2-40B4-BE49-F238E27FC236}">
                      <a16:creationId xmlns:a16="http://schemas.microsoft.com/office/drawing/2014/main" id="{44F8CB7F-80D0-8A2F-DF5A-40C139F617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126" name="Group 32">
                <a:extLst>
                  <a:ext uri="{FF2B5EF4-FFF2-40B4-BE49-F238E27FC236}">
                    <a16:creationId xmlns:a16="http://schemas.microsoft.com/office/drawing/2014/main" id="{F8135C14-33A3-24DD-9442-46B42636601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8147" name="Oval 33">
                  <a:extLst>
                    <a:ext uri="{FF2B5EF4-FFF2-40B4-BE49-F238E27FC236}">
                      <a16:creationId xmlns:a16="http://schemas.microsoft.com/office/drawing/2014/main" id="{E72B596B-5795-0E2B-BA44-EA166F1B41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48" name="Freeform 34">
                  <a:extLst>
                    <a:ext uri="{FF2B5EF4-FFF2-40B4-BE49-F238E27FC236}">
                      <a16:creationId xmlns:a16="http://schemas.microsoft.com/office/drawing/2014/main" id="{D67D7372-09EA-0816-B5CE-BCF2E6CECB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49" name="Freeform 35">
                  <a:extLst>
                    <a:ext uri="{FF2B5EF4-FFF2-40B4-BE49-F238E27FC236}">
                      <a16:creationId xmlns:a16="http://schemas.microsoft.com/office/drawing/2014/main" id="{13E844AF-3C11-77CA-0B69-33C75F2B86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127" name="Group 36">
                <a:extLst>
                  <a:ext uri="{FF2B5EF4-FFF2-40B4-BE49-F238E27FC236}">
                    <a16:creationId xmlns:a16="http://schemas.microsoft.com/office/drawing/2014/main" id="{B265CCB2-8BB8-92A1-F0D6-FCAF1F1369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8144" name="Oval 37">
                  <a:extLst>
                    <a:ext uri="{FF2B5EF4-FFF2-40B4-BE49-F238E27FC236}">
                      <a16:creationId xmlns:a16="http://schemas.microsoft.com/office/drawing/2014/main" id="{F383CD19-747E-9B9D-F224-E68A5EB482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45" name="Freeform 38">
                  <a:extLst>
                    <a:ext uri="{FF2B5EF4-FFF2-40B4-BE49-F238E27FC236}">
                      <a16:creationId xmlns:a16="http://schemas.microsoft.com/office/drawing/2014/main" id="{58C74011-460B-DF25-FA2D-64EA0288D0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46" name="Freeform 39">
                  <a:extLst>
                    <a:ext uri="{FF2B5EF4-FFF2-40B4-BE49-F238E27FC236}">
                      <a16:creationId xmlns:a16="http://schemas.microsoft.com/office/drawing/2014/main" id="{52A6BBB7-BBF1-1A4A-0FAF-538A8D1041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128" name="Group 40">
                <a:extLst>
                  <a:ext uri="{FF2B5EF4-FFF2-40B4-BE49-F238E27FC236}">
                    <a16:creationId xmlns:a16="http://schemas.microsoft.com/office/drawing/2014/main" id="{18B027B6-BD68-B136-31D7-396B4FD237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8141" name="Oval 41">
                  <a:extLst>
                    <a:ext uri="{FF2B5EF4-FFF2-40B4-BE49-F238E27FC236}">
                      <a16:creationId xmlns:a16="http://schemas.microsoft.com/office/drawing/2014/main" id="{F09ADFA8-C3FF-08CB-50AF-D786CE3C80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42" name="Freeform 42">
                  <a:extLst>
                    <a:ext uri="{FF2B5EF4-FFF2-40B4-BE49-F238E27FC236}">
                      <a16:creationId xmlns:a16="http://schemas.microsoft.com/office/drawing/2014/main" id="{3EF479B5-933C-AB8E-8F97-F9BDBA6B93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43" name="Freeform 43">
                  <a:extLst>
                    <a:ext uri="{FF2B5EF4-FFF2-40B4-BE49-F238E27FC236}">
                      <a16:creationId xmlns:a16="http://schemas.microsoft.com/office/drawing/2014/main" id="{94D9A071-4671-D27D-F834-651365D7D3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129" name="Group 44">
                <a:extLst>
                  <a:ext uri="{FF2B5EF4-FFF2-40B4-BE49-F238E27FC236}">
                    <a16:creationId xmlns:a16="http://schemas.microsoft.com/office/drawing/2014/main" id="{FF1C9C1A-61BF-5F8D-758E-4492EF052D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8138" name="Oval 45">
                  <a:extLst>
                    <a:ext uri="{FF2B5EF4-FFF2-40B4-BE49-F238E27FC236}">
                      <a16:creationId xmlns:a16="http://schemas.microsoft.com/office/drawing/2014/main" id="{2519A20A-91C5-F42B-4315-7C7E059F77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39" name="Freeform 46">
                  <a:extLst>
                    <a:ext uri="{FF2B5EF4-FFF2-40B4-BE49-F238E27FC236}">
                      <a16:creationId xmlns:a16="http://schemas.microsoft.com/office/drawing/2014/main" id="{763749AB-0B9B-A898-3666-9ED18F0642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40" name="Freeform 47">
                  <a:extLst>
                    <a:ext uri="{FF2B5EF4-FFF2-40B4-BE49-F238E27FC236}">
                      <a16:creationId xmlns:a16="http://schemas.microsoft.com/office/drawing/2014/main" id="{56212910-8E48-F6F4-325D-073A1D404C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130" name="Group 48">
                <a:extLst>
                  <a:ext uri="{FF2B5EF4-FFF2-40B4-BE49-F238E27FC236}">
                    <a16:creationId xmlns:a16="http://schemas.microsoft.com/office/drawing/2014/main" id="{6A9DD916-0D08-061A-BEAE-355F3A6FAB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8135" name="Oval 49">
                  <a:extLst>
                    <a:ext uri="{FF2B5EF4-FFF2-40B4-BE49-F238E27FC236}">
                      <a16:creationId xmlns:a16="http://schemas.microsoft.com/office/drawing/2014/main" id="{C0170E96-D223-E35F-1A68-110F541C5D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36" name="Freeform 50">
                  <a:extLst>
                    <a:ext uri="{FF2B5EF4-FFF2-40B4-BE49-F238E27FC236}">
                      <a16:creationId xmlns:a16="http://schemas.microsoft.com/office/drawing/2014/main" id="{6B275A91-6CA2-DEC5-B3C4-0C555A8979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37" name="Freeform 51">
                  <a:extLst>
                    <a:ext uri="{FF2B5EF4-FFF2-40B4-BE49-F238E27FC236}">
                      <a16:creationId xmlns:a16="http://schemas.microsoft.com/office/drawing/2014/main" id="{6E576212-FA11-2D54-9B06-545EEBE17A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131" name="Group 52">
                <a:extLst>
                  <a:ext uri="{FF2B5EF4-FFF2-40B4-BE49-F238E27FC236}">
                    <a16:creationId xmlns:a16="http://schemas.microsoft.com/office/drawing/2014/main" id="{A2AF187C-4DA7-C1B4-CEC3-8E04D7CEBA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8132" name="Oval 53">
                  <a:extLst>
                    <a:ext uri="{FF2B5EF4-FFF2-40B4-BE49-F238E27FC236}">
                      <a16:creationId xmlns:a16="http://schemas.microsoft.com/office/drawing/2014/main" id="{58E31722-4160-971A-7A7B-FE8675F955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33" name="Freeform 54">
                  <a:extLst>
                    <a:ext uri="{FF2B5EF4-FFF2-40B4-BE49-F238E27FC236}">
                      <a16:creationId xmlns:a16="http://schemas.microsoft.com/office/drawing/2014/main" id="{4BE40D5A-EF6A-0515-6483-306D2DFD8A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34" name="Freeform 55">
                  <a:extLst>
                    <a:ext uri="{FF2B5EF4-FFF2-40B4-BE49-F238E27FC236}">
                      <a16:creationId xmlns:a16="http://schemas.microsoft.com/office/drawing/2014/main" id="{B55F782D-87D5-6376-690E-2392185FF2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grpSp>
          <p:nvGrpSpPr>
            <p:cNvPr id="108011" name="Group 56">
              <a:extLst>
                <a:ext uri="{FF2B5EF4-FFF2-40B4-BE49-F238E27FC236}">
                  <a16:creationId xmlns:a16="http://schemas.microsoft.com/office/drawing/2014/main" id="{FA7C9529-2B3A-B382-0A9D-744FFC721F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88" y="576"/>
              <a:ext cx="779" cy="754"/>
              <a:chOff x="1536" y="1056"/>
              <a:chExt cx="779" cy="754"/>
            </a:xfrm>
          </p:grpSpPr>
          <p:grpSp>
            <p:nvGrpSpPr>
              <p:cNvPr id="108072" name="Group 57">
                <a:extLst>
                  <a:ext uri="{FF2B5EF4-FFF2-40B4-BE49-F238E27FC236}">
                    <a16:creationId xmlns:a16="http://schemas.microsoft.com/office/drawing/2014/main" id="{245D0D1E-6D66-7EF0-63A9-172D8D2990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8117" name="Oval 58">
                  <a:extLst>
                    <a:ext uri="{FF2B5EF4-FFF2-40B4-BE49-F238E27FC236}">
                      <a16:creationId xmlns:a16="http://schemas.microsoft.com/office/drawing/2014/main" id="{5E0BC558-834E-BAA3-EF6E-8FC3AAFC77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18" name="Freeform 59">
                  <a:extLst>
                    <a:ext uri="{FF2B5EF4-FFF2-40B4-BE49-F238E27FC236}">
                      <a16:creationId xmlns:a16="http://schemas.microsoft.com/office/drawing/2014/main" id="{182343B0-171F-34B3-C3A1-F3F90EA13A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19" name="Freeform 60">
                  <a:extLst>
                    <a:ext uri="{FF2B5EF4-FFF2-40B4-BE49-F238E27FC236}">
                      <a16:creationId xmlns:a16="http://schemas.microsoft.com/office/drawing/2014/main" id="{65BEBB71-BFFB-9769-648F-E20E7BD208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73" name="Group 61">
                <a:extLst>
                  <a:ext uri="{FF2B5EF4-FFF2-40B4-BE49-F238E27FC236}">
                    <a16:creationId xmlns:a16="http://schemas.microsoft.com/office/drawing/2014/main" id="{F4FC61A0-C6B3-66D0-B497-C1F4CCCDA0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8114" name="Oval 62">
                  <a:extLst>
                    <a:ext uri="{FF2B5EF4-FFF2-40B4-BE49-F238E27FC236}">
                      <a16:creationId xmlns:a16="http://schemas.microsoft.com/office/drawing/2014/main" id="{625B4448-9F3F-D0AD-9C67-E79842FD47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15" name="Freeform 63">
                  <a:extLst>
                    <a:ext uri="{FF2B5EF4-FFF2-40B4-BE49-F238E27FC236}">
                      <a16:creationId xmlns:a16="http://schemas.microsoft.com/office/drawing/2014/main" id="{EBCC02D9-3745-83DC-E884-F160E6CA02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16" name="Freeform 64">
                  <a:extLst>
                    <a:ext uri="{FF2B5EF4-FFF2-40B4-BE49-F238E27FC236}">
                      <a16:creationId xmlns:a16="http://schemas.microsoft.com/office/drawing/2014/main" id="{EB663EC0-76E2-0F94-0D68-6AFCCA4EAE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74" name="Group 65">
                <a:extLst>
                  <a:ext uri="{FF2B5EF4-FFF2-40B4-BE49-F238E27FC236}">
                    <a16:creationId xmlns:a16="http://schemas.microsoft.com/office/drawing/2014/main" id="{756E5279-927A-A4A7-A1BD-AC223F4976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8111" name="Oval 66">
                  <a:extLst>
                    <a:ext uri="{FF2B5EF4-FFF2-40B4-BE49-F238E27FC236}">
                      <a16:creationId xmlns:a16="http://schemas.microsoft.com/office/drawing/2014/main" id="{523B29C8-B59C-CB09-FD59-2558457FD2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12" name="Freeform 67">
                  <a:extLst>
                    <a:ext uri="{FF2B5EF4-FFF2-40B4-BE49-F238E27FC236}">
                      <a16:creationId xmlns:a16="http://schemas.microsoft.com/office/drawing/2014/main" id="{A2D3E6A8-AB00-3A55-121C-6F166077A7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13" name="Freeform 68">
                  <a:extLst>
                    <a:ext uri="{FF2B5EF4-FFF2-40B4-BE49-F238E27FC236}">
                      <a16:creationId xmlns:a16="http://schemas.microsoft.com/office/drawing/2014/main" id="{9797D556-EB3C-33ED-96F5-E409C99029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75" name="Group 69">
                <a:extLst>
                  <a:ext uri="{FF2B5EF4-FFF2-40B4-BE49-F238E27FC236}">
                    <a16:creationId xmlns:a16="http://schemas.microsoft.com/office/drawing/2014/main" id="{3627100E-F147-0F41-987A-61509FF538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8108" name="Oval 70">
                  <a:extLst>
                    <a:ext uri="{FF2B5EF4-FFF2-40B4-BE49-F238E27FC236}">
                      <a16:creationId xmlns:a16="http://schemas.microsoft.com/office/drawing/2014/main" id="{D0144B53-7CE0-9164-F451-CBE9F73574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09" name="Freeform 71">
                  <a:extLst>
                    <a:ext uri="{FF2B5EF4-FFF2-40B4-BE49-F238E27FC236}">
                      <a16:creationId xmlns:a16="http://schemas.microsoft.com/office/drawing/2014/main" id="{2FB1720E-1B3C-3F7D-D0CD-1353ECED5D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10" name="Freeform 72">
                  <a:extLst>
                    <a:ext uri="{FF2B5EF4-FFF2-40B4-BE49-F238E27FC236}">
                      <a16:creationId xmlns:a16="http://schemas.microsoft.com/office/drawing/2014/main" id="{A6084BC5-EFF0-9D96-D355-6A9E9EE1CF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76" name="Group 73">
                <a:extLst>
                  <a:ext uri="{FF2B5EF4-FFF2-40B4-BE49-F238E27FC236}">
                    <a16:creationId xmlns:a16="http://schemas.microsoft.com/office/drawing/2014/main" id="{01A60754-10C3-8EFE-BC65-3DA1EFC3DD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8105" name="Oval 74">
                  <a:extLst>
                    <a:ext uri="{FF2B5EF4-FFF2-40B4-BE49-F238E27FC236}">
                      <a16:creationId xmlns:a16="http://schemas.microsoft.com/office/drawing/2014/main" id="{BF9A46FD-C2C5-D0C3-1153-7EB5D6E31C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06" name="Freeform 75">
                  <a:extLst>
                    <a:ext uri="{FF2B5EF4-FFF2-40B4-BE49-F238E27FC236}">
                      <a16:creationId xmlns:a16="http://schemas.microsoft.com/office/drawing/2014/main" id="{DB9E59E2-D275-AC4D-CB56-4731D85FF3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07" name="Freeform 76">
                  <a:extLst>
                    <a:ext uri="{FF2B5EF4-FFF2-40B4-BE49-F238E27FC236}">
                      <a16:creationId xmlns:a16="http://schemas.microsoft.com/office/drawing/2014/main" id="{7B155400-1257-D09B-7A3B-7931B6FC69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77" name="Group 77">
                <a:extLst>
                  <a:ext uri="{FF2B5EF4-FFF2-40B4-BE49-F238E27FC236}">
                    <a16:creationId xmlns:a16="http://schemas.microsoft.com/office/drawing/2014/main" id="{AC099058-BB35-DAEA-6524-BFE0F3FD13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8102" name="Oval 78">
                  <a:extLst>
                    <a:ext uri="{FF2B5EF4-FFF2-40B4-BE49-F238E27FC236}">
                      <a16:creationId xmlns:a16="http://schemas.microsoft.com/office/drawing/2014/main" id="{07E0813B-EACA-4C49-8133-AC36ADE441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03" name="Freeform 79">
                  <a:extLst>
                    <a:ext uri="{FF2B5EF4-FFF2-40B4-BE49-F238E27FC236}">
                      <a16:creationId xmlns:a16="http://schemas.microsoft.com/office/drawing/2014/main" id="{EDC18EC4-DC51-4EFB-78FC-BD59FDCE42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04" name="Freeform 80">
                  <a:extLst>
                    <a:ext uri="{FF2B5EF4-FFF2-40B4-BE49-F238E27FC236}">
                      <a16:creationId xmlns:a16="http://schemas.microsoft.com/office/drawing/2014/main" id="{BB504213-EBFC-9CC4-0BAB-840B89BED7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78" name="Group 81">
                <a:extLst>
                  <a:ext uri="{FF2B5EF4-FFF2-40B4-BE49-F238E27FC236}">
                    <a16:creationId xmlns:a16="http://schemas.microsoft.com/office/drawing/2014/main" id="{DDD7383E-BB1F-E2CD-69EA-03468EA6CA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8099" name="Oval 82">
                  <a:extLst>
                    <a:ext uri="{FF2B5EF4-FFF2-40B4-BE49-F238E27FC236}">
                      <a16:creationId xmlns:a16="http://schemas.microsoft.com/office/drawing/2014/main" id="{412195A2-12F2-37D0-4451-3E9C82D76A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00" name="Freeform 83">
                  <a:extLst>
                    <a:ext uri="{FF2B5EF4-FFF2-40B4-BE49-F238E27FC236}">
                      <a16:creationId xmlns:a16="http://schemas.microsoft.com/office/drawing/2014/main" id="{88037F1C-17FB-D080-117D-3C117155B6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101" name="Freeform 84">
                  <a:extLst>
                    <a:ext uri="{FF2B5EF4-FFF2-40B4-BE49-F238E27FC236}">
                      <a16:creationId xmlns:a16="http://schemas.microsoft.com/office/drawing/2014/main" id="{DB9161F8-B6FF-D31A-1551-1E76770204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79" name="Group 85">
                <a:extLst>
                  <a:ext uri="{FF2B5EF4-FFF2-40B4-BE49-F238E27FC236}">
                    <a16:creationId xmlns:a16="http://schemas.microsoft.com/office/drawing/2014/main" id="{FC454CE4-51D5-ACB7-B8AC-93285B6467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8096" name="Oval 86">
                  <a:extLst>
                    <a:ext uri="{FF2B5EF4-FFF2-40B4-BE49-F238E27FC236}">
                      <a16:creationId xmlns:a16="http://schemas.microsoft.com/office/drawing/2014/main" id="{DC628E48-50D0-2549-39FB-9D727AC16C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97" name="Freeform 87">
                  <a:extLst>
                    <a:ext uri="{FF2B5EF4-FFF2-40B4-BE49-F238E27FC236}">
                      <a16:creationId xmlns:a16="http://schemas.microsoft.com/office/drawing/2014/main" id="{9A1BE440-6B4C-F928-ABE1-F130D931D0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98" name="Freeform 88">
                  <a:extLst>
                    <a:ext uri="{FF2B5EF4-FFF2-40B4-BE49-F238E27FC236}">
                      <a16:creationId xmlns:a16="http://schemas.microsoft.com/office/drawing/2014/main" id="{D15EA5FD-B3DC-3FEF-4475-FE222F735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80" name="Group 89">
                <a:extLst>
                  <a:ext uri="{FF2B5EF4-FFF2-40B4-BE49-F238E27FC236}">
                    <a16:creationId xmlns:a16="http://schemas.microsoft.com/office/drawing/2014/main" id="{2A2C8D49-AFB6-FD0F-53CE-2F9C3D6C0D6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8093" name="Oval 90">
                  <a:extLst>
                    <a:ext uri="{FF2B5EF4-FFF2-40B4-BE49-F238E27FC236}">
                      <a16:creationId xmlns:a16="http://schemas.microsoft.com/office/drawing/2014/main" id="{FFC7E93F-93B2-B1E3-03CD-8A68591429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94" name="Freeform 91">
                  <a:extLst>
                    <a:ext uri="{FF2B5EF4-FFF2-40B4-BE49-F238E27FC236}">
                      <a16:creationId xmlns:a16="http://schemas.microsoft.com/office/drawing/2014/main" id="{F314121A-8ED7-FF7B-3706-BC7ACF694E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95" name="Freeform 92">
                  <a:extLst>
                    <a:ext uri="{FF2B5EF4-FFF2-40B4-BE49-F238E27FC236}">
                      <a16:creationId xmlns:a16="http://schemas.microsoft.com/office/drawing/2014/main" id="{9FE68FA6-97C8-E21F-6516-184292F50E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81" name="Group 93">
                <a:extLst>
                  <a:ext uri="{FF2B5EF4-FFF2-40B4-BE49-F238E27FC236}">
                    <a16:creationId xmlns:a16="http://schemas.microsoft.com/office/drawing/2014/main" id="{4F821659-8DB7-F5DF-7D19-F7E6AD1A7B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8090" name="Oval 94">
                  <a:extLst>
                    <a:ext uri="{FF2B5EF4-FFF2-40B4-BE49-F238E27FC236}">
                      <a16:creationId xmlns:a16="http://schemas.microsoft.com/office/drawing/2014/main" id="{7A780A69-A3A9-262B-ADCA-C486C770C8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91" name="Freeform 95">
                  <a:extLst>
                    <a:ext uri="{FF2B5EF4-FFF2-40B4-BE49-F238E27FC236}">
                      <a16:creationId xmlns:a16="http://schemas.microsoft.com/office/drawing/2014/main" id="{C9F78588-D4BA-839C-3572-B1BC681926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92" name="Freeform 96">
                  <a:extLst>
                    <a:ext uri="{FF2B5EF4-FFF2-40B4-BE49-F238E27FC236}">
                      <a16:creationId xmlns:a16="http://schemas.microsoft.com/office/drawing/2014/main" id="{E37E0A6A-2681-9649-8DDE-722DF9A1EC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82" name="Group 97">
                <a:extLst>
                  <a:ext uri="{FF2B5EF4-FFF2-40B4-BE49-F238E27FC236}">
                    <a16:creationId xmlns:a16="http://schemas.microsoft.com/office/drawing/2014/main" id="{B8C0B66C-683F-A672-2FBD-B2A2B7180A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8087" name="Oval 98">
                  <a:extLst>
                    <a:ext uri="{FF2B5EF4-FFF2-40B4-BE49-F238E27FC236}">
                      <a16:creationId xmlns:a16="http://schemas.microsoft.com/office/drawing/2014/main" id="{F6AFFC98-C39D-9E9F-A3D0-5BD050E967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88" name="Freeform 99">
                  <a:extLst>
                    <a:ext uri="{FF2B5EF4-FFF2-40B4-BE49-F238E27FC236}">
                      <a16:creationId xmlns:a16="http://schemas.microsoft.com/office/drawing/2014/main" id="{E67EB926-8C3F-35C4-0DA5-CA95695DF6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89" name="Freeform 100">
                  <a:extLst>
                    <a:ext uri="{FF2B5EF4-FFF2-40B4-BE49-F238E27FC236}">
                      <a16:creationId xmlns:a16="http://schemas.microsoft.com/office/drawing/2014/main" id="{0A6BEAFA-86A6-27CC-24EE-5BA27ADB1A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83" name="Group 101">
                <a:extLst>
                  <a:ext uri="{FF2B5EF4-FFF2-40B4-BE49-F238E27FC236}">
                    <a16:creationId xmlns:a16="http://schemas.microsoft.com/office/drawing/2014/main" id="{47C21DE8-E467-05B7-5DA5-0D1EB14A43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8084" name="Oval 102">
                  <a:extLst>
                    <a:ext uri="{FF2B5EF4-FFF2-40B4-BE49-F238E27FC236}">
                      <a16:creationId xmlns:a16="http://schemas.microsoft.com/office/drawing/2014/main" id="{A40F9C05-AD44-3F01-F6D9-7590B2E62C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85" name="Freeform 103">
                  <a:extLst>
                    <a:ext uri="{FF2B5EF4-FFF2-40B4-BE49-F238E27FC236}">
                      <a16:creationId xmlns:a16="http://schemas.microsoft.com/office/drawing/2014/main" id="{C8359003-CE02-10DE-0D35-342D363129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86" name="Freeform 104">
                  <a:extLst>
                    <a:ext uri="{FF2B5EF4-FFF2-40B4-BE49-F238E27FC236}">
                      <a16:creationId xmlns:a16="http://schemas.microsoft.com/office/drawing/2014/main" id="{902015FB-9E9C-720E-65C8-302A47A337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grpSp>
          <p:nvGrpSpPr>
            <p:cNvPr id="108012" name="Group 105">
              <a:extLst>
                <a:ext uri="{FF2B5EF4-FFF2-40B4-BE49-F238E27FC236}">
                  <a16:creationId xmlns:a16="http://schemas.microsoft.com/office/drawing/2014/main" id="{05F60DD2-4B62-6B84-43AD-DA02BB02A6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624"/>
              <a:ext cx="779" cy="754"/>
              <a:chOff x="1536" y="1056"/>
              <a:chExt cx="779" cy="754"/>
            </a:xfrm>
          </p:grpSpPr>
          <p:grpSp>
            <p:nvGrpSpPr>
              <p:cNvPr id="108024" name="Group 106">
                <a:extLst>
                  <a:ext uri="{FF2B5EF4-FFF2-40B4-BE49-F238E27FC236}">
                    <a16:creationId xmlns:a16="http://schemas.microsoft.com/office/drawing/2014/main" id="{092ADC90-2A89-2ACB-7255-8CD7FC6F53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8069" name="Oval 107">
                  <a:extLst>
                    <a:ext uri="{FF2B5EF4-FFF2-40B4-BE49-F238E27FC236}">
                      <a16:creationId xmlns:a16="http://schemas.microsoft.com/office/drawing/2014/main" id="{789DAFFF-D9AA-0F06-EF43-F616933808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70" name="Freeform 108">
                  <a:extLst>
                    <a:ext uri="{FF2B5EF4-FFF2-40B4-BE49-F238E27FC236}">
                      <a16:creationId xmlns:a16="http://schemas.microsoft.com/office/drawing/2014/main" id="{A37C8B92-AACB-066A-8B23-293AEF3371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71" name="Freeform 109">
                  <a:extLst>
                    <a:ext uri="{FF2B5EF4-FFF2-40B4-BE49-F238E27FC236}">
                      <a16:creationId xmlns:a16="http://schemas.microsoft.com/office/drawing/2014/main" id="{9B831595-0177-279D-71B5-32EFBD812A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25" name="Group 110">
                <a:extLst>
                  <a:ext uri="{FF2B5EF4-FFF2-40B4-BE49-F238E27FC236}">
                    <a16:creationId xmlns:a16="http://schemas.microsoft.com/office/drawing/2014/main" id="{9FDCD6BC-5488-82F0-3745-51198109CA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8066" name="Oval 111">
                  <a:extLst>
                    <a:ext uri="{FF2B5EF4-FFF2-40B4-BE49-F238E27FC236}">
                      <a16:creationId xmlns:a16="http://schemas.microsoft.com/office/drawing/2014/main" id="{65A78FB6-1197-3A4F-5ABD-2ADD211810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67" name="Freeform 112">
                  <a:extLst>
                    <a:ext uri="{FF2B5EF4-FFF2-40B4-BE49-F238E27FC236}">
                      <a16:creationId xmlns:a16="http://schemas.microsoft.com/office/drawing/2014/main" id="{52F08224-9EA0-14A8-A97D-73C88F5348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68" name="Freeform 113">
                  <a:extLst>
                    <a:ext uri="{FF2B5EF4-FFF2-40B4-BE49-F238E27FC236}">
                      <a16:creationId xmlns:a16="http://schemas.microsoft.com/office/drawing/2014/main" id="{2513447D-61B7-2EF9-B22E-16D545AD25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26" name="Group 114">
                <a:extLst>
                  <a:ext uri="{FF2B5EF4-FFF2-40B4-BE49-F238E27FC236}">
                    <a16:creationId xmlns:a16="http://schemas.microsoft.com/office/drawing/2014/main" id="{0173CE8E-1DAD-98D3-2659-40740A3E4A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8063" name="Oval 115">
                  <a:extLst>
                    <a:ext uri="{FF2B5EF4-FFF2-40B4-BE49-F238E27FC236}">
                      <a16:creationId xmlns:a16="http://schemas.microsoft.com/office/drawing/2014/main" id="{99B14671-E4BC-91FB-392E-73872876A5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64" name="Freeform 116">
                  <a:extLst>
                    <a:ext uri="{FF2B5EF4-FFF2-40B4-BE49-F238E27FC236}">
                      <a16:creationId xmlns:a16="http://schemas.microsoft.com/office/drawing/2014/main" id="{1129840F-0702-4452-E34B-E23000BE02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65" name="Freeform 117">
                  <a:extLst>
                    <a:ext uri="{FF2B5EF4-FFF2-40B4-BE49-F238E27FC236}">
                      <a16:creationId xmlns:a16="http://schemas.microsoft.com/office/drawing/2014/main" id="{EFF3CFFB-BA21-7A78-F077-DC87DE9ADF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27" name="Group 118">
                <a:extLst>
                  <a:ext uri="{FF2B5EF4-FFF2-40B4-BE49-F238E27FC236}">
                    <a16:creationId xmlns:a16="http://schemas.microsoft.com/office/drawing/2014/main" id="{A1F96F36-0866-4594-5E6A-E87345379D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8060" name="Oval 119">
                  <a:extLst>
                    <a:ext uri="{FF2B5EF4-FFF2-40B4-BE49-F238E27FC236}">
                      <a16:creationId xmlns:a16="http://schemas.microsoft.com/office/drawing/2014/main" id="{4E08FE05-9915-8588-7F0C-1CE8F59332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61" name="Freeform 120">
                  <a:extLst>
                    <a:ext uri="{FF2B5EF4-FFF2-40B4-BE49-F238E27FC236}">
                      <a16:creationId xmlns:a16="http://schemas.microsoft.com/office/drawing/2014/main" id="{45FBA3D5-BCCF-10C6-4748-1A73A9D400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62" name="Freeform 121">
                  <a:extLst>
                    <a:ext uri="{FF2B5EF4-FFF2-40B4-BE49-F238E27FC236}">
                      <a16:creationId xmlns:a16="http://schemas.microsoft.com/office/drawing/2014/main" id="{5447F546-292E-545C-1C3B-D431D8C80B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28" name="Group 122">
                <a:extLst>
                  <a:ext uri="{FF2B5EF4-FFF2-40B4-BE49-F238E27FC236}">
                    <a16:creationId xmlns:a16="http://schemas.microsoft.com/office/drawing/2014/main" id="{4301EC9C-822D-7B62-26E6-0E1F4893A2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8057" name="Oval 123">
                  <a:extLst>
                    <a:ext uri="{FF2B5EF4-FFF2-40B4-BE49-F238E27FC236}">
                      <a16:creationId xmlns:a16="http://schemas.microsoft.com/office/drawing/2014/main" id="{3914C2C6-7676-6550-6F94-7A6BCF0B9B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58" name="Freeform 124">
                  <a:extLst>
                    <a:ext uri="{FF2B5EF4-FFF2-40B4-BE49-F238E27FC236}">
                      <a16:creationId xmlns:a16="http://schemas.microsoft.com/office/drawing/2014/main" id="{81B0C24A-2027-D397-D42F-AF4D3C13B2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59" name="Freeform 125">
                  <a:extLst>
                    <a:ext uri="{FF2B5EF4-FFF2-40B4-BE49-F238E27FC236}">
                      <a16:creationId xmlns:a16="http://schemas.microsoft.com/office/drawing/2014/main" id="{3FE58E93-FF72-203C-1B86-3F18CACADB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29" name="Group 126">
                <a:extLst>
                  <a:ext uri="{FF2B5EF4-FFF2-40B4-BE49-F238E27FC236}">
                    <a16:creationId xmlns:a16="http://schemas.microsoft.com/office/drawing/2014/main" id="{8E58EE06-6BF6-5427-DB29-A1065A109E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8054" name="Oval 127">
                  <a:extLst>
                    <a:ext uri="{FF2B5EF4-FFF2-40B4-BE49-F238E27FC236}">
                      <a16:creationId xmlns:a16="http://schemas.microsoft.com/office/drawing/2014/main" id="{C221CF8B-541B-90F2-3FF8-708281F298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55" name="Freeform 128">
                  <a:extLst>
                    <a:ext uri="{FF2B5EF4-FFF2-40B4-BE49-F238E27FC236}">
                      <a16:creationId xmlns:a16="http://schemas.microsoft.com/office/drawing/2014/main" id="{F4F20CC2-4CEB-D4B8-2B10-D429F61139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56" name="Freeform 129">
                  <a:extLst>
                    <a:ext uri="{FF2B5EF4-FFF2-40B4-BE49-F238E27FC236}">
                      <a16:creationId xmlns:a16="http://schemas.microsoft.com/office/drawing/2014/main" id="{6347E8E4-5772-8DCE-A4C7-512C15C03F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30" name="Group 130">
                <a:extLst>
                  <a:ext uri="{FF2B5EF4-FFF2-40B4-BE49-F238E27FC236}">
                    <a16:creationId xmlns:a16="http://schemas.microsoft.com/office/drawing/2014/main" id="{5137C5BA-8628-D99D-2DD3-94739BD269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8051" name="Oval 131">
                  <a:extLst>
                    <a:ext uri="{FF2B5EF4-FFF2-40B4-BE49-F238E27FC236}">
                      <a16:creationId xmlns:a16="http://schemas.microsoft.com/office/drawing/2014/main" id="{4CC768DD-9B19-B60B-F533-A2B59AD220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52" name="Freeform 132">
                  <a:extLst>
                    <a:ext uri="{FF2B5EF4-FFF2-40B4-BE49-F238E27FC236}">
                      <a16:creationId xmlns:a16="http://schemas.microsoft.com/office/drawing/2014/main" id="{76A9BFD2-7C0B-0191-3BC0-0B72928148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53" name="Freeform 133">
                  <a:extLst>
                    <a:ext uri="{FF2B5EF4-FFF2-40B4-BE49-F238E27FC236}">
                      <a16:creationId xmlns:a16="http://schemas.microsoft.com/office/drawing/2014/main" id="{6EA33C8E-83E1-625B-A3A2-009439A6A2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31" name="Group 134">
                <a:extLst>
                  <a:ext uri="{FF2B5EF4-FFF2-40B4-BE49-F238E27FC236}">
                    <a16:creationId xmlns:a16="http://schemas.microsoft.com/office/drawing/2014/main" id="{9C2184C7-B650-A185-1CFE-467BC35C5A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8048" name="Oval 135">
                  <a:extLst>
                    <a:ext uri="{FF2B5EF4-FFF2-40B4-BE49-F238E27FC236}">
                      <a16:creationId xmlns:a16="http://schemas.microsoft.com/office/drawing/2014/main" id="{A1F22DB7-5DBE-D7C5-8A84-8B34CC55CA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49" name="Freeform 136">
                  <a:extLst>
                    <a:ext uri="{FF2B5EF4-FFF2-40B4-BE49-F238E27FC236}">
                      <a16:creationId xmlns:a16="http://schemas.microsoft.com/office/drawing/2014/main" id="{C1383DFF-2E35-4903-0C5E-2DD8C93BFC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50" name="Freeform 137">
                  <a:extLst>
                    <a:ext uri="{FF2B5EF4-FFF2-40B4-BE49-F238E27FC236}">
                      <a16:creationId xmlns:a16="http://schemas.microsoft.com/office/drawing/2014/main" id="{5C1C7586-84E9-42A3-FC4A-91902B2590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32" name="Group 138">
                <a:extLst>
                  <a:ext uri="{FF2B5EF4-FFF2-40B4-BE49-F238E27FC236}">
                    <a16:creationId xmlns:a16="http://schemas.microsoft.com/office/drawing/2014/main" id="{54B7CAD1-1E11-05CE-5008-636AC41E9D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8045" name="Oval 139">
                  <a:extLst>
                    <a:ext uri="{FF2B5EF4-FFF2-40B4-BE49-F238E27FC236}">
                      <a16:creationId xmlns:a16="http://schemas.microsoft.com/office/drawing/2014/main" id="{706F2DBD-3304-AA67-7AC7-FBCBF8FCA9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46" name="Freeform 140">
                  <a:extLst>
                    <a:ext uri="{FF2B5EF4-FFF2-40B4-BE49-F238E27FC236}">
                      <a16:creationId xmlns:a16="http://schemas.microsoft.com/office/drawing/2014/main" id="{82010484-C232-574D-5906-9BE8292B07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47" name="Freeform 141">
                  <a:extLst>
                    <a:ext uri="{FF2B5EF4-FFF2-40B4-BE49-F238E27FC236}">
                      <a16:creationId xmlns:a16="http://schemas.microsoft.com/office/drawing/2014/main" id="{5CEFE2B5-5868-5A22-F9C7-9BAF4EDCDF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33" name="Group 142">
                <a:extLst>
                  <a:ext uri="{FF2B5EF4-FFF2-40B4-BE49-F238E27FC236}">
                    <a16:creationId xmlns:a16="http://schemas.microsoft.com/office/drawing/2014/main" id="{902E5531-58B2-D006-F418-C97EABA7E0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8042" name="Oval 143">
                  <a:extLst>
                    <a:ext uri="{FF2B5EF4-FFF2-40B4-BE49-F238E27FC236}">
                      <a16:creationId xmlns:a16="http://schemas.microsoft.com/office/drawing/2014/main" id="{2134A661-E7B9-AAF2-DDB3-0A4F08666B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43" name="Freeform 144">
                  <a:extLst>
                    <a:ext uri="{FF2B5EF4-FFF2-40B4-BE49-F238E27FC236}">
                      <a16:creationId xmlns:a16="http://schemas.microsoft.com/office/drawing/2014/main" id="{2F009ABC-8DCB-AE1A-7183-B8DD6DD929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44" name="Freeform 145">
                  <a:extLst>
                    <a:ext uri="{FF2B5EF4-FFF2-40B4-BE49-F238E27FC236}">
                      <a16:creationId xmlns:a16="http://schemas.microsoft.com/office/drawing/2014/main" id="{6C1DEA81-B4D9-0051-12A9-E123945F17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34" name="Group 146">
                <a:extLst>
                  <a:ext uri="{FF2B5EF4-FFF2-40B4-BE49-F238E27FC236}">
                    <a16:creationId xmlns:a16="http://schemas.microsoft.com/office/drawing/2014/main" id="{0BBDF9F7-7ABE-18BB-170B-9C1064C7F7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8039" name="Oval 147">
                  <a:extLst>
                    <a:ext uri="{FF2B5EF4-FFF2-40B4-BE49-F238E27FC236}">
                      <a16:creationId xmlns:a16="http://schemas.microsoft.com/office/drawing/2014/main" id="{691CCCA3-DB62-7490-BB04-579379BFF4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40" name="Freeform 148">
                  <a:extLst>
                    <a:ext uri="{FF2B5EF4-FFF2-40B4-BE49-F238E27FC236}">
                      <a16:creationId xmlns:a16="http://schemas.microsoft.com/office/drawing/2014/main" id="{E3F70646-90A6-1DC8-B629-CFC5E575B8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41" name="Freeform 149">
                  <a:extLst>
                    <a:ext uri="{FF2B5EF4-FFF2-40B4-BE49-F238E27FC236}">
                      <a16:creationId xmlns:a16="http://schemas.microsoft.com/office/drawing/2014/main" id="{04057362-FC3B-286B-72A5-8D74ED1A03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8035" name="Group 150">
                <a:extLst>
                  <a:ext uri="{FF2B5EF4-FFF2-40B4-BE49-F238E27FC236}">
                    <a16:creationId xmlns:a16="http://schemas.microsoft.com/office/drawing/2014/main" id="{25CA2D85-D9FE-50EE-74FD-BE7C8D14D8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8036" name="Oval 151">
                  <a:extLst>
                    <a:ext uri="{FF2B5EF4-FFF2-40B4-BE49-F238E27FC236}">
                      <a16:creationId xmlns:a16="http://schemas.microsoft.com/office/drawing/2014/main" id="{693AB4EB-24CC-08BF-98F5-46119BDA52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37" name="Freeform 152">
                  <a:extLst>
                    <a:ext uri="{FF2B5EF4-FFF2-40B4-BE49-F238E27FC236}">
                      <a16:creationId xmlns:a16="http://schemas.microsoft.com/office/drawing/2014/main" id="{BA4A8A9D-DDC1-D2A8-5A20-84884EA475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38" name="Freeform 153">
                  <a:extLst>
                    <a:ext uri="{FF2B5EF4-FFF2-40B4-BE49-F238E27FC236}">
                      <a16:creationId xmlns:a16="http://schemas.microsoft.com/office/drawing/2014/main" id="{C3DEBA23-65A4-0422-1FEF-6926B30A8F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sp>
          <p:nvSpPr>
            <p:cNvPr id="108013" name="Oval 154">
              <a:extLst>
                <a:ext uri="{FF2B5EF4-FFF2-40B4-BE49-F238E27FC236}">
                  <a16:creationId xmlns:a16="http://schemas.microsoft.com/office/drawing/2014/main" id="{586E05DB-6C9D-9E1A-C418-06577E555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672"/>
              <a:ext cx="144" cy="14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08014" name="Oval 155">
              <a:extLst>
                <a:ext uri="{FF2B5EF4-FFF2-40B4-BE49-F238E27FC236}">
                  <a16:creationId xmlns:a16="http://schemas.microsoft.com/office/drawing/2014/main" id="{84D649B7-E37D-298E-B886-CAA6E8AB01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576"/>
              <a:ext cx="144" cy="14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pSp>
          <p:nvGrpSpPr>
            <p:cNvPr id="108015" name="Group 156">
              <a:extLst>
                <a:ext uri="{FF2B5EF4-FFF2-40B4-BE49-F238E27FC236}">
                  <a16:creationId xmlns:a16="http://schemas.microsoft.com/office/drawing/2014/main" id="{8F0AD1E1-FF21-66B1-7145-045C760139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624"/>
              <a:ext cx="610" cy="624"/>
              <a:chOff x="2112" y="1392"/>
              <a:chExt cx="432" cy="576"/>
            </a:xfrm>
          </p:grpSpPr>
          <p:sp>
            <p:nvSpPr>
              <p:cNvPr id="108022" name="Oval 157">
                <a:extLst>
                  <a:ext uri="{FF2B5EF4-FFF2-40B4-BE49-F238E27FC236}">
                    <a16:creationId xmlns:a16="http://schemas.microsoft.com/office/drawing/2014/main" id="{8DAFB262-4BAE-901C-7711-77342D2EBD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1392"/>
                <a:ext cx="432" cy="576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66CCFF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l-GR" altLang="el-GR"/>
              </a:p>
            </p:txBody>
          </p:sp>
          <p:sp>
            <p:nvSpPr>
              <p:cNvPr id="108023" name="Text Box 158">
                <a:extLst>
                  <a:ext uri="{FF2B5EF4-FFF2-40B4-BE49-F238E27FC236}">
                    <a16:creationId xmlns:a16="http://schemas.microsoft.com/office/drawing/2014/main" id="{B1EB3D62-E758-092F-C135-0C21BEBB32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0" y="1536"/>
                <a:ext cx="279" cy="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l-GR" sz="2400" b="1"/>
                  <a:t>AC</a:t>
                </a:r>
              </a:p>
            </p:txBody>
          </p:sp>
        </p:grpSp>
        <p:grpSp>
          <p:nvGrpSpPr>
            <p:cNvPr id="108016" name="Group 159">
              <a:extLst>
                <a:ext uri="{FF2B5EF4-FFF2-40B4-BE49-F238E27FC236}">
                  <a16:creationId xmlns:a16="http://schemas.microsoft.com/office/drawing/2014/main" id="{F135B99F-75A8-F5A3-1097-1E55CAF3F8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528"/>
              <a:ext cx="681" cy="720"/>
              <a:chOff x="2160" y="960"/>
              <a:chExt cx="681" cy="720"/>
            </a:xfrm>
          </p:grpSpPr>
          <p:sp>
            <p:nvSpPr>
              <p:cNvPr id="108017" name="Oval 160">
                <a:extLst>
                  <a:ext uri="{FF2B5EF4-FFF2-40B4-BE49-F238E27FC236}">
                    <a16:creationId xmlns:a16="http://schemas.microsoft.com/office/drawing/2014/main" id="{33EB0EE0-6F59-8B3B-74FC-73553E6F19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008"/>
                <a:ext cx="288" cy="336"/>
              </a:xfrm>
              <a:prstGeom prst="ellipse">
                <a:avLst/>
              </a:prstGeom>
              <a:gradFill rotWithShape="0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l-GR" altLang="el-GR"/>
              </a:p>
            </p:txBody>
          </p:sp>
          <p:sp>
            <p:nvSpPr>
              <p:cNvPr id="247969" name="Oval 161">
                <a:extLst>
                  <a:ext uri="{FF2B5EF4-FFF2-40B4-BE49-F238E27FC236}">
                    <a16:creationId xmlns:a16="http://schemas.microsoft.com/office/drawing/2014/main" id="{7FFA8241-82C0-6F10-2E26-9DFCD7B500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1248"/>
                <a:ext cx="240" cy="384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>
                  <a:latin typeface="Times New Roman" charset="0"/>
                  <a:ea typeface="+mn-ea"/>
                </a:endParaRPr>
              </a:p>
            </p:txBody>
          </p:sp>
          <p:grpSp>
            <p:nvGrpSpPr>
              <p:cNvPr id="108019" name="Group 162">
                <a:extLst>
                  <a:ext uri="{FF2B5EF4-FFF2-40B4-BE49-F238E27FC236}">
                    <a16:creationId xmlns:a16="http://schemas.microsoft.com/office/drawing/2014/main" id="{F5903FB9-3C47-DAD3-8D7C-BD1EB8E778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87" y="960"/>
                <a:ext cx="454" cy="720"/>
                <a:chOff x="1427" y="816"/>
                <a:chExt cx="454" cy="720"/>
              </a:xfrm>
            </p:grpSpPr>
            <p:sp>
              <p:nvSpPr>
                <p:cNvPr id="247971" name="Oval 163">
                  <a:extLst>
                    <a:ext uri="{FF2B5EF4-FFF2-40B4-BE49-F238E27FC236}">
                      <a16:creationId xmlns:a16="http://schemas.microsoft.com/office/drawing/2014/main" id="{1F90168B-6742-5B79-F6BC-A3CEA3FB15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816"/>
                  <a:ext cx="384" cy="72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l-GR">
                    <a:latin typeface="Times New Roman" charset="0"/>
                    <a:ea typeface="+mn-ea"/>
                  </a:endParaRPr>
                </a:p>
              </p:txBody>
            </p:sp>
            <p:sp>
              <p:nvSpPr>
                <p:cNvPr id="108021" name="Text Box 164">
                  <a:extLst>
                    <a:ext uri="{FF2B5EF4-FFF2-40B4-BE49-F238E27FC236}">
                      <a16:creationId xmlns:a16="http://schemas.microsoft.com/office/drawing/2014/main" id="{81CFFFCE-347A-D988-1C17-054B9A64DA9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27" y="960"/>
                  <a:ext cx="454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en-US" altLang="el-GR" sz="2000" b="1">
                      <a:solidFill>
                        <a:srgbClr val="FFFF66"/>
                      </a:solidFill>
                    </a:rPr>
                    <a:t>GDP</a:t>
                  </a:r>
                </a:p>
              </p:txBody>
            </p:sp>
          </p:grpSp>
        </p:grpSp>
      </p:grpSp>
      <p:grpSp>
        <p:nvGrpSpPr>
          <p:cNvPr id="107534" name="Group 165">
            <a:extLst>
              <a:ext uri="{FF2B5EF4-FFF2-40B4-BE49-F238E27FC236}">
                <a16:creationId xmlns:a16="http://schemas.microsoft.com/office/drawing/2014/main" id="{6B74EA8B-ABAB-C567-752B-106B07685FA4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1752600"/>
            <a:ext cx="4741863" cy="1273175"/>
            <a:chOff x="1728" y="1344"/>
            <a:chExt cx="2987" cy="802"/>
          </a:xfrm>
        </p:grpSpPr>
        <p:grpSp>
          <p:nvGrpSpPr>
            <p:cNvPr id="107852" name="Group 166">
              <a:extLst>
                <a:ext uri="{FF2B5EF4-FFF2-40B4-BE49-F238E27FC236}">
                  <a16:creationId xmlns:a16="http://schemas.microsoft.com/office/drawing/2014/main" id="{ECBCB96C-C709-6C63-49F9-36E7696C4C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1392"/>
              <a:ext cx="610" cy="624"/>
              <a:chOff x="2112" y="1392"/>
              <a:chExt cx="432" cy="576"/>
            </a:xfrm>
          </p:grpSpPr>
          <p:sp>
            <p:nvSpPr>
              <p:cNvPr id="108008" name="Oval 167">
                <a:extLst>
                  <a:ext uri="{FF2B5EF4-FFF2-40B4-BE49-F238E27FC236}">
                    <a16:creationId xmlns:a16="http://schemas.microsoft.com/office/drawing/2014/main" id="{2B2FB74D-A5EB-F197-4881-716289F30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1392"/>
                <a:ext cx="432" cy="576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66CCFF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l-GR" altLang="el-GR"/>
              </a:p>
            </p:txBody>
          </p:sp>
          <p:sp>
            <p:nvSpPr>
              <p:cNvPr id="108009" name="Text Box 168">
                <a:extLst>
                  <a:ext uri="{FF2B5EF4-FFF2-40B4-BE49-F238E27FC236}">
                    <a16:creationId xmlns:a16="http://schemas.microsoft.com/office/drawing/2014/main" id="{F31E9076-120F-9066-22A6-1E4DC0C335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0" y="1536"/>
                <a:ext cx="279" cy="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l-GR" sz="2400" b="1"/>
                  <a:t>AC</a:t>
                </a:r>
              </a:p>
            </p:txBody>
          </p:sp>
        </p:grpSp>
        <p:grpSp>
          <p:nvGrpSpPr>
            <p:cNvPr id="107853" name="Group 169">
              <a:extLst>
                <a:ext uri="{FF2B5EF4-FFF2-40B4-BE49-F238E27FC236}">
                  <a16:creationId xmlns:a16="http://schemas.microsoft.com/office/drawing/2014/main" id="{B03F3773-6068-37C0-03D1-4661E61B1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44" y="1392"/>
              <a:ext cx="779" cy="754"/>
              <a:chOff x="1536" y="1056"/>
              <a:chExt cx="779" cy="754"/>
            </a:xfrm>
          </p:grpSpPr>
          <p:grpSp>
            <p:nvGrpSpPr>
              <p:cNvPr id="107960" name="Group 170">
                <a:extLst>
                  <a:ext uri="{FF2B5EF4-FFF2-40B4-BE49-F238E27FC236}">
                    <a16:creationId xmlns:a16="http://schemas.microsoft.com/office/drawing/2014/main" id="{FE9CE0B8-C027-2656-ADC9-2A46FF74F7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8005" name="Oval 171">
                  <a:extLst>
                    <a:ext uri="{FF2B5EF4-FFF2-40B4-BE49-F238E27FC236}">
                      <a16:creationId xmlns:a16="http://schemas.microsoft.com/office/drawing/2014/main" id="{3F81350D-C8CB-E717-8475-02A9DAF121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06" name="Freeform 172">
                  <a:extLst>
                    <a:ext uri="{FF2B5EF4-FFF2-40B4-BE49-F238E27FC236}">
                      <a16:creationId xmlns:a16="http://schemas.microsoft.com/office/drawing/2014/main" id="{73BEFA1A-1582-6541-D815-04542872BB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07" name="Freeform 173">
                  <a:extLst>
                    <a:ext uri="{FF2B5EF4-FFF2-40B4-BE49-F238E27FC236}">
                      <a16:creationId xmlns:a16="http://schemas.microsoft.com/office/drawing/2014/main" id="{780493A6-F62A-4B29-A660-1502F92D29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61" name="Group 174">
                <a:extLst>
                  <a:ext uri="{FF2B5EF4-FFF2-40B4-BE49-F238E27FC236}">
                    <a16:creationId xmlns:a16="http://schemas.microsoft.com/office/drawing/2014/main" id="{0A8D0D58-1CAF-E5C4-E509-B8D39195DF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8002" name="Oval 175">
                  <a:extLst>
                    <a:ext uri="{FF2B5EF4-FFF2-40B4-BE49-F238E27FC236}">
                      <a16:creationId xmlns:a16="http://schemas.microsoft.com/office/drawing/2014/main" id="{3A2E7E52-5008-CEEA-8D5B-3ED3AA298A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03" name="Freeform 176">
                  <a:extLst>
                    <a:ext uri="{FF2B5EF4-FFF2-40B4-BE49-F238E27FC236}">
                      <a16:creationId xmlns:a16="http://schemas.microsoft.com/office/drawing/2014/main" id="{4CB9C6DB-0C13-D80A-6814-7D198E7BAD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04" name="Freeform 177">
                  <a:extLst>
                    <a:ext uri="{FF2B5EF4-FFF2-40B4-BE49-F238E27FC236}">
                      <a16:creationId xmlns:a16="http://schemas.microsoft.com/office/drawing/2014/main" id="{F26C45EB-6A66-0C19-F225-8FF5C66424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62" name="Group 178">
                <a:extLst>
                  <a:ext uri="{FF2B5EF4-FFF2-40B4-BE49-F238E27FC236}">
                    <a16:creationId xmlns:a16="http://schemas.microsoft.com/office/drawing/2014/main" id="{C77DA2EA-601E-788C-3C29-21B1BF44B2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7999" name="Oval 179">
                  <a:extLst>
                    <a:ext uri="{FF2B5EF4-FFF2-40B4-BE49-F238E27FC236}">
                      <a16:creationId xmlns:a16="http://schemas.microsoft.com/office/drawing/2014/main" id="{DC736C30-75E3-3B51-7F29-F9DF58AC03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00" name="Freeform 180">
                  <a:extLst>
                    <a:ext uri="{FF2B5EF4-FFF2-40B4-BE49-F238E27FC236}">
                      <a16:creationId xmlns:a16="http://schemas.microsoft.com/office/drawing/2014/main" id="{C9018BB9-DB12-C232-4B5B-651C2E482F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8001" name="Freeform 181">
                  <a:extLst>
                    <a:ext uri="{FF2B5EF4-FFF2-40B4-BE49-F238E27FC236}">
                      <a16:creationId xmlns:a16="http://schemas.microsoft.com/office/drawing/2014/main" id="{E792DF6E-F529-7BF6-B9BA-3284747930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63" name="Group 182">
                <a:extLst>
                  <a:ext uri="{FF2B5EF4-FFF2-40B4-BE49-F238E27FC236}">
                    <a16:creationId xmlns:a16="http://schemas.microsoft.com/office/drawing/2014/main" id="{35F5CA7B-634C-E1C9-45B5-F9455B7721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7996" name="Oval 183">
                  <a:extLst>
                    <a:ext uri="{FF2B5EF4-FFF2-40B4-BE49-F238E27FC236}">
                      <a16:creationId xmlns:a16="http://schemas.microsoft.com/office/drawing/2014/main" id="{F4D6B1B1-F615-4DFF-37B6-A2712CBC55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97" name="Freeform 184">
                  <a:extLst>
                    <a:ext uri="{FF2B5EF4-FFF2-40B4-BE49-F238E27FC236}">
                      <a16:creationId xmlns:a16="http://schemas.microsoft.com/office/drawing/2014/main" id="{6FD79192-9B96-56EC-5690-B9F37CCEE9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98" name="Freeform 185">
                  <a:extLst>
                    <a:ext uri="{FF2B5EF4-FFF2-40B4-BE49-F238E27FC236}">
                      <a16:creationId xmlns:a16="http://schemas.microsoft.com/office/drawing/2014/main" id="{6CF1EFFE-547F-AB25-7266-A46B4CC094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64" name="Group 186">
                <a:extLst>
                  <a:ext uri="{FF2B5EF4-FFF2-40B4-BE49-F238E27FC236}">
                    <a16:creationId xmlns:a16="http://schemas.microsoft.com/office/drawing/2014/main" id="{2B7D724A-EFA2-0A1D-D970-89E3EBAB61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7993" name="Oval 187">
                  <a:extLst>
                    <a:ext uri="{FF2B5EF4-FFF2-40B4-BE49-F238E27FC236}">
                      <a16:creationId xmlns:a16="http://schemas.microsoft.com/office/drawing/2014/main" id="{EE6AB9C2-0F4C-8CA9-4831-ABD684606C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94" name="Freeform 188">
                  <a:extLst>
                    <a:ext uri="{FF2B5EF4-FFF2-40B4-BE49-F238E27FC236}">
                      <a16:creationId xmlns:a16="http://schemas.microsoft.com/office/drawing/2014/main" id="{A7A25B31-429C-2265-935C-BE2D7ACB31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95" name="Freeform 189">
                  <a:extLst>
                    <a:ext uri="{FF2B5EF4-FFF2-40B4-BE49-F238E27FC236}">
                      <a16:creationId xmlns:a16="http://schemas.microsoft.com/office/drawing/2014/main" id="{4F831493-AB41-2F64-BB8E-D57C2E5B30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65" name="Group 190">
                <a:extLst>
                  <a:ext uri="{FF2B5EF4-FFF2-40B4-BE49-F238E27FC236}">
                    <a16:creationId xmlns:a16="http://schemas.microsoft.com/office/drawing/2014/main" id="{C8AD044C-AF80-5E5C-8EAC-250F7E68DB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7990" name="Oval 191">
                  <a:extLst>
                    <a:ext uri="{FF2B5EF4-FFF2-40B4-BE49-F238E27FC236}">
                      <a16:creationId xmlns:a16="http://schemas.microsoft.com/office/drawing/2014/main" id="{C4A5609E-AA18-DC48-7FB8-56D91F6F71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91" name="Freeform 192">
                  <a:extLst>
                    <a:ext uri="{FF2B5EF4-FFF2-40B4-BE49-F238E27FC236}">
                      <a16:creationId xmlns:a16="http://schemas.microsoft.com/office/drawing/2014/main" id="{58BBB2D6-6F07-BD24-50DB-E64D498703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92" name="Freeform 193">
                  <a:extLst>
                    <a:ext uri="{FF2B5EF4-FFF2-40B4-BE49-F238E27FC236}">
                      <a16:creationId xmlns:a16="http://schemas.microsoft.com/office/drawing/2014/main" id="{2CA5EBB7-12EE-E971-0DCF-9C4DC1968C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66" name="Group 194">
                <a:extLst>
                  <a:ext uri="{FF2B5EF4-FFF2-40B4-BE49-F238E27FC236}">
                    <a16:creationId xmlns:a16="http://schemas.microsoft.com/office/drawing/2014/main" id="{C662F382-C3A0-FCBF-68D1-8BCB0988F8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7987" name="Oval 195">
                  <a:extLst>
                    <a:ext uri="{FF2B5EF4-FFF2-40B4-BE49-F238E27FC236}">
                      <a16:creationId xmlns:a16="http://schemas.microsoft.com/office/drawing/2014/main" id="{335FF7A4-A8A7-C0EE-7609-818AA40A62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88" name="Freeform 196">
                  <a:extLst>
                    <a:ext uri="{FF2B5EF4-FFF2-40B4-BE49-F238E27FC236}">
                      <a16:creationId xmlns:a16="http://schemas.microsoft.com/office/drawing/2014/main" id="{A218B2A8-C963-78BB-069A-D4691CBBDC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89" name="Freeform 197">
                  <a:extLst>
                    <a:ext uri="{FF2B5EF4-FFF2-40B4-BE49-F238E27FC236}">
                      <a16:creationId xmlns:a16="http://schemas.microsoft.com/office/drawing/2014/main" id="{403D2C6A-B6C4-6457-C642-70D6FC7F1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67" name="Group 198">
                <a:extLst>
                  <a:ext uri="{FF2B5EF4-FFF2-40B4-BE49-F238E27FC236}">
                    <a16:creationId xmlns:a16="http://schemas.microsoft.com/office/drawing/2014/main" id="{2EBAFB9D-5745-8619-798D-E4AAFD066C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7984" name="Oval 199">
                  <a:extLst>
                    <a:ext uri="{FF2B5EF4-FFF2-40B4-BE49-F238E27FC236}">
                      <a16:creationId xmlns:a16="http://schemas.microsoft.com/office/drawing/2014/main" id="{60B389CD-3631-A0F4-5A48-11DD6EE263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85" name="Freeform 200">
                  <a:extLst>
                    <a:ext uri="{FF2B5EF4-FFF2-40B4-BE49-F238E27FC236}">
                      <a16:creationId xmlns:a16="http://schemas.microsoft.com/office/drawing/2014/main" id="{26F49C04-1828-2C6A-A76E-F869D201C1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86" name="Freeform 201">
                  <a:extLst>
                    <a:ext uri="{FF2B5EF4-FFF2-40B4-BE49-F238E27FC236}">
                      <a16:creationId xmlns:a16="http://schemas.microsoft.com/office/drawing/2014/main" id="{A9B0D8C1-3015-7C20-88E2-838E534CA2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68" name="Group 202">
                <a:extLst>
                  <a:ext uri="{FF2B5EF4-FFF2-40B4-BE49-F238E27FC236}">
                    <a16:creationId xmlns:a16="http://schemas.microsoft.com/office/drawing/2014/main" id="{A8D3037F-C437-7C90-53BA-6AF8C2C6E2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7981" name="Oval 203">
                  <a:extLst>
                    <a:ext uri="{FF2B5EF4-FFF2-40B4-BE49-F238E27FC236}">
                      <a16:creationId xmlns:a16="http://schemas.microsoft.com/office/drawing/2014/main" id="{77496F2E-19BD-5496-B49D-A4CC63E67E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82" name="Freeform 204">
                  <a:extLst>
                    <a:ext uri="{FF2B5EF4-FFF2-40B4-BE49-F238E27FC236}">
                      <a16:creationId xmlns:a16="http://schemas.microsoft.com/office/drawing/2014/main" id="{1BC01FFE-A0DA-C697-48CE-6B9324A612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83" name="Freeform 205">
                  <a:extLst>
                    <a:ext uri="{FF2B5EF4-FFF2-40B4-BE49-F238E27FC236}">
                      <a16:creationId xmlns:a16="http://schemas.microsoft.com/office/drawing/2014/main" id="{5E4F6E6C-FCDE-83D9-A44A-EA4015346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69" name="Group 206">
                <a:extLst>
                  <a:ext uri="{FF2B5EF4-FFF2-40B4-BE49-F238E27FC236}">
                    <a16:creationId xmlns:a16="http://schemas.microsoft.com/office/drawing/2014/main" id="{DFCE7CD7-79D9-91C7-72A3-91E5707092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7978" name="Oval 207">
                  <a:extLst>
                    <a:ext uri="{FF2B5EF4-FFF2-40B4-BE49-F238E27FC236}">
                      <a16:creationId xmlns:a16="http://schemas.microsoft.com/office/drawing/2014/main" id="{B7278429-2E93-0E30-C633-A333E35F115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79" name="Freeform 208">
                  <a:extLst>
                    <a:ext uri="{FF2B5EF4-FFF2-40B4-BE49-F238E27FC236}">
                      <a16:creationId xmlns:a16="http://schemas.microsoft.com/office/drawing/2014/main" id="{34865C17-2382-9516-A2C2-FF26329D1E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80" name="Freeform 209">
                  <a:extLst>
                    <a:ext uri="{FF2B5EF4-FFF2-40B4-BE49-F238E27FC236}">
                      <a16:creationId xmlns:a16="http://schemas.microsoft.com/office/drawing/2014/main" id="{39803AF0-572A-805B-81A9-250993608A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70" name="Group 210">
                <a:extLst>
                  <a:ext uri="{FF2B5EF4-FFF2-40B4-BE49-F238E27FC236}">
                    <a16:creationId xmlns:a16="http://schemas.microsoft.com/office/drawing/2014/main" id="{D42CF774-D896-F569-6E1A-5867438044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7975" name="Oval 211">
                  <a:extLst>
                    <a:ext uri="{FF2B5EF4-FFF2-40B4-BE49-F238E27FC236}">
                      <a16:creationId xmlns:a16="http://schemas.microsoft.com/office/drawing/2014/main" id="{C03E2FEA-4EB8-3D18-97F0-4571521A23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76" name="Freeform 212">
                  <a:extLst>
                    <a:ext uri="{FF2B5EF4-FFF2-40B4-BE49-F238E27FC236}">
                      <a16:creationId xmlns:a16="http://schemas.microsoft.com/office/drawing/2014/main" id="{2C978FCB-30FA-A2ED-6470-0D9DED142F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77" name="Freeform 213">
                  <a:extLst>
                    <a:ext uri="{FF2B5EF4-FFF2-40B4-BE49-F238E27FC236}">
                      <a16:creationId xmlns:a16="http://schemas.microsoft.com/office/drawing/2014/main" id="{62D1038E-29A7-6864-0688-8DA92B49A7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71" name="Group 214">
                <a:extLst>
                  <a:ext uri="{FF2B5EF4-FFF2-40B4-BE49-F238E27FC236}">
                    <a16:creationId xmlns:a16="http://schemas.microsoft.com/office/drawing/2014/main" id="{E82EC7D8-2A52-ED10-4C8C-06EB3A3743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7972" name="Oval 215">
                  <a:extLst>
                    <a:ext uri="{FF2B5EF4-FFF2-40B4-BE49-F238E27FC236}">
                      <a16:creationId xmlns:a16="http://schemas.microsoft.com/office/drawing/2014/main" id="{F157DDC6-7B83-6893-B737-A736613193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73" name="Freeform 216">
                  <a:extLst>
                    <a:ext uri="{FF2B5EF4-FFF2-40B4-BE49-F238E27FC236}">
                      <a16:creationId xmlns:a16="http://schemas.microsoft.com/office/drawing/2014/main" id="{D126816E-195E-F2D2-2685-657F4B40CE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74" name="Freeform 217">
                  <a:extLst>
                    <a:ext uri="{FF2B5EF4-FFF2-40B4-BE49-F238E27FC236}">
                      <a16:creationId xmlns:a16="http://schemas.microsoft.com/office/drawing/2014/main" id="{355F5A8A-3A25-9B78-0821-10AFAC56DE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grpSp>
          <p:nvGrpSpPr>
            <p:cNvPr id="107854" name="Group 218">
              <a:extLst>
                <a:ext uri="{FF2B5EF4-FFF2-40B4-BE49-F238E27FC236}">
                  <a16:creationId xmlns:a16="http://schemas.microsoft.com/office/drawing/2014/main" id="{B2FF1974-7588-EDD3-2F97-9652C1A606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8" y="1392"/>
              <a:ext cx="779" cy="754"/>
              <a:chOff x="1536" y="1056"/>
              <a:chExt cx="779" cy="754"/>
            </a:xfrm>
          </p:grpSpPr>
          <p:grpSp>
            <p:nvGrpSpPr>
              <p:cNvPr id="107912" name="Group 219">
                <a:extLst>
                  <a:ext uri="{FF2B5EF4-FFF2-40B4-BE49-F238E27FC236}">
                    <a16:creationId xmlns:a16="http://schemas.microsoft.com/office/drawing/2014/main" id="{98C786D8-EF3D-891A-4D73-4D5DF8650B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7957" name="Oval 220">
                  <a:extLst>
                    <a:ext uri="{FF2B5EF4-FFF2-40B4-BE49-F238E27FC236}">
                      <a16:creationId xmlns:a16="http://schemas.microsoft.com/office/drawing/2014/main" id="{E1373782-A6DB-CE99-B2D3-17F47D4650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58" name="Freeform 221">
                  <a:extLst>
                    <a:ext uri="{FF2B5EF4-FFF2-40B4-BE49-F238E27FC236}">
                      <a16:creationId xmlns:a16="http://schemas.microsoft.com/office/drawing/2014/main" id="{E52574A6-17A1-F5CD-E657-63194C9EE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59" name="Freeform 222">
                  <a:extLst>
                    <a:ext uri="{FF2B5EF4-FFF2-40B4-BE49-F238E27FC236}">
                      <a16:creationId xmlns:a16="http://schemas.microsoft.com/office/drawing/2014/main" id="{F2F4DDF1-A272-F316-1F9E-A16E194D4B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13" name="Group 223">
                <a:extLst>
                  <a:ext uri="{FF2B5EF4-FFF2-40B4-BE49-F238E27FC236}">
                    <a16:creationId xmlns:a16="http://schemas.microsoft.com/office/drawing/2014/main" id="{1A8D2EB4-E130-4863-4744-FECD92C4EF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7954" name="Oval 224">
                  <a:extLst>
                    <a:ext uri="{FF2B5EF4-FFF2-40B4-BE49-F238E27FC236}">
                      <a16:creationId xmlns:a16="http://schemas.microsoft.com/office/drawing/2014/main" id="{DA40910A-A567-1867-CF71-A3B83485ED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55" name="Freeform 225">
                  <a:extLst>
                    <a:ext uri="{FF2B5EF4-FFF2-40B4-BE49-F238E27FC236}">
                      <a16:creationId xmlns:a16="http://schemas.microsoft.com/office/drawing/2014/main" id="{35815CE9-0EFB-8D0A-5844-76DDDDE9DD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56" name="Freeform 226">
                  <a:extLst>
                    <a:ext uri="{FF2B5EF4-FFF2-40B4-BE49-F238E27FC236}">
                      <a16:creationId xmlns:a16="http://schemas.microsoft.com/office/drawing/2014/main" id="{DBBCBDBE-D905-4707-C2CC-AA9DD63411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14" name="Group 227">
                <a:extLst>
                  <a:ext uri="{FF2B5EF4-FFF2-40B4-BE49-F238E27FC236}">
                    <a16:creationId xmlns:a16="http://schemas.microsoft.com/office/drawing/2014/main" id="{80D19F58-B837-675B-EEDC-8C8FC059FC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7951" name="Oval 228">
                  <a:extLst>
                    <a:ext uri="{FF2B5EF4-FFF2-40B4-BE49-F238E27FC236}">
                      <a16:creationId xmlns:a16="http://schemas.microsoft.com/office/drawing/2014/main" id="{E3D660C1-6712-93D3-954E-95FF2E0748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52" name="Freeform 229">
                  <a:extLst>
                    <a:ext uri="{FF2B5EF4-FFF2-40B4-BE49-F238E27FC236}">
                      <a16:creationId xmlns:a16="http://schemas.microsoft.com/office/drawing/2014/main" id="{B12707FF-9AC7-4F45-3E82-4C71721A2C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53" name="Freeform 230">
                  <a:extLst>
                    <a:ext uri="{FF2B5EF4-FFF2-40B4-BE49-F238E27FC236}">
                      <a16:creationId xmlns:a16="http://schemas.microsoft.com/office/drawing/2014/main" id="{07D71CF0-8064-8A2C-1F8C-0B92184F13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15" name="Group 231">
                <a:extLst>
                  <a:ext uri="{FF2B5EF4-FFF2-40B4-BE49-F238E27FC236}">
                    <a16:creationId xmlns:a16="http://schemas.microsoft.com/office/drawing/2014/main" id="{4A3F2841-31A5-04CE-E6AC-E8E18891B0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7948" name="Oval 232">
                  <a:extLst>
                    <a:ext uri="{FF2B5EF4-FFF2-40B4-BE49-F238E27FC236}">
                      <a16:creationId xmlns:a16="http://schemas.microsoft.com/office/drawing/2014/main" id="{8D089B81-2484-DACE-89DD-57166FD015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49" name="Freeform 233">
                  <a:extLst>
                    <a:ext uri="{FF2B5EF4-FFF2-40B4-BE49-F238E27FC236}">
                      <a16:creationId xmlns:a16="http://schemas.microsoft.com/office/drawing/2014/main" id="{C0E41384-0401-6D1E-28AE-826DB29AA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50" name="Freeform 234">
                  <a:extLst>
                    <a:ext uri="{FF2B5EF4-FFF2-40B4-BE49-F238E27FC236}">
                      <a16:creationId xmlns:a16="http://schemas.microsoft.com/office/drawing/2014/main" id="{51FF1526-A106-859F-383A-0724FB1862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16" name="Group 235">
                <a:extLst>
                  <a:ext uri="{FF2B5EF4-FFF2-40B4-BE49-F238E27FC236}">
                    <a16:creationId xmlns:a16="http://schemas.microsoft.com/office/drawing/2014/main" id="{29DD3EAD-7CA4-8ECE-7DA1-A69940820D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7945" name="Oval 236">
                  <a:extLst>
                    <a:ext uri="{FF2B5EF4-FFF2-40B4-BE49-F238E27FC236}">
                      <a16:creationId xmlns:a16="http://schemas.microsoft.com/office/drawing/2014/main" id="{B4F72378-914F-9A5C-35B8-B82F44AF81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46" name="Freeform 237">
                  <a:extLst>
                    <a:ext uri="{FF2B5EF4-FFF2-40B4-BE49-F238E27FC236}">
                      <a16:creationId xmlns:a16="http://schemas.microsoft.com/office/drawing/2014/main" id="{60C12743-0398-2F18-DB6A-B879F52179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47" name="Freeform 238">
                  <a:extLst>
                    <a:ext uri="{FF2B5EF4-FFF2-40B4-BE49-F238E27FC236}">
                      <a16:creationId xmlns:a16="http://schemas.microsoft.com/office/drawing/2014/main" id="{1AC57AF9-D4E1-2BF6-DB67-E3878242BF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17" name="Group 239">
                <a:extLst>
                  <a:ext uri="{FF2B5EF4-FFF2-40B4-BE49-F238E27FC236}">
                    <a16:creationId xmlns:a16="http://schemas.microsoft.com/office/drawing/2014/main" id="{5119E52D-C3C3-F702-B9F2-8331F05B0BB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7942" name="Oval 240">
                  <a:extLst>
                    <a:ext uri="{FF2B5EF4-FFF2-40B4-BE49-F238E27FC236}">
                      <a16:creationId xmlns:a16="http://schemas.microsoft.com/office/drawing/2014/main" id="{307BC4DB-B1F3-0FDD-7017-5ECAC17DBF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43" name="Freeform 241">
                  <a:extLst>
                    <a:ext uri="{FF2B5EF4-FFF2-40B4-BE49-F238E27FC236}">
                      <a16:creationId xmlns:a16="http://schemas.microsoft.com/office/drawing/2014/main" id="{8872CD9C-69FE-88F2-A117-3A4E174D67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44" name="Freeform 242">
                  <a:extLst>
                    <a:ext uri="{FF2B5EF4-FFF2-40B4-BE49-F238E27FC236}">
                      <a16:creationId xmlns:a16="http://schemas.microsoft.com/office/drawing/2014/main" id="{EE34ED46-4483-5EF4-525E-79DE0B91EC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18" name="Group 243">
                <a:extLst>
                  <a:ext uri="{FF2B5EF4-FFF2-40B4-BE49-F238E27FC236}">
                    <a16:creationId xmlns:a16="http://schemas.microsoft.com/office/drawing/2014/main" id="{13027D0C-40E8-518B-3377-383DD23EA4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7939" name="Oval 244">
                  <a:extLst>
                    <a:ext uri="{FF2B5EF4-FFF2-40B4-BE49-F238E27FC236}">
                      <a16:creationId xmlns:a16="http://schemas.microsoft.com/office/drawing/2014/main" id="{F0E5B088-05D9-FBED-C112-C22365FFB2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40" name="Freeform 245">
                  <a:extLst>
                    <a:ext uri="{FF2B5EF4-FFF2-40B4-BE49-F238E27FC236}">
                      <a16:creationId xmlns:a16="http://schemas.microsoft.com/office/drawing/2014/main" id="{D3D075FA-E4E2-8566-0C89-ACCC7B426C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41" name="Freeform 246">
                  <a:extLst>
                    <a:ext uri="{FF2B5EF4-FFF2-40B4-BE49-F238E27FC236}">
                      <a16:creationId xmlns:a16="http://schemas.microsoft.com/office/drawing/2014/main" id="{BDEC6CD2-2EED-5640-B251-F7C8BCB842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19" name="Group 247">
                <a:extLst>
                  <a:ext uri="{FF2B5EF4-FFF2-40B4-BE49-F238E27FC236}">
                    <a16:creationId xmlns:a16="http://schemas.microsoft.com/office/drawing/2014/main" id="{0340775B-A20D-55DA-26E5-E0DA5B4C01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7936" name="Oval 248">
                  <a:extLst>
                    <a:ext uri="{FF2B5EF4-FFF2-40B4-BE49-F238E27FC236}">
                      <a16:creationId xmlns:a16="http://schemas.microsoft.com/office/drawing/2014/main" id="{E193B3C2-387A-2801-D9BA-A381C7974C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37" name="Freeform 249">
                  <a:extLst>
                    <a:ext uri="{FF2B5EF4-FFF2-40B4-BE49-F238E27FC236}">
                      <a16:creationId xmlns:a16="http://schemas.microsoft.com/office/drawing/2014/main" id="{0D4EACD9-F947-7D93-69BA-E9C7C20E96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38" name="Freeform 250">
                  <a:extLst>
                    <a:ext uri="{FF2B5EF4-FFF2-40B4-BE49-F238E27FC236}">
                      <a16:creationId xmlns:a16="http://schemas.microsoft.com/office/drawing/2014/main" id="{A9C995EB-5604-801C-3696-37B4B2EE21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20" name="Group 251">
                <a:extLst>
                  <a:ext uri="{FF2B5EF4-FFF2-40B4-BE49-F238E27FC236}">
                    <a16:creationId xmlns:a16="http://schemas.microsoft.com/office/drawing/2014/main" id="{DC8ECF8F-9996-4A01-A2AF-4686221B79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7933" name="Oval 252">
                  <a:extLst>
                    <a:ext uri="{FF2B5EF4-FFF2-40B4-BE49-F238E27FC236}">
                      <a16:creationId xmlns:a16="http://schemas.microsoft.com/office/drawing/2014/main" id="{A663AEA1-0611-6933-0A1B-9402473D91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34" name="Freeform 253">
                  <a:extLst>
                    <a:ext uri="{FF2B5EF4-FFF2-40B4-BE49-F238E27FC236}">
                      <a16:creationId xmlns:a16="http://schemas.microsoft.com/office/drawing/2014/main" id="{6346B8E1-E2E3-EACF-1FBE-90FE096EB0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35" name="Freeform 254">
                  <a:extLst>
                    <a:ext uri="{FF2B5EF4-FFF2-40B4-BE49-F238E27FC236}">
                      <a16:creationId xmlns:a16="http://schemas.microsoft.com/office/drawing/2014/main" id="{36843765-9CAB-B873-526E-D2773914E5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21" name="Group 255">
                <a:extLst>
                  <a:ext uri="{FF2B5EF4-FFF2-40B4-BE49-F238E27FC236}">
                    <a16:creationId xmlns:a16="http://schemas.microsoft.com/office/drawing/2014/main" id="{94BF0589-B5DA-C7C6-9944-D0DC6C560A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7930" name="Oval 256">
                  <a:extLst>
                    <a:ext uri="{FF2B5EF4-FFF2-40B4-BE49-F238E27FC236}">
                      <a16:creationId xmlns:a16="http://schemas.microsoft.com/office/drawing/2014/main" id="{58ED25BC-8309-C0A5-BE62-91CC9AE189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31" name="Freeform 257">
                  <a:extLst>
                    <a:ext uri="{FF2B5EF4-FFF2-40B4-BE49-F238E27FC236}">
                      <a16:creationId xmlns:a16="http://schemas.microsoft.com/office/drawing/2014/main" id="{B0B38195-06D4-AD4D-CFA6-DD08ED4AEE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32" name="Freeform 258">
                  <a:extLst>
                    <a:ext uri="{FF2B5EF4-FFF2-40B4-BE49-F238E27FC236}">
                      <a16:creationId xmlns:a16="http://schemas.microsoft.com/office/drawing/2014/main" id="{78C41C00-47CF-4BC2-F763-8DBA59C780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22" name="Group 259">
                <a:extLst>
                  <a:ext uri="{FF2B5EF4-FFF2-40B4-BE49-F238E27FC236}">
                    <a16:creationId xmlns:a16="http://schemas.microsoft.com/office/drawing/2014/main" id="{716F1C6D-7802-9406-E5BA-20EE123268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7927" name="Oval 260">
                  <a:extLst>
                    <a:ext uri="{FF2B5EF4-FFF2-40B4-BE49-F238E27FC236}">
                      <a16:creationId xmlns:a16="http://schemas.microsoft.com/office/drawing/2014/main" id="{D4F40232-6423-6D84-25FE-4A286DD541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28" name="Freeform 261">
                  <a:extLst>
                    <a:ext uri="{FF2B5EF4-FFF2-40B4-BE49-F238E27FC236}">
                      <a16:creationId xmlns:a16="http://schemas.microsoft.com/office/drawing/2014/main" id="{C0D6250F-360E-C689-9B39-3CE8BC1773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29" name="Freeform 262">
                  <a:extLst>
                    <a:ext uri="{FF2B5EF4-FFF2-40B4-BE49-F238E27FC236}">
                      <a16:creationId xmlns:a16="http://schemas.microsoft.com/office/drawing/2014/main" id="{0C0478C0-C9CF-6460-31CB-4B85FA1C7C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923" name="Group 263">
                <a:extLst>
                  <a:ext uri="{FF2B5EF4-FFF2-40B4-BE49-F238E27FC236}">
                    <a16:creationId xmlns:a16="http://schemas.microsoft.com/office/drawing/2014/main" id="{A1F3E806-FC06-5E55-F558-73AC358E42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7924" name="Oval 264">
                  <a:extLst>
                    <a:ext uri="{FF2B5EF4-FFF2-40B4-BE49-F238E27FC236}">
                      <a16:creationId xmlns:a16="http://schemas.microsoft.com/office/drawing/2014/main" id="{C0A6C814-D161-2E29-4E99-57DE1DB696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25" name="Freeform 265">
                  <a:extLst>
                    <a:ext uri="{FF2B5EF4-FFF2-40B4-BE49-F238E27FC236}">
                      <a16:creationId xmlns:a16="http://schemas.microsoft.com/office/drawing/2014/main" id="{B8AC2B1D-4B71-916C-2ABC-2F31086760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26" name="Freeform 266">
                  <a:extLst>
                    <a:ext uri="{FF2B5EF4-FFF2-40B4-BE49-F238E27FC236}">
                      <a16:creationId xmlns:a16="http://schemas.microsoft.com/office/drawing/2014/main" id="{EB9FFFA7-7C1A-601B-C2D6-AB87EEF35E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grpSp>
          <p:nvGrpSpPr>
            <p:cNvPr id="107855" name="Group 267">
              <a:extLst>
                <a:ext uri="{FF2B5EF4-FFF2-40B4-BE49-F238E27FC236}">
                  <a16:creationId xmlns:a16="http://schemas.microsoft.com/office/drawing/2014/main" id="{80ADD033-48B8-9C91-5BC4-B5EC91519B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36" y="1392"/>
              <a:ext cx="779" cy="754"/>
              <a:chOff x="1536" y="1056"/>
              <a:chExt cx="779" cy="754"/>
            </a:xfrm>
          </p:grpSpPr>
          <p:grpSp>
            <p:nvGrpSpPr>
              <p:cNvPr id="107864" name="Group 268">
                <a:extLst>
                  <a:ext uri="{FF2B5EF4-FFF2-40B4-BE49-F238E27FC236}">
                    <a16:creationId xmlns:a16="http://schemas.microsoft.com/office/drawing/2014/main" id="{D66677E0-C24F-8183-4974-794687D176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7909" name="Oval 269">
                  <a:extLst>
                    <a:ext uri="{FF2B5EF4-FFF2-40B4-BE49-F238E27FC236}">
                      <a16:creationId xmlns:a16="http://schemas.microsoft.com/office/drawing/2014/main" id="{CE4BDC19-2EAF-7B76-1296-D13DFD2B6A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10" name="Freeform 270">
                  <a:extLst>
                    <a:ext uri="{FF2B5EF4-FFF2-40B4-BE49-F238E27FC236}">
                      <a16:creationId xmlns:a16="http://schemas.microsoft.com/office/drawing/2014/main" id="{0D1A4905-A62D-3F9A-ECF5-D6787E349B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11" name="Freeform 271">
                  <a:extLst>
                    <a:ext uri="{FF2B5EF4-FFF2-40B4-BE49-F238E27FC236}">
                      <a16:creationId xmlns:a16="http://schemas.microsoft.com/office/drawing/2014/main" id="{D375F8A1-77B2-31BC-5760-1830D53669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65" name="Group 272">
                <a:extLst>
                  <a:ext uri="{FF2B5EF4-FFF2-40B4-BE49-F238E27FC236}">
                    <a16:creationId xmlns:a16="http://schemas.microsoft.com/office/drawing/2014/main" id="{CB451919-2D99-5D0C-5E27-94A62E9377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7906" name="Oval 273">
                  <a:extLst>
                    <a:ext uri="{FF2B5EF4-FFF2-40B4-BE49-F238E27FC236}">
                      <a16:creationId xmlns:a16="http://schemas.microsoft.com/office/drawing/2014/main" id="{A62BDA2A-8807-4AFD-D81D-44E26DC3F0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07" name="Freeform 274">
                  <a:extLst>
                    <a:ext uri="{FF2B5EF4-FFF2-40B4-BE49-F238E27FC236}">
                      <a16:creationId xmlns:a16="http://schemas.microsoft.com/office/drawing/2014/main" id="{1E1E1641-B1E2-2398-C732-9A4994A262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08" name="Freeform 275">
                  <a:extLst>
                    <a:ext uri="{FF2B5EF4-FFF2-40B4-BE49-F238E27FC236}">
                      <a16:creationId xmlns:a16="http://schemas.microsoft.com/office/drawing/2014/main" id="{CC23797A-93C9-128B-C81C-C96CCB77BC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66" name="Group 276">
                <a:extLst>
                  <a:ext uri="{FF2B5EF4-FFF2-40B4-BE49-F238E27FC236}">
                    <a16:creationId xmlns:a16="http://schemas.microsoft.com/office/drawing/2014/main" id="{B59387D5-C91C-1014-D58C-6419C3D8FD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7903" name="Oval 277">
                  <a:extLst>
                    <a:ext uri="{FF2B5EF4-FFF2-40B4-BE49-F238E27FC236}">
                      <a16:creationId xmlns:a16="http://schemas.microsoft.com/office/drawing/2014/main" id="{C77895C0-C339-90BA-6AB5-C286D6C291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04" name="Freeform 278">
                  <a:extLst>
                    <a:ext uri="{FF2B5EF4-FFF2-40B4-BE49-F238E27FC236}">
                      <a16:creationId xmlns:a16="http://schemas.microsoft.com/office/drawing/2014/main" id="{2AE78AB1-8280-2DF2-BC56-3308ADB838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05" name="Freeform 279">
                  <a:extLst>
                    <a:ext uri="{FF2B5EF4-FFF2-40B4-BE49-F238E27FC236}">
                      <a16:creationId xmlns:a16="http://schemas.microsoft.com/office/drawing/2014/main" id="{0CB1EF2C-86E8-780C-4443-208B1067E0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67" name="Group 280">
                <a:extLst>
                  <a:ext uri="{FF2B5EF4-FFF2-40B4-BE49-F238E27FC236}">
                    <a16:creationId xmlns:a16="http://schemas.microsoft.com/office/drawing/2014/main" id="{8352588E-70E5-59F3-4D92-0C3B109155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7900" name="Oval 281">
                  <a:extLst>
                    <a:ext uri="{FF2B5EF4-FFF2-40B4-BE49-F238E27FC236}">
                      <a16:creationId xmlns:a16="http://schemas.microsoft.com/office/drawing/2014/main" id="{8386AEB5-FD37-B36E-FFDA-D3F6FCD719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01" name="Freeform 282">
                  <a:extLst>
                    <a:ext uri="{FF2B5EF4-FFF2-40B4-BE49-F238E27FC236}">
                      <a16:creationId xmlns:a16="http://schemas.microsoft.com/office/drawing/2014/main" id="{52002943-9A70-A85C-0E67-8CC993D8B9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902" name="Freeform 283">
                  <a:extLst>
                    <a:ext uri="{FF2B5EF4-FFF2-40B4-BE49-F238E27FC236}">
                      <a16:creationId xmlns:a16="http://schemas.microsoft.com/office/drawing/2014/main" id="{6F7E4ACC-7CB9-8BF6-2A7A-BB04FD7799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68" name="Group 284">
                <a:extLst>
                  <a:ext uri="{FF2B5EF4-FFF2-40B4-BE49-F238E27FC236}">
                    <a16:creationId xmlns:a16="http://schemas.microsoft.com/office/drawing/2014/main" id="{BE34EF17-C509-5B16-8BAF-E8A77B6B6A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7897" name="Oval 285">
                  <a:extLst>
                    <a:ext uri="{FF2B5EF4-FFF2-40B4-BE49-F238E27FC236}">
                      <a16:creationId xmlns:a16="http://schemas.microsoft.com/office/drawing/2014/main" id="{0B3ADA34-26CB-7757-76F6-00D38AA7E5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98" name="Freeform 286">
                  <a:extLst>
                    <a:ext uri="{FF2B5EF4-FFF2-40B4-BE49-F238E27FC236}">
                      <a16:creationId xmlns:a16="http://schemas.microsoft.com/office/drawing/2014/main" id="{0B877D27-FF17-D557-8E6F-FDC73C160B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99" name="Freeform 287">
                  <a:extLst>
                    <a:ext uri="{FF2B5EF4-FFF2-40B4-BE49-F238E27FC236}">
                      <a16:creationId xmlns:a16="http://schemas.microsoft.com/office/drawing/2014/main" id="{B12AFCEC-1A38-87B5-15D2-A7BE88D0C8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69" name="Group 288">
                <a:extLst>
                  <a:ext uri="{FF2B5EF4-FFF2-40B4-BE49-F238E27FC236}">
                    <a16:creationId xmlns:a16="http://schemas.microsoft.com/office/drawing/2014/main" id="{F4720A00-2FA3-6194-DE4F-A76E1531E0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7894" name="Oval 289">
                  <a:extLst>
                    <a:ext uri="{FF2B5EF4-FFF2-40B4-BE49-F238E27FC236}">
                      <a16:creationId xmlns:a16="http://schemas.microsoft.com/office/drawing/2014/main" id="{A039873E-D7A0-32A1-9C9D-950F296F49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95" name="Freeform 290">
                  <a:extLst>
                    <a:ext uri="{FF2B5EF4-FFF2-40B4-BE49-F238E27FC236}">
                      <a16:creationId xmlns:a16="http://schemas.microsoft.com/office/drawing/2014/main" id="{265833E0-034C-3DE4-D5DD-E0EEAB93D8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96" name="Freeform 291">
                  <a:extLst>
                    <a:ext uri="{FF2B5EF4-FFF2-40B4-BE49-F238E27FC236}">
                      <a16:creationId xmlns:a16="http://schemas.microsoft.com/office/drawing/2014/main" id="{60747E19-BA84-876C-C151-5C9AF29168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70" name="Group 292">
                <a:extLst>
                  <a:ext uri="{FF2B5EF4-FFF2-40B4-BE49-F238E27FC236}">
                    <a16:creationId xmlns:a16="http://schemas.microsoft.com/office/drawing/2014/main" id="{337D802B-F3BA-71A1-5A41-2794423398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7891" name="Oval 293">
                  <a:extLst>
                    <a:ext uri="{FF2B5EF4-FFF2-40B4-BE49-F238E27FC236}">
                      <a16:creationId xmlns:a16="http://schemas.microsoft.com/office/drawing/2014/main" id="{0D1A8D7A-C501-EA6D-B21C-78F2B86328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92" name="Freeform 294">
                  <a:extLst>
                    <a:ext uri="{FF2B5EF4-FFF2-40B4-BE49-F238E27FC236}">
                      <a16:creationId xmlns:a16="http://schemas.microsoft.com/office/drawing/2014/main" id="{13A5BCA0-E568-674C-12A1-A76487D504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93" name="Freeform 295">
                  <a:extLst>
                    <a:ext uri="{FF2B5EF4-FFF2-40B4-BE49-F238E27FC236}">
                      <a16:creationId xmlns:a16="http://schemas.microsoft.com/office/drawing/2014/main" id="{364AAA03-66A8-1214-FC23-111CC42605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71" name="Group 296">
                <a:extLst>
                  <a:ext uri="{FF2B5EF4-FFF2-40B4-BE49-F238E27FC236}">
                    <a16:creationId xmlns:a16="http://schemas.microsoft.com/office/drawing/2014/main" id="{C80159E5-D640-06E3-2EDD-EC0F40EC6A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7888" name="Oval 297">
                  <a:extLst>
                    <a:ext uri="{FF2B5EF4-FFF2-40B4-BE49-F238E27FC236}">
                      <a16:creationId xmlns:a16="http://schemas.microsoft.com/office/drawing/2014/main" id="{30301826-51EE-8707-0175-A83F68A51D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89" name="Freeform 298">
                  <a:extLst>
                    <a:ext uri="{FF2B5EF4-FFF2-40B4-BE49-F238E27FC236}">
                      <a16:creationId xmlns:a16="http://schemas.microsoft.com/office/drawing/2014/main" id="{6D1E5681-B2C1-1249-C584-C2A21F30D8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90" name="Freeform 299">
                  <a:extLst>
                    <a:ext uri="{FF2B5EF4-FFF2-40B4-BE49-F238E27FC236}">
                      <a16:creationId xmlns:a16="http://schemas.microsoft.com/office/drawing/2014/main" id="{6F6DEB9E-897C-F78F-CD62-9BDDB939CE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72" name="Group 300">
                <a:extLst>
                  <a:ext uri="{FF2B5EF4-FFF2-40B4-BE49-F238E27FC236}">
                    <a16:creationId xmlns:a16="http://schemas.microsoft.com/office/drawing/2014/main" id="{027D9DF7-DA00-3B33-A386-2F83B74C8A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7885" name="Oval 301">
                  <a:extLst>
                    <a:ext uri="{FF2B5EF4-FFF2-40B4-BE49-F238E27FC236}">
                      <a16:creationId xmlns:a16="http://schemas.microsoft.com/office/drawing/2014/main" id="{2E5210A9-FE54-61EE-23B5-36031A4269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86" name="Freeform 302">
                  <a:extLst>
                    <a:ext uri="{FF2B5EF4-FFF2-40B4-BE49-F238E27FC236}">
                      <a16:creationId xmlns:a16="http://schemas.microsoft.com/office/drawing/2014/main" id="{F64180ED-4933-2969-5D8C-574D45FA26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87" name="Freeform 303">
                  <a:extLst>
                    <a:ext uri="{FF2B5EF4-FFF2-40B4-BE49-F238E27FC236}">
                      <a16:creationId xmlns:a16="http://schemas.microsoft.com/office/drawing/2014/main" id="{66F6AF73-7170-8162-B611-971066648C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73" name="Group 304">
                <a:extLst>
                  <a:ext uri="{FF2B5EF4-FFF2-40B4-BE49-F238E27FC236}">
                    <a16:creationId xmlns:a16="http://schemas.microsoft.com/office/drawing/2014/main" id="{F314C7CF-E868-6ACA-1BFA-5D8CAB9372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7882" name="Oval 305">
                  <a:extLst>
                    <a:ext uri="{FF2B5EF4-FFF2-40B4-BE49-F238E27FC236}">
                      <a16:creationId xmlns:a16="http://schemas.microsoft.com/office/drawing/2014/main" id="{AFE59A07-0097-15A6-4F42-9BACE8621A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83" name="Freeform 306">
                  <a:extLst>
                    <a:ext uri="{FF2B5EF4-FFF2-40B4-BE49-F238E27FC236}">
                      <a16:creationId xmlns:a16="http://schemas.microsoft.com/office/drawing/2014/main" id="{4C272CD7-24F9-91E7-9F2B-990973364E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84" name="Freeform 307">
                  <a:extLst>
                    <a:ext uri="{FF2B5EF4-FFF2-40B4-BE49-F238E27FC236}">
                      <a16:creationId xmlns:a16="http://schemas.microsoft.com/office/drawing/2014/main" id="{DAADDD96-CDA2-0FEB-D62E-7D594BDF2E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74" name="Group 308">
                <a:extLst>
                  <a:ext uri="{FF2B5EF4-FFF2-40B4-BE49-F238E27FC236}">
                    <a16:creationId xmlns:a16="http://schemas.microsoft.com/office/drawing/2014/main" id="{95C27AC2-F4B9-4D5D-CF65-C39D235248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7879" name="Oval 309">
                  <a:extLst>
                    <a:ext uri="{FF2B5EF4-FFF2-40B4-BE49-F238E27FC236}">
                      <a16:creationId xmlns:a16="http://schemas.microsoft.com/office/drawing/2014/main" id="{2DA72BC4-7215-3BEF-7A7E-CA2EB901F7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80" name="Freeform 310">
                  <a:extLst>
                    <a:ext uri="{FF2B5EF4-FFF2-40B4-BE49-F238E27FC236}">
                      <a16:creationId xmlns:a16="http://schemas.microsoft.com/office/drawing/2014/main" id="{4BE1F306-86FC-9875-D950-4D0636ABD8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81" name="Freeform 311">
                  <a:extLst>
                    <a:ext uri="{FF2B5EF4-FFF2-40B4-BE49-F238E27FC236}">
                      <a16:creationId xmlns:a16="http://schemas.microsoft.com/office/drawing/2014/main" id="{3FD12D2C-3594-DC4C-782D-A664CA0164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75" name="Group 312">
                <a:extLst>
                  <a:ext uri="{FF2B5EF4-FFF2-40B4-BE49-F238E27FC236}">
                    <a16:creationId xmlns:a16="http://schemas.microsoft.com/office/drawing/2014/main" id="{211A963B-2797-00B3-F419-3543EB37C9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7876" name="Oval 313">
                  <a:extLst>
                    <a:ext uri="{FF2B5EF4-FFF2-40B4-BE49-F238E27FC236}">
                      <a16:creationId xmlns:a16="http://schemas.microsoft.com/office/drawing/2014/main" id="{0C538FBD-F5B4-4985-69BE-59C5B16DE9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77" name="Freeform 314">
                  <a:extLst>
                    <a:ext uri="{FF2B5EF4-FFF2-40B4-BE49-F238E27FC236}">
                      <a16:creationId xmlns:a16="http://schemas.microsoft.com/office/drawing/2014/main" id="{AF2293F0-EEFD-5657-7AF4-D80EEC618D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78" name="Freeform 315">
                  <a:extLst>
                    <a:ext uri="{FF2B5EF4-FFF2-40B4-BE49-F238E27FC236}">
                      <a16:creationId xmlns:a16="http://schemas.microsoft.com/office/drawing/2014/main" id="{F9C74912-8232-1EAE-3FAA-5577E67FB4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grpSp>
          <p:nvGrpSpPr>
            <p:cNvPr id="107856" name="Group 316">
              <a:extLst>
                <a:ext uri="{FF2B5EF4-FFF2-40B4-BE49-F238E27FC236}">
                  <a16:creationId xmlns:a16="http://schemas.microsoft.com/office/drawing/2014/main" id="{2A5C4B7C-808E-04A7-7FF5-F4CA44B32A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1344"/>
              <a:ext cx="445" cy="720"/>
              <a:chOff x="2976" y="1488"/>
              <a:chExt cx="445" cy="720"/>
            </a:xfrm>
          </p:grpSpPr>
          <p:grpSp>
            <p:nvGrpSpPr>
              <p:cNvPr id="107860" name="Group 317">
                <a:extLst>
                  <a:ext uri="{FF2B5EF4-FFF2-40B4-BE49-F238E27FC236}">
                    <a16:creationId xmlns:a16="http://schemas.microsoft.com/office/drawing/2014/main" id="{2FA14E2F-ECB1-B76D-FDF9-3368598EB3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76" y="1488"/>
                <a:ext cx="445" cy="720"/>
                <a:chOff x="1427" y="816"/>
                <a:chExt cx="445" cy="720"/>
              </a:xfrm>
            </p:grpSpPr>
            <p:sp>
              <p:nvSpPr>
                <p:cNvPr id="248126" name="Oval 318">
                  <a:extLst>
                    <a:ext uri="{FF2B5EF4-FFF2-40B4-BE49-F238E27FC236}">
                      <a16:creationId xmlns:a16="http://schemas.microsoft.com/office/drawing/2014/main" id="{FDA9133E-1F19-6F95-7F13-1E019FA93C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816"/>
                  <a:ext cx="384" cy="72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l-GR">
                    <a:latin typeface="Times New Roman" charset="0"/>
                    <a:ea typeface="+mn-ea"/>
                  </a:endParaRPr>
                </a:p>
              </p:txBody>
            </p:sp>
            <p:sp>
              <p:nvSpPr>
                <p:cNvPr id="107863" name="Text Box 319">
                  <a:extLst>
                    <a:ext uri="{FF2B5EF4-FFF2-40B4-BE49-F238E27FC236}">
                      <a16:creationId xmlns:a16="http://schemas.microsoft.com/office/drawing/2014/main" id="{05C10DD4-B4BD-125F-6D25-A778D45A98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27" y="960"/>
                  <a:ext cx="445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en-US" altLang="el-GR" sz="2000" b="1">
                      <a:solidFill>
                        <a:srgbClr val="FFFF66"/>
                      </a:solidFill>
                    </a:rPr>
                    <a:t>GTP</a:t>
                  </a:r>
                </a:p>
              </p:txBody>
            </p:sp>
          </p:grpSp>
          <p:sp>
            <p:nvSpPr>
              <p:cNvPr id="107861" name="Oval 320">
                <a:extLst>
                  <a:ext uri="{FF2B5EF4-FFF2-40B4-BE49-F238E27FC236}">
                    <a16:creationId xmlns:a16="http://schemas.microsoft.com/office/drawing/2014/main" id="{E66E7E5F-3150-D1A7-04A4-CBB07BF2CA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1872"/>
                <a:ext cx="48" cy="96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l-GR" altLang="el-GR"/>
              </a:p>
            </p:txBody>
          </p:sp>
        </p:grpSp>
        <p:grpSp>
          <p:nvGrpSpPr>
            <p:cNvPr id="107857" name="Group 321">
              <a:extLst>
                <a:ext uri="{FF2B5EF4-FFF2-40B4-BE49-F238E27FC236}">
                  <a16:creationId xmlns:a16="http://schemas.microsoft.com/office/drawing/2014/main" id="{E3FB3804-1161-DDF5-8318-760A81BDCF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1392"/>
              <a:ext cx="336" cy="624"/>
              <a:chOff x="3504" y="1248"/>
              <a:chExt cx="336" cy="624"/>
            </a:xfrm>
          </p:grpSpPr>
          <p:sp>
            <p:nvSpPr>
              <p:cNvPr id="107858" name="Oval 322">
                <a:extLst>
                  <a:ext uri="{FF2B5EF4-FFF2-40B4-BE49-F238E27FC236}">
                    <a16:creationId xmlns:a16="http://schemas.microsoft.com/office/drawing/2014/main" id="{27CE2CE5-CDB5-6978-3A98-FDFADC95E4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1248"/>
                <a:ext cx="288" cy="336"/>
              </a:xfrm>
              <a:prstGeom prst="ellipse">
                <a:avLst/>
              </a:prstGeom>
              <a:gradFill rotWithShape="0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l-GR" altLang="el-GR"/>
              </a:p>
            </p:txBody>
          </p:sp>
          <p:sp>
            <p:nvSpPr>
              <p:cNvPr id="248131" name="Oval 323">
                <a:extLst>
                  <a:ext uri="{FF2B5EF4-FFF2-40B4-BE49-F238E27FC236}">
                    <a16:creationId xmlns:a16="http://schemas.microsoft.com/office/drawing/2014/main" id="{D05A8860-C70F-2560-950E-ED324B5860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1488"/>
                <a:ext cx="240" cy="384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>
                  <a:latin typeface="Times New Roman" charset="0"/>
                  <a:ea typeface="+mn-ea"/>
                </a:endParaRPr>
              </a:p>
            </p:txBody>
          </p:sp>
        </p:grpSp>
      </p:grpSp>
      <p:grpSp>
        <p:nvGrpSpPr>
          <p:cNvPr id="248127" name="Group 324">
            <a:extLst>
              <a:ext uri="{FF2B5EF4-FFF2-40B4-BE49-F238E27FC236}">
                <a16:creationId xmlns:a16="http://schemas.microsoft.com/office/drawing/2014/main" id="{419BCE89-FE58-E9BB-B2D8-FB3BDBCD80BA}"/>
              </a:ext>
            </a:extLst>
          </p:cNvPr>
          <p:cNvGrpSpPr>
            <a:grpSpLocks/>
          </p:cNvGrpSpPr>
          <p:nvPr/>
        </p:nvGrpSpPr>
        <p:grpSpPr bwMode="auto">
          <a:xfrm>
            <a:off x="2895600" y="5029200"/>
            <a:ext cx="4894263" cy="1349375"/>
            <a:chOff x="1584" y="528"/>
            <a:chExt cx="3083" cy="850"/>
          </a:xfrm>
        </p:grpSpPr>
        <p:grpSp>
          <p:nvGrpSpPr>
            <p:cNvPr id="107694" name="Group 325">
              <a:extLst>
                <a:ext uri="{FF2B5EF4-FFF2-40B4-BE49-F238E27FC236}">
                  <a16:creationId xmlns:a16="http://schemas.microsoft.com/office/drawing/2014/main" id="{6A2D8E53-C272-87C5-017F-66A3455FBF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4" y="528"/>
              <a:ext cx="779" cy="754"/>
              <a:chOff x="1536" y="1056"/>
              <a:chExt cx="779" cy="754"/>
            </a:xfrm>
          </p:grpSpPr>
          <p:grpSp>
            <p:nvGrpSpPr>
              <p:cNvPr id="107804" name="Group 326">
                <a:extLst>
                  <a:ext uri="{FF2B5EF4-FFF2-40B4-BE49-F238E27FC236}">
                    <a16:creationId xmlns:a16="http://schemas.microsoft.com/office/drawing/2014/main" id="{12503D63-A160-0A69-611A-CD72AE9515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7849" name="Oval 327">
                  <a:extLst>
                    <a:ext uri="{FF2B5EF4-FFF2-40B4-BE49-F238E27FC236}">
                      <a16:creationId xmlns:a16="http://schemas.microsoft.com/office/drawing/2014/main" id="{81F24889-4380-5CF4-8243-1692CB517A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50" name="Freeform 328">
                  <a:extLst>
                    <a:ext uri="{FF2B5EF4-FFF2-40B4-BE49-F238E27FC236}">
                      <a16:creationId xmlns:a16="http://schemas.microsoft.com/office/drawing/2014/main" id="{B1F85EDF-DD4B-B79C-E298-65DEDBE3A3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51" name="Freeform 329">
                  <a:extLst>
                    <a:ext uri="{FF2B5EF4-FFF2-40B4-BE49-F238E27FC236}">
                      <a16:creationId xmlns:a16="http://schemas.microsoft.com/office/drawing/2014/main" id="{D9A2B7C9-7986-8D43-B9AB-056EC3E2F0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05" name="Group 330">
                <a:extLst>
                  <a:ext uri="{FF2B5EF4-FFF2-40B4-BE49-F238E27FC236}">
                    <a16:creationId xmlns:a16="http://schemas.microsoft.com/office/drawing/2014/main" id="{FFE0F914-BA4C-101B-EEE0-FB2ACC67FD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7846" name="Oval 331">
                  <a:extLst>
                    <a:ext uri="{FF2B5EF4-FFF2-40B4-BE49-F238E27FC236}">
                      <a16:creationId xmlns:a16="http://schemas.microsoft.com/office/drawing/2014/main" id="{1346D497-5E9E-5FEC-2125-B1DE2A66B6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47" name="Freeform 332">
                  <a:extLst>
                    <a:ext uri="{FF2B5EF4-FFF2-40B4-BE49-F238E27FC236}">
                      <a16:creationId xmlns:a16="http://schemas.microsoft.com/office/drawing/2014/main" id="{5CB5BBCE-3A35-60A7-FE82-3657CF08DD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48" name="Freeform 333">
                  <a:extLst>
                    <a:ext uri="{FF2B5EF4-FFF2-40B4-BE49-F238E27FC236}">
                      <a16:creationId xmlns:a16="http://schemas.microsoft.com/office/drawing/2014/main" id="{49B4B4EA-CA57-48A7-C0D7-FB7C843E8B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06" name="Group 334">
                <a:extLst>
                  <a:ext uri="{FF2B5EF4-FFF2-40B4-BE49-F238E27FC236}">
                    <a16:creationId xmlns:a16="http://schemas.microsoft.com/office/drawing/2014/main" id="{CC5E016D-7197-376C-2DD9-50ACAE4633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7843" name="Oval 335">
                  <a:extLst>
                    <a:ext uri="{FF2B5EF4-FFF2-40B4-BE49-F238E27FC236}">
                      <a16:creationId xmlns:a16="http://schemas.microsoft.com/office/drawing/2014/main" id="{C4E31D3A-9EEA-E186-E06E-55B7801844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44" name="Freeform 336">
                  <a:extLst>
                    <a:ext uri="{FF2B5EF4-FFF2-40B4-BE49-F238E27FC236}">
                      <a16:creationId xmlns:a16="http://schemas.microsoft.com/office/drawing/2014/main" id="{AFB5A644-CAD4-98A9-6B27-D2B228A81E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45" name="Freeform 337">
                  <a:extLst>
                    <a:ext uri="{FF2B5EF4-FFF2-40B4-BE49-F238E27FC236}">
                      <a16:creationId xmlns:a16="http://schemas.microsoft.com/office/drawing/2014/main" id="{5AD2127D-5944-5A46-32E4-7A373AA89F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07" name="Group 338">
                <a:extLst>
                  <a:ext uri="{FF2B5EF4-FFF2-40B4-BE49-F238E27FC236}">
                    <a16:creationId xmlns:a16="http://schemas.microsoft.com/office/drawing/2014/main" id="{41602DDD-1EE4-A034-E9F7-F716734886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7840" name="Oval 339">
                  <a:extLst>
                    <a:ext uri="{FF2B5EF4-FFF2-40B4-BE49-F238E27FC236}">
                      <a16:creationId xmlns:a16="http://schemas.microsoft.com/office/drawing/2014/main" id="{5E5BB45D-5C15-73C4-C7BD-F46118197C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41" name="Freeform 340">
                  <a:extLst>
                    <a:ext uri="{FF2B5EF4-FFF2-40B4-BE49-F238E27FC236}">
                      <a16:creationId xmlns:a16="http://schemas.microsoft.com/office/drawing/2014/main" id="{811F6B08-2054-06E0-B019-1176AE153D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42" name="Freeform 341">
                  <a:extLst>
                    <a:ext uri="{FF2B5EF4-FFF2-40B4-BE49-F238E27FC236}">
                      <a16:creationId xmlns:a16="http://schemas.microsoft.com/office/drawing/2014/main" id="{7D06A221-9F2E-2118-5564-0921AA24E8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08" name="Group 342">
                <a:extLst>
                  <a:ext uri="{FF2B5EF4-FFF2-40B4-BE49-F238E27FC236}">
                    <a16:creationId xmlns:a16="http://schemas.microsoft.com/office/drawing/2014/main" id="{38DBD9E2-C669-80B2-FBD5-AD17AA8354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7837" name="Oval 343">
                  <a:extLst>
                    <a:ext uri="{FF2B5EF4-FFF2-40B4-BE49-F238E27FC236}">
                      <a16:creationId xmlns:a16="http://schemas.microsoft.com/office/drawing/2014/main" id="{C96B7558-802F-0A1A-85B2-18C99EA870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38" name="Freeform 344">
                  <a:extLst>
                    <a:ext uri="{FF2B5EF4-FFF2-40B4-BE49-F238E27FC236}">
                      <a16:creationId xmlns:a16="http://schemas.microsoft.com/office/drawing/2014/main" id="{6942B9FB-4054-0818-4209-434F391299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39" name="Freeform 345">
                  <a:extLst>
                    <a:ext uri="{FF2B5EF4-FFF2-40B4-BE49-F238E27FC236}">
                      <a16:creationId xmlns:a16="http://schemas.microsoft.com/office/drawing/2014/main" id="{2DA4BC16-AB5B-CC5A-53E5-917CE611DE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09" name="Group 346">
                <a:extLst>
                  <a:ext uri="{FF2B5EF4-FFF2-40B4-BE49-F238E27FC236}">
                    <a16:creationId xmlns:a16="http://schemas.microsoft.com/office/drawing/2014/main" id="{80BEBF20-B284-4431-9280-F7589EAF90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7834" name="Oval 347">
                  <a:extLst>
                    <a:ext uri="{FF2B5EF4-FFF2-40B4-BE49-F238E27FC236}">
                      <a16:creationId xmlns:a16="http://schemas.microsoft.com/office/drawing/2014/main" id="{7F171437-7A90-AC79-B32C-1C7DF7969F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35" name="Freeform 348">
                  <a:extLst>
                    <a:ext uri="{FF2B5EF4-FFF2-40B4-BE49-F238E27FC236}">
                      <a16:creationId xmlns:a16="http://schemas.microsoft.com/office/drawing/2014/main" id="{E99CF0E6-DE72-4BC4-9071-644687AF07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36" name="Freeform 349">
                  <a:extLst>
                    <a:ext uri="{FF2B5EF4-FFF2-40B4-BE49-F238E27FC236}">
                      <a16:creationId xmlns:a16="http://schemas.microsoft.com/office/drawing/2014/main" id="{66881430-6215-241B-49A0-DCBC1FECB9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10" name="Group 350">
                <a:extLst>
                  <a:ext uri="{FF2B5EF4-FFF2-40B4-BE49-F238E27FC236}">
                    <a16:creationId xmlns:a16="http://schemas.microsoft.com/office/drawing/2014/main" id="{BFCC3B9D-165F-5D4D-4607-EA1F787A83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7831" name="Oval 351">
                  <a:extLst>
                    <a:ext uri="{FF2B5EF4-FFF2-40B4-BE49-F238E27FC236}">
                      <a16:creationId xmlns:a16="http://schemas.microsoft.com/office/drawing/2014/main" id="{72C9E162-D00A-8089-38CC-CCC102C676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32" name="Freeform 352">
                  <a:extLst>
                    <a:ext uri="{FF2B5EF4-FFF2-40B4-BE49-F238E27FC236}">
                      <a16:creationId xmlns:a16="http://schemas.microsoft.com/office/drawing/2014/main" id="{01787A8B-6976-F823-8DC1-BE7605D52F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33" name="Freeform 353">
                  <a:extLst>
                    <a:ext uri="{FF2B5EF4-FFF2-40B4-BE49-F238E27FC236}">
                      <a16:creationId xmlns:a16="http://schemas.microsoft.com/office/drawing/2014/main" id="{A89BEF8C-03CF-9D75-C2A2-CE79C90085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11" name="Group 354">
                <a:extLst>
                  <a:ext uri="{FF2B5EF4-FFF2-40B4-BE49-F238E27FC236}">
                    <a16:creationId xmlns:a16="http://schemas.microsoft.com/office/drawing/2014/main" id="{C3DCEC26-80BB-280C-8CE7-CC452CD6F2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7828" name="Oval 355">
                  <a:extLst>
                    <a:ext uri="{FF2B5EF4-FFF2-40B4-BE49-F238E27FC236}">
                      <a16:creationId xmlns:a16="http://schemas.microsoft.com/office/drawing/2014/main" id="{B9FAC875-D8B6-3448-3BBC-54F31DA1F8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29" name="Freeform 356">
                  <a:extLst>
                    <a:ext uri="{FF2B5EF4-FFF2-40B4-BE49-F238E27FC236}">
                      <a16:creationId xmlns:a16="http://schemas.microsoft.com/office/drawing/2014/main" id="{3E81355E-A319-E537-9B46-AF76E9F99B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30" name="Freeform 357">
                  <a:extLst>
                    <a:ext uri="{FF2B5EF4-FFF2-40B4-BE49-F238E27FC236}">
                      <a16:creationId xmlns:a16="http://schemas.microsoft.com/office/drawing/2014/main" id="{374ABC12-293F-0DBB-3FBB-5BA68A64F4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12" name="Group 358">
                <a:extLst>
                  <a:ext uri="{FF2B5EF4-FFF2-40B4-BE49-F238E27FC236}">
                    <a16:creationId xmlns:a16="http://schemas.microsoft.com/office/drawing/2014/main" id="{F4BEAAD3-565A-DF79-8047-5DDDE916F9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7825" name="Oval 359">
                  <a:extLst>
                    <a:ext uri="{FF2B5EF4-FFF2-40B4-BE49-F238E27FC236}">
                      <a16:creationId xmlns:a16="http://schemas.microsoft.com/office/drawing/2014/main" id="{E49B639B-083C-6159-6B03-B6079CE5F4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26" name="Freeform 360">
                  <a:extLst>
                    <a:ext uri="{FF2B5EF4-FFF2-40B4-BE49-F238E27FC236}">
                      <a16:creationId xmlns:a16="http://schemas.microsoft.com/office/drawing/2014/main" id="{8CA75A06-57CF-B920-7DC1-66C739310C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27" name="Freeform 361">
                  <a:extLst>
                    <a:ext uri="{FF2B5EF4-FFF2-40B4-BE49-F238E27FC236}">
                      <a16:creationId xmlns:a16="http://schemas.microsoft.com/office/drawing/2014/main" id="{457237A4-905D-D808-3BE5-FF8FF76D85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13" name="Group 362">
                <a:extLst>
                  <a:ext uri="{FF2B5EF4-FFF2-40B4-BE49-F238E27FC236}">
                    <a16:creationId xmlns:a16="http://schemas.microsoft.com/office/drawing/2014/main" id="{E7BEA68C-EE76-B0F0-52FE-13704DBA5B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7822" name="Oval 363">
                  <a:extLst>
                    <a:ext uri="{FF2B5EF4-FFF2-40B4-BE49-F238E27FC236}">
                      <a16:creationId xmlns:a16="http://schemas.microsoft.com/office/drawing/2014/main" id="{6E4A3317-68ED-97E2-DE49-69F0A29B99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23" name="Freeform 364">
                  <a:extLst>
                    <a:ext uri="{FF2B5EF4-FFF2-40B4-BE49-F238E27FC236}">
                      <a16:creationId xmlns:a16="http://schemas.microsoft.com/office/drawing/2014/main" id="{A23A407D-2A3D-843C-13E3-24554250CB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24" name="Freeform 365">
                  <a:extLst>
                    <a:ext uri="{FF2B5EF4-FFF2-40B4-BE49-F238E27FC236}">
                      <a16:creationId xmlns:a16="http://schemas.microsoft.com/office/drawing/2014/main" id="{97EEB6A6-4083-9C17-EBBF-961518F054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14" name="Group 366">
                <a:extLst>
                  <a:ext uri="{FF2B5EF4-FFF2-40B4-BE49-F238E27FC236}">
                    <a16:creationId xmlns:a16="http://schemas.microsoft.com/office/drawing/2014/main" id="{069969FB-D8F4-2F30-D3AA-61767F8B84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7819" name="Oval 367">
                  <a:extLst>
                    <a:ext uri="{FF2B5EF4-FFF2-40B4-BE49-F238E27FC236}">
                      <a16:creationId xmlns:a16="http://schemas.microsoft.com/office/drawing/2014/main" id="{D20112FE-F1E2-D658-FE78-0475B6E983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20" name="Freeform 368">
                  <a:extLst>
                    <a:ext uri="{FF2B5EF4-FFF2-40B4-BE49-F238E27FC236}">
                      <a16:creationId xmlns:a16="http://schemas.microsoft.com/office/drawing/2014/main" id="{61A4F17C-627A-9F41-D250-FE164C5006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21" name="Freeform 369">
                  <a:extLst>
                    <a:ext uri="{FF2B5EF4-FFF2-40B4-BE49-F238E27FC236}">
                      <a16:creationId xmlns:a16="http://schemas.microsoft.com/office/drawing/2014/main" id="{9FDA03EA-796D-E5EC-24FC-86D895CD04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815" name="Group 370">
                <a:extLst>
                  <a:ext uri="{FF2B5EF4-FFF2-40B4-BE49-F238E27FC236}">
                    <a16:creationId xmlns:a16="http://schemas.microsoft.com/office/drawing/2014/main" id="{AED5A7AB-A588-EC07-4617-1CE64D8ED8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7816" name="Oval 371">
                  <a:extLst>
                    <a:ext uri="{FF2B5EF4-FFF2-40B4-BE49-F238E27FC236}">
                      <a16:creationId xmlns:a16="http://schemas.microsoft.com/office/drawing/2014/main" id="{0F08FB73-3841-A640-FD78-A3B23EC667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17" name="Freeform 372">
                  <a:extLst>
                    <a:ext uri="{FF2B5EF4-FFF2-40B4-BE49-F238E27FC236}">
                      <a16:creationId xmlns:a16="http://schemas.microsoft.com/office/drawing/2014/main" id="{9DC12275-AD85-62BF-EB1C-82ED1B88AB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18" name="Freeform 373">
                  <a:extLst>
                    <a:ext uri="{FF2B5EF4-FFF2-40B4-BE49-F238E27FC236}">
                      <a16:creationId xmlns:a16="http://schemas.microsoft.com/office/drawing/2014/main" id="{360B0AE0-CCEC-2940-962A-4A8E223D35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grpSp>
          <p:nvGrpSpPr>
            <p:cNvPr id="107695" name="Group 374">
              <a:extLst>
                <a:ext uri="{FF2B5EF4-FFF2-40B4-BE49-F238E27FC236}">
                  <a16:creationId xmlns:a16="http://schemas.microsoft.com/office/drawing/2014/main" id="{CEA4BCCB-B9B6-A663-E30F-77F31A2B17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88" y="576"/>
              <a:ext cx="779" cy="754"/>
              <a:chOff x="1536" y="1056"/>
              <a:chExt cx="779" cy="754"/>
            </a:xfrm>
          </p:grpSpPr>
          <p:grpSp>
            <p:nvGrpSpPr>
              <p:cNvPr id="107756" name="Group 375">
                <a:extLst>
                  <a:ext uri="{FF2B5EF4-FFF2-40B4-BE49-F238E27FC236}">
                    <a16:creationId xmlns:a16="http://schemas.microsoft.com/office/drawing/2014/main" id="{55AF10A2-3B6A-3E42-6E69-98B9CE6C3A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7801" name="Oval 376">
                  <a:extLst>
                    <a:ext uri="{FF2B5EF4-FFF2-40B4-BE49-F238E27FC236}">
                      <a16:creationId xmlns:a16="http://schemas.microsoft.com/office/drawing/2014/main" id="{217AE2AC-4D8B-8221-F8E0-B09D448090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02" name="Freeform 377">
                  <a:extLst>
                    <a:ext uri="{FF2B5EF4-FFF2-40B4-BE49-F238E27FC236}">
                      <a16:creationId xmlns:a16="http://schemas.microsoft.com/office/drawing/2014/main" id="{7C45A272-7A94-1CD2-0AA9-CE28840F6E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03" name="Freeform 378">
                  <a:extLst>
                    <a:ext uri="{FF2B5EF4-FFF2-40B4-BE49-F238E27FC236}">
                      <a16:creationId xmlns:a16="http://schemas.microsoft.com/office/drawing/2014/main" id="{5E093378-8A5E-A1C8-9AFD-B71788524F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57" name="Group 379">
                <a:extLst>
                  <a:ext uri="{FF2B5EF4-FFF2-40B4-BE49-F238E27FC236}">
                    <a16:creationId xmlns:a16="http://schemas.microsoft.com/office/drawing/2014/main" id="{D6721DE8-B7EC-56C9-FDD3-012FF35E91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7798" name="Oval 380">
                  <a:extLst>
                    <a:ext uri="{FF2B5EF4-FFF2-40B4-BE49-F238E27FC236}">
                      <a16:creationId xmlns:a16="http://schemas.microsoft.com/office/drawing/2014/main" id="{11D52356-BEC3-741B-1F72-24EB17B012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99" name="Freeform 381">
                  <a:extLst>
                    <a:ext uri="{FF2B5EF4-FFF2-40B4-BE49-F238E27FC236}">
                      <a16:creationId xmlns:a16="http://schemas.microsoft.com/office/drawing/2014/main" id="{D50EF5C9-F34A-7B35-60F7-3765E21C3B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800" name="Freeform 382">
                  <a:extLst>
                    <a:ext uri="{FF2B5EF4-FFF2-40B4-BE49-F238E27FC236}">
                      <a16:creationId xmlns:a16="http://schemas.microsoft.com/office/drawing/2014/main" id="{D1EED8CA-9ED0-0E29-2453-9D808D8454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58" name="Group 383">
                <a:extLst>
                  <a:ext uri="{FF2B5EF4-FFF2-40B4-BE49-F238E27FC236}">
                    <a16:creationId xmlns:a16="http://schemas.microsoft.com/office/drawing/2014/main" id="{45C5CEE1-48A4-8EE3-2C1D-406F1D3F3B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7795" name="Oval 384">
                  <a:extLst>
                    <a:ext uri="{FF2B5EF4-FFF2-40B4-BE49-F238E27FC236}">
                      <a16:creationId xmlns:a16="http://schemas.microsoft.com/office/drawing/2014/main" id="{6EA7CB94-1C03-0AC9-6FFF-6DCBDFE4B0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96" name="Freeform 385">
                  <a:extLst>
                    <a:ext uri="{FF2B5EF4-FFF2-40B4-BE49-F238E27FC236}">
                      <a16:creationId xmlns:a16="http://schemas.microsoft.com/office/drawing/2014/main" id="{001C8870-8CB3-F6F4-E832-02B85D1DBE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97" name="Freeform 386">
                  <a:extLst>
                    <a:ext uri="{FF2B5EF4-FFF2-40B4-BE49-F238E27FC236}">
                      <a16:creationId xmlns:a16="http://schemas.microsoft.com/office/drawing/2014/main" id="{B044F805-4FBC-1C2B-EAB3-06EBDA5E47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59" name="Group 387">
                <a:extLst>
                  <a:ext uri="{FF2B5EF4-FFF2-40B4-BE49-F238E27FC236}">
                    <a16:creationId xmlns:a16="http://schemas.microsoft.com/office/drawing/2014/main" id="{47EDBAF0-C777-0225-2652-0BFFA0F65A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7792" name="Oval 388">
                  <a:extLst>
                    <a:ext uri="{FF2B5EF4-FFF2-40B4-BE49-F238E27FC236}">
                      <a16:creationId xmlns:a16="http://schemas.microsoft.com/office/drawing/2014/main" id="{D971AE55-66D9-5498-9C14-3D3E9829D8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93" name="Freeform 389">
                  <a:extLst>
                    <a:ext uri="{FF2B5EF4-FFF2-40B4-BE49-F238E27FC236}">
                      <a16:creationId xmlns:a16="http://schemas.microsoft.com/office/drawing/2014/main" id="{7D01B286-37EC-22A7-D1FB-33CE563708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94" name="Freeform 390">
                  <a:extLst>
                    <a:ext uri="{FF2B5EF4-FFF2-40B4-BE49-F238E27FC236}">
                      <a16:creationId xmlns:a16="http://schemas.microsoft.com/office/drawing/2014/main" id="{ED783F14-34E8-8BD4-B654-82868EC1C8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60" name="Group 391">
                <a:extLst>
                  <a:ext uri="{FF2B5EF4-FFF2-40B4-BE49-F238E27FC236}">
                    <a16:creationId xmlns:a16="http://schemas.microsoft.com/office/drawing/2014/main" id="{217BB1B2-ACAC-FC49-D094-9FB1FB34A98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7789" name="Oval 392">
                  <a:extLst>
                    <a:ext uri="{FF2B5EF4-FFF2-40B4-BE49-F238E27FC236}">
                      <a16:creationId xmlns:a16="http://schemas.microsoft.com/office/drawing/2014/main" id="{04617855-3B65-029E-8F5E-70E203EA8A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90" name="Freeform 393">
                  <a:extLst>
                    <a:ext uri="{FF2B5EF4-FFF2-40B4-BE49-F238E27FC236}">
                      <a16:creationId xmlns:a16="http://schemas.microsoft.com/office/drawing/2014/main" id="{42AD5115-DE50-050C-ADE8-6BC1C3AA6A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91" name="Freeform 394">
                  <a:extLst>
                    <a:ext uri="{FF2B5EF4-FFF2-40B4-BE49-F238E27FC236}">
                      <a16:creationId xmlns:a16="http://schemas.microsoft.com/office/drawing/2014/main" id="{F405B4A4-8039-6120-022C-F232216225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61" name="Group 395">
                <a:extLst>
                  <a:ext uri="{FF2B5EF4-FFF2-40B4-BE49-F238E27FC236}">
                    <a16:creationId xmlns:a16="http://schemas.microsoft.com/office/drawing/2014/main" id="{3C07FCEA-1F9C-430A-2F71-560ACAC28D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7786" name="Oval 396">
                  <a:extLst>
                    <a:ext uri="{FF2B5EF4-FFF2-40B4-BE49-F238E27FC236}">
                      <a16:creationId xmlns:a16="http://schemas.microsoft.com/office/drawing/2014/main" id="{B795A373-3931-78A7-4DFF-B7B599BB64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87" name="Freeform 397">
                  <a:extLst>
                    <a:ext uri="{FF2B5EF4-FFF2-40B4-BE49-F238E27FC236}">
                      <a16:creationId xmlns:a16="http://schemas.microsoft.com/office/drawing/2014/main" id="{820D216C-84E4-1664-0807-CF634D6051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88" name="Freeform 398">
                  <a:extLst>
                    <a:ext uri="{FF2B5EF4-FFF2-40B4-BE49-F238E27FC236}">
                      <a16:creationId xmlns:a16="http://schemas.microsoft.com/office/drawing/2014/main" id="{942A3676-9456-B6F5-71F6-2861B3EA6D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62" name="Group 399">
                <a:extLst>
                  <a:ext uri="{FF2B5EF4-FFF2-40B4-BE49-F238E27FC236}">
                    <a16:creationId xmlns:a16="http://schemas.microsoft.com/office/drawing/2014/main" id="{2A9B976E-5A32-469E-FD76-AAE87886B6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7783" name="Oval 400">
                  <a:extLst>
                    <a:ext uri="{FF2B5EF4-FFF2-40B4-BE49-F238E27FC236}">
                      <a16:creationId xmlns:a16="http://schemas.microsoft.com/office/drawing/2014/main" id="{4B5BC61B-E4F9-0D2A-754E-C2CB198093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84" name="Freeform 401">
                  <a:extLst>
                    <a:ext uri="{FF2B5EF4-FFF2-40B4-BE49-F238E27FC236}">
                      <a16:creationId xmlns:a16="http://schemas.microsoft.com/office/drawing/2014/main" id="{427FF9F1-B769-0C62-B60C-5ADF5BB012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85" name="Freeform 402">
                  <a:extLst>
                    <a:ext uri="{FF2B5EF4-FFF2-40B4-BE49-F238E27FC236}">
                      <a16:creationId xmlns:a16="http://schemas.microsoft.com/office/drawing/2014/main" id="{8B012A96-F8E6-847F-DEC0-74AA46D582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63" name="Group 403">
                <a:extLst>
                  <a:ext uri="{FF2B5EF4-FFF2-40B4-BE49-F238E27FC236}">
                    <a16:creationId xmlns:a16="http://schemas.microsoft.com/office/drawing/2014/main" id="{32A12EFB-49DD-2595-9A55-0B59F768E3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7780" name="Oval 404">
                  <a:extLst>
                    <a:ext uri="{FF2B5EF4-FFF2-40B4-BE49-F238E27FC236}">
                      <a16:creationId xmlns:a16="http://schemas.microsoft.com/office/drawing/2014/main" id="{656E8F64-33E4-AE4A-3E78-B6B48F3C7D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81" name="Freeform 405">
                  <a:extLst>
                    <a:ext uri="{FF2B5EF4-FFF2-40B4-BE49-F238E27FC236}">
                      <a16:creationId xmlns:a16="http://schemas.microsoft.com/office/drawing/2014/main" id="{45B9B62B-16F4-3856-7B86-00E09FE653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82" name="Freeform 406">
                  <a:extLst>
                    <a:ext uri="{FF2B5EF4-FFF2-40B4-BE49-F238E27FC236}">
                      <a16:creationId xmlns:a16="http://schemas.microsoft.com/office/drawing/2014/main" id="{80D74F0D-7D72-1401-35E0-50901187ED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64" name="Group 407">
                <a:extLst>
                  <a:ext uri="{FF2B5EF4-FFF2-40B4-BE49-F238E27FC236}">
                    <a16:creationId xmlns:a16="http://schemas.microsoft.com/office/drawing/2014/main" id="{454E6B64-C8D1-C1D5-9C0B-DE2E0F3F3D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7777" name="Oval 408">
                  <a:extLst>
                    <a:ext uri="{FF2B5EF4-FFF2-40B4-BE49-F238E27FC236}">
                      <a16:creationId xmlns:a16="http://schemas.microsoft.com/office/drawing/2014/main" id="{D4F89126-0D29-F3D5-C4F5-FD7F29982D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78" name="Freeform 409">
                  <a:extLst>
                    <a:ext uri="{FF2B5EF4-FFF2-40B4-BE49-F238E27FC236}">
                      <a16:creationId xmlns:a16="http://schemas.microsoft.com/office/drawing/2014/main" id="{DF54FC58-6D9F-EA8D-3966-BE6F2E9FC0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79" name="Freeform 410">
                  <a:extLst>
                    <a:ext uri="{FF2B5EF4-FFF2-40B4-BE49-F238E27FC236}">
                      <a16:creationId xmlns:a16="http://schemas.microsoft.com/office/drawing/2014/main" id="{D1E671FB-5EFB-5CEA-2D33-9525291BEE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65" name="Group 411">
                <a:extLst>
                  <a:ext uri="{FF2B5EF4-FFF2-40B4-BE49-F238E27FC236}">
                    <a16:creationId xmlns:a16="http://schemas.microsoft.com/office/drawing/2014/main" id="{AA11D3CD-DFE4-00C7-B54A-C34CE530D2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7774" name="Oval 412">
                  <a:extLst>
                    <a:ext uri="{FF2B5EF4-FFF2-40B4-BE49-F238E27FC236}">
                      <a16:creationId xmlns:a16="http://schemas.microsoft.com/office/drawing/2014/main" id="{4062C427-0981-422F-039C-F4F7038D72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75" name="Freeform 413">
                  <a:extLst>
                    <a:ext uri="{FF2B5EF4-FFF2-40B4-BE49-F238E27FC236}">
                      <a16:creationId xmlns:a16="http://schemas.microsoft.com/office/drawing/2014/main" id="{5BCA6365-77E8-99B2-FE93-CD5B7DD49D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76" name="Freeform 414">
                  <a:extLst>
                    <a:ext uri="{FF2B5EF4-FFF2-40B4-BE49-F238E27FC236}">
                      <a16:creationId xmlns:a16="http://schemas.microsoft.com/office/drawing/2014/main" id="{DFE58C26-F11F-4C41-3B16-162FD786E1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66" name="Group 415">
                <a:extLst>
                  <a:ext uri="{FF2B5EF4-FFF2-40B4-BE49-F238E27FC236}">
                    <a16:creationId xmlns:a16="http://schemas.microsoft.com/office/drawing/2014/main" id="{88C31D98-6CCB-A942-E4A2-548269DD09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7771" name="Oval 416">
                  <a:extLst>
                    <a:ext uri="{FF2B5EF4-FFF2-40B4-BE49-F238E27FC236}">
                      <a16:creationId xmlns:a16="http://schemas.microsoft.com/office/drawing/2014/main" id="{B3CB48FC-B5F4-D4B1-A8C7-D00F2C262F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72" name="Freeform 417">
                  <a:extLst>
                    <a:ext uri="{FF2B5EF4-FFF2-40B4-BE49-F238E27FC236}">
                      <a16:creationId xmlns:a16="http://schemas.microsoft.com/office/drawing/2014/main" id="{627A034F-A00D-FC1B-0F19-067B9C7D5A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73" name="Freeform 418">
                  <a:extLst>
                    <a:ext uri="{FF2B5EF4-FFF2-40B4-BE49-F238E27FC236}">
                      <a16:creationId xmlns:a16="http://schemas.microsoft.com/office/drawing/2014/main" id="{BD6711A7-BD84-E369-E4D7-B886DAC7D5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67" name="Group 419">
                <a:extLst>
                  <a:ext uri="{FF2B5EF4-FFF2-40B4-BE49-F238E27FC236}">
                    <a16:creationId xmlns:a16="http://schemas.microsoft.com/office/drawing/2014/main" id="{0BB90F3E-7631-16F0-8290-F2C17858ED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7768" name="Oval 420">
                  <a:extLst>
                    <a:ext uri="{FF2B5EF4-FFF2-40B4-BE49-F238E27FC236}">
                      <a16:creationId xmlns:a16="http://schemas.microsoft.com/office/drawing/2014/main" id="{3711B042-C331-79E2-D06E-B8DBD594B7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69" name="Freeform 421">
                  <a:extLst>
                    <a:ext uri="{FF2B5EF4-FFF2-40B4-BE49-F238E27FC236}">
                      <a16:creationId xmlns:a16="http://schemas.microsoft.com/office/drawing/2014/main" id="{D35EADFF-9ED1-2BF8-187D-60F92193DD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70" name="Freeform 422">
                  <a:extLst>
                    <a:ext uri="{FF2B5EF4-FFF2-40B4-BE49-F238E27FC236}">
                      <a16:creationId xmlns:a16="http://schemas.microsoft.com/office/drawing/2014/main" id="{09EE1E2E-40BD-7F28-2251-EE0AF34F2E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grpSp>
          <p:nvGrpSpPr>
            <p:cNvPr id="107696" name="Group 423">
              <a:extLst>
                <a:ext uri="{FF2B5EF4-FFF2-40B4-BE49-F238E27FC236}">
                  <a16:creationId xmlns:a16="http://schemas.microsoft.com/office/drawing/2014/main" id="{F09B7E58-BA3F-7C84-590C-0F5FE92B1D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624"/>
              <a:ext cx="779" cy="754"/>
              <a:chOff x="1536" y="1056"/>
              <a:chExt cx="779" cy="754"/>
            </a:xfrm>
          </p:grpSpPr>
          <p:grpSp>
            <p:nvGrpSpPr>
              <p:cNvPr id="107708" name="Group 424">
                <a:extLst>
                  <a:ext uri="{FF2B5EF4-FFF2-40B4-BE49-F238E27FC236}">
                    <a16:creationId xmlns:a16="http://schemas.microsoft.com/office/drawing/2014/main" id="{36AB00C4-A8B1-65B7-1735-629EC72A319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7753" name="Oval 425">
                  <a:extLst>
                    <a:ext uri="{FF2B5EF4-FFF2-40B4-BE49-F238E27FC236}">
                      <a16:creationId xmlns:a16="http://schemas.microsoft.com/office/drawing/2014/main" id="{F89E4588-B44C-6929-6C84-7E51481D43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54" name="Freeform 426">
                  <a:extLst>
                    <a:ext uri="{FF2B5EF4-FFF2-40B4-BE49-F238E27FC236}">
                      <a16:creationId xmlns:a16="http://schemas.microsoft.com/office/drawing/2014/main" id="{D53AEE3A-8176-BF98-4F8F-A7C66F0C37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55" name="Freeform 427">
                  <a:extLst>
                    <a:ext uri="{FF2B5EF4-FFF2-40B4-BE49-F238E27FC236}">
                      <a16:creationId xmlns:a16="http://schemas.microsoft.com/office/drawing/2014/main" id="{1B02D675-C0B3-500D-8BC2-7FA8B90DB8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09" name="Group 428">
                <a:extLst>
                  <a:ext uri="{FF2B5EF4-FFF2-40B4-BE49-F238E27FC236}">
                    <a16:creationId xmlns:a16="http://schemas.microsoft.com/office/drawing/2014/main" id="{D02F5FA8-DF6F-7A93-251E-34D4295426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7750" name="Oval 429">
                  <a:extLst>
                    <a:ext uri="{FF2B5EF4-FFF2-40B4-BE49-F238E27FC236}">
                      <a16:creationId xmlns:a16="http://schemas.microsoft.com/office/drawing/2014/main" id="{79297351-5E00-0396-4D75-BA9979C597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51" name="Freeform 430">
                  <a:extLst>
                    <a:ext uri="{FF2B5EF4-FFF2-40B4-BE49-F238E27FC236}">
                      <a16:creationId xmlns:a16="http://schemas.microsoft.com/office/drawing/2014/main" id="{54979B7B-A70F-5421-00BD-C6EFE72717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52" name="Freeform 431">
                  <a:extLst>
                    <a:ext uri="{FF2B5EF4-FFF2-40B4-BE49-F238E27FC236}">
                      <a16:creationId xmlns:a16="http://schemas.microsoft.com/office/drawing/2014/main" id="{AA2419F1-D954-AAEA-369B-59F45F7302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10" name="Group 432">
                <a:extLst>
                  <a:ext uri="{FF2B5EF4-FFF2-40B4-BE49-F238E27FC236}">
                    <a16:creationId xmlns:a16="http://schemas.microsoft.com/office/drawing/2014/main" id="{A7EB937E-6E9B-094F-8A22-2C8AB2ADD1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7747" name="Oval 433">
                  <a:extLst>
                    <a:ext uri="{FF2B5EF4-FFF2-40B4-BE49-F238E27FC236}">
                      <a16:creationId xmlns:a16="http://schemas.microsoft.com/office/drawing/2014/main" id="{413D9E0D-6031-AE46-583F-C82618999B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48" name="Freeform 434">
                  <a:extLst>
                    <a:ext uri="{FF2B5EF4-FFF2-40B4-BE49-F238E27FC236}">
                      <a16:creationId xmlns:a16="http://schemas.microsoft.com/office/drawing/2014/main" id="{DD5B8F0B-9828-28A8-D14E-1FD0024A11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49" name="Freeform 435">
                  <a:extLst>
                    <a:ext uri="{FF2B5EF4-FFF2-40B4-BE49-F238E27FC236}">
                      <a16:creationId xmlns:a16="http://schemas.microsoft.com/office/drawing/2014/main" id="{D8CED33D-C15A-2505-A883-4F359FC087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11" name="Group 436">
                <a:extLst>
                  <a:ext uri="{FF2B5EF4-FFF2-40B4-BE49-F238E27FC236}">
                    <a16:creationId xmlns:a16="http://schemas.microsoft.com/office/drawing/2014/main" id="{D6500FFA-9766-26EF-DF82-9F55D73814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7744" name="Oval 437">
                  <a:extLst>
                    <a:ext uri="{FF2B5EF4-FFF2-40B4-BE49-F238E27FC236}">
                      <a16:creationId xmlns:a16="http://schemas.microsoft.com/office/drawing/2014/main" id="{9F5EDF70-DD02-ECA7-FE34-5A9C8498A1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45" name="Freeform 438">
                  <a:extLst>
                    <a:ext uri="{FF2B5EF4-FFF2-40B4-BE49-F238E27FC236}">
                      <a16:creationId xmlns:a16="http://schemas.microsoft.com/office/drawing/2014/main" id="{5472BC6A-AFEA-BDDB-3DBB-90BB277B5D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46" name="Freeform 439">
                  <a:extLst>
                    <a:ext uri="{FF2B5EF4-FFF2-40B4-BE49-F238E27FC236}">
                      <a16:creationId xmlns:a16="http://schemas.microsoft.com/office/drawing/2014/main" id="{4A5043A9-9F53-AA5A-A540-E313F6D539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12" name="Group 440">
                <a:extLst>
                  <a:ext uri="{FF2B5EF4-FFF2-40B4-BE49-F238E27FC236}">
                    <a16:creationId xmlns:a16="http://schemas.microsoft.com/office/drawing/2014/main" id="{D06268DF-B9CD-9133-C5F0-578523BE35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7741" name="Oval 441">
                  <a:extLst>
                    <a:ext uri="{FF2B5EF4-FFF2-40B4-BE49-F238E27FC236}">
                      <a16:creationId xmlns:a16="http://schemas.microsoft.com/office/drawing/2014/main" id="{5A66E478-D84E-5526-FD35-71B8686336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42" name="Freeform 442">
                  <a:extLst>
                    <a:ext uri="{FF2B5EF4-FFF2-40B4-BE49-F238E27FC236}">
                      <a16:creationId xmlns:a16="http://schemas.microsoft.com/office/drawing/2014/main" id="{102EFE84-2865-0454-7ED5-3E0753339D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43" name="Freeform 443">
                  <a:extLst>
                    <a:ext uri="{FF2B5EF4-FFF2-40B4-BE49-F238E27FC236}">
                      <a16:creationId xmlns:a16="http://schemas.microsoft.com/office/drawing/2014/main" id="{A3BDA63D-8FE9-2864-5C7C-3E9380CA87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13" name="Group 444">
                <a:extLst>
                  <a:ext uri="{FF2B5EF4-FFF2-40B4-BE49-F238E27FC236}">
                    <a16:creationId xmlns:a16="http://schemas.microsoft.com/office/drawing/2014/main" id="{1216A894-D48A-C42E-1A72-F17A7D3DAC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7738" name="Oval 445">
                  <a:extLst>
                    <a:ext uri="{FF2B5EF4-FFF2-40B4-BE49-F238E27FC236}">
                      <a16:creationId xmlns:a16="http://schemas.microsoft.com/office/drawing/2014/main" id="{D87269ED-6899-18D1-3FFB-EAC397BE2B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39" name="Freeform 446">
                  <a:extLst>
                    <a:ext uri="{FF2B5EF4-FFF2-40B4-BE49-F238E27FC236}">
                      <a16:creationId xmlns:a16="http://schemas.microsoft.com/office/drawing/2014/main" id="{55397710-12A0-4EC1-2521-20909A1CCB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40" name="Freeform 447">
                  <a:extLst>
                    <a:ext uri="{FF2B5EF4-FFF2-40B4-BE49-F238E27FC236}">
                      <a16:creationId xmlns:a16="http://schemas.microsoft.com/office/drawing/2014/main" id="{F4783728-E0C5-969A-9486-A96420F28E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14" name="Group 448">
                <a:extLst>
                  <a:ext uri="{FF2B5EF4-FFF2-40B4-BE49-F238E27FC236}">
                    <a16:creationId xmlns:a16="http://schemas.microsoft.com/office/drawing/2014/main" id="{D95AC1A8-8E92-E428-748C-C292D8E814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7735" name="Oval 449">
                  <a:extLst>
                    <a:ext uri="{FF2B5EF4-FFF2-40B4-BE49-F238E27FC236}">
                      <a16:creationId xmlns:a16="http://schemas.microsoft.com/office/drawing/2014/main" id="{421A4BE0-1D4E-E4FF-AC05-BC705208F9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36" name="Freeform 450">
                  <a:extLst>
                    <a:ext uri="{FF2B5EF4-FFF2-40B4-BE49-F238E27FC236}">
                      <a16:creationId xmlns:a16="http://schemas.microsoft.com/office/drawing/2014/main" id="{0E9DDDE0-53D3-7E9E-E8BF-AE8202CCDA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37" name="Freeform 451">
                  <a:extLst>
                    <a:ext uri="{FF2B5EF4-FFF2-40B4-BE49-F238E27FC236}">
                      <a16:creationId xmlns:a16="http://schemas.microsoft.com/office/drawing/2014/main" id="{352D87B0-D7E5-6367-A58C-4FE3558714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15" name="Group 452">
                <a:extLst>
                  <a:ext uri="{FF2B5EF4-FFF2-40B4-BE49-F238E27FC236}">
                    <a16:creationId xmlns:a16="http://schemas.microsoft.com/office/drawing/2014/main" id="{E5F0217E-2E9A-A797-A950-7221D2970A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7732" name="Oval 453">
                  <a:extLst>
                    <a:ext uri="{FF2B5EF4-FFF2-40B4-BE49-F238E27FC236}">
                      <a16:creationId xmlns:a16="http://schemas.microsoft.com/office/drawing/2014/main" id="{471A9751-2466-2461-E44A-B93FB69DC7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33" name="Freeform 454">
                  <a:extLst>
                    <a:ext uri="{FF2B5EF4-FFF2-40B4-BE49-F238E27FC236}">
                      <a16:creationId xmlns:a16="http://schemas.microsoft.com/office/drawing/2014/main" id="{03B31381-805A-5070-BF88-E4B24531F1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34" name="Freeform 455">
                  <a:extLst>
                    <a:ext uri="{FF2B5EF4-FFF2-40B4-BE49-F238E27FC236}">
                      <a16:creationId xmlns:a16="http://schemas.microsoft.com/office/drawing/2014/main" id="{0D98C5C4-2711-938B-9897-3AF6CD34FA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16" name="Group 456">
                <a:extLst>
                  <a:ext uri="{FF2B5EF4-FFF2-40B4-BE49-F238E27FC236}">
                    <a16:creationId xmlns:a16="http://schemas.microsoft.com/office/drawing/2014/main" id="{015ED452-0639-3918-8130-F20BBB1DDA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7729" name="Oval 457">
                  <a:extLst>
                    <a:ext uri="{FF2B5EF4-FFF2-40B4-BE49-F238E27FC236}">
                      <a16:creationId xmlns:a16="http://schemas.microsoft.com/office/drawing/2014/main" id="{C2DF2222-236C-1527-DC38-15D98247A1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30" name="Freeform 458">
                  <a:extLst>
                    <a:ext uri="{FF2B5EF4-FFF2-40B4-BE49-F238E27FC236}">
                      <a16:creationId xmlns:a16="http://schemas.microsoft.com/office/drawing/2014/main" id="{7EB04CC2-2321-694C-0CF9-FF733D083B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31" name="Freeform 459">
                  <a:extLst>
                    <a:ext uri="{FF2B5EF4-FFF2-40B4-BE49-F238E27FC236}">
                      <a16:creationId xmlns:a16="http://schemas.microsoft.com/office/drawing/2014/main" id="{4C61E4D7-46CB-8A64-EE03-7494C7D501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17" name="Group 460">
                <a:extLst>
                  <a:ext uri="{FF2B5EF4-FFF2-40B4-BE49-F238E27FC236}">
                    <a16:creationId xmlns:a16="http://schemas.microsoft.com/office/drawing/2014/main" id="{03960BEA-07FA-F323-2185-7EA47C54E4C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7726" name="Oval 461">
                  <a:extLst>
                    <a:ext uri="{FF2B5EF4-FFF2-40B4-BE49-F238E27FC236}">
                      <a16:creationId xmlns:a16="http://schemas.microsoft.com/office/drawing/2014/main" id="{724AB418-D777-9D72-0F00-BF1EF59EBA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27" name="Freeform 462">
                  <a:extLst>
                    <a:ext uri="{FF2B5EF4-FFF2-40B4-BE49-F238E27FC236}">
                      <a16:creationId xmlns:a16="http://schemas.microsoft.com/office/drawing/2014/main" id="{51900768-6F12-7054-777E-DD2730D8F6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28" name="Freeform 463">
                  <a:extLst>
                    <a:ext uri="{FF2B5EF4-FFF2-40B4-BE49-F238E27FC236}">
                      <a16:creationId xmlns:a16="http://schemas.microsoft.com/office/drawing/2014/main" id="{79164D28-EBF0-8EB1-EB18-7C7C887658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18" name="Group 464">
                <a:extLst>
                  <a:ext uri="{FF2B5EF4-FFF2-40B4-BE49-F238E27FC236}">
                    <a16:creationId xmlns:a16="http://schemas.microsoft.com/office/drawing/2014/main" id="{3AC7A554-B5C4-77A4-9C64-263430151F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7723" name="Oval 465">
                  <a:extLst>
                    <a:ext uri="{FF2B5EF4-FFF2-40B4-BE49-F238E27FC236}">
                      <a16:creationId xmlns:a16="http://schemas.microsoft.com/office/drawing/2014/main" id="{EE64A61E-1E1B-8BFB-39B3-8E9BDD1248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24" name="Freeform 466">
                  <a:extLst>
                    <a:ext uri="{FF2B5EF4-FFF2-40B4-BE49-F238E27FC236}">
                      <a16:creationId xmlns:a16="http://schemas.microsoft.com/office/drawing/2014/main" id="{9E5188E4-7C6E-B570-835C-42CB9ED844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25" name="Freeform 467">
                  <a:extLst>
                    <a:ext uri="{FF2B5EF4-FFF2-40B4-BE49-F238E27FC236}">
                      <a16:creationId xmlns:a16="http://schemas.microsoft.com/office/drawing/2014/main" id="{C157DCEE-81B7-708B-3C55-D6339D0AE6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719" name="Group 468">
                <a:extLst>
                  <a:ext uri="{FF2B5EF4-FFF2-40B4-BE49-F238E27FC236}">
                    <a16:creationId xmlns:a16="http://schemas.microsoft.com/office/drawing/2014/main" id="{368F1E8A-D120-735A-F1E6-B1C232627D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7720" name="Oval 469">
                  <a:extLst>
                    <a:ext uri="{FF2B5EF4-FFF2-40B4-BE49-F238E27FC236}">
                      <a16:creationId xmlns:a16="http://schemas.microsoft.com/office/drawing/2014/main" id="{2DECBD0D-ECF5-3A94-143C-7E9CA3545B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21" name="Freeform 470">
                  <a:extLst>
                    <a:ext uri="{FF2B5EF4-FFF2-40B4-BE49-F238E27FC236}">
                      <a16:creationId xmlns:a16="http://schemas.microsoft.com/office/drawing/2014/main" id="{BB2D1FEA-A680-D764-871F-B322D8B4D8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722" name="Freeform 471">
                  <a:extLst>
                    <a:ext uri="{FF2B5EF4-FFF2-40B4-BE49-F238E27FC236}">
                      <a16:creationId xmlns:a16="http://schemas.microsoft.com/office/drawing/2014/main" id="{E971917D-7A82-3442-348B-5F11E18557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sp>
          <p:nvSpPr>
            <p:cNvPr id="107697" name="Oval 472">
              <a:extLst>
                <a:ext uri="{FF2B5EF4-FFF2-40B4-BE49-F238E27FC236}">
                  <a16:creationId xmlns:a16="http://schemas.microsoft.com/office/drawing/2014/main" id="{2220DDB1-67CD-7220-D215-5C865A6C8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672"/>
              <a:ext cx="144" cy="14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sp>
          <p:nvSpPr>
            <p:cNvPr id="107698" name="Oval 473">
              <a:extLst>
                <a:ext uri="{FF2B5EF4-FFF2-40B4-BE49-F238E27FC236}">
                  <a16:creationId xmlns:a16="http://schemas.microsoft.com/office/drawing/2014/main" id="{AFC912F7-B4F4-22BE-30F0-4ACA32609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576"/>
              <a:ext cx="144" cy="14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l-GR" altLang="el-GR"/>
            </a:p>
          </p:txBody>
        </p:sp>
        <p:grpSp>
          <p:nvGrpSpPr>
            <p:cNvPr id="107699" name="Group 474">
              <a:extLst>
                <a:ext uri="{FF2B5EF4-FFF2-40B4-BE49-F238E27FC236}">
                  <a16:creationId xmlns:a16="http://schemas.microsoft.com/office/drawing/2014/main" id="{B80EB24D-6C12-530D-6ED9-7C81B5937D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624"/>
              <a:ext cx="610" cy="624"/>
              <a:chOff x="2112" y="1392"/>
              <a:chExt cx="432" cy="576"/>
            </a:xfrm>
          </p:grpSpPr>
          <p:sp>
            <p:nvSpPr>
              <p:cNvPr id="107706" name="Oval 475">
                <a:extLst>
                  <a:ext uri="{FF2B5EF4-FFF2-40B4-BE49-F238E27FC236}">
                    <a16:creationId xmlns:a16="http://schemas.microsoft.com/office/drawing/2014/main" id="{672BECCA-23F6-49D8-851E-FE6F487C84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2" y="1392"/>
                <a:ext cx="432" cy="576"/>
              </a:xfrm>
              <a:prstGeom prst="ellipse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66CCFF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l-GR" altLang="el-GR"/>
              </a:p>
            </p:txBody>
          </p:sp>
          <p:sp>
            <p:nvSpPr>
              <p:cNvPr id="107707" name="Text Box 476">
                <a:extLst>
                  <a:ext uri="{FF2B5EF4-FFF2-40B4-BE49-F238E27FC236}">
                    <a16:creationId xmlns:a16="http://schemas.microsoft.com/office/drawing/2014/main" id="{F1AFEC51-1552-6A6A-8E73-B48E085FB4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60" y="1536"/>
                <a:ext cx="279" cy="2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l-GR" sz="2400" b="1"/>
                  <a:t>AC</a:t>
                </a:r>
              </a:p>
            </p:txBody>
          </p:sp>
        </p:grpSp>
        <p:grpSp>
          <p:nvGrpSpPr>
            <p:cNvPr id="107700" name="Group 477">
              <a:extLst>
                <a:ext uri="{FF2B5EF4-FFF2-40B4-BE49-F238E27FC236}">
                  <a16:creationId xmlns:a16="http://schemas.microsoft.com/office/drawing/2014/main" id="{BDA0271A-137A-E828-17C6-A9A94FEA85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0" y="528"/>
              <a:ext cx="681" cy="720"/>
              <a:chOff x="2160" y="960"/>
              <a:chExt cx="681" cy="720"/>
            </a:xfrm>
          </p:grpSpPr>
          <p:sp>
            <p:nvSpPr>
              <p:cNvPr id="107701" name="Oval 478">
                <a:extLst>
                  <a:ext uri="{FF2B5EF4-FFF2-40B4-BE49-F238E27FC236}">
                    <a16:creationId xmlns:a16="http://schemas.microsoft.com/office/drawing/2014/main" id="{79ADF884-C264-B8DD-40F2-75258AA09F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60" y="1008"/>
                <a:ext cx="288" cy="336"/>
              </a:xfrm>
              <a:prstGeom prst="ellipse">
                <a:avLst/>
              </a:prstGeom>
              <a:gradFill rotWithShape="0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l-GR" altLang="el-GR"/>
              </a:p>
            </p:txBody>
          </p:sp>
          <p:sp>
            <p:nvSpPr>
              <p:cNvPr id="248287" name="Oval 479">
                <a:extLst>
                  <a:ext uri="{FF2B5EF4-FFF2-40B4-BE49-F238E27FC236}">
                    <a16:creationId xmlns:a16="http://schemas.microsoft.com/office/drawing/2014/main" id="{891A6A45-A582-5A0D-5AC7-25535FC4CA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1248"/>
                <a:ext cx="240" cy="384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>
                  <a:latin typeface="Times New Roman" charset="0"/>
                  <a:ea typeface="+mn-ea"/>
                </a:endParaRPr>
              </a:p>
            </p:txBody>
          </p:sp>
          <p:grpSp>
            <p:nvGrpSpPr>
              <p:cNvPr id="107703" name="Group 480">
                <a:extLst>
                  <a:ext uri="{FF2B5EF4-FFF2-40B4-BE49-F238E27FC236}">
                    <a16:creationId xmlns:a16="http://schemas.microsoft.com/office/drawing/2014/main" id="{785E95C0-91D6-C052-2C7A-4AB5CE583B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87" y="960"/>
                <a:ext cx="454" cy="720"/>
                <a:chOff x="1427" y="816"/>
                <a:chExt cx="454" cy="720"/>
              </a:xfrm>
            </p:grpSpPr>
            <p:sp>
              <p:nvSpPr>
                <p:cNvPr id="248289" name="Oval 481">
                  <a:extLst>
                    <a:ext uri="{FF2B5EF4-FFF2-40B4-BE49-F238E27FC236}">
                      <a16:creationId xmlns:a16="http://schemas.microsoft.com/office/drawing/2014/main" id="{F183B376-BDC6-199D-854C-13DF004B8E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0" y="816"/>
                  <a:ext cx="384" cy="720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hlink"/>
                    </a:gs>
                    <a:gs pos="100000">
                      <a:schemeClr val="hlink">
                        <a:gamma/>
                        <a:shade val="4627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l-GR">
                    <a:latin typeface="Times New Roman" charset="0"/>
                    <a:ea typeface="+mn-ea"/>
                  </a:endParaRPr>
                </a:p>
              </p:txBody>
            </p:sp>
            <p:sp>
              <p:nvSpPr>
                <p:cNvPr id="107705" name="Text Box 482">
                  <a:extLst>
                    <a:ext uri="{FF2B5EF4-FFF2-40B4-BE49-F238E27FC236}">
                      <a16:creationId xmlns:a16="http://schemas.microsoft.com/office/drawing/2014/main" id="{22FD1A77-146C-9BCA-8698-6CA40DEC2B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27" y="960"/>
                  <a:ext cx="454" cy="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en-US" altLang="el-GR" sz="2000" b="1">
                      <a:solidFill>
                        <a:srgbClr val="FFFF66"/>
                      </a:solidFill>
                    </a:rPr>
                    <a:t>GDP</a:t>
                  </a:r>
                </a:p>
              </p:txBody>
            </p:sp>
          </p:grpSp>
        </p:grpSp>
      </p:grpSp>
      <p:grpSp>
        <p:nvGrpSpPr>
          <p:cNvPr id="107599" name="Group 483">
            <a:extLst>
              <a:ext uri="{FF2B5EF4-FFF2-40B4-BE49-F238E27FC236}">
                <a16:creationId xmlns:a16="http://schemas.microsoft.com/office/drawing/2014/main" id="{BDCFF63E-36B8-B6C8-F270-C3FD3B827AC2}"/>
              </a:ext>
            </a:extLst>
          </p:cNvPr>
          <p:cNvGrpSpPr>
            <a:grpSpLocks/>
          </p:cNvGrpSpPr>
          <p:nvPr/>
        </p:nvGrpSpPr>
        <p:grpSpPr bwMode="auto">
          <a:xfrm>
            <a:off x="2743200" y="3352800"/>
            <a:ext cx="5046663" cy="1196975"/>
            <a:chOff x="1728" y="2304"/>
            <a:chExt cx="3179" cy="754"/>
          </a:xfrm>
        </p:grpSpPr>
        <p:grpSp>
          <p:nvGrpSpPr>
            <p:cNvPr id="107537" name="Group 484">
              <a:extLst>
                <a:ext uri="{FF2B5EF4-FFF2-40B4-BE49-F238E27FC236}">
                  <a16:creationId xmlns:a16="http://schemas.microsoft.com/office/drawing/2014/main" id="{83F62F83-650D-7E6B-D257-57B4051E55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40" y="2304"/>
              <a:ext cx="779" cy="754"/>
              <a:chOff x="1536" y="1056"/>
              <a:chExt cx="779" cy="754"/>
            </a:xfrm>
          </p:grpSpPr>
          <p:grpSp>
            <p:nvGrpSpPr>
              <p:cNvPr id="107646" name="Group 485">
                <a:extLst>
                  <a:ext uri="{FF2B5EF4-FFF2-40B4-BE49-F238E27FC236}">
                    <a16:creationId xmlns:a16="http://schemas.microsoft.com/office/drawing/2014/main" id="{1A3BF109-724E-3DCC-BDB9-78FB994222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7691" name="Oval 486">
                  <a:extLst>
                    <a:ext uri="{FF2B5EF4-FFF2-40B4-BE49-F238E27FC236}">
                      <a16:creationId xmlns:a16="http://schemas.microsoft.com/office/drawing/2014/main" id="{AEDF123B-0F95-3F95-2B04-358BFE83C3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92" name="Freeform 487">
                  <a:extLst>
                    <a:ext uri="{FF2B5EF4-FFF2-40B4-BE49-F238E27FC236}">
                      <a16:creationId xmlns:a16="http://schemas.microsoft.com/office/drawing/2014/main" id="{D8A5401D-E480-683D-7CF3-5A6424E9C5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93" name="Freeform 488">
                  <a:extLst>
                    <a:ext uri="{FF2B5EF4-FFF2-40B4-BE49-F238E27FC236}">
                      <a16:creationId xmlns:a16="http://schemas.microsoft.com/office/drawing/2014/main" id="{37E67E11-7207-5AB1-DE42-4DA9B6C38F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47" name="Group 489">
                <a:extLst>
                  <a:ext uri="{FF2B5EF4-FFF2-40B4-BE49-F238E27FC236}">
                    <a16:creationId xmlns:a16="http://schemas.microsoft.com/office/drawing/2014/main" id="{09A69F1A-F53D-35B3-4C41-3642CC23F4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7688" name="Oval 490">
                  <a:extLst>
                    <a:ext uri="{FF2B5EF4-FFF2-40B4-BE49-F238E27FC236}">
                      <a16:creationId xmlns:a16="http://schemas.microsoft.com/office/drawing/2014/main" id="{B396FFE2-F039-22F8-072F-98E68BD04E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89" name="Freeform 491">
                  <a:extLst>
                    <a:ext uri="{FF2B5EF4-FFF2-40B4-BE49-F238E27FC236}">
                      <a16:creationId xmlns:a16="http://schemas.microsoft.com/office/drawing/2014/main" id="{32526C68-7161-C219-5BA4-FF38316879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90" name="Freeform 492">
                  <a:extLst>
                    <a:ext uri="{FF2B5EF4-FFF2-40B4-BE49-F238E27FC236}">
                      <a16:creationId xmlns:a16="http://schemas.microsoft.com/office/drawing/2014/main" id="{D4D28A5D-0AE5-61AD-8D47-EC57DE849A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48" name="Group 493">
                <a:extLst>
                  <a:ext uri="{FF2B5EF4-FFF2-40B4-BE49-F238E27FC236}">
                    <a16:creationId xmlns:a16="http://schemas.microsoft.com/office/drawing/2014/main" id="{079ADC83-7349-AC36-3C36-C73839E70A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7685" name="Oval 494">
                  <a:extLst>
                    <a:ext uri="{FF2B5EF4-FFF2-40B4-BE49-F238E27FC236}">
                      <a16:creationId xmlns:a16="http://schemas.microsoft.com/office/drawing/2014/main" id="{1C8A3E2C-7607-BA34-C5E7-2201B700AB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86" name="Freeform 495">
                  <a:extLst>
                    <a:ext uri="{FF2B5EF4-FFF2-40B4-BE49-F238E27FC236}">
                      <a16:creationId xmlns:a16="http://schemas.microsoft.com/office/drawing/2014/main" id="{BFA5A1FC-59C2-F71F-18D1-0EB37BA251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87" name="Freeform 496">
                  <a:extLst>
                    <a:ext uri="{FF2B5EF4-FFF2-40B4-BE49-F238E27FC236}">
                      <a16:creationId xmlns:a16="http://schemas.microsoft.com/office/drawing/2014/main" id="{1575AFC2-86C8-40B8-37C8-66940CDB2A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49" name="Group 497">
                <a:extLst>
                  <a:ext uri="{FF2B5EF4-FFF2-40B4-BE49-F238E27FC236}">
                    <a16:creationId xmlns:a16="http://schemas.microsoft.com/office/drawing/2014/main" id="{89DA50FE-A444-32FF-ACF5-E766039980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7682" name="Oval 498">
                  <a:extLst>
                    <a:ext uri="{FF2B5EF4-FFF2-40B4-BE49-F238E27FC236}">
                      <a16:creationId xmlns:a16="http://schemas.microsoft.com/office/drawing/2014/main" id="{53AAB40E-FCD4-E433-F45D-ED5A9BD99F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83" name="Freeform 499">
                  <a:extLst>
                    <a:ext uri="{FF2B5EF4-FFF2-40B4-BE49-F238E27FC236}">
                      <a16:creationId xmlns:a16="http://schemas.microsoft.com/office/drawing/2014/main" id="{DAB2D07A-9FDD-150E-2F7B-717E727F47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84" name="Freeform 500">
                  <a:extLst>
                    <a:ext uri="{FF2B5EF4-FFF2-40B4-BE49-F238E27FC236}">
                      <a16:creationId xmlns:a16="http://schemas.microsoft.com/office/drawing/2014/main" id="{09EBD2D0-B2F4-B519-6511-C0E1E4409C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50" name="Group 501">
                <a:extLst>
                  <a:ext uri="{FF2B5EF4-FFF2-40B4-BE49-F238E27FC236}">
                    <a16:creationId xmlns:a16="http://schemas.microsoft.com/office/drawing/2014/main" id="{8B3CE11F-E1B5-3999-A21A-EFCFEB17CA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7679" name="Oval 502">
                  <a:extLst>
                    <a:ext uri="{FF2B5EF4-FFF2-40B4-BE49-F238E27FC236}">
                      <a16:creationId xmlns:a16="http://schemas.microsoft.com/office/drawing/2014/main" id="{940956A4-DC88-ABFD-6605-E625427E62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80" name="Freeform 503">
                  <a:extLst>
                    <a:ext uri="{FF2B5EF4-FFF2-40B4-BE49-F238E27FC236}">
                      <a16:creationId xmlns:a16="http://schemas.microsoft.com/office/drawing/2014/main" id="{B6251ED6-D865-9B76-2CB8-8267FEEAAB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81" name="Freeform 504">
                  <a:extLst>
                    <a:ext uri="{FF2B5EF4-FFF2-40B4-BE49-F238E27FC236}">
                      <a16:creationId xmlns:a16="http://schemas.microsoft.com/office/drawing/2014/main" id="{0B4EDD44-17AE-9023-E875-3FB7EA2186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51" name="Group 505">
                <a:extLst>
                  <a:ext uri="{FF2B5EF4-FFF2-40B4-BE49-F238E27FC236}">
                    <a16:creationId xmlns:a16="http://schemas.microsoft.com/office/drawing/2014/main" id="{07E9CCCC-CA0A-9B12-FB6A-AE1B4F3754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7676" name="Oval 506">
                  <a:extLst>
                    <a:ext uri="{FF2B5EF4-FFF2-40B4-BE49-F238E27FC236}">
                      <a16:creationId xmlns:a16="http://schemas.microsoft.com/office/drawing/2014/main" id="{0285F2D7-5A1D-AC1E-59D8-6D02406089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77" name="Freeform 507">
                  <a:extLst>
                    <a:ext uri="{FF2B5EF4-FFF2-40B4-BE49-F238E27FC236}">
                      <a16:creationId xmlns:a16="http://schemas.microsoft.com/office/drawing/2014/main" id="{0C432BBE-2CDD-D7C3-AD61-1910407B8D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78" name="Freeform 508">
                  <a:extLst>
                    <a:ext uri="{FF2B5EF4-FFF2-40B4-BE49-F238E27FC236}">
                      <a16:creationId xmlns:a16="http://schemas.microsoft.com/office/drawing/2014/main" id="{B8049852-3773-53CC-5E77-96BDB912F8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52" name="Group 509">
                <a:extLst>
                  <a:ext uri="{FF2B5EF4-FFF2-40B4-BE49-F238E27FC236}">
                    <a16:creationId xmlns:a16="http://schemas.microsoft.com/office/drawing/2014/main" id="{5A96F1F4-B8BD-24BF-053A-4F7E9F3BA5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7673" name="Oval 510">
                  <a:extLst>
                    <a:ext uri="{FF2B5EF4-FFF2-40B4-BE49-F238E27FC236}">
                      <a16:creationId xmlns:a16="http://schemas.microsoft.com/office/drawing/2014/main" id="{B0E8CFC2-2C85-5332-FEC5-346D5728D6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74" name="Freeform 511">
                  <a:extLst>
                    <a:ext uri="{FF2B5EF4-FFF2-40B4-BE49-F238E27FC236}">
                      <a16:creationId xmlns:a16="http://schemas.microsoft.com/office/drawing/2014/main" id="{D2771CB5-53FF-E11D-4D5C-5911C47970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75" name="Freeform 512">
                  <a:extLst>
                    <a:ext uri="{FF2B5EF4-FFF2-40B4-BE49-F238E27FC236}">
                      <a16:creationId xmlns:a16="http://schemas.microsoft.com/office/drawing/2014/main" id="{61868F5A-AE2F-62F2-1C29-AB2C00CC0F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53" name="Group 513">
                <a:extLst>
                  <a:ext uri="{FF2B5EF4-FFF2-40B4-BE49-F238E27FC236}">
                    <a16:creationId xmlns:a16="http://schemas.microsoft.com/office/drawing/2014/main" id="{9A88B93B-22E6-9A98-EC26-03A98CF312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7670" name="Oval 514">
                  <a:extLst>
                    <a:ext uri="{FF2B5EF4-FFF2-40B4-BE49-F238E27FC236}">
                      <a16:creationId xmlns:a16="http://schemas.microsoft.com/office/drawing/2014/main" id="{1D354577-3D7E-3BE4-1D20-9341052711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71" name="Freeform 515">
                  <a:extLst>
                    <a:ext uri="{FF2B5EF4-FFF2-40B4-BE49-F238E27FC236}">
                      <a16:creationId xmlns:a16="http://schemas.microsoft.com/office/drawing/2014/main" id="{74E0CE4C-C391-A6E8-3E85-AA8639AC31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72" name="Freeform 516">
                  <a:extLst>
                    <a:ext uri="{FF2B5EF4-FFF2-40B4-BE49-F238E27FC236}">
                      <a16:creationId xmlns:a16="http://schemas.microsoft.com/office/drawing/2014/main" id="{89D812C9-75E2-7585-79E1-96A051F89B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54" name="Group 517">
                <a:extLst>
                  <a:ext uri="{FF2B5EF4-FFF2-40B4-BE49-F238E27FC236}">
                    <a16:creationId xmlns:a16="http://schemas.microsoft.com/office/drawing/2014/main" id="{0B34A3DE-504A-25C0-9180-6F7975AD81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7667" name="Oval 518">
                  <a:extLst>
                    <a:ext uri="{FF2B5EF4-FFF2-40B4-BE49-F238E27FC236}">
                      <a16:creationId xmlns:a16="http://schemas.microsoft.com/office/drawing/2014/main" id="{96F42DC0-8190-8A77-2615-BB330DF51B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68" name="Freeform 519">
                  <a:extLst>
                    <a:ext uri="{FF2B5EF4-FFF2-40B4-BE49-F238E27FC236}">
                      <a16:creationId xmlns:a16="http://schemas.microsoft.com/office/drawing/2014/main" id="{6E2C45BA-D9FD-582A-2558-E7BF0FC4D1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69" name="Freeform 520">
                  <a:extLst>
                    <a:ext uri="{FF2B5EF4-FFF2-40B4-BE49-F238E27FC236}">
                      <a16:creationId xmlns:a16="http://schemas.microsoft.com/office/drawing/2014/main" id="{50BB3C29-3E5C-DFF9-707D-57ADDC4D36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55" name="Group 521">
                <a:extLst>
                  <a:ext uri="{FF2B5EF4-FFF2-40B4-BE49-F238E27FC236}">
                    <a16:creationId xmlns:a16="http://schemas.microsoft.com/office/drawing/2014/main" id="{F92BEA89-8026-B3A4-85B0-31A36ADACB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7664" name="Oval 522">
                  <a:extLst>
                    <a:ext uri="{FF2B5EF4-FFF2-40B4-BE49-F238E27FC236}">
                      <a16:creationId xmlns:a16="http://schemas.microsoft.com/office/drawing/2014/main" id="{3CEB7197-7BC9-C59B-8A90-881BED4506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65" name="Freeform 523">
                  <a:extLst>
                    <a:ext uri="{FF2B5EF4-FFF2-40B4-BE49-F238E27FC236}">
                      <a16:creationId xmlns:a16="http://schemas.microsoft.com/office/drawing/2014/main" id="{F5BA3FAC-365B-368D-8956-282F63413A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66" name="Freeform 524">
                  <a:extLst>
                    <a:ext uri="{FF2B5EF4-FFF2-40B4-BE49-F238E27FC236}">
                      <a16:creationId xmlns:a16="http://schemas.microsoft.com/office/drawing/2014/main" id="{DE5C3753-24B2-1C81-05F9-3B75083304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56" name="Group 525">
                <a:extLst>
                  <a:ext uri="{FF2B5EF4-FFF2-40B4-BE49-F238E27FC236}">
                    <a16:creationId xmlns:a16="http://schemas.microsoft.com/office/drawing/2014/main" id="{949B1C3C-091E-50AE-95A0-E2BF4DE651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7661" name="Oval 526">
                  <a:extLst>
                    <a:ext uri="{FF2B5EF4-FFF2-40B4-BE49-F238E27FC236}">
                      <a16:creationId xmlns:a16="http://schemas.microsoft.com/office/drawing/2014/main" id="{8BC74C0F-AF37-9FA4-C978-59A939DFFA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62" name="Freeform 527">
                  <a:extLst>
                    <a:ext uri="{FF2B5EF4-FFF2-40B4-BE49-F238E27FC236}">
                      <a16:creationId xmlns:a16="http://schemas.microsoft.com/office/drawing/2014/main" id="{BC3EF694-46E8-51B7-C916-D896B60D01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63" name="Freeform 528">
                  <a:extLst>
                    <a:ext uri="{FF2B5EF4-FFF2-40B4-BE49-F238E27FC236}">
                      <a16:creationId xmlns:a16="http://schemas.microsoft.com/office/drawing/2014/main" id="{8DE873EF-4382-567A-B8D6-561411E24E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57" name="Group 529">
                <a:extLst>
                  <a:ext uri="{FF2B5EF4-FFF2-40B4-BE49-F238E27FC236}">
                    <a16:creationId xmlns:a16="http://schemas.microsoft.com/office/drawing/2014/main" id="{B1E1FA12-A7F4-2767-2CEA-86FE5B954B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7658" name="Oval 530">
                  <a:extLst>
                    <a:ext uri="{FF2B5EF4-FFF2-40B4-BE49-F238E27FC236}">
                      <a16:creationId xmlns:a16="http://schemas.microsoft.com/office/drawing/2014/main" id="{988F33CB-2D8A-D087-15A7-49B22BA970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59" name="Freeform 531">
                  <a:extLst>
                    <a:ext uri="{FF2B5EF4-FFF2-40B4-BE49-F238E27FC236}">
                      <a16:creationId xmlns:a16="http://schemas.microsoft.com/office/drawing/2014/main" id="{4CBBC730-1020-4739-044F-9393BA01BF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60" name="Freeform 532">
                  <a:extLst>
                    <a:ext uri="{FF2B5EF4-FFF2-40B4-BE49-F238E27FC236}">
                      <a16:creationId xmlns:a16="http://schemas.microsoft.com/office/drawing/2014/main" id="{0C32569C-9CB8-1BC2-324B-7DB1FA7458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grpSp>
          <p:nvGrpSpPr>
            <p:cNvPr id="107538" name="Group 533">
              <a:extLst>
                <a:ext uri="{FF2B5EF4-FFF2-40B4-BE49-F238E27FC236}">
                  <a16:creationId xmlns:a16="http://schemas.microsoft.com/office/drawing/2014/main" id="{91A102C4-7088-12CC-23AE-1222E122A4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28" y="2304"/>
              <a:ext cx="779" cy="754"/>
              <a:chOff x="1536" y="1056"/>
              <a:chExt cx="779" cy="754"/>
            </a:xfrm>
          </p:grpSpPr>
          <p:grpSp>
            <p:nvGrpSpPr>
              <p:cNvPr id="107598" name="Group 534">
                <a:extLst>
                  <a:ext uri="{FF2B5EF4-FFF2-40B4-BE49-F238E27FC236}">
                    <a16:creationId xmlns:a16="http://schemas.microsoft.com/office/drawing/2014/main" id="{31D682BB-99EE-3F00-8BE5-1718D79220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7643" name="Oval 535">
                  <a:extLst>
                    <a:ext uri="{FF2B5EF4-FFF2-40B4-BE49-F238E27FC236}">
                      <a16:creationId xmlns:a16="http://schemas.microsoft.com/office/drawing/2014/main" id="{E093C490-A946-CDAC-4A02-998A07D082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44" name="Freeform 536">
                  <a:extLst>
                    <a:ext uri="{FF2B5EF4-FFF2-40B4-BE49-F238E27FC236}">
                      <a16:creationId xmlns:a16="http://schemas.microsoft.com/office/drawing/2014/main" id="{5F9F3588-07DC-91D1-371E-E80CD63038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45" name="Freeform 537">
                  <a:extLst>
                    <a:ext uri="{FF2B5EF4-FFF2-40B4-BE49-F238E27FC236}">
                      <a16:creationId xmlns:a16="http://schemas.microsoft.com/office/drawing/2014/main" id="{90BE0AB5-1C34-3B72-00DE-754F7B8802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4" name="Group 538">
                <a:extLst>
                  <a:ext uri="{FF2B5EF4-FFF2-40B4-BE49-F238E27FC236}">
                    <a16:creationId xmlns:a16="http://schemas.microsoft.com/office/drawing/2014/main" id="{B8170F71-6007-E7CA-E24E-0F13E92324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7640" name="Oval 539">
                  <a:extLst>
                    <a:ext uri="{FF2B5EF4-FFF2-40B4-BE49-F238E27FC236}">
                      <a16:creationId xmlns:a16="http://schemas.microsoft.com/office/drawing/2014/main" id="{6E9B0000-18DB-03DA-5D72-4D53D46866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41" name="Freeform 540">
                  <a:extLst>
                    <a:ext uri="{FF2B5EF4-FFF2-40B4-BE49-F238E27FC236}">
                      <a16:creationId xmlns:a16="http://schemas.microsoft.com/office/drawing/2014/main" id="{519CD3AE-E299-09B1-E8D1-0D022DF2B8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42" name="Freeform 541">
                  <a:extLst>
                    <a:ext uri="{FF2B5EF4-FFF2-40B4-BE49-F238E27FC236}">
                      <a16:creationId xmlns:a16="http://schemas.microsoft.com/office/drawing/2014/main" id="{FB514E35-AAE0-A6F9-2E65-D3533B59A3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00" name="Group 542">
                <a:extLst>
                  <a:ext uri="{FF2B5EF4-FFF2-40B4-BE49-F238E27FC236}">
                    <a16:creationId xmlns:a16="http://schemas.microsoft.com/office/drawing/2014/main" id="{8F3C55EE-406F-D78E-4CE2-BB67711ED6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7637" name="Oval 543">
                  <a:extLst>
                    <a:ext uri="{FF2B5EF4-FFF2-40B4-BE49-F238E27FC236}">
                      <a16:creationId xmlns:a16="http://schemas.microsoft.com/office/drawing/2014/main" id="{868B6414-034E-0615-938D-28E7FAB86A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38" name="Freeform 544">
                  <a:extLst>
                    <a:ext uri="{FF2B5EF4-FFF2-40B4-BE49-F238E27FC236}">
                      <a16:creationId xmlns:a16="http://schemas.microsoft.com/office/drawing/2014/main" id="{19E223AD-DC60-C204-560A-8CA220FC33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39" name="Freeform 545">
                  <a:extLst>
                    <a:ext uri="{FF2B5EF4-FFF2-40B4-BE49-F238E27FC236}">
                      <a16:creationId xmlns:a16="http://schemas.microsoft.com/office/drawing/2014/main" id="{3471E9BC-2EC0-A64B-366B-E4132A0249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01" name="Group 546">
                <a:extLst>
                  <a:ext uri="{FF2B5EF4-FFF2-40B4-BE49-F238E27FC236}">
                    <a16:creationId xmlns:a16="http://schemas.microsoft.com/office/drawing/2014/main" id="{A2423887-FA1A-309A-6CD7-F89C1B2564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7634" name="Oval 547">
                  <a:extLst>
                    <a:ext uri="{FF2B5EF4-FFF2-40B4-BE49-F238E27FC236}">
                      <a16:creationId xmlns:a16="http://schemas.microsoft.com/office/drawing/2014/main" id="{9EF714BA-92BD-78A6-F143-853FD59F4A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35" name="Freeform 548">
                  <a:extLst>
                    <a:ext uri="{FF2B5EF4-FFF2-40B4-BE49-F238E27FC236}">
                      <a16:creationId xmlns:a16="http://schemas.microsoft.com/office/drawing/2014/main" id="{AE7A7B6D-EDEF-0544-559D-395A6620C9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36" name="Freeform 549">
                  <a:extLst>
                    <a:ext uri="{FF2B5EF4-FFF2-40B4-BE49-F238E27FC236}">
                      <a16:creationId xmlns:a16="http://schemas.microsoft.com/office/drawing/2014/main" id="{863FE8E7-DE8B-CD47-30F1-A3BCF7ECA5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02" name="Group 550">
                <a:extLst>
                  <a:ext uri="{FF2B5EF4-FFF2-40B4-BE49-F238E27FC236}">
                    <a16:creationId xmlns:a16="http://schemas.microsoft.com/office/drawing/2014/main" id="{59332C16-73EB-1951-4294-1600EF230B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7631" name="Oval 551">
                  <a:extLst>
                    <a:ext uri="{FF2B5EF4-FFF2-40B4-BE49-F238E27FC236}">
                      <a16:creationId xmlns:a16="http://schemas.microsoft.com/office/drawing/2014/main" id="{3831BD69-CE1A-1707-1BBC-A42BAFDCDB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32" name="Freeform 552">
                  <a:extLst>
                    <a:ext uri="{FF2B5EF4-FFF2-40B4-BE49-F238E27FC236}">
                      <a16:creationId xmlns:a16="http://schemas.microsoft.com/office/drawing/2014/main" id="{8FE3225B-A6C7-C13C-F8F1-9CEEDB96C8B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33" name="Freeform 553">
                  <a:extLst>
                    <a:ext uri="{FF2B5EF4-FFF2-40B4-BE49-F238E27FC236}">
                      <a16:creationId xmlns:a16="http://schemas.microsoft.com/office/drawing/2014/main" id="{5F08B93E-1835-E54B-8B87-321A360E4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03" name="Group 554">
                <a:extLst>
                  <a:ext uri="{FF2B5EF4-FFF2-40B4-BE49-F238E27FC236}">
                    <a16:creationId xmlns:a16="http://schemas.microsoft.com/office/drawing/2014/main" id="{AAB5EE17-7EB7-E992-6E4C-91ADA9E8B0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7628" name="Oval 555">
                  <a:extLst>
                    <a:ext uri="{FF2B5EF4-FFF2-40B4-BE49-F238E27FC236}">
                      <a16:creationId xmlns:a16="http://schemas.microsoft.com/office/drawing/2014/main" id="{E9365BD0-D7DE-4FE9-E44E-2B80741C1A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29" name="Freeform 556">
                  <a:extLst>
                    <a:ext uri="{FF2B5EF4-FFF2-40B4-BE49-F238E27FC236}">
                      <a16:creationId xmlns:a16="http://schemas.microsoft.com/office/drawing/2014/main" id="{D1AA80A0-89BB-CE00-D999-8D591FF28F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30" name="Freeform 557">
                  <a:extLst>
                    <a:ext uri="{FF2B5EF4-FFF2-40B4-BE49-F238E27FC236}">
                      <a16:creationId xmlns:a16="http://schemas.microsoft.com/office/drawing/2014/main" id="{32CC7516-DF79-946E-4F3F-CA38936C99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04" name="Group 558">
                <a:extLst>
                  <a:ext uri="{FF2B5EF4-FFF2-40B4-BE49-F238E27FC236}">
                    <a16:creationId xmlns:a16="http://schemas.microsoft.com/office/drawing/2014/main" id="{0AD961FE-364B-E6E1-A8D9-D42EA89563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7625" name="Oval 559">
                  <a:extLst>
                    <a:ext uri="{FF2B5EF4-FFF2-40B4-BE49-F238E27FC236}">
                      <a16:creationId xmlns:a16="http://schemas.microsoft.com/office/drawing/2014/main" id="{1517F1F4-40EE-D6EF-868D-FE7A2780B4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26" name="Freeform 560">
                  <a:extLst>
                    <a:ext uri="{FF2B5EF4-FFF2-40B4-BE49-F238E27FC236}">
                      <a16:creationId xmlns:a16="http://schemas.microsoft.com/office/drawing/2014/main" id="{1CA2CBA9-5898-8527-C159-21406CB0F1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27" name="Freeform 561">
                  <a:extLst>
                    <a:ext uri="{FF2B5EF4-FFF2-40B4-BE49-F238E27FC236}">
                      <a16:creationId xmlns:a16="http://schemas.microsoft.com/office/drawing/2014/main" id="{F797B6DD-B960-0CB0-3E8D-E9BE63D888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05" name="Group 562">
                <a:extLst>
                  <a:ext uri="{FF2B5EF4-FFF2-40B4-BE49-F238E27FC236}">
                    <a16:creationId xmlns:a16="http://schemas.microsoft.com/office/drawing/2014/main" id="{23E81BDB-1454-7B74-73F6-80F55454CE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7622" name="Oval 563">
                  <a:extLst>
                    <a:ext uri="{FF2B5EF4-FFF2-40B4-BE49-F238E27FC236}">
                      <a16:creationId xmlns:a16="http://schemas.microsoft.com/office/drawing/2014/main" id="{90D12D79-35F6-57B3-EA0C-95DFA267D1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23" name="Freeform 564">
                  <a:extLst>
                    <a:ext uri="{FF2B5EF4-FFF2-40B4-BE49-F238E27FC236}">
                      <a16:creationId xmlns:a16="http://schemas.microsoft.com/office/drawing/2014/main" id="{E0A7988A-85F7-052E-19E8-73932ACAF4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24" name="Freeform 565">
                  <a:extLst>
                    <a:ext uri="{FF2B5EF4-FFF2-40B4-BE49-F238E27FC236}">
                      <a16:creationId xmlns:a16="http://schemas.microsoft.com/office/drawing/2014/main" id="{206C460A-C495-6D9C-B949-BC63F9B108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06" name="Group 566">
                <a:extLst>
                  <a:ext uri="{FF2B5EF4-FFF2-40B4-BE49-F238E27FC236}">
                    <a16:creationId xmlns:a16="http://schemas.microsoft.com/office/drawing/2014/main" id="{1BD1594F-5026-1404-36B6-689EA0171B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7619" name="Oval 567">
                  <a:extLst>
                    <a:ext uri="{FF2B5EF4-FFF2-40B4-BE49-F238E27FC236}">
                      <a16:creationId xmlns:a16="http://schemas.microsoft.com/office/drawing/2014/main" id="{6A47E0A3-94FE-65A7-819D-2A9C185471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20" name="Freeform 568">
                  <a:extLst>
                    <a:ext uri="{FF2B5EF4-FFF2-40B4-BE49-F238E27FC236}">
                      <a16:creationId xmlns:a16="http://schemas.microsoft.com/office/drawing/2014/main" id="{8A2674E1-5A1F-C3C5-2E43-B78445ABA4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21" name="Freeform 569">
                  <a:extLst>
                    <a:ext uri="{FF2B5EF4-FFF2-40B4-BE49-F238E27FC236}">
                      <a16:creationId xmlns:a16="http://schemas.microsoft.com/office/drawing/2014/main" id="{6607C148-D231-302D-FD44-910C981C59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07" name="Group 570">
                <a:extLst>
                  <a:ext uri="{FF2B5EF4-FFF2-40B4-BE49-F238E27FC236}">
                    <a16:creationId xmlns:a16="http://schemas.microsoft.com/office/drawing/2014/main" id="{B2708B43-C674-EE56-6D04-ADF7D33378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7616" name="Oval 571">
                  <a:extLst>
                    <a:ext uri="{FF2B5EF4-FFF2-40B4-BE49-F238E27FC236}">
                      <a16:creationId xmlns:a16="http://schemas.microsoft.com/office/drawing/2014/main" id="{43D59E2B-D8F2-F38F-8673-6C5274D57F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17" name="Freeform 572">
                  <a:extLst>
                    <a:ext uri="{FF2B5EF4-FFF2-40B4-BE49-F238E27FC236}">
                      <a16:creationId xmlns:a16="http://schemas.microsoft.com/office/drawing/2014/main" id="{DE6EF299-5AEC-425B-88B1-A418EA8176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18" name="Freeform 573">
                  <a:extLst>
                    <a:ext uri="{FF2B5EF4-FFF2-40B4-BE49-F238E27FC236}">
                      <a16:creationId xmlns:a16="http://schemas.microsoft.com/office/drawing/2014/main" id="{A2926319-9354-06F4-1C3E-791BCC84FB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08" name="Group 574">
                <a:extLst>
                  <a:ext uri="{FF2B5EF4-FFF2-40B4-BE49-F238E27FC236}">
                    <a16:creationId xmlns:a16="http://schemas.microsoft.com/office/drawing/2014/main" id="{6C2C54C6-3204-1780-F4D2-948B232F96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7613" name="Oval 575">
                  <a:extLst>
                    <a:ext uri="{FF2B5EF4-FFF2-40B4-BE49-F238E27FC236}">
                      <a16:creationId xmlns:a16="http://schemas.microsoft.com/office/drawing/2014/main" id="{4ECF80F0-34AF-70C2-4417-A21891B060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14" name="Freeform 576">
                  <a:extLst>
                    <a:ext uri="{FF2B5EF4-FFF2-40B4-BE49-F238E27FC236}">
                      <a16:creationId xmlns:a16="http://schemas.microsoft.com/office/drawing/2014/main" id="{65206FAB-0425-60D2-2FC8-2CB9E572B0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15" name="Freeform 577">
                  <a:extLst>
                    <a:ext uri="{FF2B5EF4-FFF2-40B4-BE49-F238E27FC236}">
                      <a16:creationId xmlns:a16="http://schemas.microsoft.com/office/drawing/2014/main" id="{99827725-4E09-A5D4-4AE7-04B301696F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609" name="Group 578">
                <a:extLst>
                  <a:ext uri="{FF2B5EF4-FFF2-40B4-BE49-F238E27FC236}">
                    <a16:creationId xmlns:a16="http://schemas.microsoft.com/office/drawing/2014/main" id="{DF55891E-5203-611A-0F9D-C59A505E29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7610" name="Oval 579">
                  <a:extLst>
                    <a:ext uri="{FF2B5EF4-FFF2-40B4-BE49-F238E27FC236}">
                      <a16:creationId xmlns:a16="http://schemas.microsoft.com/office/drawing/2014/main" id="{51814C39-E438-1372-5750-FCA9F9A7D4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11" name="Freeform 580">
                  <a:extLst>
                    <a:ext uri="{FF2B5EF4-FFF2-40B4-BE49-F238E27FC236}">
                      <a16:creationId xmlns:a16="http://schemas.microsoft.com/office/drawing/2014/main" id="{D11226DA-5FE9-FFEB-F21F-2D917C8A69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612" name="Freeform 581">
                  <a:extLst>
                    <a:ext uri="{FF2B5EF4-FFF2-40B4-BE49-F238E27FC236}">
                      <a16:creationId xmlns:a16="http://schemas.microsoft.com/office/drawing/2014/main" id="{04C0533E-3345-96F7-08B8-80AA0F1775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grpSp>
          <p:nvGrpSpPr>
            <p:cNvPr id="107539" name="Group 582">
              <a:extLst>
                <a:ext uri="{FF2B5EF4-FFF2-40B4-BE49-F238E27FC236}">
                  <a16:creationId xmlns:a16="http://schemas.microsoft.com/office/drawing/2014/main" id="{D2715171-BF07-215F-EF14-2035493FD5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28" y="2304"/>
              <a:ext cx="779" cy="754"/>
              <a:chOff x="1536" y="1056"/>
              <a:chExt cx="779" cy="754"/>
            </a:xfrm>
          </p:grpSpPr>
          <p:grpSp>
            <p:nvGrpSpPr>
              <p:cNvPr id="107550" name="Group 583">
                <a:extLst>
                  <a:ext uri="{FF2B5EF4-FFF2-40B4-BE49-F238E27FC236}">
                    <a16:creationId xmlns:a16="http://schemas.microsoft.com/office/drawing/2014/main" id="{98ACC3B9-D671-C8CD-ECD6-1D54E579EF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6" y="1056"/>
                <a:ext cx="155" cy="562"/>
                <a:chOff x="565" y="3408"/>
                <a:chExt cx="155" cy="562"/>
              </a:xfrm>
            </p:grpSpPr>
            <p:sp>
              <p:nvSpPr>
                <p:cNvPr id="107595" name="Oval 584">
                  <a:extLst>
                    <a:ext uri="{FF2B5EF4-FFF2-40B4-BE49-F238E27FC236}">
                      <a16:creationId xmlns:a16="http://schemas.microsoft.com/office/drawing/2014/main" id="{DE2EFBC9-B1F9-F03C-2228-0320C1A850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96" name="Freeform 585">
                  <a:extLst>
                    <a:ext uri="{FF2B5EF4-FFF2-40B4-BE49-F238E27FC236}">
                      <a16:creationId xmlns:a16="http://schemas.microsoft.com/office/drawing/2014/main" id="{D678FA8D-4B9E-8148-8280-8A41634420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97" name="Freeform 586">
                  <a:extLst>
                    <a:ext uri="{FF2B5EF4-FFF2-40B4-BE49-F238E27FC236}">
                      <a16:creationId xmlns:a16="http://schemas.microsoft.com/office/drawing/2014/main" id="{9389374B-557E-1529-A0E5-B1B37AD9A0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551" name="Group 587">
                <a:extLst>
                  <a:ext uri="{FF2B5EF4-FFF2-40B4-BE49-F238E27FC236}">
                    <a16:creationId xmlns:a16="http://schemas.microsoft.com/office/drawing/2014/main" id="{67885B10-30DB-7B4A-F16F-665161B41F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0" y="1056"/>
                <a:ext cx="155" cy="562"/>
                <a:chOff x="565" y="3408"/>
                <a:chExt cx="155" cy="562"/>
              </a:xfrm>
            </p:grpSpPr>
            <p:sp>
              <p:nvSpPr>
                <p:cNvPr id="107592" name="Oval 588">
                  <a:extLst>
                    <a:ext uri="{FF2B5EF4-FFF2-40B4-BE49-F238E27FC236}">
                      <a16:creationId xmlns:a16="http://schemas.microsoft.com/office/drawing/2014/main" id="{AC34E48F-A5E1-0178-2604-88F8878DEF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93" name="Freeform 589">
                  <a:extLst>
                    <a:ext uri="{FF2B5EF4-FFF2-40B4-BE49-F238E27FC236}">
                      <a16:creationId xmlns:a16="http://schemas.microsoft.com/office/drawing/2014/main" id="{5EE59D0B-D803-0F15-4A2F-7EE1CDA462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94" name="Freeform 590">
                  <a:extLst>
                    <a:ext uri="{FF2B5EF4-FFF2-40B4-BE49-F238E27FC236}">
                      <a16:creationId xmlns:a16="http://schemas.microsoft.com/office/drawing/2014/main" id="{FC88C79F-1A83-C0C7-4D82-0E8D9810E7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552" name="Group 591">
                <a:extLst>
                  <a:ext uri="{FF2B5EF4-FFF2-40B4-BE49-F238E27FC236}">
                    <a16:creationId xmlns:a16="http://schemas.microsoft.com/office/drawing/2014/main" id="{15DCA0B1-988E-D659-7EBB-E09A8B0F5E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24" y="1056"/>
                <a:ext cx="155" cy="562"/>
                <a:chOff x="565" y="3408"/>
                <a:chExt cx="155" cy="562"/>
              </a:xfrm>
            </p:grpSpPr>
            <p:sp>
              <p:nvSpPr>
                <p:cNvPr id="107589" name="Oval 592">
                  <a:extLst>
                    <a:ext uri="{FF2B5EF4-FFF2-40B4-BE49-F238E27FC236}">
                      <a16:creationId xmlns:a16="http://schemas.microsoft.com/office/drawing/2014/main" id="{51BAC0B5-C1DC-BA62-6028-69A41524DD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90" name="Freeform 593">
                  <a:extLst>
                    <a:ext uri="{FF2B5EF4-FFF2-40B4-BE49-F238E27FC236}">
                      <a16:creationId xmlns:a16="http://schemas.microsoft.com/office/drawing/2014/main" id="{D1178739-D289-65D3-CCB3-753908B3F0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91" name="Freeform 594">
                  <a:extLst>
                    <a:ext uri="{FF2B5EF4-FFF2-40B4-BE49-F238E27FC236}">
                      <a16:creationId xmlns:a16="http://schemas.microsoft.com/office/drawing/2014/main" id="{9A31747D-8904-7C3A-E6F8-23D1432835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553" name="Group 595">
                <a:extLst>
                  <a:ext uri="{FF2B5EF4-FFF2-40B4-BE49-F238E27FC236}">
                    <a16:creationId xmlns:a16="http://schemas.microsoft.com/office/drawing/2014/main" id="{CA4FE658-21CC-80A5-BBA8-442287F7DB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68" y="1056"/>
                <a:ext cx="155" cy="562"/>
                <a:chOff x="565" y="3408"/>
                <a:chExt cx="155" cy="562"/>
              </a:xfrm>
            </p:grpSpPr>
            <p:sp>
              <p:nvSpPr>
                <p:cNvPr id="107586" name="Oval 596">
                  <a:extLst>
                    <a:ext uri="{FF2B5EF4-FFF2-40B4-BE49-F238E27FC236}">
                      <a16:creationId xmlns:a16="http://schemas.microsoft.com/office/drawing/2014/main" id="{376FFE7A-0FF6-C0FC-5732-7264B5BA6B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87" name="Freeform 597">
                  <a:extLst>
                    <a:ext uri="{FF2B5EF4-FFF2-40B4-BE49-F238E27FC236}">
                      <a16:creationId xmlns:a16="http://schemas.microsoft.com/office/drawing/2014/main" id="{E868C95E-EFC1-87A6-C75C-DC85E0C1EA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88" name="Freeform 598">
                  <a:extLst>
                    <a:ext uri="{FF2B5EF4-FFF2-40B4-BE49-F238E27FC236}">
                      <a16:creationId xmlns:a16="http://schemas.microsoft.com/office/drawing/2014/main" id="{9253BEEB-1AA6-2523-8D11-DF279DBEE1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554" name="Group 599">
                <a:extLst>
                  <a:ext uri="{FF2B5EF4-FFF2-40B4-BE49-F238E27FC236}">
                    <a16:creationId xmlns:a16="http://schemas.microsoft.com/office/drawing/2014/main" id="{BD10AEEF-F670-B913-B637-AAB41A7DAE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2" y="1152"/>
                <a:ext cx="155" cy="562"/>
                <a:chOff x="565" y="3408"/>
                <a:chExt cx="155" cy="562"/>
              </a:xfrm>
            </p:grpSpPr>
            <p:sp>
              <p:nvSpPr>
                <p:cNvPr id="107583" name="Oval 600">
                  <a:extLst>
                    <a:ext uri="{FF2B5EF4-FFF2-40B4-BE49-F238E27FC236}">
                      <a16:creationId xmlns:a16="http://schemas.microsoft.com/office/drawing/2014/main" id="{11395EBF-98A5-F227-2BD7-B10B741AB0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84" name="Freeform 601">
                  <a:extLst>
                    <a:ext uri="{FF2B5EF4-FFF2-40B4-BE49-F238E27FC236}">
                      <a16:creationId xmlns:a16="http://schemas.microsoft.com/office/drawing/2014/main" id="{AB8EAF29-2848-6B6C-C677-F765E1FD41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85" name="Freeform 602">
                  <a:extLst>
                    <a:ext uri="{FF2B5EF4-FFF2-40B4-BE49-F238E27FC236}">
                      <a16:creationId xmlns:a16="http://schemas.microsoft.com/office/drawing/2014/main" id="{23D79C58-AE56-7AC2-1C50-850B194D04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555" name="Group 603">
                <a:extLst>
                  <a:ext uri="{FF2B5EF4-FFF2-40B4-BE49-F238E27FC236}">
                    <a16:creationId xmlns:a16="http://schemas.microsoft.com/office/drawing/2014/main" id="{EF9BE91D-B9D6-D3C8-3B8F-A0C5402300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76" y="1152"/>
                <a:ext cx="155" cy="562"/>
                <a:chOff x="565" y="3408"/>
                <a:chExt cx="155" cy="562"/>
              </a:xfrm>
            </p:grpSpPr>
            <p:sp>
              <p:nvSpPr>
                <p:cNvPr id="107580" name="Oval 604">
                  <a:extLst>
                    <a:ext uri="{FF2B5EF4-FFF2-40B4-BE49-F238E27FC236}">
                      <a16:creationId xmlns:a16="http://schemas.microsoft.com/office/drawing/2014/main" id="{30E0A604-D21A-7709-2A0D-533FE49701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81" name="Freeform 605">
                  <a:extLst>
                    <a:ext uri="{FF2B5EF4-FFF2-40B4-BE49-F238E27FC236}">
                      <a16:creationId xmlns:a16="http://schemas.microsoft.com/office/drawing/2014/main" id="{3A6FBAD4-048C-563E-B36D-05FDEA07F7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82" name="Freeform 606">
                  <a:extLst>
                    <a:ext uri="{FF2B5EF4-FFF2-40B4-BE49-F238E27FC236}">
                      <a16:creationId xmlns:a16="http://schemas.microsoft.com/office/drawing/2014/main" id="{836788AD-93BE-6FCE-9CA1-E304CA9708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556" name="Group 607">
                <a:extLst>
                  <a:ext uri="{FF2B5EF4-FFF2-40B4-BE49-F238E27FC236}">
                    <a16:creationId xmlns:a16="http://schemas.microsoft.com/office/drawing/2014/main" id="{55E23680-2CA2-D0D9-EFED-6DEDA31663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20" y="1152"/>
                <a:ext cx="155" cy="562"/>
                <a:chOff x="565" y="3408"/>
                <a:chExt cx="155" cy="562"/>
              </a:xfrm>
            </p:grpSpPr>
            <p:sp>
              <p:nvSpPr>
                <p:cNvPr id="107577" name="Oval 608">
                  <a:extLst>
                    <a:ext uri="{FF2B5EF4-FFF2-40B4-BE49-F238E27FC236}">
                      <a16:creationId xmlns:a16="http://schemas.microsoft.com/office/drawing/2014/main" id="{40126ACF-0DDD-C641-B679-AED31A82FD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78" name="Freeform 609">
                  <a:extLst>
                    <a:ext uri="{FF2B5EF4-FFF2-40B4-BE49-F238E27FC236}">
                      <a16:creationId xmlns:a16="http://schemas.microsoft.com/office/drawing/2014/main" id="{15E0F8E3-3D7B-0B08-0382-8E288D4011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79" name="Freeform 610">
                  <a:extLst>
                    <a:ext uri="{FF2B5EF4-FFF2-40B4-BE49-F238E27FC236}">
                      <a16:creationId xmlns:a16="http://schemas.microsoft.com/office/drawing/2014/main" id="{72D33B17-9A05-A22F-1C67-4DC9949380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557" name="Group 611">
                <a:extLst>
                  <a:ext uri="{FF2B5EF4-FFF2-40B4-BE49-F238E27FC236}">
                    <a16:creationId xmlns:a16="http://schemas.microsoft.com/office/drawing/2014/main" id="{04F117A7-28B8-0093-B2AA-70CB3533D7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64" y="1152"/>
                <a:ext cx="155" cy="562"/>
                <a:chOff x="565" y="3408"/>
                <a:chExt cx="155" cy="562"/>
              </a:xfrm>
            </p:grpSpPr>
            <p:sp>
              <p:nvSpPr>
                <p:cNvPr id="107574" name="Oval 612">
                  <a:extLst>
                    <a:ext uri="{FF2B5EF4-FFF2-40B4-BE49-F238E27FC236}">
                      <a16:creationId xmlns:a16="http://schemas.microsoft.com/office/drawing/2014/main" id="{195C6326-D206-CB0D-1F73-369F417C31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75" name="Freeform 613">
                  <a:extLst>
                    <a:ext uri="{FF2B5EF4-FFF2-40B4-BE49-F238E27FC236}">
                      <a16:creationId xmlns:a16="http://schemas.microsoft.com/office/drawing/2014/main" id="{62182F19-C160-2385-D9F1-ACFB305F62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76" name="Freeform 614">
                  <a:extLst>
                    <a:ext uri="{FF2B5EF4-FFF2-40B4-BE49-F238E27FC236}">
                      <a16:creationId xmlns:a16="http://schemas.microsoft.com/office/drawing/2014/main" id="{B55C4377-76DA-CB8E-37C8-03B671D0F2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558" name="Group 615">
                <a:extLst>
                  <a:ext uri="{FF2B5EF4-FFF2-40B4-BE49-F238E27FC236}">
                    <a16:creationId xmlns:a16="http://schemas.microsoft.com/office/drawing/2014/main" id="{FA610218-BD72-6D74-F977-0F5B5D4370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28" y="1248"/>
                <a:ext cx="155" cy="562"/>
                <a:chOff x="565" y="3408"/>
                <a:chExt cx="155" cy="562"/>
              </a:xfrm>
            </p:grpSpPr>
            <p:sp>
              <p:nvSpPr>
                <p:cNvPr id="107571" name="Oval 616">
                  <a:extLst>
                    <a:ext uri="{FF2B5EF4-FFF2-40B4-BE49-F238E27FC236}">
                      <a16:creationId xmlns:a16="http://schemas.microsoft.com/office/drawing/2014/main" id="{3374F9EB-0C37-303C-81D3-C6F32753EA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72" name="Freeform 617">
                  <a:extLst>
                    <a:ext uri="{FF2B5EF4-FFF2-40B4-BE49-F238E27FC236}">
                      <a16:creationId xmlns:a16="http://schemas.microsoft.com/office/drawing/2014/main" id="{67443B0F-A128-4BE7-CE46-4B8AF70F99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73" name="Freeform 618">
                  <a:extLst>
                    <a:ext uri="{FF2B5EF4-FFF2-40B4-BE49-F238E27FC236}">
                      <a16:creationId xmlns:a16="http://schemas.microsoft.com/office/drawing/2014/main" id="{46ECB8DB-0FA1-4EB8-5E90-FE621B1286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559" name="Group 619">
                <a:extLst>
                  <a:ext uri="{FF2B5EF4-FFF2-40B4-BE49-F238E27FC236}">
                    <a16:creationId xmlns:a16="http://schemas.microsoft.com/office/drawing/2014/main" id="{F0E005D2-A192-327E-28EC-FFF908E225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872" y="1248"/>
                <a:ext cx="155" cy="562"/>
                <a:chOff x="565" y="3408"/>
                <a:chExt cx="155" cy="562"/>
              </a:xfrm>
            </p:grpSpPr>
            <p:sp>
              <p:nvSpPr>
                <p:cNvPr id="107568" name="Oval 620">
                  <a:extLst>
                    <a:ext uri="{FF2B5EF4-FFF2-40B4-BE49-F238E27FC236}">
                      <a16:creationId xmlns:a16="http://schemas.microsoft.com/office/drawing/2014/main" id="{95D1CD93-A37F-25F8-2AE1-68D4975CF8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69" name="Freeform 621">
                  <a:extLst>
                    <a:ext uri="{FF2B5EF4-FFF2-40B4-BE49-F238E27FC236}">
                      <a16:creationId xmlns:a16="http://schemas.microsoft.com/office/drawing/2014/main" id="{B460A272-C7FD-1D9A-AE3D-872CE64A1B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70" name="Freeform 622">
                  <a:extLst>
                    <a:ext uri="{FF2B5EF4-FFF2-40B4-BE49-F238E27FC236}">
                      <a16:creationId xmlns:a16="http://schemas.microsoft.com/office/drawing/2014/main" id="{113ADA93-3D75-19BE-1719-1F6E6D5C27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560" name="Group 623">
                <a:extLst>
                  <a:ext uri="{FF2B5EF4-FFF2-40B4-BE49-F238E27FC236}">
                    <a16:creationId xmlns:a16="http://schemas.microsoft.com/office/drawing/2014/main" id="{D26AC3F6-2469-79D9-BC16-F7F915AC4A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16" y="1248"/>
                <a:ext cx="155" cy="562"/>
                <a:chOff x="565" y="3408"/>
                <a:chExt cx="155" cy="562"/>
              </a:xfrm>
            </p:grpSpPr>
            <p:sp>
              <p:nvSpPr>
                <p:cNvPr id="107565" name="Oval 624">
                  <a:extLst>
                    <a:ext uri="{FF2B5EF4-FFF2-40B4-BE49-F238E27FC236}">
                      <a16:creationId xmlns:a16="http://schemas.microsoft.com/office/drawing/2014/main" id="{441B35DF-C509-D1FF-598D-EB8C4A1EF9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66" name="Freeform 625">
                  <a:extLst>
                    <a:ext uri="{FF2B5EF4-FFF2-40B4-BE49-F238E27FC236}">
                      <a16:creationId xmlns:a16="http://schemas.microsoft.com/office/drawing/2014/main" id="{7A858EDA-8562-5D9D-C68B-8348ECDBC3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67" name="Freeform 626">
                  <a:extLst>
                    <a:ext uri="{FF2B5EF4-FFF2-40B4-BE49-F238E27FC236}">
                      <a16:creationId xmlns:a16="http://schemas.microsoft.com/office/drawing/2014/main" id="{65A0AD62-7603-0FC0-7835-843AB16C04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  <p:grpSp>
            <p:nvGrpSpPr>
              <p:cNvPr id="107561" name="Group 627">
                <a:extLst>
                  <a:ext uri="{FF2B5EF4-FFF2-40B4-BE49-F238E27FC236}">
                    <a16:creationId xmlns:a16="http://schemas.microsoft.com/office/drawing/2014/main" id="{C43F7751-EE3F-5B86-D774-04D82DEE7A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60" y="1248"/>
                <a:ext cx="155" cy="562"/>
                <a:chOff x="565" y="3408"/>
                <a:chExt cx="155" cy="562"/>
              </a:xfrm>
            </p:grpSpPr>
            <p:sp>
              <p:nvSpPr>
                <p:cNvPr id="107562" name="Oval 628">
                  <a:extLst>
                    <a:ext uri="{FF2B5EF4-FFF2-40B4-BE49-F238E27FC236}">
                      <a16:creationId xmlns:a16="http://schemas.microsoft.com/office/drawing/2014/main" id="{A14DFAC7-4CEB-634D-1337-D94BB1B81F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3408"/>
                  <a:ext cx="144" cy="144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63" name="Freeform 629">
                  <a:extLst>
                    <a:ext uri="{FF2B5EF4-FFF2-40B4-BE49-F238E27FC236}">
                      <a16:creationId xmlns:a16="http://schemas.microsoft.com/office/drawing/2014/main" id="{B8A6ECD4-2E77-544F-3345-62FC922B1E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" y="3566"/>
                  <a:ext cx="47" cy="404"/>
                </a:xfrm>
                <a:custGeom>
                  <a:avLst/>
                  <a:gdLst>
                    <a:gd name="T0" fmla="*/ 47 w 47"/>
                    <a:gd name="T1" fmla="*/ 0 h 404"/>
                    <a:gd name="T2" fmla="*/ 0 w 47"/>
                    <a:gd name="T3" fmla="*/ 312 h 404"/>
                    <a:gd name="T4" fmla="*/ 12 w 47"/>
                    <a:gd name="T5" fmla="*/ 369 h 404"/>
                    <a:gd name="T6" fmla="*/ 0 w 47"/>
                    <a:gd name="T7" fmla="*/ 404 h 404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7"/>
                    <a:gd name="T13" fmla="*/ 0 h 404"/>
                    <a:gd name="T14" fmla="*/ 47 w 47"/>
                    <a:gd name="T15" fmla="*/ 404 h 404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7" h="404">
                      <a:moveTo>
                        <a:pt x="47" y="0"/>
                      </a:moveTo>
                      <a:cubicBezTo>
                        <a:pt x="40" y="115"/>
                        <a:pt x="36" y="207"/>
                        <a:pt x="0" y="312"/>
                      </a:cubicBezTo>
                      <a:cubicBezTo>
                        <a:pt x="4" y="331"/>
                        <a:pt x="12" y="350"/>
                        <a:pt x="12" y="369"/>
                      </a:cubicBezTo>
                      <a:cubicBezTo>
                        <a:pt x="12" y="381"/>
                        <a:pt x="0" y="404"/>
                        <a:pt x="0" y="40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sp>
              <p:nvSpPr>
                <p:cNvPr id="107564" name="Freeform 630">
                  <a:extLst>
                    <a:ext uri="{FF2B5EF4-FFF2-40B4-BE49-F238E27FC236}">
                      <a16:creationId xmlns:a16="http://schemas.microsoft.com/office/drawing/2014/main" id="{B204ECED-023D-1517-37A3-47C3F5DF2F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" y="3531"/>
                  <a:ext cx="55" cy="430"/>
                </a:xfrm>
                <a:custGeom>
                  <a:avLst/>
                  <a:gdLst>
                    <a:gd name="T0" fmla="*/ 30 w 55"/>
                    <a:gd name="T1" fmla="*/ 0 h 430"/>
                    <a:gd name="T2" fmla="*/ 19 w 55"/>
                    <a:gd name="T3" fmla="*/ 162 h 430"/>
                    <a:gd name="T4" fmla="*/ 30 w 55"/>
                    <a:gd name="T5" fmla="*/ 381 h 430"/>
                    <a:gd name="T6" fmla="*/ 30 w 55"/>
                    <a:gd name="T7" fmla="*/ 427 h 43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55"/>
                    <a:gd name="T13" fmla="*/ 0 h 430"/>
                    <a:gd name="T14" fmla="*/ 55 w 55"/>
                    <a:gd name="T15" fmla="*/ 430 h 43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55" h="430">
                      <a:moveTo>
                        <a:pt x="30" y="0"/>
                      </a:moveTo>
                      <a:cubicBezTo>
                        <a:pt x="13" y="55"/>
                        <a:pt x="0" y="106"/>
                        <a:pt x="19" y="162"/>
                      </a:cubicBezTo>
                      <a:cubicBezTo>
                        <a:pt x="23" y="235"/>
                        <a:pt x="23" y="308"/>
                        <a:pt x="30" y="381"/>
                      </a:cubicBezTo>
                      <a:cubicBezTo>
                        <a:pt x="34" y="430"/>
                        <a:pt x="55" y="404"/>
                        <a:pt x="30" y="427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</p:grpSp>
        </p:grpSp>
        <p:grpSp>
          <p:nvGrpSpPr>
            <p:cNvPr id="107540" name="Group 631">
              <a:extLst>
                <a:ext uri="{FF2B5EF4-FFF2-40B4-BE49-F238E27FC236}">
                  <a16:creationId xmlns:a16="http://schemas.microsoft.com/office/drawing/2014/main" id="{87CA4AEF-7F7D-C86C-990C-01EAC17FD6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352"/>
              <a:ext cx="336" cy="624"/>
              <a:chOff x="3504" y="1248"/>
              <a:chExt cx="336" cy="624"/>
            </a:xfrm>
          </p:grpSpPr>
          <p:sp>
            <p:nvSpPr>
              <p:cNvPr id="107548" name="Oval 632">
                <a:extLst>
                  <a:ext uri="{FF2B5EF4-FFF2-40B4-BE49-F238E27FC236}">
                    <a16:creationId xmlns:a16="http://schemas.microsoft.com/office/drawing/2014/main" id="{18563396-D993-8DC0-996C-614F36538F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1248"/>
                <a:ext cx="288" cy="336"/>
              </a:xfrm>
              <a:prstGeom prst="ellipse">
                <a:avLst/>
              </a:prstGeom>
              <a:gradFill rotWithShape="0">
                <a:gsLst>
                  <a:gs pos="0">
                    <a:srgbClr val="66CCFF"/>
                  </a:gs>
                  <a:gs pos="100000">
                    <a:srgbClr val="2F5E76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endParaRPr lang="el-GR" altLang="el-GR"/>
              </a:p>
            </p:txBody>
          </p:sp>
          <p:sp>
            <p:nvSpPr>
              <p:cNvPr id="248441" name="Oval 633">
                <a:extLst>
                  <a:ext uri="{FF2B5EF4-FFF2-40B4-BE49-F238E27FC236}">
                    <a16:creationId xmlns:a16="http://schemas.microsoft.com/office/drawing/2014/main" id="{CF2360D7-ABAF-732E-EA81-079F5A58A1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0" y="1488"/>
                <a:ext cx="240" cy="384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4627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l-GR">
                  <a:latin typeface="Times New Roman" charset="0"/>
                  <a:ea typeface="+mn-ea"/>
                </a:endParaRPr>
              </a:p>
            </p:txBody>
          </p:sp>
        </p:grpSp>
        <p:grpSp>
          <p:nvGrpSpPr>
            <p:cNvPr id="107541" name="Group 634">
              <a:extLst>
                <a:ext uri="{FF2B5EF4-FFF2-40B4-BE49-F238E27FC236}">
                  <a16:creationId xmlns:a16="http://schemas.microsoft.com/office/drawing/2014/main" id="{C122E5BA-3256-10DC-C183-819F692924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12" y="2304"/>
              <a:ext cx="960" cy="720"/>
              <a:chOff x="720" y="2928"/>
              <a:chExt cx="960" cy="720"/>
            </a:xfrm>
          </p:grpSpPr>
          <p:grpSp>
            <p:nvGrpSpPr>
              <p:cNvPr id="107542" name="Group 635">
                <a:extLst>
                  <a:ext uri="{FF2B5EF4-FFF2-40B4-BE49-F238E27FC236}">
                    <a16:creationId xmlns:a16="http://schemas.microsoft.com/office/drawing/2014/main" id="{34675F19-8E81-7183-3087-237CFAE15C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0" y="2928"/>
                <a:ext cx="960" cy="720"/>
                <a:chOff x="1632" y="2880"/>
                <a:chExt cx="960" cy="720"/>
              </a:xfrm>
            </p:grpSpPr>
            <p:sp>
              <p:nvSpPr>
                <p:cNvPr id="107544" name="Oval 636">
                  <a:extLst>
                    <a:ext uri="{FF2B5EF4-FFF2-40B4-BE49-F238E27FC236}">
                      <a16:creationId xmlns:a16="http://schemas.microsoft.com/office/drawing/2014/main" id="{DD720B3E-6031-9E72-6B1F-EB0322F473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39" y="2928"/>
                  <a:ext cx="653" cy="67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66CCFF"/>
                    </a:gs>
                  </a:gsLst>
                  <a:path path="shape">
                    <a:fillToRect l="50000" t="50000" r="50000" b="50000"/>
                  </a:path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/>
                  <a:endParaRPr lang="el-GR" altLang="el-GR"/>
                </a:p>
              </p:txBody>
            </p:sp>
            <p:grpSp>
              <p:nvGrpSpPr>
                <p:cNvPr id="107545" name="Group 637">
                  <a:extLst>
                    <a:ext uri="{FF2B5EF4-FFF2-40B4-BE49-F238E27FC236}">
                      <a16:creationId xmlns:a16="http://schemas.microsoft.com/office/drawing/2014/main" id="{F066A6BA-2BE8-2C06-B39D-CE0F226203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32" y="2880"/>
                  <a:ext cx="454" cy="720"/>
                  <a:chOff x="1427" y="816"/>
                  <a:chExt cx="425" cy="720"/>
                </a:xfrm>
              </p:grpSpPr>
              <p:sp>
                <p:nvSpPr>
                  <p:cNvPr id="248446" name="Oval 638">
                    <a:extLst>
                      <a:ext uri="{FF2B5EF4-FFF2-40B4-BE49-F238E27FC236}">
                        <a16:creationId xmlns:a16="http://schemas.microsoft.com/office/drawing/2014/main" id="{F5475ACA-BEA9-7DD5-F30D-B5CD016C48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816"/>
                    <a:ext cx="384" cy="720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chemeClr val="hlink"/>
                      </a:gs>
                      <a:gs pos="100000">
                        <a:schemeClr val="hlink">
                          <a:gamma/>
                          <a:shade val="46275"/>
                          <a:invGamma/>
                        </a:scheme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l-GR">
                      <a:latin typeface="Times New Roman" charset="0"/>
                      <a:ea typeface="+mn-ea"/>
                    </a:endParaRPr>
                  </a:p>
                </p:txBody>
              </p:sp>
              <p:sp>
                <p:nvSpPr>
                  <p:cNvPr id="107547" name="Text Box 639">
                    <a:extLst>
                      <a:ext uri="{FF2B5EF4-FFF2-40B4-BE49-F238E27FC236}">
                        <a16:creationId xmlns:a16="http://schemas.microsoft.com/office/drawing/2014/main" id="{E75D597B-833B-0485-F897-E4B9902CF11F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7" y="960"/>
                    <a:ext cx="425" cy="2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eaLnBrk="0" hangingPunct="0">
                      <a:def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ゴシック" panose="020B0600070205080204" pitchFamily="34" charset="-128"/>
                      </a:defRPr>
                    </a:lvl1pPr>
                    <a:lvl2pPr marL="37931725" indent="-37474525" eaLnBrk="0" hangingPunct="0">
                      <a:def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ゴシック" panose="020B0600070205080204" pitchFamily="34" charset="-128"/>
                      </a:defRPr>
                    </a:lvl2pPr>
                    <a:lvl3pPr eaLnBrk="0" hangingPunct="0">
                      <a:def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ゴシック" panose="020B0600070205080204" pitchFamily="34" charset="-128"/>
                      </a:defRPr>
                    </a:lvl3pPr>
                    <a:lvl4pPr eaLnBrk="0" hangingPunct="0">
                      <a:def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ゴシック" panose="020B0600070205080204" pitchFamily="34" charset="-128"/>
                      </a:defRPr>
                    </a:lvl4pPr>
                    <a:lvl5pPr eaLnBrk="0" hangingPunct="0">
                      <a:def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ゴシック" panose="020B0600070205080204" pitchFamily="34" charset="-128"/>
                      </a:defRPr>
                    </a:lvl5pPr>
                    <a:lvl6pPr marL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ゴシック" panose="020B0600070205080204" pitchFamily="34" charset="-128"/>
                      </a:defRPr>
                    </a:lvl6pPr>
                    <a:lvl7pPr marL="9144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ゴシック" panose="020B0600070205080204" pitchFamily="34" charset="-128"/>
                      </a:defRPr>
                    </a:lvl7pPr>
                    <a:lvl8pPr marL="1371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ゴシック" panose="020B0600070205080204" pitchFamily="34" charset="-128"/>
                      </a:defRPr>
                    </a:lvl8pPr>
                    <a:lvl9pPr marL="18288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1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r>
                      <a:rPr lang="en-US" altLang="el-GR" sz="2000" b="1">
                        <a:solidFill>
                          <a:srgbClr val="FFFF66"/>
                        </a:solidFill>
                      </a:rPr>
                      <a:t>GDP</a:t>
                    </a:r>
                  </a:p>
                </p:txBody>
              </p:sp>
            </p:grpSp>
          </p:grpSp>
          <p:sp>
            <p:nvSpPr>
              <p:cNvPr id="107543" name="Text Box 640">
                <a:extLst>
                  <a:ext uri="{FF2B5EF4-FFF2-40B4-BE49-F238E27FC236}">
                    <a16:creationId xmlns:a16="http://schemas.microsoft.com/office/drawing/2014/main" id="{358F2EF9-0C73-3BD6-BAD6-58C78DBB77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00" y="3168"/>
                <a:ext cx="39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l-GR" sz="2400" b="1"/>
                  <a:t>AC</a:t>
                </a:r>
              </a:p>
            </p:txBody>
          </p:sp>
        </p:grpSp>
      </p:grpSp>
      <p:sp>
        <p:nvSpPr>
          <p:cNvPr id="248449" name="Text Box 641">
            <a:extLst>
              <a:ext uri="{FF2B5EF4-FFF2-40B4-BE49-F238E27FC236}">
                <a16:creationId xmlns:a16="http://schemas.microsoft.com/office/drawing/2014/main" id="{BF52A427-2A4F-BFCE-DC96-19D7D90F4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725" y="752475"/>
            <a:ext cx="13303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800" b="1"/>
              <a:t>Resting</a:t>
            </a:r>
          </a:p>
        </p:txBody>
      </p:sp>
      <p:sp>
        <p:nvSpPr>
          <p:cNvPr id="248450" name="Text Box 642">
            <a:extLst>
              <a:ext uri="{FF2B5EF4-FFF2-40B4-BE49-F238E27FC236}">
                <a16:creationId xmlns:a16="http://schemas.microsoft.com/office/drawing/2014/main" id="{4374871B-AB7E-E961-5080-EF4FED78D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2124075"/>
            <a:ext cx="115093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800" b="1"/>
              <a:t>Active</a:t>
            </a:r>
          </a:p>
        </p:txBody>
      </p:sp>
      <p:sp>
        <p:nvSpPr>
          <p:cNvPr id="248451" name="Text Box 643">
            <a:extLst>
              <a:ext uri="{FF2B5EF4-FFF2-40B4-BE49-F238E27FC236}">
                <a16:creationId xmlns:a16="http://schemas.microsoft.com/office/drawing/2014/main" id="{830CFB76-956D-8D2E-57B5-B4971C1A4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3571875"/>
            <a:ext cx="14081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800" b="1"/>
              <a:t>Inactive</a:t>
            </a:r>
          </a:p>
        </p:txBody>
      </p:sp>
      <p:sp>
        <p:nvSpPr>
          <p:cNvPr id="248452" name="Text Box 644">
            <a:extLst>
              <a:ext uri="{FF2B5EF4-FFF2-40B4-BE49-F238E27FC236}">
                <a16:creationId xmlns:a16="http://schemas.microsoft.com/office/drawing/2014/main" id="{9C69BEDA-BAF0-183F-E297-02F1F6BF2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5248275"/>
            <a:ext cx="13303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800" b="1"/>
              <a:t>Resting</a:t>
            </a:r>
          </a:p>
        </p:txBody>
      </p:sp>
      <p:sp>
        <p:nvSpPr>
          <p:cNvPr id="248453" name="Line 645">
            <a:extLst>
              <a:ext uri="{FF2B5EF4-FFF2-40B4-BE49-F238E27FC236}">
                <a16:creationId xmlns:a16="http://schemas.microsoft.com/office/drawing/2014/main" id="{5A3C5998-A14A-889D-6BDD-CE61231F5F97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209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l-GR"/>
          </a:p>
        </p:txBody>
      </p:sp>
      <p:sp>
        <p:nvSpPr>
          <p:cNvPr id="248454" name="Text Box 646">
            <a:extLst>
              <a:ext uri="{FF2B5EF4-FFF2-40B4-BE49-F238E27FC236}">
                <a16:creationId xmlns:a16="http://schemas.microsoft.com/office/drawing/2014/main" id="{0ABFF6C1-7BE7-E847-1465-D0810080E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524000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400" b="1"/>
              <a:t>ATP</a:t>
            </a:r>
          </a:p>
        </p:txBody>
      </p:sp>
      <p:sp>
        <p:nvSpPr>
          <p:cNvPr id="248455" name="Text Box 647">
            <a:extLst>
              <a:ext uri="{FF2B5EF4-FFF2-40B4-BE49-F238E27FC236}">
                <a16:creationId xmlns:a16="http://schemas.microsoft.com/office/drawing/2014/main" id="{3E49BAA4-A996-526E-BE1A-7996C4864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819400"/>
            <a:ext cx="10128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400" b="1"/>
              <a:t>cAMP</a:t>
            </a:r>
          </a:p>
        </p:txBody>
      </p:sp>
      <p:sp>
        <p:nvSpPr>
          <p:cNvPr id="248456" name="Freeform 648">
            <a:extLst>
              <a:ext uri="{FF2B5EF4-FFF2-40B4-BE49-F238E27FC236}">
                <a16:creationId xmlns:a16="http://schemas.microsoft.com/office/drawing/2014/main" id="{77366329-21EB-06F1-1857-6B73BC905F54}"/>
              </a:ext>
            </a:extLst>
          </p:cNvPr>
          <p:cNvSpPr>
            <a:spLocks/>
          </p:cNvSpPr>
          <p:nvPr/>
        </p:nvSpPr>
        <p:spPr bwMode="auto">
          <a:xfrm rot="-6293844">
            <a:off x="5594350" y="4159250"/>
            <a:ext cx="685800" cy="444500"/>
          </a:xfrm>
          <a:custGeom>
            <a:avLst/>
            <a:gdLst>
              <a:gd name="T0" fmla="*/ 2147483647 w 432"/>
              <a:gd name="T1" fmla="*/ 2147483647 h 280"/>
              <a:gd name="T2" fmla="*/ 2147483647 w 432"/>
              <a:gd name="T3" fmla="*/ 2147483647 h 280"/>
              <a:gd name="T4" fmla="*/ 0 w 432"/>
              <a:gd name="T5" fmla="*/ 2147483647 h 280"/>
              <a:gd name="T6" fmla="*/ 0 60000 65536"/>
              <a:gd name="T7" fmla="*/ 0 60000 65536"/>
              <a:gd name="T8" fmla="*/ 0 60000 65536"/>
              <a:gd name="T9" fmla="*/ 0 w 432"/>
              <a:gd name="T10" fmla="*/ 0 h 280"/>
              <a:gd name="T11" fmla="*/ 432 w 432"/>
              <a:gd name="T12" fmla="*/ 280 h 28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32" h="280">
                <a:moveTo>
                  <a:pt x="432" y="40"/>
                </a:moveTo>
                <a:cubicBezTo>
                  <a:pt x="324" y="20"/>
                  <a:pt x="216" y="0"/>
                  <a:pt x="144" y="40"/>
                </a:cubicBezTo>
                <a:cubicBezTo>
                  <a:pt x="72" y="80"/>
                  <a:pt x="16" y="240"/>
                  <a:pt x="0" y="28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248457" name="Text Box 649">
            <a:extLst>
              <a:ext uri="{FF2B5EF4-FFF2-40B4-BE49-F238E27FC236}">
                <a16:creationId xmlns:a16="http://schemas.microsoft.com/office/drawing/2014/main" id="{8A1738FA-AE52-D976-E4FB-3130EAD1F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648200"/>
            <a:ext cx="708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400" b="1"/>
              <a:t>PO</a:t>
            </a:r>
            <a:r>
              <a:rPr lang="en-US" altLang="el-GR" sz="2400" b="1" baseline="-25000"/>
              <a:t>4</a:t>
            </a:r>
            <a:endParaRPr lang="en-US" altLang="el-GR" sz="2400" b="1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07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500"/>
                                        <p:tgtEl>
                                          <p:spTgt spid="24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4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4" dur="500"/>
                                        <p:tgtEl>
                                          <p:spTgt spid="24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9" dur="500"/>
                                        <p:tgtEl>
                                          <p:spTgt spid="10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47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3" dur="500"/>
                                        <p:tgtEl>
                                          <p:spTgt spid="248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813" grpId="0" animBg="1"/>
      <p:bldP spid="248449" grpId="0" autoUpdateAnimBg="0"/>
      <p:bldP spid="248450" grpId="0" autoUpdateAnimBg="0"/>
      <p:bldP spid="248451" grpId="0" autoUpdateAnimBg="0"/>
      <p:bldP spid="248452" grpId="0" autoUpdateAnimBg="0"/>
      <p:bldP spid="248454" grpId="0" autoUpdateAnimBg="0"/>
      <p:bldP spid="248455" grpId="0" autoUpdateAnimBg="0"/>
      <p:bldP spid="248456" grpId="0" animBg="1"/>
      <p:bldP spid="248457" grpId="0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3306612021">
            <a:extLst>
              <a:ext uri="{FF2B5EF4-FFF2-40B4-BE49-F238E27FC236}">
                <a16:creationId xmlns:a16="http://schemas.microsoft.com/office/drawing/2014/main" id="{199E014D-8A14-1179-3222-25E166CCD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68413"/>
            <a:ext cx="7519988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547" name="Text Box 3">
            <a:extLst>
              <a:ext uri="{FF2B5EF4-FFF2-40B4-BE49-F238E27FC236}">
                <a16:creationId xmlns:a16="http://schemas.microsoft.com/office/drawing/2014/main" id="{5DC76736-4994-60BC-77D7-DFEB3DF583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63" y="339725"/>
            <a:ext cx="8961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400"/>
              <a:t>Signal Transduction Pathway </a:t>
            </a:r>
            <a:r>
              <a:rPr lang="en-US" altLang="el-GR" sz="2400">
                <a:sym typeface="Symbol" pitchFamily="2" charset="2"/>
              </a:rPr>
              <a:t> Activation of Adenylate Cyclase by G</a:t>
            </a:r>
            <a:r>
              <a:rPr lang="en-US" altLang="el-GR" sz="2400" baseline="-25000">
                <a:sym typeface="Symbol" pitchFamily="2" charset="2"/>
              </a:rPr>
              <a:t>s</a:t>
            </a:r>
            <a:endParaRPr lang="en-US" altLang="el-GR" sz="2400"/>
          </a:p>
        </p:txBody>
      </p:sp>
      <p:sp>
        <p:nvSpPr>
          <p:cNvPr id="108548" name="Text Box 4">
            <a:extLst>
              <a:ext uri="{FF2B5EF4-FFF2-40B4-BE49-F238E27FC236}">
                <a16:creationId xmlns:a16="http://schemas.microsoft.com/office/drawing/2014/main" id="{2AC9D6CC-0A4D-5232-588A-241441069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714500"/>
            <a:ext cx="2241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1800" b="1"/>
              <a:t>Down stream effects:</a:t>
            </a:r>
          </a:p>
        </p:txBody>
      </p:sp>
      <p:sp>
        <p:nvSpPr>
          <p:cNvPr id="108549" name="Text Box 5">
            <a:extLst>
              <a:ext uri="{FF2B5EF4-FFF2-40B4-BE49-F238E27FC236}">
                <a16:creationId xmlns:a16="http://schemas.microsoft.com/office/drawing/2014/main" id="{48DC2522-0121-D036-5F7D-BA78FAABF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2095500"/>
            <a:ext cx="2516188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l-GR" altLang="el-GR" sz="1800" b="1"/>
              <a:t>Φωσφορυλίωση </a:t>
            </a:r>
          </a:p>
          <a:p>
            <a:r>
              <a:rPr lang="el-GR" altLang="el-GR" sz="1800" b="1"/>
              <a:t>ενζύμων που ρυθμίζουν </a:t>
            </a:r>
          </a:p>
          <a:p>
            <a:r>
              <a:rPr lang="el-GR" altLang="el-GR" sz="1800" b="1"/>
              <a:t>μεταβολικά μονοπάτια </a:t>
            </a:r>
          </a:p>
        </p:txBody>
      </p:sp>
      <p:sp>
        <p:nvSpPr>
          <p:cNvPr id="108550" name="Text Box 6">
            <a:extLst>
              <a:ext uri="{FF2B5EF4-FFF2-40B4-BE49-F238E27FC236}">
                <a16:creationId xmlns:a16="http://schemas.microsoft.com/office/drawing/2014/main" id="{F9F10271-8F34-2F40-9FC5-84471786AA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162300"/>
            <a:ext cx="2635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1800" b="1"/>
              <a:t>2. </a:t>
            </a:r>
            <a:r>
              <a:rPr lang="el-GR" altLang="el-GR" sz="1800" b="1"/>
              <a:t>Αυξάνει τη μεταγραφή</a:t>
            </a:r>
          </a:p>
          <a:p>
            <a:r>
              <a:rPr lang="el-GR" altLang="el-GR" sz="1800" b="1"/>
              <a:t>γονιδίων μέσω </a:t>
            </a:r>
          </a:p>
          <a:p>
            <a:r>
              <a:rPr lang="el-GR" altLang="el-GR" sz="1800" b="1"/>
              <a:t>φωσφορυλίωσης του </a:t>
            </a:r>
          </a:p>
          <a:p>
            <a:r>
              <a:rPr lang="en-US" altLang="el-GR" sz="1800" b="1"/>
              <a:t>CREB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15-33">
            <a:extLst>
              <a:ext uri="{FF2B5EF4-FFF2-40B4-BE49-F238E27FC236}">
                <a16:creationId xmlns:a16="http://schemas.microsoft.com/office/drawing/2014/main" id="{FC166B78-65E4-ADA7-72A2-FB381659F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28600"/>
            <a:ext cx="4462463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571" name="Text Box 3">
            <a:extLst>
              <a:ext uri="{FF2B5EF4-FFF2-40B4-BE49-F238E27FC236}">
                <a16:creationId xmlns:a16="http://schemas.microsoft.com/office/drawing/2014/main" id="{CC0B2E56-FBB3-6FE4-BAE9-EB1EE7DBF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6262688"/>
            <a:ext cx="78200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l-GR" altLang="el-GR" sz="2000" b="1"/>
              <a:t>Πως το αυξημένο ενδοκυττάριο </a:t>
            </a:r>
            <a:r>
              <a:rPr lang="en-US" altLang="el-GR" sz="2000" b="1"/>
              <a:t>cAMP </a:t>
            </a:r>
            <a:r>
              <a:rPr lang="el-GR" altLang="el-GR" sz="2000" b="1"/>
              <a:t>οδηγεί σε αυξημένη μεταγραφή</a:t>
            </a:r>
          </a:p>
          <a:p>
            <a:pPr algn="ctr"/>
            <a:r>
              <a:rPr lang="el-GR" altLang="el-GR" sz="2000" b="1"/>
              <a:t> γονιδίων-στόχων </a:t>
            </a:r>
            <a:endParaRPr lang="en-US" altLang="el-GR" sz="1600"/>
          </a:p>
        </p:txBody>
      </p:sp>
      <p:sp>
        <p:nvSpPr>
          <p:cNvPr id="109572" name="Text Box 4">
            <a:extLst>
              <a:ext uri="{FF2B5EF4-FFF2-40B4-BE49-F238E27FC236}">
                <a16:creationId xmlns:a16="http://schemas.microsoft.com/office/drawing/2014/main" id="{0213A428-F667-5447-334C-1684BDC9F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654175"/>
            <a:ext cx="270192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1600"/>
              <a:t>Η ενεργοποιημένη </a:t>
            </a:r>
          </a:p>
          <a:p>
            <a:r>
              <a:rPr lang="el-GR" altLang="el-GR" sz="1600"/>
              <a:t>ΡΚΑ μπαίνει στον πυρήνα </a:t>
            </a:r>
          </a:p>
          <a:p>
            <a:r>
              <a:rPr lang="el-GR" altLang="el-GR" sz="1600"/>
              <a:t>και φωσφορυλιώνει τον </a:t>
            </a:r>
            <a:r>
              <a:rPr lang="en-US" altLang="el-GR" sz="1600"/>
              <a:t>CREB</a:t>
            </a:r>
          </a:p>
          <a:p>
            <a:r>
              <a:rPr lang="en-US" altLang="el-GR" sz="1600"/>
              <a:t>(</a:t>
            </a:r>
            <a:r>
              <a:rPr lang="en-US" altLang="el-GR" sz="1600" b="1"/>
              <a:t>c</a:t>
            </a:r>
            <a:r>
              <a:rPr lang="en-US" altLang="el-GR" sz="1600"/>
              <a:t>AMP </a:t>
            </a:r>
            <a:r>
              <a:rPr lang="en-US" altLang="el-GR" sz="1600" b="1"/>
              <a:t>R</a:t>
            </a:r>
            <a:r>
              <a:rPr lang="en-US" altLang="el-GR" sz="1600"/>
              <a:t>esponse</a:t>
            </a:r>
          </a:p>
          <a:p>
            <a:r>
              <a:rPr lang="en-US" altLang="el-GR" sz="1600" b="1"/>
              <a:t>E</a:t>
            </a:r>
            <a:r>
              <a:rPr lang="en-US" altLang="el-GR" sz="1600"/>
              <a:t>lement </a:t>
            </a:r>
            <a:r>
              <a:rPr lang="en-US" altLang="el-GR" sz="1600" b="1"/>
              <a:t>B</a:t>
            </a:r>
            <a:r>
              <a:rPr lang="en-US" altLang="el-GR" sz="1600"/>
              <a:t>inding protein)</a:t>
            </a:r>
            <a:endParaRPr lang="el-GR" altLang="el-GR" sz="1600"/>
          </a:p>
          <a:p>
            <a:r>
              <a:rPr lang="el-GR" altLang="el-GR" sz="1600"/>
              <a:t>για να επάγει την έκφραση </a:t>
            </a:r>
          </a:p>
          <a:p>
            <a:r>
              <a:rPr lang="el-GR" altLang="el-GR" sz="1600"/>
              <a:t>γονιδίων-στόχων</a:t>
            </a:r>
            <a:endParaRPr lang="en-US" altLang="el-GR" sz="1600"/>
          </a:p>
          <a:p>
            <a:endParaRPr lang="en-US" altLang="el-GR" sz="16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ext Box 2">
            <a:extLst>
              <a:ext uri="{FF2B5EF4-FFF2-40B4-BE49-F238E27FC236}">
                <a16:creationId xmlns:a16="http://schemas.microsoft.com/office/drawing/2014/main" id="{0CD2481A-CF45-1BB0-4546-D54FE11DE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813" y="600075"/>
            <a:ext cx="70897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800" b="1">
                <a:solidFill>
                  <a:srgbClr val="FFFF00"/>
                </a:solidFill>
              </a:rPr>
              <a:t>G</a:t>
            </a:r>
            <a:r>
              <a:rPr lang="en-US" altLang="el-GR" sz="2800" b="1" baseline="-25000">
                <a:solidFill>
                  <a:srgbClr val="FFFF00"/>
                </a:solidFill>
              </a:rPr>
              <a:t>s</a:t>
            </a:r>
            <a:r>
              <a:rPr lang="en-US" altLang="el-GR" sz="2800" b="1">
                <a:solidFill>
                  <a:srgbClr val="FFFF00"/>
                </a:solidFill>
              </a:rPr>
              <a:t> </a:t>
            </a:r>
            <a:r>
              <a:rPr lang="en-US" altLang="el-GR" sz="2800" b="1" i="1">
                <a:solidFill>
                  <a:srgbClr val="FFFF00"/>
                </a:solidFill>
              </a:rPr>
              <a:t>vs.</a:t>
            </a:r>
            <a:r>
              <a:rPr lang="en-US" altLang="el-GR" sz="2800" b="1">
                <a:solidFill>
                  <a:srgbClr val="FFFF00"/>
                </a:solidFill>
              </a:rPr>
              <a:t> G</a:t>
            </a:r>
            <a:r>
              <a:rPr lang="en-US" altLang="el-GR" sz="2800" b="1" baseline="-25000">
                <a:solidFill>
                  <a:srgbClr val="FFFF00"/>
                </a:solidFill>
              </a:rPr>
              <a:t>i</a:t>
            </a:r>
          </a:p>
          <a:p>
            <a:pPr algn="ctr"/>
            <a:r>
              <a:rPr lang="el-GR" altLang="el-GR" sz="2400" b="1">
                <a:solidFill>
                  <a:srgbClr val="FFFF00"/>
                </a:solidFill>
              </a:rPr>
              <a:t>Ρύθμιση της ενεργότητας της αδενυλικής κυκλάσης </a:t>
            </a:r>
            <a:r>
              <a:rPr lang="en-US" altLang="el-GR" sz="2800" b="1"/>
              <a:t> </a:t>
            </a:r>
          </a:p>
        </p:txBody>
      </p:sp>
      <p:sp>
        <p:nvSpPr>
          <p:cNvPr id="110595" name="Text Box 3">
            <a:extLst>
              <a:ext uri="{FF2B5EF4-FFF2-40B4-BE49-F238E27FC236}">
                <a16:creationId xmlns:a16="http://schemas.microsoft.com/office/drawing/2014/main" id="{586ACCFF-55F1-2B03-817B-8D68B5E99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479675"/>
            <a:ext cx="42354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400" b="1">
                <a:solidFill>
                  <a:srgbClr val="FFFF66"/>
                </a:solidFill>
              </a:rPr>
              <a:t>G</a:t>
            </a:r>
            <a:r>
              <a:rPr lang="en-US" altLang="el-GR" sz="2400" b="1" baseline="-25000">
                <a:solidFill>
                  <a:srgbClr val="FFFF66"/>
                </a:solidFill>
              </a:rPr>
              <a:t>s</a:t>
            </a:r>
            <a:r>
              <a:rPr lang="en-US" altLang="el-GR" sz="2000" baseline="-25000">
                <a:solidFill>
                  <a:srgbClr val="FFFF66"/>
                </a:solidFill>
              </a:rPr>
              <a:t> </a:t>
            </a:r>
            <a:r>
              <a:rPr lang="el-GR" altLang="el-GR" sz="2000" u="sng">
                <a:solidFill>
                  <a:srgbClr val="FFFF66"/>
                </a:solidFill>
              </a:rPr>
              <a:t>ενεργοποιεί</a:t>
            </a:r>
            <a:r>
              <a:rPr lang="en-US" altLang="el-GR" sz="2000">
                <a:solidFill>
                  <a:srgbClr val="FFFF66"/>
                </a:solidFill>
              </a:rPr>
              <a:t> </a:t>
            </a:r>
            <a:r>
              <a:rPr lang="el-GR" altLang="el-GR" sz="2000">
                <a:solidFill>
                  <a:srgbClr val="FFFF66"/>
                </a:solidFill>
              </a:rPr>
              <a:t>την αδενυλική κυκλάση</a:t>
            </a:r>
            <a:endParaRPr lang="en-US" altLang="el-GR" sz="2800" b="1" baseline="-25000"/>
          </a:p>
        </p:txBody>
      </p:sp>
      <p:sp>
        <p:nvSpPr>
          <p:cNvPr id="110596" name="Text Box 4">
            <a:extLst>
              <a:ext uri="{FF2B5EF4-FFF2-40B4-BE49-F238E27FC236}">
                <a16:creationId xmlns:a16="http://schemas.microsoft.com/office/drawing/2014/main" id="{D29BFDF8-4C0F-CC95-BE1C-4985F2E93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089275"/>
            <a:ext cx="5429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400" b="1">
                <a:solidFill>
                  <a:srgbClr val="FFFF66"/>
                </a:solidFill>
              </a:rPr>
              <a:t>G</a:t>
            </a:r>
            <a:r>
              <a:rPr lang="en-US" altLang="el-GR" sz="2400" b="1" baseline="-25000">
                <a:solidFill>
                  <a:srgbClr val="FFFF66"/>
                </a:solidFill>
              </a:rPr>
              <a:t>i</a:t>
            </a:r>
            <a:r>
              <a:rPr lang="en-US" altLang="el-GR" sz="2000" baseline="-25000">
                <a:solidFill>
                  <a:srgbClr val="FFFF66"/>
                </a:solidFill>
              </a:rPr>
              <a:t> </a:t>
            </a:r>
            <a:r>
              <a:rPr lang="el-GR" altLang="el-GR" sz="2000" u="sng">
                <a:solidFill>
                  <a:srgbClr val="FFFF66"/>
                </a:solidFill>
              </a:rPr>
              <a:t>αναστέλλει</a:t>
            </a:r>
            <a:r>
              <a:rPr lang="en-US" altLang="el-GR" sz="2000">
                <a:solidFill>
                  <a:srgbClr val="FFFF66"/>
                </a:solidFill>
              </a:rPr>
              <a:t> </a:t>
            </a:r>
            <a:r>
              <a:rPr lang="el-GR" altLang="el-GR" sz="2000">
                <a:solidFill>
                  <a:srgbClr val="FFFF66"/>
                </a:solidFill>
              </a:rPr>
              <a:t>τη δράση της αδενυλικής κυκλάσης </a:t>
            </a:r>
            <a:endParaRPr lang="en-US" altLang="el-GR" sz="2000"/>
          </a:p>
        </p:txBody>
      </p:sp>
      <p:sp>
        <p:nvSpPr>
          <p:cNvPr id="110597" name="Text Box 5">
            <a:extLst>
              <a:ext uri="{FF2B5EF4-FFF2-40B4-BE49-F238E27FC236}">
                <a16:creationId xmlns:a16="http://schemas.microsoft.com/office/drawing/2014/main" id="{639833C1-D6BC-112A-F7D7-3D0BC248F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824288"/>
            <a:ext cx="75787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l-GR" altLang="el-GR" sz="2000">
                <a:solidFill>
                  <a:schemeClr val="bg1"/>
                </a:solidFill>
              </a:rPr>
              <a:t>π</a:t>
            </a:r>
            <a:r>
              <a:rPr lang="en-US" altLang="el-GR" sz="2000">
                <a:solidFill>
                  <a:schemeClr val="bg1"/>
                </a:solidFill>
              </a:rPr>
              <a:t>.</a:t>
            </a:r>
            <a:r>
              <a:rPr lang="el-GR" altLang="el-GR" sz="2000">
                <a:solidFill>
                  <a:schemeClr val="bg1"/>
                </a:solidFill>
              </a:rPr>
              <a:t>χ</a:t>
            </a:r>
            <a:r>
              <a:rPr lang="en-US" altLang="el-GR" sz="2000">
                <a:solidFill>
                  <a:schemeClr val="bg1"/>
                </a:solidFill>
              </a:rPr>
              <a:t>. </a:t>
            </a:r>
            <a:r>
              <a:rPr lang="el-GR" altLang="el-GR" sz="2000">
                <a:solidFill>
                  <a:schemeClr val="bg1"/>
                </a:solidFill>
              </a:rPr>
              <a:t>η αδρεναλίνη μπορεί είτε να αυξάνει είτε να μειώνει τα επίπεδα του </a:t>
            </a:r>
          </a:p>
          <a:p>
            <a:r>
              <a:rPr lang="el-GR" altLang="el-GR" sz="2000">
                <a:solidFill>
                  <a:schemeClr val="bg1"/>
                </a:solidFill>
              </a:rPr>
              <a:t>ενδοκυττάριου </a:t>
            </a:r>
            <a:r>
              <a:rPr lang="en-US" altLang="el-GR" sz="2000">
                <a:solidFill>
                  <a:schemeClr val="bg1"/>
                </a:solidFill>
              </a:rPr>
              <a:t>cAMP</a:t>
            </a:r>
            <a:r>
              <a:rPr lang="el-GR" altLang="el-GR" sz="2000">
                <a:solidFill>
                  <a:schemeClr val="bg1"/>
                </a:solidFill>
              </a:rPr>
              <a:t> ανάλογα με ποιόν υποδοχέα δεσμεύεται</a:t>
            </a:r>
          </a:p>
        </p:txBody>
      </p:sp>
      <p:sp>
        <p:nvSpPr>
          <p:cNvPr id="110598" name="Text Box 6">
            <a:extLst>
              <a:ext uri="{FF2B5EF4-FFF2-40B4-BE49-F238E27FC236}">
                <a16:creationId xmlns:a16="http://schemas.microsoft.com/office/drawing/2014/main" id="{2EF42AC6-E138-CE82-7D4B-680C10007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325" y="4689475"/>
            <a:ext cx="6210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000" b="1">
                <a:solidFill>
                  <a:srgbClr val="FFFF66"/>
                </a:solidFill>
                <a:sym typeface="Symbol" pitchFamily="2" charset="2"/>
              </a:rPr>
              <a:t></a:t>
            </a:r>
            <a:r>
              <a:rPr lang="el-GR" altLang="el-GR" sz="2000" b="1">
                <a:solidFill>
                  <a:srgbClr val="FFFF66"/>
                </a:solidFill>
                <a:sym typeface="Symbol" pitchFamily="2" charset="2"/>
              </a:rPr>
              <a:t> Αδρενεργικοί υποδοχείς είναι συζευγμένοι με </a:t>
            </a:r>
            <a:r>
              <a:rPr lang="en-US" altLang="el-GR" sz="2000">
                <a:solidFill>
                  <a:srgbClr val="FFFF66"/>
                </a:solidFill>
                <a:sym typeface="Symbol" pitchFamily="2" charset="2"/>
              </a:rPr>
              <a:t> </a:t>
            </a:r>
            <a:r>
              <a:rPr lang="en-US" altLang="el-GR" sz="2400" b="1">
                <a:solidFill>
                  <a:srgbClr val="FFFF66"/>
                </a:solidFill>
              </a:rPr>
              <a:t>G</a:t>
            </a:r>
            <a:r>
              <a:rPr lang="en-US" altLang="el-GR" sz="2400" b="1" baseline="-25000">
                <a:solidFill>
                  <a:srgbClr val="FFFF66"/>
                </a:solidFill>
              </a:rPr>
              <a:t>s</a:t>
            </a:r>
            <a:r>
              <a:rPr lang="en-US" altLang="el-GR" sz="2000">
                <a:solidFill>
                  <a:srgbClr val="FFFF66"/>
                </a:solidFill>
              </a:rPr>
              <a:t>, </a:t>
            </a:r>
            <a:r>
              <a:rPr lang="el-GR" altLang="el-GR" sz="2000">
                <a:solidFill>
                  <a:srgbClr val="FFFF66"/>
                </a:solidFill>
              </a:rPr>
              <a:t>ενώ</a:t>
            </a:r>
            <a:endParaRPr lang="en-US" altLang="el-GR" sz="2000">
              <a:solidFill>
                <a:srgbClr val="FFFF66"/>
              </a:solidFill>
            </a:endParaRPr>
          </a:p>
          <a:p>
            <a:r>
              <a:rPr lang="el-GR" altLang="el-GR" sz="2000" b="1">
                <a:solidFill>
                  <a:srgbClr val="FFFF66"/>
                </a:solidFill>
                <a:sym typeface="Symbol" pitchFamily="2" charset="2"/>
              </a:rPr>
              <a:t>Οι </a:t>
            </a:r>
            <a:r>
              <a:rPr lang="en-US" altLang="el-GR" sz="2000" b="1">
                <a:solidFill>
                  <a:srgbClr val="FFFF66"/>
                </a:solidFill>
                <a:sym typeface="Symbol" pitchFamily="2" charset="2"/>
              </a:rPr>
              <a:t></a:t>
            </a:r>
            <a:r>
              <a:rPr lang="en-US" altLang="el-GR" sz="2000" b="1" baseline="-25000">
                <a:solidFill>
                  <a:srgbClr val="FFFF66"/>
                </a:solidFill>
                <a:sym typeface="Symbol" pitchFamily="2" charset="2"/>
              </a:rPr>
              <a:t>2</a:t>
            </a:r>
            <a:r>
              <a:rPr lang="en-US" altLang="el-GR" sz="2000" b="1">
                <a:solidFill>
                  <a:srgbClr val="FFFF66"/>
                </a:solidFill>
                <a:sym typeface="Symbol" pitchFamily="2" charset="2"/>
              </a:rPr>
              <a:t> </a:t>
            </a:r>
            <a:r>
              <a:rPr lang="el-GR" altLang="el-GR" sz="2000" b="1">
                <a:solidFill>
                  <a:srgbClr val="FFFF66"/>
                </a:solidFill>
                <a:sym typeface="Symbol" pitchFamily="2" charset="2"/>
              </a:rPr>
              <a:t>αδρενεργικοί υποδοχείς είναι</a:t>
            </a:r>
            <a:r>
              <a:rPr lang="el-GR" altLang="el-GR" sz="2000">
                <a:solidFill>
                  <a:srgbClr val="FFFF66"/>
                </a:solidFill>
                <a:sym typeface="Symbol" pitchFamily="2" charset="2"/>
              </a:rPr>
              <a:t> </a:t>
            </a:r>
            <a:r>
              <a:rPr lang="el-GR" altLang="el-GR" sz="2000" b="1">
                <a:solidFill>
                  <a:srgbClr val="FFFF66"/>
                </a:solidFill>
                <a:sym typeface="Symbol" pitchFamily="2" charset="2"/>
              </a:rPr>
              <a:t>συζευγμένοι με </a:t>
            </a:r>
            <a:r>
              <a:rPr lang="en-US" altLang="el-GR" sz="2000">
                <a:solidFill>
                  <a:srgbClr val="FFFF66"/>
                </a:solidFill>
                <a:sym typeface="Symbol" pitchFamily="2" charset="2"/>
              </a:rPr>
              <a:t> </a:t>
            </a:r>
            <a:r>
              <a:rPr lang="en-US" altLang="el-GR" sz="2400" b="1">
                <a:solidFill>
                  <a:srgbClr val="FFFF66"/>
                </a:solidFill>
              </a:rPr>
              <a:t>G</a:t>
            </a:r>
            <a:r>
              <a:rPr lang="en-US" altLang="el-GR" sz="2400" b="1" baseline="-25000">
                <a:solidFill>
                  <a:srgbClr val="FFFF66"/>
                </a:solidFill>
              </a:rPr>
              <a:t>i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T24">
            <a:extLst>
              <a:ext uri="{FF2B5EF4-FFF2-40B4-BE49-F238E27FC236}">
                <a16:creationId xmlns:a16="http://schemas.microsoft.com/office/drawing/2014/main" id="{A0AECBE6-06FA-87F0-3A62-F8F130536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658225" cy="415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1026">
            <a:extLst>
              <a:ext uri="{FF2B5EF4-FFF2-40B4-BE49-F238E27FC236}">
                <a16:creationId xmlns:a16="http://schemas.microsoft.com/office/drawing/2014/main" id="{224743B9-B56E-E2D3-3EE9-D356F8FBD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3" y="1509713"/>
            <a:ext cx="816768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00"/>
                </a:solidFill>
              </a:rPr>
              <a:t>G</a:t>
            </a:r>
            <a:r>
              <a:rPr lang="en-US" altLang="el-GR" sz="2800" baseline="-25000">
                <a:solidFill>
                  <a:srgbClr val="FFFF00"/>
                </a:solidFill>
              </a:rPr>
              <a:t>s</a:t>
            </a:r>
            <a:r>
              <a:rPr lang="en-US" altLang="el-GR" sz="2800">
                <a:solidFill>
                  <a:srgbClr val="FFFF00"/>
                </a:solidFill>
              </a:rPr>
              <a:t> </a:t>
            </a:r>
            <a:r>
              <a:rPr lang="en-US" altLang="el-GR" sz="2800" i="1">
                <a:solidFill>
                  <a:srgbClr val="FFFF00"/>
                </a:solidFill>
              </a:rPr>
              <a:t>vs</a:t>
            </a:r>
            <a:r>
              <a:rPr lang="en-US" altLang="el-GR" sz="2800">
                <a:solidFill>
                  <a:srgbClr val="FFFF00"/>
                </a:solidFill>
              </a:rPr>
              <a:t> G</a:t>
            </a:r>
            <a:r>
              <a:rPr lang="en-US" altLang="el-GR" sz="2800" baseline="-25000">
                <a:solidFill>
                  <a:srgbClr val="FFFF00"/>
                </a:solidFill>
              </a:rPr>
              <a:t>i</a:t>
            </a:r>
            <a:r>
              <a:rPr lang="en-US" altLang="el-GR" sz="2800">
                <a:solidFill>
                  <a:srgbClr val="FFFF00"/>
                </a:solidFill>
              </a:rPr>
              <a:t> </a:t>
            </a:r>
            <a:r>
              <a:rPr lang="en-US" altLang="el-GR" sz="2800" i="1">
                <a:solidFill>
                  <a:srgbClr val="FFFF00"/>
                </a:solidFill>
              </a:rPr>
              <a:t>vs</a:t>
            </a:r>
            <a:r>
              <a:rPr lang="en-US" altLang="el-GR" sz="2800">
                <a:solidFill>
                  <a:srgbClr val="FFFF00"/>
                </a:solidFill>
              </a:rPr>
              <a:t> G</a:t>
            </a:r>
            <a:r>
              <a:rPr lang="en-US" altLang="el-GR" sz="2800" baseline="-25000">
                <a:solidFill>
                  <a:srgbClr val="FFFF00"/>
                </a:solidFill>
              </a:rPr>
              <a:t>q</a:t>
            </a:r>
          </a:p>
          <a:p>
            <a:pPr algn="ctr" eaLnBrk="1" hangingPunct="1"/>
            <a:endParaRPr lang="en-US" altLang="el-GR" sz="2800" baseline="-25000">
              <a:solidFill>
                <a:srgbClr val="FFFF00"/>
              </a:solidFill>
            </a:endParaRPr>
          </a:p>
          <a:p>
            <a:pPr algn="ctr" eaLnBrk="1" hangingPunct="1"/>
            <a:endParaRPr lang="en-US" altLang="el-GR" sz="2800" baseline="-25000"/>
          </a:p>
          <a:p>
            <a:pPr algn="ctr" eaLnBrk="1" hangingPunct="1"/>
            <a:r>
              <a:rPr lang="en-US" altLang="el-GR" sz="2400">
                <a:solidFill>
                  <a:schemeClr val="bg1"/>
                </a:solidFill>
              </a:rPr>
              <a:t>G</a:t>
            </a:r>
            <a:r>
              <a:rPr lang="en-US" altLang="el-GR" sz="2400" baseline="-25000">
                <a:solidFill>
                  <a:schemeClr val="bg1"/>
                </a:solidFill>
              </a:rPr>
              <a:t>s</a:t>
            </a:r>
            <a:r>
              <a:rPr lang="en-US" altLang="el-GR" sz="2400">
                <a:solidFill>
                  <a:schemeClr val="bg1"/>
                </a:solidFill>
              </a:rPr>
              <a:t> </a:t>
            </a:r>
            <a:r>
              <a:rPr lang="el-GR" altLang="el-GR" sz="2400">
                <a:solidFill>
                  <a:schemeClr val="bg1"/>
                </a:solidFill>
              </a:rPr>
              <a:t>και </a:t>
            </a:r>
            <a:r>
              <a:rPr lang="en-US" altLang="el-GR" sz="2400">
                <a:solidFill>
                  <a:schemeClr val="bg1"/>
                </a:solidFill>
              </a:rPr>
              <a:t>G</a:t>
            </a:r>
            <a:r>
              <a:rPr lang="en-US" altLang="el-GR" sz="2400" baseline="-25000">
                <a:solidFill>
                  <a:schemeClr val="bg1"/>
                </a:solidFill>
              </a:rPr>
              <a:t>i</a:t>
            </a:r>
            <a:r>
              <a:rPr lang="en-US" altLang="el-GR" sz="2400">
                <a:solidFill>
                  <a:schemeClr val="bg1"/>
                </a:solidFill>
              </a:rPr>
              <a:t> </a:t>
            </a:r>
            <a:r>
              <a:rPr lang="el-GR" altLang="el-GR" sz="2400">
                <a:solidFill>
                  <a:schemeClr val="bg1"/>
                </a:solidFill>
              </a:rPr>
              <a:t>είναι συζευγμένοι με αδενυλική κυκλάση</a:t>
            </a:r>
            <a:r>
              <a:rPr lang="en-US" altLang="el-GR" sz="2400">
                <a:solidFill>
                  <a:schemeClr val="bg1"/>
                </a:solidFill>
                <a:sym typeface="Symbol" pitchFamily="2" charset="2"/>
              </a:rPr>
              <a:t>  [cAMP]</a:t>
            </a:r>
            <a:r>
              <a:rPr lang="en-US" altLang="el-GR" sz="24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2643" name="Text Box 1027">
            <a:extLst>
              <a:ext uri="{FF2B5EF4-FFF2-40B4-BE49-F238E27FC236}">
                <a16:creationId xmlns:a16="http://schemas.microsoft.com/office/drawing/2014/main" id="{4EE9DF42-920D-A3CE-7BCC-D652DDDE1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375" y="3352800"/>
            <a:ext cx="8269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400">
                <a:solidFill>
                  <a:schemeClr val="bg1"/>
                </a:solidFill>
              </a:rPr>
              <a:t>G</a:t>
            </a:r>
            <a:r>
              <a:rPr lang="en-US" altLang="el-GR" sz="2400" baseline="-25000">
                <a:solidFill>
                  <a:schemeClr val="bg1"/>
                </a:solidFill>
              </a:rPr>
              <a:t>q </a:t>
            </a:r>
            <a:r>
              <a:rPr lang="en-US" altLang="el-GR" sz="2400">
                <a:solidFill>
                  <a:schemeClr val="bg1"/>
                </a:solidFill>
              </a:rPr>
              <a:t>coupled </a:t>
            </a:r>
            <a:r>
              <a:rPr lang="el-GR" altLang="el-GR" sz="2400">
                <a:solidFill>
                  <a:schemeClr val="bg1"/>
                </a:solidFill>
              </a:rPr>
              <a:t>είναι συζευγμένος με τη φωσφολιπάση </a:t>
            </a:r>
            <a:r>
              <a:rPr lang="en-US" altLang="el-GR" sz="2400">
                <a:solidFill>
                  <a:schemeClr val="bg1"/>
                </a:solidFill>
              </a:rPr>
              <a:t>C </a:t>
            </a:r>
            <a:r>
              <a:rPr lang="en-US" altLang="el-GR" sz="2400">
                <a:solidFill>
                  <a:schemeClr val="bg1"/>
                </a:solidFill>
                <a:sym typeface="Symbol" pitchFamily="2" charset="2"/>
              </a:rPr>
              <a:t>  [Ca</a:t>
            </a:r>
            <a:r>
              <a:rPr lang="en-US" altLang="el-GR" sz="2400" baseline="30000">
                <a:solidFill>
                  <a:schemeClr val="bg1"/>
                </a:solidFill>
                <a:sym typeface="Symbol" pitchFamily="2" charset="2"/>
              </a:rPr>
              <a:t>2+</a:t>
            </a:r>
            <a:r>
              <a:rPr lang="en-US" altLang="el-GR" sz="2400">
                <a:solidFill>
                  <a:schemeClr val="bg1"/>
                </a:solidFill>
                <a:sym typeface="Symbol" pitchFamily="2" charset="2"/>
              </a:rPr>
              <a:t>]</a:t>
            </a:r>
            <a:r>
              <a:rPr lang="en-US" altLang="el-GR" sz="240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 descr="ch15f27">
            <a:extLst>
              <a:ext uri="{FF2B5EF4-FFF2-40B4-BE49-F238E27FC236}">
                <a16:creationId xmlns:a16="http://schemas.microsoft.com/office/drawing/2014/main" id="{2C92F50D-E604-3426-401A-F59ACBE87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7010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7" name="Text Box 3">
            <a:extLst>
              <a:ext uri="{FF2B5EF4-FFF2-40B4-BE49-F238E27FC236}">
                <a16:creationId xmlns:a16="http://schemas.microsoft.com/office/drawing/2014/main" id="{EBC50AFA-9143-DC7A-D123-A246C828DB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" y="5715000"/>
            <a:ext cx="85725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1800" b="1">
                <a:solidFill>
                  <a:schemeClr val="bg1"/>
                </a:solidFill>
              </a:rPr>
              <a:t>A:</a:t>
            </a:r>
            <a:r>
              <a:rPr lang="en-US" altLang="el-GR" sz="1600" b="1">
                <a:solidFill>
                  <a:schemeClr val="bg1"/>
                </a:solidFill>
              </a:rPr>
              <a:t> </a:t>
            </a:r>
            <a:r>
              <a:rPr lang="el-GR" altLang="el-GR" sz="1600" b="1">
                <a:solidFill>
                  <a:schemeClr val="bg1"/>
                </a:solidFill>
              </a:rPr>
              <a:t>Το </a:t>
            </a:r>
            <a:r>
              <a:rPr lang="en-US" altLang="el-GR" sz="1800" b="1">
                <a:solidFill>
                  <a:schemeClr val="bg1"/>
                </a:solidFill>
              </a:rPr>
              <a:t>Ca</a:t>
            </a:r>
            <a:r>
              <a:rPr lang="en-US" altLang="el-GR" sz="1800" b="1" baseline="30000">
                <a:solidFill>
                  <a:schemeClr val="bg1"/>
                </a:solidFill>
              </a:rPr>
              <a:t>2+</a:t>
            </a:r>
            <a:r>
              <a:rPr lang="en-US" altLang="el-GR" sz="2000">
                <a:solidFill>
                  <a:schemeClr val="bg1"/>
                </a:solidFill>
              </a:rPr>
              <a:t> </a:t>
            </a:r>
            <a:r>
              <a:rPr lang="el-GR" altLang="el-GR" sz="2000">
                <a:solidFill>
                  <a:schemeClr val="bg1"/>
                </a:solidFill>
              </a:rPr>
              <a:t>ενεργά (μέσω αντλιών) μεταφέρεται έξω από το κυτοσόλιο </a:t>
            </a:r>
          </a:p>
          <a:p>
            <a:r>
              <a:rPr lang="en-US" altLang="el-GR" sz="1800" b="1">
                <a:solidFill>
                  <a:schemeClr val="bg1"/>
                </a:solidFill>
              </a:rPr>
              <a:t>B: </a:t>
            </a:r>
            <a:r>
              <a:rPr lang="el-GR" altLang="el-GR" sz="1800" b="1">
                <a:solidFill>
                  <a:schemeClr val="bg1"/>
                </a:solidFill>
              </a:rPr>
              <a:t>Το </a:t>
            </a:r>
            <a:r>
              <a:rPr lang="en-US" altLang="el-GR" sz="1800" b="1">
                <a:solidFill>
                  <a:schemeClr val="bg1"/>
                </a:solidFill>
              </a:rPr>
              <a:t>Ca</a:t>
            </a:r>
            <a:r>
              <a:rPr lang="en-US" altLang="el-GR" sz="1800" b="1" baseline="30000">
                <a:solidFill>
                  <a:schemeClr val="bg1"/>
                </a:solidFill>
              </a:rPr>
              <a:t>2+</a:t>
            </a:r>
            <a:r>
              <a:rPr lang="en-US" altLang="el-GR" sz="2000">
                <a:solidFill>
                  <a:schemeClr val="bg1"/>
                </a:solidFill>
              </a:rPr>
              <a:t> </a:t>
            </a:r>
            <a:r>
              <a:rPr lang="el-GR" altLang="el-GR" sz="2000">
                <a:solidFill>
                  <a:schemeClr val="bg1"/>
                </a:solidFill>
              </a:rPr>
              <a:t>ενεργά (μέσω αντλιών) μεταφέρεται μέσα στο ΕΔ και στα μιτοχόνδρια</a:t>
            </a:r>
            <a:r>
              <a:rPr lang="en-US" altLang="el-GR" sz="20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3668" name="Text Box 4">
            <a:extLst>
              <a:ext uri="{FF2B5EF4-FFF2-40B4-BE49-F238E27FC236}">
                <a16:creationId xmlns:a16="http://schemas.microsoft.com/office/drawing/2014/main" id="{524EC74E-D930-DCF0-27D1-643BD595E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8809038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l-GR" altLang="el-GR" sz="2000">
                <a:solidFill>
                  <a:srgbClr val="FFFF66"/>
                </a:solidFill>
              </a:rPr>
              <a:t>Τα κύτταρα «εργάζονται» πολύ σκληρά προκειμένου να διατηρούν τα επίπεδα </a:t>
            </a:r>
          </a:p>
          <a:p>
            <a:pPr algn="ctr"/>
            <a:r>
              <a:rPr lang="el-GR" altLang="el-GR" sz="2000">
                <a:solidFill>
                  <a:srgbClr val="FFFF66"/>
                </a:solidFill>
              </a:rPr>
              <a:t>του ενδοκυττάριου </a:t>
            </a:r>
            <a:r>
              <a:rPr lang="en-US" altLang="el-GR" sz="2000">
                <a:solidFill>
                  <a:srgbClr val="FFFF66"/>
                </a:solidFill>
              </a:rPr>
              <a:t>[Ca</a:t>
            </a:r>
            <a:r>
              <a:rPr lang="en-US" altLang="el-GR" sz="2000" baseline="30000">
                <a:solidFill>
                  <a:srgbClr val="FFFF66"/>
                </a:solidFill>
              </a:rPr>
              <a:t>2+</a:t>
            </a:r>
            <a:r>
              <a:rPr lang="en-US" altLang="el-GR" sz="2000">
                <a:solidFill>
                  <a:srgbClr val="FFFF66"/>
                </a:solidFill>
              </a:rPr>
              <a:t>]</a:t>
            </a:r>
            <a:r>
              <a:rPr lang="el-GR" altLang="el-GR" sz="2000">
                <a:solidFill>
                  <a:srgbClr val="FFFF66"/>
                </a:solidFill>
              </a:rPr>
              <a:t> χαμηλά, ώστε μικρές αυξήσεις να μπορούν να οδηγήσουν </a:t>
            </a:r>
          </a:p>
          <a:p>
            <a:pPr algn="ctr"/>
            <a:r>
              <a:rPr lang="el-GR" altLang="el-GR" sz="2000">
                <a:solidFill>
                  <a:srgbClr val="FFFF66"/>
                </a:solidFill>
              </a:rPr>
              <a:t>σε αποτελεσματική ενδοκυττάρια μετάδοση μηνύματος</a:t>
            </a:r>
            <a:endParaRPr lang="en-US" altLang="el-GR" sz="2000">
              <a:solidFill>
                <a:srgbClr val="FFFF66"/>
              </a:solidFill>
            </a:endParaRPr>
          </a:p>
        </p:txBody>
      </p:sp>
      <p:sp>
        <p:nvSpPr>
          <p:cNvPr id="41989" name="Text Box 5">
            <a:extLst>
              <a:ext uri="{FF2B5EF4-FFF2-40B4-BE49-F238E27FC236}">
                <a16:creationId xmlns:a16="http://schemas.microsoft.com/office/drawing/2014/main" id="{A1773E66-5625-AB8A-DC67-BF4C60CF08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238" y="-9525"/>
            <a:ext cx="642778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l-GR" altLang="el-GR" sz="2400" b="1">
                <a:solidFill>
                  <a:srgbClr val="FFFF00"/>
                </a:solidFill>
              </a:rPr>
              <a:t>Ενδοκυττάριο </a:t>
            </a:r>
            <a:r>
              <a:rPr lang="en-US" altLang="el-GR" sz="2400" b="1">
                <a:solidFill>
                  <a:srgbClr val="FFFF00"/>
                </a:solidFill>
              </a:rPr>
              <a:t>Ca</a:t>
            </a:r>
            <a:r>
              <a:rPr lang="en-US" altLang="el-GR" sz="2400" b="1" baseline="30000">
                <a:solidFill>
                  <a:srgbClr val="FFFF00"/>
                </a:solidFill>
              </a:rPr>
              <a:t>2+</a:t>
            </a:r>
            <a:r>
              <a:rPr lang="en-US" altLang="el-GR" sz="2400" b="1">
                <a:solidFill>
                  <a:srgbClr val="FFFF00"/>
                </a:solidFill>
              </a:rPr>
              <a:t> </a:t>
            </a:r>
            <a:r>
              <a:rPr lang="el-GR" altLang="el-GR" sz="2400" b="1">
                <a:solidFill>
                  <a:srgbClr val="FFFF00"/>
                </a:solidFill>
              </a:rPr>
              <a:t>σαν </a:t>
            </a:r>
            <a:r>
              <a:rPr lang="el-GR" altLang="el-GR" sz="2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τρίτος αγγελιοφόρος</a:t>
            </a:r>
            <a:endParaRPr lang="en-US" altLang="el-GR" sz="28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13670" name="Text Box 6">
            <a:extLst>
              <a:ext uri="{FF2B5EF4-FFF2-40B4-BE49-F238E27FC236}">
                <a16:creationId xmlns:a16="http://schemas.microsoft.com/office/drawing/2014/main" id="{DC6CCA66-993B-257F-6FA3-E6A8B9BF2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650" y="4632325"/>
            <a:ext cx="4381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2000">
                <a:solidFill>
                  <a:srgbClr val="FF3300"/>
                </a:solidFill>
              </a:rPr>
              <a:t>**</a:t>
            </a:r>
          </a:p>
        </p:txBody>
      </p:sp>
      <p:sp>
        <p:nvSpPr>
          <p:cNvPr id="113671" name="Text Box 7">
            <a:extLst>
              <a:ext uri="{FF2B5EF4-FFF2-40B4-BE49-F238E27FC236}">
                <a16:creationId xmlns:a16="http://schemas.microsoft.com/office/drawing/2014/main" id="{B4727DD0-D03B-661C-E8E1-C20862180E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9813" y="5394325"/>
            <a:ext cx="20335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1000"/>
              <a:t>Molecular Biology of the Cell, 2002</a:t>
            </a:r>
          </a:p>
          <a:p>
            <a:pPr algn="ctr"/>
            <a:endParaRPr lang="en-US" altLang="el-GR" sz="80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690" name="Picture 2">
            <a:extLst>
              <a:ext uri="{FF2B5EF4-FFF2-40B4-BE49-F238E27FC236}">
                <a16:creationId xmlns:a16="http://schemas.microsoft.com/office/drawing/2014/main" id="{3B964CFD-984F-C519-9688-4CF25EF61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-85725"/>
            <a:ext cx="4962525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691" name="Rectangle 3">
            <a:extLst>
              <a:ext uri="{FF2B5EF4-FFF2-40B4-BE49-F238E27FC236}">
                <a16:creationId xmlns:a16="http://schemas.microsoft.com/office/drawing/2014/main" id="{C8844614-9D54-233A-6EF5-BA694B697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5513" y="381000"/>
            <a:ext cx="313848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l-GR" sz="2800"/>
              <a:t>G</a:t>
            </a:r>
            <a:r>
              <a:rPr lang="en-US" altLang="el-GR" sz="2800" baseline="-25000"/>
              <a:t>q-</a:t>
            </a:r>
            <a:r>
              <a:rPr lang="en-US" altLang="el-GR" sz="2800"/>
              <a:t>coupled receptor</a:t>
            </a:r>
            <a:endParaRPr lang="el-GR" altLang="el-GR" sz="28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3306623022">
            <a:extLst>
              <a:ext uri="{FF2B5EF4-FFF2-40B4-BE49-F238E27FC236}">
                <a16:creationId xmlns:a16="http://schemas.microsoft.com/office/drawing/2014/main" id="{0AB7CCF4-8A46-B090-10C2-7A09D2614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68413"/>
            <a:ext cx="7799388" cy="558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15" name="Text Box 3">
            <a:extLst>
              <a:ext uri="{FF2B5EF4-FFF2-40B4-BE49-F238E27FC236}">
                <a16:creationId xmlns:a16="http://schemas.microsoft.com/office/drawing/2014/main" id="{C07CE099-280A-647D-B617-F718AD666E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63" y="111125"/>
            <a:ext cx="90027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2400">
                <a:solidFill>
                  <a:srgbClr val="FFFF00"/>
                </a:solidFill>
              </a:rPr>
              <a:t>Ligand Binding to a GPCR Linked to G</a:t>
            </a:r>
            <a:r>
              <a:rPr lang="en-US" altLang="el-GR" sz="2400" baseline="-25000">
                <a:solidFill>
                  <a:srgbClr val="FFFF00"/>
                </a:solidFill>
              </a:rPr>
              <a:t>q</a:t>
            </a:r>
            <a:r>
              <a:rPr lang="en-US" altLang="el-GR" sz="2400">
                <a:solidFill>
                  <a:srgbClr val="FFFF00"/>
                </a:solidFill>
              </a:rPr>
              <a:t> </a:t>
            </a:r>
            <a:r>
              <a:rPr lang="en-US" altLang="el-GR" sz="2400">
                <a:solidFill>
                  <a:srgbClr val="FFFF00"/>
                </a:solidFill>
                <a:sym typeface="Symbol" pitchFamily="2" charset="2"/>
              </a:rPr>
              <a:t> Phospholipase C Activation</a:t>
            </a:r>
            <a:endParaRPr lang="en-US" altLang="el-GR" sz="2400">
              <a:solidFill>
                <a:srgbClr val="FFFF00"/>
              </a:solidFill>
            </a:endParaRPr>
          </a:p>
        </p:txBody>
      </p:sp>
      <p:sp>
        <p:nvSpPr>
          <p:cNvPr id="115716" name="Text Box 4">
            <a:extLst>
              <a:ext uri="{FF2B5EF4-FFF2-40B4-BE49-F238E27FC236}">
                <a16:creationId xmlns:a16="http://schemas.microsoft.com/office/drawing/2014/main" id="{5358B7C3-4E35-0EAA-BFF0-7B5EC5664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88" y="719138"/>
            <a:ext cx="9061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l-GR" sz="1800" b="1">
                <a:solidFill>
                  <a:srgbClr val="FFFF00"/>
                </a:solidFill>
              </a:rPr>
              <a:t>Phospholipase C</a:t>
            </a:r>
            <a:r>
              <a:rPr lang="en-US" altLang="el-GR" sz="1800" b="1" baseline="-25000">
                <a:solidFill>
                  <a:srgbClr val="FFFF00"/>
                </a:solidFill>
                <a:sym typeface="Symbol" pitchFamily="2" charset="2"/>
              </a:rPr>
              <a:t></a:t>
            </a:r>
            <a:r>
              <a:rPr lang="en-US" altLang="el-GR" sz="1800" b="1">
                <a:solidFill>
                  <a:srgbClr val="FFFF00"/>
                </a:solidFill>
                <a:sym typeface="Symbol" pitchFamily="2" charset="2"/>
              </a:rPr>
              <a:t> (PLC</a:t>
            </a:r>
            <a:r>
              <a:rPr lang="en-US" altLang="el-GR" sz="1800" b="1" baseline="-25000">
                <a:solidFill>
                  <a:srgbClr val="FFFF00"/>
                </a:solidFill>
                <a:sym typeface="Symbol" pitchFamily="2" charset="2"/>
              </a:rPr>
              <a:t></a:t>
            </a:r>
            <a:r>
              <a:rPr lang="en-US" altLang="el-GR" sz="1800" b="1">
                <a:solidFill>
                  <a:srgbClr val="FFFF00"/>
                </a:solidFill>
                <a:sym typeface="Symbol" pitchFamily="2" charset="2"/>
              </a:rPr>
              <a:t>)-catalyzed hydrolysis of PIP</a:t>
            </a:r>
            <a:r>
              <a:rPr lang="en-US" altLang="el-GR" sz="1800" b="1" baseline="-25000">
                <a:solidFill>
                  <a:srgbClr val="FFFF00"/>
                </a:solidFill>
                <a:sym typeface="Symbol" pitchFamily="2" charset="2"/>
              </a:rPr>
              <a:t>2</a:t>
            </a:r>
            <a:r>
              <a:rPr lang="en-US" altLang="el-GR" sz="1800" b="1">
                <a:solidFill>
                  <a:srgbClr val="FFFF00"/>
                </a:solidFill>
              </a:rPr>
              <a:t> </a:t>
            </a:r>
            <a:r>
              <a:rPr lang="en-US" altLang="el-GR" sz="1800" b="1">
                <a:solidFill>
                  <a:srgbClr val="FFFF00"/>
                </a:solidFill>
                <a:sym typeface="Symbol" pitchFamily="2" charset="2"/>
              </a:rPr>
              <a:t>Formation of</a:t>
            </a:r>
            <a:r>
              <a:rPr lang="en-US" altLang="el-GR" sz="1800" b="1" i="1">
                <a:solidFill>
                  <a:srgbClr val="FFFF00"/>
                </a:solidFill>
                <a:sym typeface="Symbol" pitchFamily="2" charset="2"/>
              </a:rPr>
              <a:t> </a:t>
            </a:r>
            <a:r>
              <a:rPr lang="en-US" altLang="el-GR" sz="1800" b="1" i="1" u="sng">
                <a:solidFill>
                  <a:srgbClr val="FFFF00"/>
                </a:solidFill>
                <a:sym typeface="Symbol" pitchFamily="2" charset="2"/>
              </a:rPr>
              <a:t>2</a:t>
            </a:r>
            <a:r>
              <a:rPr lang="en-US" altLang="el-GR" sz="1800" b="1">
                <a:solidFill>
                  <a:srgbClr val="FFFF00"/>
                </a:solidFill>
                <a:sym typeface="Symbol" pitchFamily="2" charset="2"/>
              </a:rPr>
              <a:t> second messengers</a:t>
            </a:r>
            <a:endParaRPr lang="en-US" altLang="el-GR" sz="2400" b="1">
              <a:solidFill>
                <a:srgbClr val="FFFF00"/>
              </a:solidFill>
              <a:sym typeface="Symbol" pitchFamily="2" charset="2"/>
            </a:endParaRPr>
          </a:p>
        </p:txBody>
      </p:sp>
      <p:sp>
        <p:nvSpPr>
          <p:cNvPr id="115717" name="Text Box 5">
            <a:extLst>
              <a:ext uri="{FF2B5EF4-FFF2-40B4-BE49-F238E27FC236}">
                <a16:creationId xmlns:a16="http://schemas.microsoft.com/office/drawing/2014/main" id="{BB68DE16-FBB6-9947-2884-7AC571FBE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419600"/>
            <a:ext cx="412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1800" b="1"/>
              <a:t>**</a:t>
            </a:r>
          </a:p>
        </p:txBody>
      </p:sp>
      <p:sp>
        <p:nvSpPr>
          <p:cNvPr id="115718" name="Text Box 6">
            <a:extLst>
              <a:ext uri="{FF2B5EF4-FFF2-40B4-BE49-F238E27FC236}">
                <a16:creationId xmlns:a16="http://schemas.microsoft.com/office/drawing/2014/main" id="{EE73DB77-6397-D543-31EB-4756B854EB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400300"/>
            <a:ext cx="469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1800" b="1"/>
              <a:t>** </a:t>
            </a:r>
            <a:endParaRPr lang="en-US" altLang="el-GR" sz="1800"/>
          </a:p>
        </p:txBody>
      </p:sp>
      <p:sp>
        <p:nvSpPr>
          <p:cNvPr id="115719" name="Text Box 7">
            <a:extLst>
              <a:ext uri="{FF2B5EF4-FFF2-40B4-BE49-F238E27FC236}">
                <a16:creationId xmlns:a16="http://schemas.microsoft.com/office/drawing/2014/main" id="{1B25D98B-3E4B-54A4-7FC7-2FCEF779A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1925" y="4610100"/>
            <a:ext cx="3155950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l-GR" sz="1800"/>
              <a:t>                                                    </a:t>
            </a:r>
          </a:p>
          <a:p>
            <a:r>
              <a:rPr lang="en-US" altLang="el-GR" sz="1800"/>
              <a:t>                                                    </a:t>
            </a:r>
          </a:p>
          <a:p>
            <a:r>
              <a:rPr lang="en-US" altLang="el-GR" sz="1800"/>
              <a:t>                                                    </a:t>
            </a:r>
          </a:p>
          <a:p>
            <a:r>
              <a:rPr lang="en-US" altLang="el-GR" sz="1800"/>
              <a:t>                                                    </a:t>
            </a:r>
          </a:p>
          <a:p>
            <a:r>
              <a:rPr lang="en-US" altLang="el-GR" sz="1800"/>
              <a:t>                                                    </a:t>
            </a:r>
          </a:p>
          <a:p>
            <a:r>
              <a:rPr lang="en-US" altLang="el-GR" sz="1800"/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>
            <a:extLst>
              <a:ext uri="{FF2B5EF4-FFF2-40B4-BE49-F238E27FC236}">
                <a16:creationId xmlns:a16="http://schemas.microsoft.com/office/drawing/2014/main" id="{445B452A-008C-D7BD-D76B-E3C1FD645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057400"/>
            <a:ext cx="4953000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6739" name="Rectangle 3">
            <a:extLst>
              <a:ext uri="{FF2B5EF4-FFF2-40B4-BE49-F238E27FC236}">
                <a16:creationId xmlns:a16="http://schemas.microsoft.com/office/drawing/2014/main" id="{C76BD8DC-9DD5-11BB-82DE-3DF4CFC3B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048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sz="2400" b="1"/>
              <a:t>Η ενεργοποίηση της φωσφολιπάσης </a:t>
            </a:r>
            <a:r>
              <a:rPr lang="en-US" altLang="el-GR" sz="2400" b="1"/>
              <a:t>C </a:t>
            </a:r>
            <a:r>
              <a:rPr lang="el-GR" altLang="el-GR" sz="2400" b="1"/>
              <a:t>οδηγεί στο σχηματισμό 			δύο δεύτερων αγγελιοφόρων</a:t>
            </a:r>
            <a:r>
              <a:rPr lang="el-GR" altLang="el-GR" sz="2800"/>
              <a:t> 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2F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ch15f32">
            <a:extLst>
              <a:ext uri="{FF2B5EF4-FFF2-40B4-BE49-F238E27FC236}">
                <a16:creationId xmlns:a16="http://schemas.microsoft.com/office/drawing/2014/main" id="{749FB7D4-1C9C-522A-9C43-5864066FD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6553200" cy="563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3" name="Text Box 3">
            <a:extLst>
              <a:ext uri="{FF2B5EF4-FFF2-40B4-BE49-F238E27FC236}">
                <a16:creationId xmlns:a16="http://schemas.microsoft.com/office/drawing/2014/main" id="{F01F2303-976A-0585-0BCF-50D3F8B75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350" y="76200"/>
            <a:ext cx="9205913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2400">
                <a:solidFill>
                  <a:srgbClr val="FFFF00"/>
                </a:solidFill>
              </a:rPr>
              <a:t>Η πρωτεινική κινάση </a:t>
            </a:r>
            <a:r>
              <a:rPr lang="en-US" altLang="el-GR" sz="2400">
                <a:solidFill>
                  <a:srgbClr val="FFFF00"/>
                </a:solidFill>
              </a:rPr>
              <a:t>C (C-kinase) </a:t>
            </a:r>
            <a:r>
              <a:rPr lang="el-GR" altLang="el-GR" sz="2400">
                <a:solidFill>
                  <a:srgbClr val="FFFF00"/>
                </a:solidFill>
              </a:rPr>
              <a:t>μπορεί να ενεροποιήσει τη μεταγραφή</a:t>
            </a:r>
          </a:p>
          <a:p>
            <a:pPr algn="ctr" eaLnBrk="1" hangingPunct="1"/>
            <a:r>
              <a:rPr lang="el-GR" altLang="el-GR" sz="2400">
                <a:solidFill>
                  <a:srgbClr val="FFFF00"/>
                </a:solidFill>
              </a:rPr>
              <a:t>με δύο ανεξάρτητους τρόπους (ΜΑΡ-κινάσες και </a:t>
            </a:r>
            <a:r>
              <a:rPr lang="en-US" altLang="el-GR" sz="2400">
                <a:solidFill>
                  <a:srgbClr val="FFFF00"/>
                </a:solidFill>
              </a:rPr>
              <a:t>NFkB)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3">
            <a:extLst>
              <a:ext uri="{FF2B5EF4-FFF2-40B4-BE49-F238E27FC236}">
                <a16:creationId xmlns:a16="http://schemas.microsoft.com/office/drawing/2014/main" id="{75E869D0-C429-3F20-9755-2F8F3F44A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925" y="3048000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el-GR" altLang="el-GR" sz="4400">
              <a:solidFill>
                <a:schemeClr val="tx2"/>
              </a:solidFill>
            </a:endParaRPr>
          </a:p>
        </p:txBody>
      </p:sp>
      <p:pic>
        <p:nvPicPr>
          <p:cNvPr id="118787" name="Picture 5">
            <a:extLst>
              <a:ext uri="{FF2B5EF4-FFF2-40B4-BE49-F238E27FC236}">
                <a16:creationId xmlns:a16="http://schemas.microsoft.com/office/drawing/2014/main" id="{E3A84B92-1CBB-2601-1756-392BEA628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-152400"/>
            <a:ext cx="9525000" cy="729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2">
            <a:extLst>
              <a:ext uri="{FF2B5EF4-FFF2-40B4-BE49-F238E27FC236}">
                <a16:creationId xmlns:a16="http://schemas.microsoft.com/office/drawing/2014/main" id="{5313736D-72D1-449A-79FE-C65C9EF9A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0"/>
            <a:ext cx="8913812" cy="668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>
            <a:extLst>
              <a:ext uri="{FF2B5EF4-FFF2-40B4-BE49-F238E27FC236}">
                <a16:creationId xmlns:a16="http://schemas.microsoft.com/office/drawing/2014/main" id="{BFD63AC9-7A74-C078-C8E0-DB7A43C68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4" descr="http://brighamrad.harvard.edu/Cases/bwh/images/92/R40XR.GIF">
            <a:extLst>
              <a:ext uri="{FF2B5EF4-FFF2-40B4-BE49-F238E27FC236}">
                <a16:creationId xmlns:a16="http://schemas.microsoft.com/office/drawing/2014/main" id="{5C97B799-6D14-99DC-B281-8CFF3555F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1295400"/>
            <a:ext cx="3235325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59" name="Picture 6" descr="http://www.medscape.com/content/2004/00/49/38/493837/art-bjd493837.fig4.jpg">
            <a:extLst>
              <a:ext uri="{FF2B5EF4-FFF2-40B4-BE49-F238E27FC236}">
                <a16:creationId xmlns:a16="http://schemas.microsoft.com/office/drawing/2014/main" id="{07B7099A-1BE2-A90F-0639-D41B3D6B1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28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0" name="Rectangle 7">
            <a:extLst>
              <a:ext uri="{FF2B5EF4-FFF2-40B4-BE49-F238E27FC236}">
                <a16:creationId xmlns:a16="http://schemas.microsoft.com/office/drawing/2014/main" id="{641FDB88-0C31-72F0-4F74-4CA75C5F5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04800"/>
            <a:ext cx="3935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l-GR" sz="2400" b="1"/>
              <a:t>Mc Cune Albright syndrome</a:t>
            </a:r>
            <a:endParaRPr lang="el-GR" altLang="el-GR" sz="2400" b="1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>
            <a:extLst>
              <a:ext uri="{FF2B5EF4-FFF2-40B4-BE49-F238E27FC236}">
                <a16:creationId xmlns:a16="http://schemas.microsoft.com/office/drawing/2014/main" id="{CC655960-4A0B-84D5-7ECF-C8A19A720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8625" y="-204788"/>
            <a:ext cx="10001250" cy="7267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 descr="photo4small">
            <a:extLst>
              <a:ext uri="{FF2B5EF4-FFF2-40B4-BE49-F238E27FC236}">
                <a16:creationId xmlns:a16="http://schemas.microsoft.com/office/drawing/2014/main" id="{495EC275-779A-6C44-603B-E67D20EA3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49275"/>
            <a:ext cx="7916862" cy="603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3907" name="Group 3">
            <a:extLst>
              <a:ext uri="{FF2B5EF4-FFF2-40B4-BE49-F238E27FC236}">
                <a16:creationId xmlns:a16="http://schemas.microsoft.com/office/drawing/2014/main" id="{CF71389E-40D6-CF44-03CD-A34121198D05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71438"/>
            <a:ext cx="6070600" cy="428625"/>
            <a:chOff x="172" y="54"/>
            <a:chExt cx="1435" cy="337"/>
          </a:xfrm>
        </p:grpSpPr>
        <p:pic>
          <p:nvPicPr>
            <p:cNvPr id="123908" name="Picture 4" descr="athina2">
              <a:hlinkClick r:id="rId3"/>
              <a:extLst>
                <a:ext uri="{FF2B5EF4-FFF2-40B4-BE49-F238E27FC236}">
                  <a16:creationId xmlns:a16="http://schemas.microsoft.com/office/drawing/2014/main" id="{99A28370-A1EE-4CE0-790E-7DEF560CD3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" y="72"/>
              <a:ext cx="118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909" name="Rectangle 5">
              <a:extLst>
                <a:ext uri="{FF2B5EF4-FFF2-40B4-BE49-F238E27FC236}">
                  <a16:creationId xmlns:a16="http://schemas.microsoft.com/office/drawing/2014/main" id="{299804E7-34CD-877F-EF43-EA7BF2E99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54"/>
              <a:ext cx="1317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r>
                <a:rPr lang="en-US" altLang="el-GR" sz="800" b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DEPARTMENT OF EXPERIMENTAL PHYSIOLOGY, MEDICAL SCHOOL, NATIONAL &amp; KAPODISTRIAN UNIVERSITY OF ATHENS</a:t>
              </a:r>
            </a:p>
          </p:txBody>
        </p:sp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photo5small">
            <a:extLst>
              <a:ext uri="{FF2B5EF4-FFF2-40B4-BE49-F238E27FC236}">
                <a16:creationId xmlns:a16="http://schemas.microsoft.com/office/drawing/2014/main" id="{46DC54CD-D2A4-AFB5-73FB-34F75AD46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500063"/>
            <a:ext cx="8143875" cy="635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4931" name="Group 3">
            <a:extLst>
              <a:ext uri="{FF2B5EF4-FFF2-40B4-BE49-F238E27FC236}">
                <a16:creationId xmlns:a16="http://schemas.microsoft.com/office/drawing/2014/main" id="{A19F958F-078B-81DE-1730-ACA44A648D39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71438"/>
            <a:ext cx="6070600" cy="428625"/>
            <a:chOff x="172" y="54"/>
            <a:chExt cx="1435" cy="337"/>
          </a:xfrm>
        </p:grpSpPr>
        <p:pic>
          <p:nvPicPr>
            <p:cNvPr id="124937" name="Picture 4" descr="athina2">
              <a:hlinkClick r:id="rId3"/>
              <a:extLst>
                <a:ext uri="{FF2B5EF4-FFF2-40B4-BE49-F238E27FC236}">
                  <a16:creationId xmlns:a16="http://schemas.microsoft.com/office/drawing/2014/main" id="{A8AE5BCA-787F-5804-C54F-A9DF12B66B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" y="72"/>
              <a:ext cx="118" cy="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4938" name="Rectangle 5">
              <a:extLst>
                <a:ext uri="{FF2B5EF4-FFF2-40B4-BE49-F238E27FC236}">
                  <a16:creationId xmlns:a16="http://schemas.microsoft.com/office/drawing/2014/main" id="{4F7C7726-DDB7-F672-69DC-CCF007CD63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" y="54"/>
              <a:ext cx="1317" cy="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30000"/>
                </a:spcBef>
              </a:pPr>
              <a:r>
                <a:rPr lang="en-US" altLang="el-GR" sz="800" b="1">
                  <a:solidFill>
                    <a:srgbClr val="00206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DEPARTMENT OF EXPERIMENTAL PHYSIOLOGY, MEDICAL SCHOOL, NATIONAL &amp; KAPODISTRIAN UNIVERSITY OF ATHENS</a:t>
              </a:r>
            </a:p>
          </p:txBody>
        </p:sp>
      </p:grpSp>
      <p:sp>
        <p:nvSpPr>
          <p:cNvPr id="124932" name="8 - TextBox">
            <a:extLst>
              <a:ext uri="{FF2B5EF4-FFF2-40B4-BE49-F238E27FC236}">
                <a16:creationId xmlns:a16="http://schemas.microsoft.com/office/drawing/2014/main" id="{6EACFFCF-CA96-9330-22B2-60D47EAC90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286375"/>
            <a:ext cx="7643813" cy="15700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l-GR" altLang="el-GR" sz="2400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el-GR" altLang="el-GR" sz="24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ΟΜΟΙΟΤΗΤΕΣ  &amp;  ΔΙΑΦΟΡΕΣ  ΜΕΤΑΞΥ </a:t>
            </a:r>
          </a:p>
          <a:p>
            <a:pPr algn="ctr" eaLnBrk="1" hangingPunct="1"/>
            <a:r>
              <a:rPr lang="el-GR" altLang="el-GR" sz="24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ΑΔΕΝΟΥΠΟΦΥΣΗΣ &amp; ΝΕΥΡΟΥΠΟΦΥΣΗΣ</a:t>
            </a:r>
          </a:p>
          <a:p>
            <a:pPr algn="ctr" eaLnBrk="1" hangingPunct="1"/>
            <a:r>
              <a:rPr lang="el-GR" altLang="el-GR" sz="2400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24933" name="11 - TextBox">
            <a:extLst>
              <a:ext uri="{FF2B5EF4-FFF2-40B4-BE49-F238E27FC236}">
                <a16:creationId xmlns:a16="http://schemas.microsoft.com/office/drawing/2014/main" id="{86AF69B3-EA3E-0B87-3AC3-DF6AB0E4B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" y="3000375"/>
            <a:ext cx="2530475" cy="1754188"/>
          </a:xfrm>
          <a:prstGeom prst="rect">
            <a:avLst/>
          </a:prstGeom>
          <a:solidFill>
            <a:schemeClr val="bg1"/>
          </a:solidFill>
          <a:ln w="57150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ΑΥΞΗΤΙΚΗ</a:t>
            </a:r>
            <a:r>
              <a:rPr lang="en-US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(GH)</a:t>
            </a:r>
          </a:p>
          <a:p>
            <a:pPr algn="ctr" eaLnBrk="1" hangingPunct="1"/>
            <a:endParaRPr lang="el-GR" altLang="el-GR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el-GR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ΠΡΟΛΑΚΤΙΝΗ (</a:t>
            </a:r>
            <a:r>
              <a:rPr lang="en-US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PRL)</a:t>
            </a:r>
          </a:p>
          <a:p>
            <a:pPr algn="ctr" eaLnBrk="1" hangingPunct="1"/>
            <a:endParaRPr lang="el-GR" altLang="el-GR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el-GR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ΓΟΝΑΔΟΤΡΟΠΙΝΕΣ (</a:t>
            </a:r>
            <a:r>
              <a:rPr lang="en-US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FSH &amp; LH</a:t>
            </a:r>
            <a:r>
              <a:rPr lang="el-GR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altLang="el-GR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/>
            <a:endParaRPr lang="el-GR" altLang="el-GR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el-GR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ΘΥΡΕΟΕΙΔΟΤΡΟΠΟΣ</a:t>
            </a:r>
            <a:r>
              <a:rPr lang="en-US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(TSH)</a:t>
            </a:r>
          </a:p>
          <a:p>
            <a:pPr algn="ctr" eaLnBrk="1" hangingPunct="1"/>
            <a:endParaRPr lang="el-GR" altLang="el-GR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el-GR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ΦΛΕΙΟΕΠΙΝΕΦΡΙΔΙΟΤΡΟΠΟΣ</a:t>
            </a:r>
            <a:r>
              <a:rPr lang="en-US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(ACTH)</a:t>
            </a:r>
            <a:endParaRPr lang="el-GR" altLang="el-GR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934" name="12 - TextBox">
            <a:extLst>
              <a:ext uri="{FF2B5EF4-FFF2-40B4-BE49-F238E27FC236}">
                <a16:creationId xmlns:a16="http://schemas.microsoft.com/office/drawing/2014/main" id="{E8E0539E-ED68-4A72-9D47-262A2C4B54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29438" y="4211638"/>
            <a:ext cx="1857375" cy="646112"/>
          </a:xfrm>
          <a:prstGeom prst="rect">
            <a:avLst/>
          </a:prstGeom>
          <a:solidFill>
            <a:schemeClr val="bg1"/>
          </a:solidFill>
          <a:ln w="57150">
            <a:solidFill>
              <a:srgbClr val="0070C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ΩΚΥΤΟΚΙΝΗ </a:t>
            </a:r>
            <a:r>
              <a:rPr lang="en-US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(OT)</a:t>
            </a:r>
          </a:p>
          <a:p>
            <a:pPr algn="ctr" eaLnBrk="1" hangingPunct="1"/>
            <a:endParaRPr lang="el-GR" altLang="el-GR" b="1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/>
            <a:r>
              <a:rPr lang="el-GR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ΑΝΤΙΔΙΟΥΡΗΤΙΚΗ</a:t>
            </a:r>
            <a:r>
              <a:rPr lang="en-US" altLang="el-GR" b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(ADH)</a:t>
            </a:r>
          </a:p>
        </p:txBody>
      </p:sp>
      <p:pic>
        <p:nvPicPr>
          <p:cNvPr id="124935" name="Picture 2" descr="Αποτέλεσμα εικόνας για neurons">
            <a:extLst>
              <a:ext uri="{FF2B5EF4-FFF2-40B4-BE49-F238E27FC236}">
                <a16:creationId xmlns:a16="http://schemas.microsoft.com/office/drawing/2014/main" id="{3D6DB4C8-936E-B1C7-3820-E8A5A07CE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3" y="704850"/>
            <a:ext cx="2143125" cy="93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936" name="Picture 2" descr="Αποτέλεσμα εικόνας για neurons">
            <a:extLst>
              <a:ext uri="{FF2B5EF4-FFF2-40B4-BE49-F238E27FC236}">
                <a16:creationId xmlns:a16="http://schemas.microsoft.com/office/drawing/2014/main" id="{A5A3E47F-7BBA-7FEA-8B3D-74EC7D9638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714375"/>
            <a:ext cx="2000250" cy="207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4" name="Picture 2">
            <a:extLst>
              <a:ext uri="{FF2B5EF4-FFF2-40B4-BE49-F238E27FC236}">
                <a16:creationId xmlns:a16="http://schemas.microsoft.com/office/drawing/2014/main" id="{68CA92FE-CABD-BC4F-8A65-257B7C39D4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875"/>
            <a:ext cx="6796088" cy="676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751BF029-7A88-1CE8-39A5-5CBAABDEB6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Ορμόνες του υποθαλάμου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8D74DE4-6BE5-A32B-60F1-882F46FE7BE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505200"/>
            <a:ext cx="9525000" cy="4648200"/>
          </a:xfrm>
          <a:prstGeom prst="rect">
            <a:avLst/>
          </a:prstGeom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l-GR" altLang="en-US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Ονομασία και 			</a:t>
            </a:r>
            <a:r>
              <a:rPr lang="en-US" altLang="en-US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  <a:r>
              <a:rPr lang="el-GR" altLang="en-US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Δομή </a:t>
            </a:r>
          </a:p>
          <a:p>
            <a:pPr eaLnBrk="1" hangingPunct="1">
              <a:spcBef>
                <a:spcPct val="20000"/>
              </a:spcBef>
            </a:pPr>
            <a:r>
              <a:rPr lang="el-GR" altLang="en-US" sz="1800">
                <a:effectLst>
                  <a:outerShdw blurRad="38100" dist="38100" dir="2700000" algn="tl">
                    <a:srgbClr val="C0C0C0"/>
                  </a:outerShdw>
                </a:effectLst>
              </a:rPr>
              <a:t>συνήθης συντομογραφία </a:t>
            </a:r>
          </a:p>
          <a:p>
            <a:pPr eaLnBrk="1" hangingPunct="1">
              <a:spcBef>
                <a:spcPct val="20000"/>
              </a:spcBef>
            </a:pPr>
            <a:endParaRPr lang="en-GB" altLang="en-US" sz="180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ü"/>
            </a:pPr>
            <a:r>
              <a:rPr lang="el-GR" altLang="en-US" sz="1800"/>
              <a:t>Εκλυτική ορμόνη των γοναδοτροφινών (</a:t>
            </a:r>
            <a:r>
              <a:rPr lang="en-US" altLang="en-US" sz="1800"/>
              <a:t>GnRH)</a:t>
            </a:r>
            <a:r>
              <a:rPr lang="el-GR" altLang="en-US" sz="1800"/>
              <a:t>     </a:t>
            </a:r>
            <a:r>
              <a:rPr lang="en-US" altLang="en-US" sz="1800"/>
              <a:t>	</a:t>
            </a:r>
            <a:r>
              <a:rPr lang="el-GR" altLang="en-US" sz="1800"/>
              <a:t>δεκαπεπτίδιο</a:t>
            </a:r>
            <a:r>
              <a:rPr lang="en-US" altLang="en-US" sz="1800"/>
              <a:t>	</a:t>
            </a:r>
            <a:endParaRPr lang="el-GR" altLang="en-US" sz="1800"/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ü"/>
            </a:pPr>
            <a:r>
              <a:rPr lang="el-GR" altLang="en-US" sz="1800"/>
              <a:t>Εκλυτική ορμόνη της </a:t>
            </a:r>
            <a:r>
              <a:rPr lang="en-US" altLang="en-US" sz="1800"/>
              <a:t>GH   </a:t>
            </a:r>
            <a:r>
              <a:rPr lang="el-GR" altLang="en-US" sz="1800"/>
              <a:t>(</a:t>
            </a:r>
            <a:r>
              <a:rPr lang="en-US" altLang="en-US" sz="1800"/>
              <a:t>GHRH)		</a:t>
            </a:r>
            <a:r>
              <a:rPr lang="el-GR" altLang="en-US" sz="1800"/>
              <a:t>                  πεπτίδιο (44 αμινοξέα)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ü"/>
            </a:pPr>
            <a:r>
              <a:rPr lang="el-GR" altLang="en-US" sz="1800"/>
              <a:t>Σωματοστατίνη (</a:t>
            </a:r>
            <a:r>
              <a:rPr lang="en-US" altLang="en-US" sz="1800"/>
              <a:t>SS)				</a:t>
            </a:r>
            <a:r>
              <a:rPr lang="el-GR" altLang="en-US" sz="1800"/>
              <a:t>δεκατετραπεπτίδιο</a:t>
            </a: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ü"/>
            </a:pPr>
            <a:r>
              <a:rPr lang="el-GR" altLang="en-US" sz="1800"/>
              <a:t>Ντοπαμίνη 					μονοαμίνη</a:t>
            </a:r>
            <a:endParaRPr lang="en-US" altLang="en-US" sz="1800"/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ü"/>
            </a:pPr>
            <a:r>
              <a:rPr lang="el-GR" altLang="en-US" sz="1800"/>
              <a:t>Εκλυτική ορμόνη της </a:t>
            </a:r>
            <a:r>
              <a:rPr lang="en-US" altLang="en-US" sz="1800"/>
              <a:t>TSH  (TRH)</a:t>
            </a:r>
            <a:r>
              <a:rPr lang="el-GR" altLang="en-US" sz="1800"/>
              <a:t>           </a:t>
            </a:r>
            <a:r>
              <a:rPr lang="en-US" altLang="en-US" sz="1800"/>
              <a:t>	</a:t>
            </a:r>
            <a:r>
              <a:rPr lang="el-GR" altLang="en-US" sz="1800"/>
              <a:t>	τριπεπτίδιο</a:t>
            </a:r>
            <a:endParaRPr lang="el-GR" altLang="en-US" sz="1800" i="1" u="sng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hangingPunct="1">
              <a:spcBef>
                <a:spcPct val="20000"/>
              </a:spcBef>
              <a:buFont typeface="Wingdings" pitchFamily="2" charset="2"/>
              <a:buChar char="ü"/>
            </a:pPr>
            <a:r>
              <a:rPr lang="el-GR" altLang="en-US" sz="1800"/>
              <a:t>Εκλυτική ορμόνη της </a:t>
            </a:r>
            <a:r>
              <a:rPr lang="en-US" altLang="en-US" sz="1800"/>
              <a:t>ACTH  </a:t>
            </a:r>
            <a:r>
              <a:rPr lang="el-GR" altLang="en-US" sz="1800"/>
              <a:t> (</a:t>
            </a:r>
            <a:r>
              <a:rPr lang="en-US" altLang="en-US" sz="1800"/>
              <a:t>CRH)	</a:t>
            </a:r>
            <a:r>
              <a:rPr lang="el-GR" altLang="en-US" sz="1800"/>
              <a:t>	                  πεπτίδιο (41 αμινοξέα)</a:t>
            </a:r>
            <a:endParaRPr lang="en-US" altLang="en-US" sz="1800"/>
          </a:p>
        </p:txBody>
      </p:sp>
      <p:pic>
        <p:nvPicPr>
          <p:cNvPr id="126980" name="Picture 4">
            <a:extLst>
              <a:ext uri="{FF2B5EF4-FFF2-40B4-BE49-F238E27FC236}">
                <a16:creationId xmlns:a16="http://schemas.microsoft.com/office/drawing/2014/main" id="{FF397F52-B47C-E9D9-6B52-F621AFAA5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90600"/>
            <a:ext cx="50292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32FEE3B2-3715-FFC2-0312-F2035F77DE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23938"/>
            <a:ext cx="7000875" cy="919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l-GR" altLang="el-GR" sz="2800">
                <a:latin typeface="Calibri" panose="020F0502020204030204" pitchFamily="34" charset="0"/>
              </a:rPr>
              <a:t>Ορμόνες του προσθίου λοβού της υπόφυσης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pic>
        <p:nvPicPr>
          <p:cNvPr id="128003" name="Picture 4">
            <a:extLst>
              <a:ext uri="{FF2B5EF4-FFF2-40B4-BE49-F238E27FC236}">
                <a16:creationId xmlns:a16="http://schemas.microsoft.com/office/drawing/2014/main" id="{34A117D3-D12A-D0E2-6AB6-2317DD02D7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0" y="76200"/>
            <a:ext cx="2197100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8004" name="Picture 2">
            <a:extLst>
              <a:ext uri="{FF2B5EF4-FFF2-40B4-BE49-F238E27FC236}">
                <a16:creationId xmlns:a16="http://schemas.microsoft.com/office/drawing/2014/main" id="{3E6D5914-AD41-62E8-4697-19C65239A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359150"/>
            <a:ext cx="9448800" cy="441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1026">
            <a:extLst>
              <a:ext uri="{FF2B5EF4-FFF2-40B4-BE49-F238E27FC236}">
                <a16:creationId xmlns:a16="http://schemas.microsoft.com/office/drawing/2014/main" id="{8816120A-AF7F-960E-BCE4-66A4A273D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006475"/>
            <a:ext cx="457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l-GR" altLang="el-GR" sz="2800">
                <a:latin typeface="Calibri" panose="020F0502020204030204" pitchFamily="34" charset="0"/>
              </a:rPr>
              <a:t>Ορμόνες του προσθίου λοβού της υπόφυσης</a:t>
            </a:r>
            <a:endParaRPr lang="en-GB" altLang="el-GR" sz="2800">
              <a:latin typeface="Calibri" panose="020F0502020204030204" pitchFamily="34" charset="0"/>
            </a:endParaRPr>
          </a:p>
        </p:txBody>
      </p:sp>
      <p:pic>
        <p:nvPicPr>
          <p:cNvPr id="129027" name="Picture 1028">
            <a:extLst>
              <a:ext uri="{FF2B5EF4-FFF2-40B4-BE49-F238E27FC236}">
                <a16:creationId xmlns:a16="http://schemas.microsoft.com/office/drawing/2014/main" id="{08BE2D3A-81D3-7A72-DF37-9377E7902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938" y="15875"/>
            <a:ext cx="24384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9028" name="Picture 2">
            <a:extLst>
              <a:ext uri="{FF2B5EF4-FFF2-40B4-BE49-F238E27FC236}">
                <a16:creationId xmlns:a16="http://schemas.microsoft.com/office/drawing/2014/main" id="{BE1319C0-A40E-0F2E-AA0E-5D4AE27A8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1988"/>
            <a:ext cx="9144000" cy="426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9438</TotalTime>
  <Words>4402</Words>
  <Application>Microsoft Macintosh PowerPoint</Application>
  <PresentationFormat>Προβολή στην οθόνη (4:3)</PresentationFormat>
  <Paragraphs>1130</Paragraphs>
  <Slides>97</Slides>
  <Notes>12</Notes>
  <HiddenSlides>1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97</vt:i4>
      </vt:variant>
    </vt:vector>
  </HeadingPairs>
  <TitlesOfParts>
    <vt:vector size="108" baseType="lpstr">
      <vt:lpstr>Times New Roman</vt:lpstr>
      <vt:lpstr>ＭＳ Ｐゴシック</vt:lpstr>
      <vt:lpstr>Arial</vt:lpstr>
      <vt:lpstr>Wingdings</vt:lpstr>
      <vt:lpstr>Symbol</vt:lpstr>
      <vt:lpstr>Times</vt:lpstr>
      <vt:lpstr>Arial Unicode MS</vt:lpstr>
      <vt:lpstr>Arial Narrow</vt:lpstr>
      <vt:lpstr>Calibri</vt:lpstr>
      <vt:lpstr>ＭＳ Ｐゴシック</vt:lpstr>
      <vt:lpstr>Default Design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 Nitric Oxide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Πεπτιδικές ορμόνες : σύνθεση, «πακετάρισμα» και απελευθέρωση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Το μόριο της ινσουλίνης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Ορμόνες –Παράγωγα αμινοξέων :   Χαρακτηριστικά</vt:lpstr>
      <vt:lpstr>Ορμόνες –Παράγωγα αμινοξέων :   Παραδείγματα</vt:lpstr>
      <vt:lpstr>Ορμόνες –Παράγωγα αμινοξέων : Δομή</vt:lpstr>
      <vt:lpstr>Έλεγχος της έκκρισης των ορμονών</vt:lpstr>
      <vt:lpstr>Χυμικό ερέθισμα :Επίδραση μιας ουσίας που δεν είναι ορμόνη</vt:lpstr>
      <vt:lpstr>  Ρύθμιση από το Νευρικό Σύστημα</vt:lpstr>
      <vt:lpstr>     Ορμονική ρύθμιση </vt:lpstr>
      <vt:lpstr>Θετική και Αρνητική Ανατροφοδότηση (Positive and Negative Feedback)</vt:lpstr>
      <vt:lpstr>Θετική και Αρνητική Ανατροφοδότηση (Positive and Negative Feedback)</vt:lpstr>
      <vt:lpstr>Τύποι ορμονικής ρύθμισης</vt:lpstr>
      <vt:lpstr>Μεταφορά των ορμονών</vt:lpstr>
      <vt:lpstr>Μεταβολισμός και απέκκριση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Είδη κυτταρικής σηματοδότησης </vt:lpstr>
      <vt:lpstr>Ελεγχόμενοι ιοντικοί δίαυλοι  (ανοίγουν και κλείνουν μετά από ενεργοποίηση του σχετιζόμενου υποδοχέα)</vt:lpstr>
      <vt:lpstr>Παρουσίαση του PowerPoint</vt:lpstr>
      <vt:lpstr>Τασεο-ελεγχόμενοι ιοντικοί δίαυλοι   Συνδετο-ελεγχόμενοι  ιοντικοί δίαυλοι</vt:lpstr>
      <vt:lpstr>Παρουσίαση του PowerPoint</vt:lpstr>
      <vt:lpstr>Παρουσίαση του PowerPoint</vt:lpstr>
      <vt:lpstr>Παρουσίαση του PowerPoint</vt:lpstr>
      <vt:lpstr>Υποδοχέας χωρίς ενδογενή ενζυμική ενεργότητα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Steroid Hormones: Action</vt:lpstr>
      <vt:lpstr>Παρουσίαση του PowerPoint</vt:lpstr>
      <vt:lpstr>Παρουσίαση του PowerPoint</vt:lpstr>
      <vt:lpstr>Δράση ενός  SERM (Selective Estrogen Receptor Modulator) όπως η Ραλοξιφαίνη 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UVM College of Medicine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ptracy</dc:creator>
  <cp:lastModifiedBy>Eva Kassi</cp:lastModifiedBy>
  <cp:revision>72</cp:revision>
  <dcterms:created xsi:type="dcterms:W3CDTF">2019-10-14T09:39:23Z</dcterms:created>
  <dcterms:modified xsi:type="dcterms:W3CDTF">2023-10-30T17:25:57Z</dcterms:modified>
</cp:coreProperties>
</file>