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19" r:id="rId3"/>
    <p:sldId id="321" r:id="rId4"/>
    <p:sldId id="316" r:id="rId5"/>
    <p:sldId id="268" r:id="rId6"/>
    <p:sldId id="313" r:id="rId7"/>
    <p:sldId id="293" r:id="rId8"/>
    <p:sldId id="312" r:id="rId9"/>
    <p:sldId id="257" r:id="rId10"/>
    <p:sldId id="297" r:id="rId11"/>
    <p:sldId id="324" r:id="rId12"/>
    <p:sldId id="325" r:id="rId13"/>
    <p:sldId id="263" r:id="rId14"/>
    <p:sldId id="289" r:id="rId15"/>
    <p:sldId id="278" r:id="rId16"/>
    <p:sldId id="272" r:id="rId17"/>
    <p:sldId id="264" r:id="rId18"/>
    <p:sldId id="303" r:id="rId19"/>
    <p:sldId id="304" r:id="rId20"/>
    <p:sldId id="305" r:id="rId21"/>
    <p:sldId id="288" r:id="rId22"/>
    <p:sldId id="317" r:id="rId23"/>
    <p:sldId id="308" r:id="rId24"/>
    <p:sldId id="323" r:id="rId25"/>
    <p:sldId id="302" r:id="rId26"/>
    <p:sldId id="274" r:id="rId27"/>
    <p:sldId id="282" r:id="rId28"/>
    <p:sldId id="310" r:id="rId29"/>
    <p:sldId id="311" r:id="rId30"/>
    <p:sldId id="279" r:id="rId31"/>
    <p:sldId id="285" r:id="rId32"/>
    <p:sldId id="298" r:id="rId33"/>
    <p:sldId id="300" r:id="rId34"/>
    <p:sldId id="284" r:id="rId35"/>
    <p:sldId id="326" r:id="rId36"/>
    <p:sldId id="322" r:id="rId37"/>
    <p:sldId id="290" r:id="rId38"/>
    <p:sldId id="314" r:id="rId39"/>
    <p:sldId id="327" r:id="rId40"/>
    <p:sldId id="315" r:id="rId41"/>
    <p:sldId id="320" r:id="rId42"/>
    <p:sldId id="292" r:id="rId43"/>
    <p:sldId id="291" r:id="rId44"/>
    <p:sldId id="287" r:id="rId45"/>
    <p:sldId id="262" r:id="rId46"/>
    <p:sldId id="329" r:id="rId47"/>
    <p:sldId id="32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21133-4ED0-441B-A85C-156E3B9CC14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DCB1D-0E45-4732-8DCE-AE980515C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76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DCB1D-0E45-4732-8DCE-AE980515C3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3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28B7-B668-F780-8EFC-56BAD0383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76598-54E3-B6C1-C087-3635FE8C0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3FCFD-D4C8-A678-C921-47FC375C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4CEA6-82AA-CA90-152A-5F0F2EEB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F2931-C412-02EE-EBCA-9E898087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8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FC539-1764-9596-8258-03735495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06020D-B868-C207-11EC-0F924BB4E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92D13-A614-BCE0-010A-D3AF1B21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CCE1-CDC8-74CE-B297-4F81A88E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5C5FC-7D04-CE92-87D6-592A81B8D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88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7DAE9-35E7-C187-83B4-7A4D05CC1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6DEEA-9BEE-CC0E-3A65-266C0EECF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24F67-D807-FE3B-EA6F-7779DD407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3CE03-A189-6B60-60DE-592E4BFC3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C8D69-F716-218A-89F2-CF0F24A7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4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FB1C-A905-FA5A-DEA3-54F18BED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369B4-02C7-FE20-4979-9DC08C5F7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DD5F-7DA9-3A3E-4828-6BE54ADB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A2389-708B-813C-EAA0-9A8808BE7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1CC1-3B66-3D83-B2A9-A211B9A1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CEC4-08F7-705B-8458-18A8BA913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13E2C-595A-5A21-64D8-4C0E5F970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DAB2C-F48B-ADD5-ACFE-78ED2EEB3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26A20-B08C-F43E-8475-AA9ACF247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81D6B-CEDD-7F58-6E7B-2761051D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3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A3444-27CD-CA8B-4E7D-B47E623CA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52F01-921E-DE48-5021-718E65246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4FB1A-3610-0B53-F55C-86681B918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C4637-7A4F-F3D6-2D28-E2B73B6C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E2245-64C4-FFA8-D5FE-D21FD97CC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39F10-E389-67F1-7F35-E4F6FCDA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4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93F18-7CEC-8C27-9136-131C4BD5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00AAF-8AFC-631A-85DC-884FDF8FA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A232E-6258-8687-B2F2-5C5321F95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B617C5-D7E9-4B48-1967-75E0B77BA7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C51D58-EAD7-7CF0-C258-1F55FA889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D4418-0391-2503-FAFA-86442929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0AD44-1875-B3D7-E49D-89A21C85D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F6FE4-64E7-9E00-9156-AF69ABD7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9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5730-479C-664C-7CB5-85EF0F4C4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F3533-5D9D-2039-9DCD-E7CEE421B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1E1C5-4CA4-FA62-183F-0CF831F9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2A03B-2718-2701-E393-7DB0A72B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2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E29A09-D89D-94AF-78A3-F226063CA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ED176-0898-DB8A-BCB9-E9DDA74D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7020E-AA6D-3526-F7C6-18CD88E6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9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BFDE-2320-5BA1-3FAA-1F8DFAB5B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23E5C-FE0C-F79A-C9C8-DE931AA4C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4FA74-4234-8B77-CC9B-22AE7941D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BC916-25CA-C370-3582-50E51113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373BF-872F-E910-6E61-F8A3701B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4A502-7E84-05C4-C782-BE4856F8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17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D8E1B-046D-9503-8838-B6344F29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2D1E68-3981-1B65-D933-C044C1657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C2259-BCC1-CB08-005C-323E4F33A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7D7A9-DF5C-CC66-3F83-11B0A072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2AB83-EA1A-243A-6528-9DAD15BE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80DF-908A-C8FC-70C4-86BCE1A4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6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367A2-E5D8-CBE5-6D6D-00058FE3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02BA1-3AFA-B762-19BE-78E3469F2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D96A9-ED59-D4C6-1D42-431D65A02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FFCCCF-550B-4AB0-A941-8861BBFD52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01BD2-E8C9-46FF-5B7B-00121CFB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5B11-1F23-C204-4AE7-34D4C38C7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FE06DF-4E0F-409B-8627-B633F5DF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0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1E11-EACE-7C59-9A7B-7B1B9DE21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ΑΝΟΣΟΛΟΓΙΑ &amp; ΜΥΟΚΑΡΔΙΟΠΑΘΕΙΑ</a:t>
            </a:r>
            <a:endParaRPr lang="en-US" sz="4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12FE8-41C8-E382-6325-AD57313233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ΗΛΙΑΣ ΓΙΑΛΛΑΦΟΣ</a:t>
            </a:r>
          </a:p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MD, PhD</a:t>
            </a:r>
            <a:endParaRPr lang="el-GR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ΕΔΙΠ Καρδιολογίας</a:t>
            </a:r>
          </a:p>
          <a:p>
            <a:r>
              <a:rPr lang="el-GR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ΕΚΠΑ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51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4EF14E-C6F7-036B-EA7F-6F3AB669E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104775"/>
            <a:ext cx="1088707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0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DD12B1-0E05-03B7-32BB-B375785A60A6}"/>
              </a:ext>
            </a:extLst>
          </p:cNvPr>
          <p:cNvSpPr txBox="1"/>
          <p:nvPr/>
        </p:nvSpPr>
        <p:spPr>
          <a:xfrm>
            <a:off x="875071" y="904171"/>
            <a:ext cx="104221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Φυσική ανοσία ή έμφυτη ανοσία</a:t>
            </a:r>
            <a:r>
              <a:rPr lang="en-US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Innate </a:t>
            </a:r>
            <a:r>
              <a:rPr lang="en-US" sz="32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Immumity</a:t>
            </a:r>
            <a:r>
              <a:rPr lang="en-US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l-GR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l-G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Πρόκειται για την πρώτη γραμμή άμυνας του οργανισμού έναντι παθογόνων οργανισμών, η οποία είναι παρούσα από τη γέννηση και δεν χρειάζεται να "μαθευτεί". 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69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F8B6E0-8273-DE6E-7DB8-28DDC6C8EEF0}"/>
              </a:ext>
            </a:extLst>
          </p:cNvPr>
          <p:cNvSpPr txBox="1"/>
          <p:nvPr/>
        </p:nvSpPr>
        <p:spPr>
          <a:xfrm>
            <a:off x="304800" y="0"/>
            <a:ext cx="1136608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“Προσαρμοστική Ανοσία" ή «Επίκτητη Ανοσία«</a:t>
            </a:r>
          </a:p>
          <a:p>
            <a:pPr algn="ctr"/>
            <a:r>
              <a:rPr lang="el-G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Αναφέρεται στην ειδική ανοσολογική απόκριση του οργανισμού έναντι συγκεκριμένων παθογόνων, η οποία αναπτύσσεται αφού εκτεθεί σε αυτά και περιλαμβάνει κύτταρα όπως τα Β και Τ κύτταρα και την παραγωγή αντισωμάτων.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Προσαρμοστική ανοσία (Adaptive immunity):</a:t>
            </a:r>
            <a:r>
              <a:rPr lang="el-G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 όρος αυτός τονίζει την ικανότητα του ανοσοποιητικού συστήματος να "προσαρμόζεται" και να "μαθαίνει" από προηγούμενες επαφές με μικρόβια.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Επίκτητη ανοσία (Acquired immunity): </a:t>
            </a:r>
            <a:r>
              <a:rPr lang="el-G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όρος αυτός τονίζει ότι η ανοσία αυτή δεν είναι έμφυτη, αλλά αποκτάται κατά τη διάρκεια της ζωής ενός ατόμου, είτε μετά από νόσηση είτε μέσω εμβολιασμού. 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6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D690F-ABCF-2E6F-AFD7-7D3B6451E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82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B1BD73-1DD8-1DE8-D22E-2D5CFF00F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4" y="186813"/>
            <a:ext cx="11110452" cy="65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80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4D3D6C-52D1-3449-C5AA-80CD875E1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6" y="152400"/>
            <a:ext cx="1189703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2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81248-75C7-3A79-D5B5-AEBB10C0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39" y="383458"/>
            <a:ext cx="11539230" cy="624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10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9CA81-EEEF-EE53-DA6A-E4750D00F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9550"/>
            <a:ext cx="5498690" cy="643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F23AB-F70E-483D-E714-8E67EBD99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876"/>
            <a:ext cx="6059129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81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FF415-F82A-2684-3671-AC5E12B7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3" y="167147"/>
            <a:ext cx="11779045" cy="65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79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95357-E134-84AB-7E31-05B7EFA37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3" y="78657"/>
            <a:ext cx="11985522" cy="666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4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A6154-FDEB-D4A7-BB46-79DDFB3F2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84" y="90487"/>
            <a:ext cx="11523406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05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79AD3-53AD-43B6-61DC-84577EFB7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3" y="98324"/>
            <a:ext cx="11700387" cy="655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52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3A1CF9-9F4E-4AD0-B0BE-9E6681044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4" y="344129"/>
            <a:ext cx="11739716" cy="62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28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56C1DA-1462-60E7-F207-57CBA4340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7" y="223837"/>
            <a:ext cx="11592232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58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A7D5B5-FDDD-E7F3-60F7-F43CEF475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33" y="383458"/>
            <a:ext cx="1032387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32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F7B9A3-15EA-ACD3-DC5A-32AE73CB3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13" y="561975"/>
            <a:ext cx="10451689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4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4A079-65B1-6455-2E4D-6E6588F6E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4" y="167148"/>
            <a:ext cx="11779045" cy="649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77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4ABE3-0095-1C01-6AD1-3DF28C7D0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1" y="235974"/>
            <a:ext cx="11602064" cy="64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5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45EDC-494A-6878-325C-01B371392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5" y="226142"/>
            <a:ext cx="11395587" cy="63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44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BA89F-0E3E-90CA-3952-ABCF935DC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97" y="265470"/>
            <a:ext cx="11539406" cy="614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45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53F654-4ABC-04EC-34F7-D2F6185E2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6" y="123825"/>
            <a:ext cx="11100619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88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40297-52B1-8EE6-66A1-4A37CDBB5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39" y="245806"/>
            <a:ext cx="10323871" cy="63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93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BFE5E-6995-423E-64BD-A76429329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5471"/>
            <a:ext cx="11641394" cy="63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04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4EADB-7130-E71F-B8E2-91CCE1DC4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6" y="98322"/>
            <a:ext cx="11887200" cy="66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80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EED965-3830-73A6-E942-183C295C0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5" y="157317"/>
            <a:ext cx="11582400" cy="656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43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76235-C0F0-5B33-3372-2ABD10B61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9" y="557212"/>
            <a:ext cx="11661058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3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C4A61-6E2E-A0AB-C56B-97F0BAD0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4" y="423862"/>
            <a:ext cx="11621729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1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B658-2CD1-4E43-0A1F-72DE1CB46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ΚΛΙΝΙΚΑ ΧΑΡΑΚΤΗΡΙΣΤΙΚΑ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0EBF4-18F2-21AE-32DD-9C1E057C66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1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0FCB7A-0E9D-51FD-25FA-EE571B03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490537"/>
            <a:ext cx="1136609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2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FF2D9-3601-9E5D-BAA9-31D1007A4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1" y="530942"/>
            <a:ext cx="11818374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76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89EB71-F5DE-1753-132F-EB67D993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52387"/>
            <a:ext cx="11326761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88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512A-922F-D721-19B4-AF62AB711F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rgbClr val="FFC000"/>
                </a:solidFill>
              </a:rPr>
              <a:t>ΘΕΡΑΠΕΙΕΣ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E92F-CFA0-7353-210E-2C755147A0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AE742-1D5C-E109-25CA-30FC980FB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157316"/>
            <a:ext cx="11877367" cy="65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10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B70F0C-E150-A7BE-CD57-C84F2CC7B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5" y="98321"/>
            <a:ext cx="11975690" cy="668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33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6E79F-E3CB-F9B9-2A77-C878232C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2" y="117987"/>
            <a:ext cx="11877366" cy="67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59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5C083-6A40-D39F-6163-F22DB1338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26" y="511277"/>
            <a:ext cx="11444747" cy="61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9CBB7-A83E-77B9-6010-AAB0DAF59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45" y="1385887"/>
            <a:ext cx="7629832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43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47F3C-8BE3-2FDB-34A3-04261D94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" y="509587"/>
            <a:ext cx="11543071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39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A959FD-BE64-1C82-F926-D2B085E0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995362"/>
            <a:ext cx="888682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9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691CF-21BC-0A39-36B0-30B0C5089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A3664-D12A-722C-DB75-B286FB61F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39" y="245806"/>
            <a:ext cx="10323871" cy="63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8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1998-8B7A-0C14-D648-2C5CB452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ΕΥΧΑΡΙΣΤΩ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2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C3EA2-668A-7E66-EA61-D28E505B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4" y="157315"/>
            <a:ext cx="11611896" cy="65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97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2CEFE-685C-9793-DBBD-F66324E3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4" y="137652"/>
            <a:ext cx="11641393" cy="65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11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813FF0-392C-6071-42D5-D8E2EEA94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22" y="226142"/>
            <a:ext cx="11650304" cy="641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1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8F9E0-EEBC-29DB-865A-737E432A6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16" y="275303"/>
            <a:ext cx="11474245" cy="63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3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D769D-2BF9-AC7F-1041-916D3DF6C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2" y="835741"/>
            <a:ext cx="11729884" cy="5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67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161</Words>
  <Application>Microsoft Office PowerPoint</Application>
  <PresentationFormat>Widescreen</PresentationFormat>
  <Paragraphs>16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Aptos</vt:lpstr>
      <vt:lpstr>Aptos Display</vt:lpstr>
      <vt:lpstr>Arial</vt:lpstr>
      <vt:lpstr>Office Theme</vt:lpstr>
      <vt:lpstr>ΑΝΟΣΟΛΟΓΙΑ &amp; ΜΥΟΚΑΡΔΙΟΠΑΘΕΙΑ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ΚΛΙΝΙΚΑ ΧΑΡΑΚΤΗΡΙΣΤΙΚΑ</vt:lpstr>
      <vt:lpstr>PowerPoint Presentation</vt:lpstr>
      <vt:lpstr>PowerPoint Presentation</vt:lpstr>
      <vt:lpstr>PowerPoint Presentation</vt:lpstr>
      <vt:lpstr>ΘΕΡΑΠΕΙΕΣ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ΕΥΧΑΡΙΣΤΩ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Elias Gialafos</dc:creator>
  <cp:lastModifiedBy>Elias Gialafos</cp:lastModifiedBy>
  <cp:revision>9</cp:revision>
  <dcterms:created xsi:type="dcterms:W3CDTF">2025-11-02T18:57:55Z</dcterms:created>
  <dcterms:modified xsi:type="dcterms:W3CDTF">2025-11-03T13:01:47Z</dcterms:modified>
</cp:coreProperties>
</file>