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89" r:id="rId4"/>
  </p:sldMasterIdLst>
  <p:notesMasterIdLst>
    <p:notesMasterId r:id="rId47"/>
  </p:notesMasterIdLst>
  <p:sldIdLst>
    <p:sldId id="256" r:id="rId5"/>
    <p:sldId id="1692" r:id="rId6"/>
    <p:sldId id="1697" r:id="rId7"/>
    <p:sldId id="1263" r:id="rId8"/>
    <p:sldId id="1254" r:id="rId9"/>
    <p:sldId id="1614" r:id="rId10"/>
    <p:sldId id="1615" r:id="rId11"/>
    <p:sldId id="1616" r:id="rId12"/>
    <p:sldId id="1264" r:id="rId13"/>
    <p:sldId id="1613" r:id="rId14"/>
    <p:sldId id="1617" r:id="rId15"/>
    <p:sldId id="1266" r:id="rId16"/>
    <p:sldId id="1618" r:id="rId17"/>
    <p:sldId id="1269" r:id="rId18"/>
    <p:sldId id="1270" r:id="rId19"/>
    <p:sldId id="1619" r:id="rId20"/>
    <p:sldId id="1621" r:id="rId21"/>
    <p:sldId id="1622" r:id="rId22"/>
    <p:sldId id="1625" r:id="rId23"/>
    <p:sldId id="1274" r:id="rId24"/>
    <p:sldId id="1275" r:id="rId25"/>
    <p:sldId id="1698" r:id="rId26"/>
    <p:sldId id="1656" r:id="rId27"/>
    <p:sldId id="1276" r:id="rId28"/>
    <p:sldId id="1277" r:id="rId29"/>
    <p:sldId id="1708" r:id="rId30"/>
    <p:sldId id="1706" r:id="rId31"/>
    <p:sldId id="1278" r:id="rId32"/>
    <p:sldId id="1279" r:id="rId33"/>
    <p:sldId id="1705" r:id="rId34"/>
    <p:sldId id="1709" r:id="rId35"/>
    <p:sldId id="1701" r:id="rId36"/>
    <p:sldId id="1703" r:id="rId37"/>
    <p:sldId id="1702" r:id="rId38"/>
    <p:sldId id="1704" r:id="rId39"/>
    <p:sldId id="1280" r:id="rId40"/>
    <p:sldId id="1281" r:id="rId41"/>
    <p:sldId id="1284" r:id="rId42"/>
    <p:sldId id="1285" r:id="rId43"/>
    <p:sldId id="1699" r:id="rId44"/>
    <p:sldId id="1700" r:id="rId45"/>
    <p:sldId id="170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327" autoAdjust="0"/>
  </p:normalViewPr>
  <p:slideViewPr>
    <p:cSldViewPr snapToGrid="0">
      <p:cViewPr varScale="1">
        <p:scale>
          <a:sx n="66" d="100"/>
          <a:sy n="66" d="100"/>
        </p:scale>
        <p:origin x="1330"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ΜΜΑΝΟΥΗΛ ΚΟΡΑΚΑΣ" userId="ae8af95c25645b24" providerId="LiveId" clId="{3CE84586-6E28-4824-BBE5-9093DF1E55DE}"/>
    <pc:docChg chg="modSld">
      <pc:chgData name="ΕΜΜΑΝΟΥΗΛ ΚΟΡΑΚΑΣ" userId="ae8af95c25645b24" providerId="LiveId" clId="{3CE84586-6E28-4824-BBE5-9093DF1E55DE}" dt="2025-10-20T13:25:08.925" v="26" actId="20577"/>
      <pc:docMkLst>
        <pc:docMk/>
      </pc:docMkLst>
      <pc:sldChg chg="modSp mod">
        <pc:chgData name="ΕΜΜΑΝΟΥΗΛ ΚΟΡΑΚΑΣ" userId="ae8af95c25645b24" providerId="LiveId" clId="{3CE84586-6E28-4824-BBE5-9093DF1E55DE}" dt="2025-10-20T13:25:08.925" v="26" actId="20577"/>
        <pc:sldMkLst>
          <pc:docMk/>
          <pc:sldMk cId="1191519530" sldId="256"/>
        </pc:sldMkLst>
        <pc:spChg chg="mod">
          <ac:chgData name="ΕΜΜΑΝΟΥΗΛ ΚΟΡΑΚΑΣ" userId="ae8af95c25645b24" providerId="LiveId" clId="{3CE84586-6E28-4824-BBE5-9093DF1E55DE}" dt="2025-10-20T13:25:08.925" v="26" actId="20577"/>
          <ac:spMkLst>
            <pc:docMk/>
            <pc:sldMk cId="1191519530" sldId="256"/>
            <ac:spMk id="3" creationId="{C7737B50-8559-587E-8AA1-490D3C58A1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5223A-8F2A-4B40-AE4F-F95B9FA14A85}" type="datetimeFigureOut">
              <a:rPr lang="en-GB" smtClean="0"/>
              <a:t>20/10/2025</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C16A4-5BD7-4137-AC3B-9A9604F5B454}" type="slidenum">
              <a:rPr lang="en-GB" smtClean="0"/>
              <a:t>‹#›</a:t>
            </a:fld>
            <a:endParaRPr lang="en-GB"/>
          </a:p>
        </p:txBody>
      </p:sp>
    </p:spTree>
    <p:extLst>
      <p:ext uri="{BB962C8B-B14F-4D97-AF65-F5344CB8AC3E}">
        <p14:creationId xmlns:p14="http://schemas.microsoft.com/office/powerpoint/2010/main" val="2174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AAD92F-06A2-3446-8211-5D5BA9F604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9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15</a:t>
            </a:fld>
            <a:endParaRPr lang="en-GB"/>
          </a:p>
        </p:txBody>
      </p:sp>
    </p:spTree>
    <p:extLst>
      <p:ext uri="{BB962C8B-B14F-4D97-AF65-F5344CB8AC3E}">
        <p14:creationId xmlns:p14="http://schemas.microsoft.com/office/powerpoint/2010/main" val="412517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16</a:t>
            </a:fld>
            <a:endParaRPr lang="en-GB"/>
          </a:p>
        </p:txBody>
      </p:sp>
    </p:spTree>
    <p:extLst>
      <p:ext uri="{BB962C8B-B14F-4D97-AF65-F5344CB8AC3E}">
        <p14:creationId xmlns:p14="http://schemas.microsoft.com/office/powerpoint/2010/main" val="218284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200" b="0" i="0" u="none" strike="noStrike" baseline="0" dirty="0">
                <a:latin typeface="AdvOT7b515deb"/>
              </a:rPr>
              <a:t>Pancreatitis, even a single bout, can lead</a:t>
            </a:r>
          </a:p>
          <a:p>
            <a:pPr algn="l"/>
            <a:r>
              <a:rPr lang="en-GB" sz="1200" b="0" i="0" u="none" strike="noStrike" baseline="0" dirty="0">
                <a:latin typeface="AdvOT7b515deb"/>
              </a:rPr>
              <a:t>to </a:t>
            </a:r>
            <a:r>
              <a:rPr lang="en-GB" sz="1200" b="0" i="0" u="none" strike="noStrike" baseline="0" dirty="0" err="1">
                <a:latin typeface="AdvOT7b515deb"/>
              </a:rPr>
              <a:t>postpancreatitis</a:t>
            </a:r>
            <a:r>
              <a:rPr lang="en-GB" sz="1200" b="0" i="0" u="none" strike="noStrike" baseline="0" dirty="0">
                <a:latin typeface="AdvOT7b515deb"/>
              </a:rPr>
              <a:t> diabetes mellitus. Both</a:t>
            </a:r>
          </a:p>
          <a:p>
            <a:pPr algn="l"/>
            <a:r>
              <a:rPr lang="en-GB" sz="1200" b="0" i="0" u="none" strike="noStrike" baseline="0" dirty="0">
                <a:latin typeface="AdvOT7b515deb"/>
              </a:rPr>
              <a:t>acute and chronic pancreatitis can lead to</a:t>
            </a:r>
          </a:p>
          <a:p>
            <a:pPr algn="l"/>
            <a:r>
              <a:rPr lang="en-GB" sz="1200" b="0" i="0" u="none" strike="noStrike" baseline="0" dirty="0" err="1">
                <a:latin typeface="AdvOT7b515deb"/>
              </a:rPr>
              <a:t>postpancreatitis</a:t>
            </a:r>
            <a:r>
              <a:rPr lang="en-GB" sz="1200" b="0" i="0" u="none" strike="noStrike" baseline="0" dirty="0">
                <a:latin typeface="AdvOT7b515deb"/>
              </a:rPr>
              <a:t> diabetes mellitus, and the</a:t>
            </a:r>
          </a:p>
          <a:p>
            <a:pPr algn="l"/>
            <a:r>
              <a:rPr lang="en-GB" sz="1200" b="0" i="0" u="none" strike="noStrike" baseline="0" dirty="0">
                <a:latin typeface="AdvOT7b515deb"/>
              </a:rPr>
              <a:t>risk is highest with recurrent bouts.</a:t>
            </a:r>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21</a:t>
            </a:fld>
            <a:endParaRPr lang="en-GB"/>
          </a:p>
        </p:txBody>
      </p:sp>
    </p:spTree>
    <p:extLst>
      <p:ext uri="{BB962C8B-B14F-4D97-AF65-F5344CB8AC3E}">
        <p14:creationId xmlns:p14="http://schemas.microsoft.com/office/powerpoint/2010/main" val="377292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Νεογνικός Διαβήτης: Ο νεογνικός ΣΔ εμφανίζεται σε ηλικία &lt;6 μηνών, είναι μόνιμος (45% των περιπτώσεων), παροδικός (45%) ή </a:t>
            </a:r>
            <a:r>
              <a:rPr lang="el-GR" dirty="0" err="1"/>
              <a:t>συνδρομικός</a:t>
            </a:r>
            <a:r>
              <a:rPr lang="el-GR" dirty="0"/>
              <a:t> (10% των περιπτώσεων). Ο τελευταίος συνοδεύεται από παγκρεατική δυσγενεσία/απλασία. Η διάγνωση και η παρακολούθηση γίνεται από εξειδικευμένα κέντρα. Ο παροδικός νεογνικός ΣΔ διαρκεί λίγες εβδομάδες έως μήνες (μέση διάρκεια 12 εβδομάδες). Μπορεί να υποχωρήσει αλλά να επανεμφανισθεί αργότερα (50-60%), συνήθως κατά την εφηβεία. Ωστόσο, μπορεί να εμφανισθεί και από την ηλικία των 4 ετών.</a:t>
            </a:r>
          </a:p>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25</a:t>
            </a:fld>
            <a:endParaRPr lang="en-GB"/>
          </a:p>
        </p:txBody>
      </p:sp>
    </p:spTree>
    <p:extLst>
      <p:ext uri="{BB962C8B-B14F-4D97-AF65-F5344CB8AC3E}">
        <p14:creationId xmlns:p14="http://schemas.microsoft.com/office/powerpoint/2010/main" val="4177104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28</a:t>
            </a:fld>
            <a:endParaRPr lang="en-GB"/>
          </a:p>
        </p:txBody>
      </p:sp>
    </p:spTree>
    <p:extLst>
      <p:ext uri="{BB962C8B-B14F-4D97-AF65-F5344CB8AC3E}">
        <p14:creationId xmlns:p14="http://schemas.microsoft.com/office/powerpoint/2010/main" val="52185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Based on current knowledge, one can create a model over LADA development where the first step in disease development is genetically triggered autoimmunity that slowly destroys the beta-cells and reduces insulin release. At a second stage, exposure to unhealthy lifestyle factors leads to insulin resistance and increased demand on the beta-cells for a compensatory rise in insulin production. Eventually the beta-cells will fail to meet the increasing insulin need, resulting in </a:t>
            </a:r>
            <a:r>
              <a:rPr lang="en-GB" dirty="0" err="1"/>
              <a:t>hyperglycemia</a:t>
            </a:r>
            <a:r>
              <a:rPr lang="en-GB" dirty="0"/>
              <a:t> and LADA becomes manifest </a:t>
            </a:r>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33</a:t>
            </a:fld>
            <a:endParaRPr lang="en-GB"/>
          </a:p>
        </p:txBody>
      </p:sp>
    </p:spTree>
    <p:extLst>
      <p:ext uri="{BB962C8B-B14F-4D97-AF65-F5344CB8AC3E}">
        <p14:creationId xmlns:p14="http://schemas.microsoft.com/office/powerpoint/2010/main" val="387400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41</a:t>
            </a:fld>
            <a:endParaRPr lang="en-GB"/>
          </a:p>
        </p:txBody>
      </p:sp>
    </p:spTree>
    <p:extLst>
      <p:ext uri="{BB962C8B-B14F-4D97-AF65-F5344CB8AC3E}">
        <p14:creationId xmlns:p14="http://schemas.microsoft.com/office/powerpoint/2010/main" val="31758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AAD92F-06A2-3446-8211-5D5BA9F604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641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200" b="0" i="0" u="none" strike="noStrike" baseline="0" dirty="0">
                <a:latin typeface="AdvOT7b515deb"/>
              </a:rPr>
              <a:t>An advantage of glucose testing is that these assays are inexpensive and widely available. Disadvantages include the high diurnal variation in glucose and fasting requirement. Individuals may have dif</a:t>
            </a:r>
            <a:r>
              <a:rPr lang="en-GB" sz="1200" b="0" i="0" u="none" strike="noStrike" baseline="0" dirty="0">
                <a:latin typeface="AdvOT7b515deb+fb"/>
              </a:rPr>
              <a:t>fi</a:t>
            </a:r>
            <a:r>
              <a:rPr lang="en-GB" sz="1200" b="0" i="0" u="none" strike="noStrike" baseline="0" dirty="0">
                <a:latin typeface="AdvOT7b515deb"/>
              </a:rPr>
              <a:t>culty fasting for the full 8-h period or may misreport their fasting status. Recent physical activity, illness, or acute stress can also affect glucose concentrations. Glycolysis is also an important and underrecognized concern with glucose testing. Glucose concentrations will be falsely low if samples are not processed promptly or stored properly prior to analysis (1).</a:t>
            </a:r>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5</a:t>
            </a:fld>
            <a:endParaRPr lang="en-GB"/>
          </a:p>
        </p:txBody>
      </p:sp>
    </p:spTree>
    <p:extLst>
      <p:ext uri="{BB962C8B-B14F-4D97-AF65-F5344CB8AC3E}">
        <p14:creationId xmlns:p14="http://schemas.microsoft.com/office/powerpoint/2010/main" val="428938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A1C has several advantages compared with FPG and OGTT, including greater convenience (fasting not required), greater preanalytical stability, and fewer day-to-day perturbations during stress, changes in nutrition, or illness.</a:t>
            </a:r>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7</a:t>
            </a:fld>
            <a:endParaRPr lang="en-GB"/>
          </a:p>
        </p:txBody>
      </p:sp>
    </p:spTree>
    <p:extLst>
      <p:ext uri="{BB962C8B-B14F-4D97-AF65-F5344CB8AC3E}">
        <p14:creationId xmlns:p14="http://schemas.microsoft.com/office/powerpoint/2010/main" val="103651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9</a:t>
            </a:fld>
            <a:endParaRPr lang="en-GB"/>
          </a:p>
        </p:txBody>
      </p:sp>
    </p:spTree>
    <p:extLst>
      <p:ext uri="{BB962C8B-B14F-4D97-AF65-F5344CB8AC3E}">
        <p14:creationId xmlns:p14="http://schemas.microsoft.com/office/powerpoint/2010/main" val="125435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800" b="0" i="0" u="none" strike="noStrike" baseline="0" dirty="0">
                <a:latin typeface="AdvOT7b515deb"/>
              </a:rPr>
              <a:t>It is clear from prospective studies that the persistent presence of two or more islet autoantibodies is a </a:t>
            </a:r>
            <a:r>
              <a:rPr lang="en-GB" sz="1800" b="0" i="0" u="none" strike="noStrike" baseline="0" dirty="0" err="1">
                <a:latin typeface="AdvOT7b515deb"/>
              </a:rPr>
              <a:t>nearcertain</a:t>
            </a:r>
            <a:r>
              <a:rPr lang="en-GB" sz="1800" b="0" i="0" u="none" strike="noStrike" baseline="0" dirty="0">
                <a:latin typeface="AdvOT7b515deb"/>
              </a:rPr>
              <a:t> predictor of clinical diabetes</a:t>
            </a:r>
          </a:p>
          <a:p>
            <a:pPr algn="l"/>
            <a:endParaRPr lang="en-GB" sz="1800" b="0" i="0" u="none" strike="noStrike" baseline="0" dirty="0">
              <a:latin typeface="AdvOT7b515deb"/>
            </a:endParaRPr>
          </a:p>
          <a:p>
            <a:pPr algn="l"/>
            <a:r>
              <a:rPr lang="en-GB" sz="1800" b="0" i="0" u="none" strike="noStrike" baseline="0" dirty="0">
                <a:latin typeface="AdvOT7b515deb"/>
              </a:rPr>
              <a:t>The rate of progression is dependent on the age at </a:t>
            </a:r>
            <a:r>
              <a:rPr lang="en-GB" sz="1800" b="0" i="0" u="none" strike="noStrike" baseline="0" dirty="0">
                <a:latin typeface="AdvOT7b515deb+fb"/>
              </a:rPr>
              <a:t>fi</a:t>
            </a:r>
            <a:r>
              <a:rPr lang="en-GB" sz="1800" b="0" i="0" u="none" strike="noStrike" baseline="0" dirty="0">
                <a:latin typeface="AdvOT7b515deb"/>
              </a:rPr>
              <a:t>rst detection of autoantibody, number of autoantibodies, autoantibody speci</a:t>
            </a:r>
            <a:r>
              <a:rPr lang="en-GB" sz="1800" b="0" i="0" u="none" strike="noStrike" baseline="0" dirty="0">
                <a:latin typeface="AdvOT7b515deb+fb"/>
              </a:rPr>
              <a:t>fi</a:t>
            </a:r>
            <a:r>
              <a:rPr lang="en-GB" sz="1800" b="0" i="0" u="none" strike="noStrike" baseline="0" dirty="0">
                <a:latin typeface="AdvOT7b515deb"/>
              </a:rPr>
              <a:t>city, and autoantibody </a:t>
            </a:r>
            <a:r>
              <a:rPr lang="en-GB" sz="1800" b="0" i="0" u="none" strike="noStrike" baseline="0" dirty="0" err="1">
                <a:latin typeface="AdvOT7b515deb"/>
              </a:rPr>
              <a:t>titer</a:t>
            </a:r>
            <a:r>
              <a:rPr lang="en-GB" sz="1800" b="0" i="0" u="none" strike="noStrike" baseline="0" dirty="0">
                <a:latin typeface="AdvOT7b515deb"/>
              </a:rPr>
              <a:t>. Glucose and A1C levels may rise well before the clinical onset of diabetes (e.g., changes in FPG and 2-h PG can occur about 6 months before diagnosis) (46), making diagnosis feasible well before the onset of DKA</a:t>
            </a:r>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11</a:t>
            </a:fld>
            <a:endParaRPr lang="en-GB"/>
          </a:p>
        </p:txBody>
      </p:sp>
    </p:spTree>
    <p:extLst>
      <p:ext uri="{BB962C8B-B14F-4D97-AF65-F5344CB8AC3E}">
        <p14:creationId xmlns:p14="http://schemas.microsoft.com/office/powerpoint/2010/main" val="414770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800" b="0" i="0" u="none" strike="noStrike" baseline="0" dirty="0">
                <a:latin typeface="AdvOT7b515deb"/>
              </a:rPr>
              <a:t>At stage 1, the 5-year risk of developing symptomatic type 1 diabetes is 44% overall but varies considerably based on number, </a:t>
            </a:r>
            <a:r>
              <a:rPr lang="en-GB" sz="1800" b="0" i="0" u="none" strike="noStrike" baseline="0" dirty="0" err="1">
                <a:latin typeface="AdvOT7b515deb"/>
              </a:rPr>
              <a:t>titer</a:t>
            </a:r>
            <a:r>
              <a:rPr lang="en-GB" sz="1800" b="0" i="0" u="none" strike="noStrike" baseline="0" dirty="0">
                <a:latin typeface="AdvOT7b515deb"/>
              </a:rPr>
              <a:t>, and speci</a:t>
            </a:r>
            <a:r>
              <a:rPr lang="en-GB" sz="1800" b="0" i="0" u="none" strike="noStrike" baseline="0" dirty="0">
                <a:latin typeface="AdvOT7b515deb+fb"/>
              </a:rPr>
              <a:t>fi</a:t>
            </a:r>
            <a:r>
              <a:rPr lang="en-GB" sz="1800" b="0" i="0" u="none" strike="noStrike" baseline="0" dirty="0">
                <a:latin typeface="AdvOT7b515deb"/>
              </a:rPr>
              <a:t>city of autoantibodies </a:t>
            </a:r>
            <a:r>
              <a:rPr lang="en-GB" sz="1800" b="0" i="0" u="none" strike="noStrike" baseline="0" dirty="0" err="1">
                <a:latin typeface="AdvOT7b515deb"/>
              </a:rPr>
              <a:t>aswell</a:t>
            </a:r>
            <a:r>
              <a:rPr lang="en-GB" sz="1800" b="0" i="0" u="none" strike="noStrike" baseline="0" dirty="0">
                <a:latin typeface="AdvOT7b515deb"/>
              </a:rPr>
              <a:t> as age of seroconversion and genetic risk (47). Stage 2 includes individuals with multiple islet autoantibodies and </a:t>
            </a:r>
            <a:r>
              <a:rPr lang="en-GB" sz="1800" b="0" i="0" u="none" strike="noStrike" baseline="0" dirty="0" err="1">
                <a:latin typeface="AdvOT7b515deb"/>
              </a:rPr>
              <a:t>dysglycemia</a:t>
            </a:r>
            <a:r>
              <a:rPr lang="en-GB" sz="1800" b="0" i="0" u="none" strike="noStrike" baseline="0" dirty="0">
                <a:latin typeface="AdvOT7b515deb"/>
              </a:rPr>
              <a:t>. At stage 2 of the disease, there is 60% risk by 2 years and 75% risk within 5 years of developing symptomatic type 1 diabetes (57,58).</a:t>
            </a:r>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12</a:t>
            </a:fld>
            <a:endParaRPr lang="en-GB"/>
          </a:p>
        </p:txBody>
      </p:sp>
    </p:spTree>
    <p:extLst>
      <p:ext uri="{BB962C8B-B14F-4D97-AF65-F5344CB8AC3E}">
        <p14:creationId xmlns:p14="http://schemas.microsoft.com/office/powerpoint/2010/main" val="419908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800" b="0" i="0" u="none" strike="noStrike" baseline="0" dirty="0">
                <a:latin typeface="AdvOT7b515deb"/>
              </a:rPr>
              <a:t>4A C-peptide test is only indicated in people receiving insulin treatment. A random sample (with concurrent glucose) within 5 h of eating can replace a formal C-peptide stimulation test in the context of classi</a:t>
            </a:r>
            <a:r>
              <a:rPr lang="en-GB" sz="1800" b="0" i="0" u="none" strike="noStrike" baseline="0" dirty="0">
                <a:latin typeface="AdvOT7b515deb+fb"/>
              </a:rPr>
              <a:t>fi</a:t>
            </a:r>
            <a:r>
              <a:rPr lang="en-GB" sz="1800" b="0" i="0" u="none" strike="noStrike" baseline="0" dirty="0">
                <a:latin typeface="AdvOT7b515deb"/>
              </a:rPr>
              <a:t>cation. If the result is </a:t>
            </a:r>
            <a:r>
              <a:rPr lang="en-GB" sz="1800" b="0" i="0" u="none" strike="noStrike" baseline="0" dirty="0">
                <a:latin typeface="AdvOT8817665d"/>
              </a:rPr>
              <a:t>$</a:t>
            </a:r>
            <a:r>
              <a:rPr lang="en-GB" sz="1800" b="0" i="0" u="none" strike="noStrike" baseline="0" dirty="0">
                <a:latin typeface="AdvOT7b515deb"/>
              </a:rPr>
              <a:t>600 </a:t>
            </a:r>
            <a:r>
              <a:rPr lang="en-GB" sz="1800" b="0" i="0" u="none" strike="noStrike" baseline="0" dirty="0" err="1">
                <a:latin typeface="AdvOT7b515deb"/>
              </a:rPr>
              <a:t>pmol</a:t>
            </a:r>
            <a:r>
              <a:rPr lang="en-GB" sz="1800" b="0" i="0" u="none" strike="noStrike" baseline="0" dirty="0">
                <a:latin typeface="AdvOT7b515deb"/>
              </a:rPr>
              <a:t>/L (</a:t>
            </a:r>
            <a:r>
              <a:rPr lang="en-GB" sz="1800" b="0" i="0" u="none" strike="noStrike" baseline="0" dirty="0">
                <a:latin typeface="AdvOT8817665d"/>
              </a:rPr>
              <a:t>$</a:t>
            </a:r>
            <a:r>
              <a:rPr lang="en-GB" sz="1800" b="0" i="0" u="none" strike="noStrike" baseline="0" dirty="0">
                <a:latin typeface="AdvOT7b515deb"/>
              </a:rPr>
              <a:t>1.8 ng/mL), the circumstances of testing do not matter. If the result is </a:t>
            </a:r>
            <a:r>
              <a:rPr lang="en-GB" sz="1800" b="0" i="0" u="none" strike="noStrike" baseline="0" dirty="0">
                <a:latin typeface="AdvP4C4E51"/>
              </a:rPr>
              <a:t>&lt;</a:t>
            </a:r>
            <a:r>
              <a:rPr lang="en-GB" sz="1800" b="0" i="0" u="none" strike="noStrike" baseline="0" dirty="0">
                <a:latin typeface="AdvOT7b515deb"/>
              </a:rPr>
              <a:t>600 </a:t>
            </a:r>
            <a:r>
              <a:rPr lang="en-GB" sz="1800" b="0" i="0" u="none" strike="noStrike" baseline="0" dirty="0" err="1">
                <a:latin typeface="AdvOT7b515deb"/>
              </a:rPr>
              <a:t>pmol</a:t>
            </a:r>
            <a:r>
              <a:rPr lang="en-GB" sz="1800" b="0" i="0" u="none" strike="noStrike" baseline="0" dirty="0">
                <a:latin typeface="AdvOT7b515deb"/>
              </a:rPr>
              <a:t>/L (</a:t>
            </a:r>
            <a:r>
              <a:rPr lang="en-GB" sz="1800" b="0" i="0" u="none" strike="noStrike" baseline="0" dirty="0">
                <a:latin typeface="AdvP4C4E51"/>
              </a:rPr>
              <a:t>&lt;</a:t>
            </a:r>
            <a:r>
              <a:rPr lang="en-GB" sz="1800" b="0" i="0" u="none" strike="noStrike" baseline="0" dirty="0">
                <a:latin typeface="AdvOT7b515deb"/>
              </a:rPr>
              <a:t>1.8 ng/mL) and the concurrent glucose is </a:t>
            </a:r>
            <a:r>
              <a:rPr lang="en-GB" sz="1800" b="0" i="0" u="none" strike="noStrike" baseline="0" dirty="0">
                <a:latin typeface="AdvP4C4E51"/>
              </a:rPr>
              <a:t>&lt;</a:t>
            </a:r>
            <a:r>
              <a:rPr lang="en-GB" sz="1800" b="0" i="0" u="none" strike="noStrike" baseline="0" dirty="0">
                <a:latin typeface="AdvOT7b515deb"/>
              </a:rPr>
              <a:t>4 mmol/L (</a:t>
            </a:r>
            <a:r>
              <a:rPr lang="en-GB" sz="1800" b="0" i="0" u="none" strike="noStrike" baseline="0" dirty="0">
                <a:latin typeface="AdvP4C4E51"/>
              </a:rPr>
              <a:t>&lt;</a:t>
            </a:r>
            <a:r>
              <a:rPr lang="en-GB" sz="1800" b="0" i="0" u="none" strike="noStrike" baseline="0" dirty="0">
                <a:latin typeface="AdvOT7b515deb"/>
              </a:rPr>
              <a:t>70 mg/dL) or the person may have been fasting, consider repeating the test. Results showing very low levels (e.g., </a:t>
            </a:r>
            <a:r>
              <a:rPr lang="en-GB" sz="1800" b="0" i="0" u="none" strike="noStrike" baseline="0" dirty="0">
                <a:latin typeface="AdvP4C4E51"/>
              </a:rPr>
              <a:t>&lt;</a:t>
            </a:r>
            <a:r>
              <a:rPr lang="en-GB" sz="1800" b="0" i="0" u="none" strike="noStrike" baseline="0" dirty="0">
                <a:latin typeface="AdvOT7b515deb"/>
              </a:rPr>
              <a:t>80 </a:t>
            </a:r>
            <a:r>
              <a:rPr lang="en-GB" sz="1800" b="0" i="0" u="none" strike="noStrike" baseline="0" dirty="0" err="1">
                <a:latin typeface="AdvOT7b515deb"/>
              </a:rPr>
              <a:t>pmol</a:t>
            </a:r>
            <a:r>
              <a:rPr lang="en-GB" sz="1800" b="0" i="0" u="none" strike="noStrike" baseline="0" dirty="0">
                <a:latin typeface="AdvOT7b515deb"/>
              </a:rPr>
              <a:t>/L [</a:t>
            </a:r>
            <a:r>
              <a:rPr lang="en-GB" sz="1800" b="0" i="0" u="none" strike="noStrike" baseline="0" dirty="0">
                <a:latin typeface="AdvP4C4E51"/>
              </a:rPr>
              <a:t>&lt;</a:t>
            </a:r>
            <a:r>
              <a:rPr lang="en-GB" sz="1800" b="0" i="0" u="none" strike="noStrike" baseline="0" dirty="0">
                <a:latin typeface="AdvOT7b515deb"/>
              </a:rPr>
              <a:t>0.24 ng/mL]) do not need to be repeated. Where a person is insulin treated, C-peptide must be measured prior to insulin discontinuation to exclude severe insulin de</a:t>
            </a:r>
            <a:r>
              <a:rPr lang="en-GB" sz="1800" b="0" i="0" u="none" strike="noStrike" baseline="0" dirty="0">
                <a:latin typeface="AdvOT7b515deb+fb"/>
              </a:rPr>
              <a:t>fi</a:t>
            </a:r>
            <a:r>
              <a:rPr lang="en-GB" sz="1800" b="0" i="0" u="none" strike="noStrike" baseline="0" dirty="0">
                <a:latin typeface="AdvOT7b515deb"/>
              </a:rPr>
              <a:t>ciency. Do not test C-peptide within 2 weeks of a </a:t>
            </a:r>
            <a:r>
              <a:rPr lang="en-GB" sz="1800" b="0" i="0" u="none" strike="noStrike" baseline="0" dirty="0" err="1">
                <a:latin typeface="AdvOT7b515deb"/>
              </a:rPr>
              <a:t>hyperglycemic</a:t>
            </a:r>
            <a:r>
              <a:rPr lang="en-GB" sz="1800" b="0" i="0" u="none" strike="noStrike" baseline="0" dirty="0">
                <a:latin typeface="AdvOT7b515deb"/>
              </a:rPr>
              <a:t> emergency.</a:t>
            </a:r>
          </a:p>
          <a:p>
            <a:pPr algn="l"/>
            <a:endParaRPr lang="en-GB" sz="1800" b="0" i="0" u="none" strike="noStrike" baseline="0" dirty="0">
              <a:latin typeface="AdvOT7b515deb"/>
            </a:endParaRPr>
          </a:p>
          <a:p>
            <a:pPr algn="l"/>
            <a:r>
              <a:rPr lang="en-GB" sz="1800" b="0" i="0" u="none" strike="noStrike" baseline="0" dirty="0">
                <a:latin typeface="AdvOT7b515deb"/>
              </a:rPr>
              <a:t>6 If genetic testing does not con</a:t>
            </a:r>
            <a:r>
              <a:rPr lang="en-GB" sz="1800" b="0" i="0" u="none" strike="noStrike" baseline="0" dirty="0">
                <a:latin typeface="AdvOT7b515deb+fb"/>
              </a:rPr>
              <a:t>fi</a:t>
            </a:r>
            <a:r>
              <a:rPr lang="en-GB" sz="1800" b="0" i="0" u="none" strike="noStrike" baseline="0" dirty="0">
                <a:latin typeface="AdvOT7b515deb"/>
              </a:rPr>
              <a:t>rm monogenic diabetes, the classi</a:t>
            </a:r>
            <a:r>
              <a:rPr lang="en-GB" sz="1800" b="0" i="0" u="none" strike="noStrike" baseline="0" dirty="0">
                <a:latin typeface="AdvOT7b515deb+fb"/>
              </a:rPr>
              <a:t>fi</a:t>
            </a:r>
            <a:r>
              <a:rPr lang="en-GB" sz="1800" b="0" i="0" u="none" strike="noStrike" baseline="0" dirty="0">
                <a:latin typeface="AdvOT7b515deb"/>
              </a:rPr>
              <a:t>cation is unclear and a clinical decision should be made about treatment.</a:t>
            </a:r>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13</a:t>
            </a:fld>
            <a:endParaRPr lang="en-GB"/>
          </a:p>
        </p:txBody>
      </p:sp>
    </p:spTree>
    <p:extLst>
      <p:ext uri="{BB962C8B-B14F-4D97-AF65-F5344CB8AC3E}">
        <p14:creationId xmlns:p14="http://schemas.microsoft.com/office/powerpoint/2010/main" val="340949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200" b="0" i="0" u="none" strike="noStrike" baseline="0" dirty="0">
                <a:latin typeface="AdvOT7b515deb"/>
              </a:rPr>
              <a:t>Type 2 diabetes frequently goes undiagnosed for many years, because </a:t>
            </a:r>
            <a:r>
              <a:rPr lang="en-GB" sz="1200" b="0" i="0" u="none" strike="noStrike" baseline="0" dirty="0" err="1">
                <a:latin typeface="AdvOT7b515deb"/>
              </a:rPr>
              <a:t>hyperglycemia</a:t>
            </a:r>
            <a:r>
              <a:rPr lang="en-GB" sz="1200" b="0" i="0" u="none" strike="noStrike" baseline="0" dirty="0">
                <a:latin typeface="AdvOT7b515deb"/>
              </a:rPr>
              <a:t> develops gradually and, at earlier stages, is often not severe enough for the individual to notice the classic diabetes symptoms caused by </a:t>
            </a:r>
            <a:r>
              <a:rPr lang="en-GB" sz="1200" b="0" i="0" u="none" strike="noStrike" baseline="0" dirty="0" err="1">
                <a:latin typeface="AdvOT7b515deb"/>
              </a:rPr>
              <a:t>hyperglycemia</a:t>
            </a:r>
            <a:r>
              <a:rPr lang="en-GB" sz="1200" b="0" i="0" u="none" strike="noStrike" baseline="0" dirty="0">
                <a:latin typeface="AdvOT7b515deb"/>
              </a:rPr>
              <a:t>, such as dehydration or unintentional weight loss. Nevertheless, even undiagnosed people with diabetes are at increased risk of developing macrovascular and microvascular complications.</a:t>
            </a:r>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14</a:t>
            </a:fld>
            <a:endParaRPr lang="en-GB"/>
          </a:p>
        </p:txBody>
      </p:sp>
    </p:spTree>
    <p:extLst>
      <p:ext uri="{BB962C8B-B14F-4D97-AF65-F5344CB8AC3E}">
        <p14:creationId xmlns:p14="http://schemas.microsoft.com/office/powerpoint/2010/main" val="324334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156581-5007-0285-6384-CBC47E21A3B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879E6DF1-98B2-83DF-9133-1AB87618E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D0D11527-000D-94F2-58A1-B1CC74E6A6A5}"/>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5" name="Θέση υποσέλιδου 4">
            <a:extLst>
              <a:ext uri="{FF2B5EF4-FFF2-40B4-BE49-F238E27FC236}">
                <a16:creationId xmlns:a16="http://schemas.microsoft.com/office/drawing/2014/main" id="{DFA4F424-59D0-1600-3CF5-3E02C3863406}"/>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30C5E17A-12AE-915C-7574-823AA38C6B74}"/>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398406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6CC843-7A53-872A-8C37-A0172DA3192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A45AC78B-2297-70F0-FBD2-EC455EE2DE6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486A2BFF-9B33-0CBE-CCBB-5B4C60060679}"/>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5" name="Θέση υποσέλιδου 4">
            <a:extLst>
              <a:ext uri="{FF2B5EF4-FFF2-40B4-BE49-F238E27FC236}">
                <a16:creationId xmlns:a16="http://schemas.microsoft.com/office/drawing/2014/main" id="{8F1826F0-572D-9795-3203-07109432AD3C}"/>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A77C45D6-D6E6-0493-295A-D9F3FB236CC9}"/>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17645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6AF7B7F-1009-9A50-ACED-B780D79F4C1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D0BE0205-1833-FF0C-B249-14D327A17E1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C9C84D74-EB02-557D-DCCD-013B1BEF5A40}"/>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5" name="Θέση υποσέλιδου 4">
            <a:extLst>
              <a:ext uri="{FF2B5EF4-FFF2-40B4-BE49-F238E27FC236}">
                <a16:creationId xmlns:a16="http://schemas.microsoft.com/office/drawing/2014/main" id="{E6653789-1098-E43E-1B8D-4C4707ABFBE1}"/>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F8D56CED-FCAB-9C41-CAF3-837EE3EF377A}"/>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355889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579765"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193899"/>
          </a:xfrm>
          <a:prstGeom prst="rect">
            <a:avLst/>
          </a:prstGeom>
        </p:spPr>
        <p:txBody>
          <a:bodyPr wrap="square" lIns="0" tIns="0" rIns="0" bIns="0">
            <a:spAutoFit/>
          </a:bodyPr>
          <a:lstStyle>
            <a:lvl1pPr marL="0" indent="0">
              <a:spcBef>
                <a:spcPts val="133"/>
              </a:spcBef>
              <a:buNone/>
              <a:defRPr sz="1400">
                <a:solidFill>
                  <a:schemeClr val="tx1">
                    <a:lumMod val="50000"/>
                    <a:lumOff val="50000"/>
                  </a:schemeClr>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Tree>
    <p:extLst>
      <p:ext uri="{BB962C8B-B14F-4D97-AF65-F5344CB8AC3E}">
        <p14:creationId xmlns:p14="http://schemas.microsoft.com/office/powerpoint/2010/main" val="8175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
        <p:nvSpPr>
          <p:cNvPr id="2" name="Text Placeholder 7">
            <a:extLst>
              <a:ext uri="{FF2B5EF4-FFF2-40B4-BE49-F238E27FC236}">
                <a16:creationId xmlns:a16="http://schemas.microsoft.com/office/drawing/2014/main" id="{71CC41F3-38F5-E02C-5144-4E7B51779BCB}"/>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3225734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182778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4" name="Title Placeholder 12">
            <a:extLst>
              <a:ext uri="{FF2B5EF4-FFF2-40B4-BE49-F238E27FC236}">
                <a16:creationId xmlns:a16="http://schemas.microsoft.com/office/drawing/2014/main" id="{9BD64C26-56D7-46A7-22FD-ED75CD4AD4D4}"/>
              </a:ext>
            </a:extLst>
          </p:cNvPr>
          <p:cNvSpPr txBox="1">
            <a:spLocks/>
          </p:cNvSpPr>
          <p:nvPr userDrawn="1"/>
        </p:nvSpPr>
        <p:spPr>
          <a:xfrm>
            <a:off x="912250" y="1765693"/>
            <a:ext cx="10366813" cy="295402"/>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2133"/>
              <a:t>Lorem ipsum dolor sit </a:t>
            </a:r>
            <a:r>
              <a:rPr lang="en-US" sz="2133" err="1"/>
              <a:t>amet</a:t>
            </a:r>
            <a:r>
              <a:rPr lang="en-US" sz="2133"/>
              <a:t> </a:t>
            </a:r>
            <a:r>
              <a:rPr lang="en-US" sz="2133" err="1"/>
              <a:t>consectetur</a:t>
            </a:r>
            <a:endParaRPr lang="en-US" sz="2133"/>
          </a:p>
        </p:txBody>
      </p:sp>
    </p:spTree>
    <p:extLst>
      <p:ext uri="{BB962C8B-B14F-4D97-AF65-F5344CB8AC3E}">
        <p14:creationId xmlns:p14="http://schemas.microsoft.com/office/powerpoint/2010/main" val="2051426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5" name="Content Placeholder 4">
            <a:extLst>
              <a:ext uri="{FF2B5EF4-FFF2-40B4-BE49-F238E27FC236}">
                <a16:creationId xmlns:a16="http://schemas.microsoft.com/office/drawing/2014/main" id="{5EF1C47D-5B7E-8598-23D3-F135A97C4B99}"/>
              </a:ext>
            </a:extLst>
          </p:cNvPr>
          <p:cNvSpPr>
            <a:spLocks noGrp="1"/>
          </p:cNvSpPr>
          <p:nvPr>
            <p:ph sz="quarter" idx="25" hasCustomPrompt="1"/>
          </p:nvPr>
        </p:nvSpPr>
        <p:spPr>
          <a:xfrm>
            <a:off x="912285" y="1765693"/>
            <a:ext cx="10367433" cy="4038441"/>
          </a:xfrm>
          <a:prstGeom prst="rect">
            <a:avLst/>
          </a:prstGeom>
        </p:spPr>
        <p:txBody>
          <a:bodyPr lIns="0" rIns="0"/>
          <a:lstStyle>
            <a:lvl1pPr marL="0" indent="0">
              <a:buClr>
                <a:schemeClr val="accent2"/>
              </a:buClr>
              <a:buFont typeface="Wingdings" pitchFamily="2" charset="2"/>
              <a:buNone/>
              <a:defRPr sz="2133">
                <a:latin typeface="Arial" panose="020B0604020202020204" pitchFamily="34" charset="0"/>
                <a:cs typeface="Arial" panose="020B0604020202020204" pitchFamily="34" charset="0"/>
              </a:defRPr>
            </a:lvl1pPr>
            <a:lvl2pPr marL="914377" indent="-304792">
              <a:buClr>
                <a:schemeClr val="accent1"/>
              </a:buClr>
              <a:buFont typeface="Wingdings" pitchFamily="2" charset="2"/>
              <a:buChar char="§"/>
              <a:defRPr sz="2133">
                <a:latin typeface="Arial" panose="020B0604020202020204" pitchFamily="34" charset="0"/>
                <a:cs typeface="Arial" panose="020B0604020202020204" pitchFamily="34" charset="0"/>
              </a:defRPr>
            </a:lvl2pPr>
            <a:lvl3pPr marL="1523962" indent="-304792">
              <a:buClr>
                <a:schemeClr val="accent1"/>
              </a:buClr>
              <a:buFont typeface="Wingdings" pitchFamily="2" charset="2"/>
              <a:buChar char="§"/>
              <a:defRPr sz="2133">
                <a:latin typeface="Arial" panose="020B0604020202020204" pitchFamily="34" charset="0"/>
                <a:cs typeface="Arial" panose="020B0604020202020204" pitchFamily="34" charset="0"/>
              </a:defRPr>
            </a:lvl3pPr>
            <a:lvl4pPr marL="2133547" indent="-304792">
              <a:buClr>
                <a:schemeClr val="accent1"/>
              </a:buClr>
              <a:buFont typeface="Wingdings" pitchFamily="2" charset="2"/>
              <a:buChar char="§"/>
              <a:defRPr sz="2133">
                <a:latin typeface="Arial" panose="020B0604020202020204" pitchFamily="34" charset="0"/>
                <a:cs typeface="Arial" panose="020B0604020202020204" pitchFamily="34" charset="0"/>
              </a:defRPr>
            </a:lvl4pPr>
            <a:lvl5pPr marL="2743131" indent="-304792">
              <a:buClr>
                <a:schemeClr val="accent1"/>
              </a:buClr>
              <a:buFont typeface="Wingdings" pitchFamily="2" charset="2"/>
              <a:buChar char="§"/>
              <a:defRPr sz="2133">
                <a:latin typeface="Arial" panose="020B0604020202020204" pitchFamily="34" charset="0"/>
                <a:cs typeface="Arial" panose="020B0604020202020204" pitchFamily="34" charset="0"/>
              </a:defRPr>
            </a:lvl5pPr>
          </a:lstStyle>
          <a:p>
            <a:pPr marL="0" indent="0">
              <a:buNone/>
            </a:pPr>
            <a:r>
              <a:rPr lang="en-US"/>
              <a:t>Intro text with a </a:t>
            </a:r>
            <a:r>
              <a:rPr lang="en-US" b="1">
                <a:solidFill>
                  <a:schemeClr val="accent4"/>
                </a:solidFill>
              </a:rPr>
              <a:t>link</a:t>
            </a:r>
            <a:r>
              <a:rPr lang="en-US"/>
              <a:t>.</a:t>
            </a:r>
          </a:p>
          <a:p>
            <a:r>
              <a:rPr lang="en-US"/>
              <a:t>Bullet</a:t>
            </a:r>
          </a:p>
          <a:p>
            <a:r>
              <a:rPr lang="en-US"/>
              <a:t>Bullet Bullet</a:t>
            </a:r>
          </a:p>
        </p:txBody>
      </p:sp>
    </p:spTree>
    <p:extLst>
      <p:ext uri="{BB962C8B-B14F-4D97-AF65-F5344CB8AC3E}">
        <p14:creationId xmlns:p14="http://schemas.microsoft.com/office/powerpoint/2010/main" val="370555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
        <p:nvSpPr>
          <p:cNvPr id="5" name="Text Placeholder 7">
            <a:extLst>
              <a:ext uri="{FF2B5EF4-FFF2-40B4-BE49-F238E27FC236}">
                <a16:creationId xmlns:a16="http://schemas.microsoft.com/office/drawing/2014/main" id="{B2D03ACE-8D52-2A2D-6745-2302DED0C88E}"/>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1212894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2" name="Rectangle 1">
            <a:extLst>
              <a:ext uri="{FF2B5EF4-FFF2-40B4-BE49-F238E27FC236}">
                <a16:creationId xmlns:a16="http://schemas.microsoft.com/office/drawing/2014/main" id="{5C6F2C0D-3B74-04B0-5222-684F7BCD7EAF}"/>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515433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2" name="Rectangle 1">
            <a:extLst>
              <a:ext uri="{FF2B5EF4-FFF2-40B4-BE49-F238E27FC236}">
                <a16:creationId xmlns:a16="http://schemas.microsoft.com/office/drawing/2014/main" id="{5C6F2C0D-3B74-04B0-5222-684F7BCD7EAF}"/>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419384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48915C-D1FA-C4D5-A5AA-99D44A3A54A2}"/>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790CF388-48DC-8F8A-1C1D-483A848335E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655A78B4-513A-4B6A-C3C1-12F00884C017}"/>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5" name="Θέση υποσέλιδου 4">
            <a:extLst>
              <a:ext uri="{FF2B5EF4-FFF2-40B4-BE49-F238E27FC236}">
                <a16:creationId xmlns:a16="http://schemas.microsoft.com/office/drawing/2014/main" id="{F58E686E-121C-1FB3-C17F-7CD33C514C79}"/>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5C78D75E-D2E8-2C85-805B-2BAD495AE94D}"/>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2331288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2105179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382186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AC96BA6D-04F8-DC64-5EDC-BF0AC58E3931}"/>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2677156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AC96BA6D-04F8-DC64-5EDC-BF0AC58E3931}"/>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1985573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3035309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2455951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BE1D72E0-3270-D017-586E-972004483372}"/>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2340259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BE1D72E0-3270-D017-586E-972004483372}"/>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206572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50" y="2516914"/>
            <a:ext cx="2374289"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13946"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1" y="3301039"/>
            <a:ext cx="1953836" cy="2251615"/>
          </a:xfrm>
          <a:prstGeom prst="rect">
            <a:avLst/>
          </a:prstGeom>
        </p:spPr>
        <p:txBody>
          <a:bodyPr lIns="0" rIns="0"/>
          <a:lstStyle>
            <a:lvl1pPr marL="380990" indent="-380990">
              <a:buClr>
                <a:schemeClr val="accent4"/>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cxnSp>
        <p:nvCxnSpPr>
          <p:cNvPr id="4" name="Google Shape;400;g20f6aa90e08_0_342">
            <a:extLst>
              <a:ext uri="{FF2B5EF4-FFF2-40B4-BE49-F238E27FC236}">
                <a16:creationId xmlns:a16="http://schemas.microsoft.com/office/drawing/2014/main" id="{4DE0AB72-C263-EEC0-586A-C4621F84E617}"/>
              </a:ext>
            </a:extLst>
          </p:cNvPr>
          <p:cNvCxnSpPr/>
          <p:nvPr userDrawn="1"/>
        </p:nvCxnSpPr>
        <p:spPr>
          <a:xfrm>
            <a:off x="1133920" y="3136803"/>
            <a:ext cx="1375200" cy="0"/>
          </a:xfrm>
          <a:prstGeom prst="straightConnector1">
            <a:avLst/>
          </a:prstGeom>
          <a:noFill/>
          <a:ln w="28575" cap="flat" cmpd="sng">
            <a:solidFill>
              <a:srgbClr val="A6192E"/>
            </a:solidFill>
            <a:prstDash val="solid"/>
            <a:miter lim="800000"/>
            <a:headEnd type="none" w="sm" len="sm"/>
            <a:tailEnd type="none" w="sm" len="sm"/>
          </a:ln>
        </p:spPr>
      </p:cxnSp>
      <p:sp>
        <p:nvSpPr>
          <p:cNvPr id="32" name="Rectangle 31">
            <a:extLst>
              <a:ext uri="{FF2B5EF4-FFF2-40B4-BE49-F238E27FC236}">
                <a16:creationId xmlns:a16="http://schemas.microsoft.com/office/drawing/2014/main" id="{882E3D29-9117-19FE-A423-E31878FD4432}"/>
              </a:ext>
            </a:extLst>
          </p:cNvPr>
          <p:cNvSpPr/>
          <p:nvPr userDrawn="1"/>
        </p:nvSpPr>
        <p:spPr>
          <a:xfrm>
            <a:off x="8916564" y="2516914"/>
            <a:ext cx="2374289"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Text Placeholder 4">
            <a:extLst>
              <a:ext uri="{FF2B5EF4-FFF2-40B4-BE49-F238E27FC236}">
                <a16:creationId xmlns:a16="http://schemas.microsoft.com/office/drawing/2014/main" id="{F933F151-834F-E725-CF15-D88DC43F34B4}"/>
              </a:ext>
            </a:extLst>
          </p:cNvPr>
          <p:cNvSpPr>
            <a:spLocks noGrp="1"/>
          </p:cNvSpPr>
          <p:nvPr>
            <p:ph type="body" sz="quarter" idx="28" hasCustomPrompt="1"/>
          </p:nvPr>
        </p:nvSpPr>
        <p:spPr>
          <a:xfrm>
            <a:off x="9118259"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4" name="Text Placeholder 4">
            <a:extLst>
              <a:ext uri="{FF2B5EF4-FFF2-40B4-BE49-F238E27FC236}">
                <a16:creationId xmlns:a16="http://schemas.microsoft.com/office/drawing/2014/main" id="{E1BD0C2A-E29C-BB6A-3092-99D0188CD8ED}"/>
              </a:ext>
            </a:extLst>
          </p:cNvPr>
          <p:cNvSpPr>
            <a:spLocks noGrp="1"/>
          </p:cNvSpPr>
          <p:nvPr>
            <p:ph type="body" sz="quarter" idx="29" hasCustomPrompt="1"/>
          </p:nvPr>
        </p:nvSpPr>
        <p:spPr>
          <a:xfrm>
            <a:off x="9138234" y="3301039"/>
            <a:ext cx="1953836" cy="2251615"/>
          </a:xfrm>
          <a:prstGeom prst="rect">
            <a:avLst/>
          </a:prstGeom>
        </p:spPr>
        <p:txBody>
          <a:bodyPr lIns="0" rIns="0"/>
          <a:lstStyle>
            <a:lvl1pPr marL="380990" indent="-380990">
              <a:buClr>
                <a:schemeClr val="accent4"/>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5" name="Google Shape;400;g20f6aa90e08_0_342">
            <a:extLst>
              <a:ext uri="{FF2B5EF4-FFF2-40B4-BE49-F238E27FC236}">
                <a16:creationId xmlns:a16="http://schemas.microsoft.com/office/drawing/2014/main" id="{A6A31FCF-FEEB-BAD4-BEDE-2FE13A759B66}"/>
              </a:ext>
            </a:extLst>
          </p:cNvPr>
          <p:cNvCxnSpPr/>
          <p:nvPr userDrawn="1"/>
        </p:nvCxnSpPr>
        <p:spPr>
          <a:xfrm>
            <a:off x="9138233" y="3136803"/>
            <a:ext cx="1375200" cy="0"/>
          </a:xfrm>
          <a:prstGeom prst="straightConnector1">
            <a:avLst/>
          </a:prstGeom>
          <a:noFill/>
          <a:ln w="28575" cap="flat" cmpd="sng">
            <a:solidFill>
              <a:srgbClr val="A6192E"/>
            </a:solidFill>
            <a:prstDash val="solid"/>
            <a:miter lim="800000"/>
            <a:headEnd type="none" w="sm" len="sm"/>
            <a:tailEnd type="none" w="sm" len="sm"/>
          </a:ln>
        </p:spPr>
      </p:cxnSp>
      <p:sp>
        <p:nvSpPr>
          <p:cNvPr id="36" name="Rectangle 35">
            <a:extLst>
              <a:ext uri="{FF2B5EF4-FFF2-40B4-BE49-F238E27FC236}">
                <a16:creationId xmlns:a16="http://schemas.microsoft.com/office/drawing/2014/main" id="{79F163B5-6A7C-4C85-1C96-52A7C49B3964}"/>
              </a:ext>
            </a:extLst>
          </p:cNvPr>
          <p:cNvSpPr/>
          <p:nvPr userDrawn="1"/>
        </p:nvSpPr>
        <p:spPr>
          <a:xfrm>
            <a:off x="6257296" y="2516914"/>
            <a:ext cx="2374289"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Text Placeholder 4">
            <a:extLst>
              <a:ext uri="{FF2B5EF4-FFF2-40B4-BE49-F238E27FC236}">
                <a16:creationId xmlns:a16="http://schemas.microsoft.com/office/drawing/2014/main" id="{FB8B58D6-1AC9-C284-0DA5-BD5F9B061FE1}"/>
              </a:ext>
            </a:extLst>
          </p:cNvPr>
          <p:cNvSpPr>
            <a:spLocks noGrp="1"/>
          </p:cNvSpPr>
          <p:nvPr>
            <p:ph type="body" sz="quarter" idx="30" hasCustomPrompt="1"/>
          </p:nvPr>
        </p:nvSpPr>
        <p:spPr>
          <a:xfrm>
            <a:off x="6458991"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8" name="Text Placeholder 4">
            <a:extLst>
              <a:ext uri="{FF2B5EF4-FFF2-40B4-BE49-F238E27FC236}">
                <a16:creationId xmlns:a16="http://schemas.microsoft.com/office/drawing/2014/main" id="{BFD6C79C-1160-EA83-C7E6-E8E4A3A18C35}"/>
              </a:ext>
            </a:extLst>
          </p:cNvPr>
          <p:cNvSpPr>
            <a:spLocks noGrp="1"/>
          </p:cNvSpPr>
          <p:nvPr>
            <p:ph type="body" sz="quarter" idx="31" hasCustomPrompt="1"/>
          </p:nvPr>
        </p:nvSpPr>
        <p:spPr>
          <a:xfrm>
            <a:off x="6478966" y="3301039"/>
            <a:ext cx="1953836" cy="2251615"/>
          </a:xfrm>
          <a:prstGeom prst="rect">
            <a:avLst/>
          </a:prstGeom>
        </p:spPr>
        <p:txBody>
          <a:bodyPr lIns="0" rIns="0"/>
          <a:lstStyle>
            <a:lvl1pPr marL="380990" indent="-380990">
              <a:buClr>
                <a:schemeClr val="accent4"/>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9" name="Google Shape;400;g20f6aa90e08_0_342">
            <a:extLst>
              <a:ext uri="{FF2B5EF4-FFF2-40B4-BE49-F238E27FC236}">
                <a16:creationId xmlns:a16="http://schemas.microsoft.com/office/drawing/2014/main" id="{8420CF23-9086-F198-C393-54F4723930B6}"/>
              </a:ext>
            </a:extLst>
          </p:cNvPr>
          <p:cNvCxnSpPr/>
          <p:nvPr userDrawn="1"/>
        </p:nvCxnSpPr>
        <p:spPr>
          <a:xfrm>
            <a:off x="6478965" y="3136803"/>
            <a:ext cx="1375200" cy="0"/>
          </a:xfrm>
          <a:prstGeom prst="straightConnector1">
            <a:avLst/>
          </a:prstGeom>
          <a:noFill/>
          <a:ln w="28575" cap="flat" cmpd="sng">
            <a:solidFill>
              <a:srgbClr val="A6192E"/>
            </a:solidFill>
            <a:prstDash val="solid"/>
            <a:miter lim="800000"/>
            <a:headEnd type="none" w="sm" len="sm"/>
            <a:tailEnd type="none" w="sm" len="sm"/>
          </a:ln>
        </p:spPr>
      </p:cxnSp>
      <p:sp>
        <p:nvSpPr>
          <p:cNvPr id="40" name="Rectangle 39">
            <a:extLst>
              <a:ext uri="{FF2B5EF4-FFF2-40B4-BE49-F238E27FC236}">
                <a16:creationId xmlns:a16="http://schemas.microsoft.com/office/drawing/2014/main" id="{DC72933A-F31F-C22E-A40A-687BDDBF2D12}"/>
              </a:ext>
            </a:extLst>
          </p:cNvPr>
          <p:cNvSpPr/>
          <p:nvPr userDrawn="1"/>
        </p:nvSpPr>
        <p:spPr>
          <a:xfrm>
            <a:off x="3580317" y="2516914"/>
            <a:ext cx="2374289"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 Placeholder 4">
            <a:extLst>
              <a:ext uri="{FF2B5EF4-FFF2-40B4-BE49-F238E27FC236}">
                <a16:creationId xmlns:a16="http://schemas.microsoft.com/office/drawing/2014/main" id="{E1E77D58-C578-4908-212A-706168154C22}"/>
              </a:ext>
            </a:extLst>
          </p:cNvPr>
          <p:cNvSpPr>
            <a:spLocks noGrp="1"/>
          </p:cNvSpPr>
          <p:nvPr>
            <p:ph type="body" sz="quarter" idx="32" hasCustomPrompt="1"/>
          </p:nvPr>
        </p:nvSpPr>
        <p:spPr>
          <a:xfrm>
            <a:off x="3782013"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42" name="Text Placeholder 4">
            <a:extLst>
              <a:ext uri="{FF2B5EF4-FFF2-40B4-BE49-F238E27FC236}">
                <a16:creationId xmlns:a16="http://schemas.microsoft.com/office/drawing/2014/main" id="{41E2EECF-2C2D-B3AB-220D-CD337AF855C2}"/>
              </a:ext>
            </a:extLst>
          </p:cNvPr>
          <p:cNvSpPr>
            <a:spLocks noGrp="1"/>
          </p:cNvSpPr>
          <p:nvPr>
            <p:ph type="body" sz="quarter" idx="33" hasCustomPrompt="1"/>
          </p:nvPr>
        </p:nvSpPr>
        <p:spPr>
          <a:xfrm>
            <a:off x="3801987" y="3301039"/>
            <a:ext cx="1953836" cy="2251615"/>
          </a:xfrm>
          <a:prstGeom prst="rect">
            <a:avLst/>
          </a:prstGeom>
        </p:spPr>
        <p:txBody>
          <a:bodyPr lIns="0" rIns="0"/>
          <a:lstStyle>
            <a:lvl1pPr marL="380990" indent="-380990">
              <a:buClr>
                <a:schemeClr val="accent4"/>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43" name="Google Shape;400;g20f6aa90e08_0_342">
            <a:extLst>
              <a:ext uri="{FF2B5EF4-FFF2-40B4-BE49-F238E27FC236}">
                <a16:creationId xmlns:a16="http://schemas.microsoft.com/office/drawing/2014/main" id="{9D318BA8-07A0-E429-8612-4A6FB7D633E4}"/>
              </a:ext>
            </a:extLst>
          </p:cNvPr>
          <p:cNvCxnSpPr/>
          <p:nvPr userDrawn="1"/>
        </p:nvCxnSpPr>
        <p:spPr>
          <a:xfrm>
            <a:off x="3801987" y="3136803"/>
            <a:ext cx="1375200" cy="0"/>
          </a:xfrm>
          <a:prstGeom prst="straightConnector1">
            <a:avLst/>
          </a:prstGeom>
          <a:noFill/>
          <a:ln w="28575" cap="flat" cmpd="sng">
            <a:solidFill>
              <a:srgbClr val="A6192E"/>
            </a:solidFill>
            <a:prstDash val="solid"/>
            <a:miter lim="800000"/>
            <a:headEnd type="none" w="sm" len="sm"/>
            <a:tailEnd type="none" w="sm" len="sm"/>
          </a:ln>
        </p:spPr>
      </p:cxnSp>
    </p:spTree>
    <p:extLst>
      <p:ext uri="{BB962C8B-B14F-4D97-AF65-F5344CB8AC3E}">
        <p14:creationId xmlns:p14="http://schemas.microsoft.com/office/powerpoint/2010/main" val="2921235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50" y="2516914"/>
            <a:ext cx="2374289"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13946"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1" y="3301039"/>
            <a:ext cx="1953836" cy="2251615"/>
          </a:xfrm>
          <a:prstGeom prst="rect">
            <a:avLst/>
          </a:prstGeom>
        </p:spPr>
        <p:txBody>
          <a:bodyPr lIns="0" rIns="0"/>
          <a:lstStyle>
            <a:lvl1pPr marL="380990" indent="-380990">
              <a:buClr>
                <a:schemeClr val="accent1"/>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cxnSp>
        <p:nvCxnSpPr>
          <p:cNvPr id="4" name="Google Shape;400;g20f6aa90e08_0_342">
            <a:extLst>
              <a:ext uri="{FF2B5EF4-FFF2-40B4-BE49-F238E27FC236}">
                <a16:creationId xmlns:a16="http://schemas.microsoft.com/office/drawing/2014/main" id="{4DE0AB72-C263-EEC0-586A-C4621F84E617}"/>
              </a:ext>
            </a:extLst>
          </p:cNvPr>
          <p:cNvCxnSpPr/>
          <p:nvPr userDrawn="1"/>
        </p:nvCxnSpPr>
        <p:spPr>
          <a:xfrm>
            <a:off x="1133920" y="3136803"/>
            <a:ext cx="1375200" cy="0"/>
          </a:xfrm>
          <a:prstGeom prst="straightConnector1">
            <a:avLst/>
          </a:prstGeom>
          <a:noFill/>
          <a:ln w="38100" cap="flat" cmpd="sng">
            <a:solidFill>
              <a:srgbClr val="A6192E"/>
            </a:solidFill>
            <a:prstDash val="solid"/>
            <a:miter lim="800000"/>
            <a:headEnd type="none" w="sm" len="sm"/>
            <a:tailEnd type="none" w="sm" len="sm"/>
          </a:ln>
        </p:spPr>
      </p:cxnSp>
      <p:sp>
        <p:nvSpPr>
          <p:cNvPr id="32" name="Rectangle 31">
            <a:extLst>
              <a:ext uri="{FF2B5EF4-FFF2-40B4-BE49-F238E27FC236}">
                <a16:creationId xmlns:a16="http://schemas.microsoft.com/office/drawing/2014/main" id="{882E3D29-9117-19FE-A423-E31878FD4432}"/>
              </a:ext>
            </a:extLst>
          </p:cNvPr>
          <p:cNvSpPr/>
          <p:nvPr userDrawn="1"/>
        </p:nvSpPr>
        <p:spPr>
          <a:xfrm>
            <a:off x="8916564" y="2516914"/>
            <a:ext cx="2374289" cy="3258591"/>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Text Placeholder 4">
            <a:extLst>
              <a:ext uri="{FF2B5EF4-FFF2-40B4-BE49-F238E27FC236}">
                <a16:creationId xmlns:a16="http://schemas.microsoft.com/office/drawing/2014/main" id="{F933F151-834F-E725-CF15-D88DC43F34B4}"/>
              </a:ext>
            </a:extLst>
          </p:cNvPr>
          <p:cNvSpPr>
            <a:spLocks noGrp="1"/>
          </p:cNvSpPr>
          <p:nvPr>
            <p:ph type="body" sz="quarter" idx="28" hasCustomPrompt="1"/>
          </p:nvPr>
        </p:nvSpPr>
        <p:spPr>
          <a:xfrm>
            <a:off x="9118259"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4" name="Text Placeholder 4">
            <a:extLst>
              <a:ext uri="{FF2B5EF4-FFF2-40B4-BE49-F238E27FC236}">
                <a16:creationId xmlns:a16="http://schemas.microsoft.com/office/drawing/2014/main" id="{E1BD0C2A-E29C-BB6A-3092-99D0188CD8ED}"/>
              </a:ext>
            </a:extLst>
          </p:cNvPr>
          <p:cNvSpPr>
            <a:spLocks noGrp="1"/>
          </p:cNvSpPr>
          <p:nvPr>
            <p:ph type="body" sz="quarter" idx="29" hasCustomPrompt="1"/>
          </p:nvPr>
        </p:nvSpPr>
        <p:spPr>
          <a:xfrm>
            <a:off x="9138234" y="3301039"/>
            <a:ext cx="1953836" cy="2251615"/>
          </a:xfrm>
          <a:prstGeom prst="rect">
            <a:avLst/>
          </a:prstGeom>
        </p:spPr>
        <p:txBody>
          <a:bodyPr lIns="0" rIns="0"/>
          <a:lstStyle>
            <a:lvl1pPr marL="380990" indent="-380990">
              <a:buClr>
                <a:schemeClr val="accent1"/>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5" name="Google Shape;400;g20f6aa90e08_0_342">
            <a:extLst>
              <a:ext uri="{FF2B5EF4-FFF2-40B4-BE49-F238E27FC236}">
                <a16:creationId xmlns:a16="http://schemas.microsoft.com/office/drawing/2014/main" id="{A6A31FCF-FEEB-BAD4-BEDE-2FE13A759B66}"/>
              </a:ext>
            </a:extLst>
          </p:cNvPr>
          <p:cNvCxnSpPr/>
          <p:nvPr userDrawn="1"/>
        </p:nvCxnSpPr>
        <p:spPr>
          <a:xfrm>
            <a:off x="9138233" y="3136803"/>
            <a:ext cx="1375200" cy="0"/>
          </a:xfrm>
          <a:prstGeom prst="straightConnector1">
            <a:avLst/>
          </a:prstGeom>
          <a:noFill/>
          <a:ln w="38100" cap="flat" cmpd="sng">
            <a:solidFill>
              <a:schemeClr val="accent3"/>
            </a:solidFill>
            <a:prstDash val="solid"/>
            <a:miter lim="800000"/>
            <a:headEnd type="none" w="sm" len="sm"/>
            <a:tailEnd type="none" w="sm" len="sm"/>
          </a:ln>
        </p:spPr>
      </p:cxnSp>
      <p:sp>
        <p:nvSpPr>
          <p:cNvPr id="36" name="Rectangle 35">
            <a:extLst>
              <a:ext uri="{FF2B5EF4-FFF2-40B4-BE49-F238E27FC236}">
                <a16:creationId xmlns:a16="http://schemas.microsoft.com/office/drawing/2014/main" id="{79F163B5-6A7C-4C85-1C96-52A7C49B3964}"/>
              </a:ext>
            </a:extLst>
          </p:cNvPr>
          <p:cNvSpPr/>
          <p:nvPr userDrawn="1"/>
        </p:nvSpPr>
        <p:spPr>
          <a:xfrm>
            <a:off x="6257296" y="2516914"/>
            <a:ext cx="2374289" cy="3258591"/>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Text Placeholder 4">
            <a:extLst>
              <a:ext uri="{FF2B5EF4-FFF2-40B4-BE49-F238E27FC236}">
                <a16:creationId xmlns:a16="http://schemas.microsoft.com/office/drawing/2014/main" id="{FB8B58D6-1AC9-C284-0DA5-BD5F9B061FE1}"/>
              </a:ext>
            </a:extLst>
          </p:cNvPr>
          <p:cNvSpPr>
            <a:spLocks noGrp="1"/>
          </p:cNvSpPr>
          <p:nvPr>
            <p:ph type="body" sz="quarter" idx="30" hasCustomPrompt="1"/>
          </p:nvPr>
        </p:nvSpPr>
        <p:spPr>
          <a:xfrm>
            <a:off x="6458991"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8" name="Text Placeholder 4">
            <a:extLst>
              <a:ext uri="{FF2B5EF4-FFF2-40B4-BE49-F238E27FC236}">
                <a16:creationId xmlns:a16="http://schemas.microsoft.com/office/drawing/2014/main" id="{BFD6C79C-1160-EA83-C7E6-E8E4A3A18C35}"/>
              </a:ext>
            </a:extLst>
          </p:cNvPr>
          <p:cNvSpPr>
            <a:spLocks noGrp="1"/>
          </p:cNvSpPr>
          <p:nvPr>
            <p:ph type="body" sz="quarter" idx="31" hasCustomPrompt="1"/>
          </p:nvPr>
        </p:nvSpPr>
        <p:spPr>
          <a:xfrm>
            <a:off x="6478966" y="3301039"/>
            <a:ext cx="1953836" cy="2251615"/>
          </a:xfrm>
          <a:prstGeom prst="rect">
            <a:avLst/>
          </a:prstGeom>
        </p:spPr>
        <p:txBody>
          <a:bodyPr lIns="0" rIns="0"/>
          <a:lstStyle>
            <a:lvl1pPr marL="380990" indent="-380990">
              <a:buClr>
                <a:schemeClr val="accent1"/>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9" name="Google Shape;400;g20f6aa90e08_0_342">
            <a:extLst>
              <a:ext uri="{FF2B5EF4-FFF2-40B4-BE49-F238E27FC236}">
                <a16:creationId xmlns:a16="http://schemas.microsoft.com/office/drawing/2014/main" id="{8420CF23-9086-F198-C393-54F4723930B6}"/>
              </a:ext>
            </a:extLst>
          </p:cNvPr>
          <p:cNvCxnSpPr/>
          <p:nvPr userDrawn="1"/>
        </p:nvCxnSpPr>
        <p:spPr>
          <a:xfrm>
            <a:off x="6478965" y="3136803"/>
            <a:ext cx="1375200" cy="0"/>
          </a:xfrm>
          <a:prstGeom prst="straightConnector1">
            <a:avLst/>
          </a:prstGeom>
          <a:noFill/>
          <a:ln w="38100" cap="flat" cmpd="sng">
            <a:solidFill>
              <a:schemeClr val="accent4"/>
            </a:solidFill>
            <a:prstDash val="solid"/>
            <a:miter lim="800000"/>
            <a:headEnd type="none" w="sm" len="sm"/>
            <a:tailEnd type="none" w="sm" len="sm"/>
          </a:ln>
        </p:spPr>
      </p:cxnSp>
      <p:sp>
        <p:nvSpPr>
          <p:cNvPr id="40" name="Rectangle 39">
            <a:extLst>
              <a:ext uri="{FF2B5EF4-FFF2-40B4-BE49-F238E27FC236}">
                <a16:creationId xmlns:a16="http://schemas.microsoft.com/office/drawing/2014/main" id="{DC72933A-F31F-C22E-A40A-687BDDBF2D12}"/>
              </a:ext>
            </a:extLst>
          </p:cNvPr>
          <p:cNvSpPr/>
          <p:nvPr userDrawn="1"/>
        </p:nvSpPr>
        <p:spPr>
          <a:xfrm>
            <a:off x="3580317" y="2516914"/>
            <a:ext cx="2374289" cy="325859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 Placeholder 4">
            <a:extLst>
              <a:ext uri="{FF2B5EF4-FFF2-40B4-BE49-F238E27FC236}">
                <a16:creationId xmlns:a16="http://schemas.microsoft.com/office/drawing/2014/main" id="{E1E77D58-C578-4908-212A-706168154C22}"/>
              </a:ext>
            </a:extLst>
          </p:cNvPr>
          <p:cNvSpPr>
            <a:spLocks noGrp="1"/>
          </p:cNvSpPr>
          <p:nvPr>
            <p:ph type="body" sz="quarter" idx="32" hasCustomPrompt="1"/>
          </p:nvPr>
        </p:nvSpPr>
        <p:spPr>
          <a:xfrm>
            <a:off x="3782013"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42" name="Text Placeholder 4">
            <a:extLst>
              <a:ext uri="{FF2B5EF4-FFF2-40B4-BE49-F238E27FC236}">
                <a16:creationId xmlns:a16="http://schemas.microsoft.com/office/drawing/2014/main" id="{41E2EECF-2C2D-B3AB-220D-CD337AF855C2}"/>
              </a:ext>
            </a:extLst>
          </p:cNvPr>
          <p:cNvSpPr>
            <a:spLocks noGrp="1"/>
          </p:cNvSpPr>
          <p:nvPr>
            <p:ph type="body" sz="quarter" idx="33" hasCustomPrompt="1"/>
          </p:nvPr>
        </p:nvSpPr>
        <p:spPr>
          <a:xfrm>
            <a:off x="3801987" y="3301039"/>
            <a:ext cx="1953836" cy="2251615"/>
          </a:xfrm>
          <a:prstGeom prst="rect">
            <a:avLst/>
          </a:prstGeom>
        </p:spPr>
        <p:txBody>
          <a:bodyPr lIns="0" rIns="0"/>
          <a:lstStyle>
            <a:lvl1pPr marL="380990" indent="-380990">
              <a:buClr>
                <a:schemeClr val="accent1"/>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43" name="Google Shape;400;g20f6aa90e08_0_342">
            <a:extLst>
              <a:ext uri="{FF2B5EF4-FFF2-40B4-BE49-F238E27FC236}">
                <a16:creationId xmlns:a16="http://schemas.microsoft.com/office/drawing/2014/main" id="{9D318BA8-07A0-E429-8612-4A6FB7D633E4}"/>
              </a:ext>
            </a:extLst>
          </p:cNvPr>
          <p:cNvCxnSpPr/>
          <p:nvPr userDrawn="1"/>
        </p:nvCxnSpPr>
        <p:spPr>
          <a:xfrm>
            <a:off x="3801987" y="3136803"/>
            <a:ext cx="1375200" cy="0"/>
          </a:xfrm>
          <a:prstGeom prst="straightConnector1">
            <a:avLst/>
          </a:prstGeom>
          <a:noFill/>
          <a:ln w="38100" cap="flat" cmpd="sng">
            <a:solidFill>
              <a:schemeClr val="accent2"/>
            </a:solidFill>
            <a:prstDash val="solid"/>
            <a:miter lim="800000"/>
            <a:headEnd type="none" w="sm" len="sm"/>
            <a:tailEnd type="none" w="sm" len="sm"/>
          </a:ln>
        </p:spPr>
      </p:cxnSp>
    </p:spTree>
    <p:extLst>
      <p:ext uri="{BB962C8B-B14F-4D97-AF65-F5344CB8AC3E}">
        <p14:creationId xmlns:p14="http://schemas.microsoft.com/office/powerpoint/2010/main" val="231743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E23BDA-3E7E-7B47-EBED-0DF83EB0D13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95B9A771-F851-C83A-7127-B426639598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4B27391-826D-5902-7A83-066ECB349008}"/>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5" name="Θέση υποσέλιδου 4">
            <a:extLst>
              <a:ext uri="{FF2B5EF4-FFF2-40B4-BE49-F238E27FC236}">
                <a16:creationId xmlns:a16="http://schemas.microsoft.com/office/drawing/2014/main" id="{DE6ED903-E563-42D0-C30A-F1782DCA7AB1}"/>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D3052D30-B5C1-C104-AED3-22903FDA6D8C}"/>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2979396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grpSp>
        <p:nvGrpSpPr>
          <p:cNvPr id="15" name="Group 14">
            <a:extLst>
              <a:ext uri="{FF2B5EF4-FFF2-40B4-BE49-F238E27FC236}">
                <a16:creationId xmlns:a16="http://schemas.microsoft.com/office/drawing/2014/main" id="{1A71A6EC-7993-72A3-6B69-1DC62AB536E1}"/>
              </a:ext>
            </a:extLst>
          </p:cNvPr>
          <p:cNvGrpSpPr/>
          <p:nvPr userDrawn="1"/>
        </p:nvGrpSpPr>
        <p:grpSpPr>
          <a:xfrm>
            <a:off x="3810000" y="2173951"/>
            <a:ext cx="4572000" cy="4119383"/>
            <a:chOff x="3090042" y="1630463"/>
            <a:chExt cx="3429000" cy="3089537"/>
          </a:xfrm>
        </p:grpSpPr>
        <p:sp>
          <p:nvSpPr>
            <p:cNvPr id="11" name="Oval 10">
              <a:extLst>
                <a:ext uri="{FF2B5EF4-FFF2-40B4-BE49-F238E27FC236}">
                  <a16:creationId xmlns:a16="http://schemas.microsoft.com/office/drawing/2014/main" id="{856B32C5-D63F-BFD0-3C1A-8F706370767A}"/>
                </a:ext>
              </a:extLst>
            </p:cNvPr>
            <p:cNvSpPr/>
            <p:nvPr userDrawn="1"/>
          </p:nvSpPr>
          <p:spPr>
            <a:xfrm>
              <a:off x="3799027" y="1630463"/>
              <a:ext cx="1947042" cy="1947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6015357F-1CA4-D881-F7A4-98A9A098A7B5}"/>
                </a:ext>
              </a:extLst>
            </p:cNvPr>
            <p:cNvSpPr/>
            <p:nvPr userDrawn="1"/>
          </p:nvSpPr>
          <p:spPr>
            <a:xfrm>
              <a:off x="3090042" y="2772958"/>
              <a:ext cx="1947042" cy="1947042"/>
            </a:xfrm>
            <a:prstGeom prst="ellipse">
              <a:avLst/>
            </a:prstGeom>
            <a:solidFill>
              <a:srgbClr val="008996">
                <a:alpha val="904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0EFA3560-CFA2-09F6-0719-4D3B25D21801}"/>
                </a:ext>
              </a:extLst>
            </p:cNvPr>
            <p:cNvSpPr/>
            <p:nvPr userDrawn="1"/>
          </p:nvSpPr>
          <p:spPr>
            <a:xfrm>
              <a:off x="4572000" y="2772958"/>
              <a:ext cx="1947042" cy="1947042"/>
            </a:xfrm>
            <a:prstGeom prst="ellipse">
              <a:avLst/>
            </a:prstGeom>
            <a:solidFill>
              <a:schemeClr val="accent2">
                <a:alpha val="904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54F74C6C-0D62-4F91-C968-E7579E06832A}"/>
                </a:ext>
              </a:extLst>
            </p:cNvPr>
            <p:cNvSpPr/>
            <p:nvPr userDrawn="1"/>
          </p:nvSpPr>
          <p:spPr>
            <a:xfrm>
              <a:off x="3799027" y="1630463"/>
              <a:ext cx="1947042" cy="1947042"/>
            </a:xfrm>
            <a:prstGeom prst="ellipse">
              <a:avLst/>
            </a:prstGeom>
            <a:solidFill>
              <a:schemeClr val="accent1">
                <a:alpha val="4369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 Placeholder 3">
            <a:extLst>
              <a:ext uri="{FF2B5EF4-FFF2-40B4-BE49-F238E27FC236}">
                <a16:creationId xmlns:a16="http://schemas.microsoft.com/office/drawing/2014/main" id="{C10EA2ED-7A38-42F9-EF93-74F081EBBE41}"/>
              </a:ext>
            </a:extLst>
          </p:cNvPr>
          <p:cNvSpPr>
            <a:spLocks noGrp="1"/>
          </p:cNvSpPr>
          <p:nvPr>
            <p:ph type="body" sz="quarter" idx="25" hasCustomPrompt="1"/>
          </p:nvPr>
        </p:nvSpPr>
        <p:spPr>
          <a:xfrm>
            <a:off x="5233133" y="2982653"/>
            <a:ext cx="1640417" cy="356139"/>
          </a:xfrm>
          <a:prstGeom prst="rect">
            <a:avLst/>
          </a:prstGeom>
        </p:spPr>
        <p:txBody>
          <a:bodyPr/>
          <a:lstStyle>
            <a:lvl1pPr marL="0" indent="0" algn="ctr">
              <a:buNone/>
              <a:defRPr sz="2400"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10" name="Text Placeholder 3">
            <a:extLst>
              <a:ext uri="{FF2B5EF4-FFF2-40B4-BE49-F238E27FC236}">
                <a16:creationId xmlns:a16="http://schemas.microsoft.com/office/drawing/2014/main" id="{747CC77A-053B-95F7-E477-9181460A926F}"/>
              </a:ext>
            </a:extLst>
          </p:cNvPr>
          <p:cNvSpPr>
            <a:spLocks noGrp="1"/>
          </p:cNvSpPr>
          <p:nvPr>
            <p:ph type="body" sz="quarter" idx="26" hasCustomPrompt="1"/>
          </p:nvPr>
        </p:nvSpPr>
        <p:spPr>
          <a:xfrm>
            <a:off x="4124769" y="4866872"/>
            <a:ext cx="1640417" cy="356139"/>
          </a:xfrm>
          <a:prstGeom prst="rect">
            <a:avLst/>
          </a:prstGeom>
        </p:spPr>
        <p:txBody>
          <a:bodyPr/>
          <a:lstStyle>
            <a:lvl1pPr marL="0" indent="0" algn="ctr">
              <a:buNone/>
              <a:defRPr sz="2400"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16" name="Text Placeholder 3">
            <a:extLst>
              <a:ext uri="{FF2B5EF4-FFF2-40B4-BE49-F238E27FC236}">
                <a16:creationId xmlns:a16="http://schemas.microsoft.com/office/drawing/2014/main" id="{EA4C81AF-4D02-8226-5CFC-AD1484729545}"/>
              </a:ext>
            </a:extLst>
          </p:cNvPr>
          <p:cNvSpPr>
            <a:spLocks noGrp="1"/>
          </p:cNvSpPr>
          <p:nvPr>
            <p:ph type="body" sz="quarter" idx="27" hasCustomPrompt="1"/>
          </p:nvPr>
        </p:nvSpPr>
        <p:spPr>
          <a:xfrm>
            <a:off x="6452333" y="4866872"/>
            <a:ext cx="1640417" cy="356139"/>
          </a:xfrm>
          <a:prstGeom prst="rect">
            <a:avLst/>
          </a:prstGeom>
        </p:spPr>
        <p:txBody>
          <a:bodyPr/>
          <a:lstStyle>
            <a:lvl1pPr marL="0" indent="0" algn="ctr">
              <a:buNone/>
              <a:defRPr sz="2400"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Tree>
    <p:extLst>
      <p:ext uri="{BB962C8B-B14F-4D97-AF65-F5344CB8AC3E}">
        <p14:creationId xmlns:p14="http://schemas.microsoft.com/office/powerpoint/2010/main" val="1447112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Google Shape;423;p5">
            <a:extLst>
              <a:ext uri="{FF2B5EF4-FFF2-40B4-BE49-F238E27FC236}">
                <a16:creationId xmlns:a16="http://schemas.microsoft.com/office/drawing/2014/main" id="{79A3FD79-1E88-AED6-3F84-5EDE75C26611}"/>
              </a:ext>
            </a:extLst>
          </p:cNvPr>
          <p:cNvSpPr/>
          <p:nvPr userDrawn="1"/>
        </p:nvSpPr>
        <p:spPr>
          <a:xfrm>
            <a:off x="1442800" y="2318670"/>
            <a:ext cx="4653200" cy="1941825"/>
          </a:xfrm>
          <a:prstGeom prst="rect">
            <a:avLst/>
          </a:prstGeom>
          <a:solidFill>
            <a:schemeClr val="accent2"/>
          </a:solidFill>
          <a:ln w="38100" cap="flat" cmpd="sng">
            <a:solidFill>
              <a:schemeClr val="bg1"/>
            </a:solidFill>
            <a:prstDash val="solid"/>
            <a:round/>
            <a:headEnd type="none" w="sm" len="sm"/>
            <a:tailEnd type="none" w="sm" len="sm"/>
          </a:ln>
        </p:spPr>
        <p:txBody>
          <a:bodyPr spcFirstLastPara="1" wrap="square" lIns="243833" tIns="243840" rIns="243833" bIns="243840" anchor="t" anchorCtr="0">
            <a:noAutofit/>
          </a:bodyPr>
          <a:lstStyle/>
          <a:p>
            <a:pPr marL="0" lvl="0" indent="0" rtl="0">
              <a:lnSpc>
                <a:spcPct val="90000"/>
              </a:lnSpc>
              <a:spcBef>
                <a:spcPts val="0"/>
              </a:spcBef>
              <a:spcAft>
                <a:spcPts val="0"/>
              </a:spcAft>
              <a:buNone/>
            </a:pPr>
            <a:endParaRPr sz="2667" b="1">
              <a:solidFill>
                <a:schemeClr val="bg1"/>
              </a:solidFill>
              <a:latin typeface="Helvetica Neue"/>
              <a:ea typeface="Helvetica Neue"/>
              <a:cs typeface="Helvetica Neue"/>
              <a:sym typeface="Helvetica Neue"/>
            </a:endParaRPr>
          </a:p>
        </p:txBody>
      </p:sp>
      <p:sp>
        <p:nvSpPr>
          <p:cNvPr id="5" name="Google Shape;424;p5">
            <a:extLst>
              <a:ext uri="{FF2B5EF4-FFF2-40B4-BE49-F238E27FC236}">
                <a16:creationId xmlns:a16="http://schemas.microsoft.com/office/drawing/2014/main" id="{0087A81F-4075-7FF2-BC88-AAB4F552A068}"/>
              </a:ext>
            </a:extLst>
          </p:cNvPr>
          <p:cNvSpPr/>
          <p:nvPr userDrawn="1"/>
        </p:nvSpPr>
        <p:spPr>
          <a:xfrm>
            <a:off x="6096000" y="2318669"/>
            <a:ext cx="4653200" cy="1941825"/>
          </a:xfrm>
          <a:prstGeom prst="rect">
            <a:avLst/>
          </a:prstGeom>
          <a:solidFill>
            <a:srgbClr val="008996"/>
          </a:solidFill>
          <a:ln w="38100" cap="flat" cmpd="sng">
            <a:solidFill>
              <a:schemeClr val="bg1"/>
            </a:solidFill>
            <a:prstDash val="solid"/>
            <a:round/>
            <a:headEnd type="none" w="sm" len="sm"/>
            <a:tailEnd type="none" w="sm" len="sm"/>
          </a:ln>
        </p:spPr>
        <p:txBody>
          <a:bodyPr spcFirstLastPara="1" wrap="square" lIns="243833" tIns="243840" rIns="243833" bIns="243840" anchor="t" anchorCtr="0">
            <a:noAutofit/>
          </a:bodyPr>
          <a:lstStyle/>
          <a:p>
            <a:pPr marL="0" lvl="0" indent="0" algn="r" rtl="0">
              <a:lnSpc>
                <a:spcPct val="90000"/>
              </a:lnSpc>
              <a:spcBef>
                <a:spcPts val="0"/>
              </a:spcBef>
              <a:spcAft>
                <a:spcPts val="0"/>
              </a:spcAft>
              <a:buNone/>
            </a:pPr>
            <a:endParaRPr sz="2667" b="1">
              <a:solidFill>
                <a:schemeClr val="bg1"/>
              </a:solidFill>
              <a:latin typeface="Helvetica Neue"/>
              <a:ea typeface="Helvetica Neue"/>
              <a:cs typeface="Helvetica Neue"/>
              <a:sym typeface="Helvetica Neue"/>
            </a:endParaRPr>
          </a:p>
        </p:txBody>
      </p:sp>
      <p:sp>
        <p:nvSpPr>
          <p:cNvPr id="6" name="Google Shape;425;p5">
            <a:extLst>
              <a:ext uri="{FF2B5EF4-FFF2-40B4-BE49-F238E27FC236}">
                <a16:creationId xmlns:a16="http://schemas.microsoft.com/office/drawing/2014/main" id="{CEAAB1CC-E8C0-7D25-EEE6-F995B6DFA53D}"/>
              </a:ext>
            </a:extLst>
          </p:cNvPr>
          <p:cNvSpPr/>
          <p:nvPr userDrawn="1"/>
        </p:nvSpPr>
        <p:spPr>
          <a:xfrm>
            <a:off x="1442800" y="4249697"/>
            <a:ext cx="4653200" cy="1941824"/>
          </a:xfrm>
          <a:prstGeom prst="rect">
            <a:avLst/>
          </a:prstGeom>
          <a:solidFill>
            <a:schemeClr val="accent1"/>
          </a:solidFill>
          <a:ln w="38100" cap="flat" cmpd="sng">
            <a:solidFill>
              <a:schemeClr val="bg1"/>
            </a:solidFill>
            <a:prstDash val="solid"/>
            <a:round/>
            <a:headEnd type="none" w="sm" len="sm"/>
            <a:tailEnd type="none" w="sm" len="sm"/>
          </a:ln>
        </p:spPr>
        <p:txBody>
          <a:bodyPr spcFirstLastPara="1" wrap="square" lIns="243833" tIns="243840" rIns="243833" bIns="243840" anchor="b" anchorCtr="0">
            <a:noAutofit/>
          </a:bodyPr>
          <a:lstStyle/>
          <a:p>
            <a:pPr marL="0" lvl="0" indent="0" rtl="0">
              <a:lnSpc>
                <a:spcPct val="90000"/>
              </a:lnSpc>
              <a:spcBef>
                <a:spcPts val="0"/>
              </a:spcBef>
              <a:spcAft>
                <a:spcPts val="0"/>
              </a:spcAft>
              <a:buNone/>
            </a:pPr>
            <a:endParaRPr sz="2667" b="1">
              <a:solidFill>
                <a:schemeClr val="bg1"/>
              </a:solidFill>
              <a:latin typeface="Helvetica Neue"/>
              <a:ea typeface="Helvetica Neue"/>
              <a:cs typeface="Helvetica Neue"/>
              <a:sym typeface="Helvetica Neue"/>
            </a:endParaRPr>
          </a:p>
        </p:txBody>
      </p:sp>
      <p:sp>
        <p:nvSpPr>
          <p:cNvPr id="7" name="Google Shape;426;p5">
            <a:extLst>
              <a:ext uri="{FF2B5EF4-FFF2-40B4-BE49-F238E27FC236}">
                <a16:creationId xmlns:a16="http://schemas.microsoft.com/office/drawing/2014/main" id="{D8EEC2D6-F8E9-DB5B-923B-D48C596F4903}"/>
              </a:ext>
            </a:extLst>
          </p:cNvPr>
          <p:cNvSpPr/>
          <p:nvPr userDrawn="1"/>
        </p:nvSpPr>
        <p:spPr>
          <a:xfrm>
            <a:off x="6096000" y="4247731"/>
            <a:ext cx="4653200" cy="1941824"/>
          </a:xfrm>
          <a:prstGeom prst="rect">
            <a:avLst/>
          </a:prstGeom>
          <a:solidFill>
            <a:schemeClr val="tx1"/>
          </a:solidFill>
          <a:ln w="38100" cap="flat" cmpd="sng">
            <a:solidFill>
              <a:schemeClr val="bg1"/>
            </a:solidFill>
            <a:prstDash val="solid"/>
            <a:round/>
            <a:headEnd type="none" w="sm" len="sm"/>
            <a:tailEnd type="none" w="sm" len="sm"/>
          </a:ln>
        </p:spPr>
        <p:txBody>
          <a:bodyPr spcFirstLastPara="1" wrap="square" lIns="243833" tIns="243840" rIns="243833" bIns="243840" anchor="b" anchorCtr="0">
            <a:noAutofit/>
          </a:bodyPr>
          <a:lstStyle/>
          <a:p>
            <a:pPr marL="0" lvl="0" indent="0" algn="r" rtl="0">
              <a:lnSpc>
                <a:spcPct val="90000"/>
              </a:lnSpc>
              <a:spcBef>
                <a:spcPts val="0"/>
              </a:spcBef>
              <a:spcAft>
                <a:spcPts val="0"/>
              </a:spcAft>
              <a:buNone/>
            </a:pPr>
            <a:endParaRPr sz="2667" b="1">
              <a:solidFill>
                <a:schemeClr val="bg1"/>
              </a:solidFill>
              <a:latin typeface="Helvetica Neue"/>
              <a:ea typeface="Helvetica Neue"/>
              <a:cs typeface="Helvetica Neue"/>
              <a:sym typeface="Helvetica Neue"/>
            </a:endParaRPr>
          </a:p>
        </p:txBody>
      </p:sp>
      <p:sp>
        <p:nvSpPr>
          <p:cNvPr id="8" name="Rectangle 7">
            <a:extLst>
              <a:ext uri="{FF2B5EF4-FFF2-40B4-BE49-F238E27FC236}">
                <a16:creationId xmlns:a16="http://schemas.microsoft.com/office/drawing/2014/main" id="{F1F261BB-6A6B-061E-E9DD-22BD421590CF}"/>
              </a:ext>
            </a:extLst>
          </p:cNvPr>
          <p:cNvSpPr/>
          <p:nvPr userDrawn="1"/>
        </p:nvSpPr>
        <p:spPr>
          <a:xfrm>
            <a:off x="4273296" y="3643321"/>
            <a:ext cx="3645408" cy="12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pPr>
            <a:endParaRPr lang="en-US" sz="2667" b="1">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4" name="Text Placeholder 3">
            <a:extLst>
              <a:ext uri="{FF2B5EF4-FFF2-40B4-BE49-F238E27FC236}">
                <a16:creationId xmlns:a16="http://schemas.microsoft.com/office/drawing/2014/main" id="{C10EA2ED-7A38-42F9-EF93-74F081EBBE41}"/>
              </a:ext>
            </a:extLst>
          </p:cNvPr>
          <p:cNvSpPr>
            <a:spLocks noGrp="1"/>
          </p:cNvSpPr>
          <p:nvPr>
            <p:ph type="body" sz="quarter" idx="25" hasCustomPrompt="1"/>
          </p:nvPr>
        </p:nvSpPr>
        <p:spPr>
          <a:xfrm>
            <a:off x="1701288" y="2489345"/>
            <a:ext cx="1640417" cy="356139"/>
          </a:xfrm>
          <a:prstGeom prst="rect">
            <a:avLst/>
          </a:prstGeom>
        </p:spPr>
        <p:txBody>
          <a:bodyPr lIns="0" rIns="0"/>
          <a:lstStyle>
            <a:lvl1pPr marL="0" indent="0" algn="l">
              <a:buNone/>
              <a:defRPr sz="2667"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10" name="Text Placeholder 3">
            <a:extLst>
              <a:ext uri="{FF2B5EF4-FFF2-40B4-BE49-F238E27FC236}">
                <a16:creationId xmlns:a16="http://schemas.microsoft.com/office/drawing/2014/main" id="{747CC77A-053B-95F7-E477-9181460A926F}"/>
              </a:ext>
            </a:extLst>
          </p:cNvPr>
          <p:cNvSpPr>
            <a:spLocks noGrp="1"/>
          </p:cNvSpPr>
          <p:nvPr>
            <p:ph type="body" sz="quarter" idx="26" hasCustomPrompt="1"/>
          </p:nvPr>
        </p:nvSpPr>
        <p:spPr>
          <a:xfrm>
            <a:off x="1701289" y="5510453"/>
            <a:ext cx="1640417" cy="356139"/>
          </a:xfrm>
          <a:prstGeom prst="rect">
            <a:avLst/>
          </a:prstGeom>
        </p:spPr>
        <p:txBody>
          <a:bodyPr lIns="0" rIns="0"/>
          <a:lstStyle>
            <a:lvl1pPr marL="0" indent="0" algn="l">
              <a:buNone/>
              <a:defRPr sz="2667"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16" name="Text Placeholder 3">
            <a:extLst>
              <a:ext uri="{FF2B5EF4-FFF2-40B4-BE49-F238E27FC236}">
                <a16:creationId xmlns:a16="http://schemas.microsoft.com/office/drawing/2014/main" id="{EA4C81AF-4D02-8226-5CFC-AD1484729545}"/>
              </a:ext>
            </a:extLst>
          </p:cNvPr>
          <p:cNvSpPr>
            <a:spLocks noGrp="1"/>
          </p:cNvSpPr>
          <p:nvPr>
            <p:ph type="body" sz="quarter" idx="27" hasCustomPrompt="1"/>
          </p:nvPr>
        </p:nvSpPr>
        <p:spPr>
          <a:xfrm>
            <a:off x="8842816" y="2506423"/>
            <a:ext cx="1640417" cy="356139"/>
          </a:xfrm>
          <a:prstGeom prst="rect">
            <a:avLst/>
          </a:prstGeom>
        </p:spPr>
        <p:txBody>
          <a:bodyPr lIns="0" rIns="0"/>
          <a:lstStyle>
            <a:lvl1pPr marL="0" indent="0" algn="r">
              <a:buNone/>
              <a:defRPr sz="2667"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21" name="Text Placeholder 3">
            <a:extLst>
              <a:ext uri="{FF2B5EF4-FFF2-40B4-BE49-F238E27FC236}">
                <a16:creationId xmlns:a16="http://schemas.microsoft.com/office/drawing/2014/main" id="{B615594B-80AF-964F-11FB-991CA2EA0844}"/>
              </a:ext>
            </a:extLst>
          </p:cNvPr>
          <p:cNvSpPr>
            <a:spLocks noGrp="1"/>
          </p:cNvSpPr>
          <p:nvPr>
            <p:ph type="body" sz="quarter" idx="28" hasCustomPrompt="1"/>
          </p:nvPr>
        </p:nvSpPr>
        <p:spPr>
          <a:xfrm>
            <a:off x="8842816" y="5495419"/>
            <a:ext cx="1640417" cy="356139"/>
          </a:xfrm>
          <a:prstGeom prst="rect">
            <a:avLst/>
          </a:prstGeom>
        </p:spPr>
        <p:txBody>
          <a:bodyPr lIns="0" rIns="0"/>
          <a:lstStyle>
            <a:lvl1pPr marL="0" indent="0" algn="r">
              <a:buNone/>
              <a:defRPr sz="2667"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22" name="Text Placeholder 3">
            <a:extLst>
              <a:ext uri="{FF2B5EF4-FFF2-40B4-BE49-F238E27FC236}">
                <a16:creationId xmlns:a16="http://schemas.microsoft.com/office/drawing/2014/main" id="{475CCC3C-CF48-1A1E-31D4-34B39F0DC5CF}"/>
              </a:ext>
            </a:extLst>
          </p:cNvPr>
          <p:cNvSpPr>
            <a:spLocks noGrp="1"/>
          </p:cNvSpPr>
          <p:nvPr>
            <p:ph type="body" sz="quarter" idx="29" hasCustomPrompt="1"/>
          </p:nvPr>
        </p:nvSpPr>
        <p:spPr>
          <a:xfrm>
            <a:off x="4535609" y="3904438"/>
            <a:ext cx="3120095" cy="725335"/>
          </a:xfrm>
          <a:prstGeom prst="rect">
            <a:avLst/>
          </a:prstGeom>
        </p:spPr>
        <p:txBody>
          <a:bodyPr lIns="0" rIns="0"/>
          <a:lstStyle>
            <a:lvl1pPr marL="0" indent="0" algn="ctr">
              <a:lnSpc>
                <a:spcPts val="2560"/>
              </a:lnSpc>
              <a:buNone/>
              <a:defRPr sz="2667" b="1">
                <a:solidFill>
                  <a:schemeClr val="accent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 with room for two lines</a:t>
            </a:r>
          </a:p>
        </p:txBody>
      </p:sp>
    </p:spTree>
    <p:extLst>
      <p:ext uri="{BB962C8B-B14F-4D97-AF65-F5344CB8AC3E}">
        <p14:creationId xmlns:p14="http://schemas.microsoft.com/office/powerpoint/2010/main" val="3777919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062792" y="2418192"/>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
                <a:schemeClr val="accent4"/>
              </a:buClr>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912250" y="1053867"/>
            <a:ext cx="10366813" cy="1056181"/>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3" name="Rectangle 2">
            <a:extLst>
              <a:ext uri="{FF2B5EF4-FFF2-40B4-BE49-F238E27FC236}">
                <a16:creationId xmlns:a16="http://schemas.microsoft.com/office/drawing/2014/main" id="{5A0344F5-3685-60A2-5872-E91B2239F92F}"/>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 name="Text Placeholder 7">
            <a:extLst>
              <a:ext uri="{FF2B5EF4-FFF2-40B4-BE49-F238E27FC236}">
                <a16:creationId xmlns:a16="http://schemas.microsoft.com/office/drawing/2014/main" id="{B8C2968C-BCF5-18C5-B1CE-CF3418300A20}"/>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467065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062792" y="1889368"/>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
                <a:schemeClr val="accent4"/>
              </a:buClr>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912250" y="1053867"/>
            <a:ext cx="10366813" cy="611383"/>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One line of text only</a:t>
            </a:r>
          </a:p>
        </p:txBody>
      </p:sp>
      <p:sp>
        <p:nvSpPr>
          <p:cNvPr id="3" name="Rectangle 2">
            <a:extLst>
              <a:ext uri="{FF2B5EF4-FFF2-40B4-BE49-F238E27FC236}">
                <a16:creationId xmlns:a16="http://schemas.microsoft.com/office/drawing/2014/main" id="{5A0344F5-3685-60A2-5872-E91B2239F92F}"/>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 name="Text Placeholder 7">
            <a:extLst>
              <a:ext uri="{FF2B5EF4-FFF2-40B4-BE49-F238E27FC236}">
                <a16:creationId xmlns:a16="http://schemas.microsoft.com/office/drawing/2014/main" id="{B8C2968C-BCF5-18C5-B1CE-CF3418300A20}"/>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1400911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 name="Text Placeholder 2">
            <a:extLst>
              <a:ext uri="{FF2B5EF4-FFF2-40B4-BE49-F238E27FC236}">
                <a16:creationId xmlns:a16="http://schemas.microsoft.com/office/drawing/2014/main" id="{ACAF60BD-0590-9985-2BAB-611163693584}"/>
              </a:ext>
            </a:extLst>
          </p:cNvPr>
          <p:cNvSpPr>
            <a:spLocks noGrp="1"/>
          </p:cNvSpPr>
          <p:nvPr>
            <p:ph type="body" sz="quarter" idx="10" hasCustomPrompt="1"/>
          </p:nvPr>
        </p:nvSpPr>
        <p:spPr>
          <a:xfrm>
            <a:off x="912250" y="1053867"/>
            <a:ext cx="10366813" cy="1056181"/>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5" name="Rectangle 4">
            <a:extLst>
              <a:ext uri="{FF2B5EF4-FFF2-40B4-BE49-F238E27FC236}">
                <a16:creationId xmlns:a16="http://schemas.microsoft.com/office/drawing/2014/main" id="{B9FA4C12-CBBB-EEAF-4A1F-A7A27F1BE93B}"/>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 name="Text Placeholder 7">
            <a:extLst>
              <a:ext uri="{FF2B5EF4-FFF2-40B4-BE49-F238E27FC236}">
                <a16:creationId xmlns:a16="http://schemas.microsoft.com/office/drawing/2014/main" id="{DC948899-D8B4-3402-E26C-D7D29CDFA7DE}"/>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1423408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774217" y="1012164"/>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 name="Text Placeholder 7">
            <a:extLst>
              <a:ext uri="{FF2B5EF4-FFF2-40B4-BE49-F238E27FC236}">
                <a16:creationId xmlns:a16="http://schemas.microsoft.com/office/drawing/2014/main" id="{64DA304F-6B2F-D6EA-E3FC-783A5B64010F}"/>
              </a:ext>
            </a:extLst>
          </p:cNvPr>
          <p:cNvSpPr>
            <a:spLocks noGrp="1"/>
          </p:cNvSpPr>
          <p:nvPr>
            <p:ph type="body" sz="quarter" idx="25"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3" name="Rectangle 2">
            <a:extLst>
              <a:ext uri="{FF2B5EF4-FFF2-40B4-BE49-F238E27FC236}">
                <a16:creationId xmlns:a16="http://schemas.microsoft.com/office/drawing/2014/main" id="{A92E29F3-B70C-4025-7CB7-D83880E7FA04}"/>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836710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2" name="Text Placeholder 7">
            <a:extLst>
              <a:ext uri="{FF2B5EF4-FFF2-40B4-BE49-F238E27FC236}">
                <a16:creationId xmlns:a16="http://schemas.microsoft.com/office/drawing/2014/main" id="{E768F33A-73E8-03F2-CD61-A580681D187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370749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Tree>
    <p:extLst>
      <p:ext uri="{BB962C8B-B14F-4D97-AF65-F5344CB8AC3E}">
        <p14:creationId xmlns:p14="http://schemas.microsoft.com/office/powerpoint/2010/main" val="3463647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3368560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3">
            <a:extLst>
              <a:ext uri="{FF2B5EF4-FFF2-40B4-BE49-F238E27FC236}">
                <a16:creationId xmlns:a16="http://schemas.microsoft.com/office/drawing/2014/main" id="{379262CE-F54D-CEB1-360F-41A49DA2DD2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12803C8E-0AC4-91B7-83D2-717CCD665DC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7964A001-7BE2-2EF1-E64F-458D3978669F}"/>
              </a:ext>
            </a:extLst>
          </p:cNvPr>
          <p:cNvSpPr>
            <a:spLocks noGrp="1" noChangeArrowheads="1"/>
          </p:cNvSpPr>
          <p:nvPr>
            <p:ph type="sldNum" sz="quarter" idx="12"/>
            <p:custDataLst>
              <p:tags r:id="rId3"/>
            </p:custDataLst>
          </p:nvPr>
        </p:nvSpPr>
        <p:spPr>
          <a:ln/>
        </p:spPr>
        <p:txBody>
          <a:bodyPr/>
          <a:lstStyle>
            <a:lvl1pPr>
              <a:defRPr/>
            </a:lvl1pPr>
          </a:lstStyle>
          <a:p>
            <a:fld id="{C9DB1BF5-87E2-4F51-922A-4BA364446B2C}" type="slidenum">
              <a:rPr lang="en-US" altLang="en-US"/>
              <a:pPr/>
              <a:t>‹#›</a:t>
            </a:fld>
            <a:endParaRPr lang="en-US" altLang="en-US"/>
          </a:p>
        </p:txBody>
      </p:sp>
    </p:spTree>
    <p:extLst>
      <p:ext uri="{BB962C8B-B14F-4D97-AF65-F5344CB8AC3E}">
        <p14:creationId xmlns:p14="http://schemas.microsoft.com/office/powerpoint/2010/main" val="363476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E92917-1A7A-D9DA-ECD2-19BE3AD4F62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AA52FA79-319C-3250-F5CE-210ACA91E13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8B01DA7D-72BC-E54A-5B7B-552403663A3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9CFFEA09-15E5-17E7-752E-69A65EFC579B}"/>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6" name="Θέση υποσέλιδου 5">
            <a:extLst>
              <a:ext uri="{FF2B5EF4-FFF2-40B4-BE49-F238E27FC236}">
                <a16:creationId xmlns:a16="http://schemas.microsoft.com/office/drawing/2014/main" id="{F3293937-DA9C-0B34-AF6A-04BC67B1FF0E}"/>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F4B4ADFF-1FDD-B8EF-6F39-98103159E521}"/>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3189358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en-US" noProof="0"/>
              <a:t>Click to edit Master title style</a:t>
            </a:r>
          </a:p>
        </p:txBody>
      </p:sp>
      <p:sp>
        <p:nvSpPr>
          <p:cNvPr id="3" name="Content Placeholder 2"/>
          <p:cNvSpPr>
            <a:spLocks noGrp="1"/>
          </p:cNvSpPr>
          <p:nvPr>
            <p:ph idx="1"/>
          </p:nvPr>
        </p:nvSpPr>
        <p:spPr>
          <a:xfrm>
            <a:off x="609600" y="1600200"/>
            <a:ext cx="109728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B8537A80-4526-8C4D-83DE-D7EB0903FCD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F18314D1-CC8F-159A-860B-24FE1CA5A9F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E55014E5-4D18-5AA8-4D9B-9721B8E65F9B}"/>
              </a:ext>
            </a:extLst>
          </p:cNvPr>
          <p:cNvSpPr>
            <a:spLocks noGrp="1" noChangeArrowheads="1"/>
          </p:cNvSpPr>
          <p:nvPr>
            <p:ph type="sldNum" sz="quarter" idx="12"/>
            <p:custDataLst>
              <p:tags r:id="rId3"/>
            </p:custDataLst>
          </p:nvPr>
        </p:nvSpPr>
        <p:spPr>
          <a:ln/>
        </p:spPr>
        <p:txBody>
          <a:bodyPr/>
          <a:lstStyle>
            <a:lvl1pPr>
              <a:defRPr/>
            </a:lvl1pPr>
          </a:lstStyle>
          <a:p>
            <a:fld id="{5AB9434D-03FD-4915-9761-96DAD677CE38}" type="slidenum">
              <a:rPr lang="en-US" altLang="en-US"/>
              <a:pPr/>
              <a:t>‹#›</a:t>
            </a:fld>
            <a:endParaRPr lang="en-US" altLang="en-US"/>
          </a:p>
        </p:txBody>
      </p:sp>
    </p:spTree>
    <p:extLst>
      <p:ext uri="{BB962C8B-B14F-4D97-AF65-F5344CB8AC3E}">
        <p14:creationId xmlns:p14="http://schemas.microsoft.com/office/powerpoint/2010/main" val="73773739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3">
            <a:extLst>
              <a:ext uri="{FF2B5EF4-FFF2-40B4-BE49-F238E27FC236}">
                <a16:creationId xmlns:a16="http://schemas.microsoft.com/office/drawing/2014/main" id="{43C2A251-6AB3-5996-084A-FB88D024C126}"/>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BD9CAC9B-3F6C-8356-11BC-842DC3B104B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75B97DBD-FECB-B232-3268-82D8CF0FB618}"/>
              </a:ext>
            </a:extLst>
          </p:cNvPr>
          <p:cNvSpPr>
            <a:spLocks noGrp="1" noChangeArrowheads="1"/>
          </p:cNvSpPr>
          <p:nvPr>
            <p:ph type="sldNum" sz="quarter" idx="12"/>
            <p:custDataLst>
              <p:tags r:id="rId3"/>
            </p:custDataLst>
          </p:nvPr>
        </p:nvSpPr>
        <p:spPr>
          <a:ln/>
        </p:spPr>
        <p:txBody>
          <a:bodyPr/>
          <a:lstStyle>
            <a:lvl1pPr>
              <a:defRPr/>
            </a:lvl1pPr>
          </a:lstStyle>
          <a:p>
            <a:fld id="{62C3EE2A-00E4-4404-821F-A027DDA4FA8B}" type="slidenum">
              <a:rPr lang="en-US" altLang="en-US"/>
              <a:pPr/>
              <a:t>‹#›</a:t>
            </a:fld>
            <a:endParaRPr lang="en-US" altLang="en-US"/>
          </a:p>
        </p:txBody>
      </p:sp>
    </p:spTree>
    <p:extLst>
      <p:ext uri="{BB962C8B-B14F-4D97-AF65-F5344CB8AC3E}">
        <p14:creationId xmlns:p14="http://schemas.microsoft.com/office/powerpoint/2010/main" val="112281332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3">
            <a:extLst>
              <a:ext uri="{FF2B5EF4-FFF2-40B4-BE49-F238E27FC236}">
                <a16:creationId xmlns:a16="http://schemas.microsoft.com/office/drawing/2014/main" id="{69EC5338-D832-D340-3F8D-61FDD8BBDC0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7C2A19B7-0569-64DF-CA2A-CC6861F64667}"/>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7A2EEB40-4684-0E7D-B988-FEBAC69032FF}"/>
              </a:ext>
            </a:extLst>
          </p:cNvPr>
          <p:cNvSpPr>
            <a:spLocks noGrp="1" noChangeArrowheads="1"/>
          </p:cNvSpPr>
          <p:nvPr>
            <p:ph type="sldNum" sz="quarter" idx="12"/>
            <p:custDataLst>
              <p:tags r:id="rId3"/>
            </p:custDataLst>
          </p:nvPr>
        </p:nvSpPr>
        <p:spPr>
          <a:ln/>
        </p:spPr>
        <p:txBody>
          <a:bodyPr/>
          <a:lstStyle>
            <a:lvl1pPr>
              <a:defRPr/>
            </a:lvl1pPr>
          </a:lstStyle>
          <a:p>
            <a:fld id="{CE8B66D7-09C6-449A-B5DF-AEE83461BEFF}" type="slidenum">
              <a:rPr lang="en-US" altLang="en-US"/>
              <a:pPr/>
              <a:t>‹#›</a:t>
            </a:fld>
            <a:endParaRPr lang="en-US" altLang="en-US"/>
          </a:p>
        </p:txBody>
      </p:sp>
    </p:spTree>
    <p:extLst>
      <p:ext uri="{BB962C8B-B14F-4D97-AF65-F5344CB8AC3E}">
        <p14:creationId xmlns:p14="http://schemas.microsoft.com/office/powerpoint/2010/main" val="74480113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3">
            <a:extLst>
              <a:ext uri="{FF2B5EF4-FFF2-40B4-BE49-F238E27FC236}">
                <a16:creationId xmlns:a16="http://schemas.microsoft.com/office/drawing/2014/main" id="{2BF6EFFA-1FB6-F498-0BBF-B2DD009CFD1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4">
            <a:extLst>
              <a:ext uri="{FF2B5EF4-FFF2-40B4-BE49-F238E27FC236}">
                <a16:creationId xmlns:a16="http://schemas.microsoft.com/office/drawing/2014/main" id="{0FBC9AD3-DA9C-2DA6-52E0-D61E9EBF109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5">
            <a:extLst>
              <a:ext uri="{FF2B5EF4-FFF2-40B4-BE49-F238E27FC236}">
                <a16:creationId xmlns:a16="http://schemas.microsoft.com/office/drawing/2014/main" id="{7B84D780-5273-9284-7C34-794652C21FBE}"/>
              </a:ext>
            </a:extLst>
          </p:cNvPr>
          <p:cNvSpPr>
            <a:spLocks noGrp="1" noChangeArrowheads="1"/>
          </p:cNvSpPr>
          <p:nvPr>
            <p:ph type="sldNum" sz="quarter" idx="12"/>
            <p:custDataLst>
              <p:tags r:id="rId3"/>
            </p:custDataLst>
          </p:nvPr>
        </p:nvSpPr>
        <p:spPr>
          <a:ln/>
        </p:spPr>
        <p:txBody>
          <a:bodyPr/>
          <a:lstStyle>
            <a:lvl1pPr>
              <a:defRPr/>
            </a:lvl1pPr>
          </a:lstStyle>
          <a:p>
            <a:fld id="{707E5464-15FD-4669-8E92-1450A4D8D7FD}" type="slidenum">
              <a:rPr lang="en-US" altLang="en-US"/>
              <a:pPr/>
              <a:t>‹#›</a:t>
            </a:fld>
            <a:endParaRPr lang="en-US" altLang="en-US"/>
          </a:p>
        </p:txBody>
      </p:sp>
    </p:spTree>
    <p:extLst>
      <p:ext uri="{BB962C8B-B14F-4D97-AF65-F5344CB8AC3E}">
        <p14:creationId xmlns:p14="http://schemas.microsoft.com/office/powerpoint/2010/main" val="136081709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en-US" noProof="0"/>
              <a:t>Click to edit Master title style</a:t>
            </a:r>
          </a:p>
        </p:txBody>
      </p:sp>
      <p:sp>
        <p:nvSpPr>
          <p:cNvPr id="3" name="Date Placeholder 3">
            <a:extLst>
              <a:ext uri="{FF2B5EF4-FFF2-40B4-BE49-F238E27FC236}">
                <a16:creationId xmlns:a16="http://schemas.microsoft.com/office/drawing/2014/main" id="{DAC432DC-C2AD-7343-50E4-CE57134E4E6B}"/>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4">
            <a:extLst>
              <a:ext uri="{FF2B5EF4-FFF2-40B4-BE49-F238E27FC236}">
                <a16:creationId xmlns:a16="http://schemas.microsoft.com/office/drawing/2014/main" id="{AE86B93B-38B2-C643-83ED-5DF1BE03195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5">
            <a:extLst>
              <a:ext uri="{FF2B5EF4-FFF2-40B4-BE49-F238E27FC236}">
                <a16:creationId xmlns:a16="http://schemas.microsoft.com/office/drawing/2014/main" id="{AA96C384-D19A-8144-D0AC-0C7F65DB67E4}"/>
              </a:ext>
            </a:extLst>
          </p:cNvPr>
          <p:cNvSpPr>
            <a:spLocks noGrp="1" noChangeArrowheads="1"/>
          </p:cNvSpPr>
          <p:nvPr>
            <p:ph type="sldNum" sz="quarter" idx="12"/>
            <p:custDataLst>
              <p:tags r:id="rId3"/>
            </p:custDataLst>
          </p:nvPr>
        </p:nvSpPr>
        <p:spPr>
          <a:ln/>
        </p:spPr>
        <p:txBody>
          <a:bodyPr/>
          <a:lstStyle>
            <a:lvl1pPr>
              <a:defRPr/>
            </a:lvl1pPr>
          </a:lstStyle>
          <a:p>
            <a:fld id="{FA3D75B1-F2E8-4C51-B5A8-4910900156FD}" type="slidenum">
              <a:rPr lang="en-US" altLang="en-US"/>
              <a:pPr/>
              <a:t>‹#›</a:t>
            </a:fld>
            <a:endParaRPr lang="en-US" altLang="en-US"/>
          </a:p>
        </p:txBody>
      </p:sp>
    </p:spTree>
    <p:extLst>
      <p:ext uri="{BB962C8B-B14F-4D97-AF65-F5344CB8AC3E}">
        <p14:creationId xmlns:p14="http://schemas.microsoft.com/office/powerpoint/2010/main" val="66969476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E353968-3D22-163A-7B62-23E912DDD1F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D999D259-A8DF-BE54-3978-0E9A489DE85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3CABE0A1-6425-ED56-2AE9-7F5EF02A4064}"/>
              </a:ext>
            </a:extLst>
          </p:cNvPr>
          <p:cNvSpPr>
            <a:spLocks noGrp="1" noChangeArrowheads="1"/>
          </p:cNvSpPr>
          <p:nvPr>
            <p:ph type="sldNum" sz="quarter" idx="12"/>
            <p:custDataLst>
              <p:tags r:id="rId3"/>
            </p:custDataLst>
          </p:nvPr>
        </p:nvSpPr>
        <p:spPr>
          <a:ln/>
        </p:spPr>
        <p:txBody>
          <a:bodyPr/>
          <a:lstStyle>
            <a:lvl1pPr>
              <a:defRPr/>
            </a:lvl1pPr>
          </a:lstStyle>
          <a:p>
            <a:fld id="{8035718A-832A-4D49-BAEB-58366B4BC72F}" type="slidenum">
              <a:rPr lang="en-US" altLang="en-US"/>
              <a:pPr/>
              <a:t>‹#›</a:t>
            </a:fld>
            <a:endParaRPr lang="en-US" altLang="en-US"/>
          </a:p>
        </p:txBody>
      </p:sp>
    </p:spTree>
    <p:extLst>
      <p:ext uri="{BB962C8B-B14F-4D97-AF65-F5344CB8AC3E}">
        <p14:creationId xmlns:p14="http://schemas.microsoft.com/office/powerpoint/2010/main" val="329779136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C7D241BB-1059-0FAB-2032-05C5FF5E0ED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802C057E-7142-18DC-1AEC-C2256121D253}"/>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40454A7F-ECE9-580F-4681-0F9803F40F0E}"/>
              </a:ext>
            </a:extLst>
          </p:cNvPr>
          <p:cNvSpPr>
            <a:spLocks noGrp="1" noChangeArrowheads="1"/>
          </p:cNvSpPr>
          <p:nvPr>
            <p:ph type="sldNum" sz="quarter" idx="12"/>
            <p:custDataLst>
              <p:tags r:id="rId3"/>
            </p:custDataLst>
          </p:nvPr>
        </p:nvSpPr>
        <p:spPr>
          <a:ln/>
        </p:spPr>
        <p:txBody>
          <a:bodyPr/>
          <a:lstStyle>
            <a:lvl1pPr>
              <a:defRPr/>
            </a:lvl1pPr>
          </a:lstStyle>
          <a:p>
            <a:fld id="{4AC47F91-A4CF-455E-8E4A-A1D64A2614EE}" type="slidenum">
              <a:rPr lang="en-US" altLang="en-US"/>
              <a:pPr/>
              <a:t>‹#›</a:t>
            </a:fld>
            <a:endParaRPr lang="en-US" altLang="en-US"/>
          </a:p>
        </p:txBody>
      </p:sp>
    </p:spTree>
    <p:extLst>
      <p:ext uri="{BB962C8B-B14F-4D97-AF65-F5344CB8AC3E}">
        <p14:creationId xmlns:p14="http://schemas.microsoft.com/office/powerpoint/2010/main" val="110264445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67EDCDFF-D83C-1328-3ACB-C0EF6892CDBE}"/>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DDA1BDF2-9967-CFB1-1F9E-C7B9AE678991}"/>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F0F53A68-29EF-A35F-95C3-49E8FE6B0F47}"/>
              </a:ext>
            </a:extLst>
          </p:cNvPr>
          <p:cNvSpPr>
            <a:spLocks noGrp="1" noChangeArrowheads="1"/>
          </p:cNvSpPr>
          <p:nvPr>
            <p:ph type="sldNum" sz="quarter" idx="12"/>
            <p:custDataLst>
              <p:tags r:id="rId3"/>
            </p:custDataLst>
          </p:nvPr>
        </p:nvSpPr>
        <p:spPr>
          <a:ln/>
        </p:spPr>
        <p:txBody>
          <a:bodyPr/>
          <a:lstStyle>
            <a:lvl1pPr>
              <a:defRPr/>
            </a:lvl1pPr>
          </a:lstStyle>
          <a:p>
            <a:fld id="{276865FA-60D7-4142-B53A-9188D776AF7B}" type="slidenum">
              <a:rPr lang="en-US" altLang="en-US"/>
              <a:pPr/>
              <a:t>‹#›</a:t>
            </a:fld>
            <a:endParaRPr lang="en-US" altLang="en-US"/>
          </a:p>
        </p:txBody>
      </p:sp>
    </p:spTree>
    <p:extLst>
      <p:ext uri="{BB962C8B-B14F-4D97-AF65-F5344CB8AC3E}">
        <p14:creationId xmlns:p14="http://schemas.microsoft.com/office/powerpoint/2010/main" val="152326822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609600" y="1600200"/>
            <a:ext cx="109728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AF893603-3BB7-D939-A6DE-C8F9C22743B3}"/>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D805A37A-2298-9EE7-0187-80C001ABEB4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BA06285B-62C1-D941-DB7E-66093593CC9B}"/>
              </a:ext>
            </a:extLst>
          </p:cNvPr>
          <p:cNvSpPr>
            <a:spLocks noGrp="1" noChangeArrowheads="1"/>
          </p:cNvSpPr>
          <p:nvPr>
            <p:ph type="sldNum" sz="quarter" idx="12"/>
            <p:custDataLst>
              <p:tags r:id="rId3"/>
            </p:custDataLst>
          </p:nvPr>
        </p:nvSpPr>
        <p:spPr>
          <a:ln/>
        </p:spPr>
        <p:txBody>
          <a:bodyPr/>
          <a:lstStyle>
            <a:lvl1pPr>
              <a:defRPr/>
            </a:lvl1pPr>
          </a:lstStyle>
          <a:p>
            <a:fld id="{F9D69717-31BD-424A-A8DF-71108F53842C}" type="slidenum">
              <a:rPr lang="en-US" altLang="en-US"/>
              <a:pPr/>
              <a:t>‹#›</a:t>
            </a:fld>
            <a:endParaRPr lang="en-US" altLang="en-US"/>
          </a:p>
        </p:txBody>
      </p:sp>
    </p:spTree>
    <p:extLst>
      <p:ext uri="{BB962C8B-B14F-4D97-AF65-F5344CB8AC3E}">
        <p14:creationId xmlns:p14="http://schemas.microsoft.com/office/powerpoint/2010/main" val="210511477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FBC42CA9-1F75-9FD5-85FD-8A310E4D0D6B}"/>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04DD852F-75FF-244A-8CED-133ADA5630E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51C23E84-3854-897D-7834-3BFDB8DC1857}"/>
              </a:ext>
            </a:extLst>
          </p:cNvPr>
          <p:cNvSpPr>
            <a:spLocks noGrp="1" noChangeArrowheads="1"/>
          </p:cNvSpPr>
          <p:nvPr>
            <p:ph type="sldNum" sz="quarter" idx="12"/>
            <p:custDataLst>
              <p:tags r:id="rId3"/>
            </p:custDataLst>
          </p:nvPr>
        </p:nvSpPr>
        <p:spPr>
          <a:ln/>
        </p:spPr>
        <p:txBody>
          <a:bodyPr/>
          <a:lstStyle>
            <a:lvl1pPr>
              <a:defRPr/>
            </a:lvl1pPr>
          </a:lstStyle>
          <a:p>
            <a:fld id="{FFD52C77-9667-4C8E-B14D-17110F5CAC3A}" type="slidenum">
              <a:rPr lang="en-US" altLang="en-US"/>
              <a:pPr/>
              <a:t>‹#›</a:t>
            </a:fld>
            <a:endParaRPr lang="en-US" altLang="en-US"/>
          </a:p>
        </p:txBody>
      </p:sp>
    </p:spTree>
    <p:extLst>
      <p:ext uri="{BB962C8B-B14F-4D97-AF65-F5344CB8AC3E}">
        <p14:creationId xmlns:p14="http://schemas.microsoft.com/office/powerpoint/2010/main" val="6480228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B9CBBA-88C5-1CC4-3C4B-08D2D9CD49E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C882EA58-424C-0E88-3A52-C8EF849A3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B6B7945-44F6-9F08-0B71-60C55C7C3F7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63DE3A72-B373-2703-B524-0FC253D98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6FA45AA-3CEF-7B0A-F0EF-C77955712A8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EB56E9B7-2153-513D-8DDC-CD356811DF67}"/>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8" name="Θέση υποσέλιδου 7">
            <a:extLst>
              <a:ext uri="{FF2B5EF4-FFF2-40B4-BE49-F238E27FC236}">
                <a16:creationId xmlns:a16="http://schemas.microsoft.com/office/drawing/2014/main" id="{49E6194D-368A-9E25-4612-483D27D63A57}"/>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3DDDA87B-785F-16CE-4B0B-E14664A13DC6}"/>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312553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6C5C27-E773-98C0-C97A-8CC1AB782375}"/>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C4673E6B-E69B-5C90-4675-297CE2E82E46}"/>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4" name="Θέση υποσέλιδου 3">
            <a:extLst>
              <a:ext uri="{FF2B5EF4-FFF2-40B4-BE49-F238E27FC236}">
                <a16:creationId xmlns:a16="http://schemas.microsoft.com/office/drawing/2014/main" id="{B37575DF-330B-1C31-2D91-C91FF3D9BF61}"/>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C4AE5762-E785-3008-B373-FC640C9F29A6}"/>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129924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6F38000-72E0-621A-E081-B3173CDF59DA}"/>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3" name="Θέση υποσέλιδου 2">
            <a:extLst>
              <a:ext uri="{FF2B5EF4-FFF2-40B4-BE49-F238E27FC236}">
                <a16:creationId xmlns:a16="http://schemas.microsoft.com/office/drawing/2014/main" id="{AF485773-B439-2CAA-45D8-6D4C3D94CCED}"/>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D41F16A3-B003-31CA-4E6E-7F23FB6B4FE2}"/>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13989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92F325-7AEF-3985-9F51-F8D3E53CA9F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E3FA37CE-FD9D-79B4-B112-76BDC5F75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100E6C7F-AFAD-53E3-EF0B-15FBA4DE9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603BD40-0635-79FD-007E-728C733BCD1D}"/>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6" name="Θέση υποσέλιδου 5">
            <a:extLst>
              <a:ext uri="{FF2B5EF4-FFF2-40B4-BE49-F238E27FC236}">
                <a16:creationId xmlns:a16="http://schemas.microsoft.com/office/drawing/2014/main" id="{F1BEAD03-32BE-E6A1-9CE1-0B0CAB7FDD3C}"/>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ECD69D32-46EC-FA97-A0C8-273F1975C71F}"/>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419545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D65D17-5B90-3478-D8EC-2C364EBEE7E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5C30C47F-C54E-EC16-69F3-4840ABDB4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0D5F9D15-6BCA-2F50-8B43-404A419FB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18C010E-6EFD-46C5-BAA7-5D2E21EA131B}"/>
              </a:ext>
            </a:extLst>
          </p:cNvPr>
          <p:cNvSpPr>
            <a:spLocks noGrp="1"/>
          </p:cNvSpPr>
          <p:nvPr>
            <p:ph type="dt" sz="half" idx="10"/>
          </p:nvPr>
        </p:nvSpPr>
        <p:spPr/>
        <p:txBody>
          <a:bodyPr/>
          <a:lstStyle/>
          <a:p>
            <a:fld id="{E3766CA0-CBFB-44B9-88CD-F74B5E90251C}" type="datetimeFigureOut">
              <a:rPr lang="en-GB" smtClean="0"/>
              <a:t>20/10/2025</a:t>
            </a:fld>
            <a:endParaRPr lang="en-GB"/>
          </a:p>
        </p:txBody>
      </p:sp>
      <p:sp>
        <p:nvSpPr>
          <p:cNvPr id="6" name="Θέση υποσέλιδου 5">
            <a:extLst>
              <a:ext uri="{FF2B5EF4-FFF2-40B4-BE49-F238E27FC236}">
                <a16:creationId xmlns:a16="http://schemas.microsoft.com/office/drawing/2014/main" id="{72FAFF19-A21D-8986-BD50-F56F2283144A}"/>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27A617A2-8CAC-5B6F-EF35-C05DE68449B2}"/>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207907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3.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40.xml"/><Relationship Id="rId16" Type="http://schemas.openxmlformats.org/officeDocument/2006/relationships/tags" Target="../tags/tag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ags" Target="../tags/tag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112B6A3-FC0F-15DE-333C-A678E8A2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483E4470-6D12-0415-765F-600BCAC05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7A6D903C-C34A-75D9-2C09-F06C1A601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766CA0-CBFB-44B9-88CD-F74B5E90251C}" type="datetimeFigureOut">
              <a:rPr lang="en-GB" smtClean="0"/>
              <a:t>20/10/2025</a:t>
            </a:fld>
            <a:endParaRPr lang="en-GB"/>
          </a:p>
        </p:txBody>
      </p:sp>
      <p:sp>
        <p:nvSpPr>
          <p:cNvPr id="5" name="Θέση υποσέλιδου 4">
            <a:extLst>
              <a:ext uri="{FF2B5EF4-FFF2-40B4-BE49-F238E27FC236}">
                <a16:creationId xmlns:a16="http://schemas.microsoft.com/office/drawing/2014/main" id="{C54C948B-77AA-55B1-0CBC-4F17FD781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2A5C32F8-7231-A142-C7B4-2028B29B0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301CB-D4F4-40B8-99F0-5F4422655308}" type="slidenum">
              <a:rPr lang="en-GB" smtClean="0"/>
              <a:t>‹#›</a:t>
            </a:fld>
            <a:endParaRPr lang="en-GB"/>
          </a:p>
        </p:txBody>
      </p:sp>
    </p:spTree>
    <p:extLst>
      <p:ext uri="{BB962C8B-B14F-4D97-AF65-F5344CB8AC3E}">
        <p14:creationId xmlns:p14="http://schemas.microsoft.com/office/powerpoint/2010/main" val="4175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Picture 1" descr="A picture containing text, sign&#10;&#10;Description automatically generated">
            <a:extLst>
              <a:ext uri="{FF2B5EF4-FFF2-40B4-BE49-F238E27FC236}">
                <a16:creationId xmlns:a16="http://schemas.microsoft.com/office/drawing/2014/main" id="{4E17B469-83F1-C8FD-407D-75DAE9480B83}"/>
              </a:ext>
            </a:extLst>
          </p:cNvPr>
          <p:cNvPicPr>
            <a:picLocks noChangeAspect="1"/>
          </p:cNvPicPr>
          <p:nvPr userDrawn="1"/>
        </p:nvPicPr>
        <p:blipFill>
          <a:blip r:embed="rId4"/>
          <a:stretch>
            <a:fillRect/>
          </a:stretch>
        </p:blipFill>
        <p:spPr>
          <a:xfrm>
            <a:off x="10626429" y="5998624"/>
            <a:ext cx="1367331" cy="648216"/>
          </a:xfrm>
          <a:prstGeom prst="rect">
            <a:avLst/>
          </a:prstGeom>
        </p:spPr>
      </p:pic>
      <p:sp>
        <p:nvSpPr>
          <p:cNvPr id="3" name="Rectangle 20">
            <a:extLst>
              <a:ext uri="{FF2B5EF4-FFF2-40B4-BE49-F238E27FC236}">
                <a16:creationId xmlns:a16="http://schemas.microsoft.com/office/drawing/2014/main" id="{F9A9E543-A0BD-4A79-652C-23E74A6EC85C}"/>
              </a:ext>
            </a:extLst>
          </p:cNvPr>
          <p:cNvSpPr>
            <a:spLocks noChangeAspect="1"/>
          </p:cNvSpPr>
          <p:nvPr userDrawn="1"/>
        </p:nvSpPr>
        <p:spPr>
          <a:xfrm>
            <a:off x="883125"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15139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2E6A892B-55BD-EC63-68A8-75D8E58C8582}"/>
              </a:ext>
            </a:extLst>
          </p:cNvPr>
          <p:cNvPicPr>
            <a:picLocks noChangeAspect="1"/>
          </p:cNvPicPr>
          <p:nvPr userDrawn="1"/>
        </p:nvPicPr>
        <p:blipFill>
          <a:blip r:embed="rId27"/>
          <a:stretch>
            <a:fillRect/>
          </a:stretch>
        </p:blipFill>
        <p:spPr>
          <a:xfrm>
            <a:off x="10626429" y="5998624"/>
            <a:ext cx="1367331" cy="648216"/>
          </a:xfrm>
          <a:prstGeom prst="rect">
            <a:avLst/>
          </a:prstGeom>
        </p:spPr>
      </p:pic>
      <p:sp>
        <p:nvSpPr>
          <p:cNvPr id="8" name="TextBox 7">
            <a:extLst>
              <a:ext uri="{FF2B5EF4-FFF2-40B4-BE49-F238E27FC236}">
                <a16:creationId xmlns:a16="http://schemas.microsoft.com/office/drawing/2014/main" id="{BDB9EB8E-E252-3C5E-CFCD-996CE614F5F7}"/>
              </a:ext>
            </a:extLst>
          </p:cNvPr>
          <p:cNvSpPr txBox="1"/>
          <p:nvPr userDrawn="1"/>
        </p:nvSpPr>
        <p:spPr>
          <a:xfrm>
            <a:off x="10865564" y="6523729"/>
            <a:ext cx="889061" cy="215444"/>
          </a:xfrm>
          <a:prstGeom prst="rect">
            <a:avLst/>
          </a:prstGeom>
          <a:noFill/>
        </p:spPr>
        <p:txBody>
          <a:bodyPr wrap="square">
            <a:spAutoFit/>
          </a:bodyPr>
          <a:lstStyle/>
          <a:p>
            <a:pPr algn="ctr"/>
            <a:fld id="{DE87642C-B7C1-4B57-8C95-0170592CB734}" type="slidenum">
              <a:rPr lang="en-US" sz="800" b="0" i="0" smtClean="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rPr>
              <a:pPr algn="ctr"/>
              <a:t>‹#›</a:t>
            </a:fld>
            <a:endParaRPr lang="en-US" sz="800"/>
          </a:p>
        </p:txBody>
      </p:sp>
    </p:spTree>
    <p:extLst>
      <p:ext uri="{BB962C8B-B14F-4D97-AF65-F5344CB8AC3E}">
        <p14:creationId xmlns:p14="http://schemas.microsoft.com/office/powerpoint/2010/main" val="35495053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a:extLst>
              <a:ext uri="{FF2B5EF4-FFF2-40B4-BE49-F238E27FC236}">
                <a16:creationId xmlns:a16="http://schemas.microsoft.com/office/drawing/2014/main" id="{E9275A78-C26A-11F7-C166-CCB2A0BF3835}"/>
              </a:ext>
            </a:extLst>
          </p:cNvPr>
          <p:cNvSpPr>
            <a:spLocks noChangeArrowheads="1"/>
          </p:cNvSpPr>
          <p:nvPr>
            <p:custDataLst>
              <p:tags r:id="rId13"/>
            </p:custDataLst>
          </p:nvPr>
        </p:nvSpPr>
        <p:spPr bwMode="auto">
          <a:xfrm>
            <a:off x="2540000" y="640080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3075" name="Title Placeholder 1">
            <a:extLst>
              <a:ext uri="{FF2B5EF4-FFF2-40B4-BE49-F238E27FC236}">
                <a16:creationId xmlns:a16="http://schemas.microsoft.com/office/drawing/2014/main" id="{A647F5D2-D230-279C-0F45-E425896EBF62}"/>
              </a:ext>
            </a:extLst>
          </p:cNvPr>
          <p:cNvSpPr>
            <a:spLocks noGrp="1" noChangeArrowheads="1"/>
          </p:cNvSpPr>
          <p:nvPr>
            <p:ph type="title"/>
            <p:custDataLst>
              <p:tags r:id="rId14"/>
            </p:custDataLst>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4EA27ADD-EA29-E928-CCED-C9647F1FCEAF}"/>
              </a:ext>
            </a:extLst>
          </p:cNvPr>
          <p:cNvSpPr>
            <a:spLocks noGrp="1" noChangeArrowheads="1"/>
          </p:cNvSpPr>
          <p:nvPr>
            <p:ph type="body" idx="1"/>
            <p:custDataLst>
              <p:tags r:id="rId15"/>
            </p:custDataLst>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Date Placeholder 3">
            <a:extLst>
              <a:ext uri="{FF2B5EF4-FFF2-40B4-BE49-F238E27FC236}">
                <a16:creationId xmlns:a16="http://schemas.microsoft.com/office/drawing/2014/main" id="{2C91F28F-F81D-4ADC-658F-7A9DECD00AEC}"/>
              </a:ext>
            </a:extLst>
          </p:cNvPr>
          <p:cNvSpPr>
            <a:spLocks noGrp="1" noChangeArrowheads="1"/>
          </p:cNvSpPr>
          <p:nvPr>
            <p:ph type="dt" sz="half" idx="2"/>
            <p:custDataLst>
              <p:tags r:id="rId16"/>
            </p:custDataLst>
          </p:nvPr>
        </p:nvSpPr>
        <p:spPr bwMode="auto">
          <a:xfrm>
            <a:off x="609600" y="6356351"/>
            <a:ext cx="28448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3078" name="Footer Placeholder 4">
            <a:extLst>
              <a:ext uri="{FF2B5EF4-FFF2-40B4-BE49-F238E27FC236}">
                <a16:creationId xmlns:a16="http://schemas.microsoft.com/office/drawing/2014/main" id="{B4556A5D-9C4E-07D0-FD4D-A7B7E7519FC0}"/>
              </a:ext>
            </a:extLst>
          </p:cNvPr>
          <p:cNvSpPr>
            <a:spLocks noGrp="1" noChangeArrowheads="1"/>
          </p:cNvSpPr>
          <p:nvPr>
            <p:ph type="ftr" sz="quarter" idx="3"/>
            <p:custDataLst>
              <p:tags r:id="rId17"/>
            </p:custDataLst>
          </p:nvPr>
        </p:nvSpPr>
        <p:spPr bwMode="auto">
          <a:xfrm>
            <a:off x="4165600" y="6356351"/>
            <a:ext cx="38608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3079" name="Slide Number Placeholder 5">
            <a:extLst>
              <a:ext uri="{FF2B5EF4-FFF2-40B4-BE49-F238E27FC236}">
                <a16:creationId xmlns:a16="http://schemas.microsoft.com/office/drawing/2014/main" id="{795E1412-8820-E08A-DB7B-27E5FF12596C}"/>
              </a:ext>
            </a:extLst>
          </p:cNvPr>
          <p:cNvSpPr>
            <a:spLocks noGrp="1" noChangeArrowheads="1"/>
          </p:cNvSpPr>
          <p:nvPr>
            <p:ph type="sldNum" sz="quarter" idx="4"/>
            <p:custDataLst>
              <p:tags r:id="rId18"/>
            </p:custDataLst>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859CA82-C9AD-4119-AFC2-5A07A0126091}" type="slidenum">
              <a:rPr lang="en-US" altLang="en-US"/>
              <a:pPr/>
              <a:t>‹#›</a:t>
            </a:fld>
            <a:endParaRPr lang="en-US" altLang="en-US"/>
          </a:p>
        </p:txBody>
      </p:sp>
    </p:spTree>
    <p:extLst>
      <p:ext uri="{BB962C8B-B14F-4D97-AF65-F5344CB8AC3E}">
        <p14:creationId xmlns:p14="http://schemas.microsoft.com/office/powerpoint/2010/main" val="28570971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21.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2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slideLayout" Target="../slideLayouts/slideLayout45.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descr="Εικόνα που περιέχει εξωτερικός χώρος/ύπαιθρος, ουρανός, εμπορικό κτίριο, κτίριο&#10;&#10;Περιγραφή που δημιουργήθηκε αυτόματα">
            <a:extLst>
              <a:ext uri="{FF2B5EF4-FFF2-40B4-BE49-F238E27FC236}">
                <a16:creationId xmlns:a16="http://schemas.microsoft.com/office/drawing/2014/main" id="{A4787AA1-9A62-AC4F-9B25-8A28DC5EACA7}"/>
              </a:ext>
            </a:extLst>
          </p:cNvPr>
          <p:cNvPicPr>
            <a:picLocks noChangeAspect="1"/>
          </p:cNvPicPr>
          <p:nvPr/>
        </p:nvPicPr>
        <p:blipFill>
          <a:blip r:embed="rId2">
            <a:alphaModFix/>
          </a:blip>
          <a:srcRect t="6807" r="-1" b="6806"/>
          <a:stretch/>
        </p:blipFill>
        <p:spPr>
          <a:xfrm>
            <a:off x="4547937" y="-5"/>
            <a:ext cx="7644062" cy="3681406"/>
          </a:xfrm>
          <a:prstGeom prst="rect">
            <a:avLst/>
          </a:prstGeom>
        </p:spPr>
      </p:pic>
      <p:pic>
        <p:nvPicPr>
          <p:cNvPr id="4" name="Εικόνα 3" descr="Εικόνα που περιέχει εξωτερικός χώρος/ύπαιθρος, σύννεφο, ουρανός, Αεροφωτογραφία&#10;&#10;Περιγραφή που δημιουργήθηκε αυτόματα">
            <a:extLst>
              <a:ext uri="{FF2B5EF4-FFF2-40B4-BE49-F238E27FC236}">
                <a16:creationId xmlns:a16="http://schemas.microsoft.com/office/drawing/2014/main" id="{69B9214C-C390-B749-E443-254D04E998F6}"/>
              </a:ext>
            </a:extLst>
          </p:cNvPr>
          <p:cNvPicPr>
            <a:picLocks noChangeAspect="1"/>
          </p:cNvPicPr>
          <p:nvPr/>
        </p:nvPicPr>
        <p:blipFill>
          <a:blip r:embed="rId3"/>
          <a:srcRect t="26234" r="-1" b="11275"/>
          <a:stretch/>
        </p:blipFill>
        <p:spPr>
          <a:xfrm>
            <a:off x="4547938" y="3681409"/>
            <a:ext cx="7644062" cy="3176595"/>
          </a:xfrm>
          <a:prstGeom prst="rect">
            <a:avLst/>
          </a:prstGeom>
        </p:spPr>
      </p:pic>
      <p:sp>
        <p:nvSpPr>
          <p:cNvPr id="31" name="Rectangle 3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F43D63-DC34-1374-C7C7-9897BBE9787C}"/>
              </a:ext>
            </a:extLst>
          </p:cNvPr>
          <p:cNvSpPr>
            <a:spLocks noGrp="1"/>
          </p:cNvSpPr>
          <p:nvPr>
            <p:ph type="ctrTitle"/>
          </p:nvPr>
        </p:nvSpPr>
        <p:spPr>
          <a:xfrm>
            <a:off x="838200" y="1115219"/>
            <a:ext cx="5395912" cy="2387600"/>
          </a:xfrm>
        </p:spPr>
        <p:txBody>
          <a:bodyPr>
            <a:normAutofit/>
          </a:bodyPr>
          <a:lstStyle/>
          <a:p>
            <a:pPr algn="l"/>
            <a:br>
              <a:rPr lang="el-GR" sz="2800" dirty="0">
                <a:solidFill>
                  <a:schemeClr val="bg1"/>
                </a:solidFill>
              </a:rPr>
            </a:br>
            <a:r>
              <a:rPr lang="el-GR" sz="2800" b="1" dirty="0">
                <a:solidFill>
                  <a:schemeClr val="bg1"/>
                </a:solidFill>
              </a:rPr>
              <a:t>Εισαγωγή στον Διαβήτη και στην </a:t>
            </a:r>
            <a:r>
              <a:rPr lang="el-GR" sz="2800" b="1" dirty="0" err="1">
                <a:solidFill>
                  <a:schemeClr val="bg1"/>
                </a:solidFill>
              </a:rPr>
              <a:t>Καρδιομεταβολική</a:t>
            </a:r>
            <a:r>
              <a:rPr lang="el-GR" sz="2800" b="1" dirty="0">
                <a:solidFill>
                  <a:schemeClr val="bg1"/>
                </a:solidFill>
              </a:rPr>
              <a:t> Ιατρική:</a:t>
            </a:r>
            <a:br>
              <a:rPr lang="el-GR" sz="2800" b="1" dirty="0">
                <a:solidFill>
                  <a:schemeClr val="bg1"/>
                </a:solidFill>
              </a:rPr>
            </a:br>
            <a:r>
              <a:rPr lang="el-GR" sz="2800" b="1" dirty="0">
                <a:solidFill>
                  <a:schemeClr val="bg1"/>
                </a:solidFill>
              </a:rPr>
              <a:t> Διαγνωστικά Κριτήρια ΣΔ - Τύποι ΣΔ</a:t>
            </a:r>
            <a:endParaRPr lang="en-GB" sz="2800" b="1" dirty="0">
              <a:solidFill>
                <a:schemeClr val="bg1"/>
              </a:solidFill>
            </a:endParaRPr>
          </a:p>
        </p:txBody>
      </p:sp>
      <p:sp>
        <p:nvSpPr>
          <p:cNvPr id="3" name="Υπότιτλος 2">
            <a:extLst>
              <a:ext uri="{FF2B5EF4-FFF2-40B4-BE49-F238E27FC236}">
                <a16:creationId xmlns:a16="http://schemas.microsoft.com/office/drawing/2014/main" id="{C7737B50-8559-587E-8AA1-490D3C58A12E}"/>
              </a:ext>
            </a:extLst>
          </p:cNvPr>
          <p:cNvSpPr>
            <a:spLocks noGrp="1"/>
          </p:cNvSpPr>
          <p:nvPr>
            <p:ph type="subTitle" idx="1"/>
          </p:nvPr>
        </p:nvSpPr>
        <p:spPr>
          <a:xfrm>
            <a:off x="838200" y="3902075"/>
            <a:ext cx="5395912" cy="1655762"/>
          </a:xfrm>
        </p:spPr>
        <p:txBody>
          <a:bodyPr>
            <a:normAutofit/>
          </a:bodyPr>
          <a:lstStyle/>
          <a:p>
            <a:pPr algn="l"/>
            <a:r>
              <a:rPr lang="el-GR" sz="1900" b="1" dirty="0">
                <a:solidFill>
                  <a:schemeClr val="bg1"/>
                </a:solidFill>
              </a:rPr>
              <a:t>Εμμανουήλ Κόρακας</a:t>
            </a:r>
          </a:p>
          <a:p>
            <a:pPr algn="l"/>
            <a:r>
              <a:rPr lang="el-GR" sz="1900" dirty="0">
                <a:solidFill>
                  <a:schemeClr val="bg1"/>
                </a:solidFill>
              </a:rPr>
              <a:t>Επιμελητής Β’ Παθολογίας, Β’ ΠΠΚ, ΠΓΝ ΑΤΤΙΚΟΝ</a:t>
            </a:r>
          </a:p>
          <a:p>
            <a:pPr algn="l"/>
            <a:r>
              <a:rPr lang="en-GB" sz="1900">
                <a:solidFill>
                  <a:schemeClr val="bg1"/>
                </a:solidFill>
              </a:rPr>
              <a:t>Senior Clinical Fellow </a:t>
            </a:r>
            <a:r>
              <a:rPr lang="en-GB" sz="1900" dirty="0">
                <a:solidFill>
                  <a:schemeClr val="bg1"/>
                </a:solidFill>
              </a:rPr>
              <a:t>in Diabetes and Endocrinology, University College London Hospitals</a:t>
            </a:r>
          </a:p>
        </p:txBody>
      </p:sp>
      <p:cxnSp>
        <p:nvCxnSpPr>
          <p:cNvPr id="33" name="Straight Connector 3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519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570930"/>
            <a:ext cx="10619351" cy="4821833"/>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600"/>
              </a:spcBef>
            </a:pPr>
            <a:r>
              <a:rPr lang="en-US" sz="2000" dirty="0">
                <a:solidFill>
                  <a:srgbClr val="000000"/>
                </a:solidFill>
              </a:rPr>
              <a:t>Diabetes can be classified into the following general categories:</a:t>
            </a:r>
          </a:p>
          <a:p>
            <a:pPr marL="609585" indent="-385224" defTabSz="1219170">
              <a:spcBef>
                <a:spcPts val="1600"/>
              </a:spcBef>
              <a:buClr>
                <a:srgbClr val="C92600"/>
              </a:buClr>
              <a:buFont typeface="+mj-lt"/>
              <a:buAutoNum type="arabicPeriod"/>
            </a:pPr>
            <a:r>
              <a:rPr lang="en-US" sz="2000" dirty="0">
                <a:solidFill>
                  <a:srgbClr val="000000"/>
                </a:solidFill>
              </a:rPr>
              <a:t>Type 1 diabetes (due to autoimmune </a:t>
            </a:r>
            <a:r>
              <a:rPr lang="el-GR" sz="2000" dirty="0">
                <a:solidFill>
                  <a:srgbClr val="000000"/>
                </a:solidFill>
              </a:rPr>
              <a:t>β</a:t>
            </a:r>
            <a:r>
              <a:rPr lang="en-US" sz="2000" dirty="0">
                <a:solidFill>
                  <a:srgbClr val="000000"/>
                </a:solidFill>
              </a:rPr>
              <a:t>-cell destruction, usually leading to absolute insulin deficiency, including latent autoimmune diabetes of adulthood)</a:t>
            </a:r>
          </a:p>
          <a:p>
            <a:pPr marL="609585" indent="-385224" defTabSz="1219170">
              <a:spcBef>
                <a:spcPts val="1600"/>
              </a:spcBef>
              <a:buClr>
                <a:srgbClr val="C92600"/>
              </a:buClr>
              <a:buFont typeface="+mj-lt"/>
              <a:buAutoNum type="arabicPeriod"/>
            </a:pPr>
            <a:r>
              <a:rPr lang="en-US" sz="2000" dirty="0">
                <a:solidFill>
                  <a:srgbClr val="000000"/>
                </a:solidFill>
              </a:rPr>
              <a:t>Type 2 diabetes (due to a non-autoimmune progressive loss of adequate </a:t>
            </a:r>
            <a:r>
              <a:rPr lang="el-GR" sz="2000" dirty="0">
                <a:solidFill>
                  <a:srgbClr val="000000"/>
                </a:solidFill>
              </a:rPr>
              <a:t>β</a:t>
            </a:r>
            <a:r>
              <a:rPr lang="en-US" sz="2000" dirty="0">
                <a:solidFill>
                  <a:srgbClr val="000000"/>
                </a:solidFill>
              </a:rPr>
              <a:t>-cell insulin secretion, frequently on the background of insulin resistance and metabolic syndrome)</a:t>
            </a:r>
          </a:p>
          <a:p>
            <a:pPr marL="609585" indent="-385224" defTabSz="1219170">
              <a:spcBef>
                <a:spcPts val="1600"/>
              </a:spcBef>
              <a:buClr>
                <a:srgbClr val="C92600"/>
              </a:buClr>
              <a:buFont typeface="+mj-lt"/>
              <a:buAutoNum type="arabicPeriod"/>
            </a:pPr>
            <a:r>
              <a:rPr lang="en-US" sz="2000" dirty="0">
                <a:solidFill>
                  <a:srgbClr val="000000"/>
                </a:solidFill>
              </a:rPr>
              <a:t>Specific types of diabetes due to other causes, e.g., monogenic diabetes syndromes (such as neonatal diabetes and maturity-onset diabetes of the young), diseases of the exocrine pancreas (such as cystic fibrosis and pancreatitis), and drug- or chemical-induced diabetes (such as with glucocorticoid use, in the treatment of HIV, or after organ transplantation)</a:t>
            </a:r>
          </a:p>
          <a:p>
            <a:pPr marL="609585" indent="-385224" defTabSz="1219170">
              <a:spcBef>
                <a:spcPts val="1600"/>
              </a:spcBef>
              <a:buClr>
                <a:srgbClr val="C92600"/>
              </a:buClr>
              <a:buFont typeface="+mj-lt"/>
              <a:buAutoNum type="arabicPeriod"/>
            </a:pPr>
            <a:r>
              <a:rPr lang="en-US" sz="2000" dirty="0">
                <a:solidFill>
                  <a:srgbClr val="000000"/>
                </a:solidFill>
              </a:rPr>
              <a:t>Gestational diabetes mellitus (diabetes diagnosed in the second or third trimester of pregnancy that was not clearly overt diabetes prior to gestation or other types of diabetes occurring throughout pregnancy, such as type 1 diabetes).</a:t>
            </a:r>
          </a:p>
        </p:txBody>
      </p:sp>
      <p:sp>
        <p:nvSpPr>
          <p:cNvPr id="4" name="Title 1">
            <a:extLst>
              <a:ext uri="{FF2B5EF4-FFF2-40B4-BE49-F238E27FC236}">
                <a16:creationId xmlns:a16="http://schemas.microsoft.com/office/drawing/2014/main" id="{2F19B99A-6336-A41B-092B-9F9894C34CDD}"/>
              </a:ext>
            </a:extLst>
          </p:cNvPr>
          <p:cNvSpPr>
            <a:spLocks noGrp="1"/>
          </p:cNvSpPr>
          <p:nvPr>
            <p:ph type="title"/>
          </p:nvPr>
        </p:nvSpPr>
        <p:spPr>
          <a:xfrm>
            <a:off x="912250" y="1053865"/>
            <a:ext cx="10366813" cy="517064"/>
          </a:xfrm>
        </p:spPr>
        <p:txBody>
          <a:bodyPr/>
          <a:lstStyle/>
          <a:p>
            <a:r>
              <a:rPr lang="en-US" dirty="0"/>
              <a:t>Classification (continued) </a:t>
            </a:r>
            <a:endParaRPr lang="en-US" dirty="0">
              <a:solidFill>
                <a:srgbClr val="A6192E"/>
              </a:solidFill>
            </a:endParaRPr>
          </a:p>
        </p:txBody>
      </p:sp>
    </p:spTree>
    <p:extLst>
      <p:ext uri="{BB962C8B-B14F-4D97-AF65-F5344CB8AC3E}">
        <p14:creationId xmlns:p14="http://schemas.microsoft.com/office/powerpoint/2010/main" val="30709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dirty="0"/>
              <a:t>Type 1 Diabetes</a:t>
            </a:r>
            <a:endParaRPr lang="en-US"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4829464"/>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000" dirty="0">
                <a:solidFill>
                  <a:srgbClr val="A6192E"/>
                </a:solidFill>
              </a:rPr>
              <a:t>2.6 	</a:t>
            </a:r>
            <a:r>
              <a:rPr lang="en-US" sz="2000" dirty="0">
                <a:solidFill>
                  <a:srgbClr val="000000"/>
                </a:solidFill>
              </a:rPr>
              <a:t>Screening for presymptomatic type 1 diabetes may be done by detection of 	autoantibodies to insulin, glutamic acid decarboxylase (GAD), islet antigen 2 (IA-2), 	or zinc transporter 8 (ZnT8). </a:t>
            </a:r>
            <a:r>
              <a:rPr lang="en-US" sz="2000" b="1" dirty="0">
                <a:solidFill>
                  <a:srgbClr val="87161F"/>
                </a:solidFill>
              </a:rPr>
              <a:t>B</a:t>
            </a:r>
          </a:p>
          <a:p>
            <a:pPr defTabSz="1219170">
              <a:spcBef>
                <a:spcPts val="1333"/>
              </a:spcBef>
            </a:pPr>
            <a:r>
              <a:rPr lang="en-US" sz="2000" dirty="0">
                <a:solidFill>
                  <a:srgbClr val="A6192E"/>
                </a:solidFill>
              </a:rPr>
              <a:t>2.7 </a:t>
            </a:r>
            <a:r>
              <a:rPr lang="en-US" sz="2000" dirty="0">
                <a:solidFill>
                  <a:srgbClr val="000000"/>
                </a:solidFill>
              </a:rPr>
              <a:t> 	Having multiple confirmed islet autoantibodies is a risk factor for clinical 	diabetes. Testing for </a:t>
            </a:r>
            <a:r>
              <a:rPr lang="en-US" sz="2000" dirty="0" err="1">
                <a:solidFill>
                  <a:srgbClr val="000000"/>
                </a:solidFill>
              </a:rPr>
              <a:t>dysglycemia</a:t>
            </a:r>
            <a:r>
              <a:rPr lang="en-US" sz="2000" dirty="0">
                <a:solidFill>
                  <a:srgbClr val="000000"/>
                </a:solidFill>
              </a:rPr>
              <a:t> may be used to further forecast near-term 	risk. When multiple islet autoantibodies are identified, referral to a specialized 	center for further evaluation and/or consideration of a clinical trial or approved 	therapy to potentially delay development of clinical diabetes should be considered. 	</a:t>
            </a:r>
            <a:r>
              <a:rPr lang="en-US" sz="2000" b="1" dirty="0">
                <a:solidFill>
                  <a:srgbClr val="87161F"/>
                </a:solidFill>
              </a:rPr>
              <a:t>B</a:t>
            </a:r>
          </a:p>
          <a:p>
            <a:pPr defTabSz="1219170">
              <a:spcBef>
                <a:spcPts val="1333"/>
              </a:spcBef>
            </a:pPr>
            <a:r>
              <a:rPr lang="en-US" sz="2000" dirty="0">
                <a:solidFill>
                  <a:srgbClr val="A6192E"/>
                </a:solidFill>
              </a:rPr>
              <a:t>2.8 	</a:t>
            </a:r>
            <a:r>
              <a:rPr lang="en-US" sz="2000" dirty="0">
                <a:solidFill>
                  <a:srgbClr val="000000"/>
                </a:solidFill>
              </a:rPr>
              <a:t>Standardized islet autoantibody tests are recommended for classification of 	diabetes in adults who have phenotypic risk factors that overlap with those for type 	1 diabetes (e.g., younger age at diagnosis, unintentional weight loss, ketoacidosis, 	or short time to insulin treatment). </a:t>
            </a:r>
            <a:r>
              <a:rPr lang="en-US" sz="2000" b="1" dirty="0">
                <a:solidFill>
                  <a:srgbClr val="87161F"/>
                </a:solidFill>
              </a:rPr>
              <a:t>E</a:t>
            </a:r>
            <a:r>
              <a:rPr lang="en-US" sz="2000" b="1" dirty="0">
                <a:solidFill>
                  <a:srgbClr val="A6192E"/>
                </a:solidFill>
              </a:rPr>
              <a:t> </a:t>
            </a:r>
            <a:r>
              <a:rPr lang="en-US" sz="2000" dirty="0">
                <a:solidFill>
                  <a:srgbClr val="A6192E"/>
                </a:solidFill>
              </a:rPr>
              <a:t>	</a:t>
            </a:r>
            <a:endParaRPr lang="en-US" sz="2000" dirty="0">
              <a:solidFill>
                <a:srgbClr val="87161F"/>
              </a:solidFill>
              <a:latin typeface="AdvOT8eb9eec2.B"/>
            </a:endParaRPr>
          </a:p>
          <a:p>
            <a:pPr defTabSz="1219170">
              <a:spcBef>
                <a:spcPts val="1333"/>
              </a:spcBef>
            </a:pPr>
            <a:endParaRPr lang="en-US" sz="2133" b="1" dirty="0">
              <a:solidFill>
                <a:srgbClr val="A6192E"/>
              </a:solidFill>
            </a:endParaRPr>
          </a:p>
        </p:txBody>
      </p:sp>
    </p:spTree>
    <p:extLst>
      <p:ext uri="{BB962C8B-B14F-4D97-AF65-F5344CB8AC3E}">
        <p14:creationId xmlns:p14="http://schemas.microsoft.com/office/powerpoint/2010/main" val="85449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a:p>
            <a:endParaRPr lang="en-US"/>
          </a:p>
        </p:txBody>
      </p:sp>
      <p:sp>
        <p:nvSpPr>
          <p:cNvPr id="5" name="TextBox 4">
            <a:extLst>
              <a:ext uri="{FF2B5EF4-FFF2-40B4-BE49-F238E27FC236}">
                <a16:creationId xmlns:a16="http://schemas.microsoft.com/office/drawing/2014/main" id="{75016219-367F-473E-9673-B013481024EE}"/>
              </a:ext>
            </a:extLst>
          </p:cNvPr>
          <p:cNvSpPr txBox="1">
            <a:spLocks noChangeArrowheads="1"/>
          </p:cNvSpPr>
          <p:nvPr/>
        </p:nvSpPr>
        <p:spPr bwMode="auto">
          <a:xfrm>
            <a:off x="1158708" y="8663625"/>
            <a:ext cx="75175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09585"/>
            <a:r>
              <a:rPr lang="en-US" sz="1600">
                <a:solidFill>
                  <a:prstClr val="white"/>
                </a:solidFill>
                <a:latin typeface="Helvetica" pitchFamily="34" charset="0"/>
                <a:ea typeface="ヒラギノ角ゴ Pro W3" charset="-128"/>
              </a:rPr>
              <a:t>Introduction and Methodology: </a:t>
            </a:r>
            <a:br>
              <a:rPr lang="en-US" sz="1600">
                <a:solidFill>
                  <a:prstClr val="white"/>
                </a:solidFill>
                <a:latin typeface="Helvetica" pitchFamily="34" charset="0"/>
                <a:ea typeface="ヒラギノ角ゴ Pro W3" charset="-128"/>
              </a:rPr>
            </a:br>
            <a:r>
              <a:rPr lang="en-US" sz="1600" err="1">
                <a:solidFill>
                  <a:prstClr val="white"/>
                </a:solidFill>
                <a:latin typeface="Helvetica" pitchFamily="34" charset="0"/>
                <a:ea typeface="ヒラギノ角ゴ Pro W3" charset="-128"/>
              </a:rPr>
              <a:t>ElSayed</a:t>
            </a:r>
            <a:r>
              <a:rPr lang="en-US" sz="1600">
                <a:solidFill>
                  <a:prstClr val="white"/>
                </a:solidFill>
                <a:latin typeface="Helvetica" pitchFamily="34" charset="0"/>
                <a:ea typeface="ヒラギノ角ゴ Pro W3" charset="-128"/>
              </a:rPr>
              <a:t> NA, Aleppo G, Aroda VR, et al., American Diabetes Association. Introduction and methodology: Standards of Care in </a:t>
            </a:r>
            <a:r>
              <a:rPr lang="pt-BR" sz="1600">
                <a:solidFill>
                  <a:prstClr val="white"/>
                </a:solidFill>
                <a:latin typeface="Helvetica" pitchFamily="34" charset="0"/>
                <a:ea typeface="ヒラギノ角ゴ Pro W3" charset="-128"/>
              </a:rPr>
              <a:t>Diabetes—2023. Diabetes Care 2023;46(Suppl. 1):S1–S4</a:t>
            </a:r>
            <a:endParaRPr lang="en-US" sz="1600">
              <a:solidFill>
                <a:prstClr val="white"/>
              </a:solidFill>
              <a:latin typeface="Helvetica" pitchFamily="34" charset="0"/>
              <a:ea typeface="ヒラギノ角ゴ Pro W3" charset="-128"/>
            </a:endParaRPr>
          </a:p>
        </p:txBody>
      </p:sp>
      <p:sp>
        <p:nvSpPr>
          <p:cNvPr id="6" name="Slide Number Placeholder 1">
            <a:extLst>
              <a:ext uri="{FF2B5EF4-FFF2-40B4-BE49-F238E27FC236}">
                <a16:creationId xmlns:a16="http://schemas.microsoft.com/office/drawing/2014/main" id="{E3C71F95-0789-4BBD-A469-ECB382AC65FA}"/>
              </a:ext>
            </a:extLst>
          </p:cNvPr>
          <p:cNvSpPr txBox="1">
            <a:spLocks/>
          </p:cNvSpPr>
          <p:nvPr/>
        </p:nvSpPr>
        <p:spPr>
          <a:xfrm>
            <a:off x="314498" y="8625017"/>
            <a:ext cx="533503" cy="2363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D8D877B3-D348-4611-9BDB-C5374591D951}" type="slidenum">
              <a:rPr lang="en-US" sz="2400">
                <a:solidFill>
                  <a:srgbClr val="000000"/>
                </a:solidFill>
                <a:latin typeface="Arial" panose="020B0604020202020204"/>
              </a:rPr>
              <a:pPr defTabSz="609585"/>
              <a:t>12</a:t>
            </a:fld>
            <a:endParaRPr lang="en-US" sz="2400">
              <a:solidFill>
                <a:srgbClr val="000000"/>
              </a:solidFill>
              <a:latin typeface="Arial" panose="020B0604020202020204"/>
            </a:endParaRPr>
          </a:p>
        </p:txBody>
      </p:sp>
      <p:sp>
        <p:nvSpPr>
          <p:cNvPr id="8" name="TextBox 7">
            <a:extLst>
              <a:ext uri="{FF2B5EF4-FFF2-40B4-BE49-F238E27FC236}">
                <a16:creationId xmlns:a16="http://schemas.microsoft.com/office/drawing/2014/main" id="{C2CD97A2-FDA7-4943-AF79-4A1231BC7529}"/>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11" name="Picture 10">
            <a:extLst>
              <a:ext uri="{FF2B5EF4-FFF2-40B4-BE49-F238E27FC236}">
                <a16:creationId xmlns:a16="http://schemas.microsoft.com/office/drawing/2014/main" id="{58183940-057C-5799-2CD7-DC51A4F0DBCB}"/>
              </a:ext>
            </a:extLst>
          </p:cNvPr>
          <p:cNvPicPr>
            <a:picLocks noChangeAspect="1"/>
          </p:cNvPicPr>
          <p:nvPr/>
        </p:nvPicPr>
        <p:blipFill>
          <a:blip r:embed="rId3"/>
          <a:stretch>
            <a:fillRect/>
          </a:stretch>
        </p:blipFill>
        <p:spPr>
          <a:xfrm>
            <a:off x="482600" y="1489963"/>
            <a:ext cx="11226800" cy="3878075"/>
          </a:xfrm>
          <a:prstGeom prst="rect">
            <a:avLst/>
          </a:prstGeom>
        </p:spPr>
      </p:pic>
    </p:spTree>
    <p:extLst>
      <p:ext uri="{BB962C8B-B14F-4D97-AF65-F5344CB8AC3E}">
        <p14:creationId xmlns:p14="http://schemas.microsoft.com/office/powerpoint/2010/main" val="280533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a:p>
            <a:endParaRPr lang="en-US"/>
          </a:p>
        </p:txBody>
      </p:sp>
      <p:sp>
        <p:nvSpPr>
          <p:cNvPr id="5" name="TextBox 4">
            <a:extLst>
              <a:ext uri="{FF2B5EF4-FFF2-40B4-BE49-F238E27FC236}">
                <a16:creationId xmlns:a16="http://schemas.microsoft.com/office/drawing/2014/main" id="{75016219-367F-473E-9673-B013481024EE}"/>
              </a:ext>
            </a:extLst>
          </p:cNvPr>
          <p:cNvSpPr txBox="1">
            <a:spLocks noChangeArrowheads="1"/>
          </p:cNvSpPr>
          <p:nvPr/>
        </p:nvSpPr>
        <p:spPr bwMode="auto">
          <a:xfrm>
            <a:off x="1158708" y="8663625"/>
            <a:ext cx="75175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09585"/>
            <a:r>
              <a:rPr lang="en-US" sz="1600">
                <a:solidFill>
                  <a:prstClr val="white"/>
                </a:solidFill>
                <a:latin typeface="Helvetica" pitchFamily="34" charset="0"/>
                <a:ea typeface="ヒラギノ角ゴ Pro W3" charset="-128"/>
              </a:rPr>
              <a:t>Introduction and Methodology: </a:t>
            </a:r>
            <a:br>
              <a:rPr lang="en-US" sz="1600">
                <a:solidFill>
                  <a:prstClr val="white"/>
                </a:solidFill>
                <a:latin typeface="Helvetica" pitchFamily="34" charset="0"/>
                <a:ea typeface="ヒラギノ角ゴ Pro W3" charset="-128"/>
              </a:rPr>
            </a:br>
            <a:r>
              <a:rPr lang="en-US" sz="1600" err="1">
                <a:solidFill>
                  <a:prstClr val="white"/>
                </a:solidFill>
                <a:latin typeface="Helvetica" pitchFamily="34" charset="0"/>
                <a:ea typeface="ヒラギノ角ゴ Pro W3" charset="-128"/>
              </a:rPr>
              <a:t>ElSayed</a:t>
            </a:r>
            <a:r>
              <a:rPr lang="en-US" sz="1600">
                <a:solidFill>
                  <a:prstClr val="white"/>
                </a:solidFill>
                <a:latin typeface="Helvetica" pitchFamily="34" charset="0"/>
                <a:ea typeface="ヒラギノ角ゴ Pro W3" charset="-128"/>
              </a:rPr>
              <a:t> NA, Aleppo G, Aroda VR, et al., American Diabetes Association. Introduction and methodology: Standards of Care in </a:t>
            </a:r>
            <a:r>
              <a:rPr lang="pt-BR" sz="1600">
                <a:solidFill>
                  <a:prstClr val="white"/>
                </a:solidFill>
                <a:latin typeface="Helvetica" pitchFamily="34" charset="0"/>
                <a:ea typeface="ヒラギノ角ゴ Pro W3" charset="-128"/>
              </a:rPr>
              <a:t>Diabetes—2023. Diabetes Care 2023;46(Suppl. 1):S1–S4</a:t>
            </a:r>
            <a:endParaRPr lang="en-US" sz="1600">
              <a:solidFill>
                <a:prstClr val="white"/>
              </a:solidFill>
              <a:latin typeface="Helvetica" pitchFamily="34" charset="0"/>
              <a:ea typeface="ヒラギノ角ゴ Pro W3" charset="-128"/>
            </a:endParaRPr>
          </a:p>
        </p:txBody>
      </p:sp>
      <p:sp>
        <p:nvSpPr>
          <p:cNvPr id="6" name="Slide Number Placeholder 1">
            <a:extLst>
              <a:ext uri="{FF2B5EF4-FFF2-40B4-BE49-F238E27FC236}">
                <a16:creationId xmlns:a16="http://schemas.microsoft.com/office/drawing/2014/main" id="{E3C71F95-0789-4BBD-A469-ECB382AC65FA}"/>
              </a:ext>
            </a:extLst>
          </p:cNvPr>
          <p:cNvSpPr txBox="1">
            <a:spLocks/>
          </p:cNvSpPr>
          <p:nvPr/>
        </p:nvSpPr>
        <p:spPr>
          <a:xfrm>
            <a:off x="314498" y="8625017"/>
            <a:ext cx="533503" cy="2363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D8D877B3-D348-4611-9BDB-C5374591D951}" type="slidenum">
              <a:rPr lang="en-US" sz="2400">
                <a:solidFill>
                  <a:srgbClr val="000000"/>
                </a:solidFill>
                <a:latin typeface="Arial" panose="020B0604020202020204"/>
              </a:rPr>
              <a:pPr defTabSz="609585"/>
              <a:t>13</a:t>
            </a:fld>
            <a:endParaRPr lang="en-US" sz="2400">
              <a:solidFill>
                <a:srgbClr val="000000"/>
              </a:solidFill>
              <a:latin typeface="Arial" panose="020B0604020202020204"/>
            </a:endParaRPr>
          </a:p>
        </p:txBody>
      </p:sp>
      <p:sp>
        <p:nvSpPr>
          <p:cNvPr id="8" name="TextBox 7">
            <a:extLst>
              <a:ext uri="{FF2B5EF4-FFF2-40B4-BE49-F238E27FC236}">
                <a16:creationId xmlns:a16="http://schemas.microsoft.com/office/drawing/2014/main" id="{C2CD97A2-FDA7-4943-AF79-4A1231BC7529}"/>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4" name="Picture 3">
            <a:extLst>
              <a:ext uri="{FF2B5EF4-FFF2-40B4-BE49-F238E27FC236}">
                <a16:creationId xmlns:a16="http://schemas.microsoft.com/office/drawing/2014/main" id="{CE2C066F-BACA-8729-88FC-C36E7C9D53F9}"/>
              </a:ext>
            </a:extLst>
          </p:cNvPr>
          <p:cNvPicPr>
            <a:picLocks noChangeAspect="1"/>
          </p:cNvPicPr>
          <p:nvPr/>
        </p:nvPicPr>
        <p:blipFill>
          <a:blip r:embed="rId3"/>
          <a:stretch>
            <a:fillRect/>
          </a:stretch>
        </p:blipFill>
        <p:spPr>
          <a:xfrm>
            <a:off x="3293533" y="646470"/>
            <a:ext cx="4834265" cy="5515517"/>
          </a:xfrm>
          <a:prstGeom prst="rect">
            <a:avLst/>
          </a:prstGeom>
        </p:spPr>
      </p:pic>
      <p:sp>
        <p:nvSpPr>
          <p:cNvPr id="2" name="TextBox 1">
            <a:extLst>
              <a:ext uri="{FF2B5EF4-FFF2-40B4-BE49-F238E27FC236}">
                <a16:creationId xmlns:a16="http://schemas.microsoft.com/office/drawing/2014/main" id="{CAFAAA39-3126-25C4-B8CA-0D77D387BCE2}"/>
              </a:ext>
            </a:extLst>
          </p:cNvPr>
          <p:cNvSpPr txBox="1"/>
          <p:nvPr/>
        </p:nvSpPr>
        <p:spPr>
          <a:xfrm>
            <a:off x="0" y="2554999"/>
            <a:ext cx="2977517" cy="1938992"/>
          </a:xfrm>
          <a:prstGeom prst="rect">
            <a:avLst/>
          </a:prstGeom>
          <a:noFill/>
        </p:spPr>
        <p:txBody>
          <a:bodyPr wrap="square" rtlCol="0">
            <a:spAutoFit/>
          </a:bodyPr>
          <a:lstStyle/>
          <a:p>
            <a:pPr marL="285750" indent="-285750">
              <a:buFont typeface="Arial" panose="020B0604020202020204" pitchFamily="34" charset="0"/>
              <a:buChar char="•"/>
            </a:pPr>
            <a:r>
              <a:rPr lang="en-GB" sz="1200" dirty="0"/>
              <a:t>A1C &lt;58 mmol/mol (&lt;7.5%) at diagnosis </a:t>
            </a:r>
          </a:p>
          <a:p>
            <a:pPr marL="285750" indent="-285750">
              <a:buFont typeface="Arial" panose="020B0604020202020204" pitchFamily="34" charset="0"/>
              <a:buChar char="•"/>
            </a:pPr>
            <a:r>
              <a:rPr lang="en-GB" sz="1200" dirty="0"/>
              <a:t>One parent with diabetes</a:t>
            </a:r>
          </a:p>
          <a:p>
            <a:pPr marL="285750" indent="-285750">
              <a:buFont typeface="Arial" panose="020B0604020202020204" pitchFamily="34" charset="0"/>
              <a:buChar char="•"/>
            </a:pPr>
            <a:r>
              <a:rPr lang="en-GB" sz="1200" dirty="0"/>
              <a:t>features of a specific monogenic cause (e.g., renal cysts, partial lipodystrophy, maternally inherited deafness, and severe insulin resistance in the absence of obesity)  </a:t>
            </a:r>
          </a:p>
          <a:p>
            <a:pPr marL="285750" indent="-285750">
              <a:buFont typeface="Arial" panose="020B0604020202020204" pitchFamily="34" charset="0"/>
              <a:buChar char="•"/>
            </a:pPr>
            <a:r>
              <a:rPr lang="en-GB" sz="1200" dirty="0"/>
              <a:t>monogenic diabetes prediction model probability &gt;5%</a:t>
            </a:r>
          </a:p>
        </p:txBody>
      </p:sp>
      <p:sp>
        <p:nvSpPr>
          <p:cNvPr id="7" name="Ορθογώνιο: Στρογγύλεμα γωνιών 6">
            <a:extLst>
              <a:ext uri="{FF2B5EF4-FFF2-40B4-BE49-F238E27FC236}">
                <a16:creationId xmlns:a16="http://schemas.microsoft.com/office/drawing/2014/main" id="{7C8577CE-F2DD-91AD-1EC9-B9486FBB8474}"/>
              </a:ext>
            </a:extLst>
          </p:cNvPr>
          <p:cNvSpPr/>
          <p:nvPr/>
        </p:nvSpPr>
        <p:spPr>
          <a:xfrm>
            <a:off x="0" y="2484189"/>
            <a:ext cx="2939970" cy="199521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7DC1F8A-B3E3-EB71-3700-206D16FCBF1E}"/>
              </a:ext>
            </a:extLst>
          </p:cNvPr>
          <p:cNvSpPr txBox="1"/>
          <p:nvPr/>
        </p:nvSpPr>
        <p:spPr>
          <a:xfrm>
            <a:off x="2977517" y="3669175"/>
            <a:ext cx="316016" cy="369332"/>
          </a:xfrm>
          <a:prstGeom prst="rect">
            <a:avLst/>
          </a:prstGeom>
          <a:noFill/>
        </p:spPr>
        <p:txBody>
          <a:bodyPr wrap="square" rtlCol="0">
            <a:spAutoFit/>
          </a:bodyPr>
          <a:lstStyle/>
          <a:p>
            <a:endParaRPr lang="en-GB" dirty="0"/>
          </a:p>
        </p:txBody>
      </p:sp>
      <p:sp>
        <p:nvSpPr>
          <p:cNvPr id="10" name="Βέλος: Αριστερό 9">
            <a:extLst>
              <a:ext uri="{FF2B5EF4-FFF2-40B4-BE49-F238E27FC236}">
                <a16:creationId xmlns:a16="http://schemas.microsoft.com/office/drawing/2014/main" id="{5BC94275-EFD5-5D30-0C7E-34E63C207CED}"/>
              </a:ext>
            </a:extLst>
          </p:cNvPr>
          <p:cNvSpPr/>
          <p:nvPr/>
        </p:nvSpPr>
        <p:spPr>
          <a:xfrm>
            <a:off x="2939970" y="3808071"/>
            <a:ext cx="353563" cy="6944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15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Prediabetes and Type 2 Diabetes</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291874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2.9 </a:t>
            </a:r>
            <a:r>
              <a:rPr lang="en-US" sz="2400" dirty="0">
                <a:solidFill>
                  <a:srgbClr val="000000"/>
                </a:solidFill>
              </a:rPr>
              <a:t>	Screening for prediabetes and type 2 diabetes with an assessment of 	risk factors or validated risk calculator should be done in 	asymptomatic adults. </a:t>
            </a:r>
            <a:r>
              <a:rPr lang="en-US" sz="2400" b="1" dirty="0">
                <a:solidFill>
                  <a:srgbClr val="87161F"/>
                </a:solidFill>
              </a:rPr>
              <a:t>B</a:t>
            </a:r>
          </a:p>
          <a:p>
            <a:pPr defTabSz="1219170">
              <a:spcBef>
                <a:spcPts val="1333"/>
              </a:spcBef>
            </a:pPr>
            <a:r>
              <a:rPr lang="en-US" sz="2400" dirty="0">
                <a:solidFill>
                  <a:srgbClr val="A6192E"/>
                </a:solidFill>
              </a:rPr>
              <a:t>2.10a </a:t>
            </a:r>
            <a:r>
              <a:rPr lang="en-US" sz="2400" dirty="0">
                <a:solidFill>
                  <a:srgbClr val="000000"/>
                </a:solidFill>
              </a:rPr>
              <a:t>	Testing for prediabetes or type 2 diabetes in asymptomatic people 	should be considered in adults of any age with overweight or obesity 	who have one or more risk factors </a:t>
            </a:r>
            <a:r>
              <a:rPr lang="en-US" sz="2400" b="1" dirty="0">
                <a:solidFill>
                  <a:srgbClr val="000000"/>
                </a:solidFill>
              </a:rPr>
              <a:t>(Table 2.4)</a:t>
            </a:r>
            <a:r>
              <a:rPr lang="en-US" sz="2400" dirty="0">
                <a:solidFill>
                  <a:srgbClr val="000000"/>
                </a:solidFill>
              </a:rPr>
              <a:t>.</a:t>
            </a:r>
            <a:r>
              <a:rPr lang="en-US" sz="2400" b="1" dirty="0">
                <a:solidFill>
                  <a:srgbClr val="000000"/>
                </a:solidFill>
              </a:rPr>
              <a:t> </a:t>
            </a:r>
            <a:r>
              <a:rPr lang="en-US" sz="2400" b="1" dirty="0">
                <a:solidFill>
                  <a:srgbClr val="87161F"/>
                </a:solidFill>
              </a:rPr>
              <a:t>B</a:t>
            </a:r>
            <a:r>
              <a:rPr lang="en-US" sz="2400" dirty="0">
                <a:solidFill>
                  <a:srgbClr val="87161F"/>
                </a:solidFill>
              </a:rPr>
              <a:t> </a:t>
            </a:r>
          </a:p>
          <a:p>
            <a:pPr defTabSz="1219170">
              <a:spcBef>
                <a:spcPts val="1333"/>
              </a:spcBef>
            </a:pPr>
            <a:r>
              <a:rPr lang="en-US" sz="2400" dirty="0">
                <a:solidFill>
                  <a:srgbClr val="A6192E"/>
                </a:solidFill>
              </a:rPr>
              <a:t>2.10b</a:t>
            </a:r>
            <a:r>
              <a:rPr lang="en-US" sz="2400" dirty="0">
                <a:solidFill>
                  <a:srgbClr val="000000"/>
                </a:solidFill>
              </a:rPr>
              <a:t> 	For all other people, screening should begin at age 35 years. </a:t>
            </a:r>
            <a:r>
              <a:rPr lang="en-US" sz="2400" b="1" dirty="0">
                <a:solidFill>
                  <a:srgbClr val="87161F"/>
                </a:solidFill>
              </a:rPr>
              <a:t>B</a:t>
            </a:r>
            <a:endParaRPr lang="en-US" sz="2400" b="1" dirty="0">
              <a:solidFill>
                <a:srgbClr val="A6192E"/>
              </a:solidFill>
            </a:endParaRPr>
          </a:p>
        </p:txBody>
      </p:sp>
    </p:spTree>
    <p:extLst>
      <p:ext uri="{BB962C8B-B14F-4D97-AF65-F5344CB8AC3E}">
        <p14:creationId xmlns:p14="http://schemas.microsoft.com/office/powerpoint/2010/main" val="300963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12" name="TextBox 11">
            <a:extLst>
              <a:ext uri="{FF2B5EF4-FFF2-40B4-BE49-F238E27FC236}">
                <a16:creationId xmlns:a16="http://schemas.microsoft.com/office/drawing/2014/main" id="{C64A3D75-5923-46F1-9C53-1338C96EC1D8}"/>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14" name="Picture 13">
            <a:extLst>
              <a:ext uri="{FF2B5EF4-FFF2-40B4-BE49-F238E27FC236}">
                <a16:creationId xmlns:a16="http://schemas.microsoft.com/office/drawing/2014/main" id="{148E784B-EE59-0173-E953-D1DA7C55A032}"/>
              </a:ext>
            </a:extLst>
          </p:cNvPr>
          <p:cNvPicPr>
            <a:picLocks noChangeAspect="1"/>
          </p:cNvPicPr>
          <p:nvPr/>
        </p:nvPicPr>
        <p:blipFill>
          <a:blip r:embed="rId3"/>
          <a:stretch>
            <a:fillRect/>
          </a:stretch>
        </p:blipFill>
        <p:spPr>
          <a:xfrm>
            <a:off x="2683934" y="683483"/>
            <a:ext cx="6848885" cy="5713712"/>
          </a:xfrm>
          <a:prstGeom prst="rect">
            <a:avLst/>
          </a:prstGeom>
        </p:spPr>
      </p:pic>
    </p:spTree>
    <p:extLst>
      <p:ext uri="{BB962C8B-B14F-4D97-AF65-F5344CB8AC3E}">
        <p14:creationId xmlns:p14="http://schemas.microsoft.com/office/powerpoint/2010/main" val="165658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Prediabetes and Type 2 Diabetes (continued)</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365741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a:solidFill>
                  <a:srgbClr val="A6192E"/>
                </a:solidFill>
              </a:rPr>
              <a:t>2.11 </a:t>
            </a:r>
            <a:r>
              <a:rPr lang="en-US" sz="2400">
                <a:solidFill>
                  <a:srgbClr val="000000"/>
                </a:solidFill>
              </a:rPr>
              <a:t>	If tests are normal, repeat screening recommended at a minimum of 	3-year intervals is reasonable, sooner with symptoms or change in 	risk (e.g., weight gain). </a:t>
            </a:r>
            <a:r>
              <a:rPr lang="en-US" sz="2400" b="1">
                <a:solidFill>
                  <a:srgbClr val="A6192E"/>
                </a:solidFill>
              </a:rPr>
              <a:t>C</a:t>
            </a:r>
          </a:p>
          <a:p>
            <a:pPr defTabSz="1219170">
              <a:spcBef>
                <a:spcPts val="1333"/>
              </a:spcBef>
            </a:pPr>
            <a:r>
              <a:rPr lang="en-US" sz="2400">
                <a:solidFill>
                  <a:srgbClr val="A6192E"/>
                </a:solidFill>
              </a:rPr>
              <a:t>2.12 </a:t>
            </a:r>
            <a:r>
              <a:rPr lang="en-US" sz="2400">
                <a:solidFill>
                  <a:srgbClr val="000000"/>
                </a:solidFill>
              </a:rPr>
              <a:t>	To screen for prediabetes and </a:t>
            </a:r>
            <a:r>
              <a:rPr lang="pt-BR" sz="2400">
                <a:solidFill>
                  <a:srgbClr val="000000"/>
                </a:solidFill>
              </a:rPr>
              <a:t>type 2 diabetes, FPG, 2-h PG during 	</a:t>
            </a:r>
            <a:r>
              <a:rPr lang="en-US" sz="2400">
                <a:solidFill>
                  <a:srgbClr val="000000"/>
                </a:solidFill>
              </a:rPr>
              <a:t>75-g OGTT, and A1C are each appropriate </a:t>
            </a:r>
            <a:r>
              <a:rPr lang="en-US" sz="2400" b="1">
                <a:solidFill>
                  <a:srgbClr val="000000"/>
                </a:solidFill>
              </a:rPr>
              <a:t>(Table 2.1 and Table 	2.2). </a:t>
            </a:r>
            <a:r>
              <a:rPr lang="en-US" sz="2400" b="1">
                <a:solidFill>
                  <a:srgbClr val="A6192E"/>
                </a:solidFill>
              </a:rPr>
              <a:t>B</a:t>
            </a:r>
          </a:p>
          <a:p>
            <a:pPr defTabSz="1219170">
              <a:spcBef>
                <a:spcPts val="1333"/>
              </a:spcBef>
            </a:pPr>
            <a:r>
              <a:rPr lang="en-US" sz="2400">
                <a:solidFill>
                  <a:srgbClr val="A6192E"/>
                </a:solidFill>
              </a:rPr>
              <a:t>2.13</a:t>
            </a:r>
            <a:r>
              <a:rPr lang="en-US" sz="2400">
                <a:solidFill>
                  <a:srgbClr val="000000"/>
                </a:solidFill>
              </a:rPr>
              <a:t>	When using OGTT as a screen for </a:t>
            </a:r>
            <a:r>
              <a:rPr lang="pt-BR" sz="2400">
                <a:solidFill>
                  <a:srgbClr val="000000"/>
                </a:solidFill>
              </a:rPr>
              <a:t>prediabetes or diabetes, adequate 	carbohydrate </a:t>
            </a:r>
            <a:r>
              <a:rPr lang="en-US" sz="2400">
                <a:solidFill>
                  <a:srgbClr val="000000"/>
                </a:solidFill>
              </a:rPr>
              <a:t>intake (at least 150 g/day) should be assured for 3 	days prior to testing. </a:t>
            </a:r>
            <a:r>
              <a:rPr lang="en-US" sz="2400" b="1">
                <a:solidFill>
                  <a:srgbClr val="87161F"/>
                </a:solidFill>
              </a:rPr>
              <a:t>A</a:t>
            </a:r>
            <a:endParaRPr lang="en-US" sz="2400" b="1">
              <a:solidFill>
                <a:srgbClr val="A6192E"/>
              </a:solidFill>
            </a:endParaRPr>
          </a:p>
        </p:txBody>
      </p:sp>
    </p:spTree>
    <p:extLst>
      <p:ext uri="{BB962C8B-B14F-4D97-AF65-F5344CB8AC3E}">
        <p14:creationId xmlns:p14="http://schemas.microsoft.com/office/powerpoint/2010/main" val="34328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Prediabetes and Type 2 Diabetes (continued)</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38600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a:solidFill>
                  <a:srgbClr val="A6192E"/>
                </a:solidFill>
              </a:rPr>
              <a:t>2.14 </a:t>
            </a:r>
            <a:r>
              <a:rPr lang="en-US" sz="2400">
                <a:solidFill>
                  <a:srgbClr val="000000"/>
                </a:solidFill>
              </a:rPr>
              <a:t>	Risk-based screening for prediabetes or type 2 diabetes should be 	considered after the onset of puberty or after 10 years of age, 	whichever occurs earlier, in children and adolescents with overweight 	(BMI ≥ 85th percentile) or obesity (BMI ≥ 95th percentile) and who 	have one or more risk factors for diabetes. (See </a:t>
            </a:r>
            <a:r>
              <a:rPr lang="en-US" sz="2400" b="1">
                <a:solidFill>
                  <a:srgbClr val="000000"/>
                </a:solidFill>
              </a:rPr>
              <a:t>Table 2.5 </a:t>
            </a:r>
            <a:r>
              <a:rPr lang="en-US" sz="2400">
                <a:solidFill>
                  <a:srgbClr val="000000"/>
                </a:solidFill>
              </a:rPr>
              <a:t>for 	evidence grading of risk factors.) </a:t>
            </a:r>
            <a:r>
              <a:rPr lang="en-US" sz="2400" b="1">
                <a:solidFill>
                  <a:srgbClr val="87161F"/>
                </a:solidFill>
              </a:rPr>
              <a:t>B</a:t>
            </a:r>
          </a:p>
          <a:p>
            <a:pPr defTabSz="1219170">
              <a:spcBef>
                <a:spcPts val="1333"/>
              </a:spcBef>
            </a:pPr>
            <a:r>
              <a:rPr lang="en-US" sz="2400">
                <a:solidFill>
                  <a:srgbClr val="A6192E"/>
                </a:solidFill>
              </a:rPr>
              <a:t>2.15a </a:t>
            </a:r>
            <a:r>
              <a:rPr lang="en-US" sz="2400">
                <a:solidFill>
                  <a:srgbClr val="000000"/>
                </a:solidFill>
              </a:rPr>
              <a:t>	Consider screening people for prediabetes or diabetes if on certain 	medications, such as glucocorticoids, statins, thiazide diuretics, some 	HIV medications, and second-generation antipsychotic medications, 	as these agents are known to increase the risk of these conditions. </a:t>
            </a:r>
            <a:r>
              <a:rPr lang="en-US" sz="2400" b="1">
                <a:solidFill>
                  <a:srgbClr val="87161F"/>
                </a:solidFill>
              </a:rPr>
              <a:t>E</a:t>
            </a:r>
            <a:endParaRPr lang="en-US" sz="2400" b="1">
              <a:solidFill>
                <a:srgbClr val="000000"/>
              </a:solidFill>
            </a:endParaRPr>
          </a:p>
        </p:txBody>
      </p:sp>
    </p:spTree>
    <p:extLst>
      <p:ext uri="{BB962C8B-B14F-4D97-AF65-F5344CB8AC3E}">
        <p14:creationId xmlns:p14="http://schemas.microsoft.com/office/powerpoint/2010/main" val="156362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Prediabetes and Type 2 Diabetes (continued)</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3490699"/>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2.15b </a:t>
            </a:r>
            <a:r>
              <a:rPr lang="en-US" sz="2400" dirty="0">
                <a:solidFill>
                  <a:srgbClr val="000000"/>
                </a:solidFill>
              </a:rPr>
              <a:t>	In people who are prescribed second-generation antipsychotic 	medications, screen for prediabetes and diabetes at baseline and 	repeat 12–16 weeks after medication initiation or sooner, if clinically 	indicated, and annually. </a:t>
            </a:r>
            <a:r>
              <a:rPr lang="en-US" sz="2400" b="1" dirty="0">
                <a:solidFill>
                  <a:srgbClr val="87161F"/>
                </a:solidFill>
              </a:rPr>
              <a:t>B</a:t>
            </a:r>
          </a:p>
          <a:p>
            <a:pPr defTabSz="1219170">
              <a:spcBef>
                <a:spcPts val="1333"/>
              </a:spcBef>
            </a:pPr>
            <a:r>
              <a:rPr lang="en-US" sz="2400" dirty="0">
                <a:solidFill>
                  <a:srgbClr val="A6192E"/>
                </a:solidFill>
              </a:rPr>
              <a:t>2.16 </a:t>
            </a:r>
            <a:r>
              <a:rPr lang="en-US" sz="2400" dirty="0">
                <a:solidFill>
                  <a:srgbClr val="000000"/>
                </a:solidFill>
              </a:rPr>
              <a:t>	People with HIV should be screened for diabetes and prediabetes 	with an FPG test before starting antiretroviral therapy, at the time of 	switching antiretroviral therapy, and 3–6 months after starting or 	switching antiretroviral therapy. If initial screening results are normal, 	FPG should be checked annually. </a:t>
            </a:r>
            <a:r>
              <a:rPr lang="en-US" sz="2400" b="1" dirty="0">
                <a:solidFill>
                  <a:srgbClr val="87161F"/>
                </a:solidFill>
              </a:rPr>
              <a:t>E</a:t>
            </a:r>
            <a:endParaRPr lang="en-US" sz="2400" b="1" dirty="0">
              <a:solidFill>
                <a:srgbClr val="000000"/>
              </a:solidFill>
            </a:endParaRPr>
          </a:p>
        </p:txBody>
      </p:sp>
    </p:spTree>
    <p:extLst>
      <p:ext uri="{BB962C8B-B14F-4D97-AF65-F5344CB8AC3E}">
        <p14:creationId xmlns:p14="http://schemas.microsoft.com/office/powerpoint/2010/main" val="724259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12" name="TextBox 11">
            <a:extLst>
              <a:ext uri="{FF2B5EF4-FFF2-40B4-BE49-F238E27FC236}">
                <a16:creationId xmlns:a16="http://schemas.microsoft.com/office/drawing/2014/main" id="{C64A3D75-5923-46F1-9C53-1338C96EC1D8}"/>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4" name="Picture 3">
            <a:extLst>
              <a:ext uri="{FF2B5EF4-FFF2-40B4-BE49-F238E27FC236}">
                <a16:creationId xmlns:a16="http://schemas.microsoft.com/office/drawing/2014/main" id="{3C284CFA-460E-3747-5AED-F2DCF92F6229}"/>
              </a:ext>
            </a:extLst>
          </p:cNvPr>
          <p:cNvPicPr>
            <a:picLocks noChangeAspect="1"/>
          </p:cNvPicPr>
          <p:nvPr/>
        </p:nvPicPr>
        <p:blipFill rotWithShape="1">
          <a:blip r:embed="rId2"/>
          <a:srcRect t="2476"/>
          <a:stretch/>
        </p:blipFill>
        <p:spPr>
          <a:xfrm>
            <a:off x="1880659" y="1261533"/>
            <a:ext cx="8430683" cy="4722283"/>
          </a:xfrm>
          <a:prstGeom prst="rect">
            <a:avLst/>
          </a:prstGeom>
        </p:spPr>
      </p:pic>
    </p:spTree>
    <p:extLst>
      <p:ext uri="{BB962C8B-B14F-4D97-AF65-F5344CB8AC3E}">
        <p14:creationId xmlns:p14="http://schemas.microsoft.com/office/powerpoint/2010/main" val="1265053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xfrm>
            <a:off x="1436352" y="1829975"/>
            <a:ext cx="4451835" cy="1780733"/>
          </a:xfrm>
        </p:spPr>
        <p:txBody>
          <a:bodyPr/>
          <a:lstStyle/>
          <a:p>
            <a:r>
              <a:rPr lang="en-US" i="1" dirty="0"/>
              <a:t>Standards of Care in Diabetes—2024</a:t>
            </a:r>
            <a:br>
              <a:rPr lang="en-US" i="1" dirty="0"/>
            </a:br>
            <a:br>
              <a:rPr lang="en-US" i="1" dirty="0"/>
            </a:br>
            <a:r>
              <a:rPr lang="en-US" dirty="0"/>
              <a:t>(</a:t>
            </a:r>
            <a:r>
              <a:rPr lang="en-US" i="1" dirty="0"/>
              <a:t>Standards of Care</a:t>
            </a:r>
            <a:r>
              <a:rPr lang="en-US" dirty="0"/>
              <a:t>)</a:t>
            </a:r>
            <a:endParaRPr lang="en-US" i="1" dirty="0"/>
          </a:p>
        </p:txBody>
      </p:sp>
      <p:pic>
        <p:nvPicPr>
          <p:cNvPr id="2" name="Picture 1">
            <a:extLst>
              <a:ext uri="{FF2B5EF4-FFF2-40B4-BE49-F238E27FC236}">
                <a16:creationId xmlns:a16="http://schemas.microsoft.com/office/drawing/2014/main" id="{923E861D-7BA4-0E1D-32F8-C0CD7C3C7F2C}"/>
              </a:ext>
            </a:extLst>
          </p:cNvPr>
          <p:cNvPicPr>
            <a:picLocks noChangeAspect="1"/>
          </p:cNvPicPr>
          <p:nvPr/>
        </p:nvPicPr>
        <p:blipFill>
          <a:blip r:embed="rId3"/>
          <a:stretch>
            <a:fillRect/>
          </a:stretch>
        </p:blipFill>
        <p:spPr>
          <a:xfrm rot="1589896">
            <a:off x="7584486" y="803351"/>
            <a:ext cx="3615369" cy="4758464"/>
          </a:xfrm>
          <a:prstGeom prst="rect">
            <a:avLst/>
          </a:prstGeom>
        </p:spPr>
      </p:pic>
    </p:spTree>
    <p:extLst>
      <p:ext uri="{BB962C8B-B14F-4D97-AF65-F5344CB8AC3E}">
        <p14:creationId xmlns:p14="http://schemas.microsoft.com/office/powerpoint/2010/main" val="288129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7" name="Title 1">
            <a:extLst>
              <a:ext uri="{FF2B5EF4-FFF2-40B4-BE49-F238E27FC236}">
                <a16:creationId xmlns:a16="http://schemas.microsoft.com/office/drawing/2014/main" id="{31AC3CE2-C8C2-4809-BF47-045512EA7B86}"/>
              </a:ext>
            </a:extLst>
          </p:cNvPr>
          <p:cNvSpPr txBox="1">
            <a:spLocks/>
          </p:cNvSpPr>
          <p:nvPr/>
        </p:nvSpPr>
        <p:spPr>
          <a:xfrm>
            <a:off x="410339" y="2692889"/>
            <a:ext cx="5515899" cy="51700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defTabSz="1219170"/>
            <a:r>
              <a:rPr lang="en-US" sz="3733" dirty="0">
                <a:solidFill>
                  <a:srgbClr val="000000"/>
                </a:solidFill>
              </a:rPr>
              <a:t>diabetes.org/</a:t>
            </a:r>
            <a:r>
              <a:rPr lang="en-US" sz="3733" dirty="0" err="1">
                <a:solidFill>
                  <a:srgbClr val="000000"/>
                </a:solidFill>
              </a:rPr>
              <a:t>socrisktest</a:t>
            </a:r>
            <a:endParaRPr lang="en-US" sz="3733" dirty="0">
              <a:solidFill>
                <a:srgbClr val="A6192E"/>
              </a:solidFill>
            </a:endParaRPr>
          </a:p>
        </p:txBody>
      </p:sp>
      <p:sp>
        <p:nvSpPr>
          <p:cNvPr id="8" name="TextBox 7">
            <a:extLst>
              <a:ext uri="{FF2B5EF4-FFF2-40B4-BE49-F238E27FC236}">
                <a16:creationId xmlns:a16="http://schemas.microsoft.com/office/drawing/2014/main" id="{A0253906-EFDD-4D48-AEB5-AABA93F462D2}"/>
              </a:ext>
            </a:extLst>
          </p:cNvPr>
          <p:cNvSpPr txBox="1">
            <a:spLocks noChangeArrowheads="1"/>
          </p:cNvSpPr>
          <p:nvPr/>
        </p:nvSpPr>
        <p:spPr bwMode="auto">
          <a:xfrm>
            <a:off x="182373" y="5996226"/>
            <a:ext cx="5384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5" name="Picture 4">
            <a:extLst>
              <a:ext uri="{FF2B5EF4-FFF2-40B4-BE49-F238E27FC236}">
                <a16:creationId xmlns:a16="http://schemas.microsoft.com/office/drawing/2014/main" id="{80164E58-57D7-8541-BEBE-D09A7A0FB1DD}"/>
              </a:ext>
            </a:extLst>
          </p:cNvPr>
          <p:cNvPicPr>
            <a:picLocks noChangeAspect="1"/>
          </p:cNvPicPr>
          <p:nvPr/>
        </p:nvPicPr>
        <p:blipFill>
          <a:blip r:embed="rId2"/>
          <a:stretch>
            <a:fillRect/>
          </a:stretch>
        </p:blipFill>
        <p:spPr>
          <a:xfrm>
            <a:off x="7357534" y="288393"/>
            <a:ext cx="4177701" cy="5707832"/>
          </a:xfrm>
          <a:prstGeom prst="rect">
            <a:avLst/>
          </a:prstGeom>
        </p:spPr>
      </p:pic>
    </p:spTree>
    <p:extLst>
      <p:ext uri="{BB962C8B-B14F-4D97-AF65-F5344CB8AC3E}">
        <p14:creationId xmlns:p14="http://schemas.microsoft.com/office/powerpoint/2010/main" val="576237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6"/>
            <a:ext cx="10366813" cy="886397"/>
          </a:xfrm>
        </p:spPr>
        <p:txBody>
          <a:bodyPr/>
          <a:lstStyle/>
          <a:p>
            <a:r>
              <a:rPr lang="en-US" sz="3200" dirty="0"/>
              <a:t>Pancreatic Diabetes or Diabetes in the Context of the Exocrine Pancreas</a:t>
            </a:r>
            <a:endParaRPr lang="en-US" sz="3200"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2040766"/>
            <a:ext cx="10573843" cy="1107996"/>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2.17</a:t>
            </a:r>
            <a:r>
              <a:rPr lang="en-US" sz="2400" dirty="0">
                <a:solidFill>
                  <a:srgbClr val="000000"/>
                </a:solidFill>
              </a:rPr>
              <a:t>	Screen people for diabetes within 3–6 months following an episode 	of acute pancreatitis and annually thereafter. Screening for diabetes 	is recommended annually for people with chronic pancreatitis. </a:t>
            </a:r>
            <a:r>
              <a:rPr lang="en-US" sz="2400" b="1" dirty="0">
                <a:solidFill>
                  <a:srgbClr val="87161F"/>
                </a:solidFill>
              </a:rPr>
              <a:t>E</a:t>
            </a:r>
          </a:p>
        </p:txBody>
      </p:sp>
      <p:sp>
        <p:nvSpPr>
          <p:cNvPr id="4" name="TextBox 3">
            <a:extLst>
              <a:ext uri="{FF2B5EF4-FFF2-40B4-BE49-F238E27FC236}">
                <a16:creationId xmlns:a16="http://schemas.microsoft.com/office/drawing/2014/main" id="{ED3B996B-0580-9085-0184-964A28665754}"/>
              </a:ext>
            </a:extLst>
          </p:cNvPr>
          <p:cNvSpPr txBox="1"/>
          <p:nvPr/>
        </p:nvSpPr>
        <p:spPr>
          <a:xfrm>
            <a:off x="4302378" y="1405739"/>
            <a:ext cx="2997843" cy="584775"/>
          </a:xfrm>
          <a:prstGeom prst="rect">
            <a:avLst/>
          </a:prstGeom>
          <a:noFill/>
        </p:spPr>
        <p:txBody>
          <a:bodyPr wrap="square" rtlCol="0">
            <a:spAutoFit/>
          </a:bodyPr>
          <a:lstStyle/>
          <a:p>
            <a:pPr algn="ctr"/>
            <a:r>
              <a:rPr lang="en-GB" sz="3200" b="1" dirty="0">
                <a:solidFill>
                  <a:srgbClr val="FF0000"/>
                </a:solidFill>
              </a:rPr>
              <a:t>Type 3c !!!</a:t>
            </a:r>
          </a:p>
        </p:txBody>
      </p:sp>
      <p:sp>
        <p:nvSpPr>
          <p:cNvPr id="5" name="Ορθογώνιο 4">
            <a:extLst>
              <a:ext uri="{FF2B5EF4-FFF2-40B4-BE49-F238E27FC236}">
                <a16:creationId xmlns:a16="http://schemas.microsoft.com/office/drawing/2014/main" id="{D069AD25-92DA-6F6C-6BC9-C43FCDFE8858}"/>
              </a:ext>
            </a:extLst>
          </p:cNvPr>
          <p:cNvSpPr/>
          <p:nvPr/>
        </p:nvSpPr>
        <p:spPr>
          <a:xfrm>
            <a:off x="4595149" y="1431307"/>
            <a:ext cx="2812648" cy="559207"/>
          </a:xfrm>
          <a:prstGeom prst="rect">
            <a:avLst/>
          </a:prstGeom>
          <a:no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7362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ADC70D-CBD4-13DE-78D0-9B60534F406B}"/>
              </a:ext>
            </a:extLst>
          </p:cNvPr>
          <p:cNvSpPr>
            <a:spLocks noGrp="1"/>
          </p:cNvSpPr>
          <p:nvPr>
            <p:ph type="title"/>
          </p:nvPr>
        </p:nvSpPr>
        <p:spPr/>
        <p:txBody>
          <a:bodyPr/>
          <a:lstStyle/>
          <a:p>
            <a:endParaRPr lang="en-GB"/>
          </a:p>
        </p:txBody>
      </p:sp>
      <p:sp>
        <p:nvSpPr>
          <p:cNvPr id="3" name="Θέση κειμένου 2">
            <a:extLst>
              <a:ext uri="{FF2B5EF4-FFF2-40B4-BE49-F238E27FC236}">
                <a16:creationId xmlns:a16="http://schemas.microsoft.com/office/drawing/2014/main" id="{25E422A5-4FD8-FAF6-6BA4-8CEFDBC9ED03}"/>
              </a:ext>
            </a:extLst>
          </p:cNvPr>
          <p:cNvSpPr>
            <a:spLocks noGrp="1"/>
          </p:cNvSpPr>
          <p:nvPr>
            <p:ph type="body" sz="quarter" idx="11"/>
          </p:nvPr>
        </p:nvSpPr>
        <p:spPr/>
        <p:txBody>
          <a:bodyPr/>
          <a:lstStyle/>
          <a:p>
            <a:endParaRPr lang="en-GB"/>
          </a:p>
        </p:txBody>
      </p:sp>
      <p:sp>
        <p:nvSpPr>
          <p:cNvPr id="4" name="Θέση κειμένου 3">
            <a:extLst>
              <a:ext uri="{FF2B5EF4-FFF2-40B4-BE49-F238E27FC236}">
                <a16:creationId xmlns:a16="http://schemas.microsoft.com/office/drawing/2014/main" id="{B2FAB761-5AD0-5804-32AC-D343E2DA3214}"/>
              </a:ext>
            </a:extLst>
          </p:cNvPr>
          <p:cNvSpPr>
            <a:spLocks noGrp="1"/>
          </p:cNvSpPr>
          <p:nvPr>
            <p:ph type="body" sz="quarter" idx="12"/>
          </p:nvPr>
        </p:nvSpPr>
        <p:spPr/>
        <p:txBody>
          <a:bodyPr/>
          <a:lstStyle/>
          <a:p>
            <a:endParaRPr lang="en-GB"/>
          </a:p>
        </p:txBody>
      </p:sp>
      <p:sp>
        <p:nvSpPr>
          <p:cNvPr id="5" name="Θέση κειμένου 4">
            <a:extLst>
              <a:ext uri="{FF2B5EF4-FFF2-40B4-BE49-F238E27FC236}">
                <a16:creationId xmlns:a16="http://schemas.microsoft.com/office/drawing/2014/main" id="{BCCFDCB5-E004-4551-15F2-D310B722F910}"/>
              </a:ext>
            </a:extLst>
          </p:cNvPr>
          <p:cNvSpPr>
            <a:spLocks noGrp="1"/>
          </p:cNvSpPr>
          <p:nvPr>
            <p:ph type="body" sz="quarter" idx="25"/>
          </p:nvPr>
        </p:nvSpPr>
        <p:spPr/>
        <p:txBody>
          <a:bodyPr/>
          <a:lstStyle/>
          <a:p>
            <a:endParaRPr lang="en-GB"/>
          </a:p>
        </p:txBody>
      </p:sp>
      <p:sp>
        <p:nvSpPr>
          <p:cNvPr id="6" name="Θέση κειμένου 5">
            <a:extLst>
              <a:ext uri="{FF2B5EF4-FFF2-40B4-BE49-F238E27FC236}">
                <a16:creationId xmlns:a16="http://schemas.microsoft.com/office/drawing/2014/main" id="{B832524E-3661-8158-D1B9-326465053E91}"/>
              </a:ext>
            </a:extLst>
          </p:cNvPr>
          <p:cNvSpPr>
            <a:spLocks noGrp="1"/>
          </p:cNvSpPr>
          <p:nvPr>
            <p:ph type="body" sz="quarter" idx="26"/>
          </p:nvPr>
        </p:nvSpPr>
        <p:spPr/>
        <p:txBody>
          <a:bodyPr/>
          <a:lstStyle/>
          <a:p>
            <a:endParaRPr lang="en-GB"/>
          </a:p>
        </p:txBody>
      </p:sp>
      <p:sp>
        <p:nvSpPr>
          <p:cNvPr id="7" name="Θέση κειμένου 6">
            <a:extLst>
              <a:ext uri="{FF2B5EF4-FFF2-40B4-BE49-F238E27FC236}">
                <a16:creationId xmlns:a16="http://schemas.microsoft.com/office/drawing/2014/main" id="{80AA0FF3-0E1E-6E29-1328-E387292F618C}"/>
              </a:ext>
            </a:extLst>
          </p:cNvPr>
          <p:cNvSpPr>
            <a:spLocks noGrp="1"/>
          </p:cNvSpPr>
          <p:nvPr>
            <p:ph type="body" sz="quarter" idx="27"/>
          </p:nvPr>
        </p:nvSpPr>
        <p:spPr/>
        <p:txBody>
          <a:bodyPr/>
          <a:lstStyle/>
          <a:p>
            <a:endParaRPr lang="en-GB"/>
          </a:p>
        </p:txBody>
      </p:sp>
      <p:sp>
        <p:nvSpPr>
          <p:cNvPr id="8" name="Θέση κειμένου 7">
            <a:extLst>
              <a:ext uri="{FF2B5EF4-FFF2-40B4-BE49-F238E27FC236}">
                <a16:creationId xmlns:a16="http://schemas.microsoft.com/office/drawing/2014/main" id="{F19262A0-C838-5A11-F1A8-97E8BCEFA82F}"/>
              </a:ext>
            </a:extLst>
          </p:cNvPr>
          <p:cNvSpPr>
            <a:spLocks noGrp="1"/>
          </p:cNvSpPr>
          <p:nvPr>
            <p:ph type="body" sz="quarter" idx="28"/>
          </p:nvPr>
        </p:nvSpPr>
        <p:spPr/>
        <p:txBody>
          <a:bodyPr/>
          <a:lstStyle/>
          <a:p>
            <a:endParaRPr lang="en-GB"/>
          </a:p>
        </p:txBody>
      </p:sp>
      <p:sp>
        <p:nvSpPr>
          <p:cNvPr id="9" name="Θέση κειμένου 8">
            <a:extLst>
              <a:ext uri="{FF2B5EF4-FFF2-40B4-BE49-F238E27FC236}">
                <a16:creationId xmlns:a16="http://schemas.microsoft.com/office/drawing/2014/main" id="{F4378D54-526C-2452-2CD2-874316281228}"/>
              </a:ext>
            </a:extLst>
          </p:cNvPr>
          <p:cNvSpPr>
            <a:spLocks noGrp="1"/>
          </p:cNvSpPr>
          <p:nvPr>
            <p:ph type="body" sz="quarter" idx="29"/>
          </p:nvPr>
        </p:nvSpPr>
        <p:spPr/>
        <p:txBody>
          <a:bodyPr/>
          <a:lstStyle/>
          <a:p>
            <a:endParaRPr lang="en-GB" dirty="0"/>
          </a:p>
        </p:txBody>
      </p:sp>
      <p:sp>
        <p:nvSpPr>
          <p:cNvPr id="10" name="Θέση κειμένου 9">
            <a:extLst>
              <a:ext uri="{FF2B5EF4-FFF2-40B4-BE49-F238E27FC236}">
                <a16:creationId xmlns:a16="http://schemas.microsoft.com/office/drawing/2014/main" id="{830201BD-068B-A4A9-310F-2BD554679BAB}"/>
              </a:ext>
            </a:extLst>
          </p:cNvPr>
          <p:cNvSpPr>
            <a:spLocks noGrp="1"/>
          </p:cNvSpPr>
          <p:nvPr>
            <p:ph type="body" sz="quarter" idx="30"/>
          </p:nvPr>
        </p:nvSpPr>
        <p:spPr/>
        <p:txBody>
          <a:bodyPr/>
          <a:lstStyle/>
          <a:p>
            <a:endParaRPr lang="en-GB" dirty="0"/>
          </a:p>
        </p:txBody>
      </p:sp>
      <p:sp>
        <p:nvSpPr>
          <p:cNvPr id="11" name="Θέση κειμένου 10">
            <a:extLst>
              <a:ext uri="{FF2B5EF4-FFF2-40B4-BE49-F238E27FC236}">
                <a16:creationId xmlns:a16="http://schemas.microsoft.com/office/drawing/2014/main" id="{066A8DFE-E886-E6B3-9E31-313F22CEC88D}"/>
              </a:ext>
            </a:extLst>
          </p:cNvPr>
          <p:cNvSpPr>
            <a:spLocks noGrp="1"/>
          </p:cNvSpPr>
          <p:nvPr>
            <p:ph type="body" sz="quarter" idx="31"/>
          </p:nvPr>
        </p:nvSpPr>
        <p:spPr/>
        <p:txBody>
          <a:bodyPr/>
          <a:lstStyle/>
          <a:p>
            <a:endParaRPr lang="en-GB"/>
          </a:p>
        </p:txBody>
      </p:sp>
      <p:sp>
        <p:nvSpPr>
          <p:cNvPr id="12" name="Θέση κειμένου 11">
            <a:extLst>
              <a:ext uri="{FF2B5EF4-FFF2-40B4-BE49-F238E27FC236}">
                <a16:creationId xmlns:a16="http://schemas.microsoft.com/office/drawing/2014/main" id="{C7B94725-C2D4-3AC1-286E-BD57C8BE0B06}"/>
              </a:ext>
            </a:extLst>
          </p:cNvPr>
          <p:cNvSpPr>
            <a:spLocks noGrp="1"/>
          </p:cNvSpPr>
          <p:nvPr>
            <p:ph type="body" sz="quarter" idx="32"/>
          </p:nvPr>
        </p:nvSpPr>
        <p:spPr/>
        <p:txBody>
          <a:bodyPr/>
          <a:lstStyle/>
          <a:p>
            <a:endParaRPr lang="en-GB"/>
          </a:p>
        </p:txBody>
      </p:sp>
      <p:sp>
        <p:nvSpPr>
          <p:cNvPr id="13" name="Θέση κειμένου 12">
            <a:extLst>
              <a:ext uri="{FF2B5EF4-FFF2-40B4-BE49-F238E27FC236}">
                <a16:creationId xmlns:a16="http://schemas.microsoft.com/office/drawing/2014/main" id="{B59D6AD7-F9E1-2E6B-93F5-F24B1A5ACC74}"/>
              </a:ext>
            </a:extLst>
          </p:cNvPr>
          <p:cNvSpPr>
            <a:spLocks noGrp="1"/>
          </p:cNvSpPr>
          <p:nvPr>
            <p:ph type="body" sz="quarter" idx="33"/>
          </p:nvPr>
        </p:nvSpPr>
        <p:spPr/>
        <p:txBody>
          <a:bodyPr/>
          <a:lstStyle/>
          <a:p>
            <a:endParaRPr lang="en-GB"/>
          </a:p>
        </p:txBody>
      </p:sp>
      <p:sp>
        <p:nvSpPr>
          <p:cNvPr id="14" name="Θέση κειμένου 13">
            <a:extLst>
              <a:ext uri="{FF2B5EF4-FFF2-40B4-BE49-F238E27FC236}">
                <a16:creationId xmlns:a16="http://schemas.microsoft.com/office/drawing/2014/main" id="{87FA8C8E-1F61-3736-7BE7-6ECE0C41F3F0}"/>
              </a:ext>
            </a:extLst>
          </p:cNvPr>
          <p:cNvSpPr>
            <a:spLocks noGrp="1"/>
          </p:cNvSpPr>
          <p:nvPr>
            <p:ph type="body" sz="quarter" idx="34"/>
          </p:nvPr>
        </p:nvSpPr>
        <p:spPr/>
        <p:txBody>
          <a:bodyPr/>
          <a:lstStyle/>
          <a:p>
            <a:endParaRPr lang="en-GB"/>
          </a:p>
        </p:txBody>
      </p:sp>
      <p:sp>
        <p:nvSpPr>
          <p:cNvPr id="15" name="Θέση κειμένου 14">
            <a:extLst>
              <a:ext uri="{FF2B5EF4-FFF2-40B4-BE49-F238E27FC236}">
                <a16:creationId xmlns:a16="http://schemas.microsoft.com/office/drawing/2014/main" id="{C3008839-0158-36A1-E7D5-637F28FB4D8C}"/>
              </a:ext>
            </a:extLst>
          </p:cNvPr>
          <p:cNvSpPr>
            <a:spLocks noGrp="1"/>
          </p:cNvSpPr>
          <p:nvPr>
            <p:ph type="body" sz="quarter" idx="35"/>
          </p:nvPr>
        </p:nvSpPr>
        <p:spPr/>
        <p:txBody>
          <a:bodyPr/>
          <a:lstStyle/>
          <a:p>
            <a:endParaRPr lang="en-GB"/>
          </a:p>
        </p:txBody>
      </p:sp>
      <p:sp>
        <p:nvSpPr>
          <p:cNvPr id="16" name="Θέση κειμένου 15">
            <a:extLst>
              <a:ext uri="{FF2B5EF4-FFF2-40B4-BE49-F238E27FC236}">
                <a16:creationId xmlns:a16="http://schemas.microsoft.com/office/drawing/2014/main" id="{442E9380-7C4C-8737-F5F3-72E84DA599E5}"/>
              </a:ext>
            </a:extLst>
          </p:cNvPr>
          <p:cNvSpPr>
            <a:spLocks noGrp="1"/>
          </p:cNvSpPr>
          <p:nvPr>
            <p:ph type="body" sz="quarter" idx="36"/>
          </p:nvPr>
        </p:nvSpPr>
        <p:spPr/>
        <p:txBody>
          <a:bodyPr/>
          <a:lstStyle/>
          <a:p>
            <a:endParaRPr lang="en-GB"/>
          </a:p>
        </p:txBody>
      </p:sp>
      <p:sp>
        <p:nvSpPr>
          <p:cNvPr id="17" name="Θέση κειμένου 16">
            <a:extLst>
              <a:ext uri="{FF2B5EF4-FFF2-40B4-BE49-F238E27FC236}">
                <a16:creationId xmlns:a16="http://schemas.microsoft.com/office/drawing/2014/main" id="{71C4E188-32F0-ED0F-48BC-A4C59E3B97A7}"/>
              </a:ext>
            </a:extLst>
          </p:cNvPr>
          <p:cNvSpPr>
            <a:spLocks noGrp="1"/>
          </p:cNvSpPr>
          <p:nvPr>
            <p:ph type="body" sz="quarter" idx="37"/>
          </p:nvPr>
        </p:nvSpPr>
        <p:spPr/>
        <p:txBody>
          <a:bodyPr/>
          <a:lstStyle/>
          <a:p>
            <a:endParaRPr lang="en-GB"/>
          </a:p>
        </p:txBody>
      </p:sp>
      <p:sp>
        <p:nvSpPr>
          <p:cNvPr id="18" name="Θέση κειμένου 17">
            <a:extLst>
              <a:ext uri="{FF2B5EF4-FFF2-40B4-BE49-F238E27FC236}">
                <a16:creationId xmlns:a16="http://schemas.microsoft.com/office/drawing/2014/main" id="{35B1F57B-D923-62A7-3F79-92255F3DB2A8}"/>
              </a:ext>
            </a:extLst>
          </p:cNvPr>
          <p:cNvSpPr>
            <a:spLocks noGrp="1"/>
          </p:cNvSpPr>
          <p:nvPr>
            <p:ph type="body" sz="quarter" idx="38"/>
          </p:nvPr>
        </p:nvSpPr>
        <p:spPr/>
        <p:txBody>
          <a:bodyPr/>
          <a:lstStyle/>
          <a:p>
            <a:endParaRPr lang="en-GB"/>
          </a:p>
        </p:txBody>
      </p:sp>
      <p:sp>
        <p:nvSpPr>
          <p:cNvPr id="19" name="Θέση κειμένου 18">
            <a:extLst>
              <a:ext uri="{FF2B5EF4-FFF2-40B4-BE49-F238E27FC236}">
                <a16:creationId xmlns:a16="http://schemas.microsoft.com/office/drawing/2014/main" id="{3CC66F88-1E4F-6181-BC01-D23234C39558}"/>
              </a:ext>
            </a:extLst>
          </p:cNvPr>
          <p:cNvSpPr>
            <a:spLocks noGrp="1"/>
          </p:cNvSpPr>
          <p:nvPr>
            <p:ph type="body" sz="quarter" idx="24"/>
          </p:nvPr>
        </p:nvSpPr>
        <p:spPr/>
        <p:txBody>
          <a:bodyPr/>
          <a:lstStyle/>
          <a:p>
            <a:endParaRPr lang="en-GB" dirty="0"/>
          </a:p>
        </p:txBody>
      </p:sp>
      <p:pic>
        <p:nvPicPr>
          <p:cNvPr id="20" name="Εικόνα 19">
            <a:extLst>
              <a:ext uri="{FF2B5EF4-FFF2-40B4-BE49-F238E27FC236}">
                <a16:creationId xmlns:a16="http://schemas.microsoft.com/office/drawing/2014/main" id="{B40F05B7-9FE3-AC85-A121-19D370A6A02F}"/>
              </a:ext>
            </a:extLst>
          </p:cNvPr>
          <p:cNvPicPr>
            <a:picLocks noChangeAspect="1"/>
          </p:cNvPicPr>
          <p:nvPr/>
        </p:nvPicPr>
        <p:blipFill>
          <a:blip r:embed="rId2"/>
          <a:stretch>
            <a:fillRect/>
          </a:stretch>
        </p:blipFill>
        <p:spPr>
          <a:xfrm>
            <a:off x="567187" y="436944"/>
            <a:ext cx="10711876" cy="5984111"/>
          </a:xfrm>
          <a:prstGeom prst="rect">
            <a:avLst/>
          </a:prstGeom>
        </p:spPr>
      </p:pic>
      <p:sp>
        <p:nvSpPr>
          <p:cNvPr id="22" name="TextBox 21">
            <a:extLst>
              <a:ext uri="{FF2B5EF4-FFF2-40B4-BE49-F238E27FC236}">
                <a16:creationId xmlns:a16="http://schemas.microsoft.com/office/drawing/2014/main" id="{3E509C65-97E3-3BF2-9F2E-EB5227ED7D3E}"/>
              </a:ext>
            </a:extLst>
          </p:cNvPr>
          <p:cNvSpPr txBox="1"/>
          <p:nvPr/>
        </p:nvSpPr>
        <p:spPr>
          <a:xfrm>
            <a:off x="5011838" y="6468009"/>
            <a:ext cx="6366076" cy="400110"/>
          </a:xfrm>
          <a:prstGeom prst="rect">
            <a:avLst/>
          </a:prstGeom>
          <a:noFill/>
        </p:spPr>
        <p:txBody>
          <a:bodyPr wrap="square" rtlCol="0">
            <a:spAutoFit/>
          </a:bodyPr>
          <a:lstStyle/>
          <a:p>
            <a:r>
              <a:rPr lang="en-GB" sz="1000" dirty="0"/>
              <a:t>Kayani K, Mohammed R, </a:t>
            </a:r>
            <a:r>
              <a:rPr lang="en-GB" sz="1000" dirty="0" err="1"/>
              <a:t>Mohiaddin</a:t>
            </a:r>
            <a:r>
              <a:rPr lang="en-GB" sz="1000" dirty="0"/>
              <a:t> H. Cystic Fibrosis-Related Diabetes. Front Endocrinol (Lausanne). 2018;9:20.</a:t>
            </a:r>
          </a:p>
        </p:txBody>
      </p:sp>
    </p:spTree>
    <p:extLst>
      <p:ext uri="{BB962C8B-B14F-4D97-AF65-F5344CB8AC3E}">
        <p14:creationId xmlns:p14="http://schemas.microsoft.com/office/powerpoint/2010/main" val="352295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Cystic Fibrosis-Related Diabetes</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834574"/>
            <a:ext cx="10573843" cy="3288080"/>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2.18 	</a:t>
            </a:r>
            <a:r>
              <a:rPr lang="en-US" sz="2400" dirty="0">
                <a:solidFill>
                  <a:srgbClr val="000000"/>
                </a:solidFill>
              </a:rPr>
              <a:t>Annual screening for cystic fibrosis-related diabetes (CFRD) with an 	OGTT should begin by age 10 years in all people with cystic fibrosis 	not previously diagnosed with CFRD. </a:t>
            </a:r>
            <a:r>
              <a:rPr lang="en-US" sz="2400" b="1" dirty="0">
                <a:solidFill>
                  <a:srgbClr val="87161F"/>
                </a:solidFill>
              </a:rPr>
              <a:t>B </a:t>
            </a:r>
          </a:p>
          <a:p>
            <a:pPr defTabSz="1219170">
              <a:spcBef>
                <a:spcPts val="1333"/>
              </a:spcBef>
            </a:pPr>
            <a:r>
              <a:rPr lang="en-US" sz="2400" dirty="0">
                <a:solidFill>
                  <a:srgbClr val="A6192E"/>
                </a:solidFill>
              </a:rPr>
              <a:t>2.19 	</a:t>
            </a:r>
            <a:r>
              <a:rPr lang="en-US" sz="2400" dirty="0">
                <a:solidFill>
                  <a:srgbClr val="000000"/>
                </a:solidFill>
              </a:rPr>
              <a:t>A1C is not recommended as a screening test for CFRD due to low 	sensitivity. However, a value of ≥ 6.5% (≥48 mmol/mol) is consistent 	with a diagnosis of CFRD. </a:t>
            </a:r>
            <a:r>
              <a:rPr lang="en-US" sz="2400" b="1" dirty="0">
                <a:solidFill>
                  <a:srgbClr val="87161F"/>
                </a:solidFill>
              </a:rPr>
              <a:t>B</a:t>
            </a:r>
          </a:p>
          <a:p>
            <a:pPr defTabSz="1219170">
              <a:spcBef>
                <a:spcPts val="1333"/>
              </a:spcBef>
            </a:pPr>
            <a:r>
              <a:rPr lang="en-US" sz="2400" dirty="0">
                <a:solidFill>
                  <a:srgbClr val="A6192E"/>
                </a:solidFill>
              </a:rPr>
              <a:t>2.20 	</a:t>
            </a:r>
            <a:r>
              <a:rPr lang="en-US" sz="2400" dirty="0">
                <a:solidFill>
                  <a:srgbClr val="000000"/>
                </a:solidFill>
              </a:rPr>
              <a:t>Beginning 5 years after the diagnosis of CFRD, annual monitoring for 	complications of diabetes is recommended. </a:t>
            </a:r>
            <a:r>
              <a:rPr lang="en-US" sz="2400" b="1" dirty="0">
                <a:solidFill>
                  <a:srgbClr val="87161F"/>
                </a:solidFill>
              </a:rPr>
              <a:t>E</a:t>
            </a:r>
            <a:endParaRPr lang="en-US" sz="2400" b="1" dirty="0">
              <a:solidFill>
                <a:srgbClr val="A6192E"/>
              </a:solidFill>
            </a:endParaRPr>
          </a:p>
        </p:txBody>
      </p:sp>
    </p:spTree>
    <p:extLst>
      <p:ext uri="{BB962C8B-B14F-4D97-AF65-F5344CB8AC3E}">
        <p14:creationId xmlns:p14="http://schemas.microsoft.com/office/powerpoint/2010/main" val="3514440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dirty="0" err="1"/>
              <a:t>Posttransplantation</a:t>
            </a:r>
            <a:r>
              <a:rPr lang="en-US" dirty="0"/>
              <a:t> Diabetes Mellitus</a:t>
            </a:r>
            <a:endParaRPr lang="en-US"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3288080"/>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2.21</a:t>
            </a:r>
            <a:r>
              <a:rPr lang="en-US" sz="2400" dirty="0">
                <a:solidFill>
                  <a:srgbClr val="000000"/>
                </a:solidFill>
              </a:rPr>
              <a:t> 	After organ transplantation, screening for hyperglycemia should be 	done. A formal diagnosis of </a:t>
            </a:r>
            <a:r>
              <a:rPr lang="en-US" sz="2400" dirty="0" err="1">
                <a:solidFill>
                  <a:srgbClr val="000000"/>
                </a:solidFill>
              </a:rPr>
              <a:t>posttransplantation</a:t>
            </a:r>
            <a:r>
              <a:rPr lang="en-US" sz="2400" dirty="0">
                <a:solidFill>
                  <a:srgbClr val="000000"/>
                </a:solidFill>
              </a:rPr>
              <a:t> diabetes mellitus 	(PTDM) is best made once the individual is stable on an 	immunosuppressive plan and in the absence of an acute infection. </a:t>
            </a:r>
            <a:r>
              <a:rPr lang="en-US" sz="2400" b="1" dirty="0">
                <a:solidFill>
                  <a:srgbClr val="87161F"/>
                </a:solidFill>
              </a:rPr>
              <a:t>B</a:t>
            </a:r>
          </a:p>
          <a:p>
            <a:pPr defTabSz="1219170">
              <a:spcBef>
                <a:spcPts val="1333"/>
              </a:spcBef>
            </a:pPr>
            <a:r>
              <a:rPr lang="en-US" sz="2400" dirty="0">
                <a:solidFill>
                  <a:srgbClr val="A6192E"/>
                </a:solidFill>
              </a:rPr>
              <a:t>2.22</a:t>
            </a:r>
            <a:r>
              <a:rPr lang="en-US" sz="2400" dirty="0">
                <a:solidFill>
                  <a:srgbClr val="000000"/>
                </a:solidFill>
              </a:rPr>
              <a:t> 	The OGTT is the preferred test to make a diagnosis of PTDM. </a:t>
            </a:r>
            <a:r>
              <a:rPr lang="en-US" sz="2400" b="1" dirty="0">
                <a:solidFill>
                  <a:srgbClr val="87161F"/>
                </a:solidFill>
              </a:rPr>
              <a:t>B</a:t>
            </a:r>
          </a:p>
          <a:p>
            <a:pPr defTabSz="1219170">
              <a:spcBef>
                <a:spcPts val="1333"/>
              </a:spcBef>
            </a:pPr>
            <a:r>
              <a:rPr lang="en-US" sz="2400" dirty="0">
                <a:solidFill>
                  <a:srgbClr val="A6192E"/>
                </a:solidFill>
              </a:rPr>
              <a:t>2.23</a:t>
            </a:r>
            <a:r>
              <a:rPr lang="en-US" sz="2400" dirty="0">
                <a:solidFill>
                  <a:srgbClr val="000000"/>
                </a:solidFill>
              </a:rPr>
              <a:t> 	Immunosuppressive plans shown to provide the best outcomes for 	individuals and graft survival should be used, irrespective of PTDM 	risk. </a:t>
            </a:r>
            <a:r>
              <a:rPr lang="en-US" sz="2400" b="1" dirty="0">
                <a:solidFill>
                  <a:srgbClr val="87161F"/>
                </a:solidFill>
              </a:rPr>
              <a:t>E</a:t>
            </a:r>
            <a:endParaRPr lang="en-US" sz="2400" b="1" dirty="0">
              <a:solidFill>
                <a:srgbClr val="A6192E"/>
              </a:solidFill>
            </a:endParaRPr>
          </a:p>
        </p:txBody>
      </p:sp>
    </p:spTree>
    <p:extLst>
      <p:ext uri="{BB962C8B-B14F-4D97-AF65-F5344CB8AC3E}">
        <p14:creationId xmlns:p14="http://schemas.microsoft.com/office/powerpoint/2010/main" val="3112853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Monogenic Diabetes Syndromes</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4765407"/>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a:solidFill>
                  <a:srgbClr val="A6192E"/>
                </a:solidFill>
              </a:rPr>
              <a:t>2.24a</a:t>
            </a:r>
            <a:r>
              <a:rPr lang="en-US" sz="2400">
                <a:solidFill>
                  <a:srgbClr val="000000"/>
                </a:solidFill>
              </a:rPr>
              <a:t> 	Regardless of current age, all people diagnosed with diabetes in the 	first 6 months of life should have immediate genetic testing for 	neonatal diabetes. </a:t>
            </a:r>
            <a:r>
              <a:rPr lang="en-US" sz="2400" b="1">
                <a:solidFill>
                  <a:srgbClr val="87161F"/>
                </a:solidFill>
              </a:rPr>
              <a:t>A</a:t>
            </a:r>
          </a:p>
          <a:p>
            <a:pPr defTabSz="1219170">
              <a:spcBef>
                <a:spcPts val="1333"/>
              </a:spcBef>
            </a:pPr>
            <a:r>
              <a:rPr lang="en-US" sz="2400">
                <a:solidFill>
                  <a:srgbClr val="A6192E"/>
                </a:solidFill>
              </a:rPr>
              <a:t>2.24b</a:t>
            </a:r>
            <a:r>
              <a:rPr lang="en-US" sz="2400">
                <a:solidFill>
                  <a:srgbClr val="000000"/>
                </a:solidFill>
              </a:rPr>
              <a:t> 	Children and young adults who do not have typical characteristics of 	type 1 or type 2 diabetes and who often have a family history of 	diabetes in successive generations (suggestive of an autosomal 	dominant pattern of inheritance) should have genetic testing for 	maturity-onset diabetes of the young (MODY). </a:t>
            </a:r>
            <a:r>
              <a:rPr lang="en-US" sz="2400" b="1">
                <a:solidFill>
                  <a:srgbClr val="87161F"/>
                </a:solidFill>
              </a:rPr>
              <a:t>A</a:t>
            </a:r>
          </a:p>
          <a:p>
            <a:pPr defTabSz="1219170">
              <a:spcBef>
                <a:spcPts val="1333"/>
              </a:spcBef>
            </a:pPr>
            <a:r>
              <a:rPr lang="en-US" sz="2400">
                <a:solidFill>
                  <a:srgbClr val="A6192E"/>
                </a:solidFill>
              </a:rPr>
              <a:t>2.24c</a:t>
            </a:r>
            <a:r>
              <a:rPr lang="en-US" sz="2400">
                <a:solidFill>
                  <a:srgbClr val="000000"/>
                </a:solidFill>
              </a:rPr>
              <a:t> 	In both instances, consultation with a center specializing in diabetes 	genetics is recommended to understand the significance of genetic 	mutations and how best to approach further evaluation, treatment, 	and genetic counseling. </a:t>
            </a:r>
            <a:r>
              <a:rPr lang="en-US" sz="2400" b="1">
                <a:solidFill>
                  <a:srgbClr val="87161F"/>
                </a:solidFill>
              </a:rPr>
              <a:t>E</a:t>
            </a:r>
            <a:endParaRPr lang="en-US" sz="2400" b="1">
              <a:solidFill>
                <a:srgbClr val="A6192E"/>
              </a:solidFill>
            </a:endParaRPr>
          </a:p>
        </p:txBody>
      </p:sp>
    </p:spTree>
    <p:extLst>
      <p:ext uri="{BB962C8B-B14F-4D97-AF65-F5344CB8AC3E}">
        <p14:creationId xmlns:p14="http://schemas.microsoft.com/office/powerpoint/2010/main" val="3373003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049A3-7771-801B-FA14-83EB3223D68D}"/>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C8C4841A-7080-D9EA-2B0B-DB72E11A0E63}"/>
              </a:ext>
            </a:extLst>
          </p:cNvPr>
          <p:cNvPicPr>
            <a:picLocks noChangeAspect="1"/>
          </p:cNvPicPr>
          <p:nvPr/>
        </p:nvPicPr>
        <p:blipFill>
          <a:blip r:embed="rId2"/>
          <a:stretch>
            <a:fillRect/>
          </a:stretch>
        </p:blipFill>
        <p:spPr>
          <a:xfrm>
            <a:off x="880427" y="677363"/>
            <a:ext cx="3503364" cy="4924540"/>
          </a:xfrm>
          <a:prstGeom prst="rect">
            <a:avLst/>
          </a:prstGeom>
        </p:spPr>
      </p:pic>
      <p:sp>
        <p:nvSpPr>
          <p:cNvPr id="2" name="TextBox 1">
            <a:extLst>
              <a:ext uri="{FF2B5EF4-FFF2-40B4-BE49-F238E27FC236}">
                <a16:creationId xmlns:a16="http://schemas.microsoft.com/office/drawing/2014/main" id="{5016DA31-1F58-E43A-14F7-641705993BB7}"/>
              </a:ext>
            </a:extLst>
          </p:cNvPr>
          <p:cNvSpPr txBox="1"/>
          <p:nvPr/>
        </p:nvSpPr>
        <p:spPr>
          <a:xfrm>
            <a:off x="4710896" y="1582340"/>
            <a:ext cx="7257327" cy="3693319"/>
          </a:xfrm>
          <a:prstGeom prst="rect">
            <a:avLst/>
          </a:prstGeom>
          <a:noFill/>
        </p:spPr>
        <p:txBody>
          <a:bodyPr wrap="square" rtlCol="0">
            <a:spAutoFit/>
          </a:bodyPr>
          <a:lstStyle/>
          <a:p>
            <a:r>
              <a:rPr lang="el-GR" b="1" dirty="0"/>
              <a:t>Νεογνικός Διαβήτης</a:t>
            </a:r>
            <a:endParaRPr lang="en-GB" b="1" dirty="0"/>
          </a:p>
          <a:p>
            <a:endParaRPr lang="en-GB" dirty="0"/>
          </a:p>
          <a:p>
            <a:pPr marL="285750" indent="-285750" algn="just">
              <a:buFont typeface="Arial" panose="020B0604020202020204" pitchFamily="34" charset="0"/>
              <a:buChar char="•"/>
            </a:pPr>
            <a:r>
              <a:rPr lang="el-GR" dirty="0"/>
              <a:t>Ο νεογνικός ΣΔ εμφανίζεται σε ηλικία &lt;6 μηνών, είναι μόνιμος (45% των περιπτώσεων), παροδικός (45%) ή </a:t>
            </a:r>
            <a:r>
              <a:rPr lang="el-GR" dirty="0" err="1"/>
              <a:t>συνδρομικός</a:t>
            </a:r>
            <a:r>
              <a:rPr lang="el-GR" dirty="0"/>
              <a:t> (10% των περιπτώσεων). Ο τελευταίος συνοδεύεται από παγκρεατική δυσγενεσία/απλασία. </a:t>
            </a:r>
            <a:endParaRPr lang="en-GB" dirty="0"/>
          </a:p>
          <a:p>
            <a:pPr marL="285750" indent="-285750" algn="just">
              <a:buFont typeface="Arial" panose="020B0604020202020204" pitchFamily="34" charset="0"/>
              <a:buChar char="•"/>
            </a:pPr>
            <a:r>
              <a:rPr lang="el-GR" dirty="0"/>
              <a:t>Η διάγνωση και η παρακολούθηση γίνεται από εξειδικευμένα κέντρα. </a:t>
            </a:r>
            <a:endParaRPr lang="en-GB" dirty="0"/>
          </a:p>
          <a:p>
            <a:pPr marL="285750" indent="-285750" algn="just">
              <a:buFont typeface="Arial" panose="020B0604020202020204" pitchFamily="34" charset="0"/>
              <a:buChar char="•"/>
            </a:pPr>
            <a:r>
              <a:rPr lang="el-GR" dirty="0"/>
              <a:t>Ο παροδικός νεογνικός ΣΔ διαρκεί λίγες εβδομάδες έως μήνες (μέση διάρκεια 12 εβδομάδες). </a:t>
            </a:r>
            <a:endParaRPr lang="en-GB" dirty="0"/>
          </a:p>
          <a:p>
            <a:pPr marL="285750" indent="-285750" algn="just">
              <a:buFont typeface="Arial" panose="020B0604020202020204" pitchFamily="34" charset="0"/>
              <a:buChar char="•"/>
            </a:pPr>
            <a:r>
              <a:rPr lang="el-GR" dirty="0"/>
              <a:t>Μπορεί να υποχωρήσει αλλά να επανεμφανισθεί αργότερα (50-60%), συνήθως κατά την εφηβεία. </a:t>
            </a:r>
            <a:endParaRPr lang="en-GB" dirty="0"/>
          </a:p>
          <a:p>
            <a:pPr marL="285750" indent="-285750" algn="just">
              <a:buFont typeface="Arial" panose="020B0604020202020204" pitchFamily="34" charset="0"/>
              <a:buChar char="•"/>
            </a:pPr>
            <a:r>
              <a:rPr lang="el-GR" dirty="0"/>
              <a:t>Ωστόσο, μπορεί να εμφανισθεί και από την ηλικία των 4 ετών.</a:t>
            </a:r>
          </a:p>
        </p:txBody>
      </p:sp>
    </p:spTree>
    <p:extLst>
      <p:ext uri="{BB962C8B-B14F-4D97-AF65-F5344CB8AC3E}">
        <p14:creationId xmlns:p14="http://schemas.microsoft.com/office/powerpoint/2010/main" val="1075773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93535-5CA4-5693-8ED8-00BBC6EB443F}"/>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08B6C1F3-8734-16FA-CA8A-23EFDE99F6C0}"/>
              </a:ext>
            </a:extLst>
          </p:cNvPr>
          <p:cNvPicPr>
            <a:picLocks noChangeAspect="1"/>
          </p:cNvPicPr>
          <p:nvPr/>
        </p:nvPicPr>
        <p:blipFill>
          <a:blip r:embed="rId2"/>
          <a:stretch>
            <a:fillRect/>
          </a:stretch>
        </p:blipFill>
        <p:spPr>
          <a:xfrm>
            <a:off x="880427" y="677363"/>
            <a:ext cx="3503364" cy="4924540"/>
          </a:xfrm>
          <a:prstGeom prst="rect">
            <a:avLst/>
          </a:prstGeom>
        </p:spPr>
      </p:pic>
      <p:pic>
        <p:nvPicPr>
          <p:cNvPr id="3" name="Εικόνα 2">
            <a:extLst>
              <a:ext uri="{FF2B5EF4-FFF2-40B4-BE49-F238E27FC236}">
                <a16:creationId xmlns:a16="http://schemas.microsoft.com/office/drawing/2014/main" id="{14B22FDA-4AF3-F8F3-EAD3-9D2D016EECA4}"/>
              </a:ext>
            </a:extLst>
          </p:cNvPr>
          <p:cNvPicPr>
            <a:picLocks noChangeAspect="1"/>
          </p:cNvPicPr>
          <p:nvPr/>
        </p:nvPicPr>
        <p:blipFill>
          <a:blip r:embed="rId3"/>
          <a:stretch>
            <a:fillRect/>
          </a:stretch>
        </p:blipFill>
        <p:spPr>
          <a:xfrm>
            <a:off x="5787073" y="1882333"/>
            <a:ext cx="5524500" cy="2514600"/>
          </a:xfrm>
          <a:prstGeom prst="rect">
            <a:avLst/>
          </a:prstGeom>
        </p:spPr>
      </p:pic>
    </p:spTree>
    <p:extLst>
      <p:ext uri="{BB962C8B-B14F-4D97-AF65-F5344CB8AC3E}">
        <p14:creationId xmlns:p14="http://schemas.microsoft.com/office/powerpoint/2010/main" val="37576557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7" name="TextBox 6">
            <a:extLst>
              <a:ext uri="{FF2B5EF4-FFF2-40B4-BE49-F238E27FC236}">
                <a16:creationId xmlns:a16="http://schemas.microsoft.com/office/drawing/2014/main" id="{5BB97474-2FFD-4727-AAA6-1401A377587D}"/>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5" name="Picture 4">
            <a:extLst>
              <a:ext uri="{FF2B5EF4-FFF2-40B4-BE49-F238E27FC236}">
                <a16:creationId xmlns:a16="http://schemas.microsoft.com/office/drawing/2014/main" id="{9B3A94C5-A8B9-A0BA-5806-15834814489B}"/>
              </a:ext>
            </a:extLst>
          </p:cNvPr>
          <p:cNvPicPr>
            <a:picLocks noChangeAspect="1"/>
          </p:cNvPicPr>
          <p:nvPr/>
        </p:nvPicPr>
        <p:blipFill>
          <a:blip r:embed="rId3"/>
          <a:stretch>
            <a:fillRect/>
          </a:stretch>
        </p:blipFill>
        <p:spPr>
          <a:xfrm>
            <a:off x="2277712" y="591661"/>
            <a:ext cx="7958827" cy="5674679"/>
          </a:xfrm>
          <a:prstGeom prst="rect">
            <a:avLst/>
          </a:prstGeom>
        </p:spPr>
      </p:pic>
      <p:sp>
        <p:nvSpPr>
          <p:cNvPr id="2" name="TextBox 1">
            <a:extLst>
              <a:ext uri="{FF2B5EF4-FFF2-40B4-BE49-F238E27FC236}">
                <a16:creationId xmlns:a16="http://schemas.microsoft.com/office/drawing/2014/main" id="{02DB3944-D9D5-3DE1-29F4-4AA48C3FA5D2}"/>
              </a:ext>
            </a:extLst>
          </p:cNvPr>
          <p:cNvSpPr txBox="1"/>
          <p:nvPr/>
        </p:nvSpPr>
        <p:spPr>
          <a:xfrm>
            <a:off x="2407534" y="2349660"/>
            <a:ext cx="844952" cy="276999"/>
          </a:xfrm>
          <a:prstGeom prst="rect">
            <a:avLst/>
          </a:prstGeom>
          <a:noFill/>
        </p:spPr>
        <p:txBody>
          <a:bodyPr wrap="square" rtlCol="0">
            <a:spAutoFit/>
          </a:bodyPr>
          <a:lstStyle/>
          <a:p>
            <a:r>
              <a:rPr lang="en-GB" sz="1200" b="1" dirty="0">
                <a:solidFill>
                  <a:srgbClr val="FF0000"/>
                </a:solidFill>
              </a:rPr>
              <a:t>MODY 2</a:t>
            </a:r>
          </a:p>
        </p:txBody>
      </p:sp>
      <p:sp>
        <p:nvSpPr>
          <p:cNvPr id="4" name="TextBox 3">
            <a:extLst>
              <a:ext uri="{FF2B5EF4-FFF2-40B4-BE49-F238E27FC236}">
                <a16:creationId xmlns:a16="http://schemas.microsoft.com/office/drawing/2014/main" id="{EC863002-14E2-0CA7-B19F-CF82D77802C4}"/>
              </a:ext>
            </a:extLst>
          </p:cNvPr>
          <p:cNvSpPr txBox="1"/>
          <p:nvPr/>
        </p:nvSpPr>
        <p:spPr>
          <a:xfrm>
            <a:off x="2731625" y="1088020"/>
            <a:ext cx="844952" cy="553998"/>
          </a:xfrm>
          <a:prstGeom prst="rect">
            <a:avLst/>
          </a:prstGeom>
          <a:noFill/>
        </p:spPr>
        <p:txBody>
          <a:bodyPr wrap="square" rtlCol="0">
            <a:spAutoFit/>
          </a:bodyPr>
          <a:lstStyle/>
          <a:p>
            <a:r>
              <a:rPr lang="en-GB" sz="1200" b="1" dirty="0">
                <a:solidFill>
                  <a:srgbClr val="FF0000"/>
                </a:solidFill>
              </a:rPr>
              <a:t>MODY 3</a:t>
            </a:r>
          </a:p>
          <a:p>
            <a:endParaRPr lang="en-GB" dirty="0"/>
          </a:p>
        </p:txBody>
      </p:sp>
      <p:sp>
        <p:nvSpPr>
          <p:cNvPr id="6" name="TextBox 5">
            <a:extLst>
              <a:ext uri="{FF2B5EF4-FFF2-40B4-BE49-F238E27FC236}">
                <a16:creationId xmlns:a16="http://schemas.microsoft.com/office/drawing/2014/main" id="{44EAAC0F-615A-6291-C3A5-D3F6F56B84B6}"/>
              </a:ext>
            </a:extLst>
          </p:cNvPr>
          <p:cNvSpPr txBox="1"/>
          <p:nvPr/>
        </p:nvSpPr>
        <p:spPr>
          <a:xfrm>
            <a:off x="2407534" y="1537673"/>
            <a:ext cx="9491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Arial" panose="020B0604020202020204"/>
                <a:ea typeface="+mn-ea"/>
                <a:cs typeface="+mn-cs"/>
              </a:rPr>
              <a:t>MODY 1</a:t>
            </a:r>
          </a:p>
        </p:txBody>
      </p:sp>
      <p:sp>
        <p:nvSpPr>
          <p:cNvPr id="8" name="TextBox 7">
            <a:extLst>
              <a:ext uri="{FF2B5EF4-FFF2-40B4-BE49-F238E27FC236}">
                <a16:creationId xmlns:a16="http://schemas.microsoft.com/office/drawing/2014/main" id="{E911A983-5BB2-523D-CCB4-CA109B18E8FC}"/>
              </a:ext>
            </a:extLst>
          </p:cNvPr>
          <p:cNvSpPr txBox="1"/>
          <p:nvPr/>
        </p:nvSpPr>
        <p:spPr>
          <a:xfrm>
            <a:off x="2407534" y="2067659"/>
            <a:ext cx="10417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Arial" panose="020B0604020202020204"/>
                <a:ea typeface="+mn-ea"/>
                <a:cs typeface="+mn-cs"/>
              </a:rPr>
              <a:t>MODY 5</a:t>
            </a:r>
          </a:p>
        </p:txBody>
      </p:sp>
    </p:spTree>
    <p:extLst>
      <p:ext uri="{BB962C8B-B14F-4D97-AF65-F5344CB8AC3E}">
        <p14:creationId xmlns:p14="http://schemas.microsoft.com/office/powerpoint/2010/main" val="927657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809079" y="1202788"/>
            <a:ext cx="10573843" cy="3988912"/>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267" dirty="0">
                <a:solidFill>
                  <a:srgbClr val="000000"/>
                </a:solidFill>
              </a:rPr>
              <a:t>The diagnosis of monogenic diabetes should be considered in children and adults diagnosed with diabetes in early adulthood with the following findings:</a:t>
            </a:r>
          </a:p>
          <a:p>
            <a:pPr marL="380990" indent="-380990" defTabSz="1219170">
              <a:spcBef>
                <a:spcPts val="1333"/>
              </a:spcBef>
              <a:buFont typeface="Arial" panose="020B0604020202020204" pitchFamily="34" charset="0"/>
              <a:buChar char="•"/>
            </a:pPr>
            <a:r>
              <a:rPr lang="en-US" sz="2267" dirty="0">
                <a:solidFill>
                  <a:srgbClr val="000000"/>
                </a:solidFill>
              </a:rPr>
              <a:t>Diabetes diagnosed within the first 6 months of life (with occasional cases presenting later, mostly </a:t>
            </a:r>
            <a:r>
              <a:rPr lang="en-US" sz="2267" i="1" dirty="0">
                <a:solidFill>
                  <a:srgbClr val="000000"/>
                </a:solidFill>
              </a:rPr>
              <a:t>INS</a:t>
            </a:r>
            <a:r>
              <a:rPr lang="en-US" sz="2267" dirty="0">
                <a:solidFill>
                  <a:srgbClr val="000000"/>
                </a:solidFill>
              </a:rPr>
              <a:t> and </a:t>
            </a:r>
            <a:r>
              <a:rPr lang="en-US" sz="2267" i="1" dirty="0">
                <a:solidFill>
                  <a:srgbClr val="000000"/>
                </a:solidFill>
              </a:rPr>
              <a:t>ABCC8</a:t>
            </a:r>
            <a:r>
              <a:rPr lang="en-US" sz="2267" dirty="0">
                <a:solidFill>
                  <a:srgbClr val="000000"/>
                </a:solidFill>
              </a:rPr>
              <a:t> mutations)</a:t>
            </a:r>
          </a:p>
          <a:p>
            <a:pPr marL="380990" indent="-380990" defTabSz="1219170">
              <a:spcBef>
                <a:spcPts val="1333"/>
              </a:spcBef>
              <a:buFont typeface="Arial" panose="020B0604020202020204" pitchFamily="34" charset="0"/>
              <a:buChar char="•"/>
            </a:pPr>
            <a:r>
              <a:rPr lang="en-US" sz="2267" dirty="0">
                <a:solidFill>
                  <a:srgbClr val="000000"/>
                </a:solidFill>
              </a:rPr>
              <a:t>Diabetes without typical features of type 1 or type 2 diabetes (negative diabetes-associated autoantibodies, no obesity, and lacking other metabolic features, especially with strong family history of diabetes)</a:t>
            </a:r>
          </a:p>
          <a:p>
            <a:pPr marL="380990" indent="-380990" defTabSz="1219170">
              <a:spcBef>
                <a:spcPts val="1333"/>
              </a:spcBef>
              <a:buFont typeface="Arial" panose="020B0604020202020204" pitchFamily="34" charset="0"/>
              <a:buChar char="•"/>
            </a:pPr>
            <a:r>
              <a:rPr lang="en-US" sz="2267" dirty="0">
                <a:solidFill>
                  <a:srgbClr val="000000"/>
                </a:solidFill>
              </a:rPr>
              <a:t>Stable, mild fasting hyperglycemia (100–150 mg/dL [5.6–8.5 mmol/L]), stable A1C between 5.6% and 7.6% (between 38 and 60 mmol/mol), especially if no obesity</a:t>
            </a:r>
          </a:p>
        </p:txBody>
      </p:sp>
    </p:spTree>
    <p:extLst>
      <p:ext uri="{BB962C8B-B14F-4D97-AF65-F5344CB8AC3E}">
        <p14:creationId xmlns:p14="http://schemas.microsoft.com/office/powerpoint/2010/main" val="99030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8DEB94A4-E1A0-8720-3A34-8CCDEB6C6429}"/>
              </a:ext>
            </a:extLst>
          </p:cNvPr>
          <p:cNvSpPr txBox="1">
            <a:spLocks/>
          </p:cNvSpPr>
          <p:nvPr/>
        </p:nvSpPr>
        <p:spPr>
          <a:xfrm>
            <a:off x="1639552" y="2033175"/>
            <a:ext cx="4451835" cy="1780733"/>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de-DE" sz="2800" b="1" i="0" kern="1200" dirty="0">
                <a:solidFill>
                  <a:schemeClr val="bg1"/>
                </a:solidFill>
                <a:latin typeface="Arial" panose="020B0604020202020204" pitchFamily="34" charset="0"/>
                <a:ea typeface="+mj-ea"/>
                <a:cs typeface="Arial" panose="020B0604020202020204" pitchFamily="34" charset="0"/>
              </a:defRPr>
            </a:lvl1pPr>
          </a:lstStyle>
          <a:p>
            <a:pPr defTabSz="1219170"/>
            <a:r>
              <a:rPr lang="en-US" sz="3733">
                <a:solidFill>
                  <a:srgbClr val="FFFFFF"/>
                </a:solidFill>
              </a:rPr>
              <a:t>Section 2</a:t>
            </a:r>
            <a:r>
              <a:rPr lang="en-US" sz="3733">
                <a:solidFill>
                  <a:srgbClr val="C00000"/>
                </a:solidFill>
              </a:rPr>
              <a:t>.</a:t>
            </a:r>
            <a:r>
              <a:rPr lang="en-US" sz="3733">
                <a:solidFill>
                  <a:srgbClr val="FFFFFF"/>
                </a:solidFill>
              </a:rPr>
              <a:t> </a:t>
            </a:r>
            <a:br>
              <a:rPr lang="en-US" sz="3733">
                <a:solidFill>
                  <a:srgbClr val="FFFFFF"/>
                </a:solidFill>
              </a:rPr>
            </a:br>
            <a:br>
              <a:rPr lang="en-US" sz="3733">
                <a:solidFill>
                  <a:srgbClr val="FFFFFF"/>
                </a:solidFill>
              </a:rPr>
            </a:br>
            <a:r>
              <a:rPr lang="en-US" sz="3733">
                <a:solidFill>
                  <a:srgbClr val="FFFFFF"/>
                </a:solidFill>
              </a:rPr>
              <a:t>Diagnosis and Classification of Diabetes</a:t>
            </a:r>
          </a:p>
        </p:txBody>
      </p:sp>
    </p:spTree>
    <p:extLst>
      <p:ext uri="{BB962C8B-B14F-4D97-AF65-F5344CB8AC3E}">
        <p14:creationId xmlns:p14="http://schemas.microsoft.com/office/powerpoint/2010/main" val="1705042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FCF0-1F23-2895-6518-15004DF95BAF}"/>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4BD4DA86-A5EA-E8CB-8475-71C07F3E09D6}"/>
              </a:ext>
            </a:extLst>
          </p:cNvPr>
          <p:cNvPicPr>
            <a:picLocks noChangeAspect="1"/>
          </p:cNvPicPr>
          <p:nvPr/>
        </p:nvPicPr>
        <p:blipFill>
          <a:blip r:embed="rId2"/>
          <a:stretch>
            <a:fillRect/>
          </a:stretch>
        </p:blipFill>
        <p:spPr>
          <a:xfrm>
            <a:off x="880427" y="677363"/>
            <a:ext cx="3503364" cy="4924540"/>
          </a:xfrm>
          <a:prstGeom prst="rect">
            <a:avLst/>
          </a:prstGeom>
        </p:spPr>
      </p:pic>
      <p:pic>
        <p:nvPicPr>
          <p:cNvPr id="3" name="Εικόνα 2">
            <a:extLst>
              <a:ext uri="{FF2B5EF4-FFF2-40B4-BE49-F238E27FC236}">
                <a16:creationId xmlns:a16="http://schemas.microsoft.com/office/drawing/2014/main" id="{B9898A4D-7550-4CF1-75A7-C66790659ADB}"/>
              </a:ext>
            </a:extLst>
          </p:cNvPr>
          <p:cNvPicPr>
            <a:picLocks noChangeAspect="1"/>
          </p:cNvPicPr>
          <p:nvPr/>
        </p:nvPicPr>
        <p:blipFill>
          <a:blip r:embed="rId3"/>
          <a:stretch>
            <a:fillRect/>
          </a:stretch>
        </p:blipFill>
        <p:spPr>
          <a:xfrm>
            <a:off x="5472748" y="1339408"/>
            <a:ext cx="5838825" cy="3600450"/>
          </a:xfrm>
          <a:prstGeom prst="rect">
            <a:avLst/>
          </a:prstGeom>
        </p:spPr>
      </p:pic>
    </p:spTree>
    <p:extLst>
      <p:ext uri="{BB962C8B-B14F-4D97-AF65-F5344CB8AC3E}">
        <p14:creationId xmlns:p14="http://schemas.microsoft.com/office/powerpoint/2010/main" val="16998403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C8696-9603-9B17-D55F-F770EECE16BC}"/>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30441F18-CE0E-5C04-D343-2790A8926665}"/>
              </a:ext>
            </a:extLst>
          </p:cNvPr>
          <p:cNvPicPr>
            <a:picLocks noChangeAspect="1"/>
          </p:cNvPicPr>
          <p:nvPr/>
        </p:nvPicPr>
        <p:blipFill>
          <a:blip r:embed="rId2"/>
          <a:stretch>
            <a:fillRect/>
          </a:stretch>
        </p:blipFill>
        <p:spPr>
          <a:xfrm>
            <a:off x="2038350" y="1476375"/>
            <a:ext cx="8115300" cy="3905250"/>
          </a:xfrm>
          <a:prstGeom prst="rect">
            <a:avLst/>
          </a:prstGeom>
        </p:spPr>
      </p:pic>
      <p:sp>
        <p:nvSpPr>
          <p:cNvPr id="6" name="TextBox 5">
            <a:extLst>
              <a:ext uri="{FF2B5EF4-FFF2-40B4-BE49-F238E27FC236}">
                <a16:creationId xmlns:a16="http://schemas.microsoft.com/office/drawing/2014/main" id="{8E17CBC8-82A9-A4B6-46CA-6BCD1E56A57E}"/>
              </a:ext>
            </a:extLst>
          </p:cNvPr>
          <p:cNvSpPr txBox="1"/>
          <p:nvPr/>
        </p:nvSpPr>
        <p:spPr>
          <a:xfrm>
            <a:off x="4965539" y="5717894"/>
            <a:ext cx="6782765" cy="461665"/>
          </a:xfrm>
          <a:prstGeom prst="rect">
            <a:avLst/>
          </a:prstGeom>
          <a:noFill/>
        </p:spPr>
        <p:txBody>
          <a:bodyPr wrap="square" rtlCol="0">
            <a:spAutoFit/>
          </a:bodyPr>
          <a:lstStyle/>
          <a:p>
            <a:r>
              <a:rPr lang="en-GB" sz="1200" dirty="0" err="1"/>
              <a:t>Njølstad</a:t>
            </a:r>
            <a:r>
              <a:rPr lang="en-GB" sz="1200" dirty="0"/>
              <a:t>, P R, and A </a:t>
            </a:r>
            <a:r>
              <a:rPr lang="en-GB" sz="1200" dirty="0" err="1"/>
              <a:t>Molven</a:t>
            </a:r>
            <a:r>
              <a:rPr lang="en-GB" sz="1200" dirty="0"/>
              <a:t>. “To test, or not to test: time for a MODY calculator?.” </a:t>
            </a:r>
            <a:r>
              <a:rPr lang="en-GB" sz="1200" dirty="0" err="1"/>
              <a:t>Diabetologia</a:t>
            </a:r>
            <a:r>
              <a:rPr lang="en-GB" sz="1200" dirty="0"/>
              <a:t> vol. 55,5 (2012): 1231-4. </a:t>
            </a:r>
          </a:p>
        </p:txBody>
      </p:sp>
    </p:spTree>
    <p:extLst>
      <p:ext uri="{BB962C8B-B14F-4D97-AF65-F5344CB8AC3E}">
        <p14:creationId xmlns:p14="http://schemas.microsoft.com/office/powerpoint/2010/main" val="133970463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220F86-B7E6-C9FD-7994-850AE1D53A77}"/>
              </a:ext>
            </a:extLst>
          </p:cNvPr>
          <p:cNvSpPr>
            <a:spLocks noGrp="1"/>
          </p:cNvSpPr>
          <p:nvPr>
            <p:ph type="title"/>
          </p:nvPr>
        </p:nvSpPr>
        <p:spPr>
          <a:xfrm>
            <a:off x="912250" y="1053866"/>
            <a:ext cx="10366813" cy="517001"/>
          </a:xfrm>
        </p:spPr>
        <p:txBody>
          <a:bodyPr/>
          <a:lstStyle/>
          <a:p>
            <a:r>
              <a:rPr lang="en-GB" dirty="0"/>
              <a:t>Latent autoimmune diabetes in Adults - LADA</a:t>
            </a:r>
          </a:p>
        </p:txBody>
      </p:sp>
      <p:sp>
        <p:nvSpPr>
          <p:cNvPr id="3" name="Θέση κειμένου 2">
            <a:extLst>
              <a:ext uri="{FF2B5EF4-FFF2-40B4-BE49-F238E27FC236}">
                <a16:creationId xmlns:a16="http://schemas.microsoft.com/office/drawing/2014/main" id="{02314C73-1F71-6426-3876-957579231ED5}"/>
              </a:ext>
            </a:extLst>
          </p:cNvPr>
          <p:cNvSpPr>
            <a:spLocks noGrp="1"/>
          </p:cNvSpPr>
          <p:nvPr>
            <p:ph type="body" sz="quarter" idx="11"/>
          </p:nvPr>
        </p:nvSpPr>
        <p:spPr/>
        <p:txBody>
          <a:bodyPr/>
          <a:lstStyle/>
          <a:p>
            <a:endParaRPr lang="en-GB" dirty="0"/>
          </a:p>
        </p:txBody>
      </p:sp>
      <p:sp>
        <p:nvSpPr>
          <p:cNvPr id="4" name="Θέση κειμένου 3">
            <a:extLst>
              <a:ext uri="{FF2B5EF4-FFF2-40B4-BE49-F238E27FC236}">
                <a16:creationId xmlns:a16="http://schemas.microsoft.com/office/drawing/2014/main" id="{B1C8AA9D-09BF-6FD8-92B0-FE6A4C5368B6}"/>
              </a:ext>
            </a:extLst>
          </p:cNvPr>
          <p:cNvSpPr>
            <a:spLocks noGrp="1"/>
          </p:cNvSpPr>
          <p:nvPr>
            <p:ph type="body" sz="quarter" idx="12"/>
          </p:nvPr>
        </p:nvSpPr>
        <p:spPr/>
        <p:txBody>
          <a:bodyPr/>
          <a:lstStyle/>
          <a:p>
            <a:endParaRPr lang="en-GB"/>
          </a:p>
        </p:txBody>
      </p:sp>
      <p:sp>
        <p:nvSpPr>
          <p:cNvPr id="5" name="Θέση κειμένου 4">
            <a:extLst>
              <a:ext uri="{FF2B5EF4-FFF2-40B4-BE49-F238E27FC236}">
                <a16:creationId xmlns:a16="http://schemas.microsoft.com/office/drawing/2014/main" id="{3513A61B-3B12-906F-4F6A-3CE83E111518}"/>
              </a:ext>
            </a:extLst>
          </p:cNvPr>
          <p:cNvSpPr>
            <a:spLocks noGrp="1"/>
          </p:cNvSpPr>
          <p:nvPr>
            <p:ph type="body" sz="quarter" idx="25"/>
          </p:nvPr>
        </p:nvSpPr>
        <p:spPr/>
        <p:txBody>
          <a:bodyPr/>
          <a:lstStyle/>
          <a:p>
            <a:endParaRPr lang="en-GB"/>
          </a:p>
        </p:txBody>
      </p:sp>
      <p:sp>
        <p:nvSpPr>
          <p:cNvPr id="6" name="Θέση κειμένου 5">
            <a:extLst>
              <a:ext uri="{FF2B5EF4-FFF2-40B4-BE49-F238E27FC236}">
                <a16:creationId xmlns:a16="http://schemas.microsoft.com/office/drawing/2014/main" id="{E025FE94-58B8-0568-4EBC-0ABF4008D711}"/>
              </a:ext>
            </a:extLst>
          </p:cNvPr>
          <p:cNvSpPr>
            <a:spLocks noGrp="1"/>
          </p:cNvSpPr>
          <p:nvPr>
            <p:ph type="body" sz="quarter" idx="26"/>
          </p:nvPr>
        </p:nvSpPr>
        <p:spPr/>
        <p:txBody>
          <a:bodyPr/>
          <a:lstStyle/>
          <a:p>
            <a:endParaRPr lang="en-GB"/>
          </a:p>
        </p:txBody>
      </p:sp>
      <p:sp>
        <p:nvSpPr>
          <p:cNvPr id="7" name="Θέση κειμένου 6">
            <a:extLst>
              <a:ext uri="{FF2B5EF4-FFF2-40B4-BE49-F238E27FC236}">
                <a16:creationId xmlns:a16="http://schemas.microsoft.com/office/drawing/2014/main" id="{CBA648FA-953B-8D98-BC94-6287AB95614B}"/>
              </a:ext>
            </a:extLst>
          </p:cNvPr>
          <p:cNvSpPr>
            <a:spLocks noGrp="1"/>
          </p:cNvSpPr>
          <p:nvPr>
            <p:ph type="body" sz="quarter" idx="27"/>
          </p:nvPr>
        </p:nvSpPr>
        <p:spPr/>
        <p:txBody>
          <a:bodyPr/>
          <a:lstStyle/>
          <a:p>
            <a:endParaRPr lang="en-GB"/>
          </a:p>
        </p:txBody>
      </p:sp>
      <p:sp>
        <p:nvSpPr>
          <p:cNvPr id="8" name="Θέση κειμένου 7">
            <a:extLst>
              <a:ext uri="{FF2B5EF4-FFF2-40B4-BE49-F238E27FC236}">
                <a16:creationId xmlns:a16="http://schemas.microsoft.com/office/drawing/2014/main" id="{7BF78DD0-935E-9EB8-2A6E-8AAA84BC8E73}"/>
              </a:ext>
            </a:extLst>
          </p:cNvPr>
          <p:cNvSpPr>
            <a:spLocks noGrp="1"/>
          </p:cNvSpPr>
          <p:nvPr>
            <p:ph type="body" sz="quarter" idx="28"/>
          </p:nvPr>
        </p:nvSpPr>
        <p:spPr/>
        <p:txBody>
          <a:bodyPr/>
          <a:lstStyle/>
          <a:p>
            <a:endParaRPr lang="en-GB"/>
          </a:p>
        </p:txBody>
      </p:sp>
      <p:sp>
        <p:nvSpPr>
          <p:cNvPr id="9" name="Θέση κειμένου 8">
            <a:extLst>
              <a:ext uri="{FF2B5EF4-FFF2-40B4-BE49-F238E27FC236}">
                <a16:creationId xmlns:a16="http://schemas.microsoft.com/office/drawing/2014/main" id="{AA88B60E-D0D3-8A40-CEFD-D8E94A730D22}"/>
              </a:ext>
            </a:extLst>
          </p:cNvPr>
          <p:cNvSpPr>
            <a:spLocks noGrp="1"/>
          </p:cNvSpPr>
          <p:nvPr>
            <p:ph type="body" sz="quarter" idx="29"/>
          </p:nvPr>
        </p:nvSpPr>
        <p:spPr/>
        <p:txBody>
          <a:bodyPr/>
          <a:lstStyle/>
          <a:p>
            <a:endParaRPr lang="en-GB"/>
          </a:p>
        </p:txBody>
      </p:sp>
      <p:sp>
        <p:nvSpPr>
          <p:cNvPr id="10" name="Θέση κειμένου 9">
            <a:extLst>
              <a:ext uri="{FF2B5EF4-FFF2-40B4-BE49-F238E27FC236}">
                <a16:creationId xmlns:a16="http://schemas.microsoft.com/office/drawing/2014/main" id="{9515C68A-14B2-2652-DD0D-87FF2C3C81C1}"/>
              </a:ext>
            </a:extLst>
          </p:cNvPr>
          <p:cNvSpPr>
            <a:spLocks noGrp="1"/>
          </p:cNvSpPr>
          <p:nvPr>
            <p:ph type="body" sz="quarter" idx="30"/>
          </p:nvPr>
        </p:nvSpPr>
        <p:spPr/>
        <p:txBody>
          <a:bodyPr/>
          <a:lstStyle/>
          <a:p>
            <a:endParaRPr lang="en-GB"/>
          </a:p>
        </p:txBody>
      </p:sp>
      <p:sp>
        <p:nvSpPr>
          <p:cNvPr id="11" name="Θέση κειμένου 10">
            <a:extLst>
              <a:ext uri="{FF2B5EF4-FFF2-40B4-BE49-F238E27FC236}">
                <a16:creationId xmlns:a16="http://schemas.microsoft.com/office/drawing/2014/main" id="{4C9B67E4-3892-3FF6-F3BF-9A811FEC407E}"/>
              </a:ext>
            </a:extLst>
          </p:cNvPr>
          <p:cNvSpPr>
            <a:spLocks noGrp="1"/>
          </p:cNvSpPr>
          <p:nvPr>
            <p:ph type="body" sz="quarter" idx="31"/>
          </p:nvPr>
        </p:nvSpPr>
        <p:spPr/>
        <p:txBody>
          <a:bodyPr/>
          <a:lstStyle/>
          <a:p>
            <a:endParaRPr lang="en-GB"/>
          </a:p>
        </p:txBody>
      </p:sp>
      <p:sp>
        <p:nvSpPr>
          <p:cNvPr id="12" name="Θέση κειμένου 11">
            <a:extLst>
              <a:ext uri="{FF2B5EF4-FFF2-40B4-BE49-F238E27FC236}">
                <a16:creationId xmlns:a16="http://schemas.microsoft.com/office/drawing/2014/main" id="{E6E55B2D-4D67-D063-7282-69AAAC2A728A}"/>
              </a:ext>
            </a:extLst>
          </p:cNvPr>
          <p:cNvSpPr>
            <a:spLocks noGrp="1"/>
          </p:cNvSpPr>
          <p:nvPr>
            <p:ph type="body" sz="quarter" idx="32"/>
          </p:nvPr>
        </p:nvSpPr>
        <p:spPr/>
        <p:txBody>
          <a:bodyPr/>
          <a:lstStyle/>
          <a:p>
            <a:endParaRPr lang="en-GB"/>
          </a:p>
        </p:txBody>
      </p:sp>
      <p:sp>
        <p:nvSpPr>
          <p:cNvPr id="13" name="Θέση κειμένου 12">
            <a:extLst>
              <a:ext uri="{FF2B5EF4-FFF2-40B4-BE49-F238E27FC236}">
                <a16:creationId xmlns:a16="http://schemas.microsoft.com/office/drawing/2014/main" id="{5C676D2A-CAA4-58DD-1429-91A4A8B7F09C}"/>
              </a:ext>
            </a:extLst>
          </p:cNvPr>
          <p:cNvSpPr>
            <a:spLocks noGrp="1"/>
          </p:cNvSpPr>
          <p:nvPr>
            <p:ph type="body" sz="quarter" idx="33"/>
          </p:nvPr>
        </p:nvSpPr>
        <p:spPr/>
        <p:txBody>
          <a:bodyPr/>
          <a:lstStyle/>
          <a:p>
            <a:endParaRPr lang="en-GB"/>
          </a:p>
        </p:txBody>
      </p:sp>
      <p:sp>
        <p:nvSpPr>
          <p:cNvPr id="14" name="Θέση κειμένου 13">
            <a:extLst>
              <a:ext uri="{FF2B5EF4-FFF2-40B4-BE49-F238E27FC236}">
                <a16:creationId xmlns:a16="http://schemas.microsoft.com/office/drawing/2014/main" id="{2A6D3A58-736D-75CA-FB72-213C7231D9C4}"/>
              </a:ext>
            </a:extLst>
          </p:cNvPr>
          <p:cNvSpPr>
            <a:spLocks noGrp="1"/>
          </p:cNvSpPr>
          <p:nvPr>
            <p:ph type="body" sz="quarter" idx="34"/>
          </p:nvPr>
        </p:nvSpPr>
        <p:spPr/>
        <p:txBody>
          <a:bodyPr/>
          <a:lstStyle/>
          <a:p>
            <a:endParaRPr lang="en-GB"/>
          </a:p>
        </p:txBody>
      </p:sp>
      <p:sp>
        <p:nvSpPr>
          <p:cNvPr id="15" name="Θέση κειμένου 14">
            <a:extLst>
              <a:ext uri="{FF2B5EF4-FFF2-40B4-BE49-F238E27FC236}">
                <a16:creationId xmlns:a16="http://schemas.microsoft.com/office/drawing/2014/main" id="{8682D99A-EC40-D2B6-447D-D4A421130F26}"/>
              </a:ext>
            </a:extLst>
          </p:cNvPr>
          <p:cNvSpPr>
            <a:spLocks noGrp="1"/>
          </p:cNvSpPr>
          <p:nvPr>
            <p:ph type="body" sz="quarter" idx="35"/>
          </p:nvPr>
        </p:nvSpPr>
        <p:spPr/>
        <p:txBody>
          <a:bodyPr/>
          <a:lstStyle/>
          <a:p>
            <a:endParaRPr lang="en-GB"/>
          </a:p>
        </p:txBody>
      </p:sp>
      <p:sp>
        <p:nvSpPr>
          <p:cNvPr id="16" name="Θέση κειμένου 15">
            <a:extLst>
              <a:ext uri="{FF2B5EF4-FFF2-40B4-BE49-F238E27FC236}">
                <a16:creationId xmlns:a16="http://schemas.microsoft.com/office/drawing/2014/main" id="{1F1945DC-5392-F3B5-42F0-774F879AC676}"/>
              </a:ext>
            </a:extLst>
          </p:cNvPr>
          <p:cNvSpPr>
            <a:spLocks noGrp="1"/>
          </p:cNvSpPr>
          <p:nvPr>
            <p:ph type="body" sz="quarter" idx="36"/>
          </p:nvPr>
        </p:nvSpPr>
        <p:spPr/>
        <p:txBody>
          <a:bodyPr/>
          <a:lstStyle/>
          <a:p>
            <a:endParaRPr lang="en-GB"/>
          </a:p>
        </p:txBody>
      </p:sp>
      <p:sp>
        <p:nvSpPr>
          <p:cNvPr id="17" name="Θέση κειμένου 16">
            <a:extLst>
              <a:ext uri="{FF2B5EF4-FFF2-40B4-BE49-F238E27FC236}">
                <a16:creationId xmlns:a16="http://schemas.microsoft.com/office/drawing/2014/main" id="{0A471722-3C48-EC64-9FD7-DF095DCF8A15}"/>
              </a:ext>
            </a:extLst>
          </p:cNvPr>
          <p:cNvSpPr>
            <a:spLocks noGrp="1"/>
          </p:cNvSpPr>
          <p:nvPr>
            <p:ph type="body" sz="quarter" idx="37"/>
          </p:nvPr>
        </p:nvSpPr>
        <p:spPr/>
        <p:txBody>
          <a:bodyPr/>
          <a:lstStyle/>
          <a:p>
            <a:endParaRPr lang="en-GB"/>
          </a:p>
        </p:txBody>
      </p:sp>
      <p:sp>
        <p:nvSpPr>
          <p:cNvPr id="18" name="Θέση κειμένου 17">
            <a:extLst>
              <a:ext uri="{FF2B5EF4-FFF2-40B4-BE49-F238E27FC236}">
                <a16:creationId xmlns:a16="http://schemas.microsoft.com/office/drawing/2014/main" id="{6AAF23DB-E03E-88CD-CDF1-5E7AEB604295}"/>
              </a:ext>
            </a:extLst>
          </p:cNvPr>
          <p:cNvSpPr>
            <a:spLocks noGrp="1"/>
          </p:cNvSpPr>
          <p:nvPr>
            <p:ph type="body" sz="quarter" idx="38"/>
          </p:nvPr>
        </p:nvSpPr>
        <p:spPr/>
        <p:txBody>
          <a:bodyPr/>
          <a:lstStyle/>
          <a:p>
            <a:endParaRPr lang="en-GB"/>
          </a:p>
        </p:txBody>
      </p:sp>
      <p:sp>
        <p:nvSpPr>
          <p:cNvPr id="19" name="Θέση κειμένου 18">
            <a:extLst>
              <a:ext uri="{FF2B5EF4-FFF2-40B4-BE49-F238E27FC236}">
                <a16:creationId xmlns:a16="http://schemas.microsoft.com/office/drawing/2014/main" id="{61C0A0F3-462B-9C54-CAD0-0F466DAC0887}"/>
              </a:ext>
            </a:extLst>
          </p:cNvPr>
          <p:cNvSpPr>
            <a:spLocks noGrp="1"/>
          </p:cNvSpPr>
          <p:nvPr>
            <p:ph type="body" sz="quarter" idx="24"/>
          </p:nvPr>
        </p:nvSpPr>
        <p:spPr/>
        <p:txBody>
          <a:bodyPr/>
          <a:lstStyle/>
          <a:p>
            <a:endParaRPr lang="en-GB"/>
          </a:p>
        </p:txBody>
      </p:sp>
      <p:pic>
        <p:nvPicPr>
          <p:cNvPr id="21" name="Εικόνα 20">
            <a:extLst>
              <a:ext uri="{FF2B5EF4-FFF2-40B4-BE49-F238E27FC236}">
                <a16:creationId xmlns:a16="http://schemas.microsoft.com/office/drawing/2014/main" id="{1C638D29-6FB7-65C2-59D5-A0655A59C73B}"/>
              </a:ext>
            </a:extLst>
          </p:cNvPr>
          <p:cNvPicPr>
            <a:picLocks noChangeAspect="1"/>
          </p:cNvPicPr>
          <p:nvPr/>
        </p:nvPicPr>
        <p:blipFill>
          <a:blip r:embed="rId2"/>
          <a:srcRect l="4397" t="6154" r="809" b="3745"/>
          <a:stretch/>
        </p:blipFill>
        <p:spPr>
          <a:xfrm>
            <a:off x="2539386" y="2052012"/>
            <a:ext cx="6894218" cy="3459882"/>
          </a:xfrm>
          <a:prstGeom prst="rect">
            <a:avLst/>
          </a:prstGeom>
        </p:spPr>
      </p:pic>
      <p:sp>
        <p:nvSpPr>
          <p:cNvPr id="22" name="TextBox 21">
            <a:extLst>
              <a:ext uri="{FF2B5EF4-FFF2-40B4-BE49-F238E27FC236}">
                <a16:creationId xmlns:a16="http://schemas.microsoft.com/office/drawing/2014/main" id="{0167386C-7018-35D6-7D24-5CD3F37A6ED1}"/>
              </a:ext>
            </a:extLst>
          </p:cNvPr>
          <p:cNvSpPr txBox="1"/>
          <p:nvPr/>
        </p:nvSpPr>
        <p:spPr>
          <a:xfrm>
            <a:off x="4745620" y="6049937"/>
            <a:ext cx="5602147" cy="646331"/>
          </a:xfrm>
          <a:prstGeom prst="rect">
            <a:avLst/>
          </a:prstGeom>
          <a:noFill/>
        </p:spPr>
        <p:txBody>
          <a:bodyPr wrap="square" rtlCol="0">
            <a:spAutoFit/>
          </a:bodyPr>
          <a:lstStyle/>
          <a:p>
            <a:r>
              <a:rPr lang="en-GB" sz="1200" dirty="0"/>
              <a:t>Buzzetti, Raffaella et al. “Management of Latent Autoimmune Diabetes in Adults: A Consensus Statement From an International Expert Panel.” Diabetes vol. 69,10 (2020): 2037-2047.</a:t>
            </a:r>
          </a:p>
        </p:txBody>
      </p:sp>
    </p:spTree>
    <p:extLst>
      <p:ext uri="{BB962C8B-B14F-4D97-AF65-F5344CB8AC3E}">
        <p14:creationId xmlns:p14="http://schemas.microsoft.com/office/powerpoint/2010/main" val="1856088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C445BD-61B3-BBC6-F444-333197E511E9}"/>
              </a:ext>
            </a:extLst>
          </p:cNvPr>
          <p:cNvSpPr>
            <a:spLocks noGrp="1"/>
          </p:cNvSpPr>
          <p:nvPr>
            <p:ph type="title"/>
          </p:nvPr>
        </p:nvSpPr>
        <p:spPr>
          <a:xfrm>
            <a:off x="912250" y="1053866"/>
            <a:ext cx="10366813" cy="517001"/>
          </a:xfrm>
        </p:spPr>
        <p:txBody>
          <a:bodyPr/>
          <a:lstStyle/>
          <a:p>
            <a:pPr algn="ctr"/>
            <a:r>
              <a:rPr lang="en-GB" dirty="0"/>
              <a:t>LADA pathophysiology</a:t>
            </a:r>
          </a:p>
        </p:txBody>
      </p:sp>
      <p:sp>
        <p:nvSpPr>
          <p:cNvPr id="3" name="Θέση κειμένου 2">
            <a:extLst>
              <a:ext uri="{FF2B5EF4-FFF2-40B4-BE49-F238E27FC236}">
                <a16:creationId xmlns:a16="http://schemas.microsoft.com/office/drawing/2014/main" id="{E3761565-3617-FDD9-F5BB-99304A1B1580}"/>
              </a:ext>
            </a:extLst>
          </p:cNvPr>
          <p:cNvSpPr>
            <a:spLocks noGrp="1"/>
          </p:cNvSpPr>
          <p:nvPr>
            <p:ph type="body" sz="quarter" idx="11"/>
          </p:nvPr>
        </p:nvSpPr>
        <p:spPr/>
        <p:txBody>
          <a:bodyPr/>
          <a:lstStyle/>
          <a:p>
            <a:endParaRPr lang="en-GB"/>
          </a:p>
        </p:txBody>
      </p:sp>
      <p:sp>
        <p:nvSpPr>
          <p:cNvPr id="4" name="Θέση κειμένου 3">
            <a:extLst>
              <a:ext uri="{FF2B5EF4-FFF2-40B4-BE49-F238E27FC236}">
                <a16:creationId xmlns:a16="http://schemas.microsoft.com/office/drawing/2014/main" id="{11C73CA0-9916-73AA-802A-AC902EFB7CD0}"/>
              </a:ext>
            </a:extLst>
          </p:cNvPr>
          <p:cNvSpPr>
            <a:spLocks noGrp="1"/>
          </p:cNvSpPr>
          <p:nvPr>
            <p:ph type="body" sz="quarter" idx="12"/>
          </p:nvPr>
        </p:nvSpPr>
        <p:spPr/>
        <p:txBody>
          <a:bodyPr/>
          <a:lstStyle/>
          <a:p>
            <a:endParaRPr lang="en-GB"/>
          </a:p>
        </p:txBody>
      </p:sp>
      <p:sp>
        <p:nvSpPr>
          <p:cNvPr id="5" name="Θέση κειμένου 4">
            <a:extLst>
              <a:ext uri="{FF2B5EF4-FFF2-40B4-BE49-F238E27FC236}">
                <a16:creationId xmlns:a16="http://schemas.microsoft.com/office/drawing/2014/main" id="{F3778B42-0BFD-7145-1848-EBA525ED8EFC}"/>
              </a:ext>
            </a:extLst>
          </p:cNvPr>
          <p:cNvSpPr>
            <a:spLocks noGrp="1"/>
          </p:cNvSpPr>
          <p:nvPr>
            <p:ph type="body" sz="quarter" idx="25"/>
          </p:nvPr>
        </p:nvSpPr>
        <p:spPr/>
        <p:txBody>
          <a:bodyPr/>
          <a:lstStyle/>
          <a:p>
            <a:endParaRPr lang="en-GB"/>
          </a:p>
        </p:txBody>
      </p:sp>
      <p:sp>
        <p:nvSpPr>
          <p:cNvPr id="6" name="Θέση κειμένου 5">
            <a:extLst>
              <a:ext uri="{FF2B5EF4-FFF2-40B4-BE49-F238E27FC236}">
                <a16:creationId xmlns:a16="http://schemas.microsoft.com/office/drawing/2014/main" id="{FB86314F-A3F6-B6C8-5C57-B3C291120505}"/>
              </a:ext>
            </a:extLst>
          </p:cNvPr>
          <p:cNvSpPr>
            <a:spLocks noGrp="1"/>
          </p:cNvSpPr>
          <p:nvPr>
            <p:ph type="body" sz="quarter" idx="26"/>
          </p:nvPr>
        </p:nvSpPr>
        <p:spPr/>
        <p:txBody>
          <a:bodyPr/>
          <a:lstStyle/>
          <a:p>
            <a:endParaRPr lang="en-GB"/>
          </a:p>
        </p:txBody>
      </p:sp>
      <p:sp>
        <p:nvSpPr>
          <p:cNvPr id="7" name="Θέση κειμένου 6">
            <a:extLst>
              <a:ext uri="{FF2B5EF4-FFF2-40B4-BE49-F238E27FC236}">
                <a16:creationId xmlns:a16="http://schemas.microsoft.com/office/drawing/2014/main" id="{F11D2B77-2454-DABD-012F-B0F6E36972D7}"/>
              </a:ext>
            </a:extLst>
          </p:cNvPr>
          <p:cNvSpPr>
            <a:spLocks noGrp="1"/>
          </p:cNvSpPr>
          <p:nvPr>
            <p:ph type="body" sz="quarter" idx="27"/>
          </p:nvPr>
        </p:nvSpPr>
        <p:spPr/>
        <p:txBody>
          <a:bodyPr/>
          <a:lstStyle/>
          <a:p>
            <a:endParaRPr lang="en-GB"/>
          </a:p>
        </p:txBody>
      </p:sp>
      <p:sp>
        <p:nvSpPr>
          <p:cNvPr id="8" name="Θέση κειμένου 7">
            <a:extLst>
              <a:ext uri="{FF2B5EF4-FFF2-40B4-BE49-F238E27FC236}">
                <a16:creationId xmlns:a16="http://schemas.microsoft.com/office/drawing/2014/main" id="{76A75085-AE72-6CE0-F32E-B2F7904686BB}"/>
              </a:ext>
            </a:extLst>
          </p:cNvPr>
          <p:cNvSpPr>
            <a:spLocks noGrp="1"/>
          </p:cNvSpPr>
          <p:nvPr>
            <p:ph type="body" sz="quarter" idx="28"/>
          </p:nvPr>
        </p:nvSpPr>
        <p:spPr/>
        <p:txBody>
          <a:bodyPr/>
          <a:lstStyle/>
          <a:p>
            <a:endParaRPr lang="en-GB"/>
          </a:p>
        </p:txBody>
      </p:sp>
      <p:sp>
        <p:nvSpPr>
          <p:cNvPr id="9" name="Θέση κειμένου 8">
            <a:extLst>
              <a:ext uri="{FF2B5EF4-FFF2-40B4-BE49-F238E27FC236}">
                <a16:creationId xmlns:a16="http://schemas.microsoft.com/office/drawing/2014/main" id="{C5EB7A0A-B6DF-4FDE-304F-EC206FAA6944}"/>
              </a:ext>
            </a:extLst>
          </p:cNvPr>
          <p:cNvSpPr>
            <a:spLocks noGrp="1"/>
          </p:cNvSpPr>
          <p:nvPr>
            <p:ph type="body" sz="quarter" idx="29"/>
          </p:nvPr>
        </p:nvSpPr>
        <p:spPr/>
        <p:txBody>
          <a:bodyPr/>
          <a:lstStyle/>
          <a:p>
            <a:endParaRPr lang="en-GB"/>
          </a:p>
        </p:txBody>
      </p:sp>
      <p:sp>
        <p:nvSpPr>
          <p:cNvPr id="10" name="Θέση κειμένου 9">
            <a:extLst>
              <a:ext uri="{FF2B5EF4-FFF2-40B4-BE49-F238E27FC236}">
                <a16:creationId xmlns:a16="http://schemas.microsoft.com/office/drawing/2014/main" id="{534AAD6E-DE00-D4FC-AF6E-5A3EDB9BD45D}"/>
              </a:ext>
            </a:extLst>
          </p:cNvPr>
          <p:cNvSpPr>
            <a:spLocks noGrp="1"/>
          </p:cNvSpPr>
          <p:nvPr>
            <p:ph type="body" sz="quarter" idx="30"/>
          </p:nvPr>
        </p:nvSpPr>
        <p:spPr/>
        <p:txBody>
          <a:bodyPr/>
          <a:lstStyle/>
          <a:p>
            <a:endParaRPr lang="en-GB"/>
          </a:p>
        </p:txBody>
      </p:sp>
      <p:sp>
        <p:nvSpPr>
          <p:cNvPr id="11" name="Θέση κειμένου 10">
            <a:extLst>
              <a:ext uri="{FF2B5EF4-FFF2-40B4-BE49-F238E27FC236}">
                <a16:creationId xmlns:a16="http://schemas.microsoft.com/office/drawing/2014/main" id="{8C14FEE4-0FEE-3963-976A-A9F4D21412F5}"/>
              </a:ext>
            </a:extLst>
          </p:cNvPr>
          <p:cNvSpPr>
            <a:spLocks noGrp="1"/>
          </p:cNvSpPr>
          <p:nvPr>
            <p:ph type="body" sz="quarter" idx="31"/>
          </p:nvPr>
        </p:nvSpPr>
        <p:spPr/>
        <p:txBody>
          <a:bodyPr/>
          <a:lstStyle/>
          <a:p>
            <a:endParaRPr lang="en-GB"/>
          </a:p>
        </p:txBody>
      </p:sp>
      <p:sp>
        <p:nvSpPr>
          <p:cNvPr id="12" name="Θέση κειμένου 11">
            <a:extLst>
              <a:ext uri="{FF2B5EF4-FFF2-40B4-BE49-F238E27FC236}">
                <a16:creationId xmlns:a16="http://schemas.microsoft.com/office/drawing/2014/main" id="{663419F7-EED0-064B-3464-46B5BEE5D6F4}"/>
              </a:ext>
            </a:extLst>
          </p:cNvPr>
          <p:cNvSpPr>
            <a:spLocks noGrp="1"/>
          </p:cNvSpPr>
          <p:nvPr>
            <p:ph type="body" sz="quarter" idx="32"/>
          </p:nvPr>
        </p:nvSpPr>
        <p:spPr/>
        <p:txBody>
          <a:bodyPr/>
          <a:lstStyle/>
          <a:p>
            <a:endParaRPr lang="en-GB"/>
          </a:p>
        </p:txBody>
      </p:sp>
      <p:sp>
        <p:nvSpPr>
          <p:cNvPr id="13" name="Θέση κειμένου 12">
            <a:extLst>
              <a:ext uri="{FF2B5EF4-FFF2-40B4-BE49-F238E27FC236}">
                <a16:creationId xmlns:a16="http://schemas.microsoft.com/office/drawing/2014/main" id="{4FEE23AE-A327-0E83-9C43-F0039FB7EB4D}"/>
              </a:ext>
            </a:extLst>
          </p:cNvPr>
          <p:cNvSpPr>
            <a:spLocks noGrp="1"/>
          </p:cNvSpPr>
          <p:nvPr>
            <p:ph type="body" sz="quarter" idx="33"/>
          </p:nvPr>
        </p:nvSpPr>
        <p:spPr/>
        <p:txBody>
          <a:bodyPr/>
          <a:lstStyle/>
          <a:p>
            <a:endParaRPr lang="en-GB"/>
          </a:p>
        </p:txBody>
      </p:sp>
      <p:sp>
        <p:nvSpPr>
          <p:cNvPr id="14" name="Θέση κειμένου 13">
            <a:extLst>
              <a:ext uri="{FF2B5EF4-FFF2-40B4-BE49-F238E27FC236}">
                <a16:creationId xmlns:a16="http://schemas.microsoft.com/office/drawing/2014/main" id="{479AE2B9-1FF0-DD19-EB36-3CB4EE4B0375}"/>
              </a:ext>
            </a:extLst>
          </p:cNvPr>
          <p:cNvSpPr>
            <a:spLocks noGrp="1"/>
          </p:cNvSpPr>
          <p:nvPr>
            <p:ph type="body" sz="quarter" idx="34"/>
          </p:nvPr>
        </p:nvSpPr>
        <p:spPr/>
        <p:txBody>
          <a:bodyPr/>
          <a:lstStyle/>
          <a:p>
            <a:endParaRPr lang="en-GB"/>
          </a:p>
        </p:txBody>
      </p:sp>
      <p:sp>
        <p:nvSpPr>
          <p:cNvPr id="15" name="Θέση κειμένου 14">
            <a:extLst>
              <a:ext uri="{FF2B5EF4-FFF2-40B4-BE49-F238E27FC236}">
                <a16:creationId xmlns:a16="http://schemas.microsoft.com/office/drawing/2014/main" id="{4020C517-A7CE-C7E9-5032-9FD0C3494FD7}"/>
              </a:ext>
            </a:extLst>
          </p:cNvPr>
          <p:cNvSpPr>
            <a:spLocks noGrp="1"/>
          </p:cNvSpPr>
          <p:nvPr>
            <p:ph type="body" sz="quarter" idx="35"/>
          </p:nvPr>
        </p:nvSpPr>
        <p:spPr/>
        <p:txBody>
          <a:bodyPr/>
          <a:lstStyle/>
          <a:p>
            <a:endParaRPr lang="en-GB"/>
          </a:p>
        </p:txBody>
      </p:sp>
      <p:sp>
        <p:nvSpPr>
          <p:cNvPr id="16" name="Θέση κειμένου 15">
            <a:extLst>
              <a:ext uri="{FF2B5EF4-FFF2-40B4-BE49-F238E27FC236}">
                <a16:creationId xmlns:a16="http://schemas.microsoft.com/office/drawing/2014/main" id="{97848D8A-2606-1083-2C2B-2AE8599BFDF4}"/>
              </a:ext>
            </a:extLst>
          </p:cNvPr>
          <p:cNvSpPr>
            <a:spLocks noGrp="1"/>
          </p:cNvSpPr>
          <p:nvPr>
            <p:ph type="body" sz="quarter" idx="36"/>
          </p:nvPr>
        </p:nvSpPr>
        <p:spPr/>
        <p:txBody>
          <a:bodyPr/>
          <a:lstStyle/>
          <a:p>
            <a:endParaRPr lang="en-GB"/>
          </a:p>
        </p:txBody>
      </p:sp>
      <p:sp>
        <p:nvSpPr>
          <p:cNvPr id="17" name="Θέση κειμένου 16">
            <a:extLst>
              <a:ext uri="{FF2B5EF4-FFF2-40B4-BE49-F238E27FC236}">
                <a16:creationId xmlns:a16="http://schemas.microsoft.com/office/drawing/2014/main" id="{3A020A8E-DFF2-514B-5BCB-245F0219AE94}"/>
              </a:ext>
            </a:extLst>
          </p:cNvPr>
          <p:cNvSpPr>
            <a:spLocks noGrp="1"/>
          </p:cNvSpPr>
          <p:nvPr>
            <p:ph type="body" sz="quarter" idx="37"/>
          </p:nvPr>
        </p:nvSpPr>
        <p:spPr/>
        <p:txBody>
          <a:bodyPr/>
          <a:lstStyle/>
          <a:p>
            <a:endParaRPr lang="en-GB"/>
          </a:p>
        </p:txBody>
      </p:sp>
      <p:sp>
        <p:nvSpPr>
          <p:cNvPr id="18" name="Θέση κειμένου 17">
            <a:extLst>
              <a:ext uri="{FF2B5EF4-FFF2-40B4-BE49-F238E27FC236}">
                <a16:creationId xmlns:a16="http://schemas.microsoft.com/office/drawing/2014/main" id="{CC800F91-AAB7-F346-212A-58851BD945C8}"/>
              </a:ext>
            </a:extLst>
          </p:cNvPr>
          <p:cNvSpPr>
            <a:spLocks noGrp="1"/>
          </p:cNvSpPr>
          <p:nvPr>
            <p:ph type="body" sz="quarter" idx="38"/>
          </p:nvPr>
        </p:nvSpPr>
        <p:spPr/>
        <p:txBody>
          <a:bodyPr/>
          <a:lstStyle/>
          <a:p>
            <a:endParaRPr lang="en-GB"/>
          </a:p>
        </p:txBody>
      </p:sp>
      <p:sp>
        <p:nvSpPr>
          <p:cNvPr id="19" name="Θέση κειμένου 18">
            <a:extLst>
              <a:ext uri="{FF2B5EF4-FFF2-40B4-BE49-F238E27FC236}">
                <a16:creationId xmlns:a16="http://schemas.microsoft.com/office/drawing/2014/main" id="{39360437-158D-3EDA-0A1E-7326DB985902}"/>
              </a:ext>
            </a:extLst>
          </p:cNvPr>
          <p:cNvSpPr>
            <a:spLocks noGrp="1"/>
          </p:cNvSpPr>
          <p:nvPr>
            <p:ph type="body" sz="quarter" idx="24"/>
          </p:nvPr>
        </p:nvSpPr>
        <p:spPr/>
        <p:txBody>
          <a:bodyPr/>
          <a:lstStyle/>
          <a:p>
            <a:endParaRPr lang="en-GB"/>
          </a:p>
        </p:txBody>
      </p:sp>
      <p:pic>
        <p:nvPicPr>
          <p:cNvPr id="22" name="Εικόνα 21">
            <a:extLst>
              <a:ext uri="{FF2B5EF4-FFF2-40B4-BE49-F238E27FC236}">
                <a16:creationId xmlns:a16="http://schemas.microsoft.com/office/drawing/2014/main" id="{7D294BF2-0E30-6428-312E-018F198A4AE3}"/>
              </a:ext>
            </a:extLst>
          </p:cNvPr>
          <p:cNvPicPr>
            <a:picLocks noChangeAspect="1"/>
          </p:cNvPicPr>
          <p:nvPr/>
        </p:nvPicPr>
        <p:blipFill>
          <a:blip r:embed="rId3"/>
          <a:stretch>
            <a:fillRect/>
          </a:stretch>
        </p:blipFill>
        <p:spPr>
          <a:xfrm>
            <a:off x="1240801" y="1717604"/>
            <a:ext cx="9120998" cy="4770005"/>
          </a:xfrm>
          <a:prstGeom prst="rect">
            <a:avLst/>
          </a:prstGeom>
        </p:spPr>
      </p:pic>
      <p:sp>
        <p:nvSpPr>
          <p:cNvPr id="23" name="TextBox 22">
            <a:extLst>
              <a:ext uri="{FF2B5EF4-FFF2-40B4-BE49-F238E27FC236}">
                <a16:creationId xmlns:a16="http://schemas.microsoft.com/office/drawing/2014/main" id="{74B22ABE-CE36-1592-72A0-90B2EEE95DCF}"/>
              </a:ext>
            </a:extLst>
          </p:cNvPr>
          <p:cNvSpPr txBox="1"/>
          <p:nvPr/>
        </p:nvSpPr>
        <p:spPr>
          <a:xfrm>
            <a:off x="3981691" y="6442369"/>
            <a:ext cx="6215605" cy="400110"/>
          </a:xfrm>
          <a:prstGeom prst="rect">
            <a:avLst/>
          </a:prstGeom>
          <a:noFill/>
        </p:spPr>
        <p:txBody>
          <a:bodyPr wrap="square" rtlCol="0">
            <a:spAutoFit/>
          </a:bodyPr>
          <a:lstStyle/>
          <a:p>
            <a:r>
              <a:rPr lang="en-GB" sz="1000" dirty="0"/>
              <a:t>Carlsson, Sofia. “</a:t>
            </a:r>
            <a:r>
              <a:rPr lang="en-GB" sz="1000" dirty="0" err="1"/>
              <a:t>Etiology</a:t>
            </a:r>
            <a:r>
              <a:rPr lang="en-GB" sz="1000" dirty="0"/>
              <a:t> and Pathogenesis of Latent Autoimmune Diabetes in Adults (LADA) Compared to Type 2 Diabetes.” Frontiers in physiology vol. 10 320.</a:t>
            </a:r>
          </a:p>
        </p:txBody>
      </p:sp>
    </p:spTree>
    <p:extLst>
      <p:ext uri="{BB962C8B-B14F-4D97-AF65-F5344CB8AC3E}">
        <p14:creationId xmlns:p14="http://schemas.microsoft.com/office/powerpoint/2010/main" val="935384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5AE4FB69-E58C-D459-9EFF-AD52BF9C39F1}"/>
              </a:ext>
            </a:extLst>
          </p:cNvPr>
          <p:cNvSpPr>
            <a:spLocks noChangeArrowheads="1"/>
          </p:cNvSpPr>
          <p:nvPr>
            <p:custDataLst>
              <p:tags r:id="rId1"/>
            </p:custDataLst>
          </p:nvPr>
        </p:nvSpPr>
        <p:spPr bwMode="auto">
          <a:xfrm>
            <a:off x="1512888" y="6489701"/>
            <a:ext cx="9163051" cy="385763"/>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SzPct val="100000"/>
              <a:buNone/>
            </a:pPr>
            <a:endParaRPr lang="en-US" altLang="en-US" sz="1800">
              <a:solidFill>
                <a:srgbClr val="000000"/>
              </a:solidFill>
              <a:cs typeface="Arial"/>
            </a:endParaRPr>
          </a:p>
        </p:txBody>
      </p:sp>
      <p:sp>
        <p:nvSpPr>
          <p:cNvPr id="14339" name="Date Placeholder 3">
            <a:extLst>
              <a:ext uri="{FF2B5EF4-FFF2-40B4-BE49-F238E27FC236}">
                <a16:creationId xmlns:a16="http://schemas.microsoft.com/office/drawing/2014/main" id="{3370E652-F389-4D62-37B9-ED274CF3CAAB}"/>
              </a:ext>
            </a:extLst>
          </p:cNvPr>
          <p:cNvSpPr>
            <a:spLocks noGrp="1" noChangeArrowheads="1"/>
          </p:cNvSpPr>
          <p:nvPr>
            <p:custDataLst>
              <p:tags r:id="rId2"/>
            </p:custDataLst>
          </p:nvPr>
        </p:nvSpPr>
        <p:spPr bwMode="auto">
          <a:xfrm>
            <a:off x="152400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SzPct val="100000"/>
              <a:buNone/>
            </a:pPr>
            <a:r>
              <a:rPr lang="en-US" altLang="en-US" sz="800">
                <a:solidFill>
                  <a:srgbClr val="FFFFFF"/>
                </a:solidFill>
                <a:latin typeface="Helvetica" panose="020B0604020202020204" pitchFamily="34" charset="0"/>
                <a:cs typeface="Arial"/>
              </a:rPr>
              <a:t>Date of Download:  11/17/2024</a:t>
            </a:r>
          </a:p>
        </p:txBody>
      </p:sp>
      <p:sp>
        <p:nvSpPr>
          <p:cNvPr id="16388" name="Footer Placeholder 4">
            <a:extLst>
              <a:ext uri="{FF2B5EF4-FFF2-40B4-BE49-F238E27FC236}">
                <a16:creationId xmlns:a16="http://schemas.microsoft.com/office/drawing/2014/main" id="{264EEE41-5736-4D8D-8031-ADB797FE3C73}"/>
              </a:ext>
            </a:extLst>
          </p:cNvPr>
          <p:cNvSpPr>
            <a:spLocks noGrp="1"/>
          </p:cNvSpPr>
          <p:nvPr>
            <p:custDataLst>
              <p:tags r:id="rId3"/>
            </p:custDataLst>
          </p:nvPr>
        </p:nvSpPr>
        <p:spPr>
          <a:xfrm>
            <a:off x="4629150" y="6470651"/>
            <a:ext cx="6038850" cy="385763"/>
          </a:xfrm>
          <a:prstGeom prst="rect">
            <a:avLst/>
          </a:prstGeom>
          <a:noFill/>
          <a:ln w="9525" cap="flat" cmpd="sng" algn="ctr">
            <a:noFill/>
            <a:prstDash val="solid"/>
            <a:miter lim="800000"/>
            <a:headEnd type="none" w="med" len="med"/>
            <a:tailEnd type="none" w="med" len="med"/>
          </a:ln>
        </p:spPr>
        <p:txBody>
          <a:bodyPr rIns="256032"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fontAlgn="base" hangingPunct="1">
              <a:spcBef>
                <a:spcPct val="0"/>
              </a:spcBef>
              <a:spcAft>
                <a:spcPct val="0"/>
              </a:spcAft>
              <a:buSzPct val="100000"/>
              <a:buNone/>
            </a:pPr>
            <a:r>
              <a:rPr lang="en-US" altLang="en-US" sz="800">
                <a:solidFill>
                  <a:srgbClr val="FFFFFF"/>
                </a:solidFill>
                <a:cs typeface="Arial"/>
              </a:rPr>
              <a:t>Copyright © 2024 American Diabetes Association. All rights reserved.</a:t>
            </a:r>
          </a:p>
        </p:txBody>
      </p:sp>
      <p:sp>
        <p:nvSpPr>
          <p:cNvPr id="14341" name="Text Placeholder 2">
            <a:extLst>
              <a:ext uri="{FF2B5EF4-FFF2-40B4-BE49-F238E27FC236}">
                <a16:creationId xmlns:a16="http://schemas.microsoft.com/office/drawing/2014/main" id="{5DB0C17D-6449-A3C1-DE54-B5D284DCBE5A}"/>
              </a:ext>
            </a:extLst>
          </p:cNvPr>
          <p:cNvSpPr>
            <a:spLocks noChangeArrowheads="1"/>
          </p:cNvSpPr>
          <p:nvPr>
            <p:custDataLst>
              <p:tags r:id="rId4"/>
            </p:custDataLst>
          </p:nvPr>
        </p:nvSpPr>
        <p:spPr bwMode="auto">
          <a:xfrm>
            <a:off x="4064001" y="119063"/>
            <a:ext cx="63674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37160" rIns="137160" bIns="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SzPct val="100000"/>
              <a:buNone/>
            </a:pPr>
            <a:r>
              <a:rPr lang="en-US" altLang="en-US" sz="1300">
                <a:solidFill>
                  <a:srgbClr val="000000"/>
                </a:solidFill>
                <a:latin typeface="Helvetica" panose="020B0604020202020204" pitchFamily="34" charset="0"/>
                <a:cs typeface="Arial"/>
              </a:rPr>
              <a:t>From: </a:t>
            </a:r>
            <a:r>
              <a:rPr lang="en-US" altLang="en-US" sz="1300" b="1">
                <a:solidFill>
                  <a:srgbClr val="000000"/>
                </a:solidFill>
                <a:latin typeface="Helvetica" panose="020B0604020202020204" pitchFamily="34" charset="0"/>
                <a:cs typeface="Arial"/>
              </a:rPr>
              <a:t>Management of Latent Autoimmune Diabetes in Adults: A Consensus Statement From an International Expert Panel </a:t>
            </a:r>
          </a:p>
        </p:txBody>
      </p:sp>
      <p:sp>
        <p:nvSpPr>
          <p:cNvPr id="16390" name="Text Placeholder 2">
            <a:extLst>
              <a:ext uri="{FF2B5EF4-FFF2-40B4-BE49-F238E27FC236}">
                <a16:creationId xmlns:a16="http://schemas.microsoft.com/office/drawing/2014/main" id="{AAFCBC3B-17ED-34AF-E833-29F3BC5B7FFE}"/>
              </a:ext>
            </a:extLst>
          </p:cNvPr>
          <p:cNvSpPr txBox="1">
            <a:spLocks noChangeArrowheads="1"/>
          </p:cNvSpPr>
          <p:nvPr>
            <p:custDataLst>
              <p:tags r:id="rId5"/>
            </p:custDataLst>
          </p:nvPr>
        </p:nvSpPr>
        <p:spPr bwMode="auto">
          <a:xfrm>
            <a:off x="1524000" y="1084263"/>
            <a:ext cx="9144000" cy="215900"/>
          </a:xfrm>
          <a:prstGeom prst="rect">
            <a:avLst/>
          </a:prstGeom>
          <a:noFill/>
          <a:ln w="9525" cap="flat" cmpd="sng" algn="ctr">
            <a:noFill/>
            <a:prstDash val="solid"/>
            <a:round/>
            <a:headEnd type="none" w="med" len="med"/>
            <a:tailEnd type="none" w="med" len="med"/>
          </a:ln>
        </p:spPr>
        <p:txBody>
          <a:bodyPr lIns="254000" tIns="0" rIns="127000" bIns="635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1050">
                <a:ln w="9525" cap="flat" cmpd="sng" algn="ctr">
                  <a:noFill/>
                  <a:prstDash val="solid"/>
                  <a:round/>
                  <a:headEnd type="none" w="med" len="med"/>
                  <a:tailEnd type="none" w="med" len="med"/>
                </a:ln>
                <a:solidFill>
                  <a:srgbClr val="000000"/>
                </a:solidFill>
                <a:latin typeface="Helvetica" pitchFamily="2" charset="0"/>
                <a:cs typeface="Arial"/>
                <a:sym typeface="Wingdings"/>
              </a:rPr>
              <a:t>Diabetes. 2020;69(10):2037-2047. doi:10.2337/dbi20-0017</a:t>
            </a:r>
          </a:p>
        </p:txBody>
      </p:sp>
      <p:sp>
        <p:nvSpPr>
          <p:cNvPr id="14343" name="Text Placeholder 2">
            <a:extLst>
              <a:ext uri="{FF2B5EF4-FFF2-40B4-BE49-F238E27FC236}">
                <a16:creationId xmlns:a16="http://schemas.microsoft.com/office/drawing/2014/main" id="{6F0BAA00-4625-17F8-276B-06F616325F8B}"/>
              </a:ext>
            </a:extLst>
          </p:cNvPr>
          <p:cNvSpPr>
            <a:spLocks noChangeArrowheads="1"/>
          </p:cNvSpPr>
          <p:nvPr>
            <p:custDataLst>
              <p:tags r:id="rId6"/>
            </p:custDataLst>
          </p:nvPr>
        </p:nvSpPr>
        <p:spPr bwMode="auto">
          <a:xfrm>
            <a:off x="1524000" y="5780088"/>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Aft>
                <a:spcPct val="0"/>
              </a:spcAft>
              <a:buSzPct val="100000"/>
              <a:buNone/>
            </a:pPr>
            <a:r>
              <a:rPr lang="en-US" altLang="en-US" sz="1100">
                <a:solidFill>
                  <a:srgbClr val="000000"/>
                </a:solidFill>
                <a:latin typeface="Helvetica" panose="020B0604020202020204" pitchFamily="34" charset="0"/>
                <a:cs typeface="Arial"/>
              </a:rPr>
              <a:t>Algorithm for LADA diagnostic pathway based on autoantibody screening and C-peptide levels at diagnosis (to be used when financial restriction does not apply). **Consider also pancreatitis or monogenic diabetes.
</a:t>
            </a:r>
          </a:p>
        </p:txBody>
      </p:sp>
      <p:sp>
        <p:nvSpPr>
          <p:cNvPr id="14344" name="TextBox 11">
            <a:extLst>
              <a:ext uri="{FF2B5EF4-FFF2-40B4-BE49-F238E27FC236}">
                <a16:creationId xmlns:a16="http://schemas.microsoft.com/office/drawing/2014/main" id="{4AEC6288-8088-E3E2-78BB-A733704905F0}"/>
              </a:ext>
            </a:extLst>
          </p:cNvPr>
          <p:cNvSpPr>
            <a:spLocks noChangeArrowheads="1"/>
          </p:cNvSpPr>
          <p:nvPr>
            <p:custDataLst>
              <p:tags r:id="rId7"/>
            </p:custDataLst>
          </p:nvPr>
        </p:nvSpPr>
        <p:spPr bwMode="auto">
          <a:xfrm>
            <a:off x="1524000" y="5510213"/>
            <a:ext cx="9144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SzPct val="100000"/>
              <a:buNone/>
            </a:pPr>
            <a:r>
              <a:rPr lang="en-US" altLang="en-US" sz="1100" b="1">
                <a:solidFill>
                  <a:srgbClr val="000000"/>
                </a:solidFill>
                <a:latin typeface="Helvetica" panose="020B0604020202020204" pitchFamily="34" charset="0"/>
                <a:cs typeface="Arial"/>
              </a:rPr>
              <a:t>Figure Legend:</a:t>
            </a:r>
          </a:p>
        </p:txBody>
      </p:sp>
      <p:cxnSp>
        <p:nvCxnSpPr>
          <p:cNvPr id="14345" name="Straight Connector 13">
            <a:extLst>
              <a:ext uri="{FF2B5EF4-FFF2-40B4-BE49-F238E27FC236}">
                <a16:creationId xmlns:a16="http://schemas.microsoft.com/office/drawing/2014/main" id="{A48058CB-EB18-8DB8-A291-1E77EBC54C85}"/>
              </a:ext>
            </a:extLst>
          </p:cNvPr>
          <p:cNvCxnSpPr>
            <a:cxnSpLocks noChangeShapeType="1"/>
          </p:cNvCxnSpPr>
          <p:nvPr>
            <p:custDataLst>
              <p:tags r:id="rId8"/>
            </p:custDataLst>
          </p:nvPr>
        </p:nvCxnSpPr>
        <p:spPr bwMode="auto">
          <a:xfrm>
            <a:off x="1524000" y="958850"/>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6" name="Picture 5" descr="American Diabetes Association">
            <a:extLst>
              <a:ext uri="{FF2B5EF4-FFF2-40B4-BE49-F238E27FC236}">
                <a16:creationId xmlns:a16="http://schemas.microsoft.com/office/drawing/2014/main" id="{A9DC7B28-27C9-2AF3-D9EA-99B251A24CE3}"/>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760538" y="192088"/>
            <a:ext cx="19986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7" name="New picture">
            <a:extLst>
              <a:ext uri="{FF2B5EF4-FFF2-40B4-BE49-F238E27FC236}">
                <a16:creationId xmlns:a16="http://schemas.microsoft.com/office/drawing/2014/main" id="{62AF1F81-D202-462B-C305-9235A1021923}"/>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2025570" y="2057401"/>
            <a:ext cx="7824486"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FEACD0A-F4BF-FF43-E401-3CA129D347C5}"/>
              </a:ext>
            </a:extLst>
          </p:cNvPr>
          <p:cNvPicPr>
            <a:picLocks noChangeAspect="1"/>
          </p:cNvPicPr>
          <p:nvPr/>
        </p:nvPicPr>
        <p:blipFill>
          <a:blip r:embed="rId2"/>
          <a:stretch>
            <a:fillRect/>
          </a:stretch>
        </p:blipFill>
        <p:spPr>
          <a:xfrm>
            <a:off x="880427" y="677363"/>
            <a:ext cx="3503364" cy="4924540"/>
          </a:xfrm>
          <a:prstGeom prst="rect">
            <a:avLst/>
          </a:prstGeom>
        </p:spPr>
      </p:pic>
      <p:pic>
        <p:nvPicPr>
          <p:cNvPr id="7" name="Εικόνα 6">
            <a:extLst>
              <a:ext uri="{FF2B5EF4-FFF2-40B4-BE49-F238E27FC236}">
                <a16:creationId xmlns:a16="http://schemas.microsoft.com/office/drawing/2014/main" id="{9AED9420-2E2B-6AA8-EFEF-B07543F4F9BE}"/>
              </a:ext>
            </a:extLst>
          </p:cNvPr>
          <p:cNvPicPr>
            <a:picLocks noChangeAspect="1"/>
          </p:cNvPicPr>
          <p:nvPr/>
        </p:nvPicPr>
        <p:blipFill>
          <a:blip r:embed="rId3"/>
          <a:stretch>
            <a:fillRect/>
          </a:stretch>
        </p:blipFill>
        <p:spPr>
          <a:xfrm>
            <a:off x="5364805" y="1863283"/>
            <a:ext cx="5629275" cy="2552700"/>
          </a:xfrm>
          <a:prstGeom prst="rect">
            <a:avLst/>
          </a:prstGeom>
        </p:spPr>
      </p:pic>
    </p:spTree>
    <p:extLst>
      <p:ext uri="{BB962C8B-B14F-4D97-AF65-F5344CB8AC3E}">
        <p14:creationId xmlns:p14="http://schemas.microsoft.com/office/powerpoint/2010/main" val="337526130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dirty="0"/>
              <a:t>Gestational Diabetes Mellitus</a:t>
            </a:r>
            <a:endParaRPr lang="en-US"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648307"/>
            <a:ext cx="10573843" cy="4868833"/>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267" dirty="0">
                <a:solidFill>
                  <a:srgbClr val="A6192E"/>
                </a:solidFill>
              </a:rPr>
              <a:t>2.25 </a:t>
            </a:r>
            <a:r>
              <a:rPr lang="en-US" sz="2267" dirty="0">
                <a:solidFill>
                  <a:srgbClr val="000000"/>
                </a:solidFill>
              </a:rPr>
              <a:t>	In individuals who are planning pregnancy, screen those with risk factors 	</a:t>
            </a:r>
            <a:r>
              <a:rPr lang="en-US" sz="2267" b="1" dirty="0">
                <a:solidFill>
                  <a:srgbClr val="000000"/>
                </a:solidFill>
              </a:rPr>
              <a:t>(Table 2.4) </a:t>
            </a:r>
            <a:r>
              <a:rPr lang="en-US" sz="2267" b="1" dirty="0">
                <a:solidFill>
                  <a:srgbClr val="87161F"/>
                </a:solidFill>
              </a:rPr>
              <a:t>B</a:t>
            </a:r>
            <a:r>
              <a:rPr lang="en-US" sz="2267" dirty="0">
                <a:solidFill>
                  <a:srgbClr val="87161F"/>
                </a:solidFill>
              </a:rPr>
              <a:t> </a:t>
            </a:r>
            <a:r>
              <a:rPr lang="en-US" sz="2267" dirty="0">
                <a:solidFill>
                  <a:srgbClr val="000000"/>
                </a:solidFill>
              </a:rPr>
              <a:t>and consider testing all individuals of childbearing potential 	for undiagnosed prediabetes or diabetes. </a:t>
            </a:r>
            <a:r>
              <a:rPr lang="en-US" sz="2267" b="1" dirty="0">
                <a:solidFill>
                  <a:srgbClr val="87161F"/>
                </a:solidFill>
              </a:rPr>
              <a:t>E</a:t>
            </a:r>
          </a:p>
          <a:p>
            <a:pPr defTabSz="1219170">
              <a:spcBef>
                <a:spcPts val="1333"/>
              </a:spcBef>
            </a:pPr>
            <a:r>
              <a:rPr lang="en-US" sz="2267" dirty="0">
                <a:solidFill>
                  <a:srgbClr val="A6192E"/>
                </a:solidFill>
              </a:rPr>
              <a:t>2.26a</a:t>
            </a:r>
            <a:r>
              <a:rPr lang="en-US" sz="2267" dirty="0">
                <a:solidFill>
                  <a:srgbClr val="000000"/>
                </a:solidFill>
              </a:rPr>
              <a:t> 	Before 15 weeks of gestation, test individuals with risk factors </a:t>
            </a:r>
            <a:r>
              <a:rPr lang="en-US" sz="2267" b="1" dirty="0">
                <a:solidFill>
                  <a:srgbClr val="000000"/>
                </a:solidFill>
              </a:rPr>
              <a:t>(Table 2.4) </a:t>
            </a:r>
            <a:r>
              <a:rPr lang="en-US" sz="2267" dirty="0">
                <a:solidFill>
                  <a:srgbClr val="000000"/>
                </a:solidFill>
              </a:rPr>
              <a:t>	</a:t>
            </a:r>
            <a:r>
              <a:rPr lang="en-US" sz="2267" b="1" dirty="0">
                <a:solidFill>
                  <a:srgbClr val="87161F"/>
                </a:solidFill>
              </a:rPr>
              <a:t>B</a:t>
            </a:r>
            <a:r>
              <a:rPr lang="en-US" sz="2267" dirty="0">
                <a:solidFill>
                  <a:srgbClr val="87161F"/>
                </a:solidFill>
              </a:rPr>
              <a:t> </a:t>
            </a:r>
            <a:r>
              <a:rPr lang="en-US" sz="2267" dirty="0">
                <a:solidFill>
                  <a:srgbClr val="000000"/>
                </a:solidFill>
              </a:rPr>
              <a:t>and consider testing all </a:t>
            </a:r>
            <a:r>
              <a:rPr lang="pt-BR" sz="2267" dirty="0">
                <a:solidFill>
                  <a:srgbClr val="000000"/>
                </a:solidFill>
              </a:rPr>
              <a:t>individuals </a:t>
            </a:r>
            <a:r>
              <a:rPr lang="pt-BR" sz="2267" b="1" dirty="0">
                <a:solidFill>
                  <a:srgbClr val="87161F"/>
                </a:solidFill>
              </a:rPr>
              <a:t>E</a:t>
            </a:r>
            <a:r>
              <a:rPr lang="pt-BR" sz="2267" dirty="0">
                <a:solidFill>
                  <a:srgbClr val="87161F"/>
                </a:solidFill>
              </a:rPr>
              <a:t> </a:t>
            </a:r>
            <a:r>
              <a:rPr lang="pt-BR" sz="2267" dirty="0">
                <a:solidFill>
                  <a:srgbClr val="000000"/>
                </a:solidFill>
              </a:rPr>
              <a:t>for undiagnosed diabetes </a:t>
            </a:r>
            <a:r>
              <a:rPr lang="en-US" sz="2267" dirty="0">
                <a:solidFill>
                  <a:srgbClr val="000000"/>
                </a:solidFill>
              </a:rPr>
              <a:t>at the 	first prenatal visit using standard diagnostic criteria if not screened 	preconception.</a:t>
            </a:r>
          </a:p>
          <a:p>
            <a:pPr defTabSz="1219170">
              <a:spcBef>
                <a:spcPts val="1333"/>
              </a:spcBef>
            </a:pPr>
            <a:r>
              <a:rPr lang="en-US" sz="2267" dirty="0">
                <a:solidFill>
                  <a:srgbClr val="A6192E"/>
                </a:solidFill>
              </a:rPr>
              <a:t>2.26b</a:t>
            </a:r>
            <a:r>
              <a:rPr lang="en-US" sz="2267" dirty="0">
                <a:solidFill>
                  <a:srgbClr val="000000"/>
                </a:solidFill>
              </a:rPr>
              <a:t> 	Before 15 weeks of gestation, screen for abnormal glucose metabolism 	to identify individuals who are at higher risk of adverse pregnancy and 	neonatal outcomes, are more likely to need insulin, and are at high risk 	of a later gestational diabetes mellitus (GDM) diagnosis. </a:t>
            </a:r>
            <a:r>
              <a:rPr lang="en-US" sz="2267" b="1" dirty="0">
                <a:solidFill>
                  <a:srgbClr val="87161F"/>
                </a:solidFill>
              </a:rPr>
              <a:t>B</a:t>
            </a:r>
            <a:r>
              <a:rPr lang="en-US" sz="2267" dirty="0">
                <a:solidFill>
                  <a:srgbClr val="87161F"/>
                </a:solidFill>
              </a:rPr>
              <a:t> </a:t>
            </a:r>
            <a:r>
              <a:rPr lang="en-US" sz="2267" dirty="0">
                <a:solidFill>
                  <a:srgbClr val="000000"/>
                </a:solidFill>
              </a:rPr>
              <a:t>Early 	treatment for individuals with abnormal glucose metabolism may provide 	some benefit. </a:t>
            </a:r>
            <a:r>
              <a:rPr lang="en-US" sz="2267" b="1" dirty="0">
                <a:solidFill>
                  <a:srgbClr val="87161F"/>
                </a:solidFill>
              </a:rPr>
              <a:t>E</a:t>
            </a:r>
            <a:endParaRPr lang="en-US" sz="2267" b="1" dirty="0">
              <a:solidFill>
                <a:srgbClr val="A6192E"/>
              </a:solidFill>
            </a:endParaRPr>
          </a:p>
        </p:txBody>
      </p:sp>
    </p:spTree>
    <p:extLst>
      <p:ext uri="{BB962C8B-B14F-4D97-AF65-F5344CB8AC3E}">
        <p14:creationId xmlns:p14="http://schemas.microsoft.com/office/powerpoint/2010/main" val="4146670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Gestational Diabetes Mellitus (continued)</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433779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267" dirty="0">
                <a:solidFill>
                  <a:srgbClr val="A6192E"/>
                </a:solidFill>
              </a:rPr>
              <a:t>2.26c</a:t>
            </a:r>
            <a:r>
              <a:rPr lang="en-US" sz="2267" dirty="0">
                <a:solidFill>
                  <a:srgbClr val="000000"/>
                </a:solidFill>
              </a:rPr>
              <a:t> 	Screen for early abnormal glucose metabolism with </a:t>
            </a:r>
            <a:r>
              <a:rPr lang="en-US" sz="2267" dirty="0" err="1">
                <a:solidFill>
                  <a:srgbClr val="000000"/>
                </a:solidFill>
              </a:rPr>
              <a:t>dysglycemia</a:t>
            </a:r>
            <a:r>
              <a:rPr lang="en-US" sz="2267" dirty="0">
                <a:solidFill>
                  <a:srgbClr val="000000"/>
                </a:solidFill>
              </a:rPr>
              <a:t> using 	FPG of 110–125 mg/dL (6.1–6.9 mmol/L) or A1C 5.9–6.4% (41–47 	mmol/mol). </a:t>
            </a:r>
            <a:r>
              <a:rPr lang="en-US" sz="2267" b="1" dirty="0">
                <a:solidFill>
                  <a:srgbClr val="87161F"/>
                </a:solidFill>
              </a:rPr>
              <a:t>B</a:t>
            </a:r>
          </a:p>
          <a:p>
            <a:pPr defTabSz="1219170">
              <a:spcBef>
                <a:spcPts val="1333"/>
              </a:spcBef>
            </a:pPr>
            <a:r>
              <a:rPr lang="en-US" sz="2267" dirty="0">
                <a:solidFill>
                  <a:srgbClr val="A6192E"/>
                </a:solidFill>
              </a:rPr>
              <a:t>2.27</a:t>
            </a:r>
            <a:r>
              <a:rPr lang="en-US" sz="2267" dirty="0">
                <a:solidFill>
                  <a:srgbClr val="000000"/>
                </a:solidFill>
              </a:rPr>
              <a:t> 	Screen for GDM at 24–28 weeks of gestation in pregnant individuals not 	previously found to have diabetes or high-risk abnormal glucose 	metabolism detected earlier in the current pregnancy. </a:t>
            </a:r>
            <a:r>
              <a:rPr lang="en-US" sz="2267" b="1" dirty="0">
                <a:solidFill>
                  <a:srgbClr val="87161F"/>
                </a:solidFill>
              </a:rPr>
              <a:t>A</a:t>
            </a:r>
          </a:p>
          <a:p>
            <a:pPr defTabSz="1219170">
              <a:spcBef>
                <a:spcPts val="1333"/>
              </a:spcBef>
            </a:pPr>
            <a:r>
              <a:rPr lang="en-US" sz="2267" dirty="0">
                <a:solidFill>
                  <a:srgbClr val="A6192E"/>
                </a:solidFill>
              </a:rPr>
              <a:t>2.28</a:t>
            </a:r>
            <a:r>
              <a:rPr lang="en-US" sz="2267" dirty="0">
                <a:solidFill>
                  <a:srgbClr val="000000"/>
                </a:solidFill>
              </a:rPr>
              <a:t> 	Screen individuals with GDM for prediabetes or diabetes at 4–12 weeks 	postpartum, using the 75-g OGTT and clinically appropriate 	nonpregnancy diagnostic criteria. </a:t>
            </a:r>
            <a:r>
              <a:rPr lang="en-US" sz="2267" b="1" dirty="0">
                <a:solidFill>
                  <a:srgbClr val="87161F"/>
                </a:solidFill>
              </a:rPr>
              <a:t>A</a:t>
            </a:r>
          </a:p>
          <a:p>
            <a:pPr defTabSz="1219170">
              <a:spcBef>
                <a:spcPts val="1333"/>
              </a:spcBef>
            </a:pPr>
            <a:r>
              <a:rPr lang="en-US" sz="2267" dirty="0">
                <a:solidFill>
                  <a:srgbClr val="87161F"/>
                </a:solidFill>
              </a:rPr>
              <a:t>2.29 	</a:t>
            </a:r>
            <a:r>
              <a:rPr lang="en-US" sz="2267" dirty="0">
                <a:solidFill>
                  <a:srgbClr val="000000"/>
                </a:solidFill>
              </a:rPr>
              <a:t>Individuals with a history of GDM should have lifelong screening for the 	development of prediabetes or diabetes at least every 3 years. </a:t>
            </a:r>
            <a:r>
              <a:rPr lang="en-US" sz="2267" b="1" dirty="0">
                <a:solidFill>
                  <a:srgbClr val="87161F"/>
                </a:solidFill>
              </a:rPr>
              <a:t>B</a:t>
            </a:r>
            <a:endParaRPr lang="en-US" sz="2267" b="1" dirty="0">
              <a:solidFill>
                <a:srgbClr val="A6192E"/>
              </a:solidFill>
            </a:endParaRPr>
          </a:p>
        </p:txBody>
      </p:sp>
    </p:spTree>
    <p:extLst>
      <p:ext uri="{BB962C8B-B14F-4D97-AF65-F5344CB8AC3E}">
        <p14:creationId xmlns:p14="http://schemas.microsoft.com/office/powerpoint/2010/main" val="726127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809079" y="1186087"/>
            <a:ext cx="10573843" cy="2549416"/>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a:solidFill>
                  <a:srgbClr val="000000"/>
                </a:solidFill>
              </a:rPr>
              <a:t>GDM diagnosis (</a:t>
            </a:r>
            <a:r>
              <a:rPr lang="en-US" sz="2400" b="1">
                <a:solidFill>
                  <a:srgbClr val="000000"/>
                </a:solidFill>
              </a:rPr>
              <a:t>Table 2.7</a:t>
            </a:r>
            <a:r>
              <a:rPr lang="en-US" sz="2400">
                <a:solidFill>
                  <a:srgbClr val="000000"/>
                </a:solidFill>
              </a:rPr>
              <a:t>) can be accomplished with either of two strategies:</a:t>
            </a:r>
          </a:p>
          <a:p>
            <a:pPr defTabSz="1219170">
              <a:spcBef>
                <a:spcPts val="1333"/>
              </a:spcBef>
            </a:pPr>
            <a:r>
              <a:rPr lang="en-US" sz="2400">
                <a:solidFill>
                  <a:srgbClr val="000000"/>
                </a:solidFill>
              </a:rPr>
              <a:t>1. 	The “one-step” 75-g OGTT derived from the IADPSG criteria, or</a:t>
            </a:r>
          </a:p>
          <a:p>
            <a:pPr defTabSz="1219170">
              <a:spcBef>
                <a:spcPts val="1333"/>
              </a:spcBef>
            </a:pPr>
            <a:r>
              <a:rPr lang="en-US" sz="2400">
                <a:solidFill>
                  <a:srgbClr val="000000"/>
                </a:solidFill>
              </a:rPr>
              <a:t>2. 	The older “two-step” approach with a 50-g (</a:t>
            </a:r>
            <a:r>
              <a:rPr lang="en-US" sz="2400" err="1">
                <a:solidFill>
                  <a:srgbClr val="000000"/>
                </a:solidFill>
              </a:rPr>
              <a:t>nonfasting</a:t>
            </a:r>
            <a:r>
              <a:rPr lang="en-US" sz="2400">
                <a:solidFill>
                  <a:srgbClr val="000000"/>
                </a:solidFill>
              </a:rPr>
              <a:t>) screen 	followed by a 100-g OGTT for those who screen positive based on 	the work of Carpenter-</a:t>
            </a:r>
            <a:r>
              <a:rPr lang="en-US" sz="2400" err="1">
                <a:solidFill>
                  <a:srgbClr val="000000"/>
                </a:solidFill>
              </a:rPr>
              <a:t>Coustan’s</a:t>
            </a:r>
            <a:r>
              <a:rPr lang="en-US" sz="2400">
                <a:solidFill>
                  <a:srgbClr val="000000"/>
                </a:solidFill>
              </a:rPr>
              <a:t> interpretation of the older 	O’Sullivan and Mahan criteria.</a:t>
            </a:r>
          </a:p>
        </p:txBody>
      </p:sp>
    </p:spTree>
    <p:extLst>
      <p:ext uri="{BB962C8B-B14F-4D97-AF65-F5344CB8AC3E}">
        <p14:creationId xmlns:p14="http://schemas.microsoft.com/office/powerpoint/2010/main" val="3394224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6" name="TextBox 5">
            <a:extLst>
              <a:ext uri="{FF2B5EF4-FFF2-40B4-BE49-F238E27FC236}">
                <a16:creationId xmlns:a16="http://schemas.microsoft.com/office/drawing/2014/main" id="{006DF243-025F-4D0F-BA09-0AD9DC3B5FD1}"/>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5" name="Picture 4">
            <a:extLst>
              <a:ext uri="{FF2B5EF4-FFF2-40B4-BE49-F238E27FC236}">
                <a16:creationId xmlns:a16="http://schemas.microsoft.com/office/drawing/2014/main" id="{48251E36-E601-96BB-47E2-52ED79409DCC}"/>
              </a:ext>
            </a:extLst>
          </p:cNvPr>
          <p:cNvPicPr>
            <a:picLocks noChangeAspect="1"/>
          </p:cNvPicPr>
          <p:nvPr/>
        </p:nvPicPr>
        <p:blipFill>
          <a:blip r:embed="rId2"/>
          <a:stretch>
            <a:fillRect/>
          </a:stretch>
        </p:blipFill>
        <p:spPr>
          <a:xfrm>
            <a:off x="2773153" y="597528"/>
            <a:ext cx="6145633" cy="5613400"/>
          </a:xfrm>
          <a:prstGeom prst="rect">
            <a:avLst/>
          </a:prstGeom>
        </p:spPr>
      </p:pic>
    </p:spTree>
    <p:extLst>
      <p:ext uri="{BB962C8B-B14F-4D97-AF65-F5344CB8AC3E}">
        <p14:creationId xmlns:p14="http://schemas.microsoft.com/office/powerpoint/2010/main" val="304937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Diagnostic Tests for Diabetes</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2752035"/>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2.1a 	</a:t>
            </a:r>
            <a:r>
              <a:rPr lang="en-US" sz="2400" dirty="0">
                <a:solidFill>
                  <a:srgbClr val="000000"/>
                </a:solidFill>
              </a:rPr>
              <a:t>Diagnose diabetes based on A1C or plasma glucose criteria, either 	the fasting plasma glucose (FPG) value, 2-h plasma glucose (2-h 	PG) value during a 75-g oral glucose tolerance test (OGTT), or 	random glucose value accompanied by classic hyperglycemic 	symptoms/crises criteria </a:t>
            </a:r>
            <a:r>
              <a:rPr lang="en-US" sz="2400" b="1" dirty="0">
                <a:solidFill>
                  <a:srgbClr val="000000"/>
                </a:solidFill>
              </a:rPr>
              <a:t>(Table 2.1). </a:t>
            </a:r>
            <a:r>
              <a:rPr lang="en-US" sz="2400" b="1" dirty="0">
                <a:solidFill>
                  <a:srgbClr val="87161F"/>
                </a:solidFill>
              </a:rPr>
              <a:t>A</a:t>
            </a:r>
          </a:p>
          <a:p>
            <a:pPr defTabSz="1219170">
              <a:spcBef>
                <a:spcPts val="1333"/>
              </a:spcBef>
            </a:pPr>
            <a:r>
              <a:rPr lang="en-US" sz="2400" dirty="0">
                <a:solidFill>
                  <a:srgbClr val="A6192E"/>
                </a:solidFill>
              </a:rPr>
              <a:t>2.1b </a:t>
            </a:r>
            <a:r>
              <a:rPr lang="en-US" sz="2400" dirty="0">
                <a:solidFill>
                  <a:srgbClr val="000000"/>
                </a:solidFill>
              </a:rPr>
              <a:t> 	In the absence of unequivocal hyperglycemia (e.g., hyperglycemic 	crises), diagnosis requires confirmatory testing </a:t>
            </a:r>
            <a:r>
              <a:rPr lang="en-US" sz="2400" b="1" dirty="0">
                <a:solidFill>
                  <a:srgbClr val="000000"/>
                </a:solidFill>
              </a:rPr>
              <a:t>(Table 2.1). </a:t>
            </a:r>
            <a:r>
              <a:rPr lang="en-US" sz="2400" b="1" dirty="0">
                <a:solidFill>
                  <a:srgbClr val="A6192E"/>
                </a:solidFill>
              </a:rPr>
              <a:t>A</a:t>
            </a:r>
          </a:p>
        </p:txBody>
      </p:sp>
    </p:spTree>
    <p:extLst>
      <p:ext uri="{BB962C8B-B14F-4D97-AF65-F5344CB8AC3E}">
        <p14:creationId xmlns:p14="http://schemas.microsoft.com/office/powerpoint/2010/main" val="2648413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53D413-31C7-A892-1D42-336F62A15E82}"/>
              </a:ext>
            </a:extLst>
          </p:cNvPr>
          <p:cNvSpPr>
            <a:spLocks noGrp="1"/>
          </p:cNvSpPr>
          <p:nvPr>
            <p:ph type="title"/>
          </p:nvPr>
        </p:nvSpPr>
        <p:spPr/>
        <p:txBody>
          <a:bodyPr/>
          <a:lstStyle/>
          <a:p>
            <a:endParaRPr lang="en-GB" dirty="0"/>
          </a:p>
        </p:txBody>
      </p:sp>
      <p:sp>
        <p:nvSpPr>
          <p:cNvPr id="3" name="Θέση κειμένου 2">
            <a:extLst>
              <a:ext uri="{FF2B5EF4-FFF2-40B4-BE49-F238E27FC236}">
                <a16:creationId xmlns:a16="http://schemas.microsoft.com/office/drawing/2014/main" id="{783E0C4D-954C-CDED-580D-65C013F1FD22}"/>
              </a:ext>
            </a:extLst>
          </p:cNvPr>
          <p:cNvSpPr>
            <a:spLocks noGrp="1"/>
          </p:cNvSpPr>
          <p:nvPr>
            <p:ph type="body" sz="quarter" idx="11"/>
          </p:nvPr>
        </p:nvSpPr>
        <p:spPr/>
        <p:txBody>
          <a:bodyPr/>
          <a:lstStyle/>
          <a:p>
            <a:endParaRPr lang="en-GB"/>
          </a:p>
        </p:txBody>
      </p:sp>
      <p:sp>
        <p:nvSpPr>
          <p:cNvPr id="4" name="Θέση κειμένου 3">
            <a:extLst>
              <a:ext uri="{FF2B5EF4-FFF2-40B4-BE49-F238E27FC236}">
                <a16:creationId xmlns:a16="http://schemas.microsoft.com/office/drawing/2014/main" id="{22E15B88-307E-CFC8-04B1-1FEFDB978269}"/>
              </a:ext>
            </a:extLst>
          </p:cNvPr>
          <p:cNvSpPr>
            <a:spLocks noGrp="1"/>
          </p:cNvSpPr>
          <p:nvPr>
            <p:ph type="body" sz="quarter" idx="12"/>
          </p:nvPr>
        </p:nvSpPr>
        <p:spPr/>
        <p:txBody>
          <a:bodyPr/>
          <a:lstStyle/>
          <a:p>
            <a:endParaRPr lang="en-GB"/>
          </a:p>
        </p:txBody>
      </p:sp>
      <p:sp>
        <p:nvSpPr>
          <p:cNvPr id="5" name="Θέση κειμένου 4">
            <a:extLst>
              <a:ext uri="{FF2B5EF4-FFF2-40B4-BE49-F238E27FC236}">
                <a16:creationId xmlns:a16="http://schemas.microsoft.com/office/drawing/2014/main" id="{15393B1A-F41D-7FE5-D4D6-703EF9FA9321}"/>
              </a:ext>
            </a:extLst>
          </p:cNvPr>
          <p:cNvSpPr>
            <a:spLocks noGrp="1"/>
          </p:cNvSpPr>
          <p:nvPr>
            <p:ph type="body" sz="quarter" idx="25"/>
          </p:nvPr>
        </p:nvSpPr>
        <p:spPr/>
        <p:txBody>
          <a:bodyPr/>
          <a:lstStyle/>
          <a:p>
            <a:endParaRPr lang="en-GB"/>
          </a:p>
        </p:txBody>
      </p:sp>
      <p:sp>
        <p:nvSpPr>
          <p:cNvPr id="6" name="Θέση κειμένου 5">
            <a:extLst>
              <a:ext uri="{FF2B5EF4-FFF2-40B4-BE49-F238E27FC236}">
                <a16:creationId xmlns:a16="http://schemas.microsoft.com/office/drawing/2014/main" id="{4D096A05-236F-CBD6-2ACF-4FD8DF778599}"/>
              </a:ext>
            </a:extLst>
          </p:cNvPr>
          <p:cNvSpPr>
            <a:spLocks noGrp="1"/>
          </p:cNvSpPr>
          <p:nvPr>
            <p:ph type="body" sz="quarter" idx="26"/>
          </p:nvPr>
        </p:nvSpPr>
        <p:spPr/>
        <p:txBody>
          <a:bodyPr/>
          <a:lstStyle/>
          <a:p>
            <a:endParaRPr lang="en-GB"/>
          </a:p>
        </p:txBody>
      </p:sp>
      <p:sp>
        <p:nvSpPr>
          <p:cNvPr id="7" name="Θέση κειμένου 6">
            <a:extLst>
              <a:ext uri="{FF2B5EF4-FFF2-40B4-BE49-F238E27FC236}">
                <a16:creationId xmlns:a16="http://schemas.microsoft.com/office/drawing/2014/main" id="{D6923113-6C64-2E92-E7C3-9675A4DA087B}"/>
              </a:ext>
            </a:extLst>
          </p:cNvPr>
          <p:cNvSpPr>
            <a:spLocks noGrp="1"/>
          </p:cNvSpPr>
          <p:nvPr>
            <p:ph type="body" sz="quarter" idx="27"/>
          </p:nvPr>
        </p:nvSpPr>
        <p:spPr/>
        <p:txBody>
          <a:bodyPr/>
          <a:lstStyle/>
          <a:p>
            <a:endParaRPr lang="en-GB"/>
          </a:p>
        </p:txBody>
      </p:sp>
      <p:sp>
        <p:nvSpPr>
          <p:cNvPr id="8" name="Θέση κειμένου 7">
            <a:extLst>
              <a:ext uri="{FF2B5EF4-FFF2-40B4-BE49-F238E27FC236}">
                <a16:creationId xmlns:a16="http://schemas.microsoft.com/office/drawing/2014/main" id="{F9D2CD24-0D10-3567-F66B-03A4B2091BAE}"/>
              </a:ext>
            </a:extLst>
          </p:cNvPr>
          <p:cNvSpPr>
            <a:spLocks noGrp="1"/>
          </p:cNvSpPr>
          <p:nvPr>
            <p:ph type="body" sz="quarter" idx="28"/>
          </p:nvPr>
        </p:nvSpPr>
        <p:spPr/>
        <p:txBody>
          <a:bodyPr/>
          <a:lstStyle/>
          <a:p>
            <a:endParaRPr lang="en-GB"/>
          </a:p>
        </p:txBody>
      </p:sp>
      <p:sp>
        <p:nvSpPr>
          <p:cNvPr id="9" name="Θέση κειμένου 8">
            <a:extLst>
              <a:ext uri="{FF2B5EF4-FFF2-40B4-BE49-F238E27FC236}">
                <a16:creationId xmlns:a16="http://schemas.microsoft.com/office/drawing/2014/main" id="{439D8E3A-70EA-3C7C-69BD-0509CDD04E24}"/>
              </a:ext>
            </a:extLst>
          </p:cNvPr>
          <p:cNvSpPr>
            <a:spLocks noGrp="1"/>
          </p:cNvSpPr>
          <p:nvPr>
            <p:ph type="body" sz="quarter" idx="29"/>
          </p:nvPr>
        </p:nvSpPr>
        <p:spPr/>
        <p:txBody>
          <a:bodyPr/>
          <a:lstStyle/>
          <a:p>
            <a:endParaRPr lang="en-GB"/>
          </a:p>
        </p:txBody>
      </p:sp>
      <p:sp>
        <p:nvSpPr>
          <p:cNvPr id="10" name="Θέση κειμένου 9">
            <a:extLst>
              <a:ext uri="{FF2B5EF4-FFF2-40B4-BE49-F238E27FC236}">
                <a16:creationId xmlns:a16="http://schemas.microsoft.com/office/drawing/2014/main" id="{7D41A641-5D5D-B6FF-015B-641AB654E98B}"/>
              </a:ext>
            </a:extLst>
          </p:cNvPr>
          <p:cNvSpPr>
            <a:spLocks noGrp="1"/>
          </p:cNvSpPr>
          <p:nvPr>
            <p:ph type="body" sz="quarter" idx="30"/>
          </p:nvPr>
        </p:nvSpPr>
        <p:spPr/>
        <p:txBody>
          <a:bodyPr/>
          <a:lstStyle/>
          <a:p>
            <a:endParaRPr lang="en-GB"/>
          </a:p>
        </p:txBody>
      </p:sp>
      <p:sp>
        <p:nvSpPr>
          <p:cNvPr id="11" name="Θέση κειμένου 10">
            <a:extLst>
              <a:ext uri="{FF2B5EF4-FFF2-40B4-BE49-F238E27FC236}">
                <a16:creationId xmlns:a16="http://schemas.microsoft.com/office/drawing/2014/main" id="{CD56DEC0-DC79-F173-2A59-7138DD9786EB}"/>
              </a:ext>
            </a:extLst>
          </p:cNvPr>
          <p:cNvSpPr>
            <a:spLocks noGrp="1"/>
          </p:cNvSpPr>
          <p:nvPr>
            <p:ph type="body" sz="quarter" idx="31"/>
          </p:nvPr>
        </p:nvSpPr>
        <p:spPr/>
        <p:txBody>
          <a:bodyPr/>
          <a:lstStyle/>
          <a:p>
            <a:endParaRPr lang="en-GB"/>
          </a:p>
        </p:txBody>
      </p:sp>
      <p:sp>
        <p:nvSpPr>
          <p:cNvPr id="12" name="Θέση κειμένου 11">
            <a:extLst>
              <a:ext uri="{FF2B5EF4-FFF2-40B4-BE49-F238E27FC236}">
                <a16:creationId xmlns:a16="http://schemas.microsoft.com/office/drawing/2014/main" id="{4EBC0398-6E26-2491-6CF1-9940C98AA7AF}"/>
              </a:ext>
            </a:extLst>
          </p:cNvPr>
          <p:cNvSpPr>
            <a:spLocks noGrp="1"/>
          </p:cNvSpPr>
          <p:nvPr>
            <p:ph type="body" sz="quarter" idx="32"/>
          </p:nvPr>
        </p:nvSpPr>
        <p:spPr/>
        <p:txBody>
          <a:bodyPr/>
          <a:lstStyle/>
          <a:p>
            <a:endParaRPr lang="en-GB"/>
          </a:p>
        </p:txBody>
      </p:sp>
      <p:sp>
        <p:nvSpPr>
          <p:cNvPr id="13" name="Θέση κειμένου 12">
            <a:extLst>
              <a:ext uri="{FF2B5EF4-FFF2-40B4-BE49-F238E27FC236}">
                <a16:creationId xmlns:a16="http://schemas.microsoft.com/office/drawing/2014/main" id="{15CD5349-4BD9-CF75-7D3C-54C15B00FBA8}"/>
              </a:ext>
            </a:extLst>
          </p:cNvPr>
          <p:cNvSpPr>
            <a:spLocks noGrp="1"/>
          </p:cNvSpPr>
          <p:nvPr>
            <p:ph type="body" sz="quarter" idx="33"/>
          </p:nvPr>
        </p:nvSpPr>
        <p:spPr/>
        <p:txBody>
          <a:bodyPr/>
          <a:lstStyle/>
          <a:p>
            <a:endParaRPr lang="en-GB"/>
          </a:p>
        </p:txBody>
      </p:sp>
      <p:sp>
        <p:nvSpPr>
          <p:cNvPr id="14" name="Θέση κειμένου 13">
            <a:extLst>
              <a:ext uri="{FF2B5EF4-FFF2-40B4-BE49-F238E27FC236}">
                <a16:creationId xmlns:a16="http://schemas.microsoft.com/office/drawing/2014/main" id="{E31FF679-1F26-D5F6-F099-19869DA3F449}"/>
              </a:ext>
            </a:extLst>
          </p:cNvPr>
          <p:cNvSpPr>
            <a:spLocks noGrp="1"/>
          </p:cNvSpPr>
          <p:nvPr>
            <p:ph type="body" sz="quarter" idx="34"/>
          </p:nvPr>
        </p:nvSpPr>
        <p:spPr/>
        <p:txBody>
          <a:bodyPr/>
          <a:lstStyle/>
          <a:p>
            <a:endParaRPr lang="en-GB"/>
          </a:p>
        </p:txBody>
      </p:sp>
      <p:sp>
        <p:nvSpPr>
          <p:cNvPr id="15" name="Θέση κειμένου 14">
            <a:extLst>
              <a:ext uri="{FF2B5EF4-FFF2-40B4-BE49-F238E27FC236}">
                <a16:creationId xmlns:a16="http://schemas.microsoft.com/office/drawing/2014/main" id="{561C87DB-9D08-506D-33E2-0F4843BCB282}"/>
              </a:ext>
            </a:extLst>
          </p:cNvPr>
          <p:cNvSpPr>
            <a:spLocks noGrp="1"/>
          </p:cNvSpPr>
          <p:nvPr>
            <p:ph type="body" sz="quarter" idx="35"/>
          </p:nvPr>
        </p:nvSpPr>
        <p:spPr/>
        <p:txBody>
          <a:bodyPr/>
          <a:lstStyle/>
          <a:p>
            <a:endParaRPr lang="en-GB"/>
          </a:p>
        </p:txBody>
      </p:sp>
      <p:sp>
        <p:nvSpPr>
          <p:cNvPr id="16" name="Θέση κειμένου 15">
            <a:extLst>
              <a:ext uri="{FF2B5EF4-FFF2-40B4-BE49-F238E27FC236}">
                <a16:creationId xmlns:a16="http://schemas.microsoft.com/office/drawing/2014/main" id="{82F83502-8539-A653-CFEB-020E9BFDDE55}"/>
              </a:ext>
            </a:extLst>
          </p:cNvPr>
          <p:cNvSpPr>
            <a:spLocks noGrp="1"/>
          </p:cNvSpPr>
          <p:nvPr>
            <p:ph type="body" sz="quarter" idx="36"/>
          </p:nvPr>
        </p:nvSpPr>
        <p:spPr/>
        <p:txBody>
          <a:bodyPr/>
          <a:lstStyle/>
          <a:p>
            <a:endParaRPr lang="en-GB"/>
          </a:p>
        </p:txBody>
      </p:sp>
      <p:sp>
        <p:nvSpPr>
          <p:cNvPr id="17" name="Θέση κειμένου 16">
            <a:extLst>
              <a:ext uri="{FF2B5EF4-FFF2-40B4-BE49-F238E27FC236}">
                <a16:creationId xmlns:a16="http://schemas.microsoft.com/office/drawing/2014/main" id="{BEA59122-6416-51E4-846F-1872FBC44425}"/>
              </a:ext>
            </a:extLst>
          </p:cNvPr>
          <p:cNvSpPr>
            <a:spLocks noGrp="1"/>
          </p:cNvSpPr>
          <p:nvPr>
            <p:ph type="body" sz="quarter" idx="37"/>
          </p:nvPr>
        </p:nvSpPr>
        <p:spPr/>
        <p:txBody>
          <a:bodyPr/>
          <a:lstStyle/>
          <a:p>
            <a:endParaRPr lang="en-GB"/>
          </a:p>
        </p:txBody>
      </p:sp>
      <p:sp>
        <p:nvSpPr>
          <p:cNvPr id="18" name="Θέση κειμένου 17">
            <a:extLst>
              <a:ext uri="{FF2B5EF4-FFF2-40B4-BE49-F238E27FC236}">
                <a16:creationId xmlns:a16="http://schemas.microsoft.com/office/drawing/2014/main" id="{B34C5F62-ADDC-417E-3221-6F0436463083}"/>
              </a:ext>
            </a:extLst>
          </p:cNvPr>
          <p:cNvSpPr>
            <a:spLocks noGrp="1"/>
          </p:cNvSpPr>
          <p:nvPr>
            <p:ph type="body" sz="quarter" idx="38"/>
          </p:nvPr>
        </p:nvSpPr>
        <p:spPr/>
        <p:txBody>
          <a:bodyPr/>
          <a:lstStyle/>
          <a:p>
            <a:endParaRPr lang="en-GB"/>
          </a:p>
        </p:txBody>
      </p:sp>
      <p:sp>
        <p:nvSpPr>
          <p:cNvPr id="19" name="Θέση κειμένου 18">
            <a:extLst>
              <a:ext uri="{FF2B5EF4-FFF2-40B4-BE49-F238E27FC236}">
                <a16:creationId xmlns:a16="http://schemas.microsoft.com/office/drawing/2014/main" id="{73EC2544-7A65-6ED6-827F-9C475B7411CE}"/>
              </a:ext>
            </a:extLst>
          </p:cNvPr>
          <p:cNvSpPr>
            <a:spLocks noGrp="1"/>
          </p:cNvSpPr>
          <p:nvPr>
            <p:ph type="body" sz="quarter" idx="24"/>
          </p:nvPr>
        </p:nvSpPr>
        <p:spPr/>
        <p:txBody>
          <a:bodyPr/>
          <a:lstStyle/>
          <a:p>
            <a:endParaRPr lang="en-GB"/>
          </a:p>
        </p:txBody>
      </p:sp>
      <p:sp>
        <p:nvSpPr>
          <p:cNvPr id="24" name="TextBox 23">
            <a:extLst>
              <a:ext uri="{FF2B5EF4-FFF2-40B4-BE49-F238E27FC236}">
                <a16:creationId xmlns:a16="http://schemas.microsoft.com/office/drawing/2014/main" id="{95AFD2DE-73EC-A8E3-6264-71044068A40D}"/>
              </a:ext>
            </a:extLst>
          </p:cNvPr>
          <p:cNvSpPr txBox="1"/>
          <p:nvPr/>
        </p:nvSpPr>
        <p:spPr>
          <a:xfrm>
            <a:off x="4363657" y="6551271"/>
            <a:ext cx="7122436" cy="400110"/>
          </a:xfrm>
          <a:prstGeom prst="rect">
            <a:avLst/>
          </a:prstGeom>
          <a:noFill/>
        </p:spPr>
        <p:txBody>
          <a:bodyPr wrap="square" rtlCol="0">
            <a:spAutoFit/>
          </a:bodyPr>
          <a:lstStyle/>
          <a:p>
            <a:r>
              <a:rPr lang="en-GB" sz="1000" dirty="0"/>
              <a:t>American Diabetes Association. Diagnosis and classification of diabetes mellitus. Diabetes Care 2014;37(Suppl. 1):S81–S90</a:t>
            </a:r>
          </a:p>
        </p:txBody>
      </p:sp>
      <p:pic>
        <p:nvPicPr>
          <p:cNvPr id="26" name="Εικόνα 25">
            <a:extLst>
              <a:ext uri="{FF2B5EF4-FFF2-40B4-BE49-F238E27FC236}">
                <a16:creationId xmlns:a16="http://schemas.microsoft.com/office/drawing/2014/main" id="{E3ECFE0B-913B-FEFC-CD88-5FD579945F51}"/>
              </a:ext>
            </a:extLst>
          </p:cNvPr>
          <p:cNvPicPr>
            <a:picLocks noChangeAspect="1"/>
          </p:cNvPicPr>
          <p:nvPr/>
        </p:nvPicPr>
        <p:blipFill>
          <a:blip r:embed="rId2"/>
          <a:stretch>
            <a:fillRect/>
          </a:stretch>
        </p:blipFill>
        <p:spPr>
          <a:xfrm>
            <a:off x="3567112" y="1114425"/>
            <a:ext cx="5057775" cy="4629150"/>
          </a:xfrm>
          <a:prstGeom prst="rect">
            <a:avLst/>
          </a:prstGeom>
        </p:spPr>
      </p:pic>
    </p:spTree>
    <p:extLst>
      <p:ext uri="{BB962C8B-B14F-4D97-AF65-F5344CB8AC3E}">
        <p14:creationId xmlns:p14="http://schemas.microsoft.com/office/powerpoint/2010/main" val="3752943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2D50A-607C-B830-29E3-EEB4A17BE4DE}"/>
              </a:ext>
            </a:extLst>
          </p:cNvPr>
          <p:cNvSpPr>
            <a:spLocks noGrp="1"/>
          </p:cNvSpPr>
          <p:nvPr>
            <p:ph type="title"/>
          </p:nvPr>
        </p:nvSpPr>
        <p:spPr/>
        <p:txBody>
          <a:bodyPr/>
          <a:lstStyle/>
          <a:p>
            <a:endParaRPr lang="en-GB" dirty="0"/>
          </a:p>
        </p:txBody>
      </p:sp>
      <p:sp>
        <p:nvSpPr>
          <p:cNvPr id="3" name="Θέση κειμένου 2">
            <a:extLst>
              <a:ext uri="{FF2B5EF4-FFF2-40B4-BE49-F238E27FC236}">
                <a16:creationId xmlns:a16="http://schemas.microsoft.com/office/drawing/2014/main" id="{CCE0D44C-FB4F-6DB8-B3EA-DD46E15B014F}"/>
              </a:ext>
            </a:extLst>
          </p:cNvPr>
          <p:cNvSpPr>
            <a:spLocks noGrp="1"/>
          </p:cNvSpPr>
          <p:nvPr>
            <p:ph type="body" sz="quarter" idx="11"/>
          </p:nvPr>
        </p:nvSpPr>
        <p:spPr/>
        <p:txBody>
          <a:bodyPr/>
          <a:lstStyle/>
          <a:p>
            <a:endParaRPr lang="en-GB"/>
          </a:p>
        </p:txBody>
      </p:sp>
      <p:sp>
        <p:nvSpPr>
          <p:cNvPr id="4" name="Θέση κειμένου 3">
            <a:extLst>
              <a:ext uri="{FF2B5EF4-FFF2-40B4-BE49-F238E27FC236}">
                <a16:creationId xmlns:a16="http://schemas.microsoft.com/office/drawing/2014/main" id="{CDE0109B-833B-3CE5-3ACB-07C27C8E2F3A}"/>
              </a:ext>
            </a:extLst>
          </p:cNvPr>
          <p:cNvSpPr>
            <a:spLocks noGrp="1"/>
          </p:cNvSpPr>
          <p:nvPr>
            <p:ph type="body" sz="quarter" idx="12"/>
          </p:nvPr>
        </p:nvSpPr>
        <p:spPr/>
        <p:txBody>
          <a:bodyPr/>
          <a:lstStyle/>
          <a:p>
            <a:endParaRPr lang="en-GB"/>
          </a:p>
        </p:txBody>
      </p:sp>
      <p:sp>
        <p:nvSpPr>
          <p:cNvPr id="5" name="Θέση κειμένου 4">
            <a:extLst>
              <a:ext uri="{FF2B5EF4-FFF2-40B4-BE49-F238E27FC236}">
                <a16:creationId xmlns:a16="http://schemas.microsoft.com/office/drawing/2014/main" id="{CB6F9F0B-B5B9-97A2-1F74-5D0BBC56EAFA}"/>
              </a:ext>
            </a:extLst>
          </p:cNvPr>
          <p:cNvSpPr>
            <a:spLocks noGrp="1"/>
          </p:cNvSpPr>
          <p:nvPr>
            <p:ph type="body" sz="quarter" idx="25"/>
          </p:nvPr>
        </p:nvSpPr>
        <p:spPr/>
        <p:txBody>
          <a:bodyPr/>
          <a:lstStyle/>
          <a:p>
            <a:endParaRPr lang="en-GB"/>
          </a:p>
        </p:txBody>
      </p:sp>
      <p:sp>
        <p:nvSpPr>
          <p:cNvPr id="6" name="Θέση κειμένου 5">
            <a:extLst>
              <a:ext uri="{FF2B5EF4-FFF2-40B4-BE49-F238E27FC236}">
                <a16:creationId xmlns:a16="http://schemas.microsoft.com/office/drawing/2014/main" id="{3600B2F8-961A-1F0A-7522-5EAAED64EB0A}"/>
              </a:ext>
            </a:extLst>
          </p:cNvPr>
          <p:cNvSpPr>
            <a:spLocks noGrp="1"/>
          </p:cNvSpPr>
          <p:nvPr>
            <p:ph type="body" sz="quarter" idx="26"/>
          </p:nvPr>
        </p:nvSpPr>
        <p:spPr/>
        <p:txBody>
          <a:bodyPr/>
          <a:lstStyle/>
          <a:p>
            <a:endParaRPr lang="en-GB"/>
          </a:p>
        </p:txBody>
      </p:sp>
      <p:sp>
        <p:nvSpPr>
          <p:cNvPr id="7" name="Θέση κειμένου 6">
            <a:extLst>
              <a:ext uri="{FF2B5EF4-FFF2-40B4-BE49-F238E27FC236}">
                <a16:creationId xmlns:a16="http://schemas.microsoft.com/office/drawing/2014/main" id="{DCEBD345-F13F-B014-5F48-C69556A4D331}"/>
              </a:ext>
            </a:extLst>
          </p:cNvPr>
          <p:cNvSpPr>
            <a:spLocks noGrp="1"/>
          </p:cNvSpPr>
          <p:nvPr>
            <p:ph type="body" sz="quarter" idx="27"/>
          </p:nvPr>
        </p:nvSpPr>
        <p:spPr/>
        <p:txBody>
          <a:bodyPr/>
          <a:lstStyle/>
          <a:p>
            <a:endParaRPr lang="en-GB"/>
          </a:p>
        </p:txBody>
      </p:sp>
      <p:sp>
        <p:nvSpPr>
          <p:cNvPr id="8" name="Θέση κειμένου 7">
            <a:extLst>
              <a:ext uri="{FF2B5EF4-FFF2-40B4-BE49-F238E27FC236}">
                <a16:creationId xmlns:a16="http://schemas.microsoft.com/office/drawing/2014/main" id="{5379B1CF-F0D0-3DFF-AA32-764C2DD3C084}"/>
              </a:ext>
            </a:extLst>
          </p:cNvPr>
          <p:cNvSpPr>
            <a:spLocks noGrp="1"/>
          </p:cNvSpPr>
          <p:nvPr>
            <p:ph type="body" sz="quarter" idx="28"/>
          </p:nvPr>
        </p:nvSpPr>
        <p:spPr/>
        <p:txBody>
          <a:bodyPr/>
          <a:lstStyle/>
          <a:p>
            <a:endParaRPr lang="en-GB"/>
          </a:p>
        </p:txBody>
      </p:sp>
      <p:sp>
        <p:nvSpPr>
          <p:cNvPr id="9" name="Θέση κειμένου 8">
            <a:extLst>
              <a:ext uri="{FF2B5EF4-FFF2-40B4-BE49-F238E27FC236}">
                <a16:creationId xmlns:a16="http://schemas.microsoft.com/office/drawing/2014/main" id="{794876A6-D394-3328-9B87-80387172ED23}"/>
              </a:ext>
            </a:extLst>
          </p:cNvPr>
          <p:cNvSpPr>
            <a:spLocks noGrp="1"/>
          </p:cNvSpPr>
          <p:nvPr>
            <p:ph type="body" sz="quarter" idx="29"/>
          </p:nvPr>
        </p:nvSpPr>
        <p:spPr/>
        <p:txBody>
          <a:bodyPr/>
          <a:lstStyle/>
          <a:p>
            <a:endParaRPr lang="en-GB"/>
          </a:p>
        </p:txBody>
      </p:sp>
      <p:sp>
        <p:nvSpPr>
          <p:cNvPr id="10" name="Θέση κειμένου 9">
            <a:extLst>
              <a:ext uri="{FF2B5EF4-FFF2-40B4-BE49-F238E27FC236}">
                <a16:creationId xmlns:a16="http://schemas.microsoft.com/office/drawing/2014/main" id="{8E1BA856-1F04-DF14-DCEC-15CB8D8DBF37}"/>
              </a:ext>
            </a:extLst>
          </p:cNvPr>
          <p:cNvSpPr>
            <a:spLocks noGrp="1"/>
          </p:cNvSpPr>
          <p:nvPr>
            <p:ph type="body" sz="quarter" idx="30"/>
          </p:nvPr>
        </p:nvSpPr>
        <p:spPr/>
        <p:txBody>
          <a:bodyPr/>
          <a:lstStyle/>
          <a:p>
            <a:endParaRPr lang="en-GB"/>
          </a:p>
        </p:txBody>
      </p:sp>
      <p:sp>
        <p:nvSpPr>
          <p:cNvPr id="11" name="Θέση κειμένου 10">
            <a:extLst>
              <a:ext uri="{FF2B5EF4-FFF2-40B4-BE49-F238E27FC236}">
                <a16:creationId xmlns:a16="http://schemas.microsoft.com/office/drawing/2014/main" id="{EE2FD40F-509E-77CF-BAEB-4871CA95A095}"/>
              </a:ext>
            </a:extLst>
          </p:cNvPr>
          <p:cNvSpPr>
            <a:spLocks noGrp="1"/>
          </p:cNvSpPr>
          <p:nvPr>
            <p:ph type="body" sz="quarter" idx="31"/>
          </p:nvPr>
        </p:nvSpPr>
        <p:spPr/>
        <p:txBody>
          <a:bodyPr/>
          <a:lstStyle/>
          <a:p>
            <a:endParaRPr lang="en-GB"/>
          </a:p>
        </p:txBody>
      </p:sp>
      <p:sp>
        <p:nvSpPr>
          <p:cNvPr id="12" name="Θέση κειμένου 11">
            <a:extLst>
              <a:ext uri="{FF2B5EF4-FFF2-40B4-BE49-F238E27FC236}">
                <a16:creationId xmlns:a16="http://schemas.microsoft.com/office/drawing/2014/main" id="{4148FD28-07F4-6FAC-2ADE-E525E01F499E}"/>
              </a:ext>
            </a:extLst>
          </p:cNvPr>
          <p:cNvSpPr>
            <a:spLocks noGrp="1"/>
          </p:cNvSpPr>
          <p:nvPr>
            <p:ph type="body" sz="quarter" idx="32"/>
          </p:nvPr>
        </p:nvSpPr>
        <p:spPr/>
        <p:txBody>
          <a:bodyPr/>
          <a:lstStyle/>
          <a:p>
            <a:endParaRPr lang="en-GB"/>
          </a:p>
        </p:txBody>
      </p:sp>
      <p:sp>
        <p:nvSpPr>
          <p:cNvPr id="13" name="Θέση κειμένου 12">
            <a:extLst>
              <a:ext uri="{FF2B5EF4-FFF2-40B4-BE49-F238E27FC236}">
                <a16:creationId xmlns:a16="http://schemas.microsoft.com/office/drawing/2014/main" id="{F3956837-275F-E74D-8B56-F4FAE3965D29}"/>
              </a:ext>
            </a:extLst>
          </p:cNvPr>
          <p:cNvSpPr>
            <a:spLocks noGrp="1"/>
          </p:cNvSpPr>
          <p:nvPr>
            <p:ph type="body" sz="quarter" idx="33"/>
          </p:nvPr>
        </p:nvSpPr>
        <p:spPr/>
        <p:txBody>
          <a:bodyPr/>
          <a:lstStyle/>
          <a:p>
            <a:endParaRPr lang="en-GB"/>
          </a:p>
        </p:txBody>
      </p:sp>
      <p:sp>
        <p:nvSpPr>
          <p:cNvPr id="14" name="Θέση κειμένου 13">
            <a:extLst>
              <a:ext uri="{FF2B5EF4-FFF2-40B4-BE49-F238E27FC236}">
                <a16:creationId xmlns:a16="http://schemas.microsoft.com/office/drawing/2014/main" id="{18EB80CD-0031-0684-82D6-63A91AF6DCFA}"/>
              </a:ext>
            </a:extLst>
          </p:cNvPr>
          <p:cNvSpPr>
            <a:spLocks noGrp="1"/>
          </p:cNvSpPr>
          <p:nvPr>
            <p:ph type="body" sz="quarter" idx="34"/>
          </p:nvPr>
        </p:nvSpPr>
        <p:spPr/>
        <p:txBody>
          <a:bodyPr/>
          <a:lstStyle/>
          <a:p>
            <a:endParaRPr lang="en-GB"/>
          </a:p>
        </p:txBody>
      </p:sp>
      <p:sp>
        <p:nvSpPr>
          <p:cNvPr id="15" name="Θέση κειμένου 14">
            <a:extLst>
              <a:ext uri="{FF2B5EF4-FFF2-40B4-BE49-F238E27FC236}">
                <a16:creationId xmlns:a16="http://schemas.microsoft.com/office/drawing/2014/main" id="{94687450-C8E3-A4AD-E509-52AF503C1A8F}"/>
              </a:ext>
            </a:extLst>
          </p:cNvPr>
          <p:cNvSpPr>
            <a:spLocks noGrp="1"/>
          </p:cNvSpPr>
          <p:nvPr>
            <p:ph type="body" sz="quarter" idx="35"/>
          </p:nvPr>
        </p:nvSpPr>
        <p:spPr/>
        <p:txBody>
          <a:bodyPr/>
          <a:lstStyle/>
          <a:p>
            <a:endParaRPr lang="en-GB"/>
          </a:p>
        </p:txBody>
      </p:sp>
      <p:sp>
        <p:nvSpPr>
          <p:cNvPr id="16" name="Θέση κειμένου 15">
            <a:extLst>
              <a:ext uri="{FF2B5EF4-FFF2-40B4-BE49-F238E27FC236}">
                <a16:creationId xmlns:a16="http://schemas.microsoft.com/office/drawing/2014/main" id="{2A2E3432-6091-823F-8942-282B2ED9D7BE}"/>
              </a:ext>
            </a:extLst>
          </p:cNvPr>
          <p:cNvSpPr>
            <a:spLocks noGrp="1"/>
          </p:cNvSpPr>
          <p:nvPr>
            <p:ph type="body" sz="quarter" idx="36"/>
          </p:nvPr>
        </p:nvSpPr>
        <p:spPr/>
        <p:txBody>
          <a:bodyPr/>
          <a:lstStyle/>
          <a:p>
            <a:endParaRPr lang="en-GB"/>
          </a:p>
        </p:txBody>
      </p:sp>
      <p:sp>
        <p:nvSpPr>
          <p:cNvPr id="17" name="Θέση κειμένου 16">
            <a:extLst>
              <a:ext uri="{FF2B5EF4-FFF2-40B4-BE49-F238E27FC236}">
                <a16:creationId xmlns:a16="http://schemas.microsoft.com/office/drawing/2014/main" id="{CD1DDBF6-9BEF-EB7C-AAE2-64074195747B}"/>
              </a:ext>
            </a:extLst>
          </p:cNvPr>
          <p:cNvSpPr>
            <a:spLocks noGrp="1"/>
          </p:cNvSpPr>
          <p:nvPr>
            <p:ph type="body" sz="quarter" idx="37"/>
          </p:nvPr>
        </p:nvSpPr>
        <p:spPr/>
        <p:txBody>
          <a:bodyPr/>
          <a:lstStyle/>
          <a:p>
            <a:endParaRPr lang="en-GB"/>
          </a:p>
        </p:txBody>
      </p:sp>
      <p:sp>
        <p:nvSpPr>
          <p:cNvPr id="18" name="Θέση κειμένου 17">
            <a:extLst>
              <a:ext uri="{FF2B5EF4-FFF2-40B4-BE49-F238E27FC236}">
                <a16:creationId xmlns:a16="http://schemas.microsoft.com/office/drawing/2014/main" id="{4E02395B-CA25-ED3F-13FB-E97815CE185A}"/>
              </a:ext>
            </a:extLst>
          </p:cNvPr>
          <p:cNvSpPr>
            <a:spLocks noGrp="1"/>
          </p:cNvSpPr>
          <p:nvPr>
            <p:ph type="body" sz="quarter" idx="38"/>
          </p:nvPr>
        </p:nvSpPr>
        <p:spPr/>
        <p:txBody>
          <a:bodyPr/>
          <a:lstStyle/>
          <a:p>
            <a:endParaRPr lang="en-GB"/>
          </a:p>
        </p:txBody>
      </p:sp>
      <p:sp>
        <p:nvSpPr>
          <p:cNvPr id="19" name="Θέση κειμένου 18">
            <a:extLst>
              <a:ext uri="{FF2B5EF4-FFF2-40B4-BE49-F238E27FC236}">
                <a16:creationId xmlns:a16="http://schemas.microsoft.com/office/drawing/2014/main" id="{02EE1B7C-54AE-DEF6-AC9D-716EBEFF91C6}"/>
              </a:ext>
            </a:extLst>
          </p:cNvPr>
          <p:cNvSpPr>
            <a:spLocks noGrp="1"/>
          </p:cNvSpPr>
          <p:nvPr>
            <p:ph type="body" sz="quarter" idx="24"/>
          </p:nvPr>
        </p:nvSpPr>
        <p:spPr/>
        <p:txBody>
          <a:bodyPr/>
          <a:lstStyle/>
          <a:p>
            <a:endParaRPr lang="en-GB"/>
          </a:p>
        </p:txBody>
      </p:sp>
      <p:pic>
        <p:nvPicPr>
          <p:cNvPr id="28" name="Εικόνα 27">
            <a:extLst>
              <a:ext uri="{FF2B5EF4-FFF2-40B4-BE49-F238E27FC236}">
                <a16:creationId xmlns:a16="http://schemas.microsoft.com/office/drawing/2014/main" id="{5BDA3FE7-BFAF-51D3-5CE9-E10B92EC3F81}"/>
              </a:ext>
            </a:extLst>
          </p:cNvPr>
          <p:cNvPicPr>
            <a:picLocks noChangeAspect="1"/>
          </p:cNvPicPr>
          <p:nvPr/>
        </p:nvPicPr>
        <p:blipFill>
          <a:blip r:embed="rId3"/>
          <a:stretch>
            <a:fillRect/>
          </a:stretch>
        </p:blipFill>
        <p:spPr>
          <a:xfrm>
            <a:off x="3552825" y="495300"/>
            <a:ext cx="5086350" cy="5867400"/>
          </a:xfrm>
          <a:prstGeom prst="rect">
            <a:avLst/>
          </a:prstGeom>
        </p:spPr>
      </p:pic>
    </p:spTree>
    <p:extLst>
      <p:ext uri="{BB962C8B-B14F-4D97-AF65-F5344CB8AC3E}">
        <p14:creationId xmlns:p14="http://schemas.microsoft.com/office/powerpoint/2010/main" val="1956880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E92B9-889F-1463-1C1D-D8C7E877E2F5}"/>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BD847008-0727-7390-E5F1-049DE51E511F}"/>
              </a:ext>
            </a:extLst>
          </p:cNvPr>
          <p:cNvPicPr>
            <a:picLocks noChangeAspect="1"/>
          </p:cNvPicPr>
          <p:nvPr/>
        </p:nvPicPr>
        <p:blipFill>
          <a:blip r:embed="rId2"/>
          <a:stretch>
            <a:fillRect/>
          </a:stretch>
        </p:blipFill>
        <p:spPr>
          <a:xfrm>
            <a:off x="6887688" y="758386"/>
            <a:ext cx="3503364" cy="4924539"/>
          </a:xfrm>
          <a:prstGeom prst="rect">
            <a:avLst/>
          </a:prstGeom>
        </p:spPr>
      </p:pic>
      <p:pic>
        <p:nvPicPr>
          <p:cNvPr id="4" name="Εικόνα 3">
            <a:extLst>
              <a:ext uri="{FF2B5EF4-FFF2-40B4-BE49-F238E27FC236}">
                <a16:creationId xmlns:a16="http://schemas.microsoft.com/office/drawing/2014/main" id="{B628BCDE-D6AA-9AA4-9CB2-E9D1BCC69FDE}"/>
              </a:ext>
            </a:extLst>
          </p:cNvPr>
          <p:cNvPicPr>
            <a:picLocks noChangeAspect="1"/>
          </p:cNvPicPr>
          <p:nvPr/>
        </p:nvPicPr>
        <p:blipFill>
          <a:blip r:embed="rId3"/>
          <a:stretch>
            <a:fillRect/>
          </a:stretch>
        </p:blipFill>
        <p:spPr>
          <a:xfrm>
            <a:off x="807033" y="758386"/>
            <a:ext cx="3609975" cy="4924540"/>
          </a:xfrm>
          <a:prstGeom prst="rect">
            <a:avLst/>
          </a:prstGeom>
        </p:spPr>
      </p:pic>
      <p:sp>
        <p:nvSpPr>
          <p:cNvPr id="6" name="TextBox 5">
            <a:extLst>
              <a:ext uri="{FF2B5EF4-FFF2-40B4-BE49-F238E27FC236}">
                <a16:creationId xmlns:a16="http://schemas.microsoft.com/office/drawing/2014/main" id="{47037F1C-F2D0-A0F2-D099-CB05BD266FDD}"/>
              </a:ext>
            </a:extLst>
          </p:cNvPr>
          <p:cNvSpPr txBox="1"/>
          <p:nvPr/>
        </p:nvSpPr>
        <p:spPr>
          <a:xfrm>
            <a:off x="6504972" y="5972537"/>
            <a:ext cx="4780344" cy="830997"/>
          </a:xfrm>
          <a:prstGeom prst="rect">
            <a:avLst/>
          </a:prstGeom>
          <a:noFill/>
        </p:spPr>
        <p:txBody>
          <a:bodyPr wrap="square" rtlCol="0">
            <a:spAutoFit/>
          </a:bodyPr>
          <a:lstStyle/>
          <a:p>
            <a:r>
              <a:rPr lang="en-GB" sz="1200" dirty="0"/>
              <a:t>https://www.ede.gr/%ce%ba%ce%b1%cf%84%ce%b5%cf%85%ce%b8%cf%85%ce%bd%cf%84%ce%ae%cf%81%ce%b9%ce%b5%cf%82-%ce%bf%ce%b4%ce%b7%ce%b3%ce%af%ce%b5%cf%82-%ce%b5%ce%b4%ce%b5/</a:t>
            </a:r>
          </a:p>
        </p:txBody>
      </p:sp>
      <p:sp>
        <p:nvSpPr>
          <p:cNvPr id="8" name="TextBox 7">
            <a:extLst>
              <a:ext uri="{FF2B5EF4-FFF2-40B4-BE49-F238E27FC236}">
                <a16:creationId xmlns:a16="http://schemas.microsoft.com/office/drawing/2014/main" id="{CDC5B458-5097-E10F-0AB0-DA0E33C1AF80}"/>
              </a:ext>
            </a:extLst>
          </p:cNvPr>
          <p:cNvSpPr txBox="1"/>
          <p:nvPr/>
        </p:nvSpPr>
        <p:spPr>
          <a:xfrm>
            <a:off x="625033" y="5984111"/>
            <a:ext cx="4097438" cy="276999"/>
          </a:xfrm>
          <a:prstGeom prst="rect">
            <a:avLst/>
          </a:prstGeom>
          <a:noFill/>
        </p:spPr>
        <p:txBody>
          <a:bodyPr wrap="square" rtlCol="0">
            <a:spAutoFit/>
          </a:bodyPr>
          <a:lstStyle/>
          <a:p>
            <a:r>
              <a:rPr lang="en-GB" sz="1200" dirty="0"/>
              <a:t>https://diabetesjournals.org/care/issue/47/Supplement_1</a:t>
            </a:r>
          </a:p>
        </p:txBody>
      </p:sp>
    </p:spTree>
    <p:extLst>
      <p:ext uri="{BB962C8B-B14F-4D97-AF65-F5344CB8AC3E}">
        <p14:creationId xmlns:p14="http://schemas.microsoft.com/office/powerpoint/2010/main" val="16579573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a:p>
            <a:endParaRPr lang="en-US"/>
          </a:p>
        </p:txBody>
      </p:sp>
      <p:sp>
        <p:nvSpPr>
          <p:cNvPr id="5" name="TextBox 4">
            <a:extLst>
              <a:ext uri="{FF2B5EF4-FFF2-40B4-BE49-F238E27FC236}">
                <a16:creationId xmlns:a16="http://schemas.microsoft.com/office/drawing/2014/main" id="{75016219-367F-473E-9673-B013481024EE}"/>
              </a:ext>
            </a:extLst>
          </p:cNvPr>
          <p:cNvSpPr txBox="1">
            <a:spLocks noChangeArrowheads="1"/>
          </p:cNvSpPr>
          <p:nvPr/>
        </p:nvSpPr>
        <p:spPr bwMode="auto">
          <a:xfrm>
            <a:off x="1158708" y="8663625"/>
            <a:ext cx="75175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09585"/>
            <a:r>
              <a:rPr lang="en-US" sz="1600">
                <a:solidFill>
                  <a:prstClr val="white"/>
                </a:solidFill>
                <a:latin typeface="Helvetica" pitchFamily="34" charset="0"/>
                <a:ea typeface="ヒラギノ角ゴ Pro W3" charset="-128"/>
              </a:rPr>
              <a:t>Introduction and Methodology: </a:t>
            </a:r>
            <a:br>
              <a:rPr lang="en-US" sz="1600">
                <a:solidFill>
                  <a:prstClr val="white"/>
                </a:solidFill>
                <a:latin typeface="Helvetica" pitchFamily="34" charset="0"/>
                <a:ea typeface="ヒラギノ角ゴ Pro W3" charset="-128"/>
              </a:rPr>
            </a:br>
            <a:r>
              <a:rPr lang="en-US" sz="1600" err="1">
                <a:solidFill>
                  <a:prstClr val="white"/>
                </a:solidFill>
                <a:latin typeface="Helvetica" pitchFamily="34" charset="0"/>
                <a:ea typeface="ヒラギノ角ゴ Pro W3" charset="-128"/>
              </a:rPr>
              <a:t>ElSayed</a:t>
            </a:r>
            <a:r>
              <a:rPr lang="en-US" sz="1600">
                <a:solidFill>
                  <a:prstClr val="white"/>
                </a:solidFill>
                <a:latin typeface="Helvetica" pitchFamily="34" charset="0"/>
                <a:ea typeface="ヒラギノ角ゴ Pro W3" charset="-128"/>
              </a:rPr>
              <a:t> NA, Aleppo G, Aroda VR, et al., American Diabetes Association. Introduction and methodology: Standards of Care in </a:t>
            </a:r>
            <a:r>
              <a:rPr lang="pt-BR" sz="1600">
                <a:solidFill>
                  <a:prstClr val="white"/>
                </a:solidFill>
                <a:latin typeface="Helvetica" pitchFamily="34" charset="0"/>
                <a:ea typeface="ヒラギノ角ゴ Pro W3" charset="-128"/>
              </a:rPr>
              <a:t>Diabetes—2023. Diabetes Care 2023;46(Suppl. 1):S1–S4</a:t>
            </a:r>
            <a:endParaRPr lang="en-US" sz="1600">
              <a:solidFill>
                <a:prstClr val="white"/>
              </a:solidFill>
              <a:latin typeface="Helvetica" pitchFamily="34" charset="0"/>
              <a:ea typeface="ヒラギノ角ゴ Pro W3" charset="-128"/>
            </a:endParaRPr>
          </a:p>
        </p:txBody>
      </p:sp>
      <p:sp>
        <p:nvSpPr>
          <p:cNvPr id="6" name="Slide Number Placeholder 1">
            <a:extLst>
              <a:ext uri="{FF2B5EF4-FFF2-40B4-BE49-F238E27FC236}">
                <a16:creationId xmlns:a16="http://schemas.microsoft.com/office/drawing/2014/main" id="{E3C71F95-0789-4BBD-A469-ECB382AC65FA}"/>
              </a:ext>
            </a:extLst>
          </p:cNvPr>
          <p:cNvSpPr txBox="1">
            <a:spLocks/>
          </p:cNvSpPr>
          <p:nvPr/>
        </p:nvSpPr>
        <p:spPr>
          <a:xfrm>
            <a:off x="314498" y="8625017"/>
            <a:ext cx="533503" cy="2363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D8D877B3-D348-4611-9BDB-C5374591D951}" type="slidenum">
              <a:rPr lang="en-US" sz="2400">
                <a:solidFill>
                  <a:srgbClr val="000000"/>
                </a:solidFill>
                <a:latin typeface="Arial" panose="020B0604020202020204"/>
              </a:rPr>
              <a:pPr defTabSz="609585"/>
              <a:t>5</a:t>
            </a:fld>
            <a:endParaRPr lang="en-US" sz="2400">
              <a:solidFill>
                <a:srgbClr val="000000"/>
              </a:solidFill>
              <a:latin typeface="Arial" panose="020B0604020202020204"/>
            </a:endParaRPr>
          </a:p>
        </p:txBody>
      </p:sp>
      <p:sp>
        <p:nvSpPr>
          <p:cNvPr id="8" name="TextBox 7">
            <a:extLst>
              <a:ext uri="{FF2B5EF4-FFF2-40B4-BE49-F238E27FC236}">
                <a16:creationId xmlns:a16="http://schemas.microsoft.com/office/drawing/2014/main" id="{91EC5DEC-9652-4392-8AF4-F01ED7EE8B11}"/>
              </a:ext>
            </a:extLst>
          </p:cNvPr>
          <p:cNvSpPr txBox="1">
            <a:spLocks noChangeArrowheads="1"/>
          </p:cNvSpPr>
          <p:nvPr/>
        </p:nvSpPr>
        <p:spPr bwMode="auto">
          <a:xfrm>
            <a:off x="0"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7" name="Picture 6">
            <a:extLst>
              <a:ext uri="{FF2B5EF4-FFF2-40B4-BE49-F238E27FC236}">
                <a16:creationId xmlns:a16="http://schemas.microsoft.com/office/drawing/2014/main" id="{3FB15AB5-A381-13FA-CBD9-3564111F847F}"/>
              </a:ext>
            </a:extLst>
          </p:cNvPr>
          <p:cNvPicPr>
            <a:picLocks noChangeAspect="1"/>
          </p:cNvPicPr>
          <p:nvPr/>
        </p:nvPicPr>
        <p:blipFill>
          <a:blip r:embed="rId3"/>
          <a:stretch>
            <a:fillRect/>
          </a:stretch>
        </p:blipFill>
        <p:spPr>
          <a:xfrm>
            <a:off x="2184696" y="751254"/>
            <a:ext cx="7467304" cy="5355492"/>
          </a:xfrm>
          <a:prstGeom prst="rect">
            <a:avLst/>
          </a:prstGeom>
        </p:spPr>
      </p:pic>
    </p:spTree>
    <p:extLst>
      <p:ext uri="{BB962C8B-B14F-4D97-AF65-F5344CB8AC3E}">
        <p14:creationId xmlns:p14="http://schemas.microsoft.com/office/powerpoint/2010/main" val="42491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6"/>
            <a:ext cx="10366813" cy="443198"/>
          </a:xfrm>
        </p:spPr>
        <p:txBody>
          <a:bodyPr/>
          <a:lstStyle/>
          <a:p>
            <a:r>
              <a:rPr lang="en-US" sz="3200"/>
              <a:t>Use of A1C for Screening and Diagnosis of Diabetes</a:t>
            </a:r>
            <a:endParaRPr lang="en-US" sz="320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3490699"/>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2.2a 	</a:t>
            </a:r>
            <a:r>
              <a:rPr lang="en-US" sz="2400" dirty="0">
                <a:solidFill>
                  <a:srgbClr val="000000"/>
                </a:solidFill>
              </a:rPr>
              <a:t>The A1C test should be performed using a method that is certified by 	the National Glycohemoglobin Standardization Program (NGSP) as 	traceable to the Diabetes Control and Complications Trial (DCCT) 	reference assay. </a:t>
            </a:r>
            <a:r>
              <a:rPr lang="en-US" sz="2400" b="1" dirty="0">
                <a:solidFill>
                  <a:srgbClr val="87161F"/>
                </a:solidFill>
              </a:rPr>
              <a:t>B</a:t>
            </a:r>
          </a:p>
          <a:p>
            <a:pPr defTabSz="1219170">
              <a:spcBef>
                <a:spcPts val="1333"/>
              </a:spcBef>
            </a:pPr>
            <a:r>
              <a:rPr lang="en-US" sz="2400" dirty="0">
                <a:solidFill>
                  <a:srgbClr val="A6192E"/>
                </a:solidFill>
              </a:rPr>
              <a:t>2.2b </a:t>
            </a:r>
            <a:r>
              <a:rPr lang="en-US" sz="2400" dirty="0">
                <a:solidFill>
                  <a:srgbClr val="000000"/>
                </a:solidFill>
              </a:rPr>
              <a:t> 	Point-of-care A1C testing for diabetes screening and diagnosis 	should be restricted to U.S. Food and Drug Administration-       	approved devices at Clinical Laboratory Improvement Amendments 	(CLIA)-certified laboratories that perform testing of moderate 	complexity or higher by trained personnel. </a:t>
            </a:r>
            <a:r>
              <a:rPr lang="en-US" sz="2400" b="1" dirty="0">
                <a:solidFill>
                  <a:srgbClr val="A6192E"/>
                </a:solidFill>
              </a:rPr>
              <a:t>B</a:t>
            </a:r>
          </a:p>
        </p:txBody>
      </p:sp>
    </p:spTree>
    <p:extLst>
      <p:ext uri="{BB962C8B-B14F-4D97-AF65-F5344CB8AC3E}">
        <p14:creationId xmlns:p14="http://schemas.microsoft.com/office/powerpoint/2010/main" val="278899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926866"/>
            <a:ext cx="10366813" cy="886397"/>
          </a:xfrm>
        </p:spPr>
        <p:txBody>
          <a:bodyPr/>
          <a:lstStyle/>
          <a:p>
            <a:r>
              <a:rPr lang="en-US" sz="3200"/>
              <a:t>Use of A1C for Screening and Diagnosis of Diabetes (continued)</a:t>
            </a:r>
            <a:endParaRPr lang="en-US" sz="320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859974"/>
            <a:ext cx="10573843" cy="3490699"/>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a:solidFill>
                  <a:srgbClr val="A6192E"/>
                </a:solidFill>
              </a:rPr>
              <a:t>2.3 	</a:t>
            </a:r>
            <a:r>
              <a:rPr lang="en-US" sz="2400">
                <a:solidFill>
                  <a:srgbClr val="000000"/>
                </a:solidFill>
              </a:rPr>
              <a:t>Marked discordance between A1C and repeat blood glucose values 	should raise the possibility of a problem or interference with either 	test. </a:t>
            </a:r>
            <a:r>
              <a:rPr lang="en-US" sz="2400" b="1">
                <a:solidFill>
                  <a:srgbClr val="A6192E"/>
                </a:solidFill>
              </a:rPr>
              <a:t>B</a:t>
            </a:r>
          </a:p>
          <a:p>
            <a:pPr defTabSz="1219170">
              <a:spcBef>
                <a:spcPts val="1333"/>
              </a:spcBef>
            </a:pPr>
            <a:r>
              <a:rPr lang="en-US" sz="2400">
                <a:solidFill>
                  <a:srgbClr val="A6192E"/>
                </a:solidFill>
              </a:rPr>
              <a:t>2.4 </a:t>
            </a:r>
            <a:r>
              <a:rPr lang="en-US" sz="2400">
                <a:solidFill>
                  <a:srgbClr val="000000"/>
                </a:solidFill>
              </a:rPr>
              <a:t> 	In conditions associated with an altered relationship between A1C 	and glycemia, such as some hemoglobin variants, pregnancy 	(second and third trimesters and the postpartum period), glucose-6-	phosphate dehydrogenase deficiency, HIV, hemodialysis, recent 	blood loss or transfusion, or erythropoietin therapy, plasma glucose 	criteria should be used to diagnose diabetes. </a:t>
            </a:r>
            <a:r>
              <a:rPr lang="en-US" sz="2400" b="1">
                <a:solidFill>
                  <a:srgbClr val="87161F"/>
                </a:solidFill>
              </a:rPr>
              <a:t>B</a:t>
            </a:r>
            <a:endParaRPr lang="en-US" sz="2400" b="1">
              <a:solidFill>
                <a:srgbClr val="A6192E"/>
              </a:solidFill>
            </a:endParaRPr>
          </a:p>
        </p:txBody>
      </p:sp>
    </p:spTree>
    <p:extLst>
      <p:ext uri="{BB962C8B-B14F-4D97-AF65-F5344CB8AC3E}">
        <p14:creationId xmlns:p14="http://schemas.microsoft.com/office/powerpoint/2010/main" val="215728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a:p>
            <a:endParaRPr lang="en-US"/>
          </a:p>
        </p:txBody>
      </p:sp>
      <p:sp>
        <p:nvSpPr>
          <p:cNvPr id="5" name="TextBox 4">
            <a:extLst>
              <a:ext uri="{FF2B5EF4-FFF2-40B4-BE49-F238E27FC236}">
                <a16:creationId xmlns:a16="http://schemas.microsoft.com/office/drawing/2014/main" id="{75016219-367F-473E-9673-B013481024EE}"/>
              </a:ext>
            </a:extLst>
          </p:cNvPr>
          <p:cNvSpPr txBox="1">
            <a:spLocks noChangeArrowheads="1"/>
          </p:cNvSpPr>
          <p:nvPr/>
        </p:nvSpPr>
        <p:spPr bwMode="auto">
          <a:xfrm>
            <a:off x="1158708" y="8663625"/>
            <a:ext cx="75175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09585"/>
            <a:r>
              <a:rPr lang="en-US" sz="1600">
                <a:solidFill>
                  <a:prstClr val="white"/>
                </a:solidFill>
                <a:latin typeface="Helvetica" pitchFamily="34" charset="0"/>
                <a:ea typeface="ヒラギノ角ゴ Pro W3" charset="-128"/>
              </a:rPr>
              <a:t>Introduction and Methodology: </a:t>
            </a:r>
            <a:br>
              <a:rPr lang="en-US" sz="1600">
                <a:solidFill>
                  <a:prstClr val="white"/>
                </a:solidFill>
                <a:latin typeface="Helvetica" pitchFamily="34" charset="0"/>
                <a:ea typeface="ヒラギノ角ゴ Pro W3" charset="-128"/>
              </a:rPr>
            </a:br>
            <a:r>
              <a:rPr lang="en-US" sz="1600" err="1">
                <a:solidFill>
                  <a:prstClr val="white"/>
                </a:solidFill>
                <a:latin typeface="Helvetica" pitchFamily="34" charset="0"/>
                <a:ea typeface="ヒラギノ角ゴ Pro W3" charset="-128"/>
              </a:rPr>
              <a:t>ElSayed</a:t>
            </a:r>
            <a:r>
              <a:rPr lang="en-US" sz="1600">
                <a:solidFill>
                  <a:prstClr val="white"/>
                </a:solidFill>
                <a:latin typeface="Helvetica" pitchFamily="34" charset="0"/>
                <a:ea typeface="ヒラギノ角ゴ Pro W3" charset="-128"/>
              </a:rPr>
              <a:t> NA, Aleppo G, Aroda VR, et al., American Diabetes Association. Introduction and methodology: Standards of Care in </a:t>
            </a:r>
            <a:r>
              <a:rPr lang="pt-BR" sz="1600">
                <a:solidFill>
                  <a:prstClr val="white"/>
                </a:solidFill>
                <a:latin typeface="Helvetica" pitchFamily="34" charset="0"/>
                <a:ea typeface="ヒラギノ角ゴ Pro W3" charset="-128"/>
              </a:rPr>
              <a:t>Diabetes—2023. Diabetes Care 2023;46(Suppl. 1):S1–S4</a:t>
            </a:r>
            <a:endParaRPr lang="en-US" sz="1600">
              <a:solidFill>
                <a:prstClr val="white"/>
              </a:solidFill>
              <a:latin typeface="Helvetica" pitchFamily="34" charset="0"/>
              <a:ea typeface="ヒラギノ角ゴ Pro W3" charset="-128"/>
            </a:endParaRPr>
          </a:p>
        </p:txBody>
      </p:sp>
      <p:sp>
        <p:nvSpPr>
          <p:cNvPr id="6" name="Slide Number Placeholder 1">
            <a:extLst>
              <a:ext uri="{FF2B5EF4-FFF2-40B4-BE49-F238E27FC236}">
                <a16:creationId xmlns:a16="http://schemas.microsoft.com/office/drawing/2014/main" id="{E3C71F95-0789-4BBD-A469-ECB382AC65FA}"/>
              </a:ext>
            </a:extLst>
          </p:cNvPr>
          <p:cNvSpPr txBox="1">
            <a:spLocks/>
          </p:cNvSpPr>
          <p:nvPr/>
        </p:nvSpPr>
        <p:spPr>
          <a:xfrm>
            <a:off x="314498" y="8625017"/>
            <a:ext cx="533503" cy="2363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D8D877B3-D348-4611-9BDB-C5374591D951}" type="slidenum">
              <a:rPr lang="en-US" sz="2400">
                <a:solidFill>
                  <a:srgbClr val="000000"/>
                </a:solidFill>
                <a:latin typeface="Arial" panose="020B0604020202020204"/>
              </a:rPr>
              <a:pPr defTabSz="609585"/>
              <a:t>8</a:t>
            </a:fld>
            <a:endParaRPr lang="en-US" sz="2400">
              <a:solidFill>
                <a:srgbClr val="000000"/>
              </a:solidFill>
              <a:latin typeface="Arial" panose="020B0604020202020204"/>
            </a:endParaRPr>
          </a:p>
        </p:txBody>
      </p:sp>
      <p:sp>
        <p:nvSpPr>
          <p:cNvPr id="8" name="TextBox 7">
            <a:extLst>
              <a:ext uri="{FF2B5EF4-FFF2-40B4-BE49-F238E27FC236}">
                <a16:creationId xmlns:a16="http://schemas.microsoft.com/office/drawing/2014/main" id="{91EC5DEC-9652-4392-8AF4-F01ED7EE8B11}"/>
              </a:ext>
            </a:extLst>
          </p:cNvPr>
          <p:cNvSpPr txBox="1">
            <a:spLocks noChangeArrowheads="1"/>
          </p:cNvSpPr>
          <p:nvPr/>
        </p:nvSpPr>
        <p:spPr bwMode="auto">
          <a:xfrm>
            <a:off x="0"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4" name="Picture 3">
            <a:extLst>
              <a:ext uri="{FF2B5EF4-FFF2-40B4-BE49-F238E27FC236}">
                <a16:creationId xmlns:a16="http://schemas.microsoft.com/office/drawing/2014/main" id="{B31A2EC8-AFE8-E71B-3427-EB8489849172}"/>
              </a:ext>
            </a:extLst>
          </p:cNvPr>
          <p:cNvPicPr>
            <a:picLocks noChangeAspect="1"/>
          </p:cNvPicPr>
          <p:nvPr/>
        </p:nvPicPr>
        <p:blipFill>
          <a:blip r:embed="rId2"/>
          <a:stretch>
            <a:fillRect/>
          </a:stretch>
        </p:blipFill>
        <p:spPr>
          <a:xfrm>
            <a:off x="982134" y="1172882"/>
            <a:ext cx="10227733" cy="4512236"/>
          </a:xfrm>
          <a:prstGeom prst="rect">
            <a:avLst/>
          </a:prstGeom>
        </p:spPr>
      </p:pic>
    </p:spTree>
    <p:extLst>
      <p:ext uri="{BB962C8B-B14F-4D97-AF65-F5344CB8AC3E}">
        <p14:creationId xmlns:p14="http://schemas.microsoft.com/office/powerpoint/2010/main" val="390253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Classification </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779765"/>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667">
                <a:solidFill>
                  <a:srgbClr val="A6192E"/>
                </a:solidFill>
              </a:rPr>
              <a:t>2.5 </a:t>
            </a:r>
            <a:r>
              <a:rPr lang="en-US" sz="2667">
                <a:solidFill>
                  <a:srgbClr val="000000"/>
                </a:solidFill>
              </a:rPr>
              <a:t>	</a:t>
            </a:r>
            <a:r>
              <a:rPr lang="en-US" sz="2400">
                <a:solidFill>
                  <a:srgbClr val="000000"/>
                </a:solidFill>
              </a:rPr>
              <a:t>Classify people with hyperglycemia into appropriate diagnostic 	categories to aid in personalized management. </a:t>
            </a:r>
            <a:r>
              <a:rPr lang="en-US" sz="2400" b="1">
                <a:solidFill>
                  <a:srgbClr val="A6192E"/>
                </a:solidFill>
              </a:rPr>
              <a:t>E</a:t>
            </a:r>
            <a:endParaRPr lang="en-US" sz="2667" b="1">
              <a:solidFill>
                <a:srgbClr val="A6192E"/>
              </a:solidFill>
            </a:endParaRPr>
          </a:p>
        </p:txBody>
      </p:sp>
      <p:sp>
        <p:nvSpPr>
          <p:cNvPr id="4" name="TextBox 3">
            <a:extLst>
              <a:ext uri="{FF2B5EF4-FFF2-40B4-BE49-F238E27FC236}">
                <a16:creationId xmlns:a16="http://schemas.microsoft.com/office/drawing/2014/main" id="{0CBF4233-824E-9542-771E-1BABC8A2BD30}"/>
              </a:ext>
            </a:extLst>
          </p:cNvPr>
          <p:cNvSpPr txBox="1"/>
          <p:nvPr/>
        </p:nvSpPr>
        <p:spPr>
          <a:xfrm>
            <a:off x="774217" y="2974694"/>
            <a:ext cx="10504846" cy="2677656"/>
          </a:xfrm>
          <a:prstGeom prst="rect">
            <a:avLst/>
          </a:prstGeom>
          <a:noFill/>
        </p:spPr>
        <p:txBody>
          <a:bodyPr wrap="square" rtlCol="0">
            <a:spAutoFit/>
          </a:bodyPr>
          <a:lstStyle/>
          <a:p>
            <a:pPr algn="ctr"/>
            <a:r>
              <a:rPr lang="en-GB" sz="2400" dirty="0"/>
              <a:t>Classification is important for determining personalized therapy, but some individuals </a:t>
            </a:r>
            <a:r>
              <a:rPr lang="en-GB" sz="2400" b="1" dirty="0">
                <a:solidFill>
                  <a:srgbClr val="FF0000"/>
                </a:solidFill>
              </a:rPr>
              <a:t>cannot be clearly classified</a:t>
            </a:r>
            <a:r>
              <a:rPr lang="en-GB" sz="2400" dirty="0"/>
              <a:t> as having type 1 or type 2 diabetes at the time of diagnosis. </a:t>
            </a:r>
          </a:p>
          <a:p>
            <a:pPr algn="ctr"/>
            <a:endParaRPr lang="en-GB" sz="2400" dirty="0"/>
          </a:p>
          <a:p>
            <a:pPr algn="ctr"/>
            <a:r>
              <a:rPr lang="en-GB" sz="2400" dirty="0"/>
              <a:t>The traditional paradigms of type 2 diabetes occurring only in adults and type 1 diabetes only in</a:t>
            </a:r>
          </a:p>
          <a:p>
            <a:pPr algn="ctr"/>
            <a:r>
              <a:rPr lang="en-GB" sz="2400" dirty="0"/>
              <a:t>children </a:t>
            </a:r>
            <a:r>
              <a:rPr lang="en-GB" sz="2400" b="1" dirty="0">
                <a:solidFill>
                  <a:srgbClr val="FF0000"/>
                </a:solidFill>
              </a:rPr>
              <a:t>are not accurate</a:t>
            </a:r>
            <a:r>
              <a:rPr lang="en-GB" sz="2400" dirty="0"/>
              <a:t>, as both diseases occur in all age-groups.</a:t>
            </a:r>
          </a:p>
        </p:txBody>
      </p:sp>
      <p:sp>
        <p:nvSpPr>
          <p:cNvPr id="5" name="Ορθογώνιο 4">
            <a:extLst>
              <a:ext uri="{FF2B5EF4-FFF2-40B4-BE49-F238E27FC236}">
                <a16:creationId xmlns:a16="http://schemas.microsoft.com/office/drawing/2014/main" id="{2BD0AA6A-6994-027E-024F-8533A8FEF9E2}"/>
              </a:ext>
            </a:extLst>
          </p:cNvPr>
          <p:cNvSpPr/>
          <p:nvPr/>
        </p:nvSpPr>
        <p:spPr>
          <a:xfrm>
            <a:off x="774217" y="2974693"/>
            <a:ext cx="10504846" cy="2627453"/>
          </a:xfrm>
          <a:prstGeom prst="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273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
</p:tagLst>
</file>

<file path=ppt/tags/tag10.xml><?xml version="1.0" encoding="utf-8"?>
<p:tagLst xmlns:a="http://schemas.openxmlformats.org/drawingml/2006/main" xmlns:r="http://schemas.openxmlformats.org/officeDocument/2006/relationships" xmlns:p="http://schemas.openxmlformats.org/presentationml/2006/main">
  <p:tag name="AS_UNIQUEID" val="11"/>
</p:tagLst>
</file>

<file path=ppt/tags/tag11.xml><?xml version="1.0" encoding="utf-8"?>
<p:tagLst xmlns:a="http://schemas.openxmlformats.org/drawingml/2006/main" xmlns:r="http://schemas.openxmlformats.org/officeDocument/2006/relationships" xmlns:p="http://schemas.openxmlformats.org/presentationml/2006/main">
  <p:tag name="AS_UNIQUEID" val="12"/>
</p:tagLst>
</file>

<file path=ppt/tags/tag12.xml><?xml version="1.0" encoding="utf-8"?>
<p:tagLst xmlns:a="http://schemas.openxmlformats.org/drawingml/2006/main" xmlns:r="http://schemas.openxmlformats.org/officeDocument/2006/relationships" xmlns:p="http://schemas.openxmlformats.org/presentationml/2006/main">
  <p:tag name="AS_UNIQUEID" val="13"/>
</p:tagLst>
</file>

<file path=ppt/tags/tag13.xml><?xml version="1.0" encoding="utf-8"?>
<p:tagLst xmlns:a="http://schemas.openxmlformats.org/drawingml/2006/main" xmlns:r="http://schemas.openxmlformats.org/officeDocument/2006/relationships" xmlns:p="http://schemas.openxmlformats.org/presentationml/2006/main">
  <p:tag name="AS_UNIQUEID" val="11"/>
</p:tagLst>
</file>

<file path=ppt/tags/tag14.xml><?xml version="1.0" encoding="utf-8"?>
<p:tagLst xmlns:a="http://schemas.openxmlformats.org/drawingml/2006/main" xmlns:r="http://schemas.openxmlformats.org/officeDocument/2006/relationships" xmlns:p="http://schemas.openxmlformats.org/presentationml/2006/main">
  <p:tag name="AS_UNIQUEID" val="12"/>
</p:tagLst>
</file>

<file path=ppt/tags/tag15.xml><?xml version="1.0" encoding="utf-8"?>
<p:tagLst xmlns:a="http://schemas.openxmlformats.org/drawingml/2006/main" xmlns:r="http://schemas.openxmlformats.org/officeDocument/2006/relationships" xmlns:p="http://schemas.openxmlformats.org/presentationml/2006/main">
  <p:tag name="AS_UNIQUEID" val="13"/>
</p:tagLst>
</file>

<file path=ppt/tags/tag16.xml><?xml version="1.0" encoding="utf-8"?>
<p:tagLst xmlns:a="http://schemas.openxmlformats.org/drawingml/2006/main" xmlns:r="http://schemas.openxmlformats.org/officeDocument/2006/relationships" xmlns:p="http://schemas.openxmlformats.org/presentationml/2006/main">
  <p:tag name="AS_UNIQUEID" val="11"/>
</p:tagLst>
</file>

<file path=ppt/tags/tag17.xml><?xml version="1.0" encoding="utf-8"?>
<p:tagLst xmlns:a="http://schemas.openxmlformats.org/drawingml/2006/main" xmlns:r="http://schemas.openxmlformats.org/officeDocument/2006/relationships" xmlns:p="http://schemas.openxmlformats.org/presentationml/2006/main">
  <p:tag name="AS_UNIQUEID" val="12"/>
</p:tagLst>
</file>

<file path=ppt/tags/tag18.xml><?xml version="1.0" encoding="utf-8"?>
<p:tagLst xmlns:a="http://schemas.openxmlformats.org/drawingml/2006/main" xmlns:r="http://schemas.openxmlformats.org/officeDocument/2006/relationships" xmlns:p="http://schemas.openxmlformats.org/presentationml/2006/main">
  <p:tag name="AS_UNIQUEID" val="13"/>
</p:tagLst>
</file>

<file path=ppt/tags/tag19.xml><?xml version="1.0" encoding="utf-8"?>
<p:tagLst xmlns:a="http://schemas.openxmlformats.org/drawingml/2006/main" xmlns:r="http://schemas.openxmlformats.org/officeDocument/2006/relationships" xmlns:p="http://schemas.openxmlformats.org/presentationml/2006/main">
  <p:tag name="AS_UNIQUEID" val="11"/>
</p:tagLst>
</file>

<file path=ppt/tags/tag2.xml><?xml version="1.0" encoding="utf-8"?>
<p:tagLst xmlns:a="http://schemas.openxmlformats.org/drawingml/2006/main" xmlns:r="http://schemas.openxmlformats.org/officeDocument/2006/relationships" xmlns:p="http://schemas.openxmlformats.org/presentationml/2006/main">
  <p:tag name="AS_UNIQUEID" val="9"/>
</p:tagLst>
</file>

<file path=ppt/tags/tag20.xml><?xml version="1.0" encoding="utf-8"?>
<p:tagLst xmlns:a="http://schemas.openxmlformats.org/drawingml/2006/main" xmlns:r="http://schemas.openxmlformats.org/officeDocument/2006/relationships" xmlns:p="http://schemas.openxmlformats.org/presentationml/2006/main">
  <p:tag name="AS_UNIQUEID" val="12"/>
</p:tagLst>
</file>

<file path=ppt/tags/tag21.xml><?xml version="1.0" encoding="utf-8"?>
<p:tagLst xmlns:a="http://schemas.openxmlformats.org/drawingml/2006/main" xmlns:r="http://schemas.openxmlformats.org/officeDocument/2006/relationships" xmlns:p="http://schemas.openxmlformats.org/presentationml/2006/main">
  <p:tag name="AS_UNIQUEID" val="13"/>
</p:tagLst>
</file>

<file path=ppt/tags/tag22.xml><?xml version="1.0" encoding="utf-8"?>
<p:tagLst xmlns:a="http://schemas.openxmlformats.org/drawingml/2006/main" xmlns:r="http://schemas.openxmlformats.org/officeDocument/2006/relationships" xmlns:p="http://schemas.openxmlformats.org/presentationml/2006/main">
  <p:tag name="AS_UNIQUEID" val="11"/>
</p:tagLst>
</file>

<file path=ppt/tags/tag23.xml><?xml version="1.0" encoding="utf-8"?>
<p:tagLst xmlns:a="http://schemas.openxmlformats.org/drawingml/2006/main" xmlns:r="http://schemas.openxmlformats.org/officeDocument/2006/relationships" xmlns:p="http://schemas.openxmlformats.org/presentationml/2006/main">
  <p:tag name="AS_UNIQUEID" val="12"/>
</p:tagLst>
</file>

<file path=ppt/tags/tag24.xml><?xml version="1.0" encoding="utf-8"?>
<p:tagLst xmlns:a="http://schemas.openxmlformats.org/drawingml/2006/main" xmlns:r="http://schemas.openxmlformats.org/officeDocument/2006/relationships" xmlns:p="http://schemas.openxmlformats.org/presentationml/2006/main">
  <p:tag name="AS_UNIQUEID" val="13"/>
</p:tagLst>
</file>

<file path=ppt/tags/tag25.xml><?xml version="1.0" encoding="utf-8"?>
<p:tagLst xmlns:a="http://schemas.openxmlformats.org/drawingml/2006/main" xmlns:r="http://schemas.openxmlformats.org/officeDocument/2006/relationships" xmlns:p="http://schemas.openxmlformats.org/presentationml/2006/main">
  <p:tag name="AS_UNIQUEID" val="11"/>
</p:tagLst>
</file>

<file path=ppt/tags/tag26.xml><?xml version="1.0" encoding="utf-8"?>
<p:tagLst xmlns:a="http://schemas.openxmlformats.org/drawingml/2006/main" xmlns:r="http://schemas.openxmlformats.org/officeDocument/2006/relationships" xmlns:p="http://schemas.openxmlformats.org/presentationml/2006/main">
  <p:tag name="AS_UNIQUEID" val="12"/>
</p:tagLst>
</file>

<file path=ppt/tags/tag27.xml><?xml version="1.0" encoding="utf-8"?>
<p:tagLst xmlns:a="http://schemas.openxmlformats.org/drawingml/2006/main" xmlns:r="http://schemas.openxmlformats.org/officeDocument/2006/relationships" xmlns:p="http://schemas.openxmlformats.org/presentationml/2006/main">
  <p:tag name="AS_UNIQUEID" val="13"/>
</p:tagLst>
</file>

<file path=ppt/tags/tag28.xml><?xml version="1.0" encoding="utf-8"?>
<p:tagLst xmlns:a="http://schemas.openxmlformats.org/drawingml/2006/main" xmlns:r="http://schemas.openxmlformats.org/officeDocument/2006/relationships" xmlns:p="http://schemas.openxmlformats.org/presentationml/2006/main">
  <p:tag name="AS_UNIQUEID" val="11"/>
</p:tagLst>
</file>

<file path=ppt/tags/tag29.xml><?xml version="1.0" encoding="utf-8"?>
<p:tagLst xmlns:a="http://schemas.openxmlformats.org/drawingml/2006/main" xmlns:r="http://schemas.openxmlformats.org/officeDocument/2006/relationships" xmlns:p="http://schemas.openxmlformats.org/presentationml/2006/main">
  <p:tag name="AS_UNIQUEID" val="12"/>
</p:tagLst>
</file>

<file path=ppt/tags/tag3.xml><?xml version="1.0" encoding="utf-8"?>
<p:tagLst xmlns:a="http://schemas.openxmlformats.org/drawingml/2006/main" xmlns:r="http://schemas.openxmlformats.org/officeDocument/2006/relationships" xmlns:p="http://schemas.openxmlformats.org/presentationml/2006/main">
  <p:tag name="AS_UNIQUEID" val="10"/>
</p:tagLst>
</file>

<file path=ppt/tags/tag30.xml><?xml version="1.0" encoding="utf-8"?>
<p:tagLst xmlns:a="http://schemas.openxmlformats.org/drawingml/2006/main" xmlns:r="http://schemas.openxmlformats.org/officeDocument/2006/relationships" xmlns:p="http://schemas.openxmlformats.org/presentationml/2006/main">
  <p:tag name="AS_UNIQUEID" val="13"/>
</p:tagLst>
</file>

<file path=ppt/tags/tag31.xml><?xml version="1.0" encoding="utf-8"?>
<p:tagLst xmlns:a="http://schemas.openxmlformats.org/drawingml/2006/main" xmlns:r="http://schemas.openxmlformats.org/officeDocument/2006/relationships" xmlns:p="http://schemas.openxmlformats.org/presentationml/2006/main">
  <p:tag name="AS_UNIQUEID" val="11"/>
</p:tagLst>
</file>

<file path=ppt/tags/tag32.xml><?xml version="1.0" encoding="utf-8"?>
<p:tagLst xmlns:a="http://schemas.openxmlformats.org/drawingml/2006/main" xmlns:r="http://schemas.openxmlformats.org/officeDocument/2006/relationships" xmlns:p="http://schemas.openxmlformats.org/presentationml/2006/main">
  <p:tag name="AS_UNIQUEID" val="12"/>
</p:tagLst>
</file>

<file path=ppt/tags/tag33.xml><?xml version="1.0" encoding="utf-8"?>
<p:tagLst xmlns:a="http://schemas.openxmlformats.org/drawingml/2006/main" xmlns:r="http://schemas.openxmlformats.org/officeDocument/2006/relationships" xmlns:p="http://schemas.openxmlformats.org/presentationml/2006/main">
  <p:tag name="AS_UNIQUEID" val="13"/>
</p:tagLst>
</file>

<file path=ppt/tags/tag34.xml><?xml version="1.0" encoding="utf-8"?>
<p:tagLst xmlns:a="http://schemas.openxmlformats.org/drawingml/2006/main" xmlns:r="http://schemas.openxmlformats.org/officeDocument/2006/relationships" xmlns:p="http://schemas.openxmlformats.org/presentationml/2006/main">
  <p:tag name="AS_UNIQUEID" val="11"/>
</p:tagLst>
</file>

<file path=ppt/tags/tag35.xml><?xml version="1.0" encoding="utf-8"?>
<p:tagLst xmlns:a="http://schemas.openxmlformats.org/drawingml/2006/main" xmlns:r="http://schemas.openxmlformats.org/officeDocument/2006/relationships" xmlns:p="http://schemas.openxmlformats.org/presentationml/2006/main">
  <p:tag name="AS_UNIQUEID" val="12"/>
</p:tagLst>
</file>

<file path=ppt/tags/tag36.xml><?xml version="1.0" encoding="utf-8"?>
<p:tagLst xmlns:a="http://schemas.openxmlformats.org/drawingml/2006/main" xmlns:r="http://schemas.openxmlformats.org/officeDocument/2006/relationships" xmlns:p="http://schemas.openxmlformats.org/presentationml/2006/main">
  <p:tag name="AS_UNIQUEID" val="13"/>
</p:tagLst>
</file>

<file path=ppt/tags/tag37.xml><?xml version="1.0" encoding="utf-8"?>
<p:tagLst xmlns:a="http://schemas.openxmlformats.org/drawingml/2006/main" xmlns:r="http://schemas.openxmlformats.org/officeDocument/2006/relationships" xmlns:p="http://schemas.openxmlformats.org/presentationml/2006/main">
  <p:tag name="AS_UNIQUEID" val="11"/>
</p:tagLst>
</file>

<file path=ppt/tags/tag38.xml><?xml version="1.0" encoding="utf-8"?>
<p:tagLst xmlns:a="http://schemas.openxmlformats.org/drawingml/2006/main" xmlns:r="http://schemas.openxmlformats.org/officeDocument/2006/relationships" xmlns:p="http://schemas.openxmlformats.org/presentationml/2006/main">
  <p:tag name="AS_UNIQUEID" val="12"/>
</p:tagLst>
</file>

<file path=ppt/tags/tag39.xml><?xml version="1.0" encoding="utf-8"?>
<p:tagLst xmlns:a="http://schemas.openxmlformats.org/drawingml/2006/main" xmlns:r="http://schemas.openxmlformats.org/officeDocument/2006/relationships" xmlns:p="http://schemas.openxmlformats.org/presentationml/2006/main">
  <p:tag name="AS_UNIQUEID" val="13"/>
</p:tagLst>
</file>

<file path=ppt/tags/tag4.xml><?xml version="1.0" encoding="utf-8"?>
<p:tagLst xmlns:a="http://schemas.openxmlformats.org/drawingml/2006/main" xmlns:r="http://schemas.openxmlformats.org/officeDocument/2006/relationships" xmlns:p="http://schemas.openxmlformats.org/presentationml/2006/main">
  <p:tag name="AS_UNIQUEID" val="11"/>
</p:tagLst>
</file>

<file path=ppt/tags/tag40.xml><?xml version="1.0" encoding="utf-8"?>
<p:tagLst xmlns:a="http://schemas.openxmlformats.org/drawingml/2006/main" xmlns:r="http://schemas.openxmlformats.org/officeDocument/2006/relationships" xmlns:p="http://schemas.openxmlformats.org/presentationml/2006/main">
  <p:tag name="AS_UNIQUEID" val="542"/>
</p:tagLst>
</file>

<file path=ppt/tags/tag41.xml><?xml version="1.0" encoding="utf-8"?>
<p:tagLst xmlns:a="http://schemas.openxmlformats.org/drawingml/2006/main" xmlns:r="http://schemas.openxmlformats.org/officeDocument/2006/relationships" xmlns:p="http://schemas.openxmlformats.org/presentationml/2006/main">
  <p:tag name="AS_UNIQUEID" val="543"/>
</p:tagLst>
</file>

<file path=ppt/tags/tag42.xml><?xml version="1.0" encoding="utf-8"?>
<p:tagLst xmlns:a="http://schemas.openxmlformats.org/drawingml/2006/main" xmlns:r="http://schemas.openxmlformats.org/officeDocument/2006/relationships" xmlns:p="http://schemas.openxmlformats.org/presentationml/2006/main">
  <p:tag name="AS_UNIQUEID" val="544"/>
</p:tagLst>
</file>

<file path=ppt/tags/tag43.xml><?xml version="1.0" encoding="utf-8"?>
<p:tagLst xmlns:a="http://schemas.openxmlformats.org/drawingml/2006/main" xmlns:r="http://schemas.openxmlformats.org/officeDocument/2006/relationships" xmlns:p="http://schemas.openxmlformats.org/presentationml/2006/main">
  <p:tag name="AS_UNIQUEID" val="545"/>
</p:tagLst>
</file>

<file path=ppt/tags/tag44.xml><?xml version="1.0" encoding="utf-8"?>
<p:tagLst xmlns:a="http://schemas.openxmlformats.org/drawingml/2006/main" xmlns:r="http://schemas.openxmlformats.org/officeDocument/2006/relationships" xmlns:p="http://schemas.openxmlformats.org/presentationml/2006/main">
  <p:tag name="AS_UNIQUEID" val="546"/>
</p:tagLst>
</file>

<file path=ppt/tags/tag45.xml><?xml version="1.0" encoding="utf-8"?>
<p:tagLst xmlns:a="http://schemas.openxmlformats.org/drawingml/2006/main" xmlns:r="http://schemas.openxmlformats.org/officeDocument/2006/relationships" xmlns:p="http://schemas.openxmlformats.org/presentationml/2006/main">
  <p:tag name="AS_UNIQUEID" val="547"/>
</p:tagLst>
</file>

<file path=ppt/tags/tag46.xml><?xml version="1.0" encoding="utf-8"?>
<p:tagLst xmlns:a="http://schemas.openxmlformats.org/drawingml/2006/main" xmlns:r="http://schemas.openxmlformats.org/officeDocument/2006/relationships" xmlns:p="http://schemas.openxmlformats.org/presentationml/2006/main">
  <p:tag name="AS_UNIQUEID" val="548"/>
</p:tagLst>
</file>

<file path=ppt/tags/tag47.xml><?xml version="1.0" encoding="utf-8"?>
<p:tagLst xmlns:a="http://schemas.openxmlformats.org/drawingml/2006/main" xmlns:r="http://schemas.openxmlformats.org/officeDocument/2006/relationships" xmlns:p="http://schemas.openxmlformats.org/presentationml/2006/main">
  <p:tag name="AS_UNIQUEID" val="549"/>
</p:tagLst>
</file>

<file path=ppt/tags/tag48.xml><?xml version="1.0" encoding="utf-8"?>
<p:tagLst xmlns:a="http://schemas.openxmlformats.org/drawingml/2006/main" xmlns:r="http://schemas.openxmlformats.org/officeDocument/2006/relationships" xmlns:p="http://schemas.openxmlformats.org/presentationml/2006/main">
  <p:tag name="AS_UNIQUEID" val="550"/>
</p:tagLst>
</file>

<file path=ppt/tags/tag49.xml><?xml version="1.0" encoding="utf-8"?>
<p:tagLst xmlns:a="http://schemas.openxmlformats.org/drawingml/2006/main" xmlns:r="http://schemas.openxmlformats.org/officeDocument/2006/relationships" xmlns:p="http://schemas.openxmlformats.org/presentationml/2006/main">
  <p:tag name="AS_UNIQUEID" val="551"/>
</p:tagLst>
</file>

<file path=ppt/tags/tag5.xml><?xml version="1.0" encoding="utf-8"?>
<p:tagLst xmlns:a="http://schemas.openxmlformats.org/drawingml/2006/main" xmlns:r="http://schemas.openxmlformats.org/officeDocument/2006/relationships" xmlns:p="http://schemas.openxmlformats.org/presentationml/2006/main">
  <p:tag name="AS_UNIQUEID" val="12"/>
</p:tagLst>
</file>

<file path=ppt/tags/tag6.xml><?xml version="1.0" encoding="utf-8"?>
<p:tagLst xmlns:a="http://schemas.openxmlformats.org/drawingml/2006/main" xmlns:r="http://schemas.openxmlformats.org/officeDocument/2006/relationships" xmlns:p="http://schemas.openxmlformats.org/presentationml/2006/main">
  <p:tag name="AS_UNIQUEID" val="13"/>
</p:tagLst>
</file>

<file path=ppt/tags/tag7.xml><?xml version="1.0" encoding="utf-8"?>
<p:tagLst xmlns:a="http://schemas.openxmlformats.org/drawingml/2006/main" xmlns:r="http://schemas.openxmlformats.org/officeDocument/2006/relationships" xmlns:p="http://schemas.openxmlformats.org/presentationml/2006/main">
  <p:tag name="AS_UNIQUEID" val="11"/>
</p:tagLst>
</file>

<file path=ppt/tags/tag8.xml><?xml version="1.0" encoding="utf-8"?>
<p:tagLst xmlns:a="http://schemas.openxmlformats.org/drawingml/2006/main" xmlns:r="http://schemas.openxmlformats.org/officeDocument/2006/relationships" xmlns:p="http://schemas.openxmlformats.org/presentationml/2006/main">
  <p:tag name="AS_UNIQUEID" val="12"/>
</p:tagLst>
</file>

<file path=ppt/tags/tag9.xml><?xml version="1.0" encoding="utf-8"?>
<p:tagLst xmlns:a="http://schemas.openxmlformats.org/drawingml/2006/main" xmlns:r="http://schemas.openxmlformats.org/officeDocument/2006/relationships" xmlns:p="http://schemas.openxmlformats.org/presentationml/2006/main">
  <p:tag name="AS_UNIQUEID" val="1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s">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803</TotalTime>
  <Words>3902</Words>
  <Application>Microsoft Office PowerPoint</Application>
  <PresentationFormat>Ευρεία οθόνη</PresentationFormat>
  <Paragraphs>184</Paragraphs>
  <Slides>42</Slides>
  <Notes>16</Notes>
  <HiddenSlides>0</HiddenSlides>
  <MMClips>0</MMClips>
  <ScaleCrop>false</ScaleCrop>
  <HeadingPairs>
    <vt:vector size="6" baseType="variant">
      <vt:variant>
        <vt:lpstr>Γραμματοσειρές που χρησιμοποιούνται</vt:lpstr>
      </vt:variant>
      <vt:variant>
        <vt:i4>14</vt:i4>
      </vt:variant>
      <vt:variant>
        <vt:lpstr>Θέμα</vt:lpstr>
      </vt:variant>
      <vt:variant>
        <vt:i4>4</vt:i4>
      </vt:variant>
      <vt:variant>
        <vt:lpstr>Τίτλοι διαφανειών</vt:lpstr>
      </vt:variant>
      <vt:variant>
        <vt:i4>42</vt:i4>
      </vt:variant>
    </vt:vector>
  </HeadingPairs>
  <TitlesOfParts>
    <vt:vector size="60" baseType="lpstr">
      <vt:lpstr>AdvOT7b515deb</vt:lpstr>
      <vt:lpstr>AdvOT7b515deb+fb</vt:lpstr>
      <vt:lpstr>AdvOT8817665d</vt:lpstr>
      <vt:lpstr>AdvOT8eb9eec2.B</vt:lpstr>
      <vt:lpstr>AdvP4C4E51</vt:lpstr>
      <vt:lpstr>Aptos</vt:lpstr>
      <vt:lpstr>Aptos Display</vt:lpstr>
      <vt:lpstr>Arial</vt:lpstr>
      <vt:lpstr>Calibri</vt:lpstr>
      <vt:lpstr>Helvetica</vt:lpstr>
      <vt:lpstr>Helvetica Neue</vt:lpstr>
      <vt:lpstr>Times New Roman</vt:lpstr>
      <vt:lpstr>Wingdings</vt:lpstr>
      <vt:lpstr>ヒラギノ角ゴ Pro W3</vt:lpstr>
      <vt:lpstr>Θέμα του Office</vt:lpstr>
      <vt:lpstr>Covers</vt:lpstr>
      <vt:lpstr>2_Custom Design</vt:lpstr>
      <vt:lpstr>2_Office Theme</vt:lpstr>
      <vt:lpstr> Εισαγωγή στον Διαβήτη και στην Καρδιομεταβολική Ιατρική:  Διαγνωστικά Κριτήρια ΣΔ - Τύποι ΣΔ</vt:lpstr>
      <vt:lpstr>Standards of Care in Diabetes—2024  (Standards of Care)</vt:lpstr>
      <vt:lpstr>Παρουσίαση του PowerPoint</vt:lpstr>
      <vt:lpstr>Diagnostic Tests for Diabetes</vt:lpstr>
      <vt:lpstr>Παρουσίαση του PowerPoint</vt:lpstr>
      <vt:lpstr>Use of A1C for Screening and Diagnosis of Diabetes</vt:lpstr>
      <vt:lpstr>Use of A1C for Screening and Diagnosis of Diabetes (continued)</vt:lpstr>
      <vt:lpstr>Παρουσίαση του PowerPoint</vt:lpstr>
      <vt:lpstr>Classification </vt:lpstr>
      <vt:lpstr>Classification (continued) </vt:lpstr>
      <vt:lpstr>Type 1 Diabetes</vt:lpstr>
      <vt:lpstr>Παρουσίαση του PowerPoint</vt:lpstr>
      <vt:lpstr>Παρουσίαση του PowerPoint</vt:lpstr>
      <vt:lpstr>Prediabetes and Type 2 Diabetes</vt:lpstr>
      <vt:lpstr>Παρουσίαση του PowerPoint</vt:lpstr>
      <vt:lpstr>Prediabetes and Type 2 Diabetes (continued)</vt:lpstr>
      <vt:lpstr>Prediabetes and Type 2 Diabetes (continued)</vt:lpstr>
      <vt:lpstr>Prediabetes and Type 2 Diabetes (continued)</vt:lpstr>
      <vt:lpstr>Παρουσίαση του PowerPoint</vt:lpstr>
      <vt:lpstr>Παρουσίαση του PowerPoint</vt:lpstr>
      <vt:lpstr>Pancreatic Diabetes or Diabetes in the Context of the Exocrine Pancreas</vt:lpstr>
      <vt:lpstr>Παρουσίαση του PowerPoint</vt:lpstr>
      <vt:lpstr>Cystic Fibrosis-Related Diabetes</vt:lpstr>
      <vt:lpstr>Posttransplantation Diabetes Mellitus</vt:lpstr>
      <vt:lpstr>Monogenic Diabetes Syndromes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Latent autoimmune diabetes in Adults - LADA</vt:lpstr>
      <vt:lpstr>LADA pathophysiology</vt:lpstr>
      <vt:lpstr>Παρουσίαση του PowerPoint</vt:lpstr>
      <vt:lpstr>Παρουσίαση του PowerPoint</vt:lpstr>
      <vt:lpstr>Gestational Diabetes Mellitus</vt:lpstr>
      <vt:lpstr>Gestational Diabetes Mellitus (continued)</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ΕΜΜΑΝΟΥΗΛ ΚΟΡΑΚΑΣ</dc:creator>
  <cp:lastModifiedBy>ΕΜΜΑΝΟΥΗΛ ΚΟΡΑΚΑΣ</cp:lastModifiedBy>
  <cp:revision>4</cp:revision>
  <dcterms:created xsi:type="dcterms:W3CDTF">2024-11-17T00:30:41Z</dcterms:created>
  <dcterms:modified xsi:type="dcterms:W3CDTF">2025-10-20T13:25:13Z</dcterms:modified>
</cp:coreProperties>
</file>