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96" r:id="rId2"/>
    <p:sldId id="440" r:id="rId3"/>
    <p:sldId id="443" r:id="rId4"/>
    <p:sldId id="425" r:id="rId5"/>
    <p:sldId id="426" r:id="rId6"/>
    <p:sldId id="413" r:id="rId7"/>
    <p:sldId id="412" r:id="rId8"/>
    <p:sldId id="438" r:id="rId9"/>
    <p:sldId id="427" r:id="rId10"/>
    <p:sldId id="428" r:id="rId11"/>
    <p:sldId id="429" r:id="rId12"/>
    <p:sldId id="410" r:id="rId13"/>
    <p:sldId id="431" r:id="rId14"/>
    <p:sldId id="432" r:id="rId15"/>
    <p:sldId id="437" r:id="rId16"/>
    <p:sldId id="473" r:id="rId17"/>
    <p:sldId id="445" r:id="rId18"/>
    <p:sldId id="446" r:id="rId19"/>
    <p:sldId id="436" r:id="rId20"/>
    <p:sldId id="447" r:id="rId21"/>
    <p:sldId id="448" r:id="rId22"/>
    <p:sldId id="449" r:id="rId23"/>
    <p:sldId id="441" r:id="rId24"/>
    <p:sldId id="387" r:id="rId25"/>
    <p:sldId id="417" r:id="rId26"/>
    <p:sldId id="435" r:id="rId27"/>
    <p:sldId id="474" r:id="rId28"/>
    <p:sldId id="456" r:id="rId29"/>
    <p:sldId id="457" r:id="rId30"/>
    <p:sldId id="419" r:id="rId31"/>
    <p:sldId id="433" r:id="rId32"/>
    <p:sldId id="434" r:id="rId33"/>
    <p:sldId id="453" r:id="rId34"/>
    <p:sldId id="424" r:id="rId35"/>
    <p:sldId id="411" r:id="rId36"/>
    <p:sldId id="415" r:id="rId37"/>
    <p:sldId id="471" r:id="rId38"/>
    <p:sldId id="472" r:id="rId39"/>
    <p:sldId id="468" r:id="rId40"/>
    <p:sldId id="469" r:id="rId41"/>
    <p:sldId id="484" r:id="rId42"/>
    <p:sldId id="480" r:id="rId43"/>
    <p:sldId id="268" r:id="rId44"/>
    <p:sldId id="475" r:id="rId45"/>
    <p:sldId id="455" r:id="rId46"/>
    <p:sldId id="460" r:id="rId47"/>
    <p:sldId id="461" r:id="rId48"/>
    <p:sldId id="462" r:id="rId49"/>
    <p:sldId id="463" r:id="rId50"/>
    <p:sldId id="464" r:id="rId51"/>
    <p:sldId id="454" r:id="rId52"/>
    <p:sldId id="476" r:id="rId53"/>
    <p:sldId id="442" r:id="rId54"/>
    <p:sldId id="466" r:id="rId55"/>
    <p:sldId id="465" r:id="rId56"/>
    <p:sldId id="467" r:id="rId57"/>
    <p:sldId id="452" r:id="rId58"/>
    <p:sldId id="450" r:id="rId59"/>
    <p:sldId id="451" r:id="rId60"/>
    <p:sldId id="421" r:id="rId61"/>
    <p:sldId id="470" r:id="rId62"/>
    <p:sldId id="422" r:id="rId63"/>
    <p:sldId id="458" r:id="rId64"/>
    <p:sldId id="444" r:id="rId65"/>
    <p:sldId id="379" r:id="rId66"/>
    <p:sldId id="420" r:id="rId67"/>
    <p:sldId id="414" r:id="rId68"/>
    <p:sldId id="423" r:id="rId69"/>
    <p:sldId id="416" r:id="rId70"/>
  </p:sldIdLst>
  <p:sldSz cx="12192000" cy="6858000"/>
  <p:notesSz cx="6858000" cy="99456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001" initials="U0" lastIdx="1" clrIdx="0">
    <p:extLst>
      <p:ext uri="{19B8F6BF-5375-455C-9EA6-DF929625EA0E}">
        <p15:presenceInfo xmlns:p15="http://schemas.microsoft.com/office/powerpoint/2012/main" userId="User 001" providerId="None"/>
      </p:ext>
    </p:extLst>
  </p:cmAuthor>
  <p:cmAuthor id="2" name="Acer" initials="A" lastIdx="2" clrIdx="1">
    <p:extLst>
      <p:ext uri="{19B8F6BF-5375-455C-9EA6-DF929625EA0E}">
        <p15:presenceInfo xmlns:p15="http://schemas.microsoft.com/office/powerpoint/2012/main" userId="A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86" d="100"/>
          <a:sy n="86" d="100"/>
        </p:scale>
        <p:origin x="600" y="67"/>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264" y="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C770A125-8F09-4BE5-947F-AEB3F4DB235A}" type="datetimeFigureOut">
              <a:rPr lang="el-GR" smtClean="0"/>
              <a:pPr/>
              <a:t>28/9/2025</a:t>
            </a:fld>
            <a:endParaRPr lang="el-GR"/>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2F15C126-FA6A-4A11-B2BD-32463596ADBF}" type="slidenum">
              <a:rPr lang="el-GR" smtClean="0"/>
              <a:pPr/>
              <a:t>‹#›</a:t>
            </a:fld>
            <a:endParaRPr lang="el-GR"/>
          </a:p>
        </p:txBody>
      </p:sp>
    </p:spTree>
    <p:extLst>
      <p:ext uri="{BB962C8B-B14F-4D97-AF65-F5344CB8AC3E}">
        <p14:creationId xmlns:p14="http://schemas.microsoft.com/office/powerpoint/2010/main" val="395579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F03C127A-F668-4903-8970-1BDB7D684A88}" type="datetimeFigureOut">
              <a:rPr lang="el-GR" smtClean="0"/>
              <a:pPr/>
              <a:t>28/9/2025</a:t>
            </a:fld>
            <a:endParaRPr lang="el-GR"/>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52C492C-2FC8-41C9-AAFB-7C05098C12B9}" type="slidenum">
              <a:rPr lang="el-GR" smtClean="0"/>
              <a:pPr/>
              <a:t>‹#›</a:t>
            </a:fld>
            <a:endParaRPr lang="el-GR"/>
          </a:p>
        </p:txBody>
      </p:sp>
    </p:spTree>
    <p:extLst>
      <p:ext uri="{BB962C8B-B14F-4D97-AF65-F5344CB8AC3E}">
        <p14:creationId xmlns:p14="http://schemas.microsoft.com/office/powerpoint/2010/main" val="281014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
        <p:nvSpPr>
          <p:cNvPr id="737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C996C0-B6CF-42DD-AF0A-E1E46FBDD6E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091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28/9/2025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67410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28/9/2025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424017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28/9/2025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315777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FF6AC0A-3B87-4EF6-9B9E-0314F5EEEA7D}" type="datetimeFigureOut">
              <a:rPr lang="el-GR" smtClean="0"/>
              <a:pPr/>
              <a:t>28/9/2025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41293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F6AC0A-3B87-4EF6-9B9E-0314F5EEEA7D}" type="datetimeFigureOut">
              <a:rPr lang="el-GR" smtClean="0"/>
              <a:pPr/>
              <a:t>28/9/2025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218977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FF6AC0A-3B87-4EF6-9B9E-0314F5EEEA7D}" type="datetimeFigureOut">
              <a:rPr lang="el-GR" smtClean="0"/>
              <a:pPr/>
              <a:t>28/9/2025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210807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FF6AC0A-3B87-4EF6-9B9E-0314F5EEEA7D}" type="datetimeFigureOut">
              <a:rPr lang="el-GR" smtClean="0"/>
              <a:pPr/>
              <a:t>28/9/2025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46283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FF6AC0A-3B87-4EF6-9B9E-0314F5EEEA7D}" type="datetimeFigureOut">
              <a:rPr lang="el-GR" smtClean="0"/>
              <a:pPr/>
              <a:t>28/9/2025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400350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6AC0A-3B87-4EF6-9B9E-0314F5EEEA7D}" type="datetimeFigureOut">
              <a:rPr lang="el-GR" smtClean="0"/>
              <a:pPr/>
              <a:t>28/9/2025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393199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6AC0A-3B87-4EF6-9B9E-0314F5EEEA7D}" type="datetimeFigureOut">
              <a:rPr lang="el-GR" smtClean="0"/>
              <a:pPr/>
              <a:t>28/9/2025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156665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6AC0A-3B87-4EF6-9B9E-0314F5EEEA7D}" type="datetimeFigureOut">
              <a:rPr lang="el-GR" smtClean="0"/>
              <a:pPr/>
              <a:t>28/9/2025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76E166-7A0E-433A-9EDE-4F0A6B13260B}" type="slidenum">
              <a:rPr lang="el-GR" smtClean="0"/>
              <a:pPr/>
              <a:t>‹#›</a:t>
            </a:fld>
            <a:endParaRPr lang="el-GR"/>
          </a:p>
        </p:txBody>
      </p:sp>
    </p:spTree>
    <p:extLst>
      <p:ext uri="{BB962C8B-B14F-4D97-AF65-F5344CB8AC3E}">
        <p14:creationId xmlns:p14="http://schemas.microsoft.com/office/powerpoint/2010/main" val="296370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6AC0A-3B87-4EF6-9B9E-0314F5EEEA7D}" type="datetimeFigureOut">
              <a:rPr lang="el-GR" smtClean="0"/>
              <a:pPr/>
              <a:t>28/9/2025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6E166-7A0E-433A-9EDE-4F0A6B13260B}" type="slidenum">
              <a:rPr lang="el-GR" smtClean="0"/>
              <a:pPr/>
              <a:t>‹#›</a:t>
            </a:fld>
            <a:endParaRPr lang="el-GR"/>
          </a:p>
        </p:txBody>
      </p:sp>
    </p:spTree>
    <p:extLst>
      <p:ext uri="{BB962C8B-B14F-4D97-AF65-F5344CB8AC3E}">
        <p14:creationId xmlns:p14="http://schemas.microsoft.com/office/powerpoint/2010/main" val="368236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7875" y="2203813"/>
            <a:ext cx="9384900" cy="2279410"/>
          </a:xfrm>
          <a:solidFill>
            <a:srgbClr val="00B0F0"/>
          </a:solidFill>
        </p:spPr>
        <p:txBody>
          <a:bodyPr>
            <a:normAutofit fontScale="90000"/>
          </a:bodyPr>
          <a:lstStyle/>
          <a:p>
            <a:pPr>
              <a:lnSpc>
                <a:spcPct val="100000"/>
              </a:lnSpc>
            </a:pPr>
            <a:br>
              <a:rPr lang="el-GR" sz="4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Εισαγωγή στον Διαβήτη και στην </a:t>
            </a:r>
            <a:r>
              <a:rPr lang="el-GR"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Καρδιομεταβολική</a:t>
            </a: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Ιατρική:</a:t>
            </a:r>
            <a:b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Αναγκαιότητα ύπαρξης </a:t>
            </a:r>
            <a:r>
              <a:rPr lang="el-GR" sz="40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Καρδιομεταβολικής</a:t>
            </a:r>
            <a:r>
              <a:rPr lang="el-GR"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Ιατρικής</a:t>
            </a:r>
          </a:p>
        </p:txBody>
      </p:sp>
      <p:sp>
        <p:nvSpPr>
          <p:cNvPr id="3" name="Subtitle 2"/>
          <p:cNvSpPr>
            <a:spLocks noGrp="1"/>
          </p:cNvSpPr>
          <p:nvPr>
            <p:ph type="subTitle" idx="1"/>
          </p:nvPr>
        </p:nvSpPr>
        <p:spPr>
          <a:xfrm>
            <a:off x="1254034" y="5036288"/>
            <a:ext cx="9789104" cy="1442888"/>
          </a:xfrm>
        </p:spPr>
        <p:txBody>
          <a:bodyPr>
            <a:normAutofit fontScale="92500" lnSpcReduction="20000"/>
          </a:bodyPr>
          <a:lstStyle/>
          <a:p>
            <a:pPr>
              <a:lnSpc>
                <a:spcPct val="100000"/>
              </a:lnSpc>
            </a:pPr>
            <a:r>
              <a:rPr lang="el-GR" sz="2000" dirty="0">
                <a:solidFill>
                  <a:srgbClr val="FFC000"/>
                </a:solidFill>
                <a:latin typeface="Arial" panose="020B0604020202020204" pitchFamily="34" charset="0"/>
                <a:cs typeface="Arial" panose="020B0604020202020204" pitchFamily="34" charset="0"/>
              </a:rPr>
              <a:t>Γεώργιος Παυλίδης</a:t>
            </a:r>
          </a:p>
          <a:p>
            <a:pPr>
              <a:lnSpc>
                <a:spcPct val="100000"/>
              </a:lnSpc>
            </a:pPr>
            <a:r>
              <a:rPr lang="el-GR" sz="2000" dirty="0">
                <a:solidFill>
                  <a:srgbClr val="FFC000"/>
                </a:solidFill>
                <a:latin typeface="Arial" panose="020B0604020202020204" pitchFamily="34" charset="0"/>
                <a:cs typeface="Arial" panose="020B0604020202020204" pitchFamily="34" charset="0"/>
              </a:rPr>
              <a:t>Επίκουρος Καθηγητής Παθολογίας</a:t>
            </a:r>
            <a:endParaRPr lang="en-US" sz="2000" dirty="0">
              <a:solidFill>
                <a:srgbClr val="FFC000"/>
              </a:solidFill>
              <a:latin typeface="Arial" panose="020B0604020202020204" pitchFamily="34" charset="0"/>
              <a:cs typeface="Arial" panose="020B0604020202020204" pitchFamily="34" charset="0"/>
            </a:endParaRPr>
          </a:p>
          <a:p>
            <a:pPr>
              <a:lnSpc>
                <a:spcPct val="100000"/>
              </a:lnSpc>
            </a:pPr>
            <a:r>
              <a:rPr lang="el-GR" sz="2000" dirty="0">
                <a:solidFill>
                  <a:srgbClr val="FFC000"/>
                </a:solidFill>
                <a:latin typeface="Arial" panose="020B0604020202020204" pitchFamily="34" charset="0"/>
                <a:cs typeface="Arial" panose="020B0604020202020204" pitchFamily="34" charset="0"/>
              </a:rPr>
              <a:t>Δ’ Παθολογική Κλινική Ε.Κ.Π.Α.</a:t>
            </a:r>
          </a:p>
          <a:p>
            <a:pPr>
              <a:lnSpc>
                <a:spcPct val="100000"/>
              </a:lnSpc>
            </a:pPr>
            <a:r>
              <a:rPr lang="el-GR" sz="2000" dirty="0">
                <a:solidFill>
                  <a:srgbClr val="FFC000"/>
                </a:solidFill>
                <a:latin typeface="Arial" panose="020B0604020202020204" pitchFamily="34" charset="0"/>
                <a:cs typeface="Arial" panose="020B0604020202020204" pitchFamily="34" charset="0"/>
              </a:rPr>
              <a:t>Π.Γ.Ν. «Αττικόν»</a:t>
            </a:r>
          </a:p>
          <a:p>
            <a:pPr>
              <a:lnSpc>
                <a:spcPct val="120000"/>
              </a:lnSpc>
            </a:pPr>
            <a:endParaRPr lang="el-GR" dirty="0"/>
          </a:p>
        </p:txBody>
      </p:sp>
      <p:pic>
        <p:nvPicPr>
          <p:cNvPr id="6" name="Εικόνα 5">
            <a:extLst>
              <a:ext uri="{FF2B5EF4-FFF2-40B4-BE49-F238E27FC236}">
                <a16:creationId xmlns:a16="http://schemas.microsoft.com/office/drawing/2014/main" id="{8138F606-CB7F-4C4A-AB14-6110E24B61A1}"/>
              </a:ext>
            </a:extLst>
          </p:cNvPr>
          <p:cNvPicPr>
            <a:picLocks noChangeAspect="1"/>
          </p:cNvPicPr>
          <p:nvPr/>
        </p:nvPicPr>
        <p:blipFill>
          <a:blip r:embed="rId2"/>
          <a:stretch>
            <a:fillRect/>
          </a:stretch>
        </p:blipFill>
        <p:spPr>
          <a:xfrm>
            <a:off x="10697592" y="298386"/>
            <a:ext cx="1145070" cy="1442888"/>
          </a:xfrm>
          <a:prstGeom prst="rect">
            <a:avLst/>
          </a:prstGeom>
        </p:spPr>
      </p:pic>
      <p:sp>
        <p:nvSpPr>
          <p:cNvPr id="5" name="TextBox 4"/>
          <p:cNvSpPr txBox="1"/>
          <p:nvPr/>
        </p:nvSpPr>
        <p:spPr>
          <a:xfrm>
            <a:off x="2364377" y="378823"/>
            <a:ext cx="6914601" cy="1200329"/>
          </a:xfrm>
          <a:prstGeom prst="rect">
            <a:avLst/>
          </a:prstGeom>
          <a:noFill/>
        </p:spPr>
        <p:txBody>
          <a:bodyPr wrap="square" rtlCol="0">
            <a:spAutoFit/>
          </a:bodyPr>
          <a:lstStyle/>
          <a:p>
            <a:pPr algn="ctr"/>
            <a:r>
              <a:rPr lang="el-GR" sz="2400" dirty="0">
                <a:solidFill>
                  <a:schemeClr val="bg1"/>
                </a:solidFill>
                <a:latin typeface="Arial" panose="020B0604020202020204" pitchFamily="34" charset="0"/>
                <a:cs typeface="Arial" panose="020B0604020202020204" pitchFamily="34" charset="0"/>
              </a:rPr>
              <a:t>Ιατρική Σχολή ΕΚΠΑ</a:t>
            </a:r>
            <a:endParaRPr lang="en-US" sz="2400" dirty="0">
              <a:solidFill>
                <a:schemeClr val="bg1"/>
              </a:solidFill>
              <a:latin typeface="Arial" panose="020B0604020202020204" pitchFamily="34" charset="0"/>
              <a:cs typeface="Arial" panose="020B0604020202020204" pitchFamily="34" charset="0"/>
            </a:endParaRPr>
          </a:p>
          <a:p>
            <a:pPr algn="ctr"/>
            <a:r>
              <a:rPr lang="el-GR" sz="2400" dirty="0">
                <a:solidFill>
                  <a:schemeClr val="bg1"/>
                </a:solidFill>
                <a:latin typeface="Arial" panose="020B0604020202020204" pitchFamily="34" charset="0"/>
                <a:cs typeface="Arial" panose="020B0604020202020204" pitchFamily="34" charset="0"/>
              </a:rPr>
              <a:t>Πρόγραμμα Μεταπτυχιακών Σπουδών</a:t>
            </a:r>
          </a:p>
          <a:p>
            <a:pPr algn="ctr"/>
            <a:r>
              <a:rPr lang="el-GR" sz="2400" dirty="0">
                <a:solidFill>
                  <a:schemeClr val="bg1"/>
                </a:solidFill>
                <a:latin typeface="Arial" panose="020B0604020202020204" pitchFamily="34" charset="0"/>
                <a:cs typeface="Arial" panose="020B0604020202020204" pitchFamily="34" charset="0"/>
              </a:rPr>
              <a:t>«Καρδιομεταβολική Ιατρική»</a:t>
            </a:r>
          </a:p>
        </p:txBody>
      </p:sp>
      <p:pic>
        <p:nvPicPr>
          <p:cNvPr id="7" name="Picture 2" descr="school.med.uoa.gr">
            <a:extLst>
              <a:ext uri="{FF2B5EF4-FFF2-40B4-BE49-F238E27FC236}">
                <a16:creationId xmlns:a16="http://schemas.microsoft.com/office/drawing/2014/main" id="{DCE776B7-6E0A-32FC-DE93-0A0627FD64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37" y="298386"/>
            <a:ext cx="1442888" cy="144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26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Ταξινόμηση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16241"/>
            <a:ext cx="10515600" cy="5033639"/>
          </a:xfrm>
        </p:spPr>
        <p:txBody>
          <a:bodyPr>
            <a:noAutofit/>
          </a:bodyPr>
          <a:lstStyle/>
          <a:p>
            <a:pPr marL="457200" indent="-457200">
              <a:lnSpc>
                <a:spcPct val="100000"/>
              </a:lnSpc>
              <a:buClr>
                <a:srgbClr val="00B0F0"/>
              </a:buClr>
              <a:buAutoNum type="arabicPeriod"/>
            </a:pPr>
            <a:r>
              <a:rPr lang="el-GR" sz="2000" dirty="0">
                <a:solidFill>
                  <a:schemeClr val="bg1"/>
                </a:solidFill>
                <a:latin typeface="Arial" panose="020B0604020202020204" pitchFamily="34" charset="0"/>
                <a:cs typeface="Arial" panose="020B0604020202020204" pitchFamily="34" charset="0"/>
              </a:rPr>
              <a:t>ΣΔ τύπου 1 (ΣΔτ1)</a:t>
            </a:r>
          </a:p>
          <a:p>
            <a:pPr marL="457200" indent="-457200">
              <a:lnSpc>
                <a:spcPct val="100000"/>
              </a:lnSpc>
              <a:buClr>
                <a:srgbClr val="00B0F0"/>
              </a:buClr>
              <a:buAutoNum type="arabicPeriod"/>
            </a:pPr>
            <a:r>
              <a:rPr lang="el-GR" sz="2000" dirty="0">
                <a:solidFill>
                  <a:schemeClr val="bg1"/>
                </a:solidFill>
                <a:latin typeface="Arial" panose="020B0604020202020204" pitchFamily="34" charset="0"/>
                <a:cs typeface="Arial" panose="020B0604020202020204" pitchFamily="34" charset="0"/>
              </a:rPr>
              <a:t>ΣΔ τύπου 2 (ΣΔτ2)</a:t>
            </a:r>
          </a:p>
          <a:p>
            <a:pPr marL="457200" indent="-457200">
              <a:lnSpc>
                <a:spcPct val="100000"/>
              </a:lnSpc>
              <a:buClr>
                <a:srgbClr val="00B0F0"/>
              </a:buClr>
              <a:buAutoNum type="arabicPeriod"/>
            </a:pPr>
            <a:r>
              <a:rPr lang="el-GR" sz="2000" dirty="0">
                <a:solidFill>
                  <a:schemeClr val="bg1"/>
                </a:solidFill>
                <a:latin typeface="Arial" panose="020B0604020202020204" pitchFamily="34" charset="0"/>
                <a:cs typeface="Arial" panose="020B0604020202020204" pitchFamily="34" charset="0"/>
              </a:rPr>
              <a:t>Άλλοι ειδικοί τύποι ΣΔ:</a:t>
            </a: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n-US"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ΣΔ προκαλούμενος από γενετικές διαταραχές της λειτουργίας των β-κυττάρων </a:t>
            </a:r>
            <a:r>
              <a:rPr lang="el-GR" sz="1800" dirty="0">
                <a:solidFill>
                  <a:schemeClr val="bg1"/>
                </a:solidFill>
                <a:latin typeface="Arial" panose="020B0604020202020204" pitchFamily="34" charset="0"/>
                <a:cs typeface="Arial" panose="020B0604020202020204" pitchFamily="34" charset="0"/>
              </a:rPr>
              <a:t>[σύνδρομα </a:t>
            </a:r>
            <a:r>
              <a:rPr lang="el-GR" sz="1800" dirty="0" err="1">
                <a:solidFill>
                  <a:schemeClr val="bg1"/>
                </a:solidFill>
                <a:latin typeface="Arial" panose="020B0604020202020204" pitchFamily="34" charset="0"/>
                <a:cs typeface="Arial" panose="020B0604020202020204" pitchFamily="34" charset="0"/>
              </a:rPr>
              <a:t>μονογονιδιακού</a:t>
            </a:r>
            <a:r>
              <a:rPr lang="el-GR" sz="1800" dirty="0">
                <a:solidFill>
                  <a:schemeClr val="bg1"/>
                </a:solidFill>
                <a:latin typeface="Arial" panose="020B0604020202020204" pitchFamily="34" charset="0"/>
                <a:cs typeface="Arial" panose="020B0604020202020204" pitchFamily="34" charset="0"/>
              </a:rPr>
              <a:t> διαβήτη: νεογνικός ΣΔ, διαβήτης </a:t>
            </a:r>
            <a:r>
              <a:rPr lang="en-US" sz="1800" dirty="0">
                <a:solidFill>
                  <a:schemeClr val="bg1"/>
                </a:solidFill>
                <a:latin typeface="Arial" panose="020B0604020202020204" pitchFamily="34" charset="0"/>
                <a:cs typeface="Arial" panose="020B0604020202020204" pitchFamily="34" charset="0"/>
              </a:rPr>
              <a:t>MODY (Maturity Onset Diabetes of the Young)].</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ΣΔ προκαλούμενος από γενετικές διαταραχές που αφορούν στη δράση της ινσουλίνης</a:t>
            </a:r>
            <a:r>
              <a:rPr lang="el-GR" sz="1800" dirty="0">
                <a:solidFill>
                  <a:schemeClr val="bg1"/>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      </a:t>
            </a:r>
            <a:endParaRPr lang="el-GR" sz="18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n-US" sz="1800"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ΣΔ προκαλούμενος από νόσους της εξωκρινούς μοίρας του παγκρέατος </a:t>
            </a:r>
            <a:r>
              <a:rPr lang="el-GR" sz="1800" dirty="0">
                <a:solidFill>
                  <a:schemeClr val="bg1"/>
                </a:solidFill>
                <a:latin typeface="Arial" panose="020B0604020202020204" pitchFamily="34" charset="0"/>
                <a:cs typeface="Arial" panose="020B0604020202020204" pitchFamily="34" charset="0"/>
              </a:rPr>
              <a:t>(κυστική </a:t>
            </a:r>
            <a:r>
              <a:rPr lang="el-GR" sz="1800" dirty="0" err="1">
                <a:solidFill>
                  <a:schemeClr val="bg1"/>
                </a:solidFill>
                <a:latin typeface="Arial" panose="020B0604020202020204" pitchFamily="34" charset="0"/>
                <a:cs typeface="Arial" panose="020B0604020202020204" pitchFamily="34" charset="0"/>
              </a:rPr>
              <a:t>ίνωση</a:t>
            </a:r>
            <a:r>
              <a:rPr lang="el-GR" sz="1800" dirty="0">
                <a:solidFill>
                  <a:schemeClr val="bg1"/>
                </a:solidFill>
                <a:latin typeface="Arial" panose="020B0604020202020204" pitchFamily="34" charset="0"/>
                <a:cs typeface="Arial" panose="020B0604020202020204" pitchFamily="34" charset="0"/>
              </a:rPr>
              <a:t>, παγκρεατίτιδα, </a:t>
            </a:r>
            <a:r>
              <a:rPr lang="el-GR" sz="1800" dirty="0" err="1">
                <a:solidFill>
                  <a:schemeClr val="bg1"/>
                </a:solidFill>
                <a:latin typeface="Arial" panose="020B0604020202020204" pitchFamily="34" charset="0"/>
                <a:cs typeface="Arial" panose="020B0604020202020204" pitchFamily="34" charset="0"/>
              </a:rPr>
              <a:t>παγκρεατεκτομή</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παθήσεις των ενδοκρινών αδένων </a:t>
            </a:r>
            <a:r>
              <a:rPr lang="el-GR" sz="1800" dirty="0">
                <a:solidFill>
                  <a:schemeClr val="bg1"/>
                </a:solidFill>
                <a:latin typeface="Arial" panose="020B0604020202020204" pitchFamily="34" charset="0"/>
                <a:cs typeface="Arial" panose="020B0604020202020204" pitchFamily="34" charset="0"/>
              </a:rPr>
              <a:t>(σύνδρομο </a:t>
            </a:r>
            <a:r>
              <a:rPr lang="en-US" sz="1800" dirty="0">
                <a:solidFill>
                  <a:schemeClr val="bg1"/>
                </a:solidFill>
                <a:latin typeface="Arial" panose="020B0604020202020204" pitchFamily="34" charset="0"/>
                <a:cs typeface="Arial" panose="020B0604020202020204" pitchFamily="34" charset="0"/>
              </a:rPr>
              <a:t>Cushing, </a:t>
            </a:r>
            <a:r>
              <a:rPr lang="el-GR" sz="1800" dirty="0">
                <a:solidFill>
                  <a:schemeClr val="bg1"/>
                </a:solidFill>
                <a:latin typeface="Arial" panose="020B0604020202020204" pitchFamily="34" charset="0"/>
                <a:cs typeface="Arial" panose="020B0604020202020204" pitchFamily="34" charset="0"/>
              </a:rPr>
              <a:t>μεγαλακρία, </a:t>
            </a:r>
            <a:r>
              <a:rPr lang="el-GR" sz="1800" dirty="0" err="1">
                <a:solidFill>
                  <a:schemeClr val="bg1"/>
                </a:solidFill>
                <a:latin typeface="Arial" panose="020B0604020202020204" pitchFamily="34" charset="0"/>
                <a:cs typeface="Arial" panose="020B0604020202020204" pitchFamily="34" charset="0"/>
              </a:rPr>
              <a:t>φαιοχρωμοκύττωμα</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λοιμώξεις</a:t>
            </a:r>
            <a:r>
              <a:rPr lang="el-GR" sz="1800" dirty="0">
                <a:solidFill>
                  <a:schemeClr val="bg1"/>
                </a:solidFill>
                <a:latin typeface="Arial" panose="020B0604020202020204" pitchFamily="34" charset="0"/>
                <a:cs typeface="Arial" panose="020B0604020202020204" pitchFamily="34" charset="0"/>
              </a:rPr>
              <a:t> (συγγενής ερυθρά, </a:t>
            </a:r>
            <a:r>
              <a:rPr lang="el-GR" sz="1800" dirty="0" err="1">
                <a:solidFill>
                  <a:schemeClr val="bg1"/>
                </a:solidFill>
                <a:latin typeface="Arial" panose="020B0604020202020204" pitchFamily="34" charset="0"/>
                <a:cs typeface="Arial" panose="020B0604020202020204" pitchFamily="34" charset="0"/>
              </a:rPr>
              <a:t>κυτταρομεγαλοϊός</a:t>
            </a:r>
            <a:r>
              <a:rPr lang="el-GR" sz="1800" dirty="0">
                <a:solidFill>
                  <a:schemeClr val="bg1"/>
                </a:solidFill>
                <a:latin typeface="Arial" panose="020B0604020202020204" pitchFamily="34" charset="0"/>
                <a:cs typeface="Arial" panose="020B0604020202020204" pitchFamily="34" charset="0"/>
              </a:rPr>
              <a:t>) μετά από μεταμόσχευση συμπαγών οργάνων.</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ΣΔ προκαλούμενος από φάρμακα ή χημικές ουσίες </a:t>
            </a:r>
            <a:r>
              <a:rPr lang="el-GR" sz="1800" dirty="0">
                <a:solidFill>
                  <a:schemeClr val="bg1"/>
                </a:solidFill>
                <a:latin typeface="Arial" panose="020B0604020202020204" pitchFamily="34" charset="0"/>
                <a:cs typeface="Arial" panose="020B0604020202020204" pitchFamily="34" charset="0"/>
              </a:rPr>
              <a:t>(</a:t>
            </a:r>
            <a:r>
              <a:rPr lang="el-GR" sz="1800" dirty="0" err="1">
                <a:solidFill>
                  <a:schemeClr val="bg1"/>
                </a:solidFill>
                <a:latin typeface="Arial" panose="020B0604020202020204" pitchFamily="34" charset="0"/>
                <a:cs typeface="Arial" panose="020B0604020202020204" pitchFamily="34" charset="0"/>
              </a:rPr>
              <a:t>κορτικοστεροειδή</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αντιρετροϊκή</a:t>
            </a:r>
            <a:r>
              <a:rPr lang="el-GR" sz="1800" dirty="0">
                <a:solidFill>
                  <a:schemeClr val="bg1"/>
                </a:solidFill>
                <a:latin typeface="Arial" panose="020B0604020202020204" pitchFamily="34" charset="0"/>
                <a:cs typeface="Arial" panose="020B0604020202020204" pitchFamily="34" charset="0"/>
              </a:rPr>
              <a:t> αγωγή, </a:t>
            </a:r>
            <a:r>
              <a:rPr lang="el-GR" sz="1800" dirty="0" err="1">
                <a:solidFill>
                  <a:schemeClr val="bg1"/>
                </a:solidFill>
                <a:latin typeface="Arial" panose="020B0604020202020204" pitchFamily="34" charset="0"/>
                <a:cs typeface="Arial" panose="020B0604020202020204" pitchFamily="34" charset="0"/>
              </a:rPr>
              <a:t>στατίνες</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θειαζιδικά</a:t>
            </a:r>
            <a:r>
              <a:rPr lang="el-GR" sz="1800" dirty="0">
                <a:solidFill>
                  <a:schemeClr val="bg1"/>
                </a:solidFill>
                <a:latin typeface="Arial" panose="020B0604020202020204" pitchFamily="34" charset="0"/>
                <a:cs typeface="Arial" panose="020B0604020202020204" pitchFamily="34" charset="0"/>
              </a:rPr>
              <a:t> διουρητικά, </a:t>
            </a:r>
            <a:r>
              <a:rPr lang="el-GR" sz="1800" dirty="0" err="1">
                <a:solidFill>
                  <a:schemeClr val="bg1"/>
                </a:solidFill>
                <a:latin typeface="Arial" panose="020B0604020202020204" pitchFamily="34" charset="0"/>
                <a:cs typeface="Arial" panose="020B0604020202020204" pitchFamily="34" charset="0"/>
              </a:rPr>
              <a:t>αντιψυχωσικά</a:t>
            </a:r>
            <a:r>
              <a:rPr lang="el-GR" sz="1800" dirty="0">
                <a:solidFill>
                  <a:schemeClr val="bg1"/>
                </a:solidFill>
                <a:latin typeface="Arial" panose="020B0604020202020204" pitchFamily="34" charset="0"/>
                <a:cs typeface="Arial" panose="020B0604020202020204" pitchFamily="34" charset="0"/>
              </a:rPr>
              <a:t> 2ης γενιάς, </a:t>
            </a:r>
            <a:r>
              <a:rPr lang="en-US" sz="1800" dirty="0">
                <a:solidFill>
                  <a:schemeClr val="bg1"/>
                </a:solidFill>
                <a:latin typeface="Arial" panose="020B0604020202020204" pitchFamily="34" charset="0"/>
                <a:cs typeface="Arial" panose="020B0604020202020204" pitchFamily="34" charset="0"/>
              </a:rPr>
              <a:t>immune checkpoint inhibitors</a:t>
            </a:r>
            <a:r>
              <a:rPr lang="el-GR" sz="1800" dirty="0">
                <a:solidFill>
                  <a:schemeClr val="bg1"/>
                </a:solidFill>
                <a:latin typeface="Arial" panose="020B0604020202020204" pitchFamily="34" charset="0"/>
                <a:cs typeface="Arial" panose="020B0604020202020204" pitchFamily="34" charset="0"/>
              </a:rPr>
              <a:t> κ.α.).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a:solidFill>
                  <a:srgbClr val="FFFF00"/>
                </a:solidFill>
                <a:latin typeface="Arial" panose="020B0604020202020204" pitchFamily="34" charset="0"/>
                <a:cs typeface="Arial" panose="020B0604020202020204" pitchFamily="34" charset="0"/>
              </a:rPr>
              <a:t>Γενετικά σύνδρομα που ενίοτε συνδυάζονται με ΣΔ </a:t>
            </a:r>
            <a:r>
              <a:rPr lang="el-GR" sz="1800" dirty="0">
                <a:solidFill>
                  <a:schemeClr val="bg1"/>
                </a:solidFill>
                <a:latin typeface="Arial" panose="020B0604020202020204" pitchFamily="34" charset="0"/>
                <a:cs typeface="Arial" panose="020B0604020202020204" pitchFamily="34" charset="0"/>
              </a:rPr>
              <a:t>(σύνδρομο </a:t>
            </a:r>
            <a:r>
              <a:rPr lang="en-US" sz="1800" dirty="0">
                <a:solidFill>
                  <a:schemeClr val="bg1"/>
                </a:solidFill>
                <a:latin typeface="Arial" panose="020B0604020202020204" pitchFamily="34" charset="0"/>
                <a:cs typeface="Arial" panose="020B0604020202020204" pitchFamily="34" charset="0"/>
              </a:rPr>
              <a:t>Down, Klinefelter, Wolfram).</a:t>
            </a:r>
          </a:p>
          <a:p>
            <a:pPr marL="457200" indent="-457200">
              <a:lnSpc>
                <a:spcPct val="100000"/>
              </a:lnSpc>
              <a:buClr>
                <a:srgbClr val="00B0F0"/>
              </a:buClr>
              <a:buFont typeface="+mj-lt"/>
              <a:buAutoNum type="arabicPeriod" startAt="4"/>
            </a:pPr>
            <a:r>
              <a:rPr lang="el-GR" sz="2000" dirty="0">
                <a:solidFill>
                  <a:schemeClr val="bg1"/>
                </a:solidFill>
                <a:latin typeface="Arial" panose="020B0604020202020204" pitchFamily="34" charset="0"/>
                <a:cs typeface="Arial" panose="020B0604020202020204" pitchFamily="34" charset="0"/>
              </a:rPr>
              <a:t>ΣΔ κύησης</a:t>
            </a:r>
          </a:p>
        </p:txBody>
      </p:sp>
    </p:spTree>
    <p:extLst>
      <p:ext uri="{BB962C8B-B14F-4D97-AF65-F5344CB8AC3E}">
        <p14:creationId xmlns:p14="http://schemas.microsoft.com/office/powerpoint/2010/main" val="413866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Επιδημιολογία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76039"/>
            <a:ext cx="10515600" cy="3888419"/>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err="1">
                <a:solidFill>
                  <a:schemeClr val="bg1"/>
                </a:solidFill>
                <a:latin typeface="Arial" panose="020B0604020202020204" pitchFamily="34" charset="0"/>
                <a:cs typeface="Arial" panose="020B0604020202020204" pitchFamily="34" charset="0"/>
              </a:rPr>
              <a:t>επιπολασμός</a:t>
            </a:r>
            <a:r>
              <a:rPr lang="el-GR" sz="2000" dirty="0">
                <a:solidFill>
                  <a:schemeClr val="bg1"/>
                </a:solidFill>
                <a:latin typeface="Arial" panose="020B0604020202020204" pitchFamily="34" charset="0"/>
                <a:cs typeface="Arial" panose="020B0604020202020204" pitchFamily="34" charset="0"/>
              </a:rPr>
              <a:t> του ΣΔ στην </a:t>
            </a:r>
            <a:r>
              <a:rPr lang="el-GR" sz="2000" dirty="0">
                <a:solidFill>
                  <a:srgbClr val="FFFF00"/>
                </a:solidFill>
                <a:latin typeface="Arial" panose="020B0604020202020204" pitchFamily="34" charset="0"/>
                <a:cs typeface="Arial" panose="020B0604020202020204" pitchFamily="34" charset="0"/>
              </a:rPr>
              <a:t>Ευρώπη</a:t>
            </a:r>
            <a:r>
              <a:rPr lang="el-GR" sz="2000" dirty="0">
                <a:solidFill>
                  <a:schemeClr val="bg1"/>
                </a:solidFill>
                <a:latin typeface="Arial" panose="020B0604020202020204" pitchFamily="34" charset="0"/>
                <a:cs typeface="Arial" panose="020B0604020202020204" pitchFamily="34" charset="0"/>
              </a:rPr>
              <a:t> κυμαίνεται μεταξύ </a:t>
            </a:r>
            <a:r>
              <a:rPr lang="el-GR" sz="2000" dirty="0">
                <a:solidFill>
                  <a:srgbClr val="FFFF00"/>
                </a:solidFill>
                <a:latin typeface="Arial" panose="020B0604020202020204" pitchFamily="34" charset="0"/>
                <a:cs typeface="Arial" panose="020B0604020202020204" pitchFamily="34" charset="0"/>
              </a:rPr>
              <a:t>2-10%</a:t>
            </a:r>
            <a:r>
              <a:rPr lang="el-GR" sz="2000" dirty="0">
                <a:solidFill>
                  <a:schemeClr val="bg1"/>
                </a:solidFill>
                <a:latin typeface="Arial" panose="020B0604020202020204" pitchFamily="34" charset="0"/>
                <a:cs typeface="Arial" panose="020B0604020202020204" pitchFamily="34" charset="0"/>
              </a:rPr>
              <a:t>, ενώ στην </a:t>
            </a:r>
            <a:r>
              <a:rPr lang="el-GR" sz="2000" dirty="0">
                <a:solidFill>
                  <a:srgbClr val="FFFF00"/>
                </a:solidFill>
                <a:latin typeface="Arial" panose="020B0604020202020204" pitchFamily="34" charset="0"/>
                <a:cs typeface="Arial" panose="020B0604020202020204" pitchFamily="34" charset="0"/>
              </a:rPr>
              <a:t>Ελλάδα</a:t>
            </a:r>
            <a:r>
              <a:rPr lang="el-GR" sz="2000" dirty="0">
                <a:solidFill>
                  <a:schemeClr val="bg1"/>
                </a:solidFill>
                <a:latin typeface="Arial" panose="020B0604020202020204" pitchFamily="34" charset="0"/>
                <a:cs typeface="Arial" panose="020B0604020202020204" pitchFamily="34" charset="0"/>
              </a:rPr>
              <a:t> υπολογίζεται μεταξύ </a:t>
            </a:r>
            <a:r>
              <a:rPr lang="el-GR" sz="2000" dirty="0">
                <a:solidFill>
                  <a:srgbClr val="FFFF00"/>
                </a:solidFill>
                <a:latin typeface="Arial" panose="020B0604020202020204" pitchFamily="34" charset="0"/>
                <a:cs typeface="Arial" panose="020B0604020202020204" pitchFamily="34" charset="0"/>
              </a:rPr>
              <a:t>7-9,5%</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Το </a:t>
            </a:r>
            <a:r>
              <a:rPr lang="el-GR" sz="2000" dirty="0">
                <a:solidFill>
                  <a:srgbClr val="FFFF00"/>
                </a:solidFill>
                <a:latin typeface="Arial" panose="020B0604020202020204" pitchFamily="34" charset="0"/>
                <a:cs typeface="Arial" panose="020B0604020202020204" pitchFamily="34" charset="0"/>
              </a:rPr>
              <a:t>33,5%</a:t>
            </a:r>
            <a:r>
              <a:rPr lang="el-GR" sz="2000" dirty="0">
                <a:solidFill>
                  <a:schemeClr val="bg1"/>
                </a:solidFill>
                <a:latin typeface="Arial" panose="020B0604020202020204" pitchFamily="34" charset="0"/>
                <a:cs typeface="Arial" panose="020B0604020202020204" pitchFamily="34" charset="0"/>
              </a:rPr>
              <a:t> των ασθενών στην </a:t>
            </a:r>
            <a:r>
              <a:rPr lang="el-GR" sz="2000" dirty="0">
                <a:solidFill>
                  <a:srgbClr val="FFFF00"/>
                </a:solidFill>
                <a:latin typeface="Arial" panose="020B0604020202020204" pitchFamily="34" charset="0"/>
                <a:cs typeface="Arial" panose="020B0604020202020204" pitchFamily="34" charset="0"/>
              </a:rPr>
              <a:t>Ελλάδα</a:t>
            </a:r>
            <a:r>
              <a:rPr lang="el-GR" sz="2000" dirty="0">
                <a:solidFill>
                  <a:schemeClr val="bg1"/>
                </a:solidFill>
                <a:latin typeface="Arial" panose="020B0604020202020204" pitchFamily="34" charset="0"/>
                <a:cs typeface="Arial" panose="020B0604020202020204" pitchFamily="34" charset="0"/>
              </a:rPr>
              <a:t> δεν γνωρίζει ότι πάσχει από ΣΔ.</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ΣΔτ1 </a:t>
            </a:r>
            <a:r>
              <a:rPr lang="el-GR" sz="2000" dirty="0">
                <a:solidFill>
                  <a:schemeClr val="bg1"/>
                </a:solidFill>
                <a:latin typeface="Arial" panose="020B0604020202020204" pitchFamily="34" charset="0"/>
                <a:cs typeface="Arial" panose="020B0604020202020204" pitchFamily="34" charset="0"/>
              </a:rPr>
              <a:t>αφορά το </a:t>
            </a:r>
            <a:r>
              <a:rPr lang="el-GR" sz="2000" dirty="0">
                <a:solidFill>
                  <a:srgbClr val="FFFF00"/>
                </a:solidFill>
                <a:latin typeface="Arial" panose="020B0604020202020204" pitchFamily="34" charset="0"/>
                <a:cs typeface="Arial" panose="020B0604020202020204" pitchFamily="34" charset="0"/>
              </a:rPr>
              <a:t>5-10%</a:t>
            </a:r>
            <a:r>
              <a:rPr lang="el-GR" sz="2000" dirty="0">
                <a:solidFill>
                  <a:schemeClr val="bg1"/>
                </a:solidFill>
                <a:latin typeface="Arial" panose="020B0604020202020204" pitchFamily="34" charset="0"/>
                <a:cs typeface="Arial" panose="020B0604020202020204" pitchFamily="34" charset="0"/>
              </a:rPr>
              <a:t> των ατόμων με ΣΔ, ενώ ο </a:t>
            </a:r>
            <a:r>
              <a:rPr lang="el-GR" sz="2000" dirty="0">
                <a:solidFill>
                  <a:srgbClr val="FFFF00"/>
                </a:solidFill>
                <a:latin typeface="Arial" panose="020B0604020202020204" pitchFamily="34" charset="0"/>
                <a:cs typeface="Arial" panose="020B0604020202020204" pitchFamily="34" charset="0"/>
              </a:rPr>
              <a:t>ΣΔτ2</a:t>
            </a:r>
            <a:r>
              <a:rPr lang="el-GR" sz="2000" dirty="0">
                <a:solidFill>
                  <a:schemeClr val="bg1"/>
                </a:solidFill>
                <a:latin typeface="Arial" panose="020B0604020202020204" pitchFamily="34" charset="0"/>
                <a:cs typeface="Arial" panose="020B0604020202020204" pitchFamily="34" charset="0"/>
              </a:rPr>
              <a:t> το </a:t>
            </a:r>
            <a:r>
              <a:rPr lang="el-GR" sz="2000" dirty="0">
                <a:solidFill>
                  <a:srgbClr val="FFFF00"/>
                </a:solidFill>
                <a:latin typeface="Arial" panose="020B0604020202020204" pitchFamily="34" charset="0"/>
                <a:cs typeface="Arial" panose="020B0604020202020204" pitchFamily="34" charset="0"/>
              </a:rPr>
              <a:t>90-95%</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ΣΔ </a:t>
            </a:r>
            <a:r>
              <a:rPr lang="en-US" sz="2000" dirty="0">
                <a:solidFill>
                  <a:srgbClr val="FFFF00"/>
                </a:solidFill>
                <a:latin typeface="Arial" panose="020B0604020202020204" pitchFamily="34" charset="0"/>
                <a:cs typeface="Arial" panose="020B0604020202020204" pitchFamily="34" charset="0"/>
              </a:rPr>
              <a:t>MODY </a:t>
            </a:r>
            <a:r>
              <a:rPr lang="el-GR" sz="2000" dirty="0">
                <a:solidFill>
                  <a:schemeClr val="bg1"/>
                </a:solidFill>
                <a:latin typeface="Arial" panose="020B0604020202020204" pitchFamily="34" charset="0"/>
                <a:cs typeface="Arial" panose="020B0604020202020204" pitchFamily="34" charset="0"/>
              </a:rPr>
              <a:t>δεν είναι πολύ σπάνιος και ευθύνεται για το </a:t>
            </a:r>
            <a:r>
              <a:rPr lang="el-GR" sz="2000" dirty="0">
                <a:solidFill>
                  <a:srgbClr val="FFFF00"/>
                </a:solidFill>
                <a:latin typeface="Arial" panose="020B0604020202020204" pitchFamily="34" charset="0"/>
                <a:cs typeface="Arial" panose="020B0604020202020204" pitchFamily="34" charset="0"/>
              </a:rPr>
              <a:t>1-4%</a:t>
            </a:r>
            <a:r>
              <a:rPr lang="el-GR" sz="2000" dirty="0">
                <a:solidFill>
                  <a:schemeClr val="bg1"/>
                </a:solidFill>
                <a:latin typeface="Arial" panose="020B0604020202020204" pitchFamily="34" charset="0"/>
                <a:cs typeface="Arial" panose="020B0604020202020204" pitchFamily="34" charset="0"/>
              </a:rPr>
              <a:t> των περιπτώσεων ΣΔ, ενώ συχνά ερμηνεύεται λανθασμένα ως ΣΔ τύπου 1 ή 2.</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ΣΔ κύησης </a:t>
            </a:r>
            <a:r>
              <a:rPr lang="el-GR" sz="2000" dirty="0">
                <a:solidFill>
                  <a:schemeClr val="bg1"/>
                </a:solidFill>
                <a:latin typeface="Arial" panose="020B0604020202020204" pitchFamily="34" charset="0"/>
                <a:cs typeface="Arial" panose="020B0604020202020204" pitchFamily="34" charset="0"/>
              </a:rPr>
              <a:t>εμφανίζεται σε ποσοστό </a:t>
            </a:r>
            <a:r>
              <a:rPr lang="el-GR" sz="2000" dirty="0">
                <a:solidFill>
                  <a:srgbClr val="FFFF00"/>
                </a:solidFill>
                <a:latin typeface="Arial" panose="020B0604020202020204" pitchFamily="34" charset="0"/>
                <a:cs typeface="Arial" panose="020B0604020202020204" pitchFamily="34" charset="0"/>
              </a:rPr>
              <a:t>5-18% των κυήσεων </a:t>
            </a:r>
            <a:r>
              <a:rPr lang="el-GR" sz="2000" dirty="0">
                <a:solidFill>
                  <a:schemeClr val="bg1"/>
                </a:solidFill>
                <a:latin typeface="Arial" panose="020B0604020202020204" pitchFamily="34" charset="0"/>
                <a:cs typeface="Arial" panose="020B0604020202020204" pitchFamily="34" charset="0"/>
              </a:rPr>
              <a:t>ανάλογα με τον πληθυσμό αναφοράς.</a:t>
            </a:r>
          </a:p>
          <a:p>
            <a:pPr>
              <a:lnSpc>
                <a:spcPct val="100000"/>
              </a:lnSpc>
              <a:buClr>
                <a:srgbClr val="00B0F0"/>
              </a:buClr>
              <a:buFont typeface="Wingdings" panose="05000000000000000000" pitchFamily="2" charset="2"/>
              <a:buChar char="§"/>
            </a:pP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14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8CF7E7B-4D4B-ACAA-B354-C06D0F1DEB81}"/>
              </a:ext>
            </a:extLst>
          </p:cNvPr>
          <p:cNvPicPr>
            <a:picLocks noChangeAspect="1"/>
          </p:cNvPicPr>
          <p:nvPr/>
        </p:nvPicPr>
        <p:blipFill>
          <a:blip r:embed="rId2"/>
          <a:stretch>
            <a:fillRect/>
          </a:stretch>
        </p:blipFill>
        <p:spPr>
          <a:xfrm>
            <a:off x="2094192" y="0"/>
            <a:ext cx="8003616" cy="6858000"/>
          </a:xfrm>
          <a:prstGeom prst="rect">
            <a:avLst/>
          </a:prstGeom>
        </p:spPr>
      </p:pic>
      <p:sp>
        <p:nvSpPr>
          <p:cNvPr id="4" name="Ορθογώνιο 3">
            <a:extLst>
              <a:ext uri="{FF2B5EF4-FFF2-40B4-BE49-F238E27FC236}">
                <a16:creationId xmlns:a16="http://schemas.microsoft.com/office/drawing/2014/main" id="{D8CF24A3-AEF1-30B5-1F30-E2732D1C3F47}"/>
              </a:ext>
            </a:extLst>
          </p:cNvPr>
          <p:cNvSpPr/>
          <p:nvPr/>
        </p:nvSpPr>
        <p:spPr>
          <a:xfrm>
            <a:off x="2347274" y="537328"/>
            <a:ext cx="1847654" cy="791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5F6787A-01EE-B09C-48D4-D2116D6301E1}"/>
              </a:ext>
            </a:extLst>
          </p:cNvPr>
          <p:cNvSpPr/>
          <p:nvPr/>
        </p:nvSpPr>
        <p:spPr>
          <a:xfrm>
            <a:off x="6096000" y="537328"/>
            <a:ext cx="1901074" cy="791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DF7E2BEA-10C0-8892-2506-6915813CD193}"/>
              </a:ext>
            </a:extLst>
          </p:cNvPr>
          <p:cNvSpPr/>
          <p:nvPr/>
        </p:nvSpPr>
        <p:spPr>
          <a:xfrm>
            <a:off x="4194926" y="6052008"/>
            <a:ext cx="1901074" cy="791851"/>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1072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τύπου 1</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76039"/>
            <a:ext cx="10515600" cy="4953740"/>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ΣΔτ1 προκαλείται από </a:t>
            </a:r>
            <a:r>
              <a:rPr lang="el-GR" sz="2000" dirty="0" err="1">
                <a:solidFill>
                  <a:schemeClr val="bg1"/>
                </a:solidFill>
                <a:latin typeface="Arial" panose="020B0604020202020204" pitchFamily="34" charset="0"/>
                <a:cs typeface="Arial" panose="020B0604020202020204" pitchFamily="34" charset="0"/>
              </a:rPr>
              <a:t>αυτοάνοση</a:t>
            </a:r>
            <a:r>
              <a:rPr lang="el-GR" sz="2000" dirty="0">
                <a:solidFill>
                  <a:schemeClr val="bg1"/>
                </a:solidFill>
                <a:latin typeface="Arial" panose="020B0604020202020204" pitchFamily="34" charset="0"/>
                <a:cs typeface="Arial" panose="020B0604020202020204" pitchFamily="34" charset="0"/>
              </a:rPr>
              <a:t> καταστροφή των β-κυττάρων του παγκρέατος και συνήθως οδηγεί σε πλήρη έλλειψη ινσουλίνης.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Κατά την αρχική διάγνωση του ΣΔ σε ποσοστό </a:t>
            </a:r>
            <a:r>
              <a:rPr lang="el-GR" sz="2000" dirty="0">
                <a:solidFill>
                  <a:srgbClr val="FFFF00"/>
                </a:solidFill>
                <a:latin typeface="Arial" panose="020B0604020202020204" pitchFamily="34" charset="0"/>
                <a:cs typeface="Arial" panose="020B0604020202020204" pitchFamily="34" charset="0"/>
              </a:rPr>
              <a:t>85-90%</a:t>
            </a:r>
            <a:r>
              <a:rPr lang="el-GR" sz="2000" dirty="0">
                <a:solidFill>
                  <a:schemeClr val="bg1"/>
                </a:solidFill>
                <a:latin typeface="Arial" panose="020B0604020202020204" pitchFamily="34" charset="0"/>
                <a:cs typeface="Arial" panose="020B0604020202020204" pitchFamily="34" charset="0"/>
              </a:rPr>
              <a:t> των ατόμων ανευρίσκονται ένα ή περισσότερα εκ των αντισωμάτων:</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a:t>
            </a:r>
            <a:r>
              <a:rPr lang="el-GR" sz="2000" dirty="0" err="1">
                <a:solidFill>
                  <a:srgbClr val="FFFF00"/>
                </a:solidFill>
                <a:latin typeface="Arial" panose="020B0604020202020204" pitchFamily="34" charset="0"/>
                <a:cs typeface="Arial" panose="020B0604020202020204" pitchFamily="34" charset="0"/>
              </a:rPr>
              <a:t>αντινησιδιακά</a:t>
            </a:r>
            <a:r>
              <a:rPr lang="el-GR" sz="2000" dirty="0">
                <a:solidFill>
                  <a:srgbClr val="FFFF00"/>
                </a:solidFill>
                <a:latin typeface="Arial" panose="020B0604020202020204" pitchFamily="34" charset="0"/>
                <a:cs typeface="Arial" panose="020B0604020202020204" pitchFamily="34" charset="0"/>
              </a:rPr>
              <a:t> αντισώματα </a:t>
            </a:r>
            <a:r>
              <a:rPr lang="el-GR"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ICA, islet cells antibodies)</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της ινσουλίνης </a:t>
            </a:r>
            <a:r>
              <a:rPr lang="en-US" sz="2000" dirty="0">
                <a:solidFill>
                  <a:schemeClr val="bg1"/>
                </a:solidFill>
                <a:latin typeface="Arial" panose="020B0604020202020204" pitchFamily="34" charset="0"/>
                <a:cs typeface="Arial" panose="020B0604020202020204" pitchFamily="34" charset="0"/>
              </a:rPr>
              <a:t>(IAA, insulin autoantibodies)</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της </a:t>
            </a:r>
            <a:r>
              <a:rPr lang="el-GR" sz="2000" dirty="0" err="1">
                <a:solidFill>
                  <a:srgbClr val="FFFF00"/>
                </a:solidFill>
                <a:latin typeface="Arial" panose="020B0604020202020204" pitchFamily="34" charset="0"/>
                <a:cs typeface="Arial" panose="020B0604020202020204" pitchFamily="34" charset="0"/>
              </a:rPr>
              <a:t>αποκαρβοξυλάσης</a:t>
            </a:r>
            <a:r>
              <a:rPr lang="el-GR" sz="2000" dirty="0">
                <a:solidFill>
                  <a:srgbClr val="FFFF00"/>
                </a:solidFill>
                <a:latin typeface="Arial" panose="020B0604020202020204" pitchFamily="34" charset="0"/>
                <a:cs typeface="Arial" panose="020B0604020202020204" pitchFamily="34" charset="0"/>
              </a:rPr>
              <a:t> του </a:t>
            </a:r>
            <a:r>
              <a:rPr lang="el-GR" sz="2000" dirty="0" err="1">
                <a:solidFill>
                  <a:srgbClr val="FFFF00"/>
                </a:solidFill>
                <a:latin typeface="Arial" panose="020B0604020202020204" pitchFamily="34" charset="0"/>
                <a:cs typeface="Arial" panose="020B0604020202020204" pitchFamily="34" charset="0"/>
              </a:rPr>
              <a:t>γλουταμινικού</a:t>
            </a:r>
            <a:r>
              <a:rPr lang="el-GR" sz="2000" dirty="0">
                <a:solidFill>
                  <a:srgbClr val="FFFF00"/>
                </a:solidFill>
                <a:latin typeface="Arial" panose="020B0604020202020204" pitchFamily="34" charset="0"/>
                <a:cs typeface="Arial" panose="020B0604020202020204" pitchFamily="34" charset="0"/>
              </a:rPr>
              <a:t> οξέος </a:t>
            </a:r>
            <a:r>
              <a:rPr lang="en-US" sz="2000" dirty="0">
                <a:solidFill>
                  <a:schemeClr val="bg1"/>
                </a:solidFill>
                <a:latin typeface="Arial" panose="020B0604020202020204" pitchFamily="34" charset="0"/>
                <a:cs typeface="Arial" panose="020B0604020202020204" pitchFamily="34" charset="0"/>
              </a:rPr>
              <a:t>(anti-GAD, anti-glutamic acid decarboxylase)</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a:t>
            </a:r>
            <a:r>
              <a:rPr lang="el-GR" sz="2000" dirty="0" err="1">
                <a:solidFill>
                  <a:srgbClr val="FFFF00"/>
                </a:solidFill>
                <a:latin typeface="Arial" panose="020B0604020202020204" pitchFamily="34" charset="0"/>
                <a:cs typeface="Arial" panose="020B0604020202020204" pitchFamily="34" charset="0"/>
              </a:rPr>
              <a:t>φωσφατασών</a:t>
            </a:r>
            <a:r>
              <a:rPr lang="el-GR" sz="2000" dirty="0">
                <a:solidFill>
                  <a:srgbClr val="FFFF00"/>
                </a:solidFill>
                <a:latin typeface="Arial" panose="020B0604020202020204" pitchFamily="34" charset="0"/>
                <a:cs typeface="Arial" panose="020B0604020202020204" pitchFamily="34" charset="0"/>
              </a:rPr>
              <a:t> </a:t>
            </a:r>
            <a:r>
              <a:rPr lang="el-GR" sz="2000" dirty="0" err="1">
                <a:solidFill>
                  <a:srgbClr val="FFFF00"/>
                </a:solidFill>
                <a:latin typeface="Arial" panose="020B0604020202020204" pitchFamily="34" charset="0"/>
                <a:cs typeface="Arial" panose="020B0604020202020204" pitchFamily="34" charset="0"/>
              </a:rPr>
              <a:t>τυροσίνης</a:t>
            </a:r>
            <a:r>
              <a:rPr lang="el-GR" sz="2000" dirty="0">
                <a:solidFill>
                  <a:srgbClr val="FFFF00"/>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(IA2, islet tyrosine phosphatase 2)</a:t>
            </a:r>
          </a:p>
          <a:p>
            <a:pPr marL="0" indent="0">
              <a:lnSpc>
                <a:spcPct val="100000"/>
              </a:lnSpc>
              <a:buClr>
                <a:srgbClr val="00B0F0"/>
              </a:buClr>
              <a:buNone/>
            </a:pPr>
            <a:r>
              <a:rPr lang="en-US" sz="2000" dirty="0">
                <a:solidFill>
                  <a:schemeClr val="bg1"/>
                </a:solidFill>
                <a:latin typeface="Arial" panose="020B0604020202020204" pitchFamily="34" charset="0"/>
                <a:cs typeface="Arial" panose="020B0604020202020204" pitchFamily="34" charset="0"/>
              </a:rPr>
              <a:t>   - </a:t>
            </a:r>
            <a:r>
              <a:rPr lang="el-GR" sz="2000" dirty="0">
                <a:solidFill>
                  <a:srgbClr val="FFFF00"/>
                </a:solidFill>
                <a:latin typeface="Arial" panose="020B0604020202020204" pitchFamily="34" charset="0"/>
                <a:cs typeface="Arial" panose="020B0604020202020204" pitchFamily="34" charset="0"/>
              </a:rPr>
              <a:t>αντισώματα έναντι του μεταφορέα ψευδαργύρου 8 </a:t>
            </a:r>
            <a:r>
              <a:rPr lang="en-US" sz="2000" dirty="0">
                <a:solidFill>
                  <a:schemeClr val="bg1"/>
                </a:solidFill>
                <a:latin typeface="Arial" panose="020B0604020202020204" pitchFamily="34" charset="0"/>
                <a:cs typeface="Arial" panose="020B0604020202020204" pitchFamily="34" charset="0"/>
              </a:rPr>
              <a:t>(ZnT8, </a:t>
            </a:r>
            <a:r>
              <a:rPr lang="en-US" sz="2000" dirty="0" err="1">
                <a:solidFill>
                  <a:schemeClr val="bg1"/>
                </a:solidFill>
                <a:latin typeface="Arial" panose="020B0604020202020204" pitchFamily="34" charset="0"/>
                <a:cs typeface="Arial" panose="020B0604020202020204" pitchFamily="34" charset="0"/>
              </a:rPr>
              <a:t>zink</a:t>
            </a:r>
            <a:r>
              <a:rPr lang="en-US" sz="2000" dirty="0">
                <a:solidFill>
                  <a:schemeClr val="bg1"/>
                </a:solidFill>
                <a:latin typeface="Arial" panose="020B0604020202020204" pitchFamily="34" charset="0"/>
                <a:cs typeface="Arial" panose="020B0604020202020204" pitchFamily="34" charset="0"/>
              </a:rPr>
              <a:t> transporter 8)</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endParaRPr lang="en-US" sz="4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Επίσης η παρουσία ΣΔτ1 σχετίζεται με το </a:t>
            </a:r>
            <a:r>
              <a:rPr lang="el-GR" sz="2000" dirty="0">
                <a:solidFill>
                  <a:srgbClr val="FFFF00"/>
                </a:solidFill>
                <a:latin typeface="Arial" panose="020B0604020202020204" pitchFamily="34" charset="0"/>
                <a:cs typeface="Arial" panose="020B0604020202020204" pitchFamily="34" charset="0"/>
              </a:rPr>
              <a:t>μείζον σύμπλεγμα </a:t>
            </a:r>
            <a:r>
              <a:rPr lang="el-GR" sz="2000" dirty="0" err="1">
                <a:solidFill>
                  <a:srgbClr val="FFFF00"/>
                </a:solidFill>
                <a:latin typeface="Arial" panose="020B0604020202020204" pitchFamily="34" charset="0"/>
                <a:cs typeface="Arial" panose="020B0604020202020204" pitchFamily="34" charset="0"/>
              </a:rPr>
              <a:t>ιστοσυμβατότητας</a:t>
            </a:r>
            <a:r>
              <a:rPr lang="el-GR" sz="2000" dirty="0">
                <a:solidFill>
                  <a:srgbClr val="FFFF00"/>
                </a:solidFill>
                <a:latin typeface="Arial" panose="020B0604020202020204" pitchFamily="34" charset="0"/>
                <a:cs typeface="Arial" panose="020B0604020202020204" pitchFamily="34" charset="0"/>
              </a:rPr>
              <a:t> αντιγόνου ανθρώπινων λευκοκυττάρων</a:t>
            </a:r>
            <a:r>
              <a:rPr lang="el-GR"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HLA, human leukocyte antigen)</a:t>
            </a:r>
            <a:r>
              <a:rPr lang="el-GR" sz="2000" dirty="0">
                <a:solidFill>
                  <a:schemeClr val="bg1"/>
                </a:solidFill>
                <a:latin typeface="Arial" panose="020B0604020202020204" pitchFamily="34" charset="0"/>
                <a:cs typeface="Arial" panose="020B0604020202020204" pitchFamily="34" charset="0"/>
              </a:rPr>
              <a:t>.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95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τύπου 1</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76039"/>
            <a:ext cx="10515600" cy="4953740"/>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ρυθμός </a:t>
            </a:r>
            <a:r>
              <a:rPr lang="el-GR" sz="2000" dirty="0" err="1">
                <a:solidFill>
                  <a:schemeClr val="bg1"/>
                </a:solidFill>
                <a:latin typeface="Arial" panose="020B0604020202020204" pitchFamily="34" charset="0"/>
                <a:cs typeface="Arial" panose="020B0604020202020204" pitchFamily="34" charset="0"/>
              </a:rPr>
              <a:t>αυτοάνοσης</a:t>
            </a:r>
            <a:r>
              <a:rPr lang="el-GR" sz="2000" dirty="0">
                <a:solidFill>
                  <a:schemeClr val="bg1"/>
                </a:solidFill>
                <a:latin typeface="Arial" panose="020B0604020202020204" pitchFamily="34" charset="0"/>
                <a:cs typeface="Arial" panose="020B0604020202020204" pitchFamily="34" charset="0"/>
              </a:rPr>
              <a:t> καταστροφής των β-κυττάρων ποικίλλει και φαίνεται να είναι ιδιαίτερα γρήγορος στην παιδική ηλικία και βραδύτερος όταν η εμφάνιση του ΣΔ γίνεται σε μεγαλύτερες ηλικίες, με αποτέλεσμα να διατηρείται </a:t>
            </a:r>
            <a:r>
              <a:rPr lang="el-GR" sz="2000" dirty="0">
                <a:solidFill>
                  <a:srgbClr val="FFFF00"/>
                </a:solidFill>
                <a:latin typeface="Arial" panose="020B0604020202020204" pitchFamily="34" charset="0"/>
                <a:cs typeface="Arial" panose="020B0604020202020204" pitchFamily="34" charset="0"/>
              </a:rPr>
              <a:t>ενδογενής έκκριση ινσουλίνης</a:t>
            </a:r>
            <a:r>
              <a:rPr lang="el-GR" sz="2000" dirty="0">
                <a:solidFill>
                  <a:schemeClr val="bg1"/>
                </a:solidFill>
                <a:latin typeface="Arial" panose="020B0604020202020204" pitchFamily="34" charset="0"/>
                <a:cs typeface="Arial" panose="020B0604020202020204" pitchFamily="34" charset="0"/>
              </a:rPr>
              <a:t> για διάστημα </a:t>
            </a:r>
            <a:r>
              <a:rPr lang="el-GR" sz="2000" dirty="0">
                <a:solidFill>
                  <a:srgbClr val="FFFF00"/>
                </a:solidFill>
                <a:latin typeface="Arial" panose="020B0604020202020204" pitchFamily="34" charset="0"/>
                <a:cs typeface="Arial" panose="020B0604020202020204" pitchFamily="34" charset="0"/>
              </a:rPr>
              <a:t>έως και 2-4 έτη μετά τη διάγνωση</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a:t>
            </a:r>
            <a:r>
              <a:rPr lang="el-GR" sz="2000" dirty="0">
                <a:solidFill>
                  <a:srgbClr val="FFFF00"/>
                </a:solidFill>
                <a:latin typeface="Arial" panose="020B0604020202020204" pitchFamily="34" charset="0"/>
                <a:cs typeface="Arial" panose="020B0604020202020204" pitchFamily="34" charset="0"/>
              </a:rPr>
              <a:t>λανθάνων </a:t>
            </a:r>
            <a:r>
              <a:rPr lang="el-GR" sz="2000" dirty="0" err="1">
                <a:solidFill>
                  <a:srgbClr val="FFFF00"/>
                </a:solidFill>
                <a:latin typeface="Arial" panose="020B0604020202020204" pitchFamily="34" charset="0"/>
                <a:cs typeface="Arial" panose="020B0604020202020204" pitchFamily="34" charset="0"/>
              </a:rPr>
              <a:t>αυτοάνοσος</a:t>
            </a:r>
            <a:r>
              <a:rPr lang="el-GR" sz="2000" dirty="0">
                <a:solidFill>
                  <a:srgbClr val="FFFF00"/>
                </a:solidFill>
                <a:latin typeface="Arial" panose="020B0604020202020204" pitchFamily="34" charset="0"/>
                <a:cs typeface="Arial" panose="020B0604020202020204" pitchFamily="34" charset="0"/>
              </a:rPr>
              <a:t> διαβήτης σε ενήλικες </a:t>
            </a:r>
            <a:r>
              <a:rPr lang="el-GR"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LADA, Latent Autoimmune Diabetes in Adults) </a:t>
            </a:r>
            <a:r>
              <a:rPr lang="el-GR" sz="2000" dirty="0">
                <a:solidFill>
                  <a:schemeClr val="bg1"/>
                </a:solidFill>
                <a:latin typeface="Arial" panose="020B0604020202020204" pitchFamily="34" charset="0"/>
                <a:cs typeface="Arial" panose="020B0604020202020204" pitchFamily="34" charset="0"/>
              </a:rPr>
              <a:t>θεωρείται μια αργά εξελισσόμενη μορφή ΣΔ τύπου 1, που εμφανίζεται συνήθως σε άτομα ηλικίας &gt;30 ετών. Αφορά το </a:t>
            </a:r>
            <a:r>
              <a:rPr lang="el-GR" sz="2000" dirty="0">
                <a:solidFill>
                  <a:srgbClr val="FFFF00"/>
                </a:solidFill>
                <a:latin typeface="Arial" panose="020B0604020202020204" pitchFamily="34" charset="0"/>
                <a:cs typeface="Arial" panose="020B0604020202020204" pitchFamily="34" charset="0"/>
              </a:rPr>
              <a:t>10% του ΣΔ τύπου 2</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Τα άτομα με </a:t>
            </a:r>
            <a:r>
              <a:rPr lang="en-US" sz="2000" dirty="0">
                <a:solidFill>
                  <a:schemeClr val="bg1"/>
                </a:solidFill>
                <a:latin typeface="Arial" panose="020B0604020202020204" pitchFamily="34" charset="0"/>
                <a:cs typeface="Arial" panose="020B0604020202020204" pitchFamily="34" charset="0"/>
              </a:rPr>
              <a:t>LADA </a:t>
            </a:r>
            <a:r>
              <a:rPr lang="el-GR" sz="2000" dirty="0">
                <a:solidFill>
                  <a:schemeClr val="bg1"/>
                </a:solidFill>
                <a:latin typeface="Arial" panose="020B0604020202020204" pitchFamily="34" charset="0"/>
                <a:cs typeface="Arial" panose="020B0604020202020204" pitchFamily="34" charset="0"/>
              </a:rPr>
              <a:t>έχουν θετικά </a:t>
            </a:r>
            <a:r>
              <a:rPr lang="el-GR" sz="2000" dirty="0" err="1">
                <a:solidFill>
                  <a:schemeClr val="bg1"/>
                </a:solidFill>
                <a:latin typeface="Arial" panose="020B0604020202020204" pitchFamily="34" charset="0"/>
                <a:cs typeface="Arial" panose="020B0604020202020204" pitchFamily="34" charset="0"/>
              </a:rPr>
              <a:t>αυτοαντισώματα</a:t>
            </a:r>
            <a:r>
              <a:rPr lang="el-GR" sz="2000" dirty="0">
                <a:solidFill>
                  <a:schemeClr val="bg1"/>
                </a:solidFill>
                <a:latin typeface="Arial" panose="020B0604020202020204" pitchFamily="34" charset="0"/>
                <a:cs typeface="Arial" panose="020B0604020202020204" pitchFamily="34" charset="0"/>
              </a:rPr>
              <a:t> </a:t>
            </a:r>
            <a:r>
              <a:rPr lang="el-GR" sz="2000" dirty="0">
                <a:solidFill>
                  <a:srgbClr val="FFFF00"/>
                </a:solidFill>
                <a:latin typeface="Arial" panose="020B0604020202020204" pitchFamily="34" charset="0"/>
                <a:cs typeface="Arial" panose="020B0604020202020204" pitchFamily="34" charset="0"/>
              </a:rPr>
              <a:t>(συνήθως </a:t>
            </a:r>
            <a:r>
              <a:rPr lang="en-US" sz="2000" dirty="0">
                <a:solidFill>
                  <a:srgbClr val="FFFF00"/>
                </a:solidFill>
                <a:latin typeface="Arial" panose="020B0604020202020204" pitchFamily="34" charset="0"/>
                <a:cs typeface="Arial" panose="020B0604020202020204" pitchFamily="34" charset="0"/>
              </a:rPr>
              <a:t>anti-GAD) </a:t>
            </a:r>
            <a:r>
              <a:rPr lang="el-GR" sz="2000" dirty="0">
                <a:solidFill>
                  <a:schemeClr val="bg1"/>
                </a:solidFill>
                <a:latin typeface="Arial" panose="020B0604020202020204" pitchFamily="34" charset="0"/>
                <a:cs typeface="Arial" panose="020B0604020202020204" pitchFamily="34" charset="0"/>
              </a:rPr>
              <a:t>και ενώ το πρώτο χρονικό διάστημα (6 μήνες έως 5 έτη) ρυθμίζονται ικανοποιητικά με αντιδιαβητικά δισκία, στη συνέχεια χρειάζονται αγωγή με ινσουλίνη.</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6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797850"/>
          </a:xfrm>
          <a:solidFill>
            <a:srgbClr val="00B0F0"/>
          </a:solidFill>
        </p:spPr>
        <p:txBody>
          <a:bodyPr>
            <a:noAutofit/>
          </a:bodyPr>
          <a:lstStyle/>
          <a:p>
            <a:r>
              <a:rPr lang="el-GR" sz="2600" dirty="0">
                <a:solidFill>
                  <a:schemeClr val="bg1"/>
                </a:solidFill>
                <a:latin typeface="Arial" panose="020B0604020202020204" pitchFamily="34" charset="0"/>
                <a:cs typeface="Arial" panose="020B0604020202020204" pitchFamily="34" charset="0"/>
              </a:rPr>
              <a:t>Υποψία ΣΔ τύπου</a:t>
            </a:r>
            <a:r>
              <a:rPr lang="en-US" sz="2600" dirty="0">
                <a:solidFill>
                  <a:schemeClr val="bg1"/>
                </a:solidFill>
                <a:latin typeface="Arial" panose="020B0604020202020204" pitchFamily="34" charset="0"/>
                <a:cs typeface="Arial" panose="020B0604020202020204" pitchFamily="34" charset="0"/>
              </a:rPr>
              <a:t> LADA </a:t>
            </a:r>
            <a:r>
              <a:rPr lang="el-GR" sz="2600" dirty="0">
                <a:solidFill>
                  <a:schemeClr val="bg1"/>
                </a:solidFill>
                <a:latin typeface="Arial" panose="020B0604020202020204" pitchFamily="34" charset="0"/>
                <a:cs typeface="Arial" panose="020B0604020202020204" pitchFamily="34" charset="0"/>
              </a:rPr>
              <a:t>– κλινικά κριτήρια για έλεγχο </a:t>
            </a:r>
            <a:r>
              <a:rPr lang="el-GR" sz="2600" dirty="0" err="1">
                <a:solidFill>
                  <a:schemeClr val="bg1"/>
                </a:solidFill>
                <a:latin typeface="Arial" panose="020B0604020202020204" pitchFamily="34" charset="0"/>
                <a:cs typeface="Arial" panose="020B0604020202020204" pitchFamily="34" charset="0"/>
              </a:rPr>
              <a:t>αυτοαντισωμάτων</a:t>
            </a:r>
            <a:r>
              <a:rPr lang="el-GR" sz="2600" dirty="0">
                <a:solidFill>
                  <a:schemeClr val="bg1"/>
                </a:solidFill>
                <a:latin typeface="Arial" panose="020B0604020202020204" pitchFamily="34" charset="0"/>
                <a:cs typeface="Arial" panose="020B0604020202020204" pitchFamily="34" charset="0"/>
              </a:rPr>
              <a:t> </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464815"/>
            <a:ext cx="10515600" cy="4864963"/>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Ηλικία έναρξης ΣΔ 30-50 έτη.</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Οξεία εμφάνιση συμπτωμάτων (πολυουρία, πολυδιψία, πολυφαγία, μειωμένο σωματικό βάρος).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ΒΜΙ &lt;25 </a:t>
            </a:r>
            <a:r>
              <a:rPr lang="en-US" sz="2000" dirty="0">
                <a:solidFill>
                  <a:schemeClr val="bg1"/>
                </a:solidFill>
                <a:latin typeface="Arial" panose="020B0604020202020204" pitchFamily="34" charset="0"/>
                <a:cs typeface="Arial" panose="020B0604020202020204" pitchFamily="34" charset="0"/>
              </a:rPr>
              <a:t>kg/m</a:t>
            </a:r>
            <a:r>
              <a:rPr lang="en-US" sz="2000" baseline="30000" dirty="0">
                <a:solidFill>
                  <a:schemeClr val="bg1"/>
                </a:solidFill>
                <a:latin typeface="Arial" panose="020B0604020202020204" pitchFamily="34" charset="0"/>
                <a:cs typeface="Arial" panose="020B0604020202020204" pitchFamily="34" charset="0"/>
              </a:rPr>
              <a:t>2</a:t>
            </a:r>
            <a:r>
              <a:rPr lang="en-US"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Ατομικό αναμνηστικό </a:t>
            </a:r>
            <a:r>
              <a:rPr lang="el-GR" sz="2000" dirty="0" err="1">
                <a:solidFill>
                  <a:schemeClr val="bg1"/>
                </a:solidFill>
                <a:latin typeface="Arial" panose="020B0604020202020204" pitchFamily="34" charset="0"/>
                <a:cs typeface="Arial" panose="020B0604020202020204" pitchFamily="34" charset="0"/>
              </a:rPr>
              <a:t>αυτοάνοσων</a:t>
            </a:r>
            <a:r>
              <a:rPr lang="el-GR" sz="2000" dirty="0">
                <a:solidFill>
                  <a:schemeClr val="bg1"/>
                </a:solidFill>
                <a:latin typeface="Arial" panose="020B0604020202020204" pitchFamily="34" charset="0"/>
                <a:cs typeface="Arial" panose="020B0604020202020204" pitchFamily="34" charset="0"/>
              </a:rPr>
              <a:t> νοσημάτων (θυρεοειδίτιδα </a:t>
            </a:r>
            <a:r>
              <a:rPr lang="en-US" sz="2000" dirty="0">
                <a:solidFill>
                  <a:schemeClr val="bg1"/>
                </a:solidFill>
                <a:latin typeface="Arial" panose="020B0604020202020204" pitchFamily="34" charset="0"/>
                <a:cs typeface="Arial" panose="020B0604020202020204" pitchFamily="34" charset="0"/>
              </a:rPr>
              <a:t>Hashimoto, </a:t>
            </a:r>
            <a:r>
              <a:rPr lang="el-GR" sz="2000" dirty="0">
                <a:solidFill>
                  <a:schemeClr val="bg1"/>
                </a:solidFill>
                <a:latin typeface="Arial" panose="020B0604020202020204" pitchFamily="34" charset="0"/>
                <a:cs typeface="Arial" panose="020B0604020202020204" pitchFamily="34" charset="0"/>
              </a:rPr>
              <a:t>νόσος </a:t>
            </a:r>
            <a:r>
              <a:rPr lang="en-US" sz="2000" dirty="0">
                <a:solidFill>
                  <a:schemeClr val="bg1"/>
                </a:solidFill>
                <a:latin typeface="Arial" panose="020B0604020202020204" pitchFamily="34" charset="0"/>
                <a:cs typeface="Arial" panose="020B0604020202020204" pitchFamily="34" charset="0"/>
              </a:rPr>
              <a:t>Graves</a:t>
            </a:r>
            <a:r>
              <a:rPr lang="el-GR"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νόσος </a:t>
            </a:r>
            <a:r>
              <a:rPr lang="en-US" sz="2000" dirty="0">
                <a:solidFill>
                  <a:schemeClr val="bg1"/>
                </a:solidFill>
                <a:latin typeface="Arial" panose="020B0604020202020204" pitchFamily="34" charset="0"/>
                <a:cs typeface="Arial" panose="020B0604020202020204" pitchFamily="34" charset="0"/>
              </a:rPr>
              <a:t>Addison</a:t>
            </a:r>
            <a:r>
              <a:rPr lang="el-GR" sz="2000" dirty="0">
                <a:solidFill>
                  <a:schemeClr val="bg1"/>
                </a:solidFill>
                <a:latin typeface="Arial" panose="020B0604020202020204" pitchFamily="34" charset="0"/>
                <a:cs typeface="Arial" panose="020B0604020202020204" pitchFamily="34" charset="0"/>
              </a:rPr>
              <a:t>, </a:t>
            </a:r>
            <a:r>
              <a:rPr lang="el-GR" sz="2000" dirty="0" err="1">
                <a:solidFill>
                  <a:schemeClr val="bg1"/>
                </a:solidFill>
                <a:latin typeface="Arial" panose="020B0604020202020204" pitchFamily="34" charset="0"/>
                <a:cs typeface="Arial" panose="020B0604020202020204" pitchFamily="34" charset="0"/>
              </a:rPr>
              <a:t>κοιλιοκάκη</a:t>
            </a:r>
            <a:r>
              <a:rPr lang="el-GR" sz="2000" dirty="0">
                <a:solidFill>
                  <a:schemeClr val="bg1"/>
                </a:solidFill>
                <a:latin typeface="Arial" panose="020B0604020202020204" pitchFamily="34" charset="0"/>
                <a:cs typeface="Arial" panose="020B0604020202020204" pitchFamily="34" charset="0"/>
              </a:rPr>
              <a:t>, λεύκη, </a:t>
            </a:r>
            <a:r>
              <a:rPr lang="el-GR" sz="2000" dirty="0" err="1">
                <a:solidFill>
                  <a:schemeClr val="bg1"/>
                </a:solidFill>
                <a:latin typeface="Arial" panose="020B0604020202020204" pitchFamily="34" charset="0"/>
                <a:cs typeface="Arial" panose="020B0604020202020204" pitchFamily="34" charset="0"/>
              </a:rPr>
              <a:t>αυτοάνοση</a:t>
            </a:r>
            <a:r>
              <a:rPr lang="el-GR" sz="2000" dirty="0">
                <a:solidFill>
                  <a:schemeClr val="bg1"/>
                </a:solidFill>
                <a:latin typeface="Arial" panose="020B0604020202020204" pitchFamily="34" charset="0"/>
                <a:cs typeface="Arial" panose="020B0604020202020204" pitchFamily="34" charset="0"/>
              </a:rPr>
              <a:t> ηπατίτιδα, μυασθένεια, κακοήθης αναιμία).</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Κληρονομικό ιστορικό </a:t>
            </a:r>
            <a:r>
              <a:rPr lang="el-GR" sz="2000" dirty="0" err="1">
                <a:solidFill>
                  <a:schemeClr val="bg1"/>
                </a:solidFill>
                <a:latin typeface="Arial" panose="020B0604020202020204" pitchFamily="34" charset="0"/>
                <a:cs typeface="Arial" panose="020B0604020202020204" pitchFamily="34" charset="0"/>
              </a:rPr>
              <a:t>αυτοάνοσων</a:t>
            </a:r>
            <a:r>
              <a:rPr lang="el-GR" sz="2000" dirty="0">
                <a:solidFill>
                  <a:schemeClr val="bg1"/>
                </a:solidFill>
                <a:latin typeface="Arial" panose="020B0604020202020204" pitchFamily="34" charset="0"/>
                <a:cs typeface="Arial" panose="020B0604020202020204" pitchFamily="34" charset="0"/>
              </a:rPr>
              <a:t> νοσημάτων.</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Ανάγκη </a:t>
            </a:r>
            <a:r>
              <a:rPr lang="el-GR" sz="2000" dirty="0" err="1">
                <a:solidFill>
                  <a:schemeClr val="bg1"/>
                </a:solidFill>
                <a:latin typeface="Arial" panose="020B0604020202020204" pitchFamily="34" charset="0"/>
                <a:cs typeface="Arial" panose="020B0604020202020204" pitchFamily="34" charset="0"/>
              </a:rPr>
              <a:t>ινσουλινοθεραπείας</a:t>
            </a:r>
            <a:r>
              <a:rPr lang="el-GR" sz="2000" dirty="0">
                <a:solidFill>
                  <a:schemeClr val="bg1"/>
                </a:solidFill>
                <a:latin typeface="Arial" panose="020B0604020202020204" pitchFamily="34" charset="0"/>
                <a:cs typeface="Arial" panose="020B0604020202020204" pitchFamily="34" charset="0"/>
              </a:rPr>
              <a:t> σύντομα μετά τη διάγνωση του ΣΔ.</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47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Στάδια εξέλιξης ΣΔτ1</a:t>
            </a:r>
          </a:p>
        </p:txBody>
      </p:sp>
      <p:pic>
        <p:nvPicPr>
          <p:cNvPr id="7" name="Εικόνα 6">
            <a:extLst>
              <a:ext uri="{FF2B5EF4-FFF2-40B4-BE49-F238E27FC236}">
                <a16:creationId xmlns:a16="http://schemas.microsoft.com/office/drawing/2014/main" id="{2F29C65E-A214-8101-E4C0-77ED78E6248E}"/>
              </a:ext>
            </a:extLst>
          </p:cNvPr>
          <p:cNvPicPr>
            <a:picLocks noChangeAspect="1"/>
          </p:cNvPicPr>
          <p:nvPr/>
        </p:nvPicPr>
        <p:blipFill>
          <a:blip r:embed="rId2"/>
          <a:stretch>
            <a:fillRect/>
          </a:stretch>
        </p:blipFill>
        <p:spPr>
          <a:xfrm>
            <a:off x="2952750" y="1340528"/>
            <a:ext cx="6286500" cy="4740676"/>
          </a:xfrm>
          <a:prstGeom prst="rect">
            <a:avLst/>
          </a:prstGeom>
        </p:spPr>
      </p:pic>
      <p:sp>
        <p:nvSpPr>
          <p:cNvPr id="8" name="TextBox 7">
            <a:extLst>
              <a:ext uri="{FF2B5EF4-FFF2-40B4-BE49-F238E27FC236}">
                <a16:creationId xmlns:a16="http://schemas.microsoft.com/office/drawing/2014/main" id="{13B084D7-2508-4C45-0C0E-CD7E9FE2D5E9}"/>
              </a:ext>
            </a:extLst>
          </p:cNvPr>
          <p:cNvSpPr txBox="1"/>
          <p:nvPr/>
        </p:nvSpPr>
        <p:spPr>
          <a:xfrm>
            <a:off x="2272683" y="6338656"/>
            <a:ext cx="7723574" cy="307777"/>
          </a:xfrm>
          <a:prstGeom prst="rect">
            <a:avLst/>
          </a:prstGeom>
          <a:noFill/>
        </p:spPr>
        <p:txBody>
          <a:bodyPr wrap="square" rtlCol="0">
            <a:spAutoFit/>
          </a:bodyPr>
          <a:lstStyle/>
          <a:p>
            <a:pPr algn="ctr"/>
            <a:r>
              <a:rPr lang="el-GR" sz="14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2024</a:t>
            </a:r>
          </a:p>
        </p:txBody>
      </p:sp>
    </p:spTree>
    <p:extLst>
      <p:ext uri="{BB962C8B-B14F-4D97-AF65-F5344CB8AC3E}">
        <p14:creationId xmlns:p14="http://schemas.microsoft.com/office/powerpoint/2010/main" val="258619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τύπου 2</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07363"/>
            <a:ext cx="10515600" cy="5285512"/>
          </a:xfrm>
        </p:spPr>
        <p:txBody>
          <a:bodyPr>
            <a:noAutofit/>
          </a:bodyPr>
          <a:lstStyle/>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Οφείλεται σε </a:t>
            </a:r>
            <a:r>
              <a:rPr lang="el-GR" sz="1800" dirty="0">
                <a:solidFill>
                  <a:srgbClr val="FFFF00"/>
                </a:solidFill>
                <a:latin typeface="Arial" panose="020B0604020202020204" pitchFamily="34" charset="0"/>
                <a:cs typeface="Arial" panose="020B0604020202020204" pitchFamily="34" charset="0"/>
              </a:rPr>
              <a:t>σχετική ανεπάρκεια ινσουλίνης </a:t>
            </a:r>
            <a:r>
              <a:rPr lang="el-GR" sz="1800" dirty="0">
                <a:solidFill>
                  <a:schemeClr val="bg1"/>
                </a:solidFill>
                <a:latin typeface="Arial" panose="020B0604020202020204" pitchFamily="34" charset="0"/>
                <a:cs typeface="Arial" panose="020B0604020202020204" pitchFamily="34" charset="0"/>
              </a:rPr>
              <a:t>σε σχέση με αυτή που απαιτείται για την κάλυψη των μεταβολικών αναγκών του οργανισμού λόγω της παρουσίας αντίστασης στη δράση της ινσουλίνης στους περιφερικούς ιστούς.</a:t>
            </a: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Οι ασθενείς μπορεί να έχουν </a:t>
            </a:r>
            <a:r>
              <a:rPr lang="el-GR" sz="1800" dirty="0">
                <a:solidFill>
                  <a:srgbClr val="FFFF00"/>
                </a:solidFill>
                <a:latin typeface="Arial" panose="020B0604020202020204" pitchFamily="34" charset="0"/>
                <a:cs typeface="Arial" panose="020B0604020202020204" pitchFamily="34" charset="0"/>
              </a:rPr>
              <a:t>φυσιολογικά ή ακόμα και αυξημένα επίπεδα ινσουλίνης πλάσματος</a:t>
            </a:r>
            <a:r>
              <a:rPr lang="el-GR" sz="1800" dirty="0">
                <a:solidFill>
                  <a:schemeClr val="bg1"/>
                </a:solidFill>
                <a:latin typeface="Arial" panose="020B0604020202020204" pitchFamily="34" charset="0"/>
                <a:cs typeface="Arial" panose="020B0604020202020204" pitchFamily="34" charset="0"/>
              </a:rPr>
              <a:t>, ειδικά τα πρώτα χρόνια της νόσου, αλλά λόγω της αντίστασης στην ινσουλίνη να εμφανίζουν υπεργλυκαιμία.</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 ΣΔτ2 </a:t>
            </a:r>
            <a:r>
              <a:rPr lang="el-GR" sz="1800" dirty="0">
                <a:solidFill>
                  <a:srgbClr val="FFFF00"/>
                </a:solidFill>
                <a:latin typeface="Arial" panose="020B0604020202020204" pitchFamily="34" charset="0"/>
                <a:cs typeface="Arial" panose="020B0604020202020204" pitchFamily="34" charset="0"/>
              </a:rPr>
              <a:t>περιλαμβάνει ένα φάσμα συνδυασμών</a:t>
            </a:r>
            <a:r>
              <a:rPr lang="el-GR" sz="1800" dirty="0">
                <a:solidFill>
                  <a:schemeClr val="bg1"/>
                </a:solidFill>
                <a:latin typeface="Arial" panose="020B0604020202020204" pitchFamily="34" charset="0"/>
                <a:cs typeface="Arial" panose="020B0604020202020204" pitchFamily="34" charset="0"/>
              </a:rPr>
              <a:t>, από την κυρίως αντίσταση στην ινσουλίνη με σχετικά μικρή έλλειψη ινσουλίνης, μέχρι τη σημαντική διαταραχή στην έκκριση της ινσουλίνης με μικρότερη αντίσταση στη δράση της.</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 Η </a:t>
            </a:r>
            <a:r>
              <a:rPr lang="el-GR" sz="1800" dirty="0">
                <a:solidFill>
                  <a:srgbClr val="FFFF00"/>
                </a:solidFill>
                <a:latin typeface="Arial" panose="020B0604020202020204" pitchFamily="34" charset="0"/>
                <a:cs typeface="Arial" panose="020B0604020202020204" pitchFamily="34" charset="0"/>
              </a:rPr>
              <a:t>υπεργλυκαιμία εξελίσσεται σταδιακά </a:t>
            </a:r>
            <a:r>
              <a:rPr lang="el-GR" sz="1800" dirty="0">
                <a:solidFill>
                  <a:schemeClr val="bg1"/>
                </a:solidFill>
                <a:latin typeface="Arial" panose="020B0604020202020204" pitchFamily="34" charset="0"/>
                <a:cs typeface="Arial" panose="020B0604020202020204" pitchFamily="34" charset="0"/>
              </a:rPr>
              <a:t>και χωρίς το άτομο να εμφανίσει τα κλασικά συμπτώματα της υπεργλυκαιμίας, με αποτέλεσμα ο ΣΔ να παραμένει αδιάγνωστος για αρκετά έτη.</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 παρουσία παχυσαρκίας (ιδίως σπλαχνικής), η έλλειψη σωματικής δραστηριότητας, η πρόοδος της ηλικίας και η γενετική προδιάθεση αυξάνουν σημαντικά τον κίνδυνο εμφάνισης ΣΔ.</a:t>
            </a: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Εντατικοποιημένα προγράμματα απώλεια βάρους σε συνδυασμό με άσκηση ή </a:t>
            </a:r>
            <a:r>
              <a:rPr lang="el-GR" sz="1800" dirty="0" err="1">
                <a:solidFill>
                  <a:schemeClr val="bg1"/>
                </a:solidFill>
                <a:latin typeface="Arial" panose="020B0604020202020204" pitchFamily="34" charset="0"/>
                <a:cs typeface="Arial" panose="020B0604020202020204" pitchFamily="34" charset="0"/>
              </a:rPr>
              <a:t>βαριατρικές</a:t>
            </a:r>
            <a:r>
              <a:rPr lang="el-GR" sz="1800" dirty="0">
                <a:solidFill>
                  <a:schemeClr val="bg1"/>
                </a:solidFill>
                <a:latin typeface="Arial" panose="020B0604020202020204" pitchFamily="34" charset="0"/>
                <a:cs typeface="Arial" panose="020B0604020202020204" pitchFamily="34" charset="0"/>
              </a:rPr>
              <a:t> επεμβάσεις απώλειας βάρους μπορούν να οδηγήσουν ακόμα και σε ύφεση του ΣΔ.  </a:t>
            </a:r>
          </a:p>
        </p:txBody>
      </p:sp>
    </p:spTree>
    <p:extLst>
      <p:ext uri="{BB962C8B-B14F-4D97-AF65-F5344CB8AC3E}">
        <p14:creationId xmlns:p14="http://schemas.microsoft.com/office/powerpoint/2010/main" val="347824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err="1">
                <a:solidFill>
                  <a:schemeClr val="bg1"/>
                </a:solidFill>
                <a:latin typeface="Arial" panose="020B0604020202020204" pitchFamily="34" charset="0"/>
                <a:cs typeface="Arial" panose="020B0604020202020204" pitchFamily="34" charset="0"/>
              </a:rPr>
              <a:t>Μονογονιδιακός</a:t>
            </a:r>
            <a:r>
              <a:rPr lang="el-GR" sz="3600" dirty="0">
                <a:solidFill>
                  <a:schemeClr val="bg1"/>
                </a:solidFill>
                <a:latin typeface="Arial" panose="020B0604020202020204" pitchFamily="34" charset="0"/>
                <a:cs typeface="Arial" panose="020B0604020202020204" pitchFamily="34" charset="0"/>
              </a:rPr>
              <a:t> διαβήτης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07363"/>
            <a:ext cx="10515600" cy="5285512"/>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 ΣΔ τύπου </a:t>
            </a:r>
            <a:r>
              <a:rPr lang="en-US" sz="2000" dirty="0">
                <a:solidFill>
                  <a:schemeClr val="bg1"/>
                </a:solidFill>
                <a:latin typeface="Arial" panose="020B0604020202020204" pitchFamily="34" charset="0"/>
                <a:cs typeface="Arial" panose="020B0604020202020204" pitchFamily="34" charset="0"/>
              </a:rPr>
              <a:t>MODY </a:t>
            </a:r>
            <a:r>
              <a:rPr lang="el-GR" sz="2000" dirty="0">
                <a:solidFill>
                  <a:schemeClr val="bg1"/>
                </a:solidFill>
                <a:latin typeface="Arial" panose="020B0604020202020204" pitchFamily="34" charset="0"/>
                <a:cs typeface="Arial" panose="020B0604020202020204" pitchFamily="34" charset="0"/>
              </a:rPr>
              <a:t>οφείλεται σε </a:t>
            </a:r>
            <a:r>
              <a:rPr lang="el-GR" sz="2000" dirty="0" err="1">
                <a:solidFill>
                  <a:schemeClr val="bg1"/>
                </a:solidFill>
                <a:latin typeface="Arial" panose="020B0604020202020204" pitchFamily="34" charset="0"/>
                <a:cs typeface="Arial" panose="020B0604020202020204" pitchFamily="34" charset="0"/>
              </a:rPr>
              <a:t>μονογονιδικές</a:t>
            </a:r>
            <a:r>
              <a:rPr lang="el-GR" sz="2000" dirty="0">
                <a:solidFill>
                  <a:schemeClr val="bg1"/>
                </a:solidFill>
                <a:latin typeface="Arial" panose="020B0604020202020204" pitchFamily="34" charset="0"/>
                <a:cs typeface="Arial" panose="020B0604020202020204" pitchFamily="34" charset="0"/>
              </a:rPr>
              <a:t> διαταραχές της λειτουργίας των β-κυττάρων με αποτέλεσμα τη διαταραχή της έκκρισης ινσουλίνης.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Κληρονομείται με τον </a:t>
            </a:r>
            <a:r>
              <a:rPr lang="el-GR" sz="2000" dirty="0" err="1">
                <a:solidFill>
                  <a:srgbClr val="FFFF00"/>
                </a:solidFill>
                <a:latin typeface="Arial" panose="020B0604020202020204" pitchFamily="34" charset="0"/>
                <a:cs typeface="Arial" panose="020B0604020202020204" pitchFamily="34" charset="0"/>
              </a:rPr>
              <a:t>αυτοσωμικό</a:t>
            </a:r>
            <a:r>
              <a:rPr lang="el-GR" sz="2000" dirty="0">
                <a:solidFill>
                  <a:srgbClr val="FFFF00"/>
                </a:solidFill>
                <a:latin typeface="Arial" panose="020B0604020202020204" pitchFamily="34" charset="0"/>
                <a:cs typeface="Arial" panose="020B0604020202020204" pitchFamily="34" charset="0"/>
              </a:rPr>
              <a:t> επικρατούντα χαρακτήρα </a:t>
            </a:r>
            <a:r>
              <a:rPr lang="el-GR" sz="2000" dirty="0">
                <a:solidFill>
                  <a:schemeClr val="bg1"/>
                </a:solidFill>
                <a:latin typeface="Arial" panose="020B0604020202020204" pitchFamily="34" charset="0"/>
                <a:cs typeface="Arial" panose="020B0604020202020204" pitchFamily="34" charset="0"/>
              </a:rPr>
              <a:t>και εμφανίζεται για πρώτη φορά συνήθως σε </a:t>
            </a:r>
            <a:r>
              <a:rPr lang="el-GR" sz="2000" dirty="0">
                <a:solidFill>
                  <a:srgbClr val="FFFF00"/>
                </a:solidFill>
                <a:latin typeface="Arial" panose="020B0604020202020204" pitchFamily="34" charset="0"/>
                <a:cs typeface="Arial" panose="020B0604020202020204" pitchFamily="34" charset="0"/>
              </a:rPr>
              <a:t>άτομα ηλικίας &lt;25 ετών</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διάγνωση γίνεται με </a:t>
            </a:r>
            <a:r>
              <a:rPr lang="el-GR" sz="2000" dirty="0">
                <a:solidFill>
                  <a:srgbClr val="FFFF00"/>
                </a:solidFill>
                <a:latin typeface="Arial" panose="020B0604020202020204" pitchFamily="34" charset="0"/>
                <a:cs typeface="Arial" panose="020B0604020202020204" pitchFamily="34" charset="0"/>
              </a:rPr>
              <a:t>μοριακό γενετικό έλεγχο</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Έως σήμερα έχουν αναγνωριστεί </a:t>
            </a:r>
            <a:r>
              <a:rPr lang="el-GR" sz="2000" dirty="0">
                <a:solidFill>
                  <a:srgbClr val="FFFF00"/>
                </a:solidFill>
                <a:latin typeface="Arial" panose="020B0604020202020204" pitchFamily="34" charset="0"/>
                <a:cs typeface="Arial" panose="020B0604020202020204" pitchFamily="34" charset="0"/>
              </a:rPr>
              <a:t>διαταραχές σε 6 γονιδιακούς τόπους</a:t>
            </a:r>
            <a:r>
              <a:rPr lang="el-GR" sz="2000" dirty="0">
                <a:solidFill>
                  <a:schemeClr val="bg1"/>
                </a:solidFill>
                <a:latin typeface="Arial" panose="020B0604020202020204" pitchFamily="34" charset="0"/>
                <a:cs typeface="Arial" panose="020B0604020202020204" pitchFamily="34" charset="0"/>
              </a:rPr>
              <a:t> διαφορετικών χρωμοσωμάτων (</a:t>
            </a:r>
            <a:r>
              <a:rPr lang="en-US" sz="2000" dirty="0">
                <a:solidFill>
                  <a:schemeClr val="bg1"/>
                </a:solidFill>
                <a:latin typeface="Arial" panose="020B0604020202020204" pitchFamily="34" charset="0"/>
                <a:cs typeface="Arial" panose="020B0604020202020204" pitchFamily="34" charset="0"/>
              </a:rPr>
              <a:t>MODY 1-6).</a:t>
            </a:r>
            <a:endParaRPr lang="el-GR" sz="20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 Οι συχνότεροι τύποι είναι ο 2 (GCK - MODY), ο 3 (HNF1A - MODY) και o 1 (HNF4A - MODY). </a:t>
            </a:r>
            <a:endParaRPr lang="en-US"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29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Διάγνωση ΣΔ τύπου </a:t>
            </a:r>
            <a:r>
              <a:rPr lang="en-US" sz="3600" dirty="0">
                <a:solidFill>
                  <a:schemeClr val="bg1"/>
                </a:solidFill>
                <a:latin typeface="Arial" panose="020B0604020202020204" pitchFamily="34" charset="0"/>
                <a:cs typeface="Arial" panose="020B0604020202020204" pitchFamily="34" charset="0"/>
              </a:rPr>
              <a:t>MODY</a:t>
            </a:r>
            <a:endParaRPr lang="el-GR" sz="3600"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16241"/>
            <a:ext cx="10515600" cy="5033639"/>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Διάγνωση</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συνήθως πριν από την ηλικία των 25 ετών.</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Ήπια υπεργλυκαιμία, χωρίς τάση για </a:t>
            </a:r>
            <a:r>
              <a:rPr lang="el-GR" sz="2000" dirty="0" err="1">
                <a:solidFill>
                  <a:schemeClr val="bg1"/>
                </a:solidFill>
                <a:latin typeface="Arial" panose="020B0604020202020204" pitchFamily="34" charset="0"/>
                <a:cs typeface="Arial" panose="020B0604020202020204" pitchFamily="34" charset="0"/>
              </a:rPr>
              <a:t>κετοξέωση</a:t>
            </a:r>
            <a:r>
              <a:rPr lang="el-GR" sz="2000" dirty="0">
                <a:solidFill>
                  <a:schemeClr val="bg1"/>
                </a:solidFill>
                <a:latin typeface="Arial" panose="020B0604020202020204" pitchFamily="34" charset="0"/>
                <a:cs typeface="Arial" panose="020B0604020202020204" pitchFamily="34" charset="0"/>
              </a:rPr>
              <a:t>.</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Όχι σημαντική παχυσαρκία ή/και απουσία σημείων αντίστασης στην ινσουλίνη.</a:t>
            </a:r>
          </a:p>
          <a:p>
            <a:pPr>
              <a:lnSpc>
                <a:spcPct val="100000"/>
              </a:lnSpc>
              <a:buClr>
                <a:srgbClr val="00B0F0"/>
              </a:buClr>
              <a:buFont typeface="Wingdings" panose="05000000000000000000" pitchFamily="2" charset="2"/>
              <a:buChar char="§"/>
            </a:pPr>
            <a:r>
              <a:rPr lang="el-GR" sz="2000" dirty="0">
                <a:solidFill>
                  <a:srgbClr val="FFFF00"/>
                </a:solidFill>
                <a:latin typeface="Arial" panose="020B0604020202020204" pitchFamily="34" charset="0"/>
                <a:cs typeface="Arial" panose="020B0604020202020204" pitchFamily="34" charset="0"/>
              </a:rPr>
              <a:t>Οικογενειακό ιστορικό ΣΔτ2</a:t>
            </a:r>
            <a:r>
              <a:rPr lang="el-GR" sz="2000" dirty="0">
                <a:solidFill>
                  <a:schemeClr val="bg1"/>
                </a:solidFill>
                <a:latin typeface="Arial" panose="020B0604020202020204" pitchFamily="34" charset="0"/>
                <a:cs typeface="Arial" panose="020B0604020202020204" pitchFamily="34" charset="0"/>
              </a:rPr>
              <a:t>, τουλάχιστον σε δύο κάθετες γενιές, με </a:t>
            </a:r>
            <a:r>
              <a:rPr lang="el-GR" sz="2000" dirty="0" err="1">
                <a:solidFill>
                  <a:schemeClr val="bg1"/>
                </a:solidFill>
                <a:latin typeface="Arial" panose="020B0604020202020204" pitchFamily="34" charset="0"/>
                <a:cs typeface="Arial" panose="020B0604020202020204" pitchFamily="34" charset="0"/>
              </a:rPr>
              <a:t>αυτοσωματικό</a:t>
            </a:r>
            <a:r>
              <a:rPr lang="el-GR" sz="2000" dirty="0">
                <a:solidFill>
                  <a:schemeClr val="bg1"/>
                </a:solidFill>
                <a:latin typeface="Arial" panose="020B0604020202020204" pitchFamily="34" charset="0"/>
                <a:cs typeface="Arial" panose="020B0604020202020204" pitchFamily="34" charset="0"/>
              </a:rPr>
              <a:t> επικρατούντα τρόπο κληρονομικότητας.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Απουσία αντισωμάτων για ΣΔτ1.</a:t>
            </a:r>
          </a:p>
          <a:p>
            <a:pPr>
              <a:lnSpc>
                <a:spcPct val="100000"/>
              </a:lnSpc>
              <a:buClr>
                <a:srgbClr val="00B0F0"/>
              </a:buClr>
              <a:buFont typeface="Wingdings" panose="05000000000000000000" pitchFamily="2" charset="2"/>
              <a:buChar char="§"/>
            </a:pPr>
            <a:r>
              <a:rPr lang="el-GR" sz="2000" dirty="0" err="1">
                <a:solidFill>
                  <a:schemeClr val="bg1"/>
                </a:solidFill>
                <a:latin typeface="Arial" panose="020B0604020202020204" pitchFamily="34" charset="0"/>
                <a:cs typeface="Arial" panose="020B0604020202020204" pitchFamily="34" charset="0"/>
              </a:rPr>
              <a:t>Γλυκοζουρία</a:t>
            </a:r>
            <a:r>
              <a:rPr lang="el-GR" sz="2000" dirty="0">
                <a:solidFill>
                  <a:schemeClr val="bg1"/>
                </a:solidFill>
                <a:latin typeface="Arial" panose="020B0604020202020204" pitchFamily="34" charset="0"/>
                <a:cs typeface="Arial" panose="020B0604020202020204" pitchFamily="34" charset="0"/>
              </a:rPr>
              <a:t>, που δεν συμβαδίζει με την ήπια υπεργλυκαιμία.</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Γυναίκες με ΣΔ κύησης, που εμφανίζουν ήπια υπεργλυκαιμία.</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Εάν συνυπάρχουν νεφρικές </a:t>
            </a:r>
            <a:r>
              <a:rPr lang="el-GR" sz="2000" dirty="0" err="1">
                <a:solidFill>
                  <a:schemeClr val="bg1"/>
                </a:solidFill>
                <a:latin typeface="Arial" panose="020B0604020202020204" pitchFamily="34" charset="0"/>
                <a:cs typeface="Arial" panose="020B0604020202020204" pitchFamily="34" charset="0"/>
              </a:rPr>
              <a:t>κύστεις</a:t>
            </a:r>
            <a:r>
              <a:rPr lang="el-GR" sz="2000" dirty="0">
                <a:solidFill>
                  <a:schemeClr val="bg1"/>
                </a:solidFill>
                <a:latin typeface="Arial" panose="020B0604020202020204" pitchFamily="34" charset="0"/>
                <a:cs typeface="Arial" panose="020B0604020202020204" pitchFamily="34" charset="0"/>
              </a:rPr>
              <a:t> ή άλλες διαταραχές του ουροποιητικού συστήματος.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Τελική και οριστική διάγνωση γίνεται με μοριακό γενετικό έλεγχο σε ειδικά κέντρα.</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3693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rgbClr val="00B0F0"/>
              </a:buClr>
              <a:buFont typeface="Wingdings" panose="05000000000000000000" pitchFamily="2" charset="2"/>
              <a:buChar char="§"/>
            </a:pPr>
            <a:endParaRPr lang="el-GR"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rgbClr val="00B0F0"/>
              </a:buClr>
              <a:buFont typeface="Wingdings" panose="05000000000000000000" pitchFamily="2" charset="2"/>
              <a:buChar char="§"/>
            </a:pPr>
            <a:endParaRPr lang="el-GR"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Εισαγωγή στην </a:t>
            </a:r>
            <a:r>
              <a:rPr lang="el-GR" dirty="0" err="1">
                <a:solidFill>
                  <a:schemeClr val="bg1"/>
                </a:solidFill>
                <a:latin typeface="Arial" panose="020B0604020202020204" pitchFamily="34" charset="0"/>
                <a:cs typeface="Arial" panose="020B0604020202020204" pitchFamily="34" charset="0"/>
              </a:rPr>
              <a:t>Καρδιομεταβολική</a:t>
            </a:r>
            <a:r>
              <a:rPr lang="el-GR" dirty="0">
                <a:solidFill>
                  <a:schemeClr val="bg1"/>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7457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 κύησης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07363"/>
            <a:ext cx="10515600" cy="2221637"/>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Διαταραχή του μεταβολισμού της γλυκόζης που διαγιγνώσκεται για πρώτη φορά στο </a:t>
            </a:r>
            <a:r>
              <a:rPr lang="el-GR" sz="2000" dirty="0">
                <a:solidFill>
                  <a:srgbClr val="FFFF00"/>
                </a:solidFill>
                <a:latin typeface="Arial" panose="020B0604020202020204" pitchFamily="34" charset="0"/>
                <a:cs typeface="Arial" panose="020B0604020202020204" pitchFamily="34" charset="0"/>
              </a:rPr>
              <a:t>2ο ή 3ο τρίμηνο της κύησης</a:t>
            </a:r>
            <a:r>
              <a:rPr lang="el-GR" sz="2000" dirty="0">
                <a:solidFill>
                  <a:schemeClr val="bg1"/>
                </a:solidFill>
                <a:latin typeface="Arial" panose="020B0604020202020204" pitchFamily="34" charset="0"/>
                <a:cs typeface="Arial" panose="020B0604020202020204" pitchFamily="34" charset="0"/>
              </a:rPr>
              <a:t>, υπό την προϋπόθεση ότι κατά την έναρξη της κύησης δεν διαγιγνώσκεται η ύπαρξη επίσημου </a:t>
            </a:r>
            <a:r>
              <a:rPr lang="el-GR" sz="2000" dirty="0" err="1">
                <a:solidFill>
                  <a:schemeClr val="bg1"/>
                </a:solidFill>
                <a:latin typeface="Arial" panose="020B0604020202020204" pitchFamily="34" charset="0"/>
                <a:cs typeface="Arial" panose="020B0604020202020204" pitchFamily="34" charset="0"/>
              </a:rPr>
              <a:t>προϋπάρχοντα</a:t>
            </a:r>
            <a:r>
              <a:rPr lang="el-GR" sz="2000" dirty="0">
                <a:solidFill>
                  <a:schemeClr val="bg1"/>
                </a:solidFill>
                <a:latin typeface="Arial" panose="020B0604020202020204" pitchFamily="34" charset="0"/>
                <a:cs typeface="Arial" panose="020B0604020202020204" pitchFamily="34" charset="0"/>
              </a:rPr>
              <a:t> ΣΔτ2 (γλυκόζη </a:t>
            </a:r>
            <a:r>
              <a:rPr lang="el-GR" sz="2000">
                <a:solidFill>
                  <a:schemeClr val="bg1"/>
                </a:solidFill>
                <a:latin typeface="Arial" panose="020B0604020202020204" pitchFamily="34" charset="0"/>
                <a:cs typeface="Arial" panose="020B0604020202020204" pitchFamily="34" charset="0"/>
              </a:rPr>
              <a:t>νηστείας ≥126 </a:t>
            </a:r>
            <a:r>
              <a:rPr lang="el-GR" sz="2000" dirty="0" err="1">
                <a:solidFill>
                  <a:schemeClr val="bg1"/>
                </a:solidFill>
                <a:latin typeface="Arial" panose="020B0604020202020204" pitchFamily="34" charset="0"/>
                <a:cs typeface="Arial" panose="020B0604020202020204" pitchFamily="34" charset="0"/>
              </a:rPr>
              <a:t>mg</a:t>
            </a:r>
            <a:r>
              <a:rPr lang="el-GR" sz="2000" dirty="0">
                <a:solidFill>
                  <a:schemeClr val="bg1"/>
                </a:solidFill>
                <a:latin typeface="Arial" panose="020B0604020202020204" pitchFamily="34" charset="0"/>
                <a:cs typeface="Arial" panose="020B0604020202020204" pitchFamily="34" charset="0"/>
              </a:rPr>
              <a:t>/</a:t>
            </a:r>
            <a:r>
              <a:rPr lang="el-GR" sz="2000" dirty="0" err="1">
                <a:solidFill>
                  <a:schemeClr val="bg1"/>
                </a:solidFill>
                <a:latin typeface="Arial" panose="020B0604020202020204" pitchFamily="34" charset="0"/>
                <a:cs typeface="Arial" panose="020B0604020202020204" pitchFamily="34" charset="0"/>
              </a:rPr>
              <a:t>dL</a:t>
            </a:r>
            <a:r>
              <a:rPr lang="el-GR" sz="2000" dirty="0">
                <a:solidFill>
                  <a:schemeClr val="bg1"/>
                </a:solidFill>
                <a:latin typeface="Arial" panose="020B0604020202020204" pitchFamily="34" charset="0"/>
                <a:cs typeface="Arial" panose="020B0604020202020204" pitchFamily="34" charset="0"/>
              </a:rPr>
              <a:t>) ή ΣΔτ1.</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Κατά κανόνα υποστρέφει μετά τον τοκετό, αλλά σε ένα ποσοστό </a:t>
            </a:r>
            <a:r>
              <a:rPr lang="el-GR" sz="2000" dirty="0">
                <a:solidFill>
                  <a:srgbClr val="FFFF00"/>
                </a:solidFill>
                <a:latin typeface="Arial" panose="020B0604020202020204" pitchFamily="34" charset="0"/>
                <a:cs typeface="Arial" panose="020B0604020202020204" pitchFamily="34" charset="0"/>
              </a:rPr>
              <a:t>5-10% </a:t>
            </a:r>
            <a:r>
              <a:rPr lang="el-GR" sz="2000" dirty="0">
                <a:solidFill>
                  <a:schemeClr val="bg1"/>
                </a:solidFill>
                <a:latin typeface="Arial" panose="020B0604020202020204" pitchFamily="34" charset="0"/>
                <a:cs typeface="Arial" panose="020B0604020202020204" pitchFamily="34" charset="0"/>
              </a:rPr>
              <a:t>των γυναικών παραμένει συνήθως ως ΣΔτ2. </a:t>
            </a:r>
          </a:p>
        </p:txBody>
      </p:sp>
      <p:graphicFrame>
        <p:nvGraphicFramePr>
          <p:cNvPr id="4" name="Πίνακας 3">
            <a:extLst>
              <a:ext uri="{FF2B5EF4-FFF2-40B4-BE49-F238E27FC236}">
                <a16:creationId xmlns:a16="http://schemas.microsoft.com/office/drawing/2014/main" id="{D3FCBA48-B5EC-E107-E902-AEC6D6059B99}"/>
              </a:ext>
            </a:extLst>
          </p:cNvPr>
          <p:cNvGraphicFramePr>
            <a:graphicFrameLocks noGrp="1"/>
          </p:cNvGraphicFramePr>
          <p:nvPr>
            <p:extLst>
              <p:ext uri="{D42A27DB-BD31-4B8C-83A1-F6EECF244321}">
                <p14:modId xmlns:p14="http://schemas.microsoft.com/office/powerpoint/2010/main" val="1921047576"/>
              </p:ext>
            </p:extLst>
          </p:nvPr>
        </p:nvGraphicFramePr>
        <p:xfrm>
          <a:off x="3000651" y="3790765"/>
          <a:ext cx="6196615" cy="2423610"/>
        </p:xfrm>
        <a:graphic>
          <a:graphicData uri="http://schemas.openxmlformats.org/drawingml/2006/table">
            <a:tbl>
              <a:tblPr firstRow="1" bandRow="1">
                <a:tableStyleId>{5C22544A-7EE6-4342-B048-85BDC9FD1C3A}</a:tableStyleId>
              </a:tblPr>
              <a:tblGrid>
                <a:gridCol w="3159811">
                  <a:extLst>
                    <a:ext uri="{9D8B030D-6E8A-4147-A177-3AD203B41FA5}">
                      <a16:colId xmlns:a16="http://schemas.microsoft.com/office/drawing/2014/main" val="2122575379"/>
                    </a:ext>
                  </a:extLst>
                </a:gridCol>
                <a:gridCol w="3036804">
                  <a:extLst>
                    <a:ext uri="{9D8B030D-6E8A-4147-A177-3AD203B41FA5}">
                      <a16:colId xmlns:a16="http://schemas.microsoft.com/office/drawing/2014/main" val="338456783"/>
                    </a:ext>
                  </a:extLst>
                </a:gridCol>
              </a:tblGrid>
              <a:tr h="346230">
                <a:tc>
                  <a:txBody>
                    <a:bodyPr/>
                    <a:lstStyle/>
                    <a:p>
                      <a:r>
                        <a:rPr lang="el-GR" sz="1400" b="0" dirty="0">
                          <a:latin typeface="Arial" panose="020B0604020202020204" pitchFamily="34" charset="0"/>
                          <a:cs typeface="Arial" panose="020B0604020202020204" pitchFamily="34" charset="0"/>
                        </a:rPr>
                        <a:t> Χρόνος μετά τον τοκετό </a:t>
                      </a:r>
                    </a:p>
                  </a:txBody>
                  <a:tcPr/>
                </a:tc>
                <a:tc>
                  <a:txBody>
                    <a:bodyPr/>
                    <a:lstStyle/>
                    <a:p>
                      <a:r>
                        <a:rPr lang="el-GR" sz="1400" b="0" dirty="0">
                          <a:latin typeface="Arial" panose="020B0604020202020204" pitchFamily="34" charset="0"/>
                          <a:cs typeface="Arial" panose="020B0604020202020204" pitchFamily="34" charset="0"/>
                        </a:rPr>
                        <a:t>Δοκιμασία</a:t>
                      </a:r>
                    </a:p>
                  </a:txBody>
                  <a:tcPr/>
                </a:tc>
                <a:extLst>
                  <a:ext uri="{0D108BD9-81ED-4DB2-BD59-A6C34878D82A}">
                    <a16:rowId xmlns:a16="http://schemas.microsoft.com/office/drawing/2014/main" val="3390549853"/>
                  </a:ext>
                </a:extLst>
              </a:tr>
              <a:tr h="346230">
                <a:tc>
                  <a:txBody>
                    <a:bodyPr/>
                    <a:lstStyle/>
                    <a:p>
                      <a:r>
                        <a:rPr lang="el-GR" sz="1400" dirty="0">
                          <a:latin typeface="Arial" panose="020B0604020202020204" pitchFamily="34" charset="0"/>
                          <a:cs typeface="Arial" panose="020B0604020202020204" pitchFamily="34" charset="0"/>
                        </a:rPr>
                        <a:t>1-3 ημέρες </a:t>
                      </a:r>
                    </a:p>
                  </a:txBody>
                  <a:tcPr/>
                </a:tc>
                <a:tc>
                  <a:txBody>
                    <a:bodyPr/>
                    <a:lstStyle/>
                    <a:p>
                      <a:r>
                        <a:rPr lang="el-GR" sz="1400" dirty="0">
                          <a:latin typeface="Arial" panose="020B0604020202020204" pitchFamily="34" charset="0"/>
                          <a:cs typeface="Arial" panose="020B0604020202020204" pitchFamily="34" charset="0"/>
                        </a:rPr>
                        <a:t>Γλυκόζη νηστείας</a:t>
                      </a:r>
                    </a:p>
                  </a:txBody>
                  <a:tcPr/>
                </a:tc>
                <a:extLst>
                  <a:ext uri="{0D108BD9-81ED-4DB2-BD59-A6C34878D82A}">
                    <a16:rowId xmlns:a16="http://schemas.microsoft.com/office/drawing/2014/main" val="1217360878"/>
                  </a:ext>
                </a:extLst>
              </a:tr>
              <a:tr h="346230">
                <a:tc>
                  <a:txBody>
                    <a:bodyPr/>
                    <a:lstStyle/>
                    <a:p>
                      <a:r>
                        <a:rPr lang="el-GR" sz="1400" dirty="0">
                          <a:latin typeface="Arial" panose="020B0604020202020204" pitchFamily="34" charset="0"/>
                          <a:cs typeface="Arial" panose="020B0604020202020204" pitchFamily="34" charset="0"/>
                        </a:rPr>
                        <a:t>2-3 μήνες </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6642220"/>
                  </a:ext>
                </a:extLst>
              </a:tr>
              <a:tr h="346230">
                <a:tc>
                  <a:txBody>
                    <a:bodyPr/>
                    <a:lstStyle/>
                    <a:p>
                      <a:r>
                        <a:rPr lang="el-GR" sz="1400" dirty="0">
                          <a:latin typeface="Arial" panose="020B0604020202020204" pitchFamily="34" charset="0"/>
                          <a:cs typeface="Arial" panose="020B0604020202020204" pitchFamily="34" charset="0"/>
                        </a:rPr>
                        <a:t>1 έτος</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1900686"/>
                  </a:ext>
                </a:extLst>
              </a:tr>
              <a:tr h="346230">
                <a:tc>
                  <a:txBody>
                    <a:bodyPr/>
                    <a:lstStyle/>
                    <a:p>
                      <a:r>
                        <a:rPr lang="el-GR" sz="1400" dirty="0">
                          <a:latin typeface="Arial" panose="020B0604020202020204" pitchFamily="34" charset="0"/>
                          <a:cs typeface="Arial" panose="020B0604020202020204" pitchFamily="34" charset="0"/>
                        </a:rPr>
                        <a:t>Κάθε έτος </a:t>
                      </a:r>
                    </a:p>
                  </a:txBody>
                  <a:tcPr/>
                </a:tc>
                <a:tc>
                  <a:txBody>
                    <a:bodyPr/>
                    <a:lstStyle/>
                    <a:p>
                      <a:r>
                        <a:rPr lang="el-GR" sz="1400">
                          <a:latin typeface="Arial" panose="020B0604020202020204" pitchFamily="34" charset="0"/>
                          <a:cs typeface="Arial" panose="020B0604020202020204" pitchFamily="34" charset="0"/>
                        </a:rPr>
                        <a:t>Γλυκόζη νηστείας</a:t>
                      </a:r>
                    </a:p>
                  </a:txBody>
                  <a:tcPr/>
                </a:tc>
                <a:extLst>
                  <a:ext uri="{0D108BD9-81ED-4DB2-BD59-A6C34878D82A}">
                    <a16:rowId xmlns:a16="http://schemas.microsoft.com/office/drawing/2014/main" val="789638563"/>
                  </a:ext>
                </a:extLst>
              </a:tr>
              <a:tr h="346230">
                <a:tc>
                  <a:txBody>
                    <a:bodyPr/>
                    <a:lstStyle/>
                    <a:p>
                      <a:r>
                        <a:rPr lang="el-GR" sz="1400" dirty="0">
                          <a:latin typeface="Arial" panose="020B0604020202020204" pitchFamily="34" charset="0"/>
                          <a:cs typeface="Arial" panose="020B0604020202020204" pitchFamily="34" charset="0"/>
                        </a:rPr>
                        <a:t>Κάθε 3 έτη</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0399193"/>
                  </a:ext>
                </a:extLst>
              </a:tr>
              <a:tr h="346230">
                <a:tc>
                  <a:txBody>
                    <a:bodyPr/>
                    <a:lstStyle/>
                    <a:p>
                      <a:r>
                        <a:rPr lang="el-GR" sz="1400" dirty="0">
                          <a:latin typeface="Arial" panose="020B0604020202020204" pitchFamily="34" charset="0"/>
                          <a:cs typeface="Arial" panose="020B0604020202020204" pitchFamily="34" charset="0"/>
                        </a:rPr>
                        <a:t>Πριν από επομένη κύηση</a:t>
                      </a:r>
                    </a:p>
                  </a:txBody>
                  <a:tcPr/>
                </a:tc>
                <a:tc>
                  <a:txBody>
                    <a:bodyPr/>
                    <a:lstStyle/>
                    <a:p>
                      <a:r>
                        <a:rPr lang="en-US" sz="1400" dirty="0">
                          <a:latin typeface="Arial" panose="020B0604020202020204" pitchFamily="34" charset="0"/>
                          <a:cs typeface="Arial" panose="020B0604020202020204" pitchFamily="34" charset="0"/>
                        </a:rPr>
                        <a:t>OGTT</a:t>
                      </a:r>
                      <a:endParaRPr lang="el-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0710924"/>
                  </a:ext>
                </a:extLst>
              </a:tr>
            </a:tbl>
          </a:graphicData>
        </a:graphic>
      </p:graphicFrame>
      <p:sp>
        <p:nvSpPr>
          <p:cNvPr id="5" name="TextBox 4">
            <a:extLst>
              <a:ext uri="{FF2B5EF4-FFF2-40B4-BE49-F238E27FC236}">
                <a16:creationId xmlns:a16="http://schemas.microsoft.com/office/drawing/2014/main" id="{44F5AB96-00E0-CA2B-B212-C733B3E54BC1}"/>
              </a:ext>
            </a:extLst>
          </p:cNvPr>
          <p:cNvSpPr txBox="1"/>
          <p:nvPr/>
        </p:nvSpPr>
        <p:spPr>
          <a:xfrm>
            <a:off x="1793290" y="6427433"/>
            <a:ext cx="8637972" cy="338554"/>
          </a:xfrm>
          <a:prstGeom prst="rect">
            <a:avLst/>
          </a:prstGeom>
          <a:noFill/>
        </p:spPr>
        <p:txBody>
          <a:bodyPr wrap="square" rtlCol="0">
            <a:spAutoFit/>
          </a:bodyPr>
          <a:lstStyle/>
          <a:p>
            <a:pPr algn="ctr"/>
            <a:r>
              <a:rPr lang="el-GR" sz="16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2025</a:t>
            </a:r>
          </a:p>
        </p:txBody>
      </p:sp>
    </p:spTree>
    <p:extLst>
      <p:ext uri="{BB962C8B-B14F-4D97-AF65-F5344CB8AC3E}">
        <p14:creationId xmlns:p14="http://schemas.microsoft.com/office/powerpoint/2010/main" val="37995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2800" dirty="0">
                <a:solidFill>
                  <a:schemeClr val="bg1"/>
                </a:solidFill>
                <a:latin typeface="Arial" panose="020B0604020202020204" pitchFamily="34" charset="0"/>
                <a:cs typeface="Arial" panose="020B0604020202020204" pitchFamily="34" charset="0"/>
              </a:rPr>
              <a:t>Νεότερες θεωρήσεις για την ταξινόμηση του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49406"/>
            <a:ext cx="10515600" cy="4900474"/>
          </a:xfrm>
        </p:spPr>
        <p:txBody>
          <a:bodyPr>
            <a:noAutofit/>
          </a:bodyPr>
          <a:lstStyle/>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Η ισχύουσα ταξινόμηση δεν είναι πάντοτε επαρκής για τη σωστή κατάταξη κάποιων ατόμων με ΣΔ και πολλά άτομα στην κλινική πράξη ταξινομούνται λανθασμένα. Μερικά άτομα έχουν γενετική προδιάθεση και για τους δύο κύριους τύπους του ΣΔ (ΣΔτ1 και ΣΔτ2), με αποτέλεσμα να εμφανίζουν μια «υβριδική» μορφή διαβήτη, που έχει χαρακτηριστικά </a:t>
            </a:r>
            <a:r>
              <a:rPr lang="el-GR" sz="2000" dirty="0">
                <a:solidFill>
                  <a:srgbClr val="FFFF00"/>
                </a:solidFill>
                <a:latin typeface="Arial" panose="020B0604020202020204" pitchFamily="34" charset="0"/>
                <a:cs typeface="Arial" panose="020B0604020202020204" pitchFamily="34" charset="0"/>
              </a:rPr>
              <a:t>«Διπλού ΣΔ»</a:t>
            </a:r>
            <a:r>
              <a:rPr lang="el-GR" sz="2000" dirty="0">
                <a:solidFill>
                  <a:schemeClr val="bg1"/>
                </a:solidFill>
                <a:latin typeface="Arial" panose="020B0604020202020204" pitchFamily="34" charset="0"/>
                <a:cs typeface="Arial" panose="020B0604020202020204" pitchFamily="34" charset="0"/>
              </a:rPr>
              <a:t>. Ενδεικτικά αναφέρονται τα παρακάτω παραδείγματα:</a:t>
            </a:r>
          </a:p>
          <a:p>
            <a:pPr marL="0" indent="0">
              <a:lnSpc>
                <a:spcPct val="100000"/>
              </a:lnSpc>
              <a:buClr>
                <a:srgbClr val="00B0F0"/>
              </a:buClr>
              <a:buNone/>
            </a:pPr>
            <a:r>
              <a:rPr lang="el-GR" sz="100" dirty="0">
                <a:solidFill>
                  <a:schemeClr val="bg1"/>
                </a:solidFill>
                <a:latin typeface="Arial" panose="020B0604020202020204" pitchFamily="34" charset="0"/>
                <a:cs typeface="Arial" panose="020B0604020202020204" pitchFamily="34" charset="0"/>
              </a:rPr>
              <a:t> </a:t>
            </a:r>
          </a:p>
          <a:p>
            <a:pPr marL="0" indent="0">
              <a:lnSpc>
                <a:spcPct val="100000"/>
              </a:lnSpc>
              <a:buClr>
                <a:srgbClr val="00B0F0"/>
              </a:buClr>
              <a:buNone/>
            </a:pPr>
            <a:r>
              <a:rPr lang="el-GR" sz="2000" dirty="0">
                <a:solidFill>
                  <a:srgbClr val="00B0F0"/>
                </a:solidFill>
                <a:latin typeface="Arial" panose="020B0604020202020204" pitchFamily="34" charset="0"/>
                <a:cs typeface="Arial" panose="020B0604020202020204" pitchFamily="34" charset="0"/>
              </a:rPr>
              <a:t>α) </a:t>
            </a:r>
            <a:r>
              <a:rPr lang="el-GR" sz="2000" dirty="0">
                <a:solidFill>
                  <a:schemeClr val="bg1"/>
                </a:solidFill>
                <a:latin typeface="Arial" panose="020B0604020202020204" pitchFamily="34" charset="0"/>
                <a:cs typeface="Arial" panose="020B0604020202020204" pitchFamily="34" charset="0"/>
              </a:rPr>
              <a:t>Μερικά άτομα με κλασικό ΣΔτ1 σε νεαρή ηλικία, εμφανίζουν αργότερα κατά την ενηλικίωση παχυσαρκία, αντίσταση στην ινσουλίνη και στοιχεία του μεταβολικού συνδρόμου (ιδιαίτερα όταν μερικοί εξ αυτών έχουν και κληρονομικό ιστορικό ΣΔτ2).</a:t>
            </a:r>
          </a:p>
          <a:p>
            <a:pPr marL="0" indent="0">
              <a:lnSpc>
                <a:spcPct val="100000"/>
              </a:lnSpc>
              <a:buClr>
                <a:srgbClr val="00B0F0"/>
              </a:buClr>
              <a:buNone/>
            </a:pPr>
            <a:endParaRPr lang="el-GR" sz="1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rgbClr val="00B0F0"/>
                </a:solidFill>
                <a:latin typeface="Arial" panose="020B0604020202020204" pitchFamily="34" charset="0"/>
                <a:cs typeface="Arial" panose="020B0604020202020204" pitchFamily="34" charset="0"/>
              </a:rPr>
              <a:t>β) </a:t>
            </a:r>
            <a:r>
              <a:rPr lang="el-GR" sz="2000" dirty="0">
                <a:solidFill>
                  <a:schemeClr val="bg1"/>
                </a:solidFill>
                <a:latin typeface="Arial" panose="020B0604020202020204" pitchFamily="34" charset="0"/>
                <a:cs typeface="Arial" panose="020B0604020202020204" pitchFamily="34" charset="0"/>
              </a:rPr>
              <a:t>Παιδιά με </a:t>
            </a:r>
            <a:r>
              <a:rPr lang="el-GR" sz="2000" dirty="0" err="1">
                <a:solidFill>
                  <a:schemeClr val="bg1"/>
                </a:solidFill>
                <a:latin typeface="Arial" panose="020B0604020202020204" pitchFamily="34" charset="0"/>
                <a:cs typeface="Arial" panose="020B0604020202020204" pitchFamily="34" charset="0"/>
              </a:rPr>
              <a:t>εκσεσημασμένη</a:t>
            </a:r>
            <a:r>
              <a:rPr lang="el-GR" sz="2000" dirty="0">
                <a:solidFill>
                  <a:schemeClr val="bg1"/>
                </a:solidFill>
                <a:latin typeface="Arial" panose="020B0604020202020204" pitchFamily="34" charset="0"/>
                <a:cs typeface="Arial" panose="020B0604020202020204" pitchFamily="34" charset="0"/>
              </a:rPr>
              <a:t> παχυσαρκία εμφανίζουν εικόνα κλασικού ΣΔτ2, που όμως όταν ελεγχθούν έχουν και θετικά </a:t>
            </a:r>
            <a:r>
              <a:rPr lang="el-GR" sz="2000" dirty="0" err="1">
                <a:solidFill>
                  <a:schemeClr val="bg1"/>
                </a:solidFill>
                <a:latin typeface="Arial" panose="020B0604020202020204" pitchFamily="34" charset="0"/>
                <a:cs typeface="Arial" panose="020B0604020202020204" pitchFamily="34" charset="0"/>
              </a:rPr>
              <a:t>αυτοαντισώματα</a:t>
            </a:r>
            <a:r>
              <a:rPr lang="el-GR" sz="2000" dirty="0">
                <a:solidFill>
                  <a:schemeClr val="bg1"/>
                </a:solidFill>
                <a:latin typeface="Arial" panose="020B0604020202020204" pitchFamily="34" charset="0"/>
                <a:cs typeface="Arial" panose="020B0604020202020204" pitchFamily="34" charset="0"/>
              </a:rPr>
              <a:t> (</a:t>
            </a:r>
            <a:r>
              <a:rPr lang="el-GR" sz="2000" dirty="0" err="1">
                <a:solidFill>
                  <a:schemeClr val="bg1"/>
                </a:solidFill>
                <a:latin typeface="Arial" panose="020B0604020202020204" pitchFamily="34" charset="0"/>
                <a:cs typeface="Arial" panose="020B0604020202020204" pitchFamily="34" charset="0"/>
              </a:rPr>
              <a:t>αυτοανοσία</a:t>
            </a:r>
            <a:r>
              <a:rPr lang="el-GR" sz="2000" dirty="0">
                <a:solidFill>
                  <a:schemeClr val="bg1"/>
                </a:solidFill>
                <a:latin typeface="Arial" panose="020B0604020202020204" pitchFamily="34" charset="0"/>
                <a:cs typeface="Arial" panose="020B0604020202020204" pitchFamily="34" charset="0"/>
              </a:rPr>
              <a:t> συμβατή και με ΣΔτ1). Σύμφωνα με τις συστάσεις </a:t>
            </a:r>
            <a:r>
              <a:rPr lang="el-GR" sz="2000" dirty="0">
                <a:solidFill>
                  <a:srgbClr val="FFFF00"/>
                </a:solidFill>
                <a:latin typeface="Arial" panose="020B0604020202020204" pitchFamily="34" charset="0"/>
                <a:cs typeface="Arial" panose="020B0604020202020204" pitchFamily="34" charset="0"/>
              </a:rPr>
              <a:t>νέοι με υπεργλυκαιμία και θετικά </a:t>
            </a:r>
            <a:r>
              <a:rPr lang="el-GR" sz="2000" dirty="0" err="1">
                <a:solidFill>
                  <a:srgbClr val="FFFF00"/>
                </a:solidFill>
                <a:latin typeface="Arial" panose="020B0604020202020204" pitchFamily="34" charset="0"/>
                <a:cs typeface="Arial" panose="020B0604020202020204" pitchFamily="34" charset="0"/>
              </a:rPr>
              <a:t>αυτοαντισώματα</a:t>
            </a:r>
            <a:r>
              <a:rPr lang="el-GR" sz="2000" dirty="0">
                <a:solidFill>
                  <a:srgbClr val="FFFF00"/>
                </a:solidFill>
                <a:latin typeface="Arial" panose="020B0604020202020204" pitchFamily="34" charset="0"/>
                <a:cs typeface="Arial" panose="020B0604020202020204" pitchFamily="34" charset="0"/>
              </a:rPr>
              <a:t> πρέπει να κατατάσσονται στον ΣΔτ1</a:t>
            </a:r>
            <a:r>
              <a:rPr lang="el-GR" sz="20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6904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2800" dirty="0">
                <a:solidFill>
                  <a:schemeClr val="bg1"/>
                </a:solidFill>
                <a:latin typeface="Arial" panose="020B0604020202020204" pitchFamily="34" charset="0"/>
                <a:cs typeface="Arial" panose="020B0604020202020204" pitchFamily="34" charset="0"/>
              </a:rPr>
              <a:t>Νεότερες θεωρήσεις για την ταξινόμηση του σακχαρώδη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49406"/>
            <a:ext cx="10515600" cy="4900474"/>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a:t>
            </a:r>
            <a:r>
              <a:rPr lang="el-GR" sz="2000" dirty="0">
                <a:solidFill>
                  <a:srgbClr val="FFFF00"/>
                </a:solidFill>
                <a:latin typeface="Arial" panose="020B0604020202020204" pitchFamily="34" charset="0"/>
                <a:cs typeface="Arial" panose="020B0604020202020204" pitchFamily="34" charset="0"/>
              </a:rPr>
              <a:t>γενετική προδιάθεση </a:t>
            </a:r>
            <a:r>
              <a:rPr lang="el-GR" sz="2000" dirty="0">
                <a:solidFill>
                  <a:schemeClr val="bg1"/>
                </a:solidFill>
                <a:latin typeface="Arial" panose="020B0604020202020204" pitchFamily="34" charset="0"/>
                <a:cs typeface="Arial" panose="020B0604020202020204" pitchFamily="34" charset="0"/>
              </a:rPr>
              <a:t>και η </a:t>
            </a:r>
            <a:r>
              <a:rPr lang="el-GR" sz="2000" dirty="0">
                <a:solidFill>
                  <a:srgbClr val="FFFF00"/>
                </a:solidFill>
                <a:latin typeface="Arial" panose="020B0604020202020204" pitchFamily="34" charset="0"/>
                <a:cs typeface="Arial" panose="020B0604020202020204" pitchFamily="34" charset="0"/>
              </a:rPr>
              <a:t>επίδραση του περιβάλλοντος </a:t>
            </a:r>
            <a:r>
              <a:rPr lang="el-GR" sz="2000" dirty="0">
                <a:solidFill>
                  <a:schemeClr val="bg1"/>
                </a:solidFill>
                <a:latin typeface="Arial" panose="020B0604020202020204" pitchFamily="34" charset="0"/>
                <a:cs typeface="Arial" panose="020B0604020202020204" pitchFamily="34" charset="0"/>
              </a:rPr>
              <a:t>φαίνεται ότι παίζουν καθοριστικό ρόλο στην ποικιλομορφία της </a:t>
            </a:r>
            <a:r>
              <a:rPr lang="el-GR" sz="2000" dirty="0" err="1">
                <a:solidFill>
                  <a:schemeClr val="bg1"/>
                </a:solidFill>
                <a:latin typeface="Arial" panose="020B0604020202020204" pitchFamily="34" charset="0"/>
                <a:cs typeface="Arial" panose="020B0604020202020204" pitchFamily="34" charset="0"/>
              </a:rPr>
              <a:t>φαινοτυπικής</a:t>
            </a:r>
            <a:r>
              <a:rPr lang="el-GR" sz="2000" dirty="0">
                <a:solidFill>
                  <a:schemeClr val="bg1"/>
                </a:solidFill>
                <a:latin typeface="Arial" panose="020B0604020202020204" pitchFamily="34" charset="0"/>
                <a:cs typeface="Arial" panose="020B0604020202020204" pitchFamily="34" charset="0"/>
              </a:rPr>
              <a:t> έκφρασης της νόσου, που πιθανότατα απλά αντικατοπτρίζει διαφορετική «συγκέντρωση» των διαφόρων παραγόντων που οδηγούν στην κλινική </a:t>
            </a:r>
            <a:r>
              <a:rPr lang="el-GR" sz="2000">
                <a:solidFill>
                  <a:schemeClr val="bg1"/>
                </a:solidFill>
                <a:latin typeface="Arial" panose="020B0604020202020204" pitchFamily="34" charset="0"/>
                <a:cs typeface="Arial" panose="020B0604020202020204" pitchFamily="34" charset="0"/>
              </a:rPr>
              <a:t>έκφραση του ΣΔ.</a:t>
            </a:r>
            <a:endParaRPr lang="el-GR" sz="20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Ιδιαίτερα όσον αφορά στον ΣΔτ2, φαίνεται ότι παρουσιάζει μεγάλη ετερογένεια, τόσο στη </a:t>
            </a:r>
            <a:r>
              <a:rPr lang="el-GR" sz="2000" dirty="0" err="1">
                <a:solidFill>
                  <a:schemeClr val="bg1"/>
                </a:solidFill>
                <a:latin typeface="Arial" panose="020B0604020202020204" pitchFamily="34" charset="0"/>
                <a:cs typeface="Arial" panose="020B0604020202020204" pitchFamily="34" charset="0"/>
              </a:rPr>
              <a:t>φαινοτυπική</a:t>
            </a:r>
            <a:r>
              <a:rPr lang="el-GR" sz="2000" dirty="0">
                <a:solidFill>
                  <a:schemeClr val="bg1"/>
                </a:solidFill>
                <a:latin typeface="Arial" panose="020B0604020202020204" pitchFamily="34" charset="0"/>
                <a:cs typeface="Arial" panose="020B0604020202020204" pitchFamily="34" charset="0"/>
              </a:rPr>
              <a:t> και γονιδιακή έκφρασή του, όσο και στην εξέλιξή του, με αποτέλεσμα και η έκταση και συχνότητα εμφάνισης των επιπλοκών να διαφέρουν σημαντικά από άτομο σε άτομο. </a:t>
            </a: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Είναι πολύ πιθανόν ότι </a:t>
            </a:r>
            <a:r>
              <a:rPr lang="el-GR" sz="2000" dirty="0">
                <a:solidFill>
                  <a:srgbClr val="FFFF00"/>
                </a:solidFill>
                <a:latin typeface="Arial" panose="020B0604020202020204" pitchFamily="34" charset="0"/>
                <a:cs typeface="Arial" panose="020B0604020202020204" pitchFamily="34" charset="0"/>
              </a:rPr>
              <a:t>στο μέλλον η ταξινόμηση του ΣΔ θα αλλάξει </a:t>
            </a:r>
            <a:r>
              <a:rPr lang="el-GR" sz="2000" dirty="0">
                <a:solidFill>
                  <a:schemeClr val="bg1"/>
                </a:solidFill>
                <a:latin typeface="Arial" panose="020B0604020202020204" pitchFamily="34" charset="0"/>
                <a:cs typeface="Arial" panose="020B0604020202020204" pitchFamily="34" charset="0"/>
              </a:rPr>
              <a:t>(με τη βοήθεια της γενετικής και εξατομικευμένων μεταβολικών δεικτών), περιλαμβάνοντας πολύ περισσότερες </a:t>
            </a:r>
            <a:r>
              <a:rPr lang="el-GR" sz="2000" dirty="0" err="1">
                <a:solidFill>
                  <a:schemeClr val="bg1"/>
                </a:solidFill>
                <a:latin typeface="Arial" panose="020B0604020202020204" pitchFamily="34" charset="0"/>
                <a:cs typeface="Arial" panose="020B0604020202020204" pitchFamily="34" charset="0"/>
              </a:rPr>
              <a:t>υπομορφές</a:t>
            </a:r>
            <a:r>
              <a:rPr lang="el-GR" sz="2000" dirty="0">
                <a:solidFill>
                  <a:schemeClr val="bg1"/>
                </a:solidFill>
                <a:latin typeface="Arial" panose="020B0604020202020204" pitchFamily="34" charset="0"/>
                <a:cs typeface="Arial" panose="020B0604020202020204" pitchFamily="34" charset="0"/>
              </a:rPr>
              <a:t>, προσπαθώντας να εξηγήσει καλύτερα τη μεγάλη ετερογένειά του.</a:t>
            </a:r>
          </a:p>
        </p:txBody>
      </p:sp>
    </p:spTree>
    <p:extLst>
      <p:ext uri="{BB962C8B-B14F-4D97-AF65-F5344CB8AC3E}">
        <p14:creationId xmlns:p14="http://schemas.microsoft.com/office/powerpoint/2010/main" val="397568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a:solidFill>
            <a:srgbClr val="0070C0"/>
          </a:solidFill>
        </p:spPr>
        <p:txBody>
          <a:bodyPr/>
          <a:lstStyle/>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Εισαγωγή στην </a:t>
            </a:r>
            <a:r>
              <a:rPr lang="el-GR" dirty="0" err="1">
                <a:solidFill>
                  <a:schemeClr val="bg2">
                    <a:lumMod val="75000"/>
                  </a:schemeClr>
                </a:solidFill>
                <a:latin typeface="Arial" panose="020B0604020202020204" pitchFamily="34" charset="0"/>
                <a:cs typeface="Arial" panose="020B0604020202020204" pitchFamily="34" charset="0"/>
              </a:rPr>
              <a:t>Καρδιομεταβολική</a:t>
            </a:r>
            <a:r>
              <a:rPr lang="el-GR" dirty="0">
                <a:solidFill>
                  <a:schemeClr val="bg2">
                    <a:lumMod val="75000"/>
                  </a:schemeClr>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1113863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72706" name="Group 7"/>
          <p:cNvGrpSpPr>
            <a:grpSpLocks/>
          </p:cNvGrpSpPr>
          <p:nvPr/>
        </p:nvGrpSpPr>
        <p:grpSpPr bwMode="auto">
          <a:xfrm>
            <a:off x="1066800" y="1773901"/>
            <a:ext cx="8982074" cy="3718297"/>
            <a:chOff x="-378550" y="1075175"/>
            <a:chExt cx="8967908" cy="3683034"/>
          </a:xfrm>
        </p:grpSpPr>
        <p:sp>
          <p:nvSpPr>
            <p:cNvPr id="72711" name="Text Box 3"/>
            <p:cNvSpPr txBox="1">
              <a:spLocks noChangeArrowheads="1"/>
            </p:cNvSpPr>
            <p:nvPr/>
          </p:nvSpPr>
          <p:spPr bwMode="auto">
            <a:xfrm>
              <a:off x="1012596" y="1118513"/>
              <a:ext cx="1535345"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Any CVD event</a:t>
              </a:r>
            </a:p>
          </p:txBody>
        </p:sp>
        <p:sp>
          <p:nvSpPr>
            <p:cNvPr id="72712" name="Text Box 6"/>
            <p:cNvSpPr txBox="1">
              <a:spLocks noChangeArrowheads="1"/>
            </p:cNvSpPr>
            <p:nvPr/>
          </p:nvSpPr>
          <p:spPr bwMode="auto">
            <a:xfrm>
              <a:off x="2572930" y="4451190"/>
              <a:ext cx="4976812" cy="30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1pPr>
              <a:lvl2pPr marL="742950" indent="-28575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2pPr>
              <a:lvl3pPr marL="11430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3pPr>
              <a:lvl4pPr marL="16002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4pPr>
              <a:lvl5pPr marL="20574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9pPr>
            </a:lstStyle>
            <a:p>
              <a:pPr algn="ctr" fontAlgn="base">
                <a:spcBef>
                  <a:spcPct val="0"/>
                </a:spcBef>
                <a:spcAft>
                  <a:spcPct val="40000"/>
                </a:spcAft>
                <a:defRPr/>
              </a:pPr>
              <a:r>
                <a:rPr lang="en-US" altLang="en-US" sz="1400" dirty="0">
                  <a:solidFill>
                    <a:schemeClr val="bg1"/>
                  </a:solidFill>
                  <a:latin typeface="Verdana" panose="020B0604030504040204" pitchFamily="34" charset="0"/>
                </a:rPr>
                <a:t>Age-adjusted risk ratio</a:t>
              </a:r>
            </a:p>
          </p:txBody>
        </p:sp>
        <p:sp>
          <p:nvSpPr>
            <p:cNvPr id="72713" name="Freeform 4"/>
            <p:cNvSpPr>
              <a:spLocks/>
            </p:cNvSpPr>
            <p:nvPr/>
          </p:nvSpPr>
          <p:spPr bwMode="auto">
            <a:xfrm>
              <a:off x="2635250" y="1103710"/>
              <a:ext cx="4884737" cy="3020615"/>
            </a:xfrm>
            <a:custGeom>
              <a:avLst/>
              <a:gdLst>
                <a:gd name="T0" fmla="*/ 0 w 2777"/>
                <a:gd name="T1" fmla="*/ 0 h 2352"/>
                <a:gd name="T2" fmla="*/ 0 w 2777"/>
                <a:gd name="T3" fmla="*/ 2147483647 h 2352"/>
                <a:gd name="T4" fmla="*/ 2147483647 w 2777"/>
                <a:gd name="T5" fmla="*/ 2147483647 h 2352"/>
                <a:gd name="T6" fmla="*/ 2147483647 w 2777"/>
                <a:gd name="T7" fmla="*/ 2147483647 h 2352"/>
                <a:gd name="T8" fmla="*/ 0 60000 65536"/>
                <a:gd name="T9" fmla="*/ 0 60000 65536"/>
                <a:gd name="T10" fmla="*/ 0 60000 65536"/>
                <a:gd name="T11" fmla="*/ 0 60000 65536"/>
                <a:gd name="T12" fmla="*/ 0 w 2777"/>
                <a:gd name="T13" fmla="*/ 0 h 2352"/>
                <a:gd name="T14" fmla="*/ 2777 w 2777"/>
                <a:gd name="T15" fmla="*/ 2352 h 2352"/>
              </a:gdLst>
              <a:ahLst/>
              <a:cxnLst>
                <a:cxn ang="T8">
                  <a:pos x="T0" y="T1"/>
                </a:cxn>
                <a:cxn ang="T9">
                  <a:pos x="T2" y="T3"/>
                </a:cxn>
                <a:cxn ang="T10">
                  <a:pos x="T4" y="T5"/>
                </a:cxn>
                <a:cxn ang="T11">
                  <a:pos x="T6" y="T7"/>
                </a:cxn>
              </a:cxnLst>
              <a:rect l="T12" t="T13" r="T14" b="T15"/>
              <a:pathLst>
                <a:path w="2777" h="2352">
                  <a:moveTo>
                    <a:pt x="0" y="0"/>
                  </a:moveTo>
                  <a:lnTo>
                    <a:pt x="0" y="2352"/>
                  </a:lnTo>
                  <a:lnTo>
                    <a:pt x="2777" y="2352"/>
                  </a:lnTo>
                  <a:lnTo>
                    <a:pt x="2777" y="2291"/>
                  </a:lnTo>
                </a:path>
              </a:pathLst>
            </a:custGeom>
            <a:noFill/>
            <a:ln w="28575">
              <a:solidFill>
                <a:srgbClr val="001965"/>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l-GR">
                <a:solidFill>
                  <a:srgbClr val="000000"/>
                </a:solidFill>
              </a:endParaRPr>
            </a:p>
          </p:txBody>
        </p:sp>
        <p:sp>
          <p:nvSpPr>
            <p:cNvPr id="72714" name="Text Box 5"/>
            <p:cNvSpPr txBox="1">
              <a:spLocks noChangeArrowheads="1"/>
            </p:cNvSpPr>
            <p:nvPr/>
          </p:nvSpPr>
          <p:spPr bwMode="auto">
            <a:xfrm>
              <a:off x="2475935" y="4202232"/>
              <a:ext cx="6113423" cy="31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1pPr>
              <a:lvl2pPr marL="742950" indent="-28575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2pPr>
              <a:lvl3pPr marL="11430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3pPr>
              <a:lvl4pPr marL="16002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4pPr>
              <a:lvl5pPr marL="2057400" indent="-228600" eaLnBrk="0" hangingPunct="0">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827088" algn="ctr"/>
                  <a:tab pos="1555750" algn="ctr"/>
                  <a:tab pos="2298700" algn="ctr"/>
                  <a:tab pos="3027363" algn="ctr"/>
                  <a:tab pos="3751263" algn="ctr"/>
                  <a:tab pos="4494213" algn="ctr"/>
                </a:tabLst>
                <a:defRPr>
                  <a:solidFill>
                    <a:schemeClr val="tx1"/>
                  </a:solidFill>
                  <a:latin typeface="Arial" panose="020B0604020202020204" pitchFamily="34" charset="0"/>
                </a:defRPr>
              </a:lvl9pPr>
            </a:lstStyle>
            <a:p>
              <a:pPr fontAlgn="base">
                <a:spcBef>
                  <a:spcPct val="0"/>
                </a:spcBef>
                <a:spcAft>
                  <a:spcPct val="40000"/>
                </a:spcAft>
                <a:defRPr/>
              </a:pPr>
              <a:r>
                <a:rPr lang="en-US" altLang="en-US" sz="1200" dirty="0">
                  <a:solidFill>
                    <a:srgbClr val="092F5E"/>
                  </a:solidFill>
                  <a:latin typeface="Verdana" panose="020B0604030504040204" pitchFamily="34" charset="0"/>
                </a:rPr>
                <a:t>0            1           2	            3	           4	            5	           6</a:t>
              </a:r>
            </a:p>
          </p:txBody>
        </p:sp>
        <p:sp>
          <p:nvSpPr>
            <p:cNvPr id="72715" name="Rectangle 11"/>
            <p:cNvSpPr>
              <a:spLocks noChangeArrowheads="1"/>
            </p:cNvSpPr>
            <p:nvPr/>
          </p:nvSpPr>
          <p:spPr bwMode="auto">
            <a:xfrm>
              <a:off x="3470275" y="1173956"/>
              <a:ext cx="1042988" cy="125016"/>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6" name="Rectangle 12"/>
            <p:cNvSpPr>
              <a:spLocks noChangeArrowheads="1"/>
            </p:cNvSpPr>
            <p:nvPr/>
          </p:nvSpPr>
          <p:spPr bwMode="auto">
            <a:xfrm>
              <a:off x="3470276" y="1468042"/>
              <a:ext cx="423863" cy="12501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7" name="Rectangle 13"/>
            <p:cNvSpPr>
              <a:spLocks noChangeArrowheads="1"/>
            </p:cNvSpPr>
            <p:nvPr/>
          </p:nvSpPr>
          <p:spPr bwMode="auto">
            <a:xfrm>
              <a:off x="3470276" y="1833563"/>
              <a:ext cx="3482975" cy="12382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8" name="Rectangle 14"/>
            <p:cNvSpPr>
              <a:spLocks noChangeArrowheads="1"/>
            </p:cNvSpPr>
            <p:nvPr/>
          </p:nvSpPr>
          <p:spPr bwMode="auto">
            <a:xfrm>
              <a:off x="3470275" y="2164556"/>
              <a:ext cx="1276350" cy="125016"/>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19" name="Rectangle 15"/>
            <p:cNvSpPr>
              <a:spLocks noChangeArrowheads="1"/>
            </p:cNvSpPr>
            <p:nvPr/>
          </p:nvSpPr>
          <p:spPr bwMode="auto">
            <a:xfrm>
              <a:off x="3470275" y="2511029"/>
              <a:ext cx="609600" cy="12501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0" name="Rectangle 16"/>
            <p:cNvSpPr>
              <a:spLocks noChangeArrowheads="1"/>
            </p:cNvSpPr>
            <p:nvPr/>
          </p:nvSpPr>
          <p:spPr bwMode="auto">
            <a:xfrm>
              <a:off x="3470275" y="2837260"/>
              <a:ext cx="947738" cy="12501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1" name="Rectangle 17"/>
            <p:cNvSpPr>
              <a:spLocks noChangeArrowheads="1"/>
            </p:cNvSpPr>
            <p:nvPr/>
          </p:nvSpPr>
          <p:spPr bwMode="auto">
            <a:xfrm>
              <a:off x="3470276" y="3155156"/>
              <a:ext cx="180975" cy="125016"/>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2" name="Rectangle 18"/>
            <p:cNvSpPr>
              <a:spLocks noChangeArrowheads="1"/>
            </p:cNvSpPr>
            <p:nvPr/>
          </p:nvSpPr>
          <p:spPr bwMode="auto">
            <a:xfrm>
              <a:off x="3470276" y="3494485"/>
              <a:ext cx="1255713" cy="12382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3" name="Rectangle 19"/>
            <p:cNvSpPr>
              <a:spLocks noChangeArrowheads="1"/>
            </p:cNvSpPr>
            <p:nvPr/>
          </p:nvSpPr>
          <p:spPr bwMode="auto">
            <a:xfrm>
              <a:off x="3470275" y="3833813"/>
              <a:ext cx="1131888" cy="123825"/>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4" name="Rectangle 20"/>
            <p:cNvSpPr>
              <a:spLocks noChangeArrowheads="1"/>
            </p:cNvSpPr>
            <p:nvPr/>
          </p:nvSpPr>
          <p:spPr bwMode="auto">
            <a:xfrm>
              <a:off x="3470276" y="3948113"/>
              <a:ext cx="2125663"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5" name="Rectangle 21"/>
            <p:cNvSpPr>
              <a:spLocks noChangeArrowheads="1"/>
            </p:cNvSpPr>
            <p:nvPr/>
          </p:nvSpPr>
          <p:spPr bwMode="auto">
            <a:xfrm>
              <a:off x="3470276" y="3270648"/>
              <a:ext cx="1039813" cy="12501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6" name="Rectangle 22"/>
            <p:cNvSpPr>
              <a:spLocks noChangeArrowheads="1"/>
            </p:cNvSpPr>
            <p:nvPr/>
          </p:nvSpPr>
          <p:spPr bwMode="auto">
            <a:xfrm>
              <a:off x="3470275" y="2630091"/>
              <a:ext cx="1220788"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7" name="Rectangle 23"/>
            <p:cNvSpPr>
              <a:spLocks noChangeArrowheads="1"/>
            </p:cNvSpPr>
            <p:nvPr/>
          </p:nvSpPr>
          <p:spPr bwMode="auto">
            <a:xfrm>
              <a:off x="3470276" y="1952625"/>
              <a:ext cx="1306513" cy="125016"/>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8" name="Rectangle 24"/>
            <p:cNvSpPr>
              <a:spLocks noChangeArrowheads="1"/>
            </p:cNvSpPr>
            <p:nvPr/>
          </p:nvSpPr>
          <p:spPr bwMode="auto">
            <a:xfrm>
              <a:off x="3470275" y="1590675"/>
              <a:ext cx="660400" cy="125016"/>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29" name="Rectangle 25"/>
            <p:cNvSpPr>
              <a:spLocks noChangeArrowheads="1"/>
            </p:cNvSpPr>
            <p:nvPr/>
          </p:nvSpPr>
          <p:spPr bwMode="auto">
            <a:xfrm>
              <a:off x="3470275" y="1294210"/>
              <a:ext cx="1214438"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30" name="Rectangle 26"/>
            <p:cNvSpPr>
              <a:spLocks noChangeArrowheads="1"/>
            </p:cNvSpPr>
            <p:nvPr/>
          </p:nvSpPr>
          <p:spPr bwMode="auto">
            <a:xfrm>
              <a:off x="3470275" y="2287191"/>
              <a:ext cx="3195638" cy="123825"/>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31" name="Rectangle 27"/>
            <p:cNvSpPr>
              <a:spLocks noChangeArrowheads="1"/>
            </p:cNvSpPr>
            <p:nvPr/>
          </p:nvSpPr>
          <p:spPr bwMode="auto">
            <a:xfrm>
              <a:off x="3470276" y="2962275"/>
              <a:ext cx="2752725" cy="125016"/>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a:solidFill>
                  <a:srgbClr val="092F5E"/>
                </a:solidFill>
                <a:latin typeface="Verdana" panose="020B0604030504040204" pitchFamily="34" charset="0"/>
              </a:endParaRPr>
            </a:p>
          </p:txBody>
        </p:sp>
        <p:sp>
          <p:nvSpPr>
            <p:cNvPr id="72732" name="Line 28"/>
            <p:cNvSpPr>
              <a:spLocks noChangeShapeType="1"/>
            </p:cNvSpPr>
            <p:nvPr/>
          </p:nvSpPr>
          <p:spPr bwMode="auto">
            <a:xfrm>
              <a:off x="3470275" y="1110854"/>
              <a:ext cx="0" cy="3009900"/>
            </a:xfrm>
            <a:prstGeom prst="line">
              <a:avLst/>
            </a:prstGeom>
            <a:noFill/>
            <a:ln w="25400">
              <a:solidFill>
                <a:srgbClr val="001965"/>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31" name="Text Box 29"/>
            <p:cNvSpPr txBox="1">
              <a:spLocks noChangeArrowheads="1"/>
            </p:cNvSpPr>
            <p:nvPr/>
          </p:nvSpPr>
          <p:spPr bwMode="auto">
            <a:xfrm>
              <a:off x="4593416" y="1075175"/>
              <a:ext cx="315138"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32" name="Text Box 30"/>
            <p:cNvSpPr txBox="1">
              <a:spLocks noChangeArrowheads="1"/>
            </p:cNvSpPr>
            <p:nvPr/>
          </p:nvSpPr>
          <p:spPr bwMode="auto">
            <a:xfrm>
              <a:off x="4726674" y="1252793"/>
              <a:ext cx="315138"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33" name="Text Box 31"/>
            <p:cNvSpPr txBox="1">
              <a:spLocks noChangeArrowheads="1"/>
            </p:cNvSpPr>
            <p:nvPr/>
          </p:nvSpPr>
          <p:spPr bwMode="auto">
            <a:xfrm>
              <a:off x="6983058" y="1754835"/>
              <a:ext cx="315137" cy="291800"/>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72736" name="Text Box 32"/>
            <p:cNvSpPr txBox="1">
              <a:spLocks noChangeArrowheads="1"/>
            </p:cNvSpPr>
            <p:nvPr/>
          </p:nvSpPr>
          <p:spPr bwMode="auto">
            <a:xfrm>
              <a:off x="4745039" y="1960960"/>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37" name="Text Box 33"/>
            <p:cNvSpPr txBox="1">
              <a:spLocks noChangeArrowheads="1"/>
            </p:cNvSpPr>
            <p:nvPr/>
          </p:nvSpPr>
          <p:spPr bwMode="auto">
            <a:xfrm>
              <a:off x="4692650" y="2110979"/>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38" name="Text Box 34"/>
            <p:cNvSpPr txBox="1">
              <a:spLocks noChangeArrowheads="1"/>
            </p:cNvSpPr>
            <p:nvPr/>
          </p:nvSpPr>
          <p:spPr bwMode="auto">
            <a:xfrm>
              <a:off x="4046539" y="2468166"/>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dirty="0">
                  <a:solidFill>
                    <a:srgbClr val="092F5E"/>
                  </a:solidFill>
                  <a:latin typeface="Verdana" panose="020B0604030504040204" pitchFamily="34" charset="0"/>
                </a:rPr>
                <a:t>†</a:t>
              </a:r>
            </a:p>
          </p:txBody>
        </p:sp>
        <p:sp>
          <p:nvSpPr>
            <p:cNvPr id="72739" name="Text Box 35"/>
            <p:cNvSpPr txBox="1">
              <a:spLocks noChangeArrowheads="1"/>
            </p:cNvSpPr>
            <p:nvPr/>
          </p:nvSpPr>
          <p:spPr bwMode="auto">
            <a:xfrm>
              <a:off x="4689475" y="2595563"/>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40" name="Text Box 36"/>
            <p:cNvSpPr txBox="1">
              <a:spLocks noChangeArrowheads="1"/>
            </p:cNvSpPr>
            <p:nvPr/>
          </p:nvSpPr>
          <p:spPr bwMode="auto">
            <a:xfrm>
              <a:off x="4427539" y="2799161"/>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41" name="Text Box 37"/>
            <p:cNvSpPr txBox="1">
              <a:spLocks noChangeArrowheads="1"/>
            </p:cNvSpPr>
            <p:nvPr/>
          </p:nvSpPr>
          <p:spPr bwMode="auto">
            <a:xfrm>
              <a:off x="5570539" y="3902870"/>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72742" name="Text Box 38"/>
            <p:cNvSpPr txBox="1">
              <a:spLocks noChangeArrowheads="1"/>
            </p:cNvSpPr>
            <p:nvPr/>
          </p:nvSpPr>
          <p:spPr bwMode="auto">
            <a:xfrm>
              <a:off x="4554539" y="3786187"/>
              <a:ext cx="302514" cy="27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400" b="1" baseline="30000">
                  <a:solidFill>
                    <a:srgbClr val="092F5E"/>
                  </a:solidFill>
                  <a:latin typeface="Verdana" panose="020B0604030504040204" pitchFamily="34" charset="0"/>
                </a:rPr>
                <a:t>†</a:t>
              </a:r>
            </a:p>
          </p:txBody>
        </p:sp>
        <p:sp>
          <p:nvSpPr>
            <p:cNvPr id="41" name="Text Box 39"/>
            <p:cNvSpPr txBox="1">
              <a:spLocks noChangeArrowheads="1"/>
            </p:cNvSpPr>
            <p:nvPr/>
          </p:nvSpPr>
          <p:spPr bwMode="auto">
            <a:xfrm>
              <a:off x="6707537" y="2213378"/>
              <a:ext cx="315138"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42" name="Text Box 40"/>
            <p:cNvSpPr txBox="1">
              <a:spLocks noChangeArrowheads="1"/>
            </p:cNvSpPr>
            <p:nvPr/>
          </p:nvSpPr>
          <p:spPr bwMode="auto">
            <a:xfrm>
              <a:off x="6269947" y="2887600"/>
              <a:ext cx="315137" cy="291801"/>
            </a:xfrm>
            <a:prstGeom prst="rect">
              <a:avLst/>
            </a:prstGeom>
            <a:noFill/>
            <a:ln w="12700">
              <a:noFill/>
              <a:miter lim="800000"/>
              <a:headEnd/>
              <a:tailEnd/>
            </a:ln>
          </p:spPr>
          <p:txBody>
            <a:bodyPr wrap="none" lIns="90000" tIns="46800" rIns="90000" bIns="46800">
              <a:spAutoFit/>
            </a:bodyPr>
            <a:lstStyle/>
            <a:p>
              <a:pPr eaLnBrk="0" fontAlgn="base" hangingPunct="0">
                <a:spcBef>
                  <a:spcPct val="0"/>
                </a:spcBef>
                <a:spcAft>
                  <a:spcPct val="40000"/>
                </a:spcAft>
                <a:defRPr/>
              </a:pPr>
              <a:r>
                <a:rPr lang="en-US" sz="1050" b="1" dirty="0">
                  <a:solidFill>
                    <a:srgbClr val="092F5E"/>
                  </a:solidFill>
                  <a:latin typeface="Verdana" panose="020B0604030504040204" pitchFamily="34" charset="0"/>
                  <a:ea typeface="Verdana" panose="020B0604030504040204" pitchFamily="34" charset="0"/>
                  <a:cs typeface="Verdana" panose="020B0604030504040204" pitchFamily="34" charset="0"/>
                </a:rPr>
                <a:t>*</a:t>
              </a:r>
            </a:p>
          </p:txBody>
        </p:sp>
        <p:sp>
          <p:nvSpPr>
            <p:cNvPr id="72745" name="Text Box 41"/>
            <p:cNvSpPr txBox="1">
              <a:spLocks noChangeArrowheads="1"/>
            </p:cNvSpPr>
            <p:nvPr/>
          </p:nvSpPr>
          <p:spPr bwMode="auto">
            <a:xfrm>
              <a:off x="4697862" y="3485700"/>
              <a:ext cx="279122" cy="2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40000"/>
                </a:spcAft>
                <a:defRPr/>
              </a:pPr>
              <a:r>
                <a:rPr lang="en-US" altLang="en-US" sz="1000" b="1" baseline="30000">
                  <a:solidFill>
                    <a:srgbClr val="092F5E"/>
                  </a:solidFill>
                  <a:latin typeface="Verdana" panose="020B0604030504040204" pitchFamily="34" charset="0"/>
                </a:rPr>
                <a:t>§</a:t>
              </a:r>
            </a:p>
          </p:txBody>
        </p:sp>
        <p:sp>
          <p:nvSpPr>
            <p:cNvPr id="72746" name="Line 43"/>
            <p:cNvSpPr>
              <a:spLocks noChangeShapeType="1"/>
            </p:cNvSpPr>
            <p:nvPr/>
          </p:nvSpPr>
          <p:spPr bwMode="auto">
            <a:xfrm>
              <a:off x="2633663"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47" name="Line 44"/>
            <p:cNvSpPr>
              <a:spLocks noChangeShapeType="1"/>
            </p:cNvSpPr>
            <p:nvPr/>
          </p:nvSpPr>
          <p:spPr bwMode="auto">
            <a:xfrm>
              <a:off x="3471434"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48" name="Line 45"/>
            <p:cNvSpPr>
              <a:spLocks noChangeShapeType="1"/>
            </p:cNvSpPr>
            <p:nvPr/>
          </p:nvSpPr>
          <p:spPr bwMode="auto">
            <a:xfrm>
              <a:off x="4278313"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49" name="Line 46"/>
            <p:cNvSpPr>
              <a:spLocks noChangeShapeType="1"/>
            </p:cNvSpPr>
            <p:nvPr/>
          </p:nvSpPr>
          <p:spPr bwMode="auto">
            <a:xfrm>
              <a:off x="5092700"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0" name="Line 47"/>
            <p:cNvSpPr>
              <a:spLocks noChangeShapeType="1"/>
            </p:cNvSpPr>
            <p:nvPr/>
          </p:nvSpPr>
          <p:spPr bwMode="auto">
            <a:xfrm>
              <a:off x="5907088" y="4120754"/>
              <a:ext cx="0" cy="69056"/>
            </a:xfrm>
            <a:prstGeom prst="line">
              <a:avLst/>
            </a:prstGeom>
            <a:noFill/>
            <a:ln w="19050">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1" name="Line 49"/>
            <p:cNvSpPr>
              <a:spLocks noChangeShapeType="1"/>
            </p:cNvSpPr>
            <p:nvPr/>
          </p:nvSpPr>
          <p:spPr bwMode="auto">
            <a:xfrm>
              <a:off x="5907088"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2" name="Line 50"/>
            <p:cNvSpPr>
              <a:spLocks noChangeShapeType="1"/>
            </p:cNvSpPr>
            <p:nvPr/>
          </p:nvSpPr>
          <p:spPr bwMode="auto">
            <a:xfrm>
              <a:off x="6710363"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3" name="Line 51"/>
            <p:cNvSpPr>
              <a:spLocks noChangeShapeType="1"/>
            </p:cNvSpPr>
            <p:nvPr/>
          </p:nvSpPr>
          <p:spPr bwMode="auto">
            <a:xfrm>
              <a:off x="7524750" y="4120754"/>
              <a:ext cx="0" cy="69056"/>
            </a:xfrm>
            <a:prstGeom prst="line">
              <a:avLst/>
            </a:prstGeom>
            <a:noFill/>
            <a:ln w="28575">
              <a:solidFill>
                <a:srgbClr val="001965"/>
              </a:solidFill>
              <a:round/>
              <a:headEnd/>
              <a:tailEnd/>
            </a:ln>
            <a:extLst>
              <a:ext uri="{909E8E84-426E-40DD-AFC4-6F175D3DCCD1}">
                <a14:hiddenFill xmlns:a14="http://schemas.microsoft.com/office/drawing/2010/main">
                  <a:noFill/>
                </a14:hiddenFill>
              </a:ext>
            </a:extLst>
          </p:spPr>
          <p:txBody>
            <a:bodyPr lIns="90000" tIns="46800" rIns="90000" bIns="46800" anchor="ctr"/>
            <a:lstStyle/>
            <a:p>
              <a:pPr fontAlgn="base">
                <a:spcBef>
                  <a:spcPct val="0"/>
                </a:spcBef>
                <a:spcAft>
                  <a:spcPct val="0"/>
                </a:spcAft>
                <a:defRPr/>
              </a:pPr>
              <a:endParaRPr lang="el-GR">
                <a:solidFill>
                  <a:srgbClr val="000000"/>
                </a:solidFill>
                <a:latin typeface="Arial" panose="020B0604020202020204" pitchFamily="34" charset="0"/>
              </a:endParaRPr>
            </a:p>
          </p:txBody>
        </p:sp>
        <p:sp>
          <p:nvSpPr>
            <p:cNvPr id="72754" name="Rectangle 8"/>
            <p:cNvSpPr>
              <a:spLocks noChangeArrowheads="1"/>
            </p:cNvSpPr>
            <p:nvPr/>
          </p:nvSpPr>
          <p:spPr bwMode="auto">
            <a:xfrm>
              <a:off x="6713416" y="3188691"/>
              <a:ext cx="161925" cy="119063"/>
            </a:xfrm>
            <a:prstGeom prst="rect">
              <a:avLst/>
            </a:prstGeom>
            <a:solidFill>
              <a:srgbClr val="8DA2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sz="1600">
                <a:solidFill>
                  <a:srgbClr val="092F5E"/>
                </a:solidFill>
                <a:latin typeface="Verdana" panose="020B0604030504040204" pitchFamily="34" charset="0"/>
              </a:endParaRPr>
            </a:p>
          </p:txBody>
        </p:sp>
        <p:sp>
          <p:nvSpPr>
            <p:cNvPr id="72755" name="Rectangle 9"/>
            <p:cNvSpPr>
              <a:spLocks noChangeArrowheads="1"/>
            </p:cNvSpPr>
            <p:nvPr/>
          </p:nvSpPr>
          <p:spPr bwMode="auto">
            <a:xfrm flipH="1">
              <a:off x="6713415" y="3475433"/>
              <a:ext cx="162306" cy="120247"/>
            </a:xfrm>
            <a:prstGeom prst="rect">
              <a:avLst/>
            </a:prstGeom>
            <a:solidFill>
              <a:srgbClr val="092F5E"/>
            </a:solidFill>
            <a:ln w="12700">
              <a:solidFill>
                <a:srgbClr val="092F5E"/>
              </a:solidFill>
              <a:miter lim="800000"/>
              <a:headEnd/>
              <a:tailEnd/>
            </a:ln>
          </p:spPr>
          <p:txBody>
            <a:bodyPr wrap="none" lIns="90000" tIns="46800" rIns="90000" bIns="468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endParaRPr lang="en-GB" altLang="en-US" sz="1600">
                <a:solidFill>
                  <a:srgbClr val="092F5E"/>
                </a:solidFill>
                <a:latin typeface="Verdana" panose="020B0604030504040204" pitchFamily="34" charset="0"/>
              </a:endParaRPr>
            </a:p>
          </p:txBody>
        </p:sp>
        <p:sp>
          <p:nvSpPr>
            <p:cNvPr id="72756" name="Text Box 10"/>
            <p:cNvSpPr txBox="1">
              <a:spLocks noChangeArrowheads="1"/>
            </p:cNvSpPr>
            <p:nvPr/>
          </p:nvSpPr>
          <p:spPr bwMode="auto">
            <a:xfrm>
              <a:off x="6877198" y="3058200"/>
              <a:ext cx="825310" cy="56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defRPr/>
              </a:pPr>
              <a:r>
                <a:rPr lang="en-US" altLang="en-US" sz="1400" dirty="0">
                  <a:solidFill>
                    <a:schemeClr val="bg1"/>
                  </a:solidFill>
                  <a:latin typeface="Verdana" panose="020B0604030504040204" pitchFamily="34" charset="0"/>
                </a:rPr>
                <a:t>Male</a:t>
              </a:r>
            </a:p>
            <a:p>
              <a:pPr fontAlgn="base">
                <a:spcBef>
                  <a:spcPct val="20000"/>
                </a:spcBef>
                <a:spcAft>
                  <a:spcPct val="0"/>
                </a:spcAft>
                <a:defRPr/>
              </a:pPr>
              <a:r>
                <a:rPr lang="en-US" altLang="en-US" sz="1400" dirty="0">
                  <a:solidFill>
                    <a:schemeClr val="bg1"/>
                  </a:solidFill>
                  <a:latin typeface="Verdana" panose="020B0604030504040204" pitchFamily="34" charset="0"/>
                </a:rPr>
                <a:t>Female</a:t>
              </a:r>
            </a:p>
          </p:txBody>
        </p:sp>
        <p:sp>
          <p:nvSpPr>
            <p:cNvPr id="72757" name="Text Box 55"/>
            <p:cNvSpPr txBox="1">
              <a:spLocks noChangeArrowheads="1"/>
            </p:cNvSpPr>
            <p:nvPr/>
          </p:nvSpPr>
          <p:spPr bwMode="auto">
            <a:xfrm>
              <a:off x="274644" y="2441577"/>
              <a:ext cx="2273292"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Coronary heart disease</a:t>
              </a:r>
            </a:p>
          </p:txBody>
        </p:sp>
        <p:sp>
          <p:nvSpPr>
            <p:cNvPr id="72758" name="Text Box 56"/>
            <p:cNvSpPr txBox="1">
              <a:spLocks noChangeArrowheads="1"/>
            </p:cNvSpPr>
            <p:nvPr/>
          </p:nvSpPr>
          <p:spPr bwMode="auto">
            <a:xfrm>
              <a:off x="1776020" y="1431847"/>
              <a:ext cx="771919"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Stroke</a:t>
              </a:r>
            </a:p>
          </p:txBody>
        </p:sp>
        <p:sp>
          <p:nvSpPr>
            <p:cNvPr id="72759" name="Text Box 57"/>
            <p:cNvSpPr txBox="1">
              <a:spLocks noChangeArrowheads="1"/>
            </p:cNvSpPr>
            <p:nvPr/>
          </p:nvSpPr>
          <p:spPr bwMode="auto">
            <a:xfrm>
              <a:off x="-378550" y="1767284"/>
              <a:ext cx="2926488"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Intermittent claudication</a:t>
              </a:r>
            </a:p>
          </p:txBody>
        </p:sp>
        <p:sp>
          <p:nvSpPr>
            <p:cNvPr id="72760" name="Text Box 58"/>
            <p:cNvSpPr txBox="1">
              <a:spLocks noChangeArrowheads="1"/>
            </p:cNvSpPr>
            <p:nvPr/>
          </p:nvSpPr>
          <p:spPr bwMode="auto">
            <a:xfrm>
              <a:off x="1066879" y="2109591"/>
              <a:ext cx="1481056"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Cardiac failure</a:t>
              </a:r>
            </a:p>
          </p:txBody>
        </p:sp>
        <p:sp>
          <p:nvSpPr>
            <p:cNvPr id="72761" name="Text Box 59"/>
            <p:cNvSpPr txBox="1">
              <a:spLocks noChangeArrowheads="1"/>
            </p:cNvSpPr>
            <p:nvPr/>
          </p:nvSpPr>
          <p:spPr bwMode="auto">
            <a:xfrm>
              <a:off x="974056" y="3145631"/>
              <a:ext cx="1573884"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Angina pectoris</a:t>
              </a:r>
            </a:p>
          </p:txBody>
        </p:sp>
        <p:sp>
          <p:nvSpPr>
            <p:cNvPr id="72762" name="Text Box 60"/>
            <p:cNvSpPr txBox="1">
              <a:spLocks noChangeArrowheads="1"/>
            </p:cNvSpPr>
            <p:nvPr/>
          </p:nvSpPr>
          <p:spPr bwMode="auto">
            <a:xfrm>
              <a:off x="500316" y="2788958"/>
              <a:ext cx="2047625"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Myocardial infarction</a:t>
              </a:r>
            </a:p>
          </p:txBody>
        </p:sp>
        <p:sp>
          <p:nvSpPr>
            <p:cNvPr id="72763" name="Text Box 63"/>
            <p:cNvSpPr txBox="1">
              <a:spLocks noChangeArrowheads="1"/>
            </p:cNvSpPr>
            <p:nvPr/>
          </p:nvSpPr>
          <p:spPr bwMode="auto">
            <a:xfrm>
              <a:off x="669258" y="3803888"/>
              <a:ext cx="1878679"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Coronary mortality</a:t>
              </a:r>
            </a:p>
          </p:txBody>
        </p:sp>
        <p:sp>
          <p:nvSpPr>
            <p:cNvPr id="72764" name="Text Box 64"/>
            <p:cNvSpPr txBox="1">
              <a:spLocks noChangeArrowheads="1"/>
            </p:cNvSpPr>
            <p:nvPr/>
          </p:nvSpPr>
          <p:spPr bwMode="auto">
            <a:xfrm>
              <a:off x="1111695" y="3479007"/>
              <a:ext cx="1436243" cy="3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ct val="110000"/>
                </a:lnSpc>
                <a:spcBef>
                  <a:spcPct val="0"/>
                </a:spcBef>
                <a:spcAft>
                  <a:spcPct val="40000"/>
                </a:spcAft>
                <a:defRPr/>
              </a:pPr>
              <a:r>
                <a:rPr lang="en-US" altLang="en-US" sz="1400" dirty="0">
                  <a:solidFill>
                    <a:schemeClr val="bg1"/>
                  </a:solidFill>
                  <a:latin typeface="Verdana" panose="020B0604030504040204" pitchFamily="34" charset="0"/>
                </a:rPr>
                <a:t>Sudden death</a:t>
              </a:r>
            </a:p>
          </p:txBody>
        </p:sp>
      </p:grpSp>
      <p:sp>
        <p:nvSpPr>
          <p:cNvPr id="72707" name="Rectangle 1"/>
          <p:cNvSpPr>
            <a:spLocks noChangeArrowheads="1"/>
          </p:cNvSpPr>
          <p:nvPr/>
        </p:nvSpPr>
        <p:spPr bwMode="auto">
          <a:xfrm>
            <a:off x="1870076" y="5416551"/>
            <a:ext cx="3143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altLang="en-US" sz="12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&lt;0.001; </a:t>
            </a:r>
            <a:r>
              <a:rPr lang="en-US" altLang="en-US" sz="1200" baseline="300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&lt;0.05; </a:t>
            </a:r>
            <a:r>
              <a:rPr lang="en-US" altLang="en-US" sz="1200" baseline="300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&lt;0.01; </a:t>
            </a:r>
            <a:r>
              <a:rPr lang="en-US" altLang="en-US" sz="1200" baseline="30000" dirty="0">
                <a:solidFill>
                  <a:schemeClr val="bg1"/>
                </a:solidFill>
                <a:latin typeface="Verdana" panose="020B0604030504040204" pitchFamily="34" charset="0"/>
              </a:rPr>
              <a:t>§</a:t>
            </a:r>
            <a:r>
              <a:rPr lang="en-US" altLang="en-US" sz="1200" i="1" dirty="0">
                <a:solidFill>
                  <a:schemeClr val="bg1"/>
                </a:solidFill>
                <a:latin typeface="Verdana" panose="020B0604030504040204" pitchFamily="34" charset="0"/>
              </a:rPr>
              <a:t>p</a:t>
            </a:r>
            <a:r>
              <a:rPr lang="en-US" altLang="en-US" sz="1200" dirty="0">
                <a:solidFill>
                  <a:schemeClr val="bg1"/>
                </a:solidFill>
                <a:latin typeface="Verdana" panose="020B0604030504040204" pitchFamily="34" charset="0"/>
              </a:rPr>
              <a:t>&lt;0.1</a:t>
            </a:r>
          </a:p>
        </p:txBody>
      </p:sp>
      <p:sp>
        <p:nvSpPr>
          <p:cNvPr id="72708" name="Title 2"/>
          <p:cNvSpPr>
            <a:spLocks noGrp="1"/>
          </p:cNvSpPr>
          <p:nvPr>
            <p:ph type="title"/>
          </p:nvPr>
        </p:nvSpPr>
        <p:spPr>
          <a:xfrm>
            <a:off x="450215" y="164109"/>
            <a:ext cx="11291569" cy="610188"/>
          </a:xfrm>
          <a:solidFill>
            <a:srgbClr val="00B0F0"/>
          </a:solidFill>
        </p:spPr>
        <p:txBody>
          <a:bodyPr>
            <a:normAutofit fontScale="90000"/>
          </a:bodyPr>
          <a:lstStyle/>
          <a:p>
            <a:r>
              <a:rPr lang="en-GB" altLang="en-US" dirty="0">
                <a:solidFill>
                  <a:schemeClr val="bg1"/>
                </a:solidFill>
              </a:rPr>
              <a:t>Framingham Heart Study</a:t>
            </a:r>
          </a:p>
        </p:txBody>
      </p:sp>
      <p:sp>
        <p:nvSpPr>
          <p:cNvPr id="63" name="Rectangle 62"/>
          <p:cNvSpPr>
            <a:spLocks noChangeArrowheads="1"/>
          </p:cNvSpPr>
          <p:nvPr/>
        </p:nvSpPr>
        <p:spPr bwMode="auto">
          <a:xfrm>
            <a:off x="1870076" y="5662614"/>
            <a:ext cx="8797925" cy="276999"/>
          </a:xfrm>
          <a:prstGeom prst="rect">
            <a:avLst/>
          </a:prstGeom>
          <a:noFill/>
          <a:ln>
            <a:noFill/>
          </a:ln>
        </p:spPr>
        <p:txBody>
          <a:bodyPr>
            <a:spAutoFit/>
          </a:bodyPr>
          <a:lstStyle/>
          <a:p>
            <a:pPr>
              <a:defRPr/>
            </a:pPr>
            <a:r>
              <a:rPr lang="en-US" sz="1200" dirty="0">
                <a:solidFill>
                  <a:srgbClr val="FFC000"/>
                </a:solidFill>
                <a:latin typeface="Verdana" pitchFamily="34" charset="0"/>
                <a:ea typeface="Verdana" pitchFamily="34" charset="0"/>
                <a:cs typeface="Verdana" pitchFamily="34" charset="0"/>
              </a:rPr>
              <a:t>Adapted from </a:t>
            </a:r>
            <a:r>
              <a:rPr lang="en-US" sz="1200" dirty="0" err="1">
                <a:solidFill>
                  <a:srgbClr val="FFC000"/>
                </a:solidFill>
                <a:latin typeface="Verdana" pitchFamily="34" charset="0"/>
                <a:ea typeface="Verdana" pitchFamily="34" charset="0"/>
                <a:cs typeface="Verdana" pitchFamily="34" charset="0"/>
              </a:rPr>
              <a:t>Kannel</a:t>
            </a:r>
            <a:r>
              <a:rPr lang="en-US" sz="1200" dirty="0">
                <a:solidFill>
                  <a:srgbClr val="FFC000"/>
                </a:solidFill>
                <a:latin typeface="Verdana" pitchFamily="34" charset="0"/>
                <a:ea typeface="Verdana" pitchFamily="34" charset="0"/>
                <a:cs typeface="Verdana" pitchFamily="34" charset="0"/>
              </a:rPr>
              <a:t>. </a:t>
            </a:r>
            <a:r>
              <a:rPr lang="en-US" sz="1200" i="1" dirty="0">
                <a:solidFill>
                  <a:srgbClr val="FFC000"/>
                </a:solidFill>
                <a:latin typeface="Verdana" pitchFamily="34" charset="0"/>
                <a:ea typeface="Verdana" pitchFamily="34" charset="0"/>
                <a:cs typeface="Verdana" pitchFamily="34" charset="0"/>
              </a:rPr>
              <a:t>Am Heart J</a:t>
            </a:r>
            <a:r>
              <a:rPr lang="en-US" sz="1200" dirty="0">
                <a:solidFill>
                  <a:srgbClr val="FFC000"/>
                </a:solidFill>
                <a:latin typeface="Verdana" pitchFamily="34" charset="0"/>
                <a:ea typeface="Verdana" pitchFamily="34" charset="0"/>
                <a:cs typeface="Verdana" pitchFamily="34" charset="0"/>
              </a:rPr>
              <a:t> 1990;120:672–6</a:t>
            </a:r>
          </a:p>
        </p:txBody>
      </p:sp>
      <p:sp>
        <p:nvSpPr>
          <p:cNvPr id="72710" name="TextBox 3"/>
          <p:cNvSpPr txBox="1">
            <a:spLocks noChangeArrowheads="1"/>
          </p:cNvSpPr>
          <p:nvPr/>
        </p:nvSpPr>
        <p:spPr bwMode="auto">
          <a:xfrm>
            <a:off x="762000" y="999782"/>
            <a:ext cx="10286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defRPr/>
            </a:pPr>
            <a:r>
              <a:rPr lang="en-GB" altLang="en-US" b="1" i="1" dirty="0">
                <a:solidFill>
                  <a:srgbClr val="FFC000"/>
                </a:solidFill>
                <a:latin typeface="Verdana" panose="020B0604030504040204" pitchFamily="34" charset="0"/>
              </a:rPr>
              <a:t>Risk of CVD events in patients with diabetes relative to non-diabetic subjects</a:t>
            </a:r>
          </a:p>
        </p:txBody>
      </p:sp>
    </p:spTree>
    <p:extLst>
      <p:ext uri="{BB962C8B-B14F-4D97-AF65-F5344CB8AC3E}">
        <p14:creationId xmlns:p14="http://schemas.microsoft.com/office/powerpoint/2010/main" val="232881705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82805A-41CE-4562-992D-A66CEDD7E229}"/>
              </a:ext>
            </a:extLst>
          </p:cNvPr>
          <p:cNvSpPr>
            <a:spLocks noGrp="1"/>
          </p:cNvSpPr>
          <p:nvPr>
            <p:ph type="title"/>
          </p:nvPr>
        </p:nvSpPr>
        <p:spPr>
          <a:xfrm>
            <a:off x="838200" y="341791"/>
            <a:ext cx="10515600" cy="688019"/>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Χρόνια υπεργλυκαιμία και αγγειακή βλάβη</a:t>
            </a:r>
          </a:p>
        </p:txBody>
      </p:sp>
      <p:sp>
        <p:nvSpPr>
          <p:cNvPr id="3" name="Θέση περιεχομένου 2">
            <a:extLst>
              <a:ext uri="{FF2B5EF4-FFF2-40B4-BE49-F238E27FC236}">
                <a16:creationId xmlns:a16="http://schemas.microsoft.com/office/drawing/2014/main" id="{A51C4F75-589B-4309-A7E5-06D2E1E00D2A}"/>
              </a:ext>
            </a:extLst>
          </p:cNvPr>
          <p:cNvSpPr>
            <a:spLocks noGrp="1"/>
          </p:cNvSpPr>
          <p:nvPr>
            <p:ph idx="1"/>
          </p:nvPr>
        </p:nvSpPr>
        <p:spPr>
          <a:xfrm>
            <a:off x="838200" y="1384917"/>
            <a:ext cx="10515600" cy="5015883"/>
          </a:xfrm>
        </p:spPr>
        <p:txBody>
          <a:bodyPr>
            <a:noAutofit/>
          </a:bodyPr>
          <a:lstStyle/>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Οξειδωτικό στρες</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Αγγειακή φλεγμονή</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Προσκόλληση μονοκυττάρων στο ενδοθήλιο</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Πάχυνση αγγειακού τοιχώματος</a:t>
            </a:r>
          </a:p>
          <a:p>
            <a:pPr>
              <a:lnSpc>
                <a:spcPct val="12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Ενδοθηλιακή δυσλειτουργία</a:t>
            </a:r>
          </a:p>
        </p:txBody>
      </p:sp>
    </p:spTree>
    <p:extLst>
      <p:ext uri="{BB962C8B-B14F-4D97-AF65-F5344CB8AC3E}">
        <p14:creationId xmlns:p14="http://schemas.microsoft.com/office/powerpoint/2010/main" val="3106517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2761FDB-03E9-B9E3-29F1-E13F5C877D0E}"/>
              </a:ext>
            </a:extLst>
          </p:cNvPr>
          <p:cNvPicPr>
            <a:picLocks noChangeAspect="1"/>
          </p:cNvPicPr>
          <p:nvPr/>
        </p:nvPicPr>
        <p:blipFill>
          <a:blip r:embed="rId2"/>
          <a:stretch>
            <a:fillRect/>
          </a:stretch>
        </p:blipFill>
        <p:spPr>
          <a:xfrm>
            <a:off x="1344168" y="295725"/>
            <a:ext cx="9491472" cy="5867331"/>
          </a:xfrm>
          <a:prstGeom prst="rect">
            <a:avLst/>
          </a:prstGeom>
        </p:spPr>
      </p:pic>
      <p:sp>
        <p:nvSpPr>
          <p:cNvPr id="4" name="TextBox 3">
            <a:extLst>
              <a:ext uri="{FF2B5EF4-FFF2-40B4-BE49-F238E27FC236}">
                <a16:creationId xmlns:a16="http://schemas.microsoft.com/office/drawing/2014/main" id="{0B1FCAC5-8AA3-40F5-B6B4-74E31EBA44C7}"/>
              </a:ext>
            </a:extLst>
          </p:cNvPr>
          <p:cNvSpPr txBox="1"/>
          <p:nvPr/>
        </p:nvSpPr>
        <p:spPr>
          <a:xfrm>
            <a:off x="155448" y="6254497"/>
            <a:ext cx="11777472"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Early Vascular Aging (EVA) - New Directions in Cardiovascular Protection and Cardiovascular Translational Medicine, 2nd Edition, Elsevier 2024 </a:t>
            </a:r>
            <a:endParaRPr lang="el-GR" sz="1400" dirty="0">
              <a:solidFill>
                <a:srgbClr val="FFC000"/>
              </a:solidFill>
              <a:latin typeface="Arial" panose="020B0604020202020204" pitchFamily="34" charset="0"/>
              <a:cs typeface="Arial" panose="020B0604020202020204" pitchFamily="34" charset="0"/>
            </a:endParaRPr>
          </a:p>
        </p:txBody>
      </p:sp>
      <p:sp>
        <p:nvSpPr>
          <p:cNvPr id="5" name="Ορθογώνιο: Στρογγύλεμα γωνιών 4">
            <a:extLst>
              <a:ext uri="{FF2B5EF4-FFF2-40B4-BE49-F238E27FC236}">
                <a16:creationId xmlns:a16="http://schemas.microsoft.com/office/drawing/2014/main" id="{841537BF-3B7F-2A7B-7E9C-E1339409521E}"/>
              </a:ext>
            </a:extLst>
          </p:cNvPr>
          <p:cNvSpPr/>
          <p:nvPr/>
        </p:nvSpPr>
        <p:spPr>
          <a:xfrm>
            <a:off x="5010912" y="295726"/>
            <a:ext cx="2148840" cy="307777"/>
          </a:xfrm>
          <a:prstGeom prst="roundRect">
            <a:avLst/>
          </a:prstGeom>
          <a:solidFill>
            <a:srgbClr val="FFFF00">
              <a:alpha val="33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Στρογγύλεμα γωνιών 5">
            <a:extLst>
              <a:ext uri="{FF2B5EF4-FFF2-40B4-BE49-F238E27FC236}">
                <a16:creationId xmlns:a16="http://schemas.microsoft.com/office/drawing/2014/main" id="{B3E962C1-3BF0-91D8-8335-7FBD3BDA913B}"/>
              </a:ext>
            </a:extLst>
          </p:cNvPr>
          <p:cNvSpPr/>
          <p:nvPr/>
        </p:nvSpPr>
        <p:spPr>
          <a:xfrm>
            <a:off x="4374038" y="5458120"/>
            <a:ext cx="3403076" cy="631595"/>
          </a:xfrm>
          <a:prstGeom prst="roundRect">
            <a:avLst/>
          </a:prstGeom>
          <a:solidFill>
            <a:srgbClr val="FF00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003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FCAC5-8AA3-40F5-B6B4-74E31EBA44C7}"/>
              </a:ext>
            </a:extLst>
          </p:cNvPr>
          <p:cNvSpPr txBox="1"/>
          <p:nvPr/>
        </p:nvSpPr>
        <p:spPr>
          <a:xfrm>
            <a:off x="155448" y="6254497"/>
            <a:ext cx="11777472"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Early Vascular Aging (EVA) - New Directions in Cardiovascular Protection and Cardiovascular Translational Medicine, 2nd Edition, Elsevier 2024 </a:t>
            </a:r>
            <a:endParaRPr lang="el-GR" sz="1400" dirty="0">
              <a:solidFill>
                <a:srgbClr val="FFC000"/>
              </a:solidFill>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494D4414-8ABA-D8A8-C933-74B62FB9E4FB}"/>
              </a:ext>
            </a:extLst>
          </p:cNvPr>
          <p:cNvPicPr>
            <a:picLocks noChangeAspect="1"/>
          </p:cNvPicPr>
          <p:nvPr/>
        </p:nvPicPr>
        <p:blipFill>
          <a:blip r:embed="rId2"/>
          <a:stretch>
            <a:fillRect/>
          </a:stretch>
        </p:blipFill>
        <p:spPr>
          <a:xfrm>
            <a:off x="932155" y="443883"/>
            <a:ext cx="10333608" cy="5539667"/>
          </a:xfrm>
          <a:prstGeom prst="rect">
            <a:avLst/>
          </a:prstGeom>
        </p:spPr>
      </p:pic>
      <p:sp>
        <p:nvSpPr>
          <p:cNvPr id="8" name="Ορθογώνιο: Στρογγύλεμα γωνιών 7">
            <a:extLst>
              <a:ext uri="{FF2B5EF4-FFF2-40B4-BE49-F238E27FC236}">
                <a16:creationId xmlns:a16="http://schemas.microsoft.com/office/drawing/2014/main" id="{5C4836D1-6D87-0E1B-28E4-57F6F21E96D7}"/>
              </a:ext>
            </a:extLst>
          </p:cNvPr>
          <p:cNvSpPr/>
          <p:nvPr/>
        </p:nvSpPr>
        <p:spPr>
          <a:xfrm>
            <a:off x="1100831" y="594804"/>
            <a:ext cx="4731798" cy="665825"/>
          </a:xfrm>
          <a:prstGeom prst="round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Στρογγύλεμα γωνιών 8">
            <a:extLst>
              <a:ext uri="{FF2B5EF4-FFF2-40B4-BE49-F238E27FC236}">
                <a16:creationId xmlns:a16="http://schemas.microsoft.com/office/drawing/2014/main" id="{FBBADE81-215E-64BC-0D08-049B469A0919}"/>
              </a:ext>
            </a:extLst>
          </p:cNvPr>
          <p:cNvSpPr/>
          <p:nvPr/>
        </p:nvSpPr>
        <p:spPr>
          <a:xfrm>
            <a:off x="6359371" y="594804"/>
            <a:ext cx="4731798" cy="665825"/>
          </a:xfrm>
          <a:prstGeom prst="roundRect">
            <a:avLst/>
          </a:prstGeom>
          <a:solidFill>
            <a:srgbClr val="FF00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0513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C1AC585A-A280-E22B-2B7C-A0336A93456C}"/>
              </a:ext>
            </a:extLst>
          </p:cNvPr>
          <p:cNvPicPr>
            <a:picLocks noChangeAspect="1"/>
          </p:cNvPicPr>
          <p:nvPr/>
        </p:nvPicPr>
        <p:blipFill>
          <a:blip r:embed="rId2"/>
          <a:stretch>
            <a:fillRect/>
          </a:stretch>
        </p:blipFill>
        <p:spPr>
          <a:xfrm>
            <a:off x="1819275" y="133166"/>
            <a:ext cx="8553450" cy="3222594"/>
          </a:xfrm>
          <a:prstGeom prst="rect">
            <a:avLst/>
          </a:prstGeom>
        </p:spPr>
      </p:pic>
      <p:pic>
        <p:nvPicPr>
          <p:cNvPr id="9" name="Εικόνα 8">
            <a:extLst>
              <a:ext uri="{FF2B5EF4-FFF2-40B4-BE49-F238E27FC236}">
                <a16:creationId xmlns:a16="http://schemas.microsoft.com/office/drawing/2014/main" id="{FA1E7908-2FA0-1DC4-9106-0D57A502EE6B}"/>
              </a:ext>
            </a:extLst>
          </p:cNvPr>
          <p:cNvPicPr>
            <a:picLocks noChangeAspect="1"/>
          </p:cNvPicPr>
          <p:nvPr/>
        </p:nvPicPr>
        <p:blipFill>
          <a:blip r:embed="rId3"/>
          <a:stretch>
            <a:fillRect/>
          </a:stretch>
        </p:blipFill>
        <p:spPr>
          <a:xfrm>
            <a:off x="1198485" y="3502240"/>
            <a:ext cx="4634145" cy="3120501"/>
          </a:xfrm>
          <a:prstGeom prst="rect">
            <a:avLst/>
          </a:prstGeom>
        </p:spPr>
      </p:pic>
      <p:pic>
        <p:nvPicPr>
          <p:cNvPr id="13" name="Εικόνα 12">
            <a:extLst>
              <a:ext uri="{FF2B5EF4-FFF2-40B4-BE49-F238E27FC236}">
                <a16:creationId xmlns:a16="http://schemas.microsoft.com/office/drawing/2014/main" id="{E511CB23-3644-A049-9913-D7F4A9C3E894}"/>
              </a:ext>
            </a:extLst>
          </p:cNvPr>
          <p:cNvPicPr>
            <a:picLocks noChangeAspect="1"/>
          </p:cNvPicPr>
          <p:nvPr/>
        </p:nvPicPr>
        <p:blipFill>
          <a:blip r:embed="rId4"/>
          <a:stretch>
            <a:fillRect/>
          </a:stretch>
        </p:blipFill>
        <p:spPr>
          <a:xfrm>
            <a:off x="6294268" y="3502239"/>
            <a:ext cx="4699246" cy="3120501"/>
          </a:xfrm>
          <a:prstGeom prst="rect">
            <a:avLst/>
          </a:prstGeom>
        </p:spPr>
      </p:pic>
    </p:spTree>
    <p:extLst>
      <p:ext uri="{BB962C8B-B14F-4D97-AF65-F5344CB8AC3E}">
        <p14:creationId xmlns:p14="http://schemas.microsoft.com/office/powerpoint/2010/main" val="2971360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8" name="Εικόνα 1">
            <a:extLst>
              <a:ext uri="{FF2B5EF4-FFF2-40B4-BE49-F238E27FC236}">
                <a16:creationId xmlns:a16="http://schemas.microsoft.com/office/drawing/2014/main" id="{F4D26853-AE1D-C581-D4F8-FADAF216A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411582"/>
            <a:ext cx="5059363"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Θέση περιεχομένου 5">
            <a:extLst>
              <a:ext uri="{FF2B5EF4-FFF2-40B4-BE49-F238E27FC236}">
                <a16:creationId xmlns:a16="http://schemas.microsoft.com/office/drawing/2014/main" id="{08C7B40E-F372-8C3B-ED05-29909655A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15061" y="3411583"/>
            <a:ext cx="5059363" cy="3184525"/>
          </a:xfrm>
          <a:prstGeom prst="rect">
            <a:avLst/>
          </a:prstGeom>
        </p:spPr>
      </p:pic>
      <p:pic>
        <p:nvPicPr>
          <p:cNvPr id="11" name="Εικόνα 10">
            <a:extLst>
              <a:ext uri="{FF2B5EF4-FFF2-40B4-BE49-F238E27FC236}">
                <a16:creationId xmlns:a16="http://schemas.microsoft.com/office/drawing/2014/main" id="{BC97A615-F808-6BDE-EADE-FDED307993D0}"/>
              </a:ext>
            </a:extLst>
          </p:cNvPr>
          <p:cNvPicPr>
            <a:picLocks noChangeAspect="1"/>
          </p:cNvPicPr>
          <p:nvPr/>
        </p:nvPicPr>
        <p:blipFill>
          <a:blip r:embed="rId4"/>
          <a:stretch>
            <a:fillRect/>
          </a:stretch>
        </p:blipFill>
        <p:spPr>
          <a:xfrm>
            <a:off x="1118586" y="168675"/>
            <a:ext cx="9978501" cy="3080551"/>
          </a:xfrm>
          <a:prstGeom prst="rect">
            <a:avLst/>
          </a:prstGeom>
        </p:spPr>
      </p:pic>
    </p:spTree>
    <p:extLst>
      <p:ext uri="{BB962C8B-B14F-4D97-AF65-F5344CB8AC3E}">
        <p14:creationId xmlns:p14="http://schemas.microsoft.com/office/powerpoint/2010/main" val="264731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Εισαγωγή στην </a:t>
            </a:r>
            <a:r>
              <a:rPr lang="el-GR" dirty="0" err="1">
                <a:solidFill>
                  <a:schemeClr val="bg2">
                    <a:lumMod val="75000"/>
                  </a:schemeClr>
                </a:solidFill>
                <a:latin typeface="Arial" panose="020B0604020202020204" pitchFamily="34" charset="0"/>
                <a:cs typeface="Arial" panose="020B0604020202020204" pitchFamily="34" charset="0"/>
              </a:rPr>
              <a:t>Καρδιομεταβολική</a:t>
            </a:r>
            <a:r>
              <a:rPr lang="el-GR" dirty="0">
                <a:solidFill>
                  <a:schemeClr val="bg2">
                    <a:lumMod val="75000"/>
                  </a:schemeClr>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210098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7411C6-88D3-6979-8A69-E9EC4217DB1B}"/>
              </a:ext>
            </a:extLst>
          </p:cNvPr>
          <p:cNvSpPr>
            <a:spLocks noGrp="1"/>
          </p:cNvSpPr>
          <p:nvPr>
            <p:ph type="title"/>
          </p:nvPr>
        </p:nvSpPr>
        <p:spPr>
          <a:xfrm>
            <a:off x="839788" y="365126"/>
            <a:ext cx="10515600" cy="681250"/>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Αγγειακές επιπλοκές διαβήτη</a:t>
            </a:r>
          </a:p>
        </p:txBody>
      </p:sp>
      <p:sp>
        <p:nvSpPr>
          <p:cNvPr id="4" name="Θέση περιεχομένου 3">
            <a:extLst>
              <a:ext uri="{FF2B5EF4-FFF2-40B4-BE49-F238E27FC236}">
                <a16:creationId xmlns:a16="http://schemas.microsoft.com/office/drawing/2014/main" id="{BE65FA3B-8E52-721A-2878-2399BB51C98A}"/>
              </a:ext>
            </a:extLst>
          </p:cNvPr>
          <p:cNvSpPr>
            <a:spLocks noGrp="1"/>
          </p:cNvSpPr>
          <p:nvPr>
            <p:ph sz="half" idx="2"/>
          </p:nvPr>
        </p:nvSpPr>
        <p:spPr>
          <a:xfrm>
            <a:off x="839788" y="1310326"/>
            <a:ext cx="5157787" cy="4879337"/>
          </a:xfrm>
        </p:spPr>
        <p:txBody>
          <a:bodyPr>
            <a:noAutofit/>
          </a:bodyPr>
          <a:lstStyle/>
          <a:p>
            <a:pPr marL="0" indent="0">
              <a:lnSpc>
                <a:spcPct val="100000"/>
              </a:lnSpc>
              <a:buClr>
                <a:srgbClr val="00B0F0"/>
              </a:buClr>
              <a:buNone/>
            </a:pPr>
            <a:r>
              <a:rPr lang="el-GR" sz="2200" dirty="0">
                <a:solidFill>
                  <a:srgbClr val="FFC000"/>
                </a:solidFill>
                <a:latin typeface="Arial" panose="020B0604020202020204" pitchFamily="34" charset="0"/>
                <a:cs typeface="Arial" panose="020B0604020202020204" pitchFamily="34" charset="0"/>
              </a:rPr>
              <a:t>Μικροαγγειακές επιπλοκές</a:t>
            </a:r>
          </a:p>
          <a:p>
            <a:pPr>
              <a:lnSpc>
                <a:spcPct val="100000"/>
              </a:lnSpc>
              <a:buClr>
                <a:srgbClr val="00B0F0"/>
              </a:buClr>
              <a:buFont typeface="Wingdings" panose="05000000000000000000" pitchFamily="2" charset="2"/>
              <a:buChar char="§"/>
            </a:pPr>
            <a:r>
              <a:rPr lang="el-GR" sz="2000" dirty="0" err="1">
                <a:solidFill>
                  <a:schemeClr val="bg1"/>
                </a:solidFill>
                <a:latin typeface="Arial" panose="020B0604020202020204" pitchFamily="34" charset="0"/>
                <a:cs typeface="Arial" panose="020B0604020202020204" pitchFamily="34" charset="0"/>
              </a:rPr>
              <a:t>Αμφιβληστροειδοπάθεια</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Μη παραγωγική</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Παραγωγική</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Νεφροπάθεια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Ελάττωση ρυθμού </a:t>
            </a:r>
            <a:r>
              <a:rPr lang="el-GR" sz="1800" dirty="0" err="1">
                <a:solidFill>
                  <a:schemeClr val="bg1"/>
                </a:solidFill>
                <a:latin typeface="Arial" panose="020B0604020202020204" pitchFamily="34" charset="0"/>
                <a:cs typeface="Arial" panose="020B0604020202020204" pitchFamily="34" charset="0"/>
              </a:rPr>
              <a:t>σπειραματικής</a:t>
            </a:r>
            <a:r>
              <a:rPr lang="el-GR" sz="1800" dirty="0">
                <a:solidFill>
                  <a:schemeClr val="bg1"/>
                </a:solidFill>
                <a:latin typeface="Arial" panose="020B0604020202020204" pitchFamily="34" charset="0"/>
                <a:cs typeface="Arial" panose="020B0604020202020204" pitchFamily="34" charset="0"/>
              </a:rPr>
              <a:t> διήθησης</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err="1">
                <a:solidFill>
                  <a:schemeClr val="bg1"/>
                </a:solidFill>
                <a:latin typeface="Arial" panose="020B0604020202020204" pitchFamily="34" charset="0"/>
                <a:cs typeface="Arial" panose="020B0604020202020204" pitchFamily="34" charset="0"/>
              </a:rPr>
              <a:t>Πρωτεϊνουρία</a:t>
            </a:r>
            <a:endParaRPr lang="el-GR" sz="18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Νευροπάθεια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Περιφερική συμμετρική </a:t>
            </a:r>
            <a:r>
              <a:rPr lang="el-GR" sz="1800" dirty="0" err="1">
                <a:solidFill>
                  <a:schemeClr val="bg1"/>
                </a:solidFill>
                <a:latin typeface="Arial" panose="020B0604020202020204" pitchFamily="34" charset="0"/>
                <a:cs typeface="Arial" panose="020B0604020202020204" pitchFamily="34" charset="0"/>
              </a:rPr>
              <a:t>πολυνευροπάθεια</a:t>
            </a:r>
            <a:endParaRPr lang="el-GR" sz="18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Αυτόνομη νευροπάθεια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a:t>
            </a:r>
            <a:r>
              <a:rPr lang="el-GR" sz="1800" dirty="0" err="1">
                <a:solidFill>
                  <a:schemeClr val="bg1"/>
                </a:solidFill>
                <a:latin typeface="Arial" panose="020B0604020202020204" pitchFamily="34" charset="0"/>
                <a:cs typeface="Arial" panose="020B0604020202020204" pitchFamily="34" charset="0"/>
              </a:rPr>
              <a:t>Μονονευροπάθειες</a:t>
            </a:r>
            <a:endParaRPr lang="el-GR" sz="1800" dirty="0"/>
          </a:p>
        </p:txBody>
      </p:sp>
      <p:sp>
        <p:nvSpPr>
          <p:cNvPr id="6" name="Θέση περιεχομένου 5">
            <a:extLst>
              <a:ext uri="{FF2B5EF4-FFF2-40B4-BE49-F238E27FC236}">
                <a16:creationId xmlns:a16="http://schemas.microsoft.com/office/drawing/2014/main" id="{E733DAB7-7848-85FD-5D6E-FD0560F570C4}"/>
              </a:ext>
            </a:extLst>
          </p:cNvPr>
          <p:cNvSpPr>
            <a:spLocks noGrp="1"/>
          </p:cNvSpPr>
          <p:nvPr>
            <p:ph sz="quarter" idx="4"/>
          </p:nvPr>
        </p:nvSpPr>
        <p:spPr>
          <a:xfrm>
            <a:off x="6172200" y="1310326"/>
            <a:ext cx="5183188" cy="4879337"/>
          </a:xfrm>
        </p:spPr>
        <p:txBody>
          <a:bodyPr>
            <a:normAutofit/>
          </a:bodyPr>
          <a:lstStyle/>
          <a:p>
            <a:pPr marL="0" indent="0">
              <a:lnSpc>
                <a:spcPct val="100000"/>
              </a:lnSpc>
              <a:buNone/>
            </a:pPr>
            <a:r>
              <a:rPr lang="el-GR" sz="2200" dirty="0" err="1">
                <a:solidFill>
                  <a:srgbClr val="FFC000"/>
                </a:solidFill>
                <a:latin typeface="Arial" panose="020B0604020202020204" pitchFamily="34" charset="0"/>
                <a:cs typeface="Arial" panose="020B0604020202020204" pitchFamily="34" charset="0"/>
              </a:rPr>
              <a:t>Μακροαγγειακές</a:t>
            </a:r>
            <a:r>
              <a:rPr lang="el-GR" sz="2200" dirty="0">
                <a:solidFill>
                  <a:srgbClr val="FFC000"/>
                </a:solidFill>
                <a:latin typeface="Arial" panose="020B0604020202020204" pitchFamily="34" charset="0"/>
                <a:cs typeface="Arial" panose="020B0604020202020204" pitchFamily="34" charset="0"/>
              </a:rPr>
              <a:t> επιπλοκές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Στεφανιαία νόσος</a:t>
            </a:r>
          </a:p>
          <a:p>
            <a:pPr>
              <a:lnSpc>
                <a:spcPct val="100000"/>
              </a:lnSpc>
              <a:buClr>
                <a:srgbClr val="00B0F0"/>
              </a:buClr>
              <a:buFont typeface="Wingdings" panose="05000000000000000000" pitchFamily="2" charset="2"/>
              <a:buChar char="§"/>
            </a:pPr>
            <a:r>
              <a:rPr lang="el-GR" sz="2000" dirty="0" err="1">
                <a:solidFill>
                  <a:schemeClr val="bg1"/>
                </a:solidFill>
                <a:latin typeface="Arial" panose="020B0604020202020204" pitchFamily="34" charset="0"/>
                <a:cs typeface="Arial" panose="020B0604020202020204" pitchFamily="34" charset="0"/>
              </a:rPr>
              <a:t>Εγκεφαλοαγγειακή</a:t>
            </a:r>
            <a:r>
              <a:rPr lang="el-GR" sz="2000" dirty="0">
                <a:solidFill>
                  <a:schemeClr val="bg1"/>
                </a:solidFill>
                <a:latin typeface="Arial" panose="020B0604020202020204" pitchFamily="34" charset="0"/>
                <a:cs typeface="Arial" panose="020B0604020202020204" pitchFamily="34" charset="0"/>
              </a:rPr>
              <a:t> νόσος</a:t>
            </a: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Περιφερική αγγειακή νόσος</a:t>
            </a:r>
          </a:p>
        </p:txBody>
      </p:sp>
    </p:spTree>
    <p:extLst>
      <p:ext uri="{BB962C8B-B14F-4D97-AF65-F5344CB8AC3E}">
        <p14:creationId xmlns:p14="http://schemas.microsoft.com/office/powerpoint/2010/main" val="3516829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A7C928-455F-E28B-1806-8E1D27B448DA}"/>
              </a:ext>
            </a:extLst>
          </p:cNvPr>
          <p:cNvSpPr>
            <a:spLocks noGrp="1"/>
          </p:cNvSpPr>
          <p:nvPr>
            <p:ph type="title"/>
          </p:nvPr>
        </p:nvSpPr>
        <p:spPr>
          <a:xfrm>
            <a:off x="838200" y="365126"/>
            <a:ext cx="10515600" cy="638051"/>
          </a:xfrm>
          <a:solidFill>
            <a:srgbClr val="00B0F0"/>
          </a:solidFill>
        </p:spPr>
        <p:txBody>
          <a:bodyPr>
            <a:noAutofit/>
          </a:bodyPr>
          <a:lstStyle/>
          <a:p>
            <a:r>
              <a:rPr lang="en-US" sz="2600" dirty="0">
                <a:solidFill>
                  <a:schemeClr val="bg1"/>
                </a:solidFill>
                <a:latin typeface="Arial" panose="020B0604020202020204" pitchFamily="34" charset="0"/>
                <a:cs typeface="Arial" panose="020B0604020202020204" pitchFamily="34" charset="0"/>
              </a:rPr>
              <a:t> Development and progression of atherosclerosis in diabetes mellitus</a:t>
            </a:r>
            <a:endParaRPr lang="el-GR" sz="2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F9A375-AFCF-86B1-D1CA-403609540491}"/>
              </a:ext>
            </a:extLst>
          </p:cNvPr>
          <p:cNvSpPr txBox="1"/>
          <p:nvPr/>
        </p:nvSpPr>
        <p:spPr>
          <a:xfrm>
            <a:off x="4793942" y="6294268"/>
            <a:ext cx="4664383"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Low Wang CC et al. Circulation. 2016;133(24):2459-502.</a:t>
            </a:r>
            <a:endParaRPr lang="el-GR" sz="1400" dirty="0">
              <a:solidFill>
                <a:srgbClr val="FFC000"/>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DBECFE37-2FF7-9976-A847-567E8EB6ED31}"/>
              </a:ext>
            </a:extLst>
          </p:cNvPr>
          <p:cNvPicPr>
            <a:picLocks noChangeAspect="1"/>
          </p:cNvPicPr>
          <p:nvPr/>
        </p:nvPicPr>
        <p:blipFill>
          <a:blip r:embed="rId2"/>
          <a:stretch>
            <a:fillRect/>
          </a:stretch>
        </p:blipFill>
        <p:spPr>
          <a:xfrm>
            <a:off x="2547891" y="1260627"/>
            <a:ext cx="7093259" cy="4944863"/>
          </a:xfrm>
          <a:prstGeom prst="rect">
            <a:avLst/>
          </a:prstGeom>
        </p:spPr>
      </p:pic>
    </p:spTree>
    <p:extLst>
      <p:ext uri="{BB962C8B-B14F-4D97-AF65-F5344CB8AC3E}">
        <p14:creationId xmlns:p14="http://schemas.microsoft.com/office/powerpoint/2010/main" val="302431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F9A375-AFCF-86B1-D1CA-403609540491}"/>
              </a:ext>
            </a:extLst>
          </p:cNvPr>
          <p:cNvSpPr txBox="1"/>
          <p:nvPr/>
        </p:nvSpPr>
        <p:spPr>
          <a:xfrm>
            <a:off x="5450889" y="6436311"/>
            <a:ext cx="447434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Li Y et al. Signal </a:t>
            </a:r>
            <a:r>
              <a:rPr lang="en-US" sz="1400" dirty="0" err="1">
                <a:solidFill>
                  <a:srgbClr val="FFC000"/>
                </a:solidFill>
                <a:latin typeface="Arial" panose="020B0604020202020204" pitchFamily="34" charset="0"/>
                <a:cs typeface="Arial" panose="020B0604020202020204" pitchFamily="34" charset="0"/>
              </a:rPr>
              <a:t>Transduct</a:t>
            </a:r>
            <a:r>
              <a:rPr lang="en-US" sz="1400" dirty="0">
                <a:solidFill>
                  <a:srgbClr val="FFC000"/>
                </a:solidFill>
                <a:latin typeface="Arial" panose="020B0604020202020204" pitchFamily="34" charset="0"/>
                <a:cs typeface="Arial" panose="020B0604020202020204" pitchFamily="34" charset="0"/>
              </a:rPr>
              <a:t> Target </a:t>
            </a:r>
            <a:r>
              <a:rPr lang="en-US" sz="1400" dirty="0" err="1">
                <a:solidFill>
                  <a:srgbClr val="FFC000"/>
                </a:solidFill>
                <a:latin typeface="Arial" panose="020B0604020202020204" pitchFamily="34" charset="0"/>
                <a:cs typeface="Arial" panose="020B0604020202020204" pitchFamily="34" charset="0"/>
              </a:rPr>
              <a:t>Ther</a:t>
            </a:r>
            <a:r>
              <a:rPr lang="en-US" sz="1400" dirty="0">
                <a:solidFill>
                  <a:srgbClr val="FFC000"/>
                </a:solidFill>
                <a:latin typeface="Arial" panose="020B0604020202020204" pitchFamily="34" charset="0"/>
                <a:cs typeface="Arial" panose="020B0604020202020204" pitchFamily="34" charset="0"/>
              </a:rPr>
              <a:t>. 2023;8(1):152.</a:t>
            </a:r>
            <a:endParaRPr lang="el-GR" sz="14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62E8FD62-EB98-CEBA-B9AF-42330907E90A}"/>
              </a:ext>
            </a:extLst>
          </p:cNvPr>
          <p:cNvPicPr>
            <a:picLocks noChangeAspect="1"/>
          </p:cNvPicPr>
          <p:nvPr/>
        </p:nvPicPr>
        <p:blipFill>
          <a:blip r:embed="rId2"/>
          <a:stretch>
            <a:fillRect/>
          </a:stretch>
        </p:blipFill>
        <p:spPr>
          <a:xfrm>
            <a:off x="2237173" y="161925"/>
            <a:ext cx="7688062" cy="6274386"/>
          </a:xfrm>
          <a:prstGeom prst="rect">
            <a:avLst/>
          </a:prstGeom>
        </p:spPr>
      </p:pic>
    </p:spTree>
    <p:extLst>
      <p:ext uri="{BB962C8B-B14F-4D97-AF65-F5344CB8AC3E}">
        <p14:creationId xmlns:p14="http://schemas.microsoft.com/office/powerpoint/2010/main" val="619970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DB4EDAA7-BB42-467B-0BA1-C4016699FBBC}"/>
              </a:ext>
            </a:extLst>
          </p:cNvPr>
          <p:cNvPicPr>
            <a:picLocks noChangeAspect="1"/>
          </p:cNvPicPr>
          <p:nvPr/>
        </p:nvPicPr>
        <p:blipFill>
          <a:blip r:embed="rId2"/>
          <a:stretch>
            <a:fillRect/>
          </a:stretch>
        </p:blipFill>
        <p:spPr>
          <a:xfrm>
            <a:off x="2760955" y="124287"/>
            <a:ext cx="6676007" cy="6613864"/>
          </a:xfrm>
          <a:prstGeom prst="rect">
            <a:avLst/>
          </a:prstGeom>
        </p:spPr>
      </p:pic>
    </p:spTree>
    <p:extLst>
      <p:ext uri="{BB962C8B-B14F-4D97-AF65-F5344CB8AC3E}">
        <p14:creationId xmlns:p14="http://schemas.microsoft.com/office/powerpoint/2010/main" val="328161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FE190DE-5E59-EA92-16C1-9DC30A3F5140}"/>
              </a:ext>
            </a:extLst>
          </p:cNvPr>
          <p:cNvPicPr>
            <a:picLocks noChangeAspect="1"/>
          </p:cNvPicPr>
          <p:nvPr/>
        </p:nvPicPr>
        <p:blipFill>
          <a:blip r:embed="rId2"/>
          <a:stretch>
            <a:fillRect/>
          </a:stretch>
        </p:blipFill>
        <p:spPr>
          <a:xfrm>
            <a:off x="533400" y="896644"/>
            <a:ext cx="11125200" cy="5419315"/>
          </a:xfrm>
          <a:prstGeom prst="rect">
            <a:avLst/>
          </a:prstGeom>
        </p:spPr>
      </p:pic>
      <p:sp>
        <p:nvSpPr>
          <p:cNvPr id="4" name="TextBox 3">
            <a:extLst>
              <a:ext uri="{FF2B5EF4-FFF2-40B4-BE49-F238E27FC236}">
                <a16:creationId xmlns:a16="http://schemas.microsoft.com/office/drawing/2014/main" id="{B94BFD0D-A01C-B257-F417-0B3A34F5BF27}"/>
              </a:ext>
            </a:extLst>
          </p:cNvPr>
          <p:cNvSpPr txBox="1"/>
          <p:nvPr/>
        </p:nvSpPr>
        <p:spPr>
          <a:xfrm>
            <a:off x="533400" y="234263"/>
            <a:ext cx="11125200" cy="584775"/>
          </a:xfrm>
          <a:prstGeom prst="rect">
            <a:avLst/>
          </a:prstGeom>
          <a:solidFill>
            <a:srgbClr val="00B0F0"/>
          </a:solid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Adults with DM have </a:t>
            </a:r>
            <a:r>
              <a:rPr lang="en-US" sz="1600" dirty="0">
                <a:solidFill>
                  <a:srgbClr val="FFC000"/>
                </a:solidFill>
                <a:latin typeface="Arial" panose="020B0604020202020204" pitchFamily="34" charset="0"/>
                <a:cs typeface="Arial" panose="020B0604020202020204" pitchFamily="34" charset="0"/>
              </a:rPr>
              <a:t>2-4 times increased cardiovascular risk </a:t>
            </a:r>
            <a:r>
              <a:rPr lang="en-US" sz="1600" dirty="0">
                <a:solidFill>
                  <a:schemeClr val="bg1"/>
                </a:solidFill>
                <a:latin typeface="Arial" panose="020B0604020202020204" pitchFamily="34" charset="0"/>
                <a:cs typeface="Arial" panose="020B0604020202020204" pitchFamily="34" charset="0"/>
              </a:rPr>
              <a:t>compared to adults without DM, and the risk rises with worsening </a:t>
            </a:r>
            <a:r>
              <a:rPr lang="en-US" sz="1600" dirty="0" err="1">
                <a:solidFill>
                  <a:schemeClr val="bg1"/>
                </a:solidFill>
                <a:latin typeface="Arial" panose="020B0604020202020204" pitchFamily="34" charset="0"/>
                <a:cs typeface="Arial" panose="020B0604020202020204" pitchFamily="34" charset="0"/>
              </a:rPr>
              <a:t>glycaemic</a:t>
            </a:r>
            <a:r>
              <a:rPr lang="en-US" sz="1600" dirty="0">
                <a:solidFill>
                  <a:schemeClr val="bg1"/>
                </a:solidFill>
                <a:latin typeface="Arial" panose="020B0604020202020204" pitchFamily="34" charset="0"/>
                <a:cs typeface="Arial" panose="020B0604020202020204" pitchFamily="34" charset="0"/>
              </a:rPr>
              <a:t> control.</a:t>
            </a:r>
            <a:endParaRPr lang="el-GR" sz="16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05A133-71DE-7C07-C57D-55646AA6C3C7}"/>
              </a:ext>
            </a:extLst>
          </p:cNvPr>
          <p:cNvSpPr txBox="1"/>
          <p:nvPr/>
        </p:nvSpPr>
        <p:spPr>
          <a:xfrm>
            <a:off x="6409679" y="6393565"/>
            <a:ext cx="5248922"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Dal Canto E et al. </a:t>
            </a:r>
            <a:r>
              <a:rPr lang="en-US" sz="1400" dirty="0" err="1">
                <a:solidFill>
                  <a:srgbClr val="FFC000"/>
                </a:solidFill>
                <a:latin typeface="Arial" panose="020B0604020202020204" pitchFamily="34" charset="0"/>
                <a:cs typeface="Arial" panose="020B0604020202020204" pitchFamily="34" charset="0"/>
              </a:rPr>
              <a:t>Eur</a:t>
            </a:r>
            <a:r>
              <a:rPr lang="en-US" sz="1400" dirty="0">
                <a:solidFill>
                  <a:srgbClr val="FFC000"/>
                </a:solidFill>
                <a:latin typeface="Arial" panose="020B0604020202020204" pitchFamily="34" charset="0"/>
                <a:cs typeface="Arial" panose="020B0604020202020204" pitchFamily="34" charset="0"/>
              </a:rPr>
              <a:t> J Prev </a:t>
            </a:r>
            <a:r>
              <a:rPr lang="en-US" sz="1400" dirty="0" err="1">
                <a:solidFill>
                  <a:srgbClr val="FFC000"/>
                </a:solidFill>
                <a:latin typeface="Arial" panose="020B0604020202020204" pitchFamily="34" charset="0"/>
                <a:cs typeface="Arial" panose="020B0604020202020204" pitchFamily="34" charset="0"/>
              </a:rPr>
              <a:t>Cardiol</a:t>
            </a:r>
            <a:r>
              <a:rPr lang="en-US" sz="1400" dirty="0">
                <a:solidFill>
                  <a:srgbClr val="FFC000"/>
                </a:solidFill>
                <a:latin typeface="Arial" panose="020B0604020202020204" pitchFamily="34" charset="0"/>
                <a:cs typeface="Arial" panose="020B0604020202020204" pitchFamily="34" charset="0"/>
              </a:rPr>
              <a:t>. 2019;26(2_suppl):25-32.</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80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93C0B4-3E42-6361-0488-73936A87CF42}"/>
              </a:ext>
            </a:extLst>
          </p:cNvPr>
          <p:cNvSpPr>
            <a:spLocks noGrp="1"/>
          </p:cNvSpPr>
          <p:nvPr>
            <p:ph type="title"/>
          </p:nvPr>
        </p:nvSpPr>
        <p:spPr>
          <a:xfrm>
            <a:off x="838200" y="282804"/>
            <a:ext cx="10515600" cy="801279"/>
          </a:xfrm>
          <a:solidFill>
            <a:srgbClr val="00B0F0"/>
          </a:solidFill>
        </p:spPr>
        <p:txBody>
          <a:bodyPr>
            <a:normAutofit fontScale="90000"/>
          </a:bodyPr>
          <a:lstStyle/>
          <a:p>
            <a:r>
              <a:rPr lang="en-US" sz="3000" dirty="0">
                <a:solidFill>
                  <a:schemeClr val="bg1"/>
                </a:solidFill>
                <a:latin typeface="Arial" panose="020B0604020202020204" pitchFamily="34" charset="0"/>
                <a:cs typeface="Arial" panose="020B0604020202020204" pitchFamily="34" charset="0"/>
              </a:rPr>
              <a:t>Metabolic syndrome and diabetes in relation to CHD, CVD, and total mortality: US men and women aged 30-74</a:t>
            </a:r>
            <a:endParaRPr lang="el-GR" sz="3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A1B6A5-B7DC-0B63-9AB6-979033D8B1F8}"/>
              </a:ext>
            </a:extLst>
          </p:cNvPr>
          <p:cNvSpPr txBox="1"/>
          <p:nvPr/>
        </p:nvSpPr>
        <p:spPr>
          <a:xfrm>
            <a:off x="2400300" y="1310326"/>
            <a:ext cx="7391400" cy="338554"/>
          </a:xfrm>
          <a:prstGeom prst="rect">
            <a:avLst/>
          </a:prstGeom>
          <a:solidFill>
            <a:srgbClr val="FFFF00"/>
          </a:solidFill>
          <a:ln>
            <a:solidFill>
              <a:srgbClr val="FFFF00"/>
            </a:solidFill>
          </a:ln>
        </p:spPr>
        <p:txBody>
          <a:bodyPr wrap="square" rtlCol="0">
            <a:spAutoFit/>
          </a:bodyPr>
          <a:lstStyle/>
          <a:p>
            <a:pPr algn="ctr"/>
            <a:r>
              <a:rPr lang="en-US" sz="1600" b="1" dirty="0">
                <a:latin typeface="Arial" panose="020B0604020202020204" pitchFamily="34" charset="0"/>
                <a:cs typeface="Arial" panose="020B0604020202020204" pitchFamily="34" charset="0"/>
              </a:rPr>
              <a:t>NHANES II Follow-Up Study </a:t>
            </a:r>
            <a:r>
              <a:rPr lang="en-US" sz="1600" dirty="0">
                <a:latin typeface="Arial" panose="020B0604020202020204" pitchFamily="34" charset="0"/>
                <a:cs typeface="Arial" panose="020B0604020202020204" pitchFamily="34" charset="0"/>
              </a:rPr>
              <a:t>(n=6255; mean follow-up, 13.3 years)</a:t>
            </a:r>
            <a:endParaRPr lang="el-GR" sz="1600" dirty="0">
              <a:latin typeface="Arial" panose="020B0604020202020204" pitchFamily="34" charset="0"/>
              <a:cs typeface="Arial" panose="020B0604020202020204" pitchFamily="34" charset="0"/>
            </a:endParaRPr>
          </a:p>
        </p:txBody>
      </p:sp>
      <p:pic>
        <p:nvPicPr>
          <p:cNvPr id="13" name="Εικόνα 12">
            <a:extLst>
              <a:ext uri="{FF2B5EF4-FFF2-40B4-BE49-F238E27FC236}">
                <a16:creationId xmlns:a16="http://schemas.microsoft.com/office/drawing/2014/main" id="{762245C1-7C55-B51B-5A22-DEBC0A009C8F}"/>
              </a:ext>
            </a:extLst>
          </p:cNvPr>
          <p:cNvPicPr>
            <a:picLocks noChangeAspect="1"/>
          </p:cNvPicPr>
          <p:nvPr/>
        </p:nvPicPr>
        <p:blipFill>
          <a:blip r:embed="rId2"/>
          <a:stretch>
            <a:fillRect/>
          </a:stretch>
        </p:blipFill>
        <p:spPr>
          <a:xfrm>
            <a:off x="2400300" y="1648879"/>
            <a:ext cx="7391400" cy="4506824"/>
          </a:xfrm>
          <a:prstGeom prst="rect">
            <a:avLst/>
          </a:prstGeom>
        </p:spPr>
      </p:pic>
      <p:sp>
        <p:nvSpPr>
          <p:cNvPr id="14" name="TextBox 13">
            <a:extLst>
              <a:ext uri="{FF2B5EF4-FFF2-40B4-BE49-F238E27FC236}">
                <a16:creationId xmlns:a16="http://schemas.microsoft.com/office/drawing/2014/main" id="{B2D05232-DDB6-B558-DBD7-3F6DAB7BE7A8}"/>
              </a:ext>
            </a:extLst>
          </p:cNvPr>
          <p:cNvSpPr txBox="1"/>
          <p:nvPr/>
        </p:nvSpPr>
        <p:spPr>
          <a:xfrm>
            <a:off x="5250730" y="6240544"/>
            <a:ext cx="4540970" cy="338554"/>
          </a:xfrm>
          <a:prstGeom prst="rect">
            <a:avLst/>
          </a:prstGeom>
          <a:noFill/>
        </p:spPr>
        <p:txBody>
          <a:bodyPr wrap="square" rtlCol="0">
            <a:spAutoFit/>
          </a:bodyPr>
          <a:lstStyle/>
          <a:p>
            <a:pPr algn="ctr"/>
            <a:r>
              <a:rPr lang="en-US" sz="1600" dirty="0">
                <a:solidFill>
                  <a:srgbClr val="FFC000"/>
                </a:solidFill>
                <a:latin typeface="Arial" panose="020B0604020202020204" pitchFamily="34" charset="0"/>
                <a:cs typeface="Arial" panose="020B0604020202020204" pitchFamily="34" charset="0"/>
              </a:rPr>
              <a:t>Malik S, et al. Circulation 2004;110(10):1245-50.</a:t>
            </a:r>
            <a:endParaRPr lang="el-GR" sz="1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918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ABF8767-36AC-61C0-215D-ACFEA7097BC5}"/>
              </a:ext>
            </a:extLst>
          </p:cNvPr>
          <p:cNvPicPr>
            <a:picLocks noChangeAspect="1"/>
          </p:cNvPicPr>
          <p:nvPr/>
        </p:nvPicPr>
        <p:blipFill>
          <a:blip r:embed="rId2"/>
          <a:stretch>
            <a:fillRect/>
          </a:stretch>
        </p:blipFill>
        <p:spPr>
          <a:xfrm>
            <a:off x="3156857" y="0"/>
            <a:ext cx="5878286" cy="6858000"/>
          </a:xfrm>
          <a:prstGeom prst="rect">
            <a:avLst/>
          </a:prstGeom>
        </p:spPr>
      </p:pic>
      <p:sp>
        <p:nvSpPr>
          <p:cNvPr id="4" name="TextBox 3">
            <a:extLst>
              <a:ext uri="{FF2B5EF4-FFF2-40B4-BE49-F238E27FC236}">
                <a16:creationId xmlns:a16="http://schemas.microsoft.com/office/drawing/2014/main" id="{78FC6E1B-8AD6-A1C4-E291-EC39A55EF365}"/>
              </a:ext>
            </a:extLst>
          </p:cNvPr>
          <p:cNvSpPr txBox="1"/>
          <p:nvPr/>
        </p:nvSpPr>
        <p:spPr>
          <a:xfrm>
            <a:off x="9125712" y="6236207"/>
            <a:ext cx="2980944" cy="523220"/>
          </a:xfrm>
          <a:prstGeom prst="rect">
            <a:avLst/>
          </a:prstGeom>
          <a:noFill/>
        </p:spPr>
        <p:txBody>
          <a:bodyPr wrap="square" rtlCol="0">
            <a:spAutoFit/>
          </a:bodyPr>
          <a:lstStyle/>
          <a:p>
            <a:r>
              <a:rPr lang="en-US" sz="1400" dirty="0" err="1">
                <a:solidFill>
                  <a:srgbClr val="FFC000"/>
                </a:solidFill>
                <a:latin typeface="Arial" panose="020B0604020202020204" pitchFamily="34" charset="0"/>
                <a:cs typeface="Arial" panose="020B0604020202020204" pitchFamily="34" charset="0"/>
              </a:rPr>
              <a:t>Crea</a:t>
            </a:r>
            <a:r>
              <a:rPr lang="en-US" sz="1400" dirty="0">
                <a:solidFill>
                  <a:srgbClr val="FFC000"/>
                </a:solidFill>
                <a:latin typeface="Arial" panose="020B0604020202020204" pitchFamily="34" charset="0"/>
                <a:cs typeface="Arial" panose="020B0604020202020204" pitchFamily="34" charset="0"/>
              </a:rPr>
              <a:t> F. </a:t>
            </a:r>
            <a:r>
              <a:rPr lang="en-US" sz="1400" dirty="0" err="1">
                <a:solidFill>
                  <a:srgbClr val="FFC000"/>
                </a:solidFill>
                <a:latin typeface="Arial" panose="020B0604020202020204" pitchFamily="34" charset="0"/>
                <a:cs typeface="Arial" panose="020B0604020202020204" pitchFamily="34" charset="0"/>
              </a:rPr>
              <a:t>Eur</a:t>
            </a:r>
            <a:r>
              <a:rPr lang="en-US" sz="1400" dirty="0">
                <a:solidFill>
                  <a:srgbClr val="FFC000"/>
                </a:solidFill>
                <a:latin typeface="Arial" panose="020B0604020202020204" pitchFamily="34" charset="0"/>
                <a:cs typeface="Arial" panose="020B0604020202020204" pitchFamily="34" charset="0"/>
              </a:rPr>
              <a:t> Heart J. 2024;45(38):</a:t>
            </a:r>
          </a:p>
          <a:p>
            <a:r>
              <a:rPr lang="en-US" sz="1400" dirty="0">
                <a:solidFill>
                  <a:srgbClr val="FFC000"/>
                </a:solidFill>
                <a:latin typeface="Arial" panose="020B0604020202020204" pitchFamily="34" charset="0"/>
                <a:cs typeface="Arial" panose="020B0604020202020204" pitchFamily="34" charset="0"/>
              </a:rPr>
              <a:t>3897-3900.</a:t>
            </a:r>
            <a:endParaRPr lang="el-GR" sz="1400" dirty="0">
              <a:solidFill>
                <a:srgbClr val="FFC000"/>
              </a:solidFill>
              <a:latin typeface="Arial" panose="020B0604020202020204" pitchFamily="34" charset="0"/>
              <a:cs typeface="Arial" panose="020B0604020202020204" pitchFamily="34" charset="0"/>
            </a:endParaRPr>
          </a:p>
        </p:txBody>
      </p:sp>
      <p:sp>
        <p:nvSpPr>
          <p:cNvPr id="5" name="Ορθογώνιο: Στρογγύλεμα γωνιών 4">
            <a:extLst>
              <a:ext uri="{FF2B5EF4-FFF2-40B4-BE49-F238E27FC236}">
                <a16:creationId xmlns:a16="http://schemas.microsoft.com/office/drawing/2014/main" id="{B75D004E-EF00-06D5-05B5-79C6B545AD64}"/>
              </a:ext>
            </a:extLst>
          </p:cNvPr>
          <p:cNvSpPr/>
          <p:nvPr/>
        </p:nvSpPr>
        <p:spPr>
          <a:xfrm>
            <a:off x="4087368" y="3346882"/>
            <a:ext cx="4050792" cy="228422"/>
          </a:xfrm>
          <a:prstGeom prst="round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26703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DE9AA0-5D8B-C95E-8727-D07DCE7B75EE}"/>
              </a:ext>
            </a:extLst>
          </p:cNvPr>
          <p:cNvSpPr>
            <a:spLocks noGrp="1"/>
          </p:cNvSpPr>
          <p:nvPr>
            <p:ph type="title"/>
          </p:nvPr>
        </p:nvSpPr>
        <p:spPr>
          <a:xfrm>
            <a:off x="697585" y="365126"/>
            <a:ext cx="10831396" cy="868870"/>
          </a:xfrm>
          <a:solidFill>
            <a:srgbClr val="00B0F0"/>
          </a:solidFill>
        </p:spPr>
        <p:txBody>
          <a:bodyPr>
            <a:noAutofit/>
          </a:bodyPr>
          <a:lstStyle/>
          <a:p>
            <a:r>
              <a:rPr lang="en-US" sz="3200" dirty="0">
                <a:solidFill>
                  <a:schemeClr val="bg1"/>
                </a:solidFill>
                <a:latin typeface="Arial" panose="020B0604020202020204" pitchFamily="34" charset="0"/>
                <a:cs typeface="Arial" panose="020B0604020202020204" pitchFamily="34" charset="0"/>
              </a:rPr>
              <a:t>Nonalcoholic fatty liver disease and diabetes mellitus</a:t>
            </a:r>
            <a:endParaRPr lang="el-GR" sz="3200" dirty="0">
              <a:solidFill>
                <a:schemeClr val="bg1"/>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92E873EC-B6A2-04CF-568A-A821F2981DF3}"/>
              </a:ext>
            </a:extLst>
          </p:cNvPr>
          <p:cNvPicPr>
            <a:picLocks noChangeAspect="1"/>
          </p:cNvPicPr>
          <p:nvPr/>
        </p:nvPicPr>
        <p:blipFill>
          <a:blip r:embed="rId2"/>
          <a:stretch>
            <a:fillRect/>
          </a:stretch>
        </p:blipFill>
        <p:spPr>
          <a:xfrm>
            <a:off x="5627802" y="1772239"/>
            <a:ext cx="5901179" cy="4242061"/>
          </a:xfrm>
          <a:prstGeom prst="rect">
            <a:avLst/>
          </a:prstGeom>
        </p:spPr>
      </p:pic>
      <p:sp>
        <p:nvSpPr>
          <p:cNvPr id="6" name="TextBox 5">
            <a:extLst>
              <a:ext uri="{FF2B5EF4-FFF2-40B4-BE49-F238E27FC236}">
                <a16:creationId xmlns:a16="http://schemas.microsoft.com/office/drawing/2014/main" id="{9A86700C-3252-EB30-BA29-E97FDBA422D1}"/>
              </a:ext>
            </a:extLst>
          </p:cNvPr>
          <p:cNvSpPr txBox="1"/>
          <p:nvPr/>
        </p:nvSpPr>
        <p:spPr>
          <a:xfrm>
            <a:off x="663019" y="1772239"/>
            <a:ext cx="4719686" cy="4524315"/>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NAFLD</a:t>
            </a:r>
            <a:r>
              <a:rPr lang="en-US" sz="1600" dirty="0">
                <a:solidFill>
                  <a:schemeClr val="bg1"/>
                </a:solidFill>
                <a:latin typeface="Arial" panose="020B0604020202020204" pitchFamily="34" charset="0"/>
                <a:cs typeface="Arial" panose="020B0604020202020204" pitchFamily="34" charset="0"/>
              </a:rPr>
              <a:t> is present in </a:t>
            </a:r>
            <a:r>
              <a:rPr lang="en-US" sz="1600" dirty="0">
                <a:solidFill>
                  <a:srgbClr val="FFFF00"/>
                </a:solidFill>
                <a:latin typeface="Arial" panose="020B0604020202020204" pitchFamily="34" charset="0"/>
                <a:cs typeface="Arial" panose="020B0604020202020204" pitchFamily="34" charset="0"/>
              </a:rPr>
              <a:t>50-60%</a:t>
            </a:r>
            <a:r>
              <a:rPr lang="en-US" sz="1600" dirty="0">
                <a:solidFill>
                  <a:schemeClr val="bg1"/>
                </a:solidFill>
                <a:latin typeface="Arial" panose="020B0604020202020204" pitchFamily="34" charset="0"/>
                <a:cs typeface="Arial" panose="020B0604020202020204" pitchFamily="34" charset="0"/>
              </a:rPr>
              <a:t> of patients with </a:t>
            </a:r>
            <a:r>
              <a:rPr lang="en-US" sz="1600" dirty="0">
                <a:solidFill>
                  <a:srgbClr val="FFFF00"/>
                </a:solidFill>
                <a:latin typeface="Arial" panose="020B0604020202020204" pitchFamily="34" charset="0"/>
                <a:cs typeface="Arial" panose="020B0604020202020204" pitchFamily="34" charset="0"/>
              </a:rPr>
              <a:t>T2DM</a:t>
            </a:r>
            <a:r>
              <a:rPr lang="en-US" sz="1600" dirty="0">
                <a:solidFill>
                  <a:schemeClr val="bg1"/>
                </a:solidFill>
                <a:latin typeface="Arial" panose="020B0604020202020204" pitchFamily="34" charset="0"/>
                <a:cs typeface="Arial" panose="020B0604020202020204" pitchFamily="34" charset="0"/>
              </a:rPr>
              <a:t> and up to </a:t>
            </a:r>
            <a:r>
              <a:rPr lang="en-US" sz="1600" dirty="0">
                <a:solidFill>
                  <a:srgbClr val="FFFF00"/>
                </a:solidFill>
                <a:latin typeface="Arial" panose="020B0604020202020204" pitchFamily="34" charset="0"/>
                <a:cs typeface="Arial" panose="020B0604020202020204" pitchFamily="34" charset="0"/>
              </a:rPr>
              <a:t>45%</a:t>
            </a:r>
            <a:r>
              <a:rPr lang="en-US" sz="1600" dirty="0">
                <a:solidFill>
                  <a:schemeClr val="bg1"/>
                </a:solidFill>
                <a:latin typeface="Arial" panose="020B0604020202020204" pitchFamily="34" charset="0"/>
                <a:cs typeface="Arial" panose="020B0604020202020204" pitchFamily="34" charset="0"/>
              </a:rPr>
              <a:t> of individuals with </a:t>
            </a:r>
            <a:r>
              <a:rPr lang="en-US" sz="1600" dirty="0">
                <a:solidFill>
                  <a:srgbClr val="FFFF00"/>
                </a:solidFill>
                <a:latin typeface="Arial" panose="020B0604020202020204" pitchFamily="34" charset="0"/>
                <a:cs typeface="Arial" panose="020B0604020202020204" pitchFamily="34" charset="0"/>
              </a:rPr>
              <a:t>T1DM</a:t>
            </a:r>
            <a:r>
              <a:rPr lang="en-US" sz="1600" dirty="0">
                <a:solidFill>
                  <a:schemeClr val="bg1"/>
                </a:solidFill>
                <a:latin typeface="Arial" panose="020B0604020202020204" pitchFamily="34" charset="0"/>
                <a:cs typeface="Arial" panose="020B0604020202020204" pitchFamily="34" charset="0"/>
              </a:rPr>
              <a:t>.</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Insulin resistance </a:t>
            </a:r>
            <a:r>
              <a:rPr lang="en-US" sz="1600" dirty="0">
                <a:solidFill>
                  <a:schemeClr val="bg1"/>
                </a:solidFill>
                <a:latin typeface="Arial" panose="020B0604020202020204" pitchFamily="34" charset="0"/>
                <a:cs typeface="Arial" panose="020B0604020202020204" pitchFamily="34" charset="0"/>
              </a:rPr>
              <a:t>promotes </a:t>
            </a:r>
            <a:r>
              <a:rPr lang="en-US" sz="1600" dirty="0">
                <a:solidFill>
                  <a:srgbClr val="FFFF00"/>
                </a:solidFill>
                <a:latin typeface="Arial" panose="020B0604020202020204" pitchFamily="34" charset="0"/>
                <a:cs typeface="Arial" panose="020B0604020202020204" pitchFamily="34" charset="0"/>
              </a:rPr>
              <a:t>hepatic lipid accumulation</a:t>
            </a:r>
            <a:r>
              <a:rPr lang="en-US" sz="1600" dirty="0">
                <a:solidFill>
                  <a:schemeClr val="bg1"/>
                </a:solidFill>
                <a:latin typeface="Arial" panose="020B0604020202020204" pitchFamily="34" charset="0"/>
                <a:cs typeface="Arial" panose="020B0604020202020204" pitchFamily="34" charset="0"/>
              </a:rPr>
              <a:t> and liver injury and hepatic lipid and cytokine release promote hepatic insulin resistance.</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T2DM increases </a:t>
            </a:r>
            <a:r>
              <a:rPr lang="en-US" sz="1600" dirty="0">
                <a:solidFill>
                  <a:srgbClr val="FFFF00"/>
                </a:solidFill>
                <a:latin typeface="Arial" panose="020B0604020202020204" pitchFamily="34" charset="0"/>
                <a:cs typeface="Arial" panose="020B0604020202020204" pitchFamily="34" charset="0"/>
              </a:rPr>
              <a:t>the risk of cirrhosis and liver-related death</a:t>
            </a:r>
            <a:r>
              <a:rPr lang="en-US" sz="1600" dirty="0">
                <a:solidFill>
                  <a:schemeClr val="bg1"/>
                </a:solidFill>
                <a:latin typeface="Arial" panose="020B0604020202020204" pitchFamily="34" charset="0"/>
                <a:cs typeface="Arial" panose="020B0604020202020204" pitchFamily="34" charset="0"/>
              </a:rPr>
              <a:t> in patients with NAFLD, whereas NAFLD may increase the </a:t>
            </a:r>
            <a:r>
              <a:rPr lang="en-US" sz="1600" dirty="0">
                <a:solidFill>
                  <a:srgbClr val="FFFF00"/>
                </a:solidFill>
                <a:latin typeface="Arial" panose="020B0604020202020204" pitchFamily="34" charset="0"/>
                <a:cs typeface="Arial" panose="020B0604020202020204" pitchFamily="34" charset="0"/>
              </a:rPr>
              <a:t>risk of CV disease </a:t>
            </a:r>
            <a:r>
              <a:rPr lang="en-US" sz="1600" dirty="0">
                <a:solidFill>
                  <a:schemeClr val="bg1"/>
                </a:solidFill>
                <a:latin typeface="Arial" panose="020B0604020202020204" pitchFamily="34" charset="0"/>
                <a:cs typeface="Arial" panose="020B0604020202020204" pitchFamily="34" charset="0"/>
              </a:rPr>
              <a:t>and overall mortality in T2DM.</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T2DM is a risk factor for </a:t>
            </a:r>
            <a:r>
              <a:rPr lang="en-US" sz="1600" dirty="0">
                <a:solidFill>
                  <a:srgbClr val="FFFF00"/>
                </a:solidFill>
                <a:latin typeface="Arial" panose="020B0604020202020204" pitchFamily="34" charset="0"/>
                <a:cs typeface="Arial" panose="020B0604020202020204" pitchFamily="34" charset="0"/>
              </a:rPr>
              <a:t>nonalcoholic steatohepatitis</a:t>
            </a:r>
            <a:r>
              <a:rPr lang="en-US" sz="1600" dirty="0">
                <a:solidFill>
                  <a:schemeClr val="bg1"/>
                </a:solidFill>
                <a:latin typeface="Arial" panose="020B0604020202020204" pitchFamily="34" charset="0"/>
                <a:cs typeface="Arial" panose="020B0604020202020204" pitchFamily="34" charset="0"/>
              </a:rPr>
              <a:t>.</a:t>
            </a:r>
          </a:p>
          <a:p>
            <a:pPr marL="285750" indent="-285750">
              <a:buClr>
                <a:srgbClr val="00B0F0"/>
              </a:buClr>
              <a:buFont typeface="Wingdings" panose="05000000000000000000" pitchFamily="2" charset="2"/>
              <a:buChar char="§"/>
            </a:pPr>
            <a:endParaRPr lang="en-US" sz="8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NAFLD is an </a:t>
            </a:r>
            <a:r>
              <a:rPr lang="en-US" sz="1600" dirty="0">
                <a:solidFill>
                  <a:srgbClr val="FFFF00"/>
                </a:solidFill>
                <a:latin typeface="Arial" panose="020B0604020202020204" pitchFamily="34" charset="0"/>
                <a:cs typeface="Arial" panose="020B0604020202020204" pitchFamily="34" charset="0"/>
              </a:rPr>
              <a:t>independent risk factor for the development of CV disease</a:t>
            </a:r>
            <a:r>
              <a:rPr lang="en-US" sz="1600" dirty="0">
                <a:solidFill>
                  <a:schemeClr val="bg1"/>
                </a:solidFill>
                <a:latin typeface="Arial" panose="020B0604020202020204" pitchFamily="34" charset="0"/>
                <a:cs typeface="Arial" panose="020B0604020202020204" pitchFamily="34" charset="0"/>
              </a:rPr>
              <a:t> in patients with T1DM and T2DM.</a:t>
            </a:r>
          </a:p>
          <a:p>
            <a:endParaRPr lang="el-GR" sz="16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BD214E1-A5F5-5086-07EE-BEADB50D208B}"/>
              </a:ext>
            </a:extLst>
          </p:cNvPr>
          <p:cNvSpPr txBox="1"/>
          <p:nvPr/>
        </p:nvSpPr>
        <p:spPr>
          <a:xfrm>
            <a:off x="6513922" y="6221691"/>
            <a:ext cx="5015059"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Smith BW, Adams LA. Nat Rev Endocrinol. 2011;7(8):456-65. </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556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4BBE28E-167B-C419-6AF7-9B33FF98FD49}"/>
              </a:ext>
            </a:extLst>
          </p:cNvPr>
          <p:cNvPicPr>
            <a:picLocks noChangeAspect="1"/>
          </p:cNvPicPr>
          <p:nvPr/>
        </p:nvPicPr>
        <p:blipFill>
          <a:blip r:embed="rId2"/>
          <a:stretch>
            <a:fillRect/>
          </a:stretch>
        </p:blipFill>
        <p:spPr>
          <a:xfrm>
            <a:off x="2875174" y="141403"/>
            <a:ext cx="6391373" cy="2215298"/>
          </a:xfrm>
          <a:prstGeom prst="rect">
            <a:avLst/>
          </a:prstGeom>
        </p:spPr>
      </p:pic>
      <p:pic>
        <p:nvPicPr>
          <p:cNvPr id="7" name="Εικόνα 6">
            <a:extLst>
              <a:ext uri="{FF2B5EF4-FFF2-40B4-BE49-F238E27FC236}">
                <a16:creationId xmlns:a16="http://schemas.microsoft.com/office/drawing/2014/main" id="{81909693-6F32-6291-659E-0B8CAA4544C6}"/>
              </a:ext>
            </a:extLst>
          </p:cNvPr>
          <p:cNvPicPr>
            <a:picLocks noChangeAspect="1"/>
          </p:cNvPicPr>
          <p:nvPr/>
        </p:nvPicPr>
        <p:blipFill>
          <a:blip r:embed="rId3"/>
          <a:stretch>
            <a:fillRect/>
          </a:stretch>
        </p:blipFill>
        <p:spPr>
          <a:xfrm>
            <a:off x="2073897" y="2479249"/>
            <a:ext cx="8012783" cy="4237348"/>
          </a:xfrm>
          <a:prstGeom prst="rect">
            <a:avLst/>
          </a:prstGeom>
        </p:spPr>
      </p:pic>
      <p:cxnSp>
        <p:nvCxnSpPr>
          <p:cNvPr id="9" name="Ευθεία γραμμή σύνδεσης 8">
            <a:extLst>
              <a:ext uri="{FF2B5EF4-FFF2-40B4-BE49-F238E27FC236}">
                <a16:creationId xmlns:a16="http://schemas.microsoft.com/office/drawing/2014/main" id="{76EC22F3-3457-CEDE-3B74-CB8A6BADDD91}"/>
              </a:ext>
            </a:extLst>
          </p:cNvPr>
          <p:cNvCxnSpPr/>
          <p:nvPr/>
        </p:nvCxnSpPr>
        <p:spPr>
          <a:xfrm>
            <a:off x="5468645" y="4332303"/>
            <a:ext cx="39860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9F314E2B-C6FF-0319-0B67-38545FF6523E}"/>
              </a:ext>
            </a:extLst>
          </p:cNvPr>
          <p:cNvCxnSpPr>
            <a:cxnSpLocks/>
          </p:cNvCxnSpPr>
          <p:nvPr/>
        </p:nvCxnSpPr>
        <p:spPr>
          <a:xfrm>
            <a:off x="2177592" y="4562573"/>
            <a:ext cx="544869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5C469174-46A0-5FA6-1F23-70C59E1D6E7F}"/>
              </a:ext>
            </a:extLst>
          </p:cNvPr>
          <p:cNvCxnSpPr/>
          <p:nvPr/>
        </p:nvCxnSpPr>
        <p:spPr>
          <a:xfrm>
            <a:off x="7560297" y="5297864"/>
            <a:ext cx="189442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DF11F960-7C96-35DC-8497-BB3C2B85F5D1}"/>
              </a:ext>
            </a:extLst>
          </p:cNvPr>
          <p:cNvCxnSpPr/>
          <p:nvPr/>
        </p:nvCxnSpPr>
        <p:spPr>
          <a:xfrm>
            <a:off x="2177592" y="5533534"/>
            <a:ext cx="72771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CAB93F42-C917-4C91-6ED1-E56D655D661F}"/>
              </a:ext>
            </a:extLst>
          </p:cNvPr>
          <p:cNvCxnSpPr/>
          <p:nvPr/>
        </p:nvCxnSpPr>
        <p:spPr>
          <a:xfrm>
            <a:off x="2177592" y="5769204"/>
            <a:ext cx="8389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726A2875-3FD4-CDD7-C0DD-3A07F6B01458}"/>
              </a:ext>
            </a:extLst>
          </p:cNvPr>
          <p:cNvCxnSpPr>
            <a:cxnSpLocks/>
          </p:cNvCxnSpPr>
          <p:nvPr/>
        </p:nvCxnSpPr>
        <p:spPr>
          <a:xfrm>
            <a:off x="3205113" y="6127423"/>
            <a:ext cx="65610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55DEB686-CD27-853A-E6A9-B7234A86CB6A}"/>
              </a:ext>
            </a:extLst>
          </p:cNvPr>
          <p:cNvCxnSpPr/>
          <p:nvPr/>
        </p:nvCxnSpPr>
        <p:spPr>
          <a:xfrm>
            <a:off x="2177592" y="6372520"/>
            <a:ext cx="3676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3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FCAC5-8AA3-40F5-B6B4-74E31EBA44C7}"/>
              </a:ext>
            </a:extLst>
          </p:cNvPr>
          <p:cNvSpPr txBox="1"/>
          <p:nvPr/>
        </p:nvSpPr>
        <p:spPr>
          <a:xfrm>
            <a:off x="5930284" y="6241002"/>
            <a:ext cx="426146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Mantovani A et al. Dig Dis Sci. 2016;61(5):1246-67.  </a:t>
            </a:r>
            <a:endParaRPr lang="el-GR" sz="1400" dirty="0">
              <a:solidFill>
                <a:srgbClr val="FFC000"/>
              </a:solidFill>
              <a:latin typeface="Arial" panose="020B0604020202020204" pitchFamily="34" charset="0"/>
              <a:cs typeface="Arial" panose="020B0604020202020204" pitchFamily="34" charset="0"/>
            </a:endParaRPr>
          </a:p>
        </p:txBody>
      </p:sp>
      <p:pic>
        <p:nvPicPr>
          <p:cNvPr id="7" name="Εικόνα 6">
            <a:extLst>
              <a:ext uri="{FF2B5EF4-FFF2-40B4-BE49-F238E27FC236}">
                <a16:creationId xmlns:a16="http://schemas.microsoft.com/office/drawing/2014/main" id="{2F3BE931-9DB7-AA5F-28EA-A851A5ECCA7F}"/>
              </a:ext>
            </a:extLst>
          </p:cNvPr>
          <p:cNvPicPr>
            <a:picLocks noChangeAspect="1"/>
          </p:cNvPicPr>
          <p:nvPr/>
        </p:nvPicPr>
        <p:blipFill>
          <a:blip r:embed="rId2"/>
          <a:stretch>
            <a:fillRect/>
          </a:stretch>
        </p:blipFill>
        <p:spPr>
          <a:xfrm>
            <a:off x="2000250" y="309221"/>
            <a:ext cx="8191500" cy="5860760"/>
          </a:xfrm>
          <a:prstGeom prst="rect">
            <a:avLst/>
          </a:prstGeom>
        </p:spPr>
      </p:pic>
    </p:spTree>
    <p:extLst>
      <p:ext uri="{BB962C8B-B14F-4D97-AF65-F5344CB8AC3E}">
        <p14:creationId xmlns:p14="http://schemas.microsoft.com/office/powerpoint/2010/main" val="206776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Υπεργλυκαιμία</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γλυκόζη πλάσματος είναι μια </a:t>
            </a:r>
            <a:r>
              <a:rPr lang="el-GR" sz="2200" dirty="0">
                <a:solidFill>
                  <a:srgbClr val="FFFF00"/>
                </a:solidFill>
                <a:latin typeface="Arial" panose="020B0604020202020204" pitchFamily="34" charset="0"/>
                <a:cs typeface="Arial" panose="020B0604020202020204" pitchFamily="34" charset="0"/>
              </a:rPr>
              <a:t>συνεχής μεταβλητή </a:t>
            </a:r>
            <a:r>
              <a:rPr lang="el-GR" sz="2200" dirty="0">
                <a:solidFill>
                  <a:schemeClr val="bg1"/>
                </a:solidFill>
                <a:latin typeface="Arial" panose="020B0604020202020204" pitchFamily="34" charset="0"/>
                <a:cs typeface="Arial" panose="020B0604020202020204" pitchFamily="34" charset="0"/>
              </a:rPr>
              <a:t>και ο καθορισμός των φυσιολογικών και παθολογικών τιμών της προέκυψε από μεγάλες επιδημιολογικές μελέτες που χρησιμοποίησαν ως διαγνωστικό κατώφλι (</a:t>
            </a:r>
            <a:r>
              <a:rPr lang="en-US" sz="2200" dirty="0">
                <a:solidFill>
                  <a:schemeClr val="bg1"/>
                </a:solidFill>
                <a:latin typeface="Arial" panose="020B0604020202020204" pitchFamily="34" charset="0"/>
                <a:cs typeface="Arial" panose="020B0604020202020204" pitchFamily="34" charset="0"/>
              </a:rPr>
              <a:t>diagnostic cut-off point)</a:t>
            </a:r>
            <a:r>
              <a:rPr lang="el-GR" sz="2200" dirty="0">
                <a:solidFill>
                  <a:schemeClr val="bg1"/>
                </a:solidFill>
                <a:latin typeface="Arial" panose="020B0604020202020204" pitchFamily="34" charset="0"/>
                <a:cs typeface="Arial" panose="020B0604020202020204" pitchFamily="34" charset="0"/>
              </a:rPr>
              <a:t> τις τιμές γλυκόζης πάνω από τις οποίες</a:t>
            </a:r>
            <a:r>
              <a:rPr lang="en-US" sz="2200" dirty="0">
                <a:solidFill>
                  <a:schemeClr val="bg1"/>
                </a:solidFill>
                <a:latin typeface="Arial" panose="020B0604020202020204" pitchFamily="34" charset="0"/>
                <a:cs typeface="Arial" panose="020B0604020202020204" pitchFamily="34" charset="0"/>
              </a:rPr>
              <a:t> </a:t>
            </a:r>
            <a:r>
              <a:rPr lang="el-GR" sz="2200" dirty="0">
                <a:solidFill>
                  <a:schemeClr val="bg1"/>
                </a:solidFill>
                <a:latin typeface="Arial" panose="020B0604020202020204" pitchFamily="34" charset="0"/>
                <a:cs typeface="Arial" panose="020B0604020202020204" pitchFamily="34" charset="0"/>
              </a:rPr>
              <a:t>άρχισαν να εμφανίζονται οι επιπλοκές του σακχαρώδους διαβήτη (ΣΔ).</a:t>
            </a:r>
          </a:p>
          <a:p>
            <a:pPr>
              <a:lnSpc>
                <a:spcPct val="15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Μεταξύ των τιμών γλυκόζης που θεωρούνται φυσιολογικές και αυτών που θεωρούνται διαγνωστικές του ΣΔ, υπάρχει ένα εύρος τιμών γλυκόζης που χαρακτηρίζει ενδιάμεσες καταστάσεις, γνωστές ως </a:t>
            </a:r>
            <a:r>
              <a:rPr lang="el-GR" sz="2200" dirty="0" err="1">
                <a:solidFill>
                  <a:srgbClr val="FFFF00"/>
                </a:solidFill>
                <a:latin typeface="Arial" panose="020B0604020202020204" pitchFamily="34" charset="0"/>
                <a:cs typeface="Arial" panose="020B0604020202020204" pitchFamily="34" charset="0"/>
              </a:rPr>
              <a:t>προδιαβήτης</a:t>
            </a:r>
            <a:r>
              <a:rPr lang="el-GR" sz="2200" dirty="0">
                <a:solidFill>
                  <a:srgbClr val="FFFF00"/>
                </a:solidFill>
                <a:latin typeface="Arial" panose="020B0604020202020204" pitchFamily="34" charset="0"/>
                <a:cs typeface="Arial" panose="020B0604020202020204" pitchFamily="34" charset="0"/>
              </a:rPr>
              <a:t> ή ενδιάμεση υπεργλυκαιμία</a:t>
            </a:r>
            <a:r>
              <a:rPr lang="el-GR" sz="22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79901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1FCAC5-8AA3-40F5-B6B4-74E31EBA44C7}"/>
              </a:ext>
            </a:extLst>
          </p:cNvPr>
          <p:cNvSpPr txBox="1"/>
          <p:nvPr/>
        </p:nvSpPr>
        <p:spPr>
          <a:xfrm>
            <a:off x="5930284" y="6241002"/>
            <a:ext cx="426146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Mantovani A et al. Dig Dis Sci. 2016;61(5):1246-67.  </a:t>
            </a:r>
            <a:endParaRPr lang="el-GR" sz="1400" dirty="0">
              <a:solidFill>
                <a:srgbClr val="FFC000"/>
              </a:solidFill>
              <a:latin typeface="Arial" panose="020B0604020202020204" pitchFamily="34" charset="0"/>
              <a:cs typeface="Arial" panose="020B0604020202020204" pitchFamily="34" charset="0"/>
            </a:endParaRPr>
          </a:p>
        </p:txBody>
      </p:sp>
      <p:pic>
        <p:nvPicPr>
          <p:cNvPr id="3" name="Εικόνα 2">
            <a:extLst>
              <a:ext uri="{FF2B5EF4-FFF2-40B4-BE49-F238E27FC236}">
                <a16:creationId xmlns:a16="http://schemas.microsoft.com/office/drawing/2014/main" id="{61836ABD-7D4B-3052-23FD-75207AAD773B}"/>
              </a:ext>
            </a:extLst>
          </p:cNvPr>
          <p:cNvPicPr>
            <a:picLocks noChangeAspect="1"/>
          </p:cNvPicPr>
          <p:nvPr/>
        </p:nvPicPr>
        <p:blipFill>
          <a:blip r:embed="rId2"/>
          <a:stretch>
            <a:fillRect/>
          </a:stretch>
        </p:blipFill>
        <p:spPr>
          <a:xfrm>
            <a:off x="2081212" y="309221"/>
            <a:ext cx="8029575" cy="5931781"/>
          </a:xfrm>
          <a:prstGeom prst="rect">
            <a:avLst/>
          </a:prstGeom>
        </p:spPr>
      </p:pic>
    </p:spTree>
    <p:extLst>
      <p:ext uri="{BB962C8B-B14F-4D97-AF65-F5344CB8AC3E}">
        <p14:creationId xmlns:p14="http://schemas.microsoft.com/office/powerpoint/2010/main" val="4294922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2A309-115D-B3E0-E967-1CB297220EB8}"/>
              </a:ext>
            </a:extLst>
          </p:cNvPr>
          <p:cNvSpPr>
            <a:spLocks noGrp="1"/>
          </p:cNvSpPr>
          <p:nvPr>
            <p:ph type="title"/>
          </p:nvPr>
        </p:nvSpPr>
        <p:spPr>
          <a:xfrm>
            <a:off x="838200" y="365125"/>
            <a:ext cx="10515600" cy="869565"/>
          </a:xfrm>
          <a:solidFill>
            <a:srgbClr val="00B0F0"/>
          </a:solidFill>
        </p:spPr>
        <p:txBody>
          <a:bodyPr>
            <a:noAutofit/>
          </a:bodyPr>
          <a:lstStyle/>
          <a:p>
            <a:r>
              <a:rPr lang="en-US" sz="2800" dirty="0">
                <a:solidFill>
                  <a:schemeClr val="bg1"/>
                </a:solidFill>
                <a:latin typeface="Arial" panose="020B0604020202020204" pitchFamily="34" charset="0"/>
                <a:cs typeface="Arial" panose="020B0604020202020204" pitchFamily="34" charset="0"/>
              </a:rPr>
              <a:t>Pathophysiology underlying cardiovascular-kidney-metabolic syndrome </a:t>
            </a:r>
            <a:endParaRPr lang="el-GR"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9C6BCC-0C83-58F8-8120-2FC1FD5114B8}"/>
              </a:ext>
            </a:extLst>
          </p:cNvPr>
          <p:cNvSpPr txBox="1"/>
          <p:nvPr/>
        </p:nvSpPr>
        <p:spPr>
          <a:xfrm>
            <a:off x="5246703" y="6362700"/>
            <a:ext cx="4616388" cy="307777"/>
          </a:xfrm>
          <a:prstGeom prst="rect">
            <a:avLst/>
          </a:prstGeom>
          <a:noFill/>
        </p:spPr>
        <p:txBody>
          <a:bodyPr wrap="square" rtlCol="0">
            <a:spAutoFit/>
          </a:bodyPr>
          <a:lstStyle/>
          <a:p>
            <a:pPr algn="ctr"/>
            <a:r>
              <a:rPr lang="en-US" sz="1400" dirty="0" err="1">
                <a:solidFill>
                  <a:srgbClr val="FFC000"/>
                </a:solidFill>
                <a:latin typeface="Arial" panose="020B0604020202020204" pitchFamily="34" charset="0"/>
                <a:cs typeface="Arial" panose="020B0604020202020204" pitchFamily="34" charset="0"/>
              </a:rPr>
              <a:t>Ndumele</a:t>
            </a:r>
            <a:r>
              <a:rPr lang="en-US" sz="1400" dirty="0">
                <a:solidFill>
                  <a:srgbClr val="FFC000"/>
                </a:solidFill>
                <a:latin typeface="Arial" panose="020B0604020202020204" pitchFamily="34" charset="0"/>
                <a:cs typeface="Arial" panose="020B0604020202020204" pitchFamily="34" charset="0"/>
              </a:rPr>
              <a:t> CE et al. Circulation 2023;148(20):1636-1664.</a:t>
            </a:r>
            <a:endParaRPr lang="el-GR" sz="1400" dirty="0">
              <a:solidFill>
                <a:srgbClr val="FFC000"/>
              </a:solidFill>
              <a:latin typeface="Arial" panose="020B0604020202020204" pitchFamily="34" charset="0"/>
              <a:cs typeface="Arial" panose="020B0604020202020204" pitchFamily="34" charset="0"/>
            </a:endParaRPr>
          </a:p>
        </p:txBody>
      </p:sp>
      <p:pic>
        <p:nvPicPr>
          <p:cNvPr id="7" name="Θέση περιεχομένου 6">
            <a:extLst>
              <a:ext uri="{FF2B5EF4-FFF2-40B4-BE49-F238E27FC236}">
                <a16:creationId xmlns:a16="http://schemas.microsoft.com/office/drawing/2014/main" id="{B86F87CC-0188-ABA7-FC51-585F21A1BC7D}"/>
              </a:ext>
            </a:extLst>
          </p:cNvPr>
          <p:cNvPicPr>
            <a:picLocks noGrp="1" noChangeAspect="1"/>
          </p:cNvPicPr>
          <p:nvPr>
            <p:ph idx="1"/>
          </p:nvPr>
        </p:nvPicPr>
        <p:blipFill>
          <a:blip r:embed="rId2"/>
          <a:stretch>
            <a:fillRect/>
          </a:stretch>
        </p:blipFill>
        <p:spPr>
          <a:xfrm>
            <a:off x="2476871" y="1473694"/>
            <a:ext cx="7386220" cy="4703270"/>
          </a:xfrm>
        </p:spPr>
      </p:pic>
    </p:spTree>
    <p:extLst>
      <p:ext uri="{BB962C8B-B14F-4D97-AF65-F5344CB8AC3E}">
        <p14:creationId xmlns:p14="http://schemas.microsoft.com/office/powerpoint/2010/main" val="221717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2A309-115D-B3E0-E967-1CB297220EB8}"/>
              </a:ext>
            </a:extLst>
          </p:cNvPr>
          <p:cNvSpPr>
            <a:spLocks noGrp="1"/>
          </p:cNvSpPr>
          <p:nvPr>
            <p:ph type="title"/>
          </p:nvPr>
        </p:nvSpPr>
        <p:spPr>
          <a:xfrm>
            <a:off x="838200" y="365125"/>
            <a:ext cx="10515600" cy="655807"/>
          </a:xfrm>
          <a:solidFill>
            <a:srgbClr val="00B0F0"/>
          </a:solidFill>
        </p:spPr>
        <p:txBody>
          <a:bodyPr>
            <a:normAutofit/>
          </a:bodyPr>
          <a:lstStyle/>
          <a:p>
            <a:r>
              <a:rPr lang="en-US" sz="3200" dirty="0">
                <a:solidFill>
                  <a:schemeClr val="bg1"/>
                </a:solidFill>
                <a:latin typeface="Arial" panose="020B0604020202020204" pitchFamily="34" charset="0"/>
                <a:cs typeface="Arial" panose="020B0604020202020204" pitchFamily="34" charset="0"/>
              </a:rPr>
              <a:t>Stages of Cardiovascular-kidney-metabolic syndrome</a:t>
            </a:r>
            <a:endParaRPr lang="el-GR" sz="3200" dirty="0">
              <a:solidFill>
                <a:schemeClr val="bg1"/>
              </a:solidFill>
              <a:latin typeface="Arial" panose="020B0604020202020204" pitchFamily="34" charset="0"/>
              <a:cs typeface="Arial" panose="020B0604020202020204" pitchFamily="34" charset="0"/>
            </a:endParaRPr>
          </a:p>
        </p:txBody>
      </p:sp>
      <p:pic>
        <p:nvPicPr>
          <p:cNvPr id="5" name="Θέση περιεχομένου 4">
            <a:extLst>
              <a:ext uri="{FF2B5EF4-FFF2-40B4-BE49-F238E27FC236}">
                <a16:creationId xmlns:a16="http://schemas.microsoft.com/office/drawing/2014/main" id="{C1FD5DA7-860D-ED1C-7BF2-AC12D9CFF3CB}"/>
              </a:ext>
            </a:extLst>
          </p:cNvPr>
          <p:cNvPicPr>
            <a:picLocks noGrp="1" noChangeAspect="1"/>
          </p:cNvPicPr>
          <p:nvPr>
            <p:ph idx="1"/>
          </p:nvPr>
        </p:nvPicPr>
        <p:blipFill>
          <a:blip r:embed="rId2"/>
          <a:stretch>
            <a:fillRect/>
          </a:stretch>
        </p:blipFill>
        <p:spPr>
          <a:xfrm>
            <a:off x="838199" y="1447800"/>
            <a:ext cx="10515599" cy="4729163"/>
          </a:xfrm>
        </p:spPr>
      </p:pic>
      <p:sp>
        <p:nvSpPr>
          <p:cNvPr id="6" name="TextBox 5">
            <a:extLst>
              <a:ext uri="{FF2B5EF4-FFF2-40B4-BE49-F238E27FC236}">
                <a16:creationId xmlns:a16="http://schemas.microsoft.com/office/drawing/2014/main" id="{4F9C6BCC-0C83-58F8-8120-2FC1FD5114B8}"/>
              </a:ext>
            </a:extLst>
          </p:cNvPr>
          <p:cNvSpPr txBox="1"/>
          <p:nvPr/>
        </p:nvSpPr>
        <p:spPr>
          <a:xfrm>
            <a:off x="6759020" y="6362700"/>
            <a:ext cx="4594778" cy="307777"/>
          </a:xfrm>
          <a:prstGeom prst="rect">
            <a:avLst/>
          </a:prstGeom>
          <a:noFill/>
        </p:spPr>
        <p:txBody>
          <a:bodyPr wrap="square" rtlCol="0">
            <a:spAutoFit/>
          </a:bodyPr>
          <a:lstStyle/>
          <a:p>
            <a:pPr algn="ctr"/>
            <a:r>
              <a:rPr lang="en-GB" sz="1400" dirty="0" err="1">
                <a:solidFill>
                  <a:srgbClr val="FFC000"/>
                </a:solidFill>
                <a:latin typeface="Arial" panose="020B0604020202020204" pitchFamily="34" charset="0"/>
                <a:cs typeface="Arial" panose="020B0604020202020204" pitchFamily="34" charset="0"/>
              </a:rPr>
              <a:t>Ndumele</a:t>
            </a:r>
            <a:r>
              <a:rPr lang="en-GB" sz="1400" dirty="0">
                <a:solidFill>
                  <a:srgbClr val="FFC000"/>
                </a:solidFill>
                <a:latin typeface="Arial" panose="020B0604020202020204" pitchFamily="34" charset="0"/>
                <a:cs typeface="Arial" panose="020B0604020202020204" pitchFamily="34" charset="0"/>
              </a:rPr>
              <a:t> CE et al. Circulation 2023;148(20):1606-1635.</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877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B80747-D39A-F32A-D7A1-277803299395}"/>
              </a:ext>
            </a:extLst>
          </p:cNvPr>
          <p:cNvSpPr>
            <a:spLocks noGrp="1"/>
          </p:cNvSpPr>
          <p:nvPr>
            <p:ph type="title"/>
          </p:nvPr>
        </p:nvSpPr>
        <p:spPr>
          <a:xfrm>
            <a:off x="838200" y="230819"/>
            <a:ext cx="10515600" cy="630315"/>
          </a:xfrm>
          <a:solidFill>
            <a:srgbClr val="00B0F0"/>
          </a:solidFill>
        </p:spPr>
        <p:txBody>
          <a:bodyPr>
            <a:normAutofit fontScale="90000"/>
          </a:bodyPr>
          <a:lstStyle/>
          <a:p>
            <a:pPr algn="ctr"/>
            <a:r>
              <a:rPr lang="el-GR" sz="3000" dirty="0">
                <a:solidFill>
                  <a:schemeClr val="bg1"/>
                </a:solidFill>
                <a:latin typeface="Arial" panose="020B0604020202020204" pitchFamily="34" charset="0"/>
                <a:cs typeface="Arial" panose="020B0604020202020204" pitchFamily="34" charset="0"/>
              </a:rPr>
              <a:t>Εκτίμηση 10ετούς καρδιαγγειακού κινδύνου  </a:t>
            </a:r>
            <a:r>
              <a:rPr lang="en-US" sz="3000" dirty="0">
                <a:solidFill>
                  <a:srgbClr val="FFC000"/>
                </a:solidFill>
                <a:latin typeface="Arial" panose="020B0604020202020204" pitchFamily="34" charset="0"/>
                <a:cs typeface="Arial" panose="020B0604020202020204" pitchFamily="34" charset="0"/>
              </a:rPr>
              <a:t>SCORE2-Diabetes</a:t>
            </a:r>
            <a:endParaRPr lang="el-GR" sz="30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7753BFDD-5ABC-8A75-1B90-A23C73CFC1D4}"/>
              </a:ext>
            </a:extLst>
          </p:cNvPr>
          <p:cNvPicPr>
            <a:picLocks noChangeAspect="1"/>
          </p:cNvPicPr>
          <p:nvPr/>
        </p:nvPicPr>
        <p:blipFill>
          <a:blip r:embed="rId2"/>
          <a:stretch>
            <a:fillRect/>
          </a:stretch>
        </p:blipFill>
        <p:spPr>
          <a:xfrm>
            <a:off x="2834693" y="1118586"/>
            <a:ext cx="6504615" cy="4341181"/>
          </a:xfrm>
          <a:prstGeom prst="rect">
            <a:avLst/>
          </a:prstGeom>
        </p:spPr>
      </p:pic>
      <p:pic>
        <p:nvPicPr>
          <p:cNvPr id="9" name="Εικόνα 8">
            <a:extLst>
              <a:ext uri="{FF2B5EF4-FFF2-40B4-BE49-F238E27FC236}">
                <a16:creationId xmlns:a16="http://schemas.microsoft.com/office/drawing/2014/main" id="{009CC989-CC98-1616-F032-59499B8CA683}"/>
              </a:ext>
            </a:extLst>
          </p:cNvPr>
          <p:cNvPicPr>
            <a:picLocks noChangeAspect="1"/>
          </p:cNvPicPr>
          <p:nvPr/>
        </p:nvPicPr>
        <p:blipFill>
          <a:blip r:embed="rId3"/>
          <a:stretch>
            <a:fillRect/>
          </a:stretch>
        </p:blipFill>
        <p:spPr>
          <a:xfrm>
            <a:off x="3571875" y="5637319"/>
            <a:ext cx="5048250" cy="989861"/>
          </a:xfrm>
          <a:prstGeom prst="rect">
            <a:avLst/>
          </a:prstGeom>
        </p:spPr>
      </p:pic>
      <p:cxnSp>
        <p:nvCxnSpPr>
          <p:cNvPr id="11" name="Ευθεία γραμμή σύνδεσης 10">
            <a:extLst>
              <a:ext uri="{FF2B5EF4-FFF2-40B4-BE49-F238E27FC236}">
                <a16:creationId xmlns:a16="http://schemas.microsoft.com/office/drawing/2014/main" id="{12EC256A-D8F0-D7EB-8928-308B6CEEA7E0}"/>
              </a:ext>
            </a:extLst>
          </p:cNvPr>
          <p:cNvCxnSpPr/>
          <p:nvPr/>
        </p:nvCxnSpPr>
        <p:spPr>
          <a:xfrm>
            <a:off x="3571875" y="5850384"/>
            <a:ext cx="7693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93A72755-4045-FD44-775F-AC1EB020F9F8}"/>
              </a:ext>
            </a:extLst>
          </p:cNvPr>
          <p:cNvCxnSpPr/>
          <p:nvPr/>
        </p:nvCxnSpPr>
        <p:spPr>
          <a:xfrm>
            <a:off x="7824247" y="5850384"/>
            <a:ext cx="1602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5C242DB9-6BBE-0749-9C66-9396240C44AC}"/>
              </a:ext>
            </a:extLst>
          </p:cNvPr>
          <p:cNvCxnSpPr>
            <a:cxnSpLocks/>
          </p:cNvCxnSpPr>
          <p:nvPr/>
        </p:nvCxnSpPr>
        <p:spPr>
          <a:xfrm>
            <a:off x="7729979" y="6089715"/>
            <a:ext cx="1885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A696A57B-4B67-2099-4E53-AB6EAF95D945}"/>
              </a:ext>
            </a:extLst>
          </p:cNvPr>
          <p:cNvCxnSpPr/>
          <p:nvPr/>
        </p:nvCxnSpPr>
        <p:spPr>
          <a:xfrm>
            <a:off x="5410986" y="6306532"/>
            <a:ext cx="1979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283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1060E95-727C-4D5A-6D70-6E56999119D5}"/>
              </a:ext>
            </a:extLst>
          </p:cNvPr>
          <p:cNvPicPr>
            <a:picLocks noChangeAspect="1"/>
          </p:cNvPicPr>
          <p:nvPr/>
        </p:nvPicPr>
        <p:blipFill>
          <a:blip r:embed="rId2"/>
          <a:stretch>
            <a:fillRect/>
          </a:stretch>
        </p:blipFill>
        <p:spPr>
          <a:xfrm>
            <a:off x="5442012" y="2885244"/>
            <a:ext cx="6078244" cy="3480045"/>
          </a:xfrm>
          <a:prstGeom prst="rect">
            <a:avLst/>
          </a:prstGeom>
        </p:spPr>
      </p:pic>
      <p:pic>
        <p:nvPicPr>
          <p:cNvPr id="7" name="Εικόνα 6">
            <a:extLst>
              <a:ext uri="{FF2B5EF4-FFF2-40B4-BE49-F238E27FC236}">
                <a16:creationId xmlns:a16="http://schemas.microsoft.com/office/drawing/2014/main" id="{564896D5-015C-69BE-679E-260ABFCDDF8C}"/>
              </a:ext>
            </a:extLst>
          </p:cNvPr>
          <p:cNvPicPr>
            <a:picLocks noChangeAspect="1"/>
          </p:cNvPicPr>
          <p:nvPr/>
        </p:nvPicPr>
        <p:blipFill>
          <a:blip r:embed="rId3"/>
          <a:stretch>
            <a:fillRect/>
          </a:stretch>
        </p:blipFill>
        <p:spPr>
          <a:xfrm>
            <a:off x="5015883" y="204186"/>
            <a:ext cx="6933460" cy="2299317"/>
          </a:xfrm>
          <a:prstGeom prst="rect">
            <a:avLst/>
          </a:prstGeom>
        </p:spPr>
      </p:pic>
      <p:pic>
        <p:nvPicPr>
          <p:cNvPr id="4" name="Εικόνα 3">
            <a:extLst>
              <a:ext uri="{FF2B5EF4-FFF2-40B4-BE49-F238E27FC236}">
                <a16:creationId xmlns:a16="http://schemas.microsoft.com/office/drawing/2014/main" id="{311A3B53-5163-1674-CA6F-253E85CB8A1F}"/>
              </a:ext>
            </a:extLst>
          </p:cNvPr>
          <p:cNvPicPr>
            <a:picLocks noChangeAspect="1"/>
          </p:cNvPicPr>
          <p:nvPr/>
        </p:nvPicPr>
        <p:blipFill>
          <a:blip r:embed="rId4"/>
          <a:stretch>
            <a:fillRect/>
          </a:stretch>
        </p:blipFill>
        <p:spPr>
          <a:xfrm>
            <a:off x="242658" y="0"/>
            <a:ext cx="4533528" cy="6858000"/>
          </a:xfrm>
          <a:prstGeom prst="rect">
            <a:avLst/>
          </a:prstGeom>
        </p:spPr>
      </p:pic>
    </p:spTree>
    <p:extLst>
      <p:ext uri="{BB962C8B-B14F-4D97-AF65-F5344CB8AC3E}">
        <p14:creationId xmlns:p14="http://schemas.microsoft.com/office/powerpoint/2010/main" val="2976958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B80747-D39A-F32A-D7A1-277803299395}"/>
              </a:ext>
            </a:extLst>
          </p:cNvPr>
          <p:cNvSpPr>
            <a:spLocks noGrp="1"/>
          </p:cNvSpPr>
          <p:nvPr>
            <p:ph type="title"/>
          </p:nvPr>
        </p:nvSpPr>
        <p:spPr>
          <a:xfrm>
            <a:off x="838200" y="230820"/>
            <a:ext cx="10515600" cy="577048"/>
          </a:xfrm>
          <a:solidFill>
            <a:srgbClr val="00B0F0"/>
          </a:solidFill>
        </p:spPr>
        <p:txBody>
          <a:bodyPr>
            <a:normAutofit/>
          </a:bodyPr>
          <a:lstStyle/>
          <a:p>
            <a:pPr algn="ctr"/>
            <a:r>
              <a:rPr lang="el-GR" sz="2600" dirty="0">
                <a:solidFill>
                  <a:schemeClr val="bg1"/>
                </a:solidFill>
                <a:latin typeface="Arial" panose="020B0604020202020204" pitchFamily="34" charset="0"/>
                <a:cs typeface="Arial" panose="020B0604020202020204" pitchFamily="34" charset="0"/>
              </a:rPr>
              <a:t>Εκτίμηση 10ετούς καρδιαγγειακού κινδύνου και θεραπευτική αγωγή</a:t>
            </a:r>
          </a:p>
        </p:txBody>
      </p:sp>
      <p:pic>
        <p:nvPicPr>
          <p:cNvPr id="10" name="Εικόνα 9">
            <a:extLst>
              <a:ext uri="{FF2B5EF4-FFF2-40B4-BE49-F238E27FC236}">
                <a16:creationId xmlns:a16="http://schemas.microsoft.com/office/drawing/2014/main" id="{50811930-DE02-D0E9-4AD2-FDA2E75477FC}"/>
              </a:ext>
            </a:extLst>
          </p:cNvPr>
          <p:cNvPicPr>
            <a:picLocks noChangeAspect="1"/>
          </p:cNvPicPr>
          <p:nvPr/>
        </p:nvPicPr>
        <p:blipFill>
          <a:blip r:embed="rId2"/>
          <a:stretch>
            <a:fillRect/>
          </a:stretch>
        </p:blipFill>
        <p:spPr>
          <a:xfrm>
            <a:off x="1919287" y="932155"/>
            <a:ext cx="8353425" cy="5695025"/>
          </a:xfrm>
          <a:prstGeom prst="rect">
            <a:avLst/>
          </a:prstGeom>
        </p:spPr>
      </p:pic>
    </p:spTree>
    <p:extLst>
      <p:ext uri="{BB962C8B-B14F-4D97-AF65-F5344CB8AC3E}">
        <p14:creationId xmlns:p14="http://schemas.microsoft.com/office/powerpoint/2010/main" val="298743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a:t>
            </a:r>
            <a:r>
              <a:rPr lang="el-GR" sz="3600" dirty="0" err="1">
                <a:solidFill>
                  <a:schemeClr val="bg1"/>
                </a:solidFill>
                <a:latin typeface="Arial" panose="020B0604020202020204" pitchFamily="34" charset="0"/>
                <a:cs typeface="Arial" panose="020B0604020202020204" pitchFamily="34" charset="0"/>
              </a:rPr>
              <a:t>Βιοδείκτες</a:t>
            </a:r>
            <a:endParaRPr lang="el-GR" sz="3600"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498862"/>
            <a:ext cx="10515600" cy="4751018"/>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a:t>
            </a:r>
            <a:r>
              <a:rPr lang="en-US" sz="2000" dirty="0">
                <a:solidFill>
                  <a:srgbClr val="FFFF00"/>
                </a:solidFill>
                <a:latin typeface="Arial" panose="020B0604020202020204" pitchFamily="34" charset="0"/>
                <a:cs typeface="Arial" panose="020B0604020202020204" pitchFamily="34" charset="0"/>
              </a:rPr>
              <a:t>C-</a:t>
            </a:r>
            <a:r>
              <a:rPr lang="el-GR" sz="2000" dirty="0">
                <a:solidFill>
                  <a:srgbClr val="FFFF00"/>
                </a:solidFill>
                <a:latin typeface="Arial" panose="020B0604020202020204" pitchFamily="34" charset="0"/>
                <a:cs typeface="Arial" panose="020B0604020202020204" pitchFamily="34" charset="0"/>
              </a:rPr>
              <a:t>αντιδρώσα πρωτεΐνη (</a:t>
            </a:r>
            <a:r>
              <a:rPr lang="en-US" sz="2000" dirty="0">
                <a:solidFill>
                  <a:srgbClr val="FFFF00"/>
                </a:solidFill>
                <a:latin typeface="Arial" panose="020B0604020202020204" pitchFamily="34" charset="0"/>
                <a:cs typeface="Arial" panose="020B0604020202020204" pitchFamily="34" charset="0"/>
              </a:rPr>
              <a:t>CRP) </a:t>
            </a:r>
            <a:r>
              <a:rPr lang="el-GR" sz="2000" dirty="0">
                <a:solidFill>
                  <a:schemeClr val="bg1"/>
                </a:solidFill>
                <a:latin typeface="Arial" panose="020B0604020202020204" pitchFamily="34" charset="0"/>
                <a:cs typeface="Arial" panose="020B0604020202020204" pitchFamily="34" charset="0"/>
              </a:rPr>
              <a:t>και το </a:t>
            </a:r>
            <a:r>
              <a:rPr lang="el-GR" sz="2000" dirty="0" err="1">
                <a:solidFill>
                  <a:srgbClr val="FFFF00"/>
                </a:solidFill>
                <a:latin typeface="Arial" panose="020B0604020202020204" pitchFamily="34" charset="0"/>
                <a:cs typeface="Arial" panose="020B0604020202020204" pitchFamily="34" charset="0"/>
              </a:rPr>
              <a:t>ινωδογόνο</a:t>
            </a:r>
            <a:r>
              <a:rPr lang="el-GR" sz="2000" dirty="0">
                <a:solidFill>
                  <a:schemeClr val="bg1"/>
                </a:solidFill>
                <a:latin typeface="Arial" panose="020B0604020202020204" pitchFamily="34" charset="0"/>
                <a:cs typeface="Arial" panose="020B0604020202020204" pitchFamily="34" charset="0"/>
              </a:rPr>
              <a:t> για την εκτίμηση του καρδιαγγειακού κινδύνου σε ασθενείς με ΣΔ έχουν περιορισμένη αξία στην </a:t>
            </a:r>
            <a:r>
              <a:rPr lang="el-GR" sz="2000" dirty="0" err="1">
                <a:solidFill>
                  <a:schemeClr val="bg1"/>
                </a:solidFill>
                <a:latin typeface="Arial" panose="020B0604020202020204" pitchFamily="34" charset="0"/>
                <a:cs typeface="Arial" panose="020B0604020202020204" pitchFamily="34" charset="0"/>
              </a:rPr>
              <a:t>καθ’ημέρα</a:t>
            </a:r>
            <a:r>
              <a:rPr lang="el-GR" sz="2000" dirty="0">
                <a:solidFill>
                  <a:schemeClr val="bg1"/>
                </a:solidFill>
                <a:latin typeface="Arial" panose="020B0604020202020204" pitchFamily="34" charset="0"/>
                <a:cs typeface="Arial" panose="020B0604020202020204" pitchFamily="34" charset="0"/>
              </a:rPr>
              <a:t> κλινική πράξη.</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Η </a:t>
            </a:r>
            <a:r>
              <a:rPr lang="el-GR" sz="2000" dirty="0">
                <a:solidFill>
                  <a:srgbClr val="FFFF00"/>
                </a:solidFill>
                <a:latin typeface="Arial" panose="020B0604020202020204" pitchFamily="34" charset="0"/>
                <a:cs typeface="Arial" panose="020B0604020202020204" pitchFamily="34" charset="0"/>
              </a:rPr>
              <a:t>υψηλής ευαισθησίας καρδιακή </a:t>
            </a:r>
            <a:r>
              <a:rPr lang="el-GR" sz="2000" dirty="0" err="1">
                <a:solidFill>
                  <a:srgbClr val="FFFF00"/>
                </a:solidFill>
                <a:latin typeface="Arial" panose="020B0604020202020204" pitchFamily="34" charset="0"/>
                <a:cs typeface="Arial" panose="020B0604020202020204" pitchFamily="34" charset="0"/>
              </a:rPr>
              <a:t>τροπονίνη</a:t>
            </a:r>
            <a:r>
              <a:rPr lang="el-GR" sz="2000" dirty="0">
                <a:solidFill>
                  <a:srgbClr val="FFFF00"/>
                </a:solidFill>
                <a:latin typeface="Arial" panose="020B0604020202020204" pitchFamily="34" charset="0"/>
                <a:cs typeface="Arial" panose="020B0604020202020204" pitchFamily="34" charset="0"/>
              </a:rPr>
              <a:t>-Τ (</a:t>
            </a:r>
            <a:r>
              <a:rPr lang="en-US" sz="2000" dirty="0" err="1">
                <a:solidFill>
                  <a:srgbClr val="FFFF00"/>
                </a:solidFill>
                <a:latin typeface="Arial" panose="020B0604020202020204" pitchFamily="34" charset="0"/>
                <a:cs typeface="Arial" panose="020B0604020202020204" pitchFamily="34" charset="0"/>
              </a:rPr>
              <a:t>hs-TnT</a:t>
            </a:r>
            <a:r>
              <a:rPr lang="en-US" sz="2000" dirty="0">
                <a:solidFill>
                  <a:srgbClr val="FFFF00"/>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το </a:t>
            </a:r>
            <a:r>
              <a:rPr lang="el-GR" sz="2000" dirty="0" err="1">
                <a:solidFill>
                  <a:srgbClr val="FFFF00"/>
                </a:solidFill>
                <a:latin typeface="Arial" panose="020B0604020202020204" pitchFamily="34" charset="0"/>
                <a:cs typeface="Arial" panose="020B0604020202020204" pitchFamily="34" charset="0"/>
              </a:rPr>
              <a:t>αμινοτελικό</a:t>
            </a:r>
            <a:r>
              <a:rPr lang="el-GR" sz="2000" dirty="0">
                <a:solidFill>
                  <a:srgbClr val="FFFF00"/>
                </a:solidFill>
                <a:latin typeface="Arial" panose="020B0604020202020204" pitchFamily="34" charset="0"/>
                <a:cs typeface="Arial" panose="020B0604020202020204" pitchFamily="34" charset="0"/>
              </a:rPr>
              <a:t> άκρο του </a:t>
            </a:r>
            <a:r>
              <a:rPr lang="el-GR" sz="2000" dirty="0" err="1">
                <a:solidFill>
                  <a:srgbClr val="FFFF00"/>
                </a:solidFill>
                <a:latin typeface="Arial" panose="020B0604020202020204" pitchFamily="34" charset="0"/>
                <a:cs typeface="Arial" panose="020B0604020202020204" pitchFamily="34" charset="0"/>
              </a:rPr>
              <a:t>προπεπτιδίου</a:t>
            </a:r>
            <a:r>
              <a:rPr lang="el-GR" sz="2000" dirty="0">
                <a:solidFill>
                  <a:srgbClr val="FFFF00"/>
                </a:solidFill>
                <a:latin typeface="Arial" panose="020B0604020202020204" pitchFamily="34" charset="0"/>
                <a:cs typeface="Arial" panose="020B0604020202020204" pitchFamily="34" charset="0"/>
              </a:rPr>
              <a:t> του εγκεφαλικού </a:t>
            </a:r>
            <a:r>
              <a:rPr lang="el-GR" sz="2000" dirty="0" err="1">
                <a:solidFill>
                  <a:srgbClr val="FFFF00"/>
                </a:solidFill>
                <a:latin typeface="Arial" panose="020B0604020202020204" pitchFamily="34" charset="0"/>
                <a:cs typeface="Arial" panose="020B0604020202020204" pitchFamily="34" charset="0"/>
              </a:rPr>
              <a:t>νατριουρητικού</a:t>
            </a:r>
            <a:r>
              <a:rPr lang="el-GR" sz="2000" dirty="0">
                <a:solidFill>
                  <a:srgbClr val="FFFF00"/>
                </a:solidFill>
                <a:latin typeface="Arial" panose="020B0604020202020204" pitchFamily="34" charset="0"/>
                <a:cs typeface="Arial" panose="020B0604020202020204" pitchFamily="34" charset="0"/>
              </a:rPr>
              <a:t> πεπτιδίου (</a:t>
            </a:r>
            <a:r>
              <a:rPr lang="en-US" sz="2000" dirty="0">
                <a:solidFill>
                  <a:srgbClr val="FFFF00"/>
                </a:solidFill>
                <a:latin typeface="Arial" panose="020B0604020202020204" pitchFamily="34" charset="0"/>
                <a:cs typeface="Arial" panose="020B0604020202020204" pitchFamily="34" charset="0"/>
              </a:rPr>
              <a:t>NT-</a:t>
            </a:r>
            <a:r>
              <a:rPr lang="en-US" sz="2000" dirty="0" err="1">
                <a:solidFill>
                  <a:srgbClr val="FFFF00"/>
                </a:solidFill>
                <a:latin typeface="Arial" panose="020B0604020202020204" pitchFamily="34" charset="0"/>
                <a:cs typeface="Arial" panose="020B0604020202020204" pitchFamily="34" charset="0"/>
              </a:rPr>
              <a:t>proBNP</a:t>
            </a:r>
            <a:r>
              <a:rPr lang="en-US" sz="2000" dirty="0">
                <a:solidFill>
                  <a:srgbClr val="FFFF00"/>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και η </a:t>
            </a:r>
            <a:r>
              <a:rPr lang="el-GR" sz="2000" dirty="0" err="1">
                <a:solidFill>
                  <a:srgbClr val="FFFF00"/>
                </a:solidFill>
                <a:latin typeface="Arial" panose="020B0604020202020204" pitchFamily="34" charset="0"/>
                <a:cs typeface="Arial" panose="020B0604020202020204" pitchFamily="34" charset="0"/>
              </a:rPr>
              <a:t>αλβουμινουρία</a:t>
            </a:r>
            <a:r>
              <a:rPr lang="el-GR" sz="2000" dirty="0">
                <a:solidFill>
                  <a:schemeClr val="bg1"/>
                </a:solidFill>
                <a:latin typeface="Arial" panose="020B0604020202020204" pitchFamily="34" charset="0"/>
                <a:cs typeface="Arial" panose="020B0604020202020204" pitchFamily="34" charset="0"/>
              </a:rPr>
              <a:t> είναι ιδιαιτέρως χρήσιμοι προγνωστικοί δείκτες.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Προς το παρόν, η χρήση των νεότερων </a:t>
            </a:r>
            <a:r>
              <a:rPr lang="el-GR" sz="2000" dirty="0" err="1">
                <a:solidFill>
                  <a:schemeClr val="bg1"/>
                </a:solidFill>
                <a:latin typeface="Arial" panose="020B0604020202020204" pitchFamily="34" charset="0"/>
                <a:cs typeface="Arial" panose="020B0604020202020204" pitchFamily="34" charset="0"/>
              </a:rPr>
              <a:t>βιοδεικτών</a:t>
            </a:r>
            <a:r>
              <a:rPr lang="el-GR" sz="2000" dirty="0">
                <a:solidFill>
                  <a:schemeClr val="bg1"/>
                </a:solidFill>
                <a:latin typeface="Arial" panose="020B0604020202020204" pitchFamily="34" charset="0"/>
                <a:cs typeface="Arial" panose="020B0604020202020204" pitchFamily="34" charset="0"/>
              </a:rPr>
              <a:t> δεν ενδείκνυται για την αξιολόγηση του καρδιαγγειακού κινδύνου σε </a:t>
            </a:r>
            <a:r>
              <a:rPr lang="el-GR" sz="2000" dirty="0" err="1">
                <a:solidFill>
                  <a:schemeClr val="bg1"/>
                </a:solidFill>
                <a:latin typeface="Arial" panose="020B0604020202020204" pitchFamily="34" charset="0"/>
                <a:cs typeface="Arial" panose="020B0604020202020204" pitchFamily="34" charset="0"/>
              </a:rPr>
              <a:t>ασυμπτωματικούς</a:t>
            </a:r>
            <a:r>
              <a:rPr lang="el-GR" sz="2000" dirty="0">
                <a:solidFill>
                  <a:schemeClr val="bg1"/>
                </a:solidFill>
                <a:latin typeface="Arial" panose="020B0604020202020204" pitchFamily="34" charset="0"/>
                <a:cs typeface="Arial" panose="020B0604020202020204" pitchFamily="34" charset="0"/>
              </a:rPr>
              <a:t> διαβητικούς ασθενείς.</a:t>
            </a:r>
          </a:p>
        </p:txBody>
      </p:sp>
    </p:spTree>
    <p:extLst>
      <p:ext uri="{BB962C8B-B14F-4D97-AF65-F5344CB8AC3E}">
        <p14:creationId xmlns:p14="http://schemas.microsoft.com/office/powerpoint/2010/main" val="3487288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Απεικόνιση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87262"/>
            <a:ext cx="10515600" cy="4962618"/>
          </a:xfrm>
        </p:spPr>
        <p:txBody>
          <a:bodyPr>
            <a:noAutofit/>
          </a:bodyPr>
          <a:lstStyle/>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Ηλεκτροκαρδιογράφημα</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a:t>
            </a:r>
            <a:r>
              <a:rPr lang="el-GR" sz="1800" dirty="0">
                <a:solidFill>
                  <a:schemeClr val="bg1"/>
                </a:solidFill>
                <a:latin typeface="Arial" panose="020B0604020202020204" pitchFamily="34" charset="0"/>
                <a:cs typeface="Arial" panose="020B0604020202020204" pitchFamily="34" charset="0"/>
              </a:rPr>
              <a:t>Είναι σε θέση να ανιχνεύσει τη </a:t>
            </a:r>
            <a:r>
              <a:rPr lang="el-GR" sz="1800" dirty="0">
                <a:solidFill>
                  <a:srgbClr val="FFFF00"/>
                </a:solidFill>
                <a:latin typeface="Arial" panose="020B0604020202020204" pitchFamily="34" charset="0"/>
                <a:cs typeface="Arial" panose="020B0604020202020204" pitchFamily="34" charset="0"/>
              </a:rPr>
              <a:t>σιωπηλή ισχαιμία σε ποσοστό 4%</a:t>
            </a:r>
            <a:r>
              <a:rPr lang="el-GR" sz="1800" dirty="0">
                <a:solidFill>
                  <a:schemeClr val="bg1"/>
                </a:solidFill>
                <a:latin typeface="Arial" panose="020B0604020202020204" pitchFamily="34" charset="0"/>
                <a:cs typeface="Arial" panose="020B0604020202020204" pitchFamily="34" charset="0"/>
              </a:rPr>
              <a:t> σε ασθενείς με ΣΔ, η οποία μπορεί να συσχετιστεί με αυξημένο κίνδυνο καρδιαγγειακής νόσου και ολικής θνητότητας σε άνδρες αλλά όχι σε γυναίκες.</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Η </a:t>
            </a:r>
            <a:r>
              <a:rPr lang="el-GR" sz="1800" dirty="0">
                <a:solidFill>
                  <a:srgbClr val="FFFF00"/>
                </a:solidFill>
                <a:latin typeface="Arial" panose="020B0604020202020204" pitchFamily="34" charset="0"/>
                <a:cs typeface="Arial" panose="020B0604020202020204" pitchFamily="34" charset="0"/>
              </a:rPr>
              <a:t>παράταση του </a:t>
            </a:r>
            <a:r>
              <a:rPr lang="en-US" sz="1800" dirty="0">
                <a:solidFill>
                  <a:srgbClr val="FFFF00"/>
                </a:solidFill>
                <a:latin typeface="Arial" panose="020B0604020202020204" pitchFamily="34" charset="0"/>
                <a:cs typeface="Arial" panose="020B0604020202020204" pitchFamily="34" charset="0"/>
              </a:rPr>
              <a:t>QT </a:t>
            </a:r>
            <a:r>
              <a:rPr lang="el-GR" sz="1800" dirty="0">
                <a:solidFill>
                  <a:srgbClr val="FFFF00"/>
                </a:solidFill>
                <a:latin typeface="Arial" panose="020B0604020202020204" pitchFamily="34" charset="0"/>
                <a:cs typeface="Arial" panose="020B0604020202020204" pitchFamily="34" charset="0"/>
              </a:rPr>
              <a:t>διαστήματος </a:t>
            </a:r>
            <a:r>
              <a:rPr lang="el-GR" sz="1800" dirty="0">
                <a:solidFill>
                  <a:schemeClr val="bg1"/>
                </a:solidFill>
                <a:latin typeface="Arial" panose="020B0604020202020204" pitchFamily="34" charset="0"/>
                <a:cs typeface="Arial" panose="020B0604020202020204" pitchFamily="34" charset="0"/>
              </a:rPr>
              <a:t>έχει συσχετιστεί με αυξημένη καρδιαγγειακή θνησιμότητα σε ασθενείς με ΣΔτ1, ενώ η </a:t>
            </a:r>
            <a:r>
              <a:rPr lang="el-GR" sz="1800" dirty="0">
                <a:solidFill>
                  <a:srgbClr val="FFFF00"/>
                </a:solidFill>
                <a:latin typeface="Arial" panose="020B0604020202020204" pitchFamily="34" charset="0"/>
                <a:cs typeface="Arial" panose="020B0604020202020204" pitchFamily="34" charset="0"/>
              </a:rPr>
              <a:t>αυξημένη καρδιακή συχνότητα </a:t>
            </a:r>
            <a:r>
              <a:rPr lang="el-GR" sz="1800" dirty="0">
                <a:solidFill>
                  <a:schemeClr val="bg1"/>
                </a:solidFill>
                <a:latin typeface="Arial" panose="020B0604020202020204" pitchFamily="34" charset="0"/>
                <a:cs typeface="Arial" panose="020B0604020202020204" pitchFamily="34" charset="0"/>
              </a:rPr>
              <a:t>έχει συσχετιστεί με αυξημένο κίνδυνο καρδιαγγειακής νόσου σε ΣΔτ1 και ΣΔτ2.</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Σύμφωνα με προοπτικές μελέτες, το 20-40% των ατόμων με ΣΔ παρουσιάζει </a:t>
            </a:r>
            <a:r>
              <a:rPr lang="el-GR" sz="1800" dirty="0">
                <a:solidFill>
                  <a:srgbClr val="FFFF00"/>
                </a:solidFill>
                <a:latin typeface="Arial" panose="020B0604020202020204" pitchFamily="34" charset="0"/>
                <a:cs typeface="Arial" panose="020B0604020202020204" pitchFamily="34" charset="0"/>
              </a:rPr>
              <a:t>ήπιες </a:t>
            </a:r>
            <a:r>
              <a:rPr lang="el-GR" sz="1800" dirty="0" err="1">
                <a:solidFill>
                  <a:srgbClr val="FFFF00"/>
                </a:solidFill>
                <a:latin typeface="Arial" panose="020B0604020202020204" pitchFamily="34" charset="0"/>
                <a:cs typeface="Arial" panose="020B0604020202020204" pitchFamily="34" charset="0"/>
              </a:rPr>
              <a:t>κατασπάσεις</a:t>
            </a:r>
            <a:r>
              <a:rPr lang="el-GR" sz="1800" dirty="0">
                <a:solidFill>
                  <a:srgbClr val="FFFF00"/>
                </a:solidFill>
                <a:latin typeface="Arial" panose="020B0604020202020204" pitchFamily="34" charset="0"/>
                <a:cs typeface="Arial" panose="020B0604020202020204" pitchFamily="34" charset="0"/>
              </a:rPr>
              <a:t> του </a:t>
            </a:r>
            <a:r>
              <a:rPr lang="en-US" sz="1800" dirty="0">
                <a:solidFill>
                  <a:srgbClr val="FFFF00"/>
                </a:solidFill>
                <a:latin typeface="Arial" panose="020B0604020202020204" pitchFamily="34" charset="0"/>
                <a:cs typeface="Arial" panose="020B0604020202020204" pitchFamily="34" charset="0"/>
              </a:rPr>
              <a:t>ST </a:t>
            </a:r>
            <a:r>
              <a:rPr lang="el-GR" sz="1800" dirty="0">
                <a:solidFill>
                  <a:srgbClr val="FFFF00"/>
                </a:solidFill>
                <a:latin typeface="Arial" panose="020B0604020202020204" pitchFamily="34" charset="0"/>
                <a:cs typeface="Arial" panose="020B0604020202020204" pitchFamily="34" charset="0"/>
              </a:rPr>
              <a:t>διαστήματος</a:t>
            </a:r>
            <a:r>
              <a:rPr lang="el-GR" sz="1800" dirty="0">
                <a:solidFill>
                  <a:schemeClr val="bg1"/>
                </a:solidFill>
                <a:latin typeface="Arial" panose="020B0604020202020204" pitchFamily="34" charset="0"/>
                <a:cs typeface="Arial" panose="020B0604020202020204" pitchFamily="34" charset="0"/>
              </a:rPr>
              <a:t> κατά τη διάρκεια του ΗΚΓ άσκησης.</a:t>
            </a:r>
          </a:p>
          <a:p>
            <a:pPr marL="0" indent="0">
              <a:lnSpc>
                <a:spcPct val="100000"/>
              </a:lnSpc>
              <a:buClr>
                <a:srgbClr val="00B0F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err="1">
                <a:solidFill>
                  <a:srgbClr val="FFC000"/>
                </a:solidFill>
                <a:latin typeface="Arial" panose="020B0604020202020204" pitchFamily="34" charset="0"/>
                <a:cs typeface="Arial" panose="020B0604020202020204" pitchFamily="34" charset="0"/>
              </a:rPr>
              <a:t>Διαθωρακικό</a:t>
            </a:r>
            <a:r>
              <a:rPr lang="el-GR" sz="2000" dirty="0">
                <a:solidFill>
                  <a:srgbClr val="FFC000"/>
                </a:solidFill>
                <a:latin typeface="Arial" panose="020B0604020202020204" pitchFamily="34" charset="0"/>
                <a:cs typeface="Arial" panose="020B0604020202020204" pitchFamily="34" charset="0"/>
              </a:rPr>
              <a:t> υπερηχογράφημα</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Ευρήματα όπως η </a:t>
            </a:r>
            <a:r>
              <a:rPr lang="el-GR" sz="1800" dirty="0">
                <a:solidFill>
                  <a:srgbClr val="FFFF00"/>
                </a:solidFill>
                <a:latin typeface="Arial" panose="020B0604020202020204" pitchFamily="34" charset="0"/>
                <a:cs typeface="Arial" panose="020B0604020202020204" pitchFamily="34" charset="0"/>
              </a:rPr>
              <a:t>υπερτροφία της αριστερής κοιλίας</a:t>
            </a:r>
            <a:r>
              <a:rPr lang="el-GR" sz="1800" dirty="0">
                <a:solidFill>
                  <a:schemeClr val="bg1"/>
                </a:solidFill>
                <a:latin typeface="Arial" panose="020B0604020202020204" pitchFamily="34" charset="0"/>
                <a:cs typeface="Arial" panose="020B0604020202020204" pitchFamily="34" charset="0"/>
              </a:rPr>
              <a:t>, η </a:t>
            </a:r>
            <a:r>
              <a:rPr lang="el-GR" sz="1800" dirty="0">
                <a:solidFill>
                  <a:srgbClr val="FFFF00"/>
                </a:solidFill>
                <a:latin typeface="Arial" panose="020B0604020202020204" pitchFamily="34" charset="0"/>
                <a:cs typeface="Arial" panose="020B0604020202020204" pitchFamily="34" charset="0"/>
              </a:rPr>
              <a:t>διαστολική δυσλειτουργία </a:t>
            </a:r>
            <a:r>
              <a:rPr lang="el-GR" sz="1800" dirty="0">
                <a:solidFill>
                  <a:schemeClr val="bg1"/>
                </a:solidFill>
                <a:latin typeface="Arial" panose="020B0604020202020204" pitchFamily="34" charset="0"/>
                <a:cs typeface="Arial" panose="020B0604020202020204" pitchFamily="34" charset="0"/>
              </a:rPr>
              <a:t>και η </a:t>
            </a:r>
            <a:r>
              <a:rPr lang="el-GR" sz="1800" dirty="0">
                <a:solidFill>
                  <a:srgbClr val="FFFF00"/>
                </a:solidFill>
                <a:latin typeface="Arial" panose="020B0604020202020204" pitchFamily="34" charset="0"/>
                <a:cs typeface="Arial" panose="020B0604020202020204" pitchFamily="34" charset="0"/>
              </a:rPr>
              <a:t>επηρεασμένη </a:t>
            </a:r>
            <a:r>
              <a:rPr lang="el-GR" sz="1800" dirty="0" err="1">
                <a:solidFill>
                  <a:srgbClr val="FFFF00"/>
                </a:solidFill>
                <a:latin typeface="Arial" panose="020B0604020202020204" pitchFamily="34" charset="0"/>
                <a:cs typeface="Arial" panose="020B0604020202020204" pitchFamily="34" charset="0"/>
              </a:rPr>
              <a:t>συσπαστικότητα</a:t>
            </a:r>
            <a:r>
              <a:rPr lang="el-GR" sz="1800" dirty="0">
                <a:solidFill>
                  <a:srgbClr val="FFFF00"/>
                </a:solidFill>
                <a:latin typeface="Arial" panose="020B0604020202020204" pitchFamily="34" charset="0"/>
                <a:cs typeface="Arial" panose="020B0604020202020204" pitchFamily="34" charset="0"/>
              </a:rPr>
              <a:t> της αριστερής κοιλίας </a:t>
            </a:r>
            <a:r>
              <a:rPr lang="el-GR" sz="1800" dirty="0">
                <a:solidFill>
                  <a:schemeClr val="bg1"/>
                </a:solidFill>
                <a:latin typeface="Arial" panose="020B0604020202020204" pitchFamily="34" charset="0"/>
                <a:cs typeface="Arial" panose="020B0604020202020204" pitchFamily="34" charset="0"/>
              </a:rPr>
              <a:t>επιβαρύνουν την πρόγνωση σε </a:t>
            </a:r>
            <a:r>
              <a:rPr lang="el-GR" sz="1800" dirty="0" err="1">
                <a:solidFill>
                  <a:schemeClr val="bg1"/>
                </a:solidFill>
                <a:latin typeface="Arial" panose="020B0604020202020204" pitchFamily="34" charset="0"/>
                <a:cs typeface="Arial" panose="020B0604020202020204" pitchFamily="34" charset="0"/>
              </a:rPr>
              <a:t>ασυμπτωματικούς</a:t>
            </a:r>
            <a:r>
              <a:rPr lang="el-GR" sz="1800" dirty="0">
                <a:solidFill>
                  <a:schemeClr val="bg1"/>
                </a:solidFill>
                <a:latin typeface="Arial" panose="020B0604020202020204" pitchFamily="34" charset="0"/>
                <a:cs typeface="Arial" panose="020B0604020202020204" pitchFamily="34" charset="0"/>
              </a:rPr>
              <a:t> ασθενείς.</a:t>
            </a:r>
          </a:p>
        </p:txBody>
      </p:sp>
    </p:spTree>
    <p:extLst>
      <p:ext uri="{BB962C8B-B14F-4D97-AF65-F5344CB8AC3E}">
        <p14:creationId xmlns:p14="http://schemas.microsoft.com/office/powerpoint/2010/main" val="1674038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Απεικόνιση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162975"/>
            <a:ext cx="10515600" cy="5329899"/>
          </a:xfrm>
        </p:spPr>
        <p:txBody>
          <a:bodyPr>
            <a:noAutofit/>
          </a:bodyPr>
          <a:lstStyle/>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Αξονική τομογραφία καρδιάς</a:t>
            </a:r>
          </a:p>
          <a:p>
            <a:pPr marL="0" indent="0">
              <a:lnSpc>
                <a:spcPct val="100000"/>
              </a:lnSpc>
              <a:buClr>
                <a:srgbClr val="FFC000"/>
              </a:buClr>
              <a:buNone/>
            </a:pPr>
            <a:r>
              <a:rPr lang="el-GR" sz="1800" dirty="0">
                <a:solidFill>
                  <a:schemeClr val="bg1"/>
                </a:solidFill>
                <a:latin typeface="Arial" panose="020B0604020202020204" pitchFamily="34" charset="0"/>
                <a:cs typeface="Arial" panose="020B0604020202020204" pitchFamily="34" charset="0"/>
              </a:rPr>
              <a:t>   - Μπορεί να συνεισφέρει σημαντικά στη μη επεμβατική εκτίμηση του </a:t>
            </a:r>
            <a:r>
              <a:rPr lang="el-GR" sz="1800" dirty="0" err="1">
                <a:solidFill>
                  <a:schemeClr val="bg1"/>
                </a:solidFill>
                <a:latin typeface="Arial" panose="020B0604020202020204" pitchFamily="34" charset="0"/>
                <a:cs typeface="Arial" panose="020B0604020202020204" pitchFamily="34" charset="0"/>
              </a:rPr>
              <a:t>αθηροσκληρωτικού</a:t>
            </a:r>
            <a:r>
              <a:rPr lang="el-GR" sz="1800" dirty="0">
                <a:solidFill>
                  <a:schemeClr val="bg1"/>
                </a:solidFill>
                <a:latin typeface="Arial" panose="020B0604020202020204" pitchFamily="34" charset="0"/>
                <a:cs typeface="Arial" panose="020B0604020202020204" pitchFamily="34" charset="0"/>
              </a:rPr>
              <a:t> φορτίου, βασιζόμενη στο </a:t>
            </a:r>
            <a:r>
              <a:rPr lang="el-GR" sz="1800" dirty="0">
                <a:solidFill>
                  <a:srgbClr val="FFFF00"/>
                </a:solidFill>
                <a:latin typeface="Arial" panose="020B0604020202020204" pitchFamily="34" charset="0"/>
                <a:cs typeface="Arial" panose="020B0604020202020204" pitchFamily="34" charset="0"/>
              </a:rPr>
              <a:t>σκορ ασβεστίου των στεφανιαίων αρτηριών (</a:t>
            </a:r>
            <a:r>
              <a:rPr lang="en-US" sz="1800" dirty="0">
                <a:solidFill>
                  <a:srgbClr val="FFFF00"/>
                </a:solidFill>
                <a:latin typeface="Arial" panose="020B0604020202020204" pitchFamily="34" charset="0"/>
                <a:cs typeface="Arial" panose="020B0604020202020204" pitchFamily="34" charset="0"/>
              </a:rPr>
              <a:t>CAC Score) </a:t>
            </a:r>
            <a:r>
              <a:rPr lang="el-GR" sz="1800" dirty="0">
                <a:solidFill>
                  <a:schemeClr val="bg1"/>
                </a:solidFill>
                <a:latin typeface="Arial" panose="020B0604020202020204" pitchFamily="34" charset="0"/>
                <a:cs typeface="Arial" panose="020B0604020202020204" pitchFamily="34" charset="0"/>
              </a:rPr>
              <a:t>και στον </a:t>
            </a:r>
            <a:r>
              <a:rPr lang="el-GR" sz="1800" dirty="0">
                <a:solidFill>
                  <a:srgbClr val="FFFF00"/>
                </a:solidFill>
                <a:latin typeface="Arial" panose="020B0604020202020204" pitchFamily="34" charset="0"/>
                <a:cs typeface="Arial" panose="020B0604020202020204" pitchFamily="34" charset="0"/>
              </a:rPr>
              <a:t>εντοπισμό των </a:t>
            </a:r>
            <a:r>
              <a:rPr lang="el-GR" sz="1800" dirty="0" err="1">
                <a:solidFill>
                  <a:srgbClr val="FFFF00"/>
                </a:solidFill>
                <a:latin typeface="Arial" panose="020B0604020202020204" pitchFamily="34" charset="0"/>
                <a:cs typeface="Arial" panose="020B0604020202020204" pitchFamily="34" charset="0"/>
              </a:rPr>
              <a:t>αθηρωματικών</a:t>
            </a:r>
            <a:r>
              <a:rPr lang="el-GR" sz="1800" dirty="0">
                <a:solidFill>
                  <a:srgbClr val="FFFF00"/>
                </a:solidFill>
                <a:latin typeface="Arial" panose="020B0604020202020204" pitchFamily="34" charset="0"/>
                <a:cs typeface="Arial" panose="020B0604020202020204" pitchFamily="34" charset="0"/>
              </a:rPr>
              <a:t> πλακών</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FFC00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Υπερηχογράφημα καρωτίδων</a:t>
            </a:r>
          </a:p>
          <a:p>
            <a:pPr marL="0" indent="0">
              <a:lnSpc>
                <a:spcPct val="100000"/>
              </a:lnSpc>
              <a:buClr>
                <a:srgbClr val="FFC000"/>
              </a:buClr>
              <a:buNone/>
            </a:pPr>
            <a:r>
              <a:rPr lang="el-GR" sz="1800" dirty="0">
                <a:solidFill>
                  <a:schemeClr val="bg1"/>
                </a:solidFill>
                <a:latin typeface="Arial" panose="020B0604020202020204" pitchFamily="34" charset="0"/>
                <a:cs typeface="Arial" panose="020B0604020202020204" pitchFamily="34" charset="0"/>
              </a:rPr>
              <a:t>   - Η </a:t>
            </a:r>
            <a:r>
              <a:rPr lang="el-GR" sz="1800" dirty="0">
                <a:solidFill>
                  <a:srgbClr val="FFFF00"/>
                </a:solidFill>
                <a:latin typeface="Arial" panose="020B0604020202020204" pitchFamily="34" charset="0"/>
                <a:cs typeface="Arial" panose="020B0604020202020204" pitchFamily="34" charset="0"/>
              </a:rPr>
              <a:t>ανεύρεση </a:t>
            </a:r>
            <a:r>
              <a:rPr lang="el-GR" sz="1800" dirty="0" err="1">
                <a:solidFill>
                  <a:srgbClr val="FFFF00"/>
                </a:solidFill>
                <a:latin typeface="Arial" panose="020B0604020202020204" pitchFamily="34" charset="0"/>
                <a:cs typeface="Arial" panose="020B0604020202020204" pitchFamily="34" charset="0"/>
              </a:rPr>
              <a:t>αθηρωματικών</a:t>
            </a:r>
            <a:r>
              <a:rPr lang="el-GR" sz="1800" dirty="0">
                <a:solidFill>
                  <a:srgbClr val="FFFF00"/>
                </a:solidFill>
                <a:latin typeface="Arial" panose="020B0604020202020204" pitchFamily="34" charset="0"/>
                <a:cs typeface="Arial" panose="020B0604020202020204" pitchFamily="34" charset="0"/>
              </a:rPr>
              <a:t> πλακών </a:t>
            </a:r>
            <a:r>
              <a:rPr lang="el-GR" sz="1800" dirty="0">
                <a:solidFill>
                  <a:schemeClr val="bg1"/>
                </a:solidFill>
                <a:latin typeface="Arial" panose="020B0604020202020204" pitchFamily="34" charset="0"/>
                <a:cs typeface="Arial" panose="020B0604020202020204" pitchFamily="34" charset="0"/>
              </a:rPr>
              <a:t>στις καρωτίδες αυξάνει τον καρδιαγγειακό κίνδυνο σε ασθενείς με ΣΔ.</a:t>
            </a:r>
          </a:p>
          <a:p>
            <a:pPr marL="0" indent="0">
              <a:lnSpc>
                <a:spcPct val="100000"/>
              </a:lnSpc>
              <a:buClr>
                <a:srgbClr val="FFC00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err="1">
                <a:solidFill>
                  <a:srgbClr val="FFC000"/>
                </a:solidFill>
                <a:latin typeface="Arial" panose="020B0604020202020204" pitchFamily="34" charset="0"/>
                <a:cs typeface="Arial" panose="020B0604020202020204" pitchFamily="34" charset="0"/>
              </a:rPr>
              <a:t>Σφυροβραχιόνιος</a:t>
            </a:r>
            <a:r>
              <a:rPr lang="el-GR" sz="2000" dirty="0">
                <a:solidFill>
                  <a:srgbClr val="FFC000"/>
                </a:solidFill>
                <a:latin typeface="Arial" panose="020B0604020202020204" pitchFamily="34" charset="0"/>
                <a:cs typeface="Arial" panose="020B0604020202020204" pitchFamily="34" charset="0"/>
              </a:rPr>
              <a:t> Δείκτης </a:t>
            </a:r>
            <a:r>
              <a:rPr lang="en-US" sz="2000" dirty="0">
                <a:solidFill>
                  <a:srgbClr val="FFC000"/>
                </a:solidFill>
                <a:latin typeface="Arial" panose="020B0604020202020204" pitchFamily="34" charset="0"/>
                <a:cs typeface="Arial" panose="020B0604020202020204" pitchFamily="34" charset="0"/>
              </a:rPr>
              <a:t>(ABI)</a:t>
            </a:r>
          </a:p>
          <a:p>
            <a:pPr marL="0" indent="0">
              <a:lnSpc>
                <a:spcPct val="100000"/>
              </a:lnSpc>
              <a:buClr>
                <a:srgbClr val="FFC000"/>
              </a:buClr>
              <a:buNone/>
            </a:pPr>
            <a:r>
              <a:rPr lang="el-GR" sz="2000"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Παθολογικές τιμές</a:t>
            </a:r>
            <a:r>
              <a:rPr lang="en-US" sz="1800" dirty="0">
                <a:solidFill>
                  <a:srgbClr val="FFFF00"/>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ΑΒΙ </a:t>
            </a:r>
            <a:r>
              <a:rPr lang="el-GR" sz="1800" dirty="0">
                <a:solidFill>
                  <a:schemeClr val="bg1"/>
                </a:solidFill>
                <a:latin typeface="Arial" panose="020B0604020202020204" pitchFamily="34" charset="0"/>
                <a:cs typeface="Arial" panose="020B0604020202020204" pitchFamily="34" charset="0"/>
              </a:rPr>
              <a:t>έχουν συσχετιστεί με αυξημένη ολική και καρδιαγγειακή θνητότητα σε ασθενείς με ΣΔ.</a:t>
            </a:r>
          </a:p>
          <a:p>
            <a:pPr marL="0" indent="0">
              <a:lnSpc>
                <a:spcPct val="100000"/>
              </a:lnSpc>
              <a:buClr>
                <a:srgbClr val="FFC000"/>
              </a:buClr>
              <a:buNone/>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FFC000"/>
              </a:buClr>
              <a:buFont typeface="Wingdings" panose="05000000000000000000" pitchFamily="2" charset="2"/>
              <a:buChar char="§"/>
            </a:pPr>
            <a:r>
              <a:rPr lang="el-GR" sz="2000" dirty="0">
                <a:solidFill>
                  <a:srgbClr val="FFC000"/>
                </a:solidFill>
                <a:latin typeface="Arial" panose="020B0604020202020204" pitchFamily="34" charset="0"/>
                <a:cs typeface="Arial" panose="020B0604020202020204" pitchFamily="34" charset="0"/>
              </a:rPr>
              <a:t>Δοκιμασίες </a:t>
            </a:r>
            <a:r>
              <a:rPr lang="el-GR" sz="2000" dirty="0" err="1">
                <a:solidFill>
                  <a:srgbClr val="FFC000"/>
                </a:solidFill>
                <a:latin typeface="Arial" panose="020B0604020202020204" pitchFamily="34" charset="0"/>
                <a:cs typeface="Arial" panose="020B0604020202020204" pitchFamily="34" charset="0"/>
              </a:rPr>
              <a:t>επαναιμάτωσης</a:t>
            </a:r>
            <a:r>
              <a:rPr lang="el-GR" sz="2000" dirty="0">
                <a:solidFill>
                  <a:srgbClr val="FFC000"/>
                </a:solidFill>
                <a:latin typeface="Arial" panose="020B0604020202020204" pitchFamily="34" charset="0"/>
                <a:cs typeface="Arial" panose="020B0604020202020204" pitchFamily="34" charset="0"/>
              </a:rPr>
              <a:t> μυοκαρδίου</a:t>
            </a:r>
          </a:p>
          <a:p>
            <a:pPr marL="0" indent="0">
              <a:lnSpc>
                <a:spcPct val="100000"/>
              </a:lnSpc>
              <a:buClr>
                <a:srgbClr val="FFC000"/>
              </a:buClr>
              <a:buNone/>
            </a:pPr>
            <a:r>
              <a:rPr lang="el-GR" sz="2000" dirty="0">
                <a:solidFill>
                  <a:schemeClr val="bg1"/>
                </a:solidFill>
                <a:latin typeface="Arial" panose="020B0604020202020204" pitchFamily="34" charset="0"/>
                <a:cs typeface="Arial" panose="020B0604020202020204" pitchFamily="34" charset="0"/>
              </a:rPr>
              <a:t>   </a:t>
            </a:r>
            <a:r>
              <a:rPr lang="el-GR" sz="1800" dirty="0">
                <a:solidFill>
                  <a:schemeClr val="bg1"/>
                </a:solidFill>
                <a:latin typeface="Arial" panose="020B0604020202020204" pitchFamily="34" charset="0"/>
                <a:cs typeface="Arial" panose="020B0604020202020204" pitchFamily="34" charset="0"/>
              </a:rPr>
              <a:t>- Το </a:t>
            </a:r>
            <a:r>
              <a:rPr lang="el-GR" sz="1800" dirty="0">
                <a:solidFill>
                  <a:srgbClr val="FFFF00"/>
                </a:solidFill>
                <a:latin typeface="Arial" panose="020B0604020202020204" pitchFamily="34" charset="0"/>
                <a:cs typeface="Arial" panose="020B0604020202020204" pitchFamily="34" charset="0"/>
              </a:rPr>
              <a:t>σπινθηρογράφημα μυοκαρδίου </a:t>
            </a:r>
            <a:r>
              <a:rPr lang="el-GR" sz="1800" dirty="0">
                <a:solidFill>
                  <a:schemeClr val="bg1"/>
                </a:solidFill>
                <a:latin typeface="Arial" panose="020B0604020202020204" pitchFamily="34" charset="0"/>
                <a:cs typeface="Arial" panose="020B0604020202020204" pitchFamily="34" charset="0"/>
              </a:rPr>
              <a:t>και η </a:t>
            </a:r>
            <a:r>
              <a:rPr lang="el-GR" sz="1800" dirty="0">
                <a:solidFill>
                  <a:srgbClr val="FFFF00"/>
                </a:solidFill>
                <a:latin typeface="Arial" panose="020B0604020202020204" pitchFamily="34" charset="0"/>
                <a:cs typeface="Arial" panose="020B0604020202020204" pitchFamily="34" charset="0"/>
              </a:rPr>
              <a:t>δυναμική υπερηχογραφία </a:t>
            </a:r>
            <a:r>
              <a:rPr lang="el-GR" sz="1800" dirty="0">
                <a:solidFill>
                  <a:schemeClr val="bg1"/>
                </a:solidFill>
                <a:latin typeface="Arial" panose="020B0604020202020204" pitchFamily="34" charset="0"/>
                <a:cs typeface="Arial" panose="020B0604020202020204" pitchFamily="34" charset="0"/>
              </a:rPr>
              <a:t>συμβάλλουν στην </a:t>
            </a:r>
            <a:r>
              <a:rPr lang="el-GR" sz="1800" dirty="0">
                <a:solidFill>
                  <a:srgbClr val="FFFF00"/>
                </a:solidFill>
                <a:latin typeface="Arial" panose="020B0604020202020204" pitchFamily="34" charset="0"/>
                <a:cs typeface="Arial" panose="020B0604020202020204" pitchFamily="34" charset="0"/>
              </a:rPr>
              <a:t>εντόπιση της σιωπηλής ισχαιμίας του μυοκαρδίου</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FFC000"/>
              </a:buClr>
              <a:buNone/>
            </a:pPr>
            <a:r>
              <a:rPr lang="el-GR" sz="2000" dirty="0">
                <a:solidFill>
                  <a:schemeClr val="bg1"/>
                </a:solidFill>
                <a:latin typeface="Arial" panose="020B0604020202020204" pitchFamily="34" charset="0"/>
                <a:cs typeface="Arial" panose="020B0604020202020204" pitchFamily="34" charset="0"/>
              </a:rPr>
              <a:t>   </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614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Εκτίμηση καρδιαγγειακού κινδύνου: Απεικόνιση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87262"/>
            <a:ext cx="10515600" cy="4962618"/>
          </a:xfrm>
        </p:spPr>
        <p:txBody>
          <a:bodyPr>
            <a:noAutofit/>
          </a:bodyPr>
          <a:lstStyle/>
          <a:p>
            <a:pPr>
              <a:lnSpc>
                <a:spcPct val="100000"/>
              </a:lnSpc>
              <a:buClr>
                <a:srgbClr val="00B0F0"/>
              </a:buClr>
              <a:buFont typeface="Wingdings" panose="05000000000000000000" pitchFamily="2" charset="2"/>
              <a:buChar char="§"/>
            </a:pPr>
            <a:r>
              <a:rPr lang="en-US" sz="2000" dirty="0">
                <a:solidFill>
                  <a:schemeClr val="bg1"/>
                </a:solidFill>
                <a:latin typeface="Arial" panose="020B0604020202020204" pitchFamily="34" charset="0"/>
                <a:cs typeface="Arial" panose="020B0604020202020204" pitchFamily="34" charset="0"/>
              </a:rPr>
              <a:t>Screening </a:t>
            </a:r>
            <a:r>
              <a:rPr lang="el-GR" sz="2000" dirty="0">
                <a:solidFill>
                  <a:schemeClr val="bg1"/>
                </a:solidFill>
                <a:latin typeface="Arial" panose="020B0604020202020204" pitchFamily="34" charset="0"/>
                <a:cs typeface="Arial" panose="020B0604020202020204" pitchFamily="34" charset="0"/>
              </a:rPr>
              <a:t>ρουτίνας για στεφανιαία νόσο </a:t>
            </a:r>
            <a:r>
              <a:rPr lang="el-GR" sz="2000" dirty="0">
                <a:solidFill>
                  <a:srgbClr val="FFFF00"/>
                </a:solidFill>
                <a:latin typeface="Arial" panose="020B0604020202020204" pitchFamily="34" charset="0"/>
                <a:cs typeface="Arial" panose="020B0604020202020204" pitchFamily="34" charset="0"/>
              </a:rPr>
              <a:t>δεν συνιστάται σε </a:t>
            </a:r>
            <a:r>
              <a:rPr lang="el-GR" sz="2000" dirty="0" err="1">
                <a:solidFill>
                  <a:srgbClr val="FFFF00"/>
                </a:solidFill>
                <a:latin typeface="Arial" panose="020B0604020202020204" pitchFamily="34" charset="0"/>
                <a:cs typeface="Arial" panose="020B0604020202020204" pitchFamily="34" charset="0"/>
              </a:rPr>
              <a:t>ασυμπτωματικούς</a:t>
            </a:r>
            <a:r>
              <a:rPr lang="el-GR" sz="2000" dirty="0">
                <a:solidFill>
                  <a:srgbClr val="FFFF00"/>
                </a:solidFill>
                <a:latin typeface="Arial" panose="020B0604020202020204" pitchFamily="34" charset="0"/>
                <a:cs typeface="Arial" panose="020B0604020202020204" pitchFamily="34" charset="0"/>
              </a:rPr>
              <a:t> ασθενείς </a:t>
            </a:r>
            <a:r>
              <a:rPr lang="el-GR" sz="2000" dirty="0">
                <a:solidFill>
                  <a:schemeClr val="bg1"/>
                </a:solidFill>
                <a:latin typeface="Arial" panose="020B0604020202020204" pitchFamily="34" charset="0"/>
                <a:cs typeface="Arial" panose="020B0604020202020204" pitchFamily="34" charset="0"/>
              </a:rPr>
              <a:t>με ΣΔ.</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Οι </a:t>
            </a:r>
            <a:r>
              <a:rPr lang="el-GR" sz="2000" dirty="0">
                <a:solidFill>
                  <a:srgbClr val="FFFF00"/>
                </a:solidFill>
                <a:latin typeface="Arial" panose="020B0604020202020204" pitchFamily="34" charset="0"/>
                <a:cs typeface="Arial" panose="020B0604020202020204" pitchFamily="34" charset="0"/>
              </a:rPr>
              <a:t>δοκιμασίες κόπωσης </a:t>
            </a:r>
            <a:r>
              <a:rPr lang="el-GR" sz="2000" dirty="0">
                <a:solidFill>
                  <a:schemeClr val="bg1"/>
                </a:solidFill>
                <a:latin typeface="Arial" panose="020B0604020202020204" pitchFamily="34" charset="0"/>
                <a:cs typeface="Arial" panose="020B0604020202020204" pitchFamily="34" charset="0"/>
              </a:rPr>
              <a:t>και η </a:t>
            </a:r>
            <a:r>
              <a:rPr lang="el-GR" sz="2000" dirty="0">
                <a:solidFill>
                  <a:srgbClr val="FFFF00"/>
                </a:solidFill>
                <a:latin typeface="Arial" panose="020B0604020202020204" pitchFamily="34" charset="0"/>
                <a:cs typeface="Arial" panose="020B0604020202020204" pitchFamily="34" charset="0"/>
              </a:rPr>
              <a:t>αξονική τομογραφία/αγγειογραφία </a:t>
            </a:r>
            <a:r>
              <a:rPr lang="el-GR" sz="2000" dirty="0">
                <a:solidFill>
                  <a:schemeClr val="bg1"/>
                </a:solidFill>
                <a:latin typeface="Arial" panose="020B0604020202020204" pitchFamily="34" charset="0"/>
                <a:cs typeface="Arial" panose="020B0604020202020204" pitchFamily="34" charset="0"/>
              </a:rPr>
              <a:t>ενδείκνυνται σε </a:t>
            </a:r>
            <a:r>
              <a:rPr lang="el-GR" sz="2000" dirty="0" err="1">
                <a:solidFill>
                  <a:schemeClr val="bg1"/>
                </a:solidFill>
                <a:latin typeface="Arial" panose="020B0604020202020204" pitchFamily="34" charset="0"/>
                <a:cs typeface="Arial" panose="020B0604020202020204" pitchFamily="34" charset="0"/>
              </a:rPr>
              <a:t>ασυμπτωματικούς</a:t>
            </a:r>
            <a:r>
              <a:rPr lang="el-GR" sz="2000" dirty="0">
                <a:solidFill>
                  <a:schemeClr val="bg1"/>
                </a:solidFill>
                <a:latin typeface="Arial" panose="020B0604020202020204" pitchFamily="34" charset="0"/>
                <a:cs typeface="Arial" panose="020B0604020202020204" pitchFamily="34" charset="0"/>
              </a:rPr>
              <a:t> ασθενείς πολύ υψηλού κινδύνου, όπως άτομα με συνοδό:</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περιφερική </a:t>
            </a:r>
            <a:r>
              <a:rPr lang="el-GR" sz="2000" dirty="0" err="1">
                <a:solidFill>
                  <a:schemeClr val="bg1"/>
                </a:solidFill>
                <a:latin typeface="Arial" panose="020B0604020202020204" pitchFamily="34" charset="0"/>
                <a:cs typeface="Arial" panose="020B0604020202020204" pitchFamily="34" charset="0"/>
              </a:rPr>
              <a:t>αγγειοπάθεια</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υψηλό</a:t>
            </a:r>
            <a:r>
              <a:rPr lang="en-US" sz="2000" dirty="0">
                <a:solidFill>
                  <a:schemeClr val="bg1"/>
                </a:solidFill>
                <a:latin typeface="Arial" panose="020B0604020202020204" pitchFamily="34" charset="0"/>
                <a:cs typeface="Arial" panose="020B0604020202020204" pitchFamily="34" charset="0"/>
              </a:rPr>
              <a:t> CAC score</a:t>
            </a:r>
            <a:endParaRPr lang="el-GR" sz="2000" dirty="0">
              <a:solidFill>
                <a:schemeClr val="bg1"/>
              </a:solidFill>
              <a:latin typeface="Arial" panose="020B0604020202020204" pitchFamily="34" charset="0"/>
              <a:cs typeface="Arial" panose="020B0604020202020204" pitchFamily="34" charset="0"/>
            </a:endParaRP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a:t>
            </a:r>
            <a:r>
              <a:rPr lang="el-GR" sz="2000" dirty="0" err="1">
                <a:solidFill>
                  <a:schemeClr val="bg1"/>
                </a:solidFill>
                <a:latin typeface="Arial" panose="020B0604020202020204" pitchFamily="34" charset="0"/>
                <a:cs typeface="Arial" panose="020B0604020202020204" pitchFamily="34" charset="0"/>
              </a:rPr>
              <a:t>πρωτεϊνουρία</a:t>
            </a:r>
            <a:r>
              <a:rPr lang="el-GR" sz="2000" dirty="0">
                <a:solidFill>
                  <a:schemeClr val="bg1"/>
                </a:solidFill>
                <a:latin typeface="Arial" panose="020B0604020202020204" pitchFamily="34" charset="0"/>
                <a:cs typeface="Arial" panose="020B0604020202020204" pitchFamily="34" charset="0"/>
              </a:rPr>
              <a:t> ή</a:t>
            </a:r>
          </a:p>
          <a:p>
            <a:pPr marL="0" indent="0">
              <a:lnSpc>
                <a:spcPct val="100000"/>
              </a:lnSpc>
              <a:buClr>
                <a:srgbClr val="00B0F0"/>
              </a:buClr>
              <a:buNone/>
            </a:pPr>
            <a:r>
              <a:rPr lang="el-GR" sz="2000" dirty="0">
                <a:solidFill>
                  <a:schemeClr val="bg1"/>
                </a:solidFill>
                <a:latin typeface="Arial" panose="020B0604020202020204" pitchFamily="34" charset="0"/>
                <a:cs typeface="Arial" panose="020B0604020202020204" pitchFamily="34" charset="0"/>
              </a:rPr>
              <a:t>   - νεφρική ανεπάρκεια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83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err="1">
                <a:solidFill>
                  <a:schemeClr val="bg1"/>
                </a:solidFill>
                <a:latin typeface="Arial" panose="020B0604020202020204" pitchFamily="34" charset="0"/>
                <a:cs typeface="Arial" panose="020B0604020202020204" pitchFamily="34" charset="0"/>
              </a:rPr>
              <a:t>Προδιαβήτης</a:t>
            </a:r>
            <a:endParaRPr lang="el-GR" sz="3600"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Ο </a:t>
            </a:r>
            <a:r>
              <a:rPr lang="el-GR" sz="2200" dirty="0" err="1">
                <a:solidFill>
                  <a:schemeClr val="bg1"/>
                </a:solidFill>
                <a:latin typeface="Arial" panose="020B0604020202020204" pitchFamily="34" charset="0"/>
                <a:cs typeface="Arial" panose="020B0604020202020204" pitchFamily="34" charset="0"/>
              </a:rPr>
              <a:t>προδιαβήτης</a:t>
            </a:r>
            <a:r>
              <a:rPr lang="el-GR" sz="2200" dirty="0">
                <a:solidFill>
                  <a:schemeClr val="bg1"/>
                </a:solidFill>
                <a:latin typeface="Arial" panose="020B0604020202020204" pitchFamily="34" charset="0"/>
                <a:cs typeface="Arial" panose="020B0604020202020204" pitchFamily="34" charset="0"/>
              </a:rPr>
              <a:t> δεν θεωρείται νόσος, σχετίζεται όμως με αυξημένο κίνδυνο εξέλιξης σε ΣΔ και εμφάνισης καρδιαγγειακής νόσου. Ο κίνδυνος εξέλιξης σε ΣΔ των ατόμων με </a:t>
            </a:r>
            <a:r>
              <a:rPr lang="el-GR" sz="2200" dirty="0">
                <a:solidFill>
                  <a:srgbClr val="FFFF00"/>
                </a:solidFill>
                <a:latin typeface="Arial" panose="020B0604020202020204" pitchFamily="34" charset="0"/>
                <a:cs typeface="Arial" panose="020B0604020202020204" pitchFamily="34" charset="0"/>
              </a:rPr>
              <a:t>διαταραγμένη γλυκόζη νηστείας </a:t>
            </a:r>
            <a:r>
              <a:rPr lang="el-GR" sz="2200" dirty="0">
                <a:solidFill>
                  <a:schemeClr val="bg1"/>
                </a:solidFill>
                <a:latin typeface="Arial" panose="020B0604020202020204" pitchFamily="34" charset="0"/>
                <a:cs typeface="Arial" panose="020B0604020202020204" pitchFamily="34" charset="0"/>
              </a:rPr>
              <a:t>(</a:t>
            </a:r>
            <a:r>
              <a:rPr lang="en-US" sz="2200" dirty="0">
                <a:solidFill>
                  <a:schemeClr val="bg1"/>
                </a:solidFill>
                <a:latin typeface="Arial" panose="020B0604020202020204" pitchFamily="34" charset="0"/>
                <a:cs typeface="Arial" panose="020B0604020202020204" pitchFamily="34" charset="0"/>
              </a:rPr>
              <a:t>IFG</a:t>
            </a:r>
            <a:r>
              <a:rPr lang="el-GR" sz="2200" dirty="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impaired fasting glucose) </a:t>
            </a:r>
            <a:r>
              <a:rPr lang="el-GR" sz="2200" dirty="0">
                <a:solidFill>
                  <a:schemeClr val="bg1"/>
                </a:solidFill>
                <a:latin typeface="Arial" panose="020B0604020202020204" pitchFamily="34" charset="0"/>
                <a:cs typeface="Arial" panose="020B0604020202020204" pitchFamily="34" charset="0"/>
              </a:rPr>
              <a:t>ή </a:t>
            </a:r>
            <a:r>
              <a:rPr lang="el-GR" sz="2200" dirty="0">
                <a:solidFill>
                  <a:srgbClr val="FFFF00"/>
                </a:solidFill>
                <a:latin typeface="Arial" panose="020B0604020202020204" pitchFamily="34" charset="0"/>
                <a:cs typeface="Arial" panose="020B0604020202020204" pitchFamily="34" charset="0"/>
              </a:rPr>
              <a:t>διαταραγμένη ανοχή στη γλυκόζη </a:t>
            </a:r>
            <a:r>
              <a:rPr lang="en-US" sz="2200" dirty="0">
                <a:solidFill>
                  <a:schemeClr val="bg1"/>
                </a:solidFill>
                <a:latin typeface="Arial" panose="020B0604020202020204" pitchFamily="34" charset="0"/>
                <a:cs typeface="Arial" panose="020B0604020202020204" pitchFamily="34" charset="0"/>
              </a:rPr>
              <a:t>(IGT, impaired glucose tolerance) </a:t>
            </a:r>
            <a:r>
              <a:rPr lang="el-GR" sz="2200" dirty="0">
                <a:solidFill>
                  <a:schemeClr val="bg1"/>
                </a:solidFill>
                <a:latin typeface="Arial" panose="020B0604020202020204" pitchFamily="34" charset="0"/>
                <a:cs typeface="Arial" panose="020B0604020202020204" pitchFamily="34" charset="0"/>
              </a:rPr>
              <a:t>κυμαίνεται μεταξύ </a:t>
            </a:r>
            <a:r>
              <a:rPr lang="en-US" sz="2200" dirty="0">
                <a:solidFill>
                  <a:srgbClr val="FFFF00"/>
                </a:solidFill>
                <a:latin typeface="Arial" panose="020B0604020202020204" pitchFamily="34" charset="0"/>
                <a:cs typeface="Arial" panose="020B0604020202020204" pitchFamily="34" charset="0"/>
              </a:rPr>
              <a:t>25-30%</a:t>
            </a:r>
            <a:r>
              <a:rPr lang="el-GR" sz="2200" dirty="0">
                <a:solidFill>
                  <a:srgbClr val="FFFF00"/>
                </a:solidFill>
                <a:latin typeface="Arial" panose="020B0604020202020204" pitchFamily="34" charset="0"/>
                <a:cs typeface="Arial" panose="020B0604020202020204" pitchFamily="34" charset="0"/>
              </a:rPr>
              <a:t> στα επόμενα 3-5 έτη </a:t>
            </a:r>
            <a:r>
              <a:rPr lang="el-GR" sz="2200" dirty="0">
                <a:solidFill>
                  <a:schemeClr val="bg1"/>
                </a:solidFill>
                <a:latin typeface="Arial" panose="020B0604020202020204" pitchFamily="34" charset="0"/>
                <a:cs typeface="Arial" panose="020B0604020202020204" pitchFamily="34" charset="0"/>
              </a:rPr>
              <a:t>και ανέρχεται στο 50% όταν συνυπάρχουν και οι δύο διαταραχές (</a:t>
            </a:r>
            <a:r>
              <a:rPr lang="en-US" sz="2200" dirty="0">
                <a:solidFill>
                  <a:schemeClr val="bg1"/>
                </a:solidFill>
                <a:latin typeface="Arial" panose="020B0604020202020204" pitchFamily="34" charset="0"/>
                <a:cs typeface="Arial" panose="020B0604020202020204" pitchFamily="34" charset="0"/>
              </a:rPr>
              <a:t>IFG </a:t>
            </a:r>
            <a:r>
              <a:rPr lang="el-GR" sz="2200" dirty="0">
                <a:solidFill>
                  <a:schemeClr val="bg1"/>
                </a:solidFill>
                <a:latin typeface="Arial" panose="020B0604020202020204" pitchFamily="34" charset="0"/>
                <a:cs typeface="Arial" panose="020B0604020202020204" pitchFamily="34" charset="0"/>
              </a:rPr>
              <a:t>και</a:t>
            </a:r>
            <a:r>
              <a:rPr lang="en-US" sz="2200" dirty="0">
                <a:solidFill>
                  <a:schemeClr val="bg1"/>
                </a:solidFill>
                <a:latin typeface="Arial" panose="020B0604020202020204" pitchFamily="34" charset="0"/>
                <a:cs typeface="Arial" panose="020B0604020202020204" pitchFamily="34" charset="0"/>
              </a:rPr>
              <a:t> IGT</a:t>
            </a:r>
            <a:r>
              <a:rPr lang="el-GR" sz="2200" dirty="0">
                <a:solidFill>
                  <a:schemeClr val="bg1"/>
                </a:solidFill>
                <a:latin typeface="Arial" panose="020B0604020202020204" pitchFamily="34" charset="0"/>
                <a:cs typeface="Arial" panose="020B0604020202020204" pitchFamily="34" charset="0"/>
              </a:rPr>
              <a:t>)</a:t>
            </a:r>
            <a:r>
              <a:rPr lang="en-US" sz="2200" dirty="0">
                <a:solidFill>
                  <a:schemeClr val="bg1"/>
                </a:solidFill>
                <a:latin typeface="Arial" panose="020B0604020202020204" pitchFamily="34" charset="0"/>
                <a:cs typeface="Arial" panose="020B0604020202020204" pitchFamily="34" charset="0"/>
              </a:rPr>
              <a:t>.</a:t>
            </a:r>
            <a:endParaRPr lang="el-GR" sz="2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n-US"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Έγκαιρη αντιμετώπιση με εφαρμογή </a:t>
            </a:r>
            <a:r>
              <a:rPr lang="el-GR" sz="2200" dirty="0" err="1">
                <a:solidFill>
                  <a:schemeClr val="bg1"/>
                </a:solidFill>
                <a:latin typeface="Arial" panose="020B0604020202020204" pitchFamily="34" charset="0"/>
                <a:cs typeface="Arial" panose="020B0604020202020204" pitchFamily="34" charset="0"/>
              </a:rPr>
              <a:t>υγιεινοδιαιτητικών</a:t>
            </a:r>
            <a:r>
              <a:rPr lang="el-GR" sz="2200" dirty="0">
                <a:solidFill>
                  <a:schemeClr val="bg1"/>
                </a:solidFill>
                <a:latin typeface="Arial" panose="020B0604020202020204" pitchFamily="34" charset="0"/>
                <a:cs typeface="Arial" panose="020B0604020202020204" pitchFamily="34" charset="0"/>
              </a:rPr>
              <a:t> μέτρων (απώλεια βάρους και άσκηση) μπορεί να ανακόψει την εξέλιξη του </a:t>
            </a:r>
            <a:r>
              <a:rPr lang="el-GR" sz="2200" dirty="0" err="1">
                <a:solidFill>
                  <a:schemeClr val="bg1"/>
                </a:solidFill>
                <a:latin typeface="Arial" panose="020B0604020202020204" pitchFamily="34" charset="0"/>
                <a:cs typeface="Arial" panose="020B0604020202020204" pitchFamily="34" charset="0"/>
              </a:rPr>
              <a:t>προδιαβήτη</a:t>
            </a:r>
            <a:r>
              <a:rPr lang="el-GR" sz="2200" dirty="0">
                <a:solidFill>
                  <a:schemeClr val="bg1"/>
                </a:solidFill>
                <a:latin typeface="Arial" panose="020B0604020202020204" pitchFamily="34" charset="0"/>
                <a:cs typeface="Arial" panose="020B0604020202020204" pitchFamily="34" charset="0"/>
              </a:rPr>
              <a:t> σε ΣΔ ή ακόμα και να οδηγήσει στην επιστροφή των τιμών γλυκόζης εντός των φυσιολογικών ορίων.</a:t>
            </a:r>
          </a:p>
          <a:p>
            <a:pPr marL="0" indent="0">
              <a:lnSpc>
                <a:spcPct val="100000"/>
              </a:lnSpc>
              <a:buClr>
                <a:srgbClr val="00B0F0"/>
              </a:buClr>
              <a:buNone/>
            </a:pPr>
            <a:endParaRPr lang="el-GR"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15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292963"/>
            <a:ext cx="10515600" cy="665825"/>
          </a:xfrm>
          <a:solidFill>
            <a:srgbClr val="00B0F0"/>
          </a:solidFill>
        </p:spPr>
        <p:txBody>
          <a:bodyPr>
            <a:noAutofit/>
          </a:bodyPr>
          <a:lstStyle/>
          <a:p>
            <a:r>
              <a:rPr lang="en-US" sz="2000" dirty="0">
                <a:solidFill>
                  <a:schemeClr val="bg1"/>
                </a:solidFill>
                <a:latin typeface="Arial" panose="020B0604020202020204" pitchFamily="34" charset="0"/>
                <a:cs typeface="Arial" panose="020B0604020202020204" pitchFamily="34" charset="0"/>
              </a:rPr>
              <a:t>Recommendations for the use of laboratory, electrocardiogram, and imaging testing for cardiovascular risk assessment</a:t>
            </a:r>
            <a:r>
              <a:rPr lang="el-GR"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in asymptomatic patients with diabetes</a:t>
            </a:r>
            <a:endParaRPr lang="el-GR" sz="2000" dirty="0">
              <a:solidFill>
                <a:schemeClr val="bg1"/>
              </a:solidFill>
              <a:latin typeface="Arial" panose="020B0604020202020204" pitchFamily="34" charset="0"/>
              <a:cs typeface="Arial" panose="020B0604020202020204" pitchFamily="34" charset="0"/>
            </a:endParaRPr>
          </a:p>
        </p:txBody>
      </p:sp>
      <p:pic>
        <p:nvPicPr>
          <p:cNvPr id="9" name="Εικόνα 8">
            <a:extLst>
              <a:ext uri="{FF2B5EF4-FFF2-40B4-BE49-F238E27FC236}">
                <a16:creationId xmlns:a16="http://schemas.microsoft.com/office/drawing/2014/main" id="{F92C723F-3942-7008-96B2-CC7DEA2BE70A}"/>
              </a:ext>
            </a:extLst>
          </p:cNvPr>
          <p:cNvPicPr>
            <a:picLocks noChangeAspect="1"/>
          </p:cNvPicPr>
          <p:nvPr/>
        </p:nvPicPr>
        <p:blipFill>
          <a:blip r:embed="rId2"/>
          <a:stretch>
            <a:fillRect/>
          </a:stretch>
        </p:blipFill>
        <p:spPr>
          <a:xfrm>
            <a:off x="942975" y="1393794"/>
            <a:ext cx="10306050" cy="4518734"/>
          </a:xfrm>
          <a:prstGeom prst="rect">
            <a:avLst/>
          </a:prstGeom>
        </p:spPr>
      </p:pic>
    </p:spTree>
    <p:extLst>
      <p:ext uri="{BB962C8B-B14F-4D97-AF65-F5344CB8AC3E}">
        <p14:creationId xmlns:p14="http://schemas.microsoft.com/office/powerpoint/2010/main" val="2604336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61D880A0-DFE7-B44F-22E1-F2824DC9FAA2}"/>
              </a:ext>
            </a:extLst>
          </p:cNvPr>
          <p:cNvPicPr>
            <a:picLocks noChangeAspect="1"/>
          </p:cNvPicPr>
          <p:nvPr/>
        </p:nvPicPr>
        <p:blipFill>
          <a:blip r:embed="rId2"/>
          <a:stretch>
            <a:fillRect/>
          </a:stretch>
        </p:blipFill>
        <p:spPr>
          <a:xfrm>
            <a:off x="2379216" y="79898"/>
            <a:ext cx="7430609" cy="6684885"/>
          </a:xfrm>
          <a:prstGeom prst="rect">
            <a:avLst/>
          </a:prstGeom>
        </p:spPr>
      </p:pic>
    </p:spTree>
    <p:extLst>
      <p:ext uri="{BB962C8B-B14F-4D97-AF65-F5344CB8AC3E}">
        <p14:creationId xmlns:p14="http://schemas.microsoft.com/office/powerpoint/2010/main" val="1437447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9415509" cy="671823"/>
          </a:xfrm>
          <a:solidFill>
            <a:srgbClr val="00B0F0"/>
          </a:solidFill>
        </p:spPr>
        <p:txBody>
          <a:bodyPr>
            <a:noAutofit/>
          </a:bodyPr>
          <a:lstStyle/>
          <a:p>
            <a:r>
              <a:rPr lang="el-GR" sz="3600" dirty="0" err="1">
                <a:solidFill>
                  <a:schemeClr val="bg1"/>
                </a:solidFill>
                <a:latin typeface="Arial" panose="020B0604020202020204" pitchFamily="34" charset="0"/>
                <a:cs typeface="Arial" panose="020B0604020202020204" pitchFamily="34" charset="0"/>
              </a:rPr>
              <a:t>Προσυμπτωματικός</a:t>
            </a:r>
            <a:r>
              <a:rPr lang="el-GR" sz="3600" dirty="0">
                <a:solidFill>
                  <a:schemeClr val="bg1"/>
                </a:solidFill>
                <a:latin typeface="Arial" panose="020B0604020202020204" pitchFamily="34" charset="0"/>
                <a:cs typeface="Arial" panose="020B0604020202020204" pitchFamily="34" charset="0"/>
              </a:rPr>
              <a:t> έλεγχος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574029"/>
            <a:ext cx="10515600" cy="4918846"/>
          </a:xfrm>
        </p:spPr>
        <p:txBody>
          <a:bodyPr>
            <a:noAutofit/>
          </a:bodyPr>
          <a:lstStyle/>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Υπέρβαρα ή παχύσαρκα άτομα (</a:t>
            </a:r>
            <a:r>
              <a:rPr lang="en-US" sz="1800" dirty="0">
                <a:solidFill>
                  <a:schemeClr val="bg1"/>
                </a:solidFill>
                <a:latin typeface="Arial" panose="020B0604020202020204" pitchFamily="34" charset="0"/>
                <a:cs typeface="Arial" panose="020B0604020202020204" pitchFamily="34" charset="0"/>
              </a:rPr>
              <a:t>BMI</a:t>
            </a:r>
            <a:r>
              <a:rPr lang="el-GR" sz="1800" dirty="0">
                <a:solidFill>
                  <a:schemeClr val="bg1"/>
                </a:solidFill>
                <a:latin typeface="Arial" panose="020B0604020202020204" pitchFamily="34" charset="0"/>
                <a:cs typeface="Arial" panose="020B0604020202020204" pitchFamily="34" charset="0"/>
              </a:rPr>
              <a:t> ≥25 </a:t>
            </a:r>
            <a:r>
              <a:rPr lang="el-GR" sz="1800" dirty="0" err="1">
                <a:solidFill>
                  <a:schemeClr val="bg1"/>
                </a:solidFill>
                <a:latin typeface="Arial" panose="020B0604020202020204" pitchFamily="34" charset="0"/>
                <a:cs typeface="Arial" panose="020B0604020202020204" pitchFamily="34" charset="0"/>
              </a:rPr>
              <a:t>kg</a:t>
            </a:r>
            <a:r>
              <a:rPr lang="el-GR" sz="1800" dirty="0">
                <a:solidFill>
                  <a:schemeClr val="bg1"/>
                </a:solidFill>
                <a:latin typeface="Arial" panose="020B0604020202020204" pitchFamily="34" charset="0"/>
                <a:cs typeface="Arial" panose="020B0604020202020204" pitchFamily="34" charset="0"/>
              </a:rPr>
              <a:t>/m</a:t>
            </a:r>
            <a:r>
              <a:rPr lang="el-GR" sz="1800" baseline="30000" dirty="0">
                <a:solidFill>
                  <a:schemeClr val="bg1"/>
                </a:solidFill>
                <a:latin typeface="Arial" panose="020B0604020202020204" pitchFamily="34" charset="0"/>
                <a:cs typeface="Arial" panose="020B0604020202020204" pitchFamily="34" charset="0"/>
              </a:rPr>
              <a:t>2</a:t>
            </a:r>
            <a:r>
              <a:rPr lang="el-GR" sz="1800" dirty="0">
                <a:solidFill>
                  <a:schemeClr val="bg1"/>
                </a:solidFill>
                <a:latin typeface="Arial" panose="020B0604020202020204" pitchFamily="34" charset="0"/>
                <a:cs typeface="Arial" panose="020B0604020202020204" pitchFamily="34" charset="0"/>
              </a:rPr>
              <a:t>) που έχουν επιπρόσθετα έναν τουλάχιστον από τους παρακάτω παράγοντες:</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Οικογενειακό ιστορικό ΣΔ σε συγγενείς 1ου βαθμού (γονείς, αδέλφια, παιδιά)</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Ιστορικό υπέρτασης ή καρδιαγγειακής νόσου</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Ιστορικό </a:t>
            </a:r>
            <a:r>
              <a:rPr lang="el-GR" sz="1800" dirty="0" err="1">
                <a:solidFill>
                  <a:schemeClr val="bg1"/>
                </a:solidFill>
                <a:latin typeface="Arial" panose="020B0604020202020204" pitchFamily="34" charset="0"/>
                <a:cs typeface="Arial" panose="020B0604020202020204" pitchFamily="34" charset="0"/>
              </a:rPr>
              <a:t>δυσλιπιδαιμίας</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τριγλυκερίδια</a:t>
            </a:r>
            <a:r>
              <a:rPr lang="el-GR" sz="1800" dirty="0">
                <a:solidFill>
                  <a:schemeClr val="bg1"/>
                </a:solidFill>
                <a:latin typeface="Arial" panose="020B0604020202020204" pitchFamily="34" charset="0"/>
                <a:cs typeface="Arial" panose="020B0604020202020204" pitchFamily="34" charset="0"/>
              </a:rPr>
              <a:t> &gt;250 </a:t>
            </a:r>
            <a:r>
              <a:rPr lang="el-GR" sz="1800" dirty="0" err="1">
                <a:solidFill>
                  <a:schemeClr val="bg1"/>
                </a:solidFill>
                <a:latin typeface="Arial" panose="020B0604020202020204" pitchFamily="34" charset="0"/>
                <a:cs typeface="Arial" panose="020B0604020202020204" pitchFamily="34" charset="0"/>
              </a:rPr>
              <a:t>mg</a:t>
            </a:r>
            <a:r>
              <a:rPr lang="el-GR" sz="1800" dirty="0">
                <a:solidFill>
                  <a:schemeClr val="bg1"/>
                </a:solidFill>
                <a:latin typeface="Arial" panose="020B0604020202020204" pitchFamily="34" charset="0"/>
                <a:cs typeface="Arial" panose="020B0604020202020204" pitchFamily="34" charset="0"/>
              </a:rPr>
              <a:t>/</a:t>
            </a:r>
            <a:r>
              <a:rPr lang="el-GR" sz="1800" dirty="0" err="1">
                <a:solidFill>
                  <a:schemeClr val="bg1"/>
                </a:solidFill>
                <a:latin typeface="Arial" panose="020B0604020202020204" pitchFamily="34" charset="0"/>
                <a:cs typeface="Arial" panose="020B0604020202020204" pitchFamily="34" charset="0"/>
              </a:rPr>
              <a:t>dL</a:t>
            </a:r>
            <a:r>
              <a:rPr lang="el-GR" sz="1800" dirty="0">
                <a:solidFill>
                  <a:schemeClr val="bg1"/>
                </a:solidFill>
                <a:latin typeface="Arial" panose="020B0604020202020204" pitchFamily="34" charset="0"/>
                <a:cs typeface="Arial" panose="020B0604020202020204" pitchFamily="34" charset="0"/>
              </a:rPr>
              <a:t>, HDL &lt;35 </a:t>
            </a:r>
            <a:r>
              <a:rPr lang="el-GR" sz="1800" dirty="0" err="1">
                <a:solidFill>
                  <a:schemeClr val="bg1"/>
                </a:solidFill>
                <a:latin typeface="Arial" panose="020B0604020202020204" pitchFamily="34" charset="0"/>
                <a:cs typeface="Arial" panose="020B0604020202020204" pitchFamily="34" charset="0"/>
              </a:rPr>
              <a:t>mg</a:t>
            </a:r>
            <a:r>
              <a:rPr lang="el-GR" sz="1800" dirty="0">
                <a:solidFill>
                  <a:schemeClr val="bg1"/>
                </a:solidFill>
                <a:latin typeface="Arial" panose="020B0604020202020204" pitchFamily="34" charset="0"/>
                <a:cs typeface="Arial" panose="020B0604020202020204" pitchFamily="34" charset="0"/>
              </a:rPr>
              <a:t>/</a:t>
            </a:r>
            <a:r>
              <a:rPr lang="el-GR" sz="1800" dirty="0" err="1">
                <a:solidFill>
                  <a:schemeClr val="bg1"/>
                </a:solidFill>
                <a:latin typeface="Arial" panose="020B0604020202020204" pitchFamily="34" charset="0"/>
                <a:cs typeface="Arial" panose="020B0604020202020204" pitchFamily="34" charset="0"/>
              </a:rPr>
              <a:t>dL</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Σύνδρομο </a:t>
            </a:r>
            <a:r>
              <a:rPr lang="el-GR" sz="1800" dirty="0" err="1">
                <a:solidFill>
                  <a:schemeClr val="bg1"/>
                </a:solidFill>
                <a:latin typeface="Arial" panose="020B0604020202020204" pitchFamily="34" charset="0"/>
                <a:cs typeface="Arial" panose="020B0604020202020204" pitchFamily="34" charset="0"/>
              </a:rPr>
              <a:t>πολυκυστικών</a:t>
            </a:r>
            <a:r>
              <a:rPr lang="el-GR" sz="1800" dirty="0">
                <a:solidFill>
                  <a:schemeClr val="bg1"/>
                </a:solidFill>
                <a:latin typeface="Arial" panose="020B0604020202020204" pitchFamily="34" charset="0"/>
                <a:cs typeface="Arial" panose="020B0604020202020204" pitchFamily="34" charset="0"/>
              </a:rPr>
              <a:t> ωοθηκών</a:t>
            </a:r>
          </a:p>
          <a:p>
            <a:pPr marL="0" indent="0">
              <a:lnSpc>
                <a:spcPct val="100000"/>
              </a:lnSpc>
              <a:buClr>
                <a:srgbClr val="00B0F0"/>
              </a:buClr>
              <a:buNone/>
            </a:pPr>
            <a:r>
              <a:rPr lang="el-GR" sz="1800" dirty="0">
                <a:solidFill>
                  <a:schemeClr val="bg1"/>
                </a:solidFill>
                <a:latin typeface="Arial" panose="020B0604020202020204" pitchFamily="34" charset="0"/>
                <a:cs typeface="Arial" panose="020B0604020202020204" pitchFamily="34" charset="0"/>
              </a:rPr>
              <a:t>    - Καταστάσεις που σχετίζονται με αντίσταση στην ινσουλίνη (π.χ. </a:t>
            </a:r>
            <a:r>
              <a:rPr lang="el-GR" sz="1800" dirty="0" err="1">
                <a:solidFill>
                  <a:schemeClr val="bg1"/>
                </a:solidFill>
                <a:latin typeface="Arial" panose="020B0604020202020204" pitchFamily="34" charset="0"/>
                <a:cs typeface="Arial" panose="020B0604020202020204" pitchFamily="34" charset="0"/>
              </a:rPr>
              <a:t>μελανίζουσα</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ακάνθωση</a:t>
            </a:r>
            <a:r>
              <a:rPr lang="el-GR" sz="1800" dirty="0">
                <a:solidFill>
                  <a:schemeClr val="bg1"/>
                </a:solidFill>
                <a:latin typeface="Arial" panose="020B0604020202020204" pitchFamily="34" charset="0"/>
                <a:cs typeface="Arial" panose="020B0604020202020204" pitchFamily="34" charset="0"/>
              </a:rPr>
              <a:t>)</a:t>
            </a:r>
          </a:p>
          <a:p>
            <a:pPr marL="0" indent="0">
              <a:lnSpc>
                <a:spcPct val="100000"/>
              </a:lnSpc>
              <a:buClr>
                <a:srgbClr val="00B0F0"/>
              </a:buClr>
              <a:buNone/>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Ιστορικό </a:t>
            </a:r>
            <a:r>
              <a:rPr lang="el-GR" sz="1800" dirty="0" err="1">
                <a:solidFill>
                  <a:schemeClr val="bg1"/>
                </a:solidFill>
                <a:latin typeface="Arial" panose="020B0604020202020204" pitchFamily="34" charset="0"/>
                <a:cs typeface="Arial" panose="020B0604020202020204" pitchFamily="34" charset="0"/>
              </a:rPr>
              <a:t>προδιαβήτη</a:t>
            </a:r>
            <a:endParaRPr lang="el-GR" sz="18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a:solidFill>
                  <a:schemeClr val="bg1"/>
                </a:solidFill>
                <a:latin typeface="Arial" panose="020B0604020202020204" pitchFamily="34" charset="0"/>
                <a:cs typeface="Arial" panose="020B0604020202020204" pitchFamily="34" charset="0"/>
              </a:rPr>
              <a:t>Εμφάνιση ΣΔ </a:t>
            </a:r>
            <a:r>
              <a:rPr lang="el-GR" sz="1800" dirty="0">
                <a:solidFill>
                  <a:schemeClr val="bg1"/>
                </a:solidFill>
                <a:latin typeface="Arial" panose="020B0604020202020204" pitchFamily="34" charset="0"/>
                <a:cs typeface="Arial" panose="020B0604020202020204" pitchFamily="34" charset="0"/>
              </a:rPr>
              <a:t>κατά τη διάρκεια της εγκυμοσύνης</a:t>
            </a:r>
          </a:p>
          <a:p>
            <a:pPr>
              <a:lnSpc>
                <a:spcPct val="10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Ηλικία άνω των 45 ετών</a:t>
            </a:r>
          </a:p>
          <a:p>
            <a:pPr>
              <a:lnSpc>
                <a:spcPct val="10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Λοίμωξη HIV</a:t>
            </a:r>
          </a:p>
        </p:txBody>
      </p:sp>
      <p:pic>
        <p:nvPicPr>
          <p:cNvPr id="6" name="Εικόνα 5">
            <a:extLst>
              <a:ext uri="{FF2B5EF4-FFF2-40B4-BE49-F238E27FC236}">
                <a16:creationId xmlns:a16="http://schemas.microsoft.com/office/drawing/2014/main" id="{AEF094A5-9306-4776-E1C1-B465ED70158E}"/>
              </a:ext>
            </a:extLst>
          </p:cNvPr>
          <p:cNvPicPr>
            <a:picLocks noChangeAspect="1"/>
          </p:cNvPicPr>
          <p:nvPr/>
        </p:nvPicPr>
        <p:blipFill>
          <a:blip r:embed="rId2"/>
          <a:stretch>
            <a:fillRect/>
          </a:stretch>
        </p:blipFill>
        <p:spPr>
          <a:xfrm>
            <a:off x="10253709" y="97655"/>
            <a:ext cx="1100091" cy="939294"/>
          </a:xfrm>
          <a:prstGeom prst="rect">
            <a:avLst/>
          </a:prstGeom>
        </p:spPr>
      </p:pic>
      <p:sp>
        <p:nvSpPr>
          <p:cNvPr id="7" name="TextBox 6">
            <a:extLst>
              <a:ext uri="{FF2B5EF4-FFF2-40B4-BE49-F238E27FC236}">
                <a16:creationId xmlns:a16="http://schemas.microsoft.com/office/drawing/2014/main" id="{E623084E-8A7C-676B-33E0-268D1D458F8F}"/>
              </a:ext>
            </a:extLst>
          </p:cNvPr>
          <p:cNvSpPr txBox="1"/>
          <p:nvPr/>
        </p:nvSpPr>
        <p:spPr>
          <a:xfrm>
            <a:off x="10067827" y="1112363"/>
            <a:ext cx="1461154" cy="461665"/>
          </a:xfrm>
          <a:prstGeom prst="rect">
            <a:avLst/>
          </a:prstGeom>
          <a:solidFill>
            <a:schemeClr val="bg1"/>
          </a:solidFill>
        </p:spPr>
        <p:txBody>
          <a:bodyPr wrap="square" rtlCol="0">
            <a:spAutoFit/>
          </a:bodyPr>
          <a:lstStyle/>
          <a:p>
            <a:pPr algn="ctr"/>
            <a:r>
              <a:rPr lang="el-GR" sz="1200" dirty="0">
                <a:latin typeface="Arial" panose="020B0604020202020204" pitchFamily="34" charset="0"/>
                <a:cs typeface="Arial" panose="020B0604020202020204" pitchFamily="34" charset="0"/>
              </a:rPr>
              <a:t>Ομάδα Εργασίας</a:t>
            </a:r>
          </a:p>
          <a:p>
            <a:pPr algn="ctr"/>
            <a:r>
              <a:rPr lang="el-GR" sz="1200" dirty="0">
                <a:latin typeface="Arial" panose="020B0604020202020204" pitchFamily="34" charset="0"/>
                <a:cs typeface="Arial" panose="020B0604020202020204" pitchFamily="34" charset="0"/>
              </a:rPr>
              <a:t>Καρδιάς &amp; Διαβήτη</a:t>
            </a:r>
          </a:p>
        </p:txBody>
      </p:sp>
    </p:spTree>
    <p:extLst>
      <p:ext uri="{BB962C8B-B14F-4D97-AF65-F5344CB8AC3E}">
        <p14:creationId xmlns:p14="http://schemas.microsoft.com/office/powerpoint/2010/main" val="2099059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lumMod val="9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Εισαγωγή στην </a:t>
            </a:r>
            <a:r>
              <a:rPr lang="el-GR" dirty="0" err="1">
                <a:solidFill>
                  <a:schemeClr val="bg2">
                    <a:lumMod val="75000"/>
                  </a:schemeClr>
                </a:solidFill>
                <a:latin typeface="Arial" panose="020B0604020202020204" pitchFamily="34" charset="0"/>
                <a:cs typeface="Arial" panose="020B0604020202020204" pitchFamily="34" charset="0"/>
              </a:rPr>
              <a:t>Καρδιομεταβολική</a:t>
            </a:r>
            <a:r>
              <a:rPr lang="el-GR" dirty="0">
                <a:solidFill>
                  <a:schemeClr val="bg2">
                    <a:lumMod val="75000"/>
                  </a:schemeClr>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473300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A778351-1946-3219-5167-5F0B0122A80F}"/>
              </a:ext>
            </a:extLst>
          </p:cNvPr>
          <p:cNvPicPr>
            <a:picLocks noChangeAspect="1"/>
          </p:cNvPicPr>
          <p:nvPr/>
        </p:nvPicPr>
        <p:blipFill>
          <a:blip r:embed="rId2"/>
          <a:stretch>
            <a:fillRect/>
          </a:stretch>
        </p:blipFill>
        <p:spPr>
          <a:xfrm>
            <a:off x="4949072" y="226243"/>
            <a:ext cx="6969550" cy="1791093"/>
          </a:xfrm>
          <a:prstGeom prst="rect">
            <a:avLst/>
          </a:prstGeom>
        </p:spPr>
      </p:pic>
      <p:pic>
        <p:nvPicPr>
          <p:cNvPr id="5" name="Εικόνα 4">
            <a:extLst>
              <a:ext uri="{FF2B5EF4-FFF2-40B4-BE49-F238E27FC236}">
                <a16:creationId xmlns:a16="http://schemas.microsoft.com/office/drawing/2014/main" id="{BF1AEFC0-93A3-CA28-929D-04FF90AE1843}"/>
              </a:ext>
            </a:extLst>
          </p:cNvPr>
          <p:cNvPicPr>
            <a:picLocks noChangeAspect="1"/>
          </p:cNvPicPr>
          <p:nvPr/>
        </p:nvPicPr>
        <p:blipFill>
          <a:blip r:embed="rId3"/>
          <a:stretch>
            <a:fillRect/>
          </a:stretch>
        </p:blipFill>
        <p:spPr>
          <a:xfrm>
            <a:off x="273378" y="226243"/>
            <a:ext cx="4487158" cy="6346007"/>
          </a:xfrm>
          <a:prstGeom prst="rect">
            <a:avLst/>
          </a:prstGeom>
        </p:spPr>
      </p:pic>
      <p:pic>
        <p:nvPicPr>
          <p:cNvPr id="7" name="Εικόνα 6">
            <a:extLst>
              <a:ext uri="{FF2B5EF4-FFF2-40B4-BE49-F238E27FC236}">
                <a16:creationId xmlns:a16="http://schemas.microsoft.com/office/drawing/2014/main" id="{0E918692-C404-8FD8-8199-8C7AD32E1BF6}"/>
              </a:ext>
            </a:extLst>
          </p:cNvPr>
          <p:cNvPicPr>
            <a:picLocks noChangeAspect="1"/>
          </p:cNvPicPr>
          <p:nvPr/>
        </p:nvPicPr>
        <p:blipFill>
          <a:blip r:embed="rId4"/>
          <a:stretch>
            <a:fillRect/>
          </a:stretch>
        </p:blipFill>
        <p:spPr>
          <a:xfrm>
            <a:off x="4949071" y="2177591"/>
            <a:ext cx="6969550" cy="3299931"/>
          </a:xfrm>
          <a:prstGeom prst="rect">
            <a:avLst/>
          </a:prstGeom>
        </p:spPr>
      </p:pic>
      <p:sp>
        <p:nvSpPr>
          <p:cNvPr id="8" name="TextBox 7">
            <a:extLst>
              <a:ext uri="{FF2B5EF4-FFF2-40B4-BE49-F238E27FC236}">
                <a16:creationId xmlns:a16="http://schemas.microsoft.com/office/drawing/2014/main" id="{E6DF5E4C-C2D1-1429-C94A-F1B34195F13E}"/>
              </a:ext>
            </a:extLst>
          </p:cNvPr>
          <p:cNvSpPr txBox="1"/>
          <p:nvPr/>
        </p:nvSpPr>
        <p:spPr>
          <a:xfrm>
            <a:off x="4949071" y="5590093"/>
            <a:ext cx="6969551" cy="1138773"/>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US" sz="1600" dirty="0">
                <a:solidFill>
                  <a:srgbClr val="FFFF00"/>
                </a:solidFill>
                <a:latin typeface="Arial" panose="020B0604020202020204" pitchFamily="34" charset="0"/>
                <a:cs typeface="Arial" panose="020B0604020202020204" pitchFamily="34" charset="0"/>
              </a:rPr>
              <a:t>51% relative risk reduction </a:t>
            </a:r>
            <a:r>
              <a:rPr lang="en-US" sz="1600" dirty="0">
                <a:solidFill>
                  <a:schemeClr val="bg1"/>
                </a:solidFill>
                <a:latin typeface="Arial" panose="020B0604020202020204" pitchFamily="34" charset="0"/>
                <a:cs typeface="Arial" panose="020B0604020202020204" pitchFamily="34" charset="0"/>
              </a:rPr>
              <a:t>and </a:t>
            </a:r>
            <a:r>
              <a:rPr lang="en-US" sz="1600" dirty="0">
                <a:solidFill>
                  <a:srgbClr val="FFFF00"/>
                </a:solidFill>
                <a:latin typeface="Arial" panose="020B0604020202020204" pitchFamily="34" charset="0"/>
                <a:cs typeface="Arial" panose="020B0604020202020204" pitchFamily="34" charset="0"/>
              </a:rPr>
              <a:t>20% absolute risk reduction </a:t>
            </a:r>
            <a:r>
              <a:rPr lang="en-US" sz="1600" dirty="0">
                <a:solidFill>
                  <a:schemeClr val="bg1"/>
                </a:solidFill>
                <a:latin typeface="Arial" panose="020B0604020202020204" pitchFamily="34" charset="0"/>
                <a:cs typeface="Arial" panose="020B0604020202020204" pitchFamily="34" charset="0"/>
              </a:rPr>
              <a:t>for incident CVD in the intensive-therapy group.</a:t>
            </a:r>
          </a:p>
          <a:p>
            <a:pPr marL="285750" indent="-285750">
              <a:buClr>
                <a:srgbClr val="00B0F0"/>
              </a:buClr>
              <a:buFont typeface="Wingdings" panose="05000000000000000000" pitchFamily="2" charset="2"/>
              <a:buChar char="§"/>
            </a:pPr>
            <a:endParaRPr lang="en-US" sz="400" dirty="0">
              <a:solidFill>
                <a:schemeClr val="bg1"/>
              </a:solidFill>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 Intensified, multifactorial treatment for 7.8 years was associated with a </a:t>
            </a:r>
            <a:r>
              <a:rPr lang="en-US" sz="1600" dirty="0">
                <a:solidFill>
                  <a:srgbClr val="FFFF00"/>
                </a:solidFill>
                <a:latin typeface="Arial" panose="020B0604020202020204" pitchFamily="34" charset="0"/>
                <a:cs typeface="Arial" panose="020B0604020202020204" pitchFamily="34" charset="0"/>
              </a:rPr>
              <a:t>7.9 years longer median lifespan </a:t>
            </a:r>
            <a:r>
              <a:rPr lang="en-US" sz="1600" dirty="0">
                <a:solidFill>
                  <a:schemeClr val="bg1"/>
                </a:solidFill>
                <a:latin typeface="Arial" panose="020B0604020202020204" pitchFamily="34" charset="0"/>
                <a:cs typeface="Arial" panose="020B0604020202020204" pitchFamily="34" charset="0"/>
              </a:rPr>
              <a:t>over a period of 21.2 years follow-up.  </a:t>
            </a:r>
            <a:endParaRPr lang="el-GR" sz="1600" dirty="0">
              <a:solidFill>
                <a:schemeClr val="bg1"/>
              </a:solidFill>
              <a:latin typeface="Arial" panose="020B0604020202020204" pitchFamily="34" charset="0"/>
              <a:cs typeface="Arial" panose="020B0604020202020204" pitchFamily="34" charset="0"/>
            </a:endParaRPr>
          </a:p>
        </p:txBody>
      </p:sp>
      <p:cxnSp>
        <p:nvCxnSpPr>
          <p:cNvPr id="10" name="Ευθεία γραμμή σύνδεσης 9">
            <a:extLst>
              <a:ext uri="{FF2B5EF4-FFF2-40B4-BE49-F238E27FC236}">
                <a16:creationId xmlns:a16="http://schemas.microsoft.com/office/drawing/2014/main" id="{B6A8DC4C-7EB1-83F0-1609-C5AB2880CD73}"/>
              </a:ext>
            </a:extLst>
          </p:cNvPr>
          <p:cNvCxnSpPr/>
          <p:nvPr/>
        </p:nvCxnSpPr>
        <p:spPr>
          <a:xfrm>
            <a:off x="10315852" y="2840854"/>
            <a:ext cx="151808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038D084E-5752-9D56-035B-9A3364D44C56}"/>
              </a:ext>
            </a:extLst>
          </p:cNvPr>
          <p:cNvCxnSpPr/>
          <p:nvPr/>
        </p:nvCxnSpPr>
        <p:spPr>
          <a:xfrm>
            <a:off x="10312924" y="3186260"/>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DCCF5DAF-435E-3DDB-DE55-345E64073D5E}"/>
              </a:ext>
            </a:extLst>
          </p:cNvPr>
          <p:cNvCxnSpPr/>
          <p:nvPr/>
        </p:nvCxnSpPr>
        <p:spPr>
          <a:xfrm>
            <a:off x="10312924" y="3893270"/>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AA250A51-E1B4-9C0E-B0BD-AD02E9FF26F4}"/>
              </a:ext>
            </a:extLst>
          </p:cNvPr>
          <p:cNvCxnSpPr/>
          <p:nvPr/>
        </p:nvCxnSpPr>
        <p:spPr>
          <a:xfrm>
            <a:off x="10312924" y="4242062"/>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DB273B06-0D84-BE89-34BE-D3F85B247B19}"/>
              </a:ext>
            </a:extLst>
          </p:cNvPr>
          <p:cNvCxnSpPr/>
          <p:nvPr/>
        </p:nvCxnSpPr>
        <p:spPr>
          <a:xfrm>
            <a:off x="10312924" y="4421171"/>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2963023F-A205-6519-727E-DEEE268155AD}"/>
              </a:ext>
            </a:extLst>
          </p:cNvPr>
          <p:cNvCxnSpPr/>
          <p:nvPr/>
        </p:nvCxnSpPr>
        <p:spPr>
          <a:xfrm>
            <a:off x="10312924" y="4798243"/>
            <a:ext cx="151771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085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7182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Εξατομικευμένη αντιμετώπιση του διαβήτη</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287262"/>
            <a:ext cx="10515600" cy="4962618"/>
          </a:xfrm>
        </p:spPr>
        <p:txBody>
          <a:bodyPr>
            <a:noAutofit/>
          </a:bodyPr>
          <a:lstStyle/>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Εξατομίκευση </a:t>
            </a:r>
            <a:r>
              <a:rPr lang="el-GR" sz="2000" dirty="0" err="1">
                <a:solidFill>
                  <a:schemeClr val="bg1"/>
                </a:solidFill>
                <a:latin typeface="Arial" panose="020B0604020202020204" pitchFamily="34" charset="0"/>
                <a:cs typeface="Arial" panose="020B0604020202020204" pitchFamily="34" charset="0"/>
              </a:rPr>
              <a:t>γλυκαιμικού</a:t>
            </a:r>
            <a:r>
              <a:rPr lang="el-GR" sz="2000" dirty="0">
                <a:solidFill>
                  <a:schemeClr val="bg1"/>
                </a:solidFill>
                <a:latin typeface="Arial" panose="020B0604020202020204" pitchFamily="34" charset="0"/>
                <a:cs typeface="Arial" panose="020B0604020202020204" pitchFamily="34" charset="0"/>
              </a:rPr>
              <a:t> στόχου λαμβάνοντας υπόψιν παράγοντες όπως ευπάθεια (</a:t>
            </a:r>
            <a:r>
              <a:rPr lang="en-US" sz="2000" dirty="0">
                <a:solidFill>
                  <a:schemeClr val="bg1"/>
                </a:solidFill>
                <a:latin typeface="Arial" panose="020B0604020202020204" pitchFamily="34" charset="0"/>
                <a:cs typeface="Arial" panose="020B0604020202020204" pitchFamily="34" charset="0"/>
              </a:rPr>
              <a:t>frailty), </a:t>
            </a:r>
            <a:r>
              <a:rPr lang="el-GR" sz="2000" dirty="0">
                <a:solidFill>
                  <a:schemeClr val="bg1"/>
                </a:solidFill>
                <a:latin typeface="Arial" panose="020B0604020202020204" pitchFamily="34" charset="0"/>
                <a:cs typeface="Arial" panose="020B0604020202020204" pitchFamily="34" charset="0"/>
              </a:rPr>
              <a:t>γνωσιακές διαταραχές και επιρρέπεια στην εμφάνιση υπογλυκαιμίας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Διαχείριση σωματικού βάρους</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Πρόληψη και θεραπεία </a:t>
            </a:r>
            <a:r>
              <a:rPr lang="el-GR" sz="2000" dirty="0" err="1">
                <a:solidFill>
                  <a:schemeClr val="bg1"/>
                </a:solidFill>
                <a:latin typeface="Arial" panose="020B0604020202020204" pitchFamily="34" charset="0"/>
                <a:cs typeface="Arial" panose="020B0604020202020204" pitchFamily="34" charset="0"/>
              </a:rPr>
              <a:t>συννοσηροτήτων</a:t>
            </a:r>
            <a:endParaRPr lang="el-GR" sz="20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Αποφυγή μακροπρόθεσμων </a:t>
            </a:r>
            <a:r>
              <a:rPr lang="el-GR" sz="2000" dirty="0" err="1">
                <a:solidFill>
                  <a:schemeClr val="bg1"/>
                </a:solidFill>
                <a:latin typeface="Arial" panose="020B0604020202020204" pitchFamily="34" charset="0"/>
                <a:cs typeface="Arial" panose="020B0604020202020204" pitchFamily="34" charset="0"/>
              </a:rPr>
              <a:t>μικρο</a:t>
            </a:r>
            <a:r>
              <a:rPr lang="el-GR" sz="2000" dirty="0">
                <a:solidFill>
                  <a:schemeClr val="bg1"/>
                </a:solidFill>
                <a:latin typeface="Arial" panose="020B0604020202020204" pitchFamily="34" charset="0"/>
                <a:cs typeface="Arial" panose="020B0604020202020204" pitchFamily="34" charset="0"/>
              </a:rPr>
              <a:t>- και </a:t>
            </a:r>
            <a:r>
              <a:rPr lang="el-GR" sz="2000" dirty="0" err="1">
                <a:solidFill>
                  <a:schemeClr val="bg1"/>
                </a:solidFill>
                <a:latin typeface="Arial" panose="020B0604020202020204" pitchFamily="34" charset="0"/>
                <a:cs typeface="Arial" panose="020B0604020202020204" pitchFamily="34" charset="0"/>
              </a:rPr>
              <a:t>μακροαγγειακών</a:t>
            </a:r>
            <a:r>
              <a:rPr lang="el-GR" sz="2000" dirty="0">
                <a:solidFill>
                  <a:schemeClr val="bg1"/>
                </a:solidFill>
                <a:latin typeface="Arial" panose="020B0604020202020204" pitchFamily="34" charset="0"/>
                <a:cs typeface="Arial" panose="020B0604020202020204" pitchFamily="34" charset="0"/>
              </a:rPr>
              <a:t> επιπλοκών</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000" dirty="0">
                <a:solidFill>
                  <a:schemeClr val="bg1"/>
                </a:solidFill>
                <a:latin typeface="Arial" panose="020B0604020202020204" pitchFamily="34" charset="0"/>
                <a:cs typeface="Arial" panose="020B0604020202020204" pitchFamily="34" charset="0"/>
              </a:rPr>
              <a:t>Ελαχιστοποίηση </a:t>
            </a:r>
            <a:r>
              <a:rPr lang="el-GR" sz="2000" dirty="0" err="1">
                <a:solidFill>
                  <a:schemeClr val="bg1"/>
                </a:solidFill>
                <a:latin typeface="Arial" panose="020B0604020202020204" pitchFamily="34" charset="0"/>
                <a:cs typeface="Arial" panose="020B0604020202020204" pitchFamily="34" charset="0"/>
              </a:rPr>
              <a:t>ιατρογενών</a:t>
            </a:r>
            <a:r>
              <a:rPr lang="el-GR" sz="2000" dirty="0">
                <a:solidFill>
                  <a:schemeClr val="bg1"/>
                </a:solidFill>
                <a:latin typeface="Arial" panose="020B0604020202020204" pitchFamily="34" charset="0"/>
                <a:cs typeface="Arial" panose="020B0604020202020204" pitchFamily="34" charset="0"/>
              </a:rPr>
              <a:t> κινδύνων, όπως </a:t>
            </a:r>
            <a:r>
              <a:rPr lang="el-GR" sz="2000" dirty="0" err="1">
                <a:solidFill>
                  <a:schemeClr val="bg1"/>
                </a:solidFill>
                <a:latin typeface="Arial" panose="020B0604020202020204" pitchFamily="34" charset="0"/>
                <a:cs typeface="Arial" panose="020B0604020202020204" pitchFamily="34" charset="0"/>
              </a:rPr>
              <a:t>ινσουλινο-επαγώμενης</a:t>
            </a:r>
            <a:r>
              <a:rPr lang="el-GR" sz="2000" dirty="0">
                <a:solidFill>
                  <a:schemeClr val="bg1"/>
                </a:solidFill>
                <a:latin typeface="Arial" panose="020B0604020202020204" pitchFamily="34" charset="0"/>
                <a:cs typeface="Arial" panose="020B0604020202020204" pitchFamily="34" charset="0"/>
              </a:rPr>
              <a:t> υπογλυκαιμίας </a:t>
            </a:r>
            <a:endParaRPr lang="el-GR"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52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556EC-8A51-F157-9A65-442F70DA078D}"/>
              </a:ext>
            </a:extLst>
          </p:cNvPr>
          <p:cNvSpPr txBox="1"/>
          <p:nvPr/>
        </p:nvSpPr>
        <p:spPr>
          <a:xfrm>
            <a:off x="867267" y="263951"/>
            <a:ext cx="10341204" cy="830997"/>
          </a:xfrm>
          <a:prstGeom prst="rect">
            <a:avLst/>
          </a:prstGeom>
          <a:solidFill>
            <a:srgbClr val="00B0F0"/>
          </a:solid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Framework to assist in determining glycemic treatment targets in patients with type 2 diabetes</a:t>
            </a:r>
            <a:endParaRPr lang="el-GR" sz="2400" dirty="0">
              <a:solidFill>
                <a:schemeClr val="bg1"/>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817C3647-7E15-422C-F4B6-42C132D50EA7}"/>
              </a:ext>
            </a:extLst>
          </p:cNvPr>
          <p:cNvPicPr>
            <a:picLocks noChangeAspect="1"/>
          </p:cNvPicPr>
          <p:nvPr/>
        </p:nvPicPr>
        <p:blipFill>
          <a:blip r:embed="rId2"/>
          <a:stretch>
            <a:fillRect/>
          </a:stretch>
        </p:blipFill>
        <p:spPr>
          <a:xfrm>
            <a:off x="3238500" y="1272619"/>
            <a:ext cx="5715000" cy="4949072"/>
          </a:xfrm>
          <a:prstGeom prst="rect">
            <a:avLst/>
          </a:prstGeom>
        </p:spPr>
      </p:pic>
      <p:sp>
        <p:nvSpPr>
          <p:cNvPr id="5" name="TextBox 4">
            <a:extLst>
              <a:ext uri="{FF2B5EF4-FFF2-40B4-BE49-F238E27FC236}">
                <a16:creationId xmlns:a16="http://schemas.microsoft.com/office/drawing/2014/main" id="{0BFD4DEA-698A-9447-E7E7-8C89172BA376}"/>
              </a:ext>
            </a:extLst>
          </p:cNvPr>
          <p:cNvSpPr txBox="1"/>
          <p:nvPr/>
        </p:nvSpPr>
        <p:spPr>
          <a:xfrm>
            <a:off x="4411744" y="6400800"/>
            <a:ext cx="4541755"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Ismail-</a:t>
            </a:r>
            <a:r>
              <a:rPr lang="en-US" sz="1400" dirty="0" err="1">
                <a:solidFill>
                  <a:srgbClr val="FFC000"/>
                </a:solidFill>
                <a:latin typeface="Arial" panose="020B0604020202020204" pitchFamily="34" charset="0"/>
                <a:cs typeface="Arial" panose="020B0604020202020204" pitchFamily="34" charset="0"/>
              </a:rPr>
              <a:t>Beigi</a:t>
            </a:r>
            <a:r>
              <a:rPr lang="en-US" sz="1400" dirty="0">
                <a:solidFill>
                  <a:srgbClr val="FFC000"/>
                </a:solidFill>
                <a:latin typeface="Arial" panose="020B0604020202020204" pitchFamily="34" charset="0"/>
                <a:cs typeface="Arial" panose="020B0604020202020204" pitchFamily="34" charset="0"/>
              </a:rPr>
              <a:t> F et al. Ann Intern Med. 2011;154(8):554-9.</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009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B80747-D39A-F32A-D7A1-277803299395}"/>
              </a:ext>
            </a:extLst>
          </p:cNvPr>
          <p:cNvSpPr>
            <a:spLocks noGrp="1"/>
          </p:cNvSpPr>
          <p:nvPr>
            <p:ph type="title"/>
          </p:nvPr>
        </p:nvSpPr>
        <p:spPr>
          <a:xfrm>
            <a:off x="838200" y="365125"/>
            <a:ext cx="10515600" cy="717951"/>
          </a:xfrm>
          <a:solidFill>
            <a:srgbClr val="00B0F0"/>
          </a:solidFill>
        </p:spPr>
        <p:txBody>
          <a:bodyPr>
            <a:normAutofit fontScale="90000"/>
          </a:bodyPr>
          <a:lstStyle/>
          <a:p>
            <a:pPr algn="ctr"/>
            <a:r>
              <a:rPr lang="en-US" sz="3000" dirty="0">
                <a:solidFill>
                  <a:schemeClr val="bg1"/>
                </a:solidFill>
                <a:latin typeface="Arial" panose="020B0604020202020204" pitchFamily="34" charset="0"/>
                <a:cs typeface="Arial" panose="020B0604020202020204" pitchFamily="34" charset="0"/>
              </a:rPr>
              <a:t>Recommendations for </a:t>
            </a:r>
            <a:r>
              <a:rPr lang="en-US" sz="3000" dirty="0" err="1">
                <a:solidFill>
                  <a:schemeClr val="bg1"/>
                </a:solidFill>
                <a:latin typeface="Arial" panose="020B0604020202020204" pitchFamily="34" charset="0"/>
                <a:cs typeface="Arial" panose="020B0604020202020204" pitchFamily="34" charset="0"/>
              </a:rPr>
              <a:t>glycaemic</a:t>
            </a:r>
            <a:r>
              <a:rPr lang="en-US" sz="3000" dirty="0">
                <a:solidFill>
                  <a:schemeClr val="bg1"/>
                </a:solidFill>
                <a:latin typeface="Arial" panose="020B0604020202020204" pitchFamily="34" charset="0"/>
                <a:cs typeface="Arial" panose="020B0604020202020204" pitchFamily="34" charset="0"/>
              </a:rPr>
              <a:t> targets in patients with diabetes</a:t>
            </a:r>
            <a:endParaRPr lang="el-GR" sz="3000" dirty="0">
              <a:solidFill>
                <a:schemeClr val="bg1"/>
              </a:solidFill>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44C1A24D-89AA-66BB-C452-23D58B0FE220}"/>
              </a:ext>
            </a:extLst>
          </p:cNvPr>
          <p:cNvPicPr>
            <a:picLocks noChangeAspect="1"/>
          </p:cNvPicPr>
          <p:nvPr/>
        </p:nvPicPr>
        <p:blipFill>
          <a:blip r:embed="rId2"/>
          <a:stretch>
            <a:fillRect/>
          </a:stretch>
        </p:blipFill>
        <p:spPr>
          <a:xfrm>
            <a:off x="2752079" y="1677881"/>
            <a:ext cx="6702640" cy="4083728"/>
          </a:xfrm>
          <a:prstGeom prst="rect">
            <a:avLst/>
          </a:prstGeom>
        </p:spPr>
      </p:pic>
    </p:spTree>
    <p:extLst>
      <p:ext uri="{BB962C8B-B14F-4D97-AF65-F5344CB8AC3E}">
        <p14:creationId xmlns:p14="http://schemas.microsoft.com/office/powerpoint/2010/main" val="3295907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8004-D7B0-FF75-3935-D0D0947CB49E}"/>
              </a:ext>
            </a:extLst>
          </p:cNvPr>
          <p:cNvSpPr txBox="1"/>
          <p:nvPr/>
        </p:nvSpPr>
        <p:spPr>
          <a:xfrm>
            <a:off x="1837679" y="6458505"/>
            <a:ext cx="8511234" cy="307777"/>
          </a:xfrm>
          <a:prstGeom prst="rect">
            <a:avLst/>
          </a:prstGeom>
          <a:noFill/>
        </p:spPr>
        <p:txBody>
          <a:bodyPr wrap="square" rtlCol="0">
            <a:spAutoFit/>
          </a:bodyPr>
          <a:lstStyle/>
          <a:p>
            <a:pPr algn="ctr"/>
            <a:r>
              <a:rPr lang="el-GR" sz="14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a:t>
            </a:r>
            <a:r>
              <a:rPr lang="en-US" sz="1400" dirty="0">
                <a:solidFill>
                  <a:srgbClr val="FFC000"/>
                </a:solidFill>
                <a:latin typeface="Arial" panose="020B0604020202020204" pitchFamily="34" charset="0"/>
                <a:cs typeface="Arial" panose="020B0604020202020204" pitchFamily="34" charset="0"/>
              </a:rPr>
              <a:t>5</a:t>
            </a:r>
            <a:endParaRPr lang="el-GR" sz="14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49F25FA4-4DE5-2A40-216D-A9DB8BFE7C59}"/>
              </a:ext>
            </a:extLst>
          </p:cNvPr>
          <p:cNvPicPr>
            <a:picLocks noChangeAspect="1"/>
          </p:cNvPicPr>
          <p:nvPr/>
        </p:nvPicPr>
        <p:blipFill>
          <a:blip r:embed="rId2"/>
          <a:stretch>
            <a:fillRect/>
          </a:stretch>
        </p:blipFill>
        <p:spPr>
          <a:xfrm>
            <a:off x="10617693" y="175406"/>
            <a:ext cx="1509204" cy="749011"/>
          </a:xfrm>
          <a:prstGeom prst="rect">
            <a:avLst/>
          </a:prstGeom>
        </p:spPr>
      </p:pic>
      <p:pic>
        <p:nvPicPr>
          <p:cNvPr id="3" name="Εικόνα 2">
            <a:extLst>
              <a:ext uri="{FF2B5EF4-FFF2-40B4-BE49-F238E27FC236}">
                <a16:creationId xmlns:a16="http://schemas.microsoft.com/office/drawing/2014/main" id="{C5D5CB48-51BD-F774-52C8-BF6A72FEB9BB}"/>
              </a:ext>
            </a:extLst>
          </p:cNvPr>
          <p:cNvPicPr>
            <a:picLocks noChangeAspect="1"/>
          </p:cNvPicPr>
          <p:nvPr/>
        </p:nvPicPr>
        <p:blipFill>
          <a:blip r:embed="rId3"/>
          <a:stretch>
            <a:fillRect/>
          </a:stretch>
        </p:blipFill>
        <p:spPr>
          <a:xfrm>
            <a:off x="1862137" y="938212"/>
            <a:ext cx="8467725" cy="4981575"/>
          </a:xfrm>
          <a:prstGeom prst="rect">
            <a:avLst/>
          </a:prstGeom>
        </p:spPr>
      </p:pic>
      <p:sp>
        <p:nvSpPr>
          <p:cNvPr id="6" name="Ορθογώνιο 5">
            <a:extLst>
              <a:ext uri="{FF2B5EF4-FFF2-40B4-BE49-F238E27FC236}">
                <a16:creationId xmlns:a16="http://schemas.microsoft.com/office/drawing/2014/main" id="{CCCB9EFA-EC65-1050-4EC7-F5BC4A83AB08}"/>
              </a:ext>
            </a:extLst>
          </p:cNvPr>
          <p:cNvSpPr/>
          <p:nvPr/>
        </p:nvSpPr>
        <p:spPr>
          <a:xfrm>
            <a:off x="2183907" y="1003177"/>
            <a:ext cx="8052046" cy="186431"/>
          </a:xfrm>
          <a:prstGeom prst="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95316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B8004-D7B0-FF75-3935-D0D0947CB49E}"/>
              </a:ext>
            </a:extLst>
          </p:cNvPr>
          <p:cNvSpPr txBox="1"/>
          <p:nvPr/>
        </p:nvSpPr>
        <p:spPr>
          <a:xfrm>
            <a:off x="1837679" y="6458505"/>
            <a:ext cx="8511234" cy="307777"/>
          </a:xfrm>
          <a:prstGeom prst="rect">
            <a:avLst/>
          </a:prstGeom>
          <a:noFill/>
        </p:spPr>
        <p:txBody>
          <a:bodyPr wrap="square" rtlCol="0">
            <a:spAutoFit/>
          </a:bodyPr>
          <a:lstStyle/>
          <a:p>
            <a:pPr algn="ctr"/>
            <a:r>
              <a:rPr lang="el-GR" sz="1400" dirty="0">
                <a:solidFill>
                  <a:srgbClr val="FFC000"/>
                </a:solidFill>
                <a:latin typeface="Arial" panose="020B0604020202020204" pitchFamily="34" charset="0"/>
                <a:cs typeface="Arial" panose="020B0604020202020204" pitchFamily="34" charset="0"/>
              </a:rPr>
              <a:t>Ελληνική Διαβητολογική Εταιρεία. Κατευθυντήριες Οδηγίες για τον Σακχαρώδη Διαβήτη. 202</a:t>
            </a:r>
            <a:r>
              <a:rPr lang="en-US" sz="1400" dirty="0">
                <a:solidFill>
                  <a:srgbClr val="FFC000"/>
                </a:solidFill>
                <a:latin typeface="Arial" panose="020B0604020202020204" pitchFamily="34" charset="0"/>
                <a:cs typeface="Arial" panose="020B0604020202020204" pitchFamily="34" charset="0"/>
              </a:rPr>
              <a:t>5</a:t>
            </a:r>
            <a:endParaRPr lang="el-GR" sz="1400" dirty="0">
              <a:solidFill>
                <a:srgbClr val="FFC000"/>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id="{49F25FA4-4DE5-2A40-216D-A9DB8BFE7C59}"/>
              </a:ext>
            </a:extLst>
          </p:cNvPr>
          <p:cNvPicPr>
            <a:picLocks noChangeAspect="1"/>
          </p:cNvPicPr>
          <p:nvPr/>
        </p:nvPicPr>
        <p:blipFill>
          <a:blip r:embed="rId2"/>
          <a:stretch>
            <a:fillRect/>
          </a:stretch>
        </p:blipFill>
        <p:spPr>
          <a:xfrm>
            <a:off x="10617693" y="175406"/>
            <a:ext cx="1509204" cy="749011"/>
          </a:xfrm>
          <a:prstGeom prst="rect">
            <a:avLst/>
          </a:prstGeom>
        </p:spPr>
      </p:pic>
      <p:pic>
        <p:nvPicPr>
          <p:cNvPr id="3" name="Εικόνα 2">
            <a:extLst>
              <a:ext uri="{FF2B5EF4-FFF2-40B4-BE49-F238E27FC236}">
                <a16:creationId xmlns:a16="http://schemas.microsoft.com/office/drawing/2014/main" id="{6C0FDDF5-E927-D501-83E6-BD6B7C24D809}"/>
              </a:ext>
            </a:extLst>
          </p:cNvPr>
          <p:cNvPicPr>
            <a:picLocks noChangeAspect="1"/>
          </p:cNvPicPr>
          <p:nvPr/>
        </p:nvPicPr>
        <p:blipFill>
          <a:blip r:embed="rId3"/>
          <a:stretch>
            <a:fillRect/>
          </a:stretch>
        </p:blipFill>
        <p:spPr>
          <a:xfrm>
            <a:off x="1876425" y="633412"/>
            <a:ext cx="8439150" cy="5591175"/>
          </a:xfrm>
          <a:prstGeom prst="rect">
            <a:avLst/>
          </a:prstGeom>
        </p:spPr>
      </p:pic>
      <p:sp>
        <p:nvSpPr>
          <p:cNvPr id="7" name="Ορθογώνιο 6">
            <a:extLst>
              <a:ext uri="{FF2B5EF4-FFF2-40B4-BE49-F238E27FC236}">
                <a16:creationId xmlns:a16="http://schemas.microsoft.com/office/drawing/2014/main" id="{AAADEC4E-6505-1E3B-EE3B-2FDB4B74C290}"/>
              </a:ext>
            </a:extLst>
          </p:cNvPr>
          <p:cNvSpPr/>
          <p:nvPr/>
        </p:nvSpPr>
        <p:spPr>
          <a:xfrm>
            <a:off x="2196444" y="716437"/>
            <a:ext cx="8050491" cy="131974"/>
          </a:xfrm>
          <a:prstGeom prst="rect">
            <a:avLst/>
          </a:prstGeom>
          <a:solidFill>
            <a:srgbClr val="FFFF00">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9720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1B44B-34D4-3BCE-0336-E450C5F738EB}"/>
              </a:ext>
            </a:extLst>
          </p:cNvPr>
          <p:cNvSpPr>
            <a:spLocks noGrp="1"/>
          </p:cNvSpPr>
          <p:nvPr>
            <p:ph type="title"/>
          </p:nvPr>
        </p:nvSpPr>
        <p:spPr>
          <a:xfrm>
            <a:off x="838200" y="365125"/>
            <a:ext cx="10515600" cy="913259"/>
          </a:xfrm>
          <a:solidFill>
            <a:srgbClr val="00B0F0"/>
          </a:solidFill>
        </p:spPr>
        <p:txBody>
          <a:bodyPr>
            <a:normAutofit fontScale="90000"/>
          </a:bodyPr>
          <a:lstStyle/>
          <a:p>
            <a:r>
              <a:rPr lang="el-GR" sz="3600" dirty="0">
                <a:solidFill>
                  <a:schemeClr val="bg1"/>
                </a:solidFill>
                <a:latin typeface="Arial" panose="020B0604020202020204" pitchFamily="34" charset="0"/>
                <a:cs typeface="Arial" panose="020B0604020202020204" pitchFamily="34" charset="0"/>
              </a:rPr>
              <a:t>Κριτήρια διάγνωσης διαταραχών του μεταβολισμού της γλυκόζης</a:t>
            </a:r>
          </a:p>
        </p:txBody>
      </p:sp>
      <p:graphicFrame>
        <p:nvGraphicFramePr>
          <p:cNvPr id="8" name="Θέση περιεχομένου 7">
            <a:extLst>
              <a:ext uri="{FF2B5EF4-FFF2-40B4-BE49-F238E27FC236}">
                <a16:creationId xmlns:a16="http://schemas.microsoft.com/office/drawing/2014/main" id="{4FEED9C0-AD7F-BA57-D7AF-DC9C90F1D6B8}"/>
              </a:ext>
            </a:extLst>
          </p:cNvPr>
          <p:cNvGraphicFramePr>
            <a:graphicFrameLocks noGrp="1"/>
          </p:cNvGraphicFramePr>
          <p:nvPr>
            <p:ph idx="1"/>
            <p:extLst>
              <p:ext uri="{D42A27DB-BD31-4B8C-83A1-F6EECF244321}">
                <p14:modId xmlns:p14="http://schemas.microsoft.com/office/powerpoint/2010/main" val="3664957746"/>
              </p:ext>
            </p:extLst>
          </p:nvPr>
        </p:nvGraphicFramePr>
        <p:xfrm>
          <a:off x="838200" y="1518081"/>
          <a:ext cx="10515600" cy="276983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949471067"/>
                    </a:ext>
                  </a:extLst>
                </a:gridCol>
                <a:gridCol w="2103120">
                  <a:extLst>
                    <a:ext uri="{9D8B030D-6E8A-4147-A177-3AD203B41FA5}">
                      <a16:colId xmlns:a16="http://schemas.microsoft.com/office/drawing/2014/main" val="3139806339"/>
                    </a:ext>
                  </a:extLst>
                </a:gridCol>
                <a:gridCol w="2103120">
                  <a:extLst>
                    <a:ext uri="{9D8B030D-6E8A-4147-A177-3AD203B41FA5}">
                      <a16:colId xmlns:a16="http://schemas.microsoft.com/office/drawing/2014/main" val="333866343"/>
                    </a:ext>
                  </a:extLst>
                </a:gridCol>
                <a:gridCol w="2103120">
                  <a:extLst>
                    <a:ext uri="{9D8B030D-6E8A-4147-A177-3AD203B41FA5}">
                      <a16:colId xmlns:a16="http://schemas.microsoft.com/office/drawing/2014/main" val="797783179"/>
                    </a:ext>
                  </a:extLst>
                </a:gridCol>
                <a:gridCol w="2103120">
                  <a:extLst>
                    <a:ext uri="{9D8B030D-6E8A-4147-A177-3AD203B41FA5}">
                      <a16:colId xmlns:a16="http://schemas.microsoft.com/office/drawing/2014/main" val="1023149510"/>
                    </a:ext>
                  </a:extLst>
                </a:gridCol>
              </a:tblGrid>
              <a:tr h="1154096">
                <a:tc>
                  <a:txBody>
                    <a:bodyPr/>
                    <a:lstStyle/>
                    <a:p>
                      <a:endParaRPr lang="el-GR" sz="1600" dirty="0">
                        <a:latin typeface="Arial" panose="020B0604020202020204" pitchFamily="34" charset="0"/>
                        <a:cs typeface="Arial" panose="020B0604020202020204" pitchFamily="34" charset="0"/>
                      </a:endParaRPr>
                    </a:p>
                  </a:txBody>
                  <a:tcPr/>
                </a:tc>
                <a:tc>
                  <a:txBody>
                    <a:bodyPr/>
                    <a:lstStyle/>
                    <a:p>
                      <a:pPr algn="ctr"/>
                      <a:r>
                        <a:rPr lang="el-GR" sz="1600" b="0" baseline="0" dirty="0">
                          <a:solidFill>
                            <a:srgbClr val="FFC000"/>
                          </a:solidFill>
                          <a:latin typeface="Arial" panose="020B0604020202020204" pitchFamily="34" charset="0"/>
                          <a:cs typeface="Arial" panose="020B0604020202020204" pitchFamily="34" charset="0"/>
                        </a:rPr>
                        <a:t>Γλυκόζη </a:t>
                      </a:r>
                      <a:endParaRPr lang="en-US" sz="1600" b="0" baseline="0" dirty="0">
                        <a:solidFill>
                          <a:srgbClr val="FFC000"/>
                        </a:solidFill>
                        <a:latin typeface="Arial" panose="020B0604020202020204" pitchFamily="34" charset="0"/>
                        <a:cs typeface="Arial" panose="020B0604020202020204" pitchFamily="34" charset="0"/>
                      </a:endParaRPr>
                    </a:p>
                    <a:p>
                      <a:pPr algn="ctr"/>
                      <a:r>
                        <a:rPr lang="el-GR" sz="1600" b="0" baseline="0" dirty="0">
                          <a:solidFill>
                            <a:srgbClr val="FFC000"/>
                          </a:solidFill>
                          <a:latin typeface="Arial" panose="020B0604020202020204" pitchFamily="34" charset="0"/>
                          <a:cs typeface="Arial" panose="020B0604020202020204" pitchFamily="34" charset="0"/>
                        </a:rPr>
                        <a:t>πλάσματος νηστείας</a:t>
                      </a:r>
                      <a:r>
                        <a:rPr lang="en-US" sz="1600" b="0" baseline="30000" dirty="0">
                          <a:solidFill>
                            <a:srgbClr val="FFC000"/>
                          </a:solidFill>
                          <a:latin typeface="Arial" panose="020B0604020202020204" pitchFamily="34" charset="0"/>
                          <a:cs typeface="Arial" panose="020B0604020202020204" pitchFamily="34" charset="0"/>
                        </a:rPr>
                        <a:t>1</a:t>
                      </a:r>
                      <a:endParaRPr lang="el-GR" sz="1600" b="0" baseline="3000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l-GR" sz="1600" b="0" baseline="0" dirty="0">
                          <a:solidFill>
                            <a:srgbClr val="FFC000"/>
                          </a:solidFill>
                          <a:latin typeface="Arial" panose="020B0604020202020204" pitchFamily="34" charset="0"/>
                          <a:cs typeface="Arial" panose="020B0604020202020204" pitchFamily="34" charset="0"/>
                        </a:rPr>
                        <a:t>Γλυκόζη πλάσματος 2 ωρών κατά τη δοκιμασία φόρτισης με γλυκόζη 75 </a:t>
                      </a:r>
                      <a:r>
                        <a:rPr lang="en-US" sz="1600" b="0" baseline="0" dirty="0">
                          <a:solidFill>
                            <a:srgbClr val="FFC000"/>
                          </a:solidFill>
                          <a:latin typeface="Arial" panose="020B0604020202020204" pitchFamily="34" charset="0"/>
                          <a:cs typeface="Arial" panose="020B0604020202020204" pitchFamily="34" charset="0"/>
                        </a:rPr>
                        <a:t>gr</a:t>
                      </a:r>
                      <a:endParaRPr lang="el-GR" sz="1600" b="0" baseline="0" dirty="0">
                        <a:solidFill>
                          <a:srgbClr val="FFC000"/>
                        </a:solidFill>
                        <a:latin typeface="Arial" panose="020B0604020202020204" pitchFamily="34" charset="0"/>
                        <a:cs typeface="Arial" panose="020B0604020202020204" pitchFamily="34" charset="0"/>
                      </a:endParaRPr>
                    </a:p>
                  </a:txBody>
                  <a:tcPr/>
                </a:tc>
                <a:tc>
                  <a:txBody>
                    <a:bodyPr/>
                    <a:lstStyle/>
                    <a:p>
                      <a:pPr algn="ctr"/>
                      <a:r>
                        <a:rPr lang="el-GR" sz="1600" b="0" baseline="0" dirty="0">
                          <a:solidFill>
                            <a:srgbClr val="FFC000"/>
                          </a:solidFill>
                          <a:latin typeface="Arial" panose="020B0604020202020204" pitchFamily="34" charset="0"/>
                          <a:cs typeface="Arial" panose="020B0604020202020204" pitchFamily="34" charset="0"/>
                        </a:rPr>
                        <a:t>Τυχαία μέτρηση γλυκόζης πλάσματος</a:t>
                      </a:r>
                      <a:r>
                        <a:rPr lang="el-GR" sz="1600" b="0" baseline="30000" dirty="0">
                          <a:solidFill>
                            <a:srgbClr val="FFC000"/>
                          </a:solidFill>
                          <a:latin typeface="Arial" panose="020B0604020202020204" pitchFamily="34" charset="0"/>
                          <a:cs typeface="Arial" panose="020B0604020202020204" pitchFamily="34" charset="0"/>
                        </a:rPr>
                        <a:t>2</a:t>
                      </a:r>
                    </a:p>
                  </a:txBody>
                  <a:tcPr/>
                </a:tc>
                <a:tc>
                  <a:txBody>
                    <a:bodyPr/>
                    <a:lstStyle/>
                    <a:p>
                      <a:pPr algn="ctr"/>
                      <a:r>
                        <a:rPr lang="en-US" sz="1600" b="0" baseline="0" dirty="0">
                          <a:solidFill>
                            <a:srgbClr val="FFC000"/>
                          </a:solidFill>
                          <a:latin typeface="Arial" panose="020B0604020202020204" pitchFamily="34" charset="0"/>
                          <a:cs typeface="Arial" panose="020B0604020202020204" pitchFamily="34" charset="0"/>
                        </a:rPr>
                        <a:t>HbA1c</a:t>
                      </a:r>
                      <a:r>
                        <a:rPr lang="el-GR" sz="1600" b="0" baseline="30000" dirty="0">
                          <a:solidFill>
                            <a:srgbClr val="FFC000"/>
                          </a:solidFill>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697219250"/>
                  </a:ext>
                </a:extLst>
              </a:tr>
              <a:tr h="626510">
                <a:tc>
                  <a:txBody>
                    <a:bodyPr/>
                    <a:lstStyle/>
                    <a:p>
                      <a:r>
                        <a:rPr lang="el-GR" sz="1600" dirty="0">
                          <a:latin typeface="Arial" panose="020B0604020202020204" pitchFamily="34" charset="0"/>
                          <a:cs typeface="Arial" panose="020B0604020202020204" pitchFamily="34" charset="0"/>
                        </a:rPr>
                        <a:t>Φυσιολογική ανοχή στη γλυκόζη</a:t>
                      </a:r>
                    </a:p>
                  </a:txBody>
                  <a:tcPr/>
                </a:tc>
                <a:tc>
                  <a:txBody>
                    <a:bodyPr/>
                    <a:lstStyle/>
                    <a:p>
                      <a:pPr algn="ctr"/>
                      <a:r>
                        <a:rPr lang="el-GR" sz="1600" dirty="0">
                          <a:latin typeface="Arial" panose="020B0604020202020204" pitchFamily="34" charset="0"/>
                          <a:cs typeface="Arial" panose="020B0604020202020204" pitchFamily="34" charset="0"/>
                        </a:rPr>
                        <a:t>&lt; 100 </a:t>
                      </a:r>
                      <a:r>
                        <a:rPr lang="en-US" sz="1600" dirty="0">
                          <a:latin typeface="Arial" panose="020B0604020202020204" pitchFamily="34" charset="0"/>
                          <a:cs typeface="Arial" panose="020B0604020202020204" pitchFamily="34" charset="0"/>
                        </a:rPr>
                        <a:t>mg/dL</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&lt; 140 mg/dL</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&lt; 5,7%</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93035094"/>
                  </a:ext>
                </a:extLst>
              </a:tr>
              <a:tr h="362716">
                <a:tc>
                  <a:txBody>
                    <a:bodyPr/>
                    <a:lstStyle/>
                    <a:p>
                      <a:r>
                        <a:rPr lang="el-GR" sz="1600" dirty="0" err="1">
                          <a:latin typeface="Arial" panose="020B0604020202020204" pitchFamily="34" charset="0"/>
                          <a:cs typeface="Arial" panose="020B0604020202020204" pitchFamily="34" charset="0"/>
                        </a:rPr>
                        <a:t>Προδιαβήτης</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100-125 mg/dL</a:t>
                      </a:r>
                      <a:r>
                        <a:rPr lang="el-GR" sz="1600" baseline="30000" dirty="0">
                          <a:latin typeface="Arial" panose="020B0604020202020204" pitchFamily="34" charset="0"/>
                          <a:cs typeface="Arial" panose="020B0604020202020204" pitchFamily="34" charset="0"/>
                        </a:rPr>
                        <a:t>4</a:t>
                      </a:r>
                      <a:r>
                        <a:rPr lang="en-US" sz="1600" baseline="30000" dirty="0">
                          <a:latin typeface="Arial" panose="020B0604020202020204" pitchFamily="34" charset="0"/>
                          <a:cs typeface="Arial" panose="020B0604020202020204" pitchFamily="34" charset="0"/>
                        </a:rPr>
                        <a:t>,5</a:t>
                      </a:r>
                      <a:endParaRPr lang="el-GR" sz="1600" baseline="300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140-199 mg/dL</a:t>
                      </a:r>
                      <a:r>
                        <a:rPr lang="en-US" sz="1600" baseline="30000" dirty="0">
                          <a:latin typeface="Arial" panose="020B0604020202020204" pitchFamily="34" charset="0"/>
                          <a:cs typeface="Arial" panose="020B0604020202020204" pitchFamily="34" charset="0"/>
                        </a:rPr>
                        <a:t>6</a:t>
                      </a:r>
                      <a:endParaRPr lang="el-GR" sz="1600" baseline="300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5,7-6,4%</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5628451"/>
                  </a:ext>
                </a:extLst>
              </a:tr>
              <a:tr h="626510">
                <a:tc>
                  <a:txBody>
                    <a:bodyPr/>
                    <a:lstStyle/>
                    <a:p>
                      <a:r>
                        <a:rPr lang="el-GR" sz="1600" dirty="0">
                          <a:latin typeface="Arial" panose="020B0604020202020204" pitchFamily="34" charset="0"/>
                          <a:cs typeface="Arial" panose="020B0604020202020204" pitchFamily="34" charset="0"/>
                        </a:rPr>
                        <a:t>Σακχαρώδης διαβήτης</a:t>
                      </a: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126 mg/dL</a:t>
                      </a:r>
                      <a:endParaRPr lang="el-GR" sz="1600" dirty="0">
                        <a:latin typeface="Arial" panose="020B0604020202020204" pitchFamily="34" charset="0"/>
                        <a:cs typeface="Arial" panose="020B0604020202020204" pitchFamily="34" charset="0"/>
                      </a:endParaRP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200 mg/dL</a:t>
                      </a:r>
                      <a:endParaRPr lang="el-GR" sz="1600" dirty="0">
                        <a:latin typeface="Arial" panose="020B0604020202020204" pitchFamily="34" charset="0"/>
                        <a:cs typeface="Arial" panose="020B0604020202020204" pitchFamily="34" charset="0"/>
                      </a:endParaRP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200 mg/dL</a:t>
                      </a:r>
                      <a:endParaRPr lang="el-GR" sz="1600" dirty="0">
                        <a:latin typeface="Arial" panose="020B0604020202020204" pitchFamily="34" charset="0"/>
                        <a:cs typeface="Arial" panose="020B0604020202020204" pitchFamily="34" charset="0"/>
                      </a:endParaRPr>
                    </a:p>
                  </a:txBody>
                  <a:tcPr/>
                </a:tc>
                <a:tc>
                  <a:txBody>
                    <a:bodyPr/>
                    <a:lstStyle/>
                    <a:p>
                      <a:pPr algn="ct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6,5%</a:t>
                      </a:r>
                      <a:endParaRPr lang="el-GR"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6630855"/>
                  </a:ext>
                </a:extLst>
              </a:tr>
            </a:tbl>
          </a:graphicData>
        </a:graphic>
      </p:graphicFrame>
      <p:sp>
        <p:nvSpPr>
          <p:cNvPr id="9" name="TextBox 8">
            <a:extLst>
              <a:ext uri="{FF2B5EF4-FFF2-40B4-BE49-F238E27FC236}">
                <a16:creationId xmlns:a16="http://schemas.microsoft.com/office/drawing/2014/main" id="{89938E3D-5730-62A1-0471-F39C4253AAF2}"/>
              </a:ext>
            </a:extLst>
          </p:cNvPr>
          <p:cNvSpPr txBox="1"/>
          <p:nvPr/>
        </p:nvSpPr>
        <p:spPr>
          <a:xfrm>
            <a:off x="838200" y="4421505"/>
            <a:ext cx="10515601" cy="2339102"/>
          </a:xfrm>
          <a:prstGeom prst="rect">
            <a:avLst/>
          </a:prstGeom>
          <a:noFill/>
        </p:spPr>
        <p:txBody>
          <a:bodyPr wrap="square" rtlCol="0">
            <a:spAutoFit/>
          </a:bodyPr>
          <a:lstStyle/>
          <a:p>
            <a:r>
              <a:rPr lang="en-US" sz="1400" baseline="30000" dirty="0">
                <a:solidFill>
                  <a:schemeClr val="bg1"/>
                </a:solidFill>
                <a:latin typeface="Arial" panose="020B0604020202020204" pitchFamily="34" charset="0"/>
                <a:cs typeface="Arial" panose="020B0604020202020204" pitchFamily="34" charset="0"/>
              </a:rPr>
              <a:t>1 </a:t>
            </a:r>
            <a:r>
              <a:rPr lang="el-GR" sz="1400" dirty="0">
                <a:solidFill>
                  <a:schemeClr val="bg1"/>
                </a:solidFill>
                <a:latin typeface="Arial" panose="020B0604020202020204" pitchFamily="34" charset="0"/>
                <a:cs typeface="Arial" panose="020B0604020202020204" pitchFamily="34" charset="0"/>
              </a:rPr>
              <a:t>Γλυκόζη νηστείας: μη λήψη τροφής για τουλάχιστον 8 ώρες</a:t>
            </a:r>
            <a:r>
              <a:rPr lang="en-US" sz="1400" dirty="0">
                <a:solidFill>
                  <a:schemeClr val="bg1"/>
                </a:solidFill>
                <a:latin typeface="Arial" panose="020B0604020202020204" pitchFamily="34" charset="0"/>
                <a:cs typeface="Arial" panose="020B0604020202020204" pitchFamily="34" charset="0"/>
              </a:rPr>
              <a:t>.</a:t>
            </a:r>
            <a:endParaRPr lang="el-GR" sz="1400" dirty="0">
              <a:solidFill>
                <a:schemeClr val="bg1"/>
              </a:solidFill>
              <a:latin typeface="Arial" panose="020B0604020202020204" pitchFamily="34" charset="0"/>
              <a:cs typeface="Arial" panose="020B0604020202020204" pitchFamily="34" charset="0"/>
            </a:endParaRPr>
          </a:p>
          <a:p>
            <a:endParaRPr lang="el-GR" sz="400" dirty="0">
              <a:solidFill>
                <a:schemeClr val="bg1"/>
              </a:solidFill>
              <a:latin typeface="Arial" panose="020B0604020202020204" pitchFamily="34" charset="0"/>
              <a:cs typeface="Arial" panose="020B0604020202020204" pitchFamily="34" charset="0"/>
            </a:endParaRPr>
          </a:p>
          <a:p>
            <a:r>
              <a:rPr lang="el-GR" sz="1400" baseline="30000" dirty="0">
                <a:solidFill>
                  <a:schemeClr val="bg1"/>
                </a:solidFill>
                <a:latin typeface="Arial" panose="020B0604020202020204" pitchFamily="34" charset="0"/>
                <a:cs typeface="Arial" panose="020B0604020202020204" pitchFamily="34" charset="0"/>
              </a:rPr>
              <a:t>2</a:t>
            </a:r>
            <a:r>
              <a:rPr lang="el-GR" sz="1400" dirty="0">
                <a:solidFill>
                  <a:schemeClr val="bg1"/>
                </a:solidFill>
                <a:latin typeface="Arial" panose="020B0604020202020204" pitchFamily="34" charset="0"/>
                <a:cs typeface="Arial" panose="020B0604020202020204" pitchFamily="34" charset="0"/>
              </a:rPr>
              <a:t> Που συνοδεύεται από τυπικά συμπτώματα υπεργλυκαιμίας: πολυουρία, πολυδιψία, πολυφαγία και ανεξήγητη απώλεια βάρους.</a:t>
            </a:r>
          </a:p>
          <a:p>
            <a:endParaRPr lang="el-GR" sz="400" dirty="0">
              <a:solidFill>
                <a:schemeClr val="bg1"/>
              </a:solidFill>
              <a:latin typeface="Arial" panose="020B0604020202020204" pitchFamily="34" charset="0"/>
              <a:cs typeface="Arial" panose="020B0604020202020204" pitchFamily="34" charset="0"/>
            </a:endParaRPr>
          </a:p>
          <a:p>
            <a:r>
              <a:rPr lang="el-GR" sz="1400" baseline="30000" dirty="0">
                <a:solidFill>
                  <a:schemeClr val="bg1"/>
                </a:solidFill>
                <a:latin typeface="Arial" panose="020B0604020202020204" pitchFamily="34" charset="0"/>
                <a:cs typeface="Arial" panose="020B0604020202020204" pitchFamily="34" charset="0"/>
              </a:rPr>
              <a:t>3</a:t>
            </a:r>
            <a:r>
              <a:rPr lang="el-GR" sz="1400" dirty="0">
                <a:solidFill>
                  <a:schemeClr val="bg1"/>
                </a:solidFill>
                <a:latin typeface="Arial" panose="020B0604020202020204" pitchFamily="34" charset="0"/>
                <a:cs typeface="Arial" panose="020B0604020202020204" pitchFamily="34" charset="0"/>
              </a:rPr>
              <a:t> Η </a:t>
            </a:r>
            <a:r>
              <a:rPr lang="en-US" sz="1400" dirty="0">
                <a:solidFill>
                  <a:schemeClr val="bg1"/>
                </a:solidFill>
                <a:latin typeface="Arial" panose="020B0604020202020204" pitchFamily="34" charset="0"/>
                <a:cs typeface="Arial" panose="020B0604020202020204" pitchFamily="34" charset="0"/>
              </a:rPr>
              <a:t>HbA1c </a:t>
            </a:r>
            <a:r>
              <a:rPr lang="el-GR" sz="1400" dirty="0">
                <a:solidFill>
                  <a:schemeClr val="bg1"/>
                </a:solidFill>
                <a:latin typeface="Arial" panose="020B0604020202020204" pitchFamily="34" charset="0"/>
                <a:cs typeface="Arial" panose="020B0604020202020204" pitchFamily="34" charset="0"/>
              </a:rPr>
              <a:t>αποτελεί κριτήριο διάγνωσης μόνο για την </a:t>
            </a:r>
            <a:r>
              <a:rPr lang="en-US" sz="1400" dirty="0">
                <a:solidFill>
                  <a:schemeClr val="bg1"/>
                </a:solidFill>
                <a:latin typeface="Arial" panose="020B0604020202020204" pitchFamily="34" charset="0"/>
                <a:cs typeface="Arial" panose="020B0604020202020204" pitchFamily="34" charset="0"/>
              </a:rPr>
              <a:t>ADA </a:t>
            </a:r>
            <a:r>
              <a:rPr lang="el-GR" sz="1400" dirty="0">
                <a:solidFill>
                  <a:schemeClr val="bg1"/>
                </a:solidFill>
                <a:latin typeface="Arial" panose="020B0604020202020204" pitchFamily="34" charset="0"/>
                <a:cs typeface="Arial" panose="020B0604020202020204" pitchFamily="34" charset="0"/>
              </a:rPr>
              <a:t>υπό την προϋπόθεση ότι υπολογίζεται με συγκεκριμένη μέθοδο μέτρησης και ότι απουσιάζουν καταστάσεις που καθιστούν τη μέτρησή της αναξιόπιστη (</a:t>
            </a:r>
            <a:r>
              <a:rPr lang="el-GR" sz="1400" dirty="0" err="1">
                <a:solidFill>
                  <a:schemeClr val="bg1"/>
                </a:solidFill>
                <a:latin typeface="Arial" panose="020B0604020202020204" pitchFamily="34" charset="0"/>
                <a:cs typeface="Arial" panose="020B0604020202020204" pitchFamily="34" charset="0"/>
              </a:rPr>
              <a:t>αιμοσφαιρινοπάθειες</a:t>
            </a:r>
            <a:r>
              <a:rPr lang="el-GR" sz="1400" dirty="0">
                <a:solidFill>
                  <a:schemeClr val="bg1"/>
                </a:solidFill>
                <a:latin typeface="Arial" panose="020B0604020202020204" pitchFamily="34" charset="0"/>
                <a:cs typeface="Arial" panose="020B0604020202020204" pitchFamily="34" charset="0"/>
              </a:rPr>
              <a:t>, αιμολυτική αναιμία, </a:t>
            </a:r>
            <a:r>
              <a:rPr lang="el-GR" sz="1400" dirty="0" err="1">
                <a:solidFill>
                  <a:schemeClr val="bg1"/>
                </a:solidFill>
                <a:latin typeface="Arial" panose="020B0604020202020204" pitchFamily="34" charset="0"/>
                <a:cs typeface="Arial" panose="020B0604020202020204" pitchFamily="34" charset="0"/>
              </a:rPr>
              <a:t>εξωνεφρική</a:t>
            </a:r>
            <a:r>
              <a:rPr lang="el-GR" sz="1400" dirty="0">
                <a:solidFill>
                  <a:schemeClr val="bg1"/>
                </a:solidFill>
                <a:latin typeface="Arial" panose="020B0604020202020204" pitchFamily="34" charset="0"/>
                <a:cs typeface="Arial" panose="020B0604020202020204" pitchFamily="34" charset="0"/>
              </a:rPr>
              <a:t> κάθαρση ή θεραπεία με </a:t>
            </a:r>
            <a:r>
              <a:rPr lang="el-GR" sz="1400" dirty="0" err="1">
                <a:solidFill>
                  <a:schemeClr val="bg1"/>
                </a:solidFill>
                <a:latin typeface="Arial" panose="020B0604020202020204" pitchFamily="34" charset="0"/>
                <a:cs typeface="Arial" panose="020B0604020202020204" pitchFamily="34" charset="0"/>
              </a:rPr>
              <a:t>ερυθροποιητίνη</a:t>
            </a:r>
            <a:r>
              <a:rPr lang="el-GR" sz="1400" dirty="0">
                <a:solidFill>
                  <a:schemeClr val="bg1"/>
                </a:solidFill>
                <a:latin typeface="Arial" panose="020B0604020202020204" pitchFamily="34" charset="0"/>
                <a:cs typeface="Arial" panose="020B0604020202020204" pitchFamily="34" charset="0"/>
              </a:rPr>
              <a:t>, πρόσφατη απώλεια αίματος ή μεταγγίσεις).</a:t>
            </a:r>
            <a:endParaRPr lang="en-US" sz="1400" dirty="0">
              <a:solidFill>
                <a:schemeClr val="bg1"/>
              </a:solidFill>
              <a:latin typeface="Arial" panose="020B0604020202020204" pitchFamily="34" charset="0"/>
              <a:cs typeface="Arial" panose="020B0604020202020204" pitchFamily="34" charset="0"/>
            </a:endParaRPr>
          </a:p>
          <a:p>
            <a:endParaRPr lang="el-GR" sz="400" dirty="0">
              <a:solidFill>
                <a:schemeClr val="bg1"/>
              </a:solidFill>
              <a:latin typeface="Arial" panose="020B0604020202020204" pitchFamily="34" charset="0"/>
              <a:cs typeface="Arial" panose="020B0604020202020204" pitchFamily="34" charset="0"/>
            </a:endParaRPr>
          </a:p>
          <a:p>
            <a:r>
              <a:rPr lang="el-GR" sz="1400" baseline="30000" dirty="0">
                <a:solidFill>
                  <a:schemeClr val="bg1"/>
                </a:solidFill>
                <a:latin typeface="Arial" panose="020B0604020202020204" pitchFamily="34" charset="0"/>
                <a:cs typeface="Arial" panose="020B0604020202020204" pitchFamily="34" charset="0"/>
              </a:rPr>
              <a:t>4</a:t>
            </a:r>
            <a:r>
              <a:rPr lang="el-GR" sz="1400" dirty="0">
                <a:solidFill>
                  <a:schemeClr val="bg1"/>
                </a:solidFill>
                <a:latin typeface="Arial" panose="020B0604020202020204" pitchFamily="34" charset="0"/>
                <a:cs typeface="Arial" panose="020B0604020202020204" pitchFamily="34" charset="0"/>
              </a:rPr>
              <a:t> Ο </a:t>
            </a:r>
            <a:r>
              <a:rPr lang="en-US" sz="1400" dirty="0">
                <a:solidFill>
                  <a:schemeClr val="bg1"/>
                </a:solidFill>
                <a:latin typeface="Arial" panose="020B0604020202020204" pitchFamily="34" charset="0"/>
                <a:cs typeface="Arial" panose="020B0604020202020204" pitchFamily="34" charset="0"/>
              </a:rPr>
              <a:t>WHO </a:t>
            </a:r>
            <a:r>
              <a:rPr lang="el-GR" sz="1400" dirty="0">
                <a:solidFill>
                  <a:schemeClr val="bg1"/>
                </a:solidFill>
                <a:latin typeface="Arial" panose="020B0604020202020204" pitchFamily="34" charset="0"/>
                <a:cs typeface="Arial" panose="020B0604020202020204" pitchFamily="34" charset="0"/>
              </a:rPr>
              <a:t>και η </a:t>
            </a:r>
            <a:r>
              <a:rPr lang="en-US" sz="1400" dirty="0">
                <a:solidFill>
                  <a:schemeClr val="bg1"/>
                </a:solidFill>
                <a:latin typeface="Arial" panose="020B0604020202020204" pitchFamily="34" charset="0"/>
                <a:cs typeface="Arial" panose="020B0604020202020204" pitchFamily="34" charset="0"/>
              </a:rPr>
              <a:t>EASD </a:t>
            </a:r>
            <a:r>
              <a:rPr lang="el-GR" sz="1400" dirty="0">
                <a:solidFill>
                  <a:schemeClr val="bg1"/>
                </a:solidFill>
                <a:latin typeface="Arial" panose="020B0604020202020204" pitchFamily="34" charset="0"/>
                <a:cs typeface="Arial" panose="020B0604020202020204" pitchFamily="34" charset="0"/>
              </a:rPr>
              <a:t>προτείνουν ως όριο για την </a:t>
            </a:r>
            <a:r>
              <a:rPr lang="en-US" sz="1400" dirty="0">
                <a:solidFill>
                  <a:schemeClr val="bg1"/>
                </a:solidFill>
                <a:latin typeface="Arial" panose="020B0604020202020204" pitchFamily="34" charset="0"/>
                <a:cs typeface="Arial" panose="020B0604020202020204" pitchFamily="34" charset="0"/>
              </a:rPr>
              <a:t>IFG </a:t>
            </a:r>
            <a:r>
              <a:rPr lang="el-GR" sz="1400" dirty="0">
                <a:solidFill>
                  <a:schemeClr val="bg1"/>
                </a:solidFill>
                <a:latin typeface="Arial" panose="020B0604020202020204" pitchFamily="34" charset="0"/>
                <a:cs typeface="Arial" panose="020B0604020202020204" pitchFamily="34" charset="0"/>
              </a:rPr>
              <a:t>τις τιμές γλυκόζης πλάσματος 110-125 </a:t>
            </a:r>
            <a:r>
              <a:rPr lang="en-US" sz="1400" dirty="0">
                <a:solidFill>
                  <a:schemeClr val="bg1"/>
                </a:solidFill>
                <a:latin typeface="Arial" panose="020B0604020202020204" pitchFamily="34" charset="0"/>
                <a:cs typeface="Arial" panose="020B0604020202020204" pitchFamily="34" charset="0"/>
              </a:rPr>
              <a:t>mg/dL, </a:t>
            </a:r>
            <a:r>
              <a:rPr lang="el-GR" sz="1400" dirty="0">
                <a:solidFill>
                  <a:schemeClr val="bg1"/>
                </a:solidFill>
                <a:latin typeface="Arial" panose="020B0604020202020204" pitchFamily="34" charset="0"/>
                <a:cs typeface="Arial" panose="020B0604020202020204" pitchFamily="34" charset="0"/>
              </a:rPr>
              <a:t>ενώ η </a:t>
            </a:r>
            <a:r>
              <a:rPr lang="en-US" sz="1400" dirty="0">
                <a:solidFill>
                  <a:schemeClr val="bg1"/>
                </a:solidFill>
                <a:latin typeface="Arial" panose="020B0604020202020204" pitchFamily="34" charset="0"/>
                <a:cs typeface="Arial" panose="020B0604020202020204" pitchFamily="34" charset="0"/>
              </a:rPr>
              <a:t>ADA </a:t>
            </a:r>
            <a:r>
              <a:rPr lang="el-GR" sz="1400" dirty="0">
                <a:solidFill>
                  <a:schemeClr val="bg1"/>
                </a:solidFill>
                <a:latin typeface="Arial" panose="020B0604020202020204" pitchFamily="34" charset="0"/>
                <a:cs typeface="Arial" panose="020B0604020202020204" pitchFamily="34" charset="0"/>
              </a:rPr>
              <a:t>προτείνει τις τιμές 100-125 </a:t>
            </a:r>
            <a:r>
              <a:rPr lang="en-US" sz="1400" dirty="0">
                <a:solidFill>
                  <a:schemeClr val="bg1"/>
                </a:solidFill>
                <a:latin typeface="Arial" panose="020B0604020202020204" pitchFamily="34" charset="0"/>
                <a:cs typeface="Arial" panose="020B0604020202020204" pitchFamily="34" charset="0"/>
              </a:rPr>
              <a:t>mg/dL.</a:t>
            </a:r>
            <a:endParaRPr lang="el-GR" sz="1400" dirty="0">
              <a:solidFill>
                <a:schemeClr val="bg1"/>
              </a:solidFill>
              <a:latin typeface="Arial" panose="020B0604020202020204" pitchFamily="34" charset="0"/>
              <a:cs typeface="Arial" panose="020B0604020202020204" pitchFamily="34" charset="0"/>
            </a:endParaRPr>
          </a:p>
          <a:p>
            <a:endParaRPr lang="el-GR" sz="400" dirty="0">
              <a:solidFill>
                <a:schemeClr val="bg1"/>
              </a:solidFill>
              <a:latin typeface="Arial" panose="020B0604020202020204" pitchFamily="34" charset="0"/>
              <a:cs typeface="Arial" panose="020B0604020202020204" pitchFamily="34" charset="0"/>
            </a:endParaRPr>
          </a:p>
          <a:p>
            <a:r>
              <a:rPr lang="en-US" sz="1400" baseline="30000" dirty="0">
                <a:solidFill>
                  <a:schemeClr val="bg1"/>
                </a:solidFill>
                <a:latin typeface="Arial" panose="020B0604020202020204" pitchFamily="34" charset="0"/>
                <a:cs typeface="Arial" panose="020B0604020202020204" pitchFamily="34" charset="0"/>
              </a:rPr>
              <a:t>5</a:t>
            </a:r>
            <a:r>
              <a:rPr lang="el-GR" sz="1400" dirty="0">
                <a:solidFill>
                  <a:schemeClr val="bg1"/>
                </a:solidFill>
                <a:latin typeface="Arial" panose="020B0604020202020204" pitchFamily="34" charset="0"/>
                <a:cs typeface="Arial" panose="020B0604020202020204" pitchFamily="34" charset="0"/>
              </a:rPr>
              <a:t> Διαταραγμένη γλυκόζη νηστείας (</a:t>
            </a:r>
            <a:r>
              <a:rPr lang="en-US" sz="1400" dirty="0">
                <a:solidFill>
                  <a:schemeClr val="bg1"/>
                </a:solidFill>
                <a:latin typeface="Arial" panose="020B0604020202020204" pitchFamily="34" charset="0"/>
                <a:cs typeface="Arial" panose="020B0604020202020204" pitchFamily="34" charset="0"/>
              </a:rPr>
              <a:t>IFG, impaired fasting glucose)</a:t>
            </a:r>
            <a:r>
              <a:rPr lang="el-GR" sz="1400" dirty="0">
                <a:solidFill>
                  <a:schemeClr val="bg1"/>
                </a:solidFill>
                <a:latin typeface="Arial" panose="020B0604020202020204" pitchFamily="34" charset="0"/>
                <a:cs typeface="Arial" panose="020B0604020202020204" pitchFamily="34" charset="0"/>
              </a:rPr>
              <a:t>.</a:t>
            </a:r>
          </a:p>
          <a:p>
            <a:endParaRPr lang="en-US" sz="400" dirty="0">
              <a:solidFill>
                <a:schemeClr val="bg1"/>
              </a:solidFill>
              <a:latin typeface="Arial" panose="020B0604020202020204" pitchFamily="34" charset="0"/>
              <a:cs typeface="Arial" panose="020B0604020202020204" pitchFamily="34" charset="0"/>
            </a:endParaRPr>
          </a:p>
          <a:p>
            <a:r>
              <a:rPr lang="en-US" sz="1400" baseline="30000" dirty="0">
                <a:solidFill>
                  <a:schemeClr val="bg1"/>
                </a:solidFill>
                <a:latin typeface="Arial" panose="020B0604020202020204" pitchFamily="34" charset="0"/>
                <a:cs typeface="Arial" panose="020B0604020202020204" pitchFamily="34" charset="0"/>
              </a:rPr>
              <a:t>6</a:t>
            </a:r>
            <a:r>
              <a:rPr lang="en-US" sz="1400" dirty="0">
                <a:solidFill>
                  <a:schemeClr val="bg1"/>
                </a:solidFill>
                <a:latin typeface="Arial" panose="020B0604020202020204" pitchFamily="34" charset="0"/>
                <a:cs typeface="Arial" panose="020B0604020202020204" pitchFamily="34" charset="0"/>
              </a:rPr>
              <a:t> </a:t>
            </a:r>
            <a:r>
              <a:rPr lang="el-GR" sz="1400" dirty="0">
                <a:solidFill>
                  <a:schemeClr val="bg1"/>
                </a:solidFill>
                <a:latin typeface="Arial" panose="020B0604020202020204" pitchFamily="34" charset="0"/>
                <a:cs typeface="Arial" panose="020B0604020202020204" pitchFamily="34" charset="0"/>
              </a:rPr>
              <a:t>Διαταραγμένη ανοχή στη γλυκόζη </a:t>
            </a:r>
            <a:r>
              <a:rPr lang="en-US" sz="1400" dirty="0">
                <a:solidFill>
                  <a:schemeClr val="bg1"/>
                </a:solidFill>
                <a:latin typeface="Arial" panose="020B0604020202020204" pitchFamily="34" charset="0"/>
                <a:cs typeface="Arial" panose="020B0604020202020204" pitchFamily="34" charset="0"/>
              </a:rPr>
              <a:t>(IGT, impaired glucose </a:t>
            </a:r>
            <a:r>
              <a:rPr lang="en-US" sz="1400">
                <a:solidFill>
                  <a:schemeClr val="bg1"/>
                </a:solidFill>
                <a:latin typeface="Arial" panose="020B0604020202020204" pitchFamily="34" charset="0"/>
                <a:cs typeface="Arial" panose="020B0604020202020204" pitchFamily="34" charset="0"/>
              </a:rPr>
              <a:t>tolerance).</a:t>
            </a:r>
            <a:endParaRPr lang="el-G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99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855A32E-7BEE-5681-3EAD-03ECB58959D8}"/>
              </a:ext>
            </a:extLst>
          </p:cNvPr>
          <p:cNvPicPr>
            <a:picLocks noChangeAspect="1"/>
          </p:cNvPicPr>
          <p:nvPr/>
        </p:nvPicPr>
        <p:blipFill>
          <a:blip r:embed="rId2"/>
          <a:stretch>
            <a:fillRect/>
          </a:stretch>
        </p:blipFill>
        <p:spPr>
          <a:xfrm>
            <a:off x="1944210" y="57150"/>
            <a:ext cx="8282866" cy="6405794"/>
          </a:xfrm>
          <a:prstGeom prst="rect">
            <a:avLst/>
          </a:prstGeom>
        </p:spPr>
      </p:pic>
      <p:sp>
        <p:nvSpPr>
          <p:cNvPr id="4" name="TextBox 3">
            <a:extLst>
              <a:ext uri="{FF2B5EF4-FFF2-40B4-BE49-F238E27FC236}">
                <a16:creationId xmlns:a16="http://schemas.microsoft.com/office/drawing/2014/main" id="{9444C16A-11D8-ADF3-50E4-9DF4845ED8B4}"/>
              </a:ext>
            </a:extLst>
          </p:cNvPr>
          <p:cNvSpPr txBox="1"/>
          <p:nvPr/>
        </p:nvSpPr>
        <p:spPr>
          <a:xfrm>
            <a:off x="5921406" y="6462944"/>
            <a:ext cx="4389406"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Khan MS et al. Circulation. 2020;142(12):1205-1218.</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888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EE7384F-2F5C-DE79-0AAF-BCB1109AAC5B}"/>
              </a:ext>
            </a:extLst>
          </p:cNvPr>
          <p:cNvPicPr>
            <a:picLocks noChangeAspect="1"/>
          </p:cNvPicPr>
          <p:nvPr/>
        </p:nvPicPr>
        <p:blipFill>
          <a:blip r:embed="rId2"/>
          <a:stretch>
            <a:fillRect/>
          </a:stretch>
        </p:blipFill>
        <p:spPr>
          <a:xfrm>
            <a:off x="1909761" y="421689"/>
            <a:ext cx="8372475" cy="3118282"/>
          </a:xfrm>
          <a:prstGeom prst="rect">
            <a:avLst/>
          </a:prstGeom>
        </p:spPr>
      </p:pic>
      <p:pic>
        <p:nvPicPr>
          <p:cNvPr id="7" name="Εικόνα 6">
            <a:extLst>
              <a:ext uri="{FF2B5EF4-FFF2-40B4-BE49-F238E27FC236}">
                <a16:creationId xmlns:a16="http://schemas.microsoft.com/office/drawing/2014/main" id="{B19A3104-BE81-1F89-26C7-B3C35C0F4B15}"/>
              </a:ext>
            </a:extLst>
          </p:cNvPr>
          <p:cNvPicPr>
            <a:picLocks noChangeAspect="1"/>
          </p:cNvPicPr>
          <p:nvPr/>
        </p:nvPicPr>
        <p:blipFill>
          <a:blip r:embed="rId3"/>
          <a:stretch>
            <a:fillRect/>
          </a:stretch>
        </p:blipFill>
        <p:spPr>
          <a:xfrm>
            <a:off x="1909762" y="3542190"/>
            <a:ext cx="8372475" cy="2894121"/>
          </a:xfrm>
          <a:prstGeom prst="rect">
            <a:avLst/>
          </a:prstGeom>
        </p:spPr>
      </p:pic>
      <p:cxnSp>
        <p:nvCxnSpPr>
          <p:cNvPr id="9" name="Ευθεία γραμμή σύνδεσης 8">
            <a:extLst>
              <a:ext uri="{FF2B5EF4-FFF2-40B4-BE49-F238E27FC236}">
                <a16:creationId xmlns:a16="http://schemas.microsoft.com/office/drawing/2014/main" id="{C4B8B853-AB83-1013-E84D-596B427DA1BD}"/>
              </a:ext>
            </a:extLst>
          </p:cNvPr>
          <p:cNvCxnSpPr>
            <a:cxnSpLocks/>
          </p:cNvCxnSpPr>
          <p:nvPr/>
        </p:nvCxnSpPr>
        <p:spPr>
          <a:xfrm flipV="1">
            <a:off x="2554664" y="5122415"/>
            <a:ext cx="7654656"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32316597-49A7-ED40-EF73-09733D22ABDB}"/>
              </a:ext>
            </a:extLst>
          </p:cNvPr>
          <p:cNvCxnSpPr/>
          <p:nvPr/>
        </p:nvCxnSpPr>
        <p:spPr>
          <a:xfrm>
            <a:off x="2017336" y="5307291"/>
            <a:ext cx="69475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6DB608B3-3941-53D5-79D5-1FE345EB46D7}"/>
              </a:ext>
            </a:extLst>
          </p:cNvPr>
          <p:cNvCxnSpPr/>
          <p:nvPr/>
        </p:nvCxnSpPr>
        <p:spPr>
          <a:xfrm>
            <a:off x="2790334" y="6193410"/>
            <a:ext cx="741898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C0B04F0E-40DB-BC0B-BC61-7932EDA73660}"/>
              </a:ext>
            </a:extLst>
          </p:cNvPr>
          <p:cNvCxnSpPr>
            <a:cxnSpLocks/>
          </p:cNvCxnSpPr>
          <p:nvPr/>
        </p:nvCxnSpPr>
        <p:spPr>
          <a:xfrm>
            <a:off x="2017336" y="6363093"/>
            <a:ext cx="2507530" cy="1519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6448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44C16A-11D8-ADF3-50E4-9DF4845ED8B4}"/>
              </a:ext>
            </a:extLst>
          </p:cNvPr>
          <p:cNvSpPr txBox="1"/>
          <p:nvPr/>
        </p:nvSpPr>
        <p:spPr>
          <a:xfrm>
            <a:off x="5684363" y="6174558"/>
            <a:ext cx="4506012" cy="307777"/>
          </a:xfrm>
          <a:prstGeom prst="rect">
            <a:avLst/>
          </a:prstGeom>
          <a:noFill/>
        </p:spPr>
        <p:txBody>
          <a:bodyPr wrap="square" rtlCol="0">
            <a:spAutoFit/>
          </a:bodyPr>
          <a:lstStyle/>
          <a:p>
            <a:pPr algn="ctr"/>
            <a:r>
              <a:rPr lang="en-US" sz="1400" dirty="0" err="1">
                <a:solidFill>
                  <a:srgbClr val="FFC000"/>
                </a:solidFill>
                <a:latin typeface="Arial" panose="020B0604020202020204" pitchFamily="34" charset="0"/>
                <a:cs typeface="Arial" panose="020B0604020202020204" pitchFamily="34" charset="0"/>
              </a:rPr>
              <a:t>Cersosimo</a:t>
            </a:r>
            <a:r>
              <a:rPr lang="en-US" sz="1400" dirty="0">
                <a:solidFill>
                  <a:srgbClr val="FFC000"/>
                </a:solidFill>
                <a:latin typeface="Arial" panose="020B0604020202020204" pitchFamily="34" charset="0"/>
                <a:cs typeface="Arial" panose="020B0604020202020204" pitchFamily="34" charset="0"/>
              </a:rPr>
              <a:t> A et al. Cardiovasc </a:t>
            </a:r>
            <a:r>
              <a:rPr lang="en-US" sz="1400" dirty="0" err="1">
                <a:solidFill>
                  <a:srgbClr val="FFC000"/>
                </a:solidFill>
                <a:latin typeface="Arial" panose="020B0604020202020204" pitchFamily="34" charset="0"/>
                <a:cs typeface="Arial" panose="020B0604020202020204" pitchFamily="34" charset="0"/>
              </a:rPr>
              <a:t>Diabetol</a:t>
            </a:r>
            <a:r>
              <a:rPr lang="en-US" sz="1400" dirty="0">
                <a:solidFill>
                  <a:srgbClr val="FFC000"/>
                </a:solidFill>
                <a:latin typeface="Arial" panose="020B0604020202020204" pitchFamily="34" charset="0"/>
                <a:cs typeface="Arial" panose="020B0604020202020204" pitchFamily="34" charset="0"/>
              </a:rPr>
              <a:t>. 2024;23(1):94.</a:t>
            </a:r>
            <a:endParaRPr lang="el-GR" sz="1400" dirty="0">
              <a:solidFill>
                <a:srgbClr val="FFC000"/>
              </a:solidFill>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545F0511-0DDA-8E74-89A9-A6F30622044E}"/>
              </a:ext>
            </a:extLst>
          </p:cNvPr>
          <p:cNvPicPr>
            <a:picLocks noChangeAspect="1"/>
          </p:cNvPicPr>
          <p:nvPr/>
        </p:nvPicPr>
        <p:blipFill>
          <a:blip r:embed="rId2"/>
          <a:stretch>
            <a:fillRect/>
          </a:stretch>
        </p:blipFill>
        <p:spPr>
          <a:xfrm>
            <a:off x="1998482" y="801278"/>
            <a:ext cx="8191893" cy="5203596"/>
          </a:xfrm>
          <a:prstGeom prst="rect">
            <a:avLst/>
          </a:prstGeom>
        </p:spPr>
      </p:pic>
    </p:spTree>
    <p:extLst>
      <p:ext uri="{BB962C8B-B14F-4D97-AF65-F5344CB8AC3E}">
        <p14:creationId xmlns:p14="http://schemas.microsoft.com/office/powerpoint/2010/main" val="1330320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39672C6-8D23-FF3C-27A9-0829D049E3BC}"/>
              </a:ext>
            </a:extLst>
          </p:cNvPr>
          <p:cNvPicPr>
            <a:picLocks noChangeAspect="1"/>
          </p:cNvPicPr>
          <p:nvPr/>
        </p:nvPicPr>
        <p:blipFill>
          <a:blip r:embed="rId2"/>
          <a:stretch>
            <a:fillRect/>
          </a:stretch>
        </p:blipFill>
        <p:spPr>
          <a:xfrm>
            <a:off x="2556769" y="168676"/>
            <a:ext cx="7111014" cy="2849732"/>
          </a:xfrm>
          <a:prstGeom prst="rect">
            <a:avLst/>
          </a:prstGeom>
        </p:spPr>
      </p:pic>
      <p:pic>
        <p:nvPicPr>
          <p:cNvPr id="5" name="Εικόνα 4">
            <a:extLst>
              <a:ext uri="{FF2B5EF4-FFF2-40B4-BE49-F238E27FC236}">
                <a16:creationId xmlns:a16="http://schemas.microsoft.com/office/drawing/2014/main" id="{3D7F5F2B-8F20-9607-85C3-6CC225693B5A}"/>
              </a:ext>
            </a:extLst>
          </p:cNvPr>
          <p:cNvPicPr>
            <a:picLocks noChangeAspect="1"/>
          </p:cNvPicPr>
          <p:nvPr/>
        </p:nvPicPr>
        <p:blipFill>
          <a:blip r:embed="rId3"/>
          <a:stretch>
            <a:fillRect/>
          </a:stretch>
        </p:blipFill>
        <p:spPr>
          <a:xfrm>
            <a:off x="506028" y="3160450"/>
            <a:ext cx="11185864" cy="3528874"/>
          </a:xfrm>
          <a:prstGeom prst="rect">
            <a:avLst/>
          </a:prstGeom>
        </p:spPr>
      </p:pic>
    </p:spTree>
    <p:extLst>
      <p:ext uri="{BB962C8B-B14F-4D97-AF65-F5344CB8AC3E}">
        <p14:creationId xmlns:p14="http://schemas.microsoft.com/office/powerpoint/2010/main" val="2892379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90B9D7-9535-3EDC-24D2-D211F45A8026}"/>
              </a:ext>
            </a:extLst>
          </p:cNvPr>
          <p:cNvSpPr>
            <a:spLocks noGrp="1"/>
          </p:cNvSpPr>
          <p:nvPr>
            <p:ph type="title"/>
          </p:nvPr>
        </p:nvSpPr>
        <p:spPr>
          <a:xfrm>
            <a:off x="838200" y="365125"/>
            <a:ext cx="10515600" cy="756665"/>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Περίγραμμα</a:t>
            </a:r>
          </a:p>
        </p:txBody>
      </p:sp>
      <p:sp>
        <p:nvSpPr>
          <p:cNvPr id="3" name="Θέση περιεχομένου 2">
            <a:extLst>
              <a:ext uri="{FF2B5EF4-FFF2-40B4-BE49-F238E27FC236}">
                <a16:creationId xmlns:a16="http://schemas.microsoft.com/office/drawing/2014/main" id="{C61E0CE5-2132-75EC-91D6-0F84A93C6ACC}"/>
              </a:ext>
            </a:extLst>
          </p:cNvPr>
          <p:cNvSpPr>
            <a:spLocks noGrp="1"/>
          </p:cNvSpPr>
          <p:nvPr>
            <p:ph idx="1"/>
          </p:nvPr>
        </p:nvSpPr>
        <p:spPr>
          <a:xfrm>
            <a:off x="838200" y="1517715"/>
            <a:ext cx="10515600" cy="4659248"/>
          </a:xfrm>
        </p:spPr>
        <p:txBody>
          <a:bodyPr/>
          <a:lstStyle/>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Διαταραχές μεταβολισμού γλυκόζης</a:t>
            </a:r>
          </a:p>
          <a:p>
            <a:pPr>
              <a:lnSpc>
                <a:spcPct val="100000"/>
              </a:lnSpc>
              <a:buClr>
                <a:srgbClr val="00B0F0"/>
              </a:buClr>
              <a:buFont typeface="Wingdings" panose="05000000000000000000" pitchFamily="2" charset="2"/>
              <a:buChar char="§"/>
            </a:pPr>
            <a:endParaRPr lang="el-GR" dirty="0">
              <a:solidFill>
                <a:schemeClr val="bg1">
                  <a:alpha val="33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Σακχαρώδης διαβήτης και καρδιαγγειακή νόσος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chemeClr val="bg2">
                  <a:lumMod val="75000"/>
                </a:schemeClr>
              </a:buClr>
              <a:buFont typeface="Wingdings" panose="05000000000000000000" pitchFamily="2" charset="2"/>
              <a:buChar char="§"/>
            </a:pPr>
            <a:r>
              <a:rPr lang="el-GR" dirty="0">
                <a:solidFill>
                  <a:schemeClr val="bg2">
                    <a:lumMod val="75000"/>
                  </a:schemeClr>
                </a:solidFill>
                <a:latin typeface="Arial" panose="020B0604020202020204" pitchFamily="34" charset="0"/>
                <a:cs typeface="Arial" panose="020B0604020202020204" pitchFamily="34" charset="0"/>
              </a:rPr>
              <a:t>Αρχές θεραπευτικής αντιμετώπισης των διαταραχών γλυκόζης</a:t>
            </a:r>
          </a:p>
          <a:p>
            <a:pPr>
              <a:lnSpc>
                <a:spcPct val="100000"/>
              </a:lnSpc>
              <a:buClr>
                <a:schemeClr val="bg2">
                  <a:lumMod val="75000"/>
                </a:schemeClr>
              </a:buClr>
              <a:buFont typeface="Wingdings" panose="05000000000000000000" pitchFamily="2" charset="2"/>
              <a:buChar char="§"/>
            </a:pPr>
            <a:endParaRPr lang="el-GR" dirty="0">
              <a:solidFill>
                <a:schemeClr val="bg2">
                  <a:lumMod val="75000"/>
                </a:schemeClr>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dirty="0">
                <a:solidFill>
                  <a:schemeClr val="bg1"/>
                </a:solidFill>
                <a:latin typeface="Arial" panose="020B0604020202020204" pitchFamily="34" charset="0"/>
                <a:cs typeface="Arial" panose="020B0604020202020204" pitchFamily="34" charset="0"/>
              </a:rPr>
              <a:t>Εισαγωγή στην </a:t>
            </a:r>
            <a:r>
              <a:rPr lang="el-GR" dirty="0" err="1">
                <a:solidFill>
                  <a:schemeClr val="bg1"/>
                </a:solidFill>
                <a:latin typeface="Arial" panose="020B0604020202020204" pitchFamily="34" charset="0"/>
                <a:cs typeface="Arial" panose="020B0604020202020204" pitchFamily="34" charset="0"/>
              </a:rPr>
              <a:t>Καρδιομεταβολική</a:t>
            </a:r>
            <a:r>
              <a:rPr lang="el-GR" dirty="0">
                <a:solidFill>
                  <a:schemeClr val="bg1"/>
                </a:solidFill>
                <a:latin typeface="Arial" panose="020B0604020202020204" pitchFamily="34" charset="0"/>
                <a:cs typeface="Arial" panose="020B0604020202020204" pitchFamily="34" charset="0"/>
              </a:rPr>
              <a:t> Ιατρική</a:t>
            </a:r>
          </a:p>
        </p:txBody>
      </p:sp>
    </p:spTree>
    <p:extLst>
      <p:ext uri="{BB962C8B-B14F-4D97-AF65-F5344CB8AC3E}">
        <p14:creationId xmlns:p14="http://schemas.microsoft.com/office/powerpoint/2010/main" val="1875111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82805A-41CE-4562-992D-A66CEDD7E229}"/>
              </a:ext>
            </a:extLst>
          </p:cNvPr>
          <p:cNvSpPr>
            <a:spLocks noGrp="1"/>
          </p:cNvSpPr>
          <p:nvPr>
            <p:ph type="title"/>
          </p:nvPr>
        </p:nvSpPr>
        <p:spPr>
          <a:xfrm>
            <a:off x="838200" y="341791"/>
            <a:ext cx="10515600" cy="688019"/>
          </a:xfrm>
          <a:solidFill>
            <a:srgbClr val="00B0F0"/>
          </a:solidFill>
        </p:spPr>
        <p:txBody>
          <a:bodyPr>
            <a:normAutofit/>
          </a:bodyPr>
          <a:lstStyle/>
          <a:p>
            <a:r>
              <a:rPr lang="el-GR" sz="3600" dirty="0" err="1">
                <a:solidFill>
                  <a:schemeClr val="bg1"/>
                </a:solidFill>
                <a:latin typeface="Arial" panose="020B0604020202020204" pitchFamily="34" charset="0"/>
                <a:cs typeface="Arial" panose="020B0604020202020204" pitchFamily="34" charset="0"/>
              </a:rPr>
              <a:t>Καρδιομεταβολική</a:t>
            </a:r>
            <a:r>
              <a:rPr lang="el-GR" sz="3600" dirty="0">
                <a:solidFill>
                  <a:schemeClr val="bg1"/>
                </a:solidFill>
                <a:latin typeface="Arial" panose="020B0604020202020204" pitchFamily="34" charset="0"/>
                <a:cs typeface="Arial" panose="020B0604020202020204" pitchFamily="34" charset="0"/>
              </a:rPr>
              <a:t> Ιατρική</a:t>
            </a:r>
          </a:p>
        </p:txBody>
      </p:sp>
      <p:sp>
        <p:nvSpPr>
          <p:cNvPr id="3" name="Θέση περιεχομένου 2">
            <a:extLst>
              <a:ext uri="{FF2B5EF4-FFF2-40B4-BE49-F238E27FC236}">
                <a16:creationId xmlns:a16="http://schemas.microsoft.com/office/drawing/2014/main" id="{A51C4F75-589B-4309-A7E5-06D2E1E00D2A}"/>
              </a:ext>
            </a:extLst>
          </p:cNvPr>
          <p:cNvSpPr>
            <a:spLocks noGrp="1"/>
          </p:cNvSpPr>
          <p:nvPr>
            <p:ph idx="1"/>
          </p:nvPr>
        </p:nvSpPr>
        <p:spPr>
          <a:xfrm>
            <a:off x="838200" y="1384917"/>
            <a:ext cx="10515600" cy="5015883"/>
          </a:xfrm>
        </p:spPr>
        <p:txBody>
          <a:bodyPr>
            <a:noAutofit/>
          </a:bodyPr>
          <a:lstStyle/>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Αντικείμενο της </a:t>
            </a:r>
            <a:r>
              <a:rPr lang="el-GR" sz="2200" dirty="0" err="1">
                <a:solidFill>
                  <a:schemeClr val="bg1"/>
                </a:solidFill>
                <a:latin typeface="Arial" panose="020B0604020202020204" pitchFamily="34" charset="0"/>
                <a:cs typeface="Arial" panose="020B0604020202020204" pitchFamily="34" charset="0"/>
              </a:rPr>
              <a:t>Καρδιομεταβολικής</a:t>
            </a:r>
            <a:r>
              <a:rPr lang="el-GR" sz="2200" dirty="0">
                <a:solidFill>
                  <a:schemeClr val="bg1"/>
                </a:solidFill>
                <a:latin typeface="Arial" panose="020B0604020202020204" pitchFamily="34" charset="0"/>
                <a:cs typeface="Arial" panose="020B0604020202020204" pitchFamily="34" charset="0"/>
              </a:rPr>
              <a:t> Ιατρικής είναι η γνώση και κατανόηση των κοινών </a:t>
            </a:r>
            <a:r>
              <a:rPr lang="el-GR" sz="2200" dirty="0" err="1">
                <a:solidFill>
                  <a:schemeClr val="bg1"/>
                </a:solidFill>
                <a:latin typeface="Arial" panose="020B0604020202020204" pitchFamily="34" charset="0"/>
                <a:cs typeface="Arial" panose="020B0604020202020204" pitchFamily="34" charset="0"/>
              </a:rPr>
              <a:t>παθογενετικών</a:t>
            </a:r>
            <a:r>
              <a:rPr lang="el-GR" sz="2200" dirty="0">
                <a:solidFill>
                  <a:schemeClr val="bg1"/>
                </a:solidFill>
                <a:latin typeface="Arial" panose="020B0604020202020204" pitchFamily="34" charset="0"/>
                <a:cs typeface="Arial" panose="020B0604020202020204" pitchFamily="34" charset="0"/>
              </a:rPr>
              <a:t> μηχανισμών των </a:t>
            </a:r>
            <a:r>
              <a:rPr lang="el-GR" sz="2200" dirty="0" err="1">
                <a:solidFill>
                  <a:schemeClr val="bg1"/>
                </a:solidFill>
                <a:latin typeface="Arial" panose="020B0604020202020204" pitchFamily="34" charset="0"/>
                <a:cs typeface="Arial" panose="020B0604020202020204" pitchFamily="34" charset="0"/>
              </a:rPr>
              <a:t>καρδιομεταβολικών</a:t>
            </a:r>
            <a:r>
              <a:rPr lang="el-GR" sz="2200" dirty="0">
                <a:solidFill>
                  <a:schemeClr val="bg1"/>
                </a:solidFill>
                <a:latin typeface="Arial" panose="020B0604020202020204" pitchFamily="34" charset="0"/>
                <a:cs typeface="Arial" panose="020B0604020202020204" pitchFamily="34" charset="0"/>
              </a:rPr>
              <a:t> νοσημάτων και των κοινών παραγόντων κινδύνου για την εμφάνισή τους, καθώς και η διαγνωστική και ολιστική θεραπευτική προσέγγιση των ασθενών με </a:t>
            </a:r>
            <a:r>
              <a:rPr lang="el-GR" sz="2200" dirty="0" err="1">
                <a:solidFill>
                  <a:schemeClr val="bg1"/>
                </a:solidFill>
                <a:latin typeface="Arial" panose="020B0604020202020204" pitchFamily="34" charset="0"/>
                <a:cs typeface="Arial" panose="020B0604020202020204" pitchFamily="34" charset="0"/>
              </a:rPr>
              <a:t>καρδιομεταβολικά</a:t>
            </a:r>
            <a:r>
              <a:rPr lang="el-GR" sz="2200" dirty="0">
                <a:solidFill>
                  <a:schemeClr val="bg1"/>
                </a:solidFill>
                <a:latin typeface="Arial" panose="020B0604020202020204" pitchFamily="34" charset="0"/>
                <a:cs typeface="Arial" panose="020B0604020202020204" pitchFamily="34" charset="0"/>
              </a:rPr>
              <a:t> νοσήματα.</a:t>
            </a:r>
          </a:p>
          <a:p>
            <a:pPr>
              <a:lnSpc>
                <a:spcPct val="120000"/>
              </a:lnSpc>
              <a:buClr>
                <a:srgbClr val="00B0F0"/>
              </a:buClr>
              <a:buFont typeface="Wingdings" panose="05000000000000000000" pitchFamily="2" charset="2"/>
              <a:buChar char="§"/>
            </a:pPr>
            <a:endParaRPr lang="el-GR" sz="200" dirty="0">
              <a:solidFill>
                <a:schemeClr val="bg1"/>
              </a:solidFill>
              <a:latin typeface="Arial" panose="020B0604020202020204" pitchFamily="34" charset="0"/>
              <a:cs typeface="Arial" panose="020B0604020202020204" pitchFamily="34" charset="0"/>
            </a:endParaRPr>
          </a:p>
          <a:p>
            <a:pPr>
              <a:lnSpc>
                <a:spcPct val="12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εκπαίδευση στην </a:t>
            </a:r>
            <a:r>
              <a:rPr lang="el-GR" sz="2200" dirty="0" err="1">
                <a:solidFill>
                  <a:schemeClr val="bg1"/>
                </a:solidFill>
                <a:latin typeface="Arial" panose="020B0604020202020204" pitchFamily="34" charset="0"/>
                <a:cs typeface="Arial" panose="020B0604020202020204" pitchFamily="34" charset="0"/>
              </a:rPr>
              <a:t>Καρδιομεταβολική</a:t>
            </a:r>
            <a:r>
              <a:rPr lang="el-GR" sz="2200" dirty="0">
                <a:solidFill>
                  <a:schemeClr val="bg1"/>
                </a:solidFill>
                <a:latin typeface="Arial" panose="020B0604020202020204" pitchFamily="34" charset="0"/>
                <a:cs typeface="Arial" panose="020B0604020202020204" pitchFamily="34" charset="0"/>
              </a:rPr>
              <a:t> Ιατρική αποσκοπεί στην κατάρτιση των επαγγελματιών υγείας σε θέματα διάγνωσης, πρόληψης και αντιμετώπισης του </a:t>
            </a:r>
            <a:r>
              <a:rPr lang="el-GR" sz="2200" dirty="0" err="1">
                <a:solidFill>
                  <a:schemeClr val="bg1"/>
                </a:solidFill>
                <a:latin typeface="Arial" panose="020B0604020202020204" pitchFamily="34" charset="0"/>
                <a:cs typeface="Arial" panose="020B0604020202020204" pitchFamily="34" charset="0"/>
              </a:rPr>
              <a:t>καρδιομεταβολικού</a:t>
            </a:r>
            <a:r>
              <a:rPr lang="el-GR" sz="2200" dirty="0">
                <a:solidFill>
                  <a:schemeClr val="bg1"/>
                </a:solidFill>
                <a:latin typeface="Arial" panose="020B0604020202020204" pitchFamily="34" charset="0"/>
                <a:cs typeface="Arial" panose="020B0604020202020204" pitchFamily="34" charset="0"/>
              </a:rPr>
              <a:t> συνδρόμου μέσα από την κατανόηση των </a:t>
            </a:r>
            <a:r>
              <a:rPr lang="el-GR" sz="2200" dirty="0" err="1">
                <a:solidFill>
                  <a:schemeClr val="bg1"/>
                </a:solidFill>
                <a:latin typeface="Arial" panose="020B0604020202020204" pitchFamily="34" charset="0"/>
                <a:cs typeface="Arial" panose="020B0604020202020204" pitchFamily="34" charset="0"/>
              </a:rPr>
              <a:t>παθοφυσιολογικών</a:t>
            </a:r>
            <a:r>
              <a:rPr lang="el-GR" sz="2200" dirty="0">
                <a:solidFill>
                  <a:schemeClr val="bg1"/>
                </a:solidFill>
                <a:latin typeface="Arial" panose="020B0604020202020204" pitchFamily="34" charset="0"/>
                <a:cs typeface="Arial" panose="020B0604020202020204" pitchFamily="34" charset="0"/>
              </a:rPr>
              <a:t> συσχετισμών που συνδέουν τις μεταβολικές διαταραχές με τις καρδιαγγειακές παθήσεις.  </a:t>
            </a:r>
          </a:p>
        </p:txBody>
      </p:sp>
    </p:spTree>
    <p:extLst>
      <p:ext uri="{BB962C8B-B14F-4D97-AF65-F5344CB8AC3E}">
        <p14:creationId xmlns:p14="http://schemas.microsoft.com/office/powerpoint/2010/main" val="1167479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7BA0A939-3C02-F809-4253-E0F0A773F4D0}"/>
              </a:ext>
            </a:extLst>
          </p:cNvPr>
          <p:cNvSpPr/>
          <p:nvPr/>
        </p:nvSpPr>
        <p:spPr>
          <a:xfrm>
            <a:off x="4034671" y="2884601"/>
            <a:ext cx="4157221" cy="1150069"/>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 components of Cardiometabolic medicine </a:t>
            </a:r>
            <a:endParaRPr lang="el-GR" sz="2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Ορθογώνιο: Στρογγύλεμα γωνιών 5">
            <a:extLst>
              <a:ext uri="{FF2B5EF4-FFF2-40B4-BE49-F238E27FC236}">
                <a16:creationId xmlns:a16="http://schemas.microsoft.com/office/drawing/2014/main" id="{F6A8FCBF-C832-CB7C-3BD1-D76CA1F46FD9}"/>
              </a:ext>
            </a:extLst>
          </p:cNvPr>
          <p:cNvSpPr/>
          <p:nvPr/>
        </p:nvSpPr>
        <p:spPr>
          <a:xfrm>
            <a:off x="5024487" y="2064470"/>
            <a:ext cx="2187018" cy="46191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Lifestyle</a:t>
            </a:r>
            <a:endParaRPr lang="el-GR" sz="2400" dirty="0">
              <a:solidFill>
                <a:schemeClr val="tx1"/>
              </a:solidFill>
              <a:latin typeface="Arial" panose="020B0604020202020204" pitchFamily="34" charset="0"/>
              <a:cs typeface="Arial" panose="020B0604020202020204" pitchFamily="34" charset="0"/>
            </a:endParaRPr>
          </a:p>
        </p:txBody>
      </p:sp>
      <p:sp>
        <p:nvSpPr>
          <p:cNvPr id="7" name="Ορθογώνιο: Στρογγύλεμα γωνιών 6">
            <a:extLst>
              <a:ext uri="{FF2B5EF4-FFF2-40B4-BE49-F238E27FC236}">
                <a16:creationId xmlns:a16="http://schemas.microsoft.com/office/drawing/2014/main" id="{947BC917-9045-8991-3E8C-14BBA53226F8}"/>
              </a:ext>
            </a:extLst>
          </p:cNvPr>
          <p:cNvSpPr/>
          <p:nvPr/>
        </p:nvSpPr>
        <p:spPr>
          <a:xfrm>
            <a:off x="3465918" y="4392886"/>
            <a:ext cx="2161883"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Hepatology</a:t>
            </a:r>
            <a:endParaRPr lang="el-GR" sz="2400" dirty="0">
              <a:solidFill>
                <a:schemeClr val="tx1"/>
              </a:solidFill>
              <a:latin typeface="Arial" panose="020B0604020202020204" pitchFamily="34" charset="0"/>
              <a:cs typeface="Arial" panose="020B0604020202020204" pitchFamily="34" charset="0"/>
            </a:endParaRPr>
          </a:p>
        </p:txBody>
      </p:sp>
      <p:sp>
        <p:nvSpPr>
          <p:cNvPr id="8" name="Ορθογώνιο: Στρογγύλεμα γωνιών 7">
            <a:extLst>
              <a:ext uri="{FF2B5EF4-FFF2-40B4-BE49-F238E27FC236}">
                <a16:creationId xmlns:a16="http://schemas.microsoft.com/office/drawing/2014/main" id="{FEBE49C0-E920-5205-ACF4-E78945C03322}"/>
              </a:ext>
            </a:extLst>
          </p:cNvPr>
          <p:cNvSpPr/>
          <p:nvPr/>
        </p:nvSpPr>
        <p:spPr>
          <a:xfrm>
            <a:off x="6564198" y="4392886"/>
            <a:ext cx="2161883"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Nephrology</a:t>
            </a:r>
            <a:endParaRPr lang="el-GR" sz="2400" dirty="0">
              <a:solidFill>
                <a:schemeClr val="tx1"/>
              </a:solidFill>
              <a:latin typeface="Arial" panose="020B0604020202020204" pitchFamily="34" charset="0"/>
              <a:cs typeface="Arial" panose="020B0604020202020204" pitchFamily="34" charset="0"/>
            </a:endParaRPr>
          </a:p>
        </p:txBody>
      </p:sp>
      <p:sp>
        <p:nvSpPr>
          <p:cNvPr id="9" name="Ορθογώνιο: Στρογγύλεμα γωνιών 8">
            <a:extLst>
              <a:ext uri="{FF2B5EF4-FFF2-40B4-BE49-F238E27FC236}">
                <a16:creationId xmlns:a16="http://schemas.microsoft.com/office/drawing/2014/main" id="{0CBA1FAB-4E79-72D6-8B3B-53F25F75E244}"/>
              </a:ext>
            </a:extLst>
          </p:cNvPr>
          <p:cNvSpPr/>
          <p:nvPr/>
        </p:nvSpPr>
        <p:spPr>
          <a:xfrm>
            <a:off x="593889" y="3242817"/>
            <a:ext cx="2337847"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Cardiology</a:t>
            </a:r>
            <a:endParaRPr lang="el-GR" sz="2400" dirty="0">
              <a:solidFill>
                <a:schemeClr val="tx1"/>
              </a:solidFill>
              <a:latin typeface="Arial" panose="020B0604020202020204" pitchFamily="34" charset="0"/>
              <a:cs typeface="Arial" panose="020B0604020202020204" pitchFamily="34" charset="0"/>
            </a:endParaRPr>
          </a:p>
        </p:txBody>
      </p:sp>
      <p:sp>
        <p:nvSpPr>
          <p:cNvPr id="10" name="Ορθογώνιο: Στρογγύλεμα γωνιών 9">
            <a:extLst>
              <a:ext uri="{FF2B5EF4-FFF2-40B4-BE49-F238E27FC236}">
                <a16:creationId xmlns:a16="http://schemas.microsoft.com/office/drawing/2014/main" id="{E42EA2A9-662F-A45F-223D-BE77FCE2F650}"/>
              </a:ext>
            </a:extLst>
          </p:cNvPr>
          <p:cNvSpPr/>
          <p:nvPr/>
        </p:nvSpPr>
        <p:spPr>
          <a:xfrm>
            <a:off x="9247696" y="3242817"/>
            <a:ext cx="2350414" cy="48077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Endocrinology</a:t>
            </a:r>
            <a:endParaRPr lang="el-GR" sz="2400" dirty="0">
              <a:solidFill>
                <a:schemeClr val="tx1"/>
              </a:solidFill>
              <a:latin typeface="Arial" panose="020B0604020202020204" pitchFamily="34" charset="0"/>
              <a:cs typeface="Arial" panose="020B0604020202020204" pitchFamily="34" charset="0"/>
            </a:endParaRPr>
          </a:p>
        </p:txBody>
      </p:sp>
      <p:sp>
        <p:nvSpPr>
          <p:cNvPr id="11" name="Ορθογώνιο: Στρογγύλεμα γωνιών 10">
            <a:extLst>
              <a:ext uri="{FF2B5EF4-FFF2-40B4-BE49-F238E27FC236}">
                <a16:creationId xmlns:a16="http://schemas.microsoft.com/office/drawing/2014/main" id="{E63AA147-13A8-6CF0-60B1-36523D90B347}"/>
              </a:ext>
            </a:extLst>
          </p:cNvPr>
          <p:cNvSpPr/>
          <p:nvPr/>
        </p:nvSpPr>
        <p:spPr>
          <a:xfrm>
            <a:off x="5024487" y="292232"/>
            <a:ext cx="2187018" cy="1414022"/>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Nutrition</a:t>
            </a:r>
          </a:p>
          <a:p>
            <a:pPr algn="ctr"/>
            <a:r>
              <a:rPr lang="en-US" sz="1400" dirty="0">
                <a:latin typeface="Arial" panose="020B0604020202020204" pitchFamily="34" charset="0"/>
                <a:cs typeface="Arial" panose="020B0604020202020204" pitchFamily="34" charset="0"/>
              </a:rPr>
              <a:t>Exercise</a:t>
            </a:r>
          </a:p>
          <a:p>
            <a:pPr algn="ctr"/>
            <a:r>
              <a:rPr lang="en-US" sz="1400" dirty="0">
                <a:latin typeface="Arial" panose="020B0604020202020204" pitchFamily="34" charset="0"/>
                <a:cs typeface="Arial" panose="020B0604020202020204" pitchFamily="34" charset="0"/>
              </a:rPr>
              <a:t>Sleep</a:t>
            </a:r>
          </a:p>
          <a:p>
            <a:pPr algn="ctr"/>
            <a:r>
              <a:rPr lang="en-US" sz="1400" dirty="0">
                <a:latin typeface="Arial" panose="020B0604020202020204" pitchFamily="34" charset="0"/>
                <a:cs typeface="Arial" panose="020B0604020202020204" pitchFamily="34" charset="0"/>
              </a:rPr>
              <a:t>Smoking cessation</a:t>
            </a:r>
          </a:p>
          <a:p>
            <a:pPr algn="ctr"/>
            <a:r>
              <a:rPr lang="en-US" sz="1400" dirty="0">
                <a:latin typeface="Arial" panose="020B0604020202020204" pitchFamily="34" charset="0"/>
                <a:cs typeface="Arial" panose="020B0604020202020204" pitchFamily="34" charset="0"/>
              </a:rPr>
              <a:t>Alcohol moderation</a:t>
            </a:r>
          </a:p>
          <a:p>
            <a:pPr algn="ctr"/>
            <a:r>
              <a:rPr lang="en-US" sz="1400" dirty="0">
                <a:latin typeface="Arial" panose="020B0604020202020204" pitchFamily="34" charset="0"/>
                <a:cs typeface="Arial" panose="020B0604020202020204" pitchFamily="34" charset="0"/>
              </a:rPr>
              <a:t>Behavioral medicine</a:t>
            </a:r>
            <a:endParaRPr lang="el-GR" sz="1400" dirty="0">
              <a:latin typeface="Arial" panose="020B0604020202020204" pitchFamily="34" charset="0"/>
              <a:cs typeface="Arial" panose="020B0604020202020204" pitchFamily="34" charset="0"/>
            </a:endParaRPr>
          </a:p>
        </p:txBody>
      </p:sp>
      <p:sp>
        <p:nvSpPr>
          <p:cNvPr id="12" name="Ορθογώνιο: Στρογγύλεμα γωνιών 11">
            <a:extLst>
              <a:ext uri="{FF2B5EF4-FFF2-40B4-BE49-F238E27FC236}">
                <a16:creationId xmlns:a16="http://schemas.microsoft.com/office/drawing/2014/main" id="{B829AD4A-75FA-FE70-112D-80EB36A21CB6}"/>
              </a:ext>
            </a:extLst>
          </p:cNvPr>
          <p:cNvSpPr/>
          <p:nvPr/>
        </p:nvSpPr>
        <p:spPr>
          <a:xfrm>
            <a:off x="593889" y="4034670"/>
            <a:ext cx="2337847" cy="1432876"/>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Hypertension</a:t>
            </a:r>
          </a:p>
          <a:p>
            <a:pPr algn="ctr"/>
            <a:r>
              <a:rPr lang="en-US" sz="1400" dirty="0">
                <a:latin typeface="Arial" panose="020B0604020202020204" pitchFamily="34" charset="0"/>
                <a:cs typeface="Arial" panose="020B0604020202020204" pitchFamily="34" charset="0"/>
              </a:rPr>
              <a:t>Atherosclerotic disease</a:t>
            </a:r>
          </a:p>
          <a:p>
            <a:pPr algn="ctr"/>
            <a:r>
              <a:rPr lang="en-US" sz="1400" dirty="0">
                <a:latin typeface="Arial" panose="020B0604020202020204" pitchFamily="34" charset="0"/>
                <a:cs typeface="Arial" panose="020B0604020202020204" pitchFamily="34" charset="0"/>
              </a:rPr>
              <a:t>Heart failure</a:t>
            </a:r>
          </a:p>
          <a:p>
            <a:pPr algn="ctr"/>
            <a:r>
              <a:rPr lang="en-US" sz="1400" dirty="0">
                <a:latin typeface="Arial" panose="020B0604020202020204" pitchFamily="34" charset="0"/>
                <a:cs typeface="Arial" panose="020B0604020202020204" pitchFamily="34" charset="0"/>
              </a:rPr>
              <a:t>Cardiac rehabilitation</a:t>
            </a:r>
          </a:p>
          <a:p>
            <a:pPr algn="ctr"/>
            <a:r>
              <a:rPr lang="en-US" sz="1400" dirty="0">
                <a:latin typeface="Arial" panose="020B0604020202020204" pitchFamily="34" charset="0"/>
                <a:cs typeface="Arial" panose="020B0604020202020204" pitchFamily="34" charset="0"/>
              </a:rPr>
              <a:t>Risk stratification</a:t>
            </a:r>
          </a:p>
        </p:txBody>
      </p:sp>
      <p:sp>
        <p:nvSpPr>
          <p:cNvPr id="13" name="Ορθογώνιο: Στρογγύλεμα γωνιών 12">
            <a:extLst>
              <a:ext uri="{FF2B5EF4-FFF2-40B4-BE49-F238E27FC236}">
                <a16:creationId xmlns:a16="http://schemas.microsoft.com/office/drawing/2014/main" id="{D1E2A932-DEAC-B32F-D196-85455C9578FA}"/>
              </a:ext>
            </a:extLst>
          </p:cNvPr>
          <p:cNvSpPr/>
          <p:nvPr/>
        </p:nvSpPr>
        <p:spPr>
          <a:xfrm>
            <a:off x="3311952" y="5231872"/>
            <a:ext cx="2469822" cy="78242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MAFLD</a:t>
            </a:r>
          </a:p>
          <a:p>
            <a:pPr algn="ctr"/>
            <a:r>
              <a:rPr lang="en-US" sz="1400" dirty="0">
                <a:latin typeface="Arial" panose="020B0604020202020204" pitchFamily="34" charset="0"/>
                <a:cs typeface="Arial" panose="020B0604020202020204" pitchFamily="34" charset="0"/>
              </a:rPr>
              <a:t>Nonalcoholic steatohepatitis</a:t>
            </a:r>
          </a:p>
          <a:p>
            <a:pPr algn="ctr"/>
            <a:r>
              <a:rPr lang="en-US" sz="1400" dirty="0">
                <a:latin typeface="Arial" panose="020B0604020202020204" pitchFamily="34" charset="0"/>
                <a:cs typeface="Arial" panose="020B0604020202020204" pitchFamily="34" charset="0"/>
              </a:rPr>
              <a:t>Advanced liver diseases</a:t>
            </a:r>
          </a:p>
        </p:txBody>
      </p:sp>
      <p:sp>
        <p:nvSpPr>
          <p:cNvPr id="14" name="Ορθογώνιο: Στρογγύλεμα γωνιών 13">
            <a:extLst>
              <a:ext uri="{FF2B5EF4-FFF2-40B4-BE49-F238E27FC236}">
                <a16:creationId xmlns:a16="http://schemas.microsoft.com/office/drawing/2014/main" id="{A2D40841-E836-2CF2-EE21-0CC611939599}"/>
              </a:ext>
            </a:extLst>
          </p:cNvPr>
          <p:cNvSpPr/>
          <p:nvPr/>
        </p:nvSpPr>
        <p:spPr>
          <a:xfrm>
            <a:off x="6410225" y="5231872"/>
            <a:ext cx="2469822" cy="78242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Chronic kidney disease</a:t>
            </a:r>
          </a:p>
          <a:p>
            <a:pPr algn="ctr"/>
            <a:r>
              <a:rPr lang="en-US" sz="1400" dirty="0">
                <a:latin typeface="Arial" panose="020B0604020202020204" pitchFamily="34" charset="0"/>
                <a:cs typeface="Arial" panose="020B0604020202020204" pitchFamily="34" charset="0"/>
              </a:rPr>
              <a:t>Resistant hypertension</a:t>
            </a:r>
          </a:p>
        </p:txBody>
      </p:sp>
      <p:sp>
        <p:nvSpPr>
          <p:cNvPr id="15" name="Ορθογώνιο: Στρογγύλεμα γωνιών 14">
            <a:extLst>
              <a:ext uri="{FF2B5EF4-FFF2-40B4-BE49-F238E27FC236}">
                <a16:creationId xmlns:a16="http://schemas.microsoft.com/office/drawing/2014/main" id="{F7193DFF-7D7F-B677-3908-2DEA0874598A}"/>
              </a:ext>
            </a:extLst>
          </p:cNvPr>
          <p:cNvSpPr/>
          <p:nvPr/>
        </p:nvSpPr>
        <p:spPr>
          <a:xfrm>
            <a:off x="9247697" y="4034669"/>
            <a:ext cx="2350414" cy="1522751"/>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Obesity</a:t>
            </a:r>
          </a:p>
          <a:p>
            <a:pPr algn="ctr"/>
            <a:r>
              <a:rPr lang="en-US" sz="1400" dirty="0">
                <a:latin typeface="Arial" panose="020B0604020202020204" pitchFamily="34" charset="0"/>
                <a:cs typeface="Arial" panose="020B0604020202020204" pitchFamily="34" charset="0"/>
              </a:rPr>
              <a:t>Metabolic syndrome</a:t>
            </a:r>
          </a:p>
          <a:p>
            <a:pPr algn="ctr"/>
            <a:r>
              <a:rPr lang="en-US" sz="1400" dirty="0">
                <a:latin typeface="Arial" panose="020B0604020202020204" pitchFamily="34" charset="0"/>
                <a:cs typeface="Arial" panose="020B0604020202020204" pitchFamily="34" charset="0"/>
              </a:rPr>
              <a:t>Diabetes mellitus</a:t>
            </a:r>
          </a:p>
          <a:p>
            <a:pPr algn="ctr"/>
            <a:r>
              <a:rPr lang="en-US" sz="1400" dirty="0">
                <a:latin typeface="Arial" panose="020B0604020202020204" pitchFamily="34" charset="0"/>
                <a:cs typeface="Arial" panose="020B0604020202020204" pitchFamily="34" charset="0"/>
              </a:rPr>
              <a:t>Dyslipidemia</a:t>
            </a:r>
          </a:p>
          <a:p>
            <a:pPr algn="ctr"/>
            <a:r>
              <a:rPr lang="en-US" sz="1400" dirty="0">
                <a:latin typeface="Arial" panose="020B0604020202020204" pitchFamily="34" charset="0"/>
                <a:cs typeface="Arial" panose="020B0604020202020204" pitchFamily="34" charset="0"/>
              </a:rPr>
              <a:t>Secondary hypertension</a:t>
            </a:r>
          </a:p>
          <a:p>
            <a:pPr algn="ctr"/>
            <a:r>
              <a:rPr lang="en-US" sz="1400" dirty="0">
                <a:latin typeface="Arial" panose="020B0604020202020204" pitchFamily="34" charset="0"/>
                <a:cs typeface="Arial" panose="020B0604020202020204" pitchFamily="34" charset="0"/>
              </a:rPr>
              <a:t>Endocrinopathies</a:t>
            </a:r>
          </a:p>
        </p:txBody>
      </p:sp>
      <p:cxnSp>
        <p:nvCxnSpPr>
          <p:cNvPr id="17" name="Ευθεία γραμμή σύνδεσης 16">
            <a:extLst>
              <a:ext uri="{FF2B5EF4-FFF2-40B4-BE49-F238E27FC236}">
                <a16:creationId xmlns:a16="http://schemas.microsoft.com/office/drawing/2014/main" id="{17A42E03-6506-B432-6D12-264EC790959B}"/>
              </a:ext>
            </a:extLst>
          </p:cNvPr>
          <p:cNvCxnSpPr>
            <a:stCxn id="11" idx="2"/>
            <a:endCxn id="6" idx="0"/>
          </p:cNvCxnSpPr>
          <p:nvPr/>
        </p:nvCxnSpPr>
        <p:spPr>
          <a:xfrm>
            <a:off x="6117996" y="1706254"/>
            <a:ext cx="0" cy="35821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B2C163E9-2B56-DCD6-2EDE-373D5AA073ED}"/>
              </a:ext>
            </a:extLst>
          </p:cNvPr>
          <p:cNvCxnSpPr>
            <a:cxnSpLocks/>
            <a:stCxn id="6" idx="2"/>
            <a:endCxn id="4" idx="0"/>
          </p:cNvCxnSpPr>
          <p:nvPr/>
        </p:nvCxnSpPr>
        <p:spPr>
          <a:xfrm flipH="1">
            <a:off x="6113282" y="2526384"/>
            <a:ext cx="4714" cy="35821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a16="http://schemas.microsoft.com/office/drawing/2014/main" id="{52A63690-C28F-10BD-B434-B94C71FC89C5}"/>
              </a:ext>
            </a:extLst>
          </p:cNvPr>
          <p:cNvCxnSpPr>
            <a:cxnSpLocks/>
            <a:stCxn id="7" idx="0"/>
            <a:endCxn id="4" idx="2"/>
          </p:cNvCxnSpPr>
          <p:nvPr/>
        </p:nvCxnSpPr>
        <p:spPr>
          <a:xfrm flipV="1">
            <a:off x="4546860" y="4034670"/>
            <a:ext cx="1566422" cy="3582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A0FC0FA8-7C8F-CF36-B2B4-90284015A495}"/>
              </a:ext>
            </a:extLst>
          </p:cNvPr>
          <p:cNvCxnSpPr>
            <a:cxnSpLocks/>
            <a:stCxn id="4" idx="2"/>
            <a:endCxn id="8" idx="0"/>
          </p:cNvCxnSpPr>
          <p:nvPr/>
        </p:nvCxnSpPr>
        <p:spPr>
          <a:xfrm>
            <a:off x="6113282" y="4034670"/>
            <a:ext cx="1531858" cy="35821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8314E5C2-47EB-A71E-F41A-D54A2014EDC5}"/>
              </a:ext>
            </a:extLst>
          </p:cNvPr>
          <p:cNvCxnSpPr>
            <a:cxnSpLocks/>
            <a:stCxn id="4" idx="1"/>
            <a:endCxn id="9" idx="3"/>
          </p:cNvCxnSpPr>
          <p:nvPr/>
        </p:nvCxnSpPr>
        <p:spPr>
          <a:xfrm flipH="1">
            <a:off x="2931736" y="3459636"/>
            <a:ext cx="1102935" cy="2356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a:extLst>
              <a:ext uri="{FF2B5EF4-FFF2-40B4-BE49-F238E27FC236}">
                <a16:creationId xmlns:a16="http://schemas.microsoft.com/office/drawing/2014/main" id="{9C0403B8-496F-A67A-7D91-E5A0406257F0}"/>
              </a:ext>
            </a:extLst>
          </p:cNvPr>
          <p:cNvCxnSpPr>
            <a:stCxn id="4" idx="3"/>
            <a:endCxn id="10" idx="1"/>
          </p:cNvCxnSpPr>
          <p:nvPr/>
        </p:nvCxnSpPr>
        <p:spPr>
          <a:xfrm>
            <a:off x="8191892" y="3459636"/>
            <a:ext cx="1055804" cy="2356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a:extLst>
              <a:ext uri="{FF2B5EF4-FFF2-40B4-BE49-F238E27FC236}">
                <a16:creationId xmlns:a16="http://schemas.microsoft.com/office/drawing/2014/main" id="{CC29893D-5AC7-6F72-B597-6F27EB739A6C}"/>
              </a:ext>
            </a:extLst>
          </p:cNvPr>
          <p:cNvCxnSpPr>
            <a:stCxn id="9" idx="2"/>
            <a:endCxn id="12" idx="0"/>
          </p:cNvCxnSpPr>
          <p:nvPr/>
        </p:nvCxnSpPr>
        <p:spPr>
          <a:xfrm>
            <a:off x="1762813" y="3723588"/>
            <a:ext cx="0" cy="311082"/>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a:extLst>
              <a:ext uri="{FF2B5EF4-FFF2-40B4-BE49-F238E27FC236}">
                <a16:creationId xmlns:a16="http://schemas.microsoft.com/office/drawing/2014/main" id="{973C96B3-3BEA-7B4A-08B1-A70FBF38EEEA}"/>
              </a:ext>
            </a:extLst>
          </p:cNvPr>
          <p:cNvCxnSpPr>
            <a:cxnSpLocks/>
            <a:stCxn id="10" idx="2"/>
            <a:endCxn id="15" idx="0"/>
          </p:cNvCxnSpPr>
          <p:nvPr/>
        </p:nvCxnSpPr>
        <p:spPr>
          <a:xfrm>
            <a:off x="10422903" y="3723588"/>
            <a:ext cx="1" cy="31108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a:extLst>
              <a:ext uri="{FF2B5EF4-FFF2-40B4-BE49-F238E27FC236}">
                <a16:creationId xmlns:a16="http://schemas.microsoft.com/office/drawing/2014/main" id="{2EBE3464-45DC-CD5E-536D-2FCDB4275D79}"/>
              </a:ext>
            </a:extLst>
          </p:cNvPr>
          <p:cNvCxnSpPr>
            <a:stCxn id="7" idx="2"/>
            <a:endCxn id="13" idx="0"/>
          </p:cNvCxnSpPr>
          <p:nvPr/>
        </p:nvCxnSpPr>
        <p:spPr>
          <a:xfrm>
            <a:off x="4546860" y="4873657"/>
            <a:ext cx="3" cy="35821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a:extLst>
              <a:ext uri="{FF2B5EF4-FFF2-40B4-BE49-F238E27FC236}">
                <a16:creationId xmlns:a16="http://schemas.microsoft.com/office/drawing/2014/main" id="{44F78646-F6B7-72B4-7BA9-C5BA2CD73AA5}"/>
              </a:ext>
            </a:extLst>
          </p:cNvPr>
          <p:cNvCxnSpPr>
            <a:cxnSpLocks/>
            <a:stCxn id="8" idx="2"/>
            <a:endCxn id="14" idx="0"/>
          </p:cNvCxnSpPr>
          <p:nvPr/>
        </p:nvCxnSpPr>
        <p:spPr>
          <a:xfrm flipH="1">
            <a:off x="7645136" y="4873657"/>
            <a:ext cx="4" cy="35821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867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CA5A529-E709-9F39-BD73-92817EE3EE96}"/>
              </a:ext>
            </a:extLst>
          </p:cNvPr>
          <p:cNvPicPr>
            <a:picLocks noChangeAspect="1"/>
          </p:cNvPicPr>
          <p:nvPr/>
        </p:nvPicPr>
        <p:blipFill>
          <a:blip r:embed="rId2"/>
          <a:stretch>
            <a:fillRect/>
          </a:stretch>
        </p:blipFill>
        <p:spPr>
          <a:xfrm>
            <a:off x="1154097" y="233362"/>
            <a:ext cx="9907480" cy="6025395"/>
          </a:xfrm>
          <a:prstGeom prst="rect">
            <a:avLst/>
          </a:prstGeom>
        </p:spPr>
      </p:pic>
      <p:sp>
        <p:nvSpPr>
          <p:cNvPr id="2" name="TextBox 1">
            <a:extLst>
              <a:ext uri="{FF2B5EF4-FFF2-40B4-BE49-F238E27FC236}">
                <a16:creationId xmlns:a16="http://schemas.microsoft.com/office/drawing/2014/main" id="{73ECAFB4-AEE1-EB8E-A69D-3C4EC014F3F6}"/>
              </a:ext>
            </a:extLst>
          </p:cNvPr>
          <p:cNvSpPr txBox="1"/>
          <p:nvPr/>
        </p:nvSpPr>
        <p:spPr>
          <a:xfrm>
            <a:off x="6427433" y="6365289"/>
            <a:ext cx="4634144" cy="307777"/>
          </a:xfrm>
          <a:prstGeom prst="rect">
            <a:avLst/>
          </a:prstGeom>
          <a:noFill/>
        </p:spPr>
        <p:txBody>
          <a:bodyPr wrap="square" rtlCol="0">
            <a:spAutoFit/>
          </a:bodyPr>
          <a:lstStyle/>
          <a:p>
            <a:pPr algn="ctr"/>
            <a:r>
              <a:rPr lang="en-US" sz="1400" dirty="0">
                <a:solidFill>
                  <a:srgbClr val="FFC000"/>
                </a:solidFill>
                <a:latin typeface="Arial" panose="020B0604020202020204" pitchFamily="34" charset="0"/>
                <a:cs typeface="Arial" panose="020B0604020202020204" pitchFamily="34" charset="0"/>
              </a:rPr>
              <a:t>Reiter-Brennan C et al. Curr </a:t>
            </a:r>
            <a:r>
              <a:rPr lang="en-US" sz="1400" dirty="0" err="1">
                <a:solidFill>
                  <a:srgbClr val="FFC000"/>
                </a:solidFill>
                <a:latin typeface="Arial" panose="020B0604020202020204" pitchFamily="34" charset="0"/>
                <a:cs typeface="Arial" panose="020B0604020202020204" pitchFamily="34" charset="0"/>
              </a:rPr>
              <a:t>Cardiol</a:t>
            </a:r>
            <a:r>
              <a:rPr lang="en-US" sz="1400" dirty="0">
                <a:solidFill>
                  <a:srgbClr val="FFC000"/>
                </a:solidFill>
                <a:latin typeface="Arial" panose="020B0604020202020204" pitchFamily="34" charset="0"/>
                <a:cs typeface="Arial" panose="020B0604020202020204" pitchFamily="34" charset="0"/>
              </a:rPr>
              <a:t> Rep. 2021;23(3):22.</a:t>
            </a:r>
            <a:endParaRPr lang="el-GR" sz="1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495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00612-AAD0-8177-4DA6-A8E71AA4CAA7}"/>
              </a:ext>
            </a:extLst>
          </p:cNvPr>
          <p:cNvSpPr>
            <a:spLocks noGrp="1"/>
          </p:cNvSpPr>
          <p:nvPr>
            <p:ph type="title"/>
          </p:nvPr>
        </p:nvSpPr>
        <p:spPr>
          <a:xfrm>
            <a:off x="838200" y="254524"/>
            <a:ext cx="10515600" cy="603315"/>
          </a:xfrm>
          <a:solidFill>
            <a:srgbClr val="00B0F0"/>
          </a:solidFill>
        </p:spPr>
        <p:txBody>
          <a:bodyPr>
            <a:normAutofit fontScale="90000"/>
          </a:bodyPr>
          <a:lstStyle/>
          <a:p>
            <a:r>
              <a:rPr lang="en-GB" dirty="0">
                <a:solidFill>
                  <a:schemeClr val="bg1"/>
                </a:solidFill>
                <a:latin typeface="Arial" panose="020B0604020202020204" pitchFamily="34" charset="0"/>
                <a:cs typeface="Arial" panose="020B0604020202020204" pitchFamily="34" charset="0"/>
              </a:rPr>
              <a:t>Take home messages</a:t>
            </a:r>
            <a:endParaRPr lang="el-GR" dirty="0">
              <a:solidFill>
                <a:schemeClr val="bg1"/>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54087A71-9AB6-6855-8A62-965D0B2E161A}"/>
              </a:ext>
            </a:extLst>
          </p:cNvPr>
          <p:cNvSpPr>
            <a:spLocks noGrp="1"/>
          </p:cNvSpPr>
          <p:nvPr>
            <p:ph idx="1"/>
          </p:nvPr>
        </p:nvSpPr>
        <p:spPr>
          <a:xfrm>
            <a:off x="838200" y="1074655"/>
            <a:ext cx="10515600" cy="5528821"/>
          </a:xfrm>
        </p:spPr>
        <p:txBody>
          <a:bodyPr>
            <a:normAutofit fontScale="92500" lnSpcReduction="10000"/>
          </a:bodyPr>
          <a:lstStyle/>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 ΣΔ αποτελεί μια </a:t>
            </a:r>
            <a:r>
              <a:rPr lang="el-GR" sz="1800" dirty="0">
                <a:solidFill>
                  <a:srgbClr val="FFFF00"/>
                </a:solidFill>
                <a:latin typeface="Arial" panose="020B0604020202020204" pitchFamily="34" charset="0"/>
                <a:cs typeface="Arial" panose="020B0604020202020204" pitchFamily="34" charset="0"/>
              </a:rPr>
              <a:t>σύνθετη μεταβολική διαταραχή </a:t>
            </a:r>
            <a:r>
              <a:rPr lang="el-GR" sz="1800" dirty="0">
                <a:solidFill>
                  <a:schemeClr val="bg1"/>
                </a:solidFill>
                <a:latin typeface="Arial" panose="020B0604020202020204" pitchFamily="34" charset="0"/>
                <a:cs typeface="Arial" panose="020B0604020202020204" pitchFamily="34" charset="0"/>
              </a:rPr>
              <a:t>που χαρακτηρίζεται από υπεργλυκαιμία ενώ συνυπάρχουν και διαταραχές του μεταβολισμού των υδατανθράκων, των πρωτεϊνών και των λιπών.</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Ο ΣΔ είναι ένας </a:t>
            </a:r>
            <a:r>
              <a:rPr lang="el-GR" sz="1800" dirty="0">
                <a:solidFill>
                  <a:srgbClr val="FFFF00"/>
                </a:solidFill>
                <a:latin typeface="Arial" panose="020B0604020202020204" pitchFamily="34" charset="0"/>
                <a:cs typeface="Arial" panose="020B0604020202020204" pitchFamily="34" charset="0"/>
              </a:rPr>
              <a:t>μείζονας παράγοντας κινδύνου για καρδιαγγειακή νόσο</a:t>
            </a:r>
            <a:r>
              <a:rPr lang="el-GR" sz="1800" dirty="0">
                <a:solidFill>
                  <a:schemeClr val="bg1"/>
                </a:solidFill>
                <a:latin typeface="Arial" panose="020B0604020202020204" pitchFamily="34" charset="0"/>
                <a:cs typeface="Arial" panose="020B0604020202020204" pitchFamily="34" charset="0"/>
              </a:rPr>
              <a:t>. Η σχέση της υπεργλυκαιμίας με την καρδιαγγειακή νόσο είναι γραμμική και οδηγεί στην εμφάνιση των χρόνιων </a:t>
            </a:r>
            <a:r>
              <a:rPr lang="el-GR" sz="1800" dirty="0" err="1">
                <a:solidFill>
                  <a:schemeClr val="bg1"/>
                </a:solidFill>
                <a:latin typeface="Arial" panose="020B0604020202020204" pitchFamily="34" charset="0"/>
                <a:cs typeface="Arial" panose="020B0604020202020204" pitchFamily="34" charset="0"/>
              </a:rPr>
              <a:t>μικρο</a:t>
            </a:r>
            <a:r>
              <a:rPr lang="el-GR" sz="1800" dirty="0">
                <a:solidFill>
                  <a:schemeClr val="bg1"/>
                </a:solidFill>
                <a:latin typeface="Arial" panose="020B0604020202020204" pitchFamily="34" charset="0"/>
                <a:cs typeface="Arial" panose="020B0604020202020204" pitchFamily="34" charset="0"/>
              </a:rPr>
              <a:t>- και </a:t>
            </a:r>
            <a:r>
              <a:rPr lang="el-GR" sz="1800" dirty="0" err="1">
                <a:solidFill>
                  <a:schemeClr val="bg1"/>
                </a:solidFill>
                <a:latin typeface="Arial" panose="020B0604020202020204" pitchFamily="34" charset="0"/>
                <a:cs typeface="Arial" panose="020B0604020202020204" pitchFamily="34" charset="0"/>
              </a:rPr>
              <a:t>μακροαγγειοπαθητικών</a:t>
            </a:r>
            <a:r>
              <a:rPr lang="el-GR" sz="1800" dirty="0">
                <a:solidFill>
                  <a:schemeClr val="bg1"/>
                </a:solidFill>
                <a:latin typeface="Arial" panose="020B0604020202020204" pitchFamily="34" charset="0"/>
                <a:cs typeface="Arial" panose="020B0604020202020204" pitchFamily="34" charset="0"/>
              </a:rPr>
              <a:t> επιπλοκών του ΣΔ.</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 υπεργλυκαιμία είναι βλαπτική για το ενδοθήλιο. Η </a:t>
            </a:r>
            <a:r>
              <a:rPr lang="el-GR" sz="1800" dirty="0">
                <a:solidFill>
                  <a:srgbClr val="FFFF00"/>
                </a:solidFill>
                <a:latin typeface="Arial" panose="020B0604020202020204" pitchFamily="34" charset="0"/>
                <a:cs typeface="Arial" panose="020B0604020202020204" pitchFamily="34" charset="0"/>
              </a:rPr>
              <a:t>ενδοθηλιακή δυσλειτουργία</a:t>
            </a:r>
            <a:r>
              <a:rPr lang="el-GR" sz="1800" dirty="0">
                <a:solidFill>
                  <a:schemeClr val="bg1"/>
                </a:solidFill>
                <a:latin typeface="Arial" panose="020B0604020202020204" pitchFamily="34" charset="0"/>
                <a:cs typeface="Arial" panose="020B0604020202020204" pitchFamily="34" charset="0"/>
              </a:rPr>
              <a:t> θεωρείται πρωταρχικής σημασίας για την έναρξη της αθηροσκλήρωσης.</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rgbClr val="FFFF00"/>
                </a:solidFill>
                <a:latin typeface="Arial" panose="020B0604020202020204" pitchFamily="34" charset="0"/>
                <a:cs typeface="Arial" panose="020B0604020202020204" pitchFamily="34" charset="0"/>
              </a:rPr>
              <a:t>Ο ΣΔ τύπου 2 συνυπάρχει συχνά με άλλους παράγοντες κινδύνου </a:t>
            </a:r>
            <a:r>
              <a:rPr lang="el-GR" sz="1800" dirty="0">
                <a:solidFill>
                  <a:schemeClr val="bg1"/>
                </a:solidFill>
                <a:latin typeface="Arial" panose="020B0604020202020204" pitchFamily="34" charset="0"/>
                <a:cs typeface="Arial" panose="020B0604020202020204" pitchFamily="34" charset="0"/>
              </a:rPr>
              <a:t>(παχυσαρκία, υπέρταση, </a:t>
            </a:r>
            <a:r>
              <a:rPr lang="el-GR" sz="1800" dirty="0" err="1">
                <a:solidFill>
                  <a:schemeClr val="bg1"/>
                </a:solidFill>
                <a:latin typeface="Arial" panose="020B0604020202020204" pitchFamily="34" charset="0"/>
                <a:cs typeface="Arial" panose="020B0604020202020204" pitchFamily="34" charset="0"/>
              </a:rPr>
              <a:t>υπερλιπιδαιμία</a:t>
            </a:r>
            <a:r>
              <a:rPr lang="el-GR" sz="1800" dirty="0">
                <a:solidFill>
                  <a:schemeClr val="bg1"/>
                </a:solidFill>
                <a:latin typeface="Arial" panose="020B0604020202020204" pitchFamily="34" charset="0"/>
                <a:cs typeface="Arial" panose="020B0604020202020204" pitchFamily="34" charset="0"/>
              </a:rPr>
              <a:t>, </a:t>
            </a:r>
            <a:r>
              <a:rPr lang="el-GR" sz="1800" dirty="0" err="1">
                <a:solidFill>
                  <a:schemeClr val="bg1"/>
                </a:solidFill>
                <a:latin typeface="Arial" panose="020B0604020202020204" pitchFamily="34" charset="0"/>
                <a:cs typeface="Arial" panose="020B0604020202020204" pitchFamily="34" charset="0"/>
              </a:rPr>
              <a:t>υπερπηκτικότητα</a:t>
            </a:r>
            <a:r>
              <a:rPr lang="el-GR" sz="1800" dirty="0">
                <a:solidFill>
                  <a:schemeClr val="bg1"/>
                </a:solidFill>
                <a:latin typeface="Arial" panose="020B0604020202020204" pitchFamily="34" charset="0"/>
                <a:cs typeface="Arial" panose="020B0604020202020204" pitchFamily="34" charset="0"/>
              </a:rPr>
              <a:t>), που αυξάνουν τον καρδιαγγειακό κίνδυνο.</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Για τη μείωση του καρδιαγγειακού κινδύνου απαιτείται </a:t>
            </a:r>
            <a:r>
              <a:rPr lang="el-GR" sz="1800" dirty="0">
                <a:solidFill>
                  <a:srgbClr val="FFFF00"/>
                </a:solidFill>
                <a:latin typeface="Arial" panose="020B0604020202020204" pitchFamily="34" charset="0"/>
                <a:cs typeface="Arial" panose="020B0604020202020204" pitchFamily="34" charset="0"/>
              </a:rPr>
              <a:t>μακροχρόνια καλή ρύθμιση του διαβήτη</a:t>
            </a:r>
            <a:r>
              <a:rPr lang="el-GR" sz="1800" dirty="0">
                <a:solidFill>
                  <a:schemeClr val="bg1"/>
                </a:solidFill>
                <a:latin typeface="Arial" panose="020B0604020202020204" pitchFamily="34" charset="0"/>
                <a:cs typeface="Arial" panose="020B0604020202020204" pitchFamily="34" charset="0"/>
              </a:rPr>
              <a:t>, </a:t>
            </a:r>
            <a:r>
              <a:rPr lang="el-GR" sz="1800" dirty="0">
                <a:solidFill>
                  <a:srgbClr val="FFFF00"/>
                </a:solidFill>
                <a:latin typeface="Arial" panose="020B0604020202020204" pitchFamily="34" charset="0"/>
                <a:cs typeface="Arial" panose="020B0604020202020204" pitchFamily="34" charset="0"/>
              </a:rPr>
              <a:t>υιοθέτηση ενός υγιεινού τρόπου ζωής</a:t>
            </a:r>
            <a:r>
              <a:rPr lang="el-GR" sz="1800" dirty="0">
                <a:solidFill>
                  <a:schemeClr val="bg1"/>
                </a:solidFill>
                <a:latin typeface="Arial" panose="020B0604020202020204" pitchFamily="34" charset="0"/>
                <a:cs typeface="Arial" panose="020B0604020202020204" pitchFamily="34" charset="0"/>
              </a:rPr>
              <a:t> και </a:t>
            </a:r>
            <a:r>
              <a:rPr lang="el-GR" sz="1800" dirty="0">
                <a:solidFill>
                  <a:srgbClr val="FFFF00"/>
                </a:solidFill>
                <a:latin typeface="Arial" panose="020B0604020202020204" pitchFamily="34" charset="0"/>
                <a:cs typeface="Arial" panose="020B0604020202020204" pitchFamily="34" charset="0"/>
              </a:rPr>
              <a:t>αντιμετώπιση των συνυπαρχουσών παραγόντων καρδιαγγειακού κινδύνου</a:t>
            </a:r>
            <a:r>
              <a:rPr lang="el-GR" sz="1800" dirty="0">
                <a:solidFill>
                  <a:schemeClr val="bg1"/>
                </a:solidFill>
                <a:latin typeface="Arial" panose="020B0604020202020204" pitchFamily="34" charset="0"/>
                <a:cs typeface="Arial" panose="020B0604020202020204" pitchFamily="34" charset="0"/>
              </a:rPr>
              <a:t>.</a:t>
            </a:r>
          </a:p>
          <a:p>
            <a:pPr>
              <a:lnSpc>
                <a:spcPct val="110000"/>
              </a:lnSpc>
              <a:buClr>
                <a:srgbClr val="00B0F0"/>
              </a:buClr>
              <a:buFont typeface="Wingdings" panose="05000000000000000000" pitchFamily="2" charset="2"/>
              <a:buChar char="§"/>
            </a:pPr>
            <a:endParaRPr lang="el-GR" sz="100" dirty="0">
              <a:solidFill>
                <a:schemeClr val="bg1"/>
              </a:solidFill>
              <a:latin typeface="Arial" panose="020B0604020202020204" pitchFamily="34" charset="0"/>
              <a:cs typeface="Arial" panose="020B0604020202020204" pitchFamily="34" charset="0"/>
            </a:endParaRPr>
          </a:p>
          <a:p>
            <a:pPr>
              <a:lnSpc>
                <a:spcPct val="110000"/>
              </a:lnSpc>
              <a:buClr>
                <a:srgbClr val="00B0F0"/>
              </a:buClr>
              <a:buFont typeface="Wingdings" panose="05000000000000000000" pitchFamily="2" charset="2"/>
              <a:buChar char="§"/>
            </a:pPr>
            <a:r>
              <a:rPr lang="el-GR" sz="1800" dirty="0">
                <a:solidFill>
                  <a:schemeClr val="bg1"/>
                </a:solidFill>
                <a:latin typeface="Arial" panose="020B0604020202020204" pitchFamily="34" charset="0"/>
                <a:cs typeface="Arial" panose="020B0604020202020204" pitchFamily="34" charset="0"/>
              </a:rPr>
              <a:t>Η </a:t>
            </a:r>
            <a:r>
              <a:rPr lang="el-GR" sz="1800" dirty="0" err="1">
                <a:solidFill>
                  <a:srgbClr val="FFFF00"/>
                </a:solidFill>
                <a:latin typeface="Arial" panose="020B0604020202020204" pitchFamily="34" charset="0"/>
                <a:cs typeface="Arial" panose="020B0604020202020204" pitchFamily="34" charset="0"/>
              </a:rPr>
              <a:t>Καρδιομεταβολική</a:t>
            </a:r>
            <a:r>
              <a:rPr lang="el-GR" sz="1800" dirty="0">
                <a:solidFill>
                  <a:srgbClr val="FFFF00"/>
                </a:solidFill>
                <a:latin typeface="Arial" panose="020B0604020202020204" pitchFamily="34" charset="0"/>
                <a:cs typeface="Arial" panose="020B0604020202020204" pitchFamily="34" charset="0"/>
              </a:rPr>
              <a:t> Ιατρική </a:t>
            </a:r>
            <a:r>
              <a:rPr lang="el-GR" sz="1800" dirty="0">
                <a:solidFill>
                  <a:schemeClr val="bg1"/>
                </a:solidFill>
                <a:latin typeface="Arial" panose="020B0604020202020204" pitchFamily="34" charset="0"/>
                <a:cs typeface="Arial" panose="020B0604020202020204" pitchFamily="34" charset="0"/>
              </a:rPr>
              <a:t>αποσκοπεί στην κατανόηση των </a:t>
            </a:r>
            <a:r>
              <a:rPr lang="el-GR" sz="1800" dirty="0" err="1">
                <a:solidFill>
                  <a:schemeClr val="bg1"/>
                </a:solidFill>
                <a:latin typeface="Arial" panose="020B0604020202020204" pitchFamily="34" charset="0"/>
                <a:cs typeface="Arial" panose="020B0604020202020204" pitchFamily="34" charset="0"/>
              </a:rPr>
              <a:t>παθοφυσιολογικών</a:t>
            </a:r>
            <a:r>
              <a:rPr lang="el-GR" sz="1800" dirty="0">
                <a:solidFill>
                  <a:schemeClr val="bg1"/>
                </a:solidFill>
                <a:latin typeface="Arial" panose="020B0604020202020204" pitchFamily="34" charset="0"/>
                <a:cs typeface="Arial" panose="020B0604020202020204" pitchFamily="34" charset="0"/>
              </a:rPr>
              <a:t> συσχετίσεων μεταξύ καρδιαγγειακών και μεταβολικών παθήσεων και στην </a:t>
            </a:r>
            <a:r>
              <a:rPr lang="el-GR" sz="1800" dirty="0">
                <a:solidFill>
                  <a:srgbClr val="FFFF00"/>
                </a:solidFill>
                <a:latin typeface="Arial" panose="020B0604020202020204" pitchFamily="34" charset="0"/>
                <a:cs typeface="Arial" panose="020B0604020202020204" pitchFamily="34" charset="0"/>
              </a:rPr>
              <a:t>ολιστική προσέγγιση και συνδυαστική αντιμετώπιση </a:t>
            </a:r>
            <a:r>
              <a:rPr lang="el-GR" sz="1800" dirty="0">
                <a:solidFill>
                  <a:schemeClr val="bg1"/>
                </a:solidFill>
                <a:latin typeface="Arial" panose="020B0604020202020204" pitchFamily="34" charset="0"/>
                <a:cs typeface="Arial" panose="020B0604020202020204" pitchFamily="34" charset="0"/>
              </a:rPr>
              <a:t>των ασθενών με συνυπάρχοντα </a:t>
            </a:r>
            <a:r>
              <a:rPr lang="el-GR" sz="1800" dirty="0" err="1">
                <a:solidFill>
                  <a:schemeClr val="bg1"/>
                </a:solidFill>
                <a:latin typeface="Arial" panose="020B0604020202020204" pitchFamily="34" charset="0"/>
                <a:cs typeface="Arial" panose="020B0604020202020204" pitchFamily="34" charset="0"/>
              </a:rPr>
              <a:t>καρδιομεταβολικά</a:t>
            </a:r>
            <a:r>
              <a:rPr lang="el-GR" sz="1800" dirty="0">
                <a:solidFill>
                  <a:schemeClr val="bg1"/>
                </a:solidFill>
                <a:latin typeface="Arial" panose="020B0604020202020204" pitchFamily="34" charset="0"/>
                <a:cs typeface="Arial" panose="020B0604020202020204" pitchFamily="34" charset="0"/>
              </a:rPr>
              <a:t> νοσήματα.</a:t>
            </a:r>
          </a:p>
        </p:txBody>
      </p:sp>
    </p:spTree>
    <p:extLst>
      <p:ext uri="{BB962C8B-B14F-4D97-AF65-F5344CB8AC3E}">
        <p14:creationId xmlns:p14="http://schemas.microsoft.com/office/powerpoint/2010/main" val="97561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31727A5-BAFB-D6A2-0CDB-DF76DBA7211C}"/>
              </a:ext>
            </a:extLst>
          </p:cNvPr>
          <p:cNvPicPr>
            <a:picLocks noChangeAspect="1" noChangeArrowheads="1"/>
          </p:cNvPicPr>
          <p:nvPr/>
        </p:nvPicPr>
        <p:blipFill rotWithShape="1">
          <a:blip r:embed="rId2"/>
          <a:srcRect l="509"/>
          <a:stretch/>
        </p:blipFill>
        <p:spPr bwMode="auto">
          <a:xfrm>
            <a:off x="0" y="0"/>
            <a:ext cx="12192000" cy="68580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9D841756-0408-AB48-D810-5FC2E9662503}"/>
              </a:ext>
            </a:extLst>
          </p:cNvPr>
          <p:cNvPicPr>
            <a:picLocks noChangeAspect="1" noChangeArrowheads="1"/>
          </p:cNvPicPr>
          <p:nvPr/>
        </p:nvPicPr>
        <p:blipFill>
          <a:blip r:embed="rId3"/>
          <a:srcRect/>
          <a:stretch>
            <a:fillRect/>
          </a:stretch>
        </p:blipFill>
        <p:spPr bwMode="auto">
          <a:xfrm>
            <a:off x="439387" y="338621"/>
            <a:ext cx="4037610" cy="950025"/>
          </a:xfrm>
          <a:prstGeom prst="rect">
            <a:avLst/>
          </a:prstGeom>
          <a:noFill/>
          <a:ln w="9525">
            <a:noFill/>
            <a:miter lim="800000"/>
            <a:headEnd/>
            <a:tailEnd/>
          </a:ln>
          <a:effectLst/>
        </p:spPr>
      </p:pic>
      <p:sp>
        <p:nvSpPr>
          <p:cNvPr id="6" name="Ορθογώνιο 5">
            <a:extLst>
              <a:ext uri="{FF2B5EF4-FFF2-40B4-BE49-F238E27FC236}">
                <a16:creationId xmlns:a16="http://schemas.microsoft.com/office/drawing/2014/main" id="{6A2ADEAD-1977-6734-169B-09F816C1A963}"/>
              </a:ext>
            </a:extLst>
          </p:cNvPr>
          <p:cNvSpPr/>
          <p:nvPr/>
        </p:nvSpPr>
        <p:spPr>
          <a:xfrm>
            <a:off x="1216242" y="1882066"/>
            <a:ext cx="9729926" cy="923330"/>
          </a:xfrm>
          <a:prstGeom prst="rect">
            <a:avLst/>
          </a:prstGeom>
          <a:noFill/>
        </p:spPr>
        <p:txBody>
          <a:bodyPr wrap="square" lIns="91440" tIns="45720" rIns="91440" bIns="45720">
            <a:spAutoFit/>
          </a:bodyPr>
          <a:lstStyle/>
          <a:p>
            <a:pPr algn="ctr"/>
            <a:r>
              <a:rPr lang="el-GR" sz="5400" b="1" dirty="0">
                <a:ln w="6600">
                  <a:solidFill>
                    <a:schemeClr val="accent2"/>
                  </a:solidFill>
                  <a:prstDash val="solid"/>
                </a:ln>
                <a:solidFill>
                  <a:srgbClr val="FFFFFF"/>
                </a:solidFill>
                <a:effectLst>
                  <a:outerShdw dist="38100" dir="2700000" algn="tl" rotWithShape="0">
                    <a:schemeClr val="accent2"/>
                  </a:outerShdw>
                </a:effectLst>
              </a:rPr>
              <a:t>Ευχαριστώ για την προσοχή σας!</a:t>
            </a:r>
          </a:p>
        </p:txBody>
      </p:sp>
    </p:spTree>
    <p:extLst>
      <p:ext uri="{BB962C8B-B14F-4D97-AF65-F5344CB8AC3E}">
        <p14:creationId xmlns:p14="http://schemas.microsoft.com/office/powerpoint/2010/main" val="307640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E1B44B-34D4-3BCE-0336-E450C5F738EB}"/>
              </a:ext>
            </a:extLst>
          </p:cNvPr>
          <p:cNvSpPr>
            <a:spLocks noGrp="1"/>
          </p:cNvSpPr>
          <p:nvPr>
            <p:ph type="title"/>
          </p:nvPr>
        </p:nvSpPr>
        <p:spPr>
          <a:xfrm>
            <a:off x="838200" y="365125"/>
            <a:ext cx="10515600" cy="611419"/>
          </a:xfrm>
          <a:solidFill>
            <a:srgbClr val="00B0F0"/>
          </a:solidFill>
        </p:spPr>
        <p:txBody>
          <a:bodyPr>
            <a:normAutofit/>
          </a:bodyPr>
          <a:lstStyle/>
          <a:p>
            <a:r>
              <a:rPr lang="el-GR" sz="3600" dirty="0">
                <a:solidFill>
                  <a:schemeClr val="bg1"/>
                </a:solidFill>
                <a:latin typeface="Arial" panose="020B0604020202020204" pitchFamily="34" charset="0"/>
                <a:cs typeface="Arial" panose="020B0604020202020204" pitchFamily="34" charset="0"/>
              </a:rPr>
              <a:t>Μεταβολικό σύνδρομο</a:t>
            </a:r>
          </a:p>
        </p:txBody>
      </p:sp>
      <p:graphicFrame>
        <p:nvGraphicFramePr>
          <p:cNvPr id="4" name="Θέση περιεχομένου 3">
            <a:extLst>
              <a:ext uri="{FF2B5EF4-FFF2-40B4-BE49-F238E27FC236}">
                <a16:creationId xmlns:a16="http://schemas.microsoft.com/office/drawing/2014/main" id="{087B558E-B165-AF1C-31E7-7B2F5DED9458}"/>
              </a:ext>
            </a:extLst>
          </p:cNvPr>
          <p:cNvGraphicFramePr>
            <a:graphicFrameLocks noGrp="1"/>
          </p:cNvGraphicFramePr>
          <p:nvPr>
            <p:ph idx="1"/>
            <p:extLst>
              <p:ext uri="{D42A27DB-BD31-4B8C-83A1-F6EECF244321}">
                <p14:modId xmlns:p14="http://schemas.microsoft.com/office/powerpoint/2010/main" val="3020071955"/>
              </p:ext>
            </p:extLst>
          </p:nvPr>
        </p:nvGraphicFramePr>
        <p:xfrm>
          <a:off x="1970201" y="1242875"/>
          <a:ext cx="8191893" cy="4190259"/>
        </p:xfrm>
        <a:graphic>
          <a:graphicData uri="http://schemas.openxmlformats.org/drawingml/2006/table">
            <a:tbl>
              <a:tblPr firstRow="1" bandRow="1">
                <a:tableStyleId>{5C22544A-7EE6-4342-B048-85BDC9FD1C3A}</a:tableStyleId>
              </a:tblPr>
              <a:tblGrid>
                <a:gridCol w="4477733">
                  <a:extLst>
                    <a:ext uri="{9D8B030D-6E8A-4147-A177-3AD203B41FA5}">
                      <a16:colId xmlns:a16="http://schemas.microsoft.com/office/drawing/2014/main" val="3380472307"/>
                    </a:ext>
                  </a:extLst>
                </a:gridCol>
                <a:gridCol w="3714160">
                  <a:extLst>
                    <a:ext uri="{9D8B030D-6E8A-4147-A177-3AD203B41FA5}">
                      <a16:colId xmlns:a16="http://schemas.microsoft.com/office/drawing/2014/main" val="2331587416"/>
                    </a:ext>
                  </a:extLst>
                </a:gridCol>
              </a:tblGrid>
              <a:tr h="697454">
                <a:tc gridSpan="2">
                  <a:txBody>
                    <a:bodyPr/>
                    <a:lstStyle/>
                    <a:p>
                      <a:pPr algn="ctr"/>
                      <a:r>
                        <a:rPr lang="el-GR" dirty="0">
                          <a:latin typeface="Arial" panose="020B0604020202020204" pitchFamily="34" charset="0"/>
                          <a:cs typeface="Arial" panose="020B0604020202020204" pitchFamily="34" charset="0"/>
                        </a:rPr>
                        <a:t>Κριτήρια για τη διάγνωση του μεταβολικού συνδρόμου</a:t>
                      </a:r>
                    </a:p>
                    <a:p>
                      <a:pPr algn="ctr"/>
                      <a:r>
                        <a:rPr lang="el-GR" dirty="0">
                          <a:latin typeface="Arial" panose="020B0604020202020204" pitchFamily="34" charset="0"/>
                          <a:cs typeface="Arial" panose="020B0604020202020204" pitchFamily="34" charset="0"/>
                        </a:rPr>
                        <a:t> </a:t>
                      </a:r>
                      <a:r>
                        <a:rPr lang="el-GR" b="0" dirty="0">
                          <a:latin typeface="Arial" panose="020B0604020202020204" pitchFamily="34" charset="0"/>
                          <a:cs typeface="Arial" panose="020B0604020202020204" pitchFamily="34" charset="0"/>
                        </a:rPr>
                        <a:t>(απαιτούνται </a:t>
                      </a:r>
                      <a:r>
                        <a:rPr lang="el-GR" b="0" dirty="0">
                          <a:solidFill>
                            <a:srgbClr val="FFFF00"/>
                          </a:solidFill>
                          <a:latin typeface="Arial" panose="020B0604020202020204" pitchFamily="34" charset="0"/>
                          <a:cs typeface="Arial" panose="020B0604020202020204" pitchFamily="34" charset="0"/>
                        </a:rPr>
                        <a:t>≥3</a:t>
                      </a:r>
                      <a:r>
                        <a:rPr lang="el-GR" b="0" dirty="0">
                          <a:latin typeface="Arial" panose="020B0604020202020204" pitchFamily="34" charset="0"/>
                          <a:cs typeface="Arial" panose="020B0604020202020204" pitchFamily="34" charset="0"/>
                        </a:rPr>
                        <a:t> από τα παρακάτω)</a:t>
                      </a:r>
                    </a:p>
                  </a:txBody>
                  <a:tcPr/>
                </a:tc>
                <a:tc hMerge="1">
                  <a:txBody>
                    <a:bodyPr/>
                    <a:lstStyle/>
                    <a:p>
                      <a:endParaRPr lang="el-GR" dirty="0"/>
                    </a:p>
                  </a:txBody>
                  <a:tcPr/>
                </a:tc>
                <a:extLst>
                  <a:ext uri="{0D108BD9-81ED-4DB2-BD59-A6C34878D82A}">
                    <a16:rowId xmlns:a16="http://schemas.microsoft.com/office/drawing/2014/main" val="2424887451"/>
                  </a:ext>
                </a:extLst>
              </a:tr>
              <a:tr h="697454">
                <a:tc>
                  <a:txBody>
                    <a:bodyPr/>
                    <a:lstStyle/>
                    <a:p>
                      <a:r>
                        <a:rPr lang="el-GR" dirty="0">
                          <a:latin typeface="Arial" panose="020B0604020202020204" pitchFamily="34" charset="0"/>
                          <a:cs typeface="Arial" panose="020B0604020202020204" pitchFamily="34" charset="0"/>
                        </a:rPr>
                        <a:t>Κοιλιακή παχυσαρκία (περίμετρος μέσης*)</a:t>
                      </a:r>
                    </a:p>
                  </a:txBody>
                  <a:tcPr/>
                </a:tc>
                <a:tc>
                  <a:txBody>
                    <a:bodyPr/>
                    <a:lstStyle/>
                    <a:p>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102</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cm ♂</a:t>
                      </a:r>
                    </a:p>
                    <a:p>
                      <a:r>
                        <a:rPr lang="en-US" dirty="0">
                          <a:latin typeface="Arial" panose="020B0604020202020204" pitchFamily="34" charset="0"/>
                          <a:cs typeface="Arial" panose="020B0604020202020204" pitchFamily="34" charset="0"/>
                        </a:rPr>
                        <a:t>≥ 88 cm ♀</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8765400"/>
                  </a:ext>
                </a:extLst>
              </a:tr>
              <a:tr h="697454">
                <a:tc>
                  <a:txBody>
                    <a:bodyPr/>
                    <a:lstStyle/>
                    <a:p>
                      <a:r>
                        <a:rPr lang="el-GR" dirty="0" err="1">
                          <a:latin typeface="Arial" panose="020B0604020202020204" pitchFamily="34" charset="0"/>
                          <a:cs typeface="Arial" panose="020B0604020202020204" pitchFamily="34" charset="0"/>
                        </a:rPr>
                        <a:t>Τριγλυκερίδια</a:t>
                      </a:r>
                      <a:endParaRPr lang="el-GR" dirty="0">
                        <a:latin typeface="Arial" panose="020B0604020202020204" pitchFamily="34" charset="0"/>
                        <a:cs typeface="Arial" panose="020B0604020202020204" pitchFamily="34" charset="0"/>
                      </a:endParaRPr>
                    </a:p>
                  </a:txBody>
                  <a:tcPr/>
                </a:tc>
                <a:tc>
                  <a:txBody>
                    <a:bodyPr/>
                    <a:lstStyle/>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150 mg/dL </a:t>
                      </a:r>
                      <a:endParaRPr lang="el-GR"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ή θεραπεία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για </a:t>
                      </a:r>
                      <a:r>
                        <a:rPr lang="el-GR" dirty="0" err="1">
                          <a:latin typeface="Arial" panose="020B0604020202020204" pitchFamily="34" charset="0"/>
                          <a:cs typeface="Arial" panose="020B0604020202020204" pitchFamily="34" charset="0"/>
                        </a:rPr>
                        <a:t>τριγλυκερίδια</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0307686"/>
                  </a:ext>
                </a:extLst>
              </a:tr>
              <a:tr h="996363">
                <a:tc>
                  <a:txBody>
                    <a:bodyPr/>
                    <a:lstStyle/>
                    <a:p>
                      <a:r>
                        <a:rPr lang="en-US" dirty="0">
                          <a:latin typeface="Arial" panose="020B0604020202020204" pitchFamily="34" charset="0"/>
                          <a:cs typeface="Arial" panose="020B0604020202020204" pitchFamily="34" charset="0"/>
                        </a:rPr>
                        <a:t>HDL-C</a:t>
                      </a:r>
                      <a:endParaRPr lang="el-GR" dirty="0">
                        <a:latin typeface="Arial" panose="020B0604020202020204" pitchFamily="34" charset="0"/>
                        <a:cs typeface="Arial" panose="020B0604020202020204" pitchFamily="34" charset="0"/>
                      </a:endParaRPr>
                    </a:p>
                  </a:txBody>
                  <a:tcPr/>
                </a:tc>
                <a:tc>
                  <a:txBody>
                    <a:bodyPr/>
                    <a:lstStyle/>
                    <a:p>
                      <a:r>
                        <a:rPr lang="el-GR" dirty="0">
                          <a:latin typeface="Arial" panose="020B0604020202020204" pitchFamily="34" charset="0"/>
                          <a:cs typeface="Arial" panose="020B0604020202020204" pitchFamily="34" charset="0"/>
                        </a:rPr>
                        <a:t>&lt; 40 </a:t>
                      </a:r>
                      <a:r>
                        <a:rPr lang="en-US" dirty="0">
                          <a:latin typeface="Arial" panose="020B0604020202020204" pitchFamily="34" charset="0"/>
                          <a:cs typeface="Arial" panose="020B0604020202020204" pitchFamily="34" charset="0"/>
                        </a:rPr>
                        <a:t>mg/dL</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&lt; 50 mg/dL</a:t>
                      </a:r>
                      <a:r>
                        <a:rPr lang="el-GR"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ή θεραπεία για χαμηλή </a:t>
                      </a:r>
                      <a:r>
                        <a:rPr lang="en-US" dirty="0">
                          <a:latin typeface="Arial" panose="020B0604020202020204" pitchFamily="34" charset="0"/>
                          <a:cs typeface="Arial" panose="020B0604020202020204" pitchFamily="34" charset="0"/>
                        </a:rPr>
                        <a:t>HDL</a:t>
                      </a:r>
                      <a:endParaRPr lang="el-G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5892114"/>
                  </a:ext>
                </a:extLst>
              </a:tr>
              <a:tr h="697454">
                <a:tc>
                  <a:txBody>
                    <a:bodyPr/>
                    <a:lstStyle/>
                    <a:p>
                      <a:r>
                        <a:rPr lang="el-GR" dirty="0">
                          <a:latin typeface="Arial" panose="020B0604020202020204" pitchFamily="34" charset="0"/>
                          <a:cs typeface="Arial" panose="020B0604020202020204" pitchFamily="34" charset="0"/>
                        </a:rPr>
                        <a:t>Αρτηριακή πίεση</a:t>
                      </a:r>
                    </a:p>
                  </a:txBody>
                  <a:tcPr/>
                </a:tc>
                <a:tc>
                  <a:txBody>
                    <a:bodyPr/>
                    <a:lstStyle/>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≥130 και/ή 85 </a:t>
                      </a:r>
                      <a:r>
                        <a:rPr lang="en-US" dirty="0">
                          <a:latin typeface="Arial" panose="020B0604020202020204" pitchFamily="34" charset="0"/>
                          <a:cs typeface="Arial" panose="020B0604020202020204" pitchFamily="34" charset="0"/>
                        </a:rPr>
                        <a:t>mmHg</a:t>
                      </a:r>
                      <a:endParaRPr lang="el-GR"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l-GR" dirty="0">
                          <a:latin typeface="Arial" panose="020B0604020202020204" pitchFamily="34" charset="0"/>
                          <a:cs typeface="Arial" panose="020B0604020202020204" pitchFamily="34" charset="0"/>
                        </a:rPr>
                        <a:t>ή θεραπεία για υπέρταση</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605164"/>
                  </a:ext>
                </a:extLst>
              </a:tr>
              <a:tr h="404080">
                <a:tc>
                  <a:txBody>
                    <a:bodyPr/>
                    <a:lstStyle/>
                    <a:p>
                      <a:r>
                        <a:rPr lang="el-GR" dirty="0">
                          <a:latin typeface="Arial" panose="020B0604020202020204" pitchFamily="34" charset="0"/>
                          <a:cs typeface="Arial" panose="020B0604020202020204" pitchFamily="34" charset="0"/>
                        </a:rPr>
                        <a:t>Γλυκόζη νηστείας</a:t>
                      </a:r>
                    </a:p>
                  </a:txBody>
                  <a:tcPr/>
                </a:tc>
                <a:tc>
                  <a:txBody>
                    <a:bodyPr/>
                    <a:lstStyle/>
                    <a:p>
                      <a:r>
                        <a:rPr lang="el-GR" dirty="0">
                          <a:latin typeface="Arial" panose="020B0604020202020204" pitchFamily="34" charset="0"/>
                          <a:cs typeface="Arial" panose="020B0604020202020204" pitchFamily="34" charset="0"/>
                        </a:rPr>
                        <a:t>≥100 </a:t>
                      </a:r>
                      <a:r>
                        <a:rPr lang="en-US" dirty="0">
                          <a:latin typeface="Arial" panose="020B0604020202020204" pitchFamily="34" charset="0"/>
                          <a:cs typeface="Arial" panose="020B0604020202020204" pitchFamily="34" charset="0"/>
                        </a:rPr>
                        <a:t>mg/dL </a:t>
                      </a:r>
                      <a:r>
                        <a:rPr lang="el-GR" dirty="0">
                          <a:latin typeface="Arial" panose="020B0604020202020204" pitchFamily="34" charset="0"/>
                          <a:cs typeface="Arial" panose="020B0604020202020204" pitchFamily="34" charset="0"/>
                        </a:rPr>
                        <a:t>ή γνωστός ΣΔ</a:t>
                      </a:r>
                    </a:p>
                  </a:txBody>
                  <a:tcPr/>
                </a:tc>
                <a:extLst>
                  <a:ext uri="{0D108BD9-81ED-4DB2-BD59-A6C34878D82A}">
                    <a16:rowId xmlns:a16="http://schemas.microsoft.com/office/drawing/2014/main" val="259894324"/>
                  </a:ext>
                </a:extLst>
              </a:tr>
            </a:tbl>
          </a:graphicData>
        </a:graphic>
      </p:graphicFrame>
      <p:sp>
        <p:nvSpPr>
          <p:cNvPr id="5" name="TextBox 4">
            <a:extLst>
              <a:ext uri="{FF2B5EF4-FFF2-40B4-BE49-F238E27FC236}">
                <a16:creationId xmlns:a16="http://schemas.microsoft.com/office/drawing/2014/main" id="{6F3CED07-DFD9-F022-69B0-DEFF601A9960}"/>
              </a:ext>
            </a:extLst>
          </p:cNvPr>
          <p:cNvSpPr txBox="1"/>
          <p:nvPr/>
        </p:nvSpPr>
        <p:spPr>
          <a:xfrm>
            <a:off x="1970201" y="5699466"/>
            <a:ext cx="8191894" cy="584775"/>
          </a:xfrm>
          <a:prstGeom prst="rect">
            <a:avLst/>
          </a:prstGeom>
          <a:solidFill>
            <a:srgbClr val="FFFF00"/>
          </a:solidFill>
        </p:spPr>
        <p:txBody>
          <a:bodyPr wrap="square" rtlCol="0">
            <a:spAutoFit/>
          </a:bodyPr>
          <a:lstStyle/>
          <a:p>
            <a:r>
              <a:rPr lang="el-GR" sz="1600" dirty="0">
                <a:latin typeface="Arial" panose="020B0604020202020204" pitchFamily="34" charset="0"/>
                <a:cs typeface="Arial" panose="020B0604020202020204" pitchFamily="34" charset="0"/>
              </a:rPr>
              <a:t>* Όταν το </a:t>
            </a:r>
            <a:r>
              <a:rPr lang="en-US" sz="1600" b="1" dirty="0">
                <a:latin typeface="Arial" panose="020B0604020202020204" pitchFamily="34" charset="0"/>
                <a:cs typeface="Arial" panose="020B0604020202020204" pitchFamily="34" charset="0"/>
              </a:rPr>
              <a:t>BMI</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είναι </a:t>
            </a:r>
            <a:r>
              <a:rPr lang="en-US" sz="1600" b="1" dirty="0">
                <a:latin typeface="Arial" panose="020B0604020202020204" pitchFamily="34" charset="0"/>
                <a:cs typeface="Arial" panose="020B0604020202020204" pitchFamily="34" charset="0"/>
              </a:rPr>
              <a:t>&gt;30 kg/m</a:t>
            </a:r>
            <a:r>
              <a:rPr lang="en-US" sz="1600" b="1" baseline="30000" dirty="0">
                <a:latin typeface="Arial" panose="020B0604020202020204" pitchFamily="34" charset="0"/>
                <a:cs typeface="Arial" panose="020B0604020202020204" pitchFamily="34" charset="0"/>
              </a:rPr>
              <a:t>2</a:t>
            </a: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κοιλιακή παχυσαρκία θεωρείται δεδομένη, οπότε δεν   απαιτείται μέτρηση της περιμέτρου μέσης.</a:t>
            </a:r>
          </a:p>
        </p:txBody>
      </p:sp>
      <p:sp>
        <p:nvSpPr>
          <p:cNvPr id="3" name="TextBox 2">
            <a:extLst>
              <a:ext uri="{FF2B5EF4-FFF2-40B4-BE49-F238E27FC236}">
                <a16:creationId xmlns:a16="http://schemas.microsoft.com/office/drawing/2014/main" id="{61C724E5-61EF-FF3F-C584-8C54901D743B}"/>
              </a:ext>
            </a:extLst>
          </p:cNvPr>
          <p:cNvSpPr txBox="1"/>
          <p:nvPr/>
        </p:nvSpPr>
        <p:spPr>
          <a:xfrm>
            <a:off x="8416031" y="6345153"/>
            <a:ext cx="1746062" cy="339731"/>
          </a:xfrm>
          <a:prstGeom prst="rect">
            <a:avLst/>
          </a:prstGeom>
          <a:noFill/>
        </p:spPr>
        <p:txBody>
          <a:bodyPr wrap="square" rtlCol="0">
            <a:spAutoFit/>
          </a:bodyPr>
          <a:lstStyle/>
          <a:p>
            <a:pPr algn="ctr"/>
            <a:r>
              <a:rPr lang="en-US" sz="1600" dirty="0">
                <a:solidFill>
                  <a:srgbClr val="FFC000"/>
                </a:solidFill>
                <a:latin typeface="Arial" panose="020B0604020202020204" pitchFamily="34" charset="0"/>
                <a:cs typeface="Arial" panose="020B0604020202020204" pitchFamily="34" charset="0"/>
              </a:rPr>
              <a:t>http://www.idf.org</a:t>
            </a:r>
            <a:endParaRPr lang="el-GR" sz="16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79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655807"/>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Μεταβολικό σύνδρομο</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Το μεταβολικό σύνδρομο σχετίζεται με αυξημένο κίνδυνο (κατά 2-4 φορές) εμφάνισης ΣΔ τύπου 2</a:t>
            </a:r>
            <a:r>
              <a:rPr lang="en-US" sz="2200" dirty="0">
                <a:solidFill>
                  <a:schemeClr val="bg1"/>
                </a:solidFill>
                <a:latin typeface="Arial" panose="020B0604020202020204" pitchFamily="34" charset="0"/>
                <a:cs typeface="Arial" panose="020B0604020202020204" pitchFamily="34" charset="0"/>
              </a:rPr>
              <a:t> </a:t>
            </a:r>
            <a:r>
              <a:rPr lang="el-GR" sz="2200" dirty="0">
                <a:solidFill>
                  <a:schemeClr val="bg1"/>
                </a:solidFill>
                <a:latin typeface="Arial" panose="020B0604020202020204" pitchFamily="34" charset="0"/>
                <a:cs typeface="Arial" panose="020B0604020202020204" pitchFamily="34" charset="0"/>
              </a:rPr>
              <a:t>καθώς και αύξηση (περίπου κατά 2 φορές) του κινδύνου στεφανιαίας νόσου.</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συχνότητα του συνδρόμου είναι </a:t>
            </a:r>
            <a:r>
              <a:rPr lang="el-GR" sz="2200" dirty="0">
                <a:solidFill>
                  <a:srgbClr val="FFFF00"/>
                </a:solidFill>
                <a:latin typeface="Arial" panose="020B0604020202020204" pitchFamily="34" charset="0"/>
                <a:cs typeface="Arial" panose="020B0604020202020204" pitchFamily="34" charset="0"/>
              </a:rPr>
              <a:t>20-40%</a:t>
            </a:r>
            <a:r>
              <a:rPr lang="el-GR" sz="2200" dirty="0">
                <a:solidFill>
                  <a:schemeClr val="bg1"/>
                </a:solidFill>
                <a:latin typeface="Arial" panose="020B0604020202020204" pitchFamily="34" charset="0"/>
                <a:cs typeface="Arial" panose="020B0604020202020204" pitchFamily="34" charset="0"/>
              </a:rPr>
              <a:t> στις αναπτυγμένες χώρες, ενώ αυτή είναι μεγαλύτερη σε άτομα με </a:t>
            </a:r>
            <a:r>
              <a:rPr lang="el-GR" sz="2200" dirty="0" err="1">
                <a:solidFill>
                  <a:schemeClr val="bg1"/>
                </a:solidFill>
                <a:latin typeface="Arial" panose="020B0604020202020204" pitchFamily="34" charset="0"/>
                <a:cs typeface="Arial" panose="020B0604020202020204" pitchFamily="34" charset="0"/>
              </a:rPr>
              <a:t>προδιαβήτη</a:t>
            </a:r>
            <a:r>
              <a:rPr lang="el-GR" sz="2200" dirty="0">
                <a:solidFill>
                  <a:schemeClr val="bg1"/>
                </a:solidFill>
                <a:latin typeface="Arial" panose="020B0604020202020204" pitchFamily="34" charset="0"/>
                <a:cs typeface="Arial" panose="020B0604020202020204" pitchFamily="34" charset="0"/>
              </a:rPr>
              <a:t> (συχνότητα 50%) και πολύ μεγαλύτερη (συχνότητα 80%) σε άτομα με διαβήτη τύπου 2.</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Ανεξάρτητα από τα κριτήρια, </a:t>
            </a:r>
            <a:r>
              <a:rPr lang="el-GR" sz="2200" dirty="0">
                <a:solidFill>
                  <a:srgbClr val="FFFF00"/>
                </a:solidFill>
                <a:latin typeface="Arial" panose="020B0604020202020204" pitchFamily="34" charset="0"/>
                <a:cs typeface="Arial" panose="020B0604020202020204" pitchFamily="34" charset="0"/>
              </a:rPr>
              <a:t>το μεταβολικό σύνδρομο δεν πρέπει να αντιμετωπίζεται ως νοσολογική οντότητα</a:t>
            </a:r>
            <a:r>
              <a:rPr lang="el-GR" sz="2200" dirty="0">
                <a:solidFill>
                  <a:schemeClr val="bg1"/>
                </a:solidFill>
                <a:latin typeface="Arial" panose="020B0604020202020204" pitchFamily="34" charset="0"/>
                <a:cs typeface="Arial" panose="020B0604020202020204" pitchFamily="34" charset="0"/>
              </a:rPr>
              <a:t>, αλλά μάλλον ως υπενθύμιση προς τον κλινικό ιατρό ότι η παρουσία </a:t>
            </a:r>
            <a:r>
              <a:rPr lang="el-GR" sz="2200" dirty="0" err="1">
                <a:solidFill>
                  <a:schemeClr val="bg1"/>
                </a:solidFill>
                <a:latin typeface="Arial" panose="020B0604020202020204" pitchFamily="34" charset="0"/>
                <a:cs typeface="Arial" panose="020B0604020202020204" pitchFamily="34" charset="0"/>
              </a:rPr>
              <a:t>ινσουλινοαντίστασης</a:t>
            </a:r>
            <a:r>
              <a:rPr lang="el-GR" sz="2200" dirty="0">
                <a:solidFill>
                  <a:schemeClr val="bg1"/>
                </a:solidFill>
                <a:latin typeface="Arial" panose="020B0604020202020204" pitchFamily="34" charset="0"/>
                <a:cs typeface="Arial" panose="020B0604020202020204" pitchFamily="34" charset="0"/>
              </a:rPr>
              <a:t> ενδέχεται να συνοδεύεται από μία ή περισσότερες συνιστώσες του, έτσι ώστε να τις αναζητά και να τις αντιμετωπίζει.</a:t>
            </a:r>
          </a:p>
          <a:p>
            <a:pPr>
              <a:lnSpc>
                <a:spcPct val="100000"/>
              </a:lnSpc>
              <a:buClr>
                <a:srgbClr val="00B0F0"/>
              </a:buClr>
              <a:buFont typeface="Wingdings" panose="05000000000000000000" pitchFamily="2" charset="2"/>
              <a:buChar char="§"/>
            </a:pPr>
            <a:endParaRPr lang="el-GR"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8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ABA578-6AD8-681F-8823-3DAF8ACCB390}"/>
              </a:ext>
            </a:extLst>
          </p:cNvPr>
          <p:cNvSpPr>
            <a:spLocks noGrp="1"/>
          </p:cNvSpPr>
          <p:nvPr>
            <p:ph type="title"/>
          </p:nvPr>
        </p:nvSpPr>
        <p:spPr>
          <a:xfrm>
            <a:off x="838200" y="365125"/>
            <a:ext cx="10515600" cy="558153"/>
          </a:xfrm>
          <a:solidFill>
            <a:srgbClr val="00B0F0"/>
          </a:solidFill>
        </p:spPr>
        <p:txBody>
          <a:bodyPr>
            <a:noAutofit/>
          </a:bodyPr>
          <a:lstStyle/>
          <a:p>
            <a:r>
              <a:rPr lang="el-GR" sz="3600" dirty="0">
                <a:solidFill>
                  <a:schemeClr val="bg1"/>
                </a:solidFill>
                <a:latin typeface="Arial" panose="020B0604020202020204" pitchFamily="34" charset="0"/>
                <a:cs typeface="Arial" panose="020B0604020202020204" pitchFamily="34" charset="0"/>
              </a:rPr>
              <a:t>Σακχαρώδης διαβήτης</a:t>
            </a:r>
          </a:p>
        </p:txBody>
      </p:sp>
      <p:sp>
        <p:nvSpPr>
          <p:cNvPr id="3" name="Θέση περιεχομένου 2">
            <a:extLst>
              <a:ext uri="{FF2B5EF4-FFF2-40B4-BE49-F238E27FC236}">
                <a16:creationId xmlns:a16="http://schemas.microsoft.com/office/drawing/2014/main" id="{349EB550-76CD-80FE-63DB-B70FE12C1722}"/>
              </a:ext>
            </a:extLst>
          </p:cNvPr>
          <p:cNvSpPr>
            <a:spLocks noGrp="1"/>
          </p:cNvSpPr>
          <p:nvPr>
            <p:ph idx="1"/>
          </p:nvPr>
        </p:nvSpPr>
        <p:spPr>
          <a:xfrm>
            <a:off x="838200" y="1366887"/>
            <a:ext cx="10515600" cy="4810076"/>
          </a:xfrm>
        </p:spPr>
        <p:txBody>
          <a:bodyPr>
            <a:noAutofit/>
          </a:bodyPr>
          <a:lstStyle/>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Ο ΣΔ αποτελεί μια </a:t>
            </a:r>
            <a:r>
              <a:rPr lang="el-GR" sz="2200" dirty="0">
                <a:solidFill>
                  <a:srgbClr val="FFFF00"/>
                </a:solidFill>
                <a:latin typeface="Arial" panose="020B0604020202020204" pitchFamily="34" charset="0"/>
                <a:cs typeface="Arial" panose="020B0604020202020204" pitchFamily="34" charset="0"/>
              </a:rPr>
              <a:t>σύνθετη μεταβολική διαταραχή </a:t>
            </a:r>
            <a:r>
              <a:rPr lang="el-GR" sz="2200" dirty="0">
                <a:solidFill>
                  <a:schemeClr val="bg1"/>
                </a:solidFill>
                <a:latin typeface="Arial" panose="020B0604020202020204" pitchFamily="34" charset="0"/>
                <a:cs typeface="Arial" panose="020B0604020202020204" pitchFamily="34" charset="0"/>
              </a:rPr>
              <a:t>που χαρακτηρίζεται από υπεργλυκαιμία λόγω διαταραχής της έκκρισης ή/και της δράσης της ινσουλίνης, ενώ συνυπάρχουν και διαταραχές του μεταβολισμού των υδατανθράκων, των πρωτεϊνών και των λιπών.</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χρόνια υπεργλυκαιμία στον ΣΔ οδηγεί μακροπρόθεσμα στις χρόνιες </a:t>
            </a:r>
            <a:r>
              <a:rPr lang="el-GR" sz="2200" dirty="0" err="1">
                <a:solidFill>
                  <a:srgbClr val="FFFF00"/>
                </a:solidFill>
                <a:latin typeface="Arial" panose="020B0604020202020204" pitchFamily="34" charset="0"/>
                <a:cs typeface="Arial" panose="020B0604020202020204" pitchFamily="34" charset="0"/>
              </a:rPr>
              <a:t>μακρο</a:t>
            </a:r>
            <a:r>
              <a:rPr lang="el-GR" sz="2200" dirty="0">
                <a:solidFill>
                  <a:srgbClr val="FFFF00"/>
                </a:solidFill>
                <a:latin typeface="Arial" panose="020B0604020202020204" pitchFamily="34" charset="0"/>
                <a:cs typeface="Arial" panose="020B0604020202020204" pitchFamily="34" charset="0"/>
              </a:rPr>
              <a:t>- και </a:t>
            </a:r>
            <a:r>
              <a:rPr lang="el-GR" sz="2200" dirty="0" err="1">
                <a:solidFill>
                  <a:srgbClr val="FFFF00"/>
                </a:solidFill>
                <a:latin typeface="Arial" panose="020B0604020202020204" pitchFamily="34" charset="0"/>
                <a:cs typeface="Arial" panose="020B0604020202020204" pitchFamily="34" charset="0"/>
              </a:rPr>
              <a:t>μικροαγγειοπαθητικές</a:t>
            </a:r>
            <a:r>
              <a:rPr lang="el-GR" sz="2200" dirty="0">
                <a:solidFill>
                  <a:srgbClr val="FFFF00"/>
                </a:solidFill>
                <a:latin typeface="Arial" panose="020B0604020202020204" pitchFamily="34" charset="0"/>
                <a:cs typeface="Arial" panose="020B0604020202020204" pitchFamily="34" charset="0"/>
              </a:rPr>
              <a:t> επιπλοκές</a:t>
            </a:r>
            <a:r>
              <a:rPr lang="el-GR" sz="2200" dirty="0">
                <a:solidFill>
                  <a:schemeClr val="bg1"/>
                </a:solidFill>
                <a:latin typeface="Arial" panose="020B0604020202020204" pitchFamily="34" charset="0"/>
                <a:cs typeface="Arial" panose="020B0604020202020204" pitchFamily="34" charset="0"/>
              </a:rPr>
              <a:t> του.</a:t>
            </a:r>
          </a:p>
          <a:p>
            <a:pPr>
              <a:lnSpc>
                <a:spcPct val="100000"/>
              </a:lnSpc>
              <a:buClr>
                <a:srgbClr val="00B0F0"/>
              </a:buClr>
              <a:buFont typeface="Wingdings" panose="05000000000000000000" pitchFamily="2" charset="2"/>
              <a:buChar char="§"/>
            </a:pPr>
            <a:endParaRPr lang="el-GR" sz="400" dirty="0">
              <a:solidFill>
                <a:schemeClr val="bg1"/>
              </a:solidFill>
              <a:latin typeface="Arial" panose="020B0604020202020204" pitchFamily="34" charset="0"/>
              <a:cs typeface="Arial" panose="020B0604020202020204" pitchFamily="34" charset="0"/>
            </a:endParaRPr>
          </a:p>
          <a:p>
            <a:pPr>
              <a:lnSpc>
                <a:spcPct val="100000"/>
              </a:lnSpc>
              <a:buClr>
                <a:srgbClr val="00B0F0"/>
              </a:buClr>
              <a:buFont typeface="Wingdings" panose="05000000000000000000" pitchFamily="2" charset="2"/>
              <a:buChar char="§"/>
            </a:pPr>
            <a:r>
              <a:rPr lang="el-GR" sz="2200" dirty="0">
                <a:solidFill>
                  <a:schemeClr val="bg1"/>
                </a:solidFill>
                <a:latin typeface="Arial" panose="020B0604020202020204" pitchFamily="34" charset="0"/>
                <a:cs typeface="Arial" panose="020B0604020202020204" pitchFamily="34" charset="0"/>
              </a:rPr>
              <a:t>Η διαταραχή της έκκρισης της ινσουλίνης αφορά τη </a:t>
            </a:r>
            <a:r>
              <a:rPr lang="el-GR" sz="2200" dirty="0">
                <a:solidFill>
                  <a:srgbClr val="FFFF00"/>
                </a:solidFill>
                <a:latin typeface="Arial" panose="020B0604020202020204" pitchFamily="34" charset="0"/>
                <a:cs typeface="Arial" panose="020B0604020202020204" pitchFamily="34" charset="0"/>
              </a:rPr>
              <a:t>μειωμένη ή πλήρη αδυναμία έκκρισης της από τα β-κύτταρα του παγκρέατος</a:t>
            </a:r>
            <a:r>
              <a:rPr lang="el-GR" sz="2200" dirty="0">
                <a:solidFill>
                  <a:schemeClr val="bg1"/>
                </a:solidFill>
                <a:latin typeface="Arial" panose="020B0604020202020204" pitchFamily="34" charset="0"/>
                <a:cs typeface="Arial" panose="020B0604020202020204" pitchFamily="34" charset="0"/>
              </a:rPr>
              <a:t>, ενώ η διαταραχή της δράσης αφορά την </a:t>
            </a:r>
            <a:r>
              <a:rPr lang="el-GR" sz="2200" dirty="0">
                <a:solidFill>
                  <a:srgbClr val="FFFF00"/>
                </a:solidFill>
                <a:latin typeface="Arial" panose="020B0604020202020204" pitchFamily="34" charset="0"/>
                <a:cs typeface="Arial" panose="020B0604020202020204" pitchFamily="34" charset="0"/>
              </a:rPr>
              <a:t>αδυναμία της ινσουλίνης να ασκήσει δράση στους περιφερικούς ιστούς </a:t>
            </a:r>
            <a:r>
              <a:rPr lang="el-GR" sz="2200" dirty="0">
                <a:solidFill>
                  <a:schemeClr val="bg1"/>
                </a:solidFill>
                <a:latin typeface="Arial" panose="020B0604020202020204" pitchFamily="34" charset="0"/>
                <a:cs typeface="Arial" panose="020B0604020202020204" pitchFamily="34" charset="0"/>
              </a:rPr>
              <a:t>(αντίσταση στην ινσουλίνη). </a:t>
            </a:r>
          </a:p>
        </p:txBody>
      </p:sp>
    </p:spTree>
    <p:extLst>
      <p:ext uri="{BB962C8B-B14F-4D97-AF65-F5344CB8AC3E}">
        <p14:creationId xmlns:p14="http://schemas.microsoft.com/office/powerpoint/2010/main" val="52159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12110</TotalTime>
  <Words>3758</Words>
  <Application>Microsoft Office PowerPoint</Application>
  <PresentationFormat>Ευρεία οθόνη</PresentationFormat>
  <Paragraphs>433</Paragraphs>
  <Slides>69</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69</vt:i4>
      </vt:variant>
    </vt:vector>
  </HeadingPairs>
  <TitlesOfParts>
    <vt:vector size="75" baseType="lpstr">
      <vt:lpstr>Arial</vt:lpstr>
      <vt:lpstr>Calibri</vt:lpstr>
      <vt:lpstr>Calibri Light</vt:lpstr>
      <vt:lpstr>Verdana</vt:lpstr>
      <vt:lpstr>Wingdings</vt:lpstr>
      <vt:lpstr>Office Theme</vt:lpstr>
      <vt:lpstr> Εισαγωγή στον Διαβήτη και στην Καρδιομεταβολική Ιατρική: Αναγκαιότητα ύπαρξης Καρδιομεταβολικής Ιατρικής</vt:lpstr>
      <vt:lpstr>Περίγραμμα</vt:lpstr>
      <vt:lpstr>Περίγραμμα</vt:lpstr>
      <vt:lpstr>Υπεργλυκαιμία</vt:lpstr>
      <vt:lpstr>Προδιαβήτης</vt:lpstr>
      <vt:lpstr>Κριτήρια διάγνωσης διαταραχών του μεταβολισμού της γλυκόζης</vt:lpstr>
      <vt:lpstr>Μεταβολικό σύνδρομο</vt:lpstr>
      <vt:lpstr>Μεταβολικό σύνδρομο</vt:lpstr>
      <vt:lpstr>Σακχαρώδης διαβήτης</vt:lpstr>
      <vt:lpstr>Ταξινόμηση σακχαρώδη διαβήτη</vt:lpstr>
      <vt:lpstr>Επιδημιολογία σακχαρώδη διαβήτη</vt:lpstr>
      <vt:lpstr>Παρουσίαση του PowerPoint</vt:lpstr>
      <vt:lpstr>Σακχαρώδης διαβήτης τύπου 1</vt:lpstr>
      <vt:lpstr>Σακχαρώδης διαβήτης τύπου 1</vt:lpstr>
      <vt:lpstr>Υποψία ΣΔ τύπου LADA – κλινικά κριτήρια για έλεγχο αυτοαντισωμάτων </vt:lpstr>
      <vt:lpstr>Στάδια εξέλιξης ΣΔτ1</vt:lpstr>
      <vt:lpstr>Σακχαρώδης διαβήτης τύπου 2</vt:lpstr>
      <vt:lpstr>Μονογονιδιακός διαβήτης</vt:lpstr>
      <vt:lpstr>Διάγνωση ΣΔ τύπου MODY</vt:lpstr>
      <vt:lpstr>Σακχαρώδης διαβήτης κύησης</vt:lpstr>
      <vt:lpstr>Νεότερες θεωρήσεις για την ταξινόμηση του σακχαρώδη διαβήτη</vt:lpstr>
      <vt:lpstr>Νεότερες θεωρήσεις για την ταξινόμηση του σακχαρώδη διαβήτη</vt:lpstr>
      <vt:lpstr>Περίγραμμα</vt:lpstr>
      <vt:lpstr>Framingham Heart Study</vt:lpstr>
      <vt:lpstr>Χρόνια υπεργλυκαιμία και αγγειακή βλάβη</vt:lpstr>
      <vt:lpstr>Παρουσίαση του PowerPoint</vt:lpstr>
      <vt:lpstr>Παρουσίαση του PowerPoint</vt:lpstr>
      <vt:lpstr>Παρουσίαση του PowerPoint</vt:lpstr>
      <vt:lpstr>Παρουσίαση του PowerPoint</vt:lpstr>
      <vt:lpstr>Αγγειακές επιπλοκές διαβήτη</vt:lpstr>
      <vt:lpstr> Development and progression of atherosclerosis in diabetes mellitus</vt:lpstr>
      <vt:lpstr>Παρουσίαση του PowerPoint</vt:lpstr>
      <vt:lpstr>Παρουσίαση του PowerPoint</vt:lpstr>
      <vt:lpstr>Παρουσίαση του PowerPoint</vt:lpstr>
      <vt:lpstr>Metabolic syndrome and diabetes in relation to CHD, CVD, and total mortality: US men and women aged 30-74</vt:lpstr>
      <vt:lpstr>Παρουσίαση του PowerPoint</vt:lpstr>
      <vt:lpstr>Nonalcoholic fatty liver disease and diabetes mellitus</vt:lpstr>
      <vt:lpstr>Παρουσίαση του PowerPoint</vt:lpstr>
      <vt:lpstr>Παρουσίαση του PowerPoint</vt:lpstr>
      <vt:lpstr>Παρουσίαση του PowerPoint</vt:lpstr>
      <vt:lpstr>Pathophysiology underlying cardiovascular-kidney-metabolic syndrome </vt:lpstr>
      <vt:lpstr>Stages of Cardiovascular-kidney-metabolic syndrome</vt:lpstr>
      <vt:lpstr>Εκτίμηση 10ετούς καρδιαγγειακού κινδύνου  SCORE2-Diabetes</vt:lpstr>
      <vt:lpstr>Παρουσίαση του PowerPoint</vt:lpstr>
      <vt:lpstr>Εκτίμηση 10ετούς καρδιαγγειακού κινδύνου και θεραπευτική αγωγή</vt:lpstr>
      <vt:lpstr>Εκτίμηση καρδιαγγειακού κινδύνου: Βιοδείκτες</vt:lpstr>
      <vt:lpstr>Εκτίμηση καρδιαγγειακού κινδύνου: Απεικόνιση</vt:lpstr>
      <vt:lpstr>Εκτίμηση καρδιαγγειακού κινδύνου: Απεικόνιση</vt:lpstr>
      <vt:lpstr>Εκτίμηση καρδιαγγειακού κινδύνου: Απεικόνιση</vt:lpstr>
      <vt:lpstr>Recommendations for the use of laboratory, electrocardiogram, and imaging testing for cardiovascular risk assessment in asymptomatic patients with diabetes</vt:lpstr>
      <vt:lpstr>Παρουσίαση του PowerPoint</vt:lpstr>
      <vt:lpstr>Προσυμπτωματικός έλεγχος</vt:lpstr>
      <vt:lpstr>Περίγραμμα</vt:lpstr>
      <vt:lpstr>Παρουσίαση του PowerPoint</vt:lpstr>
      <vt:lpstr>Εξατομικευμένη αντιμετώπιση του διαβήτη</vt:lpstr>
      <vt:lpstr>Παρουσίαση του PowerPoint</vt:lpstr>
      <vt:lpstr>Recommendations for glycaemic targets in patients with diabetes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Περίγραμμα</vt:lpstr>
      <vt:lpstr>Καρδιομεταβολική Ιατρική</vt:lpstr>
      <vt:lpstr>Παρουσίαση του PowerPoint</vt:lpstr>
      <vt:lpstr>Παρουσίαση του PowerPoint</vt:lpstr>
      <vt:lpstr>Take home messages</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of Preventive Cardiology and Echocardiography Department</dc:title>
  <dc:creator>George Pavlidis</dc:creator>
  <cp:lastModifiedBy>George Pavlidis</cp:lastModifiedBy>
  <cp:revision>1257</cp:revision>
  <cp:lastPrinted>2022-05-17T09:02:30Z</cp:lastPrinted>
  <dcterms:created xsi:type="dcterms:W3CDTF">2021-07-06T15:45:05Z</dcterms:created>
  <dcterms:modified xsi:type="dcterms:W3CDTF">2025-09-28T17:23:55Z</dcterms:modified>
</cp:coreProperties>
</file>