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media/image28.jpg" ContentType="image/jpeg"/>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5" r:id="rId1"/>
  </p:sldMasterIdLst>
  <p:notesMasterIdLst>
    <p:notesMasterId r:id="rId85"/>
  </p:notesMasterIdLst>
  <p:sldIdLst>
    <p:sldId id="1881839854" r:id="rId2"/>
    <p:sldId id="1881840058" r:id="rId3"/>
    <p:sldId id="1881840051" r:id="rId4"/>
    <p:sldId id="1881840060" r:id="rId5"/>
    <p:sldId id="1881840140" r:id="rId6"/>
    <p:sldId id="1881840022" r:id="rId7"/>
    <p:sldId id="1881840049" r:id="rId8"/>
    <p:sldId id="1881840059" r:id="rId9"/>
    <p:sldId id="1881840052" r:id="rId10"/>
    <p:sldId id="1881840152" r:id="rId11"/>
    <p:sldId id="1881840111" r:id="rId12"/>
    <p:sldId id="1881840134" r:id="rId13"/>
    <p:sldId id="1881840135" r:id="rId14"/>
    <p:sldId id="1881840137" r:id="rId15"/>
    <p:sldId id="1881840138" r:id="rId16"/>
    <p:sldId id="1881840139" r:id="rId17"/>
    <p:sldId id="1881840064" r:id="rId18"/>
    <p:sldId id="1881840061" r:id="rId19"/>
    <p:sldId id="1881840062" r:id="rId20"/>
    <p:sldId id="1881840112" r:id="rId21"/>
    <p:sldId id="1881840113" r:id="rId22"/>
    <p:sldId id="1881840063" r:id="rId23"/>
    <p:sldId id="1881840065" r:id="rId24"/>
    <p:sldId id="1881840067" r:id="rId25"/>
    <p:sldId id="1881840122" r:id="rId26"/>
    <p:sldId id="1881840123" r:id="rId27"/>
    <p:sldId id="1881840066" r:id="rId28"/>
    <p:sldId id="1881840116" r:id="rId29"/>
    <p:sldId id="1881840124" r:id="rId30"/>
    <p:sldId id="1881840114" r:id="rId31"/>
    <p:sldId id="1881840125" r:id="rId32"/>
    <p:sldId id="1881840126" r:id="rId33"/>
    <p:sldId id="1881840130" r:id="rId34"/>
    <p:sldId id="1881840127" r:id="rId35"/>
    <p:sldId id="1881840128" r:id="rId36"/>
    <p:sldId id="1881840129" r:id="rId37"/>
    <p:sldId id="1881840117" r:id="rId38"/>
    <p:sldId id="1881840131" r:id="rId39"/>
    <p:sldId id="1881840132" r:id="rId40"/>
    <p:sldId id="1881840133" r:id="rId41"/>
    <p:sldId id="1881840141" r:id="rId42"/>
    <p:sldId id="1881840143" r:id="rId43"/>
    <p:sldId id="1881840144" r:id="rId44"/>
    <p:sldId id="1881840149" r:id="rId45"/>
    <p:sldId id="1881840145" r:id="rId46"/>
    <p:sldId id="1881840146" r:id="rId47"/>
    <p:sldId id="1881840147" r:id="rId48"/>
    <p:sldId id="1881840150" r:id="rId49"/>
    <p:sldId id="1881840151" r:id="rId50"/>
    <p:sldId id="1881840148" r:id="rId51"/>
    <p:sldId id="1881840156" r:id="rId52"/>
    <p:sldId id="1881840153" r:id="rId53"/>
    <p:sldId id="1881840163" r:id="rId54"/>
    <p:sldId id="1881840164" r:id="rId55"/>
    <p:sldId id="1881840159" r:id="rId56"/>
    <p:sldId id="1881840157" r:id="rId57"/>
    <p:sldId id="1881840160" r:id="rId58"/>
    <p:sldId id="1881840158" r:id="rId59"/>
    <p:sldId id="1881840161" r:id="rId60"/>
    <p:sldId id="1881840170" r:id="rId61"/>
    <p:sldId id="1881840166" r:id="rId62"/>
    <p:sldId id="1881840167" r:id="rId63"/>
    <p:sldId id="1881840169" r:id="rId64"/>
    <p:sldId id="1881840168" r:id="rId65"/>
    <p:sldId id="1881840162" r:id="rId66"/>
    <p:sldId id="1881840175" r:id="rId67"/>
    <p:sldId id="1881840176" r:id="rId68"/>
    <p:sldId id="1881840172" r:id="rId69"/>
    <p:sldId id="1881840171" r:id="rId70"/>
    <p:sldId id="1881840177" r:id="rId71"/>
    <p:sldId id="1881840173" r:id="rId72"/>
    <p:sldId id="1881840178" r:id="rId73"/>
    <p:sldId id="1881840179" r:id="rId74"/>
    <p:sldId id="1881840197" r:id="rId75"/>
    <p:sldId id="1881840180" r:id="rId76"/>
    <p:sldId id="1881840188" r:id="rId77"/>
    <p:sldId id="1881840191" r:id="rId78"/>
    <p:sldId id="1881840192" r:id="rId79"/>
    <p:sldId id="1881840193" r:id="rId80"/>
    <p:sldId id="1881840194" r:id="rId81"/>
    <p:sldId id="1881840195" r:id="rId82"/>
    <p:sldId id="1881840196" r:id="rId83"/>
    <p:sldId id="1881840187" r:id="rId84"/>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9FCFAB-9B6F-4F1D-B406-C8A9E3183F5B}" v="6" dt="2024-12-05T22:18:05.5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019" autoAdjust="0"/>
  </p:normalViewPr>
  <p:slideViewPr>
    <p:cSldViewPr snapToGrid="0">
      <p:cViewPr varScale="1">
        <p:scale>
          <a:sx n="65" d="100"/>
          <a:sy n="65" d="100"/>
        </p:scale>
        <p:origin x="78" y="594"/>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microsoft.com/office/2015/10/relationships/revisionInfo" Target="revisionInfo.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B07AD0-CDE9-4C07-9E83-8C8DC4CA32BA}" type="datetimeFigureOut">
              <a:rPr lang="el-GR" smtClean="0"/>
              <a:t>6/12/2024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04F9D4-62BD-40E3-ACE0-EAD0DB2E5F05}" type="slidenum">
              <a:rPr lang="el-GR" smtClean="0"/>
              <a:t>‹#›</a:t>
            </a:fld>
            <a:endParaRPr lang="el-GR"/>
          </a:p>
        </p:txBody>
      </p:sp>
    </p:spTree>
    <p:extLst>
      <p:ext uri="{BB962C8B-B14F-4D97-AF65-F5344CB8AC3E}">
        <p14:creationId xmlns:p14="http://schemas.microsoft.com/office/powerpoint/2010/main" val="3102969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C4992C0C-8A50-423E-A006-060738F93DB3}" type="datetime1">
              <a:rPr lang="de-DE" smtClean="0"/>
              <a:pPr>
                <a:defRPr/>
              </a:pPr>
              <a:t>06.12.2024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9145D85-65E3-4C0D-93AB-5C0FF96D9F24}" type="slidenum">
              <a:rPr lang="en-US" altLang="el-GR" smtClean="0"/>
              <a:pPr/>
              <a:t>‹#›</a:t>
            </a:fld>
            <a:endParaRPr lang="en-US" altLang="el-GR"/>
          </a:p>
        </p:txBody>
      </p:sp>
    </p:spTree>
    <p:extLst>
      <p:ext uri="{BB962C8B-B14F-4D97-AF65-F5344CB8AC3E}">
        <p14:creationId xmlns:p14="http://schemas.microsoft.com/office/powerpoint/2010/main" val="3697990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C4992C0C-8A50-423E-A006-060738F93DB3}" type="datetime1">
              <a:rPr lang="de-DE" smtClean="0"/>
              <a:pPr>
                <a:defRPr/>
              </a:pPr>
              <a:t>06.12.2024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9145D85-65E3-4C0D-93AB-5C0FF96D9F24}" type="slidenum">
              <a:rPr lang="en-US" altLang="el-GR" smtClean="0"/>
              <a:pPr/>
              <a:t>‹#›</a:t>
            </a:fld>
            <a:endParaRPr lang="en-US" altLang="el-GR"/>
          </a:p>
        </p:txBody>
      </p:sp>
    </p:spTree>
    <p:extLst>
      <p:ext uri="{BB962C8B-B14F-4D97-AF65-F5344CB8AC3E}">
        <p14:creationId xmlns:p14="http://schemas.microsoft.com/office/powerpoint/2010/main" val="72282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C4992C0C-8A50-423E-A006-060738F93DB3}" type="datetime1">
              <a:rPr lang="de-DE" smtClean="0"/>
              <a:pPr>
                <a:defRPr/>
              </a:pPr>
              <a:t>06.12.2024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9145D85-65E3-4C0D-93AB-5C0FF96D9F24}" type="slidenum">
              <a:rPr lang="en-US" altLang="el-GR" smtClean="0"/>
              <a:pPr/>
              <a:t>‹#›</a:t>
            </a:fld>
            <a:endParaRPr lang="en-US" altLang="el-G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755312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C4992C0C-8A50-423E-A006-060738F93DB3}" type="datetime1">
              <a:rPr lang="de-DE" smtClean="0"/>
              <a:pPr>
                <a:defRPr/>
              </a:pPr>
              <a:t>06.12.2024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9145D85-65E3-4C0D-93AB-5C0FF96D9F24}" type="slidenum">
              <a:rPr lang="en-US" altLang="el-GR" smtClean="0"/>
              <a:pPr/>
              <a:t>‹#›</a:t>
            </a:fld>
            <a:endParaRPr lang="en-US" altLang="el-GR"/>
          </a:p>
        </p:txBody>
      </p:sp>
    </p:spTree>
    <p:extLst>
      <p:ext uri="{BB962C8B-B14F-4D97-AF65-F5344CB8AC3E}">
        <p14:creationId xmlns:p14="http://schemas.microsoft.com/office/powerpoint/2010/main" val="29065157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C4992C0C-8A50-423E-A006-060738F93DB3}" type="datetime1">
              <a:rPr lang="de-DE" smtClean="0"/>
              <a:pPr>
                <a:defRPr/>
              </a:pPr>
              <a:t>06.12.2024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9145D85-65E3-4C0D-93AB-5C0FF96D9F24}" type="slidenum">
              <a:rPr lang="en-US" altLang="el-GR" smtClean="0"/>
              <a:pPr/>
              <a:t>‹#›</a:t>
            </a:fld>
            <a:endParaRPr lang="en-US" altLang="el-G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9483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C4992C0C-8A50-423E-A006-060738F93DB3}" type="datetime1">
              <a:rPr lang="de-DE" smtClean="0"/>
              <a:pPr>
                <a:defRPr/>
              </a:pPr>
              <a:t>06.12.2024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9145D85-65E3-4C0D-93AB-5C0FF96D9F24}" type="slidenum">
              <a:rPr lang="en-US" altLang="el-GR" smtClean="0"/>
              <a:pPr/>
              <a:t>‹#›</a:t>
            </a:fld>
            <a:endParaRPr lang="en-US" altLang="el-GR"/>
          </a:p>
        </p:txBody>
      </p:sp>
    </p:spTree>
    <p:extLst>
      <p:ext uri="{BB962C8B-B14F-4D97-AF65-F5344CB8AC3E}">
        <p14:creationId xmlns:p14="http://schemas.microsoft.com/office/powerpoint/2010/main" val="53048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C4992C0C-8A50-423E-A006-060738F93DB3}" type="datetime1">
              <a:rPr lang="de-DE" smtClean="0"/>
              <a:pPr>
                <a:defRPr/>
              </a:pPr>
              <a:t>06.12.2024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9145D85-65E3-4C0D-93AB-5C0FF96D9F24}" type="slidenum">
              <a:rPr lang="en-US" altLang="el-GR" smtClean="0"/>
              <a:pPr/>
              <a:t>‹#›</a:t>
            </a:fld>
            <a:endParaRPr lang="en-US" altLang="el-GR"/>
          </a:p>
        </p:txBody>
      </p:sp>
    </p:spTree>
    <p:extLst>
      <p:ext uri="{BB962C8B-B14F-4D97-AF65-F5344CB8AC3E}">
        <p14:creationId xmlns:p14="http://schemas.microsoft.com/office/powerpoint/2010/main" val="15820775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C4992C0C-8A50-423E-A006-060738F93DB3}" type="datetime1">
              <a:rPr lang="de-DE" smtClean="0"/>
              <a:pPr>
                <a:defRPr/>
              </a:pPr>
              <a:t>06.12.2024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9145D85-65E3-4C0D-93AB-5C0FF96D9F24}" type="slidenum">
              <a:rPr lang="en-US" altLang="el-GR" smtClean="0"/>
              <a:pPr/>
              <a:t>‹#›</a:t>
            </a:fld>
            <a:endParaRPr lang="en-US" altLang="el-GR"/>
          </a:p>
        </p:txBody>
      </p:sp>
    </p:spTree>
    <p:extLst>
      <p:ext uri="{BB962C8B-B14F-4D97-AF65-F5344CB8AC3E}">
        <p14:creationId xmlns:p14="http://schemas.microsoft.com/office/powerpoint/2010/main" val="37066604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608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C4992C0C-8A50-423E-A006-060738F93DB3}" type="datetime1">
              <a:rPr lang="de-DE" smtClean="0"/>
              <a:pPr>
                <a:defRPr/>
              </a:pPr>
              <a:t>06.12.2024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9145D85-65E3-4C0D-93AB-5C0FF96D9F24}" type="slidenum">
              <a:rPr lang="en-US" altLang="el-GR" smtClean="0"/>
              <a:pPr/>
              <a:t>‹#›</a:t>
            </a:fld>
            <a:endParaRPr lang="en-US" altLang="el-GR"/>
          </a:p>
        </p:txBody>
      </p:sp>
    </p:spTree>
    <p:extLst>
      <p:ext uri="{BB962C8B-B14F-4D97-AF65-F5344CB8AC3E}">
        <p14:creationId xmlns:p14="http://schemas.microsoft.com/office/powerpoint/2010/main" val="1945819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C4992C0C-8A50-423E-A006-060738F93DB3}" type="datetime1">
              <a:rPr lang="de-DE" smtClean="0"/>
              <a:pPr>
                <a:defRPr/>
              </a:pPr>
              <a:t>06.12.2024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9145D85-65E3-4C0D-93AB-5C0FF96D9F24}" type="slidenum">
              <a:rPr lang="en-US" altLang="el-GR" smtClean="0"/>
              <a:pPr/>
              <a:t>‹#›</a:t>
            </a:fld>
            <a:endParaRPr lang="en-US" altLang="el-GR"/>
          </a:p>
        </p:txBody>
      </p:sp>
    </p:spTree>
    <p:extLst>
      <p:ext uri="{BB962C8B-B14F-4D97-AF65-F5344CB8AC3E}">
        <p14:creationId xmlns:p14="http://schemas.microsoft.com/office/powerpoint/2010/main" val="2259512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C4992C0C-8A50-423E-A006-060738F93DB3}" type="datetime1">
              <a:rPr lang="de-DE" smtClean="0"/>
              <a:pPr>
                <a:defRPr/>
              </a:pPr>
              <a:t>06.12.2024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09145D85-65E3-4C0D-93AB-5C0FF96D9F24}" type="slidenum">
              <a:rPr lang="en-US" altLang="el-GR" smtClean="0"/>
              <a:pPr/>
              <a:t>‹#›</a:t>
            </a:fld>
            <a:endParaRPr lang="en-US" altLang="el-GR"/>
          </a:p>
        </p:txBody>
      </p:sp>
    </p:spTree>
    <p:extLst>
      <p:ext uri="{BB962C8B-B14F-4D97-AF65-F5344CB8AC3E}">
        <p14:creationId xmlns:p14="http://schemas.microsoft.com/office/powerpoint/2010/main" val="3521527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C4992C0C-8A50-423E-A006-060738F93DB3}" type="datetime1">
              <a:rPr lang="de-DE" smtClean="0"/>
              <a:pPr>
                <a:defRPr/>
              </a:pPr>
              <a:t>06.12.2024</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09145D85-65E3-4C0D-93AB-5C0FF96D9F24}" type="slidenum">
              <a:rPr lang="en-US" altLang="el-GR" smtClean="0"/>
              <a:pPr/>
              <a:t>‹#›</a:t>
            </a:fld>
            <a:endParaRPr lang="en-US" altLang="el-GR"/>
          </a:p>
        </p:txBody>
      </p:sp>
    </p:spTree>
    <p:extLst>
      <p:ext uri="{BB962C8B-B14F-4D97-AF65-F5344CB8AC3E}">
        <p14:creationId xmlns:p14="http://schemas.microsoft.com/office/powerpoint/2010/main" val="2542094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C4992C0C-8A50-423E-A006-060738F93DB3}" type="datetime1">
              <a:rPr lang="de-DE" smtClean="0"/>
              <a:pPr>
                <a:defRPr/>
              </a:pPr>
              <a:t>06.12.2024</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09145D85-65E3-4C0D-93AB-5C0FF96D9F24}" type="slidenum">
              <a:rPr lang="en-US" altLang="el-GR" smtClean="0"/>
              <a:pPr/>
              <a:t>‹#›</a:t>
            </a:fld>
            <a:endParaRPr lang="en-US" altLang="el-GR"/>
          </a:p>
        </p:txBody>
      </p:sp>
    </p:spTree>
    <p:extLst>
      <p:ext uri="{BB962C8B-B14F-4D97-AF65-F5344CB8AC3E}">
        <p14:creationId xmlns:p14="http://schemas.microsoft.com/office/powerpoint/2010/main" val="466188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4992C0C-8A50-423E-A006-060738F93DB3}" type="datetime1">
              <a:rPr lang="de-DE" smtClean="0"/>
              <a:pPr>
                <a:defRPr/>
              </a:pPr>
              <a:t>06.12.2024</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09145D85-65E3-4C0D-93AB-5C0FF96D9F24}" type="slidenum">
              <a:rPr lang="en-US" altLang="el-GR" smtClean="0"/>
              <a:pPr/>
              <a:t>‹#›</a:t>
            </a:fld>
            <a:endParaRPr lang="en-US" altLang="el-GR"/>
          </a:p>
        </p:txBody>
      </p:sp>
    </p:spTree>
    <p:extLst>
      <p:ext uri="{BB962C8B-B14F-4D97-AF65-F5344CB8AC3E}">
        <p14:creationId xmlns:p14="http://schemas.microsoft.com/office/powerpoint/2010/main" val="881198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C4992C0C-8A50-423E-A006-060738F93DB3}" type="datetime1">
              <a:rPr lang="de-DE" smtClean="0"/>
              <a:pPr>
                <a:defRPr/>
              </a:pPr>
              <a:t>06.12.2024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09145D85-65E3-4C0D-93AB-5C0FF96D9F24}" type="slidenum">
              <a:rPr lang="en-US" altLang="el-GR" smtClean="0"/>
              <a:pPr/>
              <a:t>‹#›</a:t>
            </a:fld>
            <a:endParaRPr lang="en-US" altLang="el-GR"/>
          </a:p>
        </p:txBody>
      </p:sp>
    </p:spTree>
    <p:extLst>
      <p:ext uri="{BB962C8B-B14F-4D97-AF65-F5344CB8AC3E}">
        <p14:creationId xmlns:p14="http://schemas.microsoft.com/office/powerpoint/2010/main" val="3189120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C4992C0C-8A50-423E-A006-060738F93DB3}" type="datetime1">
              <a:rPr lang="de-DE" smtClean="0"/>
              <a:pPr>
                <a:defRPr/>
              </a:pPr>
              <a:t>06.12.2024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09145D85-65E3-4C0D-93AB-5C0FF96D9F24}" type="slidenum">
              <a:rPr lang="en-US" altLang="el-GR" smtClean="0"/>
              <a:pPr/>
              <a:t>‹#›</a:t>
            </a:fld>
            <a:endParaRPr lang="en-US" altLang="el-GR"/>
          </a:p>
        </p:txBody>
      </p:sp>
    </p:spTree>
    <p:extLst>
      <p:ext uri="{BB962C8B-B14F-4D97-AF65-F5344CB8AC3E}">
        <p14:creationId xmlns:p14="http://schemas.microsoft.com/office/powerpoint/2010/main" val="3320965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C4992C0C-8A50-423E-A006-060738F93DB3}" type="datetime1">
              <a:rPr lang="de-DE" smtClean="0"/>
              <a:pPr>
                <a:defRPr/>
              </a:pPr>
              <a:t>06.12.2024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9145D85-65E3-4C0D-93AB-5C0FF96D9F24}" type="slidenum">
              <a:rPr lang="en-US" altLang="el-GR" smtClean="0"/>
              <a:pPr/>
              <a:t>‹#›</a:t>
            </a:fld>
            <a:endParaRPr lang="en-US" altLang="el-GR"/>
          </a:p>
        </p:txBody>
      </p:sp>
    </p:spTree>
    <p:extLst>
      <p:ext uri="{BB962C8B-B14F-4D97-AF65-F5344CB8AC3E}">
        <p14:creationId xmlns:p14="http://schemas.microsoft.com/office/powerpoint/2010/main" val="3751400186"/>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 id="2147483880" r:id="rId15"/>
    <p:sldLayoutId id="2147483881" r:id="rId16"/>
    <p:sldLayoutId id="2147483673"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B46BAF-6675-4A8F-998F-917962C6635D}"/>
              </a:ext>
            </a:extLst>
          </p:cNvPr>
          <p:cNvSpPr txBox="1"/>
          <p:nvPr/>
        </p:nvSpPr>
        <p:spPr>
          <a:xfrm>
            <a:off x="1242646" y="4145678"/>
            <a:ext cx="970670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000" b="1" i="1" u="none" strike="noStrike" kern="0" cap="none" spc="0" normalizeH="0" baseline="0" noProof="0" dirty="0">
                <a:ln>
                  <a:noFill/>
                </a:ln>
                <a:solidFill>
                  <a:srgbClr val="002060"/>
                </a:solidFill>
                <a:effectLst/>
                <a:uLnTx/>
                <a:uFillTx/>
                <a:latin typeface="Calibri"/>
                <a:ea typeface="+mn-ea"/>
                <a:cs typeface="+mn-cs"/>
              </a:rPr>
              <a:t>Κωνσταντίνος Μουρούζης</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b="1" i="1" kern="0" dirty="0">
                <a:solidFill>
                  <a:srgbClr val="002060"/>
                </a:solidFill>
                <a:latin typeface="Calibri"/>
              </a:rPr>
              <a:t>MD, </a:t>
            </a:r>
            <a:r>
              <a:rPr lang="de-DE" sz="2000" b="1" i="1" kern="0" dirty="0" err="1">
                <a:solidFill>
                  <a:srgbClr val="002060"/>
                </a:solidFill>
                <a:latin typeface="Calibri"/>
              </a:rPr>
              <a:t>MSc</a:t>
            </a:r>
            <a:r>
              <a:rPr lang="de-DE" sz="2000" b="1" i="1" kern="0" dirty="0">
                <a:solidFill>
                  <a:srgbClr val="002060"/>
                </a:solidFill>
                <a:latin typeface="Calibri"/>
              </a:rPr>
              <a:t>, MHBA</a:t>
            </a:r>
          </a:p>
          <a:p>
            <a:pPr marL="0" marR="0" lvl="0" indent="0" algn="ctr" defTabSz="914400" rtl="0" eaLnBrk="1" fontAlgn="auto" latinLnBrk="0" hangingPunct="1">
              <a:lnSpc>
                <a:spcPct val="100000"/>
              </a:lnSpc>
              <a:spcBef>
                <a:spcPts val="0"/>
              </a:spcBef>
              <a:spcAft>
                <a:spcPts val="0"/>
              </a:spcAft>
              <a:buClrTx/>
              <a:buSzTx/>
              <a:buFontTx/>
              <a:buNone/>
              <a:tabLst/>
              <a:defRPr/>
            </a:pPr>
            <a:r>
              <a:rPr lang="el-GR" sz="2000" b="1" i="1" kern="0" dirty="0">
                <a:solidFill>
                  <a:srgbClr val="002060"/>
                </a:solidFill>
                <a:latin typeface="Calibri"/>
              </a:rPr>
              <a:t>Διδάκτωρ του Πανεπιστημίου Αθηνών</a:t>
            </a:r>
            <a:endParaRPr lang="de-DE" sz="2000" b="1" i="1" kern="0" dirty="0">
              <a:solidFill>
                <a:srgbClr val="002060"/>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de-DE" sz="2000" b="1" i="1" kern="0" dirty="0">
              <a:solidFill>
                <a:srgbClr val="002060"/>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000" b="1" i="1" u="none" strike="noStrike" kern="0" cap="none" spc="0" normalizeH="0" baseline="0" noProof="0" dirty="0">
                <a:ln>
                  <a:noFill/>
                </a:ln>
                <a:solidFill>
                  <a:srgbClr val="002060"/>
                </a:solidFill>
                <a:effectLst/>
                <a:uLnTx/>
                <a:uFillTx/>
                <a:latin typeface="Calibri"/>
                <a:ea typeface="+mn-ea"/>
                <a:cs typeface="+mn-cs"/>
              </a:rPr>
              <a:t>Ειδικευόμενος Καρδιολογίας</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b="1" i="1" kern="0" dirty="0">
                <a:solidFill>
                  <a:srgbClr val="002060"/>
                </a:solidFill>
                <a:latin typeface="Calibri"/>
              </a:rPr>
              <a:t>Medizinische Klinik und Poliklinik 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1" u="none" strike="noStrike" kern="0" cap="none" spc="0" normalizeH="0" baseline="0" noProof="0" dirty="0">
                <a:ln>
                  <a:noFill/>
                </a:ln>
                <a:solidFill>
                  <a:srgbClr val="002060"/>
                </a:solidFill>
                <a:effectLst/>
                <a:uLnTx/>
                <a:uFillTx/>
                <a:latin typeface="Calibri"/>
                <a:ea typeface="+mn-ea"/>
                <a:cs typeface="+mn-cs"/>
              </a:rPr>
              <a:t>Klinikum der Universität, Standort Großhadern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1" u="none" strike="noStrike" kern="0" cap="none" spc="0" normalizeH="0" baseline="0" noProof="0" dirty="0">
                <a:ln>
                  <a:noFill/>
                </a:ln>
                <a:solidFill>
                  <a:srgbClr val="002060"/>
                </a:solidFill>
                <a:effectLst/>
                <a:uLnTx/>
                <a:uFillTx/>
                <a:latin typeface="Calibri"/>
                <a:ea typeface="+mn-ea"/>
                <a:cs typeface="+mn-cs"/>
              </a:rPr>
              <a:t>Ludwig-Maximilians-Universität</a:t>
            </a:r>
            <a:endParaRPr kumimoji="0" lang="el-GR" sz="2000" b="1" i="1" u="none" strike="noStrike" kern="0" cap="none" spc="0" normalizeH="0" baseline="0" noProof="0" dirty="0">
              <a:ln>
                <a:noFill/>
              </a:ln>
              <a:solidFill>
                <a:srgbClr val="002060"/>
              </a:solidFill>
              <a:effectLst/>
              <a:uLnTx/>
              <a:uFillTx/>
              <a:latin typeface="Calibri"/>
              <a:ea typeface="+mn-ea"/>
              <a:cs typeface="+mn-cs"/>
            </a:endParaRPr>
          </a:p>
        </p:txBody>
      </p:sp>
      <p:sp>
        <p:nvSpPr>
          <p:cNvPr id="3" name="TextBox 2">
            <a:extLst>
              <a:ext uri="{FF2B5EF4-FFF2-40B4-BE49-F238E27FC236}">
                <a16:creationId xmlns:a16="http://schemas.microsoft.com/office/drawing/2014/main" id="{C05A2FCA-EBDC-40CF-9E86-58371C950A90}"/>
              </a:ext>
            </a:extLst>
          </p:cNvPr>
          <p:cNvSpPr txBox="1"/>
          <p:nvPr/>
        </p:nvSpPr>
        <p:spPr>
          <a:xfrm>
            <a:off x="815905" y="1823905"/>
            <a:ext cx="10399408" cy="2062103"/>
          </a:xfrm>
          <a:prstGeom prst="rect">
            <a:avLst/>
          </a:prstGeom>
          <a:solidFill>
            <a:srgbClr val="F79646">
              <a:lumMod val="40000"/>
              <a:lumOff val="60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600" b="1" i="1" u="none" strike="noStrike" kern="0" cap="none" spc="0" normalizeH="0" baseline="0" noProof="0" dirty="0">
                <a:ln>
                  <a:noFill/>
                </a:ln>
                <a:solidFill>
                  <a:srgbClr val="002060"/>
                </a:solidFill>
                <a:effectLst/>
                <a:uLnTx/>
                <a:uFillTx/>
                <a:latin typeface="Calibri"/>
                <a:ea typeface="+mn-ea"/>
                <a:cs typeface="+mn-cs"/>
              </a:rPr>
              <a:t>Στεφανιαία Νόσος: Άλλα Ισχαιμικά Σύνδρομα. Σιωπηλή Στηθάγχη, </a:t>
            </a:r>
            <a:r>
              <a:rPr kumimoji="0" lang="el-GR" sz="3600" b="1" i="1" u="none" strike="noStrike" kern="0" cap="none" spc="0" normalizeH="0" baseline="0" noProof="0" dirty="0" err="1">
                <a:ln>
                  <a:noFill/>
                </a:ln>
                <a:solidFill>
                  <a:srgbClr val="002060"/>
                </a:solidFill>
                <a:effectLst/>
                <a:uLnTx/>
                <a:uFillTx/>
                <a:latin typeface="Calibri"/>
                <a:ea typeface="+mn-ea"/>
                <a:cs typeface="+mn-cs"/>
              </a:rPr>
              <a:t>Μικροαγγειακή</a:t>
            </a:r>
            <a:r>
              <a:rPr kumimoji="0" lang="el-GR" sz="3600" b="1" i="1" u="none" strike="noStrike" kern="0" cap="none" spc="0" normalizeH="0" baseline="0" noProof="0" dirty="0">
                <a:ln>
                  <a:noFill/>
                </a:ln>
                <a:solidFill>
                  <a:srgbClr val="002060"/>
                </a:solidFill>
                <a:effectLst/>
                <a:uLnTx/>
                <a:uFillTx/>
                <a:latin typeface="Calibri"/>
                <a:ea typeface="+mn-ea"/>
                <a:cs typeface="+mn-cs"/>
              </a:rPr>
              <a:t> Στηθάγχη, Μυοκαρδιοπάθεια από </a:t>
            </a:r>
            <a:r>
              <a:rPr kumimoji="0" lang="el-GR" sz="3600" b="1" i="1" u="none" strike="noStrike" kern="0" cap="none" spc="0" normalizeH="0" baseline="0" noProof="0" dirty="0" err="1">
                <a:ln>
                  <a:noFill/>
                </a:ln>
                <a:solidFill>
                  <a:srgbClr val="002060"/>
                </a:solidFill>
                <a:effectLst/>
                <a:uLnTx/>
                <a:uFillTx/>
                <a:latin typeface="Calibri"/>
                <a:ea typeface="+mn-ea"/>
                <a:cs typeface="+mn-cs"/>
              </a:rPr>
              <a:t>Stress</a:t>
            </a:r>
            <a:endParaRPr kumimoji="0" lang="de-DE" sz="3600" b="1" i="1" u="none" strike="noStrike" kern="0" cap="none" spc="0" normalizeH="0" baseline="0" noProof="0" dirty="0">
              <a:ln>
                <a:noFill/>
              </a:ln>
              <a:solidFill>
                <a:srgbClr val="00206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000" b="1" i="1" u="none" strike="noStrike" kern="0" cap="none" spc="0" normalizeH="0" baseline="0" noProof="0" dirty="0">
                <a:ln>
                  <a:noFill/>
                </a:ln>
                <a:solidFill>
                  <a:srgbClr val="002060"/>
                </a:solidFill>
                <a:effectLst/>
                <a:uLnTx/>
                <a:uFillTx/>
                <a:latin typeface="Calibri"/>
                <a:ea typeface="+mn-ea"/>
                <a:cs typeface="+mn-cs"/>
              </a:rPr>
              <a:t>ΠΜΣ</a:t>
            </a:r>
            <a:r>
              <a:rPr kumimoji="0" lang="de-DE" sz="2000" b="1" i="1" u="none" strike="noStrike" kern="0" cap="none" spc="0" normalizeH="0" baseline="0" noProof="0" dirty="0">
                <a:ln>
                  <a:noFill/>
                </a:ln>
                <a:solidFill>
                  <a:srgbClr val="002060"/>
                </a:solidFill>
                <a:effectLst/>
                <a:uLnTx/>
                <a:uFillTx/>
                <a:latin typeface="Calibri"/>
                <a:ea typeface="+mn-ea"/>
                <a:cs typeface="+mn-cs"/>
              </a:rPr>
              <a:t> </a:t>
            </a:r>
            <a:endParaRPr kumimoji="0" lang="el-GR" sz="2000" b="1" i="1" u="none" strike="noStrike" kern="0" cap="none" spc="0" normalizeH="0" baseline="0" noProof="0" dirty="0">
              <a:ln>
                <a:noFill/>
              </a:ln>
              <a:solidFill>
                <a:srgbClr val="FF0000"/>
              </a:solidFill>
              <a:effectLst/>
              <a:uLnTx/>
              <a:uFillTx/>
              <a:latin typeface="Calibri"/>
              <a:ea typeface="+mn-ea"/>
              <a:cs typeface="+mn-cs"/>
            </a:endParaRPr>
          </a:p>
        </p:txBody>
      </p:sp>
      <p:pic>
        <p:nvPicPr>
          <p:cNvPr id="4" name="Εικόνα 3">
            <a:extLst>
              <a:ext uri="{FF2B5EF4-FFF2-40B4-BE49-F238E27FC236}">
                <a16:creationId xmlns:a16="http://schemas.microsoft.com/office/drawing/2014/main" id="{3D4A044A-CDCE-4DC0-AB25-3DCE79B6F3E9}"/>
              </a:ext>
            </a:extLst>
          </p:cNvPr>
          <p:cNvPicPr>
            <a:picLocks noChangeAspect="1"/>
          </p:cNvPicPr>
          <p:nvPr/>
        </p:nvPicPr>
        <p:blipFill>
          <a:blip r:embed="rId2"/>
          <a:stretch>
            <a:fillRect/>
          </a:stretch>
        </p:blipFill>
        <p:spPr>
          <a:xfrm>
            <a:off x="5404919" y="229380"/>
            <a:ext cx="823031" cy="1066892"/>
          </a:xfrm>
          <a:prstGeom prst="rect">
            <a:avLst/>
          </a:prstGeom>
        </p:spPr>
      </p:pic>
    </p:spTree>
    <p:extLst>
      <p:ext uri="{BB962C8B-B14F-4D97-AF65-F5344CB8AC3E}">
        <p14:creationId xmlns:p14="http://schemas.microsoft.com/office/powerpoint/2010/main" val="1685048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CE8BF-FEA9-ED66-8E2F-27000DC76CAA}"/>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92002488-18BA-5CFF-05FC-6E92889AC586}"/>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ANOCA/INOCA</a:t>
            </a:r>
            <a:endParaRPr lang="en-US" dirty="0"/>
          </a:p>
        </p:txBody>
      </p:sp>
      <p:pic>
        <p:nvPicPr>
          <p:cNvPr id="19460" name="Picture 4">
            <a:extLst>
              <a:ext uri="{FF2B5EF4-FFF2-40B4-BE49-F238E27FC236}">
                <a16:creationId xmlns:a16="http://schemas.microsoft.com/office/drawing/2014/main" id="{3E85E9DC-561C-BC33-6CE2-CC7F2C286C64}"/>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1264" t="1212" r="1264" b="5498"/>
          <a:stretch/>
        </p:blipFill>
        <p:spPr bwMode="auto">
          <a:xfrm>
            <a:off x="1048019" y="1569026"/>
            <a:ext cx="6807565" cy="5216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470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7D05D-C3C6-011A-20D2-BFE82E02801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EEDC1447-82E6-2F66-4841-8BD5814875F9}"/>
              </a:ext>
            </a:extLst>
          </p:cNvPr>
          <p:cNvSpPr txBox="1">
            <a:spLocks/>
          </p:cNvSpPr>
          <p:nvPr/>
        </p:nvSpPr>
        <p:spPr>
          <a:xfrm>
            <a:off x="685800" y="609600"/>
            <a:ext cx="8974248" cy="1143000"/>
          </a:xfrm>
          <a:prstGeom prst="rect">
            <a:avLst/>
          </a:prstGeom>
        </p:spPr>
        <p:txBody>
          <a:bodyPr vert="horz" lIns="91440" tIns="45720" rIns="91440" bIns="45720" rtlCol="0" anchor="t">
            <a:normAutofit fontScale="77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err="1"/>
              <a:t>Ischaemia</a:t>
            </a:r>
            <a:r>
              <a:rPr lang="en-US" dirty="0"/>
              <a:t> with Non Obstructed Coronary Arteries (INOCA):</a:t>
            </a:r>
            <a:r>
              <a:rPr lang="de-DE" dirty="0"/>
              <a:t> </a:t>
            </a:r>
            <a:r>
              <a:rPr lang="el-GR" dirty="0"/>
              <a:t>Ισχαιμία χωρίς απόφραξη των στεφανιαίων αγγείων </a:t>
            </a:r>
            <a:endParaRPr lang="en-US" dirty="0"/>
          </a:p>
        </p:txBody>
      </p:sp>
      <p:sp>
        <p:nvSpPr>
          <p:cNvPr id="9" name="Title 1">
            <a:extLst>
              <a:ext uri="{FF2B5EF4-FFF2-40B4-BE49-F238E27FC236}">
                <a16:creationId xmlns:a16="http://schemas.microsoft.com/office/drawing/2014/main" id="{E052AD06-5A8F-2DD2-8A9C-FECD86D1A19E}"/>
              </a:ext>
            </a:extLst>
          </p:cNvPr>
          <p:cNvSpPr txBox="1">
            <a:spLocks/>
          </p:cNvSpPr>
          <p:nvPr/>
        </p:nvSpPr>
        <p:spPr>
          <a:xfrm>
            <a:off x="685799" y="2029325"/>
            <a:ext cx="9953171" cy="4037645"/>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2000" dirty="0">
                <a:solidFill>
                  <a:schemeClr val="tx1"/>
                </a:solidFill>
              </a:rPr>
              <a:t>Η εκδήλωση στηθάγχης ή/και ευρημάτων ισχαιμίας σε διαγνωστική εξέταση, ΧΩΡΙΣ την ύπαρξη σημαντικών στενώσεων στις </a:t>
            </a:r>
            <a:r>
              <a:rPr lang="el-GR" sz="2000" dirty="0" err="1">
                <a:solidFill>
                  <a:schemeClr val="tx1"/>
                </a:solidFill>
              </a:rPr>
              <a:t>επικάρδιες</a:t>
            </a:r>
            <a:r>
              <a:rPr lang="el-GR" sz="2000" dirty="0">
                <a:solidFill>
                  <a:schemeClr val="tx1"/>
                </a:solidFill>
              </a:rPr>
              <a:t> στεφανιαίες αρτηρίες.</a:t>
            </a:r>
          </a:p>
          <a:p>
            <a:endParaRPr lang="el-GR" sz="2000" dirty="0">
              <a:solidFill>
                <a:schemeClr val="tx1"/>
              </a:solidFill>
            </a:endParaRPr>
          </a:p>
          <a:p>
            <a:r>
              <a:rPr lang="el-GR" sz="2000" dirty="0">
                <a:solidFill>
                  <a:schemeClr val="tx1"/>
                </a:solidFill>
              </a:rPr>
              <a:t>Σημαντικές στενώσεις:</a:t>
            </a:r>
          </a:p>
          <a:p>
            <a:r>
              <a:rPr lang="el-GR" sz="2000" dirty="0">
                <a:solidFill>
                  <a:schemeClr val="tx1"/>
                </a:solidFill>
              </a:rPr>
              <a:t>-ανατομικές στενώσεις &gt; 50% ή </a:t>
            </a:r>
          </a:p>
          <a:p>
            <a:r>
              <a:rPr lang="el-GR" sz="2000" dirty="0">
                <a:solidFill>
                  <a:schemeClr val="tx1"/>
                </a:solidFill>
              </a:rPr>
              <a:t>-στένωση &lt;90% που με μη φυσιολογικό FFR ή </a:t>
            </a:r>
            <a:r>
              <a:rPr lang="el-GR" sz="2000" dirty="0" err="1">
                <a:solidFill>
                  <a:schemeClr val="tx1"/>
                </a:solidFill>
              </a:rPr>
              <a:t>iFR</a:t>
            </a:r>
            <a:r>
              <a:rPr lang="el-GR" sz="2000" dirty="0">
                <a:solidFill>
                  <a:schemeClr val="tx1"/>
                </a:solidFill>
              </a:rPr>
              <a:t>  (= σημαντική μείωση της ροής/πίεσης μετά τη στένωση) στην </a:t>
            </a:r>
            <a:r>
              <a:rPr lang="el-GR" sz="2000" dirty="0" err="1">
                <a:solidFill>
                  <a:schemeClr val="tx1"/>
                </a:solidFill>
              </a:rPr>
              <a:t>στεφανιογραφία</a:t>
            </a:r>
            <a:r>
              <a:rPr lang="el-GR" sz="2000" dirty="0">
                <a:solidFill>
                  <a:schemeClr val="tx1"/>
                </a:solidFill>
              </a:rPr>
              <a:t>.</a:t>
            </a:r>
            <a:endParaRPr lang="en-US" sz="2000" dirty="0">
              <a:solidFill>
                <a:schemeClr val="tx1"/>
              </a:solidFill>
            </a:endParaRPr>
          </a:p>
        </p:txBody>
      </p:sp>
    </p:spTree>
    <p:extLst>
      <p:ext uri="{BB962C8B-B14F-4D97-AF65-F5344CB8AC3E}">
        <p14:creationId xmlns:p14="http://schemas.microsoft.com/office/powerpoint/2010/main" val="80120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B8368-8FC0-BF20-2BE3-5A58EF619D78}"/>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D176B62B-DB32-B13C-89EF-BFA11D0CA798}"/>
              </a:ext>
            </a:extLst>
          </p:cNvPr>
          <p:cNvSpPr txBox="1">
            <a:spLocks/>
          </p:cNvSpPr>
          <p:nvPr/>
        </p:nvSpPr>
        <p:spPr>
          <a:xfrm>
            <a:off x="685800" y="609600"/>
            <a:ext cx="8974248" cy="1143000"/>
          </a:xfrm>
          <a:prstGeom prst="rect">
            <a:avLst/>
          </a:prstGeom>
        </p:spPr>
        <p:txBody>
          <a:bodyPr vert="horz" lIns="91440" tIns="45720" rIns="91440" bIns="45720" rtlCol="0" anchor="t">
            <a:normAutofit fontScale="70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INOCA</a:t>
            </a:r>
          </a:p>
          <a:p>
            <a:r>
              <a:rPr lang="de-DE" dirty="0"/>
              <a:t>National </a:t>
            </a:r>
            <a:r>
              <a:rPr lang="de-DE" dirty="0" err="1"/>
              <a:t>history</a:t>
            </a:r>
            <a:r>
              <a:rPr lang="de-DE" dirty="0"/>
              <a:t> </a:t>
            </a:r>
            <a:r>
              <a:rPr lang="de-DE" dirty="0" err="1"/>
              <a:t>of</a:t>
            </a:r>
            <a:r>
              <a:rPr lang="de-DE" dirty="0"/>
              <a:t> </a:t>
            </a:r>
            <a:r>
              <a:rPr lang="de-DE" dirty="0" err="1"/>
              <a:t>symptoms</a:t>
            </a:r>
            <a:r>
              <a:rPr lang="de-DE" dirty="0"/>
              <a:t> and stress echo in </a:t>
            </a:r>
            <a:r>
              <a:rPr lang="de-DE" dirty="0" err="1"/>
              <a:t>patients</a:t>
            </a:r>
            <a:r>
              <a:rPr lang="de-DE" dirty="0"/>
              <a:t> </a:t>
            </a:r>
            <a:r>
              <a:rPr lang="de-DE" dirty="0" err="1"/>
              <a:t>with</a:t>
            </a:r>
            <a:r>
              <a:rPr lang="de-DE" dirty="0"/>
              <a:t> INOCA (CIAO </a:t>
            </a:r>
            <a:r>
              <a:rPr lang="de-DE" dirty="0" err="1"/>
              <a:t>Ancillary</a:t>
            </a:r>
            <a:r>
              <a:rPr lang="de-DE" dirty="0"/>
              <a:t> </a:t>
            </a:r>
            <a:r>
              <a:rPr lang="de-DE" dirty="0" err="1"/>
              <a:t>study</a:t>
            </a:r>
            <a:r>
              <a:rPr lang="de-DE" dirty="0"/>
              <a:t> </a:t>
            </a:r>
            <a:r>
              <a:rPr lang="de-DE" dirty="0" err="1"/>
              <a:t>to</a:t>
            </a:r>
            <a:r>
              <a:rPr lang="de-DE" dirty="0"/>
              <a:t> ISCHEMIA TRIAL) </a:t>
            </a:r>
            <a:endParaRPr lang="en-US" dirty="0"/>
          </a:p>
        </p:txBody>
      </p:sp>
      <p:pic>
        <p:nvPicPr>
          <p:cNvPr id="3" name="Picture 2">
            <a:extLst>
              <a:ext uri="{FF2B5EF4-FFF2-40B4-BE49-F238E27FC236}">
                <a16:creationId xmlns:a16="http://schemas.microsoft.com/office/drawing/2014/main" id="{5A626F46-6370-E270-C35C-92A00AE09B03}"/>
              </a:ext>
            </a:extLst>
          </p:cNvPr>
          <p:cNvPicPr>
            <a:picLocks noChangeAspect="1"/>
          </p:cNvPicPr>
          <p:nvPr/>
        </p:nvPicPr>
        <p:blipFill>
          <a:blip r:embed="rId2"/>
          <a:stretch>
            <a:fillRect/>
          </a:stretch>
        </p:blipFill>
        <p:spPr>
          <a:xfrm>
            <a:off x="410028" y="1636486"/>
            <a:ext cx="7753350" cy="3133725"/>
          </a:xfrm>
          <a:prstGeom prst="rect">
            <a:avLst/>
          </a:prstGeom>
        </p:spPr>
      </p:pic>
      <p:sp>
        <p:nvSpPr>
          <p:cNvPr id="4" name="Rectangle 3">
            <a:extLst>
              <a:ext uri="{FF2B5EF4-FFF2-40B4-BE49-F238E27FC236}">
                <a16:creationId xmlns:a16="http://schemas.microsoft.com/office/drawing/2014/main" id="{123D58B5-795B-3746-5F8E-5017815404C9}"/>
              </a:ext>
            </a:extLst>
          </p:cNvPr>
          <p:cNvSpPr/>
          <p:nvPr/>
        </p:nvSpPr>
        <p:spPr>
          <a:xfrm>
            <a:off x="410028" y="2641600"/>
            <a:ext cx="7645401" cy="290286"/>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Rectangle 4">
            <a:extLst>
              <a:ext uri="{FF2B5EF4-FFF2-40B4-BE49-F238E27FC236}">
                <a16:creationId xmlns:a16="http://schemas.microsoft.com/office/drawing/2014/main" id="{2D3DAD67-2051-E30F-6ED2-40E1D1724283}"/>
              </a:ext>
            </a:extLst>
          </p:cNvPr>
          <p:cNvSpPr/>
          <p:nvPr/>
        </p:nvSpPr>
        <p:spPr>
          <a:xfrm>
            <a:off x="402774" y="2329543"/>
            <a:ext cx="7645401" cy="290286"/>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6" name="Rectangle 5">
            <a:extLst>
              <a:ext uri="{FF2B5EF4-FFF2-40B4-BE49-F238E27FC236}">
                <a16:creationId xmlns:a16="http://schemas.microsoft.com/office/drawing/2014/main" id="{6F7922C0-F3BB-7090-D5FC-D960C525B571}"/>
              </a:ext>
            </a:extLst>
          </p:cNvPr>
          <p:cNvSpPr/>
          <p:nvPr/>
        </p:nvSpPr>
        <p:spPr>
          <a:xfrm>
            <a:off x="489858" y="4390573"/>
            <a:ext cx="7645401" cy="290286"/>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 name="TextBox 9">
            <a:extLst>
              <a:ext uri="{FF2B5EF4-FFF2-40B4-BE49-F238E27FC236}">
                <a16:creationId xmlns:a16="http://schemas.microsoft.com/office/drawing/2014/main" id="{BFEAD9BA-E64A-53B5-5711-901205DC9747}"/>
              </a:ext>
            </a:extLst>
          </p:cNvPr>
          <p:cNvSpPr txBox="1"/>
          <p:nvPr/>
        </p:nvSpPr>
        <p:spPr>
          <a:xfrm>
            <a:off x="685800" y="5106738"/>
            <a:ext cx="8574314" cy="1200329"/>
          </a:xfrm>
          <a:prstGeom prst="rect">
            <a:avLst/>
          </a:prstGeom>
          <a:noFill/>
        </p:spPr>
        <p:txBody>
          <a:bodyPr wrap="square">
            <a:spAutoFit/>
          </a:bodyPr>
          <a:lstStyle/>
          <a:p>
            <a:r>
              <a:rPr lang="en-US" b="0" i="0" dirty="0">
                <a:solidFill>
                  <a:srgbClr val="444444"/>
                </a:solidFill>
                <a:effectLst/>
                <a:latin typeface="Open Sans" panose="020B0606030504020204" pitchFamily="34" charset="0"/>
              </a:rPr>
              <a:t>The goal of the ISCHEMIA trial was to evaluate routine invasive therapy compared with optimal medical therapy among patients with stable ischemic heart disease and moderate to severe myocardial ischemia on noninvasive stress testing. In the context of ISCHEMIA trial, CIAO trial was conducted.</a:t>
            </a:r>
            <a:endParaRPr lang="LID4096" dirty="0"/>
          </a:p>
        </p:txBody>
      </p:sp>
    </p:spTree>
    <p:extLst>
      <p:ext uri="{BB962C8B-B14F-4D97-AF65-F5344CB8AC3E}">
        <p14:creationId xmlns:p14="http://schemas.microsoft.com/office/powerpoint/2010/main" val="3575819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385B6-BA66-F108-FDA7-8612117B278E}"/>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E864D746-2C11-627C-11B3-598908C9037F}"/>
              </a:ext>
            </a:extLst>
          </p:cNvPr>
          <p:cNvSpPr txBox="1">
            <a:spLocks/>
          </p:cNvSpPr>
          <p:nvPr/>
        </p:nvSpPr>
        <p:spPr>
          <a:xfrm>
            <a:off x="685800" y="609600"/>
            <a:ext cx="8974248" cy="1143000"/>
          </a:xfrm>
          <a:prstGeom prst="rect">
            <a:avLst/>
          </a:prstGeom>
        </p:spPr>
        <p:txBody>
          <a:bodyPr vert="horz" lIns="91440" tIns="45720" rIns="91440" bIns="45720" rtlCol="0" anchor="t">
            <a:normAutofit fontScale="70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INOCA</a:t>
            </a:r>
          </a:p>
          <a:p>
            <a:r>
              <a:rPr lang="de-DE" dirty="0"/>
              <a:t>National </a:t>
            </a:r>
            <a:r>
              <a:rPr lang="de-DE" dirty="0" err="1"/>
              <a:t>history</a:t>
            </a:r>
            <a:r>
              <a:rPr lang="de-DE" dirty="0"/>
              <a:t> </a:t>
            </a:r>
            <a:r>
              <a:rPr lang="de-DE" dirty="0" err="1"/>
              <a:t>of</a:t>
            </a:r>
            <a:r>
              <a:rPr lang="de-DE" dirty="0"/>
              <a:t> </a:t>
            </a:r>
            <a:r>
              <a:rPr lang="de-DE" dirty="0" err="1"/>
              <a:t>symptoms</a:t>
            </a:r>
            <a:r>
              <a:rPr lang="de-DE" dirty="0"/>
              <a:t> and stress echo in </a:t>
            </a:r>
            <a:r>
              <a:rPr lang="de-DE" dirty="0" err="1"/>
              <a:t>patients</a:t>
            </a:r>
            <a:r>
              <a:rPr lang="de-DE" dirty="0"/>
              <a:t> </a:t>
            </a:r>
            <a:r>
              <a:rPr lang="de-DE" dirty="0" err="1"/>
              <a:t>with</a:t>
            </a:r>
            <a:r>
              <a:rPr lang="de-DE" dirty="0"/>
              <a:t> INOCA (CIAO </a:t>
            </a:r>
            <a:r>
              <a:rPr lang="de-DE" dirty="0" err="1"/>
              <a:t>Ancillary</a:t>
            </a:r>
            <a:r>
              <a:rPr lang="de-DE" dirty="0"/>
              <a:t> </a:t>
            </a:r>
            <a:r>
              <a:rPr lang="de-DE" dirty="0" err="1"/>
              <a:t>study</a:t>
            </a:r>
            <a:r>
              <a:rPr lang="de-DE" dirty="0"/>
              <a:t> </a:t>
            </a:r>
            <a:r>
              <a:rPr lang="de-DE" dirty="0" err="1"/>
              <a:t>to</a:t>
            </a:r>
            <a:r>
              <a:rPr lang="de-DE" dirty="0"/>
              <a:t> ISCHEMIA TRIAL) </a:t>
            </a:r>
            <a:endParaRPr lang="en-US" dirty="0"/>
          </a:p>
        </p:txBody>
      </p:sp>
      <p:pic>
        <p:nvPicPr>
          <p:cNvPr id="7" name="Picture 6">
            <a:extLst>
              <a:ext uri="{FF2B5EF4-FFF2-40B4-BE49-F238E27FC236}">
                <a16:creationId xmlns:a16="http://schemas.microsoft.com/office/drawing/2014/main" id="{8552277B-A194-1692-8D12-ED92EBFB5D6D}"/>
              </a:ext>
            </a:extLst>
          </p:cNvPr>
          <p:cNvPicPr>
            <a:picLocks noChangeAspect="1"/>
          </p:cNvPicPr>
          <p:nvPr/>
        </p:nvPicPr>
        <p:blipFill>
          <a:blip r:embed="rId2"/>
          <a:stretch>
            <a:fillRect/>
          </a:stretch>
        </p:blipFill>
        <p:spPr>
          <a:xfrm>
            <a:off x="685799" y="1752599"/>
            <a:ext cx="7452095" cy="4314371"/>
          </a:xfrm>
          <a:prstGeom prst="rect">
            <a:avLst/>
          </a:prstGeom>
        </p:spPr>
      </p:pic>
    </p:spTree>
    <p:extLst>
      <p:ext uri="{BB962C8B-B14F-4D97-AF65-F5344CB8AC3E}">
        <p14:creationId xmlns:p14="http://schemas.microsoft.com/office/powerpoint/2010/main" val="3144768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12E2F-3794-C5EA-D5AB-3D0824BE10DE}"/>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CEFBBB2-AB0B-24C9-1395-629BA9F3E4C1}"/>
              </a:ext>
            </a:extLst>
          </p:cNvPr>
          <p:cNvSpPr txBox="1">
            <a:spLocks/>
          </p:cNvSpPr>
          <p:nvPr/>
        </p:nvSpPr>
        <p:spPr>
          <a:xfrm>
            <a:off x="685800" y="609600"/>
            <a:ext cx="8974248" cy="1143000"/>
          </a:xfrm>
          <a:prstGeom prst="rect">
            <a:avLst/>
          </a:prstGeom>
        </p:spPr>
        <p:txBody>
          <a:bodyPr vert="horz" lIns="91440" tIns="45720" rIns="91440" bIns="45720" rtlCol="0" anchor="t">
            <a:normAutofit fontScale="70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INOCA</a:t>
            </a:r>
          </a:p>
          <a:p>
            <a:r>
              <a:rPr lang="de-DE" dirty="0"/>
              <a:t>National </a:t>
            </a:r>
            <a:r>
              <a:rPr lang="de-DE" dirty="0" err="1"/>
              <a:t>history</a:t>
            </a:r>
            <a:r>
              <a:rPr lang="de-DE" dirty="0"/>
              <a:t> </a:t>
            </a:r>
            <a:r>
              <a:rPr lang="de-DE" dirty="0" err="1"/>
              <a:t>of</a:t>
            </a:r>
            <a:r>
              <a:rPr lang="de-DE" dirty="0"/>
              <a:t> </a:t>
            </a:r>
            <a:r>
              <a:rPr lang="de-DE" dirty="0" err="1"/>
              <a:t>symptoms</a:t>
            </a:r>
            <a:r>
              <a:rPr lang="de-DE" dirty="0"/>
              <a:t> and stress echo in </a:t>
            </a:r>
            <a:r>
              <a:rPr lang="de-DE" dirty="0" err="1"/>
              <a:t>patients</a:t>
            </a:r>
            <a:r>
              <a:rPr lang="de-DE" dirty="0"/>
              <a:t> </a:t>
            </a:r>
            <a:r>
              <a:rPr lang="de-DE" dirty="0" err="1"/>
              <a:t>with</a:t>
            </a:r>
            <a:r>
              <a:rPr lang="de-DE" dirty="0"/>
              <a:t> INOCA (CIAO </a:t>
            </a:r>
            <a:r>
              <a:rPr lang="de-DE" dirty="0" err="1"/>
              <a:t>Ancillary</a:t>
            </a:r>
            <a:r>
              <a:rPr lang="de-DE" dirty="0"/>
              <a:t> </a:t>
            </a:r>
            <a:r>
              <a:rPr lang="de-DE" dirty="0" err="1"/>
              <a:t>study</a:t>
            </a:r>
            <a:r>
              <a:rPr lang="de-DE" dirty="0"/>
              <a:t> </a:t>
            </a:r>
            <a:r>
              <a:rPr lang="de-DE" dirty="0" err="1"/>
              <a:t>to</a:t>
            </a:r>
            <a:r>
              <a:rPr lang="de-DE" dirty="0"/>
              <a:t> ISCHEMIA TRIAL) </a:t>
            </a:r>
            <a:endParaRPr lang="en-US" dirty="0"/>
          </a:p>
        </p:txBody>
      </p:sp>
      <p:pic>
        <p:nvPicPr>
          <p:cNvPr id="3" name="Picture 2">
            <a:extLst>
              <a:ext uri="{FF2B5EF4-FFF2-40B4-BE49-F238E27FC236}">
                <a16:creationId xmlns:a16="http://schemas.microsoft.com/office/drawing/2014/main" id="{6EB0E4CF-570A-8121-200B-F9B1D304665A}"/>
              </a:ext>
            </a:extLst>
          </p:cNvPr>
          <p:cNvPicPr>
            <a:picLocks noChangeAspect="1"/>
          </p:cNvPicPr>
          <p:nvPr/>
        </p:nvPicPr>
        <p:blipFill>
          <a:blip r:embed="rId2"/>
          <a:stretch>
            <a:fillRect/>
          </a:stretch>
        </p:blipFill>
        <p:spPr>
          <a:xfrm>
            <a:off x="385081" y="1563914"/>
            <a:ext cx="6568808" cy="3080657"/>
          </a:xfrm>
          <a:prstGeom prst="rect">
            <a:avLst/>
          </a:prstGeom>
        </p:spPr>
      </p:pic>
      <p:pic>
        <p:nvPicPr>
          <p:cNvPr id="9" name="Picture 8">
            <a:extLst>
              <a:ext uri="{FF2B5EF4-FFF2-40B4-BE49-F238E27FC236}">
                <a16:creationId xmlns:a16="http://schemas.microsoft.com/office/drawing/2014/main" id="{4D2A17FC-3933-A15D-F71C-105076CE6B45}"/>
              </a:ext>
            </a:extLst>
          </p:cNvPr>
          <p:cNvPicPr>
            <a:picLocks noChangeAspect="1"/>
          </p:cNvPicPr>
          <p:nvPr/>
        </p:nvPicPr>
        <p:blipFill>
          <a:blip r:embed="rId3"/>
          <a:stretch>
            <a:fillRect/>
          </a:stretch>
        </p:blipFill>
        <p:spPr>
          <a:xfrm>
            <a:off x="3574331" y="2989526"/>
            <a:ext cx="6941268" cy="2941011"/>
          </a:xfrm>
          <a:prstGeom prst="rect">
            <a:avLst/>
          </a:prstGeom>
        </p:spPr>
      </p:pic>
    </p:spTree>
    <p:extLst>
      <p:ext uri="{BB962C8B-B14F-4D97-AF65-F5344CB8AC3E}">
        <p14:creationId xmlns:p14="http://schemas.microsoft.com/office/powerpoint/2010/main" val="265196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0135F-64D8-EC2F-24E1-E949FCB7FAD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7B20157-B60A-15B6-DE4B-EF245229EFC5}"/>
              </a:ext>
            </a:extLst>
          </p:cNvPr>
          <p:cNvPicPr>
            <a:picLocks noChangeAspect="1"/>
          </p:cNvPicPr>
          <p:nvPr/>
        </p:nvPicPr>
        <p:blipFill>
          <a:blip r:embed="rId2"/>
          <a:stretch>
            <a:fillRect/>
          </a:stretch>
        </p:blipFill>
        <p:spPr>
          <a:xfrm>
            <a:off x="317643" y="1752600"/>
            <a:ext cx="7648114" cy="3871912"/>
          </a:xfrm>
          <a:prstGeom prst="rect">
            <a:avLst/>
          </a:prstGeom>
        </p:spPr>
      </p:pic>
      <p:sp>
        <p:nvSpPr>
          <p:cNvPr id="8" name="Title 1">
            <a:extLst>
              <a:ext uri="{FF2B5EF4-FFF2-40B4-BE49-F238E27FC236}">
                <a16:creationId xmlns:a16="http://schemas.microsoft.com/office/drawing/2014/main" id="{65EE5462-CA4B-8D10-D1F6-FBAD2E59BD02}"/>
              </a:ext>
            </a:extLst>
          </p:cNvPr>
          <p:cNvSpPr txBox="1">
            <a:spLocks/>
          </p:cNvSpPr>
          <p:nvPr/>
        </p:nvSpPr>
        <p:spPr>
          <a:xfrm>
            <a:off x="685800" y="609600"/>
            <a:ext cx="8974248" cy="1143000"/>
          </a:xfrm>
          <a:prstGeom prst="rect">
            <a:avLst/>
          </a:prstGeom>
        </p:spPr>
        <p:txBody>
          <a:bodyPr vert="horz" lIns="91440" tIns="45720" rIns="91440" bIns="45720" rtlCol="0" anchor="t">
            <a:normAutofit fontScale="70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INOCA</a:t>
            </a:r>
          </a:p>
          <a:p>
            <a:r>
              <a:rPr lang="de-DE" dirty="0"/>
              <a:t>National </a:t>
            </a:r>
            <a:r>
              <a:rPr lang="de-DE" dirty="0" err="1"/>
              <a:t>history</a:t>
            </a:r>
            <a:r>
              <a:rPr lang="de-DE" dirty="0"/>
              <a:t> </a:t>
            </a:r>
            <a:r>
              <a:rPr lang="de-DE" dirty="0" err="1"/>
              <a:t>of</a:t>
            </a:r>
            <a:r>
              <a:rPr lang="de-DE" dirty="0"/>
              <a:t> </a:t>
            </a:r>
            <a:r>
              <a:rPr lang="de-DE" dirty="0" err="1"/>
              <a:t>symptoms</a:t>
            </a:r>
            <a:r>
              <a:rPr lang="de-DE" dirty="0"/>
              <a:t> and stress echo in </a:t>
            </a:r>
            <a:r>
              <a:rPr lang="de-DE" dirty="0" err="1"/>
              <a:t>patients</a:t>
            </a:r>
            <a:r>
              <a:rPr lang="de-DE" dirty="0"/>
              <a:t> </a:t>
            </a:r>
            <a:r>
              <a:rPr lang="de-DE" dirty="0" err="1"/>
              <a:t>with</a:t>
            </a:r>
            <a:r>
              <a:rPr lang="de-DE" dirty="0"/>
              <a:t> INOCA (CIAO </a:t>
            </a:r>
            <a:r>
              <a:rPr lang="de-DE" dirty="0" err="1"/>
              <a:t>Ancillary</a:t>
            </a:r>
            <a:r>
              <a:rPr lang="de-DE" dirty="0"/>
              <a:t> </a:t>
            </a:r>
            <a:r>
              <a:rPr lang="de-DE" dirty="0" err="1"/>
              <a:t>study</a:t>
            </a:r>
            <a:r>
              <a:rPr lang="de-DE" dirty="0"/>
              <a:t> </a:t>
            </a:r>
            <a:r>
              <a:rPr lang="de-DE" dirty="0" err="1"/>
              <a:t>to</a:t>
            </a:r>
            <a:r>
              <a:rPr lang="de-DE" dirty="0"/>
              <a:t> ISCHEMIA TRIAL) </a:t>
            </a:r>
            <a:endParaRPr lang="en-US" dirty="0"/>
          </a:p>
        </p:txBody>
      </p:sp>
      <p:pic>
        <p:nvPicPr>
          <p:cNvPr id="13314" name="Picture 2">
            <a:extLst>
              <a:ext uri="{FF2B5EF4-FFF2-40B4-BE49-F238E27FC236}">
                <a16:creationId xmlns:a16="http://schemas.microsoft.com/office/drawing/2014/main" id="{00FF8953-49F2-75BC-7305-B0374751F104}"/>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b="53095"/>
          <a:stretch/>
        </p:blipFill>
        <p:spPr bwMode="auto">
          <a:xfrm>
            <a:off x="5027663" y="1844992"/>
            <a:ext cx="6571075" cy="29860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67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38FC9-E806-FBD9-2BFB-E9B36A0EF2C9}"/>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8DD1DDDD-238A-EF56-F88C-CD35EFAB60EA}"/>
              </a:ext>
            </a:extLst>
          </p:cNvPr>
          <p:cNvSpPr txBox="1">
            <a:spLocks/>
          </p:cNvSpPr>
          <p:nvPr/>
        </p:nvSpPr>
        <p:spPr>
          <a:xfrm>
            <a:off x="685800" y="609600"/>
            <a:ext cx="8974248" cy="1143000"/>
          </a:xfrm>
          <a:prstGeom prst="rect">
            <a:avLst/>
          </a:prstGeom>
        </p:spPr>
        <p:txBody>
          <a:bodyPr vert="horz" lIns="91440" tIns="45720" rIns="91440" bIns="45720" rtlCol="0" anchor="t">
            <a:normAutofit fontScale="70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INOCA</a:t>
            </a:r>
          </a:p>
          <a:p>
            <a:r>
              <a:rPr lang="de-DE" dirty="0"/>
              <a:t>National </a:t>
            </a:r>
            <a:r>
              <a:rPr lang="de-DE" dirty="0" err="1"/>
              <a:t>history</a:t>
            </a:r>
            <a:r>
              <a:rPr lang="de-DE" dirty="0"/>
              <a:t> </a:t>
            </a:r>
            <a:r>
              <a:rPr lang="de-DE" dirty="0" err="1"/>
              <a:t>of</a:t>
            </a:r>
            <a:r>
              <a:rPr lang="de-DE" dirty="0"/>
              <a:t> </a:t>
            </a:r>
            <a:r>
              <a:rPr lang="de-DE" dirty="0" err="1"/>
              <a:t>symptoms</a:t>
            </a:r>
            <a:r>
              <a:rPr lang="de-DE" dirty="0"/>
              <a:t> and stress echo in </a:t>
            </a:r>
            <a:r>
              <a:rPr lang="de-DE" dirty="0" err="1"/>
              <a:t>patients</a:t>
            </a:r>
            <a:r>
              <a:rPr lang="de-DE" dirty="0"/>
              <a:t> </a:t>
            </a:r>
            <a:r>
              <a:rPr lang="de-DE" dirty="0" err="1"/>
              <a:t>with</a:t>
            </a:r>
            <a:r>
              <a:rPr lang="de-DE" dirty="0"/>
              <a:t> INOCA (CIAO </a:t>
            </a:r>
            <a:r>
              <a:rPr lang="de-DE" dirty="0" err="1"/>
              <a:t>Ancillary</a:t>
            </a:r>
            <a:r>
              <a:rPr lang="de-DE" dirty="0"/>
              <a:t> </a:t>
            </a:r>
            <a:r>
              <a:rPr lang="de-DE" dirty="0" err="1"/>
              <a:t>study</a:t>
            </a:r>
            <a:r>
              <a:rPr lang="de-DE" dirty="0"/>
              <a:t> </a:t>
            </a:r>
            <a:r>
              <a:rPr lang="de-DE" dirty="0" err="1"/>
              <a:t>to</a:t>
            </a:r>
            <a:r>
              <a:rPr lang="de-DE" dirty="0"/>
              <a:t> ISCHEMIA TRIAL) </a:t>
            </a:r>
            <a:endParaRPr lang="en-US" dirty="0"/>
          </a:p>
        </p:txBody>
      </p:sp>
      <p:sp>
        <p:nvSpPr>
          <p:cNvPr id="2" name="Title 1">
            <a:extLst>
              <a:ext uri="{FF2B5EF4-FFF2-40B4-BE49-F238E27FC236}">
                <a16:creationId xmlns:a16="http://schemas.microsoft.com/office/drawing/2014/main" id="{75CA647C-C82E-5507-0C50-250184B49332}"/>
              </a:ext>
            </a:extLst>
          </p:cNvPr>
          <p:cNvSpPr txBox="1">
            <a:spLocks/>
          </p:cNvSpPr>
          <p:nvPr/>
        </p:nvSpPr>
        <p:spPr>
          <a:xfrm>
            <a:off x="685799" y="2029325"/>
            <a:ext cx="9953171" cy="4037645"/>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2000" dirty="0">
                <a:solidFill>
                  <a:schemeClr val="tx1"/>
                </a:solidFill>
              </a:rPr>
              <a:t>Οι ασθενείς με </a:t>
            </a:r>
            <a:r>
              <a:rPr lang="de-DE" sz="2000" dirty="0">
                <a:solidFill>
                  <a:schemeClr val="tx1"/>
                </a:solidFill>
              </a:rPr>
              <a:t>INOCA:</a:t>
            </a:r>
          </a:p>
          <a:p>
            <a:r>
              <a:rPr lang="de-DE" sz="2000" dirty="0">
                <a:solidFill>
                  <a:schemeClr val="tx1"/>
                </a:solidFill>
              </a:rPr>
              <a:t>-</a:t>
            </a:r>
            <a:r>
              <a:rPr lang="el-GR" sz="2000" dirty="0">
                <a:solidFill>
                  <a:schemeClr val="tx1"/>
                </a:solidFill>
              </a:rPr>
              <a:t>είναι πιο πιθανό να είναι γυναίκες</a:t>
            </a:r>
          </a:p>
          <a:p>
            <a:r>
              <a:rPr lang="el-GR" sz="2000" dirty="0">
                <a:solidFill>
                  <a:schemeClr val="tx1"/>
                </a:solidFill>
              </a:rPr>
              <a:t>-έχουν παρόμοια ευρήματα </a:t>
            </a:r>
            <a:r>
              <a:rPr lang="el-GR" sz="2000" dirty="0" err="1">
                <a:solidFill>
                  <a:schemeClr val="tx1"/>
                </a:solidFill>
              </a:rPr>
              <a:t>μυοκαρδιακής</a:t>
            </a:r>
            <a:r>
              <a:rPr lang="el-GR" sz="2000" dirty="0">
                <a:solidFill>
                  <a:schemeClr val="tx1"/>
                </a:solidFill>
              </a:rPr>
              <a:t> ισχαιμίας σε υπερηχογράφημα κόπωσης σε σχέση με ασθενείς με ΣΝ</a:t>
            </a:r>
          </a:p>
          <a:p>
            <a:r>
              <a:rPr lang="el-GR" sz="2000" dirty="0">
                <a:solidFill>
                  <a:schemeClr val="tx1"/>
                </a:solidFill>
              </a:rPr>
              <a:t>-Έχουν συχνότερα στηθάγχη αλλά καλύτερη ποιότητα ζωής</a:t>
            </a:r>
          </a:p>
          <a:p>
            <a:r>
              <a:rPr lang="el-GR" sz="2000" dirty="0">
                <a:solidFill>
                  <a:schemeClr val="tx1"/>
                </a:solidFill>
              </a:rPr>
              <a:t>-50% των ασθενών με </a:t>
            </a:r>
            <a:r>
              <a:rPr lang="de-DE" sz="2000" dirty="0">
                <a:solidFill>
                  <a:schemeClr val="tx1"/>
                </a:solidFill>
              </a:rPr>
              <a:t>INOCA</a:t>
            </a:r>
            <a:r>
              <a:rPr lang="el-GR" sz="2000" dirty="0">
                <a:solidFill>
                  <a:schemeClr val="tx1"/>
                </a:solidFill>
              </a:rPr>
              <a:t>, το υπερηχογράφημα κόπωσης </a:t>
            </a:r>
            <a:r>
              <a:rPr lang="el-GR" sz="2000" dirty="0" err="1">
                <a:solidFill>
                  <a:schemeClr val="tx1"/>
                </a:solidFill>
              </a:rPr>
              <a:t>κανονικοποιήθηκε</a:t>
            </a:r>
            <a:r>
              <a:rPr lang="el-GR" sz="2000" dirty="0">
                <a:solidFill>
                  <a:schemeClr val="tx1"/>
                </a:solidFill>
              </a:rPr>
              <a:t> μετά από 1 χρόνο</a:t>
            </a:r>
            <a:r>
              <a:rPr lang="el-GR" sz="2000" dirty="0">
                <a:solidFill>
                  <a:schemeClr val="tx1"/>
                </a:solidFill>
                <a:sym typeface="Wingdings" panose="05000000000000000000" pitchFamily="2" charset="2"/>
              </a:rPr>
              <a:t> ίδιο ή επιδείνωση</a:t>
            </a:r>
            <a:r>
              <a:rPr lang="el-GR" sz="2000" dirty="0">
                <a:solidFill>
                  <a:schemeClr val="tx1"/>
                </a:solidFill>
              </a:rPr>
              <a:t> στο 45% </a:t>
            </a:r>
          </a:p>
          <a:p>
            <a:r>
              <a:rPr lang="el-GR" sz="2000" dirty="0">
                <a:solidFill>
                  <a:schemeClr val="tx1"/>
                </a:solidFill>
              </a:rPr>
              <a:t>-Δε φάνηκε συσχέτιση με τη βελτίωση στην ισχαιμία και την στηθάγχη μετά από 1 χρόνο.</a:t>
            </a:r>
            <a:endParaRPr lang="en-US" sz="2000" dirty="0">
              <a:solidFill>
                <a:schemeClr val="tx1"/>
              </a:solidFill>
            </a:endParaRPr>
          </a:p>
        </p:txBody>
      </p:sp>
    </p:spTree>
    <p:extLst>
      <p:ext uri="{BB962C8B-B14F-4D97-AF65-F5344CB8AC3E}">
        <p14:creationId xmlns:p14="http://schemas.microsoft.com/office/powerpoint/2010/main" val="1832498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4C378-5B1D-17DA-A5D7-80D009DFF50C}"/>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FF45F10D-EB6D-C63D-5BD6-AA71422294E5}"/>
              </a:ext>
            </a:extLst>
          </p:cNvPr>
          <p:cNvSpPr txBox="1">
            <a:spLocks/>
          </p:cNvSpPr>
          <p:nvPr/>
        </p:nvSpPr>
        <p:spPr>
          <a:xfrm>
            <a:off x="685800" y="609600"/>
            <a:ext cx="8974248" cy="1143000"/>
          </a:xfrm>
          <a:prstGeom prst="rect">
            <a:avLst/>
          </a:prstGeom>
        </p:spPr>
        <p:txBody>
          <a:bodyPr vert="horz" lIns="91440" tIns="45720" rIns="91440" bIns="45720" rtlCol="0" anchor="t">
            <a:normAutofit fontScale="77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err="1"/>
              <a:t>Ischaemia</a:t>
            </a:r>
            <a:r>
              <a:rPr lang="en-US" dirty="0"/>
              <a:t> with Non Obstructed Coronary Arteries (INOCA):</a:t>
            </a:r>
            <a:r>
              <a:rPr lang="de-DE" dirty="0"/>
              <a:t> </a:t>
            </a:r>
            <a:r>
              <a:rPr lang="el-GR" dirty="0"/>
              <a:t>Ισχαιμία χωρίς απόφραξη των στεφανιαίων αγγείων </a:t>
            </a:r>
            <a:endParaRPr lang="en-US" dirty="0"/>
          </a:p>
        </p:txBody>
      </p:sp>
      <p:sp>
        <p:nvSpPr>
          <p:cNvPr id="9" name="Title 1">
            <a:extLst>
              <a:ext uri="{FF2B5EF4-FFF2-40B4-BE49-F238E27FC236}">
                <a16:creationId xmlns:a16="http://schemas.microsoft.com/office/drawing/2014/main" id="{030A7080-DE62-7F92-9764-484C2098FCCB}"/>
              </a:ext>
            </a:extLst>
          </p:cNvPr>
          <p:cNvSpPr txBox="1">
            <a:spLocks/>
          </p:cNvSpPr>
          <p:nvPr/>
        </p:nvSpPr>
        <p:spPr>
          <a:xfrm>
            <a:off x="685799" y="2029325"/>
            <a:ext cx="9953171" cy="4499811"/>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2000" dirty="0">
                <a:solidFill>
                  <a:schemeClr val="tx1"/>
                </a:solidFill>
              </a:rPr>
              <a:t>-Η INOCA μπορεί να οφείλεται κυρίως σε έναν ή περισσότερους μηχανισμούς: </a:t>
            </a:r>
          </a:p>
          <a:p>
            <a:endParaRPr lang="el-GR" sz="2000" dirty="0">
              <a:solidFill>
                <a:schemeClr val="tx1"/>
              </a:solidFill>
            </a:endParaRPr>
          </a:p>
          <a:p>
            <a:pPr marL="285750" indent="-285750">
              <a:buFont typeface="Arial" panose="020B0604020202020204" pitchFamily="34" charset="0"/>
              <a:buChar char="•"/>
            </a:pPr>
            <a:r>
              <a:rPr lang="el-GR" sz="2000" b="1" u="sng" dirty="0">
                <a:solidFill>
                  <a:schemeClr val="tx1"/>
                </a:solidFill>
              </a:rPr>
              <a:t>Διάχυτη, μη αποφρακτική, αθηρωμάτωση στεφανιαίας αρτηρίας</a:t>
            </a:r>
          </a:p>
          <a:p>
            <a:pPr marL="285750" indent="-285750">
              <a:buFont typeface="Arial" panose="020B0604020202020204" pitchFamily="34" charset="0"/>
              <a:buChar char="•"/>
            </a:pPr>
            <a:endParaRPr lang="el-GR" sz="2000" dirty="0">
              <a:solidFill>
                <a:schemeClr val="tx1"/>
              </a:solidFill>
            </a:endParaRPr>
          </a:p>
          <a:p>
            <a:pPr marL="285750" indent="-285750">
              <a:buFont typeface="Arial" panose="020B0604020202020204" pitchFamily="34" charset="0"/>
              <a:buChar char="•"/>
            </a:pPr>
            <a:r>
              <a:rPr lang="el-GR" sz="2000" b="1" u="sng" dirty="0">
                <a:solidFill>
                  <a:schemeClr val="tx1"/>
                </a:solidFill>
              </a:rPr>
              <a:t>Δυσλειτουργία της </a:t>
            </a:r>
            <a:r>
              <a:rPr lang="el-GR" sz="2000" b="1" u="sng" dirty="0" err="1">
                <a:solidFill>
                  <a:schemeClr val="tx1"/>
                </a:solidFill>
              </a:rPr>
              <a:t>Μικροκυκλοφορίας</a:t>
            </a:r>
            <a:r>
              <a:rPr lang="el-GR" sz="2000" b="1" u="sng" dirty="0">
                <a:solidFill>
                  <a:schemeClr val="tx1"/>
                </a:solidFill>
              </a:rPr>
              <a:t> των στεφανιαίων αρτηριών</a:t>
            </a:r>
          </a:p>
          <a:p>
            <a:pPr marL="285750" indent="-285750">
              <a:buFont typeface="Arial" panose="020B0604020202020204" pitchFamily="34" charset="0"/>
              <a:buChar char="•"/>
            </a:pPr>
            <a:endParaRPr lang="el-GR" sz="2000" dirty="0">
              <a:solidFill>
                <a:schemeClr val="tx1"/>
              </a:solidFill>
            </a:endParaRPr>
          </a:p>
          <a:p>
            <a:pPr marL="285750" indent="-285750">
              <a:buFont typeface="Arial" panose="020B0604020202020204" pitchFamily="34" charset="0"/>
              <a:buChar char="•"/>
            </a:pPr>
            <a:r>
              <a:rPr lang="el-GR" sz="2000" b="1" u="sng" dirty="0">
                <a:solidFill>
                  <a:schemeClr val="tx1"/>
                </a:solidFill>
              </a:rPr>
              <a:t>Παροδικό Σπασμό </a:t>
            </a:r>
            <a:r>
              <a:rPr lang="el-GR" sz="2000" b="1" u="sng" dirty="0" err="1">
                <a:solidFill>
                  <a:schemeClr val="tx1"/>
                </a:solidFill>
              </a:rPr>
              <a:t>επικάρδιων</a:t>
            </a:r>
            <a:r>
              <a:rPr lang="el-GR" sz="2000" b="1" u="sng" dirty="0">
                <a:solidFill>
                  <a:schemeClr val="tx1"/>
                </a:solidFill>
              </a:rPr>
              <a:t> στεφανιαίων αρτηριών</a:t>
            </a:r>
          </a:p>
        </p:txBody>
      </p:sp>
    </p:spTree>
    <p:extLst>
      <p:ext uri="{BB962C8B-B14F-4D97-AF65-F5344CB8AC3E}">
        <p14:creationId xmlns:p14="http://schemas.microsoft.com/office/powerpoint/2010/main" val="632903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FEF93-5124-DF9F-16C6-CDD7BBA2D774}"/>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D4562639-58BE-6E32-A31F-2FEC07325FC7}"/>
              </a:ext>
            </a:extLst>
          </p:cNvPr>
          <p:cNvSpPr txBox="1">
            <a:spLocks/>
          </p:cNvSpPr>
          <p:nvPr/>
        </p:nvSpPr>
        <p:spPr>
          <a:xfrm>
            <a:off x="685800" y="420915"/>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INOCA: </a:t>
            </a:r>
            <a:r>
              <a:rPr lang="el-GR" dirty="0" err="1"/>
              <a:t>Παθοφυσιολογία</a:t>
            </a:r>
            <a:endParaRPr lang="en-US" dirty="0"/>
          </a:p>
        </p:txBody>
      </p:sp>
      <p:pic>
        <p:nvPicPr>
          <p:cNvPr id="4098" name="Picture 2" descr="Figure 2.">
            <a:extLst>
              <a:ext uri="{FF2B5EF4-FFF2-40B4-BE49-F238E27FC236}">
                <a16:creationId xmlns:a16="http://schemas.microsoft.com/office/drawing/2014/main" id="{D07F9B2A-2D42-72DD-7CCE-767D001BA09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37029" y="1204662"/>
            <a:ext cx="7523389" cy="5653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086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8AC3C-DD8D-090D-0358-7A65F2897AF4}"/>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8CC5165-866F-CC7A-9099-94B209727258}"/>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INOCA</a:t>
            </a:r>
            <a:endParaRPr lang="en-US" dirty="0"/>
          </a:p>
        </p:txBody>
      </p:sp>
      <p:pic>
        <p:nvPicPr>
          <p:cNvPr id="5122" name="Picture 2" descr="inoca e008126fig04">
            <a:extLst>
              <a:ext uri="{FF2B5EF4-FFF2-40B4-BE49-F238E27FC236}">
                <a16:creationId xmlns:a16="http://schemas.microsoft.com/office/drawing/2014/main" id="{CAC5F4EA-629D-7953-95C3-28F04A6D03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1228" y="1562629"/>
            <a:ext cx="7253515" cy="4685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4158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DEBAF-1A74-F5EC-E7EA-70235716DF08}"/>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D512B59-80A5-0978-B695-89076C43FD28}"/>
              </a:ext>
            </a:extLst>
          </p:cNvPr>
          <p:cNvSpPr txBox="1">
            <a:spLocks/>
          </p:cNvSpPr>
          <p:nvPr/>
        </p:nvSpPr>
        <p:spPr>
          <a:xfrm>
            <a:off x="648854" y="942108"/>
            <a:ext cx="8974248" cy="3785937"/>
          </a:xfrm>
          <a:prstGeom prst="rect">
            <a:avLst/>
          </a:prstGeom>
        </p:spPr>
        <p:txBody>
          <a:bodyPr vert="horz" lIns="91440" tIns="45720" rIns="91440" bIns="45720" rtlCol="0" anchor="t">
            <a:normAutofit fontScale="925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50000"/>
              </a:lnSpc>
            </a:pPr>
            <a:r>
              <a:rPr lang="el-GR" dirty="0"/>
              <a:t>Άλλα ισχαιμικά σύνδρομα:</a:t>
            </a:r>
          </a:p>
          <a:p>
            <a:pPr>
              <a:lnSpc>
                <a:spcPct val="150000"/>
              </a:lnSpc>
            </a:pPr>
            <a:r>
              <a:rPr lang="el-GR" dirty="0"/>
              <a:t>-</a:t>
            </a:r>
            <a:r>
              <a:rPr lang="de-DE" dirty="0"/>
              <a:t>ANOCA/</a:t>
            </a:r>
            <a:r>
              <a:rPr lang="en-US" dirty="0"/>
              <a:t>INOCA</a:t>
            </a:r>
          </a:p>
          <a:p>
            <a:pPr>
              <a:lnSpc>
                <a:spcPct val="150000"/>
              </a:lnSpc>
            </a:pPr>
            <a:r>
              <a:rPr lang="en-US" dirty="0"/>
              <a:t>-MINOCA</a:t>
            </a:r>
          </a:p>
          <a:p>
            <a:pPr>
              <a:lnSpc>
                <a:spcPct val="150000"/>
              </a:lnSpc>
            </a:pPr>
            <a:r>
              <a:rPr lang="en-US" dirty="0"/>
              <a:t>-Stress Cardiomyopathy</a:t>
            </a:r>
            <a:endParaRPr lang="el-GR" dirty="0"/>
          </a:p>
          <a:p>
            <a:pPr>
              <a:lnSpc>
                <a:spcPct val="150000"/>
              </a:lnSpc>
            </a:pPr>
            <a:r>
              <a:rPr lang="el-GR" dirty="0"/>
              <a:t>-</a:t>
            </a:r>
            <a:r>
              <a:rPr lang="de-DE" dirty="0"/>
              <a:t>Silent </a:t>
            </a:r>
            <a:r>
              <a:rPr lang="de-DE" dirty="0" err="1"/>
              <a:t>angina</a:t>
            </a:r>
            <a:endParaRPr lang="en-US" dirty="0"/>
          </a:p>
          <a:p>
            <a:endParaRPr lang="en-US" dirty="0"/>
          </a:p>
        </p:txBody>
      </p:sp>
    </p:spTree>
    <p:extLst>
      <p:ext uri="{BB962C8B-B14F-4D97-AF65-F5344CB8AC3E}">
        <p14:creationId xmlns:p14="http://schemas.microsoft.com/office/powerpoint/2010/main" val="10516852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F5A09-96F3-C8EB-AB84-1F8903E0C2AA}"/>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27F7E43D-2FE6-8EE6-EE99-CB51D4262F43}"/>
              </a:ext>
            </a:extLst>
          </p:cNvPr>
          <p:cNvSpPr txBox="1">
            <a:spLocks/>
          </p:cNvSpPr>
          <p:nvPr/>
        </p:nvSpPr>
        <p:spPr>
          <a:xfrm>
            <a:off x="685800" y="609600"/>
            <a:ext cx="8974248" cy="1143000"/>
          </a:xfrm>
          <a:prstGeom prst="rect">
            <a:avLst/>
          </a:prstGeom>
        </p:spPr>
        <p:txBody>
          <a:bodyPr vert="horz" lIns="91440" tIns="45720" rIns="91440" bIns="45720" rtlCol="0" anchor="t">
            <a:normAutofit fontScale="77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err="1"/>
              <a:t>Ischaemia</a:t>
            </a:r>
            <a:r>
              <a:rPr lang="en-US" dirty="0"/>
              <a:t> with Non Obstructed Coronary Arteries (INOCA):</a:t>
            </a:r>
            <a:r>
              <a:rPr lang="de-DE" dirty="0"/>
              <a:t> </a:t>
            </a:r>
            <a:r>
              <a:rPr lang="el-GR" dirty="0"/>
              <a:t>Ισχαιμία χωρίς απόφραξη των στεφανιαίων αγγείων </a:t>
            </a:r>
            <a:endParaRPr lang="en-US" dirty="0"/>
          </a:p>
        </p:txBody>
      </p:sp>
      <p:sp>
        <p:nvSpPr>
          <p:cNvPr id="9" name="Title 1">
            <a:extLst>
              <a:ext uri="{FF2B5EF4-FFF2-40B4-BE49-F238E27FC236}">
                <a16:creationId xmlns:a16="http://schemas.microsoft.com/office/drawing/2014/main" id="{DD8FF6AA-A036-5EDA-07C8-6337270C14B6}"/>
              </a:ext>
            </a:extLst>
          </p:cNvPr>
          <p:cNvSpPr txBox="1">
            <a:spLocks/>
          </p:cNvSpPr>
          <p:nvPr/>
        </p:nvSpPr>
        <p:spPr>
          <a:xfrm>
            <a:off x="685799" y="2029325"/>
            <a:ext cx="9953171" cy="1729875"/>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l-GR" sz="2000" dirty="0">
              <a:solidFill>
                <a:schemeClr val="tx1"/>
              </a:solidFill>
            </a:endParaRPr>
          </a:p>
          <a:p>
            <a:pPr marL="285750" indent="-285750">
              <a:buFont typeface="Arial" panose="020B0604020202020204" pitchFamily="34" charset="0"/>
              <a:buChar char="•"/>
            </a:pPr>
            <a:r>
              <a:rPr lang="el-GR" sz="2000" b="1" u="sng" dirty="0">
                <a:solidFill>
                  <a:schemeClr val="tx1"/>
                </a:solidFill>
              </a:rPr>
              <a:t>1. Διάχυτη, μη αποφρακτική, αθηρωμάτωση στεφανιαίας αρτηρίας</a:t>
            </a:r>
          </a:p>
          <a:p>
            <a:pPr marL="285750" indent="-285750">
              <a:buFont typeface="Arial" panose="020B0604020202020204" pitchFamily="34" charset="0"/>
              <a:buChar char="•"/>
            </a:pPr>
            <a:r>
              <a:rPr lang="el-GR" sz="2000" dirty="0">
                <a:solidFill>
                  <a:schemeClr val="tx1"/>
                </a:solidFill>
              </a:rPr>
              <a:t>μειωμένη ροή εξ’ αιτίας της</a:t>
            </a:r>
            <a:r>
              <a:rPr lang="de-DE" sz="2000" dirty="0">
                <a:solidFill>
                  <a:schemeClr val="tx1"/>
                </a:solidFill>
              </a:rPr>
              <a:t> </a:t>
            </a:r>
            <a:r>
              <a:rPr lang="el-GR" sz="2000" dirty="0">
                <a:solidFill>
                  <a:schemeClr val="tx1"/>
                </a:solidFill>
              </a:rPr>
              <a:t>αθηρωμάτωσης, με μειωμένο CFR με αυξημένο </a:t>
            </a:r>
            <a:r>
              <a:rPr lang="el-GR" sz="2000" dirty="0" err="1">
                <a:solidFill>
                  <a:schemeClr val="tx1"/>
                </a:solidFill>
              </a:rPr>
              <a:t>score</a:t>
            </a:r>
            <a:r>
              <a:rPr lang="el-GR" sz="2000" dirty="0">
                <a:solidFill>
                  <a:schemeClr val="tx1"/>
                </a:solidFill>
              </a:rPr>
              <a:t> Ασβεστίου και ευρήματα της σε </a:t>
            </a:r>
            <a:r>
              <a:rPr lang="el-GR" sz="2000" dirty="0" err="1">
                <a:solidFill>
                  <a:schemeClr val="tx1"/>
                </a:solidFill>
              </a:rPr>
              <a:t>ενδοστεφανιαίο</a:t>
            </a:r>
            <a:r>
              <a:rPr lang="el-GR" sz="2000" dirty="0">
                <a:solidFill>
                  <a:schemeClr val="tx1"/>
                </a:solidFill>
              </a:rPr>
              <a:t> υπερηχογράφημα (IVUS</a:t>
            </a:r>
            <a:r>
              <a:rPr lang="de-DE" sz="2000" dirty="0">
                <a:solidFill>
                  <a:schemeClr val="tx1"/>
                </a:solidFill>
              </a:rPr>
              <a:t>)</a:t>
            </a:r>
            <a:endParaRPr lang="el-GR" sz="2000" dirty="0">
              <a:solidFill>
                <a:schemeClr val="tx1"/>
              </a:solidFill>
            </a:endParaRPr>
          </a:p>
          <a:p>
            <a:endParaRPr lang="el-GR" sz="2000" dirty="0">
              <a:solidFill>
                <a:schemeClr val="tx1"/>
              </a:solidFill>
            </a:endParaRPr>
          </a:p>
        </p:txBody>
      </p:sp>
      <p:pic>
        <p:nvPicPr>
          <p:cNvPr id="6146" name="Picture 2">
            <a:extLst>
              <a:ext uri="{FF2B5EF4-FFF2-40B4-BE49-F238E27FC236}">
                <a16:creationId xmlns:a16="http://schemas.microsoft.com/office/drawing/2014/main" id="{FE6909FA-FC50-2B59-A312-41433E51A4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3811" y="3429000"/>
            <a:ext cx="5965040" cy="23041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8C99C76-87BF-925F-B985-466E32015AEC}"/>
              </a:ext>
            </a:extLst>
          </p:cNvPr>
          <p:cNvSpPr txBox="1"/>
          <p:nvPr/>
        </p:nvSpPr>
        <p:spPr>
          <a:xfrm>
            <a:off x="834966" y="5786735"/>
            <a:ext cx="8675915" cy="923330"/>
          </a:xfrm>
          <a:prstGeom prst="rect">
            <a:avLst/>
          </a:prstGeom>
          <a:noFill/>
        </p:spPr>
        <p:txBody>
          <a:bodyPr wrap="square">
            <a:spAutoFit/>
          </a:bodyPr>
          <a:lstStyle/>
          <a:p>
            <a:r>
              <a:rPr lang="el-GR" dirty="0"/>
              <a:t>Στο πιο πάνω σχεδιάγραμμα φαίνονται οι μεταβολές του CFR ανάλογα με την ύπαρξη εστιακής στένωσης ή/και διάχυτης αθηρωμάτωσης, χωρίς και με θετικό </a:t>
            </a:r>
            <a:r>
              <a:rPr lang="el-GR" dirty="0" err="1"/>
              <a:t>remodeling</a:t>
            </a:r>
            <a:r>
              <a:rPr lang="el-GR" dirty="0"/>
              <a:t> (</a:t>
            </a:r>
            <a:r>
              <a:rPr lang="el-GR" dirty="0" err="1"/>
              <a:t>Artgm</a:t>
            </a:r>
            <a:r>
              <a:rPr lang="el-GR" dirty="0"/>
              <a:t> = </a:t>
            </a:r>
            <a:r>
              <a:rPr lang="el-GR" dirty="0" err="1"/>
              <a:t>Στεφανιογραφία</a:t>
            </a:r>
            <a:r>
              <a:rPr lang="el-GR" dirty="0"/>
              <a:t>)</a:t>
            </a:r>
            <a:endParaRPr lang="LID4096" dirty="0"/>
          </a:p>
        </p:txBody>
      </p:sp>
    </p:spTree>
    <p:extLst>
      <p:ext uri="{BB962C8B-B14F-4D97-AF65-F5344CB8AC3E}">
        <p14:creationId xmlns:p14="http://schemas.microsoft.com/office/powerpoint/2010/main" val="3605605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ADC54-D87E-960B-A040-CB6EDA96A476}"/>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484A2AD1-94EA-FE7F-D612-97373FF5493F}"/>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p>
        </p:txBody>
      </p:sp>
      <p:sp>
        <p:nvSpPr>
          <p:cNvPr id="9" name="Title 1">
            <a:extLst>
              <a:ext uri="{FF2B5EF4-FFF2-40B4-BE49-F238E27FC236}">
                <a16:creationId xmlns:a16="http://schemas.microsoft.com/office/drawing/2014/main" id="{004238A1-72D2-500A-F473-1F6F4F49D2F2}"/>
              </a:ext>
            </a:extLst>
          </p:cNvPr>
          <p:cNvSpPr txBox="1">
            <a:spLocks/>
          </p:cNvSpPr>
          <p:nvPr/>
        </p:nvSpPr>
        <p:spPr>
          <a:xfrm>
            <a:off x="685799" y="2029325"/>
            <a:ext cx="9953171" cy="4499811"/>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indent="-285750">
              <a:lnSpc>
                <a:spcPct val="150000"/>
              </a:lnSpc>
              <a:buFont typeface="Arial" panose="020B0604020202020204" pitchFamily="34" charset="0"/>
              <a:buChar char="•"/>
            </a:pPr>
            <a:r>
              <a:rPr lang="de-DE" sz="2000" b="1" u="sng" dirty="0">
                <a:solidFill>
                  <a:schemeClr val="tx1"/>
                </a:solidFill>
              </a:rPr>
              <a:t>2. </a:t>
            </a:r>
            <a:r>
              <a:rPr lang="el-GR" sz="2000" b="1" u="sng" dirty="0">
                <a:solidFill>
                  <a:schemeClr val="tx1"/>
                </a:solidFill>
              </a:rPr>
              <a:t>Δυσλειτουργία της </a:t>
            </a:r>
            <a:r>
              <a:rPr lang="el-GR" sz="2000" b="1" u="sng" dirty="0" err="1">
                <a:solidFill>
                  <a:schemeClr val="tx1"/>
                </a:solidFill>
              </a:rPr>
              <a:t>Μικροκυκλοφορίας</a:t>
            </a:r>
            <a:r>
              <a:rPr lang="el-GR" sz="2000" b="1" u="sng" dirty="0">
                <a:solidFill>
                  <a:schemeClr val="tx1"/>
                </a:solidFill>
              </a:rPr>
              <a:t> των στεφανιαίων αρτηριών</a:t>
            </a:r>
          </a:p>
          <a:p>
            <a:pPr marL="342900" indent="-342900">
              <a:lnSpc>
                <a:spcPct val="150000"/>
              </a:lnSpc>
              <a:buFont typeface="Wingdings" panose="05000000000000000000" pitchFamily="2" charset="2"/>
              <a:buChar char="Ø"/>
            </a:pPr>
            <a:r>
              <a:rPr lang="el-GR" sz="2000" dirty="0">
                <a:solidFill>
                  <a:schemeClr val="tx1"/>
                </a:solidFill>
              </a:rPr>
              <a:t>οφείλεται κυρίως σε συνδυασμό αύξησης των αντιστάσεων και μείωσης της διαστολής της </a:t>
            </a:r>
            <a:r>
              <a:rPr lang="el-GR" sz="2000" dirty="0" err="1">
                <a:solidFill>
                  <a:schemeClr val="tx1"/>
                </a:solidFill>
              </a:rPr>
              <a:t>μικροκυλοφορίας</a:t>
            </a:r>
            <a:r>
              <a:rPr lang="el-GR" sz="2000" dirty="0">
                <a:solidFill>
                  <a:schemeClr val="tx1"/>
                </a:solidFill>
              </a:rPr>
              <a:t> της καρδιάς.</a:t>
            </a:r>
          </a:p>
          <a:p>
            <a:pPr marL="342900" indent="-342900">
              <a:lnSpc>
                <a:spcPct val="150000"/>
              </a:lnSpc>
              <a:buFont typeface="Wingdings" panose="05000000000000000000" pitchFamily="2" charset="2"/>
              <a:buChar char="Ø"/>
            </a:pPr>
            <a:r>
              <a:rPr lang="el-GR" sz="2000" dirty="0">
                <a:solidFill>
                  <a:schemeClr val="tx1"/>
                </a:solidFill>
              </a:rPr>
              <a:t>συνυπάρχει συνήθως με στένωση των στεφανιαίων αρτηριών, κυρίως μη σημαντική και προκαλεί </a:t>
            </a:r>
            <a:r>
              <a:rPr lang="el-GR" sz="2000" u="sng" dirty="0">
                <a:solidFill>
                  <a:schemeClr val="tx1"/>
                </a:solidFill>
              </a:rPr>
              <a:t>σχεδόν το 60% </a:t>
            </a:r>
            <a:r>
              <a:rPr lang="el-GR" sz="2000" dirty="0">
                <a:solidFill>
                  <a:schemeClr val="tx1"/>
                </a:solidFill>
              </a:rPr>
              <a:t>των περιπτώσεων της INOCA</a:t>
            </a:r>
          </a:p>
          <a:p>
            <a:pPr marL="342900" indent="-342900">
              <a:lnSpc>
                <a:spcPct val="150000"/>
              </a:lnSpc>
              <a:buFont typeface="Wingdings" panose="05000000000000000000" pitchFamily="2" charset="2"/>
              <a:buChar char="Ø"/>
            </a:pPr>
            <a:r>
              <a:rPr lang="el-GR" sz="2000" dirty="0">
                <a:solidFill>
                  <a:schemeClr val="tx1"/>
                </a:solidFill>
              </a:rPr>
              <a:t>Προκαλεί </a:t>
            </a:r>
            <a:r>
              <a:rPr lang="el-GR" sz="2000" dirty="0" err="1">
                <a:solidFill>
                  <a:schemeClr val="tx1"/>
                </a:solidFill>
              </a:rPr>
              <a:t>μικροαγγειακή</a:t>
            </a:r>
            <a:r>
              <a:rPr lang="el-GR" sz="2000" dirty="0">
                <a:solidFill>
                  <a:schemeClr val="tx1"/>
                </a:solidFill>
              </a:rPr>
              <a:t> στηθάγχη</a:t>
            </a:r>
          </a:p>
          <a:p>
            <a:pPr marL="285750" indent="-285750">
              <a:buFont typeface="Arial" panose="020B0604020202020204" pitchFamily="34" charset="0"/>
              <a:buChar char="•"/>
            </a:pPr>
            <a:endParaRPr lang="el-GR" sz="2000" dirty="0">
              <a:solidFill>
                <a:schemeClr val="tx1"/>
              </a:solidFill>
            </a:endParaRPr>
          </a:p>
          <a:p>
            <a:endParaRPr lang="el-GR" sz="2000" dirty="0">
              <a:solidFill>
                <a:schemeClr val="tx1"/>
              </a:solidFill>
            </a:endParaRPr>
          </a:p>
        </p:txBody>
      </p:sp>
      <p:sp>
        <p:nvSpPr>
          <p:cNvPr id="3" name="Title 1">
            <a:extLst>
              <a:ext uri="{FF2B5EF4-FFF2-40B4-BE49-F238E27FC236}">
                <a16:creationId xmlns:a16="http://schemas.microsoft.com/office/drawing/2014/main" id="{55364B16-C569-167C-5658-208FAB5AC76A}"/>
              </a:ext>
            </a:extLst>
          </p:cNvPr>
          <p:cNvSpPr txBox="1">
            <a:spLocks/>
          </p:cNvSpPr>
          <p:nvPr/>
        </p:nvSpPr>
        <p:spPr>
          <a:xfrm>
            <a:off x="685799" y="442686"/>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INOCA: </a:t>
            </a:r>
            <a:r>
              <a:rPr lang="el-GR" dirty="0" err="1"/>
              <a:t>Μικροαγγειακή</a:t>
            </a:r>
            <a:r>
              <a:rPr lang="el-GR" dirty="0"/>
              <a:t> δυσλειτουργία</a:t>
            </a:r>
            <a:endParaRPr lang="en-US" dirty="0"/>
          </a:p>
        </p:txBody>
      </p:sp>
    </p:spTree>
    <p:extLst>
      <p:ext uri="{BB962C8B-B14F-4D97-AF65-F5344CB8AC3E}">
        <p14:creationId xmlns:p14="http://schemas.microsoft.com/office/powerpoint/2010/main" val="3314995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DB665-654F-9291-4E74-F38DF0FDA17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FF5F83C-4E8E-BD75-2F92-C98A981AA7EF}"/>
              </a:ext>
            </a:extLst>
          </p:cNvPr>
          <p:cNvPicPr>
            <a:picLocks noChangeAspect="1"/>
          </p:cNvPicPr>
          <p:nvPr/>
        </p:nvPicPr>
        <p:blipFill>
          <a:blip r:embed="rId2"/>
          <a:stretch>
            <a:fillRect/>
          </a:stretch>
        </p:blipFill>
        <p:spPr>
          <a:xfrm>
            <a:off x="796017" y="994001"/>
            <a:ext cx="8751119" cy="4681085"/>
          </a:xfrm>
          <a:prstGeom prst="rect">
            <a:avLst/>
          </a:prstGeom>
        </p:spPr>
      </p:pic>
    </p:spTree>
    <p:extLst>
      <p:ext uri="{BB962C8B-B14F-4D97-AF65-F5344CB8AC3E}">
        <p14:creationId xmlns:p14="http://schemas.microsoft.com/office/powerpoint/2010/main" val="17777913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4B3AA-AE63-F3C9-E19C-5220FA79F88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F31DAE8-65A1-682A-2876-7306593CE4E0}"/>
              </a:ext>
            </a:extLst>
          </p:cNvPr>
          <p:cNvPicPr>
            <a:picLocks noChangeAspect="1"/>
          </p:cNvPicPr>
          <p:nvPr/>
        </p:nvPicPr>
        <p:blipFill>
          <a:blip r:embed="rId2"/>
          <a:stretch>
            <a:fillRect/>
          </a:stretch>
        </p:blipFill>
        <p:spPr>
          <a:xfrm>
            <a:off x="444499" y="1082447"/>
            <a:ext cx="9241986" cy="5013553"/>
          </a:xfrm>
          <a:prstGeom prst="rect">
            <a:avLst/>
          </a:prstGeom>
        </p:spPr>
      </p:pic>
    </p:spTree>
    <p:extLst>
      <p:ext uri="{BB962C8B-B14F-4D97-AF65-F5344CB8AC3E}">
        <p14:creationId xmlns:p14="http://schemas.microsoft.com/office/powerpoint/2010/main" val="39298215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A78D2-C11E-B5CD-751B-C8AC6A8F7B6F}"/>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831F914F-D267-3672-4DC6-70467CD46D71}"/>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INOCA: </a:t>
            </a:r>
            <a:r>
              <a:rPr lang="el-GR" dirty="0" err="1"/>
              <a:t>Μικροαγγειακή</a:t>
            </a:r>
            <a:r>
              <a:rPr lang="el-GR" dirty="0"/>
              <a:t> στηθάγχη</a:t>
            </a:r>
            <a:endParaRPr lang="en-US" dirty="0"/>
          </a:p>
        </p:txBody>
      </p:sp>
      <p:sp>
        <p:nvSpPr>
          <p:cNvPr id="9" name="Title 1">
            <a:extLst>
              <a:ext uri="{FF2B5EF4-FFF2-40B4-BE49-F238E27FC236}">
                <a16:creationId xmlns:a16="http://schemas.microsoft.com/office/drawing/2014/main" id="{3FAE609A-ED24-C342-DFB2-A27D3827E408}"/>
              </a:ext>
            </a:extLst>
          </p:cNvPr>
          <p:cNvSpPr txBox="1">
            <a:spLocks/>
          </p:cNvSpPr>
          <p:nvPr/>
        </p:nvSpPr>
        <p:spPr>
          <a:xfrm>
            <a:off x="685800" y="2029325"/>
            <a:ext cx="9709484" cy="4499811"/>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50000"/>
              </a:lnSpc>
            </a:pPr>
            <a:r>
              <a:rPr lang="el-GR" sz="1800" dirty="0">
                <a:solidFill>
                  <a:schemeClr val="tx1"/>
                </a:solidFill>
              </a:rPr>
              <a:t>-Πιο συνήθης στις γυναίκες αντί στους άντρες</a:t>
            </a:r>
          </a:p>
          <a:p>
            <a:pPr>
              <a:lnSpc>
                <a:spcPct val="150000"/>
              </a:lnSpc>
            </a:pPr>
            <a:r>
              <a:rPr lang="el-GR" sz="1800" dirty="0">
                <a:solidFill>
                  <a:schemeClr val="tx1"/>
                </a:solidFill>
              </a:rPr>
              <a:t>-Πιο συχνά σε νεαρά άτομα σε σχέση με άτομα με στηθάγχη και αποφρακτική ΣΝ (δύο μελέτες 49±9 ετών)</a:t>
            </a:r>
          </a:p>
          <a:p>
            <a:pPr>
              <a:lnSpc>
                <a:spcPct val="150000"/>
              </a:lnSpc>
            </a:pPr>
            <a:r>
              <a:rPr lang="el-GR" sz="1800" dirty="0">
                <a:solidFill>
                  <a:schemeClr val="tx1"/>
                </a:solidFill>
              </a:rPr>
              <a:t>-Ομοιότητα με την τυπική στηθάγχη σε 50% των περιπτώσεων</a:t>
            </a:r>
          </a:p>
          <a:p>
            <a:pPr>
              <a:lnSpc>
                <a:spcPct val="150000"/>
              </a:lnSpc>
            </a:pPr>
            <a:r>
              <a:rPr lang="el-GR" sz="1800" dirty="0">
                <a:solidFill>
                  <a:schemeClr val="tx1"/>
                </a:solidFill>
              </a:rPr>
              <a:t>-Ο </a:t>
            </a:r>
            <a:r>
              <a:rPr lang="el-GR" sz="1800" dirty="0" err="1">
                <a:solidFill>
                  <a:schemeClr val="tx1"/>
                </a:solidFill>
              </a:rPr>
              <a:t>στηθαγχικός</a:t>
            </a:r>
            <a:r>
              <a:rPr lang="el-GR" sz="1800" dirty="0">
                <a:solidFill>
                  <a:schemeClr val="tx1"/>
                </a:solidFill>
              </a:rPr>
              <a:t> πόνος προκύπτει τόσο στην προσπάθεια αλλά και στην ηρεμία</a:t>
            </a:r>
          </a:p>
          <a:p>
            <a:pPr>
              <a:lnSpc>
                <a:spcPct val="150000"/>
              </a:lnSpc>
            </a:pPr>
            <a:r>
              <a:rPr lang="el-GR" sz="1800" dirty="0">
                <a:solidFill>
                  <a:schemeClr val="tx1"/>
                </a:solidFill>
              </a:rPr>
              <a:t>-Η διάρκεια των συμπτωμάτων ενίοτε είναι μεγάλη</a:t>
            </a:r>
          </a:p>
          <a:p>
            <a:pPr>
              <a:lnSpc>
                <a:spcPct val="150000"/>
              </a:lnSpc>
            </a:pPr>
            <a:r>
              <a:rPr lang="el-GR" sz="1800" dirty="0">
                <a:solidFill>
                  <a:schemeClr val="tx1"/>
                </a:solidFill>
              </a:rPr>
              <a:t>&gt;10 λεπτά σε 53%</a:t>
            </a:r>
          </a:p>
          <a:p>
            <a:pPr>
              <a:lnSpc>
                <a:spcPct val="150000"/>
              </a:lnSpc>
            </a:pPr>
            <a:r>
              <a:rPr lang="el-GR" sz="1800" dirty="0">
                <a:solidFill>
                  <a:schemeClr val="tx1"/>
                </a:solidFill>
              </a:rPr>
              <a:t>&gt;30 λεπτά σε 35%</a:t>
            </a:r>
          </a:p>
          <a:p>
            <a:pPr>
              <a:lnSpc>
                <a:spcPct val="150000"/>
              </a:lnSpc>
            </a:pPr>
            <a:r>
              <a:rPr lang="el-GR" sz="1800" dirty="0">
                <a:solidFill>
                  <a:schemeClr val="tx1"/>
                </a:solidFill>
              </a:rPr>
              <a:t>Σε κάποιες περιπτώσεις ο πόνος δεν </a:t>
            </a:r>
            <a:r>
              <a:rPr lang="el-GR" sz="1800" dirty="0" err="1">
                <a:solidFill>
                  <a:schemeClr val="tx1"/>
                </a:solidFill>
              </a:rPr>
              <a:t>υφίεται</a:t>
            </a:r>
            <a:r>
              <a:rPr lang="el-GR" sz="1800" dirty="0">
                <a:solidFill>
                  <a:schemeClr val="tx1"/>
                </a:solidFill>
              </a:rPr>
              <a:t> με χορήγηση νιτρωδών</a:t>
            </a:r>
            <a:endParaRPr lang="en-US" sz="1800" dirty="0">
              <a:solidFill>
                <a:schemeClr val="tx1"/>
              </a:solidFill>
            </a:endParaRPr>
          </a:p>
        </p:txBody>
      </p:sp>
    </p:spTree>
    <p:extLst>
      <p:ext uri="{BB962C8B-B14F-4D97-AF65-F5344CB8AC3E}">
        <p14:creationId xmlns:p14="http://schemas.microsoft.com/office/powerpoint/2010/main" val="64936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365E8-2FFD-FEFD-87E0-77B515E179AE}"/>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A179B62D-0812-7323-246D-B52F181CCA6B}"/>
              </a:ext>
            </a:extLst>
          </p:cNvPr>
          <p:cNvSpPr txBox="1">
            <a:spLocks/>
          </p:cNvSpPr>
          <p:nvPr/>
        </p:nvSpPr>
        <p:spPr>
          <a:xfrm>
            <a:off x="685800" y="609600"/>
            <a:ext cx="8974248" cy="1143000"/>
          </a:xfrm>
          <a:prstGeom prst="rect">
            <a:avLst/>
          </a:prstGeom>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INOCA</a:t>
            </a:r>
            <a:r>
              <a:rPr lang="el-GR" dirty="0"/>
              <a:t>,</a:t>
            </a:r>
            <a:r>
              <a:rPr lang="de-DE" dirty="0"/>
              <a:t> </a:t>
            </a:r>
            <a:r>
              <a:rPr lang="el-GR" dirty="0" err="1"/>
              <a:t>Μικροαγγειακή</a:t>
            </a:r>
            <a:r>
              <a:rPr lang="el-GR" dirty="0"/>
              <a:t> στηθάγχη: κριτήρια διάγνωσης</a:t>
            </a:r>
            <a:endParaRPr lang="en-US" dirty="0"/>
          </a:p>
        </p:txBody>
      </p:sp>
      <p:pic>
        <p:nvPicPr>
          <p:cNvPr id="3" name="Picture 2">
            <a:extLst>
              <a:ext uri="{FF2B5EF4-FFF2-40B4-BE49-F238E27FC236}">
                <a16:creationId xmlns:a16="http://schemas.microsoft.com/office/drawing/2014/main" id="{6B2BAA55-E2F0-F804-8036-51269A1A3C3E}"/>
              </a:ext>
            </a:extLst>
          </p:cNvPr>
          <p:cNvPicPr>
            <a:picLocks noChangeAspect="1"/>
          </p:cNvPicPr>
          <p:nvPr/>
        </p:nvPicPr>
        <p:blipFill>
          <a:blip r:embed="rId2"/>
          <a:stretch>
            <a:fillRect/>
          </a:stretch>
        </p:blipFill>
        <p:spPr>
          <a:xfrm>
            <a:off x="685800" y="1752600"/>
            <a:ext cx="8974248" cy="4751072"/>
          </a:xfrm>
          <a:prstGeom prst="rect">
            <a:avLst/>
          </a:prstGeom>
        </p:spPr>
      </p:pic>
    </p:spTree>
    <p:extLst>
      <p:ext uri="{BB962C8B-B14F-4D97-AF65-F5344CB8AC3E}">
        <p14:creationId xmlns:p14="http://schemas.microsoft.com/office/powerpoint/2010/main" val="25396593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2675B-BE9C-1525-4783-3D98F240CDF1}"/>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44DC3126-7849-33E5-54BF-3F01F232D94F}"/>
              </a:ext>
            </a:extLst>
          </p:cNvPr>
          <p:cNvSpPr txBox="1">
            <a:spLocks/>
          </p:cNvSpPr>
          <p:nvPr/>
        </p:nvSpPr>
        <p:spPr>
          <a:xfrm>
            <a:off x="685800" y="609600"/>
            <a:ext cx="8974248" cy="1143000"/>
          </a:xfrm>
          <a:prstGeom prst="rect">
            <a:avLst/>
          </a:prstGeom>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err="1"/>
              <a:t>Παθογενετικοί</a:t>
            </a:r>
            <a:r>
              <a:rPr lang="el-GR" dirty="0"/>
              <a:t> μηχανισμοί</a:t>
            </a:r>
            <a:r>
              <a:rPr lang="de-DE" dirty="0"/>
              <a:t> </a:t>
            </a:r>
            <a:r>
              <a:rPr lang="el-GR" dirty="0" err="1"/>
              <a:t>μικροαγγειακής</a:t>
            </a:r>
            <a:r>
              <a:rPr lang="el-GR" dirty="0"/>
              <a:t> δυσλειτουργίας</a:t>
            </a:r>
            <a:endParaRPr lang="en-US" dirty="0"/>
          </a:p>
        </p:txBody>
      </p:sp>
      <p:sp>
        <p:nvSpPr>
          <p:cNvPr id="9" name="Title 1">
            <a:extLst>
              <a:ext uri="{FF2B5EF4-FFF2-40B4-BE49-F238E27FC236}">
                <a16:creationId xmlns:a16="http://schemas.microsoft.com/office/drawing/2014/main" id="{41FF9F38-9A46-BFD3-E104-87FC4D027A84}"/>
              </a:ext>
            </a:extLst>
          </p:cNvPr>
          <p:cNvSpPr txBox="1">
            <a:spLocks/>
          </p:cNvSpPr>
          <p:nvPr/>
        </p:nvSpPr>
        <p:spPr>
          <a:xfrm>
            <a:off x="685800" y="2029325"/>
            <a:ext cx="9709484" cy="4499811"/>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indent="-285750">
              <a:lnSpc>
                <a:spcPct val="150000"/>
              </a:lnSpc>
              <a:buFont typeface="Arial" panose="020B0604020202020204" pitchFamily="34" charset="0"/>
              <a:buChar char="•"/>
            </a:pPr>
            <a:r>
              <a:rPr lang="el-GR" sz="1800" b="1" dirty="0">
                <a:solidFill>
                  <a:schemeClr val="tx1"/>
                </a:solidFill>
              </a:rPr>
              <a:t>Η </a:t>
            </a:r>
            <a:r>
              <a:rPr lang="el-GR" sz="1800" b="1" dirty="0" err="1">
                <a:solidFill>
                  <a:schemeClr val="tx1"/>
                </a:solidFill>
              </a:rPr>
              <a:t>μικροαγγειακή</a:t>
            </a:r>
            <a:r>
              <a:rPr lang="el-GR" sz="1800" b="1" dirty="0">
                <a:solidFill>
                  <a:schemeClr val="tx1"/>
                </a:solidFill>
              </a:rPr>
              <a:t> στηθάγχη προκαλείται από τη μείωση της ποσότητας-ροής του αίματος που περνά από τη </a:t>
            </a:r>
            <a:r>
              <a:rPr lang="el-GR" sz="1800" b="1" dirty="0" err="1">
                <a:solidFill>
                  <a:schemeClr val="tx1"/>
                </a:solidFill>
              </a:rPr>
              <a:t>μικροκυκλοφορία</a:t>
            </a:r>
            <a:r>
              <a:rPr lang="de-DE" sz="1800" b="1" dirty="0">
                <a:solidFill>
                  <a:schemeClr val="tx1"/>
                </a:solidFill>
              </a:rPr>
              <a:t>. </a:t>
            </a:r>
            <a:r>
              <a:rPr lang="el-GR" sz="1800" b="1" dirty="0">
                <a:solidFill>
                  <a:schemeClr val="tx1"/>
                </a:solidFill>
              </a:rPr>
              <a:t>Οι κύριοι </a:t>
            </a:r>
            <a:r>
              <a:rPr lang="el-GR" sz="1800" b="1" dirty="0" err="1">
                <a:solidFill>
                  <a:schemeClr val="tx1"/>
                </a:solidFill>
              </a:rPr>
              <a:t>παθογενετικοί</a:t>
            </a:r>
            <a:r>
              <a:rPr lang="el-GR" sz="1800" b="1" dirty="0">
                <a:solidFill>
                  <a:schemeClr val="tx1"/>
                </a:solidFill>
              </a:rPr>
              <a:t> μηχανισμού περιλαμβάνουν:</a:t>
            </a:r>
          </a:p>
          <a:p>
            <a:pPr marL="285750" indent="-285750">
              <a:lnSpc>
                <a:spcPct val="150000"/>
              </a:lnSpc>
              <a:buFont typeface="Arial" panose="020B0604020202020204" pitchFamily="34" charset="0"/>
              <a:buChar char="•"/>
            </a:pPr>
            <a:endParaRPr lang="de-DE" sz="1800" b="1" dirty="0">
              <a:solidFill>
                <a:schemeClr val="tx1"/>
              </a:solidFill>
            </a:endParaRPr>
          </a:p>
          <a:p>
            <a:pPr marL="285750" indent="-285750">
              <a:lnSpc>
                <a:spcPct val="150000"/>
              </a:lnSpc>
              <a:buFont typeface="Arial" panose="020B0604020202020204" pitchFamily="34" charset="0"/>
              <a:buChar char="•"/>
            </a:pPr>
            <a:r>
              <a:rPr lang="el-GR" sz="1800" u="sng" dirty="0">
                <a:solidFill>
                  <a:schemeClr val="tx1"/>
                </a:solidFill>
              </a:rPr>
              <a:t>αύξηση των </a:t>
            </a:r>
            <a:r>
              <a:rPr lang="el-GR" sz="1800" u="sng" dirty="0" err="1">
                <a:solidFill>
                  <a:schemeClr val="tx1"/>
                </a:solidFill>
              </a:rPr>
              <a:t>μικροαγγειακών</a:t>
            </a:r>
            <a:r>
              <a:rPr lang="el-GR" sz="1800" u="sng" dirty="0">
                <a:solidFill>
                  <a:schemeClr val="tx1"/>
                </a:solidFill>
              </a:rPr>
              <a:t> αντιστάσεων </a:t>
            </a:r>
            <a:r>
              <a:rPr lang="el-GR" sz="1800" dirty="0">
                <a:solidFill>
                  <a:schemeClr val="tx1"/>
                </a:solidFill>
              </a:rPr>
              <a:t>(</a:t>
            </a:r>
            <a:r>
              <a:rPr lang="el-GR" sz="1800" dirty="0" err="1">
                <a:solidFill>
                  <a:schemeClr val="tx1"/>
                </a:solidFill>
              </a:rPr>
              <a:t>Micro</a:t>
            </a:r>
            <a:r>
              <a:rPr lang="de-DE" sz="1800" dirty="0">
                <a:solidFill>
                  <a:schemeClr val="tx1"/>
                </a:solidFill>
              </a:rPr>
              <a:t>v</a:t>
            </a:r>
            <a:r>
              <a:rPr lang="el-GR" sz="1800" dirty="0" err="1">
                <a:solidFill>
                  <a:schemeClr val="tx1"/>
                </a:solidFill>
              </a:rPr>
              <a:t>ascular</a:t>
            </a:r>
            <a:r>
              <a:rPr lang="el-GR" sz="1800" dirty="0">
                <a:solidFill>
                  <a:schemeClr val="tx1"/>
                </a:solidFill>
              </a:rPr>
              <a:t> </a:t>
            </a:r>
            <a:r>
              <a:rPr lang="el-GR" sz="1800" dirty="0" err="1">
                <a:solidFill>
                  <a:schemeClr val="tx1"/>
                </a:solidFill>
              </a:rPr>
              <a:t>Resistance</a:t>
            </a:r>
            <a:r>
              <a:rPr lang="el-GR" sz="1800" dirty="0">
                <a:solidFill>
                  <a:schemeClr val="tx1"/>
                </a:solidFill>
              </a:rPr>
              <a:t> – MVR) στη </a:t>
            </a:r>
            <a:r>
              <a:rPr lang="el-GR" sz="1800" dirty="0" err="1">
                <a:solidFill>
                  <a:schemeClr val="tx1"/>
                </a:solidFill>
              </a:rPr>
              <a:t>μικροκυκλοφορία</a:t>
            </a:r>
            <a:r>
              <a:rPr lang="el-GR" sz="1800" dirty="0">
                <a:solidFill>
                  <a:schemeClr val="tx1"/>
                </a:solidFill>
              </a:rPr>
              <a:t> (μείωση της </a:t>
            </a:r>
            <a:r>
              <a:rPr lang="el-GR" sz="1800" dirty="0" err="1">
                <a:solidFill>
                  <a:schemeClr val="tx1"/>
                </a:solidFill>
              </a:rPr>
              <a:t>microcirculatory</a:t>
            </a:r>
            <a:r>
              <a:rPr lang="el-GR" sz="1800" dirty="0">
                <a:solidFill>
                  <a:schemeClr val="tx1"/>
                </a:solidFill>
              </a:rPr>
              <a:t> </a:t>
            </a:r>
            <a:r>
              <a:rPr lang="el-GR" sz="1800" dirty="0" err="1">
                <a:solidFill>
                  <a:schemeClr val="tx1"/>
                </a:solidFill>
              </a:rPr>
              <a:t>conductance</a:t>
            </a:r>
            <a:r>
              <a:rPr lang="el-GR" sz="1800" dirty="0">
                <a:solidFill>
                  <a:schemeClr val="tx1"/>
                </a:solidFill>
              </a:rPr>
              <a:t>), λόγω μείωσης του αυλού των </a:t>
            </a:r>
            <a:r>
              <a:rPr lang="el-GR" sz="1800" dirty="0" err="1">
                <a:solidFill>
                  <a:schemeClr val="tx1"/>
                </a:solidFill>
              </a:rPr>
              <a:t>αρτηριολίων</a:t>
            </a:r>
            <a:r>
              <a:rPr lang="el-GR" sz="1800" dirty="0">
                <a:solidFill>
                  <a:schemeClr val="tx1"/>
                </a:solidFill>
              </a:rPr>
              <a:t> ή λόγω μείωσης του αριθμού των τριχοειδών αγγείων.</a:t>
            </a:r>
            <a:endParaRPr lang="de-DE" sz="1800" dirty="0">
              <a:solidFill>
                <a:schemeClr val="tx1"/>
              </a:solidFill>
            </a:endParaRPr>
          </a:p>
          <a:p>
            <a:pPr marL="285750" indent="-285750">
              <a:lnSpc>
                <a:spcPct val="150000"/>
              </a:lnSpc>
              <a:buFont typeface="Arial" panose="020B0604020202020204" pitchFamily="34" charset="0"/>
              <a:buChar char="•"/>
            </a:pPr>
            <a:endParaRPr lang="de-DE" sz="1800" dirty="0">
              <a:solidFill>
                <a:schemeClr val="tx1"/>
              </a:solidFill>
            </a:endParaRPr>
          </a:p>
          <a:p>
            <a:pPr marL="285750" indent="-285750">
              <a:lnSpc>
                <a:spcPct val="150000"/>
              </a:lnSpc>
              <a:buFont typeface="Arial" panose="020B0604020202020204" pitchFamily="34" charset="0"/>
              <a:buChar char="•"/>
            </a:pPr>
            <a:r>
              <a:rPr lang="el-GR" sz="1800" u="sng" dirty="0">
                <a:solidFill>
                  <a:schemeClr val="tx1"/>
                </a:solidFill>
              </a:rPr>
              <a:t>μείωση της ικανότητας διαστολής των </a:t>
            </a:r>
            <a:r>
              <a:rPr lang="el-GR" sz="1800" u="sng" dirty="0" err="1">
                <a:solidFill>
                  <a:schemeClr val="tx1"/>
                </a:solidFill>
              </a:rPr>
              <a:t>αρτηριολίων</a:t>
            </a:r>
            <a:r>
              <a:rPr lang="el-GR" sz="1800" u="sng" dirty="0">
                <a:solidFill>
                  <a:schemeClr val="tx1"/>
                </a:solidFill>
              </a:rPr>
              <a:t> </a:t>
            </a:r>
            <a:r>
              <a:rPr lang="el-GR" sz="1800" dirty="0">
                <a:solidFill>
                  <a:schemeClr val="tx1"/>
                </a:solidFill>
              </a:rPr>
              <a:t>(</a:t>
            </a:r>
            <a:r>
              <a:rPr lang="el-GR" sz="1800" dirty="0" err="1">
                <a:solidFill>
                  <a:schemeClr val="tx1"/>
                </a:solidFill>
              </a:rPr>
              <a:t>arteriolar</a:t>
            </a:r>
            <a:r>
              <a:rPr lang="el-GR" sz="1800" dirty="0">
                <a:solidFill>
                  <a:schemeClr val="tx1"/>
                </a:solidFill>
              </a:rPr>
              <a:t> </a:t>
            </a:r>
            <a:r>
              <a:rPr lang="el-GR" sz="1800" dirty="0" err="1">
                <a:solidFill>
                  <a:schemeClr val="tx1"/>
                </a:solidFill>
              </a:rPr>
              <a:t>dysregulation</a:t>
            </a:r>
            <a:r>
              <a:rPr lang="el-GR" sz="1800" dirty="0">
                <a:solidFill>
                  <a:schemeClr val="tx1"/>
                </a:solidFill>
              </a:rPr>
              <a:t>) ή και σύσπαση τους, λόγω δυσλειτουργίας του ενδοθηλίου τους ή/και των λείων μυϊκών ινών τους.</a:t>
            </a:r>
            <a:endParaRPr lang="de-DE" sz="1800" dirty="0">
              <a:solidFill>
                <a:schemeClr val="tx1"/>
              </a:solidFill>
            </a:endParaRPr>
          </a:p>
          <a:p>
            <a:pPr marL="285750" indent="-285750">
              <a:lnSpc>
                <a:spcPct val="150000"/>
              </a:lnSpc>
              <a:buFont typeface="Arial" panose="020B0604020202020204" pitchFamily="34" charset="0"/>
              <a:buChar char="•"/>
            </a:pPr>
            <a:endParaRPr lang="de-DE" sz="1800" dirty="0">
              <a:solidFill>
                <a:schemeClr val="tx1"/>
              </a:solidFill>
            </a:endParaRPr>
          </a:p>
          <a:p>
            <a:pPr marL="285750" indent="-285750">
              <a:lnSpc>
                <a:spcPct val="150000"/>
              </a:lnSpc>
              <a:buFont typeface="Arial" panose="020B0604020202020204" pitchFamily="34" charset="0"/>
              <a:buChar char="•"/>
            </a:pPr>
            <a:r>
              <a:rPr lang="el-GR" sz="1800" u="sng" dirty="0">
                <a:solidFill>
                  <a:schemeClr val="tx1"/>
                </a:solidFill>
              </a:rPr>
              <a:t>δευτεροπαθής</a:t>
            </a:r>
            <a:r>
              <a:rPr lang="el-GR" sz="1800" dirty="0">
                <a:solidFill>
                  <a:schemeClr val="tx1"/>
                </a:solidFill>
              </a:rPr>
              <a:t> από υπερτροφία της αριστερής κοιλίας (π.χ. σε βαριά στένωση αορτικής βαλβίδας, υπερτασική καρδιοπάθεια, υπερτροφική μυοκαρδιοπάθεια) ή από φλεγμονή της </a:t>
            </a:r>
            <a:r>
              <a:rPr lang="el-GR" sz="1800" dirty="0" err="1">
                <a:solidFill>
                  <a:schemeClr val="tx1"/>
                </a:solidFill>
              </a:rPr>
              <a:t>μικροκυκλοφορίας</a:t>
            </a:r>
            <a:r>
              <a:rPr lang="el-GR" sz="1800" dirty="0">
                <a:solidFill>
                  <a:schemeClr val="tx1"/>
                </a:solidFill>
              </a:rPr>
              <a:t> (π.χ. σε μυοκαρδίτιδα, αγγειίτιδα)</a:t>
            </a:r>
            <a:endParaRPr lang="en-US" sz="1800" dirty="0">
              <a:solidFill>
                <a:schemeClr val="tx1"/>
              </a:solidFill>
            </a:endParaRPr>
          </a:p>
        </p:txBody>
      </p:sp>
    </p:spTree>
    <p:extLst>
      <p:ext uri="{BB962C8B-B14F-4D97-AF65-F5344CB8AC3E}">
        <p14:creationId xmlns:p14="http://schemas.microsoft.com/office/powerpoint/2010/main" val="1557062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96B0C-180D-92A3-991B-F88EEF703A8F}"/>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C035A095-6918-001E-8952-FBE2AEDB31CD}"/>
              </a:ext>
            </a:extLst>
          </p:cNvPr>
          <p:cNvSpPr txBox="1">
            <a:spLocks/>
          </p:cNvSpPr>
          <p:nvPr/>
        </p:nvSpPr>
        <p:spPr>
          <a:xfrm>
            <a:off x="685800" y="609600"/>
            <a:ext cx="8974248" cy="1143000"/>
          </a:xfrm>
          <a:prstGeom prst="rect">
            <a:avLst/>
          </a:prstGeom>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err="1"/>
              <a:t>Παθογενετικοί</a:t>
            </a:r>
            <a:r>
              <a:rPr lang="el-GR" dirty="0"/>
              <a:t> μηχανισμοί</a:t>
            </a:r>
            <a:r>
              <a:rPr lang="de-DE" dirty="0"/>
              <a:t> </a:t>
            </a:r>
            <a:r>
              <a:rPr lang="el-GR" dirty="0" err="1"/>
              <a:t>μικροαγγειακής</a:t>
            </a:r>
            <a:r>
              <a:rPr lang="el-GR" dirty="0"/>
              <a:t> δυσλειτουργίας</a:t>
            </a:r>
            <a:endParaRPr lang="en-US" dirty="0"/>
          </a:p>
        </p:txBody>
      </p:sp>
      <p:sp>
        <p:nvSpPr>
          <p:cNvPr id="9" name="Title 1">
            <a:extLst>
              <a:ext uri="{FF2B5EF4-FFF2-40B4-BE49-F238E27FC236}">
                <a16:creationId xmlns:a16="http://schemas.microsoft.com/office/drawing/2014/main" id="{CE088040-67B9-6B58-8335-91ACE847FED5}"/>
              </a:ext>
            </a:extLst>
          </p:cNvPr>
          <p:cNvSpPr txBox="1">
            <a:spLocks/>
          </p:cNvSpPr>
          <p:nvPr/>
        </p:nvSpPr>
        <p:spPr>
          <a:xfrm>
            <a:off x="685800" y="2029325"/>
            <a:ext cx="9709484" cy="4499811"/>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50000"/>
              </a:lnSpc>
            </a:pPr>
            <a:r>
              <a:rPr lang="el-GR" sz="1800" dirty="0">
                <a:solidFill>
                  <a:schemeClr val="tx1"/>
                </a:solidFill>
              </a:rPr>
              <a:t>-Δομικές αλλοιώσεις</a:t>
            </a:r>
          </a:p>
          <a:p>
            <a:pPr>
              <a:lnSpc>
                <a:spcPct val="150000"/>
              </a:lnSpc>
            </a:pPr>
            <a:r>
              <a:rPr lang="el-GR" sz="1800" dirty="0">
                <a:solidFill>
                  <a:schemeClr val="tx1"/>
                </a:solidFill>
              </a:rPr>
              <a:t>-Απόφραξη αυλού</a:t>
            </a:r>
          </a:p>
          <a:p>
            <a:pPr>
              <a:lnSpc>
                <a:spcPct val="150000"/>
              </a:lnSpc>
            </a:pPr>
            <a:r>
              <a:rPr lang="el-GR" sz="1800" dirty="0">
                <a:solidFill>
                  <a:schemeClr val="tx1"/>
                </a:solidFill>
              </a:rPr>
              <a:t>-Διήθηση του αγγειακού τοιχώματος</a:t>
            </a:r>
          </a:p>
          <a:p>
            <a:pPr>
              <a:lnSpc>
                <a:spcPct val="150000"/>
              </a:lnSpc>
            </a:pPr>
            <a:r>
              <a:rPr lang="el-GR" sz="1800" dirty="0">
                <a:solidFill>
                  <a:schemeClr val="tx1"/>
                </a:solidFill>
              </a:rPr>
              <a:t>-Αγγειακή αναδιαμόρφωση</a:t>
            </a:r>
          </a:p>
          <a:p>
            <a:pPr>
              <a:lnSpc>
                <a:spcPct val="150000"/>
              </a:lnSpc>
            </a:pPr>
            <a:r>
              <a:rPr lang="el-GR" sz="1800" dirty="0">
                <a:solidFill>
                  <a:schemeClr val="tx1"/>
                </a:solidFill>
              </a:rPr>
              <a:t>-</a:t>
            </a:r>
            <a:r>
              <a:rPr lang="el-GR" sz="1800" dirty="0" err="1">
                <a:solidFill>
                  <a:schemeClr val="tx1"/>
                </a:solidFill>
              </a:rPr>
              <a:t>Περιαγγειακή</a:t>
            </a:r>
            <a:r>
              <a:rPr lang="el-GR" sz="1800" dirty="0">
                <a:solidFill>
                  <a:schemeClr val="tx1"/>
                </a:solidFill>
              </a:rPr>
              <a:t> </a:t>
            </a:r>
            <a:r>
              <a:rPr lang="el-GR" sz="1800" dirty="0" err="1">
                <a:solidFill>
                  <a:schemeClr val="tx1"/>
                </a:solidFill>
              </a:rPr>
              <a:t>ίνωση</a:t>
            </a:r>
            <a:endParaRPr lang="el-GR" sz="1800" dirty="0">
              <a:solidFill>
                <a:schemeClr val="tx1"/>
              </a:solidFill>
            </a:endParaRPr>
          </a:p>
          <a:p>
            <a:pPr>
              <a:lnSpc>
                <a:spcPct val="150000"/>
              </a:lnSpc>
            </a:pPr>
            <a:r>
              <a:rPr lang="el-GR" sz="1800" dirty="0">
                <a:solidFill>
                  <a:schemeClr val="tx1"/>
                </a:solidFill>
              </a:rPr>
              <a:t>-Λειτουργικές αλλοιώσεις</a:t>
            </a:r>
          </a:p>
          <a:p>
            <a:pPr>
              <a:lnSpc>
                <a:spcPct val="150000"/>
              </a:lnSpc>
            </a:pPr>
            <a:r>
              <a:rPr lang="el-GR" sz="1800" dirty="0">
                <a:solidFill>
                  <a:schemeClr val="tx1"/>
                </a:solidFill>
              </a:rPr>
              <a:t>-Ενδοθηλιακή δυσλειτουργία</a:t>
            </a:r>
          </a:p>
          <a:p>
            <a:pPr>
              <a:lnSpc>
                <a:spcPct val="150000"/>
              </a:lnSpc>
            </a:pPr>
            <a:r>
              <a:rPr lang="el-GR" sz="1800" dirty="0">
                <a:solidFill>
                  <a:schemeClr val="tx1"/>
                </a:solidFill>
              </a:rPr>
              <a:t>-Δυσλειτουργία των λείων </a:t>
            </a:r>
            <a:r>
              <a:rPr lang="el-GR" sz="1800" dirty="0" err="1">
                <a:solidFill>
                  <a:schemeClr val="tx1"/>
                </a:solidFill>
              </a:rPr>
              <a:t>μυικών</a:t>
            </a:r>
            <a:r>
              <a:rPr lang="el-GR" sz="1800" dirty="0">
                <a:solidFill>
                  <a:schemeClr val="tx1"/>
                </a:solidFill>
              </a:rPr>
              <a:t> κυττάρων</a:t>
            </a:r>
          </a:p>
          <a:p>
            <a:pPr>
              <a:lnSpc>
                <a:spcPct val="150000"/>
              </a:lnSpc>
            </a:pPr>
            <a:r>
              <a:rPr lang="el-GR" sz="1800" dirty="0" err="1">
                <a:solidFill>
                  <a:schemeClr val="tx1"/>
                </a:solidFill>
              </a:rPr>
              <a:t>Εξω</a:t>
            </a:r>
            <a:r>
              <a:rPr lang="el-GR" sz="1800" dirty="0">
                <a:solidFill>
                  <a:schemeClr val="tx1"/>
                </a:solidFill>
              </a:rPr>
              <a:t>-αυλικά πιεστικά φαινόμενα</a:t>
            </a:r>
          </a:p>
          <a:p>
            <a:pPr>
              <a:lnSpc>
                <a:spcPct val="150000"/>
              </a:lnSpc>
            </a:pPr>
            <a:r>
              <a:rPr lang="el-GR" sz="1800" dirty="0">
                <a:solidFill>
                  <a:schemeClr val="tx1"/>
                </a:solidFill>
              </a:rPr>
              <a:t>-Μείωση της αιμάτωσης κατά τη φάση της διαστολής </a:t>
            </a:r>
            <a:endParaRPr lang="en-US" sz="1800" dirty="0">
              <a:solidFill>
                <a:schemeClr val="tx1"/>
              </a:solidFill>
            </a:endParaRPr>
          </a:p>
        </p:txBody>
      </p:sp>
    </p:spTree>
    <p:extLst>
      <p:ext uri="{BB962C8B-B14F-4D97-AF65-F5344CB8AC3E}">
        <p14:creationId xmlns:p14="http://schemas.microsoft.com/office/powerpoint/2010/main" val="2268274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7EF0C-97F9-F6C5-6CC1-352E3567F77B}"/>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4B2C7AD8-F0EE-D11B-C69B-4D2D622CCA0B}"/>
              </a:ext>
            </a:extLst>
          </p:cNvPr>
          <p:cNvSpPr txBox="1">
            <a:spLocks/>
          </p:cNvSpPr>
          <p:nvPr/>
        </p:nvSpPr>
        <p:spPr>
          <a:xfrm>
            <a:off x="685800" y="609600"/>
            <a:ext cx="8974248" cy="1143000"/>
          </a:xfrm>
          <a:prstGeom prst="rect">
            <a:avLst/>
          </a:prstGeom>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INOCA: </a:t>
            </a:r>
            <a:r>
              <a:rPr lang="el-GR" dirty="0"/>
              <a:t>Παροδικός Σπασμός </a:t>
            </a:r>
            <a:r>
              <a:rPr lang="el-GR" dirty="0" err="1"/>
              <a:t>επικάρδιων</a:t>
            </a:r>
            <a:r>
              <a:rPr lang="el-GR" dirty="0"/>
              <a:t> στεφανιαίων αρτηριών</a:t>
            </a:r>
          </a:p>
          <a:p>
            <a:endParaRPr lang="en-US" dirty="0"/>
          </a:p>
        </p:txBody>
      </p:sp>
      <p:sp>
        <p:nvSpPr>
          <p:cNvPr id="9" name="Title 1">
            <a:extLst>
              <a:ext uri="{FF2B5EF4-FFF2-40B4-BE49-F238E27FC236}">
                <a16:creationId xmlns:a16="http://schemas.microsoft.com/office/drawing/2014/main" id="{69643C49-48CB-C85A-34D5-CCAB0E177279}"/>
              </a:ext>
            </a:extLst>
          </p:cNvPr>
          <p:cNvSpPr txBox="1">
            <a:spLocks/>
          </p:cNvSpPr>
          <p:nvPr/>
        </p:nvSpPr>
        <p:spPr>
          <a:xfrm>
            <a:off x="685800" y="2029325"/>
            <a:ext cx="9709484" cy="4499811"/>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indent="-285750">
              <a:lnSpc>
                <a:spcPct val="150000"/>
              </a:lnSpc>
              <a:buFont typeface="Arial" panose="020B0604020202020204" pitchFamily="34" charset="0"/>
              <a:buChar char="•"/>
            </a:pPr>
            <a:r>
              <a:rPr lang="el-GR" sz="1800" b="1" u="sng" dirty="0">
                <a:solidFill>
                  <a:schemeClr val="tx1"/>
                </a:solidFill>
              </a:rPr>
              <a:t>3. Παροδικός Σπασμός </a:t>
            </a:r>
            <a:r>
              <a:rPr lang="el-GR" sz="1800" b="1" u="sng" dirty="0" err="1">
                <a:solidFill>
                  <a:schemeClr val="tx1"/>
                </a:solidFill>
              </a:rPr>
              <a:t>επικάρδιων</a:t>
            </a:r>
            <a:r>
              <a:rPr lang="el-GR" sz="1800" b="1" u="sng" dirty="0">
                <a:solidFill>
                  <a:schemeClr val="tx1"/>
                </a:solidFill>
              </a:rPr>
              <a:t> στεφανιαίων αρτηριών (στηθάγχη </a:t>
            </a:r>
            <a:r>
              <a:rPr lang="de-DE" sz="1800" b="1" u="sng" dirty="0">
                <a:solidFill>
                  <a:schemeClr val="tx1"/>
                </a:solidFill>
              </a:rPr>
              <a:t>Prinzmental)</a:t>
            </a:r>
          </a:p>
          <a:p>
            <a:pPr marL="285750" indent="-285750">
              <a:lnSpc>
                <a:spcPct val="150000"/>
              </a:lnSpc>
              <a:buFont typeface="Arial" panose="020B0604020202020204" pitchFamily="34" charset="0"/>
              <a:buChar char="•"/>
            </a:pPr>
            <a:endParaRPr lang="el-GR" sz="1800" b="1" u="sng" dirty="0">
              <a:solidFill>
                <a:schemeClr val="tx1"/>
              </a:solidFill>
            </a:endParaRPr>
          </a:p>
          <a:p>
            <a:pPr marL="285750" indent="-285750">
              <a:lnSpc>
                <a:spcPct val="150000"/>
              </a:lnSpc>
              <a:buFont typeface="Wingdings" panose="05000000000000000000" pitchFamily="2" charset="2"/>
              <a:buChar char="Ø"/>
            </a:pPr>
            <a:r>
              <a:rPr lang="el-GR" sz="1800" dirty="0">
                <a:solidFill>
                  <a:schemeClr val="tx1"/>
                </a:solidFill>
              </a:rPr>
              <a:t>Λειτουργικές παροδικές στενώσεις  </a:t>
            </a:r>
            <a:r>
              <a:rPr lang="el-GR" sz="1800" dirty="0" err="1">
                <a:solidFill>
                  <a:schemeClr val="tx1"/>
                </a:solidFill>
              </a:rPr>
              <a:t>επικάρδιων</a:t>
            </a:r>
            <a:r>
              <a:rPr lang="el-GR" sz="1800" dirty="0">
                <a:solidFill>
                  <a:schemeClr val="tx1"/>
                </a:solidFill>
              </a:rPr>
              <a:t> στεφανιαίων αρτηριών από παροδικό σπασμό τους (</a:t>
            </a:r>
            <a:r>
              <a:rPr lang="el-GR" sz="1800" dirty="0" err="1">
                <a:solidFill>
                  <a:schemeClr val="tx1"/>
                </a:solidFill>
              </a:rPr>
              <a:t>Vaso</a:t>
            </a:r>
            <a:r>
              <a:rPr lang="de-DE" sz="1800" dirty="0">
                <a:solidFill>
                  <a:schemeClr val="tx1"/>
                </a:solidFill>
              </a:rPr>
              <a:t>s</a:t>
            </a:r>
            <a:r>
              <a:rPr lang="el-GR" sz="1800" dirty="0" err="1">
                <a:solidFill>
                  <a:schemeClr val="tx1"/>
                </a:solidFill>
              </a:rPr>
              <a:t>pastic</a:t>
            </a:r>
            <a:r>
              <a:rPr lang="el-GR" sz="1800" dirty="0">
                <a:solidFill>
                  <a:schemeClr val="tx1"/>
                </a:solidFill>
              </a:rPr>
              <a:t> </a:t>
            </a:r>
            <a:r>
              <a:rPr lang="el-GR" sz="1800" dirty="0" err="1">
                <a:solidFill>
                  <a:schemeClr val="tx1"/>
                </a:solidFill>
              </a:rPr>
              <a:t>Angina</a:t>
            </a:r>
            <a:r>
              <a:rPr lang="el-GR" sz="1800" dirty="0">
                <a:solidFill>
                  <a:schemeClr val="tx1"/>
                </a:solidFill>
              </a:rPr>
              <a:t> – VSA) ή από </a:t>
            </a:r>
            <a:r>
              <a:rPr lang="el-GR" sz="1800" dirty="0" err="1">
                <a:solidFill>
                  <a:schemeClr val="tx1"/>
                </a:solidFill>
              </a:rPr>
              <a:t>ενδο-μυοκαρδιακή</a:t>
            </a:r>
            <a:r>
              <a:rPr lang="el-GR" sz="1800" dirty="0">
                <a:solidFill>
                  <a:schemeClr val="tx1"/>
                </a:solidFill>
              </a:rPr>
              <a:t> γέφυρα</a:t>
            </a:r>
          </a:p>
          <a:p>
            <a:pPr marL="285750" indent="-285750">
              <a:lnSpc>
                <a:spcPct val="150000"/>
              </a:lnSpc>
              <a:buFont typeface="Wingdings" panose="05000000000000000000" pitchFamily="2" charset="2"/>
              <a:buChar char="Ø"/>
            </a:pPr>
            <a:r>
              <a:rPr lang="el-GR" sz="1800" dirty="0">
                <a:solidFill>
                  <a:schemeClr val="tx1"/>
                </a:solidFill>
              </a:rPr>
              <a:t>Χαρακτηρίζεται από  παροδικές μεταβολές του κύματος ST του </a:t>
            </a:r>
            <a:r>
              <a:rPr lang="el-GR" sz="1800" dirty="0" err="1">
                <a:solidFill>
                  <a:schemeClr val="tx1"/>
                </a:solidFill>
              </a:rPr>
              <a:t>ΗΚΓφήματος</a:t>
            </a:r>
            <a:r>
              <a:rPr lang="el-GR" sz="1800" dirty="0">
                <a:solidFill>
                  <a:schemeClr val="tx1"/>
                </a:solidFill>
              </a:rPr>
              <a:t> την ώρα του </a:t>
            </a:r>
            <a:r>
              <a:rPr lang="el-GR" sz="1800" dirty="0" err="1">
                <a:solidFill>
                  <a:schemeClr val="tx1"/>
                </a:solidFill>
              </a:rPr>
              <a:t>στηθαγχικού</a:t>
            </a:r>
            <a:r>
              <a:rPr lang="el-GR" sz="1800" dirty="0">
                <a:solidFill>
                  <a:schemeClr val="tx1"/>
                </a:solidFill>
              </a:rPr>
              <a:t> πόνου. </a:t>
            </a:r>
          </a:p>
          <a:p>
            <a:pPr marL="285750" indent="-285750">
              <a:lnSpc>
                <a:spcPct val="150000"/>
              </a:lnSpc>
              <a:buFont typeface="Wingdings" panose="05000000000000000000" pitchFamily="2" charset="2"/>
              <a:buChar char="Ø"/>
            </a:pPr>
            <a:r>
              <a:rPr lang="el-GR" sz="1800" dirty="0">
                <a:solidFill>
                  <a:schemeClr val="tx1"/>
                </a:solidFill>
              </a:rPr>
              <a:t>Αν η μεταβολή είναι ανάσπαση του κύματος ST, τότε ονομάζεται στηθάγχη </a:t>
            </a:r>
            <a:r>
              <a:rPr lang="el-GR" sz="1800" dirty="0" err="1">
                <a:solidFill>
                  <a:schemeClr val="tx1"/>
                </a:solidFill>
              </a:rPr>
              <a:t>Prinzmetal</a:t>
            </a:r>
            <a:r>
              <a:rPr lang="el-GR" sz="1800" dirty="0">
                <a:solidFill>
                  <a:schemeClr val="tx1"/>
                </a:solidFill>
              </a:rPr>
              <a:t>.</a:t>
            </a:r>
          </a:p>
          <a:p>
            <a:pPr marL="285750" indent="-285750">
              <a:lnSpc>
                <a:spcPct val="150000"/>
              </a:lnSpc>
              <a:buFont typeface="Arial" panose="020B0604020202020204" pitchFamily="34" charset="0"/>
              <a:buChar char="•"/>
            </a:pPr>
            <a:endParaRPr lang="en-US" sz="1800" dirty="0">
              <a:solidFill>
                <a:schemeClr val="tx1"/>
              </a:solidFill>
            </a:endParaRPr>
          </a:p>
        </p:txBody>
      </p:sp>
    </p:spTree>
    <p:extLst>
      <p:ext uri="{BB962C8B-B14F-4D97-AF65-F5344CB8AC3E}">
        <p14:creationId xmlns:p14="http://schemas.microsoft.com/office/powerpoint/2010/main" val="12351413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0BD41-0B6D-FF79-E7D8-7284A26D5BAA}"/>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147FEC64-05CF-4FA9-7FF7-32C386BF0529}"/>
              </a:ext>
            </a:extLst>
          </p:cNvPr>
          <p:cNvSpPr txBox="1">
            <a:spLocks/>
          </p:cNvSpPr>
          <p:nvPr/>
        </p:nvSpPr>
        <p:spPr>
          <a:xfrm>
            <a:off x="411556" y="609600"/>
            <a:ext cx="10257971" cy="1419725"/>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INOCA</a:t>
            </a:r>
            <a:r>
              <a:rPr lang="el-GR" dirty="0"/>
              <a:t>:</a:t>
            </a:r>
            <a:r>
              <a:rPr lang="de-DE" dirty="0"/>
              <a:t> </a:t>
            </a:r>
            <a:r>
              <a:rPr lang="el-GR" dirty="0"/>
              <a:t>Παροδικός Σπασμός </a:t>
            </a:r>
            <a:r>
              <a:rPr lang="el-GR" dirty="0" err="1"/>
              <a:t>επικάρδιων</a:t>
            </a:r>
            <a:r>
              <a:rPr lang="el-GR" dirty="0"/>
              <a:t> στεφανιαίων αρτηριών</a:t>
            </a:r>
            <a:r>
              <a:rPr lang="de-DE" dirty="0"/>
              <a:t>/</a:t>
            </a:r>
            <a:r>
              <a:rPr lang="el-GR" dirty="0"/>
              <a:t>Κριτήρια διάγνωσης</a:t>
            </a:r>
          </a:p>
          <a:p>
            <a:endParaRPr lang="en-US" dirty="0"/>
          </a:p>
        </p:txBody>
      </p:sp>
      <p:pic>
        <p:nvPicPr>
          <p:cNvPr id="3" name="Picture 2">
            <a:extLst>
              <a:ext uri="{FF2B5EF4-FFF2-40B4-BE49-F238E27FC236}">
                <a16:creationId xmlns:a16="http://schemas.microsoft.com/office/drawing/2014/main" id="{002A87BE-052E-3AEC-62EB-5DE0D253CBAD}"/>
              </a:ext>
            </a:extLst>
          </p:cNvPr>
          <p:cNvPicPr>
            <a:picLocks noChangeAspect="1"/>
          </p:cNvPicPr>
          <p:nvPr/>
        </p:nvPicPr>
        <p:blipFill>
          <a:blip r:embed="rId2"/>
          <a:stretch>
            <a:fillRect/>
          </a:stretch>
        </p:blipFill>
        <p:spPr>
          <a:xfrm>
            <a:off x="556079" y="1894568"/>
            <a:ext cx="6323692" cy="4991342"/>
          </a:xfrm>
          <a:prstGeom prst="rect">
            <a:avLst/>
          </a:prstGeom>
        </p:spPr>
      </p:pic>
    </p:spTree>
    <p:extLst>
      <p:ext uri="{BB962C8B-B14F-4D97-AF65-F5344CB8AC3E}">
        <p14:creationId xmlns:p14="http://schemas.microsoft.com/office/powerpoint/2010/main" val="989266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8E854-728E-59CE-6225-DD558C537133}"/>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443870DA-8AF4-9144-0041-EF4CED8C294B}"/>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ΣΤΕΦΑΝΙΑΙΑ ΝΟΣΟΣ</a:t>
            </a:r>
            <a:endParaRPr lang="en-US" dirty="0"/>
          </a:p>
        </p:txBody>
      </p:sp>
      <p:sp>
        <p:nvSpPr>
          <p:cNvPr id="2" name="object 2">
            <a:extLst>
              <a:ext uri="{FF2B5EF4-FFF2-40B4-BE49-F238E27FC236}">
                <a16:creationId xmlns:a16="http://schemas.microsoft.com/office/drawing/2014/main" id="{3FE9AE8E-2D6C-6A89-B02E-10AE7FCFBB29}"/>
              </a:ext>
            </a:extLst>
          </p:cNvPr>
          <p:cNvSpPr/>
          <p:nvPr/>
        </p:nvSpPr>
        <p:spPr>
          <a:xfrm>
            <a:off x="2068762" y="1300720"/>
            <a:ext cx="3352800" cy="254793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object 3">
            <a:extLst>
              <a:ext uri="{FF2B5EF4-FFF2-40B4-BE49-F238E27FC236}">
                <a16:creationId xmlns:a16="http://schemas.microsoft.com/office/drawing/2014/main" id="{5B51B6EB-BF1B-E324-9C4E-EF000EA8EF57}"/>
              </a:ext>
            </a:extLst>
          </p:cNvPr>
          <p:cNvSpPr/>
          <p:nvPr/>
        </p:nvSpPr>
        <p:spPr>
          <a:xfrm>
            <a:off x="2068758" y="1295963"/>
            <a:ext cx="3352800" cy="2548255"/>
          </a:xfrm>
          <a:custGeom>
            <a:avLst/>
            <a:gdLst/>
            <a:ahLst/>
            <a:cxnLst/>
            <a:rect l="l" t="t" r="r" b="b"/>
            <a:pathLst>
              <a:path w="3352800" h="2548254">
                <a:moveTo>
                  <a:pt x="0" y="2547938"/>
                </a:moveTo>
                <a:lnTo>
                  <a:pt x="3352799" y="2547938"/>
                </a:lnTo>
                <a:lnTo>
                  <a:pt x="3352799" y="0"/>
                </a:lnTo>
                <a:lnTo>
                  <a:pt x="0" y="0"/>
                </a:lnTo>
                <a:lnTo>
                  <a:pt x="0" y="2547938"/>
                </a:lnTo>
                <a:close/>
              </a:path>
            </a:pathLst>
          </a:custGeom>
          <a:ln w="25399">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object 4">
            <a:extLst>
              <a:ext uri="{FF2B5EF4-FFF2-40B4-BE49-F238E27FC236}">
                <a16:creationId xmlns:a16="http://schemas.microsoft.com/office/drawing/2014/main" id="{66AF5490-1BDB-87B6-188A-AB1E6B693A04}"/>
              </a:ext>
            </a:extLst>
          </p:cNvPr>
          <p:cNvSpPr/>
          <p:nvPr/>
        </p:nvSpPr>
        <p:spPr>
          <a:xfrm>
            <a:off x="2081463" y="3942330"/>
            <a:ext cx="3354384" cy="2487613"/>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object 5">
            <a:extLst>
              <a:ext uri="{FF2B5EF4-FFF2-40B4-BE49-F238E27FC236}">
                <a16:creationId xmlns:a16="http://schemas.microsoft.com/office/drawing/2014/main" id="{C4C1584A-9CB6-3137-E6E7-F00BFAE6A7D2}"/>
              </a:ext>
            </a:extLst>
          </p:cNvPr>
          <p:cNvSpPr/>
          <p:nvPr/>
        </p:nvSpPr>
        <p:spPr>
          <a:xfrm>
            <a:off x="2078283" y="3947091"/>
            <a:ext cx="3354704" cy="2487930"/>
          </a:xfrm>
          <a:custGeom>
            <a:avLst/>
            <a:gdLst/>
            <a:ahLst/>
            <a:cxnLst/>
            <a:rect l="l" t="t" r="r" b="b"/>
            <a:pathLst>
              <a:path w="3354704" h="2487929">
                <a:moveTo>
                  <a:pt x="0" y="2487619"/>
                </a:moveTo>
                <a:lnTo>
                  <a:pt x="3354384" y="2487619"/>
                </a:lnTo>
                <a:lnTo>
                  <a:pt x="3354384" y="0"/>
                </a:lnTo>
                <a:lnTo>
                  <a:pt x="0" y="0"/>
                </a:lnTo>
                <a:lnTo>
                  <a:pt x="0" y="2487619"/>
                </a:lnTo>
                <a:close/>
              </a:path>
            </a:pathLst>
          </a:custGeom>
          <a:ln w="25399">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object 6">
            <a:extLst>
              <a:ext uri="{FF2B5EF4-FFF2-40B4-BE49-F238E27FC236}">
                <a16:creationId xmlns:a16="http://schemas.microsoft.com/office/drawing/2014/main" id="{7C7DFBBA-6B3B-3C33-995E-A763BA8B654F}"/>
              </a:ext>
            </a:extLst>
          </p:cNvPr>
          <p:cNvSpPr/>
          <p:nvPr/>
        </p:nvSpPr>
        <p:spPr>
          <a:xfrm>
            <a:off x="5497752" y="3929632"/>
            <a:ext cx="3357554" cy="2501898"/>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object 7">
            <a:extLst>
              <a:ext uri="{FF2B5EF4-FFF2-40B4-BE49-F238E27FC236}">
                <a16:creationId xmlns:a16="http://schemas.microsoft.com/office/drawing/2014/main" id="{43970613-51C7-DDCF-0F3C-15AE29FB6D3E}"/>
              </a:ext>
            </a:extLst>
          </p:cNvPr>
          <p:cNvSpPr/>
          <p:nvPr/>
        </p:nvSpPr>
        <p:spPr>
          <a:xfrm>
            <a:off x="5497753" y="3932802"/>
            <a:ext cx="3357879" cy="2501900"/>
          </a:xfrm>
          <a:custGeom>
            <a:avLst/>
            <a:gdLst/>
            <a:ahLst/>
            <a:cxnLst/>
            <a:rect l="l" t="t" r="r" b="b"/>
            <a:pathLst>
              <a:path w="3357879" h="2501900">
                <a:moveTo>
                  <a:pt x="0" y="2501908"/>
                </a:moveTo>
                <a:lnTo>
                  <a:pt x="3357554" y="2501908"/>
                </a:lnTo>
                <a:lnTo>
                  <a:pt x="3357554" y="0"/>
                </a:lnTo>
                <a:lnTo>
                  <a:pt x="0" y="0"/>
                </a:lnTo>
                <a:lnTo>
                  <a:pt x="0" y="2501908"/>
                </a:lnTo>
                <a:close/>
              </a:path>
            </a:pathLst>
          </a:custGeom>
          <a:ln w="25399">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object 8">
            <a:extLst>
              <a:ext uri="{FF2B5EF4-FFF2-40B4-BE49-F238E27FC236}">
                <a16:creationId xmlns:a16="http://schemas.microsoft.com/office/drawing/2014/main" id="{901F8CDC-8EF3-014D-6CB5-603A61369E71}"/>
              </a:ext>
            </a:extLst>
          </p:cNvPr>
          <p:cNvSpPr/>
          <p:nvPr/>
        </p:nvSpPr>
        <p:spPr>
          <a:xfrm>
            <a:off x="5497752" y="1288024"/>
            <a:ext cx="3365510" cy="2555876"/>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object 9">
            <a:extLst>
              <a:ext uri="{FF2B5EF4-FFF2-40B4-BE49-F238E27FC236}">
                <a16:creationId xmlns:a16="http://schemas.microsoft.com/office/drawing/2014/main" id="{C41D1F70-DB3F-30D2-9936-E1A1DAB56A0B}"/>
              </a:ext>
            </a:extLst>
          </p:cNvPr>
          <p:cNvSpPr/>
          <p:nvPr/>
        </p:nvSpPr>
        <p:spPr>
          <a:xfrm>
            <a:off x="5497752" y="1288022"/>
            <a:ext cx="3365500" cy="2555875"/>
          </a:xfrm>
          <a:custGeom>
            <a:avLst/>
            <a:gdLst/>
            <a:ahLst/>
            <a:cxnLst/>
            <a:rect l="l" t="t" r="r" b="b"/>
            <a:pathLst>
              <a:path w="3365500" h="2555875">
                <a:moveTo>
                  <a:pt x="0" y="2555879"/>
                </a:moveTo>
                <a:lnTo>
                  <a:pt x="3365510" y="2555879"/>
                </a:lnTo>
                <a:lnTo>
                  <a:pt x="3365510" y="0"/>
                </a:lnTo>
                <a:lnTo>
                  <a:pt x="0" y="0"/>
                </a:lnTo>
                <a:lnTo>
                  <a:pt x="0" y="2555879"/>
                </a:lnTo>
                <a:close/>
              </a:path>
            </a:pathLst>
          </a:custGeom>
          <a:ln w="25399">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object 11">
            <a:extLst>
              <a:ext uri="{FF2B5EF4-FFF2-40B4-BE49-F238E27FC236}">
                <a16:creationId xmlns:a16="http://schemas.microsoft.com/office/drawing/2014/main" id="{F6ED0BCA-F07A-4CE6-AE3D-009375BE774A}"/>
              </a:ext>
            </a:extLst>
          </p:cNvPr>
          <p:cNvSpPr txBox="1"/>
          <p:nvPr/>
        </p:nvSpPr>
        <p:spPr>
          <a:xfrm>
            <a:off x="1169603" y="6611779"/>
            <a:ext cx="3581400" cy="246221"/>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0" normalizeH="0" baseline="0" noProof="0" dirty="0">
                <a:ln>
                  <a:noFill/>
                </a:ln>
                <a:solidFill>
                  <a:srgbClr val="000000"/>
                </a:solidFill>
                <a:effectLst/>
                <a:uLnTx/>
                <a:uFillTx/>
                <a:latin typeface="Arial"/>
                <a:ea typeface="+mn-ea"/>
                <a:cs typeface="Arial"/>
              </a:rPr>
              <a:t>Russell</a:t>
            </a:r>
            <a:r>
              <a:rPr kumimoji="0" sz="1600" b="0" i="0" u="none" strike="noStrike" kern="1200" cap="none" spc="-5" normalizeH="0" baseline="0" noProof="0" dirty="0">
                <a:ln>
                  <a:noFill/>
                </a:ln>
                <a:solidFill>
                  <a:srgbClr val="000000"/>
                </a:solidFill>
                <a:effectLst/>
                <a:uLnTx/>
                <a:uFillTx/>
                <a:latin typeface="Arial"/>
                <a:ea typeface="+mn-ea"/>
                <a:cs typeface="Arial"/>
              </a:rPr>
              <a:t> </a:t>
            </a:r>
            <a:r>
              <a:rPr kumimoji="0" sz="1600" b="0" i="0" u="none" strike="noStrike" kern="1200" cap="none" spc="0" normalizeH="0" baseline="0" noProof="0" dirty="0">
                <a:ln>
                  <a:noFill/>
                </a:ln>
                <a:solidFill>
                  <a:srgbClr val="000000"/>
                </a:solidFill>
                <a:effectLst/>
                <a:uLnTx/>
                <a:uFillTx/>
                <a:latin typeface="Arial"/>
                <a:ea typeface="+mn-ea"/>
                <a:cs typeface="Arial"/>
              </a:rPr>
              <a:t>Ross.</a:t>
            </a:r>
            <a:r>
              <a:rPr kumimoji="0" sz="1600" b="0" i="0" u="none" strike="noStrike" kern="1200" cap="none" spc="-5" normalizeH="0" baseline="0" noProof="0" dirty="0">
                <a:ln>
                  <a:noFill/>
                </a:ln>
                <a:solidFill>
                  <a:srgbClr val="000000"/>
                </a:solidFill>
                <a:effectLst/>
                <a:uLnTx/>
                <a:uFillTx/>
                <a:latin typeface="Arial"/>
                <a:ea typeface="+mn-ea"/>
                <a:cs typeface="Arial"/>
              </a:rPr>
              <a:t> </a:t>
            </a:r>
            <a:r>
              <a:rPr kumimoji="0" sz="1600" b="0" i="0" u="none" strike="noStrike" kern="1200" cap="none" spc="0" normalizeH="0" baseline="0" noProof="0" dirty="0">
                <a:ln>
                  <a:noFill/>
                </a:ln>
                <a:solidFill>
                  <a:srgbClr val="000000"/>
                </a:solidFill>
                <a:effectLst/>
                <a:uLnTx/>
                <a:uFillTx/>
                <a:latin typeface="Arial"/>
                <a:ea typeface="+mn-ea"/>
                <a:cs typeface="Arial"/>
              </a:rPr>
              <a:t>N</a:t>
            </a:r>
            <a:r>
              <a:rPr kumimoji="0" sz="1600" b="0" i="0" u="none" strike="noStrike" kern="1200" cap="none" spc="-5" normalizeH="0" baseline="0" noProof="0" dirty="0">
                <a:ln>
                  <a:noFill/>
                </a:ln>
                <a:solidFill>
                  <a:srgbClr val="000000"/>
                </a:solidFill>
                <a:effectLst/>
                <a:uLnTx/>
                <a:uFillTx/>
                <a:latin typeface="Arial"/>
                <a:ea typeface="+mn-ea"/>
                <a:cs typeface="Arial"/>
              </a:rPr>
              <a:t>E</a:t>
            </a:r>
            <a:r>
              <a:rPr kumimoji="0" sz="1600" b="0" i="0" u="none" strike="noStrike" kern="1200" cap="none" spc="0" normalizeH="0" baseline="0" noProof="0" dirty="0">
                <a:ln>
                  <a:noFill/>
                </a:ln>
                <a:solidFill>
                  <a:srgbClr val="000000"/>
                </a:solidFill>
                <a:effectLst/>
                <a:uLnTx/>
                <a:uFillTx/>
                <a:latin typeface="Arial"/>
                <a:ea typeface="+mn-ea"/>
                <a:cs typeface="Arial"/>
              </a:rPr>
              <a:t>JM</a:t>
            </a:r>
            <a:r>
              <a:rPr kumimoji="0" sz="1600" b="0" i="0" u="none" strike="noStrike" kern="1200" cap="none" spc="-5" normalizeH="0" baseline="0" noProof="0" dirty="0">
                <a:ln>
                  <a:noFill/>
                </a:ln>
                <a:solidFill>
                  <a:srgbClr val="000000"/>
                </a:solidFill>
                <a:effectLst/>
                <a:uLnTx/>
                <a:uFillTx/>
                <a:latin typeface="Arial"/>
                <a:ea typeface="+mn-ea"/>
                <a:cs typeface="Arial"/>
              </a:rPr>
              <a:t> </a:t>
            </a:r>
            <a:r>
              <a:rPr kumimoji="0" sz="1600" b="0" i="0" u="none" strike="noStrike" kern="1200" cap="none" spc="0" normalizeH="0" baseline="0" noProof="0" dirty="0">
                <a:ln>
                  <a:noFill/>
                </a:ln>
                <a:solidFill>
                  <a:srgbClr val="000000"/>
                </a:solidFill>
                <a:effectLst/>
                <a:uLnTx/>
                <a:uFillTx/>
                <a:latin typeface="Arial"/>
                <a:ea typeface="+mn-ea"/>
                <a:cs typeface="Arial"/>
              </a:rPr>
              <a:t>1999;</a:t>
            </a:r>
            <a:r>
              <a:rPr kumimoji="0" sz="1600" b="0" i="0" u="none" strike="noStrike" kern="1200" cap="none" spc="-5" normalizeH="0" baseline="0" noProof="0" dirty="0">
                <a:ln>
                  <a:noFill/>
                </a:ln>
                <a:solidFill>
                  <a:srgbClr val="000000"/>
                </a:solidFill>
                <a:effectLst/>
                <a:uLnTx/>
                <a:uFillTx/>
                <a:latin typeface="Arial"/>
                <a:ea typeface="+mn-ea"/>
                <a:cs typeface="Arial"/>
              </a:rPr>
              <a:t> </a:t>
            </a:r>
            <a:r>
              <a:rPr kumimoji="0" sz="1600" b="0" i="0" u="none" strike="noStrike" kern="1200" cap="none" spc="0" normalizeH="0" baseline="0" noProof="0" dirty="0">
                <a:ln>
                  <a:noFill/>
                </a:ln>
                <a:solidFill>
                  <a:srgbClr val="000000"/>
                </a:solidFill>
                <a:effectLst/>
                <a:uLnTx/>
                <a:uFillTx/>
                <a:latin typeface="Arial"/>
                <a:ea typeface="+mn-ea"/>
                <a:cs typeface="Arial"/>
              </a:rPr>
              <a:t>340</a:t>
            </a:r>
            <a:r>
              <a:rPr kumimoji="0" sz="1600" b="0" i="0" u="none" strike="noStrike" kern="1200" cap="none" spc="-5" normalizeH="0" baseline="0" noProof="0" dirty="0">
                <a:ln>
                  <a:noFill/>
                </a:ln>
                <a:solidFill>
                  <a:srgbClr val="000000"/>
                </a:solidFill>
                <a:effectLst/>
                <a:uLnTx/>
                <a:uFillTx/>
                <a:latin typeface="Arial"/>
                <a:ea typeface="+mn-ea"/>
                <a:cs typeface="Arial"/>
              </a:rPr>
              <a:t>:</a:t>
            </a:r>
            <a:r>
              <a:rPr kumimoji="0" sz="1600" b="0" i="0" u="none" strike="noStrike" kern="1200" cap="none" spc="0" normalizeH="0" baseline="0" noProof="0" dirty="0">
                <a:ln>
                  <a:noFill/>
                </a:ln>
                <a:solidFill>
                  <a:srgbClr val="000000"/>
                </a:solidFill>
                <a:effectLst/>
                <a:uLnTx/>
                <a:uFillTx/>
                <a:latin typeface="Arial"/>
                <a:ea typeface="+mn-ea"/>
                <a:cs typeface="Arial"/>
              </a:rPr>
              <a:t>115-26.</a:t>
            </a:r>
            <a:endParaRPr kumimoji="0" sz="16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2800371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4A582-DF09-A093-0720-581DA398B187}"/>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B49CBC0B-3F62-DCE8-3F12-E76E03EA7A98}"/>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INOCA: </a:t>
            </a:r>
            <a:r>
              <a:rPr lang="el-GR" dirty="0"/>
              <a:t>Διερεύνηση (1)</a:t>
            </a:r>
            <a:endParaRPr lang="en-US" dirty="0"/>
          </a:p>
        </p:txBody>
      </p:sp>
      <p:pic>
        <p:nvPicPr>
          <p:cNvPr id="3" name="Picture 2">
            <a:extLst>
              <a:ext uri="{FF2B5EF4-FFF2-40B4-BE49-F238E27FC236}">
                <a16:creationId xmlns:a16="http://schemas.microsoft.com/office/drawing/2014/main" id="{4F64FA9E-32E2-CE34-97B9-C0BCBD022F42}"/>
              </a:ext>
            </a:extLst>
          </p:cNvPr>
          <p:cNvPicPr>
            <a:picLocks noChangeAspect="1"/>
          </p:cNvPicPr>
          <p:nvPr/>
        </p:nvPicPr>
        <p:blipFill>
          <a:blip r:embed="rId2"/>
          <a:stretch>
            <a:fillRect/>
          </a:stretch>
        </p:blipFill>
        <p:spPr>
          <a:xfrm>
            <a:off x="845230" y="1407432"/>
            <a:ext cx="8593247" cy="4840968"/>
          </a:xfrm>
          <a:prstGeom prst="rect">
            <a:avLst/>
          </a:prstGeom>
        </p:spPr>
      </p:pic>
    </p:spTree>
    <p:extLst>
      <p:ext uri="{BB962C8B-B14F-4D97-AF65-F5344CB8AC3E}">
        <p14:creationId xmlns:p14="http://schemas.microsoft.com/office/powerpoint/2010/main" val="25177496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ABB9D-5A17-E40C-43B5-55717A8D60B3}"/>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330AF5A4-1249-F0E3-CC45-77A5AAC65B35}"/>
              </a:ext>
            </a:extLst>
          </p:cNvPr>
          <p:cNvSpPr txBox="1">
            <a:spLocks/>
          </p:cNvSpPr>
          <p:nvPr/>
        </p:nvSpPr>
        <p:spPr>
          <a:xfrm>
            <a:off x="482600" y="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INOCA: </a:t>
            </a:r>
            <a:r>
              <a:rPr lang="el-GR" dirty="0"/>
              <a:t>Διερεύνηση (2)</a:t>
            </a:r>
            <a:endParaRPr lang="en-US" dirty="0"/>
          </a:p>
        </p:txBody>
      </p:sp>
      <p:sp>
        <p:nvSpPr>
          <p:cNvPr id="4" name="Rectangle 3">
            <a:extLst>
              <a:ext uri="{FF2B5EF4-FFF2-40B4-BE49-F238E27FC236}">
                <a16:creationId xmlns:a16="http://schemas.microsoft.com/office/drawing/2014/main" id="{188AD4AE-D41B-37B4-500B-74052F564CD8}"/>
              </a:ext>
            </a:extLst>
          </p:cNvPr>
          <p:cNvSpPr/>
          <p:nvPr/>
        </p:nvSpPr>
        <p:spPr>
          <a:xfrm>
            <a:off x="2830286" y="5442857"/>
            <a:ext cx="3991428" cy="333829"/>
          </a:xfrm>
          <a:prstGeom prst="rect">
            <a:avLst/>
          </a:prstGeom>
          <a:no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6" name="Picture 5">
            <a:extLst>
              <a:ext uri="{FF2B5EF4-FFF2-40B4-BE49-F238E27FC236}">
                <a16:creationId xmlns:a16="http://schemas.microsoft.com/office/drawing/2014/main" id="{3351EF03-B6DE-E08B-0384-2E91079D46A4}"/>
              </a:ext>
            </a:extLst>
          </p:cNvPr>
          <p:cNvPicPr>
            <a:picLocks noChangeAspect="1"/>
          </p:cNvPicPr>
          <p:nvPr/>
        </p:nvPicPr>
        <p:blipFill>
          <a:blip r:embed="rId2"/>
          <a:stretch>
            <a:fillRect/>
          </a:stretch>
        </p:blipFill>
        <p:spPr>
          <a:xfrm>
            <a:off x="482600" y="571500"/>
            <a:ext cx="6506163" cy="5943600"/>
          </a:xfrm>
          <a:prstGeom prst="rect">
            <a:avLst/>
          </a:prstGeom>
        </p:spPr>
      </p:pic>
      <p:sp>
        <p:nvSpPr>
          <p:cNvPr id="9" name="TextBox 8">
            <a:extLst>
              <a:ext uri="{FF2B5EF4-FFF2-40B4-BE49-F238E27FC236}">
                <a16:creationId xmlns:a16="http://schemas.microsoft.com/office/drawing/2014/main" id="{2887EBC7-3F0E-0A2F-7665-CF4D1068BBBC}"/>
              </a:ext>
            </a:extLst>
          </p:cNvPr>
          <p:cNvSpPr txBox="1"/>
          <p:nvPr/>
        </p:nvSpPr>
        <p:spPr>
          <a:xfrm>
            <a:off x="6970620" y="571500"/>
            <a:ext cx="4927600" cy="5027467"/>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l-GR" sz="1800" b="1" u="sng" dirty="0">
                <a:solidFill>
                  <a:schemeClr val="tx1"/>
                </a:solidFill>
              </a:rPr>
              <a:t>Αντικειμενική καταγραφή στηθάγχης</a:t>
            </a:r>
          </a:p>
          <a:p>
            <a:pPr marL="742950" lvl="1" indent="-285750">
              <a:lnSpc>
                <a:spcPct val="150000"/>
              </a:lnSpc>
              <a:buFont typeface="Arial" panose="020B0604020202020204" pitchFamily="34" charset="0"/>
              <a:buChar char="•"/>
            </a:pPr>
            <a:r>
              <a:rPr lang="el-GR" dirty="0">
                <a:solidFill>
                  <a:schemeClr val="tx1"/>
                </a:solidFill>
              </a:rPr>
              <a:t>Στηθάγχη μετά από σωματική άσκηση; </a:t>
            </a:r>
          </a:p>
          <a:p>
            <a:pPr marL="742950" lvl="1" indent="-285750">
              <a:lnSpc>
                <a:spcPct val="150000"/>
              </a:lnSpc>
              <a:buFont typeface="Arial" panose="020B0604020202020204" pitchFamily="34" charset="0"/>
              <a:buChar char="•"/>
            </a:pPr>
            <a:r>
              <a:rPr lang="el-GR" dirty="0">
                <a:solidFill>
                  <a:schemeClr val="tx1"/>
                </a:solidFill>
              </a:rPr>
              <a:t>Τεστ κοπώσεως: Αλλοιώσεις του </a:t>
            </a:r>
            <a:r>
              <a:rPr lang="de-DE" dirty="0">
                <a:solidFill>
                  <a:schemeClr val="tx1"/>
                </a:solidFill>
              </a:rPr>
              <a:t>ST-</a:t>
            </a:r>
            <a:r>
              <a:rPr lang="el-GR" dirty="0">
                <a:solidFill>
                  <a:schemeClr val="tx1"/>
                </a:solidFill>
              </a:rPr>
              <a:t>διαστήματος με </a:t>
            </a:r>
            <a:r>
              <a:rPr lang="el-GR" dirty="0" err="1">
                <a:solidFill>
                  <a:schemeClr val="tx1"/>
                </a:solidFill>
              </a:rPr>
              <a:t>επιπέδωση</a:t>
            </a:r>
            <a:r>
              <a:rPr lang="el-GR" dirty="0">
                <a:solidFill>
                  <a:schemeClr val="tx1"/>
                </a:solidFill>
              </a:rPr>
              <a:t> ή </a:t>
            </a:r>
            <a:r>
              <a:rPr lang="el-GR" dirty="0" err="1">
                <a:solidFill>
                  <a:schemeClr val="tx1"/>
                </a:solidFill>
              </a:rPr>
              <a:t>κατάσπαση</a:t>
            </a:r>
            <a:r>
              <a:rPr lang="el-GR" dirty="0">
                <a:solidFill>
                  <a:schemeClr val="tx1"/>
                </a:solidFill>
              </a:rPr>
              <a:t> του </a:t>
            </a:r>
            <a:r>
              <a:rPr lang="de-DE" dirty="0">
                <a:solidFill>
                  <a:schemeClr val="tx1"/>
                </a:solidFill>
              </a:rPr>
              <a:t>ST-</a:t>
            </a:r>
            <a:r>
              <a:rPr lang="el-GR" dirty="0">
                <a:solidFill>
                  <a:schemeClr val="tx1"/>
                </a:solidFill>
              </a:rPr>
              <a:t>διαστήματος κατά τη διάρκεια της άσκησης (όπως και επί αποφρακτικής ΣΝ)</a:t>
            </a:r>
          </a:p>
          <a:p>
            <a:pPr marL="285750" indent="-285750">
              <a:lnSpc>
                <a:spcPct val="150000"/>
              </a:lnSpc>
              <a:buFont typeface="Arial" panose="020B0604020202020204" pitchFamily="34" charset="0"/>
              <a:buChar char="•"/>
            </a:pPr>
            <a:r>
              <a:rPr lang="el-GR" sz="1800" b="1" u="sng" dirty="0" err="1">
                <a:solidFill>
                  <a:schemeClr val="tx1"/>
                </a:solidFill>
              </a:rPr>
              <a:t>Διαφοροδιάγνωση</a:t>
            </a:r>
            <a:r>
              <a:rPr lang="el-GR" sz="1800" dirty="0">
                <a:solidFill>
                  <a:schemeClr val="tx1"/>
                </a:solidFill>
              </a:rPr>
              <a:t>: μη καρδιακής αιτιολογίας; ΓΟΠ, </a:t>
            </a:r>
            <a:r>
              <a:rPr lang="el-GR" sz="1800" dirty="0" err="1">
                <a:solidFill>
                  <a:schemeClr val="tx1"/>
                </a:solidFill>
              </a:rPr>
              <a:t>ινομυαλγία</a:t>
            </a:r>
            <a:r>
              <a:rPr lang="el-GR" sz="1800" dirty="0">
                <a:solidFill>
                  <a:schemeClr val="tx1"/>
                </a:solidFill>
              </a:rPr>
              <a:t>, </a:t>
            </a:r>
            <a:r>
              <a:rPr lang="el-GR" sz="1800" dirty="0" err="1">
                <a:solidFill>
                  <a:schemeClr val="tx1"/>
                </a:solidFill>
              </a:rPr>
              <a:t>οστεοχονδρίτιδα</a:t>
            </a:r>
            <a:r>
              <a:rPr lang="el-GR" sz="1800" dirty="0">
                <a:solidFill>
                  <a:schemeClr val="tx1"/>
                </a:solidFill>
              </a:rPr>
              <a:t> συχνά σε ασθενείς με </a:t>
            </a:r>
            <a:r>
              <a:rPr lang="de-DE" sz="1800" dirty="0">
                <a:solidFill>
                  <a:schemeClr val="tx1"/>
                </a:solidFill>
              </a:rPr>
              <a:t>INOCA</a:t>
            </a:r>
          </a:p>
          <a:p>
            <a:pPr marL="285750" indent="-285750">
              <a:lnSpc>
                <a:spcPct val="150000"/>
              </a:lnSpc>
              <a:buFont typeface="Arial" panose="020B0604020202020204" pitchFamily="34" charset="0"/>
              <a:buChar char="•"/>
            </a:pPr>
            <a:r>
              <a:rPr lang="el-GR" b="1" u="sng" dirty="0"/>
              <a:t>Διάγνωση ΙΣΧΑΙΜΙΑΣ</a:t>
            </a:r>
            <a:endParaRPr lang="el-GR" sz="1800" b="1" u="sng" dirty="0">
              <a:solidFill>
                <a:schemeClr val="tx1"/>
              </a:solidFill>
            </a:endParaRPr>
          </a:p>
        </p:txBody>
      </p:sp>
    </p:spTree>
    <p:extLst>
      <p:ext uri="{BB962C8B-B14F-4D97-AF65-F5344CB8AC3E}">
        <p14:creationId xmlns:p14="http://schemas.microsoft.com/office/powerpoint/2010/main" val="2838072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DB9F5-AAF1-2463-3741-B610BA71FF1C}"/>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9D52E122-564E-95B2-3C6F-CCCA8039821F}"/>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INOCA: </a:t>
            </a:r>
            <a:r>
              <a:rPr lang="el-GR" dirty="0"/>
              <a:t>Διερεύνηση (3)</a:t>
            </a:r>
            <a:endParaRPr lang="en-US" dirty="0"/>
          </a:p>
        </p:txBody>
      </p:sp>
      <p:pic>
        <p:nvPicPr>
          <p:cNvPr id="3" name="Picture 2">
            <a:extLst>
              <a:ext uri="{FF2B5EF4-FFF2-40B4-BE49-F238E27FC236}">
                <a16:creationId xmlns:a16="http://schemas.microsoft.com/office/drawing/2014/main" id="{672AED87-ABA3-3DEC-C9E6-0BF8D3540D80}"/>
              </a:ext>
            </a:extLst>
          </p:cNvPr>
          <p:cNvPicPr>
            <a:picLocks noChangeAspect="1"/>
          </p:cNvPicPr>
          <p:nvPr/>
        </p:nvPicPr>
        <p:blipFill>
          <a:blip r:embed="rId2"/>
          <a:stretch>
            <a:fillRect/>
          </a:stretch>
        </p:blipFill>
        <p:spPr>
          <a:xfrm>
            <a:off x="685800" y="1393371"/>
            <a:ext cx="6584854" cy="5259387"/>
          </a:xfrm>
          <a:prstGeom prst="rect">
            <a:avLst/>
          </a:prstGeom>
        </p:spPr>
      </p:pic>
      <p:sp>
        <p:nvSpPr>
          <p:cNvPr id="4" name="TextBox 3">
            <a:extLst>
              <a:ext uri="{FF2B5EF4-FFF2-40B4-BE49-F238E27FC236}">
                <a16:creationId xmlns:a16="http://schemas.microsoft.com/office/drawing/2014/main" id="{9D24BA7C-9967-B4F0-A900-379D1CEB7C67}"/>
              </a:ext>
            </a:extLst>
          </p:cNvPr>
          <p:cNvSpPr txBox="1"/>
          <p:nvPr/>
        </p:nvSpPr>
        <p:spPr>
          <a:xfrm>
            <a:off x="7270654" y="3422899"/>
            <a:ext cx="3644089" cy="1200329"/>
          </a:xfrm>
          <a:prstGeom prst="rect">
            <a:avLst/>
          </a:prstGeom>
          <a:noFill/>
        </p:spPr>
        <p:txBody>
          <a:bodyPr wrap="square" rtlCol="0">
            <a:spAutoFit/>
          </a:bodyPr>
          <a:lstStyle/>
          <a:p>
            <a:pPr algn="ctr"/>
            <a:r>
              <a:rPr lang="de-DE" b="1" dirty="0"/>
              <a:t>CMR </a:t>
            </a:r>
            <a:r>
              <a:rPr lang="el-GR" b="1" dirty="0"/>
              <a:t>ή </a:t>
            </a:r>
            <a:r>
              <a:rPr lang="de-DE" b="1" dirty="0"/>
              <a:t>SPECT </a:t>
            </a:r>
            <a:r>
              <a:rPr lang="el-GR" b="1" dirty="0"/>
              <a:t>ή </a:t>
            </a:r>
            <a:r>
              <a:rPr lang="de-DE" b="1" dirty="0"/>
              <a:t>PET-CT </a:t>
            </a:r>
            <a:r>
              <a:rPr lang="el-GR" b="1" dirty="0"/>
              <a:t>οι πιο ευαίσθητες μέθοδοι ανίχνευσης </a:t>
            </a:r>
            <a:r>
              <a:rPr lang="de-DE" b="1" dirty="0"/>
              <a:t>INOCA</a:t>
            </a:r>
            <a:r>
              <a:rPr lang="el-GR" b="1" dirty="0"/>
              <a:t>/</a:t>
            </a:r>
            <a:r>
              <a:rPr lang="el-GR" b="1" dirty="0" err="1"/>
              <a:t>μικροαγγειακής</a:t>
            </a:r>
            <a:r>
              <a:rPr lang="el-GR" b="1" dirty="0"/>
              <a:t> δυσλειτουργίας</a:t>
            </a:r>
            <a:endParaRPr lang="LID4096" b="1" dirty="0"/>
          </a:p>
        </p:txBody>
      </p:sp>
    </p:spTree>
    <p:extLst>
      <p:ext uri="{BB962C8B-B14F-4D97-AF65-F5344CB8AC3E}">
        <p14:creationId xmlns:p14="http://schemas.microsoft.com/office/powerpoint/2010/main" val="36265961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BCF37-9D78-AEBB-3E78-3B5E554F7820}"/>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4F56D4CC-8B3F-9AEB-5C21-D51AA889C208}"/>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Μια μικρή παύση…</a:t>
            </a:r>
            <a:endParaRPr lang="en-US" dirty="0"/>
          </a:p>
        </p:txBody>
      </p:sp>
      <p:pic>
        <p:nvPicPr>
          <p:cNvPr id="2" name="Picture 1">
            <a:extLst>
              <a:ext uri="{FF2B5EF4-FFF2-40B4-BE49-F238E27FC236}">
                <a16:creationId xmlns:a16="http://schemas.microsoft.com/office/drawing/2014/main" id="{7A3EA75D-080D-6CAF-1A51-73E400E4E5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468906"/>
            <a:ext cx="8215084" cy="5389094"/>
          </a:xfrm>
          <a:prstGeom prst="rect">
            <a:avLst/>
          </a:prstGeom>
        </p:spPr>
      </p:pic>
      <p:sp>
        <p:nvSpPr>
          <p:cNvPr id="4" name="TextBox 3">
            <a:extLst>
              <a:ext uri="{FF2B5EF4-FFF2-40B4-BE49-F238E27FC236}">
                <a16:creationId xmlns:a16="http://schemas.microsoft.com/office/drawing/2014/main" id="{04FFE535-A08D-F93C-AD60-B15E809C7CCE}"/>
              </a:ext>
            </a:extLst>
          </p:cNvPr>
          <p:cNvSpPr txBox="1"/>
          <p:nvPr/>
        </p:nvSpPr>
        <p:spPr>
          <a:xfrm>
            <a:off x="9347200" y="4601029"/>
            <a:ext cx="2159000" cy="923330"/>
          </a:xfrm>
          <a:prstGeom prst="rect">
            <a:avLst/>
          </a:prstGeom>
          <a:noFill/>
        </p:spPr>
        <p:txBody>
          <a:bodyPr wrap="square" rtlCol="0">
            <a:spAutoFit/>
          </a:bodyPr>
          <a:lstStyle/>
          <a:p>
            <a:r>
              <a:rPr lang="el-GR" dirty="0"/>
              <a:t>Το </a:t>
            </a:r>
            <a:r>
              <a:rPr lang="de-DE" dirty="0"/>
              <a:t>CFR </a:t>
            </a:r>
            <a:r>
              <a:rPr lang="el-GR" dirty="0"/>
              <a:t>μπορεί να εκτιμηθεί σε </a:t>
            </a:r>
            <a:r>
              <a:rPr lang="de-DE" dirty="0"/>
              <a:t>CMR </a:t>
            </a:r>
            <a:r>
              <a:rPr lang="el-GR" dirty="0"/>
              <a:t>ή σε </a:t>
            </a:r>
            <a:r>
              <a:rPr lang="de-DE" dirty="0"/>
              <a:t>PET</a:t>
            </a:r>
            <a:r>
              <a:rPr lang="el-GR" dirty="0"/>
              <a:t>: </a:t>
            </a:r>
            <a:r>
              <a:rPr lang="de-DE" dirty="0"/>
              <a:t>MBFR</a:t>
            </a:r>
            <a:endParaRPr lang="LID4096" dirty="0"/>
          </a:p>
        </p:txBody>
      </p:sp>
    </p:spTree>
    <p:extLst>
      <p:ext uri="{BB962C8B-B14F-4D97-AF65-F5344CB8AC3E}">
        <p14:creationId xmlns:p14="http://schemas.microsoft.com/office/powerpoint/2010/main" val="19118842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83DAB-D01A-2155-6F48-F784B2960BF7}"/>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529EF553-37BF-A37A-C098-6B741E24FCDF}"/>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INOCA: </a:t>
            </a:r>
            <a:r>
              <a:rPr lang="el-GR" dirty="0"/>
              <a:t>Διερεύνηση (4)</a:t>
            </a:r>
            <a:endParaRPr lang="en-US" dirty="0"/>
          </a:p>
        </p:txBody>
      </p:sp>
      <p:pic>
        <p:nvPicPr>
          <p:cNvPr id="3" name="Picture 2">
            <a:extLst>
              <a:ext uri="{FF2B5EF4-FFF2-40B4-BE49-F238E27FC236}">
                <a16:creationId xmlns:a16="http://schemas.microsoft.com/office/drawing/2014/main" id="{B7BEBF1D-A486-3F92-817E-381978837AA2}"/>
              </a:ext>
            </a:extLst>
          </p:cNvPr>
          <p:cNvPicPr>
            <a:picLocks noChangeAspect="1"/>
          </p:cNvPicPr>
          <p:nvPr/>
        </p:nvPicPr>
        <p:blipFill>
          <a:blip r:embed="rId2"/>
          <a:stretch>
            <a:fillRect/>
          </a:stretch>
        </p:blipFill>
        <p:spPr>
          <a:xfrm>
            <a:off x="685800" y="1378857"/>
            <a:ext cx="7086301" cy="5479143"/>
          </a:xfrm>
          <a:prstGeom prst="rect">
            <a:avLst/>
          </a:prstGeom>
        </p:spPr>
      </p:pic>
    </p:spTree>
    <p:extLst>
      <p:ext uri="{BB962C8B-B14F-4D97-AF65-F5344CB8AC3E}">
        <p14:creationId xmlns:p14="http://schemas.microsoft.com/office/powerpoint/2010/main" val="27045672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A3F2A-CDD9-3ED3-0B7C-F5757F2D0820}"/>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22E8E2DE-EA12-5045-33B6-A9B9E8BC8D94}"/>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INOCA: </a:t>
            </a:r>
            <a:r>
              <a:rPr lang="el-GR" dirty="0"/>
              <a:t>Διερεύνηση (5)</a:t>
            </a:r>
            <a:endParaRPr lang="en-US" dirty="0"/>
          </a:p>
        </p:txBody>
      </p:sp>
      <p:pic>
        <p:nvPicPr>
          <p:cNvPr id="3" name="Picture 2">
            <a:extLst>
              <a:ext uri="{FF2B5EF4-FFF2-40B4-BE49-F238E27FC236}">
                <a16:creationId xmlns:a16="http://schemas.microsoft.com/office/drawing/2014/main" id="{B88C2476-EBB3-62FE-FC23-D1EF05AD849D}"/>
              </a:ext>
            </a:extLst>
          </p:cNvPr>
          <p:cNvPicPr>
            <a:picLocks noChangeAspect="1"/>
          </p:cNvPicPr>
          <p:nvPr/>
        </p:nvPicPr>
        <p:blipFill>
          <a:blip r:embed="rId2"/>
          <a:stretch>
            <a:fillRect/>
          </a:stretch>
        </p:blipFill>
        <p:spPr>
          <a:xfrm>
            <a:off x="685800" y="1368333"/>
            <a:ext cx="8974248" cy="4892571"/>
          </a:xfrm>
          <a:prstGeom prst="rect">
            <a:avLst/>
          </a:prstGeom>
        </p:spPr>
      </p:pic>
    </p:spTree>
    <p:extLst>
      <p:ext uri="{BB962C8B-B14F-4D97-AF65-F5344CB8AC3E}">
        <p14:creationId xmlns:p14="http://schemas.microsoft.com/office/powerpoint/2010/main" val="15047222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06E68-F204-DF86-47AF-E38C22AFB265}"/>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34506A31-D592-7E5B-D079-607E948907C4}"/>
              </a:ext>
            </a:extLst>
          </p:cNvPr>
          <p:cNvSpPr txBox="1">
            <a:spLocks/>
          </p:cNvSpPr>
          <p:nvPr/>
        </p:nvSpPr>
        <p:spPr>
          <a:xfrm>
            <a:off x="279400" y="142875"/>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INOCA: </a:t>
            </a:r>
            <a:r>
              <a:rPr lang="el-GR" dirty="0"/>
              <a:t>Διερεύνηση (6)</a:t>
            </a:r>
            <a:endParaRPr lang="en-US" dirty="0"/>
          </a:p>
        </p:txBody>
      </p:sp>
      <p:pic>
        <p:nvPicPr>
          <p:cNvPr id="7170" name="Picture 2">
            <a:extLst>
              <a:ext uri="{FF2B5EF4-FFF2-40B4-BE49-F238E27FC236}">
                <a16:creationId xmlns:a16="http://schemas.microsoft.com/office/drawing/2014/main" id="{2201907A-7D14-DD5E-CF2B-23B6FA840E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99" t="2022" r="3607" b="4561"/>
          <a:stretch/>
        </p:blipFill>
        <p:spPr bwMode="auto">
          <a:xfrm>
            <a:off x="972456" y="718457"/>
            <a:ext cx="7257143" cy="6139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3668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10FCD-4800-158C-13D0-52E41F5C388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E5CD327D-EC0F-6C68-D70E-690318FC2272}"/>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INOCA: </a:t>
            </a:r>
            <a:r>
              <a:rPr lang="el-GR" dirty="0"/>
              <a:t>Θεραπεία (1)</a:t>
            </a:r>
            <a:endParaRPr lang="en-US" dirty="0"/>
          </a:p>
        </p:txBody>
      </p:sp>
      <p:pic>
        <p:nvPicPr>
          <p:cNvPr id="8194" name="Picture 2" descr="Management of INOCA. ACEI, angiotensin-converting enzyme inhibitor; ARB, angiotensin receptor blocker.">
            <a:extLst>
              <a:ext uri="{FF2B5EF4-FFF2-40B4-BE49-F238E27FC236}">
                <a16:creationId xmlns:a16="http://schemas.microsoft.com/office/drawing/2014/main" id="{BEB604D3-83EF-4623-3264-5242EA5BB2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89"/>
          <a:stretch/>
        </p:blipFill>
        <p:spPr bwMode="auto">
          <a:xfrm>
            <a:off x="569686" y="1451428"/>
            <a:ext cx="7239000" cy="513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9628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0271E-51AC-0818-3611-A3F532B8E2FE}"/>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C0B5B089-762F-14EC-2C28-66B9C219CCA3}"/>
              </a:ext>
            </a:extLst>
          </p:cNvPr>
          <p:cNvSpPr txBox="1">
            <a:spLocks/>
          </p:cNvSpPr>
          <p:nvPr/>
        </p:nvSpPr>
        <p:spPr>
          <a:xfrm>
            <a:off x="685799" y="609600"/>
            <a:ext cx="9808029"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INOCA: </a:t>
            </a:r>
            <a:r>
              <a:rPr lang="el-GR" dirty="0"/>
              <a:t>Θεραπεία </a:t>
            </a:r>
            <a:r>
              <a:rPr lang="el-GR" dirty="0" err="1"/>
              <a:t>μικροαγγειακής</a:t>
            </a:r>
            <a:r>
              <a:rPr lang="el-GR" dirty="0"/>
              <a:t> στηθάγχης</a:t>
            </a:r>
            <a:endParaRPr lang="en-US" dirty="0"/>
          </a:p>
        </p:txBody>
      </p:sp>
      <p:pic>
        <p:nvPicPr>
          <p:cNvPr id="5" name="Picture 4">
            <a:extLst>
              <a:ext uri="{FF2B5EF4-FFF2-40B4-BE49-F238E27FC236}">
                <a16:creationId xmlns:a16="http://schemas.microsoft.com/office/drawing/2014/main" id="{2D18460E-52E3-E357-F096-389189BDA0BE}"/>
              </a:ext>
            </a:extLst>
          </p:cNvPr>
          <p:cNvPicPr>
            <a:picLocks noChangeAspect="1"/>
          </p:cNvPicPr>
          <p:nvPr/>
        </p:nvPicPr>
        <p:blipFill>
          <a:blip r:embed="rId2"/>
          <a:stretch>
            <a:fillRect/>
          </a:stretch>
        </p:blipFill>
        <p:spPr>
          <a:xfrm>
            <a:off x="845002" y="1536245"/>
            <a:ext cx="8996323" cy="3398611"/>
          </a:xfrm>
          <a:prstGeom prst="rect">
            <a:avLst/>
          </a:prstGeom>
        </p:spPr>
      </p:pic>
    </p:spTree>
    <p:extLst>
      <p:ext uri="{BB962C8B-B14F-4D97-AF65-F5344CB8AC3E}">
        <p14:creationId xmlns:p14="http://schemas.microsoft.com/office/powerpoint/2010/main" val="7747056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76B4A-25DC-B847-C8B2-982684A9B561}"/>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FC08534A-CBE9-9AA2-2BD2-1494B603CF7B}"/>
              </a:ext>
            </a:extLst>
          </p:cNvPr>
          <p:cNvSpPr txBox="1">
            <a:spLocks/>
          </p:cNvSpPr>
          <p:nvPr/>
        </p:nvSpPr>
        <p:spPr>
          <a:xfrm>
            <a:off x="685799" y="609600"/>
            <a:ext cx="9808029"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INOCA: </a:t>
            </a:r>
            <a:r>
              <a:rPr lang="el-GR" dirty="0"/>
              <a:t>Θεραπεία </a:t>
            </a:r>
            <a:r>
              <a:rPr lang="el-GR" dirty="0" err="1"/>
              <a:t>βαζοσπαστικής</a:t>
            </a:r>
            <a:r>
              <a:rPr lang="el-GR" dirty="0"/>
              <a:t> στηθάγχης</a:t>
            </a:r>
            <a:endParaRPr lang="en-US" dirty="0"/>
          </a:p>
        </p:txBody>
      </p:sp>
      <p:pic>
        <p:nvPicPr>
          <p:cNvPr id="3" name="Picture 2">
            <a:extLst>
              <a:ext uri="{FF2B5EF4-FFF2-40B4-BE49-F238E27FC236}">
                <a16:creationId xmlns:a16="http://schemas.microsoft.com/office/drawing/2014/main" id="{A7879876-2FCD-FDA2-A8B9-9398B74937EC}"/>
              </a:ext>
            </a:extLst>
          </p:cNvPr>
          <p:cNvPicPr>
            <a:picLocks noChangeAspect="1"/>
          </p:cNvPicPr>
          <p:nvPr/>
        </p:nvPicPr>
        <p:blipFill>
          <a:blip r:embed="rId2"/>
          <a:stretch>
            <a:fillRect/>
          </a:stretch>
        </p:blipFill>
        <p:spPr>
          <a:xfrm>
            <a:off x="685799" y="1752599"/>
            <a:ext cx="8748248" cy="2151743"/>
          </a:xfrm>
          <a:prstGeom prst="rect">
            <a:avLst/>
          </a:prstGeom>
        </p:spPr>
      </p:pic>
    </p:spTree>
    <p:extLst>
      <p:ext uri="{BB962C8B-B14F-4D97-AF65-F5344CB8AC3E}">
        <p14:creationId xmlns:p14="http://schemas.microsoft.com/office/powerpoint/2010/main" val="1672842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6D6E3-B60A-5A45-8E32-03D3949CDC94}"/>
            </a:ext>
          </a:extLst>
        </p:cNvPr>
        <p:cNvGrpSpPr/>
        <p:nvPr/>
      </p:nvGrpSpPr>
      <p:grpSpPr>
        <a:xfrm>
          <a:off x="0" y="0"/>
          <a:ext cx="0" cy="0"/>
          <a:chOff x="0" y="0"/>
          <a:chExt cx="0" cy="0"/>
        </a:xfrm>
      </p:grpSpPr>
      <p:pic>
        <p:nvPicPr>
          <p:cNvPr id="3074" name="Picture 2" descr="Figure 1.">
            <a:extLst>
              <a:ext uri="{FF2B5EF4-FFF2-40B4-BE49-F238E27FC236}">
                <a16:creationId xmlns:a16="http://schemas.microsoft.com/office/drawing/2014/main" id="{9A327A13-D990-3CB7-AF7B-A628549747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5684" y="261257"/>
            <a:ext cx="6328154" cy="6335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3963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AEABD-6F4C-7E26-83A0-9125736AA94A}"/>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E91E3681-3427-4196-DA09-9E1CD1FB34C8}"/>
              </a:ext>
            </a:extLst>
          </p:cNvPr>
          <p:cNvSpPr txBox="1">
            <a:spLocks/>
          </p:cNvSpPr>
          <p:nvPr/>
        </p:nvSpPr>
        <p:spPr>
          <a:xfrm>
            <a:off x="685799" y="609600"/>
            <a:ext cx="9808029" cy="1143000"/>
          </a:xfrm>
          <a:prstGeom prst="rect">
            <a:avLst/>
          </a:prstGeom>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INOCA: </a:t>
            </a:r>
            <a:r>
              <a:rPr lang="el-GR" dirty="0"/>
              <a:t>Θεραπεία σε ασθενείς με συνδυασμό </a:t>
            </a:r>
            <a:r>
              <a:rPr lang="el-GR" dirty="0" err="1"/>
              <a:t>μικροαγγειακής</a:t>
            </a:r>
            <a:r>
              <a:rPr lang="el-GR" dirty="0"/>
              <a:t> και </a:t>
            </a:r>
            <a:r>
              <a:rPr lang="el-GR" dirty="0" err="1"/>
              <a:t>βαζοσπαστικής</a:t>
            </a:r>
            <a:r>
              <a:rPr lang="el-GR" dirty="0"/>
              <a:t> στηθάγχης</a:t>
            </a:r>
            <a:endParaRPr lang="en-US" dirty="0"/>
          </a:p>
        </p:txBody>
      </p:sp>
      <p:pic>
        <p:nvPicPr>
          <p:cNvPr id="4" name="Picture 3">
            <a:extLst>
              <a:ext uri="{FF2B5EF4-FFF2-40B4-BE49-F238E27FC236}">
                <a16:creationId xmlns:a16="http://schemas.microsoft.com/office/drawing/2014/main" id="{FF7D5E3C-BB19-F553-BB08-59ED1C2F9BA2}"/>
              </a:ext>
            </a:extLst>
          </p:cNvPr>
          <p:cNvPicPr>
            <a:picLocks noChangeAspect="1"/>
          </p:cNvPicPr>
          <p:nvPr/>
        </p:nvPicPr>
        <p:blipFill>
          <a:blip r:embed="rId2"/>
          <a:stretch>
            <a:fillRect/>
          </a:stretch>
        </p:blipFill>
        <p:spPr>
          <a:xfrm>
            <a:off x="685799" y="2275114"/>
            <a:ext cx="9328072" cy="3835400"/>
          </a:xfrm>
          <a:prstGeom prst="rect">
            <a:avLst/>
          </a:prstGeom>
        </p:spPr>
      </p:pic>
    </p:spTree>
    <p:extLst>
      <p:ext uri="{BB962C8B-B14F-4D97-AF65-F5344CB8AC3E}">
        <p14:creationId xmlns:p14="http://schemas.microsoft.com/office/powerpoint/2010/main" val="29571300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8223D-646E-1E26-8ACB-95F2E3A88B0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4FCCDAE-54B6-2886-0ED2-8496AA628166}"/>
              </a:ext>
            </a:extLst>
          </p:cNvPr>
          <p:cNvSpPr txBox="1"/>
          <p:nvPr/>
        </p:nvSpPr>
        <p:spPr>
          <a:xfrm>
            <a:off x="1929384" y="1728216"/>
            <a:ext cx="7150608" cy="2400657"/>
          </a:xfrm>
          <a:prstGeom prst="rect">
            <a:avLst/>
          </a:prstGeom>
          <a:noFill/>
        </p:spPr>
        <p:txBody>
          <a:bodyPr wrap="square" rtlCol="0">
            <a:spAutoFit/>
          </a:bodyPr>
          <a:lstStyle/>
          <a:p>
            <a:pPr algn="ctr"/>
            <a:r>
              <a:rPr lang="en-US" sz="3000" b="1" dirty="0"/>
              <a:t>Myocardial infarction with Non Obstructed Coronary Arteries (MINOCA)</a:t>
            </a:r>
          </a:p>
          <a:p>
            <a:pPr algn="ctr"/>
            <a:r>
              <a:rPr lang="el-GR" sz="3000" b="1" dirty="0"/>
              <a:t>Οξύ έμφραγμα του μυοκαρδίου χωρίς απόφραξη των στεφανιαίων αγγείων </a:t>
            </a:r>
            <a:endParaRPr lang="en-US" sz="3000" b="1" dirty="0"/>
          </a:p>
        </p:txBody>
      </p:sp>
    </p:spTree>
    <p:extLst>
      <p:ext uri="{BB962C8B-B14F-4D97-AF65-F5344CB8AC3E}">
        <p14:creationId xmlns:p14="http://schemas.microsoft.com/office/powerpoint/2010/main" val="37091331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CF600-DE27-262B-0E5F-CBE196DEEDD6}"/>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58061415-0308-677D-D7D5-97FE5A5618CE}"/>
              </a:ext>
            </a:extLst>
          </p:cNvPr>
          <p:cNvSpPr txBox="1">
            <a:spLocks/>
          </p:cNvSpPr>
          <p:nvPr/>
        </p:nvSpPr>
        <p:spPr>
          <a:xfrm>
            <a:off x="685800" y="152111"/>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Τι είναι </a:t>
            </a:r>
            <a:r>
              <a:rPr lang="de-DE" dirty="0"/>
              <a:t>MINOCA</a:t>
            </a:r>
            <a:endParaRPr lang="en-US" dirty="0"/>
          </a:p>
        </p:txBody>
      </p:sp>
      <p:pic>
        <p:nvPicPr>
          <p:cNvPr id="3" name="Picture 2">
            <a:extLst>
              <a:ext uri="{FF2B5EF4-FFF2-40B4-BE49-F238E27FC236}">
                <a16:creationId xmlns:a16="http://schemas.microsoft.com/office/drawing/2014/main" id="{1CA2487D-0619-BD98-6A08-68C2BF12CE09}"/>
              </a:ext>
            </a:extLst>
          </p:cNvPr>
          <p:cNvPicPr>
            <a:picLocks noChangeAspect="1"/>
          </p:cNvPicPr>
          <p:nvPr/>
        </p:nvPicPr>
        <p:blipFill>
          <a:blip r:embed="rId2"/>
          <a:srcRect t="8414"/>
          <a:stretch/>
        </p:blipFill>
        <p:spPr>
          <a:xfrm>
            <a:off x="685800" y="1018020"/>
            <a:ext cx="8974248" cy="5403562"/>
          </a:xfrm>
          <a:prstGeom prst="rect">
            <a:avLst/>
          </a:prstGeom>
        </p:spPr>
      </p:pic>
    </p:spTree>
    <p:extLst>
      <p:ext uri="{BB962C8B-B14F-4D97-AF65-F5344CB8AC3E}">
        <p14:creationId xmlns:p14="http://schemas.microsoft.com/office/powerpoint/2010/main" val="32682127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1A74D-B601-CAE3-8168-FAB559E8D07A}"/>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F8577E2A-35E1-A439-94EC-B01C1E4EF742}"/>
              </a:ext>
            </a:extLst>
          </p:cNvPr>
          <p:cNvSpPr txBox="1">
            <a:spLocks/>
          </p:cNvSpPr>
          <p:nvPr/>
        </p:nvSpPr>
        <p:spPr>
          <a:xfrm>
            <a:off x="685800" y="152111"/>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Πότε </a:t>
            </a:r>
            <a:r>
              <a:rPr lang="el-GR" dirty="0" err="1"/>
              <a:t>διαγνώσκεται</a:t>
            </a:r>
            <a:r>
              <a:rPr lang="el-GR" dirty="0"/>
              <a:t> </a:t>
            </a:r>
            <a:r>
              <a:rPr lang="de-DE" dirty="0"/>
              <a:t>MINOCA</a:t>
            </a:r>
            <a:endParaRPr lang="en-US" dirty="0"/>
          </a:p>
        </p:txBody>
      </p:sp>
      <p:pic>
        <p:nvPicPr>
          <p:cNvPr id="7" name="Picture 6">
            <a:extLst>
              <a:ext uri="{FF2B5EF4-FFF2-40B4-BE49-F238E27FC236}">
                <a16:creationId xmlns:a16="http://schemas.microsoft.com/office/drawing/2014/main" id="{40B1496E-8DCD-9A5F-F0CF-EA17ECDD2E23}"/>
              </a:ext>
            </a:extLst>
          </p:cNvPr>
          <p:cNvPicPr>
            <a:picLocks noChangeAspect="1"/>
          </p:cNvPicPr>
          <p:nvPr/>
        </p:nvPicPr>
        <p:blipFill>
          <a:blip r:embed="rId2"/>
          <a:stretch>
            <a:fillRect/>
          </a:stretch>
        </p:blipFill>
        <p:spPr>
          <a:xfrm>
            <a:off x="685800" y="897948"/>
            <a:ext cx="8311466" cy="5705475"/>
          </a:xfrm>
          <a:prstGeom prst="rect">
            <a:avLst/>
          </a:prstGeom>
        </p:spPr>
      </p:pic>
      <p:sp>
        <p:nvSpPr>
          <p:cNvPr id="9" name="TextBox 8">
            <a:extLst>
              <a:ext uri="{FF2B5EF4-FFF2-40B4-BE49-F238E27FC236}">
                <a16:creationId xmlns:a16="http://schemas.microsoft.com/office/drawing/2014/main" id="{1135E8BF-C12F-0C73-F8CE-D46D86190A5C}"/>
              </a:ext>
            </a:extLst>
          </p:cNvPr>
          <p:cNvSpPr txBox="1"/>
          <p:nvPr/>
        </p:nvSpPr>
        <p:spPr>
          <a:xfrm>
            <a:off x="8997266" y="4367706"/>
            <a:ext cx="1764792" cy="646331"/>
          </a:xfrm>
          <a:prstGeom prst="rect">
            <a:avLst/>
          </a:prstGeom>
          <a:noFill/>
        </p:spPr>
        <p:txBody>
          <a:bodyPr wrap="square" rtlCol="0">
            <a:spAutoFit/>
          </a:bodyPr>
          <a:lstStyle/>
          <a:p>
            <a:r>
              <a:rPr lang="el-GR" dirty="0"/>
              <a:t>! Αποκλεισμός μυοκαρδίτιδας</a:t>
            </a:r>
            <a:endParaRPr lang="LID4096" dirty="0"/>
          </a:p>
        </p:txBody>
      </p:sp>
    </p:spTree>
    <p:extLst>
      <p:ext uri="{BB962C8B-B14F-4D97-AF65-F5344CB8AC3E}">
        <p14:creationId xmlns:p14="http://schemas.microsoft.com/office/powerpoint/2010/main" val="38134219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57AFB-76DE-1039-9DFD-8D959B1A7CAA}"/>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1698BE6F-66A8-67CF-E87A-00952E5BF219}"/>
              </a:ext>
            </a:extLst>
          </p:cNvPr>
          <p:cNvSpPr txBox="1">
            <a:spLocks/>
          </p:cNvSpPr>
          <p:nvPr/>
        </p:nvSpPr>
        <p:spPr>
          <a:xfrm>
            <a:off x="685800" y="152111"/>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Πώς παρουσιάζεται το </a:t>
            </a:r>
            <a:r>
              <a:rPr lang="de-DE" dirty="0"/>
              <a:t>MINOCA</a:t>
            </a:r>
            <a:endParaRPr lang="en-US" dirty="0"/>
          </a:p>
        </p:txBody>
      </p:sp>
      <p:grpSp>
        <p:nvGrpSpPr>
          <p:cNvPr id="6" name="Group 5">
            <a:extLst>
              <a:ext uri="{FF2B5EF4-FFF2-40B4-BE49-F238E27FC236}">
                <a16:creationId xmlns:a16="http://schemas.microsoft.com/office/drawing/2014/main" id="{B09C5454-2D67-0AA2-515C-F0138949AB71}"/>
              </a:ext>
            </a:extLst>
          </p:cNvPr>
          <p:cNvGrpSpPr/>
          <p:nvPr/>
        </p:nvGrpSpPr>
        <p:grpSpPr>
          <a:xfrm>
            <a:off x="233362" y="1105189"/>
            <a:ext cx="9286875" cy="5600700"/>
            <a:chOff x="233362" y="928763"/>
            <a:chExt cx="9286875" cy="5600700"/>
          </a:xfrm>
        </p:grpSpPr>
        <p:pic>
          <p:nvPicPr>
            <p:cNvPr id="4" name="Picture 3">
              <a:extLst>
                <a:ext uri="{FF2B5EF4-FFF2-40B4-BE49-F238E27FC236}">
                  <a16:creationId xmlns:a16="http://schemas.microsoft.com/office/drawing/2014/main" id="{9030B9C2-F26B-CB1E-5C51-8B4B5AA85644}"/>
                </a:ext>
              </a:extLst>
            </p:cNvPr>
            <p:cNvPicPr>
              <a:picLocks noChangeAspect="1"/>
            </p:cNvPicPr>
            <p:nvPr/>
          </p:nvPicPr>
          <p:blipFill>
            <a:blip r:embed="rId2"/>
            <a:stretch>
              <a:fillRect/>
            </a:stretch>
          </p:blipFill>
          <p:spPr>
            <a:xfrm>
              <a:off x="233362" y="928763"/>
              <a:ext cx="9286875" cy="5600700"/>
            </a:xfrm>
            <a:prstGeom prst="rect">
              <a:avLst/>
            </a:prstGeom>
          </p:spPr>
        </p:pic>
        <p:sp>
          <p:nvSpPr>
            <p:cNvPr id="5" name="Rectangle 4">
              <a:extLst>
                <a:ext uri="{FF2B5EF4-FFF2-40B4-BE49-F238E27FC236}">
                  <a16:creationId xmlns:a16="http://schemas.microsoft.com/office/drawing/2014/main" id="{95D7526B-9863-0ABC-963E-31E62DF47815}"/>
                </a:ext>
              </a:extLst>
            </p:cNvPr>
            <p:cNvSpPr/>
            <p:nvPr/>
          </p:nvSpPr>
          <p:spPr>
            <a:xfrm>
              <a:off x="4133088" y="6007608"/>
              <a:ext cx="5184648" cy="265176"/>
            </a:xfrm>
            <a:prstGeom prst="rect">
              <a:avLst/>
            </a:prstGeom>
            <a:solidFill>
              <a:srgbClr val="FF0000">
                <a:alpha val="50196"/>
              </a:srgb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pic>
        <p:nvPicPr>
          <p:cNvPr id="3" name="Picture 2">
            <a:extLst>
              <a:ext uri="{FF2B5EF4-FFF2-40B4-BE49-F238E27FC236}">
                <a16:creationId xmlns:a16="http://schemas.microsoft.com/office/drawing/2014/main" id="{833421E3-E529-2731-5F2B-6748D3805B33}"/>
              </a:ext>
            </a:extLst>
          </p:cNvPr>
          <p:cNvPicPr>
            <a:picLocks noChangeAspect="1"/>
          </p:cNvPicPr>
          <p:nvPr/>
        </p:nvPicPr>
        <p:blipFill>
          <a:blip r:embed="rId3"/>
          <a:stretch>
            <a:fillRect/>
          </a:stretch>
        </p:blipFill>
        <p:spPr>
          <a:xfrm>
            <a:off x="2874264" y="836399"/>
            <a:ext cx="8804225" cy="5185202"/>
          </a:xfrm>
          <a:prstGeom prst="rect">
            <a:avLst/>
          </a:prstGeom>
        </p:spPr>
      </p:pic>
    </p:spTree>
    <p:extLst>
      <p:ext uri="{BB962C8B-B14F-4D97-AF65-F5344CB8AC3E}">
        <p14:creationId xmlns:p14="http://schemas.microsoft.com/office/powerpoint/2010/main" val="195987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239F8-E9CC-2249-791F-8B9FF4706D6F}"/>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6DB6D25E-8ADB-1B1E-7239-23A6150C7C4C}"/>
              </a:ext>
            </a:extLst>
          </p:cNvPr>
          <p:cNvSpPr txBox="1">
            <a:spLocks/>
          </p:cNvSpPr>
          <p:nvPr/>
        </p:nvSpPr>
        <p:spPr>
          <a:xfrm>
            <a:off x="685800" y="152111"/>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Ποιοι βρίσκονται σε κίνδυνο για </a:t>
            </a:r>
            <a:r>
              <a:rPr lang="de-DE" dirty="0"/>
              <a:t>MINOCA</a:t>
            </a:r>
            <a:endParaRPr lang="en-US" dirty="0"/>
          </a:p>
        </p:txBody>
      </p:sp>
      <p:pic>
        <p:nvPicPr>
          <p:cNvPr id="3" name="Picture 2">
            <a:extLst>
              <a:ext uri="{FF2B5EF4-FFF2-40B4-BE49-F238E27FC236}">
                <a16:creationId xmlns:a16="http://schemas.microsoft.com/office/drawing/2014/main" id="{B7EB35B5-F56A-07A3-CAC9-0A3138A02856}"/>
              </a:ext>
            </a:extLst>
          </p:cNvPr>
          <p:cNvPicPr>
            <a:picLocks noChangeAspect="1"/>
          </p:cNvPicPr>
          <p:nvPr/>
        </p:nvPicPr>
        <p:blipFill>
          <a:blip r:embed="rId2"/>
          <a:stretch>
            <a:fillRect/>
          </a:stretch>
        </p:blipFill>
        <p:spPr>
          <a:xfrm>
            <a:off x="685800" y="882216"/>
            <a:ext cx="9258300" cy="5629275"/>
          </a:xfrm>
          <a:prstGeom prst="rect">
            <a:avLst/>
          </a:prstGeom>
        </p:spPr>
      </p:pic>
    </p:spTree>
    <p:extLst>
      <p:ext uri="{BB962C8B-B14F-4D97-AF65-F5344CB8AC3E}">
        <p14:creationId xmlns:p14="http://schemas.microsoft.com/office/powerpoint/2010/main" val="693471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ADB31-0D4D-2838-4FAF-56D83DCB1B4C}"/>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95D8E30B-E7FC-B220-E1BE-97D6701B7CF3}"/>
              </a:ext>
            </a:extLst>
          </p:cNvPr>
          <p:cNvSpPr txBox="1">
            <a:spLocks/>
          </p:cNvSpPr>
          <p:nvPr/>
        </p:nvSpPr>
        <p:spPr>
          <a:xfrm>
            <a:off x="140855" y="152111"/>
            <a:ext cx="9307945"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3000" dirty="0"/>
              <a:t>Γιατί είναι σημαντικό να γίνει η σωστή διάγνωση σε </a:t>
            </a:r>
            <a:r>
              <a:rPr lang="de-DE" sz="3000" dirty="0"/>
              <a:t>MINOCA</a:t>
            </a:r>
            <a:endParaRPr lang="en-US" sz="3000" dirty="0"/>
          </a:p>
        </p:txBody>
      </p:sp>
      <p:pic>
        <p:nvPicPr>
          <p:cNvPr id="7" name="Picture 6">
            <a:extLst>
              <a:ext uri="{FF2B5EF4-FFF2-40B4-BE49-F238E27FC236}">
                <a16:creationId xmlns:a16="http://schemas.microsoft.com/office/drawing/2014/main" id="{8B200B4E-C55D-C1F0-E166-8254DCED6DFC}"/>
              </a:ext>
            </a:extLst>
          </p:cNvPr>
          <p:cNvPicPr>
            <a:picLocks noChangeAspect="1"/>
          </p:cNvPicPr>
          <p:nvPr/>
        </p:nvPicPr>
        <p:blipFill>
          <a:blip r:embed="rId2"/>
          <a:stretch>
            <a:fillRect/>
          </a:stretch>
        </p:blipFill>
        <p:spPr>
          <a:xfrm>
            <a:off x="248083" y="1262351"/>
            <a:ext cx="9534525" cy="5410200"/>
          </a:xfrm>
          <a:prstGeom prst="rect">
            <a:avLst/>
          </a:prstGeom>
        </p:spPr>
      </p:pic>
      <p:pic>
        <p:nvPicPr>
          <p:cNvPr id="5" name="Picture 4">
            <a:extLst>
              <a:ext uri="{FF2B5EF4-FFF2-40B4-BE49-F238E27FC236}">
                <a16:creationId xmlns:a16="http://schemas.microsoft.com/office/drawing/2014/main" id="{8B714E73-70D0-95F8-FAA1-4D19F196A5B7}"/>
              </a:ext>
            </a:extLst>
          </p:cNvPr>
          <p:cNvPicPr>
            <a:picLocks noChangeAspect="1"/>
          </p:cNvPicPr>
          <p:nvPr/>
        </p:nvPicPr>
        <p:blipFill>
          <a:blip r:embed="rId3"/>
          <a:srcRect t="1217"/>
          <a:stretch/>
        </p:blipFill>
        <p:spPr>
          <a:xfrm>
            <a:off x="1917265" y="1000125"/>
            <a:ext cx="9096375" cy="5410200"/>
          </a:xfrm>
          <a:prstGeom prst="rect">
            <a:avLst/>
          </a:prstGeom>
        </p:spPr>
      </p:pic>
    </p:spTree>
    <p:extLst>
      <p:ext uri="{BB962C8B-B14F-4D97-AF65-F5344CB8AC3E}">
        <p14:creationId xmlns:p14="http://schemas.microsoft.com/office/powerpoint/2010/main" val="429273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5F2CA-7468-0A10-62FA-BDAA7C273BD0}"/>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968C6AE4-B6D9-E9F2-36C0-CB236F11DFF1}"/>
              </a:ext>
            </a:extLst>
          </p:cNvPr>
          <p:cNvSpPr txBox="1">
            <a:spLocks/>
          </p:cNvSpPr>
          <p:nvPr/>
        </p:nvSpPr>
        <p:spPr>
          <a:xfrm>
            <a:off x="685800" y="152111"/>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Work-</a:t>
            </a:r>
            <a:r>
              <a:rPr lang="de-DE" dirty="0" err="1"/>
              <a:t>up</a:t>
            </a:r>
            <a:r>
              <a:rPr lang="el-GR" dirty="0"/>
              <a:t> σε ασθενείς με </a:t>
            </a:r>
            <a:r>
              <a:rPr lang="de-DE" dirty="0"/>
              <a:t>MINOCA</a:t>
            </a:r>
            <a:endParaRPr lang="en-US" dirty="0"/>
          </a:p>
        </p:txBody>
      </p:sp>
      <p:pic>
        <p:nvPicPr>
          <p:cNvPr id="3" name="Picture 2">
            <a:extLst>
              <a:ext uri="{FF2B5EF4-FFF2-40B4-BE49-F238E27FC236}">
                <a16:creationId xmlns:a16="http://schemas.microsoft.com/office/drawing/2014/main" id="{BE05EC65-0E16-8BE8-BA44-4D7B3F42D3F2}"/>
              </a:ext>
            </a:extLst>
          </p:cNvPr>
          <p:cNvPicPr>
            <a:picLocks noChangeAspect="1"/>
          </p:cNvPicPr>
          <p:nvPr/>
        </p:nvPicPr>
        <p:blipFill>
          <a:blip r:embed="rId2"/>
          <a:srcRect t="15478"/>
          <a:stretch/>
        </p:blipFill>
        <p:spPr>
          <a:xfrm>
            <a:off x="297873" y="1219200"/>
            <a:ext cx="9201150" cy="4822392"/>
          </a:xfrm>
          <a:prstGeom prst="rect">
            <a:avLst/>
          </a:prstGeom>
        </p:spPr>
      </p:pic>
    </p:spTree>
    <p:extLst>
      <p:ext uri="{BB962C8B-B14F-4D97-AF65-F5344CB8AC3E}">
        <p14:creationId xmlns:p14="http://schemas.microsoft.com/office/powerpoint/2010/main" val="28733416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F2469-9FD8-E835-9BD1-5A6ED2F66886}"/>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F25B23FA-3469-8A45-4533-CDBC6E6AD124}"/>
              </a:ext>
            </a:extLst>
          </p:cNvPr>
          <p:cNvSpPr txBox="1">
            <a:spLocks/>
          </p:cNvSpPr>
          <p:nvPr/>
        </p:nvSpPr>
        <p:spPr>
          <a:xfrm>
            <a:off x="685800" y="152111"/>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Work-</a:t>
            </a:r>
            <a:r>
              <a:rPr lang="de-DE" dirty="0" err="1"/>
              <a:t>up</a:t>
            </a:r>
            <a:r>
              <a:rPr lang="el-GR" dirty="0"/>
              <a:t> σε ασθενείς με </a:t>
            </a:r>
            <a:r>
              <a:rPr lang="de-DE" dirty="0"/>
              <a:t>MINOCA</a:t>
            </a:r>
            <a:endParaRPr lang="en-US" dirty="0"/>
          </a:p>
        </p:txBody>
      </p:sp>
      <p:pic>
        <p:nvPicPr>
          <p:cNvPr id="4" name="Picture 3">
            <a:extLst>
              <a:ext uri="{FF2B5EF4-FFF2-40B4-BE49-F238E27FC236}">
                <a16:creationId xmlns:a16="http://schemas.microsoft.com/office/drawing/2014/main" id="{1455A698-408F-A285-D958-C5BB5992F32C}"/>
              </a:ext>
            </a:extLst>
          </p:cNvPr>
          <p:cNvPicPr>
            <a:picLocks noChangeAspect="1"/>
          </p:cNvPicPr>
          <p:nvPr/>
        </p:nvPicPr>
        <p:blipFill>
          <a:blip r:embed="rId2"/>
          <a:stretch>
            <a:fillRect/>
          </a:stretch>
        </p:blipFill>
        <p:spPr>
          <a:xfrm>
            <a:off x="659279" y="971839"/>
            <a:ext cx="8488473" cy="5734050"/>
          </a:xfrm>
          <a:prstGeom prst="rect">
            <a:avLst/>
          </a:prstGeom>
        </p:spPr>
      </p:pic>
    </p:spTree>
    <p:extLst>
      <p:ext uri="{BB962C8B-B14F-4D97-AF65-F5344CB8AC3E}">
        <p14:creationId xmlns:p14="http://schemas.microsoft.com/office/powerpoint/2010/main" val="31905309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92D1D-7EC7-957D-A4D4-DFEAC29A0207}"/>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76E3B1A4-03A3-FEF4-AE3A-E62138B96F44}"/>
              </a:ext>
            </a:extLst>
          </p:cNvPr>
          <p:cNvSpPr txBox="1">
            <a:spLocks/>
          </p:cNvSpPr>
          <p:nvPr/>
        </p:nvSpPr>
        <p:spPr>
          <a:xfrm>
            <a:off x="685800" y="152111"/>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Work-</a:t>
            </a:r>
            <a:r>
              <a:rPr lang="de-DE" dirty="0" err="1"/>
              <a:t>up</a:t>
            </a:r>
            <a:r>
              <a:rPr lang="el-GR" dirty="0"/>
              <a:t> σε ασθενείς με </a:t>
            </a:r>
            <a:r>
              <a:rPr lang="de-DE" dirty="0"/>
              <a:t>MINOCA</a:t>
            </a:r>
            <a:endParaRPr lang="en-US" dirty="0"/>
          </a:p>
        </p:txBody>
      </p:sp>
      <p:pic>
        <p:nvPicPr>
          <p:cNvPr id="4" name="Picture 3">
            <a:extLst>
              <a:ext uri="{FF2B5EF4-FFF2-40B4-BE49-F238E27FC236}">
                <a16:creationId xmlns:a16="http://schemas.microsoft.com/office/drawing/2014/main" id="{402B9656-3B1A-3BFF-D623-FCEDF984D75F}"/>
              </a:ext>
            </a:extLst>
          </p:cNvPr>
          <p:cNvPicPr>
            <a:picLocks noChangeAspect="1"/>
          </p:cNvPicPr>
          <p:nvPr/>
        </p:nvPicPr>
        <p:blipFill>
          <a:blip r:embed="rId2"/>
          <a:stretch>
            <a:fillRect/>
          </a:stretch>
        </p:blipFill>
        <p:spPr>
          <a:xfrm>
            <a:off x="785812" y="933450"/>
            <a:ext cx="8874236" cy="5849182"/>
          </a:xfrm>
          <a:prstGeom prst="rect">
            <a:avLst/>
          </a:prstGeom>
        </p:spPr>
      </p:pic>
    </p:spTree>
    <p:extLst>
      <p:ext uri="{BB962C8B-B14F-4D97-AF65-F5344CB8AC3E}">
        <p14:creationId xmlns:p14="http://schemas.microsoft.com/office/powerpoint/2010/main" val="12508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9E1DA-8077-E1A0-8D0E-243E718C308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772021D-EAD3-9548-ECD1-0163EDB69151}"/>
              </a:ext>
            </a:extLst>
          </p:cNvPr>
          <p:cNvSpPr txBox="1"/>
          <p:nvPr/>
        </p:nvSpPr>
        <p:spPr>
          <a:xfrm>
            <a:off x="1929384" y="1728216"/>
            <a:ext cx="7150608" cy="4247317"/>
          </a:xfrm>
          <a:prstGeom prst="rect">
            <a:avLst/>
          </a:prstGeom>
          <a:noFill/>
        </p:spPr>
        <p:txBody>
          <a:bodyPr wrap="square" rtlCol="0">
            <a:spAutoFit/>
          </a:bodyPr>
          <a:lstStyle/>
          <a:p>
            <a:pPr algn="ctr"/>
            <a:r>
              <a:rPr lang="en-US" sz="3000" b="1" dirty="0" err="1"/>
              <a:t>Ischaemia</a:t>
            </a:r>
            <a:r>
              <a:rPr lang="en-US" sz="3000" b="1" dirty="0"/>
              <a:t> with Non Obstructed Coronary Arteries (INOCA)</a:t>
            </a:r>
          </a:p>
          <a:p>
            <a:pPr algn="ctr"/>
            <a:r>
              <a:rPr lang="el-GR" sz="3000" b="1" dirty="0"/>
              <a:t>Ισχαιμία χωρίς απόφραξη των στεφανιαίων αγγείων </a:t>
            </a:r>
            <a:endParaRPr lang="de-DE" sz="3000" b="1" dirty="0"/>
          </a:p>
          <a:p>
            <a:pPr algn="ctr"/>
            <a:endParaRPr lang="de-DE" sz="3000" b="1" dirty="0"/>
          </a:p>
          <a:p>
            <a:pPr algn="ctr"/>
            <a:r>
              <a:rPr lang="de-DE" sz="3000" b="1" dirty="0" err="1"/>
              <a:t>Anginga</a:t>
            </a:r>
            <a:r>
              <a:rPr lang="de-DE" sz="3000" b="1" dirty="0"/>
              <a:t> </a:t>
            </a:r>
            <a:r>
              <a:rPr lang="de-DE" sz="3000" b="1" dirty="0" err="1"/>
              <a:t>with</a:t>
            </a:r>
            <a:r>
              <a:rPr lang="de-DE" sz="3000" b="1" dirty="0"/>
              <a:t> </a:t>
            </a:r>
            <a:r>
              <a:rPr lang="en-US" sz="3000" b="1" dirty="0"/>
              <a:t>Non Obstructed Coronary Arteries (ANOCA)</a:t>
            </a:r>
          </a:p>
          <a:p>
            <a:pPr algn="ctr"/>
            <a:r>
              <a:rPr lang="el-GR" sz="3000" b="1" dirty="0"/>
              <a:t>Στηθάγχη χωρίς απόφραξη των στεφανιαίων αγγείων</a:t>
            </a:r>
            <a:endParaRPr lang="en-US" sz="3000" b="1" dirty="0"/>
          </a:p>
        </p:txBody>
      </p:sp>
    </p:spTree>
    <p:extLst>
      <p:ext uri="{BB962C8B-B14F-4D97-AF65-F5344CB8AC3E}">
        <p14:creationId xmlns:p14="http://schemas.microsoft.com/office/powerpoint/2010/main" val="41218775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31656-E6AD-FC2C-00E2-817169ACE099}"/>
            </a:ext>
          </a:extLst>
        </p:cNvPr>
        <p:cNvGrpSpPr/>
        <p:nvPr/>
      </p:nvGrpSpPr>
      <p:grpSpPr>
        <a:xfrm>
          <a:off x="0" y="0"/>
          <a:ext cx="0" cy="0"/>
          <a:chOff x="0" y="0"/>
          <a:chExt cx="0" cy="0"/>
        </a:xfrm>
      </p:grpSpPr>
      <p:pic>
        <p:nvPicPr>
          <p:cNvPr id="20482" name="Picture 2">
            <a:extLst>
              <a:ext uri="{FF2B5EF4-FFF2-40B4-BE49-F238E27FC236}">
                <a16:creationId xmlns:a16="http://schemas.microsoft.com/office/drawing/2014/main" id="{A738C7CE-6178-AF08-8F5F-DFA30116E0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1476" y="332961"/>
            <a:ext cx="5859540" cy="6192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0337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DF854-CDD7-B0BA-A9C9-F3A5B4832A6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41011E1-3936-881B-E784-4A3DFD10B3B9}"/>
              </a:ext>
            </a:extLst>
          </p:cNvPr>
          <p:cNvSpPr txBox="1"/>
          <p:nvPr/>
        </p:nvSpPr>
        <p:spPr>
          <a:xfrm>
            <a:off x="1929384" y="1728216"/>
            <a:ext cx="7150608" cy="1477328"/>
          </a:xfrm>
          <a:prstGeom prst="rect">
            <a:avLst/>
          </a:prstGeom>
          <a:noFill/>
        </p:spPr>
        <p:txBody>
          <a:bodyPr wrap="square" rtlCol="0">
            <a:spAutoFit/>
          </a:bodyPr>
          <a:lstStyle/>
          <a:p>
            <a:pPr algn="ctr"/>
            <a:r>
              <a:rPr lang="el-GR" sz="3000" b="1" dirty="0"/>
              <a:t>Μυοκαρδιοπάθεια από </a:t>
            </a:r>
            <a:r>
              <a:rPr lang="en-US" sz="3000" b="1" dirty="0"/>
              <a:t>Stress</a:t>
            </a:r>
            <a:endParaRPr lang="de-DE" sz="3000" b="1" dirty="0"/>
          </a:p>
          <a:p>
            <a:pPr algn="ctr"/>
            <a:r>
              <a:rPr lang="de-DE" sz="3000" b="1" dirty="0" err="1"/>
              <a:t>Takotsubo</a:t>
            </a:r>
            <a:endParaRPr lang="de-DE" sz="3000" b="1" dirty="0"/>
          </a:p>
          <a:p>
            <a:pPr algn="ctr"/>
            <a:r>
              <a:rPr lang="de-DE" sz="3000" b="1" dirty="0"/>
              <a:t>„</a:t>
            </a:r>
            <a:r>
              <a:rPr lang="de-DE" sz="3000" b="1" dirty="0" err="1"/>
              <a:t>Broken</a:t>
            </a:r>
            <a:r>
              <a:rPr lang="de-DE" sz="3000" b="1" dirty="0"/>
              <a:t> </a:t>
            </a:r>
            <a:r>
              <a:rPr lang="de-DE" sz="3000" b="1" dirty="0" err="1"/>
              <a:t>heart</a:t>
            </a:r>
            <a:r>
              <a:rPr lang="de-DE" sz="3000" b="1" dirty="0"/>
              <a:t> </a:t>
            </a:r>
            <a:r>
              <a:rPr lang="de-DE" sz="3000" b="1" dirty="0" err="1"/>
              <a:t>syndrome</a:t>
            </a:r>
            <a:r>
              <a:rPr lang="de-DE" sz="3000" b="1" dirty="0"/>
              <a:t>“</a:t>
            </a:r>
            <a:endParaRPr lang="en-US" sz="3000" b="1" dirty="0"/>
          </a:p>
        </p:txBody>
      </p:sp>
    </p:spTree>
    <p:extLst>
      <p:ext uri="{BB962C8B-B14F-4D97-AF65-F5344CB8AC3E}">
        <p14:creationId xmlns:p14="http://schemas.microsoft.com/office/powerpoint/2010/main" val="37159095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728E6-7E66-8021-5A81-BB1890A3396E}"/>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E21376A2-C881-FC78-4DDD-6EC56258D5B9}"/>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Μυοκαρδιοπάθεια από </a:t>
            </a:r>
            <a:r>
              <a:rPr lang="de-DE" dirty="0"/>
              <a:t>stress</a:t>
            </a:r>
            <a:endParaRPr lang="el-GR" dirty="0"/>
          </a:p>
          <a:p>
            <a:endParaRPr lang="en-US" dirty="0"/>
          </a:p>
        </p:txBody>
      </p:sp>
      <p:pic>
        <p:nvPicPr>
          <p:cNvPr id="5" name="Picture 4">
            <a:extLst>
              <a:ext uri="{FF2B5EF4-FFF2-40B4-BE49-F238E27FC236}">
                <a16:creationId xmlns:a16="http://schemas.microsoft.com/office/drawing/2014/main" id="{EB83CFCB-4A3F-F780-EA25-A8E1650667BF}"/>
              </a:ext>
            </a:extLst>
          </p:cNvPr>
          <p:cNvPicPr>
            <a:picLocks noChangeAspect="1"/>
          </p:cNvPicPr>
          <p:nvPr/>
        </p:nvPicPr>
        <p:blipFill>
          <a:blip r:embed="rId2"/>
          <a:stretch>
            <a:fillRect/>
          </a:stretch>
        </p:blipFill>
        <p:spPr>
          <a:xfrm>
            <a:off x="685800" y="1367125"/>
            <a:ext cx="7962900" cy="5324475"/>
          </a:xfrm>
          <a:prstGeom prst="rect">
            <a:avLst/>
          </a:prstGeom>
        </p:spPr>
      </p:pic>
    </p:spTree>
    <p:extLst>
      <p:ext uri="{BB962C8B-B14F-4D97-AF65-F5344CB8AC3E}">
        <p14:creationId xmlns:p14="http://schemas.microsoft.com/office/powerpoint/2010/main" val="11679852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B9E38-8F99-83FD-0A85-1EE63743E034}"/>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33FD4523-F188-2520-8635-1029563749E6}"/>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3200" dirty="0"/>
              <a:t>Μυοκαρδιοπάθεια από </a:t>
            </a:r>
            <a:r>
              <a:rPr lang="de-DE" sz="3200" dirty="0"/>
              <a:t>stress</a:t>
            </a:r>
            <a:r>
              <a:rPr lang="el-GR" sz="3200" dirty="0"/>
              <a:t>: κλινική εικόνα</a:t>
            </a:r>
          </a:p>
          <a:p>
            <a:endParaRPr lang="en-US" sz="3200" dirty="0"/>
          </a:p>
        </p:txBody>
      </p:sp>
      <p:pic>
        <p:nvPicPr>
          <p:cNvPr id="3" name="Picture 2">
            <a:extLst>
              <a:ext uri="{FF2B5EF4-FFF2-40B4-BE49-F238E27FC236}">
                <a16:creationId xmlns:a16="http://schemas.microsoft.com/office/drawing/2014/main" id="{B8504E41-176E-ABB4-06C9-F684547AC883}"/>
              </a:ext>
            </a:extLst>
          </p:cNvPr>
          <p:cNvPicPr>
            <a:picLocks noChangeAspect="1"/>
          </p:cNvPicPr>
          <p:nvPr/>
        </p:nvPicPr>
        <p:blipFill>
          <a:blip r:embed="rId2"/>
          <a:stretch>
            <a:fillRect/>
          </a:stretch>
        </p:blipFill>
        <p:spPr>
          <a:xfrm>
            <a:off x="877887" y="1266825"/>
            <a:ext cx="8201025" cy="4981575"/>
          </a:xfrm>
          <a:prstGeom prst="rect">
            <a:avLst/>
          </a:prstGeom>
        </p:spPr>
      </p:pic>
    </p:spTree>
    <p:extLst>
      <p:ext uri="{BB962C8B-B14F-4D97-AF65-F5344CB8AC3E}">
        <p14:creationId xmlns:p14="http://schemas.microsoft.com/office/powerpoint/2010/main" val="31333607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90CC7-161E-004D-6946-7CBC7335FBC7}"/>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EF93DD73-39BA-0777-3806-3BC420FAE98B}"/>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3200" dirty="0"/>
              <a:t>Μυοκαρδιοπάθεια από </a:t>
            </a:r>
            <a:r>
              <a:rPr lang="de-DE" sz="3200" dirty="0"/>
              <a:t>stress</a:t>
            </a:r>
            <a:r>
              <a:rPr lang="el-GR" sz="3200" dirty="0"/>
              <a:t>: επιδημιολογία</a:t>
            </a:r>
          </a:p>
          <a:p>
            <a:endParaRPr lang="en-US" sz="3200" dirty="0"/>
          </a:p>
        </p:txBody>
      </p:sp>
      <p:pic>
        <p:nvPicPr>
          <p:cNvPr id="6" name="Picture 5">
            <a:extLst>
              <a:ext uri="{FF2B5EF4-FFF2-40B4-BE49-F238E27FC236}">
                <a16:creationId xmlns:a16="http://schemas.microsoft.com/office/drawing/2014/main" id="{80039E2E-2B45-035B-1C9C-FF94E33C8B46}"/>
              </a:ext>
            </a:extLst>
          </p:cNvPr>
          <p:cNvPicPr>
            <a:picLocks noChangeAspect="1"/>
          </p:cNvPicPr>
          <p:nvPr/>
        </p:nvPicPr>
        <p:blipFill>
          <a:blip r:embed="rId2"/>
          <a:stretch>
            <a:fillRect/>
          </a:stretch>
        </p:blipFill>
        <p:spPr>
          <a:xfrm>
            <a:off x="733487" y="1265383"/>
            <a:ext cx="8926561" cy="5343236"/>
          </a:xfrm>
          <a:prstGeom prst="rect">
            <a:avLst/>
          </a:prstGeom>
        </p:spPr>
      </p:pic>
    </p:spTree>
    <p:extLst>
      <p:ext uri="{BB962C8B-B14F-4D97-AF65-F5344CB8AC3E}">
        <p14:creationId xmlns:p14="http://schemas.microsoft.com/office/powerpoint/2010/main" val="30716585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E82A6-5C3A-39EE-882E-B29ADB21EA1B}"/>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4611D843-6591-A575-CD4F-F64A041F7C79}"/>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Μυοκαρδιοπάθεια από </a:t>
            </a:r>
            <a:r>
              <a:rPr lang="de-DE" dirty="0"/>
              <a:t>stress</a:t>
            </a:r>
            <a:r>
              <a:rPr lang="el-GR" dirty="0"/>
              <a:t>: Ιστορικό</a:t>
            </a:r>
          </a:p>
          <a:p>
            <a:endParaRPr lang="en-US" dirty="0"/>
          </a:p>
        </p:txBody>
      </p:sp>
      <p:pic>
        <p:nvPicPr>
          <p:cNvPr id="3" name="Picture 2">
            <a:extLst>
              <a:ext uri="{FF2B5EF4-FFF2-40B4-BE49-F238E27FC236}">
                <a16:creationId xmlns:a16="http://schemas.microsoft.com/office/drawing/2014/main" id="{10103DA8-D7CF-0339-55F0-D3804333A164}"/>
              </a:ext>
            </a:extLst>
          </p:cNvPr>
          <p:cNvPicPr>
            <a:picLocks noChangeAspect="1"/>
          </p:cNvPicPr>
          <p:nvPr/>
        </p:nvPicPr>
        <p:blipFill>
          <a:blip r:embed="rId2"/>
          <a:stretch>
            <a:fillRect/>
          </a:stretch>
        </p:blipFill>
        <p:spPr>
          <a:xfrm>
            <a:off x="685800" y="1466062"/>
            <a:ext cx="7582332" cy="5216447"/>
          </a:xfrm>
          <a:prstGeom prst="rect">
            <a:avLst/>
          </a:prstGeom>
        </p:spPr>
      </p:pic>
    </p:spTree>
    <p:extLst>
      <p:ext uri="{BB962C8B-B14F-4D97-AF65-F5344CB8AC3E}">
        <p14:creationId xmlns:p14="http://schemas.microsoft.com/office/powerpoint/2010/main" val="6007532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89FA6-B6BC-3B1E-A223-DC7AE353CB85}"/>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70124E2F-5376-1266-1F18-E02CB7ECF94B}"/>
              </a:ext>
            </a:extLst>
          </p:cNvPr>
          <p:cNvSpPr txBox="1">
            <a:spLocks/>
          </p:cNvSpPr>
          <p:nvPr/>
        </p:nvSpPr>
        <p:spPr>
          <a:xfrm>
            <a:off x="685799" y="609600"/>
            <a:ext cx="10137913"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3000" dirty="0"/>
              <a:t>Μυοκαρδιοπάθεια από </a:t>
            </a:r>
            <a:r>
              <a:rPr lang="de-DE" sz="3000" dirty="0"/>
              <a:t>stress: </a:t>
            </a:r>
            <a:r>
              <a:rPr lang="el-GR" sz="3000" dirty="0"/>
              <a:t>διαγνωστικά κριτήρια</a:t>
            </a:r>
          </a:p>
          <a:p>
            <a:endParaRPr lang="en-US" sz="3000" dirty="0"/>
          </a:p>
        </p:txBody>
      </p:sp>
      <p:pic>
        <p:nvPicPr>
          <p:cNvPr id="3" name="Picture 2">
            <a:extLst>
              <a:ext uri="{FF2B5EF4-FFF2-40B4-BE49-F238E27FC236}">
                <a16:creationId xmlns:a16="http://schemas.microsoft.com/office/drawing/2014/main" id="{94BCA62A-925A-5946-0D5C-C55C271CC3EC}"/>
              </a:ext>
            </a:extLst>
          </p:cNvPr>
          <p:cNvPicPr>
            <a:picLocks noChangeAspect="1"/>
          </p:cNvPicPr>
          <p:nvPr/>
        </p:nvPicPr>
        <p:blipFill>
          <a:blip r:embed="rId2"/>
          <a:stretch>
            <a:fillRect/>
          </a:stretch>
        </p:blipFill>
        <p:spPr>
          <a:xfrm>
            <a:off x="685799" y="1448422"/>
            <a:ext cx="7419836" cy="5409578"/>
          </a:xfrm>
          <a:prstGeom prst="rect">
            <a:avLst/>
          </a:prstGeom>
        </p:spPr>
      </p:pic>
    </p:spTree>
    <p:extLst>
      <p:ext uri="{BB962C8B-B14F-4D97-AF65-F5344CB8AC3E}">
        <p14:creationId xmlns:p14="http://schemas.microsoft.com/office/powerpoint/2010/main" val="39904259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501DF-C536-5B06-A440-2C7B2A0E8715}"/>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3CB71BC2-AD4F-E3F8-7FD3-4F2D3557E92F}"/>
              </a:ext>
            </a:extLst>
          </p:cNvPr>
          <p:cNvSpPr txBox="1">
            <a:spLocks/>
          </p:cNvSpPr>
          <p:nvPr/>
        </p:nvSpPr>
        <p:spPr>
          <a:xfrm>
            <a:off x="685800" y="609600"/>
            <a:ext cx="9972964"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Μυοκαρδιοπάθεια από </a:t>
            </a:r>
            <a:r>
              <a:rPr lang="de-DE" dirty="0"/>
              <a:t>stress</a:t>
            </a:r>
            <a:r>
              <a:rPr lang="el-GR" dirty="0"/>
              <a:t>: </a:t>
            </a:r>
            <a:r>
              <a:rPr lang="el-GR" dirty="0" err="1"/>
              <a:t>παθοφυσιολογία</a:t>
            </a:r>
            <a:endParaRPr lang="el-GR" dirty="0"/>
          </a:p>
          <a:p>
            <a:endParaRPr lang="en-US" dirty="0"/>
          </a:p>
        </p:txBody>
      </p:sp>
      <p:pic>
        <p:nvPicPr>
          <p:cNvPr id="3" name="Picture 2">
            <a:extLst>
              <a:ext uri="{FF2B5EF4-FFF2-40B4-BE49-F238E27FC236}">
                <a16:creationId xmlns:a16="http://schemas.microsoft.com/office/drawing/2014/main" id="{CC8D8D4A-92B8-BEA0-185E-906F04C165AC}"/>
              </a:ext>
            </a:extLst>
          </p:cNvPr>
          <p:cNvPicPr>
            <a:picLocks noChangeAspect="1"/>
          </p:cNvPicPr>
          <p:nvPr/>
        </p:nvPicPr>
        <p:blipFill>
          <a:blip r:embed="rId2"/>
          <a:srcRect t="12010"/>
          <a:stretch/>
        </p:blipFill>
        <p:spPr>
          <a:xfrm>
            <a:off x="1049057" y="1625601"/>
            <a:ext cx="7480147" cy="4466214"/>
          </a:xfrm>
          <a:prstGeom prst="rect">
            <a:avLst/>
          </a:prstGeom>
        </p:spPr>
      </p:pic>
    </p:spTree>
    <p:extLst>
      <p:ext uri="{BB962C8B-B14F-4D97-AF65-F5344CB8AC3E}">
        <p14:creationId xmlns:p14="http://schemas.microsoft.com/office/powerpoint/2010/main" val="4451016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0E9F7-457F-274A-6361-AAACA23FBE55}"/>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7377489E-B425-90E1-DFA7-2BCCE33A5C48}"/>
              </a:ext>
            </a:extLst>
          </p:cNvPr>
          <p:cNvSpPr txBox="1">
            <a:spLocks/>
          </p:cNvSpPr>
          <p:nvPr/>
        </p:nvSpPr>
        <p:spPr>
          <a:xfrm>
            <a:off x="278296" y="271670"/>
            <a:ext cx="10147852"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Μυοκαρδιοπάθεια από </a:t>
            </a:r>
            <a:r>
              <a:rPr lang="de-DE" dirty="0"/>
              <a:t>stress</a:t>
            </a:r>
            <a:r>
              <a:rPr lang="el-GR" dirty="0"/>
              <a:t>: </a:t>
            </a:r>
            <a:r>
              <a:rPr lang="el-GR" dirty="0" err="1"/>
              <a:t>παθοφυσιολογία</a:t>
            </a:r>
            <a:endParaRPr lang="el-GR" dirty="0"/>
          </a:p>
          <a:p>
            <a:endParaRPr lang="en-US" dirty="0"/>
          </a:p>
        </p:txBody>
      </p:sp>
      <p:pic>
        <p:nvPicPr>
          <p:cNvPr id="24578" name="Picture 2">
            <a:extLst>
              <a:ext uri="{FF2B5EF4-FFF2-40B4-BE49-F238E27FC236}">
                <a16:creationId xmlns:a16="http://schemas.microsoft.com/office/drawing/2014/main" id="{A7BDAD12-8393-A530-12A5-AC6E2553BE9B}"/>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t="2106" b="2520"/>
          <a:stretch/>
        </p:blipFill>
        <p:spPr bwMode="auto">
          <a:xfrm>
            <a:off x="173859" y="843170"/>
            <a:ext cx="6053138" cy="54764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BE65EFE-A7BD-BE72-7B08-0302732BBBD8}"/>
              </a:ext>
            </a:extLst>
          </p:cNvPr>
          <p:cNvSpPr txBox="1"/>
          <p:nvPr/>
        </p:nvSpPr>
        <p:spPr>
          <a:xfrm>
            <a:off x="6226998" y="1072925"/>
            <a:ext cx="5965002" cy="3693319"/>
          </a:xfrm>
          <a:prstGeom prst="rect">
            <a:avLst/>
          </a:prstGeom>
          <a:noFill/>
        </p:spPr>
        <p:txBody>
          <a:bodyPr wrap="square" rtlCol="0">
            <a:spAutoFit/>
          </a:bodyPr>
          <a:lstStyle/>
          <a:p>
            <a:r>
              <a:rPr lang="de-DE" dirty="0"/>
              <a:t>H </a:t>
            </a:r>
            <a:r>
              <a:rPr lang="el-GR" dirty="0"/>
              <a:t>μυοκαρδιοπάθεια από στρες ΔΕΝ προκαλείται από ΣΝ</a:t>
            </a:r>
          </a:p>
          <a:p>
            <a:r>
              <a:rPr lang="el-GR" u="sng" dirty="0"/>
              <a:t>Θεωρία </a:t>
            </a:r>
            <a:r>
              <a:rPr lang="el-GR" u="sng" dirty="0" err="1"/>
              <a:t>κατεχολαμινών</a:t>
            </a:r>
            <a:r>
              <a:rPr lang="el-GR" u="sng" dirty="0"/>
              <a:t>:</a:t>
            </a:r>
          </a:p>
          <a:p>
            <a:pPr marL="285750" indent="-285750">
              <a:buFont typeface="Arial" panose="020B0604020202020204" pitchFamily="34" charset="0"/>
              <a:buChar char="•"/>
            </a:pPr>
            <a:r>
              <a:rPr lang="el-GR" dirty="0"/>
              <a:t>Υπερβολική συμπαθητική διέγερση που οδηγεί σε καταπληξία των </a:t>
            </a:r>
            <a:r>
              <a:rPr lang="el-GR" dirty="0" err="1"/>
              <a:t>μυοκαρδιακών</a:t>
            </a:r>
            <a:r>
              <a:rPr lang="el-GR" dirty="0"/>
              <a:t> κυττάρων (</a:t>
            </a:r>
            <a:r>
              <a:rPr lang="de-DE" dirty="0" err="1"/>
              <a:t>stunning</a:t>
            </a:r>
            <a:r>
              <a:rPr lang="de-DE" dirty="0"/>
              <a:t>)</a:t>
            </a:r>
          </a:p>
          <a:p>
            <a:pPr marL="285750" indent="-285750">
              <a:buFont typeface="Arial" panose="020B0604020202020204" pitchFamily="34" charset="0"/>
              <a:buChar char="•"/>
            </a:pPr>
            <a:r>
              <a:rPr lang="el-GR" dirty="0"/>
              <a:t>Οι τιμές των </a:t>
            </a:r>
            <a:r>
              <a:rPr lang="el-GR" dirty="0" err="1"/>
              <a:t>κατεχολαμινών</a:t>
            </a:r>
            <a:r>
              <a:rPr lang="el-GR" dirty="0"/>
              <a:t> είναι 2-3 φορές υψηλότερες στο </a:t>
            </a:r>
            <a:r>
              <a:rPr lang="de-DE" dirty="0" err="1"/>
              <a:t>Takotsubo</a:t>
            </a:r>
            <a:r>
              <a:rPr lang="de-DE" dirty="0"/>
              <a:t> </a:t>
            </a:r>
            <a:r>
              <a:rPr lang="el-GR" dirty="0"/>
              <a:t>από ότι στο ΟΕΜ</a:t>
            </a:r>
          </a:p>
          <a:p>
            <a:pPr marL="285750" indent="-285750">
              <a:buFont typeface="Arial" panose="020B0604020202020204" pitchFamily="34" charset="0"/>
              <a:buChar char="•"/>
            </a:pPr>
            <a:r>
              <a:rPr lang="el-GR" dirty="0"/>
              <a:t>Το </a:t>
            </a:r>
            <a:r>
              <a:rPr lang="de-DE" dirty="0" err="1"/>
              <a:t>Takotsubo</a:t>
            </a:r>
            <a:r>
              <a:rPr lang="el-GR" dirty="0"/>
              <a:t> έχει παρατηρηθεί σε ασθενείς με </a:t>
            </a:r>
            <a:r>
              <a:rPr lang="el-GR" dirty="0" err="1"/>
              <a:t>φαιοχρωμοκύτωμα</a:t>
            </a:r>
            <a:r>
              <a:rPr lang="el-GR" dirty="0"/>
              <a:t> και μετά από </a:t>
            </a:r>
            <a:r>
              <a:rPr lang="el-GR" dirty="0" err="1"/>
              <a:t>ιατρογενή</a:t>
            </a:r>
            <a:r>
              <a:rPr lang="el-GR" dirty="0"/>
              <a:t> χορήγηση </a:t>
            </a:r>
            <a:r>
              <a:rPr lang="el-GR" dirty="0" err="1"/>
              <a:t>κατεχολαμινών</a:t>
            </a:r>
            <a:r>
              <a:rPr lang="el-GR" dirty="0"/>
              <a:t>.</a:t>
            </a:r>
          </a:p>
          <a:p>
            <a:pPr marL="285750" indent="-285750">
              <a:buFont typeface="Arial" panose="020B0604020202020204" pitchFamily="34" charset="0"/>
              <a:buChar char="•"/>
            </a:pPr>
            <a:r>
              <a:rPr lang="el-GR" dirty="0"/>
              <a:t>Βιοψίες μυοκαρδίου δείχνουν ευρήματα τοξικότητας από </a:t>
            </a:r>
            <a:r>
              <a:rPr lang="el-GR" dirty="0" err="1"/>
              <a:t>κατεχολαμίνες</a:t>
            </a:r>
            <a:r>
              <a:rPr lang="el-GR" dirty="0"/>
              <a:t> (εστιακή </a:t>
            </a:r>
            <a:r>
              <a:rPr lang="el-GR" dirty="0" err="1"/>
              <a:t>ίνωση</a:t>
            </a:r>
            <a:r>
              <a:rPr lang="el-GR" dirty="0"/>
              <a:t>, φλεγμονή κα)</a:t>
            </a:r>
          </a:p>
          <a:p>
            <a:endParaRPr lang="el-GR" dirty="0"/>
          </a:p>
          <a:p>
            <a:endParaRPr lang="LID4096" dirty="0"/>
          </a:p>
        </p:txBody>
      </p:sp>
    </p:spTree>
    <p:extLst>
      <p:ext uri="{BB962C8B-B14F-4D97-AF65-F5344CB8AC3E}">
        <p14:creationId xmlns:p14="http://schemas.microsoft.com/office/powerpoint/2010/main" val="18170657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B8FED-E3DC-1457-EC21-4FA3EDC6D0A5}"/>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3EF4EB65-D561-6DBE-1587-A3288E8ED51E}"/>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3000" dirty="0"/>
              <a:t>Μυοκαρδιοπάθεια από </a:t>
            </a:r>
            <a:r>
              <a:rPr lang="de-DE" sz="3000" dirty="0"/>
              <a:t>stress</a:t>
            </a:r>
            <a:r>
              <a:rPr lang="el-GR" sz="3000" dirty="0"/>
              <a:t>: διάγνωση/ΕΚΓ</a:t>
            </a:r>
          </a:p>
          <a:p>
            <a:endParaRPr lang="en-US" sz="3000" dirty="0"/>
          </a:p>
        </p:txBody>
      </p:sp>
      <p:pic>
        <p:nvPicPr>
          <p:cNvPr id="3" name="Picture 2">
            <a:extLst>
              <a:ext uri="{FF2B5EF4-FFF2-40B4-BE49-F238E27FC236}">
                <a16:creationId xmlns:a16="http://schemas.microsoft.com/office/drawing/2014/main" id="{0CBF19AC-3714-2085-25E5-DA11A119B02E}"/>
              </a:ext>
            </a:extLst>
          </p:cNvPr>
          <p:cNvPicPr>
            <a:picLocks noChangeAspect="1"/>
          </p:cNvPicPr>
          <p:nvPr/>
        </p:nvPicPr>
        <p:blipFill>
          <a:blip r:embed="rId2"/>
          <a:stretch>
            <a:fillRect/>
          </a:stretch>
        </p:blipFill>
        <p:spPr>
          <a:xfrm>
            <a:off x="565727" y="1484601"/>
            <a:ext cx="7410450" cy="4276725"/>
          </a:xfrm>
          <a:prstGeom prst="rect">
            <a:avLst/>
          </a:prstGeom>
        </p:spPr>
      </p:pic>
      <p:pic>
        <p:nvPicPr>
          <p:cNvPr id="5" name="Picture 4">
            <a:extLst>
              <a:ext uri="{FF2B5EF4-FFF2-40B4-BE49-F238E27FC236}">
                <a16:creationId xmlns:a16="http://schemas.microsoft.com/office/drawing/2014/main" id="{3D47B846-08CB-673C-C69D-8FF205966CFC}"/>
              </a:ext>
            </a:extLst>
          </p:cNvPr>
          <p:cNvPicPr>
            <a:picLocks noChangeAspect="1"/>
          </p:cNvPicPr>
          <p:nvPr/>
        </p:nvPicPr>
        <p:blipFill>
          <a:blip r:embed="rId3"/>
          <a:stretch>
            <a:fillRect/>
          </a:stretch>
        </p:blipFill>
        <p:spPr>
          <a:xfrm>
            <a:off x="3195493" y="1825337"/>
            <a:ext cx="7334250" cy="4648200"/>
          </a:xfrm>
          <a:prstGeom prst="rect">
            <a:avLst/>
          </a:prstGeom>
        </p:spPr>
      </p:pic>
    </p:spTree>
    <p:extLst>
      <p:ext uri="{BB962C8B-B14F-4D97-AF65-F5344CB8AC3E}">
        <p14:creationId xmlns:p14="http://schemas.microsoft.com/office/powerpoint/2010/main" val="162943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50713-C38D-BD3B-BC1E-4CB77626CD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6BAE59-396E-DF5D-32E7-A989F8EC2778}"/>
              </a:ext>
            </a:extLst>
          </p:cNvPr>
          <p:cNvSpPr txBox="1">
            <a:spLocks/>
          </p:cNvSpPr>
          <p:nvPr/>
        </p:nvSpPr>
        <p:spPr>
          <a:xfrm>
            <a:off x="268705" y="360946"/>
            <a:ext cx="6452937" cy="882316"/>
          </a:xfrm>
          <a:prstGeom prst="rect">
            <a:avLst/>
          </a:prstGeom>
        </p:spPr>
        <p:txBody>
          <a:bodyPr vert="horz" lIns="91440" tIns="45720" rIns="91440" bIns="45720" rtlCol="0" anchor="t">
            <a:normAutofit fontScale="92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ΧΡΟΝΙΟ ΣΤΕΦΑΝΙΑΙΟ ΣΥΝΔΡΟΜΟ</a:t>
            </a:r>
            <a:endParaRPr lang="en-US" dirty="0"/>
          </a:p>
        </p:txBody>
      </p:sp>
      <p:pic>
        <p:nvPicPr>
          <p:cNvPr id="5" name="Picture 4">
            <a:extLst>
              <a:ext uri="{FF2B5EF4-FFF2-40B4-BE49-F238E27FC236}">
                <a16:creationId xmlns:a16="http://schemas.microsoft.com/office/drawing/2014/main" id="{891922A5-2E56-66A3-894A-2149A89FBE5A}"/>
              </a:ext>
            </a:extLst>
          </p:cNvPr>
          <p:cNvPicPr>
            <a:picLocks noChangeAspect="1"/>
          </p:cNvPicPr>
          <p:nvPr/>
        </p:nvPicPr>
        <p:blipFill>
          <a:blip r:embed="rId2"/>
          <a:stretch>
            <a:fillRect/>
          </a:stretch>
        </p:blipFill>
        <p:spPr>
          <a:xfrm>
            <a:off x="132347" y="1649170"/>
            <a:ext cx="11835144" cy="3757019"/>
          </a:xfrm>
          <a:prstGeom prst="rect">
            <a:avLst/>
          </a:prstGeom>
        </p:spPr>
      </p:pic>
      <p:sp>
        <p:nvSpPr>
          <p:cNvPr id="6" name="Rectangle 5">
            <a:extLst>
              <a:ext uri="{FF2B5EF4-FFF2-40B4-BE49-F238E27FC236}">
                <a16:creationId xmlns:a16="http://schemas.microsoft.com/office/drawing/2014/main" id="{72041C1A-5B75-33BB-A826-A085479307E5}"/>
              </a:ext>
            </a:extLst>
          </p:cNvPr>
          <p:cNvSpPr/>
          <p:nvPr/>
        </p:nvSpPr>
        <p:spPr>
          <a:xfrm>
            <a:off x="8807117" y="2374232"/>
            <a:ext cx="2743200" cy="3031957"/>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29432378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E6CBE-1DAB-3E7C-BD4B-F5E5C676A733}"/>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E8B52464-58C4-F646-6117-670894D22F7A}"/>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2600" dirty="0"/>
              <a:t>Μυοκαρδιοπάθεια από </a:t>
            </a:r>
            <a:r>
              <a:rPr lang="de-DE" sz="2600" dirty="0"/>
              <a:t>stress</a:t>
            </a:r>
            <a:r>
              <a:rPr lang="el-GR" sz="2600" dirty="0"/>
              <a:t>: </a:t>
            </a:r>
            <a:r>
              <a:rPr lang="el-GR" sz="2600" dirty="0" err="1"/>
              <a:t>διάγνωση:βιοχημικοί</a:t>
            </a:r>
            <a:r>
              <a:rPr lang="el-GR" sz="2600" dirty="0"/>
              <a:t> δείκτες</a:t>
            </a:r>
          </a:p>
          <a:p>
            <a:endParaRPr lang="en-US" sz="2600" dirty="0"/>
          </a:p>
        </p:txBody>
      </p:sp>
      <p:pic>
        <p:nvPicPr>
          <p:cNvPr id="4" name="Picture 3">
            <a:extLst>
              <a:ext uri="{FF2B5EF4-FFF2-40B4-BE49-F238E27FC236}">
                <a16:creationId xmlns:a16="http://schemas.microsoft.com/office/drawing/2014/main" id="{A9170691-2FEA-D16B-D504-A2DBE54E90AB}"/>
              </a:ext>
            </a:extLst>
          </p:cNvPr>
          <p:cNvPicPr>
            <a:picLocks noChangeAspect="1"/>
          </p:cNvPicPr>
          <p:nvPr/>
        </p:nvPicPr>
        <p:blipFill>
          <a:blip r:embed="rId2"/>
          <a:stretch>
            <a:fillRect/>
          </a:stretch>
        </p:blipFill>
        <p:spPr>
          <a:xfrm>
            <a:off x="755640" y="1357745"/>
            <a:ext cx="7390399" cy="5265160"/>
          </a:xfrm>
          <a:prstGeom prst="rect">
            <a:avLst/>
          </a:prstGeom>
        </p:spPr>
      </p:pic>
    </p:spTree>
    <p:extLst>
      <p:ext uri="{BB962C8B-B14F-4D97-AF65-F5344CB8AC3E}">
        <p14:creationId xmlns:p14="http://schemas.microsoft.com/office/powerpoint/2010/main" val="18237535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19665-4CC8-52EC-1929-998F98A018D8}"/>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6A7D1A9A-E8AD-E3D7-04F3-1F0AEDBF54BE}"/>
              </a:ext>
            </a:extLst>
          </p:cNvPr>
          <p:cNvSpPr txBox="1">
            <a:spLocks/>
          </p:cNvSpPr>
          <p:nvPr/>
        </p:nvSpPr>
        <p:spPr>
          <a:xfrm>
            <a:off x="781542" y="230908"/>
            <a:ext cx="9169400"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2800" dirty="0"/>
              <a:t>Μυοκαρδιοπάθεια από </a:t>
            </a:r>
            <a:r>
              <a:rPr lang="de-DE" sz="2800" dirty="0"/>
              <a:t>stress</a:t>
            </a:r>
            <a:r>
              <a:rPr lang="el-GR" sz="2800" dirty="0"/>
              <a:t>: διάγνωση </a:t>
            </a:r>
            <a:r>
              <a:rPr lang="el-GR" sz="2800" dirty="0" err="1"/>
              <a:t>στεφανιογραφία</a:t>
            </a:r>
            <a:r>
              <a:rPr lang="el-GR" sz="2800" dirty="0"/>
              <a:t>/</a:t>
            </a:r>
            <a:r>
              <a:rPr lang="el-GR" sz="2800" dirty="0" err="1"/>
              <a:t>κοιλιογραφία</a:t>
            </a:r>
            <a:endParaRPr lang="el-GR" sz="2800" dirty="0"/>
          </a:p>
          <a:p>
            <a:endParaRPr lang="en-US" sz="2800" dirty="0"/>
          </a:p>
        </p:txBody>
      </p:sp>
      <p:pic>
        <p:nvPicPr>
          <p:cNvPr id="4" name="Picture 3">
            <a:extLst>
              <a:ext uri="{FF2B5EF4-FFF2-40B4-BE49-F238E27FC236}">
                <a16:creationId xmlns:a16="http://schemas.microsoft.com/office/drawing/2014/main" id="{D8B50642-3E0E-9011-7F29-E058A12B1582}"/>
              </a:ext>
            </a:extLst>
          </p:cNvPr>
          <p:cNvPicPr>
            <a:picLocks noChangeAspect="1"/>
          </p:cNvPicPr>
          <p:nvPr/>
        </p:nvPicPr>
        <p:blipFill>
          <a:blip r:embed="rId2"/>
          <a:stretch>
            <a:fillRect/>
          </a:stretch>
        </p:blipFill>
        <p:spPr>
          <a:xfrm>
            <a:off x="781542" y="1256146"/>
            <a:ext cx="8439225" cy="5446045"/>
          </a:xfrm>
          <a:prstGeom prst="rect">
            <a:avLst/>
          </a:prstGeom>
        </p:spPr>
      </p:pic>
    </p:spTree>
    <p:extLst>
      <p:ext uri="{BB962C8B-B14F-4D97-AF65-F5344CB8AC3E}">
        <p14:creationId xmlns:p14="http://schemas.microsoft.com/office/powerpoint/2010/main" val="36773928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0A0EC-D2F9-5FDD-C908-3E7DC2CE5258}"/>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967565E9-E4E4-1547-8BF6-E77B5A2532A0}"/>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3200" dirty="0"/>
              <a:t>Μυοκαρδιοπάθεια από </a:t>
            </a:r>
            <a:r>
              <a:rPr lang="de-DE" sz="3200" dirty="0"/>
              <a:t>stress</a:t>
            </a:r>
            <a:r>
              <a:rPr lang="el-GR" sz="3200" dirty="0"/>
              <a:t>: διάγνωση ΤΤΕ</a:t>
            </a:r>
          </a:p>
          <a:p>
            <a:endParaRPr lang="en-US" sz="3200" dirty="0"/>
          </a:p>
        </p:txBody>
      </p:sp>
      <p:pic>
        <p:nvPicPr>
          <p:cNvPr id="3" name="Picture 2">
            <a:extLst>
              <a:ext uri="{FF2B5EF4-FFF2-40B4-BE49-F238E27FC236}">
                <a16:creationId xmlns:a16="http://schemas.microsoft.com/office/drawing/2014/main" id="{AE04F669-A9D8-2AFF-F86D-09E35A7F562E}"/>
              </a:ext>
            </a:extLst>
          </p:cNvPr>
          <p:cNvPicPr>
            <a:picLocks noChangeAspect="1"/>
          </p:cNvPicPr>
          <p:nvPr/>
        </p:nvPicPr>
        <p:blipFill>
          <a:blip r:embed="rId2"/>
          <a:stretch>
            <a:fillRect/>
          </a:stretch>
        </p:blipFill>
        <p:spPr>
          <a:xfrm>
            <a:off x="834448" y="1261918"/>
            <a:ext cx="7715250" cy="5257800"/>
          </a:xfrm>
          <a:prstGeom prst="rect">
            <a:avLst/>
          </a:prstGeom>
        </p:spPr>
      </p:pic>
    </p:spTree>
    <p:extLst>
      <p:ext uri="{BB962C8B-B14F-4D97-AF65-F5344CB8AC3E}">
        <p14:creationId xmlns:p14="http://schemas.microsoft.com/office/powerpoint/2010/main" val="34284007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9226B-6C68-E7E9-B4D9-D700FC563967}"/>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D5D4FA8B-B0F6-13BA-CEA2-E9570F3BA52D}"/>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3200" dirty="0"/>
              <a:t>Μυοκαρδιοπάθεια από </a:t>
            </a:r>
            <a:r>
              <a:rPr lang="de-DE" sz="3200" dirty="0"/>
              <a:t>stress</a:t>
            </a:r>
            <a:r>
              <a:rPr lang="el-GR" sz="3200" dirty="0"/>
              <a:t>: διάγνωση ΤΤΕ</a:t>
            </a:r>
          </a:p>
          <a:p>
            <a:endParaRPr lang="en-US" sz="3200" dirty="0"/>
          </a:p>
        </p:txBody>
      </p:sp>
      <p:pic>
        <p:nvPicPr>
          <p:cNvPr id="4" name="Picture 3">
            <a:extLst>
              <a:ext uri="{FF2B5EF4-FFF2-40B4-BE49-F238E27FC236}">
                <a16:creationId xmlns:a16="http://schemas.microsoft.com/office/drawing/2014/main" id="{2C8AA652-961D-2DAD-BCCD-0578F79A359B}"/>
              </a:ext>
            </a:extLst>
          </p:cNvPr>
          <p:cNvPicPr>
            <a:picLocks noChangeAspect="1"/>
          </p:cNvPicPr>
          <p:nvPr/>
        </p:nvPicPr>
        <p:blipFill>
          <a:blip r:embed="rId2"/>
          <a:srcRect t="1108"/>
          <a:stretch/>
        </p:blipFill>
        <p:spPr>
          <a:xfrm>
            <a:off x="685800" y="1431636"/>
            <a:ext cx="8867775" cy="5048828"/>
          </a:xfrm>
          <a:prstGeom prst="rect">
            <a:avLst/>
          </a:prstGeom>
        </p:spPr>
      </p:pic>
    </p:spTree>
    <p:extLst>
      <p:ext uri="{BB962C8B-B14F-4D97-AF65-F5344CB8AC3E}">
        <p14:creationId xmlns:p14="http://schemas.microsoft.com/office/powerpoint/2010/main" val="24805923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F849E-E587-C518-8D49-A0B9C7554AE1}"/>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2CD55CBE-476E-8CC3-D2D8-7F677F24E16F}"/>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3200" dirty="0"/>
              <a:t>Μυοκαρδιοπάθεια από </a:t>
            </a:r>
            <a:r>
              <a:rPr lang="de-DE" sz="3200" dirty="0"/>
              <a:t>stress</a:t>
            </a:r>
            <a:r>
              <a:rPr lang="el-GR" sz="3200" dirty="0"/>
              <a:t>: διάγνωση/</a:t>
            </a:r>
            <a:r>
              <a:rPr lang="de-DE" sz="3200" dirty="0"/>
              <a:t>MRI</a:t>
            </a:r>
            <a:endParaRPr lang="el-GR" sz="3200" dirty="0"/>
          </a:p>
          <a:p>
            <a:endParaRPr lang="en-US" sz="3200" dirty="0"/>
          </a:p>
        </p:txBody>
      </p:sp>
      <p:pic>
        <p:nvPicPr>
          <p:cNvPr id="3" name="Picture 2">
            <a:extLst>
              <a:ext uri="{FF2B5EF4-FFF2-40B4-BE49-F238E27FC236}">
                <a16:creationId xmlns:a16="http://schemas.microsoft.com/office/drawing/2014/main" id="{FDE35145-FE00-3C2C-62C4-91257B9ABA79}"/>
              </a:ext>
            </a:extLst>
          </p:cNvPr>
          <p:cNvPicPr>
            <a:picLocks noChangeAspect="1"/>
          </p:cNvPicPr>
          <p:nvPr/>
        </p:nvPicPr>
        <p:blipFill>
          <a:blip r:embed="rId2"/>
          <a:srcRect b="1530"/>
          <a:stretch/>
        </p:blipFill>
        <p:spPr>
          <a:xfrm>
            <a:off x="685800" y="1330502"/>
            <a:ext cx="8231620" cy="5421280"/>
          </a:xfrm>
          <a:prstGeom prst="rect">
            <a:avLst/>
          </a:prstGeom>
        </p:spPr>
      </p:pic>
    </p:spTree>
    <p:extLst>
      <p:ext uri="{BB962C8B-B14F-4D97-AF65-F5344CB8AC3E}">
        <p14:creationId xmlns:p14="http://schemas.microsoft.com/office/powerpoint/2010/main" val="15569572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8FA3D-B17C-C122-FF59-F14BEB2DA752}"/>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19C65119-9A89-F8CE-85E5-2B6E18EB812B}"/>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Μυοκαρδιοπάθεια από </a:t>
            </a:r>
            <a:r>
              <a:rPr lang="de-DE" dirty="0"/>
              <a:t>stress: </a:t>
            </a:r>
            <a:r>
              <a:rPr lang="el-GR" dirty="0"/>
              <a:t>Επιπλοκές</a:t>
            </a:r>
          </a:p>
          <a:p>
            <a:endParaRPr lang="en-US" dirty="0"/>
          </a:p>
        </p:txBody>
      </p:sp>
      <p:pic>
        <p:nvPicPr>
          <p:cNvPr id="3" name="Picture 2">
            <a:extLst>
              <a:ext uri="{FF2B5EF4-FFF2-40B4-BE49-F238E27FC236}">
                <a16:creationId xmlns:a16="http://schemas.microsoft.com/office/drawing/2014/main" id="{C1DB2869-1A52-8807-E309-43874FD9C208}"/>
              </a:ext>
            </a:extLst>
          </p:cNvPr>
          <p:cNvPicPr>
            <a:picLocks noChangeAspect="1"/>
          </p:cNvPicPr>
          <p:nvPr/>
        </p:nvPicPr>
        <p:blipFill>
          <a:blip r:embed="rId2"/>
          <a:stretch>
            <a:fillRect/>
          </a:stretch>
        </p:blipFill>
        <p:spPr>
          <a:xfrm>
            <a:off x="776934" y="1181100"/>
            <a:ext cx="7368528" cy="5528396"/>
          </a:xfrm>
          <a:prstGeom prst="rect">
            <a:avLst/>
          </a:prstGeom>
        </p:spPr>
      </p:pic>
    </p:spTree>
    <p:extLst>
      <p:ext uri="{BB962C8B-B14F-4D97-AF65-F5344CB8AC3E}">
        <p14:creationId xmlns:p14="http://schemas.microsoft.com/office/powerpoint/2010/main" val="17559850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4CA4F-A399-4CDC-7328-08AB9C390B6C}"/>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55ACB923-B517-16C2-F703-7B834522ADB0}"/>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Μυοκαρδιοπάθεια από </a:t>
            </a:r>
            <a:r>
              <a:rPr lang="de-DE" dirty="0"/>
              <a:t>stress: </a:t>
            </a:r>
            <a:r>
              <a:rPr lang="el-GR" dirty="0"/>
              <a:t>Πρόγνωση</a:t>
            </a:r>
          </a:p>
          <a:p>
            <a:endParaRPr lang="en-US" dirty="0"/>
          </a:p>
        </p:txBody>
      </p:sp>
      <p:pic>
        <p:nvPicPr>
          <p:cNvPr id="3" name="Picture 2">
            <a:extLst>
              <a:ext uri="{FF2B5EF4-FFF2-40B4-BE49-F238E27FC236}">
                <a16:creationId xmlns:a16="http://schemas.microsoft.com/office/drawing/2014/main" id="{40C1AED1-29DC-5B38-E9BC-E01B5588FBCB}"/>
              </a:ext>
            </a:extLst>
          </p:cNvPr>
          <p:cNvPicPr>
            <a:picLocks noChangeAspect="1"/>
          </p:cNvPicPr>
          <p:nvPr/>
        </p:nvPicPr>
        <p:blipFill>
          <a:blip r:embed="rId2"/>
          <a:srcRect l="12992" r="2406"/>
          <a:stretch/>
        </p:blipFill>
        <p:spPr>
          <a:xfrm>
            <a:off x="2706815" y="1181100"/>
            <a:ext cx="4932218" cy="5398336"/>
          </a:xfrm>
          <a:prstGeom prst="rect">
            <a:avLst/>
          </a:prstGeom>
        </p:spPr>
      </p:pic>
    </p:spTree>
    <p:extLst>
      <p:ext uri="{BB962C8B-B14F-4D97-AF65-F5344CB8AC3E}">
        <p14:creationId xmlns:p14="http://schemas.microsoft.com/office/powerpoint/2010/main" val="8983322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0207A-B93C-464C-4F5C-771893C689E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D9705E1-33F0-FE05-A599-93FA0C76BD86}"/>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Μυοκαρδιοπάθεια από </a:t>
            </a:r>
            <a:r>
              <a:rPr lang="de-DE" dirty="0"/>
              <a:t>stress: </a:t>
            </a:r>
            <a:r>
              <a:rPr lang="el-GR" dirty="0"/>
              <a:t>Πρόγνωση</a:t>
            </a:r>
          </a:p>
          <a:p>
            <a:endParaRPr lang="en-US" dirty="0"/>
          </a:p>
        </p:txBody>
      </p:sp>
      <p:pic>
        <p:nvPicPr>
          <p:cNvPr id="5" name="Picture 4">
            <a:extLst>
              <a:ext uri="{FF2B5EF4-FFF2-40B4-BE49-F238E27FC236}">
                <a16:creationId xmlns:a16="http://schemas.microsoft.com/office/drawing/2014/main" id="{E98BD29D-3B9B-8A52-321C-39FB00B4A59C}"/>
              </a:ext>
            </a:extLst>
          </p:cNvPr>
          <p:cNvPicPr>
            <a:picLocks noChangeAspect="1"/>
          </p:cNvPicPr>
          <p:nvPr/>
        </p:nvPicPr>
        <p:blipFill>
          <a:blip r:embed="rId2"/>
          <a:stretch>
            <a:fillRect/>
          </a:stretch>
        </p:blipFill>
        <p:spPr>
          <a:xfrm>
            <a:off x="685800" y="1326746"/>
            <a:ext cx="7508220" cy="5398336"/>
          </a:xfrm>
          <a:prstGeom prst="rect">
            <a:avLst/>
          </a:prstGeom>
        </p:spPr>
      </p:pic>
    </p:spTree>
    <p:extLst>
      <p:ext uri="{BB962C8B-B14F-4D97-AF65-F5344CB8AC3E}">
        <p14:creationId xmlns:p14="http://schemas.microsoft.com/office/powerpoint/2010/main" val="40608921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7FE23-86C6-4A48-01C1-C9770914DF56}"/>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4C269155-4C8D-D3F3-2123-51E794ED1F3E}"/>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Μυοκαρδιοπάθεια από </a:t>
            </a:r>
            <a:r>
              <a:rPr lang="de-DE" dirty="0"/>
              <a:t>stress: </a:t>
            </a:r>
            <a:r>
              <a:rPr lang="el-GR" dirty="0"/>
              <a:t>Πρόγνωση</a:t>
            </a:r>
          </a:p>
          <a:p>
            <a:endParaRPr lang="en-US" dirty="0"/>
          </a:p>
        </p:txBody>
      </p:sp>
      <p:pic>
        <p:nvPicPr>
          <p:cNvPr id="28674" name="Picture 2">
            <a:extLst>
              <a:ext uri="{FF2B5EF4-FFF2-40B4-BE49-F238E27FC236}">
                <a16:creationId xmlns:a16="http://schemas.microsoft.com/office/drawing/2014/main" id="{882A2553-31C9-61EA-9D07-7479EDC48B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326" y="1177477"/>
            <a:ext cx="9717377" cy="56805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5C7805D-BEE7-0297-BBE6-67EDC5E035B2}"/>
              </a:ext>
            </a:extLst>
          </p:cNvPr>
          <p:cNvSpPr txBox="1"/>
          <p:nvPr/>
        </p:nvSpPr>
        <p:spPr>
          <a:xfrm>
            <a:off x="1969284" y="1387886"/>
            <a:ext cx="3923516" cy="369332"/>
          </a:xfrm>
          <a:prstGeom prst="rect">
            <a:avLst/>
          </a:prstGeom>
          <a:noFill/>
        </p:spPr>
        <p:txBody>
          <a:bodyPr wrap="square" rtlCol="0">
            <a:spAutoFit/>
          </a:bodyPr>
          <a:lstStyle/>
          <a:p>
            <a:r>
              <a:rPr lang="el-GR" dirty="0"/>
              <a:t>Μπλε: </a:t>
            </a:r>
            <a:r>
              <a:rPr lang="de-DE" dirty="0" err="1"/>
              <a:t>Takotsubo</a:t>
            </a:r>
            <a:r>
              <a:rPr lang="de-DE" dirty="0"/>
              <a:t>, </a:t>
            </a:r>
            <a:r>
              <a:rPr lang="el-GR" dirty="0"/>
              <a:t>κόκκινο: </a:t>
            </a:r>
            <a:r>
              <a:rPr lang="de-DE" dirty="0"/>
              <a:t>ACS</a:t>
            </a:r>
            <a:endParaRPr lang="LID4096" dirty="0"/>
          </a:p>
        </p:txBody>
      </p:sp>
      <p:sp>
        <p:nvSpPr>
          <p:cNvPr id="3" name="TextBox 2">
            <a:extLst>
              <a:ext uri="{FF2B5EF4-FFF2-40B4-BE49-F238E27FC236}">
                <a16:creationId xmlns:a16="http://schemas.microsoft.com/office/drawing/2014/main" id="{9556A162-D2C3-CEA7-BAD5-6FF27967590F}"/>
              </a:ext>
            </a:extLst>
          </p:cNvPr>
          <p:cNvSpPr txBox="1"/>
          <p:nvPr/>
        </p:nvSpPr>
        <p:spPr>
          <a:xfrm>
            <a:off x="1969284" y="4237305"/>
            <a:ext cx="4214461" cy="369332"/>
          </a:xfrm>
          <a:prstGeom prst="rect">
            <a:avLst/>
          </a:prstGeom>
          <a:noFill/>
        </p:spPr>
        <p:txBody>
          <a:bodyPr wrap="square" rtlCol="0">
            <a:spAutoFit/>
          </a:bodyPr>
          <a:lstStyle/>
          <a:p>
            <a:r>
              <a:rPr lang="el-GR" dirty="0"/>
              <a:t>Μακροπρόθεσμη πρόγνωση </a:t>
            </a:r>
            <a:r>
              <a:rPr lang="de-DE" dirty="0" err="1"/>
              <a:t>Takotsubo</a:t>
            </a:r>
            <a:endParaRPr lang="LID4096" dirty="0"/>
          </a:p>
        </p:txBody>
      </p:sp>
    </p:spTree>
    <p:extLst>
      <p:ext uri="{BB962C8B-B14F-4D97-AF65-F5344CB8AC3E}">
        <p14:creationId xmlns:p14="http://schemas.microsoft.com/office/powerpoint/2010/main" val="6002116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48A69-616D-B963-C185-E18EB1EC4F61}"/>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CD27CCA0-12F1-B06A-E154-F15C65F66A05}"/>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Μυοκαρδιοπάθεια από </a:t>
            </a:r>
            <a:r>
              <a:rPr lang="de-DE" dirty="0"/>
              <a:t>stress: </a:t>
            </a:r>
            <a:r>
              <a:rPr lang="el-GR" dirty="0"/>
              <a:t>Θεραπεία</a:t>
            </a:r>
          </a:p>
          <a:p>
            <a:endParaRPr lang="en-US" dirty="0"/>
          </a:p>
        </p:txBody>
      </p:sp>
      <p:pic>
        <p:nvPicPr>
          <p:cNvPr id="25602" name="Picture 2">
            <a:extLst>
              <a:ext uri="{FF2B5EF4-FFF2-40B4-BE49-F238E27FC236}">
                <a16:creationId xmlns:a16="http://schemas.microsoft.com/office/drawing/2014/main" id="{C5A8CB80-64E4-4E52-8C20-936BE870E40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85800" y="1152238"/>
            <a:ext cx="8002537" cy="5675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345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5C421-23FB-E232-EA76-8C43C1AB5425}"/>
            </a:ext>
          </a:extLst>
        </p:cNvPr>
        <p:cNvGrpSpPr/>
        <p:nvPr/>
      </p:nvGrpSpPr>
      <p:grpSpPr>
        <a:xfrm>
          <a:off x="0" y="0"/>
          <a:ext cx="0" cy="0"/>
          <a:chOff x="0" y="0"/>
          <a:chExt cx="0" cy="0"/>
        </a:xfrm>
      </p:grpSpPr>
      <p:pic>
        <p:nvPicPr>
          <p:cNvPr id="2" name="Εικόνα 4">
            <a:extLst>
              <a:ext uri="{FF2B5EF4-FFF2-40B4-BE49-F238E27FC236}">
                <a16:creationId xmlns:a16="http://schemas.microsoft.com/office/drawing/2014/main" id="{42D4A15F-552B-E449-D0EF-221C2599C2B6}"/>
              </a:ext>
            </a:extLst>
          </p:cNvPr>
          <p:cNvPicPr>
            <a:picLocks noChangeAspect="1"/>
          </p:cNvPicPr>
          <p:nvPr/>
        </p:nvPicPr>
        <p:blipFill>
          <a:blip r:embed="rId2"/>
          <a:stretch>
            <a:fillRect/>
          </a:stretch>
        </p:blipFill>
        <p:spPr>
          <a:xfrm>
            <a:off x="776523" y="1184130"/>
            <a:ext cx="10638953" cy="4489740"/>
          </a:xfrm>
          <a:prstGeom prst="rect">
            <a:avLst/>
          </a:prstGeom>
        </p:spPr>
      </p:pic>
      <p:sp>
        <p:nvSpPr>
          <p:cNvPr id="3" name="Title 1">
            <a:extLst>
              <a:ext uri="{FF2B5EF4-FFF2-40B4-BE49-F238E27FC236}">
                <a16:creationId xmlns:a16="http://schemas.microsoft.com/office/drawing/2014/main" id="{789D81A0-D363-9F33-30A3-666333932982}"/>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err="1"/>
              <a:t>Pre</a:t>
            </a:r>
            <a:r>
              <a:rPr lang="de-DE" dirty="0"/>
              <a:t>-test </a:t>
            </a:r>
            <a:r>
              <a:rPr lang="de-DE" dirty="0" err="1"/>
              <a:t>probability</a:t>
            </a:r>
            <a:r>
              <a:rPr lang="de-DE" dirty="0"/>
              <a:t> </a:t>
            </a:r>
            <a:r>
              <a:rPr lang="de-DE" dirty="0" err="1"/>
              <a:t>for</a:t>
            </a:r>
            <a:r>
              <a:rPr lang="de-DE" dirty="0"/>
              <a:t> CAD</a:t>
            </a:r>
            <a:endParaRPr lang="en-US" dirty="0"/>
          </a:p>
        </p:txBody>
      </p:sp>
    </p:spTree>
    <p:extLst>
      <p:ext uri="{BB962C8B-B14F-4D97-AF65-F5344CB8AC3E}">
        <p14:creationId xmlns:p14="http://schemas.microsoft.com/office/powerpoint/2010/main" val="6483315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B49A6-8197-DC9F-7968-E3EA9CC98D7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1563735-1FA6-61BE-B624-5AABDE4CA3FC}"/>
              </a:ext>
            </a:extLst>
          </p:cNvPr>
          <p:cNvSpPr txBox="1"/>
          <p:nvPr/>
        </p:nvSpPr>
        <p:spPr>
          <a:xfrm>
            <a:off x="1929384" y="1728216"/>
            <a:ext cx="7150608" cy="1015663"/>
          </a:xfrm>
          <a:prstGeom prst="rect">
            <a:avLst/>
          </a:prstGeom>
          <a:noFill/>
        </p:spPr>
        <p:txBody>
          <a:bodyPr wrap="square" rtlCol="0">
            <a:spAutoFit/>
          </a:bodyPr>
          <a:lstStyle/>
          <a:p>
            <a:pPr algn="ctr"/>
            <a:r>
              <a:rPr lang="el-GR" sz="3000" b="1" dirty="0"/>
              <a:t>Σιωπηλή στηθάγχη</a:t>
            </a:r>
          </a:p>
          <a:p>
            <a:pPr algn="ctr"/>
            <a:r>
              <a:rPr lang="en-US" sz="3000" b="1" dirty="0"/>
              <a:t>“silent angina”</a:t>
            </a:r>
          </a:p>
        </p:txBody>
      </p:sp>
    </p:spTree>
    <p:extLst>
      <p:ext uri="{BB962C8B-B14F-4D97-AF65-F5344CB8AC3E}">
        <p14:creationId xmlns:p14="http://schemas.microsoft.com/office/powerpoint/2010/main" val="16896688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B2F4E-678C-3CD5-CCC9-CC9C7DB35049}"/>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551A7EBE-D01C-5D46-ECFE-A55784FEC855}"/>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Σιωπηλή στηθάγχη</a:t>
            </a:r>
          </a:p>
          <a:p>
            <a:endParaRPr lang="en-US" dirty="0"/>
          </a:p>
        </p:txBody>
      </p:sp>
      <p:sp>
        <p:nvSpPr>
          <p:cNvPr id="2" name="TextBox 1">
            <a:extLst>
              <a:ext uri="{FF2B5EF4-FFF2-40B4-BE49-F238E27FC236}">
                <a16:creationId xmlns:a16="http://schemas.microsoft.com/office/drawing/2014/main" id="{58377E85-6D75-DE3B-A094-3253C6913B4E}"/>
              </a:ext>
            </a:extLst>
          </p:cNvPr>
          <p:cNvSpPr txBox="1"/>
          <p:nvPr/>
        </p:nvSpPr>
        <p:spPr>
          <a:xfrm>
            <a:off x="685799" y="1588168"/>
            <a:ext cx="8859253" cy="923330"/>
          </a:xfrm>
          <a:prstGeom prst="rect">
            <a:avLst/>
          </a:prstGeom>
          <a:noFill/>
        </p:spPr>
        <p:txBody>
          <a:bodyPr wrap="square" rtlCol="0">
            <a:spAutoFit/>
          </a:bodyPr>
          <a:lstStyle/>
          <a:p>
            <a:r>
              <a:rPr lang="el-GR" b="1" u="sng" dirty="0"/>
              <a:t>Ορισμός</a:t>
            </a:r>
            <a:r>
              <a:rPr lang="el-GR" dirty="0"/>
              <a:t>: αντικειμενικά ευρήματα </a:t>
            </a:r>
            <a:r>
              <a:rPr lang="el-GR" dirty="0" err="1"/>
              <a:t>μυοκαρδιακής</a:t>
            </a:r>
            <a:r>
              <a:rPr lang="el-GR" dirty="0"/>
              <a:t> ισχαιμίας χωρίς στηθάγχη ή ισοδύναμα στηθάγχης (πχ δύσπνοια) σε ασθενείς με ΣΝ ή σπασμό στεφανιαίων αγγείων.</a:t>
            </a:r>
            <a:endParaRPr lang="LID4096" dirty="0"/>
          </a:p>
        </p:txBody>
      </p:sp>
      <p:pic>
        <p:nvPicPr>
          <p:cNvPr id="6" name="Picture 5">
            <a:extLst>
              <a:ext uri="{FF2B5EF4-FFF2-40B4-BE49-F238E27FC236}">
                <a16:creationId xmlns:a16="http://schemas.microsoft.com/office/drawing/2014/main" id="{77E1F3F3-D173-A3FB-8388-03B4EC754122}"/>
              </a:ext>
            </a:extLst>
          </p:cNvPr>
          <p:cNvPicPr>
            <a:picLocks noChangeAspect="1"/>
          </p:cNvPicPr>
          <p:nvPr/>
        </p:nvPicPr>
        <p:blipFill>
          <a:blip r:embed="rId2"/>
          <a:stretch>
            <a:fillRect/>
          </a:stretch>
        </p:blipFill>
        <p:spPr>
          <a:xfrm>
            <a:off x="2591649" y="2981325"/>
            <a:ext cx="5162550" cy="3267075"/>
          </a:xfrm>
          <a:prstGeom prst="rect">
            <a:avLst/>
          </a:prstGeom>
        </p:spPr>
      </p:pic>
    </p:spTree>
    <p:extLst>
      <p:ext uri="{BB962C8B-B14F-4D97-AF65-F5344CB8AC3E}">
        <p14:creationId xmlns:p14="http://schemas.microsoft.com/office/powerpoint/2010/main" val="5345947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A0AE5-E8F0-33D9-62D2-1088B0E4DC6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AC46B61-3760-B0AD-7124-D1CAB0C975C6}"/>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Σιωπηλή στηθάγχη</a:t>
            </a:r>
            <a:r>
              <a:rPr lang="de-DE" dirty="0"/>
              <a:t>: </a:t>
            </a:r>
            <a:r>
              <a:rPr lang="el-GR" dirty="0"/>
              <a:t>Επιδημιολογία</a:t>
            </a:r>
          </a:p>
          <a:p>
            <a:endParaRPr lang="en-US" dirty="0"/>
          </a:p>
        </p:txBody>
      </p:sp>
      <p:pic>
        <p:nvPicPr>
          <p:cNvPr id="4" name="Picture 3">
            <a:extLst>
              <a:ext uri="{FF2B5EF4-FFF2-40B4-BE49-F238E27FC236}">
                <a16:creationId xmlns:a16="http://schemas.microsoft.com/office/drawing/2014/main" id="{F7DD8EBD-16C3-27BF-F2B8-5095E8EF1F44}"/>
              </a:ext>
            </a:extLst>
          </p:cNvPr>
          <p:cNvPicPr>
            <a:picLocks noChangeAspect="1"/>
          </p:cNvPicPr>
          <p:nvPr/>
        </p:nvPicPr>
        <p:blipFill>
          <a:blip r:embed="rId2"/>
          <a:stretch>
            <a:fillRect/>
          </a:stretch>
        </p:blipFill>
        <p:spPr>
          <a:xfrm>
            <a:off x="685800" y="1556084"/>
            <a:ext cx="7060571" cy="5018684"/>
          </a:xfrm>
          <a:prstGeom prst="rect">
            <a:avLst/>
          </a:prstGeom>
        </p:spPr>
      </p:pic>
      <p:pic>
        <p:nvPicPr>
          <p:cNvPr id="6" name="Picture 5">
            <a:extLst>
              <a:ext uri="{FF2B5EF4-FFF2-40B4-BE49-F238E27FC236}">
                <a16:creationId xmlns:a16="http://schemas.microsoft.com/office/drawing/2014/main" id="{E63381FC-0B83-4BB9-F625-A5F2096B0714}"/>
              </a:ext>
            </a:extLst>
          </p:cNvPr>
          <p:cNvPicPr>
            <a:picLocks noChangeAspect="1"/>
          </p:cNvPicPr>
          <p:nvPr/>
        </p:nvPicPr>
        <p:blipFill>
          <a:blip r:embed="rId3">
            <a:duotone>
              <a:schemeClr val="accent4">
                <a:shade val="45000"/>
                <a:satMod val="135000"/>
              </a:schemeClr>
              <a:prstClr val="white"/>
            </a:duotone>
          </a:blip>
          <a:stretch>
            <a:fillRect/>
          </a:stretch>
        </p:blipFill>
        <p:spPr>
          <a:xfrm>
            <a:off x="3288631" y="1777565"/>
            <a:ext cx="7900325" cy="5048801"/>
          </a:xfrm>
          <a:prstGeom prst="rect">
            <a:avLst/>
          </a:prstGeom>
        </p:spPr>
      </p:pic>
    </p:spTree>
    <p:extLst>
      <p:ext uri="{BB962C8B-B14F-4D97-AF65-F5344CB8AC3E}">
        <p14:creationId xmlns:p14="http://schemas.microsoft.com/office/powerpoint/2010/main" val="416336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88BE3-DAD6-8B56-4BF1-14F62518256A}"/>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2A3242D0-F5BB-86E0-D343-43CA88BC45C1}"/>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Σιωπηλή στηθάγχη: διάγνωση</a:t>
            </a:r>
          </a:p>
          <a:p>
            <a:endParaRPr lang="en-US" dirty="0"/>
          </a:p>
        </p:txBody>
      </p:sp>
      <p:pic>
        <p:nvPicPr>
          <p:cNvPr id="4" name="Picture 3">
            <a:extLst>
              <a:ext uri="{FF2B5EF4-FFF2-40B4-BE49-F238E27FC236}">
                <a16:creationId xmlns:a16="http://schemas.microsoft.com/office/drawing/2014/main" id="{3B47CE75-DAC4-4746-5FBB-95E733A11191}"/>
              </a:ext>
            </a:extLst>
          </p:cNvPr>
          <p:cNvPicPr>
            <a:picLocks noChangeAspect="1"/>
          </p:cNvPicPr>
          <p:nvPr/>
        </p:nvPicPr>
        <p:blipFill>
          <a:blip r:embed="rId2"/>
          <a:stretch>
            <a:fillRect/>
          </a:stretch>
        </p:blipFill>
        <p:spPr>
          <a:xfrm>
            <a:off x="685800" y="1293491"/>
            <a:ext cx="7988467" cy="5400327"/>
          </a:xfrm>
          <a:prstGeom prst="rect">
            <a:avLst/>
          </a:prstGeom>
        </p:spPr>
      </p:pic>
    </p:spTree>
    <p:extLst>
      <p:ext uri="{BB962C8B-B14F-4D97-AF65-F5344CB8AC3E}">
        <p14:creationId xmlns:p14="http://schemas.microsoft.com/office/powerpoint/2010/main" val="27932811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7B8AD-7CFD-F56D-B76F-7BED18017885}"/>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C9C9403E-17D4-AB85-2117-31ACCCE56E92}"/>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Σιωπηλή στηθάγχη: διάγνωση</a:t>
            </a:r>
          </a:p>
          <a:p>
            <a:endParaRPr lang="en-US" dirty="0"/>
          </a:p>
        </p:txBody>
      </p:sp>
      <p:pic>
        <p:nvPicPr>
          <p:cNvPr id="2" name="Picture 1">
            <a:extLst>
              <a:ext uri="{FF2B5EF4-FFF2-40B4-BE49-F238E27FC236}">
                <a16:creationId xmlns:a16="http://schemas.microsoft.com/office/drawing/2014/main" id="{2B3B358D-7139-8BAE-B92D-53312B114CC5}"/>
              </a:ext>
            </a:extLst>
          </p:cNvPr>
          <p:cNvPicPr>
            <a:picLocks noChangeAspect="1"/>
          </p:cNvPicPr>
          <p:nvPr/>
        </p:nvPicPr>
        <p:blipFill>
          <a:blip r:embed="rId2"/>
          <a:stretch>
            <a:fillRect/>
          </a:stretch>
        </p:blipFill>
        <p:spPr>
          <a:xfrm>
            <a:off x="831273" y="1401964"/>
            <a:ext cx="8479992" cy="5144019"/>
          </a:xfrm>
          <a:prstGeom prst="rect">
            <a:avLst/>
          </a:prstGeom>
        </p:spPr>
      </p:pic>
    </p:spTree>
    <p:extLst>
      <p:ext uri="{BB962C8B-B14F-4D97-AF65-F5344CB8AC3E}">
        <p14:creationId xmlns:p14="http://schemas.microsoft.com/office/powerpoint/2010/main" val="41498073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91228-EA13-BC8A-D9D6-C553C315F787}"/>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359A4167-555E-CF24-C9B6-AA5C4F1BB407}"/>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Σιωπηλή στηθάγχη: Αίτια</a:t>
            </a:r>
          </a:p>
          <a:p>
            <a:endParaRPr lang="en-US" dirty="0"/>
          </a:p>
        </p:txBody>
      </p:sp>
      <p:sp>
        <p:nvSpPr>
          <p:cNvPr id="2" name="TextBox 1">
            <a:extLst>
              <a:ext uri="{FF2B5EF4-FFF2-40B4-BE49-F238E27FC236}">
                <a16:creationId xmlns:a16="http://schemas.microsoft.com/office/drawing/2014/main" id="{DA127E81-1C50-ECE7-5A3F-80963602A7CD}"/>
              </a:ext>
            </a:extLst>
          </p:cNvPr>
          <p:cNvSpPr txBox="1"/>
          <p:nvPr/>
        </p:nvSpPr>
        <p:spPr>
          <a:xfrm>
            <a:off x="685799" y="1588168"/>
            <a:ext cx="8859253" cy="2222853"/>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l-GR" dirty="0"/>
              <a:t>Φλεγμονή</a:t>
            </a:r>
            <a:r>
              <a:rPr lang="el-GR" dirty="0">
                <a:sym typeface="Wingdings" panose="05000000000000000000" pitchFamily="2" charset="2"/>
              </a:rPr>
              <a:t>Μυοκαρδίτιδα;</a:t>
            </a:r>
          </a:p>
          <a:p>
            <a:pPr marL="285750" indent="-285750">
              <a:lnSpc>
                <a:spcPct val="200000"/>
              </a:lnSpc>
              <a:buFont typeface="Arial" panose="020B0604020202020204" pitchFamily="34" charset="0"/>
              <a:buChar char="•"/>
            </a:pPr>
            <a:r>
              <a:rPr lang="el-GR" dirty="0">
                <a:sym typeface="Wingdings" panose="05000000000000000000" pitchFamily="2" charset="2"/>
              </a:rPr>
              <a:t>Μηχανικά ερεθίσματα Κοιλιακές έκτακτες συστολές;</a:t>
            </a:r>
          </a:p>
          <a:p>
            <a:pPr marL="285750" indent="-285750">
              <a:lnSpc>
                <a:spcPct val="200000"/>
              </a:lnSpc>
              <a:buFont typeface="Arial" panose="020B0604020202020204" pitchFamily="34" charset="0"/>
              <a:buChar char="•"/>
            </a:pPr>
            <a:r>
              <a:rPr lang="el-GR" dirty="0">
                <a:sym typeface="Wingdings" panose="05000000000000000000" pitchFamily="2" charset="2"/>
              </a:rPr>
              <a:t>Χημικοί παράγοντες: </a:t>
            </a:r>
            <a:r>
              <a:rPr lang="el-GR" dirty="0" err="1">
                <a:sym typeface="Wingdings" panose="05000000000000000000" pitchFamily="2" charset="2"/>
              </a:rPr>
              <a:t>προσταγλανδίνη</a:t>
            </a:r>
            <a:r>
              <a:rPr lang="el-GR" dirty="0">
                <a:sym typeface="Wingdings" panose="05000000000000000000" pitchFamily="2" charset="2"/>
              </a:rPr>
              <a:t>, </a:t>
            </a:r>
            <a:r>
              <a:rPr lang="el-GR" dirty="0" err="1">
                <a:sym typeface="Wingdings" panose="05000000000000000000" pitchFamily="2" charset="2"/>
              </a:rPr>
              <a:t>σερετονίνη</a:t>
            </a:r>
            <a:r>
              <a:rPr lang="el-GR" dirty="0">
                <a:sym typeface="Wingdings" panose="05000000000000000000" pitchFamily="2" charset="2"/>
              </a:rPr>
              <a:t>, </a:t>
            </a:r>
            <a:r>
              <a:rPr lang="el-GR" dirty="0" err="1">
                <a:sym typeface="Wingdings" panose="05000000000000000000" pitchFamily="2" charset="2"/>
              </a:rPr>
              <a:t>ακετυλοχολίνη</a:t>
            </a:r>
            <a:r>
              <a:rPr lang="el-GR" dirty="0">
                <a:sym typeface="Wingdings" panose="05000000000000000000" pitchFamily="2" charset="2"/>
              </a:rPr>
              <a:t>, </a:t>
            </a:r>
            <a:r>
              <a:rPr lang="el-GR" u="sng" dirty="0" err="1">
                <a:sym typeface="Wingdings" panose="05000000000000000000" pitchFamily="2" charset="2"/>
              </a:rPr>
              <a:t>αδενοσίνη</a:t>
            </a:r>
            <a:endParaRPr lang="el-GR" u="sng" dirty="0">
              <a:sym typeface="Wingdings" panose="05000000000000000000" pitchFamily="2" charset="2"/>
            </a:endParaRPr>
          </a:p>
          <a:p>
            <a:pPr marL="285750" indent="-285750">
              <a:lnSpc>
                <a:spcPct val="200000"/>
              </a:lnSpc>
              <a:buFont typeface="Arial" panose="020B0604020202020204" pitchFamily="34" charset="0"/>
              <a:buChar char="•"/>
            </a:pPr>
            <a:r>
              <a:rPr lang="el-GR" dirty="0">
                <a:sym typeface="Wingdings" panose="05000000000000000000" pitchFamily="2" charset="2"/>
              </a:rPr>
              <a:t>Συνδυασμός</a:t>
            </a:r>
            <a:endParaRPr lang="LID4096" dirty="0"/>
          </a:p>
        </p:txBody>
      </p:sp>
    </p:spTree>
    <p:extLst>
      <p:ext uri="{BB962C8B-B14F-4D97-AF65-F5344CB8AC3E}">
        <p14:creationId xmlns:p14="http://schemas.microsoft.com/office/powerpoint/2010/main" val="9233660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3CDC7-3478-4616-A45F-61727E678A1C}"/>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512E471F-7C54-2D66-576E-9E98C265C86A}"/>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Σιωπηλή στηθάγχη: Μηχανισμός έκλυσης</a:t>
            </a:r>
          </a:p>
          <a:p>
            <a:endParaRPr lang="en-US" dirty="0"/>
          </a:p>
        </p:txBody>
      </p:sp>
      <p:sp>
        <p:nvSpPr>
          <p:cNvPr id="2" name="TextBox 1">
            <a:extLst>
              <a:ext uri="{FF2B5EF4-FFF2-40B4-BE49-F238E27FC236}">
                <a16:creationId xmlns:a16="http://schemas.microsoft.com/office/drawing/2014/main" id="{53724DAC-AB9A-E7F4-679E-1DA0266066FC}"/>
              </a:ext>
            </a:extLst>
          </p:cNvPr>
          <p:cNvSpPr txBox="1"/>
          <p:nvPr/>
        </p:nvSpPr>
        <p:spPr>
          <a:xfrm>
            <a:off x="685799" y="1588168"/>
            <a:ext cx="8859253" cy="1668855"/>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l-GR" dirty="0"/>
              <a:t>1. Έκταση του </a:t>
            </a:r>
            <a:r>
              <a:rPr lang="el-GR" dirty="0" err="1"/>
              <a:t>εκλυτικού</a:t>
            </a:r>
            <a:r>
              <a:rPr lang="el-GR" dirty="0"/>
              <a:t> παράγοντα της ισχαιμίας</a:t>
            </a:r>
          </a:p>
          <a:p>
            <a:pPr marL="742950" lvl="1" indent="-285750">
              <a:lnSpc>
                <a:spcPct val="200000"/>
              </a:lnSpc>
              <a:buFont typeface="Wingdings" panose="05000000000000000000" pitchFamily="2" charset="2"/>
              <a:buChar char="Ø"/>
            </a:pPr>
            <a:r>
              <a:rPr lang="el-GR" dirty="0"/>
              <a:t>Ένταση</a:t>
            </a:r>
          </a:p>
          <a:p>
            <a:pPr marL="742950" lvl="1" indent="-285750">
              <a:lnSpc>
                <a:spcPct val="200000"/>
              </a:lnSpc>
              <a:buFont typeface="Wingdings" panose="05000000000000000000" pitchFamily="2" charset="2"/>
              <a:buChar char="Ø"/>
            </a:pPr>
            <a:r>
              <a:rPr lang="el-GR" dirty="0"/>
              <a:t>Διάρκεια </a:t>
            </a:r>
            <a:endParaRPr lang="LID4096" dirty="0"/>
          </a:p>
        </p:txBody>
      </p:sp>
      <p:pic>
        <p:nvPicPr>
          <p:cNvPr id="4" name="Picture 3">
            <a:extLst>
              <a:ext uri="{FF2B5EF4-FFF2-40B4-BE49-F238E27FC236}">
                <a16:creationId xmlns:a16="http://schemas.microsoft.com/office/drawing/2014/main" id="{D6651DAC-3387-71CE-9C19-8DCEA3C2CCCF}"/>
              </a:ext>
            </a:extLst>
          </p:cNvPr>
          <p:cNvPicPr>
            <a:picLocks noChangeAspect="1"/>
          </p:cNvPicPr>
          <p:nvPr/>
        </p:nvPicPr>
        <p:blipFill>
          <a:blip r:embed="rId2"/>
          <a:stretch>
            <a:fillRect/>
          </a:stretch>
        </p:blipFill>
        <p:spPr>
          <a:xfrm>
            <a:off x="3076189" y="2235200"/>
            <a:ext cx="6303337" cy="4397086"/>
          </a:xfrm>
          <a:prstGeom prst="rect">
            <a:avLst/>
          </a:prstGeom>
        </p:spPr>
      </p:pic>
    </p:spTree>
    <p:extLst>
      <p:ext uri="{BB962C8B-B14F-4D97-AF65-F5344CB8AC3E}">
        <p14:creationId xmlns:p14="http://schemas.microsoft.com/office/powerpoint/2010/main" val="15446648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B75BB-D27B-3C68-8A34-6C3A82E50649}"/>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17DB929-337A-87C4-6B1D-066E8F742FE2}"/>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Σιωπηλή στηθάγχη: Μηχανισμός έκλυσης</a:t>
            </a:r>
          </a:p>
          <a:p>
            <a:endParaRPr lang="en-US" dirty="0"/>
          </a:p>
        </p:txBody>
      </p:sp>
      <p:sp>
        <p:nvSpPr>
          <p:cNvPr id="2" name="TextBox 1">
            <a:extLst>
              <a:ext uri="{FF2B5EF4-FFF2-40B4-BE49-F238E27FC236}">
                <a16:creationId xmlns:a16="http://schemas.microsoft.com/office/drawing/2014/main" id="{6CD02F27-BF85-6DE8-C4EE-561BDC70AAC5}"/>
              </a:ext>
            </a:extLst>
          </p:cNvPr>
          <p:cNvSpPr txBox="1"/>
          <p:nvPr/>
        </p:nvSpPr>
        <p:spPr>
          <a:xfrm>
            <a:off x="685799" y="1588168"/>
            <a:ext cx="8859253" cy="1668855"/>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l-GR" dirty="0"/>
              <a:t>2. Διαταραχή στην αντίληψη του πόνου</a:t>
            </a:r>
          </a:p>
          <a:p>
            <a:pPr marL="742950" lvl="1" indent="-285750">
              <a:lnSpc>
                <a:spcPct val="200000"/>
              </a:lnSpc>
              <a:buFont typeface="Wingdings" panose="05000000000000000000" pitchFamily="2" charset="2"/>
              <a:buChar char="Ø"/>
            </a:pPr>
            <a:r>
              <a:rPr lang="el-GR" dirty="0"/>
              <a:t>Υψηλός ουδός πόνου</a:t>
            </a:r>
          </a:p>
          <a:p>
            <a:pPr marL="742950" lvl="1" indent="-285750">
              <a:lnSpc>
                <a:spcPct val="200000"/>
              </a:lnSpc>
              <a:buFont typeface="Wingdings" panose="05000000000000000000" pitchFamily="2" charset="2"/>
              <a:buChar char="Ø"/>
            </a:pPr>
            <a:r>
              <a:rPr lang="el-GR" dirty="0"/>
              <a:t>Έκκριση </a:t>
            </a:r>
            <a:r>
              <a:rPr lang="el-GR" dirty="0" err="1"/>
              <a:t>ενδορφινών</a:t>
            </a:r>
            <a:r>
              <a:rPr lang="el-GR" dirty="0"/>
              <a:t> </a:t>
            </a:r>
            <a:endParaRPr lang="LID4096" dirty="0"/>
          </a:p>
        </p:txBody>
      </p:sp>
      <p:pic>
        <p:nvPicPr>
          <p:cNvPr id="5" name="Picture 4">
            <a:extLst>
              <a:ext uri="{FF2B5EF4-FFF2-40B4-BE49-F238E27FC236}">
                <a16:creationId xmlns:a16="http://schemas.microsoft.com/office/drawing/2014/main" id="{E26AF818-84FD-71E5-EA4D-B1591ECA1D5A}"/>
              </a:ext>
            </a:extLst>
          </p:cNvPr>
          <p:cNvPicPr>
            <a:picLocks noChangeAspect="1"/>
          </p:cNvPicPr>
          <p:nvPr/>
        </p:nvPicPr>
        <p:blipFill>
          <a:blip r:embed="rId2"/>
          <a:stretch>
            <a:fillRect/>
          </a:stretch>
        </p:blipFill>
        <p:spPr>
          <a:xfrm>
            <a:off x="3963876" y="2262128"/>
            <a:ext cx="6694887" cy="4573268"/>
          </a:xfrm>
          <a:prstGeom prst="rect">
            <a:avLst/>
          </a:prstGeom>
        </p:spPr>
      </p:pic>
    </p:spTree>
    <p:extLst>
      <p:ext uri="{BB962C8B-B14F-4D97-AF65-F5344CB8AC3E}">
        <p14:creationId xmlns:p14="http://schemas.microsoft.com/office/powerpoint/2010/main" val="38335237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BDE48-D02C-2018-A529-1C6CF9FBE8F5}"/>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FC1643CE-F473-88BA-8B1E-B0A4F78FB574}"/>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Σιωπηλή στηθάγχη: Μηχανισμός έκλυσης</a:t>
            </a:r>
          </a:p>
          <a:p>
            <a:endParaRPr lang="en-US" dirty="0"/>
          </a:p>
        </p:txBody>
      </p:sp>
      <p:sp>
        <p:nvSpPr>
          <p:cNvPr id="2" name="TextBox 1">
            <a:extLst>
              <a:ext uri="{FF2B5EF4-FFF2-40B4-BE49-F238E27FC236}">
                <a16:creationId xmlns:a16="http://schemas.microsoft.com/office/drawing/2014/main" id="{6C940D80-3E1E-20BB-5ECE-53DF924F4A47}"/>
              </a:ext>
            </a:extLst>
          </p:cNvPr>
          <p:cNvSpPr txBox="1"/>
          <p:nvPr/>
        </p:nvSpPr>
        <p:spPr>
          <a:xfrm>
            <a:off x="685799" y="1588168"/>
            <a:ext cx="8859253" cy="2222853"/>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l-GR" dirty="0"/>
              <a:t>3. Νευρολογική δυσλειτουργία</a:t>
            </a:r>
          </a:p>
          <a:p>
            <a:pPr marL="742950" lvl="1" indent="-285750">
              <a:lnSpc>
                <a:spcPct val="200000"/>
              </a:lnSpc>
              <a:buFont typeface="Wingdings" panose="05000000000000000000" pitchFamily="2" charset="2"/>
              <a:buChar char="Ø"/>
            </a:pPr>
            <a:r>
              <a:rPr lang="el-GR" dirty="0"/>
              <a:t>Σακχαρώδης διαβήτης</a:t>
            </a:r>
          </a:p>
          <a:p>
            <a:pPr marL="742950" lvl="1" indent="-285750">
              <a:lnSpc>
                <a:spcPct val="200000"/>
              </a:lnSpc>
              <a:buFont typeface="Wingdings" panose="05000000000000000000" pitchFamily="2" charset="2"/>
              <a:buChar char="Ø"/>
            </a:pPr>
            <a:r>
              <a:rPr lang="el-GR" dirty="0"/>
              <a:t>Μετά από ΟΕΜ/Μετά από μεταμόσχευση καρδιάς</a:t>
            </a:r>
          </a:p>
          <a:p>
            <a:pPr marL="742950" lvl="1" indent="-285750">
              <a:lnSpc>
                <a:spcPct val="200000"/>
              </a:lnSpc>
              <a:buFont typeface="Wingdings" panose="05000000000000000000" pitchFamily="2" charset="2"/>
              <a:buChar char="Ø"/>
            </a:pPr>
            <a:r>
              <a:rPr lang="el-GR" dirty="0"/>
              <a:t>Αισθητηριακή </a:t>
            </a:r>
            <a:r>
              <a:rPr lang="el-GR" dirty="0" err="1"/>
              <a:t>νευρο-καρδιογενής</a:t>
            </a:r>
            <a:r>
              <a:rPr lang="el-GR" dirty="0"/>
              <a:t> καταπληξία/δυσλειτουργία</a:t>
            </a:r>
            <a:endParaRPr lang="LID4096" dirty="0"/>
          </a:p>
        </p:txBody>
      </p:sp>
    </p:spTree>
    <p:extLst>
      <p:ext uri="{BB962C8B-B14F-4D97-AF65-F5344CB8AC3E}">
        <p14:creationId xmlns:p14="http://schemas.microsoft.com/office/powerpoint/2010/main" val="8753960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FE6AE-6BCA-1F1A-B570-A8B6F920B7D6}"/>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8EB19284-8BF0-C8F7-BE5B-895CB68488BC}"/>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Σιωπηλή στηθάγχη: Πρόγνωση</a:t>
            </a:r>
          </a:p>
          <a:p>
            <a:endParaRPr lang="en-US" dirty="0"/>
          </a:p>
        </p:txBody>
      </p:sp>
      <p:pic>
        <p:nvPicPr>
          <p:cNvPr id="4" name="Picture 3">
            <a:extLst>
              <a:ext uri="{FF2B5EF4-FFF2-40B4-BE49-F238E27FC236}">
                <a16:creationId xmlns:a16="http://schemas.microsoft.com/office/drawing/2014/main" id="{688BC960-6674-BEEC-5FD2-7558E91F7DC3}"/>
              </a:ext>
            </a:extLst>
          </p:cNvPr>
          <p:cNvPicPr>
            <a:picLocks noChangeAspect="1"/>
          </p:cNvPicPr>
          <p:nvPr/>
        </p:nvPicPr>
        <p:blipFill>
          <a:blip r:embed="rId2"/>
          <a:stretch>
            <a:fillRect/>
          </a:stretch>
        </p:blipFill>
        <p:spPr>
          <a:xfrm>
            <a:off x="858982" y="1354096"/>
            <a:ext cx="7885400" cy="5282232"/>
          </a:xfrm>
          <a:prstGeom prst="rect">
            <a:avLst/>
          </a:prstGeom>
        </p:spPr>
      </p:pic>
    </p:spTree>
    <p:extLst>
      <p:ext uri="{BB962C8B-B14F-4D97-AF65-F5344CB8AC3E}">
        <p14:creationId xmlns:p14="http://schemas.microsoft.com/office/powerpoint/2010/main" val="793038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1B0C3-E90D-E6E7-D3F3-78B9A9C3945B}"/>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BE272799-EF84-B5D4-12CD-5FC3C26CEBBA}"/>
              </a:ext>
            </a:extLst>
          </p:cNvPr>
          <p:cNvSpPr txBox="1">
            <a:spLocks/>
          </p:cNvSpPr>
          <p:nvPr/>
        </p:nvSpPr>
        <p:spPr>
          <a:xfrm>
            <a:off x="584201" y="609600"/>
            <a:ext cx="9125857"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3000" dirty="0"/>
              <a:t>Επιλογή σωστής διαγνωστικής εξέτασης σε ασθενείς με υποψία ΣΝ</a:t>
            </a:r>
            <a:endParaRPr lang="en-US" sz="3000" dirty="0"/>
          </a:p>
        </p:txBody>
      </p:sp>
      <p:pic>
        <p:nvPicPr>
          <p:cNvPr id="2050" name="Picture 2" descr="Appropriate first-line testing in symptomatic individuals with suspected chronic coronary syndrome.">
            <a:extLst>
              <a:ext uri="{FF2B5EF4-FFF2-40B4-BE49-F238E27FC236}">
                <a16:creationId xmlns:a16="http://schemas.microsoft.com/office/drawing/2014/main" id="{714E91C2-99AA-3637-E314-4B4F4C4E55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743" y="1710010"/>
            <a:ext cx="5819465" cy="5147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4616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6ACC6-F200-1170-4ED6-8CAB4272D1D2}"/>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9EB015D2-3D57-D755-70AC-3247DF308DCA}"/>
              </a:ext>
            </a:extLst>
          </p:cNvPr>
          <p:cNvSpPr txBox="1">
            <a:spLocks/>
          </p:cNvSpPr>
          <p:nvPr/>
        </p:nvSpPr>
        <p:spPr>
          <a:xfrm>
            <a:off x="685800" y="258619"/>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3400" dirty="0"/>
              <a:t>Σιωπηλή στηθάγχη: Πρόγνωση</a:t>
            </a:r>
            <a:r>
              <a:rPr lang="de-DE" sz="3400" dirty="0"/>
              <a:t>/</a:t>
            </a:r>
            <a:r>
              <a:rPr lang="el-GR" sz="3400" dirty="0"/>
              <a:t>Θεραπεία (2)</a:t>
            </a:r>
          </a:p>
          <a:p>
            <a:endParaRPr lang="en-US" sz="3400" dirty="0"/>
          </a:p>
        </p:txBody>
      </p:sp>
      <p:pic>
        <p:nvPicPr>
          <p:cNvPr id="3" name="Picture 2">
            <a:extLst>
              <a:ext uri="{FF2B5EF4-FFF2-40B4-BE49-F238E27FC236}">
                <a16:creationId xmlns:a16="http://schemas.microsoft.com/office/drawing/2014/main" id="{C8656112-E80F-EF1A-6E8F-34798ECDEF61}"/>
              </a:ext>
            </a:extLst>
          </p:cNvPr>
          <p:cNvPicPr>
            <a:picLocks noChangeAspect="1"/>
          </p:cNvPicPr>
          <p:nvPr/>
        </p:nvPicPr>
        <p:blipFill>
          <a:blip r:embed="rId2"/>
          <a:stretch>
            <a:fillRect/>
          </a:stretch>
        </p:blipFill>
        <p:spPr>
          <a:xfrm>
            <a:off x="685800" y="1061027"/>
            <a:ext cx="8540860" cy="5623073"/>
          </a:xfrm>
          <a:prstGeom prst="rect">
            <a:avLst/>
          </a:prstGeom>
        </p:spPr>
      </p:pic>
    </p:spTree>
    <p:extLst>
      <p:ext uri="{BB962C8B-B14F-4D97-AF65-F5344CB8AC3E}">
        <p14:creationId xmlns:p14="http://schemas.microsoft.com/office/powerpoint/2010/main" val="17724995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52AD5-7B8D-2663-0116-2047BC136557}"/>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C90E9438-96DE-A697-157E-ADE01DEBECF5}"/>
              </a:ext>
            </a:extLst>
          </p:cNvPr>
          <p:cNvSpPr txBox="1">
            <a:spLocks/>
          </p:cNvSpPr>
          <p:nvPr/>
        </p:nvSpPr>
        <p:spPr>
          <a:xfrm>
            <a:off x="685800" y="258619"/>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3400" dirty="0"/>
              <a:t>Σιωπηλή στηθάγχη: Πρόγνωση</a:t>
            </a:r>
            <a:r>
              <a:rPr lang="de-DE" sz="3400" dirty="0"/>
              <a:t>/</a:t>
            </a:r>
            <a:r>
              <a:rPr lang="el-GR" sz="3400" dirty="0"/>
              <a:t>Θεραπεία (3)</a:t>
            </a:r>
          </a:p>
          <a:p>
            <a:endParaRPr lang="en-US" sz="3400" dirty="0"/>
          </a:p>
        </p:txBody>
      </p:sp>
      <p:pic>
        <p:nvPicPr>
          <p:cNvPr id="4" name="Picture 3">
            <a:extLst>
              <a:ext uri="{FF2B5EF4-FFF2-40B4-BE49-F238E27FC236}">
                <a16:creationId xmlns:a16="http://schemas.microsoft.com/office/drawing/2014/main" id="{F1EF9B49-2952-00D3-93BF-9DFCC32915AE}"/>
              </a:ext>
            </a:extLst>
          </p:cNvPr>
          <p:cNvPicPr>
            <a:picLocks noChangeAspect="1"/>
          </p:cNvPicPr>
          <p:nvPr/>
        </p:nvPicPr>
        <p:blipFill>
          <a:blip r:embed="rId2"/>
          <a:stretch>
            <a:fillRect/>
          </a:stretch>
        </p:blipFill>
        <p:spPr>
          <a:xfrm>
            <a:off x="756184" y="991754"/>
            <a:ext cx="7973224" cy="5607627"/>
          </a:xfrm>
          <a:prstGeom prst="rect">
            <a:avLst/>
          </a:prstGeom>
        </p:spPr>
      </p:pic>
      <p:sp>
        <p:nvSpPr>
          <p:cNvPr id="6" name="TextBox 5">
            <a:extLst>
              <a:ext uri="{FF2B5EF4-FFF2-40B4-BE49-F238E27FC236}">
                <a16:creationId xmlns:a16="http://schemas.microsoft.com/office/drawing/2014/main" id="{A460BDBE-FCE0-7088-443C-38C81444DE28}"/>
              </a:ext>
            </a:extLst>
          </p:cNvPr>
          <p:cNvSpPr txBox="1"/>
          <p:nvPr/>
        </p:nvSpPr>
        <p:spPr>
          <a:xfrm>
            <a:off x="6467763" y="6544084"/>
            <a:ext cx="5151582" cy="338554"/>
          </a:xfrm>
          <a:prstGeom prst="rect">
            <a:avLst/>
          </a:prstGeom>
          <a:noFill/>
        </p:spPr>
        <p:txBody>
          <a:bodyPr wrap="square">
            <a:spAutoFit/>
          </a:bodyPr>
          <a:lstStyle/>
          <a:p>
            <a:r>
              <a:rPr lang="LID4096" sz="1600" i="1" dirty="0"/>
              <a:t>Ki Hong Choi, Int J Cardiol . 2019 Feb 15:277:47-53</a:t>
            </a:r>
          </a:p>
        </p:txBody>
      </p:sp>
    </p:spTree>
    <p:extLst>
      <p:ext uri="{BB962C8B-B14F-4D97-AF65-F5344CB8AC3E}">
        <p14:creationId xmlns:p14="http://schemas.microsoft.com/office/powerpoint/2010/main" val="13327583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FF512-00FA-AB48-9246-E7C46F376BCF}"/>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7C96351F-49A3-0ACB-7244-73A6EFA1DC04}"/>
              </a:ext>
            </a:extLst>
          </p:cNvPr>
          <p:cNvSpPr txBox="1">
            <a:spLocks/>
          </p:cNvSpPr>
          <p:nvPr/>
        </p:nvSpPr>
        <p:spPr>
          <a:xfrm>
            <a:off x="685800" y="258619"/>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3200" dirty="0"/>
              <a:t>Σιωπηλή στηθάγχη: Πρόγνωση</a:t>
            </a:r>
            <a:r>
              <a:rPr lang="de-DE" sz="3200" dirty="0"/>
              <a:t>/</a:t>
            </a:r>
            <a:r>
              <a:rPr lang="el-GR" sz="3200" dirty="0"/>
              <a:t>Θεραπεία (4)</a:t>
            </a:r>
          </a:p>
          <a:p>
            <a:endParaRPr lang="en-US" sz="3200" dirty="0"/>
          </a:p>
        </p:txBody>
      </p:sp>
      <p:sp>
        <p:nvSpPr>
          <p:cNvPr id="6" name="TextBox 5">
            <a:extLst>
              <a:ext uri="{FF2B5EF4-FFF2-40B4-BE49-F238E27FC236}">
                <a16:creationId xmlns:a16="http://schemas.microsoft.com/office/drawing/2014/main" id="{34FDAF6A-36B8-48C3-AD4D-658B63E2964C}"/>
              </a:ext>
            </a:extLst>
          </p:cNvPr>
          <p:cNvSpPr txBox="1"/>
          <p:nvPr/>
        </p:nvSpPr>
        <p:spPr>
          <a:xfrm>
            <a:off x="6467763" y="6544084"/>
            <a:ext cx="5151582" cy="338554"/>
          </a:xfrm>
          <a:prstGeom prst="rect">
            <a:avLst/>
          </a:prstGeom>
          <a:noFill/>
        </p:spPr>
        <p:txBody>
          <a:bodyPr wrap="square">
            <a:spAutoFit/>
          </a:bodyPr>
          <a:lstStyle/>
          <a:p>
            <a:r>
              <a:rPr lang="LID4096" sz="1600" i="1" dirty="0"/>
              <a:t>Ki Hong Choi, Int J Cardiol . 2019 Feb 15:277:47-53</a:t>
            </a:r>
          </a:p>
        </p:txBody>
      </p:sp>
      <p:pic>
        <p:nvPicPr>
          <p:cNvPr id="2" name="Picture 1">
            <a:extLst>
              <a:ext uri="{FF2B5EF4-FFF2-40B4-BE49-F238E27FC236}">
                <a16:creationId xmlns:a16="http://schemas.microsoft.com/office/drawing/2014/main" id="{120E0D1C-1DA7-36E6-EA9D-DEC5EF085F9F}"/>
              </a:ext>
            </a:extLst>
          </p:cNvPr>
          <p:cNvPicPr>
            <a:picLocks noChangeAspect="1"/>
          </p:cNvPicPr>
          <p:nvPr/>
        </p:nvPicPr>
        <p:blipFill>
          <a:blip r:embed="rId2"/>
          <a:stretch>
            <a:fillRect/>
          </a:stretch>
        </p:blipFill>
        <p:spPr>
          <a:xfrm>
            <a:off x="752211" y="876299"/>
            <a:ext cx="7597462" cy="5661607"/>
          </a:xfrm>
          <a:prstGeom prst="rect">
            <a:avLst/>
          </a:prstGeom>
        </p:spPr>
      </p:pic>
    </p:spTree>
    <p:extLst>
      <p:ext uri="{BB962C8B-B14F-4D97-AF65-F5344CB8AC3E}">
        <p14:creationId xmlns:p14="http://schemas.microsoft.com/office/powerpoint/2010/main" val="27640550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F3712-7CB2-19BF-A0D1-A4BC7181143E}"/>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2DD49DB7-3AA7-0E10-5FA0-90780479D666}"/>
              </a:ext>
            </a:extLst>
          </p:cNvPr>
          <p:cNvSpPr txBox="1">
            <a:spLocks/>
          </p:cNvSpPr>
          <p:nvPr/>
        </p:nvSpPr>
        <p:spPr>
          <a:xfrm>
            <a:off x="861291" y="2512291"/>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l-GR" dirty="0"/>
              <a:t>ΕΥΧΑΡΙΣΤΩ</a:t>
            </a:r>
            <a:endParaRPr lang="en-US" dirty="0"/>
          </a:p>
        </p:txBody>
      </p:sp>
    </p:spTree>
    <p:extLst>
      <p:ext uri="{BB962C8B-B14F-4D97-AF65-F5344CB8AC3E}">
        <p14:creationId xmlns:p14="http://schemas.microsoft.com/office/powerpoint/2010/main" val="2769126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B40BD-47BE-FB9A-88CF-4BBDB084FF15}"/>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35D51276-7957-080B-7C99-8063BF4196AD}"/>
              </a:ext>
            </a:extLst>
          </p:cNvPr>
          <p:cNvSpPr txBox="1">
            <a:spLocks/>
          </p:cNvSpPr>
          <p:nvPr/>
        </p:nvSpPr>
        <p:spPr>
          <a:xfrm>
            <a:off x="685800" y="609600"/>
            <a:ext cx="8974248" cy="1143000"/>
          </a:xfrm>
          <a:prstGeom prst="rect">
            <a:avLst/>
          </a:prstGeom>
        </p:spPr>
        <p:txBody>
          <a:bodyPr vert="horz" lIns="91440" tIns="45720" rIns="91440" bIns="45720" rtlCol="0" anchor="t">
            <a:normAutofit fontScale="77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err="1"/>
              <a:t>Ischaemia</a:t>
            </a:r>
            <a:r>
              <a:rPr lang="en-US" dirty="0"/>
              <a:t> with Non Obstructed Coronary Arteries (INOCA):</a:t>
            </a:r>
            <a:r>
              <a:rPr lang="de-DE" dirty="0"/>
              <a:t> </a:t>
            </a:r>
            <a:r>
              <a:rPr lang="el-GR" dirty="0"/>
              <a:t>Ισχαιμία χωρίς απόφραξη των στεφανιαίων αγγείων </a:t>
            </a:r>
            <a:endParaRPr lang="en-US" dirty="0"/>
          </a:p>
        </p:txBody>
      </p:sp>
      <p:sp>
        <p:nvSpPr>
          <p:cNvPr id="9" name="Title 1">
            <a:extLst>
              <a:ext uri="{FF2B5EF4-FFF2-40B4-BE49-F238E27FC236}">
                <a16:creationId xmlns:a16="http://schemas.microsoft.com/office/drawing/2014/main" id="{0F351E42-F53A-2C4D-270A-DAB8789D56A5}"/>
              </a:ext>
            </a:extLst>
          </p:cNvPr>
          <p:cNvSpPr txBox="1">
            <a:spLocks/>
          </p:cNvSpPr>
          <p:nvPr/>
        </p:nvSpPr>
        <p:spPr>
          <a:xfrm>
            <a:off x="322942" y="1971270"/>
            <a:ext cx="5642429" cy="258972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1800" dirty="0">
                <a:solidFill>
                  <a:schemeClr val="tx1"/>
                </a:solidFill>
              </a:rPr>
              <a:t>-Το σύμπτωμα της στηθάγχης αφορά περίπου 112 εκατομμύρια ασθενείς σε παγκόσμιο επίπεδο.</a:t>
            </a:r>
          </a:p>
          <a:p>
            <a:endParaRPr lang="el-GR" sz="1800" dirty="0">
              <a:solidFill>
                <a:schemeClr val="tx1"/>
              </a:solidFill>
            </a:endParaRPr>
          </a:p>
          <a:p>
            <a:r>
              <a:rPr lang="el-GR" sz="1800" dirty="0">
                <a:solidFill>
                  <a:schemeClr val="tx1"/>
                </a:solidFill>
              </a:rPr>
              <a:t>-Η Ισχαιμία χωρίς απόφραξη των στεφανιαίων αγγείων εκδηλώνεται με διάφορους τρόπους/συμπτώματα/</a:t>
            </a:r>
            <a:r>
              <a:rPr lang="el-GR" sz="1800" dirty="0" err="1">
                <a:solidFill>
                  <a:schemeClr val="tx1"/>
                </a:solidFill>
              </a:rPr>
              <a:t>σημεία</a:t>
            </a:r>
            <a:r>
              <a:rPr lang="el-GR" sz="1800" dirty="0" err="1">
                <a:solidFill>
                  <a:schemeClr val="tx1"/>
                </a:solidFill>
                <a:sym typeface="Wingdings" panose="05000000000000000000" pitchFamily="2" charset="2"/>
              </a:rPr>
              <a:t>μη</a:t>
            </a:r>
            <a:r>
              <a:rPr lang="el-GR" sz="1800" dirty="0">
                <a:solidFill>
                  <a:schemeClr val="tx1"/>
                </a:solidFill>
                <a:sym typeface="Wingdings" panose="05000000000000000000" pitchFamily="2" charset="2"/>
              </a:rPr>
              <a:t> σωστή διάγνωση, απόδοση των συμπτωμάτων σε μη καρδιολογικές </a:t>
            </a:r>
            <a:r>
              <a:rPr lang="el-GR" sz="1800" dirty="0" err="1">
                <a:solidFill>
                  <a:schemeClr val="tx1"/>
                </a:solidFill>
                <a:sym typeface="Wingdings" panose="05000000000000000000" pitchFamily="2" charset="2"/>
              </a:rPr>
              <a:t>αιτίεςυποδιάγνωση</a:t>
            </a:r>
            <a:r>
              <a:rPr lang="el-GR" sz="1800" dirty="0">
                <a:solidFill>
                  <a:schemeClr val="tx1"/>
                </a:solidFill>
                <a:sym typeface="Wingdings" panose="05000000000000000000" pitchFamily="2" charset="2"/>
              </a:rPr>
              <a:t> και λανθασμένη θεραπεία</a:t>
            </a:r>
          </a:p>
          <a:p>
            <a:endParaRPr lang="el-GR" sz="1800" dirty="0">
              <a:solidFill>
                <a:schemeClr val="tx1"/>
              </a:solidFill>
              <a:sym typeface="Wingdings" panose="05000000000000000000" pitchFamily="2" charset="2"/>
            </a:endParaRPr>
          </a:p>
          <a:p>
            <a:endParaRPr lang="en-US" sz="1800" dirty="0">
              <a:solidFill>
                <a:schemeClr val="tx1"/>
              </a:solidFill>
            </a:endParaRPr>
          </a:p>
        </p:txBody>
      </p:sp>
      <p:pic>
        <p:nvPicPr>
          <p:cNvPr id="9218" name="Picture 2" descr=" Prevalence">
            <a:extLst>
              <a:ext uri="{FF2B5EF4-FFF2-40B4-BE49-F238E27FC236}">
                <a16:creationId xmlns:a16="http://schemas.microsoft.com/office/drawing/2014/main" id="{CA922A95-B516-51F6-892A-EA00E6C750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9385" y="1545738"/>
            <a:ext cx="6226629" cy="26982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33606E0-407A-A439-A832-CC02E91329C8}"/>
              </a:ext>
            </a:extLst>
          </p:cNvPr>
          <p:cNvSpPr txBox="1"/>
          <p:nvPr/>
        </p:nvSpPr>
        <p:spPr>
          <a:xfrm>
            <a:off x="322942" y="4353279"/>
            <a:ext cx="10932886" cy="2585323"/>
          </a:xfrm>
          <a:prstGeom prst="rect">
            <a:avLst/>
          </a:prstGeom>
          <a:noFill/>
        </p:spPr>
        <p:txBody>
          <a:bodyPr wrap="square">
            <a:spAutoFit/>
          </a:bodyPr>
          <a:lstStyle/>
          <a:p>
            <a:r>
              <a:rPr lang="de-DE" sz="1800" dirty="0">
                <a:solidFill>
                  <a:schemeClr val="tx1"/>
                </a:solidFill>
                <a:sym typeface="Wingdings" panose="05000000000000000000" pitchFamily="2" charset="2"/>
              </a:rPr>
              <a:t>-</a:t>
            </a:r>
            <a:r>
              <a:rPr lang="el-GR" sz="1800" dirty="0">
                <a:solidFill>
                  <a:schemeClr val="tx1"/>
                </a:solidFill>
                <a:sym typeface="Wingdings" panose="05000000000000000000" pitchFamily="2" charset="2"/>
              </a:rPr>
              <a:t>Η </a:t>
            </a:r>
            <a:r>
              <a:rPr lang="el-GR" sz="1800" dirty="0">
                <a:solidFill>
                  <a:schemeClr val="tx1"/>
                </a:solidFill>
              </a:rPr>
              <a:t>Ισχαιμία χωρίς απόφραξη των στεφανιαίων αγγείων προκύπτει με ετερογενείς μηχανισμούς συμπεριλαμβανόμενου του σπασμού των στεφανιαίων αγγείων και της </a:t>
            </a:r>
            <a:r>
              <a:rPr lang="el-GR" sz="1800" dirty="0" err="1">
                <a:solidFill>
                  <a:schemeClr val="tx1"/>
                </a:solidFill>
              </a:rPr>
              <a:t>μικροαγγειακής</a:t>
            </a:r>
            <a:r>
              <a:rPr lang="el-GR" sz="1800" dirty="0">
                <a:solidFill>
                  <a:schemeClr val="tx1"/>
                </a:solidFill>
              </a:rPr>
              <a:t> </a:t>
            </a:r>
            <a:r>
              <a:rPr lang="el-GR" sz="1800" dirty="0" err="1">
                <a:solidFill>
                  <a:schemeClr val="tx1"/>
                </a:solidFill>
              </a:rPr>
              <a:t>δυσλειτουργίας</a:t>
            </a:r>
            <a:r>
              <a:rPr lang="el-GR" sz="1800" dirty="0" err="1">
                <a:solidFill>
                  <a:schemeClr val="tx1"/>
                </a:solidFill>
                <a:sym typeface="Wingdings" panose="05000000000000000000" pitchFamily="2" charset="2"/>
              </a:rPr>
              <a:t>ανάγκη</a:t>
            </a:r>
            <a:r>
              <a:rPr lang="el-GR" sz="1800" dirty="0">
                <a:solidFill>
                  <a:schemeClr val="tx1"/>
                </a:solidFill>
                <a:sym typeface="Wingdings" panose="05000000000000000000" pitchFamily="2" charset="2"/>
              </a:rPr>
              <a:t> για θεραπεία</a:t>
            </a:r>
          </a:p>
          <a:p>
            <a:endParaRPr lang="el-GR" sz="1800" dirty="0">
              <a:solidFill>
                <a:schemeClr val="tx1"/>
              </a:solidFill>
              <a:sym typeface="Wingdings" panose="05000000000000000000" pitchFamily="2" charset="2"/>
            </a:endParaRPr>
          </a:p>
          <a:p>
            <a:r>
              <a:rPr lang="el-GR" sz="1800" dirty="0">
                <a:solidFill>
                  <a:schemeClr val="tx1"/>
                </a:solidFill>
                <a:sym typeface="Wingdings" panose="05000000000000000000" pitchFamily="2" charset="2"/>
              </a:rPr>
              <a:t>-Παρά την απουσία αποφρακτικής ΣΝ ασθενείς με </a:t>
            </a:r>
            <a:r>
              <a:rPr lang="de-DE" sz="1800" dirty="0">
                <a:solidFill>
                  <a:schemeClr val="tx1"/>
                </a:solidFill>
                <a:sym typeface="Wingdings" panose="05000000000000000000" pitchFamily="2" charset="2"/>
              </a:rPr>
              <a:t>INOCA </a:t>
            </a:r>
            <a:r>
              <a:rPr lang="el-GR" sz="1800" dirty="0">
                <a:solidFill>
                  <a:schemeClr val="tx1"/>
                </a:solidFill>
                <a:sym typeface="Wingdings" panose="05000000000000000000" pitchFamily="2" charset="2"/>
              </a:rPr>
              <a:t>έχουν αυξημένη επίπτωση καρδιαγγειακών </a:t>
            </a:r>
            <a:r>
              <a:rPr lang="el-GR" sz="1800" dirty="0" err="1">
                <a:solidFill>
                  <a:schemeClr val="tx1"/>
                </a:solidFill>
                <a:sym typeface="Wingdings" panose="05000000000000000000" pitchFamily="2" charset="2"/>
              </a:rPr>
              <a:t>συμβαμμάτων</a:t>
            </a:r>
            <a:r>
              <a:rPr lang="el-GR" sz="1800" dirty="0">
                <a:solidFill>
                  <a:schemeClr val="tx1"/>
                </a:solidFill>
                <a:sym typeface="Wingdings" panose="05000000000000000000" pitchFamily="2" charset="2"/>
              </a:rPr>
              <a:t>, περιπτώσεων νοσηλείας και χειρότερη ποιότητα ζωής κάτι που αυξάνει το κόστος για υπηρεσίες υγείας.</a:t>
            </a:r>
          </a:p>
          <a:p>
            <a:endParaRPr lang="el-GR" sz="1800" dirty="0">
              <a:solidFill>
                <a:schemeClr val="tx1"/>
              </a:solidFill>
              <a:sym typeface="Wingdings" panose="05000000000000000000" pitchFamily="2" charset="2"/>
            </a:endParaRPr>
          </a:p>
          <a:p>
            <a:r>
              <a:rPr lang="el-GR" sz="1800" dirty="0">
                <a:solidFill>
                  <a:schemeClr val="tx1"/>
                </a:solidFill>
              </a:rPr>
              <a:t>-Πρώην Σύνδρομο Χ</a:t>
            </a:r>
          </a:p>
        </p:txBody>
      </p:sp>
    </p:spTree>
    <p:extLst>
      <p:ext uri="{BB962C8B-B14F-4D97-AF65-F5344CB8AC3E}">
        <p14:creationId xmlns:p14="http://schemas.microsoft.com/office/powerpoint/2010/main" val="894127687"/>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3687</TotalTime>
  <Words>1640</Words>
  <Application>Microsoft Office PowerPoint</Application>
  <PresentationFormat>Ευρεία οθόνη</PresentationFormat>
  <Paragraphs>204</Paragraphs>
  <Slides>83</Slides>
  <Notes>0</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83</vt:i4>
      </vt:variant>
    </vt:vector>
  </HeadingPairs>
  <TitlesOfParts>
    <vt:vector size="90" baseType="lpstr">
      <vt:lpstr>Arial</vt:lpstr>
      <vt:lpstr>Calibri</vt:lpstr>
      <vt:lpstr>Open Sans</vt:lpstr>
      <vt:lpstr>Trebuchet MS</vt:lpstr>
      <vt:lpstr>Wingdings</vt:lpstr>
      <vt:lpstr>Wingdings 3</vt:lpstr>
      <vt:lpstr>Facet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bagelis oikonomou</dc:creator>
  <cp:lastModifiedBy>Georgia Delopoulou</cp:lastModifiedBy>
  <cp:revision>179</cp:revision>
  <dcterms:created xsi:type="dcterms:W3CDTF">2021-10-17T14:08:43Z</dcterms:created>
  <dcterms:modified xsi:type="dcterms:W3CDTF">2024-12-06T07:22:42Z</dcterms:modified>
</cp:coreProperties>
</file>